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notesSlides/notesSlide14.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5" r:id="rId1"/>
  </p:sldMasterIdLst>
  <p:notesMasterIdLst>
    <p:notesMasterId r:id="rId38"/>
  </p:notesMasterIdLst>
  <p:handoutMasterIdLst>
    <p:handoutMasterId r:id="rId39"/>
  </p:handoutMasterIdLst>
  <p:sldIdLst>
    <p:sldId id="260" r:id="rId2"/>
    <p:sldId id="262" r:id="rId3"/>
    <p:sldId id="261" r:id="rId4"/>
    <p:sldId id="280" r:id="rId5"/>
    <p:sldId id="281" r:id="rId6"/>
    <p:sldId id="282" r:id="rId7"/>
    <p:sldId id="283" r:id="rId8"/>
    <p:sldId id="297" r:id="rId9"/>
    <p:sldId id="284" r:id="rId10"/>
    <p:sldId id="285" r:id="rId11"/>
    <p:sldId id="286" r:id="rId12"/>
    <p:sldId id="287" r:id="rId13"/>
    <p:sldId id="306" r:id="rId14"/>
    <p:sldId id="307" r:id="rId15"/>
    <p:sldId id="308" r:id="rId16"/>
    <p:sldId id="298" r:id="rId17"/>
    <p:sldId id="288" r:id="rId18"/>
    <p:sldId id="289" r:id="rId19"/>
    <p:sldId id="290" r:id="rId20"/>
    <p:sldId id="291" r:id="rId21"/>
    <p:sldId id="299" r:id="rId22"/>
    <p:sldId id="309" r:id="rId23"/>
    <p:sldId id="310" r:id="rId24"/>
    <p:sldId id="311" r:id="rId25"/>
    <p:sldId id="312" r:id="rId26"/>
    <p:sldId id="313" r:id="rId27"/>
    <p:sldId id="314" r:id="rId28"/>
    <p:sldId id="294" r:id="rId29"/>
    <p:sldId id="300" r:id="rId30"/>
    <p:sldId id="295" r:id="rId31"/>
    <p:sldId id="301" r:id="rId32"/>
    <p:sldId id="296" r:id="rId33"/>
    <p:sldId id="305" r:id="rId34"/>
    <p:sldId id="302" r:id="rId35"/>
    <p:sldId id="304" r:id="rId36"/>
    <p:sldId id="303" r:id="rId37"/>
  </p:sldIdLst>
  <p:sldSz cx="9144000" cy="6858000" type="screen4x3"/>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0000FF"/>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000" autoAdjust="0"/>
    <p:restoredTop sz="93831" autoAdjust="0"/>
  </p:normalViewPr>
  <p:slideViewPr>
    <p:cSldViewPr snapToGrid="0">
      <p:cViewPr>
        <p:scale>
          <a:sx n="73" d="100"/>
          <a:sy n="73" d="100"/>
        </p:scale>
        <p:origin x="-1800" y="-282"/>
      </p:cViewPr>
      <p:guideLst>
        <p:guide orient="horz" pos="2160"/>
        <p:guide pos="2880"/>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notesViewPr>
    <p:cSldViewPr snapToGrid="0">
      <p:cViewPr varScale="1">
        <p:scale>
          <a:sx n="59" d="100"/>
          <a:sy n="59" d="100"/>
        </p:scale>
        <p:origin x="-3354" y="-90"/>
      </p:cViewPr>
      <p:guideLst>
        <p:guide orient="horz" pos="3223"/>
        <p:guide pos="2236"/>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575" cy="51117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4021138" y="0"/>
            <a:ext cx="3076575" cy="511175"/>
          </a:xfrm>
          <a:prstGeom prst="rect">
            <a:avLst/>
          </a:prstGeom>
        </p:spPr>
        <p:txBody>
          <a:bodyPr vert="horz" lIns="91440" tIns="45720" rIns="91440" bIns="45720" rtlCol="0"/>
          <a:lstStyle>
            <a:lvl1pPr algn="r">
              <a:defRPr sz="1200"/>
            </a:lvl1pPr>
          </a:lstStyle>
          <a:p>
            <a:fld id="{E5456BB8-E300-4845-AB2E-8A0B93717C90}" type="datetimeFigureOut">
              <a:rPr lang="en-US" smtClean="0"/>
              <a:t>8/2/2018</a:t>
            </a:fld>
            <a:endParaRPr lang="en-US"/>
          </a:p>
        </p:txBody>
      </p:sp>
      <p:sp>
        <p:nvSpPr>
          <p:cNvPr id="4" name="Footer Placeholder 3"/>
          <p:cNvSpPr>
            <a:spLocks noGrp="1"/>
          </p:cNvSpPr>
          <p:nvPr>
            <p:ph type="ftr" sz="quarter" idx="2"/>
          </p:nvPr>
        </p:nvSpPr>
        <p:spPr>
          <a:xfrm>
            <a:off x="0" y="9721850"/>
            <a:ext cx="3076575" cy="51117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4021138" y="9721850"/>
            <a:ext cx="3076575" cy="511175"/>
          </a:xfrm>
          <a:prstGeom prst="rect">
            <a:avLst/>
          </a:prstGeom>
        </p:spPr>
        <p:txBody>
          <a:bodyPr vert="horz" lIns="91440" tIns="45720" rIns="91440" bIns="45720" rtlCol="0" anchor="b"/>
          <a:lstStyle>
            <a:lvl1pPr algn="r">
              <a:defRPr sz="1200"/>
            </a:lvl1pPr>
          </a:lstStyle>
          <a:p>
            <a:fld id="{38BCA1AB-90E1-489E-B916-E867F6D541DF}" type="slidenum">
              <a:rPr lang="en-US" smtClean="0"/>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247775" y="1279525"/>
            <a:ext cx="4603750" cy="3452813"/>
          </a:xfrm>
          <a:prstGeom prst="rect">
            <a:avLst/>
          </a:prstGeom>
          <a:noFill/>
          <a:ln w="12700">
            <a:solidFill>
              <a:prstClr val="black"/>
            </a:solidFill>
          </a:ln>
        </p:spPr>
        <p:txBody>
          <a:bodyPr vert="horz" lIns="99048" tIns="49524" rIns="99048" bIns="49524" rtlCol="0" anchor="ctr"/>
          <a:lstStyle/>
          <a:p>
            <a:endParaRPr lang="en-IN"/>
          </a:p>
        </p:txBody>
      </p:sp>
      <p:sp>
        <p:nvSpPr>
          <p:cNvPr id="5" name="Notes Placeholder 4"/>
          <p:cNvSpPr>
            <a:spLocks noGrp="1"/>
          </p:cNvSpPr>
          <p:nvPr>
            <p:ph type="body" sz="quarter" idx="3"/>
          </p:nvPr>
        </p:nvSpPr>
        <p:spPr>
          <a:xfrm>
            <a:off x="709930" y="4925409"/>
            <a:ext cx="5679440" cy="5309205"/>
          </a:xfrm>
          <a:prstGeom prst="rect">
            <a:avLst/>
          </a:prstGeom>
        </p:spPr>
        <p:txBody>
          <a:bodyPr vert="horz" lIns="99048" tIns="49524" rIns="99048" bIns="49524"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extLst>
      <p:ext uri="{BB962C8B-B14F-4D97-AF65-F5344CB8AC3E}">
        <p14:creationId xmlns:p14="http://schemas.microsoft.com/office/powerpoint/2010/main" xmlns="" val="32446180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47775" y="1279525"/>
            <a:ext cx="4603750" cy="3452813"/>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a:xfrm>
            <a:off x="4021295" y="9721108"/>
            <a:ext cx="3076363" cy="513507"/>
          </a:xfrm>
          <a:prstGeom prst="rect">
            <a:avLst/>
          </a:prstGeom>
        </p:spPr>
        <p:txBody>
          <a:bodyPr/>
          <a:lstStyle/>
          <a:p>
            <a:fld id="{A5FB0B8A-B651-4CB2-8667-94B028992942}" type="slidenum">
              <a:rPr lang="en-IN" smtClean="0"/>
              <a:pPr/>
              <a:t>1</a:t>
            </a:fld>
            <a:endParaRPr lang="en-IN"/>
          </a:p>
        </p:txBody>
      </p:sp>
    </p:spTree>
    <p:extLst>
      <p:ext uri="{BB962C8B-B14F-4D97-AF65-F5344CB8AC3E}">
        <p14:creationId xmlns:p14="http://schemas.microsoft.com/office/powerpoint/2010/main" xmlns="" val="33536809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7"/>
          <p:cNvSpPr>
            <a:spLocks noGrp="1" noChangeArrowheads="1"/>
          </p:cNvSpPr>
          <p:nvPr>
            <p:ph type="sldNum" sz="quarter" idx="5"/>
          </p:nvPr>
        </p:nvSpPr>
        <p:spPr>
          <a:xfrm>
            <a:off x="4021295" y="9721108"/>
            <a:ext cx="3076363" cy="513507"/>
          </a:xfrm>
          <a:prstGeom prst="rect">
            <a:avLst/>
          </a:prstGeom>
          <a:noFill/>
        </p:spPr>
        <p:txBody>
          <a:bodyPr/>
          <a:lstStyle/>
          <a:p>
            <a:fld id="{1CEF3F9E-946E-4BD8-8D19-E31C9FB115A2}" type="slidenum">
              <a:rPr lang="en-US" altLang="en-US"/>
              <a:pPr/>
              <a:t>23</a:t>
            </a:fld>
            <a:endParaRPr lang="en-US" altLang="en-US"/>
          </a:p>
        </p:txBody>
      </p:sp>
      <p:sp>
        <p:nvSpPr>
          <p:cNvPr id="156675" name="Rectangle 2"/>
          <p:cNvSpPr>
            <a:spLocks noGrp="1" noRot="1" noChangeAspect="1" noChangeArrowheads="1" noTextEdit="1"/>
          </p:cNvSpPr>
          <p:nvPr>
            <p:ph type="sldImg"/>
          </p:nvPr>
        </p:nvSpPr>
        <p:spPr>
          <a:ln/>
        </p:spPr>
      </p:sp>
      <p:sp>
        <p:nvSpPr>
          <p:cNvPr id="156676" name="Rectangle 3"/>
          <p:cNvSpPr>
            <a:spLocks noGrp="1" noChangeArrowheads="1"/>
          </p:cNvSpPr>
          <p:nvPr>
            <p:ph type="body" idx="1"/>
          </p:nvPr>
        </p:nvSpPr>
        <p:spPr>
          <a:noFill/>
          <a:ln/>
        </p:spPr>
        <p:txBody>
          <a:bodyPr/>
          <a:lstStyle/>
          <a:p>
            <a:pPr eaLnBrk="1" hangingPunct="1"/>
            <a:endParaRPr lang="en-US" altLang="en-US" smtClean="0">
              <a:latin typeface="Times New Roman"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7"/>
          <p:cNvSpPr>
            <a:spLocks noGrp="1" noChangeArrowheads="1"/>
          </p:cNvSpPr>
          <p:nvPr>
            <p:ph type="sldNum" sz="quarter" idx="5"/>
          </p:nvPr>
        </p:nvSpPr>
        <p:spPr>
          <a:xfrm>
            <a:off x="4021295" y="9721108"/>
            <a:ext cx="3076363" cy="513507"/>
          </a:xfrm>
          <a:prstGeom prst="rect">
            <a:avLst/>
          </a:prstGeom>
          <a:noFill/>
        </p:spPr>
        <p:txBody>
          <a:bodyPr/>
          <a:lstStyle/>
          <a:p>
            <a:fld id="{30C8DC26-80E0-4C29-9B36-5C45B29E96D0}" type="slidenum">
              <a:rPr lang="en-US" altLang="en-US"/>
              <a:pPr/>
              <a:t>24</a:t>
            </a:fld>
            <a:endParaRPr lang="en-US" altLang="en-US"/>
          </a:p>
        </p:txBody>
      </p:sp>
      <p:sp>
        <p:nvSpPr>
          <p:cNvPr id="157699" name="Rectangle 2"/>
          <p:cNvSpPr>
            <a:spLocks noGrp="1" noRot="1" noChangeAspect="1" noChangeArrowheads="1" noTextEdit="1"/>
          </p:cNvSpPr>
          <p:nvPr>
            <p:ph type="sldImg"/>
          </p:nvPr>
        </p:nvSpPr>
        <p:spPr>
          <a:ln/>
        </p:spPr>
      </p:sp>
      <p:sp>
        <p:nvSpPr>
          <p:cNvPr id="157700" name="Rectangle 3"/>
          <p:cNvSpPr>
            <a:spLocks noGrp="1" noChangeArrowheads="1"/>
          </p:cNvSpPr>
          <p:nvPr>
            <p:ph type="body" idx="1"/>
          </p:nvPr>
        </p:nvSpPr>
        <p:spPr>
          <a:noFill/>
          <a:ln/>
        </p:spPr>
        <p:txBody>
          <a:bodyPr/>
          <a:lstStyle/>
          <a:p>
            <a:pPr eaLnBrk="1" hangingPunct="1"/>
            <a:endParaRPr lang="en-US" altLang="en-US" smtClean="0">
              <a:latin typeface="Times New Roman"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7"/>
          <p:cNvSpPr>
            <a:spLocks noGrp="1" noChangeArrowheads="1"/>
          </p:cNvSpPr>
          <p:nvPr>
            <p:ph type="sldNum" sz="quarter" idx="5"/>
          </p:nvPr>
        </p:nvSpPr>
        <p:spPr>
          <a:xfrm>
            <a:off x="4021295" y="9721108"/>
            <a:ext cx="3076363" cy="513507"/>
          </a:xfrm>
          <a:prstGeom prst="rect">
            <a:avLst/>
          </a:prstGeom>
          <a:noFill/>
        </p:spPr>
        <p:txBody>
          <a:bodyPr/>
          <a:lstStyle/>
          <a:p>
            <a:fld id="{C4352F08-FFF2-4F57-8887-18387F195977}" type="slidenum">
              <a:rPr lang="en-US" altLang="en-US"/>
              <a:pPr/>
              <a:t>25</a:t>
            </a:fld>
            <a:endParaRPr lang="en-US" altLang="en-US"/>
          </a:p>
        </p:txBody>
      </p:sp>
      <p:sp>
        <p:nvSpPr>
          <p:cNvPr id="158723" name="Rectangle 2"/>
          <p:cNvSpPr>
            <a:spLocks noGrp="1" noRot="1" noChangeAspect="1" noChangeArrowheads="1" noTextEdit="1"/>
          </p:cNvSpPr>
          <p:nvPr>
            <p:ph type="sldImg"/>
          </p:nvPr>
        </p:nvSpPr>
        <p:spPr>
          <a:ln/>
        </p:spPr>
      </p:sp>
      <p:sp>
        <p:nvSpPr>
          <p:cNvPr id="158724" name="Rectangle 3"/>
          <p:cNvSpPr>
            <a:spLocks noGrp="1" noChangeArrowheads="1"/>
          </p:cNvSpPr>
          <p:nvPr>
            <p:ph type="body" idx="1"/>
          </p:nvPr>
        </p:nvSpPr>
        <p:spPr>
          <a:noFill/>
          <a:ln/>
        </p:spPr>
        <p:txBody>
          <a:bodyPr/>
          <a:lstStyle/>
          <a:p>
            <a:pPr eaLnBrk="1" hangingPunct="1"/>
            <a:endParaRPr lang="en-US" altLang="en-US" smtClean="0">
              <a:latin typeface="Times New Roman"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xfrm>
            <a:off x="4021295" y="9721108"/>
            <a:ext cx="3076363" cy="513507"/>
          </a:xfrm>
          <a:prstGeom prst="rect">
            <a:avLst/>
          </a:prstGeom>
          <a:noFill/>
        </p:spPr>
        <p:txBody>
          <a:bodyPr/>
          <a:lstStyle/>
          <a:p>
            <a:fld id="{CD6BBDF2-5DE2-403F-82E9-F8C5D20ED1FB}" type="slidenum">
              <a:rPr lang="en-US" altLang="en-US"/>
              <a:pPr/>
              <a:t>26</a:t>
            </a:fld>
            <a:endParaRPr lang="en-US" altLang="en-US"/>
          </a:p>
        </p:txBody>
      </p:sp>
      <p:sp>
        <p:nvSpPr>
          <p:cNvPr id="159747" name="Rectangle 2"/>
          <p:cNvSpPr>
            <a:spLocks noGrp="1" noRot="1" noChangeAspect="1" noChangeArrowheads="1" noTextEdit="1"/>
          </p:cNvSpPr>
          <p:nvPr>
            <p:ph type="sldImg"/>
          </p:nvPr>
        </p:nvSpPr>
        <p:spPr>
          <a:ln/>
        </p:spPr>
      </p:sp>
      <p:sp>
        <p:nvSpPr>
          <p:cNvPr id="159748" name="Rectangle 3"/>
          <p:cNvSpPr>
            <a:spLocks noGrp="1" noChangeArrowheads="1"/>
          </p:cNvSpPr>
          <p:nvPr>
            <p:ph type="body" idx="1"/>
          </p:nvPr>
        </p:nvSpPr>
        <p:spPr>
          <a:noFill/>
          <a:ln/>
        </p:spPr>
        <p:txBody>
          <a:bodyPr/>
          <a:lstStyle/>
          <a:p>
            <a:pPr eaLnBrk="1" hangingPunct="1"/>
            <a:endParaRPr lang="en-US" altLang="en-US" smtClean="0">
              <a:latin typeface="Times New Roman"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7"/>
          <p:cNvSpPr>
            <a:spLocks noGrp="1" noChangeArrowheads="1"/>
          </p:cNvSpPr>
          <p:nvPr>
            <p:ph type="sldNum" sz="quarter" idx="5"/>
          </p:nvPr>
        </p:nvSpPr>
        <p:spPr>
          <a:xfrm>
            <a:off x="4021295" y="9721108"/>
            <a:ext cx="3076363" cy="513507"/>
          </a:xfrm>
          <a:prstGeom prst="rect">
            <a:avLst/>
          </a:prstGeom>
          <a:noFill/>
        </p:spPr>
        <p:txBody>
          <a:bodyPr/>
          <a:lstStyle/>
          <a:p>
            <a:fld id="{A57BAC2E-E421-403D-B4B7-FC89E9836CFF}" type="slidenum">
              <a:rPr lang="en-US" altLang="en-US"/>
              <a:pPr/>
              <a:t>27</a:t>
            </a:fld>
            <a:endParaRPr lang="en-US" altLang="en-US"/>
          </a:p>
        </p:txBody>
      </p:sp>
      <p:sp>
        <p:nvSpPr>
          <p:cNvPr id="160771" name="Rectangle 2"/>
          <p:cNvSpPr>
            <a:spLocks noGrp="1" noRot="1" noChangeAspect="1" noChangeArrowheads="1" noTextEdit="1"/>
          </p:cNvSpPr>
          <p:nvPr>
            <p:ph type="sldImg"/>
          </p:nvPr>
        </p:nvSpPr>
        <p:spPr>
          <a:ln/>
        </p:spPr>
      </p:sp>
      <p:sp>
        <p:nvSpPr>
          <p:cNvPr id="160772" name="Rectangle 3"/>
          <p:cNvSpPr>
            <a:spLocks noGrp="1" noChangeArrowheads="1"/>
          </p:cNvSpPr>
          <p:nvPr>
            <p:ph type="body" idx="1"/>
          </p:nvPr>
        </p:nvSpPr>
        <p:spPr>
          <a:noFill/>
          <a:ln/>
        </p:spPr>
        <p:txBody>
          <a:bodyPr/>
          <a:lstStyle/>
          <a:p>
            <a:pPr eaLnBrk="1" hangingPunct="1"/>
            <a:endParaRPr lang="en-US" altLang="en-US" smtClean="0">
              <a:latin typeface="Times New Roman"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47775" y="1279525"/>
            <a:ext cx="4603750" cy="345281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a:xfrm>
            <a:off x="4021295" y="9721108"/>
            <a:ext cx="3076363" cy="513507"/>
          </a:xfrm>
          <a:prstGeom prst="rect">
            <a:avLst/>
          </a:prstGeom>
        </p:spPr>
        <p:txBody>
          <a:bodyPr/>
          <a:lstStyle/>
          <a:p>
            <a:fld id="{0724495B-A6E1-4090-9905-50520AECE5F9}" type="slidenum">
              <a:rPr lang="en-GB" altLang="en-US" smtClean="0"/>
              <a:pPr/>
              <a:t>29</a:t>
            </a:fld>
            <a:endParaRPr lang="en-GB" altLang="en-US" dirty="0"/>
          </a:p>
        </p:txBody>
      </p:sp>
    </p:spTree>
    <p:extLst>
      <p:ext uri="{BB962C8B-B14F-4D97-AF65-F5344CB8AC3E}">
        <p14:creationId xmlns:p14="http://schemas.microsoft.com/office/powerpoint/2010/main" xmlns="" val="3513445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4021294" y="9721106"/>
            <a:ext cx="3076363" cy="511731"/>
          </a:xfrm>
          <a:prstGeom prst="rect">
            <a:avLst/>
          </a:prstGeom>
          <a:ln/>
        </p:spPr>
        <p:txBody>
          <a:bodyPr lIns="99048" tIns="49524" rIns="99048" bIns="49524"/>
          <a:lstStyle/>
          <a:p>
            <a:fld id="{59A06431-7F71-484C-BE0B-3464545DC27A}" type="slidenum">
              <a:rPr lang="en-AU"/>
              <a:pPr/>
              <a:t>30</a:t>
            </a:fld>
            <a:endParaRPr lang="en-AU"/>
          </a:p>
        </p:txBody>
      </p:sp>
      <p:sp>
        <p:nvSpPr>
          <p:cNvPr id="63490" name="Rectangle 2"/>
          <p:cNvSpPr>
            <a:spLocks noRot="1" noChangeArrowheads="1" noTextEdit="1"/>
          </p:cNvSpPr>
          <p:nvPr>
            <p:ph type="sldImg"/>
          </p:nvPr>
        </p:nvSpPr>
        <p:spPr>
          <a:ln/>
        </p:spPr>
      </p:sp>
      <p:sp>
        <p:nvSpPr>
          <p:cNvPr id="63491" name="Rectangle 3"/>
          <p:cNvSpPr>
            <a:spLocks noGrp="1" noChangeArrowheads="1"/>
          </p:cNvSpPr>
          <p:nvPr>
            <p:ph type="body" idx="1"/>
          </p:nvPr>
        </p:nvSpPr>
        <p:spPr/>
        <p:txBody>
          <a:bodyPr/>
          <a:lstStyle/>
          <a:p>
            <a:r>
              <a:rPr lang="en-US"/>
              <a:t>Discrete logs (or indices) share the properties of normal logarithms, and are quite useful. However whilst exponentiation is relatively easy, finding discrete logs is not, in fact is as hard as factoring a number.</a:t>
            </a:r>
          </a:p>
          <a:p>
            <a:endParaRPr lang="en-AU"/>
          </a:p>
          <a:p>
            <a:r>
              <a:rPr lang="en-AU"/>
              <a:t>It is the inverse problem to exponentiation, and is an example of a problem thats "easy" one way (raising a number to a power), but "hard" the other (finding what power a number is raised to giving the desired answer). Problems with this type of asymmetry are very rare, but are of critical usefulness in modern cryptography. </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47775" y="1279525"/>
            <a:ext cx="4603750" cy="345281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a:xfrm>
            <a:off x="4021295" y="9721108"/>
            <a:ext cx="3076363" cy="513507"/>
          </a:xfrm>
          <a:prstGeom prst="rect">
            <a:avLst/>
          </a:prstGeom>
        </p:spPr>
        <p:txBody>
          <a:bodyPr/>
          <a:lstStyle/>
          <a:p>
            <a:fld id="{0724495B-A6E1-4090-9905-50520AECE5F9}" type="slidenum">
              <a:rPr lang="en-GB" altLang="en-US" smtClean="0"/>
              <a:pPr/>
              <a:t>31</a:t>
            </a:fld>
            <a:endParaRPr lang="en-GB" altLang="en-US" dirty="0"/>
          </a:p>
        </p:txBody>
      </p:sp>
    </p:spTree>
    <p:extLst>
      <p:ext uri="{BB962C8B-B14F-4D97-AF65-F5344CB8AC3E}">
        <p14:creationId xmlns:p14="http://schemas.microsoft.com/office/powerpoint/2010/main" xmlns="" val="35134452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47775" y="1279525"/>
            <a:ext cx="4603750" cy="345281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a:xfrm>
            <a:off x="4021295" y="9721108"/>
            <a:ext cx="3076363" cy="513507"/>
          </a:xfrm>
          <a:prstGeom prst="rect">
            <a:avLst/>
          </a:prstGeom>
        </p:spPr>
        <p:txBody>
          <a:bodyPr/>
          <a:lstStyle/>
          <a:p>
            <a:fld id="{0724495B-A6E1-4090-9905-50520AECE5F9}" type="slidenum">
              <a:rPr lang="en-GB" altLang="en-US" smtClean="0"/>
              <a:pPr/>
              <a:t>33</a:t>
            </a:fld>
            <a:endParaRPr lang="en-GB" altLang="en-US" dirty="0"/>
          </a:p>
        </p:txBody>
      </p:sp>
    </p:spTree>
    <p:extLst>
      <p:ext uri="{BB962C8B-B14F-4D97-AF65-F5344CB8AC3E}">
        <p14:creationId xmlns:p14="http://schemas.microsoft.com/office/powerpoint/2010/main" xmlns="" val="35134452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47775" y="1279525"/>
            <a:ext cx="4603750" cy="345281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a:xfrm>
            <a:off x="4021295" y="9721108"/>
            <a:ext cx="3076363" cy="513507"/>
          </a:xfrm>
          <a:prstGeom prst="rect">
            <a:avLst/>
          </a:prstGeom>
        </p:spPr>
        <p:txBody>
          <a:bodyPr/>
          <a:lstStyle/>
          <a:p>
            <a:fld id="{0724495B-A6E1-4090-9905-50520AECE5F9}" type="slidenum">
              <a:rPr lang="en-GB" altLang="en-US" smtClean="0"/>
              <a:pPr/>
              <a:t>35</a:t>
            </a:fld>
            <a:endParaRPr lang="en-GB" altLang="en-US" dirty="0"/>
          </a:p>
        </p:txBody>
      </p:sp>
    </p:spTree>
    <p:extLst>
      <p:ext uri="{BB962C8B-B14F-4D97-AF65-F5344CB8AC3E}">
        <p14:creationId xmlns:p14="http://schemas.microsoft.com/office/powerpoint/2010/main" xmlns="" val="3513445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47775" y="1279525"/>
            <a:ext cx="4603750" cy="3452813"/>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a:xfrm>
            <a:off x="4021295" y="9721108"/>
            <a:ext cx="3076363" cy="513507"/>
          </a:xfrm>
          <a:prstGeom prst="rect">
            <a:avLst/>
          </a:prstGeom>
        </p:spPr>
        <p:txBody>
          <a:bodyPr/>
          <a:lstStyle/>
          <a:p>
            <a:fld id="{A5FB0B8A-B651-4CB2-8667-94B028992942}" type="slidenum">
              <a:rPr lang="en-IN" smtClean="0"/>
              <a:pPr/>
              <a:t>2</a:t>
            </a:fld>
            <a:endParaRPr lang="en-IN"/>
          </a:p>
        </p:txBody>
      </p:sp>
    </p:spTree>
    <p:extLst>
      <p:ext uri="{BB962C8B-B14F-4D97-AF65-F5344CB8AC3E}">
        <p14:creationId xmlns:p14="http://schemas.microsoft.com/office/powerpoint/2010/main" xmlns="" val="28632818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47775" y="1279525"/>
            <a:ext cx="4603750" cy="3452813"/>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a:xfrm>
            <a:off x="4021295" y="9721108"/>
            <a:ext cx="3076363" cy="513507"/>
          </a:xfrm>
          <a:prstGeom prst="rect">
            <a:avLst/>
          </a:prstGeom>
        </p:spPr>
        <p:txBody>
          <a:bodyPr/>
          <a:lstStyle/>
          <a:p>
            <a:fld id="{A5FB0B8A-B651-4CB2-8667-94B028992942}" type="slidenum">
              <a:rPr lang="en-IN" smtClean="0"/>
              <a:pPr/>
              <a:t>3</a:t>
            </a:fld>
            <a:endParaRPr lang="en-IN"/>
          </a:p>
        </p:txBody>
      </p:sp>
    </p:spTree>
    <p:extLst>
      <p:ext uri="{BB962C8B-B14F-4D97-AF65-F5344CB8AC3E}">
        <p14:creationId xmlns:p14="http://schemas.microsoft.com/office/powerpoint/2010/main" xmlns="" val="5511195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47775" y="1279525"/>
            <a:ext cx="4603750" cy="345281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a:xfrm>
            <a:off x="4021295" y="9721108"/>
            <a:ext cx="3076363" cy="513507"/>
          </a:xfrm>
          <a:prstGeom prst="rect">
            <a:avLst/>
          </a:prstGeom>
        </p:spPr>
        <p:txBody>
          <a:bodyPr/>
          <a:lstStyle/>
          <a:p>
            <a:fld id="{0724495B-A6E1-4090-9905-50520AECE5F9}" type="slidenum">
              <a:rPr lang="en-GB" altLang="en-US" smtClean="0"/>
              <a:pPr/>
              <a:t>4</a:t>
            </a:fld>
            <a:endParaRPr lang="en-GB" altLang="en-US" dirty="0"/>
          </a:p>
        </p:txBody>
      </p:sp>
    </p:spTree>
    <p:extLst>
      <p:ext uri="{BB962C8B-B14F-4D97-AF65-F5344CB8AC3E}">
        <p14:creationId xmlns:p14="http://schemas.microsoft.com/office/powerpoint/2010/main" xmlns="" val="3513445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4021294" y="9721106"/>
            <a:ext cx="3076363" cy="511731"/>
          </a:xfrm>
          <a:prstGeom prst="rect">
            <a:avLst/>
          </a:prstGeom>
          <a:ln/>
        </p:spPr>
        <p:txBody>
          <a:bodyPr lIns="99048" tIns="49524" rIns="99048" bIns="49524"/>
          <a:lstStyle/>
          <a:p>
            <a:fld id="{768E02E5-AC3A-4A14-8901-7460A8C18E39}" type="slidenum">
              <a:rPr lang="en-AU"/>
              <a:pPr/>
              <a:t>6</a:t>
            </a:fld>
            <a:endParaRPr lang="en-AU"/>
          </a:p>
        </p:txBody>
      </p:sp>
      <p:sp>
        <p:nvSpPr>
          <p:cNvPr id="49154" name="Rectangle 2"/>
          <p:cNvSpPr>
            <a:spLocks noRot="1" noChangeArrowheads="1" noTextEdit="1"/>
          </p:cNvSpPr>
          <p:nvPr>
            <p:ph type="sldImg"/>
          </p:nvPr>
        </p:nvSpPr>
        <p:spPr>
          <a:ln/>
        </p:spPr>
      </p:sp>
      <p:sp>
        <p:nvSpPr>
          <p:cNvPr id="49155" name="Rectangle 3"/>
          <p:cNvSpPr>
            <a:spLocks noGrp="1" noChangeArrowheads="1"/>
          </p:cNvSpPr>
          <p:nvPr>
            <p:ph type="body" idx="1"/>
          </p:nvPr>
        </p:nvSpPr>
        <p:spPr/>
        <p:txBody>
          <a:bodyPr/>
          <a:lstStyle/>
          <a:p>
            <a:r>
              <a:rPr lang="en-AU"/>
              <a:t>The idea of "factoring" a number is important - finding numbers which divide into it. Taking this as far as can go, by factorising all the factors, we can eventually write the number as a product of (powers of) primes - its prime factorisation.</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47775" y="1279525"/>
            <a:ext cx="4603750" cy="345281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a:xfrm>
            <a:off x="4021295" y="9721108"/>
            <a:ext cx="3076363" cy="513507"/>
          </a:xfrm>
          <a:prstGeom prst="rect">
            <a:avLst/>
          </a:prstGeom>
        </p:spPr>
        <p:txBody>
          <a:bodyPr/>
          <a:lstStyle/>
          <a:p>
            <a:fld id="{0724495B-A6E1-4090-9905-50520AECE5F9}" type="slidenum">
              <a:rPr lang="en-GB" altLang="en-US" smtClean="0"/>
              <a:pPr/>
              <a:t>8</a:t>
            </a:fld>
            <a:endParaRPr lang="en-GB" altLang="en-US" dirty="0"/>
          </a:p>
        </p:txBody>
      </p:sp>
    </p:spTree>
    <p:extLst>
      <p:ext uri="{BB962C8B-B14F-4D97-AF65-F5344CB8AC3E}">
        <p14:creationId xmlns:p14="http://schemas.microsoft.com/office/powerpoint/2010/main" xmlns="" val="3513445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47775" y="1279525"/>
            <a:ext cx="4603750" cy="345281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a:xfrm>
            <a:off x="4021295" y="9721108"/>
            <a:ext cx="3076363" cy="513507"/>
          </a:xfrm>
          <a:prstGeom prst="rect">
            <a:avLst/>
          </a:prstGeom>
        </p:spPr>
        <p:txBody>
          <a:bodyPr/>
          <a:lstStyle/>
          <a:p>
            <a:fld id="{0724495B-A6E1-4090-9905-50520AECE5F9}" type="slidenum">
              <a:rPr lang="en-GB" altLang="en-US" smtClean="0"/>
              <a:pPr/>
              <a:t>16</a:t>
            </a:fld>
            <a:endParaRPr lang="en-GB" altLang="en-US" dirty="0"/>
          </a:p>
        </p:txBody>
      </p:sp>
    </p:spTree>
    <p:extLst>
      <p:ext uri="{BB962C8B-B14F-4D97-AF65-F5344CB8AC3E}">
        <p14:creationId xmlns:p14="http://schemas.microsoft.com/office/powerpoint/2010/main" xmlns="" val="3513445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47775" y="1279525"/>
            <a:ext cx="4603750" cy="345281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a:xfrm>
            <a:off x="4021295" y="9721108"/>
            <a:ext cx="3076363" cy="513507"/>
          </a:xfrm>
          <a:prstGeom prst="rect">
            <a:avLst/>
          </a:prstGeom>
        </p:spPr>
        <p:txBody>
          <a:bodyPr/>
          <a:lstStyle/>
          <a:p>
            <a:fld id="{0724495B-A6E1-4090-9905-50520AECE5F9}" type="slidenum">
              <a:rPr lang="en-GB" altLang="en-US" smtClean="0"/>
              <a:pPr/>
              <a:t>21</a:t>
            </a:fld>
            <a:endParaRPr lang="en-GB" altLang="en-US" dirty="0"/>
          </a:p>
        </p:txBody>
      </p:sp>
    </p:spTree>
    <p:extLst>
      <p:ext uri="{BB962C8B-B14F-4D97-AF65-F5344CB8AC3E}">
        <p14:creationId xmlns:p14="http://schemas.microsoft.com/office/powerpoint/2010/main" xmlns="" val="3513445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7"/>
          <p:cNvSpPr>
            <a:spLocks noGrp="1" noChangeArrowheads="1"/>
          </p:cNvSpPr>
          <p:nvPr>
            <p:ph type="sldNum" sz="quarter" idx="5"/>
          </p:nvPr>
        </p:nvSpPr>
        <p:spPr>
          <a:xfrm>
            <a:off x="4021295" y="9721108"/>
            <a:ext cx="3076363" cy="513507"/>
          </a:xfrm>
          <a:prstGeom prst="rect">
            <a:avLst/>
          </a:prstGeom>
          <a:noFill/>
        </p:spPr>
        <p:txBody>
          <a:bodyPr/>
          <a:lstStyle/>
          <a:p>
            <a:fld id="{83A95DDA-53DF-4E18-9934-24A5716841D1}" type="slidenum">
              <a:rPr lang="en-US" altLang="en-US"/>
              <a:pPr/>
              <a:t>22</a:t>
            </a:fld>
            <a:endParaRPr lang="en-US" altLang="en-US"/>
          </a:p>
        </p:txBody>
      </p:sp>
      <p:sp>
        <p:nvSpPr>
          <p:cNvPr id="155651" name="Rectangle 2"/>
          <p:cNvSpPr>
            <a:spLocks noGrp="1" noRot="1" noChangeAspect="1" noChangeArrowheads="1" noTextEdit="1"/>
          </p:cNvSpPr>
          <p:nvPr>
            <p:ph type="sldImg"/>
          </p:nvPr>
        </p:nvSpPr>
        <p:spPr>
          <a:ln/>
        </p:spPr>
      </p:sp>
      <p:sp>
        <p:nvSpPr>
          <p:cNvPr id="155652" name="Rectangle 3"/>
          <p:cNvSpPr>
            <a:spLocks noGrp="1" noChangeArrowheads="1"/>
          </p:cNvSpPr>
          <p:nvPr>
            <p:ph type="body" idx="1"/>
          </p:nvPr>
        </p:nvSpPr>
        <p:spPr>
          <a:noFill/>
          <a:ln/>
        </p:spPr>
        <p:txBody>
          <a:bodyPr/>
          <a:lstStyle/>
          <a:p>
            <a:pPr eaLnBrk="1" hangingPunct="1"/>
            <a:endParaRPr lang="en-US" altLang="en-US" smtClean="0">
              <a:latin typeface="Times New Roman"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11" descr="band"/>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 y="5583235"/>
            <a:ext cx="9128125" cy="12890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 name="Rectangle 18"/>
          <p:cNvSpPr>
            <a:spLocks noChangeArrowheads="1"/>
          </p:cNvSpPr>
          <p:nvPr/>
        </p:nvSpPr>
        <p:spPr bwMode="auto">
          <a:xfrm>
            <a:off x="0" y="0"/>
            <a:ext cx="9144000" cy="1752600"/>
          </a:xfrm>
          <a:prstGeom prst="rect">
            <a:avLst/>
          </a:prstGeom>
          <a:solidFill>
            <a:srgbClr val="335295"/>
          </a:solidFill>
          <a:ln w="9525">
            <a:noFill/>
            <a:miter lim="800000"/>
            <a:headEnd/>
            <a:tailEnd/>
          </a:ln>
        </p:spPr>
        <p:txBody>
          <a:bodyPr wrap="none" anchor="ctr"/>
          <a:lstStyle/>
          <a:p>
            <a:pPr>
              <a:defRPr/>
            </a:pPr>
            <a:endParaRPr lang="en-US" sz="1800">
              <a:latin typeface="Arial" charset="0"/>
              <a:cs typeface="+mn-cs"/>
            </a:endParaRPr>
          </a:p>
        </p:txBody>
      </p:sp>
      <p:sp>
        <p:nvSpPr>
          <p:cNvPr id="5122" name="Rectangle 2"/>
          <p:cNvSpPr>
            <a:spLocks noGrp="1" noChangeArrowheads="1"/>
          </p:cNvSpPr>
          <p:nvPr>
            <p:ph type="ctrTitle"/>
          </p:nvPr>
        </p:nvSpPr>
        <p:spPr>
          <a:xfrm>
            <a:off x="685800" y="2286000"/>
            <a:ext cx="7772400" cy="1143000"/>
          </a:xfrm>
        </p:spPr>
        <p:txBody>
          <a:bodyPr/>
          <a:lstStyle>
            <a:lvl1pPr>
              <a:defRPr>
                <a:solidFill>
                  <a:srgbClr val="1B57B5"/>
                </a:solidFill>
                <a:latin typeface="Arial" panose="020B0604020202020204" pitchFamily="34" charset="0"/>
                <a:cs typeface="Arial" panose="020B0604020202020204" pitchFamily="34" charset="0"/>
              </a:defRPr>
            </a:lvl1pPr>
          </a:lstStyle>
          <a:p>
            <a:r>
              <a:rPr lang="en-US" smtClean="0"/>
              <a:t>Click to edit Master title style</a:t>
            </a:r>
            <a:endParaRPr lang="en-US"/>
          </a:p>
        </p:txBody>
      </p:sp>
      <p:sp>
        <p:nvSpPr>
          <p:cNvPr id="5123" name="Rectangle 3"/>
          <p:cNvSpPr>
            <a:spLocks noGrp="1" noChangeArrowheads="1"/>
          </p:cNvSpPr>
          <p:nvPr>
            <p:ph type="subTitle" idx="1"/>
          </p:nvPr>
        </p:nvSpPr>
        <p:spPr>
          <a:xfrm>
            <a:off x="1371600" y="3810000"/>
            <a:ext cx="6400800" cy="1752600"/>
          </a:xfrm>
        </p:spPr>
        <p:txBody>
          <a:bodyPr/>
          <a:lstStyle>
            <a:lvl1pPr marL="0" indent="0" algn="ctr">
              <a:buFontTx/>
              <a:buNone/>
              <a:defRPr>
                <a:solidFill>
                  <a:schemeClr val="bg2"/>
                </a:solidFill>
                <a:latin typeface="Arial" panose="020B0604020202020204" pitchFamily="34" charset="0"/>
                <a:cs typeface="Arial" panose="020B0604020202020204" pitchFamily="34" charset="0"/>
              </a:defRPr>
            </a:lvl1pPr>
          </a:lstStyle>
          <a:p>
            <a:r>
              <a:rPr lang="en-US" smtClean="0"/>
              <a:t>Click to edit Master subtitle style</a:t>
            </a:r>
            <a:endParaRPr lang="en-US"/>
          </a:p>
        </p:txBody>
      </p:sp>
    </p:spTree>
    <p:extLst>
      <p:ext uri="{BB962C8B-B14F-4D97-AF65-F5344CB8AC3E}">
        <p14:creationId xmlns:p14="http://schemas.microsoft.com/office/powerpoint/2010/main" xmlns="" val="3388091961"/>
      </p:ext>
    </p:extLst>
  </p:cSld>
  <p:clrMapOvr>
    <a:masterClrMapping/>
  </p:clrMapOvr>
  <p:transition>
    <p:wipe dir="d"/>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4" name="Straight Connector 3"/>
          <p:cNvCxnSpPr/>
          <p:nvPr/>
        </p:nvCxnSpPr>
        <p:spPr>
          <a:xfrm>
            <a:off x="457200" y="1066800"/>
            <a:ext cx="82296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457200" y="274638"/>
            <a:ext cx="8229600" cy="792162"/>
          </a:xfrm>
        </p:spPr>
        <p:txBody>
          <a:bodyPr/>
          <a:lstStyle>
            <a:lvl1pPr>
              <a:defRPr sz="3200">
                <a:latin typeface="Arial" panose="020B0604020202020204" pitchFamily="34" charset="0"/>
                <a:cs typeface="Arial" panose="020B0604020202020204" pitchFamily="34" charset="0"/>
              </a:defRPr>
            </a:lvl1pPr>
          </a:lstStyle>
          <a:p>
            <a:r>
              <a:rPr lang="en-US" smtClean="0"/>
              <a:t>Click to edit Master title style</a:t>
            </a:r>
            <a:endParaRPr lang="en-US"/>
          </a:p>
        </p:txBody>
      </p:sp>
      <p:sp>
        <p:nvSpPr>
          <p:cNvPr id="3" name="Content Placeholder 2"/>
          <p:cNvSpPr>
            <a:spLocks noGrp="1"/>
          </p:cNvSpPr>
          <p:nvPr>
            <p:ph idx="1"/>
          </p:nvPr>
        </p:nvSpPr>
        <p:spPr>
          <a:xfrm>
            <a:off x="457200" y="1219202"/>
            <a:ext cx="8229600" cy="4906963"/>
          </a:xfrm>
        </p:spPr>
        <p:txBody>
          <a:bodyPr/>
          <a:lstStyle>
            <a:lvl1pPr>
              <a:defRPr sz="2400">
                <a:latin typeface="Arial" panose="020B0604020202020204" pitchFamily="34" charset="0"/>
                <a:cs typeface="Arial" panose="020B0604020202020204" pitchFamily="34" charset="0"/>
              </a:defRPr>
            </a:lvl1pPr>
            <a:lvl2pPr>
              <a:defRPr sz="2000">
                <a:latin typeface="Arial" panose="020B0604020202020204" pitchFamily="34" charset="0"/>
                <a:cs typeface="Arial" panose="020B0604020202020204" pitchFamily="34" charset="0"/>
              </a:defRPr>
            </a:lvl2pPr>
            <a:lvl3pPr>
              <a:defRPr sz="1800">
                <a:latin typeface="Arial" panose="020B0604020202020204" pitchFamily="34" charset="0"/>
                <a:cs typeface="Arial" panose="020B0604020202020204" pitchFamily="34" charset="0"/>
              </a:defRPr>
            </a:lvl3pPr>
            <a:lvl4pPr>
              <a:defRPr sz="1600">
                <a:latin typeface="Arial" panose="020B0604020202020204" pitchFamily="34" charset="0"/>
                <a:cs typeface="Arial" panose="020B0604020202020204" pitchFamily="34" charset="0"/>
              </a:defRPr>
            </a:lvl4pPr>
            <a:lvl5pPr>
              <a:defRPr sz="1600">
                <a:latin typeface="Arial" panose="020B0604020202020204" pitchFamily="34" charset="0"/>
                <a:cs typeface="Arial" panose="020B060402020202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Box 4"/>
          <p:cNvSpPr txBox="1"/>
          <p:nvPr/>
        </p:nvSpPr>
        <p:spPr>
          <a:xfrm>
            <a:off x="3800520" y="6291590"/>
            <a:ext cx="466794" cy="253916"/>
          </a:xfrm>
          <a:prstGeom prst="rect">
            <a:avLst/>
          </a:prstGeom>
          <a:noFill/>
        </p:spPr>
        <p:txBody>
          <a:bodyPr wrap="none" rtlCol="0">
            <a:spAutoFit/>
          </a:bodyPr>
          <a:lstStyle/>
          <a:p>
            <a:r>
              <a:rPr lang="en-US" sz="1050" i="1" baseline="0" dirty="0" smtClean="0"/>
              <a:t>v 1.0</a:t>
            </a:r>
            <a:endParaRPr lang="en-US" sz="1050" i="1" dirty="0"/>
          </a:p>
        </p:txBody>
      </p:sp>
    </p:spTree>
    <p:extLst>
      <p:ext uri="{BB962C8B-B14F-4D97-AF65-F5344CB8AC3E}">
        <p14:creationId xmlns:p14="http://schemas.microsoft.com/office/powerpoint/2010/main" xmlns="" val="2107125811"/>
      </p:ext>
    </p:extLst>
  </p:cSld>
  <p:clrMapOvr>
    <a:overrideClrMapping bg1="lt1" tx1="dk1" bg2="lt2" tx2="dk2" accent1="accent1" accent2="accent2" accent3="accent3" accent4="accent4" accent5="accent5" accent6="accent6" hlink="hlink" folHlink="folHlink"/>
  </p:clrMapOvr>
  <p:transition>
    <p:wipe dir="d"/>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jpe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050" name="Picture 21" descr="band"/>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1" y="5568727"/>
            <a:ext cx="9142413" cy="128927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051"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2052" name="Rectangle 3"/>
          <p:cNvSpPr>
            <a:spLocks noGrp="1" noChangeArrowheads="1"/>
          </p:cNvSpPr>
          <p:nvPr>
            <p:ph type="body" idx="1"/>
          </p:nvPr>
        </p:nvSpPr>
        <p:spPr bwMode="auto">
          <a:xfrm>
            <a:off x="457200" y="1447800"/>
            <a:ext cx="8229600" cy="46783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5" name="Oval 4"/>
          <p:cNvSpPr>
            <a:spLocks noChangeArrowheads="1"/>
          </p:cNvSpPr>
          <p:nvPr/>
        </p:nvSpPr>
        <p:spPr bwMode="auto">
          <a:xfrm>
            <a:off x="0" y="6213364"/>
            <a:ext cx="685800" cy="304800"/>
          </a:xfrm>
          <a:prstGeom prst="ellipse">
            <a:avLst/>
          </a:prstGeom>
          <a:solidFill>
            <a:schemeClr val="bg1"/>
          </a:solidFill>
          <a:ln w="25400" algn="ctr">
            <a:solidFill>
              <a:schemeClr val="bg1"/>
            </a:solidFill>
            <a:round/>
            <a:headEnd/>
            <a:tailEnd/>
          </a:ln>
        </p:spPr>
        <p:txBody>
          <a:bodyPr lIns="0" tIns="0" rIns="0" bIns="0"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fld id="{68F38F93-EFB2-4D8E-B34E-D4180BE42A95}" type="slidenum">
              <a:rPr lang="en-US" altLang="en-US" sz="1600" b="1">
                <a:solidFill>
                  <a:schemeClr val="accent2"/>
                </a:solidFill>
                <a:latin typeface="Calibri" panose="020F0502020204030204" pitchFamily="34" charset="0"/>
              </a:rPr>
              <a:pPr algn="ctr"/>
              <a:t>‹#›</a:t>
            </a:fld>
            <a:endParaRPr lang="en-US" altLang="en-US" sz="1800" b="1" dirty="0">
              <a:solidFill>
                <a:schemeClr val="accent2"/>
              </a:solidFill>
              <a:latin typeface="Calibri" panose="020F0502020204030204" pitchFamily="34" charset="0"/>
            </a:endParaRPr>
          </a:p>
        </p:txBody>
      </p:sp>
    </p:spTree>
    <p:extLst>
      <p:ext uri="{BB962C8B-B14F-4D97-AF65-F5344CB8AC3E}">
        <p14:creationId xmlns:p14="http://schemas.microsoft.com/office/powerpoint/2010/main" xmlns="" val="2030570571"/>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Lst>
  <p:transition>
    <p:wipe dir="d"/>
  </p:transition>
  <p:txStyles>
    <p:titleStyle>
      <a:lvl1pPr algn="ctr" rtl="0" eaLnBrk="1" fontAlgn="base" hangingPunct="1">
        <a:spcBef>
          <a:spcPct val="0"/>
        </a:spcBef>
        <a:spcAft>
          <a:spcPct val="0"/>
        </a:spcAft>
        <a:defRPr sz="3200">
          <a:solidFill>
            <a:srgbClr val="1B57B5"/>
          </a:solidFill>
          <a:latin typeface="Arial" panose="020B0604020202020204" pitchFamily="34" charset="0"/>
          <a:ea typeface="+mj-ea"/>
          <a:cs typeface="Arial" panose="020B0604020202020204" pitchFamily="34" charset="0"/>
        </a:defRPr>
      </a:lvl1pPr>
      <a:lvl2pPr algn="ctr" rtl="0" eaLnBrk="1" fontAlgn="base" hangingPunct="1">
        <a:spcBef>
          <a:spcPct val="0"/>
        </a:spcBef>
        <a:spcAft>
          <a:spcPct val="0"/>
        </a:spcAft>
        <a:defRPr sz="3200">
          <a:solidFill>
            <a:srgbClr val="1B57B5"/>
          </a:solidFill>
          <a:latin typeface="Tahoma" pitchFamily="34" charset="0"/>
          <a:cs typeface="Tahoma" pitchFamily="34" charset="0"/>
        </a:defRPr>
      </a:lvl2pPr>
      <a:lvl3pPr algn="ctr" rtl="0" eaLnBrk="1" fontAlgn="base" hangingPunct="1">
        <a:spcBef>
          <a:spcPct val="0"/>
        </a:spcBef>
        <a:spcAft>
          <a:spcPct val="0"/>
        </a:spcAft>
        <a:defRPr sz="3200">
          <a:solidFill>
            <a:srgbClr val="1B57B5"/>
          </a:solidFill>
          <a:latin typeface="Tahoma" pitchFamily="34" charset="0"/>
          <a:cs typeface="Tahoma" pitchFamily="34" charset="0"/>
        </a:defRPr>
      </a:lvl3pPr>
      <a:lvl4pPr algn="ctr" rtl="0" eaLnBrk="1" fontAlgn="base" hangingPunct="1">
        <a:spcBef>
          <a:spcPct val="0"/>
        </a:spcBef>
        <a:spcAft>
          <a:spcPct val="0"/>
        </a:spcAft>
        <a:defRPr sz="3200">
          <a:solidFill>
            <a:srgbClr val="1B57B5"/>
          </a:solidFill>
          <a:latin typeface="Tahoma" pitchFamily="34" charset="0"/>
          <a:cs typeface="Tahoma" pitchFamily="34" charset="0"/>
        </a:defRPr>
      </a:lvl4pPr>
      <a:lvl5pPr algn="ctr" rtl="0" eaLnBrk="1" fontAlgn="base" hangingPunct="1">
        <a:spcBef>
          <a:spcPct val="0"/>
        </a:spcBef>
        <a:spcAft>
          <a:spcPct val="0"/>
        </a:spcAft>
        <a:defRPr sz="3200">
          <a:solidFill>
            <a:srgbClr val="1B57B5"/>
          </a:solidFill>
          <a:latin typeface="Tahoma" pitchFamily="34" charset="0"/>
          <a:cs typeface="Tahoma" pitchFamily="34" charset="0"/>
        </a:defRPr>
      </a:lvl5pPr>
      <a:lvl6pPr marL="457200" algn="ctr" rtl="0" eaLnBrk="1" fontAlgn="base" hangingPunct="1">
        <a:spcBef>
          <a:spcPct val="0"/>
        </a:spcBef>
        <a:spcAft>
          <a:spcPct val="0"/>
        </a:spcAft>
        <a:defRPr sz="4000">
          <a:solidFill>
            <a:schemeClr val="tx2"/>
          </a:solidFill>
          <a:latin typeface="Comic Sans MS" pitchFamily="66" charset="0"/>
        </a:defRPr>
      </a:lvl6pPr>
      <a:lvl7pPr marL="914400" algn="ctr" rtl="0" eaLnBrk="1" fontAlgn="base" hangingPunct="1">
        <a:spcBef>
          <a:spcPct val="0"/>
        </a:spcBef>
        <a:spcAft>
          <a:spcPct val="0"/>
        </a:spcAft>
        <a:defRPr sz="4000">
          <a:solidFill>
            <a:schemeClr val="tx2"/>
          </a:solidFill>
          <a:latin typeface="Comic Sans MS" pitchFamily="66" charset="0"/>
        </a:defRPr>
      </a:lvl7pPr>
      <a:lvl8pPr marL="1371600" algn="ctr" rtl="0" eaLnBrk="1" fontAlgn="base" hangingPunct="1">
        <a:spcBef>
          <a:spcPct val="0"/>
        </a:spcBef>
        <a:spcAft>
          <a:spcPct val="0"/>
        </a:spcAft>
        <a:defRPr sz="4000">
          <a:solidFill>
            <a:schemeClr val="tx2"/>
          </a:solidFill>
          <a:latin typeface="Comic Sans MS" pitchFamily="66" charset="0"/>
        </a:defRPr>
      </a:lvl8pPr>
      <a:lvl9pPr marL="1828800" algn="ctr" rtl="0" eaLnBrk="1" fontAlgn="base" hangingPunct="1">
        <a:spcBef>
          <a:spcPct val="0"/>
        </a:spcBef>
        <a:spcAft>
          <a:spcPct val="0"/>
        </a:spcAft>
        <a:defRPr sz="4000">
          <a:solidFill>
            <a:schemeClr val="tx2"/>
          </a:solidFill>
          <a:latin typeface="Comic Sans MS" pitchFamily="66" charset="0"/>
        </a:defRPr>
      </a:lvl9pPr>
    </p:titleStyle>
    <p:bodyStyle>
      <a:lvl1pPr marL="342900" indent="-342900" algn="l" rtl="0" eaLnBrk="1" fontAlgn="base" hangingPunct="1">
        <a:spcBef>
          <a:spcPct val="20000"/>
        </a:spcBef>
        <a:spcAft>
          <a:spcPct val="0"/>
        </a:spcAft>
        <a:buChar char="•"/>
        <a:defRPr sz="2800">
          <a:solidFill>
            <a:srgbClr val="0000FF"/>
          </a:solidFill>
          <a:latin typeface="Arial" panose="020B0604020202020204" pitchFamily="34" charset="0"/>
          <a:ea typeface="+mn-ea"/>
          <a:cs typeface="Arial" panose="020B0604020202020204" pitchFamily="34" charset="0"/>
        </a:defRPr>
      </a:lvl1pPr>
      <a:lvl2pPr marL="742950" indent="-285750" algn="l" rtl="0" eaLnBrk="1" fontAlgn="base" hangingPunct="1">
        <a:spcBef>
          <a:spcPct val="20000"/>
        </a:spcBef>
        <a:spcAft>
          <a:spcPct val="0"/>
        </a:spcAft>
        <a:buChar char="–"/>
        <a:defRPr sz="2400">
          <a:solidFill>
            <a:schemeClr val="tx1"/>
          </a:solidFill>
          <a:latin typeface="Arial" panose="020B0604020202020204" pitchFamily="34" charset="0"/>
          <a:cs typeface="Arial" panose="020B0604020202020204" pitchFamily="34" charset="0"/>
        </a:defRPr>
      </a:lvl2pPr>
      <a:lvl3pPr marL="1143000" indent="-228600" algn="l" rtl="0" eaLnBrk="1" fontAlgn="base" hangingPunct="1">
        <a:spcBef>
          <a:spcPct val="20000"/>
        </a:spcBef>
        <a:spcAft>
          <a:spcPct val="0"/>
        </a:spcAft>
        <a:buChar char="•"/>
        <a:defRPr sz="2000">
          <a:solidFill>
            <a:srgbClr val="1B57B5"/>
          </a:solidFill>
          <a:latin typeface="Arial" panose="020B0604020202020204" pitchFamily="34" charset="0"/>
          <a:cs typeface="Arial" panose="020B0604020202020204" pitchFamily="34" charset="0"/>
        </a:defRPr>
      </a:lvl3pPr>
      <a:lvl4pPr marL="1600200" indent="-228600" algn="l" rtl="0" eaLnBrk="1" fontAlgn="base" hangingPunct="1">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4pPr>
      <a:lvl5pPr marL="2057400" indent="-228600" algn="l" rtl="0" eaLnBrk="1" fontAlgn="base" hangingPunct="1">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9.wmf"/></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b="1" dirty="0" smtClean="0"/>
              <a:t>Cryptography and Network Security</a:t>
            </a:r>
            <a:br>
              <a:rPr lang="en-US" b="1" dirty="0" smtClean="0"/>
            </a:br>
            <a:endParaRPr lang="en-IN" dirty="0"/>
          </a:p>
        </p:txBody>
      </p:sp>
      <p:sp>
        <p:nvSpPr>
          <p:cNvPr id="5" name="Subtitle 4"/>
          <p:cNvSpPr>
            <a:spLocks noGrp="1"/>
          </p:cNvSpPr>
          <p:nvPr>
            <p:ph type="subTitle" idx="1"/>
          </p:nvPr>
        </p:nvSpPr>
        <p:spPr>
          <a:xfrm>
            <a:off x="1358537" y="3561806"/>
            <a:ext cx="6400800" cy="1752600"/>
          </a:xfrm>
        </p:spPr>
        <p:txBody>
          <a:bodyPr/>
          <a:lstStyle/>
          <a:p>
            <a:r>
              <a:rPr lang="en-US" b="1" dirty="0" smtClean="0"/>
              <a:t>NUMBER THEORY</a:t>
            </a:r>
            <a:endParaRPr lang="en-US" dirty="0" smtClean="0"/>
          </a:p>
        </p:txBody>
      </p:sp>
    </p:spTree>
    <p:extLst>
      <p:ext uri="{BB962C8B-B14F-4D97-AF65-F5344CB8AC3E}">
        <p14:creationId xmlns:p14="http://schemas.microsoft.com/office/powerpoint/2010/main" xmlns="" val="3948537728"/>
      </p:ext>
    </p:extLst>
  </p:cSld>
  <p:clrMapOvr>
    <a:masterClrMapping/>
  </p:clrMapOvr>
  <p:transition>
    <p:wipe dir="d"/>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r>
              <a:rPr lang="en-AU"/>
              <a:t>Euler Totient Function </a:t>
            </a:r>
            <a:r>
              <a:rPr lang="en-AU">
                <a:latin typeface="Courier New" pitchFamily="49" charset="0"/>
              </a:rPr>
              <a:t>ø(n)</a:t>
            </a:r>
          </a:p>
        </p:txBody>
      </p:sp>
      <p:sp>
        <p:nvSpPr>
          <p:cNvPr id="52227" name="Rectangle 3"/>
          <p:cNvSpPr>
            <a:spLocks noGrp="1" noChangeArrowheads="1"/>
          </p:cNvSpPr>
          <p:nvPr>
            <p:ph type="body" idx="1"/>
          </p:nvPr>
        </p:nvSpPr>
        <p:spPr/>
        <p:txBody>
          <a:bodyPr/>
          <a:lstStyle/>
          <a:p>
            <a:r>
              <a:rPr lang="en-AU" sz="2800"/>
              <a:t>when doing arithmetic modulo n </a:t>
            </a:r>
          </a:p>
          <a:p>
            <a:r>
              <a:rPr lang="en-AU" sz="2800" b="1"/>
              <a:t>complete set of residues</a:t>
            </a:r>
            <a:r>
              <a:rPr lang="en-AU" sz="2800"/>
              <a:t> is: </a:t>
            </a:r>
            <a:r>
              <a:rPr lang="en-AU" sz="2800">
                <a:latin typeface="Courier New" pitchFamily="49" charset="0"/>
              </a:rPr>
              <a:t>0..n-1</a:t>
            </a:r>
            <a:r>
              <a:rPr lang="en-AU" sz="2800"/>
              <a:t> </a:t>
            </a:r>
          </a:p>
          <a:p>
            <a:r>
              <a:rPr lang="en-AU" sz="2800" b="1"/>
              <a:t>reduced set of residues</a:t>
            </a:r>
            <a:r>
              <a:rPr lang="en-AU" sz="2800"/>
              <a:t> is those numbers (residues) which are relatively prime to n </a:t>
            </a:r>
          </a:p>
          <a:p>
            <a:pPr lvl="1"/>
            <a:r>
              <a:rPr lang="en-AU" sz="2400"/>
              <a:t>eg for n=10, </a:t>
            </a:r>
          </a:p>
          <a:p>
            <a:pPr lvl="1"/>
            <a:r>
              <a:rPr lang="en-AU" sz="2400"/>
              <a:t>complete set of residues is {0,1,2,3,4,5,6,7,8,9} </a:t>
            </a:r>
          </a:p>
          <a:p>
            <a:pPr lvl="1"/>
            <a:r>
              <a:rPr lang="en-AU" sz="2400"/>
              <a:t>reduced set of residues is {1,3,7,9} </a:t>
            </a:r>
          </a:p>
          <a:p>
            <a:r>
              <a:rPr lang="en-AU" sz="2800"/>
              <a:t>number of elements in reduced set of residues is called the </a:t>
            </a:r>
            <a:r>
              <a:rPr lang="en-AU" sz="2800" b="1"/>
              <a:t>Euler Totient Function ø(n)</a:t>
            </a:r>
            <a:r>
              <a:rPr lang="en-AU" sz="2800"/>
              <a:t> </a:t>
            </a:r>
          </a:p>
        </p:txBody>
      </p:sp>
    </p:spTree>
  </p:cSld>
  <p:clrMapOvr>
    <a:masterClrMapping/>
  </p:clrMapOvr>
  <p:transition>
    <p:wipe dir="d"/>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r>
              <a:rPr lang="en-AU"/>
              <a:t>Euler Totient Function </a:t>
            </a:r>
            <a:r>
              <a:rPr lang="en-AU">
                <a:latin typeface="Courier New" pitchFamily="49" charset="0"/>
              </a:rPr>
              <a:t>ø(n)</a:t>
            </a:r>
          </a:p>
        </p:txBody>
      </p:sp>
      <p:sp>
        <p:nvSpPr>
          <p:cNvPr id="53251" name="Rectangle 3"/>
          <p:cNvSpPr>
            <a:spLocks noGrp="1" noChangeArrowheads="1"/>
          </p:cNvSpPr>
          <p:nvPr>
            <p:ph type="body" idx="1"/>
          </p:nvPr>
        </p:nvSpPr>
        <p:spPr/>
        <p:txBody>
          <a:bodyPr/>
          <a:lstStyle/>
          <a:p>
            <a:r>
              <a:rPr lang="en-AU"/>
              <a:t>to compute ø(n) need to count number of elements to be excluded</a:t>
            </a:r>
          </a:p>
          <a:p>
            <a:r>
              <a:rPr lang="en-US"/>
              <a:t>in general need prime factorization, but</a:t>
            </a:r>
            <a:endParaRPr lang="en-AU"/>
          </a:p>
          <a:p>
            <a:pPr lvl="1"/>
            <a:r>
              <a:rPr lang="en-AU"/>
              <a:t>for p (p prime) 	</a:t>
            </a:r>
            <a:r>
              <a:rPr lang="en-AU">
                <a:latin typeface="Courier New" pitchFamily="49" charset="0"/>
              </a:rPr>
              <a:t>ø(p) = p-1</a:t>
            </a:r>
            <a:r>
              <a:rPr lang="en-AU"/>
              <a:t> </a:t>
            </a:r>
          </a:p>
          <a:p>
            <a:pPr lvl="1"/>
            <a:r>
              <a:rPr lang="en-AU"/>
              <a:t>for p.q (p,q prime)	</a:t>
            </a:r>
            <a:r>
              <a:rPr lang="en-AU">
                <a:latin typeface="Courier New" pitchFamily="49" charset="0"/>
              </a:rPr>
              <a:t>ø(p.q) = (p-1)(q-1)</a:t>
            </a:r>
            <a:r>
              <a:rPr lang="en-AU"/>
              <a:t> </a:t>
            </a:r>
          </a:p>
          <a:p>
            <a:r>
              <a:rPr lang="en-US"/>
              <a:t>eg.</a:t>
            </a:r>
          </a:p>
          <a:p>
            <a:pPr lvl="1"/>
            <a:r>
              <a:rPr lang="en-AU">
                <a:latin typeface="Courier New" pitchFamily="49" charset="0"/>
              </a:rPr>
              <a:t>ø(37) = 36</a:t>
            </a:r>
          </a:p>
          <a:p>
            <a:pPr lvl="1"/>
            <a:r>
              <a:rPr lang="en-AU">
                <a:latin typeface="Courier New" pitchFamily="49" charset="0"/>
              </a:rPr>
              <a:t>ø(21) = (3–1)×(7–1) = 2×6 = 12</a:t>
            </a:r>
          </a:p>
          <a:p>
            <a:pPr lvl="1">
              <a:buFontTx/>
              <a:buNone/>
            </a:pPr>
            <a:endParaRPr lang="en-AU">
              <a:latin typeface="Courier New" pitchFamily="49" charset="0"/>
            </a:endParaRPr>
          </a:p>
        </p:txBody>
      </p:sp>
    </p:spTree>
  </p:cSld>
  <p:clrMapOvr>
    <a:masterClrMapping/>
  </p:clrMapOvr>
  <p:transition>
    <p:wipe dir="d"/>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r>
              <a:rPr lang="en-AU"/>
              <a:t>Euler's Theorem</a:t>
            </a:r>
          </a:p>
        </p:txBody>
      </p:sp>
      <p:sp>
        <p:nvSpPr>
          <p:cNvPr id="51203" name="Rectangle 3"/>
          <p:cNvSpPr>
            <a:spLocks noGrp="1" noChangeArrowheads="1"/>
          </p:cNvSpPr>
          <p:nvPr>
            <p:ph type="body" idx="1"/>
          </p:nvPr>
        </p:nvSpPr>
        <p:spPr/>
        <p:txBody>
          <a:bodyPr/>
          <a:lstStyle/>
          <a:p>
            <a:r>
              <a:rPr lang="en-AU"/>
              <a:t>a generalisation of Fermat's Theorem </a:t>
            </a:r>
          </a:p>
          <a:p>
            <a:r>
              <a:rPr lang="en-AU">
                <a:latin typeface="Courier New" pitchFamily="49" charset="0"/>
              </a:rPr>
              <a:t>a</a:t>
            </a:r>
            <a:r>
              <a:rPr lang="en-AU" baseline="30000">
                <a:latin typeface="Courier New" pitchFamily="49" charset="0"/>
              </a:rPr>
              <a:t>ø(n)</a:t>
            </a:r>
            <a:r>
              <a:rPr lang="en-AU">
                <a:latin typeface="Courier New" pitchFamily="49" charset="0"/>
              </a:rPr>
              <a:t>mod N = 1 </a:t>
            </a:r>
          </a:p>
          <a:p>
            <a:pPr lvl="1"/>
            <a:r>
              <a:rPr lang="en-AU"/>
              <a:t>where </a:t>
            </a:r>
            <a:r>
              <a:rPr lang="en-AU">
                <a:latin typeface="Courier New" pitchFamily="49" charset="0"/>
              </a:rPr>
              <a:t>gcd(a,N)=1</a:t>
            </a:r>
          </a:p>
          <a:p>
            <a:r>
              <a:rPr lang="en-US"/>
              <a:t>eg.</a:t>
            </a:r>
          </a:p>
          <a:p>
            <a:pPr lvl="1"/>
            <a:r>
              <a:rPr lang="en-AU" i="1">
                <a:latin typeface="Courier New" pitchFamily="49" charset="0"/>
              </a:rPr>
              <a:t>a</a:t>
            </a:r>
            <a:r>
              <a:rPr lang="en-AU">
                <a:latin typeface="Courier New" pitchFamily="49" charset="0"/>
              </a:rPr>
              <a:t>=3;</a:t>
            </a:r>
            <a:r>
              <a:rPr lang="en-AU" i="1">
                <a:latin typeface="Courier New" pitchFamily="49" charset="0"/>
              </a:rPr>
              <a:t>n</a:t>
            </a:r>
            <a:r>
              <a:rPr lang="en-AU">
                <a:latin typeface="Courier New" pitchFamily="49" charset="0"/>
              </a:rPr>
              <a:t>=10; ø(10)=4; </a:t>
            </a:r>
          </a:p>
          <a:p>
            <a:pPr lvl="1"/>
            <a:r>
              <a:rPr lang="en-AU">
                <a:latin typeface="Courier New" pitchFamily="49" charset="0"/>
              </a:rPr>
              <a:t>hence 3</a:t>
            </a:r>
            <a:r>
              <a:rPr lang="en-AU" baseline="30000">
                <a:latin typeface="Courier New" pitchFamily="49" charset="0"/>
              </a:rPr>
              <a:t>4 </a:t>
            </a:r>
            <a:r>
              <a:rPr lang="en-AU">
                <a:latin typeface="Courier New" pitchFamily="49" charset="0"/>
              </a:rPr>
              <a:t>= 81 = 1 mod 10</a:t>
            </a:r>
          </a:p>
          <a:p>
            <a:pPr lvl="1"/>
            <a:r>
              <a:rPr lang="en-AU" i="1">
                <a:latin typeface="Courier New" pitchFamily="49" charset="0"/>
              </a:rPr>
              <a:t>a</a:t>
            </a:r>
            <a:r>
              <a:rPr lang="en-AU">
                <a:latin typeface="Courier New" pitchFamily="49" charset="0"/>
              </a:rPr>
              <a:t>=2;</a:t>
            </a:r>
            <a:r>
              <a:rPr lang="en-AU" i="1">
                <a:latin typeface="Courier New" pitchFamily="49" charset="0"/>
              </a:rPr>
              <a:t>n</a:t>
            </a:r>
            <a:r>
              <a:rPr lang="en-AU">
                <a:latin typeface="Courier New" pitchFamily="49" charset="0"/>
              </a:rPr>
              <a:t>=11; ø(11)=10;</a:t>
            </a:r>
          </a:p>
          <a:p>
            <a:pPr lvl="1"/>
            <a:r>
              <a:rPr lang="en-AU">
                <a:latin typeface="Courier New" pitchFamily="49" charset="0"/>
              </a:rPr>
              <a:t>hence 2</a:t>
            </a:r>
            <a:r>
              <a:rPr lang="en-AU" baseline="30000">
                <a:latin typeface="Courier New" pitchFamily="49" charset="0"/>
              </a:rPr>
              <a:t>10 </a:t>
            </a:r>
            <a:r>
              <a:rPr lang="en-AU">
                <a:latin typeface="Courier New" pitchFamily="49" charset="0"/>
              </a:rPr>
              <a:t>= 1024 = 1 mod 11</a:t>
            </a:r>
          </a:p>
          <a:p>
            <a:pPr lvl="1">
              <a:buFontTx/>
              <a:buNone/>
            </a:pPr>
            <a:endParaRPr lang="en-AU">
              <a:latin typeface="Courier New" pitchFamily="49" charset="0"/>
            </a:endParaRPr>
          </a:p>
          <a:p>
            <a:endParaRPr lang="en-AU"/>
          </a:p>
          <a:p>
            <a:endParaRPr lang="en-AU"/>
          </a:p>
        </p:txBody>
      </p:sp>
    </p:spTree>
  </p:cSld>
  <p:clrMapOvr>
    <a:masterClrMapping/>
  </p:clrMapOvr>
  <p:transition>
    <p:wipe dir="d"/>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4" name="Rectangle 10"/>
          <p:cNvSpPr>
            <a:spLocks noChangeArrowheads="1"/>
          </p:cNvSpPr>
          <p:nvPr/>
        </p:nvSpPr>
        <p:spPr bwMode="auto">
          <a:xfrm>
            <a:off x="152400" y="1676400"/>
            <a:ext cx="8839200" cy="457200"/>
          </a:xfrm>
          <a:prstGeom prst="rect">
            <a:avLst/>
          </a:prstGeom>
          <a:noFill/>
          <a:ln w="9525">
            <a:noFill/>
            <a:miter lim="800000"/>
            <a:headEnd/>
            <a:tailEnd/>
          </a:ln>
        </p:spPr>
        <p:txBody>
          <a:bodyPr anchor="ctr">
            <a:spAutoFit/>
          </a:bodyPr>
          <a:lstStyle/>
          <a:p>
            <a:pPr algn="just" eaLnBrk="1" hangingPunct="1"/>
            <a:r>
              <a:rPr lang="en-US" altLang="en-US" sz="2400">
                <a:latin typeface="Times New Roman" charset="0"/>
              </a:rPr>
              <a:t>What is the value of </a:t>
            </a:r>
            <a:r>
              <a:rPr lang="en-US" altLang="en-US" sz="2400">
                <a:latin typeface="Symbol" pitchFamily="18" charset="2"/>
              </a:rPr>
              <a:t>f</a:t>
            </a:r>
            <a:r>
              <a:rPr lang="en-US" altLang="en-US" sz="2400">
                <a:latin typeface="Times New Roman" charset="0"/>
              </a:rPr>
              <a:t>(13)?</a:t>
            </a:r>
          </a:p>
        </p:txBody>
      </p:sp>
      <p:sp>
        <p:nvSpPr>
          <p:cNvPr id="5" name="Text Box 11"/>
          <p:cNvSpPr txBox="1">
            <a:spLocks noChangeArrowheads="1"/>
          </p:cNvSpPr>
          <p:nvPr/>
        </p:nvSpPr>
        <p:spPr bwMode="auto">
          <a:xfrm>
            <a:off x="152400" y="1143000"/>
            <a:ext cx="1507144" cy="461665"/>
          </a:xfrm>
          <a:prstGeom prst="rect">
            <a:avLst/>
          </a:prstGeom>
          <a:solidFill>
            <a:schemeClr val="folHlink"/>
          </a:solidFill>
          <a:ln w="9525">
            <a:noFill/>
            <a:miter lim="800000"/>
            <a:headEnd/>
            <a:tailEnd/>
          </a:ln>
        </p:spPr>
        <p:txBody>
          <a:bodyPr wrap="none">
            <a:spAutoFit/>
          </a:bodyPr>
          <a:lstStyle/>
          <a:p>
            <a:r>
              <a:rPr lang="en-US" altLang="en-US" sz="2400" dirty="0" smtClean="0">
                <a:solidFill>
                  <a:schemeClr val="bg1"/>
                </a:solidFill>
                <a:latin typeface="Times New Roman" charset="0"/>
              </a:rPr>
              <a:t>Example 1</a:t>
            </a:r>
            <a:endParaRPr lang="en-US" altLang="en-US" sz="2000" i="1" dirty="0">
              <a:solidFill>
                <a:schemeClr val="bg1"/>
              </a:solidFill>
              <a:latin typeface="Times New Roman" charset="0"/>
            </a:endParaRPr>
          </a:p>
        </p:txBody>
      </p:sp>
      <p:sp>
        <p:nvSpPr>
          <p:cNvPr id="6" name="Rectangle 12"/>
          <p:cNvSpPr>
            <a:spLocks noChangeArrowheads="1"/>
          </p:cNvSpPr>
          <p:nvPr/>
        </p:nvSpPr>
        <p:spPr bwMode="auto">
          <a:xfrm>
            <a:off x="152400" y="2209800"/>
            <a:ext cx="8839200" cy="822325"/>
          </a:xfrm>
          <a:prstGeom prst="rect">
            <a:avLst/>
          </a:prstGeom>
          <a:noFill/>
          <a:ln w="9525">
            <a:noFill/>
            <a:miter lim="800000"/>
            <a:headEnd/>
            <a:tailEnd/>
          </a:ln>
        </p:spPr>
        <p:txBody>
          <a:bodyPr anchor="ctr">
            <a:spAutoFit/>
          </a:bodyPr>
          <a:lstStyle/>
          <a:p>
            <a:pPr algn="just" eaLnBrk="1" hangingPunct="1"/>
            <a:r>
              <a:rPr lang="en-US" altLang="en-US" sz="2400">
                <a:solidFill>
                  <a:schemeClr val="hlink"/>
                </a:solidFill>
                <a:latin typeface="Times New Roman" charset="0"/>
              </a:rPr>
              <a:t>Solution</a:t>
            </a:r>
          </a:p>
          <a:p>
            <a:pPr algn="just" eaLnBrk="1" hangingPunct="1"/>
            <a:r>
              <a:rPr lang="en-US" altLang="en-US" sz="2400">
                <a:latin typeface="Times New Roman" charset="0"/>
              </a:rPr>
              <a:t>Because 13 is a prime, </a:t>
            </a:r>
            <a:r>
              <a:rPr lang="en-US" altLang="en-US" sz="2400">
                <a:latin typeface="Symbol" pitchFamily="18" charset="2"/>
              </a:rPr>
              <a:t>f</a:t>
            </a:r>
            <a:r>
              <a:rPr lang="en-US" altLang="en-US" sz="2400">
                <a:latin typeface="Times New Roman" charset="0"/>
              </a:rPr>
              <a:t>(13) = (13 −1) = 12.</a:t>
            </a:r>
          </a:p>
        </p:txBody>
      </p:sp>
      <p:sp>
        <p:nvSpPr>
          <p:cNvPr id="7" name="Rectangle 14"/>
          <p:cNvSpPr>
            <a:spLocks noChangeArrowheads="1"/>
          </p:cNvSpPr>
          <p:nvPr/>
        </p:nvSpPr>
        <p:spPr bwMode="auto">
          <a:xfrm>
            <a:off x="152400" y="4054475"/>
            <a:ext cx="8839200" cy="457200"/>
          </a:xfrm>
          <a:prstGeom prst="rect">
            <a:avLst/>
          </a:prstGeom>
          <a:noFill/>
          <a:ln w="9525">
            <a:noFill/>
            <a:miter lim="800000"/>
            <a:headEnd/>
            <a:tailEnd/>
          </a:ln>
        </p:spPr>
        <p:txBody>
          <a:bodyPr anchor="ctr">
            <a:spAutoFit/>
          </a:bodyPr>
          <a:lstStyle/>
          <a:p>
            <a:pPr algn="just" eaLnBrk="1" hangingPunct="1"/>
            <a:r>
              <a:rPr lang="en-US" altLang="en-US" sz="2400">
                <a:latin typeface="Times New Roman" charset="0"/>
              </a:rPr>
              <a:t>What is the value of </a:t>
            </a:r>
            <a:r>
              <a:rPr lang="en-US" altLang="en-US" sz="2400">
                <a:latin typeface="Symbol" pitchFamily="18" charset="2"/>
              </a:rPr>
              <a:t>f</a:t>
            </a:r>
            <a:r>
              <a:rPr lang="en-US" altLang="en-US" sz="2400">
                <a:latin typeface="Times New Roman" charset="0"/>
              </a:rPr>
              <a:t>(10)?</a:t>
            </a:r>
          </a:p>
        </p:txBody>
      </p:sp>
      <p:sp>
        <p:nvSpPr>
          <p:cNvPr id="8" name="Text Box 15"/>
          <p:cNvSpPr txBox="1">
            <a:spLocks noChangeArrowheads="1"/>
          </p:cNvSpPr>
          <p:nvPr/>
        </p:nvSpPr>
        <p:spPr bwMode="auto">
          <a:xfrm>
            <a:off x="152400" y="3521075"/>
            <a:ext cx="1507144" cy="461665"/>
          </a:xfrm>
          <a:prstGeom prst="rect">
            <a:avLst/>
          </a:prstGeom>
          <a:solidFill>
            <a:schemeClr val="folHlink"/>
          </a:solidFill>
          <a:ln w="9525">
            <a:noFill/>
            <a:miter lim="800000"/>
            <a:headEnd/>
            <a:tailEnd/>
          </a:ln>
        </p:spPr>
        <p:txBody>
          <a:bodyPr wrap="none">
            <a:spAutoFit/>
          </a:bodyPr>
          <a:lstStyle/>
          <a:p>
            <a:r>
              <a:rPr lang="en-US" altLang="en-US" sz="2400" dirty="0" smtClean="0">
                <a:solidFill>
                  <a:schemeClr val="bg1"/>
                </a:solidFill>
                <a:latin typeface="Times New Roman" charset="0"/>
              </a:rPr>
              <a:t>Example 2</a:t>
            </a:r>
            <a:endParaRPr lang="en-US" altLang="en-US" sz="2000" i="1" dirty="0">
              <a:solidFill>
                <a:schemeClr val="bg1"/>
              </a:solidFill>
              <a:latin typeface="Times New Roman" charset="0"/>
            </a:endParaRPr>
          </a:p>
        </p:txBody>
      </p:sp>
      <p:sp>
        <p:nvSpPr>
          <p:cNvPr id="9" name="Rectangle 16"/>
          <p:cNvSpPr>
            <a:spLocks noChangeArrowheads="1"/>
          </p:cNvSpPr>
          <p:nvPr/>
        </p:nvSpPr>
        <p:spPr bwMode="auto">
          <a:xfrm>
            <a:off x="152400" y="4756150"/>
            <a:ext cx="8839200" cy="1187450"/>
          </a:xfrm>
          <a:prstGeom prst="rect">
            <a:avLst/>
          </a:prstGeom>
          <a:noFill/>
          <a:ln w="9525">
            <a:noFill/>
            <a:miter lim="800000"/>
            <a:headEnd/>
            <a:tailEnd/>
          </a:ln>
        </p:spPr>
        <p:txBody>
          <a:bodyPr anchor="ctr">
            <a:spAutoFit/>
          </a:bodyPr>
          <a:lstStyle/>
          <a:p>
            <a:pPr algn="just" eaLnBrk="1" hangingPunct="1"/>
            <a:r>
              <a:rPr lang="en-US" altLang="en-US" sz="2400">
                <a:solidFill>
                  <a:schemeClr val="hlink"/>
                </a:solidFill>
                <a:latin typeface="Times New Roman" charset="0"/>
              </a:rPr>
              <a:t>Solution</a:t>
            </a:r>
          </a:p>
          <a:p>
            <a:pPr algn="just" eaLnBrk="1" hangingPunct="1"/>
            <a:r>
              <a:rPr lang="en-US" altLang="en-US" sz="2400">
                <a:latin typeface="Times New Roman" charset="0"/>
              </a:rPr>
              <a:t>We can use the third rule: </a:t>
            </a:r>
            <a:r>
              <a:rPr lang="en-US" altLang="en-US" sz="2400">
                <a:latin typeface="Symbol" pitchFamily="18" charset="2"/>
              </a:rPr>
              <a:t>f</a:t>
            </a:r>
            <a:r>
              <a:rPr lang="en-US" altLang="en-US" sz="2400">
                <a:latin typeface="Times New Roman" charset="0"/>
              </a:rPr>
              <a:t>(10) = </a:t>
            </a:r>
            <a:r>
              <a:rPr lang="en-US" altLang="en-US" sz="2400">
                <a:latin typeface="Symbol" pitchFamily="18" charset="2"/>
              </a:rPr>
              <a:t>f</a:t>
            </a:r>
            <a:r>
              <a:rPr lang="en-US" altLang="en-US" sz="2400">
                <a:latin typeface="Times New Roman" charset="0"/>
              </a:rPr>
              <a:t>(2) × </a:t>
            </a:r>
            <a:r>
              <a:rPr lang="en-US" altLang="en-US" sz="2400">
                <a:latin typeface="Symbol" pitchFamily="18" charset="2"/>
              </a:rPr>
              <a:t>f</a:t>
            </a:r>
            <a:r>
              <a:rPr lang="en-US" altLang="en-US" sz="2400">
                <a:latin typeface="Times New Roman" charset="0"/>
              </a:rPr>
              <a:t>(5) = 1 × 4 = 4, because 2 and 5 are primes.</a:t>
            </a:r>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ppt_x"/>
                                          </p:val>
                                        </p:tav>
                                        <p:tav tm="100000">
                                          <p:val>
                                            <p:strVal val="#ppt_x"/>
                                          </p:val>
                                        </p:tav>
                                      </p:tavLst>
                                    </p:anim>
                                    <p:anim calcmode="lin" valueType="num">
                                      <p:cBhvr additive="base">
                                        <p:cTn id="2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animBg="1"/>
      <p:bldP spid="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4" name="Rectangle 10"/>
          <p:cNvSpPr>
            <a:spLocks noChangeArrowheads="1"/>
          </p:cNvSpPr>
          <p:nvPr/>
        </p:nvSpPr>
        <p:spPr bwMode="auto">
          <a:xfrm>
            <a:off x="152400" y="1524000"/>
            <a:ext cx="8839200" cy="457200"/>
          </a:xfrm>
          <a:prstGeom prst="rect">
            <a:avLst/>
          </a:prstGeom>
          <a:noFill/>
          <a:ln w="9525">
            <a:noFill/>
            <a:miter lim="800000"/>
            <a:headEnd/>
            <a:tailEnd/>
          </a:ln>
        </p:spPr>
        <p:txBody>
          <a:bodyPr anchor="ctr">
            <a:spAutoFit/>
          </a:bodyPr>
          <a:lstStyle/>
          <a:p>
            <a:pPr algn="just" eaLnBrk="1" hangingPunct="1"/>
            <a:r>
              <a:rPr lang="en-US" altLang="en-US" sz="2400">
                <a:latin typeface="Times New Roman" charset="0"/>
              </a:rPr>
              <a:t>What is the value of </a:t>
            </a:r>
            <a:r>
              <a:rPr lang="en-US" altLang="en-US" sz="2400">
                <a:latin typeface="Symbol" pitchFamily="18" charset="2"/>
              </a:rPr>
              <a:t>f</a:t>
            </a:r>
            <a:r>
              <a:rPr lang="en-US" altLang="en-US" sz="2400">
                <a:latin typeface="Times New Roman" charset="0"/>
              </a:rPr>
              <a:t>(240)?</a:t>
            </a:r>
          </a:p>
        </p:txBody>
      </p:sp>
      <p:sp>
        <p:nvSpPr>
          <p:cNvPr id="5" name="Text Box 11"/>
          <p:cNvSpPr txBox="1">
            <a:spLocks noChangeArrowheads="1"/>
          </p:cNvSpPr>
          <p:nvPr/>
        </p:nvSpPr>
        <p:spPr bwMode="auto">
          <a:xfrm>
            <a:off x="152400" y="990600"/>
            <a:ext cx="1507144" cy="461665"/>
          </a:xfrm>
          <a:prstGeom prst="rect">
            <a:avLst/>
          </a:prstGeom>
          <a:solidFill>
            <a:schemeClr val="folHlink"/>
          </a:solidFill>
          <a:ln w="9525">
            <a:noFill/>
            <a:miter lim="800000"/>
            <a:headEnd/>
            <a:tailEnd/>
          </a:ln>
        </p:spPr>
        <p:txBody>
          <a:bodyPr wrap="none">
            <a:spAutoFit/>
          </a:bodyPr>
          <a:lstStyle/>
          <a:p>
            <a:r>
              <a:rPr lang="en-US" altLang="en-US" sz="2400" dirty="0">
                <a:solidFill>
                  <a:schemeClr val="bg1"/>
                </a:solidFill>
                <a:latin typeface="Times New Roman" charset="0"/>
              </a:rPr>
              <a:t>Example </a:t>
            </a:r>
            <a:r>
              <a:rPr lang="en-US" altLang="en-US" sz="2400" dirty="0" smtClean="0">
                <a:solidFill>
                  <a:schemeClr val="bg1"/>
                </a:solidFill>
                <a:latin typeface="Times New Roman" charset="0"/>
              </a:rPr>
              <a:t>3</a:t>
            </a:r>
            <a:endParaRPr lang="en-US" altLang="en-US" sz="2000" i="1" dirty="0">
              <a:solidFill>
                <a:schemeClr val="bg1"/>
              </a:solidFill>
              <a:latin typeface="Times New Roman" charset="0"/>
            </a:endParaRPr>
          </a:p>
        </p:txBody>
      </p:sp>
      <p:sp>
        <p:nvSpPr>
          <p:cNvPr id="6" name="Rectangle 12"/>
          <p:cNvSpPr>
            <a:spLocks noChangeArrowheads="1"/>
          </p:cNvSpPr>
          <p:nvPr/>
        </p:nvSpPr>
        <p:spPr bwMode="auto">
          <a:xfrm>
            <a:off x="152400" y="2105025"/>
            <a:ext cx="8839200" cy="1552575"/>
          </a:xfrm>
          <a:prstGeom prst="rect">
            <a:avLst/>
          </a:prstGeom>
          <a:noFill/>
          <a:ln w="9525">
            <a:noFill/>
            <a:miter lim="800000"/>
            <a:headEnd/>
            <a:tailEnd/>
          </a:ln>
        </p:spPr>
        <p:txBody>
          <a:bodyPr anchor="ctr">
            <a:spAutoFit/>
          </a:bodyPr>
          <a:lstStyle/>
          <a:p>
            <a:pPr algn="just" eaLnBrk="1" hangingPunct="1"/>
            <a:r>
              <a:rPr lang="en-US" altLang="en-US" sz="2400">
                <a:solidFill>
                  <a:schemeClr val="hlink"/>
                </a:solidFill>
                <a:latin typeface="Times New Roman" charset="0"/>
              </a:rPr>
              <a:t>Solution</a:t>
            </a:r>
          </a:p>
          <a:p>
            <a:pPr algn="just" eaLnBrk="1" hangingPunct="1"/>
            <a:r>
              <a:rPr lang="en-US" altLang="en-US" sz="2400">
                <a:latin typeface="Times New Roman" charset="0"/>
              </a:rPr>
              <a:t>We can write 240 = 2</a:t>
            </a:r>
            <a:r>
              <a:rPr lang="en-US" altLang="en-US" sz="2400" baseline="30000">
                <a:latin typeface="Times New Roman" charset="0"/>
              </a:rPr>
              <a:t>4</a:t>
            </a:r>
            <a:r>
              <a:rPr lang="en-US" altLang="en-US" sz="2400">
                <a:latin typeface="Times New Roman" charset="0"/>
              </a:rPr>
              <a:t> × 3</a:t>
            </a:r>
            <a:r>
              <a:rPr lang="en-US" altLang="en-US" sz="2400" baseline="30000">
                <a:latin typeface="Times New Roman" charset="0"/>
              </a:rPr>
              <a:t>1</a:t>
            </a:r>
            <a:r>
              <a:rPr lang="en-US" altLang="en-US" sz="2400">
                <a:latin typeface="Times New Roman" charset="0"/>
              </a:rPr>
              <a:t> × 5</a:t>
            </a:r>
            <a:r>
              <a:rPr lang="en-US" altLang="en-US" sz="2400" baseline="30000">
                <a:latin typeface="Times New Roman" charset="0"/>
              </a:rPr>
              <a:t>1</a:t>
            </a:r>
            <a:r>
              <a:rPr lang="en-US" altLang="en-US" sz="2400">
                <a:latin typeface="Times New Roman" charset="0"/>
              </a:rPr>
              <a:t>. Then</a:t>
            </a:r>
          </a:p>
          <a:p>
            <a:pPr algn="just" eaLnBrk="1" hangingPunct="1"/>
            <a:endParaRPr lang="en-US" altLang="en-US" sz="2400">
              <a:latin typeface="Times New Roman" charset="0"/>
            </a:endParaRPr>
          </a:p>
          <a:p>
            <a:pPr algn="just" eaLnBrk="1" hangingPunct="1"/>
            <a:r>
              <a:rPr lang="en-US" altLang="en-US" sz="2400">
                <a:latin typeface="Times New Roman" charset="0"/>
              </a:rPr>
              <a:t>                 </a:t>
            </a:r>
            <a:r>
              <a:rPr lang="en-US" altLang="en-US" sz="2400">
                <a:latin typeface="Symbol" pitchFamily="18" charset="2"/>
              </a:rPr>
              <a:t>f</a:t>
            </a:r>
            <a:r>
              <a:rPr lang="en-US" altLang="en-US" sz="2400">
                <a:latin typeface="Times New Roman" charset="0"/>
              </a:rPr>
              <a:t>(240) = (2</a:t>
            </a:r>
            <a:r>
              <a:rPr lang="en-US" altLang="en-US" sz="2400" baseline="30000">
                <a:latin typeface="Times New Roman" charset="0"/>
              </a:rPr>
              <a:t>4</a:t>
            </a:r>
            <a:r>
              <a:rPr lang="en-US" altLang="en-US" sz="2400">
                <a:latin typeface="Times New Roman" charset="0"/>
              </a:rPr>
              <a:t> −2</a:t>
            </a:r>
            <a:r>
              <a:rPr lang="en-US" altLang="en-US" sz="2400" baseline="30000">
                <a:latin typeface="Times New Roman" charset="0"/>
              </a:rPr>
              <a:t>3</a:t>
            </a:r>
            <a:r>
              <a:rPr lang="en-US" altLang="en-US" sz="2400">
                <a:latin typeface="Times New Roman" charset="0"/>
              </a:rPr>
              <a:t>) × (3</a:t>
            </a:r>
            <a:r>
              <a:rPr lang="en-US" altLang="en-US" sz="2400" baseline="30000">
                <a:latin typeface="Times New Roman" charset="0"/>
              </a:rPr>
              <a:t>1</a:t>
            </a:r>
            <a:r>
              <a:rPr lang="en-US" altLang="en-US" sz="2400">
                <a:latin typeface="Times New Roman" charset="0"/>
              </a:rPr>
              <a:t> − 3</a:t>
            </a:r>
            <a:r>
              <a:rPr lang="en-US" altLang="en-US" sz="2400" baseline="30000">
                <a:latin typeface="Times New Roman" charset="0"/>
              </a:rPr>
              <a:t>0</a:t>
            </a:r>
            <a:r>
              <a:rPr lang="en-US" altLang="en-US" sz="2400">
                <a:latin typeface="Times New Roman" charset="0"/>
              </a:rPr>
              <a:t>) × (5</a:t>
            </a:r>
            <a:r>
              <a:rPr lang="en-US" altLang="en-US" sz="2400" baseline="30000">
                <a:latin typeface="Times New Roman" charset="0"/>
              </a:rPr>
              <a:t>1</a:t>
            </a:r>
            <a:r>
              <a:rPr lang="en-US" altLang="en-US" sz="2400">
                <a:latin typeface="Times New Roman" charset="0"/>
              </a:rPr>
              <a:t> − 5</a:t>
            </a:r>
            <a:r>
              <a:rPr lang="en-US" altLang="en-US" sz="2400" baseline="30000">
                <a:latin typeface="Times New Roman" charset="0"/>
              </a:rPr>
              <a:t>0</a:t>
            </a:r>
            <a:r>
              <a:rPr lang="en-US" altLang="en-US" sz="2400">
                <a:latin typeface="Times New Roman" charset="0"/>
              </a:rPr>
              <a:t>) = 64</a:t>
            </a:r>
          </a:p>
        </p:txBody>
      </p:sp>
      <p:sp>
        <p:nvSpPr>
          <p:cNvPr id="7" name="Rectangle 13"/>
          <p:cNvSpPr>
            <a:spLocks noChangeArrowheads="1"/>
          </p:cNvSpPr>
          <p:nvPr/>
        </p:nvSpPr>
        <p:spPr bwMode="auto">
          <a:xfrm>
            <a:off x="152400" y="4740275"/>
            <a:ext cx="8839200" cy="457200"/>
          </a:xfrm>
          <a:prstGeom prst="rect">
            <a:avLst/>
          </a:prstGeom>
          <a:noFill/>
          <a:ln w="9525">
            <a:noFill/>
            <a:miter lim="800000"/>
            <a:headEnd/>
            <a:tailEnd/>
          </a:ln>
        </p:spPr>
        <p:txBody>
          <a:bodyPr anchor="ctr">
            <a:spAutoFit/>
          </a:bodyPr>
          <a:lstStyle/>
          <a:p>
            <a:pPr algn="just" eaLnBrk="1" hangingPunct="1"/>
            <a:r>
              <a:rPr lang="en-US" altLang="en-US" sz="2400">
                <a:latin typeface="Times New Roman" charset="0"/>
              </a:rPr>
              <a:t>Can we say that </a:t>
            </a:r>
            <a:r>
              <a:rPr lang="en-US" altLang="en-US" sz="2400">
                <a:latin typeface="Symbol" pitchFamily="18" charset="2"/>
              </a:rPr>
              <a:t>f</a:t>
            </a:r>
            <a:r>
              <a:rPr lang="en-US" altLang="en-US" sz="2400">
                <a:latin typeface="Times New Roman" charset="0"/>
              </a:rPr>
              <a:t>(49) = </a:t>
            </a:r>
            <a:r>
              <a:rPr lang="en-US" altLang="en-US" sz="2400">
                <a:latin typeface="Symbol" pitchFamily="18" charset="2"/>
              </a:rPr>
              <a:t>f</a:t>
            </a:r>
            <a:r>
              <a:rPr lang="en-US" altLang="en-US" sz="2400">
                <a:latin typeface="Times New Roman" charset="0"/>
              </a:rPr>
              <a:t>(7) × </a:t>
            </a:r>
            <a:r>
              <a:rPr lang="en-US" altLang="en-US" sz="2400">
                <a:latin typeface="Symbol" pitchFamily="18" charset="2"/>
              </a:rPr>
              <a:t>f</a:t>
            </a:r>
            <a:r>
              <a:rPr lang="en-US" altLang="en-US" sz="2400">
                <a:latin typeface="Times New Roman" charset="0"/>
              </a:rPr>
              <a:t>(7) = 6 × 6 = 36?</a:t>
            </a:r>
          </a:p>
        </p:txBody>
      </p:sp>
      <p:sp>
        <p:nvSpPr>
          <p:cNvPr id="8" name="Text Box 14"/>
          <p:cNvSpPr txBox="1">
            <a:spLocks noChangeArrowheads="1"/>
          </p:cNvSpPr>
          <p:nvPr/>
        </p:nvSpPr>
        <p:spPr bwMode="auto">
          <a:xfrm>
            <a:off x="152400" y="4206875"/>
            <a:ext cx="1507144" cy="461665"/>
          </a:xfrm>
          <a:prstGeom prst="rect">
            <a:avLst/>
          </a:prstGeom>
          <a:solidFill>
            <a:schemeClr val="folHlink"/>
          </a:solidFill>
          <a:ln w="9525">
            <a:noFill/>
            <a:miter lim="800000"/>
            <a:headEnd/>
            <a:tailEnd/>
          </a:ln>
        </p:spPr>
        <p:txBody>
          <a:bodyPr wrap="none">
            <a:spAutoFit/>
          </a:bodyPr>
          <a:lstStyle/>
          <a:p>
            <a:r>
              <a:rPr lang="en-US" altLang="en-US" sz="2400" dirty="0">
                <a:solidFill>
                  <a:schemeClr val="bg1"/>
                </a:solidFill>
                <a:latin typeface="Times New Roman" charset="0"/>
              </a:rPr>
              <a:t>Example </a:t>
            </a:r>
            <a:r>
              <a:rPr lang="en-US" altLang="en-US" sz="2400" dirty="0" smtClean="0">
                <a:solidFill>
                  <a:schemeClr val="bg1"/>
                </a:solidFill>
                <a:latin typeface="Times New Roman" charset="0"/>
              </a:rPr>
              <a:t>4</a:t>
            </a:r>
            <a:endParaRPr lang="en-US" altLang="en-US" sz="2000" i="1" dirty="0">
              <a:solidFill>
                <a:schemeClr val="bg1"/>
              </a:solidFill>
              <a:latin typeface="Times New Roman" charset="0"/>
            </a:endParaRPr>
          </a:p>
        </p:txBody>
      </p:sp>
      <p:sp>
        <p:nvSpPr>
          <p:cNvPr id="9" name="Rectangle 15"/>
          <p:cNvSpPr>
            <a:spLocks noChangeArrowheads="1"/>
          </p:cNvSpPr>
          <p:nvPr/>
        </p:nvSpPr>
        <p:spPr bwMode="auto">
          <a:xfrm>
            <a:off x="152400" y="5181600"/>
            <a:ext cx="8839200" cy="1187450"/>
          </a:xfrm>
          <a:prstGeom prst="rect">
            <a:avLst/>
          </a:prstGeom>
          <a:noFill/>
          <a:ln w="9525">
            <a:noFill/>
            <a:miter lim="800000"/>
            <a:headEnd/>
            <a:tailEnd/>
          </a:ln>
        </p:spPr>
        <p:txBody>
          <a:bodyPr anchor="ctr">
            <a:spAutoFit/>
          </a:bodyPr>
          <a:lstStyle/>
          <a:p>
            <a:pPr algn="just" eaLnBrk="1" hangingPunct="1"/>
            <a:r>
              <a:rPr lang="en-US" altLang="en-US" sz="2400">
                <a:solidFill>
                  <a:schemeClr val="hlink"/>
                </a:solidFill>
                <a:latin typeface="Times New Roman" charset="0"/>
              </a:rPr>
              <a:t>Solution</a:t>
            </a:r>
          </a:p>
          <a:p>
            <a:pPr algn="just" eaLnBrk="1" hangingPunct="1"/>
            <a:r>
              <a:rPr lang="en-US" altLang="en-US" sz="2400">
                <a:latin typeface="Times New Roman" charset="0"/>
              </a:rPr>
              <a:t>No. The third rule applies when </a:t>
            </a:r>
            <a:r>
              <a:rPr lang="en-US" altLang="en-US" sz="2400" i="1">
                <a:latin typeface="Times New Roman" charset="0"/>
              </a:rPr>
              <a:t>m</a:t>
            </a:r>
            <a:r>
              <a:rPr lang="en-US" altLang="en-US" sz="2400">
                <a:latin typeface="Times New Roman" charset="0"/>
              </a:rPr>
              <a:t> and </a:t>
            </a:r>
            <a:r>
              <a:rPr lang="en-US" altLang="en-US" sz="2400" i="1">
                <a:latin typeface="Times New Roman" charset="0"/>
              </a:rPr>
              <a:t>n</a:t>
            </a:r>
            <a:r>
              <a:rPr lang="en-US" altLang="en-US" sz="2400">
                <a:latin typeface="Times New Roman" charset="0"/>
              </a:rPr>
              <a:t> are relatively prime. Here 49 = 7</a:t>
            </a:r>
            <a:r>
              <a:rPr lang="en-US" altLang="en-US" sz="2400" baseline="30000">
                <a:latin typeface="Times New Roman" charset="0"/>
              </a:rPr>
              <a:t>2</a:t>
            </a:r>
            <a:r>
              <a:rPr lang="en-US" altLang="en-US" sz="2400">
                <a:latin typeface="Times New Roman" charset="0"/>
              </a:rPr>
              <a:t>. We need to use the fourth rule: </a:t>
            </a:r>
            <a:r>
              <a:rPr lang="en-US" altLang="en-US" sz="2400">
                <a:latin typeface="Symbol" pitchFamily="18" charset="2"/>
              </a:rPr>
              <a:t>f</a:t>
            </a:r>
            <a:r>
              <a:rPr lang="en-US" altLang="en-US" sz="2400">
                <a:latin typeface="Times New Roman" charset="0"/>
              </a:rPr>
              <a:t>(49) = 7</a:t>
            </a:r>
            <a:r>
              <a:rPr lang="en-US" altLang="en-US" sz="2400" baseline="30000">
                <a:latin typeface="Times New Roman" charset="0"/>
              </a:rPr>
              <a:t>2</a:t>
            </a:r>
            <a:r>
              <a:rPr lang="en-US" altLang="en-US" sz="2400">
                <a:latin typeface="Times New Roman" charset="0"/>
              </a:rPr>
              <a:t> − 7</a:t>
            </a:r>
            <a:r>
              <a:rPr lang="en-US" altLang="en-US" sz="2400" baseline="30000">
                <a:latin typeface="Times New Roman" charset="0"/>
              </a:rPr>
              <a:t>1</a:t>
            </a:r>
            <a:r>
              <a:rPr lang="en-US" altLang="en-US" sz="2400">
                <a:latin typeface="Times New Roman" charset="0"/>
              </a:rPr>
              <a:t> = 42.</a:t>
            </a:r>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ppt_x"/>
                                          </p:val>
                                        </p:tav>
                                        <p:tav tm="100000">
                                          <p:val>
                                            <p:strVal val="#ppt_x"/>
                                          </p:val>
                                        </p:tav>
                                      </p:tavLst>
                                    </p:anim>
                                    <p:anim calcmode="lin" valueType="num">
                                      <p:cBhvr additive="base">
                                        <p:cTn id="2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animBg="1"/>
      <p:bldP spid="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4" name="Rectangle 10"/>
          <p:cNvSpPr>
            <a:spLocks noChangeArrowheads="1"/>
          </p:cNvSpPr>
          <p:nvPr/>
        </p:nvSpPr>
        <p:spPr bwMode="auto">
          <a:xfrm>
            <a:off x="152400" y="1524000"/>
            <a:ext cx="8839200" cy="457200"/>
          </a:xfrm>
          <a:prstGeom prst="rect">
            <a:avLst/>
          </a:prstGeom>
          <a:noFill/>
          <a:ln w="9525">
            <a:noFill/>
            <a:miter lim="800000"/>
            <a:headEnd/>
            <a:tailEnd/>
          </a:ln>
        </p:spPr>
        <p:txBody>
          <a:bodyPr anchor="ctr">
            <a:spAutoFit/>
          </a:bodyPr>
          <a:lstStyle/>
          <a:p>
            <a:pPr algn="just" eaLnBrk="1" hangingPunct="1"/>
            <a:r>
              <a:rPr lang="en-US" altLang="en-US" sz="2400">
                <a:latin typeface="Times New Roman" charset="0"/>
              </a:rPr>
              <a:t>What is the value of </a:t>
            </a:r>
            <a:r>
              <a:rPr lang="en-US" altLang="en-US" sz="2400">
                <a:latin typeface="Symbol" pitchFamily="18" charset="2"/>
              </a:rPr>
              <a:t>f</a:t>
            </a:r>
            <a:r>
              <a:rPr lang="en-US" altLang="en-US" sz="2400">
                <a:latin typeface="Times New Roman" charset="0"/>
              </a:rPr>
              <a:t>(240)?</a:t>
            </a:r>
          </a:p>
        </p:txBody>
      </p:sp>
      <p:sp>
        <p:nvSpPr>
          <p:cNvPr id="5" name="Text Box 11"/>
          <p:cNvSpPr txBox="1">
            <a:spLocks noChangeArrowheads="1"/>
          </p:cNvSpPr>
          <p:nvPr/>
        </p:nvSpPr>
        <p:spPr bwMode="auto">
          <a:xfrm>
            <a:off x="152400" y="990600"/>
            <a:ext cx="1507144" cy="461665"/>
          </a:xfrm>
          <a:prstGeom prst="rect">
            <a:avLst/>
          </a:prstGeom>
          <a:solidFill>
            <a:schemeClr val="folHlink"/>
          </a:solidFill>
          <a:ln w="9525">
            <a:noFill/>
            <a:miter lim="800000"/>
            <a:headEnd/>
            <a:tailEnd/>
          </a:ln>
        </p:spPr>
        <p:txBody>
          <a:bodyPr wrap="none">
            <a:spAutoFit/>
          </a:bodyPr>
          <a:lstStyle/>
          <a:p>
            <a:r>
              <a:rPr lang="en-US" altLang="en-US" sz="2400" dirty="0">
                <a:solidFill>
                  <a:schemeClr val="bg1"/>
                </a:solidFill>
                <a:latin typeface="Times New Roman" charset="0"/>
              </a:rPr>
              <a:t>Example </a:t>
            </a:r>
            <a:r>
              <a:rPr lang="en-US" altLang="en-US" sz="2400" dirty="0" smtClean="0">
                <a:solidFill>
                  <a:schemeClr val="bg1"/>
                </a:solidFill>
                <a:latin typeface="Times New Roman" charset="0"/>
              </a:rPr>
              <a:t>5</a:t>
            </a:r>
            <a:endParaRPr lang="en-US" altLang="en-US" sz="2000" i="1" dirty="0">
              <a:solidFill>
                <a:schemeClr val="bg1"/>
              </a:solidFill>
              <a:latin typeface="Times New Roman" charset="0"/>
            </a:endParaRPr>
          </a:p>
        </p:txBody>
      </p:sp>
      <p:sp>
        <p:nvSpPr>
          <p:cNvPr id="6" name="Rectangle 12"/>
          <p:cNvSpPr>
            <a:spLocks noChangeArrowheads="1"/>
          </p:cNvSpPr>
          <p:nvPr/>
        </p:nvSpPr>
        <p:spPr bwMode="auto">
          <a:xfrm>
            <a:off x="152400" y="2105025"/>
            <a:ext cx="8839200" cy="1552575"/>
          </a:xfrm>
          <a:prstGeom prst="rect">
            <a:avLst/>
          </a:prstGeom>
          <a:noFill/>
          <a:ln w="9525">
            <a:noFill/>
            <a:miter lim="800000"/>
            <a:headEnd/>
            <a:tailEnd/>
          </a:ln>
        </p:spPr>
        <p:txBody>
          <a:bodyPr anchor="ctr">
            <a:spAutoFit/>
          </a:bodyPr>
          <a:lstStyle/>
          <a:p>
            <a:pPr algn="just" eaLnBrk="1" hangingPunct="1"/>
            <a:r>
              <a:rPr lang="en-US" altLang="en-US" sz="2400">
                <a:solidFill>
                  <a:schemeClr val="hlink"/>
                </a:solidFill>
                <a:latin typeface="Times New Roman" charset="0"/>
              </a:rPr>
              <a:t>Solution</a:t>
            </a:r>
          </a:p>
          <a:p>
            <a:pPr algn="just" eaLnBrk="1" hangingPunct="1"/>
            <a:r>
              <a:rPr lang="en-US" altLang="en-US" sz="2400">
                <a:latin typeface="Times New Roman" charset="0"/>
              </a:rPr>
              <a:t>We can write 240 = 2</a:t>
            </a:r>
            <a:r>
              <a:rPr lang="en-US" altLang="en-US" sz="2400" baseline="30000">
                <a:latin typeface="Times New Roman" charset="0"/>
              </a:rPr>
              <a:t>4</a:t>
            </a:r>
            <a:r>
              <a:rPr lang="en-US" altLang="en-US" sz="2400">
                <a:latin typeface="Times New Roman" charset="0"/>
              </a:rPr>
              <a:t> × 3</a:t>
            </a:r>
            <a:r>
              <a:rPr lang="en-US" altLang="en-US" sz="2400" baseline="30000">
                <a:latin typeface="Times New Roman" charset="0"/>
              </a:rPr>
              <a:t>1</a:t>
            </a:r>
            <a:r>
              <a:rPr lang="en-US" altLang="en-US" sz="2400">
                <a:latin typeface="Times New Roman" charset="0"/>
              </a:rPr>
              <a:t> × 5</a:t>
            </a:r>
            <a:r>
              <a:rPr lang="en-US" altLang="en-US" sz="2400" baseline="30000">
                <a:latin typeface="Times New Roman" charset="0"/>
              </a:rPr>
              <a:t>1</a:t>
            </a:r>
            <a:r>
              <a:rPr lang="en-US" altLang="en-US" sz="2400">
                <a:latin typeface="Times New Roman" charset="0"/>
              </a:rPr>
              <a:t>. Then</a:t>
            </a:r>
          </a:p>
          <a:p>
            <a:pPr algn="just" eaLnBrk="1" hangingPunct="1"/>
            <a:endParaRPr lang="en-US" altLang="en-US" sz="2400">
              <a:latin typeface="Times New Roman" charset="0"/>
            </a:endParaRPr>
          </a:p>
          <a:p>
            <a:pPr algn="just" eaLnBrk="1" hangingPunct="1"/>
            <a:r>
              <a:rPr lang="en-US" altLang="en-US" sz="2400">
                <a:latin typeface="Times New Roman" charset="0"/>
              </a:rPr>
              <a:t>                 </a:t>
            </a:r>
            <a:r>
              <a:rPr lang="en-US" altLang="en-US" sz="2400">
                <a:latin typeface="Symbol" pitchFamily="18" charset="2"/>
              </a:rPr>
              <a:t>f</a:t>
            </a:r>
            <a:r>
              <a:rPr lang="en-US" altLang="en-US" sz="2400">
                <a:latin typeface="Times New Roman" charset="0"/>
              </a:rPr>
              <a:t>(240) = (2</a:t>
            </a:r>
            <a:r>
              <a:rPr lang="en-US" altLang="en-US" sz="2400" baseline="30000">
                <a:latin typeface="Times New Roman" charset="0"/>
              </a:rPr>
              <a:t>4</a:t>
            </a:r>
            <a:r>
              <a:rPr lang="en-US" altLang="en-US" sz="2400">
                <a:latin typeface="Times New Roman" charset="0"/>
              </a:rPr>
              <a:t> −2</a:t>
            </a:r>
            <a:r>
              <a:rPr lang="en-US" altLang="en-US" sz="2400" baseline="30000">
                <a:latin typeface="Times New Roman" charset="0"/>
              </a:rPr>
              <a:t>3</a:t>
            </a:r>
            <a:r>
              <a:rPr lang="en-US" altLang="en-US" sz="2400">
                <a:latin typeface="Times New Roman" charset="0"/>
              </a:rPr>
              <a:t>) × (3</a:t>
            </a:r>
            <a:r>
              <a:rPr lang="en-US" altLang="en-US" sz="2400" baseline="30000">
                <a:latin typeface="Times New Roman" charset="0"/>
              </a:rPr>
              <a:t>1</a:t>
            </a:r>
            <a:r>
              <a:rPr lang="en-US" altLang="en-US" sz="2400">
                <a:latin typeface="Times New Roman" charset="0"/>
              </a:rPr>
              <a:t> − 3</a:t>
            </a:r>
            <a:r>
              <a:rPr lang="en-US" altLang="en-US" sz="2400" baseline="30000">
                <a:latin typeface="Times New Roman" charset="0"/>
              </a:rPr>
              <a:t>0</a:t>
            </a:r>
            <a:r>
              <a:rPr lang="en-US" altLang="en-US" sz="2400">
                <a:latin typeface="Times New Roman" charset="0"/>
              </a:rPr>
              <a:t>) × (5</a:t>
            </a:r>
            <a:r>
              <a:rPr lang="en-US" altLang="en-US" sz="2400" baseline="30000">
                <a:latin typeface="Times New Roman" charset="0"/>
              </a:rPr>
              <a:t>1</a:t>
            </a:r>
            <a:r>
              <a:rPr lang="en-US" altLang="en-US" sz="2400">
                <a:latin typeface="Times New Roman" charset="0"/>
              </a:rPr>
              <a:t> − 5</a:t>
            </a:r>
            <a:r>
              <a:rPr lang="en-US" altLang="en-US" sz="2400" baseline="30000">
                <a:latin typeface="Times New Roman" charset="0"/>
              </a:rPr>
              <a:t>0</a:t>
            </a:r>
            <a:r>
              <a:rPr lang="en-US" altLang="en-US" sz="2400">
                <a:latin typeface="Times New Roman" charset="0"/>
              </a:rPr>
              <a:t>) = 64</a:t>
            </a:r>
          </a:p>
        </p:txBody>
      </p:sp>
      <p:sp>
        <p:nvSpPr>
          <p:cNvPr id="7" name="Rectangle 13"/>
          <p:cNvSpPr>
            <a:spLocks noChangeArrowheads="1"/>
          </p:cNvSpPr>
          <p:nvPr/>
        </p:nvSpPr>
        <p:spPr bwMode="auto">
          <a:xfrm>
            <a:off x="152400" y="4740275"/>
            <a:ext cx="8839200" cy="457200"/>
          </a:xfrm>
          <a:prstGeom prst="rect">
            <a:avLst/>
          </a:prstGeom>
          <a:noFill/>
          <a:ln w="9525">
            <a:noFill/>
            <a:miter lim="800000"/>
            <a:headEnd/>
            <a:tailEnd/>
          </a:ln>
        </p:spPr>
        <p:txBody>
          <a:bodyPr anchor="ctr">
            <a:spAutoFit/>
          </a:bodyPr>
          <a:lstStyle/>
          <a:p>
            <a:pPr algn="just" eaLnBrk="1" hangingPunct="1"/>
            <a:r>
              <a:rPr lang="en-US" altLang="en-US" sz="2400">
                <a:latin typeface="Times New Roman" charset="0"/>
              </a:rPr>
              <a:t>Can we say that </a:t>
            </a:r>
            <a:r>
              <a:rPr lang="en-US" altLang="en-US" sz="2400">
                <a:latin typeface="Symbol" pitchFamily="18" charset="2"/>
              </a:rPr>
              <a:t>f</a:t>
            </a:r>
            <a:r>
              <a:rPr lang="en-US" altLang="en-US" sz="2400">
                <a:latin typeface="Times New Roman" charset="0"/>
              </a:rPr>
              <a:t>(49) = </a:t>
            </a:r>
            <a:r>
              <a:rPr lang="en-US" altLang="en-US" sz="2400">
                <a:latin typeface="Symbol" pitchFamily="18" charset="2"/>
              </a:rPr>
              <a:t>f</a:t>
            </a:r>
            <a:r>
              <a:rPr lang="en-US" altLang="en-US" sz="2400">
                <a:latin typeface="Times New Roman" charset="0"/>
              </a:rPr>
              <a:t>(7) × </a:t>
            </a:r>
            <a:r>
              <a:rPr lang="en-US" altLang="en-US" sz="2400">
                <a:latin typeface="Symbol" pitchFamily="18" charset="2"/>
              </a:rPr>
              <a:t>f</a:t>
            </a:r>
            <a:r>
              <a:rPr lang="en-US" altLang="en-US" sz="2400">
                <a:latin typeface="Times New Roman" charset="0"/>
              </a:rPr>
              <a:t>(7) = 6 × 6 = 36?</a:t>
            </a:r>
          </a:p>
        </p:txBody>
      </p:sp>
      <p:sp>
        <p:nvSpPr>
          <p:cNvPr id="8" name="Text Box 14"/>
          <p:cNvSpPr txBox="1">
            <a:spLocks noChangeArrowheads="1"/>
          </p:cNvSpPr>
          <p:nvPr/>
        </p:nvSpPr>
        <p:spPr bwMode="auto">
          <a:xfrm>
            <a:off x="152400" y="4206875"/>
            <a:ext cx="1507144" cy="461665"/>
          </a:xfrm>
          <a:prstGeom prst="rect">
            <a:avLst/>
          </a:prstGeom>
          <a:solidFill>
            <a:schemeClr val="folHlink"/>
          </a:solidFill>
          <a:ln w="9525">
            <a:noFill/>
            <a:miter lim="800000"/>
            <a:headEnd/>
            <a:tailEnd/>
          </a:ln>
        </p:spPr>
        <p:txBody>
          <a:bodyPr wrap="none">
            <a:spAutoFit/>
          </a:bodyPr>
          <a:lstStyle/>
          <a:p>
            <a:r>
              <a:rPr lang="en-US" altLang="en-US" sz="2400" dirty="0">
                <a:solidFill>
                  <a:schemeClr val="bg1"/>
                </a:solidFill>
                <a:latin typeface="Times New Roman" charset="0"/>
              </a:rPr>
              <a:t>Example </a:t>
            </a:r>
            <a:r>
              <a:rPr lang="en-US" altLang="en-US" sz="2400" dirty="0" smtClean="0">
                <a:solidFill>
                  <a:schemeClr val="bg1"/>
                </a:solidFill>
                <a:latin typeface="Times New Roman" charset="0"/>
              </a:rPr>
              <a:t>6</a:t>
            </a:r>
            <a:endParaRPr lang="en-US" altLang="en-US" sz="2000" i="1" dirty="0">
              <a:solidFill>
                <a:schemeClr val="bg1"/>
              </a:solidFill>
              <a:latin typeface="Times New Roman" charset="0"/>
            </a:endParaRPr>
          </a:p>
        </p:txBody>
      </p:sp>
      <p:sp>
        <p:nvSpPr>
          <p:cNvPr id="9" name="Rectangle 15"/>
          <p:cNvSpPr>
            <a:spLocks noChangeArrowheads="1"/>
          </p:cNvSpPr>
          <p:nvPr/>
        </p:nvSpPr>
        <p:spPr bwMode="auto">
          <a:xfrm>
            <a:off x="152400" y="5181600"/>
            <a:ext cx="8839200" cy="1187450"/>
          </a:xfrm>
          <a:prstGeom prst="rect">
            <a:avLst/>
          </a:prstGeom>
          <a:noFill/>
          <a:ln w="9525">
            <a:noFill/>
            <a:miter lim="800000"/>
            <a:headEnd/>
            <a:tailEnd/>
          </a:ln>
        </p:spPr>
        <p:txBody>
          <a:bodyPr anchor="ctr">
            <a:spAutoFit/>
          </a:bodyPr>
          <a:lstStyle/>
          <a:p>
            <a:pPr algn="just" eaLnBrk="1" hangingPunct="1"/>
            <a:r>
              <a:rPr lang="en-US" altLang="en-US" sz="2400">
                <a:solidFill>
                  <a:schemeClr val="hlink"/>
                </a:solidFill>
                <a:latin typeface="Times New Roman" charset="0"/>
              </a:rPr>
              <a:t>Solution</a:t>
            </a:r>
          </a:p>
          <a:p>
            <a:pPr algn="just" eaLnBrk="1" hangingPunct="1"/>
            <a:r>
              <a:rPr lang="en-US" altLang="en-US" sz="2400">
                <a:latin typeface="Times New Roman" charset="0"/>
              </a:rPr>
              <a:t>No. The third rule applies when </a:t>
            </a:r>
            <a:r>
              <a:rPr lang="en-US" altLang="en-US" sz="2400" i="1">
                <a:latin typeface="Times New Roman" charset="0"/>
              </a:rPr>
              <a:t>m</a:t>
            </a:r>
            <a:r>
              <a:rPr lang="en-US" altLang="en-US" sz="2400">
                <a:latin typeface="Times New Roman" charset="0"/>
              </a:rPr>
              <a:t> and </a:t>
            </a:r>
            <a:r>
              <a:rPr lang="en-US" altLang="en-US" sz="2400" i="1">
                <a:latin typeface="Times New Roman" charset="0"/>
              </a:rPr>
              <a:t>n</a:t>
            </a:r>
            <a:r>
              <a:rPr lang="en-US" altLang="en-US" sz="2400">
                <a:latin typeface="Times New Roman" charset="0"/>
              </a:rPr>
              <a:t> are relatively prime. Here 49 = 7</a:t>
            </a:r>
            <a:r>
              <a:rPr lang="en-US" altLang="en-US" sz="2400" baseline="30000">
                <a:latin typeface="Times New Roman" charset="0"/>
              </a:rPr>
              <a:t>2</a:t>
            </a:r>
            <a:r>
              <a:rPr lang="en-US" altLang="en-US" sz="2400">
                <a:latin typeface="Times New Roman" charset="0"/>
              </a:rPr>
              <a:t>. We need to use the fourth rule: </a:t>
            </a:r>
            <a:r>
              <a:rPr lang="en-US" altLang="en-US" sz="2400">
                <a:latin typeface="Symbol" pitchFamily="18" charset="2"/>
              </a:rPr>
              <a:t>f</a:t>
            </a:r>
            <a:r>
              <a:rPr lang="en-US" altLang="en-US" sz="2400">
                <a:latin typeface="Times New Roman" charset="0"/>
              </a:rPr>
              <a:t>(49) = 7</a:t>
            </a:r>
            <a:r>
              <a:rPr lang="en-US" altLang="en-US" sz="2400" baseline="30000">
                <a:latin typeface="Times New Roman" charset="0"/>
              </a:rPr>
              <a:t>2</a:t>
            </a:r>
            <a:r>
              <a:rPr lang="en-US" altLang="en-US" sz="2400">
                <a:latin typeface="Times New Roman" charset="0"/>
              </a:rPr>
              <a:t> − 7</a:t>
            </a:r>
            <a:r>
              <a:rPr lang="en-US" altLang="en-US" sz="2400" baseline="30000">
                <a:latin typeface="Times New Roman" charset="0"/>
              </a:rPr>
              <a:t>1</a:t>
            </a:r>
            <a:r>
              <a:rPr lang="en-US" altLang="en-US" sz="2400">
                <a:latin typeface="Times New Roman" charset="0"/>
              </a:rPr>
              <a:t> = 42.</a:t>
            </a:r>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ppt_x"/>
                                          </p:val>
                                        </p:tav>
                                        <p:tav tm="100000">
                                          <p:val>
                                            <p:strVal val="#ppt_x"/>
                                          </p:val>
                                        </p:tav>
                                      </p:tavLst>
                                    </p:anim>
                                    <p:anim calcmode="lin" valueType="num">
                                      <p:cBhvr additive="base">
                                        <p:cTn id="2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animBg="1"/>
      <p:bldP spid="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0390" y="81025"/>
            <a:ext cx="5884857" cy="982266"/>
          </a:xfrm>
        </p:spPr>
        <p:txBody>
          <a:bodyPr/>
          <a:lstStyle/>
          <a:p>
            <a:pPr algn="l"/>
            <a:r>
              <a:rPr lang="en-US" dirty="0" smtClean="0"/>
              <a:t>Agenda</a:t>
            </a:r>
            <a:endParaRPr lang="en-US" dirty="0"/>
          </a:p>
        </p:txBody>
      </p:sp>
      <p:sp>
        <p:nvSpPr>
          <p:cNvPr id="5" name="Content Placeholder 4"/>
          <p:cNvSpPr>
            <a:spLocks noGrp="1"/>
          </p:cNvSpPr>
          <p:nvPr>
            <p:ph idx="1"/>
          </p:nvPr>
        </p:nvSpPr>
        <p:spPr>
          <a:xfrm>
            <a:off x="457199" y="1101636"/>
            <a:ext cx="6021977" cy="4906963"/>
          </a:xfrm>
        </p:spPr>
        <p:txBody>
          <a:bodyPr/>
          <a:lstStyle/>
          <a:p>
            <a:pPr marL="342900" lvl="1" indent="-342900" algn="just">
              <a:buChar char="•"/>
            </a:pPr>
            <a:r>
              <a:rPr lang="en-US" sz="2400" dirty="0" smtClean="0">
                <a:solidFill>
                  <a:srgbClr val="0000FF"/>
                </a:solidFill>
                <a:ea typeface="+mn-ea"/>
              </a:rPr>
              <a:t>prime numbers</a:t>
            </a:r>
          </a:p>
          <a:p>
            <a:pPr marL="342900" lvl="1" indent="-342900" algn="just">
              <a:buChar char="•"/>
            </a:pPr>
            <a:r>
              <a:rPr lang="en-US" sz="2400" dirty="0" smtClean="0">
                <a:solidFill>
                  <a:srgbClr val="0000FF"/>
                </a:solidFill>
                <a:ea typeface="+mn-ea"/>
              </a:rPr>
              <a:t>Fermat’s and Euler’s Theorems</a:t>
            </a:r>
          </a:p>
          <a:p>
            <a:pPr marL="342900" lvl="1" indent="-342900" algn="just">
              <a:buChar char="•"/>
            </a:pPr>
            <a:r>
              <a:rPr lang="en-US" sz="2400" dirty="0" err="1" smtClean="0">
                <a:solidFill>
                  <a:srgbClr val="0000FF"/>
                </a:solidFill>
                <a:ea typeface="+mn-ea"/>
              </a:rPr>
              <a:t>Primality</a:t>
            </a:r>
            <a:r>
              <a:rPr lang="en-US" sz="2400" dirty="0" smtClean="0">
                <a:solidFill>
                  <a:srgbClr val="0000FF"/>
                </a:solidFill>
                <a:ea typeface="+mn-ea"/>
              </a:rPr>
              <a:t> Testing</a:t>
            </a:r>
          </a:p>
          <a:p>
            <a:pPr marL="342900" lvl="1" indent="-342900" algn="just">
              <a:buChar char="•"/>
            </a:pPr>
            <a:r>
              <a:rPr lang="en-US" sz="2400" dirty="0" smtClean="0">
                <a:solidFill>
                  <a:srgbClr val="0000FF"/>
                </a:solidFill>
                <a:ea typeface="+mn-ea"/>
              </a:rPr>
              <a:t>Chinese Remainder Theorem</a:t>
            </a:r>
          </a:p>
          <a:p>
            <a:pPr marL="342900" lvl="1" indent="-342900" algn="just">
              <a:buChar char="•"/>
            </a:pPr>
            <a:r>
              <a:rPr lang="en-US" sz="2400" dirty="0" smtClean="0">
                <a:solidFill>
                  <a:srgbClr val="0000FF"/>
                </a:solidFill>
              </a:rPr>
              <a:t>Discrete Logarithms</a:t>
            </a:r>
          </a:p>
          <a:p>
            <a:pPr marL="342900" lvl="1" indent="-342900" algn="just">
              <a:buChar char="•"/>
            </a:pPr>
            <a:r>
              <a:rPr lang="en-US" sz="2400" dirty="0" smtClean="0">
                <a:solidFill>
                  <a:srgbClr val="0000FF"/>
                </a:solidFill>
              </a:rPr>
              <a:t>Summary</a:t>
            </a:r>
          </a:p>
          <a:p>
            <a:pPr marL="342900" lvl="1" indent="-342900" algn="just">
              <a:buChar char="•"/>
            </a:pPr>
            <a:r>
              <a:rPr lang="en-US" sz="2400" dirty="0" smtClean="0">
                <a:solidFill>
                  <a:srgbClr val="0000FF"/>
                </a:solidFill>
              </a:rPr>
              <a:t>Test your understanding</a:t>
            </a:r>
          </a:p>
          <a:p>
            <a:pPr marL="342900" lvl="1" indent="-342900" algn="just">
              <a:buChar char="•"/>
            </a:pPr>
            <a:r>
              <a:rPr lang="en-US" sz="2400" dirty="0" smtClean="0">
                <a:solidFill>
                  <a:srgbClr val="0000FF"/>
                </a:solidFill>
              </a:rPr>
              <a:t>References</a:t>
            </a:r>
            <a:endParaRPr lang="en-US" sz="2400" dirty="0" smtClean="0"/>
          </a:p>
          <a:p>
            <a:pPr lvl="1"/>
            <a:endParaRPr lang="en-US" dirty="0" smtClean="0"/>
          </a:p>
          <a:p>
            <a:pPr>
              <a:buNone/>
            </a:pPr>
            <a:endParaRPr lang="en-US" dirty="0" smtClean="0"/>
          </a:p>
        </p:txBody>
      </p:sp>
      <p:sp>
        <p:nvSpPr>
          <p:cNvPr id="4" name="Rounded Rectangle 3"/>
          <p:cNvSpPr/>
          <p:nvPr/>
        </p:nvSpPr>
        <p:spPr>
          <a:xfrm>
            <a:off x="794354" y="2016431"/>
            <a:ext cx="3385760" cy="387133"/>
          </a:xfrm>
          <a:prstGeom prst="roundRect">
            <a:avLst/>
          </a:prstGeom>
          <a:solidFill>
            <a:schemeClr val="accent6">
              <a:lumMod val="40000"/>
              <a:lumOff val="60000"/>
              <a:alpha val="2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xmlns="" val="4094458282"/>
      </p:ext>
    </p:extLst>
  </p:cSld>
  <p:clrMapOvr>
    <a:masterClrMapping/>
  </p:clrMapOvr>
  <p:transition>
    <p:wipe dir="d"/>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r>
              <a:rPr lang="en-AU"/>
              <a:t>Primality Testing</a:t>
            </a:r>
          </a:p>
        </p:txBody>
      </p:sp>
      <p:sp>
        <p:nvSpPr>
          <p:cNvPr id="54275" name="Rectangle 3"/>
          <p:cNvSpPr>
            <a:spLocks noGrp="1" noChangeArrowheads="1"/>
          </p:cNvSpPr>
          <p:nvPr>
            <p:ph type="body" idx="1"/>
          </p:nvPr>
        </p:nvSpPr>
        <p:spPr/>
        <p:txBody>
          <a:bodyPr/>
          <a:lstStyle/>
          <a:p>
            <a:r>
              <a:rPr lang="en-AU" sz="2800"/>
              <a:t>often need to find large prime numbers </a:t>
            </a:r>
          </a:p>
          <a:p>
            <a:r>
              <a:rPr lang="en-AU" sz="2800"/>
              <a:t>traditionally </a:t>
            </a:r>
            <a:r>
              <a:rPr lang="en-AU" sz="2800" b="1"/>
              <a:t>sieve</a:t>
            </a:r>
            <a:r>
              <a:rPr lang="en-AU" sz="2800"/>
              <a:t> using </a:t>
            </a:r>
            <a:r>
              <a:rPr lang="en-AU" sz="2800" b="1"/>
              <a:t>trial division</a:t>
            </a:r>
            <a:r>
              <a:rPr lang="en-AU" sz="2800"/>
              <a:t> </a:t>
            </a:r>
          </a:p>
          <a:p>
            <a:pPr lvl="1"/>
            <a:r>
              <a:rPr lang="en-AU" sz="2400"/>
              <a:t>ie. divide by all numbers (primes) in turn less than the square root of the number </a:t>
            </a:r>
          </a:p>
          <a:p>
            <a:pPr lvl="1"/>
            <a:r>
              <a:rPr lang="en-AU" sz="2400"/>
              <a:t>only works for small numbers</a:t>
            </a:r>
          </a:p>
          <a:p>
            <a:r>
              <a:rPr lang="en-AU" sz="2800"/>
              <a:t>alternatively can use statistical primality tests based on properties of primes </a:t>
            </a:r>
          </a:p>
          <a:p>
            <a:pPr lvl="1"/>
            <a:r>
              <a:rPr lang="en-AU" sz="2400"/>
              <a:t>for which all primes numbers satisfy property </a:t>
            </a:r>
          </a:p>
          <a:p>
            <a:pPr lvl="1"/>
            <a:r>
              <a:rPr lang="en-AU" sz="2400"/>
              <a:t>but some composite numbers, called pseudo-primes, also satisfy the property</a:t>
            </a:r>
          </a:p>
        </p:txBody>
      </p:sp>
    </p:spTree>
  </p:cSld>
  <p:clrMapOvr>
    <a:masterClrMapping/>
  </p:clrMapOvr>
  <p:transition>
    <p:wipe dir="d"/>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AU"/>
              <a:t>Miller Rabin Algorithm</a:t>
            </a:r>
          </a:p>
        </p:txBody>
      </p:sp>
      <p:sp>
        <p:nvSpPr>
          <p:cNvPr id="55299" name="Rectangle 3"/>
          <p:cNvSpPr>
            <a:spLocks noGrp="1" noChangeArrowheads="1"/>
          </p:cNvSpPr>
          <p:nvPr>
            <p:ph type="body" idx="1"/>
          </p:nvPr>
        </p:nvSpPr>
        <p:spPr/>
        <p:txBody>
          <a:bodyPr/>
          <a:lstStyle/>
          <a:p>
            <a:pPr>
              <a:lnSpc>
                <a:spcPct val="90000"/>
              </a:lnSpc>
            </a:pPr>
            <a:r>
              <a:rPr lang="en-US" sz="2800"/>
              <a:t>a test based on Fermat’s Theorem</a:t>
            </a:r>
          </a:p>
          <a:p>
            <a:pPr>
              <a:lnSpc>
                <a:spcPct val="90000"/>
              </a:lnSpc>
            </a:pPr>
            <a:r>
              <a:rPr lang="en-US" sz="2800"/>
              <a:t>algorithm is:</a:t>
            </a:r>
            <a:endParaRPr lang="en-AU" sz="2800"/>
          </a:p>
          <a:p>
            <a:pPr lvl="1">
              <a:lnSpc>
                <a:spcPct val="90000"/>
              </a:lnSpc>
              <a:buFontTx/>
              <a:buNone/>
            </a:pPr>
            <a:r>
              <a:rPr lang="en-AU" sz="2400"/>
              <a:t>TEST (</a:t>
            </a:r>
            <a:r>
              <a:rPr lang="en-AU" sz="2400" i="1"/>
              <a:t>n</a:t>
            </a:r>
            <a:r>
              <a:rPr lang="en-AU" sz="2400"/>
              <a:t>) is:</a:t>
            </a:r>
          </a:p>
          <a:p>
            <a:pPr lvl="1">
              <a:lnSpc>
                <a:spcPct val="90000"/>
              </a:lnSpc>
              <a:buFontTx/>
              <a:buNone/>
            </a:pPr>
            <a:r>
              <a:rPr lang="en-AU" sz="2400"/>
              <a:t>1. Find integers </a:t>
            </a:r>
            <a:r>
              <a:rPr lang="en-AU" sz="2400" i="1"/>
              <a:t>k</a:t>
            </a:r>
            <a:r>
              <a:rPr lang="en-AU" sz="2400"/>
              <a:t>, </a:t>
            </a:r>
            <a:r>
              <a:rPr lang="en-AU" sz="2400" i="1"/>
              <a:t>q</a:t>
            </a:r>
            <a:r>
              <a:rPr lang="en-AU" sz="2400"/>
              <a:t>, </a:t>
            </a:r>
            <a:r>
              <a:rPr lang="en-AU" sz="2400" i="1"/>
              <a:t>k </a:t>
            </a:r>
            <a:r>
              <a:rPr lang="en-AU" sz="2400"/>
              <a:t>&gt; 0, </a:t>
            </a:r>
            <a:r>
              <a:rPr lang="en-AU" sz="2400" i="1"/>
              <a:t>q </a:t>
            </a:r>
            <a:r>
              <a:rPr lang="en-AU" sz="2400"/>
              <a:t>odd, so that </a:t>
            </a:r>
            <a:r>
              <a:rPr lang="en-AU" sz="2400">
                <a:latin typeface="Courier New" pitchFamily="49" charset="0"/>
              </a:rPr>
              <a:t>(</a:t>
            </a:r>
            <a:r>
              <a:rPr lang="en-AU" sz="2400" i="1">
                <a:latin typeface="Courier New" pitchFamily="49" charset="0"/>
              </a:rPr>
              <a:t>n</a:t>
            </a:r>
            <a:r>
              <a:rPr lang="en-AU" sz="2400">
                <a:latin typeface="Courier New" pitchFamily="49" charset="0"/>
              </a:rPr>
              <a:t>–1)=2</a:t>
            </a:r>
            <a:r>
              <a:rPr lang="en-AU" sz="2400" i="1" baseline="30000">
                <a:latin typeface="Courier New" pitchFamily="49" charset="0"/>
              </a:rPr>
              <a:t>k</a:t>
            </a:r>
            <a:r>
              <a:rPr lang="en-AU" sz="2400" i="1">
                <a:latin typeface="Courier New" pitchFamily="49" charset="0"/>
              </a:rPr>
              <a:t>q</a:t>
            </a:r>
            <a:endParaRPr lang="en-AU" sz="2400"/>
          </a:p>
          <a:p>
            <a:pPr lvl="1">
              <a:lnSpc>
                <a:spcPct val="90000"/>
              </a:lnSpc>
              <a:buFontTx/>
              <a:buNone/>
            </a:pPr>
            <a:r>
              <a:rPr lang="en-AU" sz="2400"/>
              <a:t>2. Select a random integer </a:t>
            </a:r>
            <a:r>
              <a:rPr lang="en-AU" sz="2400" i="1">
                <a:latin typeface="Courier New" pitchFamily="49" charset="0"/>
              </a:rPr>
              <a:t>a</a:t>
            </a:r>
            <a:r>
              <a:rPr lang="en-AU" sz="2400">
                <a:latin typeface="Courier New" pitchFamily="49" charset="0"/>
              </a:rPr>
              <a:t>, 1&lt;</a:t>
            </a:r>
            <a:r>
              <a:rPr lang="en-AU" sz="2400" i="1">
                <a:latin typeface="Courier New" pitchFamily="49" charset="0"/>
              </a:rPr>
              <a:t>a</a:t>
            </a:r>
            <a:r>
              <a:rPr lang="en-AU" sz="2400">
                <a:latin typeface="Courier New" pitchFamily="49" charset="0"/>
              </a:rPr>
              <a:t>&lt;</a:t>
            </a:r>
            <a:r>
              <a:rPr lang="en-AU" sz="2400" i="1">
                <a:latin typeface="Courier New" pitchFamily="49" charset="0"/>
              </a:rPr>
              <a:t>n</a:t>
            </a:r>
            <a:r>
              <a:rPr lang="en-AU" sz="2400">
                <a:latin typeface="Courier New" pitchFamily="49" charset="0"/>
              </a:rPr>
              <a:t>–1</a:t>
            </a:r>
            <a:endParaRPr lang="en-AU" sz="2400"/>
          </a:p>
          <a:p>
            <a:pPr lvl="1">
              <a:lnSpc>
                <a:spcPct val="90000"/>
              </a:lnSpc>
              <a:buFontTx/>
              <a:buNone/>
            </a:pPr>
            <a:r>
              <a:rPr lang="en-AU" sz="2400"/>
              <a:t>3. </a:t>
            </a:r>
            <a:r>
              <a:rPr lang="en-AU" sz="2400" b="1"/>
              <a:t>if </a:t>
            </a:r>
            <a:r>
              <a:rPr lang="en-AU" sz="2400" i="1">
                <a:latin typeface="Courier New" pitchFamily="49" charset="0"/>
              </a:rPr>
              <a:t>a</a:t>
            </a:r>
            <a:r>
              <a:rPr lang="en-AU" sz="2400" i="1" baseline="30000">
                <a:latin typeface="Courier New" pitchFamily="49" charset="0"/>
              </a:rPr>
              <a:t>q</a:t>
            </a:r>
            <a:r>
              <a:rPr lang="en-AU" sz="2400" i="1">
                <a:latin typeface="Courier New" pitchFamily="49" charset="0"/>
              </a:rPr>
              <a:t> </a:t>
            </a:r>
            <a:r>
              <a:rPr lang="en-AU" sz="2400">
                <a:latin typeface="Courier New" pitchFamily="49" charset="0"/>
              </a:rPr>
              <a:t>mod </a:t>
            </a:r>
            <a:r>
              <a:rPr lang="en-AU" sz="2400" i="1">
                <a:latin typeface="Courier New" pitchFamily="49" charset="0"/>
              </a:rPr>
              <a:t>n </a:t>
            </a:r>
            <a:r>
              <a:rPr lang="en-AU" sz="2400">
                <a:latin typeface="Courier New" pitchFamily="49" charset="0"/>
              </a:rPr>
              <a:t>= 1</a:t>
            </a:r>
            <a:r>
              <a:rPr lang="en-AU" sz="2400"/>
              <a:t> </a:t>
            </a:r>
            <a:r>
              <a:rPr lang="en-AU" sz="2400" b="1"/>
              <a:t>then </a:t>
            </a:r>
            <a:r>
              <a:rPr lang="en-AU" sz="2400"/>
              <a:t>return (“maybe prime");</a:t>
            </a:r>
          </a:p>
          <a:p>
            <a:pPr lvl="1">
              <a:lnSpc>
                <a:spcPct val="90000"/>
              </a:lnSpc>
              <a:buFontTx/>
              <a:buNone/>
            </a:pPr>
            <a:r>
              <a:rPr lang="en-AU" sz="2400"/>
              <a:t>4. </a:t>
            </a:r>
            <a:r>
              <a:rPr lang="en-AU" sz="2400" b="1"/>
              <a:t>for </a:t>
            </a:r>
            <a:r>
              <a:rPr lang="en-AU" sz="2400" i="1"/>
              <a:t>j </a:t>
            </a:r>
            <a:r>
              <a:rPr lang="en-AU" sz="2400"/>
              <a:t>= 0 </a:t>
            </a:r>
            <a:r>
              <a:rPr lang="en-AU" sz="2400" b="1"/>
              <a:t>to </a:t>
            </a:r>
            <a:r>
              <a:rPr lang="en-AU" sz="2400" i="1"/>
              <a:t>k </a:t>
            </a:r>
            <a:r>
              <a:rPr lang="en-AU" sz="2400"/>
              <a:t>– 1 </a:t>
            </a:r>
            <a:r>
              <a:rPr lang="en-AU" sz="2400" b="1"/>
              <a:t>do</a:t>
            </a:r>
          </a:p>
          <a:p>
            <a:pPr lvl="1">
              <a:lnSpc>
                <a:spcPct val="90000"/>
              </a:lnSpc>
              <a:buFontTx/>
              <a:buNone/>
            </a:pPr>
            <a:r>
              <a:rPr lang="en-AU" sz="2400"/>
              <a:t>	5. </a:t>
            </a:r>
            <a:r>
              <a:rPr lang="en-AU" sz="2400" b="1"/>
              <a:t>if</a:t>
            </a:r>
            <a:r>
              <a:rPr lang="en-AU" sz="2400"/>
              <a:t> (</a:t>
            </a:r>
            <a:r>
              <a:rPr lang="en-AU" sz="2400" i="1">
                <a:latin typeface="Courier New" pitchFamily="49" charset="0"/>
              </a:rPr>
              <a:t>a</a:t>
            </a:r>
            <a:r>
              <a:rPr lang="en-AU" sz="2400" baseline="30000">
                <a:latin typeface="Courier New" pitchFamily="49" charset="0"/>
              </a:rPr>
              <a:t>2</a:t>
            </a:r>
            <a:r>
              <a:rPr lang="en-AU" sz="2400" i="1" baseline="60000">
                <a:latin typeface="Courier New" pitchFamily="49" charset="0"/>
              </a:rPr>
              <a:t>j</a:t>
            </a:r>
            <a:r>
              <a:rPr lang="en-AU" sz="2400" i="1" baseline="30000">
                <a:latin typeface="Courier New" pitchFamily="49" charset="0"/>
              </a:rPr>
              <a:t>q</a:t>
            </a:r>
            <a:r>
              <a:rPr lang="en-AU" sz="2400" i="1">
                <a:latin typeface="Courier New" pitchFamily="49" charset="0"/>
              </a:rPr>
              <a:t> </a:t>
            </a:r>
            <a:r>
              <a:rPr lang="en-AU" sz="2400">
                <a:latin typeface="Courier New" pitchFamily="49" charset="0"/>
              </a:rPr>
              <a:t>mod </a:t>
            </a:r>
            <a:r>
              <a:rPr lang="en-AU" sz="2400" i="1">
                <a:latin typeface="Courier New" pitchFamily="49" charset="0"/>
              </a:rPr>
              <a:t>n </a:t>
            </a:r>
            <a:r>
              <a:rPr lang="en-AU" sz="2400">
                <a:latin typeface="Courier New" pitchFamily="49" charset="0"/>
              </a:rPr>
              <a:t>= </a:t>
            </a:r>
            <a:r>
              <a:rPr lang="en-AU" sz="2400" i="1">
                <a:latin typeface="Courier New" pitchFamily="49" charset="0"/>
              </a:rPr>
              <a:t>n</a:t>
            </a:r>
            <a:r>
              <a:rPr lang="en-AU" sz="2400">
                <a:latin typeface="Courier New" pitchFamily="49" charset="0"/>
              </a:rPr>
              <a:t>-1</a:t>
            </a:r>
            <a:r>
              <a:rPr lang="en-AU" sz="2400"/>
              <a:t>)</a:t>
            </a:r>
          </a:p>
          <a:p>
            <a:pPr lvl="1">
              <a:lnSpc>
                <a:spcPct val="90000"/>
              </a:lnSpc>
              <a:buFontTx/>
              <a:buNone/>
            </a:pPr>
            <a:r>
              <a:rPr lang="en-AU" sz="2400" b="1"/>
              <a:t>		  then </a:t>
            </a:r>
            <a:r>
              <a:rPr lang="en-AU" sz="2400"/>
              <a:t>return(" maybe prime ")</a:t>
            </a:r>
          </a:p>
          <a:p>
            <a:pPr lvl="1">
              <a:lnSpc>
                <a:spcPct val="90000"/>
              </a:lnSpc>
              <a:buFontTx/>
              <a:buNone/>
            </a:pPr>
            <a:r>
              <a:rPr lang="en-AU" sz="2400"/>
              <a:t>6. return ("composite")</a:t>
            </a:r>
          </a:p>
          <a:p>
            <a:pPr>
              <a:lnSpc>
                <a:spcPct val="90000"/>
              </a:lnSpc>
            </a:pPr>
            <a:endParaRPr lang="en-AU" sz="2800"/>
          </a:p>
        </p:txBody>
      </p:sp>
    </p:spTree>
  </p:cSld>
  <p:clrMapOvr>
    <a:masterClrMapping/>
  </p:clrMapOvr>
  <p:transition>
    <p:wipe dir="d"/>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r>
              <a:rPr lang="en-US"/>
              <a:t>Probabilistic Considerations</a:t>
            </a:r>
            <a:endParaRPr lang="en-AU"/>
          </a:p>
        </p:txBody>
      </p:sp>
      <p:sp>
        <p:nvSpPr>
          <p:cNvPr id="56323" name="Rectangle 3"/>
          <p:cNvSpPr>
            <a:spLocks noGrp="1" noChangeArrowheads="1"/>
          </p:cNvSpPr>
          <p:nvPr>
            <p:ph type="body" idx="1"/>
          </p:nvPr>
        </p:nvSpPr>
        <p:spPr/>
        <p:txBody>
          <a:bodyPr/>
          <a:lstStyle/>
          <a:p>
            <a:r>
              <a:rPr lang="en-US"/>
              <a:t>if Miller-Rabin returns “composite” the number is definitely not prime</a:t>
            </a:r>
          </a:p>
          <a:p>
            <a:r>
              <a:rPr lang="en-US"/>
              <a:t>otherwise is a prime or a pseudo-prime</a:t>
            </a:r>
          </a:p>
          <a:p>
            <a:r>
              <a:rPr lang="en-US"/>
              <a:t>chance it detects a pseudo-prime is &lt; ¼</a:t>
            </a:r>
          </a:p>
          <a:p>
            <a:r>
              <a:rPr lang="en-US"/>
              <a:t>hence if repeat test with different random a then chance n is prime after t tests is:</a:t>
            </a:r>
          </a:p>
          <a:p>
            <a:pPr lvl="1"/>
            <a:r>
              <a:rPr lang="en-US"/>
              <a:t>Pr(n prime after t tests) = 1-4</a:t>
            </a:r>
            <a:r>
              <a:rPr lang="en-US" baseline="30000"/>
              <a:t>-t</a:t>
            </a:r>
          </a:p>
          <a:p>
            <a:pPr lvl="1"/>
            <a:r>
              <a:rPr lang="en-US"/>
              <a:t>eg. for t=10 this probability is &gt; 0.99999</a:t>
            </a:r>
            <a:endParaRPr lang="en-AU"/>
          </a:p>
        </p:txBody>
      </p:sp>
    </p:spTree>
  </p:cSld>
  <p:clrMapOvr>
    <a:masterClrMapping/>
  </p:clrMapOvr>
  <p:transition>
    <p:wipe dir="d"/>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mtClean="0"/>
              <a:t>Session Meta </a:t>
            </a:r>
            <a:r>
              <a:rPr lang="en-IN" dirty="0" smtClean="0"/>
              <a:t>Data</a:t>
            </a:r>
            <a:endParaRPr lang="en-IN" dirty="0"/>
          </a:p>
        </p:txBody>
      </p:sp>
      <p:graphicFrame>
        <p:nvGraphicFramePr>
          <p:cNvPr id="5" name="Table 4"/>
          <p:cNvGraphicFramePr>
            <a:graphicFrameLocks noGrp="1"/>
          </p:cNvGraphicFramePr>
          <p:nvPr>
            <p:extLst>
              <p:ext uri="{D42A27DB-BD31-4B8C-83A1-F6EECF244321}">
                <p14:modId xmlns:p14="http://schemas.microsoft.com/office/powerpoint/2010/main" xmlns="" val="1662330534"/>
              </p:ext>
            </p:extLst>
          </p:nvPr>
        </p:nvGraphicFramePr>
        <p:xfrm>
          <a:off x="966595" y="2171700"/>
          <a:ext cx="7720205" cy="1828800"/>
        </p:xfrm>
        <a:graphic>
          <a:graphicData uri="http://schemas.openxmlformats.org/drawingml/2006/table">
            <a:tbl>
              <a:tblPr firstRow="1" bandRow="1">
                <a:tableStyleId>{5DA37D80-6434-44D0-A028-1B22A696006F}</a:tableStyleId>
              </a:tblPr>
              <a:tblGrid>
                <a:gridCol w="3112702">
                  <a:extLst>
                    <a:ext uri="{9D8B030D-6E8A-4147-A177-3AD203B41FA5}">
                      <a16:colId xmlns:a16="http://schemas.microsoft.com/office/drawing/2014/main" xmlns="" val="3266605547"/>
                    </a:ext>
                  </a:extLst>
                </a:gridCol>
                <a:gridCol w="4607503">
                  <a:extLst>
                    <a:ext uri="{9D8B030D-6E8A-4147-A177-3AD203B41FA5}">
                      <a16:colId xmlns:a16="http://schemas.microsoft.com/office/drawing/2014/main" xmlns="" val="1276370"/>
                    </a:ext>
                  </a:extLst>
                </a:gridCol>
              </a:tblGrid>
              <a:tr h="370840">
                <a:tc>
                  <a:txBody>
                    <a:bodyPr/>
                    <a:lstStyle/>
                    <a:p>
                      <a:r>
                        <a:rPr lang="en-IN" sz="1200" dirty="0" smtClean="0">
                          <a:latin typeface="Arial" panose="020B0604020202020204" pitchFamily="34" charset="0"/>
                          <a:cs typeface="Arial" panose="020B0604020202020204" pitchFamily="34" charset="0"/>
                        </a:rPr>
                        <a:t>Author</a:t>
                      </a:r>
                    </a:p>
                    <a:p>
                      <a:endParaRPr lang="en-IN" sz="1200" dirty="0">
                        <a:latin typeface="Arial" panose="020B0604020202020204" pitchFamily="34" charset="0"/>
                        <a:cs typeface="Arial" panose="020B0604020202020204" pitchFamily="34" charset="0"/>
                      </a:endParaRPr>
                    </a:p>
                  </a:txBody>
                  <a:tcPr/>
                </a:tc>
                <a:tc>
                  <a:txBody>
                    <a:bodyPr/>
                    <a:lstStyle/>
                    <a:p>
                      <a:r>
                        <a:rPr lang="en-US" sz="1200" dirty="0" smtClean="0">
                          <a:latin typeface="Arial" panose="020B0604020202020204" pitchFamily="34" charset="0"/>
                          <a:cs typeface="Arial" panose="020B0604020202020204" pitchFamily="34" charset="0"/>
                        </a:rPr>
                        <a:t>Dr</a:t>
                      </a:r>
                      <a:r>
                        <a:rPr lang="en-US" sz="1200" baseline="0" dirty="0" smtClean="0">
                          <a:latin typeface="Arial" panose="020B0604020202020204" pitchFamily="34" charset="0"/>
                          <a:cs typeface="Arial" panose="020B0604020202020204" pitchFamily="34" charset="0"/>
                        </a:rPr>
                        <a:t> T </a:t>
                      </a:r>
                      <a:r>
                        <a:rPr lang="en-US" sz="1200" baseline="0" dirty="0" err="1" smtClean="0">
                          <a:latin typeface="Arial" panose="020B0604020202020204" pitchFamily="34" charset="0"/>
                          <a:cs typeface="Arial" panose="020B0604020202020204" pitchFamily="34" charset="0"/>
                        </a:rPr>
                        <a:t>Sree</a:t>
                      </a:r>
                      <a:r>
                        <a:rPr lang="en-US" sz="1200" baseline="0" dirty="0" smtClean="0">
                          <a:latin typeface="Arial" panose="020B0604020202020204" pitchFamily="34" charset="0"/>
                          <a:cs typeface="Arial" panose="020B0604020202020204" pitchFamily="34" charset="0"/>
                        </a:rPr>
                        <a:t> </a:t>
                      </a:r>
                      <a:r>
                        <a:rPr lang="en-US" sz="1200" baseline="0" dirty="0" err="1" smtClean="0">
                          <a:latin typeface="Arial" panose="020B0604020202020204" pitchFamily="34" charset="0"/>
                          <a:cs typeface="Arial" panose="020B0604020202020204" pitchFamily="34" charset="0"/>
                        </a:rPr>
                        <a:t>Sharmila</a:t>
                      </a:r>
                      <a:endParaRPr lang="en-IN" sz="12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xmlns="" val="2760423131"/>
                  </a:ext>
                </a:extLst>
              </a:tr>
              <a:tr h="370840">
                <a:tc>
                  <a:txBody>
                    <a:bodyPr/>
                    <a:lstStyle/>
                    <a:p>
                      <a:r>
                        <a:rPr lang="en-IN" sz="1200" dirty="0" smtClean="0">
                          <a:latin typeface="Arial" panose="020B0604020202020204" pitchFamily="34" charset="0"/>
                          <a:cs typeface="Arial" panose="020B0604020202020204" pitchFamily="34" charset="0"/>
                        </a:rPr>
                        <a:t>Reviewer</a:t>
                      </a:r>
                    </a:p>
                    <a:p>
                      <a:endParaRPr lang="en-IN" sz="1200" dirty="0">
                        <a:latin typeface="Arial" panose="020B0604020202020204" pitchFamily="34" charset="0"/>
                        <a:cs typeface="Arial" panose="020B0604020202020204" pitchFamily="34" charset="0"/>
                      </a:endParaRPr>
                    </a:p>
                  </a:txBody>
                  <a:tcPr/>
                </a:tc>
                <a:tc>
                  <a:txBody>
                    <a:bodyPr/>
                    <a:lstStyle/>
                    <a:p>
                      <a:endParaRPr lang="en-IN" sz="12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xmlns="" val="1743996211"/>
                  </a:ext>
                </a:extLst>
              </a:tr>
              <a:tr h="370840">
                <a:tc>
                  <a:txBody>
                    <a:bodyPr/>
                    <a:lstStyle/>
                    <a:p>
                      <a:r>
                        <a:rPr lang="en-IN" sz="1200" dirty="0" smtClean="0">
                          <a:latin typeface="Arial" panose="020B0604020202020204" pitchFamily="34" charset="0"/>
                          <a:cs typeface="Arial" panose="020B0604020202020204" pitchFamily="34" charset="0"/>
                        </a:rPr>
                        <a:t>Version Number</a:t>
                      </a:r>
                    </a:p>
                    <a:p>
                      <a:endParaRPr lang="en-IN" sz="1200" dirty="0">
                        <a:latin typeface="Arial" panose="020B0604020202020204" pitchFamily="34" charset="0"/>
                        <a:cs typeface="Arial" panose="020B0604020202020204" pitchFamily="34" charset="0"/>
                      </a:endParaRPr>
                    </a:p>
                  </a:txBody>
                  <a:tcPr/>
                </a:tc>
                <a:tc>
                  <a:txBody>
                    <a:bodyPr/>
                    <a:lstStyle/>
                    <a:p>
                      <a:r>
                        <a:rPr lang="en-US" sz="1200" dirty="0" smtClean="0">
                          <a:latin typeface="Arial" panose="020B0604020202020204" pitchFamily="34" charset="0"/>
                          <a:cs typeface="Arial" panose="020B0604020202020204" pitchFamily="34" charset="0"/>
                        </a:rPr>
                        <a:t>1.0</a:t>
                      </a:r>
                      <a:endParaRPr lang="en-IN" sz="12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xmlns="" val="385498376"/>
                  </a:ext>
                </a:extLst>
              </a:tr>
              <a:tr h="370840">
                <a:tc>
                  <a:txBody>
                    <a:bodyPr/>
                    <a:lstStyle/>
                    <a:p>
                      <a:r>
                        <a:rPr lang="en-IN" sz="1200" dirty="0" smtClean="0">
                          <a:latin typeface="Arial" panose="020B0604020202020204" pitchFamily="34" charset="0"/>
                          <a:cs typeface="Arial" panose="020B0604020202020204" pitchFamily="34" charset="0"/>
                        </a:rPr>
                        <a:t>Release Date</a:t>
                      </a:r>
                    </a:p>
                    <a:p>
                      <a:endParaRPr lang="en-IN" sz="1200" dirty="0">
                        <a:latin typeface="Arial" panose="020B0604020202020204" pitchFamily="34" charset="0"/>
                        <a:cs typeface="Arial" panose="020B0604020202020204" pitchFamily="34" charset="0"/>
                      </a:endParaRPr>
                    </a:p>
                  </a:txBody>
                  <a:tcPr/>
                </a:tc>
                <a:tc>
                  <a:txBody>
                    <a:bodyPr/>
                    <a:lstStyle/>
                    <a:p>
                      <a:r>
                        <a:rPr lang="en-US" sz="1200" dirty="0" smtClean="0">
                          <a:latin typeface="Arial" panose="020B0604020202020204" pitchFamily="34" charset="0"/>
                          <a:cs typeface="Arial" panose="020B0604020202020204" pitchFamily="34" charset="0"/>
                        </a:rPr>
                        <a:t>30 June </a:t>
                      </a:r>
                      <a:r>
                        <a:rPr lang="en-US" sz="1200" dirty="0" smtClean="0">
                          <a:latin typeface="Arial" panose="020B0604020202020204" pitchFamily="34" charset="0"/>
                          <a:cs typeface="Arial" panose="020B0604020202020204" pitchFamily="34" charset="0"/>
                        </a:rPr>
                        <a:t>2018</a:t>
                      </a:r>
                      <a:endParaRPr lang="en-IN" sz="12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xmlns="" val="3552087090"/>
                  </a:ext>
                </a:extLst>
              </a:tr>
            </a:tbl>
          </a:graphicData>
        </a:graphic>
      </p:graphicFrame>
    </p:spTree>
    <p:extLst>
      <p:ext uri="{BB962C8B-B14F-4D97-AF65-F5344CB8AC3E}">
        <p14:creationId xmlns:p14="http://schemas.microsoft.com/office/powerpoint/2010/main" xmlns="" val="1480894335"/>
      </p:ext>
    </p:extLst>
  </p:cSld>
  <p:clrMapOvr>
    <a:masterClrMapping/>
  </p:clrMapOvr>
  <p:transition>
    <p:wipe dir="d"/>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r>
              <a:rPr lang="en-US"/>
              <a:t>Prime Distribution</a:t>
            </a:r>
            <a:endParaRPr lang="en-AU"/>
          </a:p>
        </p:txBody>
      </p:sp>
      <p:sp>
        <p:nvSpPr>
          <p:cNvPr id="57347" name="Rectangle 3"/>
          <p:cNvSpPr>
            <a:spLocks noGrp="1" noChangeArrowheads="1"/>
          </p:cNvSpPr>
          <p:nvPr>
            <p:ph type="body" idx="1"/>
          </p:nvPr>
        </p:nvSpPr>
        <p:spPr/>
        <p:txBody>
          <a:bodyPr/>
          <a:lstStyle/>
          <a:p>
            <a:r>
              <a:rPr lang="en-US"/>
              <a:t>prime number theorem states that primes occur roughly every (</a:t>
            </a:r>
            <a:r>
              <a:rPr lang="en-US">
                <a:latin typeface="Courier New" pitchFamily="49" charset="0"/>
              </a:rPr>
              <a:t>ln n</a:t>
            </a:r>
            <a:r>
              <a:rPr lang="en-US"/>
              <a:t>) integers</a:t>
            </a:r>
          </a:p>
          <a:p>
            <a:r>
              <a:rPr lang="en-US"/>
              <a:t>since can immediately ignore evens and multiples of 5, in practice only need test </a:t>
            </a:r>
            <a:r>
              <a:rPr lang="en-US">
                <a:latin typeface="Courier New" pitchFamily="49" charset="0"/>
              </a:rPr>
              <a:t>0.4 ln(n)</a:t>
            </a:r>
            <a:r>
              <a:rPr lang="en-US"/>
              <a:t> numbers of size n before locate a prime</a:t>
            </a:r>
          </a:p>
          <a:p>
            <a:pPr lvl="1"/>
            <a:r>
              <a:rPr lang="en-US"/>
              <a:t>note this is only the “average” sometimes primes are close together, at other times are quite far apart</a:t>
            </a:r>
            <a:endParaRPr lang="en-AU"/>
          </a:p>
        </p:txBody>
      </p:sp>
    </p:spTree>
  </p:cSld>
  <p:clrMapOvr>
    <a:masterClrMapping/>
  </p:clrMapOvr>
  <p:transition>
    <p:wipe dir="d"/>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0390" y="81025"/>
            <a:ext cx="5884857" cy="982266"/>
          </a:xfrm>
        </p:spPr>
        <p:txBody>
          <a:bodyPr/>
          <a:lstStyle/>
          <a:p>
            <a:pPr algn="l"/>
            <a:r>
              <a:rPr lang="en-US" dirty="0" smtClean="0"/>
              <a:t>Agenda</a:t>
            </a:r>
            <a:endParaRPr lang="en-US" dirty="0"/>
          </a:p>
        </p:txBody>
      </p:sp>
      <p:sp>
        <p:nvSpPr>
          <p:cNvPr id="5" name="Content Placeholder 4"/>
          <p:cNvSpPr>
            <a:spLocks noGrp="1"/>
          </p:cNvSpPr>
          <p:nvPr>
            <p:ph idx="1"/>
          </p:nvPr>
        </p:nvSpPr>
        <p:spPr>
          <a:xfrm>
            <a:off x="457199" y="1101636"/>
            <a:ext cx="6021977" cy="4906963"/>
          </a:xfrm>
        </p:spPr>
        <p:txBody>
          <a:bodyPr/>
          <a:lstStyle/>
          <a:p>
            <a:pPr marL="342900" lvl="1" indent="-342900" algn="just">
              <a:buChar char="•"/>
            </a:pPr>
            <a:r>
              <a:rPr lang="en-US" sz="2400" dirty="0" smtClean="0">
                <a:solidFill>
                  <a:srgbClr val="0000FF"/>
                </a:solidFill>
                <a:ea typeface="+mn-ea"/>
              </a:rPr>
              <a:t>prime numbers</a:t>
            </a:r>
          </a:p>
          <a:p>
            <a:pPr marL="342900" lvl="1" indent="-342900" algn="just">
              <a:buChar char="•"/>
            </a:pPr>
            <a:r>
              <a:rPr lang="en-US" sz="2400" dirty="0" smtClean="0">
                <a:solidFill>
                  <a:srgbClr val="0000FF"/>
                </a:solidFill>
                <a:ea typeface="+mn-ea"/>
              </a:rPr>
              <a:t>Fermat’s and Euler’s Theorems</a:t>
            </a:r>
          </a:p>
          <a:p>
            <a:pPr marL="342900" lvl="1" indent="-342900" algn="just">
              <a:buChar char="•"/>
            </a:pPr>
            <a:r>
              <a:rPr lang="en-US" sz="2400" dirty="0" err="1" smtClean="0">
                <a:solidFill>
                  <a:srgbClr val="0000FF"/>
                </a:solidFill>
                <a:ea typeface="+mn-ea"/>
              </a:rPr>
              <a:t>Primality</a:t>
            </a:r>
            <a:r>
              <a:rPr lang="en-US" sz="2400" dirty="0" smtClean="0">
                <a:solidFill>
                  <a:srgbClr val="0000FF"/>
                </a:solidFill>
                <a:ea typeface="+mn-ea"/>
              </a:rPr>
              <a:t> Testing</a:t>
            </a:r>
          </a:p>
          <a:p>
            <a:pPr marL="342900" lvl="1" indent="-342900" algn="just">
              <a:buChar char="•"/>
            </a:pPr>
            <a:r>
              <a:rPr lang="en-US" sz="2400" dirty="0" smtClean="0">
                <a:solidFill>
                  <a:srgbClr val="0000FF"/>
                </a:solidFill>
                <a:ea typeface="+mn-ea"/>
              </a:rPr>
              <a:t>Chinese Remainder Theorem</a:t>
            </a:r>
          </a:p>
          <a:p>
            <a:pPr marL="342900" lvl="1" indent="-342900" algn="just">
              <a:buChar char="•"/>
            </a:pPr>
            <a:r>
              <a:rPr lang="en-US" sz="2400" dirty="0" smtClean="0">
                <a:solidFill>
                  <a:srgbClr val="0000FF"/>
                </a:solidFill>
              </a:rPr>
              <a:t>Discrete Logarithms</a:t>
            </a:r>
          </a:p>
          <a:p>
            <a:pPr marL="342900" lvl="1" indent="-342900" algn="just">
              <a:buChar char="•"/>
            </a:pPr>
            <a:r>
              <a:rPr lang="en-US" sz="2400" dirty="0" smtClean="0">
                <a:solidFill>
                  <a:srgbClr val="0000FF"/>
                </a:solidFill>
              </a:rPr>
              <a:t>Summary</a:t>
            </a:r>
          </a:p>
          <a:p>
            <a:pPr marL="342900" lvl="1" indent="-342900" algn="just">
              <a:buChar char="•"/>
            </a:pPr>
            <a:r>
              <a:rPr lang="en-US" sz="2400" dirty="0" smtClean="0">
                <a:solidFill>
                  <a:srgbClr val="0000FF"/>
                </a:solidFill>
              </a:rPr>
              <a:t>Test your understanding</a:t>
            </a:r>
          </a:p>
          <a:p>
            <a:pPr marL="342900" lvl="1" indent="-342900" algn="just">
              <a:buChar char="•"/>
            </a:pPr>
            <a:r>
              <a:rPr lang="en-US" sz="2400" dirty="0" smtClean="0">
                <a:solidFill>
                  <a:srgbClr val="0000FF"/>
                </a:solidFill>
              </a:rPr>
              <a:t>References</a:t>
            </a:r>
            <a:endParaRPr lang="en-US" sz="2400" dirty="0" smtClean="0"/>
          </a:p>
          <a:p>
            <a:pPr lvl="1"/>
            <a:endParaRPr lang="en-US" dirty="0" smtClean="0"/>
          </a:p>
          <a:p>
            <a:pPr>
              <a:buNone/>
            </a:pPr>
            <a:endParaRPr lang="en-US" dirty="0" smtClean="0"/>
          </a:p>
        </p:txBody>
      </p:sp>
      <p:sp>
        <p:nvSpPr>
          <p:cNvPr id="4" name="Rounded Rectangle 3"/>
          <p:cNvSpPr/>
          <p:nvPr/>
        </p:nvSpPr>
        <p:spPr>
          <a:xfrm>
            <a:off x="781290" y="2460569"/>
            <a:ext cx="4182595" cy="387133"/>
          </a:xfrm>
          <a:prstGeom prst="roundRect">
            <a:avLst/>
          </a:prstGeom>
          <a:solidFill>
            <a:schemeClr val="accent6">
              <a:lumMod val="40000"/>
              <a:lumOff val="60000"/>
              <a:alpha val="2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xmlns="" val="4094458282"/>
      </p:ext>
    </p:extLst>
  </p:cSld>
  <p:clrMapOvr>
    <a:masterClrMapping/>
  </p:clrMapOvr>
  <p:transition>
    <p:wipe dir="d"/>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47202" name="Rectangle 2"/>
          <p:cNvSpPr>
            <a:spLocks noChangeArrowheads="1"/>
          </p:cNvSpPr>
          <p:nvPr/>
        </p:nvSpPr>
        <p:spPr bwMode="auto">
          <a:xfrm>
            <a:off x="0" y="0"/>
            <a:ext cx="9144000" cy="1371600"/>
          </a:xfrm>
          <a:prstGeom prst="rect">
            <a:avLst/>
          </a:prstGeom>
          <a:solidFill>
            <a:schemeClr val="bg1"/>
          </a:solidFill>
          <a:ln w="9525">
            <a:solidFill>
              <a:schemeClr val="tx1"/>
            </a:solidFill>
            <a:miter lim="800000"/>
            <a:headEnd/>
            <a:tailEnd/>
          </a:ln>
          <a:effectLst/>
        </p:spPr>
        <p:txBody>
          <a:bodyPr wrap="none" anchor="ctr"/>
          <a:lstStyle/>
          <a:p>
            <a:pPr algn="ctr"/>
            <a:endParaRPr lang="en-US">
              <a:effectLst>
                <a:outerShdw blurRad="38100" dist="38100" dir="2700000" algn="tl">
                  <a:srgbClr val="FFFFFF"/>
                </a:outerShdw>
              </a:effectLst>
              <a:latin typeface="Times New Roman" charset="0"/>
            </a:endParaRPr>
          </a:p>
        </p:txBody>
      </p:sp>
      <p:sp>
        <p:nvSpPr>
          <p:cNvPr id="947203" name="Text Box 3"/>
          <p:cNvSpPr txBox="1">
            <a:spLocks noChangeArrowheads="1"/>
          </p:cNvSpPr>
          <p:nvPr/>
        </p:nvSpPr>
        <p:spPr bwMode="auto">
          <a:xfrm>
            <a:off x="2331721" y="497841"/>
            <a:ext cx="5260607" cy="461665"/>
          </a:xfrm>
          <a:prstGeom prst="rect">
            <a:avLst/>
          </a:prstGeom>
          <a:noFill/>
          <a:ln w="9525">
            <a:noFill/>
            <a:miter lim="800000"/>
            <a:headEnd/>
            <a:tailEnd/>
          </a:ln>
          <a:effectLst/>
        </p:spPr>
        <p:txBody>
          <a:bodyPr wrap="none">
            <a:spAutoFit/>
          </a:bodyPr>
          <a:lstStyle/>
          <a:p>
            <a:pPr>
              <a:defRPr/>
            </a:pPr>
            <a:r>
              <a:rPr lang="en-US" sz="2400" b="1" dirty="0" smtClean="0">
                <a:solidFill>
                  <a:srgbClr val="0070C0"/>
                </a:solidFill>
                <a:latin typeface="Times" pitchFamily="18" charset="0"/>
              </a:rPr>
              <a:t>CHINESE </a:t>
            </a:r>
            <a:r>
              <a:rPr lang="en-US" sz="2400" b="1" dirty="0">
                <a:solidFill>
                  <a:srgbClr val="0070C0"/>
                </a:solidFill>
                <a:latin typeface="Times" pitchFamily="18" charset="0"/>
              </a:rPr>
              <a:t>REMAINDER THEOREM</a:t>
            </a:r>
          </a:p>
        </p:txBody>
      </p:sp>
      <p:sp>
        <p:nvSpPr>
          <p:cNvPr id="61445" name="Text Box 4"/>
          <p:cNvSpPr txBox="1">
            <a:spLocks noChangeArrowheads="1"/>
          </p:cNvSpPr>
          <p:nvPr/>
        </p:nvSpPr>
        <p:spPr bwMode="auto">
          <a:xfrm>
            <a:off x="8229600" y="6400800"/>
            <a:ext cx="184150" cy="366713"/>
          </a:xfrm>
          <a:prstGeom prst="rect">
            <a:avLst/>
          </a:prstGeom>
          <a:noFill/>
          <a:ln w="9525">
            <a:noFill/>
            <a:miter lim="800000"/>
            <a:headEnd/>
            <a:tailEnd/>
          </a:ln>
        </p:spPr>
        <p:txBody>
          <a:bodyPr wrap="none">
            <a:spAutoFit/>
          </a:bodyPr>
          <a:lstStyle/>
          <a:p>
            <a:endParaRPr lang="en-US" altLang="en-US" sz="1800">
              <a:latin typeface="Times New Roman" charset="0"/>
            </a:endParaRPr>
          </a:p>
        </p:txBody>
      </p:sp>
      <p:sp>
        <p:nvSpPr>
          <p:cNvPr id="947205" name="Rectangle 5"/>
          <p:cNvSpPr>
            <a:spLocks noChangeArrowheads="1"/>
          </p:cNvSpPr>
          <p:nvPr/>
        </p:nvSpPr>
        <p:spPr bwMode="auto">
          <a:xfrm>
            <a:off x="304800" y="1524000"/>
            <a:ext cx="8229600" cy="1800225"/>
          </a:xfrm>
          <a:prstGeom prst="rect">
            <a:avLst/>
          </a:prstGeom>
          <a:noFill/>
          <a:ln w="9525">
            <a:noFill/>
            <a:miter lim="800000"/>
            <a:headEnd/>
            <a:tailEnd/>
          </a:ln>
          <a:effectLst/>
        </p:spPr>
        <p:txBody>
          <a:bodyPr anchor="ctr">
            <a:spAutoFit/>
          </a:bodyPr>
          <a:lstStyle/>
          <a:p>
            <a:pPr algn="just" eaLnBrk="1" hangingPunct="1">
              <a:defRPr/>
            </a:pPr>
            <a:r>
              <a:rPr lang="en-US" sz="2800" dirty="0">
                <a:latin typeface="Times New Roman" pitchFamily="18" charset="0"/>
              </a:rPr>
              <a:t>The Chinese remainder theorem (CRT) is used to solve a set of congruent equations with one variable but different </a:t>
            </a:r>
            <a:r>
              <a:rPr lang="en-US" sz="2800" dirty="0" err="1">
                <a:latin typeface="Times New Roman" pitchFamily="18" charset="0"/>
              </a:rPr>
              <a:t>moduli</a:t>
            </a:r>
            <a:r>
              <a:rPr lang="en-US" sz="2800" dirty="0">
                <a:latin typeface="Times New Roman" pitchFamily="18" charset="0"/>
              </a:rPr>
              <a:t>, which are relatively prime, as shown</a:t>
            </a:r>
          </a:p>
          <a:p>
            <a:pPr algn="just" eaLnBrk="1" hangingPunct="1">
              <a:defRPr/>
            </a:pPr>
            <a:r>
              <a:rPr lang="en-US" sz="2800" dirty="0">
                <a:latin typeface="Times New Roman" pitchFamily="18" charset="0"/>
              </a:rPr>
              <a:t>below:</a:t>
            </a:r>
          </a:p>
        </p:txBody>
      </p:sp>
      <p:pic>
        <p:nvPicPr>
          <p:cNvPr id="61447" name="Picture 8"/>
          <p:cNvPicPr>
            <a:picLocks noChangeAspect="1" noChangeArrowheads="1"/>
          </p:cNvPicPr>
          <p:nvPr/>
        </p:nvPicPr>
        <p:blipFill>
          <a:blip r:embed="rId3"/>
          <a:srcRect/>
          <a:stretch>
            <a:fillRect/>
          </a:stretch>
        </p:blipFill>
        <p:spPr bwMode="auto">
          <a:xfrm>
            <a:off x="2209800" y="3497263"/>
            <a:ext cx="4095750" cy="244633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54402" name="Rectangle 2"/>
          <p:cNvSpPr>
            <a:spLocks noChangeArrowheads="1"/>
          </p:cNvSpPr>
          <p:nvPr/>
        </p:nvSpPr>
        <p:spPr bwMode="auto">
          <a:xfrm>
            <a:off x="0" y="0"/>
            <a:ext cx="9144000" cy="838200"/>
          </a:xfrm>
          <a:prstGeom prst="rect">
            <a:avLst/>
          </a:prstGeom>
          <a:noFill/>
          <a:ln w="9525">
            <a:solidFill>
              <a:schemeClr val="tx1"/>
            </a:solidFill>
            <a:miter lim="800000"/>
            <a:headEnd/>
            <a:tailEnd/>
          </a:ln>
          <a:effectLst/>
        </p:spPr>
        <p:txBody>
          <a:bodyPr wrap="none" anchor="ctr"/>
          <a:lstStyle/>
          <a:p>
            <a:pPr algn="ctr"/>
            <a:endParaRPr lang="en-US">
              <a:effectLst>
                <a:outerShdw blurRad="38100" dist="38100" dir="2700000" algn="tl">
                  <a:srgbClr val="FFFFFF"/>
                </a:outerShdw>
              </a:effectLst>
              <a:latin typeface="Times New Roman" charset="0"/>
            </a:endParaRPr>
          </a:p>
        </p:txBody>
      </p:sp>
      <p:sp>
        <p:nvSpPr>
          <p:cNvPr id="62469" name="Text Box 4"/>
          <p:cNvSpPr txBox="1">
            <a:spLocks noChangeArrowheads="1"/>
          </p:cNvSpPr>
          <p:nvPr/>
        </p:nvSpPr>
        <p:spPr bwMode="auto">
          <a:xfrm>
            <a:off x="8229600" y="6400800"/>
            <a:ext cx="184150" cy="366713"/>
          </a:xfrm>
          <a:prstGeom prst="rect">
            <a:avLst/>
          </a:prstGeom>
          <a:noFill/>
          <a:ln w="9525">
            <a:noFill/>
            <a:miter lim="800000"/>
            <a:headEnd/>
            <a:tailEnd/>
          </a:ln>
        </p:spPr>
        <p:txBody>
          <a:bodyPr wrap="none">
            <a:spAutoFit/>
          </a:bodyPr>
          <a:lstStyle/>
          <a:p>
            <a:endParaRPr lang="en-US" altLang="en-US" sz="1800">
              <a:latin typeface="Times New Roman" charset="0"/>
            </a:endParaRPr>
          </a:p>
        </p:txBody>
      </p:sp>
      <p:sp>
        <p:nvSpPr>
          <p:cNvPr id="62470" name="Rectangle 8"/>
          <p:cNvSpPr>
            <a:spLocks noChangeArrowheads="1"/>
          </p:cNvSpPr>
          <p:nvPr/>
        </p:nvSpPr>
        <p:spPr bwMode="auto">
          <a:xfrm>
            <a:off x="76200" y="1676400"/>
            <a:ext cx="8839200" cy="822325"/>
          </a:xfrm>
          <a:prstGeom prst="rect">
            <a:avLst/>
          </a:prstGeom>
          <a:noFill/>
          <a:ln w="9525">
            <a:noFill/>
            <a:miter lim="800000"/>
            <a:headEnd/>
            <a:tailEnd/>
          </a:ln>
        </p:spPr>
        <p:txBody>
          <a:bodyPr anchor="ctr">
            <a:spAutoFit/>
          </a:bodyPr>
          <a:lstStyle/>
          <a:p>
            <a:pPr algn="just" eaLnBrk="1" hangingPunct="1"/>
            <a:r>
              <a:rPr lang="en-US" altLang="en-US" sz="2400">
                <a:latin typeface="Times New Roman" charset="0"/>
              </a:rPr>
              <a:t>The following is an example of a set of equations with different moduli:</a:t>
            </a:r>
          </a:p>
        </p:txBody>
      </p:sp>
      <p:sp>
        <p:nvSpPr>
          <p:cNvPr id="62471" name="Text Box 9"/>
          <p:cNvSpPr txBox="1">
            <a:spLocks noChangeArrowheads="1"/>
          </p:cNvSpPr>
          <p:nvPr/>
        </p:nvSpPr>
        <p:spPr bwMode="auto">
          <a:xfrm>
            <a:off x="152400" y="1066800"/>
            <a:ext cx="1507144" cy="461665"/>
          </a:xfrm>
          <a:prstGeom prst="rect">
            <a:avLst/>
          </a:prstGeom>
          <a:solidFill>
            <a:schemeClr val="folHlink"/>
          </a:solidFill>
          <a:ln w="9525">
            <a:noFill/>
            <a:miter lim="800000"/>
            <a:headEnd/>
            <a:tailEnd/>
          </a:ln>
        </p:spPr>
        <p:txBody>
          <a:bodyPr wrap="none">
            <a:spAutoFit/>
          </a:bodyPr>
          <a:lstStyle/>
          <a:p>
            <a:r>
              <a:rPr lang="en-US" altLang="en-US" sz="2400" dirty="0">
                <a:solidFill>
                  <a:schemeClr val="bg1"/>
                </a:solidFill>
                <a:latin typeface="Times New Roman" charset="0"/>
              </a:rPr>
              <a:t>Example </a:t>
            </a:r>
            <a:r>
              <a:rPr lang="en-US" altLang="en-US" sz="2400" dirty="0" smtClean="0">
                <a:solidFill>
                  <a:schemeClr val="bg1"/>
                </a:solidFill>
                <a:latin typeface="Times New Roman" charset="0"/>
              </a:rPr>
              <a:t>1</a:t>
            </a:r>
            <a:endParaRPr lang="en-US" altLang="en-US" sz="2000" i="1" dirty="0">
              <a:solidFill>
                <a:schemeClr val="bg1"/>
              </a:solidFill>
              <a:latin typeface="Times New Roman" charset="0"/>
            </a:endParaRPr>
          </a:p>
        </p:txBody>
      </p:sp>
      <p:sp>
        <p:nvSpPr>
          <p:cNvPr id="62472" name="Rectangle 10"/>
          <p:cNvSpPr>
            <a:spLocks noChangeArrowheads="1"/>
          </p:cNvSpPr>
          <p:nvPr/>
        </p:nvSpPr>
        <p:spPr bwMode="auto">
          <a:xfrm>
            <a:off x="228600" y="4314825"/>
            <a:ext cx="8839200" cy="1552575"/>
          </a:xfrm>
          <a:prstGeom prst="rect">
            <a:avLst/>
          </a:prstGeom>
          <a:noFill/>
          <a:ln w="9525">
            <a:noFill/>
            <a:miter lim="800000"/>
            <a:headEnd/>
            <a:tailEnd/>
          </a:ln>
        </p:spPr>
        <p:txBody>
          <a:bodyPr anchor="ctr">
            <a:spAutoFit/>
          </a:bodyPr>
          <a:lstStyle/>
          <a:p>
            <a:pPr algn="just" eaLnBrk="1" hangingPunct="1"/>
            <a:r>
              <a:rPr lang="en-US" altLang="en-US" sz="2400">
                <a:latin typeface="Times New Roman" charset="0"/>
              </a:rPr>
              <a:t>The solution to this set of equations is given in the next section; for the moment, note that the answer to this set of equations is x = 23. This value satisfies all equations: 23 ≡ 2 (mod 3), 23 ≡ 3 (mod 5), and 23 ≡ 2 (mod 7).</a:t>
            </a:r>
          </a:p>
        </p:txBody>
      </p:sp>
      <p:pic>
        <p:nvPicPr>
          <p:cNvPr id="62473" name="Picture 11"/>
          <p:cNvPicPr>
            <a:picLocks noChangeAspect="1" noChangeArrowheads="1"/>
          </p:cNvPicPr>
          <p:nvPr/>
        </p:nvPicPr>
        <p:blipFill>
          <a:blip r:embed="rId3"/>
          <a:srcRect/>
          <a:stretch>
            <a:fillRect/>
          </a:stretch>
        </p:blipFill>
        <p:spPr bwMode="auto">
          <a:xfrm>
            <a:off x="2938463" y="2514600"/>
            <a:ext cx="3267075" cy="1260475"/>
          </a:xfrm>
          <a:prstGeom prst="rect">
            <a:avLst/>
          </a:prstGeom>
          <a:noFill/>
          <a:ln w="9525">
            <a:noFill/>
            <a:miter lim="800000"/>
            <a:headEnd/>
            <a:tailEnd/>
          </a:ln>
        </p:spPr>
      </p:pic>
      <p:sp>
        <p:nvSpPr>
          <p:cNvPr id="10" name="Text Box 3"/>
          <p:cNvSpPr txBox="1">
            <a:spLocks noChangeArrowheads="1"/>
          </p:cNvSpPr>
          <p:nvPr/>
        </p:nvSpPr>
        <p:spPr bwMode="auto">
          <a:xfrm>
            <a:off x="2253344" y="158206"/>
            <a:ext cx="4951227" cy="461665"/>
          </a:xfrm>
          <a:prstGeom prst="rect">
            <a:avLst/>
          </a:prstGeom>
          <a:noFill/>
          <a:ln w="9525">
            <a:noFill/>
            <a:miter lim="800000"/>
            <a:headEnd/>
            <a:tailEnd/>
          </a:ln>
          <a:effectLst/>
        </p:spPr>
        <p:txBody>
          <a:bodyPr wrap="none">
            <a:spAutoFit/>
          </a:bodyPr>
          <a:lstStyle/>
          <a:p>
            <a:pPr>
              <a:defRPr/>
            </a:pPr>
            <a:r>
              <a:rPr lang="en-US" sz="2400" dirty="0" smtClean="0">
                <a:solidFill>
                  <a:srgbClr val="0070C0"/>
                </a:solidFill>
                <a:latin typeface="Times" pitchFamily="18" charset="0"/>
              </a:rPr>
              <a:t>CHINESE </a:t>
            </a:r>
            <a:r>
              <a:rPr lang="en-US" sz="2400" dirty="0">
                <a:solidFill>
                  <a:srgbClr val="0070C0"/>
                </a:solidFill>
                <a:latin typeface="Times" pitchFamily="18" charset="0"/>
              </a:rPr>
              <a:t>REMAINDER THEOREM</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56450" name="Rectangle 2"/>
          <p:cNvSpPr>
            <a:spLocks noChangeArrowheads="1"/>
          </p:cNvSpPr>
          <p:nvPr/>
        </p:nvSpPr>
        <p:spPr bwMode="auto">
          <a:xfrm>
            <a:off x="0" y="0"/>
            <a:ext cx="9144000" cy="838200"/>
          </a:xfrm>
          <a:prstGeom prst="rect">
            <a:avLst/>
          </a:prstGeom>
          <a:noFill/>
          <a:ln w="9525">
            <a:solidFill>
              <a:schemeClr val="tx1"/>
            </a:solidFill>
            <a:miter lim="800000"/>
            <a:headEnd/>
            <a:tailEnd/>
          </a:ln>
          <a:effectLst/>
        </p:spPr>
        <p:txBody>
          <a:bodyPr wrap="none" anchor="ctr"/>
          <a:lstStyle/>
          <a:p>
            <a:pPr algn="ctr"/>
            <a:endParaRPr lang="en-US">
              <a:effectLst>
                <a:outerShdw blurRad="38100" dist="38100" dir="2700000" algn="tl">
                  <a:srgbClr val="FFFFFF"/>
                </a:outerShdw>
              </a:effectLst>
              <a:latin typeface="Times New Roman" charset="0"/>
            </a:endParaRPr>
          </a:p>
        </p:txBody>
      </p:sp>
      <p:sp>
        <p:nvSpPr>
          <p:cNvPr id="63493" name="Text Box 4"/>
          <p:cNvSpPr txBox="1">
            <a:spLocks noChangeArrowheads="1"/>
          </p:cNvSpPr>
          <p:nvPr/>
        </p:nvSpPr>
        <p:spPr bwMode="auto">
          <a:xfrm>
            <a:off x="8229600" y="6400800"/>
            <a:ext cx="184150" cy="366713"/>
          </a:xfrm>
          <a:prstGeom prst="rect">
            <a:avLst/>
          </a:prstGeom>
          <a:noFill/>
          <a:ln w="9525">
            <a:noFill/>
            <a:miter lim="800000"/>
            <a:headEnd/>
            <a:tailEnd/>
          </a:ln>
        </p:spPr>
        <p:txBody>
          <a:bodyPr wrap="none">
            <a:spAutoFit/>
          </a:bodyPr>
          <a:lstStyle/>
          <a:p>
            <a:endParaRPr lang="en-US" altLang="en-US" sz="1800">
              <a:latin typeface="Times New Roman" charset="0"/>
            </a:endParaRPr>
          </a:p>
        </p:txBody>
      </p:sp>
      <p:sp>
        <p:nvSpPr>
          <p:cNvPr id="63494" name="Rectangle 5"/>
          <p:cNvSpPr>
            <a:spLocks noChangeArrowheads="1"/>
          </p:cNvSpPr>
          <p:nvPr/>
        </p:nvSpPr>
        <p:spPr bwMode="auto">
          <a:xfrm>
            <a:off x="76200" y="1600200"/>
            <a:ext cx="8839200" cy="3013075"/>
          </a:xfrm>
          <a:prstGeom prst="rect">
            <a:avLst/>
          </a:prstGeom>
          <a:noFill/>
          <a:ln w="9525">
            <a:noFill/>
            <a:miter lim="800000"/>
            <a:headEnd/>
            <a:tailEnd/>
          </a:ln>
        </p:spPr>
        <p:txBody>
          <a:bodyPr anchor="ctr">
            <a:spAutoFit/>
          </a:bodyPr>
          <a:lstStyle/>
          <a:p>
            <a:pPr algn="just" eaLnBrk="1" hangingPunct="1"/>
            <a:r>
              <a:rPr lang="en-US" altLang="en-US" sz="2400">
                <a:solidFill>
                  <a:schemeClr val="folHlink"/>
                </a:solidFill>
                <a:latin typeface="Times New Roman" charset="0"/>
              </a:rPr>
              <a:t>Solution To Chinese Remainder Theorem</a:t>
            </a:r>
          </a:p>
          <a:p>
            <a:pPr algn="just" eaLnBrk="1" hangingPunct="1"/>
            <a:endParaRPr lang="en-US" altLang="en-US" sz="2400">
              <a:latin typeface="Times New Roman" charset="0"/>
            </a:endParaRPr>
          </a:p>
          <a:p>
            <a:pPr algn="just" eaLnBrk="1" hangingPunct="1"/>
            <a:r>
              <a:rPr lang="en-US" altLang="en-US" sz="2400">
                <a:latin typeface="Times New Roman" charset="0"/>
              </a:rPr>
              <a:t>       1. Find M = m</a:t>
            </a:r>
            <a:r>
              <a:rPr lang="en-US" altLang="en-US" sz="2400" baseline="-25000">
                <a:latin typeface="Times New Roman" charset="0"/>
              </a:rPr>
              <a:t>1</a:t>
            </a:r>
            <a:r>
              <a:rPr lang="en-US" altLang="en-US" sz="2400">
                <a:latin typeface="Times New Roman" charset="0"/>
              </a:rPr>
              <a:t> × m</a:t>
            </a:r>
            <a:r>
              <a:rPr lang="en-US" altLang="en-US" sz="2400" baseline="-25000">
                <a:latin typeface="Times New Roman" charset="0"/>
              </a:rPr>
              <a:t>2</a:t>
            </a:r>
            <a:r>
              <a:rPr lang="en-US" altLang="en-US" sz="2400">
                <a:latin typeface="Times New Roman" charset="0"/>
              </a:rPr>
              <a:t> × … × m</a:t>
            </a:r>
            <a:r>
              <a:rPr lang="en-US" altLang="en-US" sz="2400" baseline="-25000">
                <a:latin typeface="Times New Roman" charset="0"/>
              </a:rPr>
              <a:t>k</a:t>
            </a:r>
            <a:r>
              <a:rPr lang="en-US" altLang="en-US" sz="2400">
                <a:latin typeface="Times New Roman" charset="0"/>
              </a:rPr>
              <a:t>. This is the common modulus.</a:t>
            </a:r>
          </a:p>
          <a:p>
            <a:pPr algn="just" eaLnBrk="1" hangingPunct="1"/>
            <a:r>
              <a:rPr lang="en-US" altLang="en-US" sz="2400">
                <a:latin typeface="Times New Roman" charset="0"/>
              </a:rPr>
              <a:t>       2. Find M</a:t>
            </a:r>
            <a:r>
              <a:rPr lang="en-US" altLang="en-US" sz="2400" baseline="-25000">
                <a:latin typeface="Times New Roman" charset="0"/>
              </a:rPr>
              <a:t>1</a:t>
            </a:r>
            <a:r>
              <a:rPr lang="en-US" altLang="en-US" sz="2400">
                <a:latin typeface="Times New Roman" charset="0"/>
              </a:rPr>
              <a:t> = M/m</a:t>
            </a:r>
            <a:r>
              <a:rPr lang="en-US" altLang="en-US" sz="2400" baseline="-25000">
                <a:latin typeface="Times New Roman" charset="0"/>
              </a:rPr>
              <a:t>1</a:t>
            </a:r>
            <a:r>
              <a:rPr lang="en-US" altLang="en-US" sz="2400">
                <a:latin typeface="Times New Roman" charset="0"/>
              </a:rPr>
              <a:t>, M</a:t>
            </a:r>
            <a:r>
              <a:rPr lang="en-US" altLang="en-US" sz="2400" baseline="-25000">
                <a:latin typeface="Times New Roman" charset="0"/>
              </a:rPr>
              <a:t>2</a:t>
            </a:r>
            <a:r>
              <a:rPr lang="en-US" altLang="en-US" sz="2400">
                <a:latin typeface="Times New Roman" charset="0"/>
              </a:rPr>
              <a:t> = M/m</a:t>
            </a:r>
            <a:r>
              <a:rPr lang="en-US" altLang="en-US" sz="2400" baseline="-25000">
                <a:latin typeface="Times New Roman" charset="0"/>
              </a:rPr>
              <a:t>2</a:t>
            </a:r>
            <a:r>
              <a:rPr lang="en-US" altLang="en-US" sz="2400">
                <a:latin typeface="Times New Roman" charset="0"/>
              </a:rPr>
              <a:t>, …, M</a:t>
            </a:r>
            <a:r>
              <a:rPr lang="en-US" altLang="en-US" sz="2400" baseline="-25000">
                <a:latin typeface="Times New Roman" charset="0"/>
              </a:rPr>
              <a:t>k</a:t>
            </a:r>
            <a:r>
              <a:rPr lang="en-US" altLang="en-US" sz="2400">
                <a:latin typeface="Times New Roman" charset="0"/>
              </a:rPr>
              <a:t> = M/m</a:t>
            </a:r>
            <a:r>
              <a:rPr lang="en-US" altLang="en-US" sz="2400" baseline="-25000">
                <a:latin typeface="Times New Roman" charset="0"/>
              </a:rPr>
              <a:t>k</a:t>
            </a:r>
            <a:r>
              <a:rPr lang="en-US" altLang="en-US" sz="2400">
                <a:latin typeface="Times New Roman" charset="0"/>
              </a:rPr>
              <a:t>.</a:t>
            </a:r>
          </a:p>
          <a:p>
            <a:pPr algn="just" eaLnBrk="1" hangingPunct="1"/>
            <a:r>
              <a:rPr lang="en-US" altLang="en-US" sz="2400">
                <a:latin typeface="Times New Roman" charset="0"/>
              </a:rPr>
              <a:t>       3. Find the multiplicative inverse of M</a:t>
            </a:r>
            <a:r>
              <a:rPr lang="en-US" altLang="en-US" sz="2400" baseline="-25000">
                <a:latin typeface="Times New Roman" charset="0"/>
              </a:rPr>
              <a:t>1</a:t>
            </a:r>
            <a:r>
              <a:rPr lang="en-US" altLang="en-US" sz="2400">
                <a:latin typeface="Times New Roman" charset="0"/>
              </a:rPr>
              <a:t>, M</a:t>
            </a:r>
            <a:r>
              <a:rPr lang="en-US" altLang="en-US" sz="2400" baseline="-25000">
                <a:latin typeface="Times New Roman" charset="0"/>
              </a:rPr>
              <a:t>2</a:t>
            </a:r>
            <a:r>
              <a:rPr lang="en-US" altLang="en-US" sz="2400">
                <a:latin typeface="Times New Roman" charset="0"/>
              </a:rPr>
              <a:t>, …, M</a:t>
            </a:r>
            <a:r>
              <a:rPr lang="en-US" altLang="en-US" sz="2400" baseline="-25000">
                <a:latin typeface="Times New Roman" charset="0"/>
              </a:rPr>
              <a:t>k</a:t>
            </a:r>
            <a:r>
              <a:rPr lang="en-US" altLang="en-US" sz="2400">
                <a:latin typeface="Times New Roman" charset="0"/>
              </a:rPr>
              <a:t> using the</a:t>
            </a:r>
            <a:br>
              <a:rPr lang="en-US" altLang="en-US" sz="2400">
                <a:latin typeface="Times New Roman" charset="0"/>
              </a:rPr>
            </a:br>
            <a:r>
              <a:rPr lang="en-US" altLang="en-US" sz="2400">
                <a:latin typeface="Times New Roman" charset="0"/>
              </a:rPr>
              <a:t>           corresponding moduli (m</a:t>
            </a:r>
            <a:r>
              <a:rPr lang="en-US" altLang="en-US" sz="2400" baseline="-25000">
                <a:latin typeface="Times New Roman" charset="0"/>
              </a:rPr>
              <a:t>1</a:t>
            </a:r>
            <a:r>
              <a:rPr lang="en-US" altLang="en-US" sz="2400">
                <a:latin typeface="Times New Roman" charset="0"/>
              </a:rPr>
              <a:t>, m</a:t>
            </a:r>
            <a:r>
              <a:rPr lang="en-US" altLang="en-US" sz="2400" baseline="-25000">
                <a:latin typeface="Times New Roman" charset="0"/>
              </a:rPr>
              <a:t>2</a:t>
            </a:r>
            <a:r>
              <a:rPr lang="en-US" altLang="en-US" sz="2400">
                <a:latin typeface="Times New Roman" charset="0"/>
              </a:rPr>
              <a:t>, …, m</a:t>
            </a:r>
            <a:r>
              <a:rPr lang="en-US" altLang="en-US" sz="2400" baseline="-25000">
                <a:latin typeface="Times New Roman" charset="0"/>
              </a:rPr>
              <a:t>k</a:t>
            </a:r>
            <a:r>
              <a:rPr lang="en-US" altLang="en-US" sz="2400">
                <a:latin typeface="Times New Roman" charset="0"/>
              </a:rPr>
              <a:t>). Call the inverses</a:t>
            </a:r>
            <a:br>
              <a:rPr lang="en-US" altLang="en-US" sz="2400">
                <a:latin typeface="Times New Roman" charset="0"/>
              </a:rPr>
            </a:br>
            <a:r>
              <a:rPr lang="en-US" altLang="en-US" sz="2400">
                <a:latin typeface="Times New Roman" charset="0"/>
              </a:rPr>
              <a:t>          M</a:t>
            </a:r>
            <a:r>
              <a:rPr lang="en-US" altLang="en-US" sz="2400" baseline="-25000">
                <a:latin typeface="Times New Roman" charset="0"/>
              </a:rPr>
              <a:t>1</a:t>
            </a:r>
            <a:r>
              <a:rPr lang="en-US" altLang="en-US" sz="2400" baseline="30000">
                <a:latin typeface="Times New Roman" charset="0"/>
              </a:rPr>
              <a:t>−1</a:t>
            </a:r>
            <a:r>
              <a:rPr lang="en-US" altLang="en-US" sz="2400">
                <a:latin typeface="Times New Roman" charset="0"/>
              </a:rPr>
              <a:t>, M</a:t>
            </a:r>
            <a:r>
              <a:rPr lang="en-US" altLang="en-US" sz="2400" baseline="-25000">
                <a:latin typeface="Times New Roman" charset="0"/>
              </a:rPr>
              <a:t>2</a:t>
            </a:r>
            <a:r>
              <a:rPr lang="en-US" altLang="en-US" sz="2400" baseline="30000">
                <a:latin typeface="Times New Roman" charset="0"/>
              </a:rPr>
              <a:t>−1</a:t>
            </a:r>
            <a:r>
              <a:rPr lang="en-US" altLang="en-US" sz="2400">
                <a:latin typeface="Times New Roman" charset="0"/>
              </a:rPr>
              <a:t>, …, M</a:t>
            </a:r>
            <a:r>
              <a:rPr lang="en-US" altLang="en-US" sz="2400" baseline="-25000">
                <a:latin typeface="Times New Roman" charset="0"/>
              </a:rPr>
              <a:t>k</a:t>
            </a:r>
            <a:r>
              <a:rPr lang="en-US" altLang="en-US" sz="2400">
                <a:latin typeface="Times New Roman" charset="0"/>
              </a:rPr>
              <a:t> </a:t>
            </a:r>
            <a:r>
              <a:rPr lang="en-US" altLang="en-US" sz="2400" baseline="30000">
                <a:latin typeface="Times New Roman" charset="0"/>
              </a:rPr>
              <a:t>−1</a:t>
            </a:r>
            <a:r>
              <a:rPr lang="en-US" altLang="en-US" sz="2400">
                <a:latin typeface="Times New Roman" charset="0"/>
              </a:rPr>
              <a:t>.</a:t>
            </a:r>
          </a:p>
          <a:p>
            <a:pPr algn="just" eaLnBrk="1" hangingPunct="1"/>
            <a:r>
              <a:rPr lang="en-US" altLang="en-US" sz="2400">
                <a:latin typeface="Times New Roman" charset="0"/>
              </a:rPr>
              <a:t>       4. The solution to the simultaneous equations is</a:t>
            </a:r>
          </a:p>
        </p:txBody>
      </p:sp>
      <p:pic>
        <p:nvPicPr>
          <p:cNvPr id="63495" name="Picture 10"/>
          <p:cNvPicPr>
            <a:picLocks noChangeAspect="1" noChangeArrowheads="1"/>
          </p:cNvPicPr>
          <p:nvPr/>
        </p:nvPicPr>
        <p:blipFill>
          <a:blip r:embed="rId3"/>
          <a:srcRect/>
          <a:stretch>
            <a:fillRect/>
          </a:stretch>
        </p:blipFill>
        <p:spPr bwMode="auto">
          <a:xfrm>
            <a:off x="852488" y="5486400"/>
            <a:ext cx="7605712" cy="506413"/>
          </a:xfrm>
          <a:prstGeom prst="rect">
            <a:avLst/>
          </a:prstGeom>
          <a:noFill/>
          <a:ln w="28575">
            <a:solidFill>
              <a:schemeClr val="hlink"/>
            </a:solidFill>
            <a:miter lim="800000"/>
            <a:headEnd/>
            <a:tailEnd/>
          </a:ln>
        </p:spPr>
      </p:pic>
      <p:sp>
        <p:nvSpPr>
          <p:cNvPr id="8" name="Text Box 3"/>
          <p:cNvSpPr txBox="1">
            <a:spLocks noChangeArrowheads="1"/>
          </p:cNvSpPr>
          <p:nvPr/>
        </p:nvSpPr>
        <p:spPr bwMode="auto">
          <a:xfrm>
            <a:off x="2253344" y="158206"/>
            <a:ext cx="4951227" cy="461665"/>
          </a:xfrm>
          <a:prstGeom prst="rect">
            <a:avLst/>
          </a:prstGeom>
          <a:noFill/>
          <a:ln w="9525">
            <a:noFill/>
            <a:miter lim="800000"/>
            <a:headEnd/>
            <a:tailEnd/>
          </a:ln>
          <a:effectLst/>
        </p:spPr>
        <p:txBody>
          <a:bodyPr wrap="none">
            <a:spAutoFit/>
          </a:bodyPr>
          <a:lstStyle/>
          <a:p>
            <a:pPr>
              <a:defRPr/>
            </a:pPr>
            <a:r>
              <a:rPr lang="en-US" sz="2400" dirty="0" smtClean="0">
                <a:solidFill>
                  <a:srgbClr val="0070C0"/>
                </a:solidFill>
                <a:latin typeface="Times" pitchFamily="18" charset="0"/>
              </a:rPr>
              <a:t>CHINESE </a:t>
            </a:r>
            <a:r>
              <a:rPr lang="en-US" sz="2400" dirty="0">
                <a:solidFill>
                  <a:srgbClr val="0070C0"/>
                </a:solidFill>
                <a:latin typeface="Times" pitchFamily="18" charset="0"/>
              </a:rPr>
              <a:t>REMAINDER THEOREM</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4517" name="Text Box 4"/>
          <p:cNvSpPr txBox="1">
            <a:spLocks noChangeArrowheads="1"/>
          </p:cNvSpPr>
          <p:nvPr/>
        </p:nvSpPr>
        <p:spPr bwMode="auto">
          <a:xfrm>
            <a:off x="8229600" y="6400800"/>
            <a:ext cx="184150" cy="366713"/>
          </a:xfrm>
          <a:prstGeom prst="rect">
            <a:avLst/>
          </a:prstGeom>
          <a:noFill/>
          <a:ln w="9525">
            <a:noFill/>
            <a:miter lim="800000"/>
            <a:headEnd/>
            <a:tailEnd/>
          </a:ln>
        </p:spPr>
        <p:txBody>
          <a:bodyPr wrap="none">
            <a:spAutoFit/>
          </a:bodyPr>
          <a:lstStyle/>
          <a:p>
            <a:endParaRPr lang="en-US" altLang="en-US" sz="1800">
              <a:latin typeface="Times New Roman" charset="0"/>
            </a:endParaRPr>
          </a:p>
        </p:txBody>
      </p:sp>
      <p:sp>
        <p:nvSpPr>
          <p:cNvPr id="64518" name="Rectangle 5"/>
          <p:cNvSpPr>
            <a:spLocks noChangeArrowheads="1"/>
          </p:cNvSpPr>
          <p:nvPr/>
        </p:nvSpPr>
        <p:spPr bwMode="auto">
          <a:xfrm>
            <a:off x="76200" y="1676400"/>
            <a:ext cx="8839200" cy="457200"/>
          </a:xfrm>
          <a:prstGeom prst="rect">
            <a:avLst/>
          </a:prstGeom>
          <a:noFill/>
          <a:ln w="9525">
            <a:noFill/>
            <a:miter lim="800000"/>
            <a:headEnd/>
            <a:tailEnd/>
          </a:ln>
        </p:spPr>
        <p:txBody>
          <a:bodyPr anchor="ctr">
            <a:spAutoFit/>
          </a:bodyPr>
          <a:lstStyle/>
          <a:p>
            <a:pPr algn="just" eaLnBrk="1" hangingPunct="1"/>
            <a:r>
              <a:rPr lang="en-US" altLang="en-US" sz="2400">
                <a:latin typeface="Times New Roman" charset="0"/>
              </a:rPr>
              <a:t>Find the solution to the simultaneous equations:</a:t>
            </a:r>
          </a:p>
        </p:txBody>
      </p:sp>
      <p:sp>
        <p:nvSpPr>
          <p:cNvPr id="64519" name="Text Box 6"/>
          <p:cNvSpPr txBox="1">
            <a:spLocks noChangeArrowheads="1"/>
          </p:cNvSpPr>
          <p:nvPr/>
        </p:nvSpPr>
        <p:spPr bwMode="auto">
          <a:xfrm>
            <a:off x="152400" y="1066800"/>
            <a:ext cx="1507144" cy="461665"/>
          </a:xfrm>
          <a:prstGeom prst="rect">
            <a:avLst/>
          </a:prstGeom>
          <a:solidFill>
            <a:schemeClr val="folHlink"/>
          </a:solidFill>
          <a:ln w="9525">
            <a:noFill/>
            <a:miter lim="800000"/>
            <a:headEnd/>
            <a:tailEnd/>
          </a:ln>
        </p:spPr>
        <p:txBody>
          <a:bodyPr wrap="none">
            <a:spAutoFit/>
          </a:bodyPr>
          <a:lstStyle/>
          <a:p>
            <a:r>
              <a:rPr lang="en-US" altLang="en-US" sz="2400" dirty="0">
                <a:solidFill>
                  <a:schemeClr val="bg1"/>
                </a:solidFill>
                <a:latin typeface="Times New Roman" charset="0"/>
              </a:rPr>
              <a:t>Example </a:t>
            </a:r>
            <a:r>
              <a:rPr lang="en-US" altLang="en-US" sz="2400" dirty="0" smtClean="0">
                <a:solidFill>
                  <a:schemeClr val="bg1"/>
                </a:solidFill>
                <a:latin typeface="Times New Roman" charset="0"/>
              </a:rPr>
              <a:t>2</a:t>
            </a:r>
            <a:endParaRPr lang="en-US" altLang="en-US" sz="2000" i="1" dirty="0">
              <a:solidFill>
                <a:schemeClr val="bg1"/>
              </a:solidFill>
              <a:latin typeface="Times New Roman" charset="0"/>
            </a:endParaRPr>
          </a:p>
        </p:txBody>
      </p:sp>
      <p:sp>
        <p:nvSpPr>
          <p:cNvPr id="63496" name="Rectangle 7"/>
          <p:cNvSpPr>
            <a:spLocks noChangeArrowheads="1"/>
          </p:cNvSpPr>
          <p:nvPr/>
        </p:nvSpPr>
        <p:spPr bwMode="auto">
          <a:xfrm>
            <a:off x="228600" y="2408238"/>
            <a:ext cx="8839200" cy="3743325"/>
          </a:xfrm>
          <a:prstGeom prst="rect">
            <a:avLst/>
          </a:prstGeom>
          <a:noFill/>
          <a:ln w="9525">
            <a:noFill/>
            <a:miter lim="800000"/>
            <a:headEnd/>
            <a:tailEnd/>
          </a:ln>
        </p:spPr>
        <p:txBody>
          <a:bodyPr anchor="ctr">
            <a:spAutoFit/>
          </a:bodyPr>
          <a:lstStyle/>
          <a:p>
            <a:pPr algn="just" eaLnBrk="1" hangingPunct="1"/>
            <a:r>
              <a:rPr lang="en-US" altLang="en-US" sz="2400">
                <a:solidFill>
                  <a:schemeClr val="hlink"/>
                </a:solidFill>
                <a:latin typeface="Times New Roman" charset="0"/>
              </a:rPr>
              <a:t>Solution</a:t>
            </a:r>
            <a:r>
              <a:rPr lang="en-US" altLang="en-US" sz="2400">
                <a:latin typeface="Times New Roman" charset="0"/>
              </a:rPr>
              <a:t/>
            </a:r>
            <a:br>
              <a:rPr lang="en-US" altLang="en-US" sz="2400">
                <a:latin typeface="Times New Roman" charset="0"/>
              </a:rPr>
            </a:br>
            <a:r>
              <a:rPr lang="en-US" altLang="en-US" sz="2400">
                <a:latin typeface="Times New Roman" charset="0"/>
              </a:rPr>
              <a:t>We follow the four steps.</a:t>
            </a:r>
          </a:p>
          <a:p>
            <a:pPr algn="just" eaLnBrk="1" hangingPunct="1"/>
            <a:endParaRPr lang="en-US" altLang="en-US" sz="2400">
              <a:latin typeface="Times New Roman" charset="0"/>
            </a:endParaRPr>
          </a:p>
          <a:p>
            <a:pPr algn="just" eaLnBrk="1" hangingPunct="1"/>
            <a:r>
              <a:rPr lang="en-US" altLang="en-US" sz="2400">
                <a:latin typeface="Times New Roman" charset="0"/>
              </a:rPr>
              <a:t>   1. M = 3 × 5 × 7 = 105</a:t>
            </a:r>
          </a:p>
          <a:p>
            <a:pPr algn="just" eaLnBrk="1" hangingPunct="1"/>
            <a:endParaRPr lang="en-US" altLang="en-US" sz="2400">
              <a:latin typeface="Times New Roman" charset="0"/>
            </a:endParaRPr>
          </a:p>
          <a:p>
            <a:pPr algn="just" eaLnBrk="1" hangingPunct="1"/>
            <a:r>
              <a:rPr lang="en-US" altLang="en-US" sz="2400">
                <a:latin typeface="Times New Roman" charset="0"/>
              </a:rPr>
              <a:t>   2. M</a:t>
            </a:r>
            <a:r>
              <a:rPr lang="en-US" altLang="en-US" sz="2400" baseline="-25000">
                <a:latin typeface="Times New Roman" charset="0"/>
              </a:rPr>
              <a:t>1</a:t>
            </a:r>
            <a:r>
              <a:rPr lang="en-US" altLang="en-US" sz="2400">
                <a:latin typeface="Times New Roman" charset="0"/>
              </a:rPr>
              <a:t> = 105 / 3 = 35, M</a:t>
            </a:r>
            <a:r>
              <a:rPr lang="en-US" altLang="en-US" sz="2400" baseline="-25000">
                <a:latin typeface="Times New Roman" charset="0"/>
              </a:rPr>
              <a:t>2</a:t>
            </a:r>
            <a:r>
              <a:rPr lang="en-US" altLang="en-US" sz="2400">
                <a:latin typeface="Times New Roman" charset="0"/>
              </a:rPr>
              <a:t> = 105 / 5 = 21, M</a:t>
            </a:r>
            <a:r>
              <a:rPr lang="en-US" altLang="en-US" sz="2400" baseline="-25000">
                <a:latin typeface="Times New Roman" charset="0"/>
              </a:rPr>
              <a:t>3</a:t>
            </a:r>
            <a:r>
              <a:rPr lang="en-US" altLang="en-US" sz="2400">
                <a:latin typeface="Times New Roman" charset="0"/>
              </a:rPr>
              <a:t> = 105 / 7 = 15</a:t>
            </a:r>
          </a:p>
          <a:p>
            <a:pPr algn="just" eaLnBrk="1" hangingPunct="1"/>
            <a:endParaRPr lang="en-US" altLang="en-US" sz="2400">
              <a:latin typeface="Times New Roman" charset="0"/>
            </a:endParaRPr>
          </a:p>
          <a:p>
            <a:pPr algn="just" eaLnBrk="1" hangingPunct="1"/>
            <a:r>
              <a:rPr lang="en-US" altLang="en-US" sz="2400">
                <a:latin typeface="Times New Roman" charset="0"/>
              </a:rPr>
              <a:t>   3. The inverses are M</a:t>
            </a:r>
            <a:r>
              <a:rPr lang="en-US" altLang="en-US" sz="2400" baseline="-25000">
                <a:latin typeface="Times New Roman" charset="0"/>
              </a:rPr>
              <a:t>1</a:t>
            </a:r>
            <a:r>
              <a:rPr lang="en-US" altLang="en-US" sz="2400" baseline="30000">
                <a:latin typeface="Times New Roman" charset="0"/>
              </a:rPr>
              <a:t>−1</a:t>
            </a:r>
            <a:r>
              <a:rPr lang="en-US" altLang="en-US" sz="2400">
                <a:latin typeface="Times New Roman" charset="0"/>
              </a:rPr>
              <a:t> = 2, M</a:t>
            </a:r>
            <a:r>
              <a:rPr lang="en-US" altLang="en-US" sz="2400" baseline="-25000">
                <a:latin typeface="Times New Roman" charset="0"/>
              </a:rPr>
              <a:t>2</a:t>
            </a:r>
            <a:r>
              <a:rPr lang="en-US" altLang="en-US" sz="2400" baseline="30000">
                <a:latin typeface="Times New Roman" charset="0"/>
              </a:rPr>
              <a:t>−1</a:t>
            </a:r>
            <a:r>
              <a:rPr lang="en-US" altLang="en-US" sz="2400">
                <a:latin typeface="Times New Roman" charset="0"/>
              </a:rPr>
              <a:t> = 1, M</a:t>
            </a:r>
            <a:r>
              <a:rPr lang="en-US" altLang="en-US" sz="2400" baseline="-25000">
                <a:latin typeface="Times New Roman" charset="0"/>
              </a:rPr>
              <a:t>3</a:t>
            </a:r>
            <a:r>
              <a:rPr lang="en-US" altLang="en-US" sz="2400">
                <a:latin typeface="Times New Roman" charset="0"/>
              </a:rPr>
              <a:t> </a:t>
            </a:r>
            <a:r>
              <a:rPr lang="en-US" altLang="en-US" sz="2400" baseline="30000">
                <a:latin typeface="Times New Roman" charset="0"/>
              </a:rPr>
              <a:t>−1</a:t>
            </a:r>
            <a:r>
              <a:rPr lang="en-US" altLang="en-US" sz="2400">
                <a:latin typeface="Times New Roman" charset="0"/>
              </a:rPr>
              <a:t> = 1</a:t>
            </a:r>
          </a:p>
          <a:p>
            <a:pPr algn="just" eaLnBrk="1" hangingPunct="1"/>
            <a:endParaRPr lang="en-US" altLang="en-US" sz="2400">
              <a:latin typeface="Times New Roman" charset="0"/>
            </a:endParaRPr>
          </a:p>
          <a:p>
            <a:pPr algn="just" eaLnBrk="1" hangingPunct="1"/>
            <a:r>
              <a:rPr lang="en-US" altLang="en-US" sz="2400">
                <a:latin typeface="Times New Roman" charset="0"/>
              </a:rPr>
              <a:t>   4. x = (2 × 35 × 2 + 3 × 21 × 1 + 2 × 15 × 1) mod 105 = 23 mod 105</a:t>
            </a:r>
          </a:p>
        </p:txBody>
      </p:sp>
      <p:pic>
        <p:nvPicPr>
          <p:cNvPr id="64521" name="Picture 8"/>
          <p:cNvPicPr>
            <a:picLocks noChangeAspect="1" noChangeArrowheads="1"/>
          </p:cNvPicPr>
          <p:nvPr/>
        </p:nvPicPr>
        <p:blipFill>
          <a:blip r:embed="rId3"/>
          <a:srcRect/>
          <a:stretch>
            <a:fillRect/>
          </a:stretch>
        </p:blipFill>
        <p:spPr bwMode="auto">
          <a:xfrm>
            <a:off x="6400800" y="1447800"/>
            <a:ext cx="2614613" cy="1008063"/>
          </a:xfrm>
          <a:prstGeom prst="rect">
            <a:avLst/>
          </a:prstGeom>
          <a:noFill/>
          <a:ln w="9525">
            <a:noFill/>
            <a:miter lim="800000"/>
            <a:headEnd/>
            <a:tailEnd/>
          </a:ln>
        </p:spPr>
      </p:pic>
      <p:sp>
        <p:nvSpPr>
          <p:cNvPr id="10" name="Text Box 3"/>
          <p:cNvSpPr txBox="1">
            <a:spLocks noChangeArrowheads="1"/>
          </p:cNvSpPr>
          <p:nvPr/>
        </p:nvSpPr>
        <p:spPr bwMode="auto">
          <a:xfrm>
            <a:off x="2253344" y="158206"/>
            <a:ext cx="4951227" cy="461665"/>
          </a:xfrm>
          <a:prstGeom prst="rect">
            <a:avLst/>
          </a:prstGeom>
          <a:noFill/>
          <a:ln w="9525">
            <a:noFill/>
            <a:miter lim="800000"/>
            <a:headEnd/>
            <a:tailEnd/>
          </a:ln>
          <a:effectLst/>
        </p:spPr>
        <p:txBody>
          <a:bodyPr wrap="none">
            <a:spAutoFit/>
          </a:bodyPr>
          <a:lstStyle/>
          <a:p>
            <a:pPr>
              <a:defRPr/>
            </a:pPr>
            <a:r>
              <a:rPr lang="en-US" sz="2400" dirty="0" smtClean="0">
                <a:solidFill>
                  <a:srgbClr val="0070C0"/>
                </a:solidFill>
                <a:latin typeface="Times" pitchFamily="18" charset="0"/>
              </a:rPr>
              <a:t>CHINESE </a:t>
            </a:r>
            <a:r>
              <a:rPr lang="en-US" sz="2400" dirty="0">
                <a:solidFill>
                  <a:srgbClr val="0070C0"/>
                </a:solidFill>
                <a:latin typeface="Times" pitchFamily="18" charset="0"/>
              </a:rPr>
              <a:t>REMAINDER THEOREM</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3496"/>
                                        </p:tgtEl>
                                        <p:attrNameLst>
                                          <p:attrName>style.visibility</p:attrName>
                                        </p:attrNameLst>
                                      </p:cBhvr>
                                      <p:to>
                                        <p:strVal val="visible"/>
                                      </p:to>
                                    </p:set>
                                    <p:anim calcmode="lin" valueType="num">
                                      <p:cBhvr additive="base">
                                        <p:cTn id="7" dur="500" fill="hold"/>
                                        <p:tgtEl>
                                          <p:spTgt spid="63496"/>
                                        </p:tgtEl>
                                        <p:attrNameLst>
                                          <p:attrName>ppt_x</p:attrName>
                                        </p:attrNameLst>
                                      </p:cBhvr>
                                      <p:tavLst>
                                        <p:tav tm="0">
                                          <p:val>
                                            <p:strVal val="#ppt_x"/>
                                          </p:val>
                                        </p:tav>
                                        <p:tav tm="100000">
                                          <p:val>
                                            <p:strVal val="#ppt_x"/>
                                          </p:val>
                                        </p:tav>
                                      </p:tavLst>
                                    </p:anim>
                                    <p:anim calcmode="lin" valueType="num">
                                      <p:cBhvr additive="base">
                                        <p:cTn id="8" dur="500" fill="hold"/>
                                        <p:tgtEl>
                                          <p:spTgt spid="6349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6" grpId="0"/>
    </p:bld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5541" name="Text Box 4"/>
          <p:cNvSpPr txBox="1">
            <a:spLocks noChangeArrowheads="1"/>
          </p:cNvSpPr>
          <p:nvPr/>
        </p:nvSpPr>
        <p:spPr bwMode="auto">
          <a:xfrm>
            <a:off x="8229600" y="6400800"/>
            <a:ext cx="184150" cy="366713"/>
          </a:xfrm>
          <a:prstGeom prst="rect">
            <a:avLst/>
          </a:prstGeom>
          <a:noFill/>
          <a:ln w="9525">
            <a:noFill/>
            <a:miter lim="800000"/>
            <a:headEnd/>
            <a:tailEnd/>
          </a:ln>
        </p:spPr>
        <p:txBody>
          <a:bodyPr wrap="none">
            <a:spAutoFit/>
          </a:bodyPr>
          <a:lstStyle/>
          <a:p>
            <a:endParaRPr lang="en-US" altLang="en-US" sz="1800">
              <a:latin typeface="Times New Roman" charset="0"/>
            </a:endParaRPr>
          </a:p>
        </p:txBody>
      </p:sp>
      <p:sp>
        <p:nvSpPr>
          <p:cNvPr id="65542" name="Rectangle 5"/>
          <p:cNvSpPr>
            <a:spLocks noChangeArrowheads="1"/>
          </p:cNvSpPr>
          <p:nvPr/>
        </p:nvSpPr>
        <p:spPr bwMode="auto">
          <a:xfrm>
            <a:off x="76200" y="1493838"/>
            <a:ext cx="8839200" cy="822325"/>
          </a:xfrm>
          <a:prstGeom prst="rect">
            <a:avLst/>
          </a:prstGeom>
          <a:noFill/>
          <a:ln w="9525">
            <a:noFill/>
            <a:miter lim="800000"/>
            <a:headEnd/>
            <a:tailEnd/>
          </a:ln>
        </p:spPr>
        <p:txBody>
          <a:bodyPr anchor="ctr">
            <a:spAutoFit/>
          </a:bodyPr>
          <a:lstStyle/>
          <a:p>
            <a:pPr algn="just" eaLnBrk="1" hangingPunct="1"/>
            <a:r>
              <a:rPr lang="en-US" altLang="en-US" sz="2400">
                <a:latin typeface="Times New Roman" charset="0"/>
              </a:rPr>
              <a:t>Find an integer that has a remainder of 3 when divided by 7 and 13, but is divisible by 12.</a:t>
            </a:r>
          </a:p>
        </p:txBody>
      </p:sp>
      <p:sp>
        <p:nvSpPr>
          <p:cNvPr id="65543" name="Text Box 6"/>
          <p:cNvSpPr txBox="1">
            <a:spLocks noChangeArrowheads="1"/>
          </p:cNvSpPr>
          <p:nvPr/>
        </p:nvSpPr>
        <p:spPr bwMode="auto">
          <a:xfrm>
            <a:off x="152400" y="1066800"/>
            <a:ext cx="1507144" cy="461665"/>
          </a:xfrm>
          <a:prstGeom prst="rect">
            <a:avLst/>
          </a:prstGeom>
          <a:solidFill>
            <a:schemeClr val="folHlink"/>
          </a:solidFill>
          <a:ln w="9525">
            <a:noFill/>
            <a:miter lim="800000"/>
            <a:headEnd/>
            <a:tailEnd/>
          </a:ln>
        </p:spPr>
        <p:txBody>
          <a:bodyPr wrap="none">
            <a:spAutoFit/>
          </a:bodyPr>
          <a:lstStyle/>
          <a:p>
            <a:r>
              <a:rPr lang="en-US" altLang="en-US" sz="2400" dirty="0">
                <a:solidFill>
                  <a:schemeClr val="bg1"/>
                </a:solidFill>
                <a:latin typeface="Times New Roman" charset="0"/>
              </a:rPr>
              <a:t>Example </a:t>
            </a:r>
            <a:r>
              <a:rPr lang="en-US" altLang="en-US" sz="2400" dirty="0" smtClean="0">
                <a:solidFill>
                  <a:schemeClr val="bg1"/>
                </a:solidFill>
                <a:latin typeface="Times New Roman" charset="0"/>
              </a:rPr>
              <a:t>3</a:t>
            </a:r>
            <a:endParaRPr lang="en-US" altLang="en-US" sz="2000" i="1" dirty="0">
              <a:solidFill>
                <a:schemeClr val="bg1"/>
              </a:solidFill>
              <a:latin typeface="Times New Roman" charset="0"/>
            </a:endParaRPr>
          </a:p>
        </p:txBody>
      </p:sp>
      <p:sp>
        <p:nvSpPr>
          <p:cNvPr id="64520" name="Rectangle 7"/>
          <p:cNvSpPr>
            <a:spLocks noChangeArrowheads="1"/>
          </p:cNvSpPr>
          <p:nvPr/>
        </p:nvSpPr>
        <p:spPr bwMode="auto">
          <a:xfrm>
            <a:off x="228600" y="2438400"/>
            <a:ext cx="8839200" cy="1187450"/>
          </a:xfrm>
          <a:prstGeom prst="rect">
            <a:avLst/>
          </a:prstGeom>
          <a:noFill/>
          <a:ln w="9525">
            <a:noFill/>
            <a:miter lim="800000"/>
            <a:headEnd/>
            <a:tailEnd/>
          </a:ln>
        </p:spPr>
        <p:txBody>
          <a:bodyPr anchor="ctr">
            <a:spAutoFit/>
          </a:bodyPr>
          <a:lstStyle/>
          <a:p>
            <a:pPr algn="just" eaLnBrk="1" hangingPunct="1"/>
            <a:r>
              <a:rPr lang="en-US" altLang="en-US" sz="2400">
                <a:solidFill>
                  <a:schemeClr val="hlink"/>
                </a:solidFill>
                <a:latin typeface="Times New Roman" charset="0"/>
              </a:rPr>
              <a:t>Solution</a:t>
            </a:r>
            <a:r>
              <a:rPr lang="en-US" altLang="en-US" sz="2400">
                <a:latin typeface="Times New Roman" charset="0"/>
              </a:rPr>
              <a:t/>
            </a:r>
            <a:br>
              <a:rPr lang="en-US" altLang="en-US" sz="2400">
                <a:latin typeface="Times New Roman" charset="0"/>
              </a:rPr>
            </a:br>
            <a:r>
              <a:rPr lang="en-US" altLang="en-US" sz="2400">
                <a:latin typeface="Times New Roman" charset="0"/>
              </a:rPr>
              <a:t>This is a CRT problem. We can form three equations and solve them to find the value of x.</a:t>
            </a:r>
          </a:p>
        </p:txBody>
      </p:sp>
      <p:pic>
        <p:nvPicPr>
          <p:cNvPr id="64521" name="Picture 9"/>
          <p:cNvPicPr>
            <a:picLocks noChangeAspect="1" noChangeArrowheads="1"/>
          </p:cNvPicPr>
          <p:nvPr/>
        </p:nvPicPr>
        <p:blipFill>
          <a:blip r:embed="rId3"/>
          <a:srcRect/>
          <a:stretch>
            <a:fillRect/>
          </a:stretch>
        </p:blipFill>
        <p:spPr bwMode="auto">
          <a:xfrm>
            <a:off x="3405188" y="3729038"/>
            <a:ext cx="2332037" cy="1376362"/>
          </a:xfrm>
          <a:prstGeom prst="rect">
            <a:avLst/>
          </a:prstGeom>
          <a:noFill/>
          <a:ln w="9525">
            <a:noFill/>
            <a:miter lim="800000"/>
            <a:headEnd/>
            <a:tailEnd/>
          </a:ln>
        </p:spPr>
      </p:pic>
      <p:sp>
        <p:nvSpPr>
          <p:cNvPr id="64522" name="Rectangle 10"/>
          <p:cNvSpPr>
            <a:spLocks noChangeArrowheads="1"/>
          </p:cNvSpPr>
          <p:nvPr/>
        </p:nvSpPr>
        <p:spPr bwMode="auto">
          <a:xfrm>
            <a:off x="228600" y="5319713"/>
            <a:ext cx="8839200" cy="1015663"/>
          </a:xfrm>
          <a:prstGeom prst="rect">
            <a:avLst/>
          </a:prstGeom>
          <a:noFill/>
          <a:ln w="9525">
            <a:noFill/>
            <a:miter lim="800000"/>
            <a:headEnd/>
            <a:tailEnd/>
          </a:ln>
        </p:spPr>
        <p:txBody>
          <a:bodyPr anchor="ctr">
            <a:spAutoFit/>
          </a:bodyPr>
          <a:lstStyle/>
          <a:p>
            <a:pPr algn="just" eaLnBrk="1" hangingPunct="1"/>
            <a:r>
              <a:rPr lang="en-US" altLang="en-US" sz="2000" dirty="0">
                <a:latin typeface="Times New Roman" charset="0"/>
              </a:rPr>
              <a:t>If we follow the four steps, we find x = 276. We can check that </a:t>
            </a:r>
            <a:br>
              <a:rPr lang="en-US" altLang="en-US" sz="2000" dirty="0">
                <a:latin typeface="Times New Roman" charset="0"/>
              </a:rPr>
            </a:br>
            <a:r>
              <a:rPr lang="en-US" altLang="en-US" sz="2000" dirty="0">
                <a:latin typeface="Times New Roman" charset="0"/>
              </a:rPr>
              <a:t>276 = 3 mod 7, 276 = 3 mod 13 and 276 is divisible by 12 (the quotient is 23 and the remainder is zero).</a:t>
            </a:r>
          </a:p>
        </p:txBody>
      </p:sp>
      <p:sp>
        <p:nvSpPr>
          <p:cNvPr id="11" name="Text Box 3"/>
          <p:cNvSpPr txBox="1">
            <a:spLocks noChangeArrowheads="1"/>
          </p:cNvSpPr>
          <p:nvPr/>
        </p:nvSpPr>
        <p:spPr bwMode="auto">
          <a:xfrm>
            <a:off x="2253344" y="158206"/>
            <a:ext cx="4951227" cy="461665"/>
          </a:xfrm>
          <a:prstGeom prst="rect">
            <a:avLst/>
          </a:prstGeom>
          <a:noFill/>
          <a:ln w="9525">
            <a:noFill/>
            <a:miter lim="800000"/>
            <a:headEnd/>
            <a:tailEnd/>
          </a:ln>
          <a:effectLst/>
        </p:spPr>
        <p:txBody>
          <a:bodyPr wrap="none">
            <a:spAutoFit/>
          </a:bodyPr>
          <a:lstStyle/>
          <a:p>
            <a:pPr>
              <a:defRPr/>
            </a:pPr>
            <a:r>
              <a:rPr lang="en-US" sz="2400" dirty="0" smtClean="0">
                <a:solidFill>
                  <a:srgbClr val="0070C0"/>
                </a:solidFill>
                <a:latin typeface="Times" pitchFamily="18" charset="0"/>
              </a:rPr>
              <a:t>CHINESE </a:t>
            </a:r>
            <a:r>
              <a:rPr lang="en-US" sz="2400" dirty="0">
                <a:solidFill>
                  <a:srgbClr val="0070C0"/>
                </a:solidFill>
                <a:latin typeface="Times" pitchFamily="18" charset="0"/>
              </a:rPr>
              <a:t>REMAINDER THEOREM</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4520"/>
                                        </p:tgtEl>
                                        <p:attrNameLst>
                                          <p:attrName>style.visibility</p:attrName>
                                        </p:attrNameLst>
                                      </p:cBhvr>
                                      <p:to>
                                        <p:strVal val="visible"/>
                                      </p:to>
                                    </p:set>
                                    <p:anim calcmode="lin" valueType="num">
                                      <p:cBhvr additive="base">
                                        <p:cTn id="7" dur="500" fill="hold"/>
                                        <p:tgtEl>
                                          <p:spTgt spid="64520"/>
                                        </p:tgtEl>
                                        <p:attrNameLst>
                                          <p:attrName>ppt_x</p:attrName>
                                        </p:attrNameLst>
                                      </p:cBhvr>
                                      <p:tavLst>
                                        <p:tav tm="0">
                                          <p:val>
                                            <p:strVal val="#ppt_x"/>
                                          </p:val>
                                        </p:tav>
                                        <p:tav tm="100000">
                                          <p:val>
                                            <p:strVal val="#ppt_x"/>
                                          </p:val>
                                        </p:tav>
                                      </p:tavLst>
                                    </p:anim>
                                    <p:anim calcmode="lin" valueType="num">
                                      <p:cBhvr additive="base">
                                        <p:cTn id="8" dur="500" fill="hold"/>
                                        <p:tgtEl>
                                          <p:spTgt spid="64520"/>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64521"/>
                                        </p:tgtEl>
                                        <p:attrNameLst>
                                          <p:attrName>style.visibility</p:attrName>
                                        </p:attrNameLst>
                                      </p:cBhvr>
                                      <p:to>
                                        <p:strVal val="visible"/>
                                      </p:to>
                                    </p:set>
                                    <p:anim calcmode="lin" valueType="num">
                                      <p:cBhvr additive="base">
                                        <p:cTn id="13" dur="500" fill="hold"/>
                                        <p:tgtEl>
                                          <p:spTgt spid="64521"/>
                                        </p:tgtEl>
                                        <p:attrNameLst>
                                          <p:attrName>ppt_x</p:attrName>
                                        </p:attrNameLst>
                                      </p:cBhvr>
                                      <p:tavLst>
                                        <p:tav tm="0">
                                          <p:val>
                                            <p:strVal val="#ppt_x"/>
                                          </p:val>
                                        </p:tav>
                                        <p:tav tm="100000">
                                          <p:val>
                                            <p:strVal val="#ppt_x"/>
                                          </p:val>
                                        </p:tav>
                                      </p:tavLst>
                                    </p:anim>
                                    <p:anim calcmode="lin" valueType="num">
                                      <p:cBhvr additive="base">
                                        <p:cTn id="14" dur="500" fill="hold"/>
                                        <p:tgtEl>
                                          <p:spTgt spid="64521"/>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4522"/>
                                        </p:tgtEl>
                                        <p:attrNameLst>
                                          <p:attrName>style.visibility</p:attrName>
                                        </p:attrNameLst>
                                      </p:cBhvr>
                                      <p:to>
                                        <p:strVal val="visible"/>
                                      </p:to>
                                    </p:set>
                                    <p:anim calcmode="lin" valueType="num">
                                      <p:cBhvr additive="base">
                                        <p:cTn id="19" dur="500" fill="hold"/>
                                        <p:tgtEl>
                                          <p:spTgt spid="64522"/>
                                        </p:tgtEl>
                                        <p:attrNameLst>
                                          <p:attrName>ppt_x</p:attrName>
                                        </p:attrNameLst>
                                      </p:cBhvr>
                                      <p:tavLst>
                                        <p:tav tm="0">
                                          <p:val>
                                            <p:strVal val="#ppt_x"/>
                                          </p:val>
                                        </p:tav>
                                        <p:tav tm="100000">
                                          <p:val>
                                            <p:strVal val="#ppt_x"/>
                                          </p:val>
                                        </p:tav>
                                      </p:tavLst>
                                    </p:anim>
                                    <p:anim calcmode="lin" valueType="num">
                                      <p:cBhvr additive="base">
                                        <p:cTn id="20" dur="500" fill="hold"/>
                                        <p:tgtEl>
                                          <p:spTgt spid="645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20" grpId="0"/>
      <p:bldP spid="64522" grpId="0"/>
    </p:bld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6565" name="Text Box 4"/>
          <p:cNvSpPr txBox="1">
            <a:spLocks noChangeArrowheads="1"/>
          </p:cNvSpPr>
          <p:nvPr/>
        </p:nvSpPr>
        <p:spPr bwMode="auto">
          <a:xfrm>
            <a:off x="8229600" y="6400800"/>
            <a:ext cx="184150" cy="366713"/>
          </a:xfrm>
          <a:prstGeom prst="rect">
            <a:avLst/>
          </a:prstGeom>
          <a:noFill/>
          <a:ln w="9525">
            <a:noFill/>
            <a:miter lim="800000"/>
            <a:headEnd/>
            <a:tailEnd/>
          </a:ln>
        </p:spPr>
        <p:txBody>
          <a:bodyPr wrap="none">
            <a:spAutoFit/>
          </a:bodyPr>
          <a:lstStyle/>
          <a:p>
            <a:endParaRPr lang="en-US" altLang="en-US" sz="1800">
              <a:latin typeface="Times New Roman" charset="0"/>
            </a:endParaRPr>
          </a:p>
        </p:txBody>
      </p:sp>
      <p:sp>
        <p:nvSpPr>
          <p:cNvPr id="66566" name="Rectangle 5"/>
          <p:cNvSpPr>
            <a:spLocks noChangeArrowheads="1"/>
          </p:cNvSpPr>
          <p:nvPr/>
        </p:nvSpPr>
        <p:spPr bwMode="auto">
          <a:xfrm>
            <a:off x="76200" y="1489075"/>
            <a:ext cx="8839200" cy="831850"/>
          </a:xfrm>
          <a:prstGeom prst="rect">
            <a:avLst/>
          </a:prstGeom>
          <a:noFill/>
          <a:ln w="9525">
            <a:noFill/>
            <a:miter lim="800000"/>
            <a:headEnd/>
            <a:tailEnd/>
          </a:ln>
        </p:spPr>
        <p:txBody>
          <a:bodyPr anchor="ctr">
            <a:spAutoFit/>
          </a:bodyPr>
          <a:lstStyle/>
          <a:p>
            <a:pPr algn="just" eaLnBrk="1" hangingPunct="1"/>
            <a:r>
              <a:rPr lang="en-US" altLang="en-US" sz="2400">
                <a:latin typeface="Times New Roman" charset="0"/>
              </a:rPr>
              <a:t>Assume we need to calculate </a:t>
            </a:r>
            <a:r>
              <a:rPr lang="en-US" altLang="en-US" sz="2400" i="1">
                <a:latin typeface="Times New Roman" charset="0"/>
              </a:rPr>
              <a:t>z</a:t>
            </a:r>
            <a:r>
              <a:rPr lang="en-US" altLang="en-US" sz="2400">
                <a:latin typeface="Times New Roman" charset="0"/>
              </a:rPr>
              <a:t> = </a:t>
            </a:r>
            <a:r>
              <a:rPr lang="en-US" altLang="en-US" sz="2400" i="1">
                <a:latin typeface="Times New Roman" charset="0"/>
              </a:rPr>
              <a:t>x</a:t>
            </a:r>
            <a:r>
              <a:rPr lang="en-US" altLang="en-US" sz="2400">
                <a:latin typeface="Times New Roman" charset="0"/>
              </a:rPr>
              <a:t> + </a:t>
            </a:r>
            <a:r>
              <a:rPr lang="en-US" altLang="en-US" sz="2400" i="1">
                <a:latin typeface="Times New Roman" charset="0"/>
              </a:rPr>
              <a:t>y</a:t>
            </a:r>
            <a:r>
              <a:rPr lang="en-US" altLang="en-US" sz="2400">
                <a:latin typeface="Times New Roman" charset="0"/>
              </a:rPr>
              <a:t> where </a:t>
            </a:r>
            <a:r>
              <a:rPr lang="en-US" altLang="en-US" sz="2400" i="1">
                <a:latin typeface="Times New Roman" charset="0"/>
              </a:rPr>
              <a:t>x</a:t>
            </a:r>
            <a:r>
              <a:rPr lang="en-US" altLang="en-US" sz="2400">
                <a:latin typeface="Times New Roman" charset="0"/>
              </a:rPr>
              <a:t> = 123 and </a:t>
            </a:r>
            <a:r>
              <a:rPr lang="en-US" altLang="en-US" sz="2400" i="1">
                <a:latin typeface="Times New Roman" charset="0"/>
              </a:rPr>
              <a:t>y</a:t>
            </a:r>
            <a:r>
              <a:rPr lang="en-US" altLang="en-US" sz="2400">
                <a:latin typeface="Times New Roman" charset="0"/>
              </a:rPr>
              <a:t> = 334, but our system accepts only numbers less than 100. </a:t>
            </a:r>
          </a:p>
        </p:txBody>
      </p:sp>
      <p:sp>
        <p:nvSpPr>
          <p:cNvPr id="66567" name="Text Box 6"/>
          <p:cNvSpPr txBox="1">
            <a:spLocks noChangeArrowheads="1"/>
          </p:cNvSpPr>
          <p:nvPr/>
        </p:nvSpPr>
        <p:spPr bwMode="auto">
          <a:xfrm>
            <a:off x="152400" y="914400"/>
            <a:ext cx="1430200" cy="461665"/>
          </a:xfrm>
          <a:prstGeom prst="rect">
            <a:avLst/>
          </a:prstGeom>
          <a:solidFill>
            <a:schemeClr val="folHlink"/>
          </a:solidFill>
          <a:ln w="9525">
            <a:noFill/>
            <a:miter lim="800000"/>
            <a:headEnd/>
            <a:tailEnd/>
          </a:ln>
        </p:spPr>
        <p:txBody>
          <a:bodyPr wrap="none">
            <a:spAutoFit/>
          </a:bodyPr>
          <a:lstStyle/>
          <a:p>
            <a:r>
              <a:rPr lang="en-US" altLang="en-US" sz="2400" dirty="0" smtClean="0">
                <a:solidFill>
                  <a:schemeClr val="bg1"/>
                </a:solidFill>
                <a:latin typeface="Times New Roman" charset="0"/>
              </a:rPr>
              <a:t>Example4</a:t>
            </a:r>
            <a:endParaRPr lang="en-US" altLang="en-US" sz="2000" i="1" dirty="0">
              <a:solidFill>
                <a:schemeClr val="bg1"/>
              </a:solidFill>
              <a:latin typeface="Times New Roman" charset="0"/>
            </a:endParaRPr>
          </a:p>
        </p:txBody>
      </p:sp>
      <p:sp>
        <p:nvSpPr>
          <p:cNvPr id="65544" name="Rectangle 9"/>
          <p:cNvSpPr>
            <a:spLocks noChangeArrowheads="1"/>
          </p:cNvSpPr>
          <p:nvPr/>
        </p:nvSpPr>
        <p:spPr bwMode="auto">
          <a:xfrm>
            <a:off x="228600" y="3733800"/>
            <a:ext cx="8839200" cy="822325"/>
          </a:xfrm>
          <a:prstGeom prst="rect">
            <a:avLst/>
          </a:prstGeom>
          <a:noFill/>
          <a:ln w="9525">
            <a:noFill/>
            <a:miter lim="800000"/>
            <a:headEnd/>
            <a:tailEnd/>
          </a:ln>
        </p:spPr>
        <p:txBody>
          <a:bodyPr anchor="ctr">
            <a:spAutoFit/>
          </a:bodyPr>
          <a:lstStyle/>
          <a:p>
            <a:pPr algn="just" eaLnBrk="1" hangingPunct="1"/>
            <a:r>
              <a:rPr lang="en-US" altLang="en-US" sz="2400">
                <a:latin typeface="Times New Roman" charset="0"/>
              </a:rPr>
              <a:t>Adding each congruence in </a:t>
            </a:r>
            <a:r>
              <a:rPr lang="en-US" altLang="en-US" sz="2400" i="1">
                <a:latin typeface="Times New Roman" charset="0"/>
              </a:rPr>
              <a:t>x</a:t>
            </a:r>
            <a:r>
              <a:rPr lang="en-US" altLang="en-US" sz="2400">
                <a:latin typeface="Times New Roman" charset="0"/>
              </a:rPr>
              <a:t> with the corresponding congruence in </a:t>
            </a:r>
            <a:r>
              <a:rPr lang="en-US" altLang="en-US" sz="2400" i="1">
                <a:latin typeface="Times New Roman" charset="0"/>
              </a:rPr>
              <a:t>y</a:t>
            </a:r>
            <a:r>
              <a:rPr lang="en-US" altLang="en-US" sz="2400">
                <a:latin typeface="Times New Roman" charset="0"/>
              </a:rPr>
              <a:t> gives</a:t>
            </a:r>
          </a:p>
        </p:txBody>
      </p:sp>
      <p:pic>
        <p:nvPicPr>
          <p:cNvPr id="65545" name="Picture 10"/>
          <p:cNvPicPr>
            <a:picLocks noChangeAspect="1" noChangeArrowheads="1"/>
          </p:cNvPicPr>
          <p:nvPr/>
        </p:nvPicPr>
        <p:blipFill>
          <a:blip r:embed="rId3"/>
          <a:srcRect/>
          <a:stretch>
            <a:fillRect/>
          </a:stretch>
        </p:blipFill>
        <p:spPr bwMode="auto">
          <a:xfrm>
            <a:off x="2417763" y="2606675"/>
            <a:ext cx="4287837" cy="987425"/>
          </a:xfrm>
          <a:prstGeom prst="rect">
            <a:avLst/>
          </a:prstGeom>
          <a:noFill/>
          <a:ln w="9525">
            <a:noFill/>
            <a:miter lim="800000"/>
            <a:headEnd/>
            <a:tailEnd/>
          </a:ln>
        </p:spPr>
      </p:pic>
      <p:pic>
        <p:nvPicPr>
          <p:cNvPr id="65546" name="Picture 11"/>
          <p:cNvPicPr>
            <a:picLocks noChangeAspect="1" noChangeArrowheads="1"/>
          </p:cNvPicPr>
          <p:nvPr/>
        </p:nvPicPr>
        <p:blipFill>
          <a:blip r:embed="rId4"/>
          <a:srcRect/>
          <a:stretch>
            <a:fillRect/>
          </a:stretch>
        </p:blipFill>
        <p:spPr bwMode="auto">
          <a:xfrm>
            <a:off x="1828800" y="4419600"/>
            <a:ext cx="5967413" cy="1187450"/>
          </a:xfrm>
          <a:prstGeom prst="rect">
            <a:avLst/>
          </a:prstGeom>
          <a:noFill/>
          <a:ln w="9525">
            <a:noFill/>
            <a:miter lim="800000"/>
            <a:headEnd/>
            <a:tailEnd/>
          </a:ln>
        </p:spPr>
      </p:pic>
      <p:sp>
        <p:nvSpPr>
          <p:cNvPr id="65547" name="Rectangle 12"/>
          <p:cNvSpPr>
            <a:spLocks noChangeArrowheads="1"/>
          </p:cNvSpPr>
          <p:nvPr/>
        </p:nvSpPr>
        <p:spPr bwMode="auto">
          <a:xfrm>
            <a:off x="228600" y="5715000"/>
            <a:ext cx="8839200" cy="707886"/>
          </a:xfrm>
          <a:prstGeom prst="rect">
            <a:avLst/>
          </a:prstGeom>
          <a:noFill/>
          <a:ln w="9525">
            <a:noFill/>
            <a:miter lim="800000"/>
            <a:headEnd/>
            <a:tailEnd/>
          </a:ln>
        </p:spPr>
        <p:txBody>
          <a:bodyPr anchor="ctr">
            <a:spAutoFit/>
          </a:bodyPr>
          <a:lstStyle/>
          <a:p>
            <a:pPr algn="just" eaLnBrk="1" hangingPunct="1"/>
            <a:r>
              <a:rPr lang="en-US" altLang="en-US" sz="2000" dirty="0">
                <a:latin typeface="Times New Roman" charset="0"/>
              </a:rPr>
              <a:t>Now three equations can be solved using the Chinese remainder theorem to find z. One of the acceptable answers is </a:t>
            </a:r>
            <a:r>
              <a:rPr lang="en-US" altLang="en-US" sz="2000" i="1" dirty="0">
                <a:latin typeface="Times New Roman" charset="0"/>
              </a:rPr>
              <a:t>z</a:t>
            </a:r>
            <a:r>
              <a:rPr lang="en-US" altLang="en-US" sz="2000" dirty="0">
                <a:latin typeface="Times New Roman" charset="0"/>
              </a:rPr>
              <a:t> = 457.</a:t>
            </a:r>
          </a:p>
        </p:txBody>
      </p:sp>
      <p:sp>
        <p:nvSpPr>
          <p:cNvPr id="12" name="Text Box 3"/>
          <p:cNvSpPr txBox="1">
            <a:spLocks noChangeArrowheads="1"/>
          </p:cNvSpPr>
          <p:nvPr/>
        </p:nvSpPr>
        <p:spPr bwMode="auto">
          <a:xfrm>
            <a:off x="2253344" y="158206"/>
            <a:ext cx="4951227" cy="461665"/>
          </a:xfrm>
          <a:prstGeom prst="rect">
            <a:avLst/>
          </a:prstGeom>
          <a:noFill/>
          <a:ln w="9525">
            <a:noFill/>
            <a:miter lim="800000"/>
            <a:headEnd/>
            <a:tailEnd/>
          </a:ln>
          <a:effectLst/>
        </p:spPr>
        <p:txBody>
          <a:bodyPr wrap="none">
            <a:spAutoFit/>
          </a:bodyPr>
          <a:lstStyle/>
          <a:p>
            <a:pPr>
              <a:defRPr/>
            </a:pPr>
            <a:r>
              <a:rPr lang="en-US" sz="2400" dirty="0" smtClean="0">
                <a:solidFill>
                  <a:srgbClr val="0070C0"/>
                </a:solidFill>
                <a:latin typeface="Times" pitchFamily="18" charset="0"/>
              </a:rPr>
              <a:t>CHINESE </a:t>
            </a:r>
            <a:r>
              <a:rPr lang="en-US" sz="2400" dirty="0">
                <a:solidFill>
                  <a:srgbClr val="0070C0"/>
                </a:solidFill>
                <a:latin typeface="Times" pitchFamily="18" charset="0"/>
              </a:rPr>
              <a:t>REMAINDER THEOREM</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65545"/>
                                        </p:tgtEl>
                                        <p:attrNameLst>
                                          <p:attrName>style.visibility</p:attrName>
                                        </p:attrNameLst>
                                      </p:cBhvr>
                                      <p:to>
                                        <p:strVal val="visible"/>
                                      </p:to>
                                    </p:set>
                                    <p:anim calcmode="lin" valueType="num">
                                      <p:cBhvr additive="base">
                                        <p:cTn id="7" dur="500" fill="hold"/>
                                        <p:tgtEl>
                                          <p:spTgt spid="65545"/>
                                        </p:tgtEl>
                                        <p:attrNameLst>
                                          <p:attrName>ppt_x</p:attrName>
                                        </p:attrNameLst>
                                      </p:cBhvr>
                                      <p:tavLst>
                                        <p:tav tm="0">
                                          <p:val>
                                            <p:strVal val="#ppt_x"/>
                                          </p:val>
                                        </p:tav>
                                        <p:tav tm="100000">
                                          <p:val>
                                            <p:strVal val="#ppt_x"/>
                                          </p:val>
                                        </p:tav>
                                      </p:tavLst>
                                    </p:anim>
                                    <p:anim calcmode="lin" valueType="num">
                                      <p:cBhvr additive="base">
                                        <p:cTn id="8" dur="500" fill="hold"/>
                                        <p:tgtEl>
                                          <p:spTgt spid="65545"/>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5544"/>
                                        </p:tgtEl>
                                        <p:attrNameLst>
                                          <p:attrName>style.visibility</p:attrName>
                                        </p:attrNameLst>
                                      </p:cBhvr>
                                      <p:to>
                                        <p:strVal val="visible"/>
                                      </p:to>
                                    </p:set>
                                    <p:anim calcmode="lin" valueType="num">
                                      <p:cBhvr additive="base">
                                        <p:cTn id="13" dur="500" fill="hold"/>
                                        <p:tgtEl>
                                          <p:spTgt spid="65544"/>
                                        </p:tgtEl>
                                        <p:attrNameLst>
                                          <p:attrName>ppt_x</p:attrName>
                                        </p:attrNameLst>
                                      </p:cBhvr>
                                      <p:tavLst>
                                        <p:tav tm="0">
                                          <p:val>
                                            <p:strVal val="#ppt_x"/>
                                          </p:val>
                                        </p:tav>
                                        <p:tav tm="100000">
                                          <p:val>
                                            <p:strVal val="#ppt_x"/>
                                          </p:val>
                                        </p:tav>
                                      </p:tavLst>
                                    </p:anim>
                                    <p:anim calcmode="lin" valueType="num">
                                      <p:cBhvr additive="base">
                                        <p:cTn id="14" dur="500" fill="hold"/>
                                        <p:tgtEl>
                                          <p:spTgt spid="65544"/>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65546"/>
                                        </p:tgtEl>
                                        <p:attrNameLst>
                                          <p:attrName>style.visibility</p:attrName>
                                        </p:attrNameLst>
                                      </p:cBhvr>
                                      <p:to>
                                        <p:strVal val="visible"/>
                                      </p:to>
                                    </p:set>
                                    <p:anim calcmode="lin" valueType="num">
                                      <p:cBhvr additive="base">
                                        <p:cTn id="19" dur="500" fill="hold"/>
                                        <p:tgtEl>
                                          <p:spTgt spid="65546"/>
                                        </p:tgtEl>
                                        <p:attrNameLst>
                                          <p:attrName>ppt_x</p:attrName>
                                        </p:attrNameLst>
                                      </p:cBhvr>
                                      <p:tavLst>
                                        <p:tav tm="0">
                                          <p:val>
                                            <p:strVal val="#ppt_x"/>
                                          </p:val>
                                        </p:tav>
                                        <p:tav tm="100000">
                                          <p:val>
                                            <p:strVal val="#ppt_x"/>
                                          </p:val>
                                        </p:tav>
                                      </p:tavLst>
                                    </p:anim>
                                    <p:anim calcmode="lin" valueType="num">
                                      <p:cBhvr additive="base">
                                        <p:cTn id="20" dur="500" fill="hold"/>
                                        <p:tgtEl>
                                          <p:spTgt spid="65546"/>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5547"/>
                                        </p:tgtEl>
                                        <p:attrNameLst>
                                          <p:attrName>style.visibility</p:attrName>
                                        </p:attrNameLst>
                                      </p:cBhvr>
                                      <p:to>
                                        <p:strVal val="visible"/>
                                      </p:to>
                                    </p:set>
                                    <p:anim calcmode="lin" valueType="num">
                                      <p:cBhvr additive="base">
                                        <p:cTn id="25" dur="500" fill="hold"/>
                                        <p:tgtEl>
                                          <p:spTgt spid="65547"/>
                                        </p:tgtEl>
                                        <p:attrNameLst>
                                          <p:attrName>ppt_x</p:attrName>
                                        </p:attrNameLst>
                                      </p:cBhvr>
                                      <p:tavLst>
                                        <p:tav tm="0">
                                          <p:val>
                                            <p:strVal val="#ppt_x"/>
                                          </p:val>
                                        </p:tav>
                                        <p:tav tm="100000">
                                          <p:val>
                                            <p:strVal val="#ppt_x"/>
                                          </p:val>
                                        </p:tav>
                                      </p:tavLst>
                                    </p:anim>
                                    <p:anim calcmode="lin" valueType="num">
                                      <p:cBhvr additive="base">
                                        <p:cTn id="26" dur="500" fill="hold"/>
                                        <p:tgtEl>
                                          <p:spTgt spid="6554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44" grpId="0"/>
      <p:bldP spid="65547"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r>
              <a:rPr lang="en-US"/>
              <a:t>Primitive Roots</a:t>
            </a:r>
            <a:endParaRPr lang="en-AU"/>
          </a:p>
        </p:txBody>
      </p:sp>
      <p:sp>
        <p:nvSpPr>
          <p:cNvPr id="62467" name="Rectangle 3"/>
          <p:cNvSpPr>
            <a:spLocks noGrp="1" noChangeArrowheads="1"/>
          </p:cNvSpPr>
          <p:nvPr>
            <p:ph type="body" idx="1"/>
          </p:nvPr>
        </p:nvSpPr>
        <p:spPr/>
        <p:txBody>
          <a:bodyPr/>
          <a:lstStyle/>
          <a:p>
            <a:pPr>
              <a:lnSpc>
                <a:spcPct val="90000"/>
              </a:lnSpc>
            </a:pPr>
            <a:r>
              <a:rPr lang="en-US"/>
              <a:t>from Euler’s theorem have </a:t>
            </a:r>
            <a:r>
              <a:rPr lang="en-AU">
                <a:latin typeface="Courier New" pitchFamily="49" charset="0"/>
              </a:rPr>
              <a:t>a</a:t>
            </a:r>
            <a:r>
              <a:rPr lang="en-AU" baseline="30000">
                <a:latin typeface="Courier New" pitchFamily="49" charset="0"/>
              </a:rPr>
              <a:t>ø(n)</a:t>
            </a:r>
            <a:r>
              <a:rPr lang="en-AU">
                <a:latin typeface="Courier New" pitchFamily="49" charset="0"/>
              </a:rPr>
              <a:t>mod n=1 </a:t>
            </a:r>
            <a:endParaRPr lang="en-AU"/>
          </a:p>
          <a:p>
            <a:pPr>
              <a:lnSpc>
                <a:spcPct val="90000"/>
              </a:lnSpc>
            </a:pPr>
            <a:r>
              <a:rPr lang="en-US"/>
              <a:t>consider </a:t>
            </a:r>
            <a:r>
              <a:rPr lang="en-AU">
                <a:latin typeface="Courier New" pitchFamily="49" charset="0"/>
              </a:rPr>
              <a:t>a</a:t>
            </a:r>
            <a:r>
              <a:rPr lang="en-AU" baseline="30000">
                <a:latin typeface="Courier New" pitchFamily="49" charset="0"/>
              </a:rPr>
              <a:t>m</a:t>
            </a:r>
            <a:r>
              <a:rPr lang="en-AU">
                <a:latin typeface="Courier New" pitchFamily="49" charset="0"/>
              </a:rPr>
              <a:t>mod n=1, GCD(a,n)=1</a:t>
            </a:r>
          </a:p>
          <a:p>
            <a:pPr lvl="1">
              <a:lnSpc>
                <a:spcPct val="90000"/>
              </a:lnSpc>
            </a:pPr>
            <a:r>
              <a:rPr lang="en-US"/>
              <a:t>must exist for m= </a:t>
            </a:r>
            <a:r>
              <a:rPr lang="en-AU"/>
              <a:t>ø(n) but may be smaller</a:t>
            </a:r>
          </a:p>
          <a:p>
            <a:pPr lvl="1">
              <a:lnSpc>
                <a:spcPct val="90000"/>
              </a:lnSpc>
            </a:pPr>
            <a:r>
              <a:rPr lang="en-US"/>
              <a:t>once powers reach m, cycle will repeat</a:t>
            </a:r>
            <a:endParaRPr lang="en-AU"/>
          </a:p>
          <a:p>
            <a:pPr>
              <a:lnSpc>
                <a:spcPct val="90000"/>
              </a:lnSpc>
            </a:pPr>
            <a:r>
              <a:rPr lang="en-US"/>
              <a:t>if smallest is m= </a:t>
            </a:r>
            <a:r>
              <a:rPr lang="en-AU"/>
              <a:t>ø(n) then </a:t>
            </a:r>
            <a:r>
              <a:rPr lang="en-AU">
                <a:latin typeface="Courier New" pitchFamily="49" charset="0"/>
              </a:rPr>
              <a:t>a</a:t>
            </a:r>
            <a:r>
              <a:rPr lang="en-AU"/>
              <a:t> is called a </a:t>
            </a:r>
            <a:r>
              <a:rPr lang="en-AU" b="1"/>
              <a:t>primitive root</a:t>
            </a:r>
            <a:r>
              <a:rPr lang="en-AU"/>
              <a:t> </a:t>
            </a:r>
          </a:p>
          <a:p>
            <a:pPr>
              <a:lnSpc>
                <a:spcPct val="90000"/>
              </a:lnSpc>
            </a:pPr>
            <a:r>
              <a:rPr lang="en-AU"/>
              <a:t>if </a:t>
            </a:r>
            <a:r>
              <a:rPr lang="en-AU">
                <a:latin typeface="Courier New" pitchFamily="49" charset="0"/>
              </a:rPr>
              <a:t>p</a:t>
            </a:r>
            <a:r>
              <a:rPr lang="en-AU"/>
              <a:t> is prime, then successive powers of </a:t>
            </a:r>
            <a:r>
              <a:rPr lang="en-AU">
                <a:latin typeface="Courier New" pitchFamily="49" charset="0"/>
              </a:rPr>
              <a:t>a</a:t>
            </a:r>
            <a:r>
              <a:rPr lang="en-AU"/>
              <a:t> "generate" the group </a:t>
            </a:r>
            <a:r>
              <a:rPr lang="en-AU">
                <a:latin typeface="Courier New" pitchFamily="49" charset="0"/>
              </a:rPr>
              <a:t>mod p</a:t>
            </a:r>
            <a:r>
              <a:rPr lang="en-AU"/>
              <a:t> </a:t>
            </a:r>
          </a:p>
          <a:p>
            <a:pPr>
              <a:lnSpc>
                <a:spcPct val="90000"/>
              </a:lnSpc>
            </a:pPr>
            <a:r>
              <a:rPr lang="en-AU"/>
              <a:t>these are useful but relatively hard to find </a:t>
            </a:r>
          </a:p>
        </p:txBody>
      </p:sp>
    </p:spTree>
  </p:cSld>
  <p:clrMapOvr>
    <a:masterClrMapping/>
  </p:clrMapOvr>
  <p:transition>
    <p:wipe dir="d"/>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0390" y="81025"/>
            <a:ext cx="5884857" cy="982266"/>
          </a:xfrm>
        </p:spPr>
        <p:txBody>
          <a:bodyPr/>
          <a:lstStyle/>
          <a:p>
            <a:pPr algn="l"/>
            <a:r>
              <a:rPr lang="en-US" dirty="0" smtClean="0"/>
              <a:t>Agenda</a:t>
            </a:r>
            <a:endParaRPr lang="en-US" dirty="0"/>
          </a:p>
        </p:txBody>
      </p:sp>
      <p:sp>
        <p:nvSpPr>
          <p:cNvPr id="5" name="Content Placeholder 4"/>
          <p:cNvSpPr>
            <a:spLocks noGrp="1"/>
          </p:cNvSpPr>
          <p:nvPr>
            <p:ph idx="1"/>
          </p:nvPr>
        </p:nvSpPr>
        <p:spPr>
          <a:xfrm>
            <a:off x="457199" y="1101636"/>
            <a:ext cx="6021977" cy="4906963"/>
          </a:xfrm>
        </p:spPr>
        <p:txBody>
          <a:bodyPr/>
          <a:lstStyle/>
          <a:p>
            <a:pPr marL="342900" lvl="1" indent="-342900" algn="just">
              <a:buChar char="•"/>
            </a:pPr>
            <a:r>
              <a:rPr lang="en-US" sz="2400" dirty="0" smtClean="0">
                <a:solidFill>
                  <a:srgbClr val="0000FF"/>
                </a:solidFill>
                <a:ea typeface="+mn-ea"/>
              </a:rPr>
              <a:t>prime numbers</a:t>
            </a:r>
          </a:p>
          <a:p>
            <a:pPr marL="342900" lvl="1" indent="-342900" algn="just">
              <a:buChar char="•"/>
            </a:pPr>
            <a:r>
              <a:rPr lang="en-US" sz="2400" dirty="0" smtClean="0">
                <a:solidFill>
                  <a:srgbClr val="0000FF"/>
                </a:solidFill>
                <a:ea typeface="+mn-ea"/>
              </a:rPr>
              <a:t>Fermat’s and Euler’s Theorems</a:t>
            </a:r>
          </a:p>
          <a:p>
            <a:pPr marL="342900" lvl="1" indent="-342900" algn="just">
              <a:buChar char="•"/>
            </a:pPr>
            <a:r>
              <a:rPr lang="en-US" sz="2400" dirty="0" err="1" smtClean="0">
                <a:solidFill>
                  <a:srgbClr val="0000FF"/>
                </a:solidFill>
                <a:ea typeface="+mn-ea"/>
              </a:rPr>
              <a:t>Primality</a:t>
            </a:r>
            <a:r>
              <a:rPr lang="en-US" sz="2400" dirty="0" smtClean="0">
                <a:solidFill>
                  <a:srgbClr val="0000FF"/>
                </a:solidFill>
                <a:ea typeface="+mn-ea"/>
              </a:rPr>
              <a:t> Testing</a:t>
            </a:r>
          </a:p>
          <a:p>
            <a:pPr marL="342900" lvl="1" indent="-342900" algn="just">
              <a:buChar char="•"/>
            </a:pPr>
            <a:r>
              <a:rPr lang="en-US" sz="2400" dirty="0" smtClean="0">
                <a:solidFill>
                  <a:srgbClr val="0000FF"/>
                </a:solidFill>
                <a:ea typeface="+mn-ea"/>
              </a:rPr>
              <a:t>Chinese Remainder Theorem</a:t>
            </a:r>
          </a:p>
          <a:p>
            <a:pPr marL="342900" lvl="1" indent="-342900" algn="just">
              <a:buChar char="•"/>
            </a:pPr>
            <a:r>
              <a:rPr lang="en-US" sz="2400" dirty="0" smtClean="0">
                <a:solidFill>
                  <a:srgbClr val="0000FF"/>
                </a:solidFill>
                <a:ea typeface="+mn-ea"/>
              </a:rPr>
              <a:t>Discrete </a:t>
            </a:r>
            <a:r>
              <a:rPr lang="en-US" sz="2400" dirty="0" smtClean="0">
                <a:solidFill>
                  <a:srgbClr val="0000FF"/>
                </a:solidFill>
                <a:ea typeface="+mn-ea"/>
              </a:rPr>
              <a:t>Logarithms</a:t>
            </a:r>
          </a:p>
          <a:p>
            <a:pPr marL="342900" lvl="1" indent="-342900" algn="just">
              <a:buChar char="•"/>
            </a:pPr>
            <a:r>
              <a:rPr lang="en-US" sz="2400" dirty="0" smtClean="0">
                <a:solidFill>
                  <a:srgbClr val="0000FF"/>
                </a:solidFill>
                <a:ea typeface="+mn-ea"/>
              </a:rPr>
              <a:t>Summary</a:t>
            </a:r>
          </a:p>
          <a:p>
            <a:pPr marL="342900" lvl="1" indent="-342900" algn="just">
              <a:buChar char="•"/>
            </a:pPr>
            <a:r>
              <a:rPr lang="en-US" sz="2400" dirty="0" smtClean="0">
                <a:solidFill>
                  <a:srgbClr val="0000FF"/>
                </a:solidFill>
                <a:ea typeface="+mn-ea"/>
              </a:rPr>
              <a:t>Test your understanding</a:t>
            </a:r>
          </a:p>
          <a:p>
            <a:pPr marL="342900" lvl="1" indent="-342900" algn="just">
              <a:buChar char="•"/>
            </a:pPr>
            <a:r>
              <a:rPr lang="en-US" sz="2400" dirty="0" smtClean="0">
                <a:solidFill>
                  <a:srgbClr val="0000FF"/>
                </a:solidFill>
                <a:ea typeface="+mn-ea"/>
              </a:rPr>
              <a:t>References</a:t>
            </a:r>
            <a:endParaRPr lang="en-US" dirty="0" smtClean="0"/>
          </a:p>
          <a:p>
            <a:pPr>
              <a:buNone/>
            </a:pPr>
            <a:endParaRPr lang="en-US" dirty="0" smtClean="0"/>
          </a:p>
        </p:txBody>
      </p:sp>
      <p:sp>
        <p:nvSpPr>
          <p:cNvPr id="4" name="Rounded Rectangle 3"/>
          <p:cNvSpPr/>
          <p:nvPr/>
        </p:nvSpPr>
        <p:spPr>
          <a:xfrm>
            <a:off x="833543" y="2865517"/>
            <a:ext cx="3385760" cy="387133"/>
          </a:xfrm>
          <a:prstGeom prst="roundRect">
            <a:avLst/>
          </a:prstGeom>
          <a:solidFill>
            <a:schemeClr val="accent6">
              <a:lumMod val="40000"/>
              <a:lumOff val="60000"/>
              <a:alpha val="2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xmlns="" val="4094458282"/>
      </p:ext>
    </p:extLst>
  </p:cSld>
  <p:clrMapOvr>
    <a:masterClrMapping/>
  </p:clrMapOvr>
  <p:transition>
    <p:wipe dir="d"/>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Revision History</a:t>
            </a: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xmlns="" val="4158408092"/>
              </p:ext>
            </p:extLst>
          </p:nvPr>
        </p:nvGraphicFramePr>
        <p:xfrm>
          <a:off x="1092201" y="1997990"/>
          <a:ext cx="7177775" cy="828040"/>
        </p:xfrm>
        <a:graphic>
          <a:graphicData uri="http://schemas.openxmlformats.org/drawingml/2006/table">
            <a:tbl>
              <a:tblPr firstRow="1" bandRow="1">
                <a:tableStyleId>{5DA37D80-6434-44D0-A028-1B22A696006F}</a:tableStyleId>
              </a:tblPr>
              <a:tblGrid>
                <a:gridCol w="1576459">
                  <a:extLst>
                    <a:ext uri="{9D8B030D-6E8A-4147-A177-3AD203B41FA5}">
                      <a16:colId xmlns:a16="http://schemas.microsoft.com/office/drawing/2014/main" xmlns="" val="2990177744"/>
                    </a:ext>
                  </a:extLst>
                </a:gridCol>
                <a:gridCol w="4689612">
                  <a:extLst>
                    <a:ext uri="{9D8B030D-6E8A-4147-A177-3AD203B41FA5}">
                      <a16:colId xmlns:a16="http://schemas.microsoft.com/office/drawing/2014/main" xmlns="" val="2858349207"/>
                    </a:ext>
                  </a:extLst>
                </a:gridCol>
                <a:gridCol w="911704">
                  <a:extLst>
                    <a:ext uri="{9D8B030D-6E8A-4147-A177-3AD203B41FA5}">
                      <a16:colId xmlns:a16="http://schemas.microsoft.com/office/drawing/2014/main" xmlns="" val="590217036"/>
                    </a:ext>
                  </a:extLst>
                </a:gridCol>
              </a:tblGrid>
              <a:tr h="370840">
                <a:tc>
                  <a:txBody>
                    <a:bodyPr/>
                    <a:lstStyle/>
                    <a:p>
                      <a:pPr algn="ctr"/>
                      <a:r>
                        <a:rPr lang="en-IN" sz="1200" dirty="0" smtClean="0">
                          <a:latin typeface="Arial" panose="020B0604020202020204" pitchFamily="34" charset="0"/>
                          <a:cs typeface="Arial" panose="020B0604020202020204" pitchFamily="34" charset="0"/>
                        </a:rPr>
                        <a:t>Revision</a:t>
                      </a:r>
                      <a:r>
                        <a:rPr lang="en-IN" sz="1200" baseline="0" dirty="0" smtClean="0">
                          <a:latin typeface="Arial" panose="020B0604020202020204" pitchFamily="34" charset="0"/>
                          <a:cs typeface="Arial" panose="020B0604020202020204" pitchFamily="34" charset="0"/>
                        </a:rPr>
                        <a:t> Date</a:t>
                      </a:r>
                      <a:endParaRPr lang="en-IN" sz="1200" b="0" dirty="0">
                        <a:solidFill>
                          <a:schemeClr val="tx1"/>
                        </a:solidFill>
                        <a:latin typeface="Arial" panose="020B0604020202020204" pitchFamily="34" charset="0"/>
                        <a:cs typeface="Arial" panose="020B0604020202020204" pitchFamily="34" charset="0"/>
                      </a:endParaRPr>
                    </a:p>
                  </a:txBody>
                  <a:tcPr/>
                </a:tc>
                <a:tc>
                  <a:txBody>
                    <a:bodyPr/>
                    <a:lstStyle/>
                    <a:p>
                      <a:pPr algn="ctr"/>
                      <a:r>
                        <a:rPr lang="en-IN" sz="1200" dirty="0" smtClean="0">
                          <a:latin typeface="Arial" panose="020B0604020202020204" pitchFamily="34" charset="0"/>
                          <a:cs typeface="Arial" panose="020B0604020202020204" pitchFamily="34" charset="0"/>
                        </a:rPr>
                        <a:t>Details</a:t>
                      </a:r>
                      <a:endParaRPr lang="en-IN" sz="1200" b="0" dirty="0">
                        <a:solidFill>
                          <a:schemeClr val="tx1"/>
                        </a:solidFill>
                        <a:latin typeface="Arial" panose="020B0604020202020204" pitchFamily="34" charset="0"/>
                        <a:cs typeface="Arial" panose="020B0604020202020204" pitchFamily="34" charset="0"/>
                      </a:endParaRPr>
                    </a:p>
                  </a:txBody>
                  <a:tcPr/>
                </a:tc>
                <a:tc>
                  <a:txBody>
                    <a:bodyPr/>
                    <a:lstStyle/>
                    <a:p>
                      <a:pPr algn="ctr"/>
                      <a:r>
                        <a:rPr lang="en-IN" sz="1200" dirty="0" smtClean="0">
                          <a:latin typeface="Arial" panose="020B0604020202020204" pitchFamily="34" charset="0"/>
                          <a:cs typeface="Arial" panose="020B0604020202020204" pitchFamily="34" charset="0"/>
                        </a:rPr>
                        <a:t>Version no. </a:t>
                      </a:r>
                      <a:endParaRPr lang="en-IN" sz="1200" b="0" dirty="0">
                        <a:solidFill>
                          <a:schemeClr val="tx1"/>
                        </a:solidFill>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xmlns="" val="2253377858"/>
                  </a:ext>
                </a:extLst>
              </a:tr>
              <a:tr h="370840">
                <a:tc>
                  <a:txBody>
                    <a:bodyPr/>
                    <a:lstStyle/>
                    <a:p>
                      <a:endParaRPr lang="en-IN" sz="1200" dirty="0">
                        <a:latin typeface="Arial" panose="020B0604020202020204" pitchFamily="34" charset="0"/>
                        <a:cs typeface="Arial" panose="020B0604020202020204" pitchFamily="34" charset="0"/>
                      </a:endParaRPr>
                    </a:p>
                  </a:txBody>
                  <a:tcPr/>
                </a:tc>
                <a:tc>
                  <a:txBody>
                    <a:bodyPr/>
                    <a:lstStyle/>
                    <a:p>
                      <a:pPr marL="228600" indent="-228600">
                        <a:buFont typeface="+mj-lt"/>
                        <a:buAutoNum type="arabicPeriod"/>
                      </a:pPr>
                      <a:endParaRPr lang="en-IN" sz="1200" dirty="0">
                        <a:latin typeface="Arial" panose="020B0604020202020204" pitchFamily="34" charset="0"/>
                        <a:cs typeface="Arial" panose="020B0604020202020204" pitchFamily="34" charset="0"/>
                      </a:endParaRPr>
                    </a:p>
                  </a:txBody>
                  <a:tcPr/>
                </a:tc>
                <a:tc>
                  <a:txBody>
                    <a:bodyPr/>
                    <a:lstStyle/>
                    <a:p>
                      <a:r>
                        <a:rPr lang="en-US" sz="1200" dirty="0" smtClean="0">
                          <a:latin typeface="Arial" panose="020B0604020202020204" pitchFamily="34" charset="0"/>
                          <a:cs typeface="Arial" panose="020B0604020202020204" pitchFamily="34" charset="0"/>
                        </a:rPr>
                        <a:t>1.0</a:t>
                      </a:r>
                      <a:endParaRPr lang="en-IN" sz="12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xmlns="" val="3307980548"/>
                  </a:ext>
                </a:extLst>
              </a:tr>
            </a:tbl>
          </a:graphicData>
        </a:graphic>
      </p:graphicFrame>
    </p:spTree>
    <p:extLst>
      <p:ext uri="{BB962C8B-B14F-4D97-AF65-F5344CB8AC3E}">
        <p14:creationId xmlns:p14="http://schemas.microsoft.com/office/powerpoint/2010/main" xmlns="" val="1469585642"/>
      </p:ext>
    </p:extLst>
  </p:cSld>
  <p:clrMapOvr>
    <a:masterClrMapping/>
  </p:clrMapOvr>
  <p:transition>
    <p:wipe dir="d"/>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r>
              <a:rPr lang="en-AU"/>
              <a:t>Discrete Logarithms or Indices</a:t>
            </a:r>
          </a:p>
        </p:txBody>
      </p:sp>
      <p:sp>
        <p:nvSpPr>
          <p:cNvPr id="61443" name="Rectangle 3"/>
          <p:cNvSpPr>
            <a:spLocks noGrp="1" noChangeArrowheads="1"/>
          </p:cNvSpPr>
          <p:nvPr>
            <p:ph type="body" idx="1"/>
          </p:nvPr>
        </p:nvSpPr>
        <p:spPr/>
        <p:txBody>
          <a:bodyPr/>
          <a:lstStyle/>
          <a:p>
            <a:pPr>
              <a:lnSpc>
                <a:spcPct val="90000"/>
              </a:lnSpc>
            </a:pPr>
            <a:r>
              <a:rPr lang="en-AU" sz="2800"/>
              <a:t>the inverse problem to exponentiation is to find the </a:t>
            </a:r>
            <a:r>
              <a:rPr lang="en-AU" sz="2800" b="1"/>
              <a:t>discrete logarithm</a:t>
            </a:r>
            <a:r>
              <a:rPr lang="en-AU" sz="2800"/>
              <a:t> of a number modulo p </a:t>
            </a:r>
          </a:p>
          <a:p>
            <a:pPr>
              <a:lnSpc>
                <a:spcPct val="90000"/>
              </a:lnSpc>
            </a:pPr>
            <a:r>
              <a:rPr lang="en-AU" sz="2800"/>
              <a:t>that is to find x where </a:t>
            </a:r>
            <a:r>
              <a:rPr lang="en-AU" sz="2800">
                <a:latin typeface="Courier New" pitchFamily="49" charset="0"/>
              </a:rPr>
              <a:t>a</a:t>
            </a:r>
            <a:r>
              <a:rPr lang="en-AU" sz="2800" baseline="30000">
                <a:latin typeface="Courier New" pitchFamily="49" charset="0"/>
              </a:rPr>
              <a:t>x</a:t>
            </a:r>
            <a:r>
              <a:rPr lang="en-AU" sz="2800">
                <a:latin typeface="Courier New" pitchFamily="49" charset="0"/>
              </a:rPr>
              <a:t> = b mod p</a:t>
            </a:r>
            <a:r>
              <a:rPr lang="en-AU" sz="2800"/>
              <a:t> </a:t>
            </a:r>
          </a:p>
          <a:p>
            <a:pPr>
              <a:lnSpc>
                <a:spcPct val="90000"/>
              </a:lnSpc>
            </a:pPr>
            <a:r>
              <a:rPr lang="en-AU" sz="2800"/>
              <a:t>written as </a:t>
            </a:r>
            <a:r>
              <a:rPr lang="en-AU" sz="2800">
                <a:latin typeface="Courier New" pitchFamily="49" charset="0"/>
              </a:rPr>
              <a:t>x=log</a:t>
            </a:r>
            <a:r>
              <a:rPr lang="en-AU" sz="2800" baseline="-25000">
                <a:latin typeface="Courier New" pitchFamily="49" charset="0"/>
              </a:rPr>
              <a:t>a</a:t>
            </a:r>
            <a:r>
              <a:rPr lang="en-AU" sz="2800">
                <a:latin typeface="Courier New" pitchFamily="49" charset="0"/>
              </a:rPr>
              <a:t> b mod p </a:t>
            </a:r>
            <a:r>
              <a:rPr lang="en-AU" sz="2800"/>
              <a:t>or</a:t>
            </a:r>
            <a:r>
              <a:rPr lang="en-AU" sz="2800">
                <a:latin typeface="Courier New" pitchFamily="49" charset="0"/>
              </a:rPr>
              <a:t> x=ind</a:t>
            </a:r>
            <a:r>
              <a:rPr lang="en-AU" sz="2800" baseline="-25000">
                <a:latin typeface="Courier New" pitchFamily="49" charset="0"/>
              </a:rPr>
              <a:t>a,p</a:t>
            </a:r>
            <a:r>
              <a:rPr lang="en-AU" sz="2800">
                <a:latin typeface="Courier New" pitchFamily="49" charset="0"/>
              </a:rPr>
              <a:t>(b)</a:t>
            </a:r>
          </a:p>
          <a:p>
            <a:pPr>
              <a:lnSpc>
                <a:spcPct val="90000"/>
              </a:lnSpc>
            </a:pPr>
            <a:r>
              <a:rPr lang="en-US" sz="2800"/>
              <a:t>if a is a primitive root then always exists, otherwise may not</a:t>
            </a:r>
            <a:endParaRPr lang="en-AU" sz="2800"/>
          </a:p>
          <a:p>
            <a:pPr lvl="1">
              <a:lnSpc>
                <a:spcPct val="90000"/>
              </a:lnSpc>
            </a:pPr>
            <a:r>
              <a:rPr lang="en-AU" sz="2400"/>
              <a:t>x = log</a:t>
            </a:r>
            <a:r>
              <a:rPr lang="en-AU" sz="2400" baseline="-25000"/>
              <a:t>3</a:t>
            </a:r>
            <a:r>
              <a:rPr lang="en-AU" sz="2400"/>
              <a:t> 4 mod 13 (x st 3</a:t>
            </a:r>
            <a:r>
              <a:rPr lang="en-AU" sz="2400" baseline="30000">
                <a:latin typeface="Courier New" pitchFamily="49" charset="0"/>
              </a:rPr>
              <a:t>x</a:t>
            </a:r>
            <a:r>
              <a:rPr lang="en-AU" sz="2400"/>
              <a:t> = 4 mod 13) has no answer </a:t>
            </a:r>
          </a:p>
          <a:p>
            <a:pPr lvl="1">
              <a:lnSpc>
                <a:spcPct val="90000"/>
              </a:lnSpc>
            </a:pPr>
            <a:r>
              <a:rPr lang="en-AU" sz="2400"/>
              <a:t>x = log</a:t>
            </a:r>
            <a:r>
              <a:rPr lang="en-AU" sz="2400" baseline="-25000"/>
              <a:t>2</a:t>
            </a:r>
            <a:r>
              <a:rPr lang="en-AU" sz="2400"/>
              <a:t> 3 mod 13 = 4 by trying successive powers </a:t>
            </a:r>
          </a:p>
          <a:p>
            <a:pPr>
              <a:lnSpc>
                <a:spcPct val="90000"/>
              </a:lnSpc>
            </a:pPr>
            <a:r>
              <a:rPr lang="en-AU" sz="2800"/>
              <a:t>whilst exponentiation is relatively easy, finding discrete logarithms is generally a </a:t>
            </a:r>
            <a:r>
              <a:rPr lang="en-AU" sz="2800" b="1"/>
              <a:t>hard</a:t>
            </a:r>
            <a:r>
              <a:rPr lang="en-AU" sz="2800"/>
              <a:t> problem </a:t>
            </a:r>
          </a:p>
        </p:txBody>
      </p:sp>
    </p:spTree>
  </p:cSld>
  <p:clrMapOvr>
    <a:masterClrMapping/>
  </p:clrMapOvr>
  <p:transition>
    <p:wipe dir="d"/>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0390" y="81025"/>
            <a:ext cx="5884857" cy="982266"/>
          </a:xfrm>
        </p:spPr>
        <p:txBody>
          <a:bodyPr/>
          <a:lstStyle/>
          <a:p>
            <a:pPr algn="l"/>
            <a:r>
              <a:rPr lang="en-US" dirty="0" smtClean="0"/>
              <a:t>Agenda</a:t>
            </a:r>
            <a:endParaRPr lang="en-US" dirty="0"/>
          </a:p>
        </p:txBody>
      </p:sp>
      <p:sp>
        <p:nvSpPr>
          <p:cNvPr id="5" name="Content Placeholder 4"/>
          <p:cNvSpPr>
            <a:spLocks noGrp="1"/>
          </p:cNvSpPr>
          <p:nvPr>
            <p:ph idx="1"/>
          </p:nvPr>
        </p:nvSpPr>
        <p:spPr>
          <a:xfrm>
            <a:off x="457199" y="1101636"/>
            <a:ext cx="6021977" cy="4906963"/>
          </a:xfrm>
        </p:spPr>
        <p:txBody>
          <a:bodyPr/>
          <a:lstStyle/>
          <a:p>
            <a:pPr marL="342900" lvl="1" indent="-342900" algn="just">
              <a:buChar char="•"/>
            </a:pPr>
            <a:r>
              <a:rPr lang="en-US" sz="2400" dirty="0" smtClean="0">
                <a:solidFill>
                  <a:srgbClr val="0000FF"/>
                </a:solidFill>
                <a:ea typeface="+mn-ea"/>
              </a:rPr>
              <a:t>prime numbers</a:t>
            </a:r>
          </a:p>
          <a:p>
            <a:pPr marL="342900" lvl="1" indent="-342900" algn="just">
              <a:buChar char="•"/>
            </a:pPr>
            <a:r>
              <a:rPr lang="en-US" sz="2400" dirty="0" smtClean="0">
                <a:solidFill>
                  <a:srgbClr val="0000FF"/>
                </a:solidFill>
                <a:ea typeface="+mn-ea"/>
              </a:rPr>
              <a:t>Fermat’s and Euler’s Theorems</a:t>
            </a:r>
          </a:p>
          <a:p>
            <a:pPr marL="342900" lvl="1" indent="-342900" algn="just">
              <a:buChar char="•"/>
            </a:pPr>
            <a:r>
              <a:rPr lang="en-US" sz="2400" dirty="0" err="1" smtClean="0">
                <a:solidFill>
                  <a:srgbClr val="0000FF"/>
                </a:solidFill>
                <a:ea typeface="+mn-ea"/>
              </a:rPr>
              <a:t>Primality</a:t>
            </a:r>
            <a:r>
              <a:rPr lang="en-US" sz="2400" dirty="0" smtClean="0">
                <a:solidFill>
                  <a:srgbClr val="0000FF"/>
                </a:solidFill>
                <a:ea typeface="+mn-ea"/>
              </a:rPr>
              <a:t> Testing</a:t>
            </a:r>
          </a:p>
          <a:p>
            <a:pPr marL="342900" lvl="1" indent="-342900" algn="just">
              <a:buChar char="•"/>
            </a:pPr>
            <a:r>
              <a:rPr lang="en-US" sz="2400" dirty="0" smtClean="0">
                <a:solidFill>
                  <a:srgbClr val="0000FF"/>
                </a:solidFill>
                <a:ea typeface="+mn-ea"/>
              </a:rPr>
              <a:t>Chinese Remainder Theorem</a:t>
            </a:r>
          </a:p>
          <a:p>
            <a:pPr marL="342900" lvl="1" indent="-342900" algn="just">
              <a:buChar char="•"/>
            </a:pPr>
            <a:r>
              <a:rPr lang="en-US" sz="2400" dirty="0" smtClean="0">
                <a:solidFill>
                  <a:srgbClr val="0000FF"/>
                </a:solidFill>
                <a:ea typeface="+mn-ea"/>
              </a:rPr>
              <a:t>Discrete </a:t>
            </a:r>
            <a:r>
              <a:rPr lang="en-US" sz="2400" dirty="0" smtClean="0">
                <a:solidFill>
                  <a:srgbClr val="0000FF"/>
                </a:solidFill>
                <a:ea typeface="+mn-ea"/>
              </a:rPr>
              <a:t>Logarithms</a:t>
            </a:r>
          </a:p>
          <a:p>
            <a:pPr marL="342900" lvl="1" indent="-342900" algn="just">
              <a:buChar char="•"/>
            </a:pPr>
            <a:r>
              <a:rPr lang="en-US" sz="2400" dirty="0" smtClean="0">
                <a:solidFill>
                  <a:srgbClr val="0000FF"/>
                </a:solidFill>
                <a:ea typeface="+mn-ea"/>
              </a:rPr>
              <a:t>Summary</a:t>
            </a:r>
          </a:p>
          <a:p>
            <a:pPr marL="342900" lvl="1" indent="-342900" algn="just">
              <a:buChar char="•"/>
            </a:pPr>
            <a:r>
              <a:rPr lang="en-US" sz="2400" dirty="0" smtClean="0">
                <a:solidFill>
                  <a:srgbClr val="0000FF"/>
                </a:solidFill>
                <a:ea typeface="+mn-ea"/>
              </a:rPr>
              <a:t>Test your understanding</a:t>
            </a:r>
          </a:p>
          <a:p>
            <a:pPr marL="342900" lvl="1" indent="-342900" algn="just">
              <a:buChar char="•"/>
            </a:pPr>
            <a:r>
              <a:rPr lang="en-US" sz="2400" dirty="0" smtClean="0">
                <a:solidFill>
                  <a:srgbClr val="0000FF"/>
                </a:solidFill>
                <a:ea typeface="+mn-ea"/>
              </a:rPr>
              <a:t>References</a:t>
            </a:r>
            <a:endParaRPr lang="en-US" dirty="0" smtClean="0"/>
          </a:p>
          <a:p>
            <a:pPr>
              <a:buNone/>
            </a:pPr>
            <a:endParaRPr lang="en-US" dirty="0" smtClean="0"/>
          </a:p>
        </p:txBody>
      </p:sp>
      <p:sp>
        <p:nvSpPr>
          <p:cNvPr id="4" name="Rounded Rectangle 3"/>
          <p:cNvSpPr/>
          <p:nvPr/>
        </p:nvSpPr>
        <p:spPr>
          <a:xfrm>
            <a:off x="820480" y="3348842"/>
            <a:ext cx="3385760" cy="387133"/>
          </a:xfrm>
          <a:prstGeom prst="roundRect">
            <a:avLst/>
          </a:prstGeom>
          <a:solidFill>
            <a:schemeClr val="accent6">
              <a:lumMod val="40000"/>
              <a:lumOff val="60000"/>
              <a:alpha val="2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xmlns="" val="4094458282"/>
      </p:ext>
    </p:extLst>
  </p:cSld>
  <p:clrMapOvr>
    <a:masterClrMapping/>
  </p:clrMapOvr>
  <p:transition>
    <p:wipe dir="d"/>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en-US"/>
              <a:t>Summary</a:t>
            </a:r>
            <a:endParaRPr lang="en-AU"/>
          </a:p>
        </p:txBody>
      </p:sp>
      <p:sp>
        <p:nvSpPr>
          <p:cNvPr id="45059" name="Rectangle 3"/>
          <p:cNvSpPr>
            <a:spLocks noGrp="1" noChangeArrowheads="1"/>
          </p:cNvSpPr>
          <p:nvPr>
            <p:ph type="body" idx="1"/>
          </p:nvPr>
        </p:nvSpPr>
        <p:spPr/>
        <p:txBody>
          <a:bodyPr/>
          <a:lstStyle/>
          <a:p>
            <a:r>
              <a:rPr lang="en-US" dirty="0"/>
              <a:t>have considered:</a:t>
            </a:r>
          </a:p>
          <a:p>
            <a:pPr lvl="1"/>
            <a:r>
              <a:rPr lang="en-US" dirty="0"/>
              <a:t>prime numbers</a:t>
            </a:r>
          </a:p>
          <a:p>
            <a:pPr lvl="1"/>
            <a:r>
              <a:rPr lang="en-US" dirty="0"/>
              <a:t>Fermat’s and Euler’s Theorems</a:t>
            </a:r>
          </a:p>
          <a:p>
            <a:pPr lvl="1"/>
            <a:r>
              <a:rPr lang="en-US" dirty="0" err="1"/>
              <a:t>Primality</a:t>
            </a:r>
            <a:r>
              <a:rPr lang="en-US" dirty="0"/>
              <a:t> Testing</a:t>
            </a:r>
          </a:p>
          <a:p>
            <a:pPr lvl="1"/>
            <a:r>
              <a:rPr lang="en-US" dirty="0"/>
              <a:t>Chinese Remainder Theorem</a:t>
            </a:r>
          </a:p>
          <a:p>
            <a:pPr lvl="1"/>
            <a:r>
              <a:rPr lang="en-US" dirty="0"/>
              <a:t>Discrete Logarithms</a:t>
            </a:r>
          </a:p>
          <a:p>
            <a:pPr lvl="1"/>
            <a:endParaRPr lang="en-US" dirty="0"/>
          </a:p>
          <a:p>
            <a:pPr lvl="1"/>
            <a:endParaRPr lang="en-AU" dirty="0"/>
          </a:p>
        </p:txBody>
      </p:sp>
    </p:spTree>
  </p:cSld>
  <p:clrMapOvr>
    <a:masterClrMapping/>
  </p:clrMapOvr>
  <p:transition>
    <p:wipe dir="d"/>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0390" y="81025"/>
            <a:ext cx="5884857" cy="982266"/>
          </a:xfrm>
        </p:spPr>
        <p:txBody>
          <a:bodyPr/>
          <a:lstStyle/>
          <a:p>
            <a:pPr algn="l"/>
            <a:r>
              <a:rPr lang="en-US" dirty="0" smtClean="0"/>
              <a:t>Agenda</a:t>
            </a:r>
            <a:endParaRPr lang="en-US" dirty="0"/>
          </a:p>
        </p:txBody>
      </p:sp>
      <p:sp>
        <p:nvSpPr>
          <p:cNvPr id="5" name="Content Placeholder 4"/>
          <p:cNvSpPr>
            <a:spLocks noGrp="1"/>
          </p:cNvSpPr>
          <p:nvPr>
            <p:ph idx="1"/>
          </p:nvPr>
        </p:nvSpPr>
        <p:spPr>
          <a:xfrm>
            <a:off x="457199" y="1101636"/>
            <a:ext cx="6021977" cy="4906963"/>
          </a:xfrm>
        </p:spPr>
        <p:txBody>
          <a:bodyPr/>
          <a:lstStyle/>
          <a:p>
            <a:pPr marL="342900" lvl="1" indent="-342900" algn="just">
              <a:buChar char="•"/>
            </a:pPr>
            <a:r>
              <a:rPr lang="en-US" sz="2400" dirty="0" smtClean="0">
                <a:solidFill>
                  <a:srgbClr val="0000FF"/>
                </a:solidFill>
                <a:ea typeface="+mn-ea"/>
              </a:rPr>
              <a:t>prime numbers</a:t>
            </a:r>
          </a:p>
          <a:p>
            <a:pPr marL="342900" lvl="1" indent="-342900" algn="just">
              <a:buChar char="•"/>
            </a:pPr>
            <a:r>
              <a:rPr lang="en-US" sz="2400" dirty="0" smtClean="0">
                <a:solidFill>
                  <a:srgbClr val="0000FF"/>
                </a:solidFill>
                <a:ea typeface="+mn-ea"/>
              </a:rPr>
              <a:t>Fermat’s and Euler’s Theorems</a:t>
            </a:r>
          </a:p>
          <a:p>
            <a:pPr marL="342900" lvl="1" indent="-342900" algn="just">
              <a:buChar char="•"/>
            </a:pPr>
            <a:r>
              <a:rPr lang="en-US" sz="2400" dirty="0" err="1" smtClean="0">
                <a:solidFill>
                  <a:srgbClr val="0000FF"/>
                </a:solidFill>
                <a:ea typeface="+mn-ea"/>
              </a:rPr>
              <a:t>Primality</a:t>
            </a:r>
            <a:r>
              <a:rPr lang="en-US" sz="2400" dirty="0" smtClean="0">
                <a:solidFill>
                  <a:srgbClr val="0000FF"/>
                </a:solidFill>
                <a:ea typeface="+mn-ea"/>
              </a:rPr>
              <a:t> Testing</a:t>
            </a:r>
          </a:p>
          <a:p>
            <a:pPr marL="342900" lvl="1" indent="-342900" algn="just">
              <a:buChar char="•"/>
            </a:pPr>
            <a:r>
              <a:rPr lang="en-US" sz="2400" dirty="0" smtClean="0">
                <a:solidFill>
                  <a:srgbClr val="0000FF"/>
                </a:solidFill>
                <a:ea typeface="+mn-ea"/>
              </a:rPr>
              <a:t>Chinese Remainder Theorem</a:t>
            </a:r>
          </a:p>
          <a:p>
            <a:pPr marL="342900" lvl="1" indent="-342900" algn="just">
              <a:buChar char="•"/>
            </a:pPr>
            <a:r>
              <a:rPr lang="en-US" sz="2400" dirty="0" smtClean="0">
                <a:solidFill>
                  <a:srgbClr val="0000FF"/>
                </a:solidFill>
                <a:ea typeface="+mn-ea"/>
              </a:rPr>
              <a:t>Discrete </a:t>
            </a:r>
            <a:r>
              <a:rPr lang="en-US" sz="2400" dirty="0" smtClean="0">
                <a:solidFill>
                  <a:srgbClr val="0000FF"/>
                </a:solidFill>
                <a:ea typeface="+mn-ea"/>
              </a:rPr>
              <a:t>Logarithms</a:t>
            </a:r>
          </a:p>
          <a:p>
            <a:pPr marL="342900" lvl="1" indent="-342900" algn="just">
              <a:buChar char="•"/>
            </a:pPr>
            <a:r>
              <a:rPr lang="en-US" sz="2400" dirty="0" smtClean="0">
                <a:solidFill>
                  <a:srgbClr val="0000FF"/>
                </a:solidFill>
                <a:ea typeface="+mn-ea"/>
              </a:rPr>
              <a:t>Summary</a:t>
            </a:r>
          </a:p>
          <a:p>
            <a:pPr marL="342900" lvl="1" indent="-342900" algn="just">
              <a:buChar char="•"/>
            </a:pPr>
            <a:r>
              <a:rPr lang="en-US" sz="2400" dirty="0" smtClean="0">
                <a:solidFill>
                  <a:srgbClr val="0000FF"/>
                </a:solidFill>
                <a:ea typeface="+mn-ea"/>
              </a:rPr>
              <a:t>Test your understanding</a:t>
            </a:r>
          </a:p>
          <a:p>
            <a:pPr marL="342900" lvl="1" indent="-342900" algn="just">
              <a:buChar char="•"/>
            </a:pPr>
            <a:r>
              <a:rPr lang="en-US" sz="2400" dirty="0" smtClean="0">
                <a:solidFill>
                  <a:srgbClr val="0000FF"/>
                </a:solidFill>
                <a:ea typeface="+mn-ea"/>
              </a:rPr>
              <a:t>References</a:t>
            </a:r>
            <a:endParaRPr lang="en-US" dirty="0" smtClean="0"/>
          </a:p>
          <a:p>
            <a:pPr>
              <a:buNone/>
            </a:pPr>
            <a:endParaRPr lang="en-US" dirty="0" smtClean="0"/>
          </a:p>
        </p:txBody>
      </p:sp>
      <p:sp>
        <p:nvSpPr>
          <p:cNvPr id="4" name="Rounded Rectangle 3"/>
          <p:cNvSpPr/>
          <p:nvPr/>
        </p:nvSpPr>
        <p:spPr>
          <a:xfrm>
            <a:off x="872732" y="3832168"/>
            <a:ext cx="3385760" cy="387133"/>
          </a:xfrm>
          <a:prstGeom prst="roundRect">
            <a:avLst/>
          </a:prstGeom>
          <a:solidFill>
            <a:schemeClr val="accent6">
              <a:lumMod val="40000"/>
              <a:lumOff val="60000"/>
              <a:alpha val="2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xmlns="" val="4094458282"/>
      </p:ext>
    </p:extLst>
  </p:cSld>
  <p:clrMapOvr>
    <a:masterClrMapping/>
  </p:clrMapOvr>
  <p:transition>
    <p:wipe dir="d"/>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your understanding</a:t>
            </a:r>
            <a:endParaRPr lang="en-US" dirty="0"/>
          </a:p>
        </p:txBody>
      </p:sp>
      <p:sp>
        <p:nvSpPr>
          <p:cNvPr id="3" name="Content Placeholder 2"/>
          <p:cNvSpPr>
            <a:spLocks noGrp="1"/>
          </p:cNvSpPr>
          <p:nvPr>
            <p:ph idx="1"/>
          </p:nvPr>
        </p:nvSpPr>
        <p:spPr/>
        <p:txBody>
          <a:bodyPr/>
          <a:lstStyle/>
          <a:p>
            <a:r>
              <a:rPr lang="en-US" dirty="0" smtClean="0"/>
              <a:t>Define Fermat’s theorem.</a:t>
            </a:r>
          </a:p>
          <a:p>
            <a:r>
              <a:rPr lang="en-US" dirty="0" smtClean="0"/>
              <a:t>Define Euler’s theorem.</a:t>
            </a:r>
          </a:p>
          <a:p>
            <a:r>
              <a:rPr lang="en-US" dirty="0" smtClean="0"/>
              <a:t>Explain CRT with example.</a:t>
            </a:r>
          </a:p>
          <a:p>
            <a:r>
              <a:rPr lang="en-US" dirty="0" smtClean="0"/>
              <a:t>List out the </a:t>
            </a:r>
            <a:r>
              <a:rPr lang="en-US" dirty="0" err="1" smtClean="0"/>
              <a:t>primality</a:t>
            </a:r>
            <a:r>
              <a:rPr lang="en-US" dirty="0" smtClean="0"/>
              <a:t> testing techniques.</a:t>
            </a:r>
            <a:endParaRPr lang="en-US" dirty="0"/>
          </a:p>
        </p:txBody>
      </p:sp>
    </p:spTree>
  </p:cSld>
  <p:clrMapOvr>
    <a:masterClrMapping/>
  </p:clrMapOvr>
  <p:transition>
    <p:wipe dir="d"/>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0390" y="81025"/>
            <a:ext cx="5884857" cy="982266"/>
          </a:xfrm>
        </p:spPr>
        <p:txBody>
          <a:bodyPr/>
          <a:lstStyle/>
          <a:p>
            <a:pPr algn="l"/>
            <a:r>
              <a:rPr lang="en-US" dirty="0" smtClean="0"/>
              <a:t>Agenda</a:t>
            </a:r>
            <a:endParaRPr lang="en-US" dirty="0"/>
          </a:p>
        </p:txBody>
      </p:sp>
      <p:sp>
        <p:nvSpPr>
          <p:cNvPr id="5" name="Content Placeholder 4"/>
          <p:cNvSpPr>
            <a:spLocks noGrp="1"/>
          </p:cNvSpPr>
          <p:nvPr>
            <p:ph idx="1"/>
          </p:nvPr>
        </p:nvSpPr>
        <p:spPr>
          <a:xfrm>
            <a:off x="457199" y="1101636"/>
            <a:ext cx="6021977" cy="4906963"/>
          </a:xfrm>
        </p:spPr>
        <p:txBody>
          <a:bodyPr/>
          <a:lstStyle/>
          <a:p>
            <a:pPr marL="342900" lvl="1" indent="-342900" algn="just">
              <a:buChar char="•"/>
            </a:pPr>
            <a:r>
              <a:rPr lang="en-US" sz="2400" dirty="0" smtClean="0">
                <a:solidFill>
                  <a:srgbClr val="0000FF"/>
                </a:solidFill>
                <a:ea typeface="+mn-ea"/>
              </a:rPr>
              <a:t>prime numbers</a:t>
            </a:r>
          </a:p>
          <a:p>
            <a:pPr marL="342900" lvl="1" indent="-342900" algn="just">
              <a:buChar char="•"/>
            </a:pPr>
            <a:r>
              <a:rPr lang="en-US" sz="2400" dirty="0" smtClean="0">
                <a:solidFill>
                  <a:srgbClr val="0000FF"/>
                </a:solidFill>
                <a:ea typeface="+mn-ea"/>
              </a:rPr>
              <a:t>Fermat’s and Euler’s Theorems</a:t>
            </a:r>
          </a:p>
          <a:p>
            <a:pPr marL="342900" lvl="1" indent="-342900" algn="just">
              <a:buChar char="•"/>
            </a:pPr>
            <a:r>
              <a:rPr lang="en-US" sz="2400" dirty="0" err="1" smtClean="0">
                <a:solidFill>
                  <a:srgbClr val="0000FF"/>
                </a:solidFill>
                <a:ea typeface="+mn-ea"/>
              </a:rPr>
              <a:t>Primality</a:t>
            </a:r>
            <a:r>
              <a:rPr lang="en-US" sz="2400" dirty="0" smtClean="0">
                <a:solidFill>
                  <a:srgbClr val="0000FF"/>
                </a:solidFill>
                <a:ea typeface="+mn-ea"/>
              </a:rPr>
              <a:t> Testing</a:t>
            </a:r>
          </a:p>
          <a:p>
            <a:pPr marL="342900" lvl="1" indent="-342900" algn="just">
              <a:buChar char="•"/>
            </a:pPr>
            <a:r>
              <a:rPr lang="en-US" sz="2400" dirty="0" smtClean="0">
                <a:solidFill>
                  <a:srgbClr val="0000FF"/>
                </a:solidFill>
                <a:ea typeface="+mn-ea"/>
              </a:rPr>
              <a:t>Chinese Remainder Theorem</a:t>
            </a:r>
          </a:p>
          <a:p>
            <a:pPr marL="342900" lvl="1" indent="-342900" algn="just">
              <a:buChar char="•"/>
            </a:pPr>
            <a:r>
              <a:rPr lang="en-US" sz="2400" dirty="0" smtClean="0">
                <a:solidFill>
                  <a:srgbClr val="0000FF"/>
                </a:solidFill>
                <a:ea typeface="+mn-ea"/>
              </a:rPr>
              <a:t>Discrete </a:t>
            </a:r>
            <a:r>
              <a:rPr lang="en-US" sz="2400" dirty="0" smtClean="0">
                <a:solidFill>
                  <a:srgbClr val="0000FF"/>
                </a:solidFill>
                <a:ea typeface="+mn-ea"/>
              </a:rPr>
              <a:t>Logarithms</a:t>
            </a:r>
          </a:p>
          <a:p>
            <a:pPr marL="342900" lvl="1" indent="-342900" algn="just">
              <a:buChar char="•"/>
            </a:pPr>
            <a:r>
              <a:rPr lang="en-US" sz="2400" dirty="0" smtClean="0">
                <a:solidFill>
                  <a:srgbClr val="0000FF"/>
                </a:solidFill>
                <a:ea typeface="+mn-ea"/>
              </a:rPr>
              <a:t>Summary</a:t>
            </a:r>
          </a:p>
          <a:p>
            <a:pPr marL="342900" lvl="1" indent="-342900" algn="just">
              <a:buChar char="•"/>
            </a:pPr>
            <a:r>
              <a:rPr lang="en-US" sz="2400" dirty="0" smtClean="0">
                <a:solidFill>
                  <a:srgbClr val="0000FF"/>
                </a:solidFill>
                <a:ea typeface="+mn-ea"/>
              </a:rPr>
              <a:t>Test your understanding</a:t>
            </a:r>
          </a:p>
          <a:p>
            <a:pPr marL="342900" lvl="1" indent="-342900" algn="just">
              <a:buChar char="•"/>
            </a:pPr>
            <a:r>
              <a:rPr lang="en-US" sz="2400" dirty="0" smtClean="0">
                <a:solidFill>
                  <a:srgbClr val="0000FF"/>
                </a:solidFill>
                <a:ea typeface="+mn-ea"/>
              </a:rPr>
              <a:t>References</a:t>
            </a:r>
            <a:endParaRPr lang="en-US" dirty="0" smtClean="0"/>
          </a:p>
          <a:p>
            <a:pPr>
              <a:buNone/>
            </a:pPr>
            <a:endParaRPr lang="en-US" dirty="0" smtClean="0"/>
          </a:p>
        </p:txBody>
      </p:sp>
      <p:sp>
        <p:nvSpPr>
          <p:cNvPr id="4" name="Rounded Rectangle 3"/>
          <p:cNvSpPr/>
          <p:nvPr/>
        </p:nvSpPr>
        <p:spPr>
          <a:xfrm>
            <a:off x="742103" y="4224054"/>
            <a:ext cx="3385760" cy="387133"/>
          </a:xfrm>
          <a:prstGeom prst="roundRect">
            <a:avLst/>
          </a:prstGeom>
          <a:solidFill>
            <a:schemeClr val="accent6">
              <a:lumMod val="40000"/>
              <a:lumOff val="60000"/>
              <a:alpha val="2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xmlns="" val="4094458282"/>
      </p:ext>
    </p:extLst>
  </p:cSld>
  <p:clrMapOvr>
    <a:masterClrMapping/>
  </p:clrMapOvr>
  <p:transition>
    <p:wipe dir="d"/>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4" name="Content Placeholder 2"/>
          <p:cNvSpPr>
            <a:spLocks noGrp="1"/>
          </p:cNvSpPr>
          <p:nvPr>
            <p:ph idx="1"/>
          </p:nvPr>
        </p:nvSpPr>
        <p:spPr/>
        <p:txBody>
          <a:bodyPr/>
          <a:lstStyle/>
          <a:p>
            <a:pPr lvl="0" algn="just">
              <a:buNone/>
            </a:pPr>
            <a:r>
              <a:rPr lang="en-US" sz="1800" dirty="0" smtClean="0"/>
              <a:t>1. William Stallings, Cryptography and Network Security, 6th Edition, Pearson Education, March 2013. </a:t>
            </a:r>
          </a:p>
          <a:p>
            <a:pPr lvl="0" algn="just">
              <a:buNone/>
            </a:pPr>
            <a:r>
              <a:rPr lang="en-US" sz="1800" dirty="0" smtClean="0"/>
              <a:t>2. Charlie Kaufman, </a:t>
            </a:r>
            <a:r>
              <a:rPr lang="en-US" sz="1800" dirty="0" err="1" smtClean="0"/>
              <a:t>Radia</a:t>
            </a:r>
            <a:r>
              <a:rPr lang="en-US" sz="1800" dirty="0" smtClean="0"/>
              <a:t> Perlman and Mike </a:t>
            </a:r>
            <a:r>
              <a:rPr lang="en-US" sz="1800" dirty="0" err="1" smtClean="0"/>
              <a:t>Speciner</a:t>
            </a:r>
            <a:r>
              <a:rPr lang="en-US" sz="1800" dirty="0" smtClean="0"/>
              <a:t>, “Network Security”, Prentice Hall of India, 2002. </a:t>
            </a:r>
          </a:p>
          <a:p>
            <a:endParaRPr lang="en-US" sz="1800" dirty="0"/>
          </a:p>
        </p:txBody>
      </p:sp>
    </p:spTree>
  </p:cSld>
  <p:clrMapOvr>
    <a:masterClrMapping/>
  </p:clrMapOvr>
  <p:transition>
    <p:wipe dir="d"/>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0390" y="81025"/>
            <a:ext cx="5884857" cy="982266"/>
          </a:xfrm>
        </p:spPr>
        <p:txBody>
          <a:bodyPr/>
          <a:lstStyle/>
          <a:p>
            <a:pPr algn="l"/>
            <a:r>
              <a:rPr lang="en-US" dirty="0" smtClean="0"/>
              <a:t>Agenda</a:t>
            </a:r>
            <a:endParaRPr lang="en-US" dirty="0"/>
          </a:p>
        </p:txBody>
      </p:sp>
      <p:sp>
        <p:nvSpPr>
          <p:cNvPr id="5" name="Content Placeholder 4"/>
          <p:cNvSpPr>
            <a:spLocks noGrp="1"/>
          </p:cNvSpPr>
          <p:nvPr>
            <p:ph idx="1"/>
          </p:nvPr>
        </p:nvSpPr>
        <p:spPr>
          <a:xfrm>
            <a:off x="457199" y="1101636"/>
            <a:ext cx="6021977" cy="4906963"/>
          </a:xfrm>
        </p:spPr>
        <p:txBody>
          <a:bodyPr/>
          <a:lstStyle/>
          <a:p>
            <a:pPr marL="342900" lvl="1" indent="-342900" algn="just">
              <a:buChar char="•"/>
            </a:pPr>
            <a:r>
              <a:rPr lang="en-US" sz="2400" dirty="0" smtClean="0">
                <a:solidFill>
                  <a:srgbClr val="0000FF"/>
                </a:solidFill>
                <a:ea typeface="+mn-ea"/>
              </a:rPr>
              <a:t>prime numbers</a:t>
            </a:r>
          </a:p>
          <a:p>
            <a:pPr marL="342900" lvl="1" indent="-342900" algn="just">
              <a:buChar char="•"/>
            </a:pPr>
            <a:r>
              <a:rPr lang="en-US" sz="2400" dirty="0" smtClean="0">
                <a:solidFill>
                  <a:srgbClr val="0000FF"/>
                </a:solidFill>
                <a:ea typeface="+mn-ea"/>
              </a:rPr>
              <a:t>Fermat’s and Euler’s Theorems</a:t>
            </a:r>
          </a:p>
          <a:p>
            <a:pPr marL="342900" lvl="1" indent="-342900" algn="just">
              <a:buChar char="•"/>
            </a:pPr>
            <a:r>
              <a:rPr lang="en-US" sz="2400" dirty="0" err="1" smtClean="0">
                <a:solidFill>
                  <a:srgbClr val="0000FF"/>
                </a:solidFill>
                <a:ea typeface="+mn-ea"/>
              </a:rPr>
              <a:t>Primality</a:t>
            </a:r>
            <a:r>
              <a:rPr lang="en-US" sz="2400" dirty="0" smtClean="0">
                <a:solidFill>
                  <a:srgbClr val="0000FF"/>
                </a:solidFill>
                <a:ea typeface="+mn-ea"/>
              </a:rPr>
              <a:t> Testing</a:t>
            </a:r>
          </a:p>
          <a:p>
            <a:pPr marL="342900" lvl="1" indent="-342900" algn="just">
              <a:buChar char="•"/>
            </a:pPr>
            <a:r>
              <a:rPr lang="en-US" sz="2400" dirty="0" smtClean="0">
                <a:solidFill>
                  <a:srgbClr val="0000FF"/>
                </a:solidFill>
                <a:ea typeface="+mn-ea"/>
              </a:rPr>
              <a:t>Chinese Remainder Theorem</a:t>
            </a:r>
          </a:p>
          <a:p>
            <a:pPr marL="342900" lvl="1" indent="-342900" algn="just">
              <a:buChar char="•"/>
            </a:pPr>
            <a:r>
              <a:rPr lang="en-US" sz="2400" dirty="0" smtClean="0">
                <a:solidFill>
                  <a:srgbClr val="0000FF"/>
                </a:solidFill>
              </a:rPr>
              <a:t>Discrete Logarithms</a:t>
            </a:r>
          </a:p>
          <a:p>
            <a:pPr marL="342900" lvl="1" indent="-342900" algn="just">
              <a:buChar char="•"/>
            </a:pPr>
            <a:r>
              <a:rPr lang="en-US" sz="2400" dirty="0" smtClean="0">
                <a:solidFill>
                  <a:srgbClr val="0000FF"/>
                </a:solidFill>
              </a:rPr>
              <a:t>Summary</a:t>
            </a:r>
          </a:p>
          <a:p>
            <a:pPr marL="342900" lvl="1" indent="-342900" algn="just">
              <a:buChar char="•"/>
            </a:pPr>
            <a:r>
              <a:rPr lang="en-US" sz="2400" dirty="0" smtClean="0">
                <a:solidFill>
                  <a:srgbClr val="0000FF"/>
                </a:solidFill>
              </a:rPr>
              <a:t>Test your understanding</a:t>
            </a:r>
          </a:p>
          <a:p>
            <a:pPr marL="342900" lvl="1" indent="-342900" algn="just">
              <a:buChar char="•"/>
            </a:pPr>
            <a:r>
              <a:rPr lang="en-US" sz="2400" dirty="0" smtClean="0">
                <a:solidFill>
                  <a:srgbClr val="0000FF"/>
                </a:solidFill>
              </a:rPr>
              <a:t>References</a:t>
            </a:r>
            <a:endParaRPr lang="en-US" sz="2400" dirty="0" smtClean="0"/>
          </a:p>
          <a:p>
            <a:pPr lvl="1"/>
            <a:endParaRPr lang="en-US" dirty="0" smtClean="0"/>
          </a:p>
          <a:p>
            <a:pPr>
              <a:buNone/>
            </a:pPr>
            <a:endParaRPr lang="en-US" dirty="0" smtClean="0"/>
          </a:p>
        </p:txBody>
      </p:sp>
      <p:sp>
        <p:nvSpPr>
          <p:cNvPr id="4" name="Rounded Rectangle 3"/>
          <p:cNvSpPr/>
          <p:nvPr/>
        </p:nvSpPr>
        <p:spPr>
          <a:xfrm>
            <a:off x="794354" y="1180409"/>
            <a:ext cx="3385760" cy="387133"/>
          </a:xfrm>
          <a:prstGeom prst="roundRect">
            <a:avLst/>
          </a:prstGeom>
          <a:solidFill>
            <a:schemeClr val="accent6">
              <a:lumMod val="40000"/>
              <a:lumOff val="60000"/>
              <a:alpha val="2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xmlns="" val="4094458282"/>
      </p:ext>
    </p:extLst>
  </p:cSld>
  <p:clrMapOvr>
    <a:masterClrMapping/>
  </p:clrMapOvr>
  <p:transition>
    <p:wipe dir="d"/>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r>
              <a:rPr lang="en-AU"/>
              <a:t>Prime Numbers</a:t>
            </a:r>
          </a:p>
        </p:txBody>
      </p:sp>
      <p:sp>
        <p:nvSpPr>
          <p:cNvPr id="46083" name="Rectangle 3"/>
          <p:cNvSpPr>
            <a:spLocks noGrp="1" noChangeArrowheads="1"/>
          </p:cNvSpPr>
          <p:nvPr>
            <p:ph type="body" idx="1"/>
          </p:nvPr>
        </p:nvSpPr>
        <p:spPr/>
        <p:txBody>
          <a:bodyPr/>
          <a:lstStyle/>
          <a:p>
            <a:r>
              <a:rPr lang="en-AU" sz="2800"/>
              <a:t>prime numbers only have divisors of 1 and self </a:t>
            </a:r>
          </a:p>
          <a:p>
            <a:pPr lvl="1"/>
            <a:r>
              <a:rPr lang="en-AU" sz="2400"/>
              <a:t>they cannot be written as a product of other numbers </a:t>
            </a:r>
          </a:p>
          <a:p>
            <a:pPr lvl="1"/>
            <a:r>
              <a:rPr lang="en-AU" sz="2400"/>
              <a:t>note: 1 is prime, but is generally not of interest </a:t>
            </a:r>
          </a:p>
          <a:p>
            <a:r>
              <a:rPr lang="en-AU" sz="2800"/>
              <a:t>eg. 2,3,5,7 are prime, 4,6,8,9,10 are not</a:t>
            </a:r>
          </a:p>
          <a:p>
            <a:r>
              <a:rPr lang="en-US" sz="2800"/>
              <a:t>prime numbers are central to number theory</a:t>
            </a:r>
            <a:endParaRPr lang="en-AU" sz="2800"/>
          </a:p>
          <a:p>
            <a:r>
              <a:rPr lang="en-AU" sz="2800"/>
              <a:t>list of prime number less than 200 is: </a:t>
            </a:r>
          </a:p>
          <a:p>
            <a:pPr lvl="1">
              <a:buFontTx/>
              <a:buNone/>
            </a:pPr>
            <a:r>
              <a:rPr lang="en-AU" sz="2000">
                <a:latin typeface="Courier New" pitchFamily="49" charset="0"/>
              </a:rPr>
              <a:t>	2 3 5 7 11 13 17 19 23 29 31 37 41 43 47 53 59 61 67 71 73 79 83 89 97 101 103 107 109 113 127 131 137 139 149 151 157 163 167 173 179 181 191 193 197 199</a:t>
            </a:r>
            <a:r>
              <a:rPr lang="en-AU" sz="2400"/>
              <a:t>  </a:t>
            </a:r>
          </a:p>
        </p:txBody>
      </p:sp>
    </p:spTree>
  </p:cSld>
  <p:clrMapOvr>
    <a:masterClrMapping/>
  </p:clrMapOvr>
  <p:transition>
    <p:wipe dir="d"/>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r>
              <a:rPr lang="en-AU"/>
              <a:t>Prime Factorisation</a:t>
            </a:r>
          </a:p>
        </p:txBody>
      </p:sp>
      <p:sp>
        <p:nvSpPr>
          <p:cNvPr id="47107" name="Rectangle 3"/>
          <p:cNvSpPr>
            <a:spLocks noGrp="1" noChangeArrowheads="1"/>
          </p:cNvSpPr>
          <p:nvPr>
            <p:ph type="body" idx="1"/>
          </p:nvPr>
        </p:nvSpPr>
        <p:spPr/>
        <p:txBody>
          <a:bodyPr/>
          <a:lstStyle/>
          <a:p>
            <a:r>
              <a:rPr lang="en-AU"/>
              <a:t>to </a:t>
            </a:r>
            <a:r>
              <a:rPr lang="en-AU" b="1"/>
              <a:t>factor</a:t>
            </a:r>
            <a:r>
              <a:rPr lang="en-AU"/>
              <a:t> a number </a:t>
            </a:r>
            <a:r>
              <a:rPr lang="en-AU">
                <a:latin typeface="Courier New" pitchFamily="49" charset="0"/>
              </a:rPr>
              <a:t>n</a:t>
            </a:r>
            <a:r>
              <a:rPr lang="en-AU"/>
              <a:t> is to write it as a product of other numbers: </a:t>
            </a:r>
            <a:r>
              <a:rPr lang="en-AU">
                <a:latin typeface="Courier New" pitchFamily="49" charset="0"/>
              </a:rPr>
              <a:t>n=a × b × c</a:t>
            </a:r>
            <a:r>
              <a:rPr lang="en-AU"/>
              <a:t> </a:t>
            </a:r>
          </a:p>
          <a:p>
            <a:r>
              <a:rPr lang="en-AU"/>
              <a:t>note that factoring a number is relatively hard compared to multiplying the factors together to generate the number </a:t>
            </a:r>
          </a:p>
          <a:p>
            <a:r>
              <a:rPr lang="en-AU"/>
              <a:t>the</a:t>
            </a:r>
            <a:r>
              <a:rPr lang="en-AU" b="1"/>
              <a:t> prime factorisation</a:t>
            </a:r>
            <a:r>
              <a:rPr lang="en-AU"/>
              <a:t> of a number </a:t>
            </a:r>
            <a:r>
              <a:rPr lang="en-AU">
                <a:latin typeface="Courier New" pitchFamily="49" charset="0"/>
              </a:rPr>
              <a:t>n</a:t>
            </a:r>
            <a:r>
              <a:rPr lang="en-AU"/>
              <a:t> is when its written as a product of primes </a:t>
            </a:r>
          </a:p>
          <a:p>
            <a:pPr lvl="1"/>
            <a:r>
              <a:rPr lang="en-AU"/>
              <a:t>eg. </a:t>
            </a:r>
            <a:r>
              <a:rPr lang="en-AU">
                <a:latin typeface="Courier New" pitchFamily="49" charset="0"/>
              </a:rPr>
              <a:t>91=7×13 ; 3600=2</a:t>
            </a:r>
            <a:r>
              <a:rPr lang="en-AU" baseline="30000">
                <a:latin typeface="Courier New" pitchFamily="49" charset="0"/>
              </a:rPr>
              <a:t>4</a:t>
            </a:r>
            <a:r>
              <a:rPr lang="en-AU">
                <a:latin typeface="Courier New" pitchFamily="49" charset="0"/>
              </a:rPr>
              <a:t>×3</a:t>
            </a:r>
            <a:r>
              <a:rPr lang="en-AU" baseline="30000">
                <a:latin typeface="Courier New" pitchFamily="49" charset="0"/>
              </a:rPr>
              <a:t>2</a:t>
            </a:r>
            <a:r>
              <a:rPr lang="en-AU">
                <a:latin typeface="Courier New" pitchFamily="49" charset="0"/>
              </a:rPr>
              <a:t>×5</a:t>
            </a:r>
            <a:r>
              <a:rPr lang="en-AU" baseline="30000">
                <a:latin typeface="Courier New" pitchFamily="49" charset="0"/>
              </a:rPr>
              <a:t>2</a:t>
            </a:r>
            <a:r>
              <a:rPr lang="en-AU"/>
              <a:t> </a:t>
            </a:r>
          </a:p>
        </p:txBody>
      </p:sp>
      <p:pic>
        <p:nvPicPr>
          <p:cNvPr id="47108" name="Picture 4"/>
          <p:cNvPicPr>
            <a:picLocks noChangeAspect="1" noChangeArrowheads="1"/>
          </p:cNvPicPr>
          <p:nvPr/>
        </p:nvPicPr>
        <p:blipFill>
          <a:blip r:embed="rId3"/>
          <a:srcRect/>
          <a:stretch>
            <a:fillRect/>
          </a:stretch>
        </p:blipFill>
        <p:spPr bwMode="auto">
          <a:xfrm>
            <a:off x="6804025" y="5300663"/>
            <a:ext cx="1908175" cy="1031875"/>
          </a:xfrm>
          <a:prstGeom prst="rect">
            <a:avLst/>
          </a:prstGeom>
          <a:noFill/>
          <a:ln w="9525">
            <a:noFill/>
            <a:miter lim="800000"/>
            <a:headEnd/>
            <a:tailEnd/>
          </a:ln>
          <a:effectLst/>
        </p:spPr>
      </p:pic>
    </p:spTree>
  </p:cSld>
  <p:clrMapOvr>
    <a:masterClrMapping/>
  </p:clrMapOvr>
  <p:transition>
    <p:wipe dir="d"/>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r>
              <a:rPr lang="en-AU" sz="4000"/>
              <a:t>Relatively Prime Numbers &amp; GCD</a:t>
            </a:r>
          </a:p>
        </p:txBody>
      </p:sp>
      <p:sp>
        <p:nvSpPr>
          <p:cNvPr id="48131" name="Rectangle 3"/>
          <p:cNvSpPr>
            <a:spLocks noGrp="1" noChangeArrowheads="1"/>
          </p:cNvSpPr>
          <p:nvPr>
            <p:ph type="body" idx="1"/>
          </p:nvPr>
        </p:nvSpPr>
        <p:spPr/>
        <p:txBody>
          <a:bodyPr/>
          <a:lstStyle/>
          <a:p>
            <a:pPr>
              <a:lnSpc>
                <a:spcPct val="90000"/>
              </a:lnSpc>
            </a:pPr>
            <a:r>
              <a:rPr lang="en-AU"/>
              <a:t>two numbers </a:t>
            </a:r>
            <a:r>
              <a:rPr lang="en-AU">
                <a:latin typeface="Courier New" pitchFamily="49" charset="0"/>
              </a:rPr>
              <a:t>a, b</a:t>
            </a:r>
            <a:r>
              <a:rPr lang="en-AU"/>
              <a:t> are </a:t>
            </a:r>
            <a:r>
              <a:rPr lang="en-AU" b="1"/>
              <a:t>relatively prime</a:t>
            </a:r>
            <a:r>
              <a:rPr lang="en-AU"/>
              <a:t> if have </a:t>
            </a:r>
            <a:r>
              <a:rPr lang="en-AU" b="1"/>
              <a:t>no common divisors</a:t>
            </a:r>
            <a:r>
              <a:rPr lang="en-AU"/>
              <a:t> apart from 1 </a:t>
            </a:r>
          </a:p>
          <a:p>
            <a:pPr lvl="1">
              <a:lnSpc>
                <a:spcPct val="90000"/>
              </a:lnSpc>
            </a:pPr>
            <a:r>
              <a:rPr lang="en-AU"/>
              <a:t>eg. 8 &amp; 15 are relatively prime since factors of 8 are 1,2,4,8 and of 15 are 1,3,5,15 and 1 is the only common factor </a:t>
            </a:r>
          </a:p>
          <a:p>
            <a:pPr>
              <a:lnSpc>
                <a:spcPct val="90000"/>
              </a:lnSpc>
            </a:pPr>
            <a:r>
              <a:rPr lang="en-US"/>
              <a:t>conversely can determine the greatest common divisor by comparing their prime factorizations and using least powers</a:t>
            </a:r>
          </a:p>
          <a:p>
            <a:pPr lvl="1">
              <a:lnSpc>
                <a:spcPct val="90000"/>
              </a:lnSpc>
            </a:pPr>
            <a:r>
              <a:rPr lang="en-US"/>
              <a:t>eg. </a:t>
            </a:r>
            <a:r>
              <a:rPr lang="en-US">
                <a:latin typeface="Courier New" pitchFamily="49" charset="0"/>
              </a:rPr>
              <a:t>300</a:t>
            </a:r>
            <a:r>
              <a:rPr lang="en-AU">
                <a:latin typeface="Courier New" pitchFamily="49" charset="0"/>
              </a:rPr>
              <a:t>=2</a:t>
            </a:r>
            <a:r>
              <a:rPr lang="en-AU" baseline="30000">
                <a:latin typeface="Courier New" pitchFamily="49" charset="0"/>
              </a:rPr>
              <a:t>1</a:t>
            </a:r>
            <a:r>
              <a:rPr lang="en-AU">
                <a:latin typeface="Courier New" pitchFamily="49" charset="0"/>
              </a:rPr>
              <a:t>×3</a:t>
            </a:r>
            <a:r>
              <a:rPr lang="en-AU" baseline="30000">
                <a:latin typeface="Courier New" pitchFamily="49" charset="0"/>
              </a:rPr>
              <a:t>1</a:t>
            </a:r>
            <a:r>
              <a:rPr lang="en-AU">
                <a:latin typeface="Courier New" pitchFamily="49" charset="0"/>
              </a:rPr>
              <a:t>×5</a:t>
            </a:r>
            <a:r>
              <a:rPr lang="en-AU" baseline="30000">
                <a:latin typeface="Courier New" pitchFamily="49" charset="0"/>
              </a:rPr>
              <a:t>2</a:t>
            </a:r>
            <a:r>
              <a:rPr lang="en-AU">
                <a:latin typeface="Courier New" pitchFamily="49" charset="0"/>
              </a:rPr>
              <a:t> 18=2</a:t>
            </a:r>
            <a:r>
              <a:rPr lang="en-AU" baseline="30000">
                <a:latin typeface="Courier New" pitchFamily="49" charset="0"/>
              </a:rPr>
              <a:t>1</a:t>
            </a:r>
            <a:r>
              <a:rPr lang="en-AU">
                <a:latin typeface="Courier New" pitchFamily="49" charset="0"/>
              </a:rPr>
              <a:t>×3</a:t>
            </a:r>
            <a:r>
              <a:rPr lang="en-AU" baseline="30000">
                <a:latin typeface="Courier New" pitchFamily="49" charset="0"/>
              </a:rPr>
              <a:t>2</a:t>
            </a:r>
            <a:r>
              <a:rPr lang="en-AU">
                <a:latin typeface="Courier New" pitchFamily="49" charset="0"/>
              </a:rPr>
              <a:t> </a:t>
            </a:r>
            <a:r>
              <a:rPr lang="en-AU"/>
              <a:t>hence</a:t>
            </a:r>
            <a:r>
              <a:rPr lang="en-AU">
                <a:latin typeface="Courier New" pitchFamily="49" charset="0"/>
              </a:rPr>
              <a:t> GCD(18,300)=2</a:t>
            </a:r>
            <a:r>
              <a:rPr lang="en-AU" baseline="30000">
                <a:latin typeface="Courier New" pitchFamily="49" charset="0"/>
              </a:rPr>
              <a:t>1</a:t>
            </a:r>
            <a:r>
              <a:rPr lang="en-AU">
                <a:latin typeface="Courier New" pitchFamily="49" charset="0"/>
              </a:rPr>
              <a:t>×3</a:t>
            </a:r>
            <a:r>
              <a:rPr lang="en-AU" baseline="30000">
                <a:latin typeface="Courier New" pitchFamily="49" charset="0"/>
              </a:rPr>
              <a:t>1</a:t>
            </a:r>
            <a:r>
              <a:rPr lang="en-AU">
                <a:latin typeface="Courier New" pitchFamily="49" charset="0"/>
              </a:rPr>
              <a:t>×5</a:t>
            </a:r>
            <a:r>
              <a:rPr lang="en-AU" baseline="30000">
                <a:latin typeface="Courier New" pitchFamily="49" charset="0"/>
              </a:rPr>
              <a:t>0</a:t>
            </a:r>
            <a:r>
              <a:rPr lang="en-AU">
                <a:latin typeface="Courier New" pitchFamily="49" charset="0"/>
              </a:rPr>
              <a:t>=6</a:t>
            </a:r>
          </a:p>
          <a:p>
            <a:pPr>
              <a:lnSpc>
                <a:spcPct val="90000"/>
              </a:lnSpc>
            </a:pPr>
            <a:endParaRPr lang="en-AU">
              <a:latin typeface="Courier New" pitchFamily="49" charset="0"/>
            </a:endParaRPr>
          </a:p>
        </p:txBody>
      </p:sp>
    </p:spTree>
  </p:cSld>
  <p:clrMapOvr>
    <a:masterClrMapping/>
  </p:clrMapOvr>
  <p:transition>
    <p:wipe dir="d"/>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0390" y="81025"/>
            <a:ext cx="5884857" cy="982266"/>
          </a:xfrm>
        </p:spPr>
        <p:txBody>
          <a:bodyPr/>
          <a:lstStyle/>
          <a:p>
            <a:pPr algn="l"/>
            <a:r>
              <a:rPr lang="en-US" dirty="0" smtClean="0"/>
              <a:t>Agenda</a:t>
            </a:r>
            <a:endParaRPr lang="en-US" dirty="0"/>
          </a:p>
        </p:txBody>
      </p:sp>
      <p:sp>
        <p:nvSpPr>
          <p:cNvPr id="5" name="Content Placeholder 4"/>
          <p:cNvSpPr>
            <a:spLocks noGrp="1"/>
          </p:cNvSpPr>
          <p:nvPr>
            <p:ph idx="1"/>
          </p:nvPr>
        </p:nvSpPr>
        <p:spPr>
          <a:xfrm>
            <a:off x="457199" y="1101636"/>
            <a:ext cx="6021977" cy="4906963"/>
          </a:xfrm>
        </p:spPr>
        <p:txBody>
          <a:bodyPr/>
          <a:lstStyle/>
          <a:p>
            <a:pPr marL="342900" lvl="1" indent="-342900" algn="just">
              <a:buChar char="•"/>
            </a:pPr>
            <a:r>
              <a:rPr lang="en-US" sz="2400" dirty="0" smtClean="0">
                <a:solidFill>
                  <a:srgbClr val="0000FF"/>
                </a:solidFill>
                <a:ea typeface="+mn-ea"/>
              </a:rPr>
              <a:t>prime numbers</a:t>
            </a:r>
          </a:p>
          <a:p>
            <a:pPr marL="342900" lvl="1" indent="-342900" algn="just">
              <a:buChar char="•"/>
            </a:pPr>
            <a:r>
              <a:rPr lang="en-US" sz="2400" dirty="0" smtClean="0">
                <a:solidFill>
                  <a:srgbClr val="0000FF"/>
                </a:solidFill>
                <a:ea typeface="+mn-ea"/>
              </a:rPr>
              <a:t>Fermat’s and Euler’s Theorems</a:t>
            </a:r>
          </a:p>
          <a:p>
            <a:pPr marL="342900" lvl="1" indent="-342900" algn="just">
              <a:buChar char="•"/>
            </a:pPr>
            <a:r>
              <a:rPr lang="en-US" sz="2400" dirty="0" err="1" smtClean="0">
                <a:solidFill>
                  <a:srgbClr val="0000FF"/>
                </a:solidFill>
                <a:ea typeface="+mn-ea"/>
              </a:rPr>
              <a:t>Primality</a:t>
            </a:r>
            <a:r>
              <a:rPr lang="en-US" sz="2400" dirty="0" smtClean="0">
                <a:solidFill>
                  <a:srgbClr val="0000FF"/>
                </a:solidFill>
                <a:ea typeface="+mn-ea"/>
              </a:rPr>
              <a:t> Testing</a:t>
            </a:r>
          </a:p>
          <a:p>
            <a:pPr marL="342900" lvl="1" indent="-342900" algn="just">
              <a:buChar char="•"/>
            </a:pPr>
            <a:r>
              <a:rPr lang="en-US" sz="2400" dirty="0" smtClean="0">
                <a:solidFill>
                  <a:srgbClr val="0000FF"/>
                </a:solidFill>
                <a:ea typeface="+mn-ea"/>
              </a:rPr>
              <a:t>Chinese Remainder Theorem</a:t>
            </a:r>
          </a:p>
          <a:p>
            <a:pPr marL="342900" lvl="1" indent="-342900" algn="just">
              <a:buChar char="•"/>
            </a:pPr>
            <a:r>
              <a:rPr lang="en-US" sz="2400" dirty="0" smtClean="0">
                <a:solidFill>
                  <a:srgbClr val="0000FF"/>
                </a:solidFill>
              </a:rPr>
              <a:t>Discrete Logarithms</a:t>
            </a:r>
          </a:p>
          <a:p>
            <a:pPr marL="342900" lvl="1" indent="-342900" algn="just">
              <a:buChar char="•"/>
            </a:pPr>
            <a:r>
              <a:rPr lang="en-US" sz="2400" dirty="0" smtClean="0">
                <a:solidFill>
                  <a:srgbClr val="0000FF"/>
                </a:solidFill>
              </a:rPr>
              <a:t>Summary</a:t>
            </a:r>
          </a:p>
          <a:p>
            <a:pPr marL="342900" lvl="1" indent="-342900" algn="just">
              <a:buChar char="•"/>
            </a:pPr>
            <a:r>
              <a:rPr lang="en-US" sz="2400" dirty="0" smtClean="0">
                <a:solidFill>
                  <a:srgbClr val="0000FF"/>
                </a:solidFill>
              </a:rPr>
              <a:t>Test your understanding</a:t>
            </a:r>
          </a:p>
          <a:p>
            <a:pPr marL="342900" lvl="1" indent="-342900" algn="just">
              <a:buChar char="•"/>
            </a:pPr>
            <a:r>
              <a:rPr lang="en-US" sz="2400" dirty="0" smtClean="0">
                <a:solidFill>
                  <a:srgbClr val="0000FF"/>
                </a:solidFill>
              </a:rPr>
              <a:t>References</a:t>
            </a:r>
            <a:endParaRPr lang="en-US" sz="2400" dirty="0" smtClean="0"/>
          </a:p>
          <a:p>
            <a:pPr lvl="1"/>
            <a:endParaRPr lang="en-US" dirty="0" smtClean="0"/>
          </a:p>
          <a:p>
            <a:pPr>
              <a:buNone/>
            </a:pPr>
            <a:endParaRPr lang="en-US" dirty="0" smtClean="0"/>
          </a:p>
        </p:txBody>
      </p:sp>
      <p:sp>
        <p:nvSpPr>
          <p:cNvPr id="4" name="Rounded Rectangle 3"/>
          <p:cNvSpPr/>
          <p:nvPr/>
        </p:nvSpPr>
        <p:spPr>
          <a:xfrm>
            <a:off x="846604" y="1585357"/>
            <a:ext cx="4365475" cy="387133"/>
          </a:xfrm>
          <a:prstGeom prst="roundRect">
            <a:avLst/>
          </a:prstGeom>
          <a:solidFill>
            <a:schemeClr val="accent6">
              <a:lumMod val="40000"/>
              <a:lumOff val="60000"/>
              <a:alpha val="2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xmlns="" val="4094458282"/>
      </p:ext>
    </p:extLst>
  </p:cSld>
  <p:clrMapOvr>
    <a:masterClrMapping/>
  </p:clrMapOvr>
  <p:transition>
    <p:wipe dir="d"/>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r>
              <a:rPr lang="en-AU"/>
              <a:t>Fermat's Theorem</a:t>
            </a:r>
          </a:p>
        </p:txBody>
      </p:sp>
      <p:sp>
        <p:nvSpPr>
          <p:cNvPr id="50179" name="Rectangle 3"/>
          <p:cNvSpPr>
            <a:spLocks noGrp="1" noChangeArrowheads="1"/>
          </p:cNvSpPr>
          <p:nvPr>
            <p:ph type="body" idx="1"/>
          </p:nvPr>
        </p:nvSpPr>
        <p:spPr/>
        <p:txBody>
          <a:bodyPr/>
          <a:lstStyle/>
          <a:p>
            <a:r>
              <a:rPr lang="en-AU">
                <a:latin typeface="Courier New" pitchFamily="49" charset="0"/>
              </a:rPr>
              <a:t>a</a:t>
            </a:r>
            <a:r>
              <a:rPr lang="en-AU" baseline="30000">
                <a:latin typeface="Courier New" pitchFamily="49" charset="0"/>
              </a:rPr>
              <a:t>p-1</a:t>
            </a:r>
            <a:r>
              <a:rPr lang="en-AU">
                <a:latin typeface="Courier New" pitchFamily="49" charset="0"/>
              </a:rPr>
              <a:t> mod p = 1 </a:t>
            </a:r>
          </a:p>
          <a:p>
            <a:pPr lvl="1"/>
            <a:r>
              <a:rPr lang="en-AU"/>
              <a:t>where </a:t>
            </a:r>
            <a:r>
              <a:rPr lang="en-AU">
                <a:latin typeface="Courier New" pitchFamily="49" charset="0"/>
              </a:rPr>
              <a:t>p</a:t>
            </a:r>
            <a:r>
              <a:rPr lang="en-AU"/>
              <a:t> is prime and </a:t>
            </a:r>
            <a:r>
              <a:rPr lang="en-AU">
                <a:latin typeface="Courier New" pitchFamily="49" charset="0"/>
              </a:rPr>
              <a:t>gcd(a,p)=1</a:t>
            </a:r>
            <a:endParaRPr lang="en-AU"/>
          </a:p>
          <a:p>
            <a:r>
              <a:rPr lang="en-US"/>
              <a:t>also known as Fermat’s Little Theorem</a:t>
            </a:r>
          </a:p>
          <a:p>
            <a:r>
              <a:rPr lang="en-US"/>
              <a:t>useful in public key and primality testing</a:t>
            </a:r>
            <a:endParaRPr lang="en-AU"/>
          </a:p>
        </p:txBody>
      </p:sp>
    </p:spTree>
  </p:cSld>
  <p:clrMapOvr>
    <a:masterClrMapping/>
  </p:clrMapOvr>
  <p:transition>
    <p:wipe dir="d"/>
  </p:transition>
</p:sld>
</file>

<file path=ppt/theme/theme1.xml><?xml version="1.0" encoding="utf-8"?>
<a:theme xmlns:a="http://schemas.openxmlformats.org/drawingml/2006/main" name="SASEPresentatio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Comic Sans MS"/>
        <a:ea typeface=""/>
        <a:cs typeface=""/>
      </a:majorFont>
      <a:minorFont>
        <a:latin typeface="Comic Sans MS"/>
        <a:ea typeface=""/>
        <a:cs typeface=""/>
      </a:minorFont>
    </a:fontScheme>
    <a:fmtScheme name="Verve">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0800" dist="38100" dir="14700000" algn="t" rotWithShape="0">
              <a:srgbClr val="000000">
                <a:alpha val="60000"/>
              </a:srgbClr>
            </a:outerShdw>
          </a:effectLst>
          <a:scene3d>
            <a:camera prst="orthographicFront" fov="0">
              <a:rot lat="0" lon="0" rev="0"/>
            </a:camera>
            <a:lightRig rig="contrasting" dir="t">
              <a:rot lat="0" lon="0" rev="3600000"/>
            </a:lightRig>
          </a:scene3d>
          <a:sp3d prstMaterial="plastic">
            <a:bevelT w="127000" h="38200" prst="relaxedInset"/>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Presentation1" id="{2E8CE935-F3DA-4639-839D-0F6A64CCE9C9}" vid="{A99DBA6F-CE1E-45EC-8558-A285390E65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2895</TotalTime>
  <Words>1830</Words>
  <Application>Microsoft Office PowerPoint</Application>
  <PresentationFormat>On-screen Show (4:3)</PresentationFormat>
  <Paragraphs>287</Paragraphs>
  <Slides>36</Slides>
  <Notes>19</Notes>
  <HiddenSlides>0</HiddenSlides>
  <MMClips>0</MMClips>
  <ScaleCrop>false</ScaleCrop>
  <HeadingPairs>
    <vt:vector size="4" baseType="variant">
      <vt:variant>
        <vt:lpstr>Theme</vt:lpstr>
      </vt:variant>
      <vt:variant>
        <vt:i4>1</vt:i4>
      </vt:variant>
      <vt:variant>
        <vt:lpstr>Slide Titles</vt:lpstr>
      </vt:variant>
      <vt:variant>
        <vt:i4>36</vt:i4>
      </vt:variant>
    </vt:vector>
  </HeadingPairs>
  <TitlesOfParts>
    <vt:vector size="37" baseType="lpstr">
      <vt:lpstr>SASEPresentation</vt:lpstr>
      <vt:lpstr>Cryptography and Network Security </vt:lpstr>
      <vt:lpstr>Session Meta Data</vt:lpstr>
      <vt:lpstr>Revision History</vt:lpstr>
      <vt:lpstr>Agenda</vt:lpstr>
      <vt:lpstr>Prime Numbers</vt:lpstr>
      <vt:lpstr>Prime Factorisation</vt:lpstr>
      <vt:lpstr>Relatively Prime Numbers &amp; GCD</vt:lpstr>
      <vt:lpstr>Agenda</vt:lpstr>
      <vt:lpstr>Fermat's Theorem</vt:lpstr>
      <vt:lpstr>Euler Totient Function ø(n)</vt:lpstr>
      <vt:lpstr>Euler Totient Function ø(n)</vt:lpstr>
      <vt:lpstr>Euler's Theorem</vt:lpstr>
      <vt:lpstr>Example</vt:lpstr>
      <vt:lpstr>Example</vt:lpstr>
      <vt:lpstr>Example</vt:lpstr>
      <vt:lpstr>Agenda</vt:lpstr>
      <vt:lpstr>Primality Testing</vt:lpstr>
      <vt:lpstr>Miller Rabin Algorithm</vt:lpstr>
      <vt:lpstr>Probabilistic Considerations</vt:lpstr>
      <vt:lpstr>Prime Distribution</vt:lpstr>
      <vt:lpstr>Agenda</vt:lpstr>
      <vt:lpstr>Slide 22</vt:lpstr>
      <vt:lpstr>Slide 23</vt:lpstr>
      <vt:lpstr>Slide 24</vt:lpstr>
      <vt:lpstr>Slide 25</vt:lpstr>
      <vt:lpstr>Slide 26</vt:lpstr>
      <vt:lpstr>Slide 27</vt:lpstr>
      <vt:lpstr>Primitive Roots</vt:lpstr>
      <vt:lpstr>Agenda</vt:lpstr>
      <vt:lpstr>Discrete Logarithms or Indices</vt:lpstr>
      <vt:lpstr>Agenda</vt:lpstr>
      <vt:lpstr>Summary</vt:lpstr>
      <vt:lpstr>Agenda</vt:lpstr>
      <vt:lpstr>Test your understanding</vt:lpstr>
      <vt:lpstr>Agenda</vt:lpstr>
      <vt:lpstr>References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 service management</dc:title>
  <dc:creator>S Sivakumar</dc:creator>
  <cp:lastModifiedBy>ssn</cp:lastModifiedBy>
  <cp:revision>198</cp:revision>
  <dcterms:created xsi:type="dcterms:W3CDTF">2016-10-24T07:42:03Z</dcterms:created>
  <dcterms:modified xsi:type="dcterms:W3CDTF">2018-08-02T10:48:34Z</dcterms:modified>
</cp:coreProperties>
</file>