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45"/>
  </p:notesMasterIdLst>
  <p:sldIdLst>
    <p:sldId id="260" r:id="rId2"/>
    <p:sldId id="262" r:id="rId3"/>
    <p:sldId id="261" r:id="rId4"/>
    <p:sldId id="280" r:id="rId5"/>
    <p:sldId id="429" r:id="rId6"/>
    <p:sldId id="453" r:id="rId7"/>
    <p:sldId id="430" r:id="rId8"/>
    <p:sldId id="454" r:id="rId9"/>
    <p:sldId id="431" r:id="rId10"/>
    <p:sldId id="432" r:id="rId11"/>
    <p:sldId id="433" r:id="rId12"/>
    <p:sldId id="455" r:id="rId13"/>
    <p:sldId id="434" r:id="rId14"/>
    <p:sldId id="435" r:id="rId15"/>
    <p:sldId id="456" r:id="rId16"/>
    <p:sldId id="436" r:id="rId17"/>
    <p:sldId id="437" r:id="rId18"/>
    <p:sldId id="457" r:id="rId19"/>
    <p:sldId id="438" r:id="rId20"/>
    <p:sldId id="439" r:id="rId21"/>
    <p:sldId id="458" r:id="rId22"/>
    <p:sldId id="440" r:id="rId23"/>
    <p:sldId id="459" r:id="rId24"/>
    <p:sldId id="452" r:id="rId25"/>
    <p:sldId id="460" r:id="rId26"/>
    <p:sldId id="441" r:id="rId27"/>
    <p:sldId id="443" r:id="rId28"/>
    <p:sldId id="444" r:id="rId29"/>
    <p:sldId id="461" r:id="rId30"/>
    <p:sldId id="445" r:id="rId31"/>
    <p:sldId id="462" r:id="rId32"/>
    <p:sldId id="446" r:id="rId33"/>
    <p:sldId id="463" r:id="rId34"/>
    <p:sldId id="447" r:id="rId35"/>
    <p:sldId id="464" r:id="rId36"/>
    <p:sldId id="448" r:id="rId37"/>
    <p:sldId id="465" r:id="rId38"/>
    <p:sldId id="449" r:id="rId39"/>
    <p:sldId id="450" r:id="rId40"/>
    <p:sldId id="451" r:id="rId41"/>
    <p:sldId id="415" r:id="rId42"/>
    <p:sldId id="360" r:id="rId43"/>
    <p:sldId id="361" r:id="rId44"/>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82609" autoAdjust="0"/>
  </p:normalViewPr>
  <p:slideViewPr>
    <p:cSldViewPr snapToGrid="0">
      <p:cViewPr>
        <p:scale>
          <a:sx n="73" d="100"/>
          <a:sy n="73" d="100"/>
        </p:scale>
        <p:origin x="-1800" y="-5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36" d="100"/>
          <a:sy n="36" d="100"/>
        </p:scale>
        <p:origin x="2256" y="48"/>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IN"/>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703EE1F4-F26E-4707-8020-842D2FFCB5F6}" type="datetimeFigureOut">
              <a:rPr lang="en-IN" smtClean="0"/>
              <a:pPr/>
              <a:t>26-07-2018</a:t>
            </a:fld>
            <a:endParaRPr lang="en-IN"/>
          </a:p>
        </p:txBody>
      </p:sp>
      <p:sp>
        <p:nvSpPr>
          <p:cNvPr id="4" name="Slide Image Placeholder 3"/>
          <p:cNvSpPr>
            <a:spLocks noGrp="1" noRot="1" noChangeAspect="1"/>
          </p:cNvSpPr>
          <p:nvPr>
            <p:ph type="sldImg" idx="2"/>
          </p:nvPr>
        </p:nvSpPr>
        <p:spPr>
          <a:xfrm>
            <a:off x="1247775" y="1279525"/>
            <a:ext cx="4603750" cy="3454400"/>
          </a:xfrm>
          <a:prstGeom prst="rect">
            <a:avLst/>
          </a:prstGeom>
          <a:noFill/>
          <a:ln w="12700">
            <a:solidFill>
              <a:prstClr val="black"/>
            </a:solidFill>
          </a:ln>
        </p:spPr>
        <p:txBody>
          <a:bodyPr vert="horz" lIns="99048" tIns="49524" rIns="99048" bIns="49524" rtlCol="0" anchor="ctr"/>
          <a:lstStyle/>
          <a:p>
            <a:endParaRPr lang="en-IN"/>
          </a:p>
        </p:txBody>
      </p:sp>
      <p:sp>
        <p:nvSpPr>
          <p:cNvPr id="5" name="Notes Placeholder 4"/>
          <p:cNvSpPr>
            <a:spLocks noGrp="1"/>
          </p:cNvSpPr>
          <p:nvPr>
            <p:ph type="body" sz="quarter" idx="3"/>
          </p:nvPr>
        </p:nvSpPr>
        <p:spPr>
          <a:xfrm>
            <a:off x="709930" y="4925408"/>
            <a:ext cx="5679440" cy="5309205"/>
          </a:xfrm>
          <a:prstGeom prst="rect">
            <a:avLst/>
          </a:prstGeom>
        </p:spPr>
        <p:txBody>
          <a:bodyPr vert="horz" lIns="99048" tIns="49524" rIns="99048" bIns="49524"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IN"/>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A5FB0B8A-B651-4CB2-8667-94B028992942}" type="slidenum">
              <a:rPr lang="en-IN" smtClean="0"/>
              <a:pPr/>
              <a:t>‹#›</a:t>
            </a:fld>
            <a:endParaRPr lang="en-IN"/>
          </a:p>
        </p:txBody>
      </p:sp>
    </p:spTree>
    <p:extLst>
      <p:ext uri="{BB962C8B-B14F-4D97-AF65-F5344CB8AC3E}">
        <p14:creationId xmlns="" xmlns:p14="http://schemas.microsoft.com/office/powerpoint/2010/main" val="3244618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pPr/>
              <a:t>1</a:t>
            </a:fld>
            <a:endParaRPr lang="en-IN"/>
          </a:p>
        </p:txBody>
      </p:sp>
    </p:spTree>
    <p:extLst>
      <p:ext uri="{BB962C8B-B14F-4D97-AF65-F5344CB8AC3E}">
        <p14:creationId xmlns="" xmlns:p14="http://schemas.microsoft.com/office/powerpoint/2010/main" val="3353680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57A8A9-BFCB-4BA0-9DC9-D41F5125A21B}" type="slidenum">
              <a:rPr lang="en-AU"/>
              <a:pPr/>
              <a:t>10</a:t>
            </a:fld>
            <a:endParaRPr lang="en-AU"/>
          </a:p>
        </p:txBody>
      </p:sp>
      <p:sp>
        <p:nvSpPr>
          <p:cNvPr id="53250" name="Rectangle 2"/>
          <p:cNvSpPr>
            <a:spLocks noRot="1" noChangeArrowheads="1" noTextEdit="1"/>
          </p:cNvSpPr>
          <p:nvPr>
            <p:ph type="sldImg"/>
          </p:nvPr>
        </p:nvSpPr>
        <p:spPr>
          <a:xfrm>
            <a:off x="992188" y="768350"/>
            <a:ext cx="5114925" cy="3836988"/>
          </a:xfrm>
          <a:ln/>
        </p:spPr>
      </p:sp>
      <p:sp>
        <p:nvSpPr>
          <p:cNvPr id="53251" name="Rectangle 3"/>
          <p:cNvSpPr>
            <a:spLocks noGrp="1" noChangeArrowheads="1"/>
          </p:cNvSpPr>
          <p:nvPr>
            <p:ph type="body" idx="1"/>
          </p:nvPr>
        </p:nvSpPr>
        <p:spPr/>
        <p:txBody>
          <a:bodyPr/>
          <a:lstStyle/>
          <a:p>
            <a:r>
              <a:rPr lang="en-AU"/>
              <a:t>Claude Shannon’s 1949 paper has the key ideas that led to the development of modern block ciphers. Critically, it was the technique of layering groups of S-boxes separated by a larger P-box to form the S-P network, a complex form of a product cipher. He also introduced the ideas of </a:t>
            </a:r>
            <a:r>
              <a:rPr lang="en-AU" i="1"/>
              <a:t>confusion</a:t>
            </a:r>
            <a:r>
              <a:rPr lang="en-AU"/>
              <a:t> and </a:t>
            </a:r>
            <a:r>
              <a:rPr lang="en-AU" i="1"/>
              <a:t>diffusion</a:t>
            </a:r>
            <a:r>
              <a:rPr lang="en-AU"/>
              <a:t>, notionally provided by S-boxes and P-boxes (in conjunction with S-boxes).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9CBF4F-4777-4FC8-8050-C26042F898B6}" type="slidenum">
              <a:rPr lang="en-AU"/>
              <a:pPr/>
              <a:t>11</a:t>
            </a:fld>
            <a:endParaRPr lang="en-AU"/>
          </a:p>
        </p:txBody>
      </p:sp>
      <p:sp>
        <p:nvSpPr>
          <p:cNvPr id="55298" name="Rectangle 2"/>
          <p:cNvSpPr>
            <a:spLocks noRot="1" noChangeArrowheads="1" noTextEdit="1"/>
          </p:cNvSpPr>
          <p:nvPr>
            <p:ph type="sldImg"/>
          </p:nvPr>
        </p:nvSpPr>
        <p:spPr>
          <a:xfrm>
            <a:off x="992188" y="768350"/>
            <a:ext cx="5114925" cy="3836988"/>
          </a:xfrm>
          <a:ln/>
        </p:spPr>
      </p:sp>
      <p:sp>
        <p:nvSpPr>
          <p:cNvPr id="55299" name="Rectangle 3"/>
          <p:cNvSpPr>
            <a:spLocks noGrp="1" noChangeArrowheads="1"/>
          </p:cNvSpPr>
          <p:nvPr>
            <p:ph type="body" idx="1"/>
          </p:nvPr>
        </p:nvSpPr>
        <p:spPr/>
        <p:txBody>
          <a:bodyPr/>
          <a:lstStyle/>
          <a:p>
            <a:r>
              <a:rPr lang="en-AU"/>
              <a:t>Every block cipher involves a transformation of a block of plaintext into a block of ciphertext, where the transformation depends on the key. The mechanism of diffusion seeks to make the statistical relationship between the plaintext and ciphertext as complex as possible in order to thwart attempts to deduce the key. confusion</a:t>
            </a:r>
            <a:r>
              <a:rPr lang="en-AU" b="1"/>
              <a:t> </a:t>
            </a:r>
            <a:r>
              <a:rPr lang="en-AU"/>
              <a:t>seeks to make the relationship between the statistics of the ciphertext and the value of the encryption key as complex as possible, again to thwart attempts to discover the key.</a:t>
            </a:r>
          </a:p>
          <a:p>
            <a:endParaRPr lang="en-US"/>
          </a:p>
          <a:p>
            <a:r>
              <a:rPr lang="en-AU"/>
              <a:t>So successful are diffusion and confusion in capturing the essence of the desired attributes of a block cipher that they have become the cornerstone of modern block cipher design.</a:t>
            </a:r>
          </a:p>
          <a:p>
            <a:endParaRPr lang="en-AU"/>
          </a:p>
          <a:p>
            <a:endParaRPr lang="en-AU"/>
          </a:p>
          <a:p>
            <a:endParaRPr lang="en-A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12</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E96C77-412F-4281-8699-E7F05F06D427}" type="slidenum">
              <a:rPr lang="en-AU"/>
              <a:pPr/>
              <a:t>13</a:t>
            </a:fld>
            <a:endParaRPr lang="en-AU"/>
          </a:p>
        </p:txBody>
      </p:sp>
      <p:sp>
        <p:nvSpPr>
          <p:cNvPr id="57346" name="Rectangle 2"/>
          <p:cNvSpPr>
            <a:spLocks noRot="1" noChangeArrowheads="1" noTextEdit="1"/>
          </p:cNvSpPr>
          <p:nvPr>
            <p:ph type="sldImg"/>
          </p:nvPr>
        </p:nvSpPr>
        <p:spPr>
          <a:xfrm>
            <a:off x="992188" y="768350"/>
            <a:ext cx="5114925" cy="3836988"/>
          </a:xfrm>
          <a:ln/>
        </p:spPr>
      </p:sp>
      <p:sp>
        <p:nvSpPr>
          <p:cNvPr id="57347" name="Rectangle 3"/>
          <p:cNvSpPr>
            <a:spLocks noGrp="1" noChangeArrowheads="1"/>
          </p:cNvSpPr>
          <p:nvPr>
            <p:ph type="body" idx="1"/>
          </p:nvPr>
        </p:nvSpPr>
        <p:spPr/>
        <p:txBody>
          <a:bodyPr/>
          <a:lstStyle/>
          <a:p>
            <a:r>
              <a:rPr lang="en-AU"/>
              <a:t>Horst Feistel, working at IBM Thomas J Watson Research Labs devised a suitable invertible cipher structure in early 70's.</a:t>
            </a:r>
          </a:p>
          <a:p>
            <a:r>
              <a:rPr lang="en-AU"/>
              <a:t>One of Feistel's main contributions was the invention of a suitable structure which adapted Shannon's S-P network in an easily inverted structure. Essentially the same h/w or s/w is used for both encryption and decryption, with just a slight change in how the keys are used. One layer of S-boxes and the following P-box are used to form the round function.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15</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8038AD-9A65-496C-ADB0-0D02EF25FA8E}" type="slidenum">
              <a:rPr lang="en-AU"/>
              <a:pPr/>
              <a:t>17</a:t>
            </a:fld>
            <a:endParaRPr lang="en-AU"/>
          </a:p>
        </p:txBody>
      </p:sp>
      <p:sp>
        <p:nvSpPr>
          <p:cNvPr id="61442" name="Rectangle 2"/>
          <p:cNvSpPr>
            <a:spLocks noRot="1" noChangeArrowheads="1" noTextEdit="1"/>
          </p:cNvSpPr>
          <p:nvPr>
            <p:ph type="sldImg"/>
          </p:nvPr>
        </p:nvSpPr>
        <p:spPr>
          <a:xfrm>
            <a:off x="992188" y="768350"/>
            <a:ext cx="5114925" cy="3836988"/>
          </a:xfrm>
          <a:ln/>
        </p:spPr>
      </p:sp>
      <p:sp>
        <p:nvSpPr>
          <p:cNvPr id="61443" name="Rectangle 3"/>
          <p:cNvSpPr>
            <a:spLocks noGrp="1" noChangeArrowheads="1"/>
          </p:cNvSpPr>
          <p:nvPr>
            <p:ph type="body" idx="1"/>
          </p:nvPr>
        </p:nvSpPr>
        <p:spPr/>
        <p:txBody>
          <a:bodyPr/>
          <a:lstStyle/>
          <a:p>
            <a:r>
              <a:rPr lang="en-AU"/>
              <a:t>The process of decryption with a Feistel cipher is essentially the same as the encryption process. The rule is as follows: Use the ciphertext as input to the algorithm, but use the subkeys </a:t>
            </a:r>
            <a:r>
              <a:rPr lang="en-AU" i="1"/>
              <a:t>Ki </a:t>
            </a:r>
            <a:r>
              <a:rPr lang="en-AU"/>
              <a:t>in reverse order. That is, use </a:t>
            </a:r>
            <a:r>
              <a:rPr lang="en-AU" i="1"/>
              <a:t>Kn </a:t>
            </a:r>
            <a:r>
              <a:rPr lang="en-AU"/>
              <a:t>in the first round, </a:t>
            </a:r>
            <a:r>
              <a:rPr lang="en-AU" i="1"/>
              <a:t>Kn</a:t>
            </a:r>
            <a:r>
              <a:rPr lang="en-AU"/>
              <a:t>–1 in the second round, and so on until </a:t>
            </a:r>
            <a:r>
              <a:rPr lang="en-AU" i="1"/>
              <a:t>K</a:t>
            </a:r>
            <a:r>
              <a:rPr lang="en-AU"/>
              <a:t>1 is used in the last round. This is a nice feature because it means we need not implement two different algorithms, one for encryption and one for decryption.</a:t>
            </a:r>
          </a:p>
          <a:p>
            <a:endParaRPr lang="en-A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18</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A695C2-BECF-4F22-9BD2-DB779FDAEBEC}" type="slidenum">
              <a:rPr lang="en-AU"/>
              <a:pPr/>
              <a:t>20</a:t>
            </a:fld>
            <a:endParaRPr lang="en-AU"/>
          </a:p>
        </p:txBody>
      </p:sp>
      <p:sp>
        <p:nvSpPr>
          <p:cNvPr id="65538" name="Rectangle 2"/>
          <p:cNvSpPr>
            <a:spLocks noRot="1" noChangeArrowheads="1" noTextEdit="1"/>
          </p:cNvSpPr>
          <p:nvPr>
            <p:ph type="sldImg"/>
          </p:nvPr>
        </p:nvSpPr>
        <p:spPr>
          <a:xfrm>
            <a:off x="992188" y="768350"/>
            <a:ext cx="5114925" cy="3836988"/>
          </a:xfrm>
          <a:ln/>
        </p:spPr>
      </p:sp>
      <p:sp>
        <p:nvSpPr>
          <p:cNvPr id="65539" name="Rectangle 3"/>
          <p:cNvSpPr>
            <a:spLocks noGrp="1" noChangeArrowheads="1"/>
          </p:cNvSpPr>
          <p:nvPr>
            <p:ph type="body" idx="1"/>
          </p:nvPr>
        </p:nvSpPr>
        <p:spPr/>
        <p:txBody>
          <a:bodyPr/>
          <a:lstStyle/>
          <a:p>
            <a:r>
              <a:rPr lang="en-AU"/>
              <a:t>Recent analysis has shown despite this controversy, that DES is well designed. DES is theoretically broken using Differential or Linear Cryptanalysis </a:t>
            </a:r>
          </a:p>
          <a:p>
            <a:r>
              <a:rPr lang="en-AU"/>
              <a:t>but in practise is unlikely to be a problem yet. Also rapid advances in computing speed though have rendered the 56 bit key susceptible to exhaustive key search, as predicted by Diffie &amp; Hellman. Have demonstrated breaks: </a:t>
            </a:r>
          </a:p>
          <a:p>
            <a:r>
              <a:rPr lang="en-AU"/>
              <a:t>- 1997 on a large network of computers in a few months </a:t>
            </a:r>
          </a:p>
          <a:p>
            <a:r>
              <a:rPr lang="en-AU"/>
              <a:t>- 1998 on dedicated h/w (EFF) in a few days </a:t>
            </a:r>
          </a:p>
          <a:p>
            <a:r>
              <a:rPr lang="en-AU"/>
              <a:t>- 1999 above combined in 22hrs!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21</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2C2101-2E45-498B-9C0F-C07DBECB37FE}" type="slidenum">
              <a:rPr lang="en-AU"/>
              <a:pPr/>
              <a:t>22</a:t>
            </a:fld>
            <a:endParaRPr lang="en-AU"/>
          </a:p>
        </p:txBody>
      </p:sp>
      <p:sp>
        <p:nvSpPr>
          <p:cNvPr id="67586" name="Rectangle 2"/>
          <p:cNvSpPr>
            <a:spLocks noRot="1" noChangeArrowheads="1" noTextEdit="1"/>
          </p:cNvSpPr>
          <p:nvPr>
            <p:ph type="sldImg"/>
          </p:nvPr>
        </p:nvSpPr>
        <p:spPr>
          <a:xfrm>
            <a:off x="992188" y="768350"/>
            <a:ext cx="5114925" cy="3836988"/>
          </a:xfrm>
          <a:ln/>
        </p:spPr>
      </p:sp>
      <p:sp>
        <p:nvSpPr>
          <p:cNvPr id="67587" name="Rectangle 3"/>
          <p:cNvSpPr>
            <a:spLocks noGrp="1" noChangeArrowheads="1"/>
          </p:cNvSpPr>
          <p:nvPr>
            <p:ph type="body" idx="1"/>
          </p:nvPr>
        </p:nvSpPr>
        <p:spPr/>
        <p:txBody>
          <a:bodyPr/>
          <a:lstStyle/>
          <a:p>
            <a:r>
              <a:rPr lang="en-AU"/>
              <a:t>The basic process in enciphering a 64-bit data block using the DES, shown on the left side, consists of: </a:t>
            </a:r>
          </a:p>
          <a:p>
            <a:r>
              <a:rPr lang="en-AU"/>
              <a:t>- an initial permutation (IP) </a:t>
            </a:r>
          </a:p>
          <a:p>
            <a:r>
              <a:rPr lang="en-AU"/>
              <a:t>- 16 rounds of a complex key dependent round function involving substitution and permutation functions </a:t>
            </a:r>
          </a:p>
          <a:p>
            <a:r>
              <a:rPr lang="en-AU"/>
              <a:t>- a final permutation, being the inverse of IP </a:t>
            </a:r>
          </a:p>
          <a:p>
            <a:endParaRPr lang="en-US"/>
          </a:p>
          <a:p>
            <a:r>
              <a:rPr lang="en-US"/>
              <a:t>The right side shows the handling of the 56-bit key and consists of:</a:t>
            </a:r>
          </a:p>
          <a:p>
            <a:r>
              <a:rPr lang="en-AU"/>
              <a:t>- an initial permutation of the key (PC1) which selects 56-bits in two 28-bit halves </a:t>
            </a:r>
          </a:p>
          <a:p>
            <a:r>
              <a:rPr lang="en-AU"/>
              <a:t>- 16 stages to generate the subkeys using a left circular shift and a permutation </a:t>
            </a:r>
          </a:p>
          <a:p>
            <a:endParaRPr lang="en-US"/>
          </a:p>
          <a:p>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pPr/>
              <a:t>2</a:t>
            </a:fld>
            <a:endParaRPr lang="en-IN"/>
          </a:p>
        </p:txBody>
      </p:sp>
    </p:spTree>
    <p:extLst>
      <p:ext uri="{BB962C8B-B14F-4D97-AF65-F5344CB8AC3E}">
        <p14:creationId xmlns="" xmlns:p14="http://schemas.microsoft.com/office/powerpoint/2010/main" val="28632818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23</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C3CBB5-038B-4BBC-BDB6-74BB716D553D}" type="slidenum">
              <a:rPr lang="en-AU"/>
              <a:pPr/>
              <a:t>24</a:t>
            </a:fld>
            <a:endParaRPr lang="en-AU"/>
          </a:p>
        </p:txBody>
      </p:sp>
      <p:sp>
        <p:nvSpPr>
          <p:cNvPr id="69634" name="Rectangle 2"/>
          <p:cNvSpPr>
            <a:spLocks noRot="1" noChangeArrowheads="1" noTextEdit="1"/>
          </p:cNvSpPr>
          <p:nvPr>
            <p:ph type="sldImg"/>
          </p:nvPr>
        </p:nvSpPr>
        <p:spPr>
          <a:xfrm>
            <a:off x="992188" y="768350"/>
            <a:ext cx="5114925" cy="3836988"/>
          </a:xfrm>
          <a:ln/>
        </p:spPr>
      </p:sp>
      <p:sp>
        <p:nvSpPr>
          <p:cNvPr id="69635" name="Rectangle 3"/>
          <p:cNvSpPr>
            <a:spLocks noGrp="1" noChangeArrowheads="1"/>
          </p:cNvSpPr>
          <p:nvPr>
            <p:ph type="body" idx="1"/>
          </p:nvPr>
        </p:nvSpPr>
        <p:spPr/>
        <p:txBody>
          <a:bodyPr/>
          <a:lstStyle/>
          <a:p>
            <a:r>
              <a:rPr lang="en-AU"/>
              <a:t>The initial permutation and its inverse are defined by tables, as shown in Tables 3.2a and 3.2b, respectively. The tables are to be interpreted as follows. The input to a table consists of 64 bits numbered from 1 to 64. The 64 entries in the permutation table contain a permutation of the numbers from 1 to 64. Each entry in the permutation table indicates the position of a numbered input bit in the output, which also consists of 64 bits.</a:t>
            </a:r>
          </a:p>
          <a:p>
            <a:endParaRPr lang="en-US"/>
          </a:p>
          <a:p>
            <a:r>
              <a:rPr lang="en-AU"/>
              <a:t>Note that the bit numbering for DES reflects IBM mainframe practice, and is the opposite of what we now mostly use - so be careful! Numbers from Bit 1 (leftmost, most significant) to bit 32/48/64 etc (rightmost, least significant).</a:t>
            </a:r>
          </a:p>
          <a:p>
            <a:endParaRPr lang="en-US"/>
          </a:p>
          <a:p>
            <a:r>
              <a:rPr lang="en-US"/>
              <a:t>Note that examples are specified using hexadecimal.</a:t>
            </a:r>
          </a:p>
          <a:p>
            <a:endParaRPr lang="en-AU"/>
          </a:p>
          <a:p>
            <a:endParaRPr lang="en-A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25</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88574C-DF7B-49EC-A4A6-7CC03A6CA55B}" type="slidenum">
              <a:rPr lang="en-AU"/>
              <a:pPr/>
              <a:t>27</a:t>
            </a:fld>
            <a:endParaRPr lang="en-AU"/>
          </a:p>
        </p:txBody>
      </p:sp>
      <p:sp>
        <p:nvSpPr>
          <p:cNvPr id="75778" name="Rectangle 2"/>
          <p:cNvSpPr>
            <a:spLocks noRot="1" noChangeArrowheads="1" noTextEdit="1"/>
          </p:cNvSpPr>
          <p:nvPr>
            <p:ph type="sldImg"/>
          </p:nvPr>
        </p:nvSpPr>
        <p:spPr>
          <a:xfrm>
            <a:off x="992188" y="768350"/>
            <a:ext cx="5114925" cy="3836988"/>
          </a:xfrm>
          <a:ln/>
        </p:spPr>
      </p:sp>
      <p:sp>
        <p:nvSpPr>
          <p:cNvPr id="75779" name="Rectangle 3"/>
          <p:cNvSpPr>
            <a:spLocks noGrp="1" noChangeArrowheads="1"/>
          </p:cNvSpPr>
          <p:nvPr>
            <p:ph type="body" idx="1"/>
          </p:nvPr>
        </p:nvSpPr>
        <p:spPr/>
        <p:txBody>
          <a:bodyPr/>
          <a:lstStyle/>
          <a:p>
            <a:r>
              <a:rPr lang="en-US"/>
              <a:t>Note that the s-boxes provide the “confusion” of data and key values, whilst the permutation P then spreads this as widely as possible, so each S-box output affects as many S-box inputs in the next round as possible, giving “diffusion”.</a:t>
            </a:r>
            <a:endParaRPr lang="en-A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B31BF6-BDF3-4AB7-A8E7-F720879D26EB}" type="slidenum">
              <a:rPr lang="en-AU"/>
              <a:pPr/>
              <a:t>28</a:t>
            </a:fld>
            <a:endParaRPr lang="en-AU"/>
          </a:p>
        </p:txBody>
      </p:sp>
      <p:sp>
        <p:nvSpPr>
          <p:cNvPr id="74754" name="Rectangle 2"/>
          <p:cNvSpPr>
            <a:spLocks noRot="1" noChangeArrowheads="1" noTextEdit="1"/>
          </p:cNvSpPr>
          <p:nvPr>
            <p:ph type="sldImg"/>
          </p:nvPr>
        </p:nvSpPr>
        <p:spPr>
          <a:xfrm>
            <a:off x="992188" y="768350"/>
            <a:ext cx="5114925" cy="3836988"/>
          </a:xfrm>
          <a:ln/>
        </p:spPr>
      </p:sp>
      <p:sp>
        <p:nvSpPr>
          <p:cNvPr id="74755" name="Rectangle 3"/>
          <p:cNvSpPr>
            <a:spLocks noGrp="1" noChangeArrowheads="1"/>
          </p:cNvSpPr>
          <p:nvPr>
            <p:ph type="body" idx="1"/>
          </p:nvPr>
        </p:nvSpPr>
        <p:spPr/>
        <p:txBody>
          <a:bodyPr/>
          <a:lstStyle/>
          <a:p>
            <a:r>
              <a:rPr lang="en-US"/>
              <a:t>Stallings Fig 3.9</a:t>
            </a:r>
            <a:endParaRPr lang="en-A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29</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A9501A-595B-4519-9F25-6AD323E7087D}" type="slidenum">
              <a:rPr lang="en-AU"/>
              <a:pPr/>
              <a:t>30</a:t>
            </a:fld>
            <a:endParaRPr lang="en-AU"/>
          </a:p>
        </p:txBody>
      </p:sp>
      <p:sp>
        <p:nvSpPr>
          <p:cNvPr id="73730" name="Rectangle 2"/>
          <p:cNvSpPr>
            <a:spLocks noRot="1" noChangeArrowheads="1" noTextEdit="1"/>
          </p:cNvSpPr>
          <p:nvPr>
            <p:ph type="sldImg"/>
          </p:nvPr>
        </p:nvSpPr>
        <p:spPr>
          <a:xfrm>
            <a:off x="992188" y="768350"/>
            <a:ext cx="5114925" cy="3836988"/>
          </a:xfrm>
          <a:ln/>
        </p:spPr>
      </p:sp>
      <p:sp>
        <p:nvSpPr>
          <p:cNvPr id="73731" name="Rectangle 3"/>
          <p:cNvSpPr>
            <a:spLocks noGrp="1" noChangeArrowheads="1"/>
          </p:cNvSpPr>
          <p:nvPr>
            <p:ph type="body" idx="1"/>
          </p:nvPr>
        </p:nvSpPr>
        <p:spPr/>
        <p:txBody>
          <a:bodyPr/>
          <a:lstStyle/>
          <a:p>
            <a:r>
              <a:rPr lang="en-AU"/>
              <a:t>The substitution consists of a set of eight S-boxes, each of which accepts 6 bits as input and produces 4 bits as output. These transformations are defined in Table 3.3, which is interpreted as follows: The first and last bits of the input to box S</a:t>
            </a:r>
            <a:r>
              <a:rPr lang="en-AU" i="1"/>
              <a:t>i </a:t>
            </a:r>
            <a:r>
              <a:rPr lang="en-AU"/>
              <a:t>form a 2-bit binary number to select one of four substitutions defined by the four rows in the table for S</a:t>
            </a:r>
            <a:r>
              <a:rPr lang="en-AU" i="1"/>
              <a:t>i</a:t>
            </a:r>
            <a:r>
              <a:rPr lang="en-AU"/>
              <a:t>. The middle four bits select one of the sixteen columns. The decimal value in the cell selected by the row and column is then converted to its 4-bit representation to produce the output. For example, in S1, for input 011001, the row is 01 (row 1) and the column is 1100 (column 12). The value in row 1, column 12 is 9, so the output is 1001.</a:t>
            </a:r>
          </a:p>
          <a:p>
            <a:endParaRPr lang="en-AU"/>
          </a:p>
          <a:p>
            <a:endParaRPr lang="en-AU"/>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31</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361084-5788-4945-92DD-D6BFB2861136}" type="slidenum">
              <a:rPr lang="en-AU"/>
              <a:pPr/>
              <a:t>32</a:t>
            </a:fld>
            <a:endParaRPr lang="en-AU"/>
          </a:p>
        </p:txBody>
      </p:sp>
      <p:sp>
        <p:nvSpPr>
          <p:cNvPr id="77826" name="Rectangle 2"/>
          <p:cNvSpPr>
            <a:spLocks noRot="1" noChangeArrowheads="1" noTextEdit="1"/>
          </p:cNvSpPr>
          <p:nvPr>
            <p:ph type="sldImg"/>
          </p:nvPr>
        </p:nvSpPr>
        <p:spPr>
          <a:xfrm>
            <a:off x="992188" y="768350"/>
            <a:ext cx="5114925" cy="3836988"/>
          </a:xfrm>
          <a:ln/>
        </p:spPr>
      </p:sp>
      <p:sp>
        <p:nvSpPr>
          <p:cNvPr id="77827" name="Rectangle 3"/>
          <p:cNvSpPr>
            <a:spLocks noGrp="1" noChangeArrowheads="1"/>
          </p:cNvSpPr>
          <p:nvPr>
            <p:ph type="body" idx="1"/>
          </p:nvPr>
        </p:nvSpPr>
        <p:spPr/>
        <p:txBody>
          <a:bodyPr/>
          <a:lstStyle/>
          <a:p>
            <a:r>
              <a:rPr lang="en-AU"/>
              <a:t>The 56 bit key size comes from security considerations as we know now. It was big enough so that an exhaustive key search was about as hard as the best direct attack (a form of differential cryptanalysis called a T-attack, known by the IBM &amp; NSA researchers), but no bigger. The extra 8 bits were then used as parity (error detecting) bits, which makes sense given the original design use for hardware communications links. However we hit an incompatibility with simple s/w implementations since the top bit in each byte is 0 (since ASCII only uses 7 bits), but the DES key schedule throws away the bottom bit! A good implementation needs to be cleverer! </a:t>
            </a:r>
          </a:p>
          <a:p>
            <a:endParaRPr lang="en-US"/>
          </a:p>
          <a:p>
            <a:r>
              <a:rPr lang="en-US"/>
              <a:t>Details of these permutations and the key rotation schedule are given in text Table 3.4.</a:t>
            </a:r>
            <a:endParaRPr lang="en-AU"/>
          </a:p>
          <a:p>
            <a:endParaRPr lang="en-US"/>
          </a:p>
          <a:p>
            <a:endParaRPr lang="en-AU"/>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33</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5FB0B8A-B651-4CB2-8667-94B028992942}" type="slidenum">
              <a:rPr lang="en-IN" smtClean="0"/>
              <a:pPr/>
              <a:t>3</a:t>
            </a:fld>
            <a:endParaRPr lang="en-IN"/>
          </a:p>
        </p:txBody>
      </p:sp>
    </p:spTree>
    <p:extLst>
      <p:ext uri="{BB962C8B-B14F-4D97-AF65-F5344CB8AC3E}">
        <p14:creationId xmlns="" xmlns:p14="http://schemas.microsoft.com/office/powerpoint/2010/main" val="5511195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35</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37</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6DBC15-800E-4DF3-BC74-DBA86DBFF1C5}" type="slidenum">
              <a:rPr lang="en-AU"/>
              <a:pPr/>
              <a:t>38</a:t>
            </a:fld>
            <a:endParaRPr lang="en-AU"/>
          </a:p>
        </p:txBody>
      </p:sp>
      <p:sp>
        <p:nvSpPr>
          <p:cNvPr id="81922" name="Rectangle 2"/>
          <p:cNvSpPr>
            <a:spLocks noRot="1" noChangeArrowheads="1" noTextEdit="1"/>
          </p:cNvSpPr>
          <p:nvPr>
            <p:ph type="sldImg"/>
          </p:nvPr>
        </p:nvSpPr>
        <p:spPr>
          <a:xfrm>
            <a:off x="992188" y="768350"/>
            <a:ext cx="5114925" cy="3836988"/>
          </a:xfrm>
          <a:ln/>
        </p:spPr>
      </p:sp>
      <p:sp>
        <p:nvSpPr>
          <p:cNvPr id="81923" name="Rectangle 3"/>
          <p:cNvSpPr>
            <a:spLocks noGrp="1" noChangeArrowheads="1"/>
          </p:cNvSpPr>
          <p:nvPr>
            <p:ph type="body" idx="1"/>
          </p:nvPr>
        </p:nvSpPr>
        <p:spPr/>
        <p:txBody>
          <a:bodyPr/>
          <a:lstStyle/>
          <a:p>
            <a:r>
              <a:rPr lang="en-AU"/>
              <a:t>DES finally and definitively proved insecure in July 1998, when the Electronic Frontier Foundation (EFF) announced that it had broken a DES encryption using a special-purpose "DES cracker" machine that was built for less than $250,000. The attack took less than three days. The</a:t>
            </a:r>
          </a:p>
          <a:p>
            <a:r>
              <a:rPr lang="en-AU"/>
              <a:t>EFF has published a detailed description of the machine, enabling others to build their own cracker [EFF98].</a:t>
            </a:r>
          </a:p>
          <a:p>
            <a:endParaRPr lang="en-AU"/>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B1B906-0CA6-4372-B835-C162C24160B2}" type="slidenum">
              <a:rPr lang="en-AU"/>
              <a:pPr/>
              <a:t>39</a:t>
            </a:fld>
            <a:endParaRPr lang="en-AU"/>
          </a:p>
        </p:txBody>
      </p:sp>
      <p:sp>
        <p:nvSpPr>
          <p:cNvPr id="83970" name="Rectangle 2"/>
          <p:cNvSpPr>
            <a:spLocks noRot="1" noChangeArrowheads="1" noTextEdit="1"/>
          </p:cNvSpPr>
          <p:nvPr>
            <p:ph type="sldImg"/>
          </p:nvPr>
        </p:nvSpPr>
        <p:spPr>
          <a:xfrm>
            <a:off x="992188" y="768350"/>
            <a:ext cx="5114925" cy="3836988"/>
          </a:xfrm>
          <a:ln/>
        </p:spPr>
      </p:sp>
      <p:sp>
        <p:nvSpPr>
          <p:cNvPr id="83971" name="Rectangle 3"/>
          <p:cNvSpPr>
            <a:spLocks noGrp="1" noChangeArrowheads="1"/>
          </p:cNvSpPr>
          <p:nvPr>
            <p:ph type="body" idx="1"/>
          </p:nvPr>
        </p:nvSpPr>
        <p:spPr/>
        <p:txBody>
          <a:bodyPr/>
          <a:lstStyle/>
          <a:p>
            <a:r>
              <a:rPr lang="en-US"/>
              <a:t>AES analysis process has highlighted this attack approach, and is a concern.</a:t>
            </a:r>
            <a:endParaRPr lang="en-AU"/>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1314419E-1B5D-41BF-BEE5-FAA1A94171E3}" type="slidenum">
              <a:rPr lang="en-AU"/>
              <a:pPr/>
              <a:t>41</a:t>
            </a:fld>
            <a:endParaRPr lang="en-AU"/>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rPr>
              <a:t>Chapter 9 summary.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4</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9AD548-8888-422D-9E91-E0AA49B9CF39}" type="slidenum">
              <a:rPr lang="en-AU"/>
              <a:pPr/>
              <a:t>5</a:t>
            </a:fld>
            <a:endParaRPr lang="en-AU"/>
          </a:p>
        </p:txBody>
      </p:sp>
      <p:sp>
        <p:nvSpPr>
          <p:cNvPr id="48130" name="Rectangle 2"/>
          <p:cNvSpPr>
            <a:spLocks noRot="1" noChangeArrowheads="1" noTextEdit="1"/>
          </p:cNvSpPr>
          <p:nvPr>
            <p:ph type="sldImg"/>
          </p:nvPr>
        </p:nvSpPr>
        <p:spPr>
          <a:xfrm>
            <a:off x="992188" y="768350"/>
            <a:ext cx="5114925" cy="3836988"/>
          </a:xfrm>
          <a:ln/>
        </p:spPr>
      </p:sp>
      <p:sp>
        <p:nvSpPr>
          <p:cNvPr id="48131" name="Rectangle 3"/>
          <p:cNvSpPr>
            <a:spLocks noGrp="1" noChangeArrowheads="1"/>
          </p:cNvSpPr>
          <p:nvPr>
            <p:ph type="body" idx="1"/>
          </p:nvPr>
        </p:nvSpPr>
        <p:spPr/>
        <p:txBody>
          <a:bodyPr/>
          <a:lstStyle/>
          <a:p>
            <a:r>
              <a:rPr lang="en-AU"/>
              <a:t>Modern block ciphers are widely used to provide encryption of quantities of information, and/or a cryptographic checksum to ensure the contents have not been altered. We continue to use block ciphers because they are comparatively fast, and because we know a fair amount about how to design them.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6</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EE9FC7-5CDA-49C6-A492-86C01863105F}" type="slidenum">
              <a:rPr lang="en-AU"/>
              <a:pPr/>
              <a:t>7</a:t>
            </a:fld>
            <a:endParaRPr lang="en-AU"/>
          </a:p>
        </p:txBody>
      </p:sp>
      <p:sp>
        <p:nvSpPr>
          <p:cNvPr id="50178" name="Rectangle 2"/>
          <p:cNvSpPr>
            <a:spLocks noRot="1" noChangeArrowheads="1" noTextEdit="1"/>
          </p:cNvSpPr>
          <p:nvPr>
            <p:ph type="sldImg"/>
          </p:nvPr>
        </p:nvSpPr>
        <p:spPr>
          <a:xfrm>
            <a:off x="992188" y="768350"/>
            <a:ext cx="5114925" cy="3836988"/>
          </a:xfrm>
          <a:ln/>
        </p:spPr>
      </p:sp>
      <p:sp>
        <p:nvSpPr>
          <p:cNvPr id="50179" name="Rectangle 3"/>
          <p:cNvSpPr>
            <a:spLocks noGrp="1" noChangeArrowheads="1"/>
          </p:cNvSpPr>
          <p:nvPr>
            <p:ph type="body" idx="1"/>
          </p:nvPr>
        </p:nvSpPr>
        <p:spPr/>
        <p:txBody>
          <a:bodyPr/>
          <a:lstStyle/>
          <a:p>
            <a:r>
              <a:rPr lang="en-AU"/>
              <a:t>Block ciphers work a on block / word at a time, which is some number of bits. All of these bits have to be available before the block can be processed. Stream ciphers work on a bit or byte of the message at a time, hence process it as a “stream”.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8</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EAD261-312D-444E-A594-6252ACBC632E}" type="slidenum">
              <a:rPr lang="en-AU"/>
              <a:pPr/>
              <a:t>9</a:t>
            </a:fld>
            <a:endParaRPr lang="en-AU"/>
          </a:p>
        </p:txBody>
      </p:sp>
      <p:sp>
        <p:nvSpPr>
          <p:cNvPr id="51202" name="Rectangle 2"/>
          <p:cNvSpPr>
            <a:spLocks noRot="1" noChangeArrowheads="1" noTextEdit="1"/>
          </p:cNvSpPr>
          <p:nvPr>
            <p:ph type="sldImg"/>
          </p:nvPr>
        </p:nvSpPr>
        <p:spPr>
          <a:xfrm>
            <a:off x="992188" y="768350"/>
            <a:ext cx="5114925" cy="3836988"/>
          </a:xfrm>
          <a:ln/>
        </p:spPr>
      </p:sp>
      <p:sp>
        <p:nvSpPr>
          <p:cNvPr id="51203" name="Rectangle 3"/>
          <p:cNvSpPr>
            <a:spLocks noGrp="1" noChangeArrowheads="1"/>
          </p:cNvSpPr>
          <p:nvPr>
            <p:ph type="body" idx="1"/>
          </p:nvPr>
        </p:nvSpPr>
        <p:spPr/>
        <p:txBody>
          <a:bodyPr/>
          <a:lstStyle/>
          <a:p>
            <a:r>
              <a:rPr lang="en-AU"/>
              <a:t>An arbitrary reversible substitution cipher for a large block size is not practical, however, from an implementation and performance point of view. In general, for an </a:t>
            </a:r>
            <a:r>
              <a:rPr lang="en-AU" i="1"/>
              <a:t>n</a:t>
            </a:r>
            <a:r>
              <a:rPr lang="en-AU"/>
              <a:t>-bit general substitution block cipher, the size of the key is </a:t>
            </a:r>
            <a:r>
              <a:rPr lang="en-AU" i="1"/>
              <a:t>n x</a:t>
            </a:r>
            <a:r>
              <a:rPr lang="en-AU"/>
              <a:t> 2</a:t>
            </a:r>
            <a:r>
              <a:rPr lang="en-AU" i="1" baseline="30000"/>
              <a:t>n</a:t>
            </a:r>
            <a:r>
              <a:rPr lang="en-AU"/>
              <a:t>. For a 64-bit block, which is a desirable length to thwart statistical attacks, the key size is 64 x 2</a:t>
            </a:r>
            <a:r>
              <a:rPr lang="en-AU" baseline="30000"/>
              <a:t>64</a:t>
            </a:r>
            <a:r>
              <a:rPr lang="en-AU"/>
              <a:t> = 2</a:t>
            </a:r>
            <a:r>
              <a:rPr lang="en-AU" baseline="30000"/>
              <a:t>70</a:t>
            </a:r>
            <a:r>
              <a:rPr lang="en-AU"/>
              <a:t> = 10</a:t>
            </a:r>
            <a:r>
              <a:rPr lang="en-AU" baseline="30000"/>
              <a:t>21</a:t>
            </a:r>
            <a:r>
              <a:rPr lang="en-AU"/>
              <a:t> bits.</a:t>
            </a:r>
          </a:p>
          <a:p>
            <a:endParaRPr lang="en-AU"/>
          </a:p>
          <a:p>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band"/>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 y="5583235"/>
            <a:ext cx="9128125" cy="1289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18"/>
          <p:cNvSpPr>
            <a:spLocks noChangeArrowheads="1"/>
          </p:cNvSpPr>
          <p:nvPr/>
        </p:nvSpPr>
        <p:spPr bwMode="auto">
          <a:xfrm>
            <a:off x="0" y="0"/>
            <a:ext cx="9144000" cy="1752600"/>
          </a:xfrm>
          <a:prstGeom prst="rect">
            <a:avLst/>
          </a:prstGeom>
          <a:solidFill>
            <a:srgbClr val="335295"/>
          </a:solidFill>
          <a:ln w="9525">
            <a:noFill/>
            <a:miter lim="800000"/>
            <a:headEnd/>
            <a:tailEnd/>
          </a:ln>
        </p:spPr>
        <p:txBody>
          <a:bodyPr wrap="none" anchor="ctr"/>
          <a:lstStyle/>
          <a:p>
            <a:pPr>
              <a:defRPr/>
            </a:pPr>
            <a:endParaRPr lang="en-US" sz="1800">
              <a:latin typeface="Arial" charset="0"/>
              <a:cs typeface="+mn-cs"/>
            </a:endParaRPr>
          </a:p>
        </p:txBody>
      </p:sp>
      <p:sp>
        <p:nvSpPr>
          <p:cNvPr id="5122" name="Rectangle 2"/>
          <p:cNvSpPr>
            <a:spLocks noGrp="1" noChangeArrowheads="1"/>
          </p:cNvSpPr>
          <p:nvPr>
            <p:ph type="ctrTitle"/>
          </p:nvPr>
        </p:nvSpPr>
        <p:spPr>
          <a:xfrm>
            <a:off x="685800" y="2286000"/>
            <a:ext cx="7772400" cy="1143000"/>
          </a:xfrm>
        </p:spPr>
        <p:txBody>
          <a:bodyPr/>
          <a:lstStyle>
            <a:lvl1pPr>
              <a:defRPr>
                <a:solidFill>
                  <a:srgbClr val="1B57B5"/>
                </a:solidFill>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5123" name="Rectangle 3"/>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latin typeface="Arial" panose="020B0604020202020204" pitchFamily="34" charset="0"/>
                <a:cs typeface="Arial" panose="020B0604020202020204" pitchFamily="34" charset="0"/>
              </a:defRPr>
            </a:lvl1pPr>
          </a:lstStyle>
          <a:p>
            <a:r>
              <a:rPr lang="en-US" smtClean="0"/>
              <a:t>Click to edit Master subtitle style</a:t>
            </a:r>
            <a:endParaRPr lang="en-US"/>
          </a:p>
        </p:txBody>
      </p:sp>
    </p:spTree>
    <p:extLst>
      <p:ext uri="{BB962C8B-B14F-4D97-AF65-F5344CB8AC3E}">
        <p14:creationId xmlns="" xmlns:p14="http://schemas.microsoft.com/office/powerpoint/2010/main" val="3388091961"/>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457200" y="1066800"/>
            <a:ext cx="8229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274638"/>
            <a:ext cx="8229600" cy="792162"/>
          </a:xfrm>
        </p:spPr>
        <p:txBody>
          <a:bodyPr/>
          <a:lstStyle>
            <a:lvl1pPr>
              <a:defRPr sz="3200">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457200" y="1219202"/>
            <a:ext cx="8229600" cy="4906963"/>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p:nvSpPr>
        <p:spPr>
          <a:xfrm>
            <a:off x="3800520" y="6291590"/>
            <a:ext cx="466794" cy="253916"/>
          </a:xfrm>
          <a:prstGeom prst="rect">
            <a:avLst/>
          </a:prstGeom>
          <a:noFill/>
        </p:spPr>
        <p:txBody>
          <a:bodyPr wrap="none" rtlCol="0">
            <a:spAutoFit/>
          </a:bodyPr>
          <a:lstStyle/>
          <a:p>
            <a:r>
              <a:rPr lang="en-US" sz="1050" i="1" baseline="0" dirty="0" smtClean="0"/>
              <a:t>v 1.0</a:t>
            </a:r>
            <a:endParaRPr lang="en-US" sz="1050" i="1" dirty="0"/>
          </a:p>
        </p:txBody>
      </p:sp>
    </p:spTree>
    <p:extLst>
      <p:ext uri="{BB962C8B-B14F-4D97-AF65-F5344CB8AC3E}">
        <p14:creationId xmlns="" xmlns:p14="http://schemas.microsoft.com/office/powerpoint/2010/main" val="2107125811"/>
      </p:ext>
    </p:extLst>
  </p:cSld>
  <p:clrMapOvr>
    <a:overrideClrMapping bg1="lt1" tx1="dk1" bg2="lt2" tx2="dk2" accent1="accent1" accent2="accent2" accent3="accent3" accent4="accent4" accent5="accent5" accent6="accent6" hlink="hlink" folHlink="folHlink"/>
  </p:clrMapOvr>
  <p:transition>
    <p:wipe dir="d"/>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1" descr="band"/>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 y="5568727"/>
            <a:ext cx="9142413" cy="1289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2" name="Rectangle 3"/>
          <p:cNvSpPr>
            <a:spLocks noGrp="1" noChangeArrowheads="1"/>
          </p:cNvSpPr>
          <p:nvPr>
            <p:ph type="body" idx="1"/>
          </p:nvPr>
        </p:nvSpPr>
        <p:spPr bwMode="auto">
          <a:xfrm>
            <a:off x="457200" y="1447800"/>
            <a:ext cx="8229600" cy="4678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Oval 4"/>
          <p:cNvSpPr>
            <a:spLocks noChangeArrowheads="1"/>
          </p:cNvSpPr>
          <p:nvPr/>
        </p:nvSpPr>
        <p:spPr bwMode="auto">
          <a:xfrm>
            <a:off x="0" y="6213364"/>
            <a:ext cx="685800" cy="304800"/>
          </a:xfrm>
          <a:prstGeom prst="ellipse">
            <a:avLst/>
          </a:prstGeom>
          <a:solidFill>
            <a:schemeClr val="bg1"/>
          </a:solidFill>
          <a:ln w="25400" algn="ctr">
            <a:solidFill>
              <a:schemeClr val="bg1"/>
            </a:solidFill>
            <a:round/>
            <a:headEnd/>
            <a:tailEnd/>
          </a:ln>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fld id="{68F38F93-EFB2-4D8E-B34E-D4180BE42A95}" type="slidenum">
              <a:rPr lang="en-US" altLang="en-US" sz="1600" b="1">
                <a:solidFill>
                  <a:schemeClr val="accent2"/>
                </a:solidFill>
                <a:latin typeface="Calibri" panose="020F0502020204030204" pitchFamily="34" charset="0"/>
              </a:rPr>
              <a:pPr algn="ctr"/>
              <a:t>‹#›</a:t>
            </a:fld>
            <a:endParaRPr lang="en-US" altLang="en-US" sz="1800" b="1" dirty="0">
              <a:solidFill>
                <a:schemeClr val="accent2"/>
              </a:solidFill>
              <a:latin typeface="Calibri" panose="020F0502020204030204" pitchFamily="34" charset="0"/>
            </a:endParaRPr>
          </a:p>
        </p:txBody>
      </p:sp>
    </p:spTree>
    <p:extLst>
      <p:ext uri="{BB962C8B-B14F-4D97-AF65-F5344CB8AC3E}">
        <p14:creationId xmlns="" xmlns:p14="http://schemas.microsoft.com/office/powerpoint/2010/main" val="2030570571"/>
      </p:ext>
    </p:extLst>
  </p:cSld>
  <p:clrMap bg1="lt1" tx1="dk1" bg2="lt2" tx2="dk2" accent1="accent1" accent2="accent2" accent3="accent3" accent4="accent4" accent5="accent5" accent6="accent6" hlink="hlink" folHlink="folHlink"/>
  <p:sldLayoutIdLst>
    <p:sldLayoutId id="2147483666" r:id="rId1"/>
    <p:sldLayoutId id="2147483667" r:id="rId2"/>
  </p:sldLayoutIdLst>
  <p:transition>
    <p:wipe dir="d"/>
  </p:transition>
  <p:txStyles>
    <p:titleStyle>
      <a:lvl1pPr algn="ctr" rtl="0" eaLnBrk="1" fontAlgn="base" hangingPunct="1">
        <a:spcBef>
          <a:spcPct val="0"/>
        </a:spcBef>
        <a:spcAft>
          <a:spcPct val="0"/>
        </a:spcAft>
        <a:defRPr sz="3200">
          <a:solidFill>
            <a:srgbClr val="1B57B5"/>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3200">
          <a:solidFill>
            <a:srgbClr val="1B57B5"/>
          </a:solidFill>
          <a:latin typeface="Tahoma" pitchFamily="34" charset="0"/>
          <a:cs typeface="Tahoma" pitchFamily="34" charset="0"/>
        </a:defRPr>
      </a:lvl2pPr>
      <a:lvl3pPr algn="ctr" rtl="0" eaLnBrk="1" fontAlgn="base" hangingPunct="1">
        <a:spcBef>
          <a:spcPct val="0"/>
        </a:spcBef>
        <a:spcAft>
          <a:spcPct val="0"/>
        </a:spcAft>
        <a:defRPr sz="3200">
          <a:solidFill>
            <a:srgbClr val="1B57B5"/>
          </a:solidFill>
          <a:latin typeface="Tahoma" pitchFamily="34" charset="0"/>
          <a:cs typeface="Tahoma" pitchFamily="34" charset="0"/>
        </a:defRPr>
      </a:lvl3pPr>
      <a:lvl4pPr algn="ctr" rtl="0" eaLnBrk="1" fontAlgn="base" hangingPunct="1">
        <a:spcBef>
          <a:spcPct val="0"/>
        </a:spcBef>
        <a:spcAft>
          <a:spcPct val="0"/>
        </a:spcAft>
        <a:defRPr sz="3200">
          <a:solidFill>
            <a:srgbClr val="1B57B5"/>
          </a:solidFill>
          <a:latin typeface="Tahoma" pitchFamily="34" charset="0"/>
          <a:cs typeface="Tahoma" pitchFamily="34" charset="0"/>
        </a:defRPr>
      </a:lvl4pPr>
      <a:lvl5pPr algn="ctr" rtl="0" eaLnBrk="1" fontAlgn="base" hangingPunct="1">
        <a:spcBef>
          <a:spcPct val="0"/>
        </a:spcBef>
        <a:spcAft>
          <a:spcPct val="0"/>
        </a:spcAft>
        <a:defRPr sz="3200">
          <a:solidFill>
            <a:srgbClr val="1B57B5"/>
          </a:solidFill>
          <a:latin typeface="Tahoma" pitchFamily="34" charset="0"/>
          <a:cs typeface="Tahoma" pitchFamily="34"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p:titleStyle>
    <p:bodyStyle>
      <a:lvl1pPr marL="342900" indent="-342900" algn="l" rtl="0" eaLnBrk="1" fontAlgn="base" hangingPunct="1">
        <a:spcBef>
          <a:spcPct val="20000"/>
        </a:spcBef>
        <a:spcAft>
          <a:spcPct val="0"/>
        </a:spcAft>
        <a:buChar char="•"/>
        <a:defRPr sz="2800">
          <a:solidFill>
            <a:srgbClr val="0000FF"/>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2pPr>
      <a:lvl3pPr marL="1143000" indent="-228600" algn="l" rtl="0" eaLnBrk="1" fontAlgn="base" hangingPunct="1">
        <a:spcBef>
          <a:spcPct val="20000"/>
        </a:spcBef>
        <a:spcAft>
          <a:spcPct val="0"/>
        </a:spcAft>
        <a:buChar char="•"/>
        <a:defRPr sz="2000">
          <a:solidFill>
            <a:srgbClr val="1B57B5"/>
          </a:solidFill>
          <a:latin typeface="Arial" panose="020B0604020202020204" pitchFamily="34" charset="0"/>
          <a:cs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Cryptography and Network Security</a:t>
            </a:r>
            <a:br>
              <a:rPr lang="en-US" b="1" dirty="0" smtClean="0"/>
            </a:br>
            <a:endParaRPr lang="en-IN" dirty="0"/>
          </a:p>
        </p:txBody>
      </p:sp>
      <p:sp>
        <p:nvSpPr>
          <p:cNvPr id="5" name="Subtitle 4"/>
          <p:cNvSpPr>
            <a:spLocks noGrp="1"/>
          </p:cNvSpPr>
          <p:nvPr>
            <p:ph type="subTitle" idx="1"/>
          </p:nvPr>
        </p:nvSpPr>
        <p:spPr/>
        <p:txBody>
          <a:bodyPr/>
          <a:lstStyle/>
          <a:p>
            <a:r>
              <a:rPr lang="en-US" b="1" dirty="0" smtClean="0"/>
              <a:t>DATA ENCRYPTION STANDARD</a:t>
            </a:r>
            <a:endParaRPr lang="en-US" dirty="0" smtClean="0"/>
          </a:p>
        </p:txBody>
      </p:sp>
    </p:spTree>
    <p:extLst>
      <p:ext uri="{BB962C8B-B14F-4D97-AF65-F5344CB8AC3E}">
        <p14:creationId xmlns="" xmlns:p14="http://schemas.microsoft.com/office/powerpoint/2010/main" val="3948537728"/>
      </p:ext>
    </p:extLst>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AU" sz="3600">
                <a:latin typeface="Comic Sans MS" pitchFamily="66" charset="0"/>
              </a:rPr>
              <a:t>Claude Shannon and Substitution-Permutation Ciphers</a:t>
            </a:r>
          </a:p>
        </p:txBody>
      </p:sp>
      <p:sp>
        <p:nvSpPr>
          <p:cNvPr id="52227" name="Rectangle 3"/>
          <p:cNvSpPr>
            <a:spLocks noGrp="1" noChangeArrowheads="1"/>
          </p:cNvSpPr>
          <p:nvPr>
            <p:ph type="body" idx="1"/>
          </p:nvPr>
        </p:nvSpPr>
        <p:spPr/>
        <p:txBody>
          <a:bodyPr/>
          <a:lstStyle/>
          <a:p>
            <a:pPr algn="just"/>
            <a:r>
              <a:rPr lang="en-AU" sz="2400" dirty="0"/>
              <a:t>in 1949 Claude Shannon introduced idea of substitution-permutation (S-P) networks</a:t>
            </a:r>
          </a:p>
          <a:p>
            <a:pPr lvl="1" algn="just"/>
            <a:r>
              <a:rPr lang="en-AU" sz="2400" dirty="0"/>
              <a:t>modern substitution-transposition product cipher </a:t>
            </a:r>
          </a:p>
          <a:p>
            <a:pPr algn="just"/>
            <a:r>
              <a:rPr lang="en-AU" sz="2400" dirty="0"/>
              <a:t>these form the basis of modern block ciphers </a:t>
            </a:r>
          </a:p>
          <a:p>
            <a:pPr algn="just"/>
            <a:r>
              <a:rPr lang="en-AU" sz="2400" dirty="0"/>
              <a:t>S-P networks are based on the two primitive cryptographic operations we have seen before: </a:t>
            </a:r>
          </a:p>
          <a:p>
            <a:pPr lvl="1" algn="just"/>
            <a:r>
              <a:rPr lang="en-AU" sz="2400" i="1" dirty="0"/>
              <a:t>substitution</a:t>
            </a:r>
            <a:r>
              <a:rPr lang="en-AU" sz="2400" dirty="0"/>
              <a:t> (S-box)</a:t>
            </a:r>
          </a:p>
          <a:p>
            <a:pPr lvl="1" algn="just"/>
            <a:r>
              <a:rPr lang="en-AU" sz="2400" i="1" dirty="0"/>
              <a:t>permutation </a:t>
            </a:r>
            <a:r>
              <a:rPr lang="en-AU" sz="2400" dirty="0"/>
              <a:t>(P-box)</a:t>
            </a:r>
          </a:p>
          <a:p>
            <a:pPr algn="just"/>
            <a:r>
              <a:rPr lang="en-AU" sz="2400" dirty="0"/>
              <a:t>provide </a:t>
            </a:r>
            <a:r>
              <a:rPr lang="en-AU" sz="2400" i="1" dirty="0"/>
              <a:t>confusion</a:t>
            </a:r>
            <a:r>
              <a:rPr lang="en-AU" sz="2400" dirty="0"/>
              <a:t> and </a:t>
            </a:r>
            <a:r>
              <a:rPr lang="en-AU" sz="2400" i="1" dirty="0"/>
              <a:t>diffusion</a:t>
            </a:r>
            <a:r>
              <a:rPr lang="en-AU" sz="2400" dirty="0"/>
              <a:t> of message </a:t>
            </a:r>
          </a:p>
        </p:txBody>
      </p:sp>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atin typeface="Comic Sans MS" pitchFamily="66" charset="0"/>
              </a:rPr>
              <a:t>Confusion and Diffusion</a:t>
            </a:r>
            <a:endParaRPr lang="en-AU">
              <a:latin typeface="Comic Sans MS" pitchFamily="66" charset="0"/>
            </a:endParaRPr>
          </a:p>
        </p:txBody>
      </p:sp>
      <p:sp>
        <p:nvSpPr>
          <p:cNvPr id="54275" name="Rectangle 3"/>
          <p:cNvSpPr>
            <a:spLocks noGrp="1" noChangeArrowheads="1"/>
          </p:cNvSpPr>
          <p:nvPr>
            <p:ph type="body" idx="1"/>
          </p:nvPr>
        </p:nvSpPr>
        <p:spPr/>
        <p:txBody>
          <a:bodyPr/>
          <a:lstStyle/>
          <a:p>
            <a:pPr algn="just">
              <a:lnSpc>
                <a:spcPct val="110000"/>
              </a:lnSpc>
            </a:pPr>
            <a:r>
              <a:rPr lang="en-US" sz="2400" dirty="0"/>
              <a:t>cipher needs to completely obscure statistical properties of original message</a:t>
            </a:r>
          </a:p>
          <a:p>
            <a:pPr algn="just">
              <a:lnSpc>
                <a:spcPct val="110000"/>
              </a:lnSpc>
            </a:pPr>
            <a:r>
              <a:rPr lang="en-US" sz="2400" dirty="0"/>
              <a:t>a one-time pad does this</a:t>
            </a:r>
          </a:p>
          <a:p>
            <a:pPr algn="just">
              <a:lnSpc>
                <a:spcPct val="110000"/>
              </a:lnSpc>
            </a:pPr>
            <a:r>
              <a:rPr lang="en-US" sz="2400" dirty="0"/>
              <a:t>more practically Shannon suggested combining elements to obtain:</a:t>
            </a:r>
          </a:p>
          <a:p>
            <a:pPr algn="just">
              <a:lnSpc>
                <a:spcPct val="110000"/>
              </a:lnSpc>
            </a:pPr>
            <a:r>
              <a:rPr lang="en-AU" sz="2400" b="1" dirty="0"/>
              <a:t>diffusion</a:t>
            </a:r>
            <a:r>
              <a:rPr lang="en-AU" sz="2400" dirty="0"/>
              <a:t> – dissipates statistical structure of plaintext over bulk of </a:t>
            </a:r>
            <a:r>
              <a:rPr lang="en-AU" sz="2400" dirty="0" err="1"/>
              <a:t>ciphertext</a:t>
            </a:r>
            <a:endParaRPr lang="en-AU" sz="2400" dirty="0"/>
          </a:p>
          <a:p>
            <a:pPr algn="just">
              <a:lnSpc>
                <a:spcPct val="110000"/>
              </a:lnSpc>
            </a:pPr>
            <a:r>
              <a:rPr lang="en-AU" sz="2400" b="1" dirty="0"/>
              <a:t>confusion</a:t>
            </a:r>
            <a:r>
              <a:rPr lang="en-AU" sz="2400" dirty="0"/>
              <a:t> – makes relationship between </a:t>
            </a:r>
            <a:r>
              <a:rPr lang="en-AU" sz="2400" dirty="0" err="1"/>
              <a:t>ciphertext</a:t>
            </a:r>
            <a:r>
              <a:rPr lang="en-AU" sz="2400" dirty="0"/>
              <a:t> and key as complex as possible</a:t>
            </a:r>
            <a:endParaRPr lang="en-AU" sz="2400" i="1" dirty="0"/>
          </a:p>
        </p:txBody>
      </p:sp>
    </p:spTree>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44136" y="1005840"/>
            <a:ext cx="8451669" cy="5225141"/>
          </a:xfrm>
        </p:spPr>
        <p:txBody>
          <a:bodyPr/>
          <a:lstStyle/>
          <a:p>
            <a:pPr algn="just"/>
            <a:r>
              <a:rPr lang="en-US" dirty="0" smtClean="0"/>
              <a:t>Introduction</a:t>
            </a:r>
          </a:p>
          <a:p>
            <a:pPr algn="just"/>
            <a:r>
              <a:rPr lang="en-US" dirty="0" smtClean="0"/>
              <a:t>Block Vs stream cipher</a:t>
            </a:r>
          </a:p>
          <a:p>
            <a:pPr lvl="1" algn="just"/>
            <a:r>
              <a:rPr lang="en-US" dirty="0" smtClean="0"/>
              <a:t>Block cipher principles</a:t>
            </a:r>
          </a:p>
          <a:p>
            <a:pPr algn="just"/>
            <a:r>
              <a:rPr lang="en-US" dirty="0" err="1" smtClean="0"/>
              <a:t>Feistel</a:t>
            </a:r>
            <a:r>
              <a:rPr lang="en-US" dirty="0" smtClean="0"/>
              <a:t> cipher structure</a:t>
            </a:r>
          </a:p>
          <a:p>
            <a:pPr lvl="1" algn="just"/>
            <a:r>
              <a:rPr lang="en-US" dirty="0" err="1" smtClean="0"/>
              <a:t>Feistel</a:t>
            </a:r>
            <a:r>
              <a:rPr lang="en-US" dirty="0" smtClean="0"/>
              <a:t> cipher design principles</a:t>
            </a:r>
            <a:endParaRPr lang="en-US" dirty="0" smtClean="0"/>
          </a:p>
          <a:p>
            <a:pPr algn="just"/>
            <a:r>
              <a:rPr lang="en-US" dirty="0" smtClean="0"/>
              <a:t>DES</a:t>
            </a:r>
          </a:p>
          <a:p>
            <a:pPr lvl="1" algn="just"/>
            <a:r>
              <a:rPr lang="en-US" dirty="0" smtClean="0"/>
              <a:t>Encryption</a:t>
            </a:r>
          </a:p>
          <a:p>
            <a:pPr lvl="1" algn="just"/>
            <a:r>
              <a:rPr lang="en-US" dirty="0" smtClean="0"/>
              <a:t>Initial permutation</a:t>
            </a:r>
          </a:p>
          <a:p>
            <a:pPr lvl="1" algn="just"/>
            <a:r>
              <a:rPr lang="en-US" dirty="0" smtClean="0"/>
              <a:t>Round structure</a:t>
            </a:r>
          </a:p>
          <a:p>
            <a:pPr lvl="1" algn="just"/>
            <a:r>
              <a:rPr lang="en-US" dirty="0" smtClean="0"/>
              <a:t>Substitution boxes</a:t>
            </a:r>
          </a:p>
          <a:p>
            <a:pPr lvl="1" algn="just"/>
            <a:r>
              <a:rPr lang="en-US" dirty="0" smtClean="0"/>
              <a:t>Key schedule</a:t>
            </a:r>
          </a:p>
          <a:p>
            <a:pPr lvl="1" algn="just"/>
            <a:r>
              <a:rPr lang="en-US" dirty="0" smtClean="0"/>
              <a:t>Decryption</a:t>
            </a:r>
          </a:p>
          <a:p>
            <a:pPr lvl="1" algn="just"/>
            <a:r>
              <a:rPr lang="en-US" dirty="0" smtClean="0"/>
              <a:t>Avalanche effect</a:t>
            </a:r>
          </a:p>
          <a:p>
            <a:pPr lvl="1" algn="just"/>
            <a:r>
              <a:rPr lang="en-US" dirty="0" smtClean="0"/>
              <a:t>Strength of DES</a:t>
            </a:r>
            <a:endParaRPr lang="en-US" dirty="0" smtClean="0"/>
          </a:p>
        </p:txBody>
      </p:sp>
      <p:sp>
        <p:nvSpPr>
          <p:cNvPr id="4" name="Rounded Rectangle 3"/>
          <p:cNvSpPr/>
          <p:nvPr/>
        </p:nvSpPr>
        <p:spPr>
          <a:xfrm>
            <a:off x="493908" y="2329940"/>
            <a:ext cx="3555577"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AU" dirty="0" err="1">
                <a:latin typeface="Comic Sans MS" pitchFamily="66" charset="0"/>
              </a:rPr>
              <a:t>Feistel</a:t>
            </a:r>
            <a:r>
              <a:rPr lang="en-AU" dirty="0">
                <a:latin typeface="Comic Sans MS" pitchFamily="66" charset="0"/>
              </a:rPr>
              <a:t> Cipher Structure</a:t>
            </a:r>
          </a:p>
        </p:txBody>
      </p:sp>
      <p:sp>
        <p:nvSpPr>
          <p:cNvPr id="56323" name="Rectangle 3"/>
          <p:cNvSpPr>
            <a:spLocks noGrp="1" noChangeArrowheads="1"/>
          </p:cNvSpPr>
          <p:nvPr>
            <p:ph type="body" idx="1"/>
          </p:nvPr>
        </p:nvSpPr>
        <p:spPr/>
        <p:txBody>
          <a:bodyPr/>
          <a:lstStyle/>
          <a:p>
            <a:pPr algn="just">
              <a:lnSpc>
                <a:spcPct val="130000"/>
              </a:lnSpc>
            </a:pPr>
            <a:r>
              <a:rPr lang="en-AU" sz="2000" dirty="0"/>
              <a:t>Horst </a:t>
            </a:r>
            <a:r>
              <a:rPr lang="en-AU" sz="2000" dirty="0" err="1"/>
              <a:t>Feistel</a:t>
            </a:r>
            <a:r>
              <a:rPr lang="en-AU" sz="2000" dirty="0"/>
              <a:t> devised the </a:t>
            </a:r>
            <a:r>
              <a:rPr lang="en-AU" sz="2000" b="1" dirty="0" err="1"/>
              <a:t>feistel</a:t>
            </a:r>
            <a:r>
              <a:rPr lang="en-AU" sz="2000" b="1" dirty="0"/>
              <a:t> cipher</a:t>
            </a:r>
            <a:endParaRPr lang="en-AU" sz="2000" dirty="0"/>
          </a:p>
          <a:p>
            <a:pPr lvl="1" algn="just">
              <a:lnSpc>
                <a:spcPct val="130000"/>
              </a:lnSpc>
            </a:pPr>
            <a:r>
              <a:rPr lang="en-US" sz="2000" dirty="0"/>
              <a:t>based on concept of invertible product cipher</a:t>
            </a:r>
            <a:endParaRPr lang="en-AU" sz="2000" dirty="0"/>
          </a:p>
          <a:p>
            <a:pPr algn="just">
              <a:lnSpc>
                <a:spcPct val="130000"/>
              </a:lnSpc>
            </a:pPr>
            <a:r>
              <a:rPr lang="en-AU" sz="2000" dirty="0"/>
              <a:t>partitions input block into two halves</a:t>
            </a:r>
          </a:p>
          <a:p>
            <a:pPr lvl="1" algn="just">
              <a:lnSpc>
                <a:spcPct val="130000"/>
              </a:lnSpc>
            </a:pPr>
            <a:r>
              <a:rPr lang="en-US" sz="2000" dirty="0"/>
              <a:t>process through multiple rounds which</a:t>
            </a:r>
          </a:p>
          <a:p>
            <a:pPr lvl="1" algn="just">
              <a:lnSpc>
                <a:spcPct val="130000"/>
              </a:lnSpc>
            </a:pPr>
            <a:r>
              <a:rPr lang="en-US" sz="2000" dirty="0"/>
              <a:t>perform a substitution on left data half</a:t>
            </a:r>
            <a:endParaRPr lang="en-AU" sz="2000" dirty="0"/>
          </a:p>
          <a:p>
            <a:pPr lvl="1" algn="just">
              <a:lnSpc>
                <a:spcPct val="130000"/>
              </a:lnSpc>
            </a:pPr>
            <a:r>
              <a:rPr lang="en-AU" sz="2000" dirty="0"/>
              <a:t>based on round function of right half &amp; </a:t>
            </a:r>
            <a:r>
              <a:rPr lang="en-AU" sz="2000" dirty="0" err="1"/>
              <a:t>subkey</a:t>
            </a:r>
            <a:endParaRPr lang="en-AU" sz="2000" dirty="0"/>
          </a:p>
          <a:p>
            <a:pPr lvl="1" algn="just">
              <a:lnSpc>
                <a:spcPct val="130000"/>
              </a:lnSpc>
            </a:pPr>
            <a:r>
              <a:rPr lang="en-AU" sz="2000" dirty="0"/>
              <a:t>then have permutation swapping halves</a:t>
            </a:r>
          </a:p>
          <a:p>
            <a:pPr algn="just">
              <a:lnSpc>
                <a:spcPct val="130000"/>
              </a:lnSpc>
            </a:pPr>
            <a:r>
              <a:rPr lang="en-AU" sz="2000" dirty="0"/>
              <a:t>implements Shannon’s substitution-permutation network concept</a:t>
            </a:r>
          </a:p>
        </p:txBody>
      </p:sp>
    </p:spTree>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794" name="Picture 2"/>
          <p:cNvPicPr>
            <a:picLocks noChangeAspect="1" noChangeArrowheads="1"/>
          </p:cNvPicPr>
          <p:nvPr/>
        </p:nvPicPr>
        <p:blipFill>
          <a:blip r:embed="rId2"/>
          <a:srcRect/>
          <a:stretch>
            <a:fillRect/>
          </a:stretch>
        </p:blipFill>
        <p:spPr bwMode="auto">
          <a:xfrm>
            <a:off x="1384662" y="1167650"/>
            <a:ext cx="4676504" cy="5152030"/>
          </a:xfrm>
          <a:prstGeom prst="rect">
            <a:avLst/>
          </a:prstGeom>
          <a:noFill/>
        </p:spPr>
      </p:pic>
      <p:sp>
        <p:nvSpPr>
          <p:cNvPr id="3" name="Rectangle 2"/>
          <p:cNvSpPr>
            <a:spLocks noGrp="1" noChangeArrowheads="1"/>
          </p:cNvSpPr>
          <p:nvPr>
            <p:ph type="title"/>
          </p:nvPr>
        </p:nvSpPr>
        <p:spPr>
          <a:xfrm>
            <a:off x="457200" y="274638"/>
            <a:ext cx="8229600" cy="792162"/>
          </a:xfrm>
        </p:spPr>
        <p:txBody>
          <a:bodyPr/>
          <a:lstStyle/>
          <a:p>
            <a:r>
              <a:rPr lang="en-AU" dirty="0" err="1">
                <a:latin typeface="Comic Sans MS" pitchFamily="66" charset="0"/>
              </a:rPr>
              <a:t>Feistel</a:t>
            </a:r>
            <a:r>
              <a:rPr lang="en-AU" dirty="0">
                <a:latin typeface="Comic Sans MS" pitchFamily="66" charset="0"/>
              </a:rPr>
              <a:t> Cipher Structure</a:t>
            </a:r>
          </a:p>
        </p:txBody>
      </p:sp>
    </p:spTree>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44136" y="1005840"/>
            <a:ext cx="8451669" cy="5225141"/>
          </a:xfrm>
        </p:spPr>
        <p:txBody>
          <a:bodyPr/>
          <a:lstStyle/>
          <a:p>
            <a:pPr algn="just"/>
            <a:r>
              <a:rPr lang="en-US" dirty="0" smtClean="0"/>
              <a:t>Introduction</a:t>
            </a:r>
          </a:p>
          <a:p>
            <a:pPr algn="just"/>
            <a:r>
              <a:rPr lang="en-US" dirty="0" smtClean="0"/>
              <a:t>Block Vs stream cipher</a:t>
            </a:r>
          </a:p>
          <a:p>
            <a:pPr lvl="1" algn="just"/>
            <a:r>
              <a:rPr lang="en-US" dirty="0" smtClean="0"/>
              <a:t>Block cipher principles</a:t>
            </a:r>
          </a:p>
          <a:p>
            <a:pPr algn="just"/>
            <a:r>
              <a:rPr lang="en-US" dirty="0" err="1" smtClean="0"/>
              <a:t>Feistel</a:t>
            </a:r>
            <a:r>
              <a:rPr lang="en-US" dirty="0" smtClean="0"/>
              <a:t> cipher structure</a:t>
            </a:r>
          </a:p>
          <a:p>
            <a:pPr lvl="1" algn="just"/>
            <a:r>
              <a:rPr lang="en-US" dirty="0" err="1" smtClean="0"/>
              <a:t>Feistel</a:t>
            </a:r>
            <a:r>
              <a:rPr lang="en-US" dirty="0" smtClean="0"/>
              <a:t> cipher design principles</a:t>
            </a:r>
            <a:endParaRPr lang="en-US" dirty="0" smtClean="0"/>
          </a:p>
          <a:p>
            <a:pPr algn="just"/>
            <a:r>
              <a:rPr lang="en-US" dirty="0" smtClean="0"/>
              <a:t>DES</a:t>
            </a:r>
          </a:p>
          <a:p>
            <a:pPr lvl="1" algn="just"/>
            <a:r>
              <a:rPr lang="en-US" dirty="0" smtClean="0"/>
              <a:t>Encryption</a:t>
            </a:r>
          </a:p>
          <a:p>
            <a:pPr lvl="1" algn="just"/>
            <a:r>
              <a:rPr lang="en-US" dirty="0" smtClean="0"/>
              <a:t>Initial permutation</a:t>
            </a:r>
          </a:p>
          <a:p>
            <a:pPr lvl="1" algn="just"/>
            <a:r>
              <a:rPr lang="en-US" dirty="0" smtClean="0"/>
              <a:t>Round structure</a:t>
            </a:r>
          </a:p>
          <a:p>
            <a:pPr lvl="1" algn="just"/>
            <a:r>
              <a:rPr lang="en-US" dirty="0" smtClean="0"/>
              <a:t>Substitution boxes</a:t>
            </a:r>
          </a:p>
          <a:p>
            <a:pPr lvl="1" algn="just"/>
            <a:r>
              <a:rPr lang="en-US" dirty="0" smtClean="0"/>
              <a:t>Key schedule</a:t>
            </a:r>
          </a:p>
          <a:p>
            <a:pPr lvl="1" algn="just"/>
            <a:r>
              <a:rPr lang="en-US" dirty="0" smtClean="0"/>
              <a:t>Decryption</a:t>
            </a:r>
          </a:p>
          <a:p>
            <a:pPr lvl="1" algn="just"/>
            <a:r>
              <a:rPr lang="en-US" dirty="0" smtClean="0"/>
              <a:t>Avalanche effect</a:t>
            </a:r>
          </a:p>
          <a:p>
            <a:pPr lvl="1" algn="just"/>
            <a:r>
              <a:rPr lang="en-US" dirty="0" smtClean="0"/>
              <a:t>Strength of DES</a:t>
            </a:r>
            <a:endParaRPr lang="en-US" dirty="0" smtClean="0"/>
          </a:p>
        </p:txBody>
      </p:sp>
      <p:sp>
        <p:nvSpPr>
          <p:cNvPr id="4" name="Rounded Rectangle 3"/>
          <p:cNvSpPr/>
          <p:nvPr/>
        </p:nvSpPr>
        <p:spPr>
          <a:xfrm>
            <a:off x="872731" y="2669575"/>
            <a:ext cx="3895211"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AU">
                <a:latin typeface="Comic Sans MS" pitchFamily="66" charset="0"/>
              </a:rPr>
              <a:t>Feistel Cipher Design Principles</a:t>
            </a:r>
          </a:p>
        </p:txBody>
      </p:sp>
      <p:sp>
        <p:nvSpPr>
          <p:cNvPr id="59395" name="Rectangle 3"/>
          <p:cNvSpPr>
            <a:spLocks noGrp="1" noChangeArrowheads="1"/>
          </p:cNvSpPr>
          <p:nvPr>
            <p:ph type="body" idx="1"/>
          </p:nvPr>
        </p:nvSpPr>
        <p:spPr/>
        <p:txBody>
          <a:bodyPr/>
          <a:lstStyle/>
          <a:p>
            <a:pPr algn="just">
              <a:lnSpc>
                <a:spcPct val="80000"/>
              </a:lnSpc>
            </a:pPr>
            <a:r>
              <a:rPr lang="en-AU" sz="2000" b="1" dirty="0"/>
              <a:t>block size</a:t>
            </a:r>
            <a:r>
              <a:rPr lang="en-AU" sz="2000" dirty="0"/>
              <a:t> </a:t>
            </a:r>
          </a:p>
          <a:p>
            <a:pPr lvl="1" algn="just">
              <a:lnSpc>
                <a:spcPct val="80000"/>
              </a:lnSpc>
            </a:pPr>
            <a:r>
              <a:rPr lang="en-AU" sz="2000" dirty="0"/>
              <a:t>increasing size improves security, but slows cipher </a:t>
            </a:r>
          </a:p>
          <a:p>
            <a:pPr algn="just">
              <a:lnSpc>
                <a:spcPct val="80000"/>
              </a:lnSpc>
            </a:pPr>
            <a:r>
              <a:rPr lang="en-AU" sz="2000" b="1" dirty="0"/>
              <a:t>key size</a:t>
            </a:r>
            <a:r>
              <a:rPr lang="en-AU" sz="2000" dirty="0"/>
              <a:t> </a:t>
            </a:r>
          </a:p>
          <a:p>
            <a:pPr lvl="1" algn="just">
              <a:lnSpc>
                <a:spcPct val="80000"/>
              </a:lnSpc>
            </a:pPr>
            <a:r>
              <a:rPr lang="en-AU" sz="2000" dirty="0"/>
              <a:t>increasing size improves security, makes exhaustive key searching harder, but may slow cipher </a:t>
            </a:r>
          </a:p>
          <a:p>
            <a:pPr algn="just">
              <a:lnSpc>
                <a:spcPct val="80000"/>
              </a:lnSpc>
            </a:pPr>
            <a:r>
              <a:rPr lang="en-AU" sz="2000" b="1" dirty="0"/>
              <a:t>number of rounds</a:t>
            </a:r>
            <a:r>
              <a:rPr lang="en-AU" sz="2000" dirty="0"/>
              <a:t> </a:t>
            </a:r>
          </a:p>
          <a:p>
            <a:pPr lvl="1" algn="just">
              <a:lnSpc>
                <a:spcPct val="80000"/>
              </a:lnSpc>
            </a:pPr>
            <a:r>
              <a:rPr lang="en-AU" sz="2000" dirty="0"/>
              <a:t>increasing number improves security, but slows cipher </a:t>
            </a:r>
          </a:p>
          <a:p>
            <a:pPr algn="just">
              <a:lnSpc>
                <a:spcPct val="80000"/>
              </a:lnSpc>
            </a:pPr>
            <a:r>
              <a:rPr lang="en-AU" sz="2000" b="1" dirty="0" err="1"/>
              <a:t>subkey</a:t>
            </a:r>
            <a:r>
              <a:rPr lang="en-AU" sz="2000" b="1" dirty="0"/>
              <a:t> generation</a:t>
            </a:r>
            <a:r>
              <a:rPr lang="en-AU" sz="2000" dirty="0"/>
              <a:t> </a:t>
            </a:r>
          </a:p>
          <a:p>
            <a:pPr lvl="1" algn="just">
              <a:lnSpc>
                <a:spcPct val="80000"/>
              </a:lnSpc>
            </a:pPr>
            <a:r>
              <a:rPr lang="en-AU" sz="2000" dirty="0"/>
              <a:t>greater complexity can make analysis harder, but slows cipher </a:t>
            </a:r>
          </a:p>
          <a:p>
            <a:pPr algn="just">
              <a:lnSpc>
                <a:spcPct val="80000"/>
              </a:lnSpc>
            </a:pPr>
            <a:r>
              <a:rPr lang="en-AU" sz="2000" b="1" dirty="0"/>
              <a:t>round function</a:t>
            </a:r>
            <a:r>
              <a:rPr lang="en-AU" sz="2000" dirty="0"/>
              <a:t> </a:t>
            </a:r>
          </a:p>
          <a:p>
            <a:pPr lvl="1" algn="just">
              <a:lnSpc>
                <a:spcPct val="80000"/>
              </a:lnSpc>
            </a:pPr>
            <a:r>
              <a:rPr lang="en-AU" sz="2000" dirty="0"/>
              <a:t>greater complexity can make analysis harder, but slows cipher </a:t>
            </a:r>
          </a:p>
          <a:p>
            <a:pPr algn="just">
              <a:lnSpc>
                <a:spcPct val="80000"/>
              </a:lnSpc>
            </a:pPr>
            <a:r>
              <a:rPr lang="en-US" sz="2000" b="1" dirty="0"/>
              <a:t>fast software en/decryption &amp; ease of analysis</a:t>
            </a:r>
          </a:p>
          <a:p>
            <a:pPr lvl="1" algn="just">
              <a:lnSpc>
                <a:spcPct val="80000"/>
              </a:lnSpc>
            </a:pPr>
            <a:r>
              <a:rPr lang="en-US" sz="2000" dirty="0"/>
              <a:t>are more recent concerns for practical use and testing</a:t>
            </a:r>
            <a:endParaRPr lang="en-AU" sz="2000" dirty="0"/>
          </a:p>
        </p:txBody>
      </p:sp>
    </p:spTree>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AU">
                <a:latin typeface="Comic Sans MS" pitchFamily="66" charset="0"/>
              </a:rPr>
              <a:t>Feistel Cipher Decryption</a:t>
            </a:r>
          </a:p>
        </p:txBody>
      </p:sp>
      <p:pic>
        <p:nvPicPr>
          <p:cNvPr id="60419" name="Picture 3"/>
          <p:cNvPicPr>
            <a:picLocks noChangeAspect="1" noChangeArrowheads="1"/>
          </p:cNvPicPr>
          <p:nvPr>
            <p:ph type="body" idx="1"/>
          </p:nvPr>
        </p:nvPicPr>
        <p:blipFill>
          <a:blip r:embed="rId3"/>
          <a:srcRect/>
          <a:stretch>
            <a:fillRect/>
          </a:stretch>
        </p:blipFill>
        <p:spPr>
          <a:xfrm>
            <a:off x="684213" y="1341438"/>
            <a:ext cx="5178425" cy="4729162"/>
          </a:xfrm>
          <a:noFill/>
        </p:spPr>
      </p:pic>
    </p:spTree>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44136" y="1005840"/>
            <a:ext cx="8451669" cy="5225141"/>
          </a:xfrm>
        </p:spPr>
        <p:txBody>
          <a:bodyPr/>
          <a:lstStyle/>
          <a:p>
            <a:pPr algn="just"/>
            <a:r>
              <a:rPr lang="en-US" dirty="0" smtClean="0"/>
              <a:t>Introduction</a:t>
            </a:r>
          </a:p>
          <a:p>
            <a:pPr algn="just"/>
            <a:r>
              <a:rPr lang="en-US" dirty="0" smtClean="0"/>
              <a:t>Block Vs stream cipher</a:t>
            </a:r>
          </a:p>
          <a:p>
            <a:pPr lvl="1" algn="just"/>
            <a:r>
              <a:rPr lang="en-US" dirty="0" smtClean="0"/>
              <a:t>Block cipher principles</a:t>
            </a:r>
          </a:p>
          <a:p>
            <a:pPr algn="just"/>
            <a:r>
              <a:rPr lang="en-US" dirty="0" err="1" smtClean="0"/>
              <a:t>Feistel</a:t>
            </a:r>
            <a:r>
              <a:rPr lang="en-US" dirty="0" smtClean="0"/>
              <a:t> cipher structure</a:t>
            </a:r>
          </a:p>
          <a:p>
            <a:pPr lvl="1" algn="just"/>
            <a:r>
              <a:rPr lang="en-US" dirty="0" err="1" smtClean="0"/>
              <a:t>Feistel</a:t>
            </a:r>
            <a:r>
              <a:rPr lang="en-US" dirty="0" smtClean="0"/>
              <a:t> cipher design principles</a:t>
            </a:r>
            <a:endParaRPr lang="en-US" dirty="0" smtClean="0"/>
          </a:p>
          <a:p>
            <a:pPr algn="just"/>
            <a:r>
              <a:rPr lang="en-US" dirty="0" smtClean="0"/>
              <a:t>DES</a:t>
            </a:r>
          </a:p>
          <a:p>
            <a:pPr lvl="1" algn="just"/>
            <a:r>
              <a:rPr lang="en-US" dirty="0" smtClean="0"/>
              <a:t>Encryption</a:t>
            </a:r>
          </a:p>
          <a:p>
            <a:pPr lvl="1" algn="just"/>
            <a:r>
              <a:rPr lang="en-US" dirty="0" smtClean="0"/>
              <a:t>Initial permutation</a:t>
            </a:r>
          </a:p>
          <a:p>
            <a:pPr lvl="1" algn="just"/>
            <a:r>
              <a:rPr lang="en-US" dirty="0" smtClean="0"/>
              <a:t>Round structure</a:t>
            </a:r>
          </a:p>
          <a:p>
            <a:pPr lvl="1" algn="just"/>
            <a:r>
              <a:rPr lang="en-US" dirty="0" smtClean="0"/>
              <a:t>Substitution boxes</a:t>
            </a:r>
          </a:p>
          <a:p>
            <a:pPr lvl="1" algn="just"/>
            <a:r>
              <a:rPr lang="en-US" dirty="0" smtClean="0"/>
              <a:t>Key schedule</a:t>
            </a:r>
          </a:p>
          <a:p>
            <a:pPr lvl="1" algn="just"/>
            <a:r>
              <a:rPr lang="en-US" dirty="0" smtClean="0"/>
              <a:t>Decryption</a:t>
            </a:r>
          </a:p>
          <a:p>
            <a:pPr lvl="1" algn="just"/>
            <a:r>
              <a:rPr lang="en-US" dirty="0" smtClean="0"/>
              <a:t>Avalanche effect</a:t>
            </a:r>
          </a:p>
          <a:p>
            <a:pPr lvl="1" algn="just"/>
            <a:r>
              <a:rPr lang="en-US" dirty="0" smtClean="0"/>
              <a:t>Strength of DES</a:t>
            </a:r>
            <a:endParaRPr lang="en-US" dirty="0" smtClean="0"/>
          </a:p>
        </p:txBody>
      </p:sp>
      <p:sp>
        <p:nvSpPr>
          <p:cNvPr id="4" name="Rounded Rectangle 3"/>
          <p:cNvSpPr/>
          <p:nvPr/>
        </p:nvSpPr>
        <p:spPr>
          <a:xfrm>
            <a:off x="284904" y="3074523"/>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AU" sz="3600">
                <a:latin typeface="Comic Sans MS" pitchFamily="66" charset="0"/>
              </a:rPr>
              <a:t>Data Encryption Standard (DES)</a:t>
            </a:r>
          </a:p>
        </p:txBody>
      </p:sp>
      <p:sp>
        <p:nvSpPr>
          <p:cNvPr id="62467" name="Rectangle 3"/>
          <p:cNvSpPr>
            <a:spLocks noGrp="1" noChangeArrowheads="1"/>
          </p:cNvSpPr>
          <p:nvPr>
            <p:ph type="body" idx="1"/>
          </p:nvPr>
        </p:nvSpPr>
        <p:spPr/>
        <p:txBody>
          <a:bodyPr/>
          <a:lstStyle/>
          <a:p>
            <a:pPr algn="just"/>
            <a:r>
              <a:rPr lang="en-AU" dirty="0"/>
              <a:t>most widely used block cipher in world </a:t>
            </a:r>
          </a:p>
          <a:p>
            <a:pPr algn="just"/>
            <a:r>
              <a:rPr lang="en-US" dirty="0"/>
              <a:t>encrypts 64-bit data using 56-bit key</a:t>
            </a:r>
          </a:p>
          <a:p>
            <a:pPr algn="just"/>
            <a:r>
              <a:rPr lang="en-US" dirty="0"/>
              <a:t>has widespread use</a:t>
            </a:r>
          </a:p>
          <a:p>
            <a:pPr algn="just"/>
            <a:r>
              <a:rPr lang="en-US" dirty="0"/>
              <a:t>has been considerable controversy over its security</a:t>
            </a:r>
            <a:endParaRPr lang="en-AU" dirty="0"/>
          </a:p>
          <a:p>
            <a:pPr algn="just"/>
            <a:endParaRPr lang="en-AU" dirty="0"/>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Session Meta </a:t>
            </a:r>
            <a:r>
              <a:rPr lang="en-IN" dirty="0" smtClean="0"/>
              <a:t>Data</a:t>
            </a:r>
            <a:endParaRPr lang="en-IN" dirty="0"/>
          </a:p>
        </p:txBody>
      </p:sp>
      <p:graphicFrame>
        <p:nvGraphicFramePr>
          <p:cNvPr id="5" name="Table 4"/>
          <p:cNvGraphicFramePr>
            <a:graphicFrameLocks noGrp="1"/>
          </p:cNvGraphicFramePr>
          <p:nvPr>
            <p:extLst>
              <p:ext uri="{D42A27DB-BD31-4B8C-83A1-F6EECF244321}">
                <p14:modId xmlns="" xmlns:p14="http://schemas.microsoft.com/office/powerpoint/2010/main" val="1662330534"/>
              </p:ext>
            </p:extLst>
          </p:nvPr>
        </p:nvGraphicFramePr>
        <p:xfrm>
          <a:off x="966595" y="2171700"/>
          <a:ext cx="7720205" cy="1828800"/>
        </p:xfrm>
        <a:graphic>
          <a:graphicData uri="http://schemas.openxmlformats.org/drawingml/2006/table">
            <a:tbl>
              <a:tblPr firstRow="1" bandRow="1">
                <a:tableStyleId>{5DA37D80-6434-44D0-A028-1B22A696006F}</a:tableStyleId>
              </a:tblPr>
              <a:tblGrid>
                <a:gridCol w="3112702">
                  <a:extLst>
                    <a:ext uri="{9D8B030D-6E8A-4147-A177-3AD203B41FA5}">
                      <a16:colId xmlns="" xmlns:a16="http://schemas.microsoft.com/office/drawing/2014/main" val="3266605547"/>
                    </a:ext>
                  </a:extLst>
                </a:gridCol>
                <a:gridCol w="4607503">
                  <a:extLst>
                    <a:ext uri="{9D8B030D-6E8A-4147-A177-3AD203B41FA5}">
                      <a16:colId xmlns="" xmlns:a16="http://schemas.microsoft.com/office/drawing/2014/main" val="1276370"/>
                    </a:ext>
                  </a:extLst>
                </a:gridCol>
              </a:tblGrid>
              <a:tr h="370840">
                <a:tc>
                  <a:txBody>
                    <a:bodyPr/>
                    <a:lstStyle/>
                    <a:p>
                      <a:r>
                        <a:rPr lang="en-IN" sz="1200" dirty="0" smtClean="0">
                          <a:latin typeface="Arial" panose="020B0604020202020204" pitchFamily="34" charset="0"/>
                          <a:cs typeface="Arial" panose="020B0604020202020204" pitchFamily="34" charset="0"/>
                        </a:rPr>
                        <a:t>Author</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Dr</a:t>
                      </a:r>
                      <a:r>
                        <a:rPr lang="en-US" sz="1200" baseline="0" dirty="0" smtClean="0">
                          <a:latin typeface="Arial" panose="020B0604020202020204" pitchFamily="34" charset="0"/>
                          <a:cs typeface="Arial" panose="020B0604020202020204" pitchFamily="34" charset="0"/>
                        </a:rPr>
                        <a:t> T </a:t>
                      </a:r>
                      <a:r>
                        <a:rPr lang="en-US" sz="1200" baseline="0" dirty="0" err="1" smtClean="0">
                          <a:latin typeface="Arial" panose="020B0604020202020204" pitchFamily="34" charset="0"/>
                          <a:cs typeface="Arial" panose="020B0604020202020204" pitchFamily="34" charset="0"/>
                        </a:rPr>
                        <a:t>Sree</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Sharmila</a:t>
                      </a:r>
                      <a:endParaRPr lang="en-IN" sz="120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2760423131"/>
                  </a:ext>
                </a:extLst>
              </a:tr>
              <a:tr h="370840">
                <a:tc>
                  <a:txBody>
                    <a:bodyPr/>
                    <a:lstStyle/>
                    <a:p>
                      <a:r>
                        <a:rPr lang="en-IN" sz="1200" dirty="0" smtClean="0">
                          <a:latin typeface="Arial" panose="020B0604020202020204" pitchFamily="34" charset="0"/>
                          <a:cs typeface="Arial" panose="020B0604020202020204" pitchFamily="34" charset="0"/>
                        </a:rPr>
                        <a:t>Reviewer</a:t>
                      </a:r>
                    </a:p>
                    <a:p>
                      <a:endParaRPr lang="en-IN" sz="1200" dirty="0">
                        <a:latin typeface="Arial" panose="020B0604020202020204" pitchFamily="34" charset="0"/>
                        <a:cs typeface="Arial" panose="020B0604020202020204" pitchFamily="34" charset="0"/>
                      </a:endParaRPr>
                    </a:p>
                  </a:txBody>
                  <a:tcPr/>
                </a:tc>
                <a:tc>
                  <a:txBody>
                    <a:bodyPr/>
                    <a:lstStyle/>
                    <a:p>
                      <a:endParaRPr lang="en-IN" sz="120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743996211"/>
                  </a:ext>
                </a:extLst>
              </a:tr>
              <a:tr h="370840">
                <a:tc>
                  <a:txBody>
                    <a:bodyPr/>
                    <a:lstStyle/>
                    <a:p>
                      <a:r>
                        <a:rPr lang="en-IN" sz="1200" dirty="0" smtClean="0">
                          <a:latin typeface="Arial" panose="020B0604020202020204" pitchFamily="34" charset="0"/>
                          <a:cs typeface="Arial" panose="020B0604020202020204" pitchFamily="34" charset="0"/>
                        </a:rPr>
                        <a:t>Version Number</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1.0</a:t>
                      </a:r>
                      <a:endParaRPr lang="en-IN" sz="120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385498376"/>
                  </a:ext>
                </a:extLst>
              </a:tr>
              <a:tr h="370840">
                <a:tc>
                  <a:txBody>
                    <a:bodyPr/>
                    <a:lstStyle/>
                    <a:p>
                      <a:r>
                        <a:rPr lang="en-IN" sz="1200" dirty="0" smtClean="0">
                          <a:latin typeface="Arial" panose="020B0604020202020204" pitchFamily="34" charset="0"/>
                          <a:cs typeface="Arial" panose="020B0604020202020204" pitchFamily="34" charset="0"/>
                        </a:rPr>
                        <a:t>Release Date</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 July</a:t>
                      </a:r>
                      <a:r>
                        <a:rPr lang="en-US" sz="1200" baseline="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2018</a:t>
                      </a:r>
                      <a:endParaRPr lang="en-IN" sz="120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3552087090"/>
                  </a:ext>
                </a:extLst>
              </a:tr>
            </a:tbl>
          </a:graphicData>
        </a:graphic>
      </p:graphicFrame>
    </p:spTree>
    <p:extLst>
      <p:ext uri="{BB962C8B-B14F-4D97-AF65-F5344CB8AC3E}">
        <p14:creationId xmlns="" xmlns:p14="http://schemas.microsoft.com/office/powerpoint/2010/main" val="1480894335"/>
      </p:ext>
    </p:extLst>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AU"/>
              <a:t>DES Design Controversy</a:t>
            </a:r>
          </a:p>
        </p:txBody>
      </p:sp>
      <p:sp>
        <p:nvSpPr>
          <p:cNvPr id="64515" name="Rectangle 3"/>
          <p:cNvSpPr>
            <a:spLocks noGrp="1" noChangeArrowheads="1"/>
          </p:cNvSpPr>
          <p:nvPr>
            <p:ph type="body" idx="1"/>
          </p:nvPr>
        </p:nvSpPr>
        <p:spPr/>
        <p:txBody>
          <a:bodyPr/>
          <a:lstStyle/>
          <a:p>
            <a:pPr algn="just">
              <a:lnSpc>
                <a:spcPct val="160000"/>
              </a:lnSpc>
            </a:pPr>
            <a:r>
              <a:rPr lang="en-AU" sz="2000" dirty="0"/>
              <a:t>although DES standard is public</a:t>
            </a:r>
          </a:p>
          <a:p>
            <a:pPr algn="just">
              <a:lnSpc>
                <a:spcPct val="160000"/>
              </a:lnSpc>
            </a:pPr>
            <a:r>
              <a:rPr lang="en-AU" sz="2000" dirty="0"/>
              <a:t>was considerable controversy over design </a:t>
            </a:r>
          </a:p>
          <a:p>
            <a:pPr lvl="1" algn="just">
              <a:lnSpc>
                <a:spcPct val="160000"/>
              </a:lnSpc>
            </a:pPr>
            <a:r>
              <a:rPr lang="en-AU" sz="2000" dirty="0"/>
              <a:t>in choice of 56-bit key (</a:t>
            </a:r>
            <a:r>
              <a:rPr lang="en-AU" sz="2000" dirty="0" err="1"/>
              <a:t>vs</a:t>
            </a:r>
            <a:r>
              <a:rPr lang="en-AU" sz="2000" dirty="0"/>
              <a:t> Lucifer 128-bit)</a:t>
            </a:r>
          </a:p>
          <a:p>
            <a:pPr lvl="1" algn="just">
              <a:lnSpc>
                <a:spcPct val="160000"/>
              </a:lnSpc>
            </a:pPr>
            <a:r>
              <a:rPr lang="en-AU" sz="2000" dirty="0"/>
              <a:t>and because design criteria were classified </a:t>
            </a:r>
          </a:p>
          <a:p>
            <a:pPr algn="just">
              <a:lnSpc>
                <a:spcPct val="160000"/>
              </a:lnSpc>
            </a:pPr>
            <a:r>
              <a:rPr lang="en-US" sz="2000" dirty="0"/>
              <a:t>subsequent events and public analysis show in fact design was appropriate</a:t>
            </a:r>
          </a:p>
          <a:p>
            <a:pPr algn="just">
              <a:lnSpc>
                <a:spcPct val="160000"/>
              </a:lnSpc>
            </a:pPr>
            <a:r>
              <a:rPr lang="en-US" sz="2000" dirty="0"/>
              <a:t>DES has become widely used in financial applications</a:t>
            </a:r>
            <a:endParaRPr lang="en-AU" sz="2000" dirty="0"/>
          </a:p>
          <a:p>
            <a:pPr algn="just">
              <a:lnSpc>
                <a:spcPct val="160000"/>
              </a:lnSpc>
            </a:pPr>
            <a:endParaRPr lang="en-AU" sz="2000" dirty="0"/>
          </a:p>
        </p:txBody>
      </p:sp>
    </p:spTree>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44136" y="1005840"/>
            <a:ext cx="8451669" cy="5225141"/>
          </a:xfrm>
        </p:spPr>
        <p:txBody>
          <a:bodyPr/>
          <a:lstStyle/>
          <a:p>
            <a:pPr algn="just"/>
            <a:r>
              <a:rPr lang="en-US" dirty="0" smtClean="0"/>
              <a:t>Introduction</a:t>
            </a:r>
          </a:p>
          <a:p>
            <a:pPr algn="just"/>
            <a:r>
              <a:rPr lang="en-US" dirty="0" smtClean="0"/>
              <a:t>Block Vs stream cipher</a:t>
            </a:r>
          </a:p>
          <a:p>
            <a:pPr lvl="1" algn="just"/>
            <a:r>
              <a:rPr lang="en-US" dirty="0" smtClean="0"/>
              <a:t>Block cipher principles</a:t>
            </a:r>
          </a:p>
          <a:p>
            <a:pPr algn="just"/>
            <a:r>
              <a:rPr lang="en-US" dirty="0" err="1" smtClean="0"/>
              <a:t>Feistel</a:t>
            </a:r>
            <a:r>
              <a:rPr lang="en-US" dirty="0" smtClean="0"/>
              <a:t> cipher structure</a:t>
            </a:r>
          </a:p>
          <a:p>
            <a:pPr lvl="1" algn="just"/>
            <a:r>
              <a:rPr lang="en-US" dirty="0" err="1" smtClean="0"/>
              <a:t>Feistel</a:t>
            </a:r>
            <a:r>
              <a:rPr lang="en-US" dirty="0" smtClean="0"/>
              <a:t> cipher design principles</a:t>
            </a:r>
            <a:endParaRPr lang="en-US" dirty="0" smtClean="0"/>
          </a:p>
          <a:p>
            <a:pPr algn="just"/>
            <a:r>
              <a:rPr lang="en-US" dirty="0" smtClean="0"/>
              <a:t>DES</a:t>
            </a:r>
          </a:p>
          <a:p>
            <a:pPr lvl="1" algn="just"/>
            <a:r>
              <a:rPr lang="en-US" dirty="0" smtClean="0"/>
              <a:t>Encryption</a:t>
            </a:r>
          </a:p>
          <a:p>
            <a:pPr lvl="1" algn="just"/>
            <a:r>
              <a:rPr lang="en-US" dirty="0" smtClean="0"/>
              <a:t>Initial permutation</a:t>
            </a:r>
          </a:p>
          <a:p>
            <a:pPr lvl="1" algn="just"/>
            <a:r>
              <a:rPr lang="en-US" dirty="0" smtClean="0"/>
              <a:t>Round structure</a:t>
            </a:r>
          </a:p>
          <a:p>
            <a:pPr lvl="1" algn="just"/>
            <a:r>
              <a:rPr lang="en-US" dirty="0" smtClean="0"/>
              <a:t>Substitution boxes</a:t>
            </a:r>
          </a:p>
          <a:p>
            <a:pPr lvl="1" algn="just"/>
            <a:r>
              <a:rPr lang="en-US" dirty="0" smtClean="0"/>
              <a:t>Key schedule</a:t>
            </a:r>
          </a:p>
          <a:p>
            <a:pPr lvl="1" algn="just"/>
            <a:r>
              <a:rPr lang="en-US" dirty="0" smtClean="0"/>
              <a:t>Decryption</a:t>
            </a:r>
          </a:p>
          <a:p>
            <a:pPr lvl="1" algn="just"/>
            <a:r>
              <a:rPr lang="en-US" dirty="0" smtClean="0"/>
              <a:t>Avalanche effect</a:t>
            </a:r>
          </a:p>
          <a:p>
            <a:pPr lvl="1" algn="just"/>
            <a:r>
              <a:rPr lang="en-US" dirty="0" smtClean="0"/>
              <a:t>Strength of DES</a:t>
            </a:r>
            <a:endParaRPr lang="en-US" dirty="0" smtClean="0"/>
          </a:p>
        </p:txBody>
      </p:sp>
      <p:sp>
        <p:nvSpPr>
          <p:cNvPr id="4" name="Rounded Rectangle 3"/>
          <p:cNvSpPr/>
          <p:nvPr/>
        </p:nvSpPr>
        <p:spPr>
          <a:xfrm>
            <a:off x="729040" y="3466409"/>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t>DES Encryption</a:t>
            </a:r>
            <a:endParaRPr lang="en-AU"/>
          </a:p>
        </p:txBody>
      </p:sp>
      <p:pic>
        <p:nvPicPr>
          <p:cNvPr id="66563" name="Picture 3"/>
          <p:cNvPicPr>
            <a:picLocks noChangeAspect="1" noChangeArrowheads="1"/>
          </p:cNvPicPr>
          <p:nvPr>
            <p:ph type="body" idx="1"/>
          </p:nvPr>
        </p:nvPicPr>
        <p:blipFill>
          <a:blip r:embed="rId3"/>
          <a:srcRect/>
          <a:stretch>
            <a:fillRect/>
          </a:stretch>
        </p:blipFill>
        <p:spPr>
          <a:xfrm>
            <a:off x="611188" y="1412875"/>
            <a:ext cx="6407150" cy="4676775"/>
          </a:xfrm>
          <a:noFill/>
        </p:spPr>
      </p:pic>
    </p:spTree>
  </p:cSld>
  <p:clrMapOvr>
    <a:masterClrMapping/>
  </p:clrMapOvr>
  <p:transition>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44136" y="1005840"/>
            <a:ext cx="8451669" cy="5225141"/>
          </a:xfrm>
        </p:spPr>
        <p:txBody>
          <a:bodyPr/>
          <a:lstStyle/>
          <a:p>
            <a:pPr algn="just"/>
            <a:r>
              <a:rPr lang="en-US" dirty="0" smtClean="0"/>
              <a:t>Introduction</a:t>
            </a:r>
          </a:p>
          <a:p>
            <a:pPr algn="just"/>
            <a:r>
              <a:rPr lang="en-US" dirty="0" smtClean="0"/>
              <a:t>Block Vs stream cipher</a:t>
            </a:r>
          </a:p>
          <a:p>
            <a:pPr lvl="1" algn="just"/>
            <a:r>
              <a:rPr lang="en-US" dirty="0" smtClean="0"/>
              <a:t>Block cipher principles</a:t>
            </a:r>
          </a:p>
          <a:p>
            <a:pPr algn="just"/>
            <a:r>
              <a:rPr lang="en-US" dirty="0" err="1" smtClean="0"/>
              <a:t>Feistel</a:t>
            </a:r>
            <a:r>
              <a:rPr lang="en-US" dirty="0" smtClean="0"/>
              <a:t> cipher structure</a:t>
            </a:r>
          </a:p>
          <a:p>
            <a:pPr lvl="1" algn="just"/>
            <a:r>
              <a:rPr lang="en-US" dirty="0" err="1" smtClean="0"/>
              <a:t>Feistel</a:t>
            </a:r>
            <a:r>
              <a:rPr lang="en-US" dirty="0" smtClean="0"/>
              <a:t> cipher design principles</a:t>
            </a:r>
            <a:endParaRPr lang="en-US" dirty="0" smtClean="0"/>
          </a:p>
          <a:p>
            <a:pPr algn="just"/>
            <a:r>
              <a:rPr lang="en-US" dirty="0" smtClean="0"/>
              <a:t>DES</a:t>
            </a:r>
          </a:p>
          <a:p>
            <a:pPr lvl="1" algn="just"/>
            <a:r>
              <a:rPr lang="en-US" dirty="0" smtClean="0"/>
              <a:t>Encryption</a:t>
            </a:r>
          </a:p>
          <a:p>
            <a:pPr lvl="1" algn="just"/>
            <a:r>
              <a:rPr lang="en-US" dirty="0" smtClean="0"/>
              <a:t>Initial permutation</a:t>
            </a:r>
          </a:p>
          <a:p>
            <a:pPr lvl="1" algn="just"/>
            <a:r>
              <a:rPr lang="en-US" dirty="0" smtClean="0"/>
              <a:t>Round structure</a:t>
            </a:r>
          </a:p>
          <a:p>
            <a:pPr lvl="1" algn="just"/>
            <a:r>
              <a:rPr lang="en-US" dirty="0" smtClean="0"/>
              <a:t>Substitution boxes</a:t>
            </a:r>
          </a:p>
          <a:p>
            <a:pPr lvl="1" algn="just"/>
            <a:r>
              <a:rPr lang="en-US" dirty="0" smtClean="0"/>
              <a:t>Key schedule</a:t>
            </a:r>
          </a:p>
          <a:p>
            <a:pPr lvl="1" algn="just"/>
            <a:r>
              <a:rPr lang="en-US" dirty="0" smtClean="0"/>
              <a:t>Decryption</a:t>
            </a:r>
          </a:p>
          <a:p>
            <a:pPr lvl="1" algn="just"/>
            <a:r>
              <a:rPr lang="en-US" dirty="0" smtClean="0"/>
              <a:t>Avalanche effect</a:t>
            </a:r>
          </a:p>
          <a:p>
            <a:pPr lvl="1" algn="just"/>
            <a:r>
              <a:rPr lang="en-US" dirty="0" smtClean="0"/>
              <a:t>Strength of DES</a:t>
            </a:r>
            <a:endParaRPr lang="en-US" dirty="0" smtClean="0"/>
          </a:p>
        </p:txBody>
      </p:sp>
      <p:sp>
        <p:nvSpPr>
          <p:cNvPr id="4" name="Rounded Rectangle 3"/>
          <p:cNvSpPr/>
          <p:nvPr/>
        </p:nvSpPr>
        <p:spPr>
          <a:xfrm>
            <a:off x="807418" y="3845232"/>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AU"/>
              <a:t>Initial Permutation IP</a:t>
            </a:r>
          </a:p>
        </p:txBody>
      </p:sp>
      <p:sp>
        <p:nvSpPr>
          <p:cNvPr id="68611" name="Rectangle 3"/>
          <p:cNvSpPr>
            <a:spLocks noGrp="1" noChangeArrowheads="1"/>
          </p:cNvSpPr>
          <p:nvPr>
            <p:ph type="body" idx="1"/>
          </p:nvPr>
        </p:nvSpPr>
        <p:spPr/>
        <p:txBody>
          <a:bodyPr/>
          <a:lstStyle/>
          <a:p>
            <a:pPr algn="just"/>
            <a:r>
              <a:rPr lang="en-AU" dirty="0"/>
              <a:t>first step of the data computation </a:t>
            </a:r>
          </a:p>
          <a:p>
            <a:pPr algn="just"/>
            <a:r>
              <a:rPr lang="en-AU" dirty="0"/>
              <a:t>IP reorders the input data bits </a:t>
            </a:r>
          </a:p>
          <a:p>
            <a:pPr algn="just"/>
            <a:r>
              <a:rPr lang="en-AU" dirty="0"/>
              <a:t>even bits to LH half, odd bits to RH half </a:t>
            </a:r>
          </a:p>
          <a:p>
            <a:pPr algn="just"/>
            <a:r>
              <a:rPr lang="en-AU" dirty="0"/>
              <a:t>quite regular in structure (easy in h/w)</a:t>
            </a:r>
          </a:p>
          <a:p>
            <a:pPr algn="just">
              <a:buFontTx/>
              <a:buNone/>
            </a:pPr>
            <a:r>
              <a:rPr lang="en-AU" dirty="0"/>
              <a:t> </a:t>
            </a:r>
          </a:p>
        </p:txBody>
      </p:sp>
    </p:spTree>
  </p:cSld>
  <p:clrMapOvr>
    <a:masterClrMapping/>
  </p:clrMapOvr>
  <p:transition>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44136" y="1005840"/>
            <a:ext cx="8451669" cy="5225141"/>
          </a:xfrm>
        </p:spPr>
        <p:txBody>
          <a:bodyPr/>
          <a:lstStyle/>
          <a:p>
            <a:pPr algn="just"/>
            <a:r>
              <a:rPr lang="en-US" dirty="0" smtClean="0"/>
              <a:t>Introduction</a:t>
            </a:r>
          </a:p>
          <a:p>
            <a:pPr algn="just"/>
            <a:r>
              <a:rPr lang="en-US" dirty="0" smtClean="0"/>
              <a:t>Block Vs stream cipher</a:t>
            </a:r>
          </a:p>
          <a:p>
            <a:pPr lvl="1" algn="just"/>
            <a:r>
              <a:rPr lang="en-US" dirty="0" smtClean="0"/>
              <a:t>Block cipher principles</a:t>
            </a:r>
          </a:p>
          <a:p>
            <a:pPr algn="just"/>
            <a:r>
              <a:rPr lang="en-US" dirty="0" err="1" smtClean="0"/>
              <a:t>Feistel</a:t>
            </a:r>
            <a:r>
              <a:rPr lang="en-US" dirty="0" smtClean="0"/>
              <a:t> cipher structure</a:t>
            </a:r>
          </a:p>
          <a:p>
            <a:pPr lvl="1" algn="just"/>
            <a:r>
              <a:rPr lang="en-US" dirty="0" err="1" smtClean="0"/>
              <a:t>Feistel</a:t>
            </a:r>
            <a:r>
              <a:rPr lang="en-US" dirty="0" smtClean="0"/>
              <a:t> cipher design principles</a:t>
            </a:r>
            <a:endParaRPr lang="en-US" dirty="0" smtClean="0"/>
          </a:p>
          <a:p>
            <a:pPr algn="just"/>
            <a:r>
              <a:rPr lang="en-US" dirty="0" smtClean="0"/>
              <a:t>DES</a:t>
            </a:r>
          </a:p>
          <a:p>
            <a:pPr lvl="1" algn="just"/>
            <a:r>
              <a:rPr lang="en-US" dirty="0" smtClean="0"/>
              <a:t>Encryption</a:t>
            </a:r>
          </a:p>
          <a:p>
            <a:pPr lvl="1" algn="just"/>
            <a:r>
              <a:rPr lang="en-US" dirty="0" smtClean="0"/>
              <a:t>Initial permutation</a:t>
            </a:r>
          </a:p>
          <a:p>
            <a:pPr lvl="1" algn="just"/>
            <a:r>
              <a:rPr lang="en-US" dirty="0" smtClean="0"/>
              <a:t>Round structure</a:t>
            </a:r>
          </a:p>
          <a:p>
            <a:pPr lvl="1" algn="just"/>
            <a:r>
              <a:rPr lang="en-US" dirty="0" smtClean="0"/>
              <a:t>Substitution boxes</a:t>
            </a:r>
          </a:p>
          <a:p>
            <a:pPr lvl="1" algn="just"/>
            <a:r>
              <a:rPr lang="en-US" dirty="0" smtClean="0"/>
              <a:t>Key schedule</a:t>
            </a:r>
          </a:p>
          <a:p>
            <a:pPr lvl="1" algn="just"/>
            <a:r>
              <a:rPr lang="en-US" dirty="0" smtClean="0"/>
              <a:t>Decryption</a:t>
            </a:r>
          </a:p>
          <a:p>
            <a:pPr lvl="1" algn="just"/>
            <a:r>
              <a:rPr lang="en-US" dirty="0" smtClean="0"/>
              <a:t>Avalanche effect</a:t>
            </a:r>
          </a:p>
          <a:p>
            <a:pPr lvl="1" algn="just"/>
            <a:r>
              <a:rPr lang="en-US" dirty="0" smtClean="0"/>
              <a:t>Strength of DES</a:t>
            </a:r>
            <a:endParaRPr lang="en-US" dirty="0" smtClean="0"/>
          </a:p>
        </p:txBody>
      </p:sp>
      <p:sp>
        <p:nvSpPr>
          <p:cNvPr id="4" name="Rounded Rectangle 3"/>
          <p:cNvSpPr/>
          <p:nvPr/>
        </p:nvSpPr>
        <p:spPr>
          <a:xfrm>
            <a:off x="794355" y="4197929"/>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722" name="Picture 2"/>
          <p:cNvPicPr>
            <a:picLocks noChangeAspect="1" noChangeArrowheads="1"/>
          </p:cNvPicPr>
          <p:nvPr/>
        </p:nvPicPr>
        <p:blipFill>
          <a:blip r:embed="rId2"/>
          <a:srcRect/>
          <a:stretch>
            <a:fillRect/>
          </a:stretch>
        </p:blipFill>
        <p:spPr bwMode="auto">
          <a:xfrm>
            <a:off x="1280160" y="960120"/>
            <a:ext cx="6460490" cy="4845368"/>
          </a:xfrm>
          <a:prstGeom prst="rect">
            <a:avLst/>
          </a:prstGeom>
          <a:noFill/>
          <a:ln w="9525">
            <a:noFill/>
            <a:miter lim="800000"/>
            <a:headEnd/>
            <a:tailEnd/>
          </a:ln>
          <a:effectLst/>
        </p:spPr>
      </p:pic>
      <p:sp>
        <p:nvSpPr>
          <p:cNvPr id="3" name="Rectangle 2"/>
          <p:cNvSpPr>
            <a:spLocks noGrp="1" noChangeArrowheads="1"/>
          </p:cNvSpPr>
          <p:nvPr>
            <p:ph type="title"/>
          </p:nvPr>
        </p:nvSpPr>
        <p:spPr>
          <a:xfrm>
            <a:off x="457200" y="274638"/>
            <a:ext cx="8229600" cy="792162"/>
          </a:xfrm>
        </p:spPr>
        <p:txBody>
          <a:bodyPr/>
          <a:lstStyle/>
          <a:p>
            <a:r>
              <a:rPr lang="en-AU" dirty="0" smtClean="0">
                <a:latin typeface="Comic Sans MS" pitchFamily="66" charset="0"/>
              </a:rPr>
              <a:t>DES Round </a:t>
            </a:r>
            <a:r>
              <a:rPr lang="en-AU" dirty="0">
                <a:latin typeface="Comic Sans MS" pitchFamily="66" charset="0"/>
              </a:rPr>
              <a:t>Structure</a:t>
            </a:r>
          </a:p>
        </p:txBody>
      </p:sp>
    </p:spTree>
  </p:cSld>
  <p:clrMapOvr>
    <a:masterClrMapping/>
  </p:clrMapOvr>
  <p:transition>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t>DES Round Structure</a:t>
            </a:r>
            <a:endParaRPr lang="en-AU"/>
          </a:p>
        </p:txBody>
      </p:sp>
      <p:sp>
        <p:nvSpPr>
          <p:cNvPr id="70659" name="Rectangle 3"/>
          <p:cNvSpPr>
            <a:spLocks noGrp="1" noChangeArrowheads="1"/>
          </p:cNvSpPr>
          <p:nvPr>
            <p:ph type="body" idx="1"/>
          </p:nvPr>
        </p:nvSpPr>
        <p:spPr/>
        <p:txBody>
          <a:bodyPr/>
          <a:lstStyle/>
          <a:p>
            <a:pPr algn="just">
              <a:lnSpc>
                <a:spcPct val="130000"/>
              </a:lnSpc>
            </a:pPr>
            <a:r>
              <a:rPr lang="en-US" sz="2000" dirty="0"/>
              <a:t>uses two 32-bit L &amp; R halves</a:t>
            </a:r>
          </a:p>
          <a:p>
            <a:pPr algn="just">
              <a:lnSpc>
                <a:spcPct val="130000"/>
              </a:lnSpc>
            </a:pPr>
            <a:r>
              <a:rPr lang="en-AU" sz="2000" dirty="0"/>
              <a:t>as for any </a:t>
            </a:r>
            <a:r>
              <a:rPr lang="en-AU" sz="2000" dirty="0" err="1"/>
              <a:t>Feistel</a:t>
            </a:r>
            <a:r>
              <a:rPr lang="en-AU" sz="2000" dirty="0"/>
              <a:t> cipher can describe as:</a:t>
            </a:r>
          </a:p>
          <a:p>
            <a:pPr lvl="1" algn="just">
              <a:lnSpc>
                <a:spcPct val="130000"/>
              </a:lnSpc>
              <a:buFontTx/>
              <a:buNone/>
            </a:pPr>
            <a:r>
              <a:rPr lang="en-AU" sz="2000" i="1" dirty="0"/>
              <a:t>L</a:t>
            </a:r>
            <a:r>
              <a:rPr lang="en-AU" sz="2000" i="1" baseline="-25000" dirty="0"/>
              <a:t>i</a:t>
            </a:r>
            <a:r>
              <a:rPr lang="en-AU" sz="2000" i="1" dirty="0"/>
              <a:t> </a:t>
            </a:r>
            <a:r>
              <a:rPr lang="en-AU" sz="2000" dirty="0"/>
              <a:t>= </a:t>
            </a:r>
            <a:r>
              <a:rPr lang="en-AU" sz="2000" i="1" dirty="0"/>
              <a:t>R</a:t>
            </a:r>
            <a:r>
              <a:rPr lang="en-AU" sz="2000" i="1" baseline="-25000" dirty="0"/>
              <a:t>i</a:t>
            </a:r>
            <a:r>
              <a:rPr lang="en-AU" sz="2000" baseline="-25000" dirty="0"/>
              <a:t>–1</a:t>
            </a:r>
          </a:p>
          <a:p>
            <a:pPr lvl="1" algn="just">
              <a:lnSpc>
                <a:spcPct val="130000"/>
              </a:lnSpc>
              <a:buFontTx/>
              <a:buNone/>
            </a:pPr>
            <a:r>
              <a:rPr lang="en-AU" sz="2000" i="1" dirty="0" err="1"/>
              <a:t>R</a:t>
            </a:r>
            <a:r>
              <a:rPr lang="en-AU" sz="2000" i="1" baseline="-25000" dirty="0" err="1"/>
              <a:t>i</a:t>
            </a:r>
            <a:r>
              <a:rPr lang="en-AU" sz="2000" i="1" dirty="0"/>
              <a:t> </a:t>
            </a:r>
            <a:r>
              <a:rPr lang="en-AU" sz="2000" dirty="0"/>
              <a:t>= </a:t>
            </a:r>
            <a:r>
              <a:rPr lang="en-AU" sz="2000" i="1" dirty="0"/>
              <a:t>L</a:t>
            </a:r>
            <a:r>
              <a:rPr lang="en-AU" sz="2000" i="1" baseline="-25000" dirty="0"/>
              <a:t>i</a:t>
            </a:r>
            <a:r>
              <a:rPr lang="en-AU" sz="2000" baseline="-25000" dirty="0"/>
              <a:t>–1</a:t>
            </a:r>
            <a:r>
              <a:rPr lang="en-AU" sz="2000" dirty="0"/>
              <a:t> </a:t>
            </a:r>
            <a:r>
              <a:rPr lang="en-AU" sz="2000" dirty="0" err="1"/>
              <a:t>xor</a:t>
            </a:r>
            <a:r>
              <a:rPr lang="en-AU" sz="2000" dirty="0"/>
              <a:t> F(</a:t>
            </a:r>
            <a:r>
              <a:rPr lang="en-AU" sz="2000" i="1" dirty="0"/>
              <a:t>R</a:t>
            </a:r>
            <a:r>
              <a:rPr lang="en-AU" sz="2000" i="1" baseline="-25000" dirty="0"/>
              <a:t>i</a:t>
            </a:r>
            <a:r>
              <a:rPr lang="en-AU" sz="2000" baseline="-25000" dirty="0"/>
              <a:t>–1</a:t>
            </a:r>
            <a:r>
              <a:rPr lang="en-AU" sz="2000" dirty="0"/>
              <a:t>, </a:t>
            </a:r>
            <a:r>
              <a:rPr lang="en-AU" sz="2000" i="1" dirty="0" err="1"/>
              <a:t>K</a:t>
            </a:r>
            <a:r>
              <a:rPr lang="en-AU" sz="2000" i="1" baseline="-25000" dirty="0" err="1"/>
              <a:t>i</a:t>
            </a:r>
            <a:r>
              <a:rPr lang="en-AU" sz="2000" dirty="0"/>
              <a:t>)</a:t>
            </a:r>
          </a:p>
          <a:p>
            <a:pPr algn="just">
              <a:lnSpc>
                <a:spcPct val="130000"/>
              </a:lnSpc>
            </a:pPr>
            <a:r>
              <a:rPr lang="en-US" sz="2000" dirty="0"/>
              <a:t>takes 32-bit R half and 48-bit </a:t>
            </a:r>
            <a:r>
              <a:rPr lang="en-US" sz="2000" dirty="0" err="1"/>
              <a:t>subkey</a:t>
            </a:r>
            <a:r>
              <a:rPr lang="en-US" sz="2000" dirty="0"/>
              <a:t> and:</a:t>
            </a:r>
          </a:p>
          <a:p>
            <a:pPr lvl="1" algn="just">
              <a:lnSpc>
                <a:spcPct val="130000"/>
              </a:lnSpc>
            </a:pPr>
            <a:r>
              <a:rPr lang="en-US" sz="2000" dirty="0"/>
              <a:t>expands R to 48-bits using perm E</a:t>
            </a:r>
          </a:p>
          <a:p>
            <a:pPr lvl="1" algn="just">
              <a:lnSpc>
                <a:spcPct val="130000"/>
              </a:lnSpc>
            </a:pPr>
            <a:r>
              <a:rPr lang="en-US" sz="2000" dirty="0"/>
              <a:t>adds to </a:t>
            </a:r>
            <a:r>
              <a:rPr lang="en-US" sz="2000" dirty="0" err="1"/>
              <a:t>subkey</a:t>
            </a:r>
            <a:endParaRPr lang="en-US" sz="2000" dirty="0"/>
          </a:p>
          <a:p>
            <a:pPr lvl="1" algn="just">
              <a:lnSpc>
                <a:spcPct val="130000"/>
              </a:lnSpc>
            </a:pPr>
            <a:r>
              <a:rPr lang="en-US" sz="2000" dirty="0"/>
              <a:t>passes through 8 S-boxes to get 32-bit result</a:t>
            </a:r>
          </a:p>
          <a:p>
            <a:pPr lvl="1" algn="just">
              <a:lnSpc>
                <a:spcPct val="130000"/>
              </a:lnSpc>
            </a:pPr>
            <a:r>
              <a:rPr lang="en-US" sz="2000" dirty="0"/>
              <a:t>finally permutes this using 32-bit perm P</a:t>
            </a:r>
            <a:endParaRPr lang="en-AU" sz="2000" dirty="0"/>
          </a:p>
        </p:txBody>
      </p:sp>
    </p:spTree>
  </p:cSld>
  <p:clrMapOvr>
    <a:masterClrMapping/>
  </p:clrMapOvr>
  <p:transition>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DES Round Structure</a:t>
            </a:r>
            <a:endParaRPr lang="en-AU"/>
          </a:p>
        </p:txBody>
      </p:sp>
      <p:pic>
        <p:nvPicPr>
          <p:cNvPr id="71683" name="Picture 3"/>
          <p:cNvPicPr>
            <a:picLocks noChangeAspect="1" noChangeArrowheads="1"/>
          </p:cNvPicPr>
          <p:nvPr>
            <p:ph type="body" idx="1"/>
          </p:nvPr>
        </p:nvPicPr>
        <p:blipFill>
          <a:blip r:embed="rId3"/>
          <a:srcRect/>
          <a:stretch>
            <a:fillRect/>
          </a:stretch>
        </p:blipFill>
        <p:spPr>
          <a:xfrm>
            <a:off x="684213" y="1268413"/>
            <a:ext cx="7570787" cy="4164012"/>
          </a:xfrm>
        </p:spPr>
      </p:pic>
    </p:spTree>
  </p:cSld>
  <p:clrMapOvr>
    <a:masterClrMapping/>
  </p:clrMapOvr>
  <p:transition>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44136" y="1005840"/>
            <a:ext cx="8451669" cy="5225141"/>
          </a:xfrm>
        </p:spPr>
        <p:txBody>
          <a:bodyPr/>
          <a:lstStyle/>
          <a:p>
            <a:pPr algn="just"/>
            <a:r>
              <a:rPr lang="en-US" dirty="0" smtClean="0"/>
              <a:t>Introduction</a:t>
            </a:r>
          </a:p>
          <a:p>
            <a:pPr algn="just"/>
            <a:r>
              <a:rPr lang="en-US" dirty="0" smtClean="0"/>
              <a:t>Block Vs stream cipher</a:t>
            </a:r>
          </a:p>
          <a:p>
            <a:pPr lvl="1" algn="just"/>
            <a:r>
              <a:rPr lang="en-US" dirty="0" smtClean="0"/>
              <a:t>Block cipher principles</a:t>
            </a:r>
          </a:p>
          <a:p>
            <a:pPr algn="just"/>
            <a:r>
              <a:rPr lang="en-US" dirty="0" err="1" smtClean="0"/>
              <a:t>Feistel</a:t>
            </a:r>
            <a:r>
              <a:rPr lang="en-US" dirty="0" smtClean="0"/>
              <a:t> cipher structure</a:t>
            </a:r>
          </a:p>
          <a:p>
            <a:pPr lvl="1" algn="just"/>
            <a:r>
              <a:rPr lang="en-US" dirty="0" err="1" smtClean="0"/>
              <a:t>Feistel</a:t>
            </a:r>
            <a:r>
              <a:rPr lang="en-US" dirty="0" smtClean="0"/>
              <a:t> cipher design principles</a:t>
            </a:r>
            <a:endParaRPr lang="en-US" dirty="0" smtClean="0"/>
          </a:p>
          <a:p>
            <a:pPr algn="just"/>
            <a:r>
              <a:rPr lang="en-US" dirty="0" smtClean="0"/>
              <a:t>DES</a:t>
            </a:r>
          </a:p>
          <a:p>
            <a:pPr lvl="1" algn="just"/>
            <a:r>
              <a:rPr lang="en-US" dirty="0" smtClean="0"/>
              <a:t>Encryption</a:t>
            </a:r>
          </a:p>
          <a:p>
            <a:pPr lvl="1" algn="just"/>
            <a:r>
              <a:rPr lang="en-US" dirty="0" smtClean="0"/>
              <a:t>Initial permutation</a:t>
            </a:r>
          </a:p>
          <a:p>
            <a:pPr lvl="1" algn="just"/>
            <a:r>
              <a:rPr lang="en-US" dirty="0" smtClean="0"/>
              <a:t>Round structure</a:t>
            </a:r>
          </a:p>
          <a:p>
            <a:pPr lvl="1" algn="just"/>
            <a:r>
              <a:rPr lang="en-US" dirty="0" smtClean="0"/>
              <a:t>Substitution boxes</a:t>
            </a:r>
          </a:p>
          <a:p>
            <a:pPr lvl="1" algn="just"/>
            <a:r>
              <a:rPr lang="en-US" dirty="0" smtClean="0"/>
              <a:t>Key schedule</a:t>
            </a:r>
          </a:p>
          <a:p>
            <a:pPr lvl="1" algn="just"/>
            <a:r>
              <a:rPr lang="en-US" dirty="0" smtClean="0"/>
              <a:t>Decryption</a:t>
            </a:r>
          </a:p>
          <a:p>
            <a:pPr lvl="1" algn="just"/>
            <a:r>
              <a:rPr lang="en-US" dirty="0" smtClean="0"/>
              <a:t>Avalanche effect</a:t>
            </a:r>
          </a:p>
          <a:p>
            <a:pPr lvl="1" algn="just"/>
            <a:r>
              <a:rPr lang="en-US" dirty="0" smtClean="0"/>
              <a:t>Strength of DES</a:t>
            </a:r>
            <a:endParaRPr lang="en-US" dirty="0" smtClean="0"/>
          </a:p>
        </p:txBody>
      </p:sp>
      <p:sp>
        <p:nvSpPr>
          <p:cNvPr id="4" name="Rounded Rectangle 3"/>
          <p:cNvSpPr/>
          <p:nvPr/>
        </p:nvSpPr>
        <p:spPr>
          <a:xfrm>
            <a:off x="768229" y="4589815"/>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Revision History</a:t>
            </a:r>
            <a:endParaRPr lang="en-IN"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4158408092"/>
              </p:ext>
            </p:extLst>
          </p:nvPr>
        </p:nvGraphicFramePr>
        <p:xfrm>
          <a:off x="1092201" y="1997990"/>
          <a:ext cx="7177775" cy="828040"/>
        </p:xfrm>
        <a:graphic>
          <a:graphicData uri="http://schemas.openxmlformats.org/drawingml/2006/table">
            <a:tbl>
              <a:tblPr firstRow="1" bandRow="1">
                <a:tableStyleId>{5DA37D80-6434-44D0-A028-1B22A696006F}</a:tableStyleId>
              </a:tblPr>
              <a:tblGrid>
                <a:gridCol w="1576459">
                  <a:extLst>
                    <a:ext uri="{9D8B030D-6E8A-4147-A177-3AD203B41FA5}">
                      <a16:colId xmlns="" xmlns:a16="http://schemas.microsoft.com/office/drawing/2014/main" val="2990177744"/>
                    </a:ext>
                  </a:extLst>
                </a:gridCol>
                <a:gridCol w="4689612">
                  <a:extLst>
                    <a:ext uri="{9D8B030D-6E8A-4147-A177-3AD203B41FA5}">
                      <a16:colId xmlns="" xmlns:a16="http://schemas.microsoft.com/office/drawing/2014/main" val="2858349207"/>
                    </a:ext>
                  </a:extLst>
                </a:gridCol>
                <a:gridCol w="911704">
                  <a:extLst>
                    <a:ext uri="{9D8B030D-6E8A-4147-A177-3AD203B41FA5}">
                      <a16:colId xmlns="" xmlns:a16="http://schemas.microsoft.com/office/drawing/2014/main" val="590217036"/>
                    </a:ext>
                  </a:extLst>
                </a:gridCol>
              </a:tblGrid>
              <a:tr h="370840">
                <a:tc>
                  <a:txBody>
                    <a:bodyPr/>
                    <a:lstStyle/>
                    <a:p>
                      <a:pPr algn="ctr"/>
                      <a:r>
                        <a:rPr lang="en-IN" sz="1200" dirty="0" smtClean="0">
                          <a:latin typeface="Arial" panose="020B0604020202020204" pitchFamily="34" charset="0"/>
                          <a:cs typeface="Arial" panose="020B0604020202020204" pitchFamily="34" charset="0"/>
                        </a:rPr>
                        <a:t>Revision</a:t>
                      </a:r>
                      <a:r>
                        <a:rPr lang="en-IN" sz="1200" baseline="0" dirty="0" smtClean="0">
                          <a:latin typeface="Arial" panose="020B0604020202020204" pitchFamily="34" charset="0"/>
                          <a:cs typeface="Arial" panose="020B0604020202020204" pitchFamily="34" charset="0"/>
                        </a:rPr>
                        <a:t> Date</a:t>
                      </a:r>
                      <a:endParaRPr lang="en-IN" sz="1200" b="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200" dirty="0" smtClean="0">
                          <a:latin typeface="Arial" panose="020B0604020202020204" pitchFamily="34" charset="0"/>
                          <a:cs typeface="Arial" panose="020B0604020202020204" pitchFamily="34" charset="0"/>
                        </a:rPr>
                        <a:t>Details</a:t>
                      </a:r>
                      <a:endParaRPr lang="en-IN" sz="1200" b="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200" dirty="0" smtClean="0">
                          <a:latin typeface="Arial" panose="020B0604020202020204" pitchFamily="34" charset="0"/>
                          <a:cs typeface="Arial" panose="020B0604020202020204" pitchFamily="34" charset="0"/>
                        </a:rPr>
                        <a:t>Version no. </a:t>
                      </a:r>
                      <a:endParaRPr lang="en-IN" sz="1200" b="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2253377858"/>
                  </a:ext>
                </a:extLst>
              </a:tr>
              <a:tr h="370840">
                <a:tc>
                  <a:txBody>
                    <a:bodyPr/>
                    <a:lstStyle/>
                    <a:p>
                      <a:endParaRPr lang="en-IN" sz="1200" dirty="0">
                        <a:latin typeface="Arial" panose="020B0604020202020204" pitchFamily="34" charset="0"/>
                        <a:cs typeface="Arial" panose="020B0604020202020204" pitchFamily="34" charset="0"/>
                      </a:endParaRPr>
                    </a:p>
                  </a:txBody>
                  <a:tcPr/>
                </a:tc>
                <a:tc>
                  <a:txBody>
                    <a:bodyPr/>
                    <a:lstStyle/>
                    <a:p>
                      <a:pPr marL="228600" indent="-228600">
                        <a:buFont typeface="+mj-lt"/>
                        <a:buAutoNum type="arabicPeriod"/>
                      </a:pPr>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1.0</a:t>
                      </a:r>
                      <a:endParaRPr lang="en-IN" sz="120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3307980548"/>
                  </a:ext>
                </a:extLst>
              </a:tr>
            </a:tbl>
          </a:graphicData>
        </a:graphic>
      </p:graphicFrame>
    </p:spTree>
    <p:extLst>
      <p:ext uri="{BB962C8B-B14F-4D97-AF65-F5344CB8AC3E}">
        <p14:creationId xmlns="" xmlns:p14="http://schemas.microsoft.com/office/powerpoint/2010/main" val="1469585642"/>
      </p:ext>
    </p:extLst>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AU"/>
              <a:t>Substitution Boxes S</a:t>
            </a:r>
          </a:p>
        </p:txBody>
      </p:sp>
      <p:sp>
        <p:nvSpPr>
          <p:cNvPr id="72707" name="Rectangle 3"/>
          <p:cNvSpPr>
            <a:spLocks noGrp="1" noChangeArrowheads="1"/>
          </p:cNvSpPr>
          <p:nvPr>
            <p:ph type="body" idx="1"/>
          </p:nvPr>
        </p:nvSpPr>
        <p:spPr/>
        <p:txBody>
          <a:bodyPr/>
          <a:lstStyle/>
          <a:p>
            <a:pPr algn="just">
              <a:lnSpc>
                <a:spcPct val="180000"/>
              </a:lnSpc>
            </a:pPr>
            <a:r>
              <a:rPr lang="en-AU" sz="2000" dirty="0"/>
              <a:t>have eight S-boxes which map 6 to 4 bits </a:t>
            </a:r>
          </a:p>
          <a:p>
            <a:pPr algn="just">
              <a:lnSpc>
                <a:spcPct val="180000"/>
              </a:lnSpc>
            </a:pPr>
            <a:r>
              <a:rPr lang="en-AU" sz="2000" dirty="0"/>
              <a:t>each S-box is actually 4 little 4 bit boxes </a:t>
            </a:r>
          </a:p>
          <a:p>
            <a:pPr lvl="1" algn="just">
              <a:lnSpc>
                <a:spcPct val="180000"/>
              </a:lnSpc>
            </a:pPr>
            <a:r>
              <a:rPr lang="en-AU" sz="2000" dirty="0"/>
              <a:t>outer bits 1 &amp; 6 (</a:t>
            </a:r>
            <a:r>
              <a:rPr lang="en-AU" sz="2000" b="1" dirty="0"/>
              <a:t>row</a:t>
            </a:r>
            <a:r>
              <a:rPr lang="en-AU" sz="2000" dirty="0"/>
              <a:t> bits) select one rows </a:t>
            </a:r>
          </a:p>
          <a:p>
            <a:pPr lvl="1" algn="just">
              <a:lnSpc>
                <a:spcPct val="180000"/>
              </a:lnSpc>
            </a:pPr>
            <a:r>
              <a:rPr lang="en-AU" sz="2000" dirty="0"/>
              <a:t>inner bits 2-5 (</a:t>
            </a:r>
            <a:r>
              <a:rPr lang="en-AU" sz="2000" b="1" dirty="0" err="1"/>
              <a:t>col</a:t>
            </a:r>
            <a:r>
              <a:rPr lang="en-AU" sz="2000" dirty="0"/>
              <a:t> bits) are substituted </a:t>
            </a:r>
          </a:p>
          <a:p>
            <a:pPr lvl="1" algn="just">
              <a:lnSpc>
                <a:spcPct val="180000"/>
              </a:lnSpc>
            </a:pPr>
            <a:r>
              <a:rPr lang="en-AU" sz="2000" dirty="0"/>
              <a:t>result is 8 lots of 32 bits</a:t>
            </a:r>
          </a:p>
          <a:p>
            <a:pPr algn="just">
              <a:lnSpc>
                <a:spcPct val="180000"/>
              </a:lnSpc>
            </a:pPr>
            <a:r>
              <a:rPr lang="en-US" sz="2000" dirty="0"/>
              <a:t>row selection depends on both data &amp; key</a:t>
            </a:r>
          </a:p>
        </p:txBody>
      </p:sp>
    </p:spTree>
  </p:cSld>
  <p:clrMapOvr>
    <a:masterClrMapping/>
  </p:clrMapOvr>
  <p:transition>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44136" y="1005840"/>
            <a:ext cx="8451669" cy="5225141"/>
          </a:xfrm>
        </p:spPr>
        <p:txBody>
          <a:bodyPr/>
          <a:lstStyle/>
          <a:p>
            <a:pPr algn="just"/>
            <a:r>
              <a:rPr lang="en-US" dirty="0" smtClean="0"/>
              <a:t>Introduction</a:t>
            </a:r>
          </a:p>
          <a:p>
            <a:pPr algn="just"/>
            <a:r>
              <a:rPr lang="en-US" dirty="0" smtClean="0"/>
              <a:t>Block Vs stream cipher</a:t>
            </a:r>
          </a:p>
          <a:p>
            <a:pPr lvl="1" algn="just"/>
            <a:r>
              <a:rPr lang="en-US" dirty="0" smtClean="0"/>
              <a:t>Block cipher principles</a:t>
            </a:r>
          </a:p>
          <a:p>
            <a:pPr algn="just"/>
            <a:r>
              <a:rPr lang="en-US" dirty="0" err="1" smtClean="0"/>
              <a:t>Feistel</a:t>
            </a:r>
            <a:r>
              <a:rPr lang="en-US" dirty="0" smtClean="0"/>
              <a:t> cipher structure</a:t>
            </a:r>
          </a:p>
          <a:p>
            <a:pPr lvl="1" algn="just"/>
            <a:r>
              <a:rPr lang="en-US" dirty="0" err="1" smtClean="0"/>
              <a:t>Feistel</a:t>
            </a:r>
            <a:r>
              <a:rPr lang="en-US" dirty="0" smtClean="0"/>
              <a:t> cipher design principles</a:t>
            </a:r>
            <a:endParaRPr lang="en-US" dirty="0" smtClean="0"/>
          </a:p>
          <a:p>
            <a:pPr algn="just"/>
            <a:r>
              <a:rPr lang="en-US" dirty="0" smtClean="0"/>
              <a:t>DES</a:t>
            </a:r>
          </a:p>
          <a:p>
            <a:pPr lvl="1" algn="just"/>
            <a:r>
              <a:rPr lang="en-US" dirty="0" smtClean="0"/>
              <a:t>Encryption</a:t>
            </a:r>
          </a:p>
          <a:p>
            <a:pPr lvl="1" algn="just"/>
            <a:r>
              <a:rPr lang="en-US" dirty="0" smtClean="0"/>
              <a:t>Initial permutation</a:t>
            </a:r>
          </a:p>
          <a:p>
            <a:pPr lvl="1" algn="just"/>
            <a:r>
              <a:rPr lang="en-US" dirty="0" smtClean="0"/>
              <a:t>Round structure</a:t>
            </a:r>
          </a:p>
          <a:p>
            <a:pPr lvl="1" algn="just"/>
            <a:r>
              <a:rPr lang="en-US" dirty="0" smtClean="0"/>
              <a:t>Substitution boxes</a:t>
            </a:r>
          </a:p>
          <a:p>
            <a:pPr lvl="1" algn="just"/>
            <a:r>
              <a:rPr lang="en-US" dirty="0" smtClean="0"/>
              <a:t>Key schedule</a:t>
            </a:r>
          </a:p>
          <a:p>
            <a:pPr lvl="1" algn="just"/>
            <a:r>
              <a:rPr lang="en-US" dirty="0" smtClean="0"/>
              <a:t>Decryption</a:t>
            </a:r>
          </a:p>
          <a:p>
            <a:pPr lvl="1" algn="just"/>
            <a:r>
              <a:rPr lang="en-US" dirty="0" smtClean="0"/>
              <a:t>Avalanche effect</a:t>
            </a:r>
          </a:p>
          <a:p>
            <a:pPr lvl="1" algn="just"/>
            <a:r>
              <a:rPr lang="en-US" dirty="0" smtClean="0"/>
              <a:t>Strength of DES</a:t>
            </a:r>
            <a:endParaRPr lang="en-US" dirty="0" smtClean="0"/>
          </a:p>
        </p:txBody>
      </p:sp>
      <p:sp>
        <p:nvSpPr>
          <p:cNvPr id="4" name="Rounded Rectangle 3"/>
          <p:cNvSpPr/>
          <p:nvPr/>
        </p:nvSpPr>
        <p:spPr>
          <a:xfrm>
            <a:off x="742104" y="5007826"/>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AU"/>
              <a:t>DES Key Schedule</a:t>
            </a:r>
          </a:p>
        </p:txBody>
      </p:sp>
      <p:sp>
        <p:nvSpPr>
          <p:cNvPr id="76803" name="Rectangle 3"/>
          <p:cNvSpPr>
            <a:spLocks noGrp="1" noChangeArrowheads="1"/>
          </p:cNvSpPr>
          <p:nvPr>
            <p:ph type="body" idx="1"/>
          </p:nvPr>
        </p:nvSpPr>
        <p:spPr>
          <a:xfrm>
            <a:off x="468313" y="1341438"/>
            <a:ext cx="8229600" cy="4525962"/>
          </a:xfrm>
        </p:spPr>
        <p:txBody>
          <a:bodyPr/>
          <a:lstStyle/>
          <a:p>
            <a:pPr algn="just">
              <a:lnSpc>
                <a:spcPct val="130000"/>
              </a:lnSpc>
            </a:pPr>
            <a:r>
              <a:rPr lang="en-AU" sz="2000" dirty="0"/>
              <a:t>forms </a:t>
            </a:r>
            <a:r>
              <a:rPr lang="en-AU" sz="2000" dirty="0" err="1"/>
              <a:t>subkeys</a:t>
            </a:r>
            <a:r>
              <a:rPr lang="en-AU" sz="2000" dirty="0"/>
              <a:t> used in each round</a:t>
            </a:r>
          </a:p>
          <a:p>
            <a:pPr algn="just">
              <a:lnSpc>
                <a:spcPct val="130000"/>
              </a:lnSpc>
            </a:pPr>
            <a:r>
              <a:rPr lang="en-US" sz="2000" dirty="0"/>
              <a:t>consists of:</a:t>
            </a:r>
            <a:endParaRPr lang="en-AU" sz="2000" dirty="0"/>
          </a:p>
          <a:p>
            <a:pPr lvl="1" algn="just">
              <a:lnSpc>
                <a:spcPct val="130000"/>
              </a:lnSpc>
            </a:pPr>
            <a:r>
              <a:rPr lang="en-AU" sz="2000" dirty="0"/>
              <a:t>initial permutation of the key (PC1) which selects 56-bits in two 28-bit halves </a:t>
            </a:r>
          </a:p>
          <a:p>
            <a:pPr lvl="1" algn="just">
              <a:lnSpc>
                <a:spcPct val="130000"/>
              </a:lnSpc>
            </a:pPr>
            <a:r>
              <a:rPr lang="en-AU" sz="2000" dirty="0"/>
              <a:t>16 stages consisting of: </a:t>
            </a:r>
          </a:p>
          <a:p>
            <a:pPr lvl="2" algn="just">
              <a:lnSpc>
                <a:spcPct val="130000"/>
              </a:lnSpc>
            </a:pPr>
            <a:r>
              <a:rPr lang="en-AU" sz="2000" dirty="0"/>
              <a:t>selecting 24-bits from each half </a:t>
            </a:r>
          </a:p>
          <a:p>
            <a:pPr lvl="2" algn="just">
              <a:lnSpc>
                <a:spcPct val="130000"/>
              </a:lnSpc>
            </a:pPr>
            <a:r>
              <a:rPr lang="en-AU" sz="2000" dirty="0"/>
              <a:t>permuting them by PC2 for use in function f, </a:t>
            </a:r>
          </a:p>
          <a:p>
            <a:pPr lvl="2" algn="just">
              <a:lnSpc>
                <a:spcPct val="130000"/>
              </a:lnSpc>
            </a:pPr>
            <a:r>
              <a:rPr lang="en-AU" sz="2000" dirty="0"/>
              <a:t>rotating </a:t>
            </a:r>
            <a:r>
              <a:rPr lang="en-AU" sz="2000" b="1" dirty="0"/>
              <a:t>each half</a:t>
            </a:r>
            <a:r>
              <a:rPr lang="en-AU" sz="2000" dirty="0"/>
              <a:t> separately either 1 or 2 places depending on the </a:t>
            </a:r>
            <a:r>
              <a:rPr lang="en-AU" sz="2000" b="1" dirty="0"/>
              <a:t>key rotation schedule</a:t>
            </a:r>
            <a:r>
              <a:rPr lang="en-AU" sz="2000" dirty="0"/>
              <a:t> K</a:t>
            </a:r>
          </a:p>
        </p:txBody>
      </p:sp>
    </p:spTree>
  </p:cSld>
  <p:clrMapOvr>
    <a:masterClrMapping/>
  </p:clrMapOvr>
  <p:transition>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44136" y="1005840"/>
            <a:ext cx="8451669" cy="5225141"/>
          </a:xfrm>
        </p:spPr>
        <p:txBody>
          <a:bodyPr/>
          <a:lstStyle/>
          <a:p>
            <a:pPr algn="just"/>
            <a:r>
              <a:rPr lang="en-US" dirty="0" smtClean="0"/>
              <a:t>Introduction</a:t>
            </a:r>
          </a:p>
          <a:p>
            <a:pPr algn="just"/>
            <a:r>
              <a:rPr lang="en-US" dirty="0" smtClean="0"/>
              <a:t>Block Vs stream cipher</a:t>
            </a:r>
          </a:p>
          <a:p>
            <a:pPr lvl="1" algn="just"/>
            <a:r>
              <a:rPr lang="en-US" dirty="0" smtClean="0"/>
              <a:t>Block cipher principles</a:t>
            </a:r>
          </a:p>
          <a:p>
            <a:pPr algn="just"/>
            <a:r>
              <a:rPr lang="en-US" dirty="0" err="1" smtClean="0"/>
              <a:t>Feistel</a:t>
            </a:r>
            <a:r>
              <a:rPr lang="en-US" dirty="0" smtClean="0"/>
              <a:t> cipher structure</a:t>
            </a:r>
          </a:p>
          <a:p>
            <a:pPr lvl="1" algn="just"/>
            <a:r>
              <a:rPr lang="en-US" dirty="0" err="1" smtClean="0"/>
              <a:t>Feistel</a:t>
            </a:r>
            <a:r>
              <a:rPr lang="en-US" dirty="0" smtClean="0"/>
              <a:t> cipher design principles</a:t>
            </a:r>
            <a:endParaRPr lang="en-US" dirty="0" smtClean="0"/>
          </a:p>
          <a:p>
            <a:pPr algn="just"/>
            <a:r>
              <a:rPr lang="en-US" dirty="0" smtClean="0"/>
              <a:t>DES</a:t>
            </a:r>
          </a:p>
          <a:p>
            <a:pPr lvl="1" algn="just"/>
            <a:r>
              <a:rPr lang="en-US" dirty="0" smtClean="0"/>
              <a:t>Encryption</a:t>
            </a:r>
          </a:p>
          <a:p>
            <a:pPr lvl="1" algn="just"/>
            <a:r>
              <a:rPr lang="en-US" dirty="0" smtClean="0"/>
              <a:t>Initial permutation</a:t>
            </a:r>
          </a:p>
          <a:p>
            <a:pPr lvl="1" algn="just"/>
            <a:r>
              <a:rPr lang="en-US" dirty="0" smtClean="0"/>
              <a:t>Round structure</a:t>
            </a:r>
          </a:p>
          <a:p>
            <a:pPr lvl="1" algn="just"/>
            <a:r>
              <a:rPr lang="en-US" dirty="0" smtClean="0"/>
              <a:t>Substitution boxes</a:t>
            </a:r>
          </a:p>
          <a:p>
            <a:pPr lvl="1" algn="just"/>
            <a:r>
              <a:rPr lang="en-US" dirty="0" smtClean="0"/>
              <a:t>Key schedule</a:t>
            </a:r>
          </a:p>
          <a:p>
            <a:pPr lvl="1" algn="just"/>
            <a:r>
              <a:rPr lang="en-US" dirty="0" smtClean="0"/>
              <a:t>Decryption</a:t>
            </a:r>
          </a:p>
          <a:p>
            <a:pPr lvl="1" algn="just"/>
            <a:r>
              <a:rPr lang="en-US" dirty="0" smtClean="0"/>
              <a:t>Avalanche effect</a:t>
            </a:r>
          </a:p>
          <a:p>
            <a:pPr lvl="1" algn="just"/>
            <a:r>
              <a:rPr lang="en-US" dirty="0" smtClean="0"/>
              <a:t>Strength of DES</a:t>
            </a:r>
            <a:endParaRPr lang="en-US" dirty="0" smtClean="0"/>
          </a:p>
        </p:txBody>
      </p:sp>
      <p:sp>
        <p:nvSpPr>
          <p:cNvPr id="4" name="Rounded Rectangle 3"/>
          <p:cNvSpPr/>
          <p:nvPr/>
        </p:nvSpPr>
        <p:spPr>
          <a:xfrm>
            <a:off x="859669" y="5334397"/>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AU"/>
              <a:t>DES Decryption</a:t>
            </a:r>
          </a:p>
        </p:txBody>
      </p:sp>
      <p:sp>
        <p:nvSpPr>
          <p:cNvPr id="78851" name="Rectangle 3"/>
          <p:cNvSpPr>
            <a:spLocks noGrp="1" noChangeArrowheads="1"/>
          </p:cNvSpPr>
          <p:nvPr>
            <p:ph type="body" idx="1"/>
          </p:nvPr>
        </p:nvSpPr>
        <p:spPr/>
        <p:txBody>
          <a:bodyPr/>
          <a:lstStyle/>
          <a:p>
            <a:pPr algn="just">
              <a:lnSpc>
                <a:spcPct val="180000"/>
              </a:lnSpc>
            </a:pPr>
            <a:r>
              <a:rPr lang="en-AU" sz="2000" dirty="0"/>
              <a:t>decrypt must unwind steps of data computation </a:t>
            </a:r>
          </a:p>
          <a:p>
            <a:pPr algn="just">
              <a:lnSpc>
                <a:spcPct val="180000"/>
              </a:lnSpc>
            </a:pPr>
            <a:r>
              <a:rPr lang="en-AU" sz="2000" dirty="0"/>
              <a:t>with </a:t>
            </a:r>
            <a:r>
              <a:rPr lang="en-AU" sz="2000" dirty="0" err="1"/>
              <a:t>Feistel</a:t>
            </a:r>
            <a:r>
              <a:rPr lang="en-AU" sz="2000" dirty="0"/>
              <a:t> design, do encryption steps again </a:t>
            </a:r>
          </a:p>
          <a:p>
            <a:pPr algn="just">
              <a:lnSpc>
                <a:spcPct val="180000"/>
              </a:lnSpc>
            </a:pPr>
            <a:r>
              <a:rPr lang="en-AU" sz="2000" dirty="0"/>
              <a:t>using </a:t>
            </a:r>
            <a:r>
              <a:rPr lang="en-AU" sz="2000" dirty="0" err="1"/>
              <a:t>subkeys</a:t>
            </a:r>
            <a:r>
              <a:rPr lang="en-AU" sz="2000" dirty="0"/>
              <a:t> in reverse order (SK16 … SK1)</a:t>
            </a:r>
          </a:p>
          <a:p>
            <a:pPr algn="just">
              <a:lnSpc>
                <a:spcPct val="180000"/>
              </a:lnSpc>
            </a:pPr>
            <a:r>
              <a:rPr lang="en-AU" sz="2000" dirty="0"/>
              <a:t>1st round with SK16 undoes 16th encrypt round</a:t>
            </a:r>
          </a:p>
          <a:p>
            <a:pPr algn="just">
              <a:lnSpc>
                <a:spcPct val="180000"/>
              </a:lnSpc>
            </a:pPr>
            <a:r>
              <a:rPr lang="en-AU" sz="2000" dirty="0"/>
              <a:t>16th round with SK1 undoes 1st encrypt round </a:t>
            </a:r>
          </a:p>
          <a:p>
            <a:pPr algn="just">
              <a:lnSpc>
                <a:spcPct val="180000"/>
              </a:lnSpc>
            </a:pPr>
            <a:r>
              <a:rPr lang="en-AU" sz="2000" dirty="0"/>
              <a:t>then final FP undoes initial encryption IP </a:t>
            </a:r>
          </a:p>
          <a:p>
            <a:pPr algn="just">
              <a:lnSpc>
                <a:spcPct val="180000"/>
              </a:lnSpc>
            </a:pPr>
            <a:r>
              <a:rPr lang="en-AU" sz="2000" dirty="0"/>
              <a:t>thus recovering original data value </a:t>
            </a:r>
          </a:p>
        </p:txBody>
      </p:sp>
    </p:spTree>
  </p:cSld>
  <p:clrMapOvr>
    <a:masterClrMapping/>
  </p:clrMapOvr>
  <p:transition>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44136" y="1005840"/>
            <a:ext cx="8451669" cy="5225141"/>
          </a:xfrm>
        </p:spPr>
        <p:txBody>
          <a:bodyPr/>
          <a:lstStyle/>
          <a:p>
            <a:pPr algn="just"/>
            <a:r>
              <a:rPr lang="en-US" dirty="0" smtClean="0"/>
              <a:t>Introduction</a:t>
            </a:r>
          </a:p>
          <a:p>
            <a:pPr algn="just"/>
            <a:r>
              <a:rPr lang="en-US" dirty="0" smtClean="0"/>
              <a:t>Block Vs stream cipher</a:t>
            </a:r>
          </a:p>
          <a:p>
            <a:pPr lvl="1" algn="just"/>
            <a:r>
              <a:rPr lang="en-US" dirty="0" smtClean="0"/>
              <a:t>Block cipher principles</a:t>
            </a:r>
          </a:p>
          <a:p>
            <a:pPr algn="just"/>
            <a:r>
              <a:rPr lang="en-US" dirty="0" err="1" smtClean="0"/>
              <a:t>Feistel</a:t>
            </a:r>
            <a:r>
              <a:rPr lang="en-US" dirty="0" smtClean="0"/>
              <a:t> cipher structure</a:t>
            </a:r>
          </a:p>
          <a:p>
            <a:pPr lvl="1" algn="just"/>
            <a:r>
              <a:rPr lang="en-US" dirty="0" err="1" smtClean="0"/>
              <a:t>Feistel</a:t>
            </a:r>
            <a:r>
              <a:rPr lang="en-US" dirty="0" smtClean="0"/>
              <a:t> cipher design principles</a:t>
            </a:r>
            <a:endParaRPr lang="en-US" dirty="0" smtClean="0"/>
          </a:p>
          <a:p>
            <a:pPr algn="just"/>
            <a:r>
              <a:rPr lang="en-US" dirty="0" smtClean="0"/>
              <a:t>DES</a:t>
            </a:r>
          </a:p>
          <a:p>
            <a:pPr lvl="1" algn="just"/>
            <a:r>
              <a:rPr lang="en-US" dirty="0" smtClean="0"/>
              <a:t>Encryption</a:t>
            </a:r>
          </a:p>
          <a:p>
            <a:pPr lvl="1" algn="just"/>
            <a:r>
              <a:rPr lang="en-US" dirty="0" smtClean="0"/>
              <a:t>Initial permutation</a:t>
            </a:r>
          </a:p>
          <a:p>
            <a:pPr lvl="1" algn="just"/>
            <a:r>
              <a:rPr lang="en-US" dirty="0" smtClean="0"/>
              <a:t>Round structure</a:t>
            </a:r>
          </a:p>
          <a:p>
            <a:pPr lvl="1" algn="just"/>
            <a:r>
              <a:rPr lang="en-US" dirty="0" smtClean="0"/>
              <a:t>Substitution boxes</a:t>
            </a:r>
          </a:p>
          <a:p>
            <a:pPr lvl="1" algn="just"/>
            <a:r>
              <a:rPr lang="en-US" dirty="0" smtClean="0"/>
              <a:t>Key schedule</a:t>
            </a:r>
          </a:p>
          <a:p>
            <a:pPr lvl="1" algn="just"/>
            <a:r>
              <a:rPr lang="en-US" dirty="0" smtClean="0"/>
              <a:t>Decryption</a:t>
            </a:r>
          </a:p>
          <a:p>
            <a:pPr lvl="1" algn="just"/>
            <a:r>
              <a:rPr lang="en-US" dirty="0" smtClean="0"/>
              <a:t>Avalanche effect</a:t>
            </a:r>
          </a:p>
          <a:p>
            <a:pPr lvl="1" algn="just"/>
            <a:r>
              <a:rPr lang="en-US" dirty="0" smtClean="0"/>
              <a:t>Strength of DES</a:t>
            </a:r>
            <a:endParaRPr lang="en-US" dirty="0" smtClean="0"/>
          </a:p>
        </p:txBody>
      </p:sp>
      <p:sp>
        <p:nvSpPr>
          <p:cNvPr id="4" name="Rounded Rectangle 3"/>
          <p:cNvSpPr/>
          <p:nvPr/>
        </p:nvSpPr>
        <p:spPr>
          <a:xfrm>
            <a:off x="781292" y="5674032"/>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AU"/>
              <a:t>Avalanche Effect </a:t>
            </a:r>
          </a:p>
        </p:txBody>
      </p:sp>
      <p:sp>
        <p:nvSpPr>
          <p:cNvPr id="79875" name="Rectangle 3"/>
          <p:cNvSpPr>
            <a:spLocks noGrp="1" noChangeArrowheads="1"/>
          </p:cNvSpPr>
          <p:nvPr>
            <p:ph type="body" idx="1"/>
          </p:nvPr>
        </p:nvSpPr>
        <p:spPr/>
        <p:txBody>
          <a:bodyPr/>
          <a:lstStyle/>
          <a:p>
            <a:pPr algn="just"/>
            <a:r>
              <a:rPr lang="en-US" dirty="0"/>
              <a:t>key desirable property of encryption </a:t>
            </a:r>
            <a:r>
              <a:rPr lang="en-US" dirty="0" err="1"/>
              <a:t>alg</a:t>
            </a:r>
            <a:endParaRPr lang="en-US" dirty="0"/>
          </a:p>
          <a:p>
            <a:pPr algn="just"/>
            <a:r>
              <a:rPr lang="en-AU" dirty="0"/>
              <a:t>where a change of </a:t>
            </a:r>
            <a:r>
              <a:rPr lang="en-AU" b="1" dirty="0"/>
              <a:t>one </a:t>
            </a:r>
            <a:r>
              <a:rPr lang="en-AU" dirty="0"/>
              <a:t>input or key bit results in changing approx </a:t>
            </a:r>
            <a:r>
              <a:rPr lang="en-AU" b="1" dirty="0"/>
              <a:t>half</a:t>
            </a:r>
            <a:r>
              <a:rPr lang="en-AU" dirty="0"/>
              <a:t> output bits</a:t>
            </a:r>
          </a:p>
          <a:p>
            <a:pPr algn="just"/>
            <a:r>
              <a:rPr lang="en-US" dirty="0"/>
              <a:t>making attempts to “home-in” by guessing keys impossible</a:t>
            </a:r>
          </a:p>
          <a:p>
            <a:pPr algn="just"/>
            <a:r>
              <a:rPr lang="en-US" dirty="0"/>
              <a:t>DES exhibits strong avalanche</a:t>
            </a:r>
            <a:endParaRPr lang="en-AU" dirty="0"/>
          </a:p>
        </p:txBody>
      </p:sp>
    </p:spTree>
  </p:cSld>
  <p:clrMapOvr>
    <a:masterClrMapping/>
  </p:clrMapOvr>
  <p:transition>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44136" y="1005840"/>
            <a:ext cx="8451669" cy="5225141"/>
          </a:xfrm>
        </p:spPr>
        <p:txBody>
          <a:bodyPr/>
          <a:lstStyle/>
          <a:p>
            <a:pPr algn="just"/>
            <a:r>
              <a:rPr lang="en-US" dirty="0" smtClean="0"/>
              <a:t>Introduction</a:t>
            </a:r>
          </a:p>
          <a:p>
            <a:pPr algn="just"/>
            <a:r>
              <a:rPr lang="en-US" dirty="0" smtClean="0"/>
              <a:t>Block Vs stream cipher</a:t>
            </a:r>
          </a:p>
          <a:p>
            <a:pPr lvl="1" algn="just"/>
            <a:r>
              <a:rPr lang="en-US" dirty="0" smtClean="0"/>
              <a:t>Block cipher principles</a:t>
            </a:r>
          </a:p>
          <a:p>
            <a:pPr algn="just"/>
            <a:r>
              <a:rPr lang="en-US" dirty="0" err="1" smtClean="0"/>
              <a:t>Feistel</a:t>
            </a:r>
            <a:r>
              <a:rPr lang="en-US" dirty="0" smtClean="0"/>
              <a:t> cipher structure</a:t>
            </a:r>
          </a:p>
          <a:p>
            <a:pPr lvl="1" algn="just"/>
            <a:r>
              <a:rPr lang="en-US" dirty="0" err="1" smtClean="0"/>
              <a:t>Feistel</a:t>
            </a:r>
            <a:r>
              <a:rPr lang="en-US" dirty="0" smtClean="0"/>
              <a:t> cipher design principles</a:t>
            </a:r>
            <a:endParaRPr lang="en-US" dirty="0" smtClean="0"/>
          </a:p>
          <a:p>
            <a:pPr algn="just"/>
            <a:r>
              <a:rPr lang="en-US" dirty="0" smtClean="0"/>
              <a:t>DES</a:t>
            </a:r>
          </a:p>
          <a:p>
            <a:pPr lvl="1" algn="just"/>
            <a:r>
              <a:rPr lang="en-US" dirty="0" smtClean="0"/>
              <a:t>Encryption</a:t>
            </a:r>
          </a:p>
          <a:p>
            <a:pPr lvl="1" algn="just"/>
            <a:r>
              <a:rPr lang="en-US" dirty="0" smtClean="0"/>
              <a:t>Initial permutation</a:t>
            </a:r>
          </a:p>
          <a:p>
            <a:pPr lvl="1" algn="just"/>
            <a:r>
              <a:rPr lang="en-US" dirty="0" smtClean="0"/>
              <a:t>Round structure</a:t>
            </a:r>
          </a:p>
          <a:p>
            <a:pPr lvl="1" algn="just"/>
            <a:r>
              <a:rPr lang="en-US" dirty="0" smtClean="0"/>
              <a:t>Substitution boxes</a:t>
            </a:r>
          </a:p>
          <a:p>
            <a:pPr lvl="1" algn="just"/>
            <a:r>
              <a:rPr lang="en-US" dirty="0" smtClean="0"/>
              <a:t>Key schedule</a:t>
            </a:r>
          </a:p>
          <a:p>
            <a:pPr lvl="1" algn="just"/>
            <a:r>
              <a:rPr lang="en-US" dirty="0" smtClean="0"/>
              <a:t>Decryption</a:t>
            </a:r>
          </a:p>
          <a:p>
            <a:pPr lvl="1" algn="just"/>
            <a:r>
              <a:rPr lang="en-US" dirty="0" smtClean="0"/>
              <a:t>Avalanche effect</a:t>
            </a:r>
          </a:p>
          <a:p>
            <a:pPr lvl="1" algn="just"/>
            <a:r>
              <a:rPr lang="en-US" dirty="0" smtClean="0"/>
              <a:t>Strength of DES</a:t>
            </a:r>
            <a:endParaRPr lang="en-US" dirty="0" smtClean="0"/>
          </a:p>
        </p:txBody>
      </p:sp>
      <p:sp>
        <p:nvSpPr>
          <p:cNvPr id="4" name="Rounded Rectangle 3"/>
          <p:cNvSpPr/>
          <p:nvPr/>
        </p:nvSpPr>
        <p:spPr>
          <a:xfrm>
            <a:off x="715978" y="6013666"/>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t>Strength of DES – Key Size</a:t>
            </a:r>
            <a:endParaRPr lang="en-AU"/>
          </a:p>
        </p:txBody>
      </p:sp>
      <p:sp>
        <p:nvSpPr>
          <p:cNvPr id="80899" name="Rectangle 3"/>
          <p:cNvSpPr>
            <a:spLocks noGrp="1" noChangeArrowheads="1"/>
          </p:cNvSpPr>
          <p:nvPr>
            <p:ph type="body" idx="1"/>
          </p:nvPr>
        </p:nvSpPr>
        <p:spPr/>
        <p:txBody>
          <a:bodyPr/>
          <a:lstStyle/>
          <a:p>
            <a:pPr algn="just">
              <a:lnSpc>
                <a:spcPct val="90000"/>
              </a:lnSpc>
            </a:pPr>
            <a:r>
              <a:rPr lang="en-US" sz="2800" dirty="0"/>
              <a:t>56-bit keys have 2</a:t>
            </a:r>
            <a:r>
              <a:rPr lang="en-US" sz="2800" baseline="30000" dirty="0"/>
              <a:t>56</a:t>
            </a:r>
            <a:r>
              <a:rPr lang="en-US" sz="2800" dirty="0"/>
              <a:t> = 7.2 x 10</a:t>
            </a:r>
            <a:r>
              <a:rPr lang="en-US" sz="2800" baseline="30000" dirty="0"/>
              <a:t>16</a:t>
            </a:r>
            <a:r>
              <a:rPr lang="en-US" sz="2800" dirty="0"/>
              <a:t> values</a:t>
            </a:r>
          </a:p>
          <a:p>
            <a:pPr algn="just">
              <a:lnSpc>
                <a:spcPct val="90000"/>
              </a:lnSpc>
            </a:pPr>
            <a:r>
              <a:rPr lang="en-US" sz="2800" dirty="0"/>
              <a:t>brute force search looks hard</a:t>
            </a:r>
          </a:p>
          <a:p>
            <a:pPr algn="just">
              <a:lnSpc>
                <a:spcPct val="90000"/>
              </a:lnSpc>
            </a:pPr>
            <a:r>
              <a:rPr lang="en-US" sz="2800" dirty="0"/>
              <a:t>recent advances have shown is possible</a:t>
            </a:r>
          </a:p>
          <a:p>
            <a:pPr algn="just">
              <a:lnSpc>
                <a:spcPct val="90000"/>
              </a:lnSpc>
              <a:buFontTx/>
              <a:buNone/>
            </a:pPr>
            <a:r>
              <a:rPr lang="en-US" sz="2800" dirty="0"/>
              <a:t>– in 1997 on Internet in a few months </a:t>
            </a:r>
          </a:p>
          <a:p>
            <a:pPr algn="just">
              <a:lnSpc>
                <a:spcPct val="90000"/>
              </a:lnSpc>
              <a:buFontTx/>
              <a:buNone/>
            </a:pPr>
            <a:r>
              <a:rPr lang="en-US" sz="2800" dirty="0"/>
              <a:t>– in 1998 on dedicated h/w (EFF) in a few days </a:t>
            </a:r>
          </a:p>
          <a:p>
            <a:pPr algn="just">
              <a:lnSpc>
                <a:spcPct val="90000"/>
              </a:lnSpc>
              <a:buFontTx/>
              <a:buNone/>
            </a:pPr>
            <a:r>
              <a:rPr lang="en-US" sz="2800" dirty="0"/>
              <a:t>– in 1999 above combined in 22hrs!</a:t>
            </a:r>
          </a:p>
          <a:p>
            <a:pPr algn="just">
              <a:lnSpc>
                <a:spcPct val="90000"/>
              </a:lnSpc>
            </a:pPr>
            <a:r>
              <a:rPr lang="en-US" sz="2800" dirty="0"/>
              <a:t>still must be able to recognize plaintext</a:t>
            </a:r>
          </a:p>
          <a:p>
            <a:pPr algn="just">
              <a:lnSpc>
                <a:spcPct val="90000"/>
              </a:lnSpc>
            </a:pPr>
            <a:r>
              <a:rPr lang="en-US" sz="2800" dirty="0"/>
              <a:t>now considering alternatives to DES</a:t>
            </a:r>
            <a:endParaRPr lang="en-AU" sz="2800" dirty="0"/>
          </a:p>
        </p:txBody>
      </p:sp>
    </p:spTree>
  </p:cSld>
  <p:clrMapOvr>
    <a:masterClrMapping/>
  </p:clrMapOvr>
  <p:transition>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sz="3600"/>
              <a:t>Strength of DES – Timing Attacks</a:t>
            </a:r>
            <a:endParaRPr lang="en-AU" sz="3600"/>
          </a:p>
        </p:txBody>
      </p:sp>
      <p:sp>
        <p:nvSpPr>
          <p:cNvPr id="82947" name="Rectangle 3"/>
          <p:cNvSpPr>
            <a:spLocks noGrp="1" noChangeArrowheads="1"/>
          </p:cNvSpPr>
          <p:nvPr>
            <p:ph type="body" idx="1"/>
          </p:nvPr>
        </p:nvSpPr>
        <p:spPr/>
        <p:txBody>
          <a:bodyPr/>
          <a:lstStyle/>
          <a:p>
            <a:pPr algn="just"/>
            <a:r>
              <a:rPr lang="en-AU" dirty="0"/>
              <a:t>DES finally and definitively proved insecure in July 1998, when the Electronic Frontier Foundation (EFF) announced that it had broken a DES encryption using a special-purpose "DES cracker" machine that was built for less than $250,000. The attack took less than three days. </a:t>
            </a:r>
          </a:p>
        </p:txBody>
      </p:sp>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44136" y="1005840"/>
            <a:ext cx="8451669" cy="5225141"/>
          </a:xfrm>
        </p:spPr>
        <p:txBody>
          <a:bodyPr/>
          <a:lstStyle/>
          <a:p>
            <a:pPr algn="just"/>
            <a:r>
              <a:rPr lang="en-US" dirty="0" smtClean="0"/>
              <a:t>Introduction</a:t>
            </a:r>
          </a:p>
          <a:p>
            <a:pPr algn="just"/>
            <a:r>
              <a:rPr lang="en-US" dirty="0" smtClean="0"/>
              <a:t>Block Vs stream cipher</a:t>
            </a:r>
          </a:p>
          <a:p>
            <a:pPr lvl="1" algn="just"/>
            <a:r>
              <a:rPr lang="en-US" dirty="0" smtClean="0"/>
              <a:t>Block cipher principles</a:t>
            </a:r>
          </a:p>
          <a:p>
            <a:pPr algn="just"/>
            <a:r>
              <a:rPr lang="en-US" dirty="0" err="1" smtClean="0"/>
              <a:t>Feistel</a:t>
            </a:r>
            <a:r>
              <a:rPr lang="en-US" dirty="0" smtClean="0"/>
              <a:t> cipher structure</a:t>
            </a:r>
          </a:p>
          <a:p>
            <a:pPr lvl="1" algn="just"/>
            <a:r>
              <a:rPr lang="en-US" dirty="0" err="1" smtClean="0"/>
              <a:t>Feistel</a:t>
            </a:r>
            <a:r>
              <a:rPr lang="en-US" dirty="0" smtClean="0"/>
              <a:t> cipher design principles</a:t>
            </a:r>
            <a:endParaRPr lang="en-US" dirty="0" smtClean="0"/>
          </a:p>
          <a:p>
            <a:pPr algn="just"/>
            <a:r>
              <a:rPr lang="en-US" dirty="0" smtClean="0"/>
              <a:t>DES</a:t>
            </a:r>
          </a:p>
          <a:p>
            <a:pPr lvl="1" algn="just"/>
            <a:r>
              <a:rPr lang="en-US" dirty="0" smtClean="0"/>
              <a:t>Encryption</a:t>
            </a:r>
          </a:p>
          <a:p>
            <a:pPr lvl="1" algn="just"/>
            <a:r>
              <a:rPr lang="en-US" dirty="0" smtClean="0"/>
              <a:t>Initial permutation</a:t>
            </a:r>
          </a:p>
          <a:p>
            <a:pPr lvl="1" algn="just"/>
            <a:r>
              <a:rPr lang="en-US" dirty="0" smtClean="0"/>
              <a:t>Round structure</a:t>
            </a:r>
          </a:p>
          <a:p>
            <a:pPr lvl="1" algn="just"/>
            <a:r>
              <a:rPr lang="en-US" dirty="0" smtClean="0"/>
              <a:t>Substitution boxes</a:t>
            </a:r>
          </a:p>
          <a:p>
            <a:pPr lvl="1" algn="just"/>
            <a:r>
              <a:rPr lang="en-US" dirty="0" smtClean="0"/>
              <a:t>Key schedule</a:t>
            </a:r>
          </a:p>
          <a:p>
            <a:pPr lvl="1" algn="just"/>
            <a:r>
              <a:rPr lang="en-US" dirty="0" smtClean="0"/>
              <a:t>Decryption</a:t>
            </a:r>
          </a:p>
          <a:p>
            <a:pPr lvl="1" algn="just"/>
            <a:r>
              <a:rPr lang="en-US" dirty="0" smtClean="0"/>
              <a:t>Avalanche effect</a:t>
            </a:r>
          </a:p>
          <a:p>
            <a:pPr lvl="1" algn="just"/>
            <a:r>
              <a:rPr lang="en-US" dirty="0" smtClean="0"/>
              <a:t>Strength of DES</a:t>
            </a:r>
            <a:endParaRPr lang="en-US" dirty="0" smtClean="0"/>
          </a:p>
        </p:txBody>
      </p:sp>
      <p:sp>
        <p:nvSpPr>
          <p:cNvPr id="4" name="Rounded Rectangle 3"/>
          <p:cNvSpPr/>
          <p:nvPr/>
        </p:nvSpPr>
        <p:spPr>
          <a:xfrm>
            <a:off x="506972" y="1075906"/>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sz="3600"/>
              <a:t>Strength of DES – Analytic Attacks</a:t>
            </a:r>
            <a:endParaRPr lang="en-AU" sz="3600"/>
          </a:p>
        </p:txBody>
      </p:sp>
      <p:sp>
        <p:nvSpPr>
          <p:cNvPr id="84995" name="Rectangle 3"/>
          <p:cNvSpPr>
            <a:spLocks noGrp="1" noChangeArrowheads="1"/>
          </p:cNvSpPr>
          <p:nvPr>
            <p:ph type="body" idx="1"/>
          </p:nvPr>
        </p:nvSpPr>
        <p:spPr/>
        <p:txBody>
          <a:bodyPr/>
          <a:lstStyle/>
          <a:p>
            <a:pPr algn="just">
              <a:lnSpc>
                <a:spcPct val="90000"/>
              </a:lnSpc>
            </a:pPr>
            <a:r>
              <a:rPr lang="en-US" sz="2400" dirty="0"/>
              <a:t>now have several analytic attacks on DES</a:t>
            </a:r>
          </a:p>
          <a:p>
            <a:pPr algn="just">
              <a:lnSpc>
                <a:spcPct val="90000"/>
              </a:lnSpc>
            </a:pPr>
            <a:r>
              <a:rPr lang="en-US" sz="2400" dirty="0"/>
              <a:t>these </a:t>
            </a:r>
            <a:r>
              <a:rPr lang="en-AU" sz="2400" dirty="0"/>
              <a:t>utilise some deep structure of the cipher </a:t>
            </a:r>
          </a:p>
          <a:p>
            <a:pPr lvl="1" algn="just">
              <a:lnSpc>
                <a:spcPct val="90000"/>
              </a:lnSpc>
            </a:pPr>
            <a:r>
              <a:rPr lang="en-AU" sz="2400" dirty="0"/>
              <a:t>by gathering information about encryptions </a:t>
            </a:r>
          </a:p>
          <a:p>
            <a:pPr lvl="1" algn="just">
              <a:lnSpc>
                <a:spcPct val="90000"/>
              </a:lnSpc>
            </a:pPr>
            <a:r>
              <a:rPr lang="en-AU" sz="2400" dirty="0"/>
              <a:t>can eventually recover some/all of the sub-key bits </a:t>
            </a:r>
          </a:p>
          <a:p>
            <a:pPr lvl="1" algn="just">
              <a:lnSpc>
                <a:spcPct val="90000"/>
              </a:lnSpc>
            </a:pPr>
            <a:r>
              <a:rPr lang="en-AU" sz="2400" dirty="0"/>
              <a:t>if necessary then exhaustively search for the rest </a:t>
            </a:r>
          </a:p>
          <a:p>
            <a:pPr algn="just">
              <a:lnSpc>
                <a:spcPct val="90000"/>
              </a:lnSpc>
            </a:pPr>
            <a:r>
              <a:rPr lang="en-AU" sz="2400" dirty="0"/>
              <a:t>generally these are statistical attacks</a:t>
            </a:r>
          </a:p>
          <a:p>
            <a:pPr algn="just">
              <a:lnSpc>
                <a:spcPct val="90000"/>
              </a:lnSpc>
            </a:pPr>
            <a:r>
              <a:rPr lang="en-US" sz="2400" dirty="0"/>
              <a:t>include</a:t>
            </a:r>
            <a:endParaRPr lang="en-AU" sz="2400" dirty="0"/>
          </a:p>
          <a:p>
            <a:pPr lvl="1" algn="just">
              <a:lnSpc>
                <a:spcPct val="90000"/>
              </a:lnSpc>
            </a:pPr>
            <a:r>
              <a:rPr lang="en-AU" sz="2400" dirty="0"/>
              <a:t>differential cryptanalysis </a:t>
            </a:r>
          </a:p>
          <a:p>
            <a:pPr lvl="1" algn="just">
              <a:lnSpc>
                <a:spcPct val="90000"/>
              </a:lnSpc>
            </a:pPr>
            <a:r>
              <a:rPr lang="en-AU" sz="2400" dirty="0"/>
              <a:t>linear cryptanalysis </a:t>
            </a:r>
          </a:p>
          <a:p>
            <a:pPr lvl="1" algn="just">
              <a:lnSpc>
                <a:spcPct val="90000"/>
              </a:lnSpc>
            </a:pPr>
            <a:r>
              <a:rPr lang="en-AU" sz="2400" dirty="0"/>
              <a:t>related key attacks </a:t>
            </a:r>
          </a:p>
          <a:p>
            <a:pPr algn="just">
              <a:lnSpc>
                <a:spcPct val="90000"/>
              </a:lnSpc>
            </a:pPr>
            <a:endParaRPr lang="en-AU" sz="2400" dirty="0"/>
          </a:p>
        </p:txBody>
      </p:sp>
    </p:spTree>
  </p:cSld>
  <p:clrMapOvr>
    <a:masterClrMapping/>
  </p:clrMapOvr>
  <p:transition>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ea typeface="ＭＳ Ｐゴシック" pitchFamily="34" charset="-128"/>
              </a:rPr>
              <a:t>Summary</a:t>
            </a:r>
            <a:endParaRPr lang="en-AU" smtClean="0">
              <a:ea typeface="ＭＳ Ｐゴシック" pitchFamily="34" charset="-128"/>
            </a:endParaRPr>
          </a:p>
        </p:txBody>
      </p:sp>
      <p:sp>
        <p:nvSpPr>
          <p:cNvPr id="45059" name="Rectangle 3"/>
          <p:cNvSpPr>
            <a:spLocks noGrp="1" noChangeArrowheads="1"/>
          </p:cNvSpPr>
          <p:nvPr>
            <p:ph type="body" idx="1"/>
          </p:nvPr>
        </p:nvSpPr>
        <p:spPr/>
        <p:txBody>
          <a:bodyPr/>
          <a:lstStyle/>
          <a:p>
            <a:pPr marL="914400" lvl="1" indent="-457200" eaLnBrk="1" hangingPunct="1">
              <a:buFont typeface="+mj-lt"/>
              <a:buAutoNum type="arabicPeriod"/>
            </a:pPr>
            <a:endParaRPr lang="en-US" dirty="0" smtClean="0">
              <a:solidFill>
                <a:srgbClr val="0000FF"/>
              </a:solidFill>
              <a:ea typeface="ＭＳ Ｐゴシック" pitchFamily="34" charset="-128"/>
            </a:endParaRPr>
          </a:p>
          <a:p>
            <a:pPr lvl="1" eaLnBrk="1" hangingPunct="1"/>
            <a:endParaRPr lang="en-AU" dirty="0" smtClean="0">
              <a:solidFill>
                <a:srgbClr val="0000FF"/>
              </a:solidFill>
              <a:ea typeface="ＭＳ Ｐゴシック" pitchFamily="34" charset="-128"/>
            </a:endParaRPr>
          </a:p>
        </p:txBody>
      </p:sp>
      <p:sp>
        <p:nvSpPr>
          <p:cNvPr id="4" name="Content Placeholder 4"/>
          <p:cNvSpPr txBox="1">
            <a:spLocks/>
          </p:cNvSpPr>
          <p:nvPr/>
        </p:nvSpPr>
        <p:spPr bwMode="auto">
          <a:xfrm>
            <a:off x="457199" y="1136469"/>
            <a:ext cx="8451669" cy="52251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2400" b="1"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endParaRPr>
          </a:p>
        </p:txBody>
      </p:sp>
      <p:sp>
        <p:nvSpPr>
          <p:cNvPr id="5" name="Rectangle 3"/>
          <p:cNvSpPr txBox="1">
            <a:spLocks noChangeArrowheads="1"/>
          </p:cNvSpPr>
          <p:nvPr/>
        </p:nvSpPr>
        <p:spPr bwMode="auto">
          <a:xfrm>
            <a:off x="609600" y="1371602"/>
            <a:ext cx="8229600" cy="4906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ct val="90000"/>
              </a:lnSpc>
              <a:spcBef>
                <a:spcPct val="20000"/>
              </a:spcBef>
              <a:spcAft>
                <a:spcPct val="0"/>
              </a:spcAft>
              <a:buClrTx/>
              <a:buSzTx/>
              <a:buFontTx/>
              <a:buChar char="•"/>
              <a:tabLst/>
              <a:defRPr/>
            </a:pPr>
            <a:r>
              <a:rPr kumimoji="0" lang="en-AU"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Understand the distinction between stream ciphers and block ciphers</a:t>
            </a:r>
          </a:p>
          <a:p>
            <a:pPr marL="342900" marR="0" lvl="0" indent="-342900" algn="just" defTabSz="914400" rtl="0" eaLnBrk="1" fontAlgn="base" latinLnBrk="0" hangingPunct="1">
              <a:lnSpc>
                <a:spcPct val="90000"/>
              </a:lnSpc>
              <a:spcBef>
                <a:spcPct val="20000"/>
              </a:spcBef>
              <a:spcAft>
                <a:spcPct val="0"/>
              </a:spcAft>
              <a:buClrTx/>
              <a:buSzTx/>
              <a:buFontTx/>
              <a:buChar char="•"/>
              <a:tabLst/>
              <a:defRPr/>
            </a:pPr>
            <a:r>
              <a:rPr lang="en-AU" sz="2400" kern="0" dirty="0" smtClean="0">
                <a:solidFill>
                  <a:srgbClr val="0000FF"/>
                </a:solidFill>
                <a:latin typeface="Arial" panose="020B0604020202020204" pitchFamily="34" charset="0"/>
                <a:cs typeface="Arial" panose="020B0604020202020204" pitchFamily="34" charset="0"/>
              </a:rPr>
              <a:t>Present an overview of the </a:t>
            </a:r>
            <a:r>
              <a:rPr lang="en-AU" sz="2400" kern="0" dirty="0" err="1" smtClean="0">
                <a:solidFill>
                  <a:srgbClr val="0000FF"/>
                </a:solidFill>
                <a:latin typeface="Arial" panose="020B0604020202020204" pitchFamily="34" charset="0"/>
                <a:cs typeface="Arial" panose="020B0604020202020204" pitchFamily="34" charset="0"/>
              </a:rPr>
              <a:t>Feistel</a:t>
            </a:r>
            <a:r>
              <a:rPr lang="en-AU" sz="2400" kern="0" dirty="0" smtClean="0">
                <a:solidFill>
                  <a:srgbClr val="0000FF"/>
                </a:solidFill>
                <a:latin typeface="Arial" panose="020B0604020202020204" pitchFamily="34" charset="0"/>
                <a:cs typeface="Arial" panose="020B0604020202020204" pitchFamily="34" charset="0"/>
              </a:rPr>
              <a:t> cipher and explain how decryption is the inverse of encryption</a:t>
            </a:r>
          </a:p>
          <a:p>
            <a:pPr marL="342900" marR="0" lvl="0" indent="-342900" algn="just" defTabSz="914400" rtl="0" eaLnBrk="1" fontAlgn="base" latinLnBrk="0" hangingPunct="1">
              <a:lnSpc>
                <a:spcPct val="90000"/>
              </a:lnSpc>
              <a:spcBef>
                <a:spcPct val="20000"/>
              </a:spcBef>
              <a:spcAft>
                <a:spcPct val="0"/>
              </a:spcAft>
              <a:buClrTx/>
              <a:buSzTx/>
              <a:buFontTx/>
              <a:buChar char="•"/>
              <a:tabLst/>
              <a:defRPr/>
            </a:pPr>
            <a:r>
              <a:rPr kumimoji="0" lang="en-AU"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Present</a:t>
            </a:r>
            <a:r>
              <a:rPr kumimoji="0" lang="en-AU" sz="2400" b="0" i="0" u="none" strike="noStrike" kern="0" cap="none" spc="0" normalizeH="0" noProof="0" dirty="0" smtClean="0">
                <a:ln>
                  <a:noFill/>
                </a:ln>
                <a:solidFill>
                  <a:srgbClr val="0000FF"/>
                </a:solidFill>
                <a:effectLst/>
                <a:uLnTx/>
                <a:uFillTx/>
                <a:latin typeface="Arial" panose="020B0604020202020204" pitchFamily="34" charset="0"/>
                <a:ea typeface="+mn-ea"/>
                <a:cs typeface="Arial" panose="020B0604020202020204" pitchFamily="34" charset="0"/>
              </a:rPr>
              <a:t> an overview of DES</a:t>
            </a:r>
          </a:p>
          <a:p>
            <a:pPr marL="342900" marR="0" lvl="0" indent="-342900" algn="just" defTabSz="914400" rtl="0" eaLnBrk="1" fontAlgn="base" latinLnBrk="0" hangingPunct="1">
              <a:lnSpc>
                <a:spcPct val="90000"/>
              </a:lnSpc>
              <a:spcBef>
                <a:spcPct val="20000"/>
              </a:spcBef>
              <a:spcAft>
                <a:spcPct val="0"/>
              </a:spcAft>
              <a:buClrTx/>
              <a:buSzTx/>
              <a:buFontTx/>
              <a:buChar char="•"/>
              <a:tabLst/>
              <a:defRPr/>
            </a:pPr>
            <a:r>
              <a:rPr lang="en-AU" sz="2400" kern="0" baseline="0" dirty="0" smtClean="0">
                <a:solidFill>
                  <a:srgbClr val="0000FF"/>
                </a:solidFill>
                <a:latin typeface="Arial" panose="020B0604020202020204" pitchFamily="34" charset="0"/>
                <a:cs typeface="Arial" panose="020B0604020202020204" pitchFamily="34" charset="0"/>
              </a:rPr>
              <a:t>Explain</a:t>
            </a:r>
            <a:r>
              <a:rPr lang="en-AU" sz="2400" kern="0" dirty="0" smtClean="0">
                <a:solidFill>
                  <a:srgbClr val="0000FF"/>
                </a:solidFill>
                <a:latin typeface="Arial" panose="020B0604020202020204" pitchFamily="34" charset="0"/>
                <a:cs typeface="Arial" panose="020B0604020202020204" pitchFamily="34" charset="0"/>
              </a:rPr>
              <a:t> the concept of avalanche effect</a:t>
            </a:r>
          </a:p>
          <a:p>
            <a:pPr marL="342900" marR="0" lvl="0" indent="-342900" algn="just" defTabSz="914400" rtl="0" eaLnBrk="1" fontAlgn="base" latinLnBrk="0" hangingPunct="1">
              <a:lnSpc>
                <a:spcPct val="90000"/>
              </a:lnSpc>
              <a:spcBef>
                <a:spcPct val="20000"/>
              </a:spcBef>
              <a:spcAft>
                <a:spcPct val="0"/>
              </a:spcAft>
              <a:buClrTx/>
              <a:buSzTx/>
              <a:buFontTx/>
              <a:buChar char="•"/>
              <a:tabLst/>
              <a:defRPr/>
            </a:pPr>
            <a:r>
              <a:rPr kumimoji="0" lang="en-AU" sz="2400" b="0" i="0" u="none" strike="noStrike" kern="0" cap="none" spc="0" normalizeH="0" baseline="0" noProof="0" dirty="0" smtClean="0">
                <a:ln>
                  <a:noFill/>
                </a:ln>
                <a:solidFill>
                  <a:srgbClr val="0000FF"/>
                </a:solidFill>
                <a:effectLst/>
                <a:uLnTx/>
                <a:uFillTx/>
                <a:latin typeface="Arial" panose="020B0604020202020204" pitchFamily="34" charset="0"/>
                <a:ea typeface="+mn-ea"/>
                <a:cs typeface="Arial" panose="020B0604020202020204" pitchFamily="34" charset="0"/>
              </a:rPr>
              <a:t>Discuss</a:t>
            </a:r>
            <a:r>
              <a:rPr kumimoji="0" lang="en-AU" sz="2400" b="0" i="0" u="none" strike="noStrike" kern="0" cap="none" spc="0" normalizeH="0" noProof="0" dirty="0" smtClean="0">
                <a:ln>
                  <a:noFill/>
                </a:ln>
                <a:solidFill>
                  <a:srgbClr val="0000FF"/>
                </a:solidFill>
                <a:effectLst/>
                <a:uLnTx/>
                <a:uFillTx/>
                <a:latin typeface="Arial" panose="020B0604020202020204" pitchFamily="34" charset="0"/>
                <a:ea typeface="+mn-ea"/>
                <a:cs typeface="Arial" panose="020B0604020202020204" pitchFamily="34" charset="0"/>
              </a:rPr>
              <a:t> the strength of DES</a:t>
            </a:r>
            <a:endParaRPr kumimoji="0" lang="en-AU" sz="2400" b="0" i="0" u="none" strike="noStrike" kern="0" cap="none" spc="0" normalizeH="0" baseline="0" noProof="0" dirty="0">
              <a:ln>
                <a:noFill/>
              </a:ln>
              <a:solidFill>
                <a:srgbClr val="0000FF"/>
              </a:solidFill>
              <a:effectLst/>
              <a:uLnTx/>
              <a:uFillTx/>
              <a:latin typeface="Arial" panose="020B0604020202020204" pitchFamily="34" charset="0"/>
              <a:ea typeface="+mn-ea"/>
              <a:cs typeface="Arial" panose="020B0604020202020204" pitchFamily="34" charset="0"/>
            </a:endParaRPr>
          </a:p>
        </p:txBody>
      </p:sp>
    </p:spTree>
  </p:cSld>
  <p:clrMapOvr>
    <a:masterClrMapping/>
  </p:clrMapOvr>
  <p:transition>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your understanding</a:t>
            </a:r>
            <a:endParaRPr lang="en-US" dirty="0"/>
          </a:p>
        </p:txBody>
      </p:sp>
      <p:sp>
        <p:nvSpPr>
          <p:cNvPr id="3" name="Content Placeholder 2"/>
          <p:cNvSpPr>
            <a:spLocks noGrp="1"/>
          </p:cNvSpPr>
          <p:nvPr>
            <p:ph idx="1"/>
          </p:nvPr>
        </p:nvSpPr>
        <p:spPr/>
        <p:txBody>
          <a:bodyPr/>
          <a:lstStyle/>
          <a:p>
            <a:pPr marL="457200" lvl="0" indent="-457200" algn="just">
              <a:buFont typeface="+mj-lt"/>
              <a:buAutoNum type="arabicPeriod"/>
              <a:defRPr/>
            </a:pPr>
            <a:r>
              <a:rPr lang="en-US" dirty="0" smtClean="0"/>
              <a:t>Define avalanche effect.</a:t>
            </a:r>
          </a:p>
          <a:p>
            <a:pPr marL="457200" lvl="0" indent="-457200" algn="just">
              <a:buFont typeface="+mj-lt"/>
              <a:buAutoNum type="arabicPeriod"/>
              <a:defRPr/>
            </a:pPr>
            <a:r>
              <a:rPr lang="en-US" dirty="0" smtClean="0"/>
              <a:t>Which parameters and design choices determine the actual algorithm of a </a:t>
            </a:r>
            <a:r>
              <a:rPr lang="en-US" dirty="0" err="1" smtClean="0"/>
              <a:t>Feistel</a:t>
            </a:r>
            <a:r>
              <a:rPr lang="en-US" dirty="0" smtClean="0"/>
              <a:t> cipher?</a:t>
            </a:r>
          </a:p>
          <a:p>
            <a:pPr marL="457200" lvl="0" indent="-457200" algn="just">
              <a:buFont typeface="+mj-lt"/>
              <a:buAutoNum type="arabicPeriod"/>
              <a:defRPr/>
            </a:pPr>
            <a:r>
              <a:rPr lang="en-US" dirty="0" smtClean="0"/>
              <a:t>Explain DES algorithm.</a:t>
            </a:r>
            <a:endParaRPr lang="en-US" dirty="0" smtClean="0"/>
          </a:p>
        </p:txBody>
      </p:sp>
    </p:spTree>
  </p:cSld>
  <p:clrMapOvr>
    <a:masterClrMapping/>
  </p:clrMapOvr>
  <p:transition>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lvl="0" algn="just">
              <a:buNone/>
            </a:pPr>
            <a:r>
              <a:rPr lang="en-US" sz="1800" dirty="0" smtClean="0"/>
              <a:t>1. William Stallings, Cryptography and Network Security, 6th Edition, Pearson Education, March 2013. </a:t>
            </a:r>
          </a:p>
          <a:p>
            <a:pPr lvl="0" algn="just">
              <a:buNone/>
            </a:pPr>
            <a:r>
              <a:rPr lang="en-US" sz="1800" dirty="0" smtClean="0"/>
              <a:t>2. Charlie Kaufman, </a:t>
            </a:r>
            <a:r>
              <a:rPr lang="en-US" sz="1800" dirty="0" err="1" smtClean="0"/>
              <a:t>Radia</a:t>
            </a:r>
            <a:r>
              <a:rPr lang="en-US" sz="1800" dirty="0" smtClean="0"/>
              <a:t> Perlman and Mike </a:t>
            </a:r>
            <a:r>
              <a:rPr lang="en-US" sz="1800" dirty="0" err="1" smtClean="0"/>
              <a:t>Speciner</a:t>
            </a:r>
            <a:r>
              <a:rPr lang="en-US" sz="1800" dirty="0" smtClean="0"/>
              <a:t>, “Network Security”, Prentice Hall of India, 2002. </a:t>
            </a:r>
          </a:p>
          <a:p>
            <a:endParaRPr lang="en-US" sz="1800" dirty="0"/>
          </a:p>
        </p:txBody>
      </p:sp>
    </p:spTree>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AU" dirty="0" smtClean="0"/>
              <a:t>Introduction</a:t>
            </a:r>
            <a:endParaRPr lang="en-AU" dirty="0"/>
          </a:p>
        </p:txBody>
      </p:sp>
      <p:sp>
        <p:nvSpPr>
          <p:cNvPr id="47107" name="Rectangle 3"/>
          <p:cNvSpPr>
            <a:spLocks noGrp="1" noChangeArrowheads="1"/>
          </p:cNvSpPr>
          <p:nvPr>
            <p:ph type="body" idx="1"/>
          </p:nvPr>
        </p:nvSpPr>
        <p:spPr/>
        <p:txBody>
          <a:bodyPr/>
          <a:lstStyle/>
          <a:p>
            <a:pPr algn="just"/>
            <a:r>
              <a:rPr lang="en-AU" dirty="0" smtClean="0"/>
              <a:t>one </a:t>
            </a:r>
            <a:r>
              <a:rPr lang="en-AU" dirty="0"/>
              <a:t>of the most widely used types of cryptographic algorithms </a:t>
            </a:r>
          </a:p>
          <a:p>
            <a:pPr algn="just"/>
            <a:r>
              <a:rPr lang="en-AU" dirty="0"/>
              <a:t>provide secrecy and/or authentication services</a:t>
            </a:r>
          </a:p>
          <a:p>
            <a:pPr algn="just"/>
            <a:r>
              <a:rPr lang="en-AU" dirty="0"/>
              <a:t>in particular will introduce DES (Data Encryption Standard)</a:t>
            </a:r>
          </a:p>
        </p:txBody>
      </p:sp>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44136" y="1005840"/>
            <a:ext cx="8451669" cy="5225141"/>
          </a:xfrm>
        </p:spPr>
        <p:txBody>
          <a:bodyPr/>
          <a:lstStyle/>
          <a:p>
            <a:pPr algn="just"/>
            <a:r>
              <a:rPr lang="en-US" dirty="0" smtClean="0"/>
              <a:t>Introduction</a:t>
            </a:r>
          </a:p>
          <a:p>
            <a:pPr algn="just"/>
            <a:r>
              <a:rPr lang="en-US" dirty="0" smtClean="0"/>
              <a:t>Block Vs stream cipher</a:t>
            </a:r>
          </a:p>
          <a:p>
            <a:pPr lvl="1" algn="just"/>
            <a:r>
              <a:rPr lang="en-US" dirty="0" smtClean="0"/>
              <a:t>Block cipher principles</a:t>
            </a:r>
          </a:p>
          <a:p>
            <a:pPr algn="just"/>
            <a:r>
              <a:rPr lang="en-US" dirty="0" err="1" smtClean="0"/>
              <a:t>Feistel</a:t>
            </a:r>
            <a:r>
              <a:rPr lang="en-US" dirty="0" smtClean="0"/>
              <a:t> cipher structure</a:t>
            </a:r>
          </a:p>
          <a:p>
            <a:pPr lvl="1" algn="just"/>
            <a:r>
              <a:rPr lang="en-US" dirty="0" err="1" smtClean="0"/>
              <a:t>Feistel</a:t>
            </a:r>
            <a:r>
              <a:rPr lang="en-US" dirty="0" smtClean="0"/>
              <a:t> cipher design principles</a:t>
            </a:r>
            <a:endParaRPr lang="en-US" dirty="0" smtClean="0"/>
          </a:p>
          <a:p>
            <a:pPr algn="just"/>
            <a:r>
              <a:rPr lang="en-US" dirty="0" smtClean="0"/>
              <a:t>DES</a:t>
            </a:r>
          </a:p>
          <a:p>
            <a:pPr lvl="1" algn="just"/>
            <a:r>
              <a:rPr lang="en-US" dirty="0" smtClean="0"/>
              <a:t>Encryption</a:t>
            </a:r>
          </a:p>
          <a:p>
            <a:pPr lvl="1" algn="just"/>
            <a:r>
              <a:rPr lang="en-US" dirty="0" smtClean="0"/>
              <a:t>Initial permutation</a:t>
            </a:r>
          </a:p>
          <a:p>
            <a:pPr lvl="1" algn="just"/>
            <a:r>
              <a:rPr lang="en-US" dirty="0" smtClean="0"/>
              <a:t>Round structure</a:t>
            </a:r>
          </a:p>
          <a:p>
            <a:pPr lvl="1" algn="just"/>
            <a:r>
              <a:rPr lang="en-US" dirty="0" smtClean="0"/>
              <a:t>Substitution boxes</a:t>
            </a:r>
          </a:p>
          <a:p>
            <a:pPr lvl="1" algn="just"/>
            <a:r>
              <a:rPr lang="en-US" dirty="0" smtClean="0"/>
              <a:t>Key schedule</a:t>
            </a:r>
          </a:p>
          <a:p>
            <a:pPr lvl="1" algn="just"/>
            <a:r>
              <a:rPr lang="en-US" dirty="0" smtClean="0"/>
              <a:t>Decryption</a:t>
            </a:r>
          </a:p>
          <a:p>
            <a:pPr lvl="1" algn="just"/>
            <a:r>
              <a:rPr lang="en-US" dirty="0" smtClean="0"/>
              <a:t>Avalanche effect</a:t>
            </a:r>
          </a:p>
          <a:p>
            <a:pPr lvl="1" algn="just"/>
            <a:r>
              <a:rPr lang="en-US" dirty="0" smtClean="0"/>
              <a:t>Strength of DES</a:t>
            </a:r>
            <a:endParaRPr lang="en-US" dirty="0" smtClean="0"/>
          </a:p>
        </p:txBody>
      </p:sp>
      <p:sp>
        <p:nvSpPr>
          <p:cNvPr id="4" name="Rounded Rectangle 3"/>
          <p:cNvSpPr/>
          <p:nvPr/>
        </p:nvSpPr>
        <p:spPr>
          <a:xfrm>
            <a:off x="493909" y="1441666"/>
            <a:ext cx="3725394"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atin typeface="Comic Sans MS" pitchFamily="66" charset="0"/>
              </a:rPr>
              <a:t>Block vs Stream Ciphers</a:t>
            </a:r>
            <a:endParaRPr lang="en-AU">
              <a:latin typeface="Comic Sans MS" pitchFamily="66" charset="0"/>
            </a:endParaRPr>
          </a:p>
        </p:txBody>
      </p:sp>
      <p:sp>
        <p:nvSpPr>
          <p:cNvPr id="49155" name="Rectangle 3"/>
          <p:cNvSpPr>
            <a:spLocks noGrp="1" noChangeArrowheads="1"/>
          </p:cNvSpPr>
          <p:nvPr>
            <p:ph type="body" idx="1"/>
          </p:nvPr>
        </p:nvSpPr>
        <p:spPr/>
        <p:txBody>
          <a:bodyPr/>
          <a:lstStyle/>
          <a:p>
            <a:pPr algn="just">
              <a:lnSpc>
                <a:spcPct val="150000"/>
              </a:lnSpc>
            </a:pPr>
            <a:r>
              <a:rPr lang="en-AU" sz="2000" dirty="0"/>
              <a:t>block ciphers process messages into blocks, each of which is then en/decrypted </a:t>
            </a:r>
          </a:p>
          <a:p>
            <a:pPr algn="just">
              <a:lnSpc>
                <a:spcPct val="150000"/>
              </a:lnSpc>
            </a:pPr>
            <a:r>
              <a:rPr lang="en-AU" sz="2000" dirty="0"/>
              <a:t>like a substitution on very big characters</a:t>
            </a:r>
          </a:p>
          <a:p>
            <a:pPr lvl="1" algn="just">
              <a:lnSpc>
                <a:spcPct val="150000"/>
              </a:lnSpc>
            </a:pPr>
            <a:r>
              <a:rPr lang="en-AU" sz="2000" dirty="0"/>
              <a:t>64-bits or more </a:t>
            </a:r>
          </a:p>
          <a:p>
            <a:pPr algn="just">
              <a:lnSpc>
                <a:spcPct val="150000"/>
              </a:lnSpc>
            </a:pPr>
            <a:r>
              <a:rPr lang="en-US" sz="2000" dirty="0"/>
              <a:t>stream ciphers </a:t>
            </a:r>
            <a:r>
              <a:rPr lang="en-AU" sz="2000" dirty="0"/>
              <a:t>process messages a bit or byte at a time when en/decrypting</a:t>
            </a:r>
          </a:p>
          <a:p>
            <a:pPr algn="just">
              <a:lnSpc>
                <a:spcPct val="150000"/>
              </a:lnSpc>
            </a:pPr>
            <a:r>
              <a:rPr lang="en-US" sz="2000" dirty="0"/>
              <a:t>many current ciphers are block ciphers</a:t>
            </a:r>
          </a:p>
          <a:p>
            <a:pPr algn="just">
              <a:lnSpc>
                <a:spcPct val="150000"/>
              </a:lnSpc>
            </a:pPr>
            <a:r>
              <a:rPr lang="en-US" sz="2000" dirty="0"/>
              <a:t>hence are focus of course</a:t>
            </a:r>
            <a:endParaRPr lang="en-AU" sz="2000" dirty="0"/>
          </a:p>
        </p:txBody>
      </p:sp>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44136" y="1005840"/>
            <a:ext cx="8451669" cy="5225141"/>
          </a:xfrm>
        </p:spPr>
        <p:txBody>
          <a:bodyPr/>
          <a:lstStyle/>
          <a:p>
            <a:pPr algn="just"/>
            <a:r>
              <a:rPr lang="en-US" dirty="0" smtClean="0"/>
              <a:t>Introduction</a:t>
            </a:r>
          </a:p>
          <a:p>
            <a:pPr algn="just"/>
            <a:r>
              <a:rPr lang="en-US" dirty="0" smtClean="0"/>
              <a:t>Block Vs stream cipher</a:t>
            </a:r>
          </a:p>
          <a:p>
            <a:pPr lvl="1" algn="just"/>
            <a:r>
              <a:rPr lang="en-US" dirty="0" smtClean="0"/>
              <a:t>Block cipher principles</a:t>
            </a:r>
          </a:p>
          <a:p>
            <a:pPr algn="just"/>
            <a:r>
              <a:rPr lang="en-US" dirty="0" err="1" smtClean="0"/>
              <a:t>Feistel</a:t>
            </a:r>
            <a:r>
              <a:rPr lang="en-US" dirty="0" smtClean="0"/>
              <a:t> cipher structure</a:t>
            </a:r>
          </a:p>
          <a:p>
            <a:pPr lvl="1" algn="just"/>
            <a:r>
              <a:rPr lang="en-US" dirty="0" err="1" smtClean="0"/>
              <a:t>Feistel</a:t>
            </a:r>
            <a:r>
              <a:rPr lang="en-US" dirty="0" smtClean="0"/>
              <a:t> cipher design principles</a:t>
            </a:r>
            <a:endParaRPr lang="en-US" dirty="0" smtClean="0"/>
          </a:p>
          <a:p>
            <a:pPr algn="just"/>
            <a:r>
              <a:rPr lang="en-US" dirty="0" smtClean="0"/>
              <a:t>DES</a:t>
            </a:r>
          </a:p>
          <a:p>
            <a:pPr lvl="1" algn="just"/>
            <a:r>
              <a:rPr lang="en-US" dirty="0" smtClean="0"/>
              <a:t>Encryption</a:t>
            </a:r>
          </a:p>
          <a:p>
            <a:pPr lvl="1" algn="just"/>
            <a:r>
              <a:rPr lang="en-US" dirty="0" smtClean="0"/>
              <a:t>Initial permutation</a:t>
            </a:r>
          </a:p>
          <a:p>
            <a:pPr lvl="1" algn="just"/>
            <a:r>
              <a:rPr lang="en-US" dirty="0" smtClean="0"/>
              <a:t>Round structure</a:t>
            </a:r>
          </a:p>
          <a:p>
            <a:pPr lvl="1" algn="just"/>
            <a:r>
              <a:rPr lang="en-US" dirty="0" smtClean="0"/>
              <a:t>Substitution boxes</a:t>
            </a:r>
          </a:p>
          <a:p>
            <a:pPr lvl="1" algn="just"/>
            <a:r>
              <a:rPr lang="en-US" dirty="0" smtClean="0"/>
              <a:t>Key schedule</a:t>
            </a:r>
          </a:p>
          <a:p>
            <a:pPr lvl="1" algn="just"/>
            <a:r>
              <a:rPr lang="en-US" dirty="0" smtClean="0"/>
              <a:t>Decryption</a:t>
            </a:r>
          </a:p>
          <a:p>
            <a:pPr lvl="1" algn="just"/>
            <a:r>
              <a:rPr lang="en-US" dirty="0" smtClean="0"/>
              <a:t>Avalanche effect</a:t>
            </a:r>
          </a:p>
          <a:p>
            <a:pPr lvl="1" algn="just"/>
            <a:r>
              <a:rPr lang="en-US" dirty="0" smtClean="0"/>
              <a:t>Strength of DES</a:t>
            </a:r>
            <a:endParaRPr lang="en-US" dirty="0" smtClean="0"/>
          </a:p>
        </p:txBody>
      </p:sp>
      <p:sp>
        <p:nvSpPr>
          <p:cNvPr id="4" name="Rounded Rectangle 3"/>
          <p:cNvSpPr/>
          <p:nvPr/>
        </p:nvSpPr>
        <p:spPr>
          <a:xfrm>
            <a:off x="859669" y="1859677"/>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atin typeface="Comic Sans MS" pitchFamily="66" charset="0"/>
              </a:rPr>
              <a:t>Block Cipher Principles</a:t>
            </a:r>
            <a:endParaRPr lang="en-AU">
              <a:latin typeface="Comic Sans MS" pitchFamily="66" charset="0"/>
            </a:endParaRPr>
          </a:p>
        </p:txBody>
      </p:sp>
      <p:sp>
        <p:nvSpPr>
          <p:cNvPr id="46083" name="Rectangle 3"/>
          <p:cNvSpPr>
            <a:spLocks noGrp="1" noChangeArrowheads="1"/>
          </p:cNvSpPr>
          <p:nvPr>
            <p:ph type="body" idx="1"/>
          </p:nvPr>
        </p:nvSpPr>
        <p:spPr/>
        <p:txBody>
          <a:bodyPr/>
          <a:lstStyle/>
          <a:p>
            <a:pPr algn="just"/>
            <a:r>
              <a:rPr lang="en-US" sz="2400" dirty="0"/>
              <a:t>most symmetric block ciphers are based on a </a:t>
            </a:r>
            <a:r>
              <a:rPr lang="en-US" sz="2400" b="1" dirty="0" err="1"/>
              <a:t>Feistel</a:t>
            </a:r>
            <a:r>
              <a:rPr lang="en-US" sz="2400" b="1" dirty="0"/>
              <a:t> Cipher Structure</a:t>
            </a:r>
          </a:p>
          <a:p>
            <a:pPr algn="just"/>
            <a:r>
              <a:rPr lang="en-US" sz="2400" dirty="0"/>
              <a:t>needed since must be able to </a:t>
            </a:r>
            <a:r>
              <a:rPr lang="en-US" sz="2400" b="1" dirty="0"/>
              <a:t>decrypt</a:t>
            </a:r>
            <a:r>
              <a:rPr lang="en-US" sz="2400" dirty="0"/>
              <a:t> </a:t>
            </a:r>
            <a:r>
              <a:rPr lang="en-US" sz="2400" dirty="0" err="1"/>
              <a:t>ciphertext</a:t>
            </a:r>
            <a:r>
              <a:rPr lang="en-US" sz="2400" dirty="0"/>
              <a:t> to recover messages efficiently</a:t>
            </a:r>
          </a:p>
          <a:p>
            <a:pPr algn="just"/>
            <a:r>
              <a:rPr lang="en-AU" sz="2400" dirty="0"/>
              <a:t>block ciphers look like an extremely large substitution </a:t>
            </a:r>
          </a:p>
          <a:p>
            <a:pPr algn="just"/>
            <a:r>
              <a:rPr lang="en-AU" sz="2400" dirty="0"/>
              <a:t>would need table of 2</a:t>
            </a:r>
            <a:r>
              <a:rPr lang="en-AU" sz="2400" baseline="30000" dirty="0"/>
              <a:t>64</a:t>
            </a:r>
            <a:r>
              <a:rPr lang="en-AU" sz="2400" dirty="0"/>
              <a:t> entries for a 64-bit block </a:t>
            </a:r>
          </a:p>
          <a:p>
            <a:pPr algn="just"/>
            <a:r>
              <a:rPr lang="en-AU" sz="2400" dirty="0"/>
              <a:t>instead create from smaller building blocks </a:t>
            </a:r>
          </a:p>
          <a:p>
            <a:pPr algn="just"/>
            <a:r>
              <a:rPr lang="en-AU" sz="2400" dirty="0"/>
              <a:t>using idea of a product cipher </a:t>
            </a:r>
          </a:p>
          <a:p>
            <a:pPr algn="just"/>
            <a:endParaRPr lang="en-US" sz="2400" dirty="0"/>
          </a:p>
          <a:p>
            <a:pPr algn="just"/>
            <a:endParaRPr lang="en-AU" sz="2400" dirty="0"/>
          </a:p>
        </p:txBody>
      </p:sp>
    </p:spTree>
  </p:cSld>
  <p:clrMapOvr>
    <a:masterClrMapping/>
  </p:clrMapOvr>
  <p:transition>
    <p:wipe dir="d"/>
  </p:transition>
</p:sld>
</file>

<file path=ppt/theme/theme1.xml><?xml version="1.0" encoding="utf-8"?>
<a:theme xmlns:a="http://schemas.openxmlformats.org/drawingml/2006/main" name="SASEPresentatio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
      </a:majorFont>
      <a:minorFont>
        <a:latin typeface="Comic Sans MS"/>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Presentation1" id="{2E8CE935-F3DA-4639-839D-0F6A64CCE9C9}" vid="{A99DBA6F-CE1E-45EC-8558-A285390E65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2445</TotalTime>
  <Words>2906</Words>
  <Application>Microsoft Office PowerPoint</Application>
  <PresentationFormat>On-screen Show (4:3)</PresentationFormat>
  <Paragraphs>451</Paragraphs>
  <Slides>43</Slides>
  <Notes>34</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SASEPresentation</vt:lpstr>
      <vt:lpstr>Cryptography and Network Security </vt:lpstr>
      <vt:lpstr>Session Meta Data</vt:lpstr>
      <vt:lpstr>Revision History</vt:lpstr>
      <vt:lpstr>Agenda</vt:lpstr>
      <vt:lpstr>Introduction</vt:lpstr>
      <vt:lpstr>Agenda</vt:lpstr>
      <vt:lpstr>Block vs Stream Ciphers</vt:lpstr>
      <vt:lpstr>Agenda</vt:lpstr>
      <vt:lpstr>Block Cipher Principles</vt:lpstr>
      <vt:lpstr>Claude Shannon and Substitution-Permutation Ciphers</vt:lpstr>
      <vt:lpstr>Confusion and Diffusion</vt:lpstr>
      <vt:lpstr>Agenda</vt:lpstr>
      <vt:lpstr>Feistel Cipher Structure</vt:lpstr>
      <vt:lpstr>Feistel Cipher Structure</vt:lpstr>
      <vt:lpstr>Agenda</vt:lpstr>
      <vt:lpstr>Feistel Cipher Design Principles</vt:lpstr>
      <vt:lpstr>Feistel Cipher Decryption</vt:lpstr>
      <vt:lpstr>Agenda</vt:lpstr>
      <vt:lpstr>Data Encryption Standard (DES)</vt:lpstr>
      <vt:lpstr>DES Design Controversy</vt:lpstr>
      <vt:lpstr>Agenda</vt:lpstr>
      <vt:lpstr>DES Encryption</vt:lpstr>
      <vt:lpstr>Agenda</vt:lpstr>
      <vt:lpstr>Initial Permutation IP</vt:lpstr>
      <vt:lpstr>Agenda</vt:lpstr>
      <vt:lpstr>DES Round Structure</vt:lpstr>
      <vt:lpstr>DES Round Structure</vt:lpstr>
      <vt:lpstr>DES Round Structure</vt:lpstr>
      <vt:lpstr>Agenda</vt:lpstr>
      <vt:lpstr>Substitution Boxes S</vt:lpstr>
      <vt:lpstr>Agenda</vt:lpstr>
      <vt:lpstr>DES Key Schedule</vt:lpstr>
      <vt:lpstr>Agenda</vt:lpstr>
      <vt:lpstr>DES Decryption</vt:lpstr>
      <vt:lpstr>Agenda</vt:lpstr>
      <vt:lpstr>Avalanche Effect </vt:lpstr>
      <vt:lpstr>Agenda</vt:lpstr>
      <vt:lpstr>Strength of DES – Key Size</vt:lpstr>
      <vt:lpstr>Strength of DES – Timing Attacks</vt:lpstr>
      <vt:lpstr>Strength of DES – Analytic Attacks</vt:lpstr>
      <vt:lpstr>Summary</vt:lpstr>
      <vt:lpstr>Test your understanding</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service management</dc:title>
  <dc:creator>S Sivakumar</dc:creator>
  <cp:lastModifiedBy>ssn</cp:lastModifiedBy>
  <cp:revision>183</cp:revision>
  <dcterms:created xsi:type="dcterms:W3CDTF">2016-10-24T07:42:03Z</dcterms:created>
  <dcterms:modified xsi:type="dcterms:W3CDTF">2018-07-26T07:54:17Z</dcterms:modified>
</cp:coreProperties>
</file>