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sldIdLst>
    <p:sldId id="260" r:id="rId2"/>
    <p:sldId id="262" r:id="rId3"/>
    <p:sldId id="261" r:id="rId4"/>
    <p:sldId id="280" r:id="rId5"/>
    <p:sldId id="466" r:id="rId6"/>
    <p:sldId id="487" r:id="rId7"/>
    <p:sldId id="467" r:id="rId8"/>
    <p:sldId id="468" r:id="rId9"/>
    <p:sldId id="469" r:id="rId10"/>
    <p:sldId id="488" r:id="rId11"/>
    <p:sldId id="470" r:id="rId12"/>
    <p:sldId id="471" r:id="rId13"/>
    <p:sldId id="472" r:id="rId14"/>
    <p:sldId id="489" r:id="rId15"/>
    <p:sldId id="473" r:id="rId16"/>
    <p:sldId id="474" r:id="rId17"/>
    <p:sldId id="475" r:id="rId18"/>
    <p:sldId id="476" r:id="rId19"/>
    <p:sldId id="490" r:id="rId20"/>
    <p:sldId id="477" r:id="rId21"/>
    <p:sldId id="478" r:id="rId22"/>
    <p:sldId id="479" r:id="rId23"/>
    <p:sldId id="491" r:id="rId24"/>
    <p:sldId id="480" r:id="rId25"/>
    <p:sldId id="481" r:id="rId26"/>
    <p:sldId id="482" r:id="rId27"/>
    <p:sldId id="492" r:id="rId28"/>
    <p:sldId id="483" r:id="rId29"/>
    <p:sldId id="484" r:id="rId30"/>
    <p:sldId id="485" r:id="rId31"/>
    <p:sldId id="493" r:id="rId32"/>
    <p:sldId id="486" r:id="rId33"/>
    <p:sldId id="494" r:id="rId34"/>
    <p:sldId id="360" r:id="rId35"/>
    <p:sldId id="495" r:id="rId36"/>
    <p:sldId id="361"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1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01-08-2018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C8703-A58C-4596-B6B3-6A1ED1CBCF62}" type="slidenum">
              <a:rPr lang="en-AU"/>
              <a:pPr/>
              <a:t>13</a:t>
            </a:fld>
            <a:endParaRPr lang="en-AU"/>
          </a:p>
        </p:txBody>
      </p:sp>
      <p:sp>
        <p:nvSpPr>
          <p:cNvPr id="86018"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6019"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ECB is not appropriate for any quantity of data, since repetitions can be seen, esp. with graphics, and because the blocks can be shuffled/inserted without affecting the en/decryption of each block. Its main use is to send one or a very few blocks, eg a session encryption key.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B3BB3-1362-4800-BE6D-38D2E5F1056E}" type="slidenum">
              <a:rPr lang="en-AU"/>
              <a:pPr/>
              <a:t>15</a:t>
            </a:fld>
            <a:endParaRPr lang="en-AU"/>
          </a:p>
        </p:txBody>
      </p:sp>
      <p:sp>
        <p:nvSpPr>
          <p:cNvPr id="88066"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8067"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To overcome the problems of repetitions and order independence in ECB, want some way of making the ciphertext dependent on </a:t>
            </a:r>
            <a:r>
              <a:rPr lang="en-AU" b="1"/>
              <a:t>all</a:t>
            </a:r>
            <a:r>
              <a:rPr lang="en-AU"/>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all data is available in advance (eg email, FTP, web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27EB0-4C1F-4685-89DB-4A3996B17B45}" type="slidenum">
              <a:rPr lang="en-AU"/>
              <a:pPr/>
              <a:t>16</a:t>
            </a:fld>
            <a:endParaRPr lang="en-AU"/>
          </a:p>
        </p:txBody>
      </p:sp>
      <p:sp>
        <p:nvSpPr>
          <p:cNvPr id="90114"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90115"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Stallings Figure 6.4 illustrates the </a:t>
            </a:r>
            <a:r>
              <a:rPr lang="en-AU"/>
              <a:t>Cipher Block Chaining (CBC)</a:t>
            </a:r>
            <a:r>
              <a:rPr lang="en-US"/>
              <a:t> Mode.</a:t>
            </a:r>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36CEE-B785-43DD-BEBB-C198EE43DD0C}" type="slidenum">
              <a:rPr lang="en-AU"/>
              <a:pPr/>
              <a:t>17</a:t>
            </a:fld>
            <a:endParaRPr lang="en-AU"/>
          </a:p>
        </p:txBody>
      </p:sp>
      <p:sp>
        <p:nvSpPr>
          <p:cNvPr id="92162"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92163"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One issue that arises with block modes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or has exactly the same form as pad+count, then will have to add an extra block, all padding so as to have a count in the last byte. There are other, more esoteric, “ciphertext stealing” modes, which avoid the need for an extra block.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72FE7-6E3A-4D99-BC53-3CE135AC7725}" type="slidenum">
              <a:rPr lang="en-AU"/>
              <a:pPr/>
              <a:t>18</a:t>
            </a:fld>
            <a:endParaRPr lang="en-AU"/>
          </a:p>
        </p:txBody>
      </p:sp>
      <p:sp>
        <p:nvSpPr>
          <p:cNvPr id="110594"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10595"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CBC is the block mode generally used. The chaining provides an avalanche effect, which means the encrypted message cannot be changed or rearranged without totally destroying the subsequent data.</a:t>
            </a:r>
            <a:r>
              <a:rPr lang="en-AU"/>
              <a:t> However there is the issue of ensuring that the IV is either fixed or sent encrypted in ECB mode to stop attacks on 1st block.</a:t>
            </a:r>
          </a:p>
          <a:p>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19</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155DCB-DFD9-4C54-918C-886612CC45DB}" type="slidenum">
              <a:rPr lang="en-AU"/>
              <a:pPr/>
              <a:t>20</a:t>
            </a:fld>
            <a:endParaRPr lang="en-AU"/>
          </a:p>
        </p:txBody>
      </p:sp>
      <p:sp>
        <p:nvSpPr>
          <p:cNvPr id="94210"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94211"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If the data is only available a bit/byte at a time (eg. terminal session, sensor value etc), then must use some other approach to encrypting it, so as not to delay the info. Idea here is to use the block cipher essentially as a </a:t>
            </a:r>
            <a:r>
              <a:rPr lang="en-AU" b="1"/>
              <a:t>pseudo-random number</a:t>
            </a:r>
            <a:r>
              <a:rPr lang="en-AU"/>
              <a:t> generator (see stream cipher lecture later) and to combine these "random" bits with the message. Note as mentioned before, XOR is an easily inverted operator (just XOR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or CFB-128 mode (depending on the block size of the cipher used eg DES or AES respectively). CFB is the usual choice for quantities of stream oriented data, and for authentication use.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E42EE-D8CD-47FC-A11A-8F6D5A52DFC2}" type="slidenum">
              <a:rPr lang="en-AU"/>
              <a:pPr/>
              <a:t>21</a:t>
            </a:fld>
            <a:endParaRPr lang="en-AU"/>
          </a:p>
        </p:txBody>
      </p:sp>
      <p:sp>
        <p:nvSpPr>
          <p:cNvPr id="96258"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96259"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Stallings Figure 6.5 illustrates the </a:t>
            </a:r>
            <a:r>
              <a:rPr lang="en-AU"/>
              <a:t>Cipher FeedBack (CFB)</a:t>
            </a:r>
            <a:r>
              <a:rPr lang="en-US"/>
              <a:t> Mode.</a:t>
            </a:r>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EB5B46-C38F-4518-B08D-B772A87D1360}" type="slidenum">
              <a:rPr lang="en-AU"/>
              <a:pPr/>
              <a:t>22</a:t>
            </a:fld>
            <a:endParaRPr lang="en-AU"/>
          </a:p>
        </p:txBody>
      </p:sp>
      <p:sp>
        <p:nvSpPr>
          <p:cNvPr id="98306"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98307"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reliable network transport layer (pretty usual) or use OFB.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C9D3-04FA-48BB-9B84-415DD9012920}" type="slidenum">
              <a:rPr lang="en-AU"/>
              <a:pPr/>
              <a:t>24</a:t>
            </a:fld>
            <a:endParaRPr lang="en-AU"/>
          </a:p>
        </p:txBody>
      </p:sp>
      <p:sp>
        <p:nvSpPr>
          <p:cNvPr id="100354"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00355"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AU"/>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346AC-5076-4FC3-9806-CE1ADC1FF00A}" type="slidenum">
              <a:rPr lang="en-AU"/>
              <a:pPr/>
              <a:t>25</a:t>
            </a:fld>
            <a:endParaRPr lang="en-AU"/>
          </a:p>
        </p:txBody>
      </p:sp>
      <p:sp>
        <p:nvSpPr>
          <p:cNvPr id="102402"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02403"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Stallings Figure 6.6 illustrates the </a:t>
            </a:r>
            <a:r>
              <a:rPr lang="en-AU"/>
              <a:t>Output FeedBack (OFB)</a:t>
            </a:r>
            <a:r>
              <a:rPr lang="en-US"/>
              <a:t> Mode.</a:t>
            </a:r>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0765A-2812-49ED-B918-05C64CABF2C7}" type="slidenum">
              <a:rPr lang="en-AU"/>
              <a:pPr/>
              <a:t>26</a:t>
            </a:fld>
            <a:endParaRPr lang="en-AU"/>
          </a:p>
        </p:txBody>
      </p:sp>
      <p:sp>
        <p:nvSpPr>
          <p:cNvPr id="104450"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04451"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One advantage of the OFB method is that bit errors in transmission do not propagate. The disadvantage of OFB is that it is more vulnerable to a message stream modification attack than is CFB. </a:t>
            </a:r>
            <a:endParaRPr lang="en-AU"/>
          </a:p>
          <a:p>
            <a:r>
              <a:rPr lang="en-AU"/>
              <a:t>Since OFB is a Vernam cipher variant, the stream should never be used more than once (otherwise the 2 ciphertexts can be combined, cancelling these bits, and leaving a "book" cipher to solve). And sender &amp; receiver need to remain in sync, or all data is lost. Also, research has shown that you should only ever use a full block feedback ie OFB-64/128 mode.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27</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794D49-387F-4AD1-A63D-05AD78EDB9A8}" type="slidenum">
              <a:rPr lang="en-AU"/>
              <a:pPr/>
              <a:t>28</a:t>
            </a:fld>
            <a:endParaRPr lang="en-AU"/>
          </a:p>
        </p:txBody>
      </p:sp>
      <p:sp>
        <p:nvSpPr>
          <p:cNvPr id="111618" name="Rectangle 2"/>
          <p:cNvSpPr>
            <a:spLocks noRot="1" noChangeArrowheads="1" noTextEdit="1"/>
          </p:cNvSpPr>
          <p:nvPr>
            <p:ph type="sldImg"/>
          </p:nvPr>
        </p:nvSpPr>
        <p:spPr>
          <a:xfrm>
            <a:off x="992188" y="768350"/>
            <a:ext cx="5114925" cy="3836988"/>
          </a:xfrm>
          <a:ln/>
        </p:spPr>
      </p:sp>
      <p:sp>
        <p:nvSpPr>
          <p:cNvPr id="111619" name="Rectangle 3"/>
          <p:cNvSpPr>
            <a:spLocks noGrp="1" noChangeArrowheads="1"/>
          </p:cNvSpPr>
          <p:nvPr>
            <p:ph type="body" idx="1"/>
          </p:nvPr>
        </p:nvSpPr>
        <p:spPr/>
        <p:txBody>
          <a:bodyPr/>
          <a:lstStyle/>
          <a:p>
            <a:r>
              <a:rPr lang="en-US"/>
              <a:t>The Counter (CTR) mode is a variant of OFB, but which encrypts a counter value (hence name). Although it was proposed many years before, it has only recently been standardized for use with AES along with the other existing 4 modes. It is being used with </a:t>
            </a:r>
            <a:r>
              <a:rPr lang="en-US">
                <a:latin typeface="Times-Roman"/>
              </a:rPr>
              <a:t>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D5703D-017C-4ECF-BE99-5F03C144E53D}" type="slidenum">
              <a:rPr lang="en-AU"/>
              <a:pPr/>
              <a:t>29</a:t>
            </a:fld>
            <a:endParaRPr lang="en-AU"/>
          </a:p>
        </p:txBody>
      </p:sp>
      <p:sp>
        <p:nvSpPr>
          <p:cNvPr id="107522"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07523"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Stallings Figure 6.7 illustrates the Counter (CTR) Mode.</a:t>
            </a:r>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F5F19-9396-4DC2-AC9A-B6E8BA3142AC}" type="slidenum">
              <a:rPr lang="en-AU"/>
              <a:pPr/>
              <a:t>30</a:t>
            </a:fld>
            <a:endParaRPr lang="en-AU"/>
          </a:p>
        </p:txBody>
      </p:sp>
      <p:sp>
        <p:nvSpPr>
          <p:cNvPr id="112642" name="Rectangle 2"/>
          <p:cNvSpPr>
            <a:spLocks noRot="1" noChangeArrowheads="1" noTextEdit="1"/>
          </p:cNvSpPr>
          <p:nvPr>
            <p:ph type="sldImg"/>
          </p:nvPr>
        </p:nvSpPr>
        <p:spPr>
          <a:xfrm>
            <a:off x="992188" y="768350"/>
            <a:ext cx="5114925" cy="3836988"/>
          </a:xfrm>
          <a:ln/>
        </p:spPr>
      </p:sp>
      <p:sp>
        <p:nvSpPr>
          <p:cNvPr id="112643" name="Rectangle 3"/>
          <p:cNvSpPr>
            <a:spLocks noGrp="1" noChangeArrowheads="1"/>
          </p:cNvSpPr>
          <p:nvPr>
            <p:ph type="body" idx="1"/>
          </p:nvPr>
        </p:nvSpPr>
        <p:spPr/>
        <p:txBody>
          <a:bodyPr/>
          <a:lstStyle/>
          <a:p>
            <a:r>
              <a:rPr lang="en-US"/>
              <a:t>CTR mode has a number of advantages in parallel h/w &amp; s/w efficiency, can preprocess the output values in advance of needing to encrypt, can get random access to encrypted data blocks, and is simple. But like OFB have issue of not reusing the same key+counter value.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215AA-A4EA-454E-BF65-42D3CB980AF6}" type="slidenum">
              <a:rPr lang="en-AU"/>
              <a:pPr/>
              <a:t>7</a:t>
            </a:fld>
            <a:endParaRPr lang="en-AU"/>
          </a:p>
        </p:txBody>
      </p:sp>
      <p:sp>
        <p:nvSpPr>
          <p:cNvPr id="131074" name="Rectangle 2"/>
          <p:cNvSpPr>
            <a:spLocks noRot="1" noChangeArrowheads="1" noTextEdit="1"/>
          </p:cNvSpPr>
          <p:nvPr>
            <p:ph type="sldImg"/>
          </p:nvPr>
        </p:nvSpPr>
        <p:spPr>
          <a:xfrm>
            <a:off x="992188" y="768350"/>
            <a:ext cx="5114925" cy="3836988"/>
          </a:xfrm>
          <a:ln/>
        </p:spPr>
      </p:sp>
      <p:sp>
        <p:nvSpPr>
          <p:cNvPr id="131075" name="Rectangle 3"/>
          <p:cNvSpPr>
            <a:spLocks noGrp="1" noChangeArrowheads="1"/>
          </p:cNvSpPr>
          <p:nvPr>
            <p:ph type="body" idx="1"/>
          </p:nvPr>
        </p:nvSpPr>
        <p:spPr/>
        <p:txBody>
          <a:bodyPr/>
          <a:lstStyle/>
          <a:p>
            <a:r>
              <a:rPr lang="en-AU"/>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a:latin typeface="Times-Roman"/>
              </a:rPr>
              <a:t>To apply a block cipher in a variety of applications, four “modes of operation” have been defined by NIST (FIPS 81). The four modes are intended to cover virtually all the possible applications of encryption for which a block cipher could be used. As new applications and requirements have appeared, NIST has expanded the list of recommended modes to five in Special Publication 800-38A. These modes are intended for use with any symmetric block cipher, including triple DES and AES. </a:t>
            </a:r>
            <a:endParaRPr lang="en-AU">
              <a:latin typeface="Times-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6C33F-5EA9-4872-8D88-DB64436593AB}" type="slidenum">
              <a:rPr lang="en-AU"/>
              <a:pPr/>
              <a:t>11</a:t>
            </a:fld>
            <a:endParaRPr lang="en-AU"/>
          </a:p>
        </p:txBody>
      </p:sp>
      <p:sp>
        <p:nvSpPr>
          <p:cNvPr id="81922"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1923"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latin typeface="Times-Roman"/>
              </a:rPr>
              <a:t>The simplest mode is the electronic codebook (ECB) mode, in which plaintext is handled one block at a time and each block of plaintext is encrypted using the same key. </a:t>
            </a:r>
            <a:r>
              <a:rPr lang="en-AU" i="1"/>
              <a:t>ECB is the simplest of the modes, and is used when only a single block of info needs to be sent (eg. a session key encrypted using a master key)</a:t>
            </a:r>
            <a:r>
              <a:rPr lang="en-AU"/>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03069C-34A5-4E6A-A5E3-B47D30F31FE0}" type="slidenum">
              <a:rPr lang="en-AU"/>
              <a:pPr/>
              <a:t>12</a:t>
            </a:fld>
            <a:endParaRPr lang="en-AU"/>
          </a:p>
        </p:txBody>
      </p:sp>
      <p:sp>
        <p:nvSpPr>
          <p:cNvPr id="83970" name="Rectangle 2"/>
          <p:cNvSpPr>
            <a:spLocks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83971" name="Rectangle 3"/>
          <p:cNvSpPr>
            <a:spLocks noChangeArrowheads="1"/>
          </p:cNvSpPr>
          <p:nvPr>
            <p:ph type="body" idx="1"/>
          </p:nvPr>
        </p:nvSpPr>
        <p:spPr bwMode="auto">
          <a:xfrm>
            <a:off x="709613" y="4860925"/>
            <a:ext cx="5680075" cy="4605338"/>
          </a:xfrm>
          <a:prstGeom prst="rect">
            <a:avLst/>
          </a:prstGeom>
          <a:solidFill>
            <a:srgbClr val="FFFFFF"/>
          </a:solidFill>
          <a:ln>
            <a:solidFill>
              <a:srgbClr val="000000"/>
            </a:solidFill>
            <a:miter lim="800000"/>
            <a:headEnd/>
            <a:tailEnd/>
          </a:ln>
        </p:spPr>
        <p:txBody>
          <a:bodyPr lIns="99048" tIns="49524" rIns="99048" bIns="49524"/>
          <a:lstStyle/>
          <a:p>
            <a:r>
              <a:rPr lang="en-US"/>
              <a:t>Stallings Figure 6.3 illustrates the Electronic Codebook (ECB) Mode.</a:t>
            </a: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BLOCK CIPHER MODES OF OPERATION</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47052" y="184661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68313" y="0"/>
            <a:ext cx="8229600" cy="1143000"/>
          </a:xfrm>
        </p:spPr>
        <p:txBody>
          <a:bodyPr/>
          <a:lstStyle/>
          <a:p>
            <a:r>
              <a:rPr lang="en-AU" sz="3600"/>
              <a:t>Electronic Codebook Book (ECB)</a:t>
            </a:r>
          </a:p>
        </p:txBody>
      </p:sp>
      <p:sp>
        <p:nvSpPr>
          <p:cNvPr id="80899" name="Rectangle 3"/>
          <p:cNvSpPr>
            <a:spLocks noGrp="1" noChangeArrowheads="1"/>
          </p:cNvSpPr>
          <p:nvPr>
            <p:ph type="body" idx="1"/>
          </p:nvPr>
        </p:nvSpPr>
        <p:spPr>
          <a:xfrm>
            <a:off x="444138" y="1273629"/>
            <a:ext cx="8229600" cy="4852988"/>
          </a:xfrm>
        </p:spPr>
        <p:txBody>
          <a:bodyPr/>
          <a:lstStyle/>
          <a:p>
            <a:pPr algn="just">
              <a:lnSpc>
                <a:spcPct val="180000"/>
              </a:lnSpc>
            </a:pPr>
            <a:r>
              <a:rPr lang="en-AU" sz="2000" dirty="0"/>
              <a:t>message is broken into independent blocks which are encrypted </a:t>
            </a:r>
          </a:p>
          <a:p>
            <a:pPr algn="just">
              <a:lnSpc>
                <a:spcPct val="180000"/>
              </a:lnSpc>
            </a:pPr>
            <a:r>
              <a:rPr lang="en-AU" sz="2000" dirty="0"/>
              <a:t>each block is a value which is substituted, like a codebook, hence name </a:t>
            </a:r>
          </a:p>
          <a:p>
            <a:pPr algn="just">
              <a:lnSpc>
                <a:spcPct val="180000"/>
              </a:lnSpc>
            </a:pPr>
            <a:r>
              <a:rPr lang="en-AU" sz="2000" dirty="0"/>
              <a:t>each block is encoded independently of the other blocks </a:t>
            </a:r>
          </a:p>
          <a:p>
            <a:pPr lvl="1" algn="just">
              <a:lnSpc>
                <a:spcPct val="180000"/>
              </a:lnSpc>
              <a:buFontTx/>
              <a:buNone/>
            </a:pPr>
            <a:r>
              <a:rPr lang="en-AU" sz="2000" dirty="0" err="1">
                <a:latin typeface="Courier New" pitchFamily="49" charset="0"/>
              </a:rPr>
              <a:t>C</a:t>
            </a:r>
            <a:r>
              <a:rPr lang="en-AU" sz="2000" baseline="-25000" dirty="0" err="1">
                <a:latin typeface="Courier New" pitchFamily="49" charset="0"/>
              </a:rPr>
              <a:t>i</a:t>
            </a:r>
            <a:r>
              <a:rPr lang="en-AU" sz="2000" dirty="0">
                <a:latin typeface="Courier New" pitchFamily="49" charset="0"/>
              </a:rPr>
              <a:t> = DES</a:t>
            </a:r>
            <a:r>
              <a:rPr lang="en-AU" sz="2000" baseline="-25000" dirty="0">
                <a:latin typeface="Courier New" pitchFamily="49" charset="0"/>
              </a:rPr>
              <a:t>K1</a:t>
            </a:r>
            <a:r>
              <a:rPr lang="en-AU" sz="2000" dirty="0">
                <a:latin typeface="Courier New" pitchFamily="49" charset="0"/>
              </a:rPr>
              <a:t>(P</a:t>
            </a:r>
            <a:r>
              <a:rPr lang="en-AU" sz="2000" baseline="-25000" dirty="0">
                <a:latin typeface="Courier New" pitchFamily="49" charset="0"/>
              </a:rPr>
              <a:t>i</a:t>
            </a:r>
            <a:r>
              <a:rPr lang="en-AU" sz="2000" dirty="0">
                <a:latin typeface="Courier New" pitchFamily="49" charset="0"/>
              </a:rPr>
              <a:t>)</a:t>
            </a:r>
            <a:endParaRPr lang="en-AU" sz="2000" dirty="0"/>
          </a:p>
          <a:p>
            <a:pPr algn="just">
              <a:lnSpc>
                <a:spcPct val="180000"/>
              </a:lnSpc>
            </a:pPr>
            <a:r>
              <a:rPr lang="en-US" sz="2000" dirty="0"/>
              <a:t>uses: secure transmission of single values</a:t>
            </a:r>
            <a:endParaRPr lang="en-AU" sz="2000" dirty="0"/>
          </a:p>
          <a:p>
            <a:pPr lvl="1" algn="just">
              <a:lnSpc>
                <a:spcPct val="180000"/>
              </a:lnSpc>
              <a:buFontTx/>
              <a:buNone/>
            </a:pPr>
            <a:r>
              <a:rPr lang="en-US" sz="2000" dirty="0"/>
              <a:t>		</a:t>
            </a:r>
            <a:endParaRPr lang="en-AU" sz="2000" dirty="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AU" sz="3600"/>
              <a:t>Electronic Codebook Mode(ECB)</a:t>
            </a:r>
          </a:p>
        </p:txBody>
      </p:sp>
      <p:pic>
        <p:nvPicPr>
          <p:cNvPr id="82947" name="Picture 3"/>
          <p:cNvPicPr>
            <a:picLocks noChangeAspect="1" noChangeArrowheads="1"/>
          </p:cNvPicPr>
          <p:nvPr>
            <p:ph type="body" idx="1"/>
          </p:nvPr>
        </p:nvPicPr>
        <p:blipFill>
          <a:blip r:embed="rId3"/>
          <a:srcRect/>
          <a:stretch>
            <a:fillRect/>
          </a:stretch>
        </p:blipFill>
        <p:spPr>
          <a:xfrm>
            <a:off x="1371600" y="1909763"/>
            <a:ext cx="6340475" cy="3487737"/>
          </a:xfrm>
          <a:noFill/>
        </p:spPr>
      </p:pic>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8600" y="277813"/>
            <a:ext cx="8686800" cy="1139825"/>
          </a:xfrm>
        </p:spPr>
        <p:txBody>
          <a:bodyPr/>
          <a:lstStyle/>
          <a:p>
            <a:r>
              <a:rPr lang="en-AU" sz="3600"/>
              <a:t>Advantages and Limitations of ECB</a:t>
            </a:r>
          </a:p>
        </p:txBody>
      </p:sp>
      <p:sp>
        <p:nvSpPr>
          <p:cNvPr id="84995" name="Rectangle 3"/>
          <p:cNvSpPr>
            <a:spLocks noGrp="1" noChangeArrowheads="1"/>
          </p:cNvSpPr>
          <p:nvPr>
            <p:ph type="body" idx="1"/>
          </p:nvPr>
        </p:nvSpPr>
        <p:spPr>
          <a:xfrm>
            <a:off x="457200" y="1676400"/>
            <a:ext cx="8686800" cy="4454525"/>
          </a:xfrm>
        </p:spPr>
        <p:txBody>
          <a:bodyPr/>
          <a:lstStyle/>
          <a:p>
            <a:pPr>
              <a:lnSpc>
                <a:spcPct val="120000"/>
              </a:lnSpc>
            </a:pPr>
            <a:r>
              <a:rPr lang="en-AU" sz="2400"/>
              <a:t>message repetitions may show in ciphertext </a:t>
            </a:r>
          </a:p>
          <a:p>
            <a:pPr lvl="1">
              <a:lnSpc>
                <a:spcPct val="120000"/>
              </a:lnSpc>
            </a:pPr>
            <a:r>
              <a:rPr lang="en-AU" sz="2400"/>
              <a:t>if aligned with message block </a:t>
            </a:r>
          </a:p>
          <a:p>
            <a:pPr lvl="1">
              <a:lnSpc>
                <a:spcPct val="120000"/>
              </a:lnSpc>
            </a:pPr>
            <a:r>
              <a:rPr lang="en-AU" sz="2400"/>
              <a:t>particularly with data such graphics </a:t>
            </a:r>
          </a:p>
          <a:p>
            <a:pPr lvl="1">
              <a:lnSpc>
                <a:spcPct val="120000"/>
              </a:lnSpc>
            </a:pPr>
            <a:r>
              <a:rPr lang="en-AU" sz="2400"/>
              <a:t>or with messages that change very little, which become a code-book analysis problem </a:t>
            </a:r>
          </a:p>
          <a:p>
            <a:pPr>
              <a:lnSpc>
                <a:spcPct val="120000"/>
              </a:lnSpc>
            </a:pPr>
            <a:r>
              <a:rPr lang="en-AU" sz="2400"/>
              <a:t>weakness is due to the encrypted message blocks being independent </a:t>
            </a:r>
          </a:p>
          <a:p>
            <a:pPr>
              <a:lnSpc>
                <a:spcPct val="120000"/>
              </a:lnSpc>
            </a:pPr>
            <a:r>
              <a:rPr lang="en-AU" sz="2400"/>
              <a:t>main use is sending a few blocks of data </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99304" y="221237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AU"/>
              <a:t>Cipher Block Chaining (CBC) </a:t>
            </a:r>
          </a:p>
        </p:txBody>
      </p:sp>
      <p:sp>
        <p:nvSpPr>
          <p:cNvPr id="87043" name="Rectangle 3"/>
          <p:cNvSpPr>
            <a:spLocks noGrp="1" noChangeArrowheads="1"/>
          </p:cNvSpPr>
          <p:nvPr>
            <p:ph type="body" idx="1"/>
          </p:nvPr>
        </p:nvSpPr>
        <p:spPr>
          <a:xfrm>
            <a:off x="457200" y="1349829"/>
            <a:ext cx="8229600" cy="4953000"/>
          </a:xfrm>
        </p:spPr>
        <p:txBody>
          <a:bodyPr/>
          <a:lstStyle/>
          <a:p>
            <a:pPr algn="just">
              <a:lnSpc>
                <a:spcPct val="130000"/>
              </a:lnSpc>
            </a:pPr>
            <a:r>
              <a:rPr lang="en-AU" sz="2400" dirty="0"/>
              <a:t>message is broken into blocks </a:t>
            </a:r>
          </a:p>
          <a:p>
            <a:pPr algn="just">
              <a:lnSpc>
                <a:spcPct val="130000"/>
              </a:lnSpc>
            </a:pPr>
            <a:r>
              <a:rPr lang="en-AU" sz="2400" dirty="0"/>
              <a:t>linked together in encryption operation </a:t>
            </a:r>
          </a:p>
          <a:p>
            <a:pPr algn="just">
              <a:lnSpc>
                <a:spcPct val="130000"/>
              </a:lnSpc>
            </a:pPr>
            <a:r>
              <a:rPr lang="en-AU" sz="2400" dirty="0"/>
              <a:t>each previous cipher blocks is chained with current plaintext block, hence name </a:t>
            </a:r>
          </a:p>
          <a:p>
            <a:pPr algn="just">
              <a:lnSpc>
                <a:spcPct val="130000"/>
              </a:lnSpc>
            </a:pPr>
            <a:r>
              <a:rPr lang="en-AU" sz="2400" dirty="0"/>
              <a:t>use Initial Vector (IV) to start process </a:t>
            </a:r>
          </a:p>
          <a:p>
            <a:pPr lvl="1" algn="just">
              <a:lnSpc>
                <a:spcPct val="130000"/>
              </a:lnSpc>
              <a:buFontTx/>
              <a:buNone/>
            </a:pPr>
            <a:r>
              <a:rPr lang="en-AU" sz="2400" dirty="0" err="1">
                <a:latin typeface="Courier New" pitchFamily="49" charset="0"/>
              </a:rPr>
              <a:t>C</a:t>
            </a:r>
            <a:r>
              <a:rPr lang="en-AU" sz="2400" baseline="-25000" dirty="0" err="1">
                <a:latin typeface="Courier New" pitchFamily="49" charset="0"/>
              </a:rPr>
              <a:t>i</a:t>
            </a:r>
            <a:r>
              <a:rPr lang="en-AU" sz="2400" dirty="0">
                <a:latin typeface="Courier New" pitchFamily="49" charset="0"/>
              </a:rPr>
              <a:t> = DES</a:t>
            </a:r>
            <a:r>
              <a:rPr lang="en-AU" sz="2400" baseline="-25000" dirty="0">
                <a:latin typeface="Courier New" pitchFamily="49" charset="0"/>
              </a:rPr>
              <a:t>K1</a:t>
            </a:r>
            <a:r>
              <a:rPr lang="en-AU" sz="2400" dirty="0">
                <a:latin typeface="Courier New" pitchFamily="49" charset="0"/>
              </a:rPr>
              <a:t>(P</a:t>
            </a:r>
            <a:r>
              <a:rPr lang="en-AU" sz="2400" baseline="-25000" dirty="0">
                <a:latin typeface="Courier New" pitchFamily="49" charset="0"/>
              </a:rPr>
              <a:t>i</a:t>
            </a:r>
            <a:r>
              <a:rPr lang="en-AU" sz="2400" dirty="0">
                <a:latin typeface="Courier New" pitchFamily="49" charset="0"/>
              </a:rPr>
              <a:t> XOR C</a:t>
            </a:r>
            <a:r>
              <a:rPr lang="en-AU" sz="2400" baseline="-25000" dirty="0">
                <a:latin typeface="Courier New" pitchFamily="49" charset="0"/>
              </a:rPr>
              <a:t>i-1</a:t>
            </a:r>
            <a:r>
              <a:rPr lang="en-AU" sz="2400" dirty="0">
                <a:latin typeface="Courier New" pitchFamily="49" charset="0"/>
              </a:rPr>
              <a:t>)</a:t>
            </a:r>
          </a:p>
          <a:p>
            <a:pPr lvl="1" algn="just">
              <a:lnSpc>
                <a:spcPct val="130000"/>
              </a:lnSpc>
              <a:buFontTx/>
              <a:buNone/>
            </a:pPr>
            <a:r>
              <a:rPr lang="en-AU" sz="2400" dirty="0">
                <a:latin typeface="Courier New" pitchFamily="49" charset="0"/>
              </a:rPr>
              <a:t>C</a:t>
            </a:r>
            <a:r>
              <a:rPr lang="en-AU" sz="2400" baseline="-25000" dirty="0">
                <a:latin typeface="Courier New" pitchFamily="49" charset="0"/>
              </a:rPr>
              <a:t>-1</a:t>
            </a:r>
            <a:r>
              <a:rPr lang="en-AU" sz="2400" dirty="0">
                <a:latin typeface="Courier New" pitchFamily="49" charset="0"/>
              </a:rPr>
              <a:t> = IV</a:t>
            </a:r>
            <a:r>
              <a:rPr lang="en-AU" sz="2400" dirty="0"/>
              <a:t> </a:t>
            </a:r>
          </a:p>
          <a:p>
            <a:pPr algn="just">
              <a:lnSpc>
                <a:spcPct val="130000"/>
              </a:lnSpc>
            </a:pPr>
            <a:r>
              <a:rPr lang="en-US" sz="2400" dirty="0"/>
              <a:t>uses: bulk data encryption, authentication</a:t>
            </a:r>
            <a:endParaRPr lang="en-AU" sz="2400"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en-AU"/>
              <a:t>Cipher Block Chaining (CBC)</a:t>
            </a:r>
          </a:p>
        </p:txBody>
      </p:sp>
      <p:pic>
        <p:nvPicPr>
          <p:cNvPr id="89091" name="Picture 1027"/>
          <p:cNvPicPr>
            <a:picLocks noChangeAspect="1" noChangeArrowheads="1"/>
          </p:cNvPicPr>
          <p:nvPr>
            <p:ph type="body" idx="1"/>
          </p:nvPr>
        </p:nvPicPr>
        <p:blipFill>
          <a:blip r:embed="rId3"/>
          <a:srcRect/>
          <a:stretch>
            <a:fillRect/>
          </a:stretch>
        </p:blipFill>
        <p:spPr>
          <a:xfrm>
            <a:off x="1354182" y="1503635"/>
            <a:ext cx="6359525" cy="3495675"/>
          </a:xfrm>
          <a:noFill/>
        </p:spPr>
      </p:pic>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AU" sz="3600"/>
              <a:t>Message Padding</a:t>
            </a:r>
          </a:p>
        </p:txBody>
      </p:sp>
      <p:sp>
        <p:nvSpPr>
          <p:cNvPr id="91139" name="Rectangle 3"/>
          <p:cNvSpPr>
            <a:spLocks noGrp="1" noChangeArrowheads="1"/>
          </p:cNvSpPr>
          <p:nvPr>
            <p:ph type="body" idx="1"/>
          </p:nvPr>
        </p:nvSpPr>
        <p:spPr>
          <a:xfrm>
            <a:off x="395288" y="1268413"/>
            <a:ext cx="8458200" cy="4953000"/>
          </a:xfrm>
        </p:spPr>
        <p:txBody>
          <a:bodyPr/>
          <a:lstStyle/>
          <a:p>
            <a:pPr algn="just">
              <a:lnSpc>
                <a:spcPct val="150000"/>
              </a:lnSpc>
            </a:pPr>
            <a:r>
              <a:rPr lang="en-AU" sz="2000" dirty="0"/>
              <a:t>at end of message must handle a possible last short block </a:t>
            </a:r>
          </a:p>
          <a:p>
            <a:pPr lvl="1" algn="just">
              <a:lnSpc>
                <a:spcPct val="150000"/>
              </a:lnSpc>
            </a:pPr>
            <a:r>
              <a:rPr lang="en-US" sz="2000" dirty="0"/>
              <a:t>which is not as large as </a:t>
            </a:r>
            <a:r>
              <a:rPr lang="en-US" sz="2000" dirty="0" err="1"/>
              <a:t>blocksize</a:t>
            </a:r>
            <a:r>
              <a:rPr lang="en-US" sz="2000" dirty="0"/>
              <a:t> of cipher</a:t>
            </a:r>
          </a:p>
          <a:p>
            <a:pPr lvl="1" algn="just">
              <a:lnSpc>
                <a:spcPct val="150000"/>
              </a:lnSpc>
            </a:pPr>
            <a:r>
              <a:rPr lang="en-US" sz="2000" dirty="0"/>
              <a:t>pad either with known non-data value (</a:t>
            </a:r>
            <a:r>
              <a:rPr lang="en-US" sz="2000" dirty="0" err="1"/>
              <a:t>eg</a:t>
            </a:r>
            <a:r>
              <a:rPr lang="en-US" sz="2000" dirty="0"/>
              <a:t> nulls)</a:t>
            </a:r>
            <a:endParaRPr lang="en-AU" sz="2000" dirty="0"/>
          </a:p>
          <a:p>
            <a:pPr lvl="1" algn="just">
              <a:lnSpc>
                <a:spcPct val="150000"/>
              </a:lnSpc>
            </a:pPr>
            <a:r>
              <a:rPr lang="en-AU" sz="2000" dirty="0"/>
              <a:t>or pad last block along with count of pad size </a:t>
            </a:r>
          </a:p>
          <a:p>
            <a:pPr lvl="2" algn="just">
              <a:lnSpc>
                <a:spcPct val="150000"/>
              </a:lnSpc>
            </a:pPr>
            <a:r>
              <a:rPr lang="en-AU" sz="2000" dirty="0" err="1"/>
              <a:t>eg</a:t>
            </a:r>
            <a:r>
              <a:rPr lang="en-AU" sz="2000" dirty="0"/>
              <a:t>. [ b1 b2 b3 0 0 0 0 5] </a:t>
            </a:r>
          </a:p>
          <a:p>
            <a:pPr lvl="2" algn="just">
              <a:lnSpc>
                <a:spcPct val="150000"/>
              </a:lnSpc>
            </a:pPr>
            <a:r>
              <a:rPr lang="en-AU" sz="2000" dirty="0"/>
              <a:t>means have 3 data bytes, then 5 bytes </a:t>
            </a:r>
            <a:r>
              <a:rPr lang="en-AU" sz="2000" dirty="0" err="1"/>
              <a:t>pad+count</a:t>
            </a:r>
            <a:endParaRPr lang="en-AU" sz="2000" dirty="0"/>
          </a:p>
          <a:p>
            <a:pPr lvl="1" algn="just">
              <a:lnSpc>
                <a:spcPct val="150000"/>
              </a:lnSpc>
            </a:pPr>
            <a:r>
              <a:rPr lang="en-AU" sz="2000" dirty="0"/>
              <a:t>this may require an extra entire block over those in message</a:t>
            </a:r>
          </a:p>
          <a:p>
            <a:pPr algn="just">
              <a:lnSpc>
                <a:spcPct val="150000"/>
              </a:lnSpc>
            </a:pPr>
            <a:r>
              <a:rPr lang="en-AU" sz="2000" dirty="0"/>
              <a:t>there are other, more esoteric modes, which avoid the need for an extra block</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AU" sz="3600"/>
              <a:t>Advantages and Limitations of CBC</a:t>
            </a:r>
          </a:p>
        </p:txBody>
      </p:sp>
      <p:sp>
        <p:nvSpPr>
          <p:cNvPr id="109571" name="Rectangle 3"/>
          <p:cNvSpPr>
            <a:spLocks noGrp="1" noChangeArrowheads="1"/>
          </p:cNvSpPr>
          <p:nvPr>
            <p:ph type="body" idx="1"/>
          </p:nvPr>
        </p:nvSpPr>
        <p:spPr>
          <a:xfrm>
            <a:off x="457200" y="1362891"/>
            <a:ext cx="8458200" cy="4953000"/>
          </a:xfrm>
        </p:spPr>
        <p:txBody>
          <a:bodyPr/>
          <a:lstStyle/>
          <a:p>
            <a:pPr algn="just">
              <a:lnSpc>
                <a:spcPct val="150000"/>
              </a:lnSpc>
            </a:pPr>
            <a:r>
              <a:rPr lang="en-AU" sz="2400" dirty="0"/>
              <a:t>a </a:t>
            </a:r>
            <a:r>
              <a:rPr lang="en-AU" sz="2400" dirty="0" err="1"/>
              <a:t>ciphertext</a:t>
            </a:r>
            <a:r>
              <a:rPr lang="en-AU" sz="2400" dirty="0"/>
              <a:t> block depends on </a:t>
            </a:r>
            <a:r>
              <a:rPr lang="en-AU" sz="2400" b="1" dirty="0"/>
              <a:t>all</a:t>
            </a:r>
            <a:r>
              <a:rPr lang="en-AU" sz="2400" dirty="0"/>
              <a:t> blocks before it</a:t>
            </a:r>
          </a:p>
          <a:p>
            <a:pPr algn="just">
              <a:lnSpc>
                <a:spcPct val="150000"/>
              </a:lnSpc>
            </a:pPr>
            <a:r>
              <a:rPr lang="en-AU" sz="2400" dirty="0"/>
              <a:t>any change to a block affects all following </a:t>
            </a:r>
            <a:r>
              <a:rPr lang="en-AU" sz="2400" dirty="0" err="1"/>
              <a:t>ciphertext</a:t>
            </a:r>
            <a:r>
              <a:rPr lang="en-AU" sz="2400" dirty="0"/>
              <a:t> blocks</a:t>
            </a:r>
          </a:p>
          <a:p>
            <a:pPr algn="just">
              <a:lnSpc>
                <a:spcPct val="150000"/>
              </a:lnSpc>
            </a:pPr>
            <a:r>
              <a:rPr lang="en-AU" sz="2400" dirty="0"/>
              <a:t>need </a:t>
            </a:r>
            <a:r>
              <a:rPr lang="en-AU" sz="2400" b="1" dirty="0"/>
              <a:t>Initialization Vector</a:t>
            </a:r>
            <a:r>
              <a:rPr lang="en-AU" sz="2400" dirty="0"/>
              <a:t> (IV) </a:t>
            </a:r>
          </a:p>
          <a:p>
            <a:pPr lvl="1" algn="just">
              <a:lnSpc>
                <a:spcPct val="150000"/>
              </a:lnSpc>
            </a:pPr>
            <a:r>
              <a:rPr lang="en-AU" sz="2400" dirty="0"/>
              <a:t>which must be known to sender &amp; receiver </a:t>
            </a:r>
          </a:p>
          <a:p>
            <a:pPr lvl="1" algn="just">
              <a:lnSpc>
                <a:spcPct val="150000"/>
              </a:lnSpc>
            </a:pPr>
            <a:r>
              <a:rPr lang="en-AU" sz="2400" dirty="0"/>
              <a:t>if sent in clear, attacker can change bits of first block, and change IV to compensate </a:t>
            </a:r>
          </a:p>
          <a:p>
            <a:pPr lvl="1" algn="just">
              <a:lnSpc>
                <a:spcPct val="150000"/>
              </a:lnSpc>
            </a:pPr>
            <a:r>
              <a:rPr lang="en-AU" sz="2400" dirty="0"/>
              <a:t>hence IV must either be a fixed value</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86242" y="255200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3 July</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AU"/>
              <a:t>Cipher FeedBack (CFB)</a:t>
            </a:r>
          </a:p>
        </p:txBody>
      </p:sp>
      <p:sp>
        <p:nvSpPr>
          <p:cNvPr id="93187" name="Rectangle 3"/>
          <p:cNvSpPr>
            <a:spLocks noGrp="1" noChangeArrowheads="1"/>
          </p:cNvSpPr>
          <p:nvPr>
            <p:ph type="body" idx="1"/>
          </p:nvPr>
        </p:nvSpPr>
        <p:spPr/>
        <p:txBody>
          <a:bodyPr/>
          <a:lstStyle/>
          <a:p>
            <a:pPr algn="just">
              <a:lnSpc>
                <a:spcPct val="120000"/>
              </a:lnSpc>
            </a:pPr>
            <a:r>
              <a:rPr lang="en-AU" sz="2000" dirty="0"/>
              <a:t>message is treated as a stream of bits </a:t>
            </a:r>
          </a:p>
          <a:p>
            <a:pPr algn="just">
              <a:lnSpc>
                <a:spcPct val="120000"/>
              </a:lnSpc>
            </a:pPr>
            <a:r>
              <a:rPr lang="en-AU" sz="2000" dirty="0"/>
              <a:t>added to the output of the block cipher </a:t>
            </a:r>
          </a:p>
          <a:p>
            <a:pPr algn="just">
              <a:lnSpc>
                <a:spcPct val="120000"/>
              </a:lnSpc>
            </a:pPr>
            <a:r>
              <a:rPr lang="en-AU" sz="2000" dirty="0"/>
              <a:t>result is feed back for next stage (hence name) </a:t>
            </a:r>
          </a:p>
          <a:p>
            <a:pPr algn="just">
              <a:lnSpc>
                <a:spcPct val="120000"/>
              </a:lnSpc>
            </a:pPr>
            <a:r>
              <a:rPr lang="en-AU" sz="2000" dirty="0"/>
              <a:t>standard allows any number of bit (1,8, 64 or 128 etc) to be feed back </a:t>
            </a:r>
          </a:p>
          <a:p>
            <a:pPr lvl="1" algn="just">
              <a:lnSpc>
                <a:spcPct val="120000"/>
              </a:lnSpc>
            </a:pPr>
            <a:r>
              <a:rPr lang="en-AU" sz="2000" dirty="0"/>
              <a:t>denoted CFB-1, CFB-8, CFB-64, CFB-128 etc </a:t>
            </a:r>
          </a:p>
          <a:p>
            <a:pPr algn="just">
              <a:lnSpc>
                <a:spcPct val="120000"/>
              </a:lnSpc>
            </a:pPr>
            <a:r>
              <a:rPr lang="en-AU" sz="2000" dirty="0"/>
              <a:t>most efficient to use all bits in block (64 or 128)</a:t>
            </a:r>
          </a:p>
          <a:p>
            <a:pPr lvl="1" algn="just">
              <a:lnSpc>
                <a:spcPct val="120000"/>
              </a:lnSpc>
              <a:buFontTx/>
              <a:buNone/>
            </a:pPr>
            <a:r>
              <a:rPr lang="en-AU" sz="2000" dirty="0" err="1">
                <a:latin typeface="Courier New" pitchFamily="49" charset="0"/>
              </a:rPr>
              <a:t>C</a:t>
            </a:r>
            <a:r>
              <a:rPr lang="en-AU" sz="2000" baseline="-25000" dirty="0" err="1">
                <a:latin typeface="Courier New" pitchFamily="49" charset="0"/>
              </a:rPr>
              <a:t>i</a:t>
            </a:r>
            <a:r>
              <a:rPr lang="en-AU" sz="2000" dirty="0">
                <a:latin typeface="Courier New" pitchFamily="49" charset="0"/>
              </a:rPr>
              <a:t> = P</a:t>
            </a:r>
            <a:r>
              <a:rPr lang="en-AU" sz="2000" baseline="-25000" dirty="0">
                <a:latin typeface="Courier New" pitchFamily="49" charset="0"/>
              </a:rPr>
              <a:t>i</a:t>
            </a:r>
            <a:r>
              <a:rPr lang="en-AU" sz="2000" dirty="0">
                <a:latin typeface="Courier New" pitchFamily="49" charset="0"/>
              </a:rPr>
              <a:t> XOR DES</a:t>
            </a:r>
            <a:r>
              <a:rPr lang="en-AU" sz="2000" baseline="-25000" dirty="0">
                <a:latin typeface="Courier New" pitchFamily="49" charset="0"/>
              </a:rPr>
              <a:t>K1</a:t>
            </a:r>
            <a:r>
              <a:rPr lang="en-AU" sz="2000" dirty="0">
                <a:latin typeface="Courier New" pitchFamily="49" charset="0"/>
              </a:rPr>
              <a:t>(C</a:t>
            </a:r>
            <a:r>
              <a:rPr lang="en-AU" sz="2000" baseline="-25000" dirty="0">
                <a:latin typeface="Courier New" pitchFamily="49" charset="0"/>
              </a:rPr>
              <a:t>i-1</a:t>
            </a:r>
            <a:r>
              <a:rPr lang="en-AU" sz="2000" dirty="0">
                <a:latin typeface="Courier New" pitchFamily="49" charset="0"/>
              </a:rPr>
              <a:t>)</a:t>
            </a:r>
          </a:p>
          <a:p>
            <a:pPr lvl="1" algn="just">
              <a:lnSpc>
                <a:spcPct val="120000"/>
              </a:lnSpc>
              <a:buFontTx/>
              <a:buNone/>
            </a:pPr>
            <a:r>
              <a:rPr lang="en-AU" sz="2000" dirty="0">
                <a:latin typeface="Courier New" pitchFamily="49" charset="0"/>
              </a:rPr>
              <a:t>C</a:t>
            </a:r>
            <a:r>
              <a:rPr lang="en-AU" sz="2000" baseline="-25000" dirty="0">
                <a:latin typeface="Courier New" pitchFamily="49" charset="0"/>
              </a:rPr>
              <a:t>-1</a:t>
            </a:r>
            <a:r>
              <a:rPr lang="en-AU" sz="2000" dirty="0">
                <a:latin typeface="Courier New" pitchFamily="49" charset="0"/>
              </a:rPr>
              <a:t> = IV</a:t>
            </a:r>
            <a:r>
              <a:rPr lang="en-AU" sz="2000" dirty="0"/>
              <a:t> </a:t>
            </a:r>
          </a:p>
          <a:p>
            <a:pPr algn="just">
              <a:lnSpc>
                <a:spcPct val="120000"/>
              </a:lnSpc>
            </a:pPr>
            <a:r>
              <a:rPr lang="en-US" sz="2000" dirty="0"/>
              <a:t>uses: stream data encryption, authentication</a:t>
            </a:r>
            <a:endParaRPr lang="en-AU" sz="2000" dirty="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8313" y="0"/>
            <a:ext cx="8229600" cy="561975"/>
          </a:xfrm>
        </p:spPr>
        <p:txBody>
          <a:bodyPr/>
          <a:lstStyle/>
          <a:p>
            <a:r>
              <a:rPr lang="en-AU" sz="3600"/>
              <a:t>Cipher FeedBack (CFB)</a:t>
            </a:r>
          </a:p>
        </p:txBody>
      </p:sp>
      <p:pic>
        <p:nvPicPr>
          <p:cNvPr id="95237" name="Picture 5"/>
          <p:cNvPicPr>
            <a:picLocks noChangeAspect="1" noChangeArrowheads="1"/>
          </p:cNvPicPr>
          <p:nvPr/>
        </p:nvPicPr>
        <p:blipFill>
          <a:blip r:embed="rId3"/>
          <a:srcRect/>
          <a:stretch>
            <a:fillRect/>
          </a:stretch>
        </p:blipFill>
        <p:spPr bwMode="auto">
          <a:xfrm>
            <a:off x="250825" y="1125538"/>
            <a:ext cx="6956425" cy="5133975"/>
          </a:xfrm>
          <a:prstGeom prst="rect">
            <a:avLst/>
          </a:prstGeom>
          <a:noFill/>
          <a:ln w="9525">
            <a:noFill/>
            <a:miter lim="800000"/>
            <a:headEnd/>
            <a:tailEnd/>
          </a:ln>
          <a:effectLst/>
        </p:spPr>
      </p:pic>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4638"/>
            <a:ext cx="8229600" cy="633412"/>
          </a:xfrm>
        </p:spPr>
        <p:txBody>
          <a:bodyPr/>
          <a:lstStyle/>
          <a:p>
            <a:r>
              <a:rPr lang="en-AU" sz="3600"/>
              <a:t>Advantages and Limitations of CFB</a:t>
            </a:r>
          </a:p>
        </p:txBody>
      </p:sp>
      <p:sp>
        <p:nvSpPr>
          <p:cNvPr id="97283" name="Rectangle 3"/>
          <p:cNvSpPr>
            <a:spLocks noGrp="1" noChangeArrowheads="1"/>
          </p:cNvSpPr>
          <p:nvPr>
            <p:ph type="body" idx="1"/>
          </p:nvPr>
        </p:nvSpPr>
        <p:spPr>
          <a:xfrm>
            <a:off x="468313" y="1125538"/>
            <a:ext cx="8229600" cy="4525962"/>
          </a:xfrm>
        </p:spPr>
        <p:txBody>
          <a:bodyPr/>
          <a:lstStyle/>
          <a:p>
            <a:pPr algn="just">
              <a:lnSpc>
                <a:spcPct val="150000"/>
              </a:lnSpc>
            </a:pPr>
            <a:r>
              <a:rPr lang="en-AU" sz="2400" dirty="0"/>
              <a:t>appropriate when data arrives in bits/bytes </a:t>
            </a:r>
          </a:p>
          <a:p>
            <a:pPr algn="just">
              <a:lnSpc>
                <a:spcPct val="150000"/>
              </a:lnSpc>
            </a:pPr>
            <a:r>
              <a:rPr lang="en-AU" sz="2400" dirty="0"/>
              <a:t>most common stream mode </a:t>
            </a:r>
          </a:p>
          <a:p>
            <a:pPr algn="just">
              <a:lnSpc>
                <a:spcPct val="150000"/>
              </a:lnSpc>
            </a:pPr>
            <a:r>
              <a:rPr lang="en-AU" sz="2400" dirty="0"/>
              <a:t>limitation is need to stall while do block encryption after every n-bits </a:t>
            </a:r>
          </a:p>
          <a:p>
            <a:pPr algn="just">
              <a:lnSpc>
                <a:spcPct val="150000"/>
              </a:lnSpc>
            </a:pPr>
            <a:r>
              <a:rPr lang="en-AU" sz="2400" dirty="0"/>
              <a:t>note that the block cipher is used in </a:t>
            </a:r>
            <a:r>
              <a:rPr lang="en-AU" sz="2400" b="1" dirty="0"/>
              <a:t>encryption</a:t>
            </a:r>
            <a:r>
              <a:rPr lang="en-AU" sz="2400" dirty="0"/>
              <a:t> mode at </a:t>
            </a:r>
            <a:r>
              <a:rPr lang="en-AU" sz="2400" b="1" dirty="0"/>
              <a:t>both</a:t>
            </a:r>
            <a:r>
              <a:rPr lang="en-AU" sz="2400" dirty="0"/>
              <a:t> ends </a:t>
            </a:r>
          </a:p>
          <a:p>
            <a:pPr algn="just">
              <a:lnSpc>
                <a:spcPct val="150000"/>
              </a:lnSpc>
            </a:pPr>
            <a:r>
              <a:rPr lang="en-AU" sz="2400" dirty="0"/>
              <a:t>errors </a:t>
            </a:r>
            <a:r>
              <a:rPr lang="en-AU" sz="2400" dirty="0" err="1"/>
              <a:t>propogate</a:t>
            </a:r>
            <a:r>
              <a:rPr lang="en-AU" sz="2400" dirty="0"/>
              <a:t> for several blocks after the error </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86241" y="286551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AU"/>
              <a:t>Output FeedBack (OFB)</a:t>
            </a:r>
          </a:p>
        </p:txBody>
      </p:sp>
      <p:sp>
        <p:nvSpPr>
          <p:cNvPr id="99331" name="Rectangle 3"/>
          <p:cNvSpPr>
            <a:spLocks noGrp="1" noChangeArrowheads="1"/>
          </p:cNvSpPr>
          <p:nvPr>
            <p:ph type="body" idx="1"/>
          </p:nvPr>
        </p:nvSpPr>
        <p:spPr>
          <a:xfrm>
            <a:off x="468313" y="1216888"/>
            <a:ext cx="8458200" cy="4800600"/>
          </a:xfrm>
        </p:spPr>
        <p:txBody>
          <a:bodyPr/>
          <a:lstStyle/>
          <a:p>
            <a:pPr algn="just">
              <a:lnSpc>
                <a:spcPct val="150000"/>
              </a:lnSpc>
            </a:pPr>
            <a:r>
              <a:rPr lang="en-AU" sz="2000" dirty="0"/>
              <a:t>message is treated as a stream of bits </a:t>
            </a:r>
          </a:p>
          <a:p>
            <a:pPr algn="just">
              <a:lnSpc>
                <a:spcPct val="150000"/>
              </a:lnSpc>
            </a:pPr>
            <a:r>
              <a:rPr lang="en-AU" sz="2000" dirty="0"/>
              <a:t>output of cipher is added to message </a:t>
            </a:r>
          </a:p>
          <a:p>
            <a:pPr algn="just">
              <a:lnSpc>
                <a:spcPct val="150000"/>
              </a:lnSpc>
            </a:pPr>
            <a:r>
              <a:rPr lang="en-AU" sz="2000" dirty="0"/>
              <a:t>output is then feed back (hence name) </a:t>
            </a:r>
          </a:p>
          <a:p>
            <a:pPr algn="just">
              <a:lnSpc>
                <a:spcPct val="150000"/>
              </a:lnSpc>
            </a:pPr>
            <a:r>
              <a:rPr lang="en-AU" sz="2000" dirty="0"/>
              <a:t>feedback is independent of message </a:t>
            </a:r>
          </a:p>
          <a:p>
            <a:pPr algn="just">
              <a:lnSpc>
                <a:spcPct val="150000"/>
              </a:lnSpc>
            </a:pPr>
            <a:r>
              <a:rPr lang="en-AU" sz="2000" dirty="0"/>
              <a:t>can be computed in advance</a:t>
            </a:r>
          </a:p>
          <a:p>
            <a:pPr lvl="1" algn="just">
              <a:lnSpc>
                <a:spcPct val="150000"/>
              </a:lnSpc>
              <a:buFontTx/>
              <a:buNone/>
            </a:pPr>
            <a:r>
              <a:rPr lang="en-AU" sz="2000" dirty="0" err="1">
                <a:latin typeface="Courier New" pitchFamily="49" charset="0"/>
              </a:rPr>
              <a:t>C</a:t>
            </a:r>
            <a:r>
              <a:rPr lang="en-AU" sz="2000" baseline="-25000" dirty="0" err="1">
                <a:latin typeface="Courier New" pitchFamily="49" charset="0"/>
              </a:rPr>
              <a:t>i</a:t>
            </a:r>
            <a:r>
              <a:rPr lang="en-AU" sz="2000" dirty="0">
                <a:latin typeface="Courier New" pitchFamily="49" charset="0"/>
              </a:rPr>
              <a:t> = P</a:t>
            </a:r>
            <a:r>
              <a:rPr lang="en-AU" sz="2000" baseline="-25000" dirty="0">
                <a:latin typeface="Courier New" pitchFamily="49" charset="0"/>
              </a:rPr>
              <a:t>i</a:t>
            </a:r>
            <a:r>
              <a:rPr lang="en-AU" sz="2000" dirty="0">
                <a:latin typeface="Courier New" pitchFamily="49" charset="0"/>
              </a:rPr>
              <a:t> XOR </a:t>
            </a:r>
            <a:r>
              <a:rPr lang="en-AU" sz="2000" dirty="0" err="1">
                <a:latin typeface="Courier New" pitchFamily="49" charset="0"/>
              </a:rPr>
              <a:t>O</a:t>
            </a:r>
            <a:r>
              <a:rPr lang="en-AU" sz="2000" baseline="-25000" dirty="0" err="1">
                <a:latin typeface="Courier New" pitchFamily="49" charset="0"/>
              </a:rPr>
              <a:t>i</a:t>
            </a:r>
            <a:r>
              <a:rPr lang="en-AU" sz="2000" dirty="0">
                <a:latin typeface="Courier New" pitchFamily="49" charset="0"/>
              </a:rPr>
              <a:t> </a:t>
            </a:r>
          </a:p>
          <a:p>
            <a:pPr lvl="1" algn="just">
              <a:lnSpc>
                <a:spcPct val="150000"/>
              </a:lnSpc>
              <a:buFontTx/>
              <a:buNone/>
            </a:pPr>
            <a:r>
              <a:rPr lang="en-AU" sz="2000" dirty="0" err="1">
                <a:latin typeface="Courier New" pitchFamily="49" charset="0"/>
              </a:rPr>
              <a:t>O</a:t>
            </a:r>
            <a:r>
              <a:rPr lang="en-AU" sz="2000" baseline="-25000" dirty="0" err="1">
                <a:latin typeface="Courier New" pitchFamily="49" charset="0"/>
              </a:rPr>
              <a:t>i</a:t>
            </a:r>
            <a:r>
              <a:rPr lang="en-AU" sz="2000" dirty="0">
                <a:latin typeface="Courier New" pitchFamily="49" charset="0"/>
              </a:rPr>
              <a:t> = DES</a:t>
            </a:r>
            <a:r>
              <a:rPr lang="en-AU" sz="2000" baseline="-25000" dirty="0">
                <a:latin typeface="Courier New" pitchFamily="49" charset="0"/>
              </a:rPr>
              <a:t>K1</a:t>
            </a:r>
            <a:r>
              <a:rPr lang="en-AU" sz="2000" dirty="0">
                <a:latin typeface="Courier New" pitchFamily="49" charset="0"/>
              </a:rPr>
              <a:t>(O</a:t>
            </a:r>
            <a:r>
              <a:rPr lang="en-AU" sz="2000" baseline="-25000" dirty="0">
                <a:latin typeface="Courier New" pitchFamily="49" charset="0"/>
              </a:rPr>
              <a:t>i-1</a:t>
            </a:r>
            <a:r>
              <a:rPr lang="en-AU" sz="2000" dirty="0">
                <a:latin typeface="Courier New" pitchFamily="49" charset="0"/>
              </a:rPr>
              <a:t>)</a:t>
            </a:r>
          </a:p>
          <a:p>
            <a:pPr lvl="1" algn="just">
              <a:lnSpc>
                <a:spcPct val="150000"/>
              </a:lnSpc>
              <a:buFontTx/>
              <a:buNone/>
            </a:pPr>
            <a:r>
              <a:rPr lang="en-AU" sz="2000" dirty="0">
                <a:latin typeface="Courier New" pitchFamily="49" charset="0"/>
              </a:rPr>
              <a:t>O</a:t>
            </a:r>
            <a:r>
              <a:rPr lang="en-AU" sz="2000" baseline="-25000" dirty="0">
                <a:latin typeface="Courier New" pitchFamily="49" charset="0"/>
              </a:rPr>
              <a:t>-1</a:t>
            </a:r>
            <a:r>
              <a:rPr lang="en-AU" sz="2000" dirty="0">
                <a:latin typeface="Courier New" pitchFamily="49" charset="0"/>
              </a:rPr>
              <a:t> = IV</a:t>
            </a:r>
          </a:p>
          <a:p>
            <a:pPr algn="just">
              <a:lnSpc>
                <a:spcPct val="150000"/>
              </a:lnSpc>
            </a:pPr>
            <a:r>
              <a:rPr lang="en-US" sz="2000" dirty="0"/>
              <a:t>uses: stream encryption on noisy channels</a:t>
            </a:r>
            <a:endParaRPr lang="en-AU" sz="2000" dirty="0"/>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74638"/>
            <a:ext cx="8229600" cy="561975"/>
          </a:xfrm>
        </p:spPr>
        <p:txBody>
          <a:bodyPr/>
          <a:lstStyle/>
          <a:p>
            <a:r>
              <a:rPr lang="en-AU" sz="3600"/>
              <a:t>Output FeedBack (OFB)</a:t>
            </a:r>
          </a:p>
        </p:txBody>
      </p:sp>
      <p:pic>
        <p:nvPicPr>
          <p:cNvPr id="101381" name="Picture 5"/>
          <p:cNvPicPr>
            <a:picLocks noChangeAspect="1" noChangeArrowheads="1"/>
          </p:cNvPicPr>
          <p:nvPr>
            <p:ph type="body" idx="1"/>
          </p:nvPr>
        </p:nvPicPr>
        <p:blipFill>
          <a:blip r:embed="rId3"/>
          <a:srcRect/>
          <a:stretch>
            <a:fillRect/>
          </a:stretch>
        </p:blipFill>
        <p:spPr>
          <a:xfrm>
            <a:off x="323850" y="1196975"/>
            <a:ext cx="6888163" cy="5126038"/>
          </a:xfrm>
          <a:noFill/>
          <a:ln/>
        </p:spPr>
      </p:pic>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AU" sz="3600"/>
              <a:t>Advantages and Limitations of OFB</a:t>
            </a:r>
          </a:p>
        </p:txBody>
      </p:sp>
      <p:sp>
        <p:nvSpPr>
          <p:cNvPr id="103427" name="Rectangle 3"/>
          <p:cNvSpPr>
            <a:spLocks noGrp="1" noChangeArrowheads="1"/>
          </p:cNvSpPr>
          <p:nvPr>
            <p:ph type="body" idx="1"/>
          </p:nvPr>
        </p:nvSpPr>
        <p:spPr/>
        <p:txBody>
          <a:bodyPr/>
          <a:lstStyle/>
          <a:p>
            <a:pPr algn="just">
              <a:lnSpc>
                <a:spcPct val="110000"/>
              </a:lnSpc>
            </a:pPr>
            <a:r>
              <a:rPr lang="en-AU" sz="2400" dirty="0"/>
              <a:t>bit errors do not propagate </a:t>
            </a:r>
          </a:p>
          <a:p>
            <a:pPr algn="just">
              <a:lnSpc>
                <a:spcPct val="110000"/>
              </a:lnSpc>
            </a:pPr>
            <a:r>
              <a:rPr lang="en-AU" sz="2400" dirty="0"/>
              <a:t>more vulnerable to message stream modification</a:t>
            </a:r>
          </a:p>
          <a:p>
            <a:pPr algn="just">
              <a:lnSpc>
                <a:spcPct val="110000"/>
              </a:lnSpc>
            </a:pPr>
            <a:r>
              <a:rPr lang="en-AU" sz="2400" dirty="0"/>
              <a:t>a variation of a </a:t>
            </a:r>
            <a:r>
              <a:rPr lang="en-AU" sz="2400" dirty="0" err="1"/>
              <a:t>Vernam</a:t>
            </a:r>
            <a:r>
              <a:rPr lang="en-AU" sz="2400" dirty="0"/>
              <a:t> cipher </a:t>
            </a:r>
          </a:p>
          <a:p>
            <a:pPr lvl="1" algn="just">
              <a:lnSpc>
                <a:spcPct val="110000"/>
              </a:lnSpc>
            </a:pPr>
            <a:r>
              <a:rPr lang="en-AU" sz="2400" dirty="0"/>
              <a:t>hence must </a:t>
            </a:r>
            <a:r>
              <a:rPr lang="en-AU" sz="2400" b="1" dirty="0"/>
              <a:t>never</a:t>
            </a:r>
            <a:r>
              <a:rPr lang="en-AU" sz="2400" dirty="0"/>
              <a:t> reuse the same sequence (</a:t>
            </a:r>
            <a:r>
              <a:rPr lang="en-AU" sz="2400" dirty="0" err="1"/>
              <a:t>key+IV</a:t>
            </a:r>
            <a:r>
              <a:rPr lang="en-AU" sz="2400" dirty="0"/>
              <a:t>) </a:t>
            </a:r>
          </a:p>
          <a:p>
            <a:pPr algn="just">
              <a:lnSpc>
                <a:spcPct val="110000"/>
              </a:lnSpc>
            </a:pPr>
            <a:r>
              <a:rPr lang="en-AU" sz="2400" dirty="0"/>
              <a:t>sender &amp; receiver must remain in sync</a:t>
            </a:r>
          </a:p>
          <a:p>
            <a:pPr algn="just">
              <a:lnSpc>
                <a:spcPct val="110000"/>
              </a:lnSpc>
            </a:pPr>
            <a:r>
              <a:rPr lang="en-AU" sz="2400" dirty="0"/>
              <a:t>originally specified with m-bit feedback</a:t>
            </a:r>
          </a:p>
          <a:p>
            <a:pPr algn="just">
              <a:lnSpc>
                <a:spcPct val="110000"/>
              </a:lnSpc>
            </a:pPr>
            <a:r>
              <a:rPr lang="en-AU" sz="2400" dirty="0"/>
              <a:t>subsequent research has shown that only </a:t>
            </a:r>
            <a:r>
              <a:rPr lang="en-AU" sz="2400" b="1" dirty="0"/>
              <a:t>full block feedback</a:t>
            </a:r>
            <a:r>
              <a:rPr lang="en-AU" sz="2400" dirty="0"/>
              <a:t> (</a:t>
            </a:r>
            <a:r>
              <a:rPr lang="en-AU" sz="2400" dirty="0" err="1"/>
              <a:t>ie</a:t>
            </a:r>
            <a:r>
              <a:rPr lang="en-AU" sz="2400" dirty="0"/>
              <a:t> CFB-64 or CFB-128) should ever be used</a:t>
            </a: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1160116" y="320515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68313" y="0"/>
            <a:ext cx="8229600" cy="1143000"/>
          </a:xfrm>
        </p:spPr>
        <p:txBody>
          <a:bodyPr/>
          <a:lstStyle/>
          <a:p>
            <a:r>
              <a:rPr lang="en-US"/>
              <a:t>Counter (CTR)</a:t>
            </a:r>
            <a:endParaRPr lang="en-AU"/>
          </a:p>
        </p:txBody>
      </p:sp>
      <p:sp>
        <p:nvSpPr>
          <p:cNvPr id="105475" name="Rectangle 3"/>
          <p:cNvSpPr>
            <a:spLocks noGrp="1" noChangeArrowheads="1"/>
          </p:cNvSpPr>
          <p:nvPr>
            <p:ph type="body" idx="1"/>
          </p:nvPr>
        </p:nvSpPr>
        <p:spPr/>
        <p:txBody>
          <a:bodyPr/>
          <a:lstStyle/>
          <a:p>
            <a:pPr algn="just">
              <a:lnSpc>
                <a:spcPct val="140000"/>
              </a:lnSpc>
            </a:pPr>
            <a:r>
              <a:rPr lang="en-US" sz="2000" dirty="0"/>
              <a:t>a “new” mode, though proposed early on</a:t>
            </a:r>
          </a:p>
          <a:p>
            <a:pPr algn="just">
              <a:lnSpc>
                <a:spcPct val="140000"/>
              </a:lnSpc>
            </a:pPr>
            <a:r>
              <a:rPr lang="en-US" sz="2000" dirty="0"/>
              <a:t>similar to OFB but encrypts counter value rather than any feedback value</a:t>
            </a:r>
          </a:p>
          <a:p>
            <a:pPr algn="just">
              <a:lnSpc>
                <a:spcPct val="140000"/>
              </a:lnSpc>
            </a:pPr>
            <a:r>
              <a:rPr lang="en-US" sz="2000" dirty="0"/>
              <a:t>must have a different key &amp; counter value for every plaintext block (never reused)</a:t>
            </a:r>
          </a:p>
          <a:p>
            <a:pPr lvl="1" algn="just">
              <a:lnSpc>
                <a:spcPct val="140000"/>
              </a:lnSpc>
              <a:buFontTx/>
              <a:buNone/>
            </a:pPr>
            <a:r>
              <a:rPr lang="en-AU" sz="2000" dirty="0" err="1">
                <a:latin typeface="Courier New" pitchFamily="49" charset="0"/>
              </a:rPr>
              <a:t>C</a:t>
            </a:r>
            <a:r>
              <a:rPr lang="en-AU" sz="2000" baseline="-25000" dirty="0" err="1">
                <a:latin typeface="Courier New" pitchFamily="49" charset="0"/>
              </a:rPr>
              <a:t>i</a:t>
            </a:r>
            <a:r>
              <a:rPr lang="en-AU" sz="2000" dirty="0">
                <a:latin typeface="Courier New" pitchFamily="49" charset="0"/>
              </a:rPr>
              <a:t> = P</a:t>
            </a:r>
            <a:r>
              <a:rPr lang="en-AU" sz="2000" baseline="-25000" dirty="0">
                <a:latin typeface="Courier New" pitchFamily="49" charset="0"/>
              </a:rPr>
              <a:t>i</a:t>
            </a:r>
            <a:r>
              <a:rPr lang="en-AU" sz="2000" dirty="0">
                <a:latin typeface="Courier New" pitchFamily="49" charset="0"/>
              </a:rPr>
              <a:t> XOR </a:t>
            </a:r>
            <a:r>
              <a:rPr lang="en-AU" sz="2000" dirty="0" err="1">
                <a:latin typeface="Courier New" pitchFamily="49" charset="0"/>
              </a:rPr>
              <a:t>O</a:t>
            </a:r>
            <a:r>
              <a:rPr lang="en-AU" sz="2000" baseline="-25000" dirty="0" err="1">
                <a:latin typeface="Courier New" pitchFamily="49" charset="0"/>
              </a:rPr>
              <a:t>i</a:t>
            </a:r>
            <a:r>
              <a:rPr lang="en-AU" sz="2000" dirty="0">
                <a:latin typeface="Courier New" pitchFamily="49" charset="0"/>
              </a:rPr>
              <a:t> </a:t>
            </a:r>
          </a:p>
          <a:p>
            <a:pPr lvl="1" algn="just">
              <a:lnSpc>
                <a:spcPct val="140000"/>
              </a:lnSpc>
              <a:buFontTx/>
              <a:buNone/>
            </a:pPr>
            <a:r>
              <a:rPr lang="en-AU" sz="2000" dirty="0" err="1">
                <a:latin typeface="Courier New" pitchFamily="49" charset="0"/>
              </a:rPr>
              <a:t>O</a:t>
            </a:r>
            <a:r>
              <a:rPr lang="en-AU" sz="2000" baseline="-25000" dirty="0" err="1">
                <a:latin typeface="Courier New" pitchFamily="49" charset="0"/>
              </a:rPr>
              <a:t>i</a:t>
            </a:r>
            <a:r>
              <a:rPr lang="en-AU" sz="2000" dirty="0">
                <a:latin typeface="Courier New" pitchFamily="49" charset="0"/>
              </a:rPr>
              <a:t> = DES</a:t>
            </a:r>
            <a:r>
              <a:rPr lang="en-AU" sz="2000" baseline="-25000" dirty="0">
                <a:latin typeface="Courier New" pitchFamily="49" charset="0"/>
              </a:rPr>
              <a:t>K1</a:t>
            </a:r>
            <a:r>
              <a:rPr lang="en-AU" sz="2000" dirty="0">
                <a:latin typeface="Courier New" pitchFamily="49" charset="0"/>
              </a:rPr>
              <a:t>(</a:t>
            </a:r>
            <a:r>
              <a:rPr lang="en-AU" sz="2000" dirty="0" err="1">
                <a:latin typeface="Courier New" pitchFamily="49" charset="0"/>
              </a:rPr>
              <a:t>i</a:t>
            </a:r>
            <a:r>
              <a:rPr lang="en-AU" sz="2000" dirty="0">
                <a:latin typeface="Courier New" pitchFamily="49" charset="0"/>
              </a:rPr>
              <a:t>)</a:t>
            </a:r>
            <a:endParaRPr lang="en-US" sz="2000" dirty="0"/>
          </a:p>
          <a:p>
            <a:pPr algn="just">
              <a:lnSpc>
                <a:spcPct val="140000"/>
              </a:lnSpc>
            </a:pPr>
            <a:r>
              <a:rPr lang="en-US" sz="2000" dirty="0"/>
              <a:t>uses: high-speed network encryptions</a:t>
            </a:r>
            <a:endParaRPr lang="en-AU" sz="2000" dirty="0"/>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457200" y="274638"/>
            <a:ext cx="8229600" cy="561975"/>
          </a:xfrm>
        </p:spPr>
        <p:txBody>
          <a:bodyPr/>
          <a:lstStyle/>
          <a:p>
            <a:r>
              <a:rPr lang="en-US" sz="3600"/>
              <a:t>Counter (CTR)</a:t>
            </a:r>
            <a:endParaRPr lang="en-AU" sz="3600"/>
          </a:p>
        </p:txBody>
      </p:sp>
      <p:pic>
        <p:nvPicPr>
          <p:cNvPr id="106499" name="Picture 1027"/>
          <p:cNvPicPr>
            <a:picLocks noChangeAspect="1" noChangeArrowheads="1"/>
          </p:cNvPicPr>
          <p:nvPr>
            <p:ph type="body" idx="1"/>
          </p:nvPr>
        </p:nvPicPr>
        <p:blipFill>
          <a:blip r:embed="rId3"/>
          <a:srcRect/>
          <a:stretch>
            <a:fillRect/>
          </a:stretch>
        </p:blipFill>
        <p:spPr>
          <a:xfrm>
            <a:off x="179388" y="1052513"/>
            <a:ext cx="8229600" cy="4525962"/>
          </a:xfrm>
          <a:noFill/>
        </p:spPr>
      </p:pic>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AU" sz="3600"/>
              <a:t>Advantages and Limitations of CTR</a:t>
            </a:r>
          </a:p>
        </p:txBody>
      </p:sp>
      <p:sp>
        <p:nvSpPr>
          <p:cNvPr id="108547" name="Rectangle 3"/>
          <p:cNvSpPr>
            <a:spLocks noGrp="1" noChangeArrowheads="1"/>
          </p:cNvSpPr>
          <p:nvPr>
            <p:ph type="body" idx="1"/>
          </p:nvPr>
        </p:nvSpPr>
        <p:spPr/>
        <p:txBody>
          <a:bodyPr/>
          <a:lstStyle/>
          <a:p>
            <a:pPr algn="just">
              <a:lnSpc>
                <a:spcPct val="160000"/>
              </a:lnSpc>
            </a:pPr>
            <a:r>
              <a:rPr lang="en-US" sz="2000" dirty="0"/>
              <a:t>efficiency</a:t>
            </a:r>
          </a:p>
          <a:p>
            <a:pPr lvl="1" algn="just">
              <a:lnSpc>
                <a:spcPct val="160000"/>
              </a:lnSpc>
            </a:pPr>
            <a:r>
              <a:rPr lang="en-US" sz="2000" dirty="0"/>
              <a:t>can do parallel encryptions in h/w or s/w</a:t>
            </a:r>
          </a:p>
          <a:p>
            <a:pPr lvl="1" algn="just">
              <a:lnSpc>
                <a:spcPct val="160000"/>
              </a:lnSpc>
            </a:pPr>
            <a:r>
              <a:rPr lang="en-US" sz="2000" dirty="0"/>
              <a:t>can preprocess in advance of need</a:t>
            </a:r>
          </a:p>
          <a:p>
            <a:pPr lvl="1" algn="just">
              <a:lnSpc>
                <a:spcPct val="160000"/>
              </a:lnSpc>
            </a:pPr>
            <a:r>
              <a:rPr lang="en-US" sz="2000" dirty="0"/>
              <a:t>good for </a:t>
            </a:r>
            <a:r>
              <a:rPr lang="en-US" sz="2000" dirty="0" err="1"/>
              <a:t>bursty</a:t>
            </a:r>
            <a:r>
              <a:rPr lang="en-US" sz="2000" dirty="0"/>
              <a:t> high speed links</a:t>
            </a:r>
          </a:p>
          <a:p>
            <a:pPr algn="just">
              <a:lnSpc>
                <a:spcPct val="160000"/>
              </a:lnSpc>
            </a:pPr>
            <a:r>
              <a:rPr lang="en-US" sz="2000" dirty="0"/>
              <a:t>random access to encrypted data blocks</a:t>
            </a:r>
          </a:p>
          <a:p>
            <a:pPr algn="just">
              <a:lnSpc>
                <a:spcPct val="160000"/>
              </a:lnSpc>
            </a:pPr>
            <a:r>
              <a:rPr lang="en-US" sz="2000" dirty="0"/>
              <a:t>provable security (good as other modes)</a:t>
            </a:r>
          </a:p>
          <a:p>
            <a:pPr algn="just">
              <a:lnSpc>
                <a:spcPct val="160000"/>
              </a:lnSpc>
            </a:pPr>
            <a:r>
              <a:rPr lang="en-US" sz="2000" dirty="0"/>
              <a:t>but must ensure never reuse key/counter values, otherwise could break (</a:t>
            </a:r>
            <a:r>
              <a:rPr lang="en-US" sz="2000" dirty="0" err="1"/>
              <a:t>cf</a:t>
            </a:r>
            <a:r>
              <a:rPr lang="en-US" sz="2000" dirty="0"/>
              <a:t> OFB)</a:t>
            </a:r>
            <a:endParaRPr lang="en-AU" sz="2000" dirty="0"/>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781293" y="359703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639762"/>
          </a:xfrm>
        </p:spPr>
        <p:txBody>
          <a:bodyPr/>
          <a:lstStyle/>
          <a:p>
            <a:r>
              <a:rPr lang="en-US" sz="3600"/>
              <a:t>Summary</a:t>
            </a:r>
          </a:p>
        </p:txBody>
      </p:sp>
      <p:sp>
        <p:nvSpPr>
          <p:cNvPr id="13315" name="Rectangle 3"/>
          <p:cNvSpPr>
            <a:spLocks noGrp="1" noChangeArrowheads="1"/>
          </p:cNvSpPr>
          <p:nvPr>
            <p:ph type="body" idx="1"/>
          </p:nvPr>
        </p:nvSpPr>
        <p:spPr>
          <a:xfrm>
            <a:off x="457200" y="1143000"/>
            <a:ext cx="8229600" cy="4983163"/>
          </a:xfrm>
        </p:spPr>
        <p:txBody>
          <a:bodyPr/>
          <a:lstStyle/>
          <a:p>
            <a:pPr algn="just"/>
            <a:r>
              <a:rPr lang="en-US" dirty="0" smtClean="0"/>
              <a:t>Studied Five </a:t>
            </a:r>
            <a:r>
              <a:rPr lang="en-US" dirty="0" smtClean="0"/>
              <a:t>Different Modes of operation</a:t>
            </a:r>
          </a:p>
          <a:p>
            <a:pPr lvl="1" algn="just"/>
            <a:r>
              <a:rPr lang="en-US" dirty="0"/>
              <a:t>Electronic Codebook Mode</a:t>
            </a:r>
          </a:p>
          <a:p>
            <a:pPr lvl="1" algn="just"/>
            <a:r>
              <a:rPr lang="en-US" dirty="0"/>
              <a:t>Cipher block Chaining Mode</a:t>
            </a:r>
          </a:p>
          <a:p>
            <a:pPr lvl="1" algn="just"/>
            <a:r>
              <a:rPr lang="en-US" dirty="0"/>
              <a:t>Cipher feedback mode</a:t>
            </a:r>
          </a:p>
          <a:p>
            <a:pPr lvl="1" algn="just"/>
            <a:r>
              <a:rPr lang="en-US" dirty="0"/>
              <a:t>Output feedback Mode</a:t>
            </a:r>
          </a:p>
          <a:p>
            <a:pPr lvl="1" algn="just"/>
            <a:r>
              <a:rPr lang="en-US" dirty="0"/>
              <a:t>Counter Mode</a:t>
            </a:r>
          </a:p>
          <a:p>
            <a:pPr algn="just">
              <a:buFontTx/>
              <a:buNone/>
            </a:pPr>
            <a:endParaRPr lang="en-US" dirty="0"/>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859670" y="408036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lvl="0" indent="-457200" algn="just">
              <a:buFont typeface="+mj-lt"/>
              <a:buAutoNum type="arabicPeriod"/>
              <a:defRPr/>
            </a:pPr>
            <a:r>
              <a:rPr lang="en-US" dirty="0" smtClean="0"/>
              <a:t>Explain different block cipher modes of operations.</a:t>
            </a:r>
          </a:p>
          <a:p>
            <a:pPr marL="457200" lvl="0" indent="-457200" algn="just">
              <a:buFont typeface="+mj-lt"/>
              <a:buAutoNum type="arabicPeriod"/>
              <a:defRPr/>
            </a:pPr>
            <a:r>
              <a:rPr lang="en-US" dirty="0" smtClean="0"/>
              <a:t>What are the advantages and disadvantages of cipher block chaining mode?</a:t>
            </a:r>
          </a:p>
          <a:p>
            <a:pPr marL="457200" lvl="0" indent="-457200" algn="just">
              <a:buFont typeface="+mj-lt"/>
              <a:buAutoNum type="arabicPeriod"/>
              <a:defRPr/>
            </a:pPr>
            <a:r>
              <a:rPr lang="en-US" dirty="0" smtClean="0"/>
              <a:t>List out the limitations of cipher feedback mode.</a:t>
            </a:r>
            <a:endParaRPr lang="en-US" dirty="0" smtClean="0"/>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742104" y="449837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663727" y="108896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Introduction</a:t>
            </a:r>
            <a:endParaRPr lang="en-US" dirty="0"/>
          </a:p>
        </p:txBody>
      </p:sp>
      <p:sp>
        <p:nvSpPr>
          <p:cNvPr id="14339" name="Rectangle 3"/>
          <p:cNvSpPr>
            <a:spLocks noGrp="1" noChangeArrowheads="1"/>
          </p:cNvSpPr>
          <p:nvPr>
            <p:ph type="body" idx="1"/>
          </p:nvPr>
        </p:nvSpPr>
        <p:spPr/>
        <p:txBody>
          <a:bodyPr/>
          <a:lstStyle/>
          <a:p>
            <a:pPr algn="just">
              <a:lnSpc>
                <a:spcPct val="90000"/>
              </a:lnSpc>
            </a:pPr>
            <a:r>
              <a:rPr lang="en-US" dirty="0"/>
              <a:t>DES – Modes of Operation</a:t>
            </a:r>
          </a:p>
          <a:p>
            <a:pPr algn="just">
              <a:lnSpc>
                <a:spcPct val="90000"/>
              </a:lnSpc>
            </a:pPr>
            <a:r>
              <a:rPr lang="en-US" dirty="0"/>
              <a:t>Advantages &amp; Limitations of different Modes</a:t>
            </a:r>
          </a:p>
          <a:p>
            <a:pPr algn="just">
              <a:lnSpc>
                <a:spcPct val="90000"/>
              </a:lnSpc>
            </a:pPr>
            <a:r>
              <a:rPr lang="en-US" u="sng" dirty="0"/>
              <a:t>The Five Different Modes are:</a:t>
            </a:r>
          </a:p>
          <a:p>
            <a:pPr lvl="1" algn="just">
              <a:lnSpc>
                <a:spcPct val="90000"/>
              </a:lnSpc>
            </a:pPr>
            <a:r>
              <a:rPr lang="en-US" dirty="0"/>
              <a:t>Electronic Codebook Mode</a:t>
            </a:r>
          </a:p>
          <a:p>
            <a:pPr lvl="1" algn="just">
              <a:lnSpc>
                <a:spcPct val="90000"/>
              </a:lnSpc>
            </a:pPr>
            <a:r>
              <a:rPr lang="en-US" dirty="0"/>
              <a:t>Cipher block Chaining Mode</a:t>
            </a:r>
          </a:p>
          <a:p>
            <a:pPr lvl="1" algn="just">
              <a:lnSpc>
                <a:spcPct val="90000"/>
              </a:lnSpc>
            </a:pPr>
            <a:r>
              <a:rPr lang="en-US" dirty="0"/>
              <a:t>Cipher feedback mode</a:t>
            </a:r>
          </a:p>
          <a:p>
            <a:pPr lvl="1" algn="just">
              <a:lnSpc>
                <a:spcPct val="90000"/>
              </a:lnSpc>
            </a:pPr>
            <a:r>
              <a:rPr lang="en-US" dirty="0"/>
              <a:t>Output feedback Mode</a:t>
            </a:r>
          </a:p>
          <a:p>
            <a:pPr lvl="1" algn="just">
              <a:lnSpc>
                <a:spcPct val="90000"/>
              </a:lnSpc>
            </a:pPr>
            <a:r>
              <a:rPr lang="en-US" dirty="0"/>
              <a:t>Counter Mode</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Modes of operations</a:t>
            </a:r>
          </a:p>
          <a:p>
            <a:pPr lvl="1" algn="just">
              <a:lnSpc>
                <a:spcPct val="90000"/>
              </a:lnSpc>
            </a:pPr>
            <a:r>
              <a:rPr lang="en-US" dirty="0" smtClean="0"/>
              <a:t>Electronic Codebook Mode</a:t>
            </a:r>
          </a:p>
          <a:p>
            <a:pPr lvl="1" algn="just">
              <a:lnSpc>
                <a:spcPct val="90000"/>
              </a:lnSpc>
            </a:pPr>
            <a:r>
              <a:rPr lang="en-US" dirty="0" smtClean="0"/>
              <a:t>Cipher block Chaining Mode</a:t>
            </a:r>
          </a:p>
          <a:p>
            <a:pPr lvl="1" algn="just">
              <a:lnSpc>
                <a:spcPct val="90000"/>
              </a:lnSpc>
            </a:pPr>
            <a:r>
              <a:rPr lang="en-US" dirty="0" smtClean="0"/>
              <a:t>Cipher feedback mode</a:t>
            </a:r>
          </a:p>
          <a:p>
            <a:pPr lvl="1" algn="just">
              <a:lnSpc>
                <a:spcPct val="90000"/>
              </a:lnSpc>
            </a:pPr>
            <a:r>
              <a:rPr lang="en-US" dirty="0" smtClean="0"/>
              <a:t>Output feedback Mode</a:t>
            </a:r>
          </a:p>
          <a:p>
            <a:pPr lvl="1" algn="just">
              <a:lnSpc>
                <a:spcPct val="90000"/>
              </a:lnSpc>
            </a:pPr>
            <a:r>
              <a:rPr lang="en-US" dirty="0" smtClean="0"/>
              <a:t>Counter Mode</a:t>
            </a:r>
          </a:p>
          <a:p>
            <a:pPr algn="just"/>
            <a:r>
              <a:rPr lang="en-US" dirty="0" smtClean="0"/>
              <a:t>Summary </a:t>
            </a:r>
          </a:p>
          <a:p>
            <a:pPr algn="just"/>
            <a:r>
              <a:rPr lang="en-US" dirty="0" smtClean="0"/>
              <a:t>Test your understanding</a:t>
            </a:r>
          </a:p>
          <a:p>
            <a:pPr algn="just"/>
            <a:r>
              <a:rPr lang="en-US" dirty="0" smtClean="0"/>
              <a:t>References</a:t>
            </a:r>
          </a:p>
          <a:p>
            <a:pPr lvl="1" algn="just"/>
            <a:endParaRPr lang="en-US" dirty="0" smtClean="0"/>
          </a:p>
        </p:txBody>
      </p:sp>
      <p:sp>
        <p:nvSpPr>
          <p:cNvPr id="4" name="Rounded Rectangle 3"/>
          <p:cNvSpPr/>
          <p:nvPr/>
        </p:nvSpPr>
        <p:spPr>
          <a:xfrm>
            <a:off x="742105" y="148085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Modes of Operation</a:t>
            </a:r>
            <a:endParaRPr lang="en-AU" dirty="0"/>
          </a:p>
        </p:txBody>
      </p:sp>
      <p:sp>
        <p:nvSpPr>
          <p:cNvPr id="130051" name="Rectangle 3"/>
          <p:cNvSpPr>
            <a:spLocks noGrp="1" noChangeArrowheads="1"/>
          </p:cNvSpPr>
          <p:nvPr>
            <p:ph type="body" idx="1"/>
          </p:nvPr>
        </p:nvSpPr>
        <p:spPr>
          <a:xfrm>
            <a:off x="496388" y="1323703"/>
            <a:ext cx="8229600" cy="4876800"/>
          </a:xfrm>
        </p:spPr>
        <p:txBody>
          <a:bodyPr/>
          <a:lstStyle/>
          <a:p>
            <a:pPr algn="just">
              <a:lnSpc>
                <a:spcPct val="130000"/>
              </a:lnSpc>
            </a:pPr>
            <a:r>
              <a:rPr lang="en-AU" sz="2400" dirty="0"/>
              <a:t>block ciphers encrypt fixed size blocks</a:t>
            </a:r>
          </a:p>
          <a:p>
            <a:pPr lvl="1" algn="just">
              <a:lnSpc>
                <a:spcPct val="130000"/>
              </a:lnSpc>
            </a:pPr>
            <a:r>
              <a:rPr lang="en-AU" sz="2400" dirty="0" err="1"/>
              <a:t>eg</a:t>
            </a:r>
            <a:r>
              <a:rPr lang="en-AU" sz="2400" dirty="0"/>
              <a:t>. DES encrypts 64-bit blocks with 56-bit key </a:t>
            </a:r>
          </a:p>
          <a:p>
            <a:pPr algn="just">
              <a:lnSpc>
                <a:spcPct val="130000"/>
              </a:lnSpc>
            </a:pPr>
            <a:r>
              <a:rPr lang="en-AU" sz="2400" dirty="0"/>
              <a:t>need some way to en/decrypt arbitrary amounts of data in practise</a:t>
            </a:r>
          </a:p>
          <a:p>
            <a:pPr algn="just">
              <a:lnSpc>
                <a:spcPct val="130000"/>
              </a:lnSpc>
            </a:pPr>
            <a:r>
              <a:rPr lang="en-AU" sz="2400" b="1" dirty="0"/>
              <a:t>ANSI X3.106-1983 Modes of Use </a:t>
            </a:r>
            <a:r>
              <a:rPr lang="en-AU" sz="2400" dirty="0"/>
              <a:t>(now FIPS 81)</a:t>
            </a:r>
            <a:r>
              <a:rPr lang="en-AU" sz="2400" b="1" dirty="0"/>
              <a:t> </a:t>
            </a:r>
            <a:r>
              <a:rPr lang="en-AU" sz="2400" dirty="0"/>
              <a:t>defines 4 possible modes</a:t>
            </a:r>
            <a:endParaRPr lang="en-AU" sz="2400" b="1" dirty="0"/>
          </a:p>
          <a:p>
            <a:pPr algn="just">
              <a:lnSpc>
                <a:spcPct val="130000"/>
              </a:lnSpc>
            </a:pPr>
            <a:r>
              <a:rPr lang="en-US" sz="2400" dirty="0"/>
              <a:t>subsequently 5 defined for AES &amp; DES</a:t>
            </a:r>
          </a:p>
          <a:p>
            <a:pPr algn="just">
              <a:lnSpc>
                <a:spcPct val="130000"/>
              </a:lnSpc>
            </a:pPr>
            <a:r>
              <a:rPr lang="en-US" sz="2400" dirty="0"/>
              <a:t>have </a:t>
            </a:r>
            <a:r>
              <a:rPr lang="en-US" sz="2400" b="1" dirty="0"/>
              <a:t>block</a:t>
            </a:r>
            <a:r>
              <a:rPr lang="en-US" sz="2400" dirty="0"/>
              <a:t> and </a:t>
            </a:r>
            <a:r>
              <a:rPr lang="en-US" sz="2400" b="1" dirty="0"/>
              <a:t>stream</a:t>
            </a:r>
            <a:r>
              <a:rPr lang="en-US" sz="2400" dirty="0"/>
              <a:t> modes</a:t>
            </a:r>
            <a:endParaRPr lang="en-AU" sz="2400"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body" idx="1"/>
          </p:nvPr>
        </p:nvSpPr>
        <p:spPr>
          <a:xfrm>
            <a:off x="468313" y="981075"/>
            <a:ext cx="8229600" cy="4525963"/>
          </a:xfrm>
          <a:noFill/>
          <a:ln/>
        </p:spPr>
        <p:txBody>
          <a:bodyPr/>
          <a:lstStyle/>
          <a:p>
            <a:r>
              <a:rPr lang="en-US"/>
              <a:t>Block modes:</a:t>
            </a:r>
          </a:p>
          <a:p>
            <a:pPr lvl="1"/>
            <a:r>
              <a:rPr lang="en-US"/>
              <a:t>Electronic Codebook Book (ECB)</a:t>
            </a:r>
          </a:p>
          <a:p>
            <a:pPr lvl="2"/>
            <a:r>
              <a:rPr lang="en-US"/>
              <a:t>Message is broken into independent blocks of 64 bits</a:t>
            </a:r>
          </a:p>
          <a:p>
            <a:pPr lvl="1"/>
            <a:r>
              <a:rPr lang="en-US"/>
              <a:t>Cipher Block Chaining (CBC)</a:t>
            </a:r>
          </a:p>
          <a:p>
            <a:pPr lvl="2"/>
            <a:r>
              <a:rPr lang="en-US"/>
              <a:t>Message is broken in independent blocks of 64 bits, but next input depends of previous output</a:t>
            </a:r>
          </a:p>
          <a:p>
            <a:pPr lvl="2"/>
            <a:r>
              <a:rPr lang="en-US"/>
              <a:t>Ci= </a:t>
            </a:r>
            <a:r>
              <a:rPr lang="en-US">
                <a:sym typeface="Symbol" pitchFamily="18" charset="2"/>
              </a:rPr>
              <a:t>Ek</a:t>
            </a:r>
            <a:r>
              <a:rPr lang="en-US"/>
              <a:t> (Pi</a:t>
            </a:r>
            <a:r>
              <a:rPr lang="en-US">
                <a:sym typeface="Symbol" pitchFamily="18" charset="2"/>
              </a:rPr>
              <a:t>Ci-1), with C-1=IV</a:t>
            </a:r>
          </a:p>
        </p:txBody>
      </p:sp>
      <p:sp>
        <p:nvSpPr>
          <p:cNvPr id="3" name="Rectangle 2"/>
          <p:cNvSpPr>
            <a:spLocks noGrp="1" noChangeArrowheads="1"/>
          </p:cNvSpPr>
          <p:nvPr>
            <p:ph type="title"/>
          </p:nvPr>
        </p:nvSpPr>
        <p:spPr>
          <a:xfrm>
            <a:off x="457200" y="274638"/>
            <a:ext cx="8229600" cy="792162"/>
          </a:xfrm>
        </p:spPr>
        <p:txBody>
          <a:bodyPr/>
          <a:lstStyle/>
          <a:p>
            <a:r>
              <a:rPr lang="en-US" dirty="0"/>
              <a:t>Modes of Operation</a:t>
            </a:r>
            <a:endParaRPr lang="en-AU" dirty="0"/>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dirty="0" smtClean="0"/>
              <a:t>Modes </a:t>
            </a:r>
            <a:r>
              <a:rPr lang="en-US" dirty="0"/>
              <a:t>of Operation</a:t>
            </a:r>
          </a:p>
        </p:txBody>
      </p:sp>
      <p:sp>
        <p:nvSpPr>
          <p:cNvPr id="133123" name="Rectangle 3"/>
          <p:cNvSpPr>
            <a:spLocks noGrp="1" noChangeArrowheads="1"/>
          </p:cNvSpPr>
          <p:nvPr>
            <p:ph type="body" idx="1"/>
          </p:nvPr>
        </p:nvSpPr>
        <p:spPr/>
        <p:txBody>
          <a:bodyPr/>
          <a:lstStyle/>
          <a:p>
            <a:r>
              <a:rPr lang="en-US"/>
              <a:t>Stream Modes</a:t>
            </a:r>
          </a:p>
          <a:p>
            <a:pPr lvl="1"/>
            <a:r>
              <a:rPr lang="en-US"/>
              <a:t>Cipher FeedBack (CFB)</a:t>
            </a:r>
          </a:p>
          <a:p>
            <a:pPr lvl="2"/>
            <a:r>
              <a:rPr lang="en-US"/>
              <a:t>The message is xored with the feedback of encrypting the previous block</a:t>
            </a:r>
          </a:p>
          <a:p>
            <a:pPr lvl="2"/>
            <a:r>
              <a:rPr lang="en-US"/>
              <a:t>C</a:t>
            </a:r>
            <a:r>
              <a:rPr lang="en-US" baseline="-25000"/>
              <a:t>i</a:t>
            </a:r>
            <a:r>
              <a:rPr lang="en-US"/>
              <a:t>=P</a:t>
            </a:r>
            <a:r>
              <a:rPr lang="en-US" baseline="-25000"/>
              <a:t>i</a:t>
            </a:r>
            <a:r>
              <a:rPr lang="en-US">
                <a:sym typeface="Symbol" pitchFamily="18" charset="2"/>
              </a:rPr>
              <a:t>E</a:t>
            </a:r>
            <a:r>
              <a:rPr lang="en-US" baseline="-25000">
                <a:sym typeface="Symbol" pitchFamily="18" charset="2"/>
              </a:rPr>
              <a:t>k</a:t>
            </a:r>
            <a:r>
              <a:rPr lang="en-US">
                <a:sym typeface="Symbol" pitchFamily="18" charset="2"/>
              </a:rPr>
              <a:t>(C</a:t>
            </a:r>
            <a:r>
              <a:rPr lang="en-US" baseline="-25000">
                <a:sym typeface="Symbol" pitchFamily="18" charset="2"/>
              </a:rPr>
              <a:t>i-1</a:t>
            </a:r>
            <a:r>
              <a:rPr lang="en-US">
                <a:sym typeface="Symbol" pitchFamily="18" charset="2"/>
              </a:rPr>
              <a:t>), with C</a:t>
            </a:r>
            <a:r>
              <a:rPr lang="en-US" baseline="-25000">
                <a:sym typeface="Symbol" pitchFamily="18" charset="2"/>
              </a:rPr>
              <a:t>-1</a:t>
            </a:r>
            <a:r>
              <a:rPr lang="en-US">
                <a:sym typeface="Symbol" pitchFamily="18" charset="2"/>
              </a:rPr>
              <a:t>=IV</a:t>
            </a:r>
          </a:p>
          <a:p>
            <a:pPr lvl="1"/>
            <a:r>
              <a:rPr lang="en-US"/>
              <a:t>Output feedback</a:t>
            </a:r>
          </a:p>
          <a:p>
            <a:pPr lvl="2"/>
            <a:r>
              <a:rPr lang="en-US"/>
              <a:t>The feedback is independent of the message</a:t>
            </a:r>
          </a:p>
          <a:p>
            <a:pPr lvl="2"/>
            <a:r>
              <a:rPr lang="en-US"/>
              <a:t>C</a:t>
            </a:r>
            <a:r>
              <a:rPr lang="en-US" baseline="-25000"/>
              <a:t>i</a:t>
            </a:r>
            <a:r>
              <a:rPr lang="en-US"/>
              <a:t>=P</a:t>
            </a:r>
            <a:r>
              <a:rPr lang="en-US" baseline="-25000"/>
              <a:t>i</a:t>
            </a:r>
            <a:r>
              <a:rPr lang="en-US">
                <a:sym typeface="Symbol" pitchFamily="18" charset="2"/>
              </a:rPr>
              <a:t>E</a:t>
            </a:r>
            <a:r>
              <a:rPr lang="en-US" baseline="-25000">
                <a:sym typeface="Symbol" pitchFamily="18" charset="2"/>
              </a:rPr>
              <a:t>k</a:t>
            </a:r>
            <a:r>
              <a:rPr lang="en-US">
                <a:sym typeface="Symbol" pitchFamily="18" charset="2"/>
              </a:rPr>
              <a:t>(O</a:t>
            </a:r>
            <a:r>
              <a:rPr lang="en-US" baseline="-25000">
                <a:sym typeface="Symbol" pitchFamily="18" charset="2"/>
              </a:rPr>
              <a:t>i-1</a:t>
            </a:r>
            <a:r>
              <a:rPr lang="en-US">
                <a:sym typeface="Symbol" pitchFamily="18" charset="2"/>
              </a:rPr>
              <a:t>), with O</a:t>
            </a:r>
            <a:r>
              <a:rPr lang="en-US" baseline="-25000">
                <a:sym typeface="Symbol" pitchFamily="18" charset="2"/>
              </a:rPr>
              <a:t>-1</a:t>
            </a:r>
            <a:r>
              <a:rPr lang="en-US">
                <a:sym typeface="Symbol" pitchFamily="18" charset="2"/>
              </a:rPr>
              <a:t>=IV</a:t>
            </a:r>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2456</TotalTime>
  <Words>2659</Words>
  <Application>Microsoft Office PowerPoint</Application>
  <PresentationFormat>On-screen Show (4:3)</PresentationFormat>
  <Paragraphs>310</Paragraphs>
  <Slides>36</Slides>
  <Notes>30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SASEPresentation</vt:lpstr>
      <vt:lpstr>Cryptography and Network Security </vt:lpstr>
      <vt:lpstr>Session Meta Data</vt:lpstr>
      <vt:lpstr>Revision History</vt:lpstr>
      <vt:lpstr>Agenda</vt:lpstr>
      <vt:lpstr>Introduction</vt:lpstr>
      <vt:lpstr>Agenda</vt:lpstr>
      <vt:lpstr>Modes of Operation</vt:lpstr>
      <vt:lpstr>Modes of Operation</vt:lpstr>
      <vt:lpstr>Modes of Operation</vt:lpstr>
      <vt:lpstr>Agenda</vt:lpstr>
      <vt:lpstr>Electronic Codebook Book (ECB)</vt:lpstr>
      <vt:lpstr>Electronic Codebook Mode(ECB)</vt:lpstr>
      <vt:lpstr>Advantages and Limitations of ECB</vt:lpstr>
      <vt:lpstr>Agenda</vt:lpstr>
      <vt:lpstr>Cipher Block Chaining (CBC) </vt:lpstr>
      <vt:lpstr>Cipher Block Chaining (CBC)</vt:lpstr>
      <vt:lpstr>Message Padding</vt:lpstr>
      <vt:lpstr>Advantages and Limitations of CBC</vt:lpstr>
      <vt:lpstr>Agenda</vt:lpstr>
      <vt:lpstr>Cipher FeedBack (CFB)</vt:lpstr>
      <vt:lpstr>Cipher FeedBack (CFB)</vt:lpstr>
      <vt:lpstr>Advantages and Limitations of CFB</vt:lpstr>
      <vt:lpstr>Agenda</vt:lpstr>
      <vt:lpstr>Output FeedBack (OFB)</vt:lpstr>
      <vt:lpstr>Output FeedBack (OFB)</vt:lpstr>
      <vt:lpstr>Advantages and Limitations of OFB</vt:lpstr>
      <vt:lpstr>Agenda</vt:lpstr>
      <vt:lpstr>Counter (CTR)</vt:lpstr>
      <vt:lpstr>Counter (CTR)</vt:lpstr>
      <vt:lpstr>Advantages and Limitations of CTR</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186</cp:revision>
  <dcterms:created xsi:type="dcterms:W3CDTF">2016-10-24T07:42:03Z</dcterms:created>
  <dcterms:modified xsi:type="dcterms:W3CDTF">2018-08-01T08:27:17Z</dcterms:modified>
</cp:coreProperties>
</file>