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7"/>
  </p:notesMasterIdLst>
  <p:sldIdLst>
    <p:sldId id="260" r:id="rId2"/>
    <p:sldId id="262" r:id="rId3"/>
    <p:sldId id="261" r:id="rId4"/>
    <p:sldId id="280" r:id="rId5"/>
    <p:sldId id="496" r:id="rId6"/>
    <p:sldId id="523" r:id="rId7"/>
    <p:sldId id="498" r:id="rId8"/>
    <p:sldId id="524" r:id="rId9"/>
    <p:sldId id="499" r:id="rId10"/>
    <p:sldId id="525" r:id="rId11"/>
    <p:sldId id="500" r:id="rId12"/>
    <p:sldId id="526" r:id="rId13"/>
    <p:sldId id="501" r:id="rId14"/>
    <p:sldId id="527" r:id="rId15"/>
    <p:sldId id="502" r:id="rId16"/>
    <p:sldId id="503" r:id="rId17"/>
    <p:sldId id="504" r:id="rId18"/>
    <p:sldId id="528" r:id="rId19"/>
    <p:sldId id="505" r:id="rId20"/>
    <p:sldId id="506" r:id="rId21"/>
    <p:sldId id="529" r:id="rId22"/>
    <p:sldId id="507" r:id="rId23"/>
    <p:sldId id="508" r:id="rId24"/>
    <p:sldId id="530" r:id="rId25"/>
    <p:sldId id="509" r:id="rId26"/>
    <p:sldId id="510" r:id="rId27"/>
    <p:sldId id="511" r:id="rId28"/>
    <p:sldId id="531" r:id="rId29"/>
    <p:sldId id="512" r:id="rId30"/>
    <p:sldId id="513" r:id="rId31"/>
    <p:sldId id="514" r:id="rId32"/>
    <p:sldId id="515" r:id="rId33"/>
    <p:sldId id="516" r:id="rId34"/>
    <p:sldId id="517" r:id="rId35"/>
    <p:sldId id="532" r:id="rId36"/>
    <p:sldId id="518" r:id="rId37"/>
    <p:sldId id="519" r:id="rId38"/>
    <p:sldId id="520" r:id="rId39"/>
    <p:sldId id="521" r:id="rId40"/>
    <p:sldId id="533" r:id="rId41"/>
    <p:sldId id="522" r:id="rId42"/>
    <p:sldId id="534" r:id="rId43"/>
    <p:sldId id="360" r:id="rId44"/>
    <p:sldId id="535" r:id="rId45"/>
    <p:sldId id="361" r:id="rId4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01-08-2018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3109C8-C7EF-4EE3-A192-785FB4A5842D}" type="slidenum">
              <a:rPr lang="en-AU"/>
              <a:pPr/>
              <a:t>11</a:t>
            </a:fld>
            <a:endParaRPr lang="en-AU"/>
          </a:p>
        </p:txBody>
      </p:sp>
      <p:sp>
        <p:nvSpPr>
          <p:cNvPr id="50178" name="Rectangle 2"/>
          <p:cNvSpPr>
            <a:spLocks noRot="1" noChangeArrowheads="1" noTextEdit="1"/>
          </p:cNvSpPr>
          <p:nvPr>
            <p:ph type="sldImg"/>
          </p:nvPr>
        </p:nvSpPr>
        <p:spPr>
          <a:xfrm>
            <a:off x="992188" y="768350"/>
            <a:ext cx="5114925" cy="3836988"/>
          </a:xfrm>
          <a:ln/>
        </p:spPr>
      </p:sp>
      <p:sp>
        <p:nvSpPr>
          <p:cNvPr id="50179" name="Rectangle 3"/>
          <p:cNvSpPr>
            <a:spLocks noGrp="1" noChangeArrowheads="1"/>
          </p:cNvSpPr>
          <p:nvPr>
            <p:ph type="body" idx="1"/>
          </p:nvPr>
        </p:nvSpPr>
        <p:spPr/>
        <p:txBody>
          <a:bodyPr/>
          <a:lstStyle/>
          <a:p>
            <a:r>
              <a:rPr lang="en-US">
                <a:latin typeface="Times-Roman" charset="0"/>
              </a:rPr>
              <a:t>In fact, two set of criteria evolved. When NIST issued its original request for candidate algorithm nominations in 1997, the request stated that candidate algorithms would be compared based on the factors shown in Stallings Table5.1, which were used </a:t>
            </a:r>
            <a:r>
              <a:rPr lang="en-US"/>
              <a:t>to evaluate field of 15 candidates to select shortlist of 5. These </a:t>
            </a:r>
            <a:r>
              <a:rPr lang="en-US">
                <a:latin typeface="Times-Roman" charset="0"/>
              </a:rPr>
              <a:t>had categories of security, cost, and </a:t>
            </a:r>
            <a:r>
              <a:rPr lang="en-US"/>
              <a:t>algorithm &amp; implementation characteristics.</a:t>
            </a:r>
            <a:endParaRPr lang="en-US">
              <a:latin typeface="Times-Roman" charset="0"/>
            </a:endParaRPr>
          </a:p>
          <a:p>
            <a:r>
              <a:rPr lang="en-US"/>
              <a:t>The final criteria evolved during the evaluation process, and were used to select Rijndael from that short-list, and more details are given in Stallings Table 5.2, with categories of: general security, ease of software &amp; hardware implementation, implementation attacks, &amp; flexibility (in en/decrypt, keying, other factors).</a:t>
            </a:r>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8936E-FB1B-41D8-813F-953847C1F229}" type="slidenum">
              <a:rPr lang="en-AU"/>
              <a:pPr/>
              <a:t>13</a:t>
            </a:fld>
            <a:endParaRPr lang="en-AU"/>
          </a:p>
        </p:txBody>
      </p:sp>
      <p:sp>
        <p:nvSpPr>
          <p:cNvPr id="52226" name="Rectangle 2"/>
          <p:cNvSpPr>
            <a:spLocks noRo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p:txBody>
          <a:bodyPr/>
          <a:lstStyle/>
          <a:p>
            <a:r>
              <a:rPr lang="en-US"/>
              <a:t>The AES shortlist of 5 ciphers was as shown. Note mix of commercial (MARS, RC6, Twofish) verses academic (Rijndael, Serpent) proposals, sourced from various countries.</a:t>
            </a:r>
          </a:p>
          <a:p>
            <a:r>
              <a:rPr lang="en-US"/>
              <a:t>All were thought to be good – it came down to the best balance of attributes to meet criteria, in particular the balance between speed, security &amp; flexibility.</a:t>
            </a:r>
          </a:p>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6B1C3-21BF-4561-9F20-AF0CDBA94FDA}" type="slidenum">
              <a:rPr lang="en-AU"/>
              <a:pPr/>
              <a:t>15</a:t>
            </a:fld>
            <a:endParaRPr lang="en-AU"/>
          </a:p>
        </p:txBody>
      </p:sp>
      <p:sp>
        <p:nvSpPr>
          <p:cNvPr id="55298" name="Rectangle 2"/>
          <p:cNvSpPr>
            <a:spLocks noRot="1" noChangeArrowheads="1" noTextEdit="1"/>
          </p:cNvSpPr>
          <p:nvPr>
            <p:ph type="sldImg"/>
          </p:nvPr>
        </p:nvSpPr>
        <p:spPr>
          <a:xfrm>
            <a:off x="992188" y="768350"/>
            <a:ext cx="5114925" cy="3836988"/>
          </a:xfrm>
          <a:ln/>
        </p:spPr>
      </p:sp>
      <p:sp>
        <p:nvSpPr>
          <p:cNvPr id="55299" name="Rectangle 3"/>
          <p:cNvSpPr>
            <a:spLocks noGrp="1" noChangeArrowheads="1"/>
          </p:cNvSpPr>
          <p:nvPr>
            <p:ph type="body" idx="1"/>
          </p:nvPr>
        </p:nvSpPr>
        <p:spPr/>
        <p:txBody>
          <a:bodyPr/>
          <a:lstStyle/>
          <a:p>
            <a:r>
              <a:rPr lang="en-US">
                <a:latin typeface="Times-Roman" charset="0"/>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atin typeface="Times-Roman" charset="0"/>
              </a:rPr>
              <a:t>Resistance against all known attacks, Speed and code compactness on a wide range of platforms, &amp; Design simplicity.</a:t>
            </a:r>
            <a:endParaRPr lang="en-US"/>
          </a:p>
          <a:p>
            <a:endParaRPr lang="en-US"/>
          </a:p>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DC93F-2BA8-41F9-89D8-DC32CA35A648}" type="slidenum">
              <a:rPr lang="en-AU"/>
              <a:pPr/>
              <a:t>16</a:t>
            </a:fld>
            <a:endParaRPr lang="en-AU"/>
          </a:p>
        </p:txBody>
      </p:sp>
      <p:sp>
        <p:nvSpPr>
          <p:cNvPr id="57346" name="Rectangle 2"/>
          <p:cNvSpPr>
            <a:spLocks noRot="1" noChangeArrowheads="1" noTextEdit="1"/>
          </p:cNvSpPr>
          <p:nvPr>
            <p:ph type="sldImg"/>
          </p:nvPr>
        </p:nvSpPr>
        <p:spPr>
          <a:xfrm>
            <a:off x="992188" y="768350"/>
            <a:ext cx="5114925" cy="3836988"/>
          </a:xfrm>
          <a:ln/>
        </p:spPr>
      </p:sp>
      <p:sp>
        <p:nvSpPr>
          <p:cNvPr id="57347" name="Rectangle 3"/>
          <p:cNvSpPr>
            <a:spLocks noGrp="1" noChangeArrowheads="1"/>
          </p:cNvSpPr>
          <p:nvPr>
            <p:ph type="body" idx="1"/>
          </p:nvPr>
        </p:nvSpPr>
        <p:spPr/>
        <p:txBody>
          <a:bodyPr/>
          <a:lstStyle/>
          <a:p>
            <a:r>
              <a:rPr lang="en-US">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atin typeface="Helvetica" charset="0"/>
              </a:rPr>
              <a:t> </a:t>
            </a:r>
            <a:r>
              <a:rPr lang="en-US">
                <a:latin typeface="Times-Roman" charset="0"/>
              </a:rPr>
              <a:t>State is copied to an output.</a:t>
            </a:r>
          </a:p>
          <a:p>
            <a:r>
              <a:rPr lang="en-US"/>
              <a:t>The key is expanded into 44/52/60 lots of 32-bit words (see later), with 4 used in each round.</a:t>
            </a:r>
          </a:p>
          <a:p>
            <a:r>
              <a:rPr lang="en-US"/>
              <a:t>The data computation then consists of an “add round key” step, then 9/11/13 rounds with all 4 steps, and a final 10</a:t>
            </a:r>
            <a:r>
              <a:rPr lang="en-US" baseline="30000"/>
              <a:t>th</a:t>
            </a:r>
            <a:r>
              <a:rPr lang="en-US"/>
              <a:t>/12</a:t>
            </a:r>
            <a:r>
              <a:rPr lang="en-US" baseline="30000"/>
              <a:t>th</a:t>
            </a:r>
            <a:r>
              <a:rPr lang="en-US"/>
              <a:t>/14</a:t>
            </a:r>
            <a:r>
              <a:rPr lang="en-US" baseline="30000"/>
              <a:t>th</a:t>
            </a:r>
            <a:r>
              <a:rPr lang="en-US"/>
              <a:t> step of byte subs + mix cols + add round key. This can be viewed as alternating XOR key &amp; scramble data bytes operations. All of the steps are easily reversed, and can be efficiently implemented using XOR’s &amp; table lookups.</a:t>
            </a:r>
          </a:p>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7D1FD-57DD-40AE-BF40-C2CA4E907C02}" type="slidenum">
              <a:rPr lang="en-AU"/>
              <a:pPr/>
              <a:t>17</a:t>
            </a:fld>
            <a:endParaRPr lang="en-AU"/>
          </a:p>
        </p:txBody>
      </p:sp>
      <p:sp>
        <p:nvSpPr>
          <p:cNvPr id="1026" name="Rectangle 2"/>
          <p:cNvSpPr>
            <a:spLocks noRot="1" noChangeArrowheads="1" noTextEdit="1"/>
          </p:cNvSpPr>
          <p:nvPr>
            <p:ph type="sldImg"/>
          </p:nvPr>
        </p:nvSpPr>
        <p:spPr>
          <a:xfrm>
            <a:off x="992188" y="768350"/>
            <a:ext cx="5114925" cy="3836988"/>
          </a:xfrm>
          <a:ln/>
        </p:spPr>
      </p:sp>
      <p:sp>
        <p:nvSpPr>
          <p:cNvPr id="1027" name="Rectangle 3"/>
          <p:cNvSpPr>
            <a:spLocks noGrp="1" noChangeArrowheads="1"/>
          </p:cNvSpPr>
          <p:nvPr>
            <p:ph type="body" idx="1"/>
          </p:nvPr>
        </p:nvSpPr>
        <p:spPr/>
        <p:txBody>
          <a:bodyPr/>
          <a:lstStyle/>
          <a:p>
            <a:r>
              <a:rPr lang="en-US"/>
              <a:t>Stallings Figure 5.1 s</a:t>
            </a:r>
            <a:r>
              <a:rPr lang="en-US">
                <a:latin typeface="Times-Roman" charset="0"/>
              </a:rPr>
              <a:t>hows the overall structure of AES, as detailed on the previous slide.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A3AF4-3E9C-4D96-901E-08F192B43D5C}" type="slidenum">
              <a:rPr lang="en-AU"/>
              <a:pPr/>
              <a:t>19</a:t>
            </a:fld>
            <a:endParaRPr lang="en-AU"/>
          </a:p>
        </p:txBody>
      </p:sp>
      <p:sp>
        <p:nvSpPr>
          <p:cNvPr id="59394" name="Rectangle 2"/>
          <p:cNvSpPr>
            <a:spLocks noRot="1" noChangeArrowheads="1" noTextEdit="1"/>
          </p:cNvSpPr>
          <p:nvPr>
            <p:ph type="sldImg"/>
          </p:nvPr>
        </p:nvSpPr>
        <p:spPr>
          <a:xfrm>
            <a:off x="992188" y="768350"/>
            <a:ext cx="5114925" cy="3836988"/>
          </a:xfrm>
          <a:ln/>
        </p:spPr>
      </p:sp>
      <p:sp>
        <p:nvSpPr>
          <p:cNvPr id="59395" name="Rectangle 3"/>
          <p:cNvSpPr>
            <a:spLocks noGrp="1" noChangeArrowheads="1"/>
          </p:cNvSpPr>
          <p:nvPr>
            <p:ph type="body" idx="1"/>
          </p:nvPr>
        </p:nvSpPr>
        <p:spPr/>
        <p:txBody>
          <a:bodyPr/>
          <a:lstStyle/>
          <a:p>
            <a:r>
              <a:rPr lang="en-US">
                <a:latin typeface="Times-Roman" charset="0"/>
              </a:rPr>
              <a:t>Now discuss each of the four stages used in AES. The Substitute bytes stage uses an S-box to perform a byte-by-byte substitution of the block.</a:t>
            </a:r>
            <a:r>
              <a:rPr lang="en-US"/>
              <a:t> There is a single 8-bit wide S-box used on every byte. This S-box is a permutation of all 256 8-bit values, constructed using a transformation which treats the values as polynomials in GF(2</a:t>
            </a:r>
            <a:r>
              <a:rPr lang="en-US" baseline="30000"/>
              <a:t>8</a:t>
            </a:r>
            <a:r>
              <a:rPr lang="en-US"/>
              <a:t>) – however it is fixed, so really only need to know the table when implementing. Decryption requires the inverse of the table. These tables are given in Stallings Table 4.5.</a:t>
            </a:r>
          </a:p>
          <a:p>
            <a:r>
              <a:rPr lang="en-US"/>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00751-484F-4875-942B-D3E85F74F9A4}" type="slidenum">
              <a:rPr lang="en-AU"/>
              <a:pPr/>
              <a:t>20</a:t>
            </a:fld>
            <a:endParaRPr lang="en-AU"/>
          </a:p>
        </p:txBody>
      </p:sp>
      <p:sp>
        <p:nvSpPr>
          <p:cNvPr id="79874"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9875"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As this diagram from Stallings Fig 5.4a shows, the </a:t>
            </a:r>
            <a:r>
              <a:rPr lang="en-AU"/>
              <a:t>Byte Substitution operates on each byte of state independently, with the input byte used to index a row/col in the table to retrieve the substituted value.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F9325-D47B-45FE-9423-01ACDDF995F0}" type="slidenum">
              <a:rPr lang="en-AU"/>
              <a:pPr/>
              <a:t>22</a:t>
            </a:fld>
            <a:endParaRPr lang="en-AU"/>
          </a:p>
        </p:txBody>
      </p:sp>
      <p:sp>
        <p:nvSpPr>
          <p:cNvPr id="61442" name="Rectangle 2"/>
          <p:cNvSpPr>
            <a:spLocks noRot="1" noChangeArrowheads="1" noTextEdit="1"/>
          </p:cNvSpPr>
          <p:nvPr>
            <p:ph type="sldImg"/>
          </p:nvPr>
        </p:nvSpPr>
        <p:spPr>
          <a:xfrm>
            <a:off x="992188" y="768350"/>
            <a:ext cx="5114925" cy="3836988"/>
          </a:xfrm>
          <a:ln/>
        </p:spPr>
      </p:sp>
      <p:sp>
        <p:nvSpPr>
          <p:cNvPr id="61443" name="Rectangle 3"/>
          <p:cNvSpPr>
            <a:spLocks noGrp="1" noChangeArrowheads="1"/>
          </p:cNvSpPr>
          <p:nvPr>
            <p:ph type="body" idx="1"/>
          </p:nvPr>
        </p:nvSpPr>
        <p:spPr/>
        <p:txBody>
          <a:bodyPr/>
          <a:lstStyle/>
          <a:p>
            <a:r>
              <a:rPr lang="en-US"/>
              <a:t>The </a:t>
            </a:r>
            <a:r>
              <a:rPr lang="en-US">
                <a:latin typeface="Times-Roman" charset="0"/>
              </a:rPr>
              <a:t>ShiftRows stage </a:t>
            </a:r>
            <a:r>
              <a:rPr lang="en-US"/>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atin typeface="Times-Roman" charset="0"/>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p>
          <a:p>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97D03-9458-462A-B12C-9F1E1124E3C2}" type="slidenum">
              <a:rPr lang="en-AU"/>
              <a:pPr/>
              <a:t>23</a:t>
            </a:fld>
            <a:endParaRPr lang="en-AU"/>
          </a:p>
        </p:txBody>
      </p:sp>
      <p:sp>
        <p:nvSpPr>
          <p:cNvPr id="81922"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1923"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Stalling Figure 5.5a illustrates the Shift Rows permutation.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6A3AA-23E3-43FD-920C-5186817EFE0B}" type="slidenum">
              <a:rPr lang="en-AU"/>
              <a:pPr/>
              <a:t>25</a:t>
            </a:fld>
            <a:endParaRPr lang="en-AU"/>
          </a:p>
        </p:txBody>
      </p:sp>
      <p:sp>
        <p:nvSpPr>
          <p:cNvPr id="64514" name="Rectangle 2"/>
          <p:cNvSpPr>
            <a:spLocks noRot="1" noChangeArrowheads="1" noTextEdit="1"/>
          </p:cNvSpPr>
          <p:nvPr>
            <p:ph type="sldImg"/>
          </p:nvPr>
        </p:nvSpPr>
        <p:spPr>
          <a:xfrm>
            <a:off x="992188" y="768350"/>
            <a:ext cx="5114925" cy="3836988"/>
          </a:xfrm>
          <a:ln/>
        </p:spPr>
      </p:sp>
      <p:sp>
        <p:nvSpPr>
          <p:cNvPr id="64515" name="Rectangle 3"/>
          <p:cNvSpPr>
            <a:spLocks noGrp="1" noChangeArrowheads="1"/>
          </p:cNvSpPr>
          <p:nvPr>
            <p:ph type="body" idx="1"/>
          </p:nvPr>
        </p:nvSpPr>
        <p:spPr/>
        <p:txBody>
          <a:bodyPr/>
          <a:lstStyle/>
          <a:p>
            <a:r>
              <a:rPr lang="en-US"/>
              <a:t>The </a:t>
            </a:r>
            <a:r>
              <a:rPr lang="en-US">
                <a:latin typeface="Times-Roman" charset="0"/>
              </a:rPr>
              <a:t>MixColumns stage is a substitution that makes use of arithmetic over GF</a:t>
            </a:r>
            <a:r>
              <a:rPr lang="en-US">
                <a:latin typeface="Helvetica" charset="0"/>
              </a:rPr>
              <a:t>(2^8). </a:t>
            </a:r>
            <a:r>
              <a:rPr lang="en-US">
                <a:latin typeface="Times-Roman" charset="0"/>
              </a:rPr>
              <a:t>Each byte of a column is mapped into a new value that is a function of all four bytes in that column. </a:t>
            </a:r>
            <a:r>
              <a:rPr lang="en-US"/>
              <a:t>It is designed as a matrix multiplication where each byte is treated as a polynomial in GF(2</a:t>
            </a:r>
            <a:r>
              <a:rPr lang="en-US" baseline="30000"/>
              <a:t>8</a:t>
            </a:r>
            <a:r>
              <a:rPr lang="en-US"/>
              <a:t>). The inverse used for decryption involves a different set of constants.</a:t>
            </a:r>
          </a:p>
          <a:p>
            <a:r>
              <a:rPr 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endParaRPr lang="en-US"/>
          </a:p>
          <a:p>
            <a:endParaRPr lang="en-US"/>
          </a:p>
          <a:p>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B358-A016-4834-A366-0A2A5DC1C1C7}" type="slidenum">
              <a:rPr lang="en-AU"/>
              <a:pPr/>
              <a:t>26</a:t>
            </a:fld>
            <a:endParaRPr lang="en-AU"/>
          </a:p>
        </p:txBody>
      </p:sp>
      <p:sp>
        <p:nvSpPr>
          <p:cNvPr id="83970"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3971"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Stalling Figure 5.5b illustrates the Mix Columns transformation.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DFCAD-985B-4708-B272-A4197EF8FEB9}" type="slidenum">
              <a:rPr lang="en-AU"/>
              <a:pPr/>
              <a:t>27</a:t>
            </a:fld>
            <a:endParaRPr lang="en-AU"/>
          </a:p>
        </p:txBody>
      </p:sp>
      <p:sp>
        <p:nvSpPr>
          <p:cNvPr id="86018"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6019"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In practise, you implement Mix Columns by expressing the transformation on each column as 4 equations (Stallings equation 5.4) to compute the new bytes for that column. This computation only involves shifts, XORs &amp; conditional XORs (for the modulo reduction).</a:t>
            </a:r>
          </a:p>
          <a:p>
            <a:r>
              <a:rPr lang="en-AU"/>
              <a:t>The decryption computation requires the use of the inverse of the matrix, which has larger </a:t>
            </a:r>
            <a:r>
              <a:rPr lang="en-US"/>
              <a:t>coefficients, and is thus potentially a little harder &amp; slower to implement.</a:t>
            </a:r>
          </a:p>
          <a:p>
            <a:r>
              <a:rPr lang="en-US"/>
              <a:t>The designers &amp; the AES standard provide an alternate characterisation of Mix Columns, which treats each column of State to be a four-term polynomial with coefficients in GF(2</a:t>
            </a:r>
            <a:r>
              <a:rPr lang="en-US" baseline="30000"/>
              <a:t>8</a:t>
            </a:r>
            <a:r>
              <a:rPr lang="en-US"/>
              <a:t>). Each column is multiplied by a fixed polynomial a(x) given in Stallings eqn 5.7. Whilst this is useful for analysis of the stage, the matrix description is all that’s required for implementation.</a:t>
            </a:r>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33BDF-90B8-4F6D-951D-088447B71BD6}" type="slidenum">
              <a:rPr lang="en-AU"/>
              <a:pPr/>
              <a:t>29</a:t>
            </a:fld>
            <a:endParaRPr lang="en-AU"/>
          </a:p>
        </p:txBody>
      </p:sp>
      <p:sp>
        <p:nvSpPr>
          <p:cNvPr id="92162" name="Rectangle 2"/>
          <p:cNvSpPr>
            <a:spLocks noRot="1" noChangeArrowheads="1" noTextEdit="1"/>
          </p:cNvSpPr>
          <p:nvPr>
            <p:ph type="sldImg"/>
          </p:nvPr>
        </p:nvSpPr>
        <p:spPr>
          <a:xfrm>
            <a:off x="992188" y="768350"/>
            <a:ext cx="5114925" cy="3836988"/>
          </a:xfrm>
          <a:ln/>
        </p:spPr>
      </p:sp>
      <p:sp>
        <p:nvSpPr>
          <p:cNvPr id="92163" name="Rectangle 3"/>
          <p:cNvSpPr>
            <a:spLocks noGrp="1" noChangeArrowheads="1"/>
          </p:cNvSpPr>
          <p:nvPr>
            <p:ph type="body" idx="1"/>
          </p:nvPr>
        </p:nvSpPr>
        <p:spPr/>
        <p:txBody>
          <a:bodyPr/>
          <a:lstStyle/>
          <a:p>
            <a:r>
              <a:rPr lang="en-US"/>
              <a:t>Lastly is the </a:t>
            </a:r>
            <a:r>
              <a:rPr lang="en-AU"/>
              <a:t>Add Round Key</a:t>
            </a:r>
            <a:r>
              <a:rPr lang="en-US"/>
              <a:t> stage which </a:t>
            </a:r>
            <a:r>
              <a:rPr lang="en-US">
                <a:latin typeface="Times-Roman" charset="0"/>
              </a:rPr>
              <a:t>is a simple bitwise XOR of the current block with a portion of the expanded </a:t>
            </a:r>
            <a:r>
              <a:rPr lang="en-US"/>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83EBF-C02D-4ADF-9CE9-18AF33A7AA3E}" type="slidenum">
              <a:rPr lang="en-AU"/>
              <a:pPr/>
              <a:t>30</a:t>
            </a:fld>
            <a:endParaRPr lang="en-AU"/>
          </a:p>
        </p:txBody>
      </p:sp>
      <p:sp>
        <p:nvSpPr>
          <p:cNvPr id="93186" name="Rectangle 2"/>
          <p:cNvSpPr>
            <a:spLocks noRot="1" noChangeArrowheads="1" noTextEdit="1"/>
          </p:cNvSpPr>
          <p:nvPr>
            <p:ph type="sldImg"/>
          </p:nvPr>
        </p:nvSpPr>
        <p:spPr>
          <a:xfrm>
            <a:off x="992188" y="768350"/>
            <a:ext cx="5114925" cy="3836988"/>
          </a:xfrm>
          <a:ln/>
        </p:spPr>
      </p:sp>
      <p:sp>
        <p:nvSpPr>
          <p:cNvPr id="93187" name="Rectangle 3"/>
          <p:cNvSpPr>
            <a:spLocks noGrp="1" noChangeArrowheads="1"/>
          </p:cNvSpPr>
          <p:nvPr>
            <p:ph type="body" idx="1"/>
          </p:nvPr>
        </p:nvSpPr>
        <p:spPr/>
        <p:txBody>
          <a:bodyPr/>
          <a:lstStyle/>
          <a:p>
            <a:r>
              <a:rPr lang="en-US"/>
              <a:t>Stallings Figure 5.4b illustrates the </a:t>
            </a:r>
            <a:r>
              <a:rPr lang="en-AU"/>
              <a:t>Add Round Key stage</a:t>
            </a:r>
            <a:r>
              <a:rPr lang="en-US"/>
              <a:t>, which like </a:t>
            </a:r>
            <a:r>
              <a:rPr lang="en-AU"/>
              <a:t>Byte Substitution, operates on each byte of state independently.</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CFE9A-99F3-438E-B188-F6306A05E7D1}" type="slidenum">
              <a:rPr lang="en-AU"/>
              <a:pPr/>
              <a:t>31</a:t>
            </a:fld>
            <a:endParaRPr lang="en-AU"/>
          </a:p>
        </p:txBody>
      </p:sp>
      <p:sp>
        <p:nvSpPr>
          <p:cNvPr id="94210" name="Rectangle 2"/>
          <p:cNvSpPr>
            <a:spLocks noRo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p:txBody>
          <a:bodyPr/>
          <a:lstStyle/>
          <a:p>
            <a:r>
              <a:rPr lang="en-AU"/>
              <a:t>Can thus now view all the internal details of the AES round, showing how each byte of the state is manipulated, as shown in Stallings Figure 5.3.</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E2FA3-3385-4DE2-BD9D-E1F69F4F0157}" type="slidenum">
              <a:rPr lang="en-AU"/>
              <a:pPr/>
              <a:t>32</a:t>
            </a:fld>
            <a:endParaRPr lang="en-AU"/>
          </a:p>
        </p:txBody>
      </p:sp>
      <p:sp>
        <p:nvSpPr>
          <p:cNvPr id="67586" name="Rectangle 2"/>
          <p:cNvSpPr>
            <a:spLocks noRot="1" noChangeArrowheads="1" noTextEdit="1"/>
          </p:cNvSpPr>
          <p:nvPr>
            <p:ph type="sldImg"/>
          </p:nvPr>
        </p:nvSpPr>
        <p:spPr>
          <a:xfrm>
            <a:off x="992188" y="768350"/>
            <a:ext cx="5114925" cy="3836988"/>
          </a:xfrm>
          <a:ln/>
        </p:spPr>
      </p:sp>
      <p:sp>
        <p:nvSpPr>
          <p:cNvPr id="67587" name="Rectangle 3"/>
          <p:cNvSpPr>
            <a:spLocks noGrp="1" noChangeArrowheads="1"/>
          </p:cNvSpPr>
          <p:nvPr>
            <p:ph type="body" idx="1"/>
          </p:nvPr>
        </p:nvSpPr>
        <p:spPr/>
        <p:txBody>
          <a:bodyPr/>
          <a:lstStyle/>
          <a:p>
            <a:r>
              <a:rPr lang="en-US">
                <a:latin typeface="Times-Roman" charset="0"/>
              </a:rPr>
              <a:t>The AES key expansion algorithm takes as input a 4-word (16-byte) key and produces a linear array of words, providing a 4-word round key for the initial AddRoundKey stage and each of the 10/12/14 rounds of the cipher</a:t>
            </a:r>
            <a:r>
              <a:rPr lang="en-US"/>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58F918-D61A-42CB-BA56-EE7837B837A5}" type="slidenum">
              <a:rPr lang="en-AU"/>
              <a:pPr/>
              <a:t>33</a:t>
            </a:fld>
            <a:endParaRPr lang="en-AU"/>
          </a:p>
        </p:txBody>
      </p:sp>
      <p:sp>
        <p:nvSpPr>
          <p:cNvPr id="89090"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9091"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The first block of the AES Key Expansion is shown here in Stallings Figure 5.6. It shows each group of 4 bytes in the key being assigned to the first 4 words, then the calculation of the next 4 words based on the values of the previous 4 words, which is repeated enough times to create all the necessary subkey information.</a:t>
            </a:r>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74090-C8B1-4319-86FF-784F02A86A61}" type="slidenum">
              <a:rPr lang="en-AU"/>
              <a:pPr/>
              <a:t>34</a:t>
            </a:fld>
            <a:endParaRPr lang="en-AU"/>
          </a:p>
        </p:txBody>
      </p:sp>
      <p:sp>
        <p:nvSpPr>
          <p:cNvPr id="96258"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6259"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latin typeface="Times-Roman" charset="0"/>
              </a:rPr>
              <a:t>The Rijndael developers designed the expansion key algorithm to be resistant to known cryptanalytic attacks. </a:t>
            </a:r>
            <a:r>
              <a:rPr lang="en-US"/>
              <a:t>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endParaRPr lang="en-US"/>
          </a:p>
          <a:p>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C8EB1-99EB-41A8-83C7-B38EE5571113}" type="slidenum">
              <a:rPr lang="en-AU"/>
              <a:pPr/>
              <a:t>36</a:t>
            </a:fld>
            <a:endParaRPr lang="en-AU"/>
          </a:p>
        </p:txBody>
      </p:sp>
      <p:sp>
        <p:nvSpPr>
          <p:cNvPr id="69634" name="Rectangle 2"/>
          <p:cNvSpPr>
            <a:spLocks noRot="1" noChangeArrowheads="1" noTextEdit="1"/>
          </p:cNvSpPr>
          <p:nvPr>
            <p:ph type="sldImg"/>
          </p:nvPr>
        </p:nvSpPr>
        <p:spPr>
          <a:xfrm>
            <a:off x="992188" y="768350"/>
            <a:ext cx="5114925" cy="3836988"/>
          </a:xfrm>
          <a:ln/>
        </p:spPr>
      </p:sp>
      <p:sp>
        <p:nvSpPr>
          <p:cNvPr id="69635" name="Rectangle 3"/>
          <p:cNvSpPr>
            <a:spLocks noGrp="1" noChangeArrowheads="1"/>
          </p:cNvSpPr>
          <p:nvPr>
            <p:ph type="body" idx="1"/>
          </p:nvPr>
        </p:nvSpPr>
        <p:spPr/>
        <p:txBody>
          <a:bodyPr/>
          <a:lstStyle/>
          <a:p>
            <a:r>
              <a:rPr lang="en-US">
                <a:latin typeface="Times-Roman" charset="0"/>
              </a:rPr>
              <a:t>The AES decryption cipher is not identical to the encryption cipher (Stallings Figure 5.1).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equivalence,a change in key schedule is needed. </a:t>
            </a:r>
            <a:endParaRPr lang="en-US"/>
          </a:p>
          <a:p>
            <a:r>
              <a:rPr lang="en-US"/>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p>
          <a:p>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591AB-45F7-419F-B451-7509D6E6D180}" type="slidenum">
              <a:rPr lang="en-AU"/>
              <a:pPr/>
              <a:t>37</a:t>
            </a:fld>
            <a:endParaRPr lang="en-AU"/>
          </a:p>
        </p:txBody>
      </p:sp>
      <p:sp>
        <p:nvSpPr>
          <p:cNvPr id="91138"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1139"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Illustrate the equivalent inverse cipher with Stallings Figure 5.7.</a:t>
            </a:r>
          </a:p>
          <a:p>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6200B-6BCE-4A49-9BA3-CD053BC77BCB}" type="slidenum">
              <a:rPr lang="en-AU"/>
              <a:pPr/>
              <a:t>38</a:t>
            </a:fld>
            <a:endParaRPr lang="en-AU"/>
          </a:p>
        </p:txBody>
      </p:sp>
      <p:sp>
        <p:nvSpPr>
          <p:cNvPr id="97282" name="Rectangle 2"/>
          <p:cNvSpPr>
            <a:spLocks noRot="1" noChangeArrowheads="1" noTextEdit="1"/>
          </p:cNvSpPr>
          <p:nvPr>
            <p:ph type="sldImg"/>
          </p:nvPr>
        </p:nvSpPr>
        <p:spPr>
          <a:xfrm>
            <a:off x="992188" y="768350"/>
            <a:ext cx="5114925" cy="3836988"/>
          </a:xfrm>
          <a:ln/>
        </p:spPr>
      </p:sp>
      <p:sp>
        <p:nvSpPr>
          <p:cNvPr id="97283" name="Rectangle 3"/>
          <p:cNvSpPr>
            <a:spLocks noGrp="1" noChangeArrowheads="1"/>
          </p:cNvSpPr>
          <p:nvPr>
            <p:ph type="body" idx="1"/>
          </p:nvPr>
        </p:nvSpPr>
        <p:spPr/>
        <p:txBody>
          <a:bodyPr/>
          <a:lstStyle/>
          <a:p>
            <a:r>
              <a:rPr lang="en-US">
                <a:latin typeface="Times-Roman" charset="0"/>
              </a:rPr>
              <a:t>AES can be implemented very efficiently on an 8-bit processor.</a:t>
            </a:r>
          </a:p>
          <a:p>
            <a:r>
              <a:rPr lang="en-US">
                <a:latin typeface="Times-Roman" charset="0"/>
              </a:rPr>
              <a:t>AddRoundKey is a bytewise XOR operation. </a:t>
            </a:r>
          </a:p>
          <a:p>
            <a:r>
              <a:rPr lang="en-US">
                <a:latin typeface="Times-Roman" charset="0"/>
              </a:rPr>
              <a:t>ShiftRows is a simple byte shifting operation. </a:t>
            </a:r>
          </a:p>
          <a:p>
            <a:r>
              <a:rPr lang="en-US">
                <a:latin typeface="Times-Roman" charset="0"/>
              </a:rPr>
              <a:t>SubBytes operates at the byte level and only requires a lookup of a 256 byte table S. </a:t>
            </a:r>
          </a:p>
          <a:p>
            <a:r>
              <a:rPr lang="en-US">
                <a:latin typeface="Times-Roman" charset="0"/>
              </a:rPr>
              <a:t>MixColumns (matrix multiply) can be implemented as byte XOR’s &amp; table lookups with a 2nd 256 byte table X2, using the formulae shown in Stallings equation 5.9.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C93C30-64A1-48D9-A8A7-CC79225E7BB7}" type="slidenum">
              <a:rPr lang="en-AU"/>
              <a:pPr/>
              <a:t>39</a:t>
            </a:fld>
            <a:endParaRPr lang="en-AU"/>
          </a:p>
        </p:txBody>
      </p:sp>
      <p:sp>
        <p:nvSpPr>
          <p:cNvPr id="98306" name="Rectangle 2"/>
          <p:cNvSpPr>
            <a:spLocks noRot="1" noChangeArrowheads="1" noTextEdit="1"/>
          </p:cNvSpPr>
          <p:nvPr>
            <p:ph type="sldImg"/>
          </p:nvPr>
        </p:nvSpPr>
        <p:spPr>
          <a:xfrm>
            <a:off x="992188" y="768350"/>
            <a:ext cx="5114925" cy="3836988"/>
          </a:xfrm>
          <a:ln/>
        </p:spPr>
      </p:sp>
      <p:sp>
        <p:nvSpPr>
          <p:cNvPr id="98307" name="Rectangle 3"/>
          <p:cNvSpPr>
            <a:spLocks noGrp="1" noChangeArrowheads="1"/>
          </p:cNvSpPr>
          <p:nvPr>
            <p:ph type="body" idx="1"/>
          </p:nvPr>
        </p:nvSpPr>
        <p:spPr/>
        <p:txBody>
          <a:bodyPr/>
          <a:lstStyle/>
          <a:p>
            <a:r>
              <a:rPr lang="en-US">
                <a:latin typeface="Times-Roman"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r>
              <a:rPr lang="en-US">
                <a:latin typeface="Times-Roman" charset="0"/>
              </a:rPr>
              <a:t>The developers of Rijndael believe that this compact, efficient implementation was probably one of the most important factors in the selection of Rijndael for AES.</a:t>
            </a:r>
            <a:r>
              <a:rPr lang="en-US">
                <a:latin typeface="Helvetica" charset="0"/>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ABFE7-4456-44FF-9A84-C8DED915FC73}" type="slidenum">
              <a:rPr lang="en-AU"/>
              <a:pPr/>
              <a:t>41</a:t>
            </a:fld>
            <a:endParaRPr lang="en-AU"/>
          </a:p>
        </p:txBody>
      </p:sp>
      <p:sp>
        <p:nvSpPr>
          <p:cNvPr id="99330" name="Rectangle 2"/>
          <p:cNvSpPr>
            <a:spLocks noRot="1" noChangeArrowheads="1" noTextEdit="1"/>
          </p:cNvSpPr>
          <p:nvPr>
            <p:ph type="sldImg"/>
          </p:nvPr>
        </p:nvSpPr>
        <p:spPr>
          <a:xfrm>
            <a:off x="992188" y="768350"/>
            <a:ext cx="5114925" cy="3836988"/>
          </a:xfrm>
          <a:ln/>
        </p:spPr>
      </p:sp>
      <p:sp>
        <p:nvSpPr>
          <p:cNvPr id="99331" name="Rectangle 3"/>
          <p:cNvSpPr>
            <a:spLocks noGrp="1" noChangeArrowheads="1"/>
          </p:cNvSpPr>
          <p:nvPr>
            <p:ph type="body" idx="1"/>
          </p:nvPr>
        </p:nvSpPr>
        <p:spPr/>
        <p:txBody>
          <a:bodyPr/>
          <a:lstStyle/>
          <a:p>
            <a:r>
              <a:rPr lang="en-US"/>
              <a:t>Chapter 5 summary.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E5084-89BE-4D6C-A645-C7EBB4529743}" type="slidenum">
              <a:rPr lang="en-AU"/>
              <a:pPr/>
              <a:t>7</a:t>
            </a:fld>
            <a:endParaRPr lang="en-AU"/>
          </a:p>
        </p:txBody>
      </p:sp>
      <p:sp>
        <p:nvSpPr>
          <p:cNvPr id="47106" name="Rectangle 2"/>
          <p:cNvSpPr>
            <a:spLocks noRot="1" noChangeArrowheads="1" noTextEdit="1"/>
          </p:cNvSpPr>
          <p:nvPr>
            <p:ph type="sldImg"/>
          </p:nvPr>
        </p:nvSpPr>
        <p:spPr>
          <a:xfrm>
            <a:off x="992188" y="768350"/>
            <a:ext cx="5114925" cy="3836988"/>
          </a:xfrm>
          <a:ln/>
        </p:spPr>
      </p:sp>
      <p:sp>
        <p:nvSpPr>
          <p:cNvPr id="47107" name="Rectangle 3"/>
          <p:cNvSpPr>
            <a:spLocks noGrp="1" noChangeArrowheads="1"/>
          </p:cNvSpPr>
          <p:nvPr>
            <p:ph type="body" idx="1"/>
          </p:nvPr>
        </p:nvSpPr>
        <p:spPr/>
        <p:txBody>
          <a:bodyPr/>
          <a:lstStyle/>
          <a:p>
            <a:r>
              <a:rPr lang="en-US">
                <a:latin typeface="Times-Roman" charset="0"/>
              </a:rPr>
              <a:t>The Advanced Encryption Standard (AES) was published by NIST (National Institute of Standards and Technology) in 2001. AES is a symmetric block cipher that is intended to replace DES as the approved standard for a wide range of applications.</a:t>
            </a:r>
            <a:r>
              <a:rPr lang="en-AU"/>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atin typeface="Times-Roman"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atin typeface="Times-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7948A-8CBE-4842-9256-20C96DE459BC}" type="slidenum">
              <a:rPr lang="en-AU"/>
              <a:pPr/>
              <a:t>9</a:t>
            </a:fld>
            <a:endParaRPr lang="en-AU"/>
          </a:p>
        </p:txBody>
      </p:sp>
      <p:sp>
        <p:nvSpPr>
          <p:cNvPr id="77826" name="Rectangle 2"/>
          <p:cNvSpPr>
            <a:spLocks noRot="1" noChangeArrowheads="1" noTextEdit="1"/>
          </p:cNvSpPr>
          <p:nvPr>
            <p:ph type="sldImg"/>
          </p:nvPr>
        </p:nvSpPr>
        <p:spPr>
          <a:xfrm>
            <a:off x="992188" y="768350"/>
            <a:ext cx="5114925" cy="3836988"/>
          </a:xfrm>
          <a:ln/>
        </p:spPr>
      </p:sp>
      <p:sp>
        <p:nvSpPr>
          <p:cNvPr id="77827" name="Rectangle 3"/>
          <p:cNvSpPr>
            <a:spLocks noGrp="1" noChangeArrowheads="1"/>
          </p:cNvSpPr>
          <p:nvPr>
            <p:ph type="body" idx="1"/>
          </p:nvPr>
        </p:nvSpPr>
        <p:spPr/>
        <p:txBody>
          <a:bodyPr/>
          <a:lstStyle/>
          <a:p>
            <a:r>
              <a:rPr lang="en-US"/>
              <a:t>Listed above are NIST’s requirements for the AES candidate submissions. </a:t>
            </a:r>
            <a:r>
              <a:rPr lang="en-US">
                <a:latin typeface="Times-Roman" charset="0"/>
              </a:rPr>
              <a:t>These criteria span the range of concerns for the practical application of modern symmetric block ciphers.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ADVANCED ENCRYPTION STANDARD</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225430" y="219931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777875"/>
          </a:xfrm>
        </p:spPr>
        <p:txBody>
          <a:bodyPr/>
          <a:lstStyle/>
          <a:p>
            <a:r>
              <a:rPr lang="en-AU"/>
              <a:t>AES Evaluation Criteria</a:t>
            </a:r>
          </a:p>
        </p:txBody>
      </p:sp>
      <p:sp>
        <p:nvSpPr>
          <p:cNvPr id="49155" name="Rectangle 3"/>
          <p:cNvSpPr>
            <a:spLocks noGrp="1" noChangeArrowheads="1"/>
          </p:cNvSpPr>
          <p:nvPr>
            <p:ph type="body" idx="1"/>
          </p:nvPr>
        </p:nvSpPr>
        <p:spPr>
          <a:xfrm>
            <a:off x="468313" y="1196975"/>
            <a:ext cx="8229600" cy="4895850"/>
          </a:xfrm>
        </p:spPr>
        <p:txBody>
          <a:bodyPr/>
          <a:lstStyle/>
          <a:p>
            <a:pPr>
              <a:lnSpc>
                <a:spcPct val="150000"/>
              </a:lnSpc>
            </a:pPr>
            <a:r>
              <a:rPr lang="en-US" sz="2000"/>
              <a:t>initial criteria:</a:t>
            </a:r>
          </a:p>
          <a:p>
            <a:pPr lvl="1">
              <a:lnSpc>
                <a:spcPct val="150000"/>
              </a:lnSpc>
            </a:pPr>
            <a:r>
              <a:rPr lang="en-US" sz="2000"/>
              <a:t>security – effort for practical cryptanalysis</a:t>
            </a:r>
          </a:p>
          <a:p>
            <a:pPr lvl="1">
              <a:lnSpc>
                <a:spcPct val="150000"/>
              </a:lnSpc>
            </a:pPr>
            <a:r>
              <a:rPr lang="en-US" sz="2000"/>
              <a:t>cost – in terms of computational efficiency</a:t>
            </a:r>
          </a:p>
          <a:p>
            <a:pPr lvl="1">
              <a:lnSpc>
                <a:spcPct val="150000"/>
              </a:lnSpc>
            </a:pPr>
            <a:r>
              <a:rPr lang="en-US" sz="2000"/>
              <a:t>algorithm &amp; implementation characteristics</a:t>
            </a:r>
          </a:p>
          <a:p>
            <a:pPr>
              <a:lnSpc>
                <a:spcPct val="150000"/>
              </a:lnSpc>
            </a:pPr>
            <a:r>
              <a:rPr lang="en-US" sz="2000"/>
              <a:t>final criteria</a:t>
            </a:r>
          </a:p>
          <a:p>
            <a:pPr lvl="1">
              <a:lnSpc>
                <a:spcPct val="150000"/>
              </a:lnSpc>
            </a:pPr>
            <a:r>
              <a:rPr lang="en-US" sz="2000"/>
              <a:t>general security</a:t>
            </a:r>
          </a:p>
          <a:p>
            <a:pPr lvl="1">
              <a:lnSpc>
                <a:spcPct val="150000"/>
              </a:lnSpc>
            </a:pPr>
            <a:r>
              <a:rPr lang="en-US" sz="2000"/>
              <a:t>ease of software &amp; hardware implementation</a:t>
            </a:r>
          </a:p>
          <a:p>
            <a:pPr lvl="1">
              <a:lnSpc>
                <a:spcPct val="150000"/>
              </a:lnSpc>
            </a:pPr>
            <a:r>
              <a:rPr lang="en-US" sz="2000"/>
              <a:t>implementation attacks</a:t>
            </a:r>
          </a:p>
          <a:p>
            <a:pPr lvl="1">
              <a:lnSpc>
                <a:spcPct val="150000"/>
              </a:lnSpc>
            </a:pPr>
            <a:r>
              <a:rPr lang="en-US" sz="2000"/>
              <a:t>flexibility (in en/decrypt, keying, other factors)</a:t>
            </a:r>
            <a:endParaRPr lang="en-AU" sz="200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238493" y="256507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777875"/>
          </a:xfrm>
        </p:spPr>
        <p:txBody>
          <a:bodyPr/>
          <a:lstStyle/>
          <a:p>
            <a:r>
              <a:rPr lang="en-AU"/>
              <a:t>AES Shortlist</a:t>
            </a:r>
          </a:p>
        </p:txBody>
      </p:sp>
      <p:sp>
        <p:nvSpPr>
          <p:cNvPr id="51203" name="Rectangle 3"/>
          <p:cNvSpPr>
            <a:spLocks noGrp="1" noChangeArrowheads="1"/>
          </p:cNvSpPr>
          <p:nvPr>
            <p:ph type="body" idx="1"/>
          </p:nvPr>
        </p:nvSpPr>
        <p:spPr>
          <a:xfrm>
            <a:off x="395288" y="1125538"/>
            <a:ext cx="8229600" cy="5256212"/>
          </a:xfrm>
        </p:spPr>
        <p:txBody>
          <a:bodyPr/>
          <a:lstStyle/>
          <a:p>
            <a:pPr>
              <a:lnSpc>
                <a:spcPct val="150000"/>
              </a:lnSpc>
            </a:pPr>
            <a:r>
              <a:rPr lang="en-AU" sz="2000"/>
              <a:t>after testing and evaluation, shortlist in Aug-99: </a:t>
            </a:r>
          </a:p>
          <a:p>
            <a:pPr lvl="1">
              <a:lnSpc>
                <a:spcPct val="150000"/>
              </a:lnSpc>
            </a:pPr>
            <a:r>
              <a:rPr lang="en-AU" sz="2000"/>
              <a:t>MARS (IBM) - complex, fast, high security margin </a:t>
            </a:r>
          </a:p>
          <a:p>
            <a:pPr lvl="1">
              <a:lnSpc>
                <a:spcPct val="150000"/>
              </a:lnSpc>
            </a:pPr>
            <a:r>
              <a:rPr lang="en-AU" sz="2000"/>
              <a:t>RC6 (USA) - v. simple, v. fast, low security margin </a:t>
            </a:r>
          </a:p>
          <a:p>
            <a:pPr lvl="1">
              <a:lnSpc>
                <a:spcPct val="150000"/>
              </a:lnSpc>
            </a:pPr>
            <a:r>
              <a:rPr lang="en-AU" sz="2000"/>
              <a:t>Rijndael (Belgium) - clean, fast, good security margin </a:t>
            </a:r>
          </a:p>
          <a:p>
            <a:pPr lvl="1">
              <a:lnSpc>
                <a:spcPct val="150000"/>
              </a:lnSpc>
            </a:pPr>
            <a:r>
              <a:rPr lang="en-AU" sz="2000"/>
              <a:t>Serpent (Euro) - slow, clean, v. high security margin </a:t>
            </a:r>
          </a:p>
          <a:p>
            <a:pPr lvl="1">
              <a:lnSpc>
                <a:spcPct val="150000"/>
              </a:lnSpc>
            </a:pPr>
            <a:r>
              <a:rPr lang="en-AU" sz="2000"/>
              <a:t>Twofish (USA) - complex, v. fast, high security margin </a:t>
            </a:r>
          </a:p>
          <a:p>
            <a:pPr>
              <a:lnSpc>
                <a:spcPct val="150000"/>
              </a:lnSpc>
            </a:pPr>
            <a:r>
              <a:rPr lang="en-AU" sz="2000"/>
              <a:t>then subject to further analysis &amp; comment</a:t>
            </a:r>
          </a:p>
          <a:p>
            <a:pPr>
              <a:lnSpc>
                <a:spcPct val="150000"/>
              </a:lnSpc>
            </a:pPr>
            <a:r>
              <a:rPr lang="en-AU" sz="2000"/>
              <a:t>saw contrast between algorithms with </a:t>
            </a:r>
          </a:p>
          <a:p>
            <a:pPr lvl="1">
              <a:lnSpc>
                <a:spcPct val="150000"/>
              </a:lnSpc>
            </a:pPr>
            <a:r>
              <a:rPr lang="en-AU" sz="2000"/>
              <a:t>few complex rounds verses many simple rounds </a:t>
            </a:r>
          </a:p>
          <a:p>
            <a:pPr lvl="1">
              <a:lnSpc>
                <a:spcPct val="150000"/>
              </a:lnSpc>
            </a:pPr>
            <a:r>
              <a:rPr lang="en-AU" sz="2000"/>
              <a:t>which refined existing ciphers verses new proposals</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715978" y="290470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AU"/>
              <a:t>The AES Cipher - Rijndael </a:t>
            </a:r>
          </a:p>
        </p:txBody>
      </p:sp>
      <p:sp>
        <p:nvSpPr>
          <p:cNvPr id="53251" name="Rectangle 3"/>
          <p:cNvSpPr>
            <a:spLocks noGrp="1" noChangeArrowheads="1"/>
          </p:cNvSpPr>
          <p:nvPr>
            <p:ph type="body" idx="1"/>
          </p:nvPr>
        </p:nvSpPr>
        <p:spPr/>
        <p:txBody>
          <a:bodyPr/>
          <a:lstStyle/>
          <a:p>
            <a:pPr algn="just">
              <a:lnSpc>
                <a:spcPct val="90000"/>
              </a:lnSpc>
            </a:pPr>
            <a:r>
              <a:rPr lang="en-AU" sz="2800" dirty="0"/>
              <a:t>designed by </a:t>
            </a:r>
            <a:r>
              <a:rPr lang="en-AU" sz="2800" dirty="0" err="1"/>
              <a:t>Rijmen-Daemen</a:t>
            </a:r>
            <a:r>
              <a:rPr lang="en-AU" sz="2800" dirty="0"/>
              <a:t> in Belgium </a:t>
            </a:r>
          </a:p>
          <a:p>
            <a:pPr algn="just">
              <a:lnSpc>
                <a:spcPct val="90000"/>
              </a:lnSpc>
            </a:pPr>
            <a:r>
              <a:rPr lang="en-AU" sz="2800" dirty="0"/>
              <a:t>has 128/192/256 bit keys, 128 bit data </a:t>
            </a:r>
          </a:p>
          <a:p>
            <a:pPr algn="just">
              <a:lnSpc>
                <a:spcPct val="90000"/>
              </a:lnSpc>
            </a:pPr>
            <a:r>
              <a:rPr lang="en-AU" sz="2800" dirty="0"/>
              <a:t>an </a:t>
            </a:r>
            <a:r>
              <a:rPr lang="en-AU" sz="2800" b="1" dirty="0"/>
              <a:t>iterative</a:t>
            </a:r>
            <a:r>
              <a:rPr lang="en-AU" sz="2800" dirty="0"/>
              <a:t> rather than </a:t>
            </a:r>
            <a:r>
              <a:rPr lang="en-AU" sz="2800" b="1" dirty="0" err="1"/>
              <a:t>feistel</a:t>
            </a:r>
            <a:r>
              <a:rPr lang="en-AU" sz="2800" dirty="0"/>
              <a:t> cipher</a:t>
            </a:r>
          </a:p>
          <a:p>
            <a:pPr lvl="1" algn="just">
              <a:lnSpc>
                <a:spcPct val="90000"/>
              </a:lnSpc>
            </a:pPr>
            <a:r>
              <a:rPr lang="en-US" sz="2400" dirty="0"/>
              <a:t>processes </a:t>
            </a:r>
            <a:r>
              <a:rPr lang="en-AU" sz="2400" dirty="0"/>
              <a:t>data as block of 4 columns of 4 bytes</a:t>
            </a:r>
          </a:p>
          <a:p>
            <a:pPr lvl="1" algn="just">
              <a:lnSpc>
                <a:spcPct val="90000"/>
              </a:lnSpc>
            </a:pPr>
            <a:r>
              <a:rPr lang="en-US" sz="2400" dirty="0"/>
              <a:t>operates on entire data block in every round</a:t>
            </a:r>
            <a:endParaRPr lang="en-AU" sz="2400" dirty="0"/>
          </a:p>
          <a:p>
            <a:pPr algn="just">
              <a:lnSpc>
                <a:spcPct val="90000"/>
              </a:lnSpc>
            </a:pPr>
            <a:r>
              <a:rPr lang="en-US" sz="2800" dirty="0"/>
              <a:t>designed to be:</a:t>
            </a:r>
          </a:p>
          <a:p>
            <a:pPr lvl="1" algn="just">
              <a:lnSpc>
                <a:spcPct val="90000"/>
              </a:lnSpc>
            </a:pPr>
            <a:r>
              <a:rPr lang="en-US" sz="2400" dirty="0"/>
              <a:t>resistant against known attacks</a:t>
            </a:r>
          </a:p>
          <a:p>
            <a:pPr lvl="1" algn="just">
              <a:lnSpc>
                <a:spcPct val="90000"/>
              </a:lnSpc>
            </a:pPr>
            <a:r>
              <a:rPr lang="en-US" sz="2400" dirty="0"/>
              <a:t>speed and code compactness on many CPUs</a:t>
            </a:r>
          </a:p>
          <a:p>
            <a:pPr lvl="1" algn="just">
              <a:lnSpc>
                <a:spcPct val="90000"/>
              </a:lnSpc>
            </a:pPr>
            <a:r>
              <a:rPr lang="en-US" sz="2400" dirty="0"/>
              <a:t>design simplicity</a:t>
            </a:r>
            <a:endParaRPr lang="en-AU" sz="2400" dirty="0"/>
          </a:p>
          <a:p>
            <a:pPr algn="just">
              <a:lnSpc>
                <a:spcPct val="90000"/>
              </a:lnSpc>
            </a:pPr>
            <a:endParaRPr lang="en-AU" sz="2800"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777875"/>
          </a:xfrm>
        </p:spPr>
        <p:txBody>
          <a:bodyPr/>
          <a:lstStyle/>
          <a:p>
            <a:r>
              <a:rPr lang="en-AU"/>
              <a:t>Rijndael</a:t>
            </a:r>
          </a:p>
        </p:txBody>
      </p:sp>
      <p:sp>
        <p:nvSpPr>
          <p:cNvPr id="54275" name="Rectangle 3"/>
          <p:cNvSpPr>
            <a:spLocks noGrp="1" noChangeArrowheads="1"/>
          </p:cNvSpPr>
          <p:nvPr>
            <p:ph type="body" idx="1"/>
          </p:nvPr>
        </p:nvSpPr>
        <p:spPr>
          <a:xfrm>
            <a:off x="378823" y="1240971"/>
            <a:ext cx="8229600" cy="5257800"/>
          </a:xfrm>
        </p:spPr>
        <p:txBody>
          <a:bodyPr/>
          <a:lstStyle/>
          <a:p>
            <a:pPr algn="just">
              <a:lnSpc>
                <a:spcPct val="140000"/>
              </a:lnSpc>
            </a:pPr>
            <a:r>
              <a:rPr lang="en-US" sz="2000" dirty="0"/>
              <a:t>data block of </a:t>
            </a:r>
            <a:r>
              <a:rPr lang="en-AU" sz="2000" dirty="0"/>
              <a:t>4 columns of 4 bytes is state</a:t>
            </a:r>
          </a:p>
          <a:p>
            <a:pPr algn="just">
              <a:lnSpc>
                <a:spcPct val="140000"/>
              </a:lnSpc>
            </a:pPr>
            <a:r>
              <a:rPr lang="en-AU" sz="2000" dirty="0"/>
              <a:t>key is expanded to array of words</a:t>
            </a:r>
          </a:p>
          <a:p>
            <a:pPr algn="just">
              <a:lnSpc>
                <a:spcPct val="140000"/>
              </a:lnSpc>
            </a:pPr>
            <a:r>
              <a:rPr lang="en-AU" sz="2000" dirty="0"/>
              <a:t>has 9/11/13 rounds in which state undergoes: </a:t>
            </a:r>
          </a:p>
          <a:p>
            <a:pPr lvl="1" algn="just">
              <a:lnSpc>
                <a:spcPct val="140000"/>
              </a:lnSpc>
            </a:pPr>
            <a:r>
              <a:rPr lang="en-AU" sz="2000" dirty="0"/>
              <a:t>byte substitution (1 S-box used on every byte) </a:t>
            </a:r>
          </a:p>
          <a:p>
            <a:pPr lvl="1" algn="just">
              <a:lnSpc>
                <a:spcPct val="140000"/>
              </a:lnSpc>
            </a:pPr>
            <a:r>
              <a:rPr lang="en-AU" sz="2000" dirty="0"/>
              <a:t>shift rows (permute bytes between groups/columns) </a:t>
            </a:r>
          </a:p>
          <a:p>
            <a:pPr lvl="1" algn="just">
              <a:lnSpc>
                <a:spcPct val="140000"/>
              </a:lnSpc>
            </a:pPr>
            <a:r>
              <a:rPr lang="en-AU" sz="2000" dirty="0"/>
              <a:t>mix columns (subs using matrix </a:t>
            </a:r>
            <a:r>
              <a:rPr lang="en-AU" sz="2000" dirty="0" err="1"/>
              <a:t>multipy</a:t>
            </a:r>
            <a:r>
              <a:rPr lang="en-AU" sz="2000" dirty="0"/>
              <a:t> of groups) </a:t>
            </a:r>
          </a:p>
          <a:p>
            <a:pPr lvl="1" algn="just">
              <a:lnSpc>
                <a:spcPct val="140000"/>
              </a:lnSpc>
            </a:pPr>
            <a:r>
              <a:rPr lang="en-AU" sz="2000" dirty="0"/>
              <a:t>add round key (XOR state with key material)</a:t>
            </a:r>
          </a:p>
          <a:p>
            <a:pPr lvl="1" algn="just">
              <a:lnSpc>
                <a:spcPct val="140000"/>
              </a:lnSpc>
            </a:pPr>
            <a:r>
              <a:rPr lang="en-AU" sz="2000" dirty="0"/>
              <a:t>view as alternating XOR key &amp; scramble data bytes</a:t>
            </a:r>
          </a:p>
          <a:p>
            <a:pPr algn="just">
              <a:lnSpc>
                <a:spcPct val="140000"/>
              </a:lnSpc>
            </a:pPr>
            <a:r>
              <a:rPr lang="en-AU" sz="2000" dirty="0"/>
              <a:t>initial XOR key material &amp; incomplete last round</a:t>
            </a:r>
          </a:p>
          <a:p>
            <a:pPr algn="just">
              <a:lnSpc>
                <a:spcPct val="140000"/>
              </a:lnSpc>
            </a:pPr>
            <a:r>
              <a:rPr lang="en-AU" sz="2000" dirty="0"/>
              <a:t>with fast XOR &amp; table lookup implementation</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8313" y="0"/>
            <a:ext cx="8229600" cy="561975"/>
          </a:xfrm>
        </p:spPr>
        <p:txBody>
          <a:bodyPr/>
          <a:lstStyle/>
          <a:p>
            <a:r>
              <a:rPr lang="en-AU" sz="3600"/>
              <a:t>Rijndael</a:t>
            </a:r>
          </a:p>
        </p:txBody>
      </p:sp>
      <p:pic>
        <p:nvPicPr>
          <p:cNvPr id="56325" name="Picture 5"/>
          <p:cNvPicPr>
            <a:picLocks noChangeAspect="1" noChangeArrowheads="1"/>
          </p:cNvPicPr>
          <p:nvPr/>
        </p:nvPicPr>
        <p:blipFill>
          <a:blip r:embed="rId3"/>
          <a:srcRect/>
          <a:stretch>
            <a:fillRect/>
          </a:stretch>
        </p:blipFill>
        <p:spPr bwMode="auto">
          <a:xfrm>
            <a:off x="1331913" y="765175"/>
            <a:ext cx="5305425" cy="5795963"/>
          </a:xfrm>
          <a:prstGeom prst="rect">
            <a:avLst/>
          </a:prstGeom>
          <a:noFill/>
          <a:ln w="9525">
            <a:noFill/>
            <a:miter lim="800000"/>
            <a:headEnd/>
            <a:tailEnd/>
          </a:ln>
          <a:effectLst/>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73179" y="336190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188913"/>
            <a:ext cx="8229600" cy="561975"/>
          </a:xfrm>
        </p:spPr>
        <p:txBody>
          <a:bodyPr/>
          <a:lstStyle/>
          <a:p>
            <a:r>
              <a:rPr lang="en-AU" sz="3600"/>
              <a:t>Byte Substitution</a:t>
            </a:r>
          </a:p>
        </p:txBody>
      </p:sp>
      <p:sp>
        <p:nvSpPr>
          <p:cNvPr id="58371" name="Rectangle 3"/>
          <p:cNvSpPr>
            <a:spLocks noGrp="1" noChangeArrowheads="1"/>
          </p:cNvSpPr>
          <p:nvPr>
            <p:ph type="body" idx="1"/>
          </p:nvPr>
        </p:nvSpPr>
        <p:spPr>
          <a:xfrm>
            <a:off x="468313" y="1052513"/>
            <a:ext cx="8229600" cy="5184775"/>
          </a:xfrm>
        </p:spPr>
        <p:txBody>
          <a:bodyPr/>
          <a:lstStyle/>
          <a:p>
            <a:pPr algn="just">
              <a:lnSpc>
                <a:spcPct val="150000"/>
              </a:lnSpc>
            </a:pPr>
            <a:r>
              <a:rPr lang="en-US" sz="2000" dirty="0"/>
              <a:t>a simple substitution of each byte</a:t>
            </a:r>
          </a:p>
          <a:p>
            <a:pPr algn="just">
              <a:lnSpc>
                <a:spcPct val="150000"/>
              </a:lnSpc>
            </a:pPr>
            <a:r>
              <a:rPr lang="en-US" sz="2000" dirty="0"/>
              <a:t>uses one table of 16x16 bytes containing a permutation of all 256 8-bit values</a:t>
            </a:r>
          </a:p>
          <a:p>
            <a:pPr algn="just">
              <a:lnSpc>
                <a:spcPct val="150000"/>
              </a:lnSpc>
            </a:pPr>
            <a:r>
              <a:rPr lang="en-US" sz="2000" dirty="0"/>
              <a:t>each byte of state is replaced by byte indexed by row (left 4-bits) &amp; column (right 4-bits)</a:t>
            </a:r>
          </a:p>
          <a:p>
            <a:pPr lvl="1" algn="just">
              <a:lnSpc>
                <a:spcPct val="150000"/>
              </a:lnSpc>
            </a:pPr>
            <a:r>
              <a:rPr lang="en-US" sz="2000" dirty="0" err="1"/>
              <a:t>eg</a:t>
            </a:r>
            <a:r>
              <a:rPr lang="en-US" sz="2000" dirty="0"/>
              <a:t>. byte {95} is replaced by byte in row 9 column 5</a:t>
            </a:r>
          </a:p>
          <a:p>
            <a:pPr lvl="1" algn="just">
              <a:lnSpc>
                <a:spcPct val="150000"/>
              </a:lnSpc>
            </a:pPr>
            <a:r>
              <a:rPr lang="en-US" sz="2000" dirty="0"/>
              <a:t>which has value {2A}</a:t>
            </a:r>
          </a:p>
          <a:p>
            <a:pPr algn="just">
              <a:lnSpc>
                <a:spcPct val="150000"/>
              </a:lnSpc>
            </a:pPr>
            <a:r>
              <a:rPr lang="en-US" sz="2000" dirty="0"/>
              <a:t>S-box constructed using defined transformation of values in GF(2</a:t>
            </a:r>
            <a:r>
              <a:rPr lang="en-US" sz="2000" baseline="30000" dirty="0"/>
              <a:t>8</a:t>
            </a:r>
            <a:r>
              <a:rPr lang="en-US" sz="2000" dirty="0"/>
              <a:t>)</a:t>
            </a:r>
          </a:p>
          <a:p>
            <a:pPr algn="just">
              <a:lnSpc>
                <a:spcPct val="150000"/>
              </a:lnSpc>
            </a:pPr>
            <a:r>
              <a:rPr lang="en-US" sz="2000" dirty="0"/>
              <a:t>designed to be resistant to all known attacks</a:t>
            </a:r>
            <a:endParaRPr lang="en-AU" sz="2000"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4 July</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a:t>Byte Substitution</a:t>
            </a:r>
          </a:p>
        </p:txBody>
      </p:sp>
      <p:pic>
        <p:nvPicPr>
          <p:cNvPr id="78853" name="Picture 5"/>
          <p:cNvPicPr>
            <a:picLocks noChangeAspect="1" noChangeArrowheads="1"/>
          </p:cNvPicPr>
          <p:nvPr/>
        </p:nvPicPr>
        <p:blipFill>
          <a:blip r:embed="rId3"/>
          <a:srcRect/>
          <a:stretch>
            <a:fillRect/>
          </a:stretch>
        </p:blipFill>
        <p:spPr bwMode="auto">
          <a:xfrm>
            <a:off x="684213" y="1628775"/>
            <a:ext cx="7023100" cy="4127500"/>
          </a:xfrm>
          <a:prstGeom prst="rect">
            <a:avLst/>
          </a:prstGeom>
          <a:noFill/>
          <a:ln w="9525">
            <a:noFill/>
            <a:miter lim="800000"/>
            <a:headEnd/>
            <a:tailEnd/>
          </a:ln>
          <a:effectLst/>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212367" y="367541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a:t>Shift Rows</a:t>
            </a:r>
          </a:p>
        </p:txBody>
      </p:sp>
      <p:sp>
        <p:nvSpPr>
          <p:cNvPr id="60419" name="Rectangle 3"/>
          <p:cNvSpPr>
            <a:spLocks noGrp="1" noChangeArrowheads="1"/>
          </p:cNvSpPr>
          <p:nvPr>
            <p:ph type="body" idx="1"/>
          </p:nvPr>
        </p:nvSpPr>
        <p:spPr/>
        <p:txBody>
          <a:bodyPr/>
          <a:lstStyle/>
          <a:p>
            <a:pPr algn="just">
              <a:lnSpc>
                <a:spcPct val="90000"/>
              </a:lnSpc>
            </a:pPr>
            <a:r>
              <a:rPr lang="en-US" sz="2800" dirty="0"/>
              <a:t>a circular byte shift in each </a:t>
            </a:r>
            <a:r>
              <a:rPr lang="en-US" sz="2800" dirty="0" err="1"/>
              <a:t>each</a:t>
            </a:r>
            <a:endParaRPr lang="en-US" sz="2800" dirty="0"/>
          </a:p>
          <a:p>
            <a:pPr lvl="1" algn="just">
              <a:lnSpc>
                <a:spcPct val="90000"/>
              </a:lnSpc>
            </a:pPr>
            <a:r>
              <a:rPr lang="en-US" sz="2400" dirty="0"/>
              <a:t>1</a:t>
            </a:r>
            <a:r>
              <a:rPr lang="en-US" sz="2400" baseline="30000" dirty="0"/>
              <a:t>st</a:t>
            </a:r>
            <a:r>
              <a:rPr lang="en-US" sz="2400" dirty="0"/>
              <a:t> row is unchanged</a:t>
            </a:r>
          </a:p>
          <a:p>
            <a:pPr lvl="1" algn="just">
              <a:lnSpc>
                <a:spcPct val="90000"/>
              </a:lnSpc>
            </a:pPr>
            <a:r>
              <a:rPr lang="en-US" sz="2400" dirty="0"/>
              <a:t>2</a:t>
            </a:r>
            <a:r>
              <a:rPr lang="en-US" sz="2400" baseline="30000" dirty="0"/>
              <a:t>nd</a:t>
            </a:r>
            <a:r>
              <a:rPr lang="en-US" sz="2400" dirty="0"/>
              <a:t> row does 1 byte circular shift to left</a:t>
            </a:r>
          </a:p>
          <a:p>
            <a:pPr lvl="1" algn="just">
              <a:lnSpc>
                <a:spcPct val="90000"/>
              </a:lnSpc>
            </a:pPr>
            <a:r>
              <a:rPr lang="en-US" sz="2400" dirty="0"/>
              <a:t>3rd row does 2 byte circular shift to left</a:t>
            </a:r>
          </a:p>
          <a:p>
            <a:pPr lvl="1" algn="just">
              <a:lnSpc>
                <a:spcPct val="90000"/>
              </a:lnSpc>
            </a:pPr>
            <a:r>
              <a:rPr lang="en-US" sz="2400" dirty="0"/>
              <a:t>4th row does 3 byte circular shift to left</a:t>
            </a:r>
          </a:p>
          <a:p>
            <a:pPr algn="just">
              <a:lnSpc>
                <a:spcPct val="90000"/>
              </a:lnSpc>
            </a:pPr>
            <a:r>
              <a:rPr lang="en-US" sz="2800" dirty="0"/>
              <a:t>decrypt inverts using shifts to right</a:t>
            </a:r>
          </a:p>
          <a:p>
            <a:pPr algn="just">
              <a:lnSpc>
                <a:spcPct val="90000"/>
              </a:lnSpc>
            </a:pPr>
            <a:r>
              <a:rPr lang="en-US" sz="2800" dirty="0"/>
              <a:t>since state is processed by columns, this step permutes bytes between the columns</a:t>
            </a:r>
            <a:endParaRPr lang="en-AU" sz="2800" dirty="0"/>
          </a:p>
          <a:p>
            <a:pPr lvl="1" algn="just">
              <a:lnSpc>
                <a:spcPct val="90000"/>
              </a:lnSpc>
            </a:pPr>
            <a:endParaRPr lang="en-AU" sz="2400" dirty="0"/>
          </a:p>
          <a:p>
            <a:pPr lvl="1" algn="just">
              <a:lnSpc>
                <a:spcPct val="90000"/>
              </a:lnSpc>
            </a:pPr>
            <a:endParaRPr lang="en-AU" sz="2400" dirty="0"/>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a:t>Shift Rows</a:t>
            </a:r>
          </a:p>
        </p:txBody>
      </p:sp>
      <p:pic>
        <p:nvPicPr>
          <p:cNvPr id="80901" name="Picture 5"/>
          <p:cNvPicPr>
            <a:picLocks noChangeAspect="1" noChangeArrowheads="1"/>
          </p:cNvPicPr>
          <p:nvPr/>
        </p:nvPicPr>
        <p:blipFill>
          <a:blip r:embed="rId3"/>
          <a:srcRect/>
          <a:stretch>
            <a:fillRect/>
          </a:stretch>
        </p:blipFill>
        <p:spPr bwMode="auto">
          <a:xfrm>
            <a:off x="992188" y="2252663"/>
            <a:ext cx="7162800" cy="2349500"/>
          </a:xfrm>
          <a:prstGeom prst="rect">
            <a:avLst/>
          </a:prstGeom>
          <a:noFill/>
          <a:ln w="9525">
            <a:noFill/>
            <a:miter lim="800000"/>
            <a:headEnd/>
            <a:tailEnd/>
          </a:ln>
          <a:effectLst/>
        </p:spPr>
      </p:pic>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73179" y="406730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a:t>Mix Columns</a:t>
            </a:r>
          </a:p>
        </p:txBody>
      </p:sp>
      <p:sp>
        <p:nvSpPr>
          <p:cNvPr id="62467" name="Rectangle 3"/>
          <p:cNvSpPr>
            <a:spLocks noGrp="1" noChangeArrowheads="1"/>
          </p:cNvSpPr>
          <p:nvPr>
            <p:ph type="body" idx="1"/>
          </p:nvPr>
        </p:nvSpPr>
        <p:spPr/>
        <p:txBody>
          <a:bodyPr/>
          <a:lstStyle/>
          <a:p>
            <a:pPr algn="just"/>
            <a:r>
              <a:rPr lang="en-US" sz="2400" dirty="0"/>
              <a:t>each column is processed separately</a:t>
            </a:r>
          </a:p>
          <a:p>
            <a:pPr algn="just"/>
            <a:r>
              <a:rPr lang="en-US" sz="2400" dirty="0"/>
              <a:t>each byte is replaced by a value dependent on all 4 bytes in the column</a:t>
            </a:r>
          </a:p>
          <a:p>
            <a:pPr algn="just"/>
            <a:r>
              <a:rPr lang="en-US" sz="2400" dirty="0"/>
              <a:t>effectively a matrix multiplication in GF(2</a:t>
            </a:r>
            <a:r>
              <a:rPr lang="en-US" sz="2400" baseline="30000" dirty="0"/>
              <a:t>8</a:t>
            </a:r>
            <a:r>
              <a:rPr lang="en-US" sz="2400" dirty="0"/>
              <a:t>) using prime poly m(x) =x</a:t>
            </a:r>
            <a:r>
              <a:rPr lang="en-US" sz="2400" baseline="30000" dirty="0"/>
              <a:t>8</a:t>
            </a:r>
            <a:r>
              <a:rPr lang="en-US" sz="2400" dirty="0"/>
              <a:t>+x</a:t>
            </a:r>
            <a:r>
              <a:rPr lang="en-US" sz="2400" baseline="30000" dirty="0"/>
              <a:t>4</a:t>
            </a:r>
            <a:r>
              <a:rPr lang="en-US" sz="2400" dirty="0"/>
              <a:t>+x</a:t>
            </a:r>
            <a:r>
              <a:rPr lang="en-US" sz="2400" baseline="30000" dirty="0"/>
              <a:t>3</a:t>
            </a:r>
            <a:r>
              <a:rPr lang="en-US" sz="2400" dirty="0"/>
              <a:t>+x+1</a:t>
            </a:r>
            <a:endParaRPr lang="en-AU" sz="2400" dirty="0"/>
          </a:p>
        </p:txBody>
      </p:sp>
      <p:pic>
        <p:nvPicPr>
          <p:cNvPr id="62468" name="Picture 4"/>
          <p:cNvPicPr>
            <a:picLocks noChangeAspect="1" noChangeArrowheads="1"/>
          </p:cNvPicPr>
          <p:nvPr/>
        </p:nvPicPr>
        <p:blipFill>
          <a:blip r:embed="rId3"/>
          <a:srcRect/>
          <a:stretch>
            <a:fillRect/>
          </a:stretch>
        </p:blipFill>
        <p:spPr bwMode="auto">
          <a:xfrm>
            <a:off x="611188" y="3933825"/>
            <a:ext cx="7200900" cy="1612900"/>
          </a:xfrm>
          <a:prstGeom prst="rect">
            <a:avLst/>
          </a:prstGeom>
          <a:noFill/>
          <a:ln w="9525">
            <a:noFill/>
            <a:miter lim="800000"/>
            <a:headEnd/>
            <a:tailEnd/>
          </a:ln>
          <a:effectLst/>
        </p:spPr>
      </p:pic>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AU"/>
              <a:t>Mix Columns</a:t>
            </a:r>
          </a:p>
        </p:txBody>
      </p:sp>
      <p:pic>
        <p:nvPicPr>
          <p:cNvPr id="82950" name="Picture 1030"/>
          <p:cNvPicPr>
            <a:picLocks noChangeAspect="1" noChangeArrowheads="1"/>
          </p:cNvPicPr>
          <p:nvPr/>
        </p:nvPicPr>
        <p:blipFill>
          <a:blip r:embed="rId3"/>
          <a:srcRect/>
          <a:stretch>
            <a:fillRect/>
          </a:stretch>
        </p:blipFill>
        <p:spPr bwMode="auto">
          <a:xfrm>
            <a:off x="992188" y="1554163"/>
            <a:ext cx="7162800" cy="3746500"/>
          </a:xfrm>
          <a:prstGeom prst="rect">
            <a:avLst/>
          </a:prstGeom>
          <a:noFill/>
          <a:ln w="9525">
            <a:noFill/>
            <a:miter lim="800000"/>
            <a:headEnd/>
            <a:tailEnd/>
          </a:ln>
          <a:effectLst/>
        </p:spPr>
      </p:pic>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AU"/>
              <a:t>Mix Columns</a:t>
            </a:r>
          </a:p>
        </p:txBody>
      </p:sp>
      <p:sp>
        <p:nvSpPr>
          <p:cNvPr id="84995" name="Rectangle 3"/>
          <p:cNvSpPr>
            <a:spLocks noGrp="1" noChangeArrowheads="1"/>
          </p:cNvSpPr>
          <p:nvPr>
            <p:ph type="body" idx="1"/>
          </p:nvPr>
        </p:nvSpPr>
        <p:spPr/>
        <p:txBody>
          <a:bodyPr/>
          <a:lstStyle/>
          <a:p>
            <a:pPr algn="just"/>
            <a:r>
              <a:rPr lang="en-US" sz="2800" dirty="0"/>
              <a:t>can express each </a:t>
            </a:r>
            <a:r>
              <a:rPr lang="en-US" sz="2800" dirty="0" err="1"/>
              <a:t>col</a:t>
            </a:r>
            <a:r>
              <a:rPr lang="en-US" sz="2800" dirty="0"/>
              <a:t> as 4 equations</a:t>
            </a:r>
          </a:p>
          <a:p>
            <a:pPr lvl="1" algn="just"/>
            <a:r>
              <a:rPr lang="en-US" sz="2400" dirty="0"/>
              <a:t>to derive each new byte in </a:t>
            </a:r>
            <a:r>
              <a:rPr lang="en-US" sz="2400" dirty="0" err="1"/>
              <a:t>col</a:t>
            </a:r>
            <a:endParaRPr lang="en-US" sz="2400" dirty="0"/>
          </a:p>
          <a:p>
            <a:pPr algn="just"/>
            <a:r>
              <a:rPr lang="en-US" sz="2800" dirty="0"/>
              <a:t>decryption requires use of inverse matrix</a:t>
            </a:r>
          </a:p>
          <a:p>
            <a:pPr lvl="1" algn="just"/>
            <a:r>
              <a:rPr lang="en-US" sz="2400" dirty="0"/>
              <a:t>with larger coefficients, hence a little harder</a:t>
            </a:r>
          </a:p>
          <a:p>
            <a:pPr algn="just"/>
            <a:r>
              <a:rPr lang="en-US" sz="2800" dirty="0"/>
              <a:t>have an alternate </a:t>
            </a:r>
            <a:r>
              <a:rPr lang="en-US" sz="2800" dirty="0" err="1"/>
              <a:t>characterisation</a:t>
            </a:r>
            <a:r>
              <a:rPr lang="en-US" sz="2800" dirty="0"/>
              <a:t> </a:t>
            </a:r>
          </a:p>
          <a:p>
            <a:pPr lvl="1" algn="just"/>
            <a:r>
              <a:rPr lang="en-US" sz="2400" dirty="0"/>
              <a:t>each column a 4-term polynomial</a:t>
            </a:r>
          </a:p>
          <a:p>
            <a:pPr lvl="1" algn="just"/>
            <a:r>
              <a:rPr lang="en-US" sz="2400" dirty="0"/>
              <a:t>with coefficients in GF(2</a:t>
            </a:r>
            <a:r>
              <a:rPr lang="en-US" sz="2400" baseline="30000" dirty="0"/>
              <a:t>8</a:t>
            </a:r>
            <a:r>
              <a:rPr lang="en-US" sz="2400" dirty="0"/>
              <a:t>) </a:t>
            </a:r>
          </a:p>
          <a:p>
            <a:pPr lvl="1" algn="just"/>
            <a:r>
              <a:rPr lang="en-US" sz="2400" dirty="0"/>
              <a:t>and polynomials multiplied modulo (x</a:t>
            </a:r>
            <a:r>
              <a:rPr lang="en-US" sz="2400" baseline="30000" dirty="0"/>
              <a:t>4</a:t>
            </a:r>
            <a:r>
              <a:rPr lang="en-US" sz="2400" dirty="0"/>
              <a:t>+1)</a:t>
            </a:r>
          </a:p>
          <a:p>
            <a:pPr algn="just">
              <a:buFontTx/>
              <a:buNone/>
            </a:pPr>
            <a:endParaRPr lang="en-AU" sz="2800" dirty="0"/>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225430" y="443306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AU"/>
              <a:t>Add Round Key</a:t>
            </a:r>
          </a:p>
        </p:txBody>
      </p:sp>
      <p:sp>
        <p:nvSpPr>
          <p:cNvPr id="63491" name="Rectangle 3"/>
          <p:cNvSpPr>
            <a:spLocks noGrp="1" noChangeArrowheads="1"/>
          </p:cNvSpPr>
          <p:nvPr>
            <p:ph type="body" idx="1"/>
          </p:nvPr>
        </p:nvSpPr>
        <p:spPr/>
        <p:txBody>
          <a:bodyPr/>
          <a:lstStyle/>
          <a:p>
            <a:pPr algn="just">
              <a:lnSpc>
                <a:spcPct val="120000"/>
              </a:lnSpc>
            </a:pPr>
            <a:r>
              <a:rPr lang="en-US" sz="2400" dirty="0"/>
              <a:t>XOR state with 128-bits of the round key</a:t>
            </a:r>
          </a:p>
          <a:p>
            <a:pPr algn="just">
              <a:lnSpc>
                <a:spcPct val="120000"/>
              </a:lnSpc>
            </a:pPr>
            <a:r>
              <a:rPr lang="en-US" sz="2400" dirty="0"/>
              <a:t>again processed by column (though effectively a series of byte operations)</a:t>
            </a:r>
          </a:p>
          <a:p>
            <a:pPr algn="just">
              <a:lnSpc>
                <a:spcPct val="120000"/>
              </a:lnSpc>
            </a:pPr>
            <a:r>
              <a:rPr lang="en-US" sz="2400" dirty="0"/>
              <a:t>inverse for decryption identical</a:t>
            </a:r>
          </a:p>
          <a:p>
            <a:pPr lvl="1" algn="just">
              <a:lnSpc>
                <a:spcPct val="120000"/>
              </a:lnSpc>
            </a:pPr>
            <a:r>
              <a:rPr lang="en-US" sz="2400" dirty="0"/>
              <a:t>since XOR own inverse, with reversed keys</a:t>
            </a:r>
          </a:p>
          <a:p>
            <a:pPr algn="just">
              <a:lnSpc>
                <a:spcPct val="120000"/>
              </a:lnSpc>
            </a:pPr>
            <a:r>
              <a:rPr lang="en-US" sz="2400" dirty="0"/>
              <a:t>designed to be as simple as possible</a:t>
            </a:r>
          </a:p>
          <a:p>
            <a:pPr lvl="1" algn="just">
              <a:lnSpc>
                <a:spcPct val="120000"/>
              </a:lnSpc>
            </a:pPr>
            <a:r>
              <a:rPr lang="en-AU" sz="2400" dirty="0"/>
              <a:t>a form of </a:t>
            </a:r>
            <a:r>
              <a:rPr lang="en-AU" sz="2400" dirty="0" err="1"/>
              <a:t>Vernam</a:t>
            </a:r>
            <a:r>
              <a:rPr lang="en-AU" sz="2400" dirty="0"/>
              <a:t> cipher on expanded key</a:t>
            </a:r>
          </a:p>
          <a:p>
            <a:pPr lvl="1" algn="just">
              <a:lnSpc>
                <a:spcPct val="120000"/>
              </a:lnSpc>
            </a:pPr>
            <a:r>
              <a:rPr lang="en-AU" sz="2400" dirty="0"/>
              <a:t>requires other stages for complexity / security</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r>
              <a:rPr lang="en-AU"/>
              <a:t>Add Round Key</a:t>
            </a:r>
          </a:p>
        </p:txBody>
      </p:sp>
      <p:pic>
        <p:nvPicPr>
          <p:cNvPr id="87045" name="Picture 1029"/>
          <p:cNvPicPr>
            <a:picLocks noChangeAspect="1" noChangeArrowheads="1"/>
          </p:cNvPicPr>
          <p:nvPr/>
        </p:nvPicPr>
        <p:blipFill>
          <a:blip r:embed="rId3"/>
          <a:srcRect/>
          <a:stretch>
            <a:fillRect/>
          </a:stretch>
        </p:blipFill>
        <p:spPr bwMode="auto">
          <a:xfrm>
            <a:off x="1143000" y="2438400"/>
            <a:ext cx="7010400" cy="1968500"/>
          </a:xfrm>
          <a:prstGeom prst="rect">
            <a:avLst/>
          </a:prstGeom>
          <a:noFill/>
          <a:ln w="9525">
            <a:noFill/>
            <a:miter lim="800000"/>
            <a:headEnd/>
            <a:tailEnd/>
          </a:ln>
          <a:effectLst/>
        </p:spPr>
      </p:pic>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8313" y="0"/>
            <a:ext cx="8229600" cy="490538"/>
          </a:xfrm>
        </p:spPr>
        <p:txBody>
          <a:bodyPr/>
          <a:lstStyle/>
          <a:p>
            <a:r>
              <a:rPr lang="en-US" sz="3600"/>
              <a:t>AES Round</a:t>
            </a:r>
            <a:endParaRPr lang="en-AU" sz="3600"/>
          </a:p>
        </p:txBody>
      </p:sp>
      <p:pic>
        <p:nvPicPr>
          <p:cNvPr id="65541" name="Picture 5"/>
          <p:cNvPicPr>
            <a:picLocks noChangeAspect="1" noChangeArrowheads="1"/>
          </p:cNvPicPr>
          <p:nvPr/>
        </p:nvPicPr>
        <p:blipFill>
          <a:blip r:embed="rId3"/>
          <a:srcRect/>
          <a:stretch>
            <a:fillRect/>
          </a:stretch>
        </p:blipFill>
        <p:spPr bwMode="auto">
          <a:xfrm>
            <a:off x="323850" y="908050"/>
            <a:ext cx="6675438" cy="5157788"/>
          </a:xfrm>
          <a:prstGeom prst="rect">
            <a:avLst/>
          </a:prstGeom>
          <a:noFill/>
          <a:ln w="9525">
            <a:noFill/>
            <a:miter lim="800000"/>
            <a:headEnd/>
            <a:tailEnd/>
          </a:ln>
          <a:effectLst/>
        </p:spPr>
      </p:pic>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0"/>
            <a:ext cx="8229600" cy="561975"/>
          </a:xfrm>
        </p:spPr>
        <p:txBody>
          <a:bodyPr/>
          <a:lstStyle/>
          <a:p>
            <a:r>
              <a:rPr lang="en-US" sz="3600"/>
              <a:t>AES Key Expansion</a:t>
            </a:r>
            <a:endParaRPr lang="en-AU" sz="3600"/>
          </a:p>
        </p:txBody>
      </p:sp>
      <p:sp>
        <p:nvSpPr>
          <p:cNvPr id="66563" name="Rectangle 3"/>
          <p:cNvSpPr>
            <a:spLocks noGrp="1" noChangeArrowheads="1"/>
          </p:cNvSpPr>
          <p:nvPr>
            <p:ph type="body" idx="1"/>
          </p:nvPr>
        </p:nvSpPr>
        <p:spPr>
          <a:xfrm>
            <a:off x="323850" y="1052513"/>
            <a:ext cx="8229600" cy="4968875"/>
          </a:xfrm>
        </p:spPr>
        <p:txBody>
          <a:bodyPr/>
          <a:lstStyle/>
          <a:p>
            <a:pPr algn="just">
              <a:lnSpc>
                <a:spcPct val="150000"/>
              </a:lnSpc>
            </a:pPr>
            <a:r>
              <a:rPr lang="en-US" sz="2400" dirty="0"/>
              <a:t>takes 128-bit (16-byte) key and expands into array of 44/52/60 32-bit words</a:t>
            </a:r>
          </a:p>
          <a:p>
            <a:pPr algn="just">
              <a:lnSpc>
                <a:spcPct val="150000"/>
              </a:lnSpc>
            </a:pPr>
            <a:r>
              <a:rPr lang="en-US" sz="2400" dirty="0"/>
              <a:t>start by copying key into first 4 words</a:t>
            </a:r>
          </a:p>
          <a:p>
            <a:pPr algn="just">
              <a:lnSpc>
                <a:spcPct val="150000"/>
              </a:lnSpc>
            </a:pPr>
            <a:r>
              <a:rPr lang="en-US" sz="2400" dirty="0"/>
              <a:t>then loop creating words that depend on values in previous &amp; 4 places back</a:t>
            </a:r>
          </a:p>
          <a:p>
            <a:pPr lvl="1" algn="just">
              <a:lnSpc>
                <a:spcPct val="150000"/>
              </a:lnSpc>
            </a:pPr>
            <a:r>
              <a:rPr lang="en-US" sz="2400" dirty="0"/>
              <a:t>in 3 of 4 cases just XOR these together</a:t>
            </a:r>
          </a:p>
          <a:p>
            <a:pPr lvl="1" algn="just">
              <a:lnSpc>
                <a:spcPct val="150000"/>
              </a:lnSpc>
            </a:pPr>
            <a:r>
              <a:rPr lang="en-US" sz="2400" dirty="0"/>
              <a:t>1</a:t>
            </a:r>
            <a:r>
              <a:rPr lang="en-US" sz="2400" baseline="30000" dirty="0"/>
              <a:t>st</a:t>
            </a:r>
            <a:r>
              <a:rPr lang="en-US" sz="2400" dirty="0"/>
              <a:t> word in 4 has rotate + S-box + XOR round constant on previous, before XOR 4</a:t>
            </a:r>
            <a:r>
              <a:rPr lang="en-US" sz="2400" baseline="30000" dirty="0"/>
              <a:t>th</a:t>
            </a:r>
            <a:r>
              <a:rPr lang="en-US" sz="2400" dirty="0"/>
              <a:t> back</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AES Key Expansion</a:t>
            </a:r>
            <a:endParaRPr lang="en-AU"/>
          </a:p>
        </p:txBody>
      </p:sp>
      <p:pic>
        <p:nvPicPr>
          <p:cNvPr id="88069" name="Picture 5"/>
          <p:cNvPicPr>
            <a:picLocks noChangeAspect="1" noChangeArrowheads="1"/>
          </p:cNvPicPr>
          <p:nvPr/>
        </p:nvPicPr>
        <p:blipFill>
          <a:blip r:embed="rId3"/>
          <a:srcRect/>
          <a:stretch>
            <a:fillRect/>
          </a:stretch>
        </p:blipFill>
        <p:spPr bwMode="auto">
          <a:xfrm>
            <a:off x="2743200" y="1752600"/>
            <a:ext cx="3667125" cy="4248150"/>
          </a:xfrm>
          <a:prstGeom prst="rect">
            <a:avLst/>
          </a:prstGeom>
          <a:noFill/>
          <a:ln w="9525">
            <a:noFill/>
            <a:miter lim="800000"/>
            <a:headEnd/>
            <a:tailEnd/>
          </a:ln>
          <a:effectLst/>
        </p:spPr>
      </p:pic>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74638"/>
            <a:ext cx="8229600" cy="706437"/>
          </a:xfrm>
        </p:spPr>
        <p:txBody>
          <a:bodyPr/>
          <a:lstStyle/>
          <a:p>
            <a:r>
              <a:rPr lang="en-US"/>
              <a:t>Key Expansion Rationale</a:t>
            </a:r>
            <a:endParaRPr lang="en-AU"/>
          </a:p>
        </p:txBody>
      </p:sp>
      <p:sp>
        <p:nvSpPr>
          <p:cNvPr id="95235" name="Rectangle 3"/>
          <p:cNvSpPr>
            <a:spLocks noGrp="1" noChangeArrowheads="1"/>
          </p:cNvSpPr>
          <p:nvPr>
            <p:ph type="body" idx="1"/>
          </p:nvPr>
        </p:nvSpPr>
        <p:spPr>
          <a:xfrm>
            <a:off x="395288" y="1268413"/>
            <a:ext cx="8458200" cy="4454525"/>
          </a:xfrm>
        </p:spPr>
        <p:txBody>
          <a:bodyPr/>
          <a:lstStyle/>
          <a:p>
            <a:pPr algn="just">
              <a:lnSpc>
                <a:spcPct val="140000"/>
              </a:lnSpc>
            </a:pPr>
            <a:r>
              <a:rPr lang="en-US" sz="2000" dirty="0"/>
              <a:t>designed to resist known attacks</a:t>
            </a:r>
          </a:p>
          <a:p>
            <a:pPr algn="just">
              <a:lnSpc>
                <a:spcPct val="140000"/>
              </a:lnSpc>
            </a:pPr>
            <a:r>
              <a:rPr lang="en-US" sz="2000" dirty="0"/>
              <a:t>design criteria included</a:t>
            </a:r>
          </a:p>
          <a:p>
            <a:pPr lvl="1" algn="just">
              <a:lnSpc>
                <a:spcPct val="140000"/>
              </a:lnSpc>
            </a:pPr>
            <a:r>
              <a:rPr lang="en-AU" sz="2000" dirty="0"/>
              <a:t>knowing part key insufficient to find many more</a:t>
            </a:r>
          </a:p>
          <a:p>
            <a:pPr lvl="1" algn="just">
              <a:lnSpc>
                <a:spcPct val="140000"/>
              </a:lnSpc>
            </a:pPr>
            <a:r>
              <a:rPr lang="en-AU" sz="2000" dirty="0"/>
              <a:t>invertible transformation</a:t>
            </a:r>
          </a:p>
          <a:p>
            <a:pPr lvl="1" algn="just">
              <a:lnSpc>
                <a:spcPct val="140000"/>
              </a:lnSpc>
            </a:pPr>
            <a:r>
              <a:rPr lang="en-AU" sz="2000" dirty="0"/>
              <a:t>fast on wide range of CPU’s</a:t>
            </a:r>
          </a:p>
          <a:p>
            <a:pPr lvl="1" algn="just">
              <a:lnSpc>
                <a:spcPct val="140000"/>
              </a:lnSpc>
            </a:pPr>
            <a:r>
              <a:rPr lang="en-AU" sz="2000" dirty="0"/>
              <a:t>use round constants to break symmetry</a:t>
            </a:r>
          </a:p>
          <a:p>
            <a:pPr lvl="1" algn="just">
              <a:lnSpc>
                <a:spcPct val="140000"/>
              </a:lnSpc>
            </a:pPr>
            <a:r>
              <a:rPr lang="en-AU" sz="2000" dirty="0"/>
              <a:t>diffuse key bits into round keys</a:t>
            </a:r>
          </a:p>
          <a:p>
            <a:pPr lvl="1" algn="just">
              <a:lnSpc>
                <a:spcPct val="140000"/>
              </a:lnSpc>
            </a:pPr>
            <a:r>
              <a:rPr lang="en-AU" sz="2000" dirty="0"/>
              <a:t>enough non-linearity to hinder analysis</a:t>
            </a:r>
          </a:p>
          <a:p>
            <a:pPr lvl="1" algn="just">
              <a:lnSpc>
                <a:spcPct val="140000"/>
              </a:lnSpc>
            </a:pPr>
            <a:r>
              <a:rPr lang="en-AU" sz="2000" dirty="0"/>
              <a:t>simplicity of description</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33990" y="483800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AES Decryption</a:t>
            </a:r>
            <a:endParaRPr lang="en-AU"/>
          </a:p>
        </p:txBody>
      </p:sp>
      <p:sp>
        <p:nvSpPr>
          <p:cNvPr id="68611" name="Rectangle 3"/>
          <p:cNvSpPr>
            <a:spLocks noGrp="1" noChangeArrowheads="1"/>
          </p:cNvSpPr>
          <p:nvPr>
            <p:ph type="body" idx="1"/>
          </p:nvPr>
        </p:nvSpPr>
        <p:spPr>
          <a:xfrm>
            <a:off x="457200" y="1271454"/>
            <a:ext cx="8229600" cy="4906963"/>
          </a:xfrm>
        </p:spPr>
        <p:txBody>
          <a:bodyPr/>
          <a:lstStyle/>
          <a:p>
            <a:pPr algn="just">
              <a:lnSpc>
                <a:spcPct val="110000"/>
              </a:lnSpc>
            </a:pPr>
            <a:r>
              <a:rPr lang="en-US" sz="2400" dirty="0"/>
              <a:t>AES decryption is not identical to encryption since steps done in reverse</a:t>
            </a:r>
          </a:p>
          <a:p>
            <a:pPr algn="just">
              <a:lnSpc>
                <a:spcPct val="110000"/>
              </a:lnSpc>
            </a:pPr>
            <a:r>
              <a:rPr lang="en-US" sz="2400" dirty="0"/>
              <a:t>but can define an equivalent inverse cipher with steps as for encryption</a:t>
            </a:r>
          </a:p>
          <a:p>
            <a:pPr lvl="1" algn="just">
              <a:lnSpc>
                <a:spcPct val="110000"/>
              </a:lnSpc>
            </a:pPr>
            <a:r>
              <a:rPr lang="en-US" sz="2400" dirty="0"/>
              <a:t>but using inverses of each step</a:t>
            </a:r>
          </a:p>
          <a:p>
            <a:pPr lvl="1" algn="just">
              <a:lnSpc>
                <a:spcPct val="110000"/>
              </a:lnSpc>
            </a:pPr>
            <a:r>
              <a:rPr lang="en-US" sz="2400" dirty="0"/>
              <a:t>with a different key schedule</a:t>
            </a:r>
          </a:p>
          <a:p>
            <a:pPr algn="just">
              <a:lnSpc>
                <a:spcPct val="110000"/>
              </a:lnSpc>
            </a:pPr>
            <a:r>
              <a:rPr lang="en-US" sz="2400" dirty="0"/>
              <a:t>works since result is unchanged when</a:t>
            </a:r>
          </a:p>
          <a:p>
            <a:pPr lvl="1" algn="just">
              <a:lnSpc>
                <a:spcPct val="110000"/>
              </a:lnSpc>
            </a:pPr>
            <a:r>
              <a:rPr lang="en-US" sz="2400" dirty="0"/>
              <a:t>swap byte substitution &amp; shift rows</a:t>
            </a:r>
          </a:p>
          <a:p>
            <a:pPr lvl="1" algn="just">
              <a:lnSpc>
                <a:spcPct val="110000"/>
              </a:lnSpc>
            </a:pPr>
            <a:r>
              <a:rPr lang="en-US" sz="2400" dirty="0"/>
              <a:t>swap mix columns &amp; add (tweaked) round key</a:t>
            </a:r>
            <a:endParaRPr lang="en-AU" sz="2400" dirty="0"/>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AES Decryption</a:t>
            </a:r>
            <a:endParaRPr lang="en-AU"/>
          </a:p>
        </p:txBody>
      </p:sp>
      <p:pic>
        <p:nvPicPr>
          <p:cNvPr id="90117" name="Picture 5"/>
          <p:cNvPicPr>
            <a:picLocks noChangeAspect="1" noChangeArrowheads="1"/>
          </p:cNvPicPr>
          <p:nvPr/>
        </p:nvPicPr>
        <p:blipFill>
          <a:blip r:embed="rId3"/>
          <a:srcRect/>
          <a:stretch>
            <a:fillRect/>
          </a:stretch>
        </p:blipFill>
        <p:spPr bwMode="auto">
          <a:xfrm>
            <a:off x="2819400" y="1447800"/>
            <a:ext cx="3390900" cy="5013325"/>
          </a:xfrm>
          <a:prstGeom prst="rect">
            <a:avLst/>
          </a:prstGeom>
          <a:noFill/>
          <a:ln w="9525">
            <a:noFill/>
            <a:miter lim="800000"/>
            <a:headEnd/>
            <a:tailEnd/>
          </a:ln>
          <a:effectLst/>
        </p:spPr>
      </p:pic>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Implementation Aspects</a:t>
            </a:r>
            <a:endParaRPr lang="en-AU"/>
          </a:p>
        </p:txBody>
      </p:sp>
      <p:sp>
        <p:nvSpPr>
          <p:cNvPr id="70659" name="Rectangle 3"/>
          <p:cNvSpPr>
            <a:spLocks noGrp="1" noChangeArrowheads="1"/>
          </p:cNvSpPr>
          <p:nvPr>
            <p:ph type="body" idx="1"/>
          </p:nvPr>
        </p:nvSpPr>
        <p:spPr/>
        <p:txBody>
          <a:bodyPr/>
          <a:lstStyle/>
          <a:p>
            <a:pPr algn="just">
              <a:lnSpc>
                <a:spcPct val="140000"/>
              </a:lnSpc>
            </a:pPr>
            <a:r>
              <a:rPr lang="en-US" sz="2400" dirty="0"/>
              <a:t>can efficiently implement on 8-bit CPU</a:t>
            </a:r>
          </a:p>
          <a:p>
            <a:pPr lvl="1" algn="just">
              <a:lnSpc>
                <a:spcPct val="140000"/>
              </a:lnSpc>
            </a:pPr>
            <a:r>
              <a:rPr lang="en-AU" sz="2400" dirty="0"/>
              <a:t>byte substitution works on bytes using a table of 256 entries</a:t>
            </a:r>
          </a:p>
          <a:p>
            <a:pPr lvl="1" algn="just">
              <a:lnSpc>
                <a:spcPct val="140000"/>
              </a:lnSpc>
            </a:pPr>
            <a:r>
              <a:rPr lang="en-AU" sz="2400" dirty="0"/>
              <a:t>shift rows is simple byte shift</a:t>
            </a:r>
          </a:p>
          <a:p>
            <a:pPr lvl="1" algn="just">
              <a:lnSpc>
                <a:spcPct val="140000"/>
              </a:lnSpc>
            </a:pPr>
            <a:r>
              <a:rPr lang="en-AU" sz="2400" dirty="0"/>
              <a:t>add round key works on byte XOR’s</a:t>
            </a:r>
          </a:p>
          <a:p>
            <a:pPr lvl="1" algn="just">
              <a:lnSpc>
                <a:spcPct val="140000"/>
              </a:lnSpc>
            </a:pPr>
            <a:r>
              <a:rPr lang="en-AU" sz="2400" dirty="0"/>
              <a:t>mix columns requires matrix multiply in </a:t>
            </a:r>
            <a:r>
              <a:rPr lang="en-US" sz="2400" dirty="0"/>
              <a:t>GF(2</a:t>
            </a:r>
            <a:r>
              <a:rPr lang="en-US" sz="2400" baseline="30000" dirty="0"/>
              <a:t>8</a:t>
            </a:r>
            <a:r>
              <a:rPr lang="en-US" sz="2400" dirty="0"/>
              <a:t>) which works on byte values, can be simplified to use table lookups &amp; byte XOR’s</a:t>
            </a:r>
            <a:endParaRPr lang="en-AU" sz="2400" dirty="0"/>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Implementation Aspects</a:t>
            </a:r>
            <a:endParaRPr lang="en-AU"/>
          </a:p>
        </p:txBody>
      </p:sp>
      <p:sp>
        <p:nvSpPr>
          <p:cNvPr id="71683" name="Rectangle 3"/>
          <p:cNvSpPr>
            <a:spLocks noGrp="1" noChangeArrowheads="1"/>
          </p:cNvSpPr>
          <p:nvPr>
            <p:ph type="body" idx="1"/>
          </p:nvPr>
        </p:nvSpPr>
        <p:spPr/>
        <p:txBody>
          <a:bodyPr/>
          <a:lstStyle/>
          <a:p>
            <a:pPr algn="just">
              <a:lnSpc>
                <a:spcPct val="120000"/>
              </a:lnSpc>
            </a:pPr>
            <a:r>
              <a:rPr lang="en-US" sz="2400" dirty="0"/>
              <a:t>can efficiently implement on 32-bit CPU</a:t>
            </a:r>
          </a:p>
          <a:p>
            <a:pPr lvl="1" algn="just">
              <a:lnSpc>
                <a:spcPct val="120000"/>
              </a:lnSpc>
            </a:pPr>
            <a:r>
              <a:rPr lang="en-US" sz="2400" dirty="0"/>
              <a:t>redefine steps to use 32-bit words</a:t>
            </a:r>
          </a:p>
          <a:p>
            <a:pPr lvl="1" algn="just">
              <a:lnSpc>
                <a:spcPct val="120000"/>
              </a:lnSpc>
            </a:pPr>
            <a:r>
              <a:rPr lang="en-US" sz="2400" dirty="0"/>
              <a:t>can </a:t>
            </a:r>
            <a:r>
              <a:rPr lang="en-US" sz="2400" dirty="0" err="1"/>
              <a:t>precompute</a:t>
            </a:r>
            <a:r>
              <a:rPr lang="en-US" sz="2400" dirty="0"/>
              <a:t> 4 tables of 256-words</a:t>
            </a:r>
          </a:p>
          <a:p>
            <a:pPr lvl="1" algn="just">
              <a:lnSpc>
                <a:spcPct val="120000"/>
              </a:lnSpc>
            </a:pPr>
            <a:r>
              <a:rPr lang="en-US" sz="2400" dirty="0"/>
              <a:t>then each column in each round can be computed using 4 table lookups + 4 XORs</a:t>
            </a:r>
          </a:p>
          <a:p>
            <a:pPr lvl="1" algn="just">
              <a:lnSpc>
                <a:spcPct val="120000"/>
              </a:lnSpc>
            </a:pPr>
            <a:r>
              <a:rPr lang="en-US" sz="2400" dirty="0"/>
              <a:t>at a cost of 4Kb to store tables</a:t>
            </a:r>
          </a:p>
          <a:p>
            <a:pPr algn="just">
              <a:lnSpc>
                <a:spcPct val="120000"/>
              </a:lnSpc>
            </a:pPr>
            <a:r>
              <a:rPr lang="en-US" sz="2400" dirty="0"/>
              <a:t>designers believe this very efficient implementation was a key factor in its selection as the AES cipher</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663727" y="108896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729041" y="52168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a:t>have considered:</a:t>
            </a:r>
          </a:p>
          <a:p>
            <a:pPr lvl="1"/>
            <a:r>
              <a:rPr lang="en-US"/>
              <a:t>the AES selection process</a:t>
            </a:r>
          </a:p>
          <a:p>
            <a:pPr lvl="1"/>
            <a:r>
              <a:rPr lang="en-US"/>
              <a:t>the details of Rijndael – the AES cipher</a:t>
            </a:r>
          </a:p>
          <a:p>
            <a:pPr lvl="1"/>
            <a:r>
              <a:rPr lang="en-US"/>
              <a:t>looked at the steps in each round</a:t>
            </a:r>
          </a:p>
          <a:p>
            <a:pPr lvl="1"/>
            <a:r>
              <a:rPr lang="en-US"/>
              <a:t>the key expansion</a:t>
            </a:r>
          </a:p>
          <a:p>
            <a:pPr lvl="1"/>
            <a:r>
              <a:rPr lang="en-US"/>
              <a:t>implementation aspects</a:t>
            </a:r>
          </a:p>
          <a:p>
            <a:pPr lvl="1"/>
            <a:endParaRPr lang="en-US"/>
          </a:p>
          <a:p>
            <a:pPr lvl="1"/>
            <a:endParaRPr lang="en-AU"/>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859670" y="563484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lvl="0" indent="-457200" algn="just">
              <a:buFont typeface="+mj-lt"/>
              <a:buAutoNum type="arabicPeriod"/>
              <a:defRPr/>
            </a:pPr>
            <a:r>
              <a:rPr lang="en-US" dirty="0" smtClean="0"/>
              <a:t>Explain AES algorithm in detail.</a:t>
            </a:r>
          </a:p>
          <a:p>
            <a:pPr marL="457200" lvl="0" indent="-457200" algn="just">
              <a:buFont typeface="+mj-lt"/>
              <a:buAutoNum type="arabicPeriod"/>
              <a:defRPr/>
            </a:pPr>
            <a:r>
              <a:rPr lang="en-US" dirty="0" smtClean="0"/>
              <a:t>What are the basic building blocks of AES cipher.</a:t>
            </a:r>
            <a:endParaRPr lang="en-US" dirty="0" smtClean="0"/>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637602" y="610510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Introduction</a:t>
            </a:r>
            <a:endParaRPr lang="en-US" dirty="0"/>
          </a:p>
        </p:txBody>
      </p:sp>
      <p:sp>
        <p:nvSpPr>
          <p:cNvPr id="14339" name="Rectangle 3"/>
          <p:cNvSpPr>
            <a:spLocks noGrp="1" noChangeArrowheads="1"/>
          </p:cNvSpPr>
          <p:nvPr>
            <p:ph type="body" idx="1"/>
          </p:nvPr>
        </p:nvSpPr>
        <p:spPr/>
        <p:txBody>
          <a:bodyPr/>
          <a:lstStyle/>
          <a:p>
            <a:r>
              <a:rPr lang="en-US" dirty="0"/>
              <a:t>AES Selection process</a:t>
            </a:r>
          </a:p>
          <a:p>
            <a:r>
              <a:rPr lang="en-US" dirty="0"/>
              <a:t>AES Encryption &amp; Decryption details</a:t>
            </a:r>
          </a:p>
          <a:p>
            <a:r>
              <a:rPr lang="en-US" dirty="0"/>
              <a:t>Details of every round structure</a:t>
            </a:r>
          </a:p>
          <a:p>
            <a:pPr lvl="1"/>
            <a:r>
              <a:rPr lang="en-US" dirty="0"/>
              <a:t>Substitute bytes</a:t>
            </a:r>
          </a:p>
          <a:p>
            <a:pPr lvl="1"/>
            <a:r>
              <a:rPr lang="en-US" dirty="0"/>
              <a:t>Shift rows</a:t>
            </a:r>
          </a:p>
          <a:p>
            <a:pPr lvl="1"/>
            <a:r>
              <a:rPr lang="en-US" dirty="0"/>
              <a:t>Mixing columns</a:t>
            </a:r>
          </a:p>
          <a:p>
            <a:pPr lvl="1"/>
            <a:r>
              <a:rPr lang="en-US" dirty="0"/>
              <a:t>Add round key</a:t>
            </a:r>
          </a:p>
          <a:p>
            <a:r>
              <a:rPr lang="en-US" dirty="0"/>
              <a:t>Implementation Aspects</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859670" y="141554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561975"/>
          </a:xfrm>
        </p:spPr>
        <p:txBody>
          <a:bodyPr/>
          <a:lstStyle/>
          <a:p>
            <a:r>
              <a:rPr lang="en-US" sz="3600" dirty="0" smtClean="0"/>
              <a:t>Origin</a:t>
            </a:r>
            <a:endParaRPr lang="en-AU" sz="3600" dirty="0"/>
          </a:p>
        </p:txBody>
      </p:sp>
      <p:sp>
        <p:nvSpPr>
          <p:cNvPr id="46083" name="Rectangle 3"/>
          <p:cNvSpPr>
            <a:spLocks noGrp="1" noChangeArrowheads="1"/>
          </p:cNvSpPr>
          <p:nvPr>
            <p:ph type="body" idx="1"/>
          </p:nvPr>
        </p:nvSpPr>
        <p:spPr>
          <a:xfrm>
            <a:off x="395288" y="1052513"/>
            <a:ext cx="8229600" cy="5184775"/>
          </a:xfrm>
        </p:spPr>
        <p:txBody>
          <a:bodyPr/>
          <a:lstStyle/>
          <a:p>
            <a:pPr algn="just">
              <a:lnSpc>
                <a:spcPct val="160000"/>
              </a:lnSpc>
            </a:pPr>
            <a:r>
              <a:rPr lang="en-AU" sz="2000" dirty="0"/>
              <a:t>clear a replacement for DES was needed</a:t>
            </a:r>
          </a:p>
          <a:p>
            <a:pPr lvl="1" algn="just">
              <a:lnSpc>
                <a:spcPct val="160000"/>
              </a:lnSpc>
            </a:pPr>
            <a:r>
              <a:rPr lang="en-US" sz="2000" dirty="0"/>
              <a:t>have theoretical attacks that can break it</a:t>
            </a:r>
          </a:p>
          <a:p>
            <a:pPr lvl="1" algn="just">
              <a:lnSpc>
                <a:spcPct val="160000"/>
              </a:lnSpc>
            </a:pPr>
            <a:r>
              <a:rPr lang="en-US" sz="2000" dirty="0"/>
              <a:t>have demonstrated exhaustive key search attacks</a:t>
            </a:r>
            <a:endParaRPr lang="en-AU" sz="2000" dirty="0"/>
          </a:p>
          <a:p>
            <a:pPr algn="just">
              <a:lnSpc>
                <a:spcPct val="160000"/>
              </a:lnSpc>
            </a:pPr>
            <a:r>
              <a:rPr lang="en-AU" sz="2000" dirty="0"/>
              <a:t>can use Triple-DES – but slow, has small blocks</a:t>
            </a:r>
          </a:p>
          <a:p>
            <a:pPr algn="just">
              <a:lnSpc>
                <a:spcPct val="160000"/>
              </a:lnSpc>
            </a:pPr>
            <a:r>
              <a:rPr lang="en-AU" sz="2000" dirty="0"/>
              <a:t>US NIST issued call for ciphers in 1997</a:t>
            </a:r>
          </a:p>
          <a:p>
            <a:pPr algn="just">
              <a:lnSpc>
                <a:spcPct val="160000"/>
              </a:lnSpc>
            </a:pPr>
            <a:r>
              <a:rPr lang="en-AU" sz="2000" dirty="0"/>
              <a:t>15 candidates accepted in Jun 98 </a:t>
            </a:r>
          </a:p>
          <a:p>
            <a:pPr algn="just">
              <a:lnSpc>
                <a:spcPct val="160000"/>
              </a:lnSpc>
            </a:pPr>
            <a:r>
              <a:rPr lang="en-AU" sz="2000" dirty="0"/>
              <a:t>5 were shortlisted in Aug-99 </a:t>
            </a:r>
          </a:p>
          <a:p>
            <a:pPr algn="just">
              <a:lnSpc>
                <a:spcPct val="160000"/>
              </a:lnSpc>
            </a:pPr>
            <a:r>
              <a:rPr lang="en-AU" sz="2000" dirty="0" err="1"/>
              <a:t>Rijndael</a:t>
            </a:r>
            <a:r>
              <a:rPr lang="en-AU" sz="2000" dirty="0"/>
              <a:t> was selected as the AES in Oct-2000</a:t>
            </a:r>
          </a:p>
          <a:p>
            <a:pPr algn="just">
              <a:lnSpc>
                <a:spcPct val="160000"/>
              </a:lnSpc>
            </a:pPr>
            <a:r>
              <a:rPr lang="en-AU" sz="2000" dirty="0"/>
              <a:t>issued as FIPS PUB 197 standard in Nov-2001 </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lvl="1" algn="just"/>
            <a:r>
              <a:rPr lang="en-US" dirty="0" smtClean="0"/>
              <a:t>Origin</a:t>
            </a:r>
          </a:p>
          <a:p>
            <a:pPr lvl="1" algn="just"/>
            <a:r>
              <a:rPr lang="en-US" dirty="0" smtClean="0"/>
              <a:t>AES requirement</a:t>
            </a:r>
          </a:p>
          <a:p>
            <a:pPr lvl="1" algn="just"/>
            <a:r>
              <a:rPr lang="en-US" dirty="0" smtClean="0"/>
              <a:t>AES evaluation criteria</a:t>
            </a:r>
          </a:p>
          <a:p>
            <a:pPr lvl="1" algn="just"/>
            <a:r>
              <a:rPr lang="en-US" dirty="0" smtClean="0"/>
              <a:t>AES Shortlist</a:t>
            </a:r>
          </a:p>
          <a:p>
            <a:pPr algn="just"/>
            <a:r>
              <a:rPr lang="en-US" dirty="0" smtClean="0"/>
              <a:t>AES</a:t>
            </a:r>
          </a:p>
          <a:p>
            <a:pPr lvl="1"/>
            <a:r>
              <a:rPr lang="en-US" dirty="0" smtClean="0"/>
              <a:t>Substitute bytes</a:t>
            </a:r>
          </a:p>
          <a:p>
            <a:pPr lvl="1"/>
            <a:r>
              <a:rPr lang="en-US" dirty="0" smtClean="0"/>
              <a:t>Shift rows</a:t>
            </a:r>
          </a:p>
          <a:p>
            <a:pPr lvl="1"/>
            <a:r>
              <a:rPr lang="en-US" dirty="0" smtClean="0"/>
              <a:t>Mixing columns</a:t>
            </a:r>
          </a:p>
          <a:p>
            <a:pPr lvl="1"/>
            <a:r>
              <a:rPr lang="en-US" dirty="0" smtClean="0"/>
              <a:t>Add round </a:t>
            </a:r>
            <a:r>
              <a:rPr lang="en-US" dirty="0" smtClean="0"/>
              <a:t>key</a:t>
            </a:r>
          </a:p>
          <a:p>
            <a:pPr lvl="1"/>
            <a:r>
              <a:rPr lang="en-US" dirty="0" smtClean="0"/>
              <a:t>Decryption</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833544" y="183355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633412"/>
          </a:xfrm>
        </p:spPr>
        <p:txBody>
          <a:bodyPr/>
          <a:lstStyle/>
          <a:p>
            <a:r>
              <a:rPr lang="en-AU" sz="3600"/>
              <a:t>AES Requirements</a:t>
            </a:r>
          </a:p>
        </p:txBody>
      </p:sp>
      <p:sp>
        <p:nvSpPr>
          <p:cNvPr id="48131" name="Rectangle 3"/>
          <p:cNvSpPr>
            <a:spLocks noGrp="1" noChangeArrowheads="1"/>
          </p:cNvSpPr>
          <p:nvPr>
            <p:ph type="body" idx="1"/>
          </p:nvPr>
        </p:nvSpPr>
        <p:spPr>
          <a:xfrm>
            <a:off x="565875" y="1216933"/>
            <a:ext cx="8229600" cy="4895850"/>
          </a:xfrm>
        </p:spPr>
        <p:txBody>
          <a:bodyPr/>
          <a:lstStyle/>
          <a:p>
            <a:pPr algn="just">
              <a:lnSpc>
                <a:spcPct val="140000"/>
              </a:lnSpc>
            </a:pPr>
            <a:r>
              <a:rPr lang="en-AU" sz="2400" dirty="0"/>
              <a:t>private key symmetric block cipher </a:t>
            </a:r>
          </a:p>
          <a:p>
            <a:pPr algn="just">
              <a:lnSpc>
                <a:spcPct val="140000"/>
              </a:lnSpc>
            </a:pPr>
            <a:r>
              <a:rPr lang="en-AU" sz="2400" dirty="0"/>
              <a:t>128-bit data, 128/192/256-bit keys </a:t>
            </a:r>
          </a:p>
          <a:p>
            <a:pPr algn="just">
              <a:lnSpc>
                <a:spcPct val="140000"/>
              </a:lnSpc>
            </a:pPr>
            <a:r>
              <a:rPr lang="en-AU" sz="2400" dirty="0"/>
              <a:t>stronger &amp; faster than Triple-DES </a:t>
            </a:r>
          </a:p>
          <a:p>
            <a:pPr algn="just">
              <a:lnSpc>
                <a:spcPct val="140000"/>
              </a:lnSpc>
            </a:pPr>
            <a:r>
              <a:rPr lang="en-AU" sz="2400" dirty="0"/>
              <a:t>active life of 20-30 years (+ archival use) </a:t>
            </a:r>
          </a:p>
          <a:p>
            <a:pPr algn="just">
              <a:lnSpc>
                <a:spcPct val="140000"/>
              </a:lnSpc>
            </a:pPr>
            <a:r>
              <a:rPr lang="en-AU" sz="2400" dirty="0"/>
              <a:t>provide full specification &amp; design details </a:t>
            </a:r>
          </a:p>
          <a:p>
            <a:pPr algn="just">
              <a:lnSpc>
                <a:spcPct val="140000"/>
              </a:lnSpc>
            </a:pPr>
            <a:r>
              <a:rPr lang="en-AU" sz="2400" dirty="0"/>
              <a:t>both C &amp; Java implementations</a:t>
            </a:r>
          </a:p>
          <a:p>
            <a:pPr algn="just">
              <a:lnSpc>
                <a:spcPct val="140000"/>
              </a:lnSpc>
            </a:pPr>
            <a:r>
              <a:rPr lang="en-AU" sz="2400" dirty="0"/>
              <a:t>NIST have released all submissions &amp; unclassified analyses</a:t>
            </a:r>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2550</TotalTime>
  <Words>3667</Words>
  <Application>Microsoft Office PowerPoint</Application>
  <PresentationFormat>On-screen Show (4:3)</PresentationFormat>
  <Paragraphs>471</Paragraphs>
  <Slides>45</Slides>
  <Notes>42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SASEPresentation</vt:lpstr>
      <vt:lpstr>Cryptography and Network Security </vt:lpstr>
      <vt:lpstr>Session Meta Data</vt:lpstr>
      <vt:lpstr>Revision History</vt:lpstr>
      <vt:lpstr>Agenda</vt:lpstr>
      <vt:lpstr>Introduction</vt:lpstr>
      <vt:lpstr>Agenda</vt:lpstr>
      <vt:lpstr>Origin</vt:lpstr>
      <vt:lpstr>Agenda</vt:lpstr>
      <vt:lpstr>AES Requirements</vt:lpstr>
      <vt:lpstr>Agenda</vt:lpstr>
      <vt:lpstr>AES Evaluation Criteria</vt:lpstr>
      <vt:lpstr>Agenda</vt:lpstr>
      <vt:lpstr>AES Shortlist</vt:lpstr>
      <vt:lpstr>Agenda</vt:lpstr>
      <vt:lpstr>The AES Cipher - Rijndael </vt:lpstr>
      <vt:lpstr>Rijndael</vt:lpstr>
      <vt:lpstr>Rijndael</vt:lpstr>
      <vt:lpstr>Agenda</vt:lpstr>
      <vt:lpstr>Byte Substitution</vt:lpstr>
      <vt:lpstr>Byte Substitution</vt:lpstr>
      <vt:lpstr>Agenda</vt:lpstr>
      <vt:lpstr>Shift Rows</vt:lpstr>
      <vt:lpstr>Shift Rows</vt:lpstr>
      <vt:lpstr>Agenda</vt:lpstr>
      <vt:lpstr>Mix Columns</vt:lpstr>
      <vt:lpstr>Mix Columns</vt:lpstr>
      <vt:lpstr>Mix Columns</vt:lpstr>
      <vt:lpstr>Agenda</vt:lpstr>
      <vt:lpstr>Add Round Key</vt:lpstr>
      <vt:lpstr>Add Round Key</vt:lpstr>
      <vt:lpstr>AES Round</vt:lpstr>
      <vt:lpstr>AES Key Expansion</vt:lpstr>
      <vt:lpstr>AES Key Expansion</vt:lpstr>
      <vt:lpstr>Key Expansion Rationale</vt:lpstr>
      <vt:lpstr>Agenda</vt:lpstr>
      <vt:lpstr>AES Decryption</vt:lpstr>
      <vt:lpstr>AES Decryption</vt:lpstr>
      <vt:lpstr>Implementation Aspects</vt:lpstr>
      <vt:lpstr>Implementation Aspects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189</cp:revision>
  <dcterms:created xsi:type="dcterms:W3CDTF">2016-10-24T07:42:03Z</dcterms:created>
  <dcterms:modified xsi:type="dcterms:W3CDTF">2018-08-01T10:01:31Z</dcterms:modified>
</cp:coreProperties>
</file>