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8"/>
  </p:notesMasterIdLst>
  <p:sldIdLst>
    <p:sldId id="260" r:id="rId2"/>
    <p:sldId id="262" r:id="rId3"/>
    <p:sldId id="261" r:id="rId4"/>
    <p:sldId id="280" r:id="rId5"/>
    <p:sldId id="545" r:id="rId6"/>
    <p:sldId id="551" r:id="rId7"/>
    <p:sldId id="546" r:id="rId8"/>
    <p:sldId id="547" r:id="rId9"/>
    <p:sldId id="548" r:id="rId10"/>
    <p:sldId id="549" r:id="rId11"/>
    <p:sldId id="552" r:id="rId12"/>
    <p:sldId id="550" r:id="rId13"/>
    <p:sldId id="553" r:id="rId14"/>
    <p:sldId id="360" r:id="rId15"/>
    <p:sldId id="554" r:id="rId16"/>
    <p:sldId id="361" r:id="rId1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82609" autoAdjust="0"/>
  </p:normalViewPr>
  <p:slideViewPr>
    <p:cSldViewPr snapToGrid="0">
      <p:cViewPr>
        <p:scale>
          <a:sx n="73" d="100"/>
          <a:sy n="73" d="100"/>
        </p:scale>
        <p:origin x="-180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3EE1F4-F26E-4707-8020-842D2FFCB5F6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530920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328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111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09196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1.0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210712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071EF9-D1E1-4399-8D21-C63B3AC5FEB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5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Cryptography and Network Security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BLOWFISH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4" descr="f04"/>
          <p:cNvPicPr>
            <a:picLocks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785813" y="274638"/>
            <a:ext cx="7570787" cy="5851525"/>
          </a:xfrm>
          <a:noFill/>
          <a:ln/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Blowfish Round Structure</a:t>
            </a:r>
            <a:endParaRPr kumimoji="0" lang="en-AU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Blowfish</a:t>
            </a:r>
            <a:endParaRPr lang="en-US" dirty="0" smtClean="0"/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94355" y="1951118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provided key is large enough, brute-force key search is not practical, especially given the high key schedule cost</a:t>
            </a:r>
            <a:endParaRPr lang="en-AU" sz="2800"/>
          </a:p>
          <a:p>
            <a:r>
              <a:rPr lang="en-US" sz="2800"/>
              <a:t>key dependent S-boxes and subkeys make analysis very difficult</a:t>
            </a:r>
          </a:p>
          <a:p>
            <a:pPr lvl="1"/>
            <a:r>
              <a:rPr lang="en-US" sz="2400"/>
              <a:t>Very few cryptoanalysis results on blowfish</a:t>
            </a:r>
          </a:p>
          <a:p>
            <a:r>
              <a:rPr lang="en-US" sz="2800"/>
              <a:t>changing both halves in each round increases security</a:t>
            </a:r>
          </a:p>
          <a:p>
            <a:pPr lvl="1"/>
            <a:r>
              <a:rPr lang="en-US" sz="2400"/>
              <a:t>Some study shows improved avalanche effects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Blowfish</a:t>
            </a:r>
            <a:endParaRPr lang="en-US" dirty="0" smtClean="0"/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46607" y="2369129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dirty="0" smtClean="0"/>
              <a:t>Explain </a:t>
            </a:r>
            <a:r>
              <a:rPr lang="en-US" dirty="0" smtClean="0"/>
              <a:t>Blowfish algorithm in </a:t>
            </a:r>
            <a:r>
              <a:rPr lang="en-US" dirty="0" smtClean="0"/>
              <a:t>detail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Blowfish</a:t>
            </a:r>
            <a:endParaRPr lang="en-US" dirty="0" smtClean="0"/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68230" y="2826329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1800" dirty="0" smtClean="0"/>
              <a:t>1. William Stallings, Cryptography and Network Security, 6th Edition, Pearson Education, March 2013. </a:t>
            </a:r>
          </a:p>
          <a:p>
            <a:pPr lvl="0" algn="just">
              <a:buNone/>
            </a:pPr>
            <a:r>
              <a:rPr lang="en-US" sz="1800" dirty="0" smtClean="0"/>
              <a:t>2. Charlie Kaufman, </a:t>
            </a:r>
            <a:r>
              <a:rPr lang="en-US" sz="1800" dirty="0" err="1" smtClean="0"/>
              <a:t>Radia</a:t>
            </a:r>
            <a:r>
              <a:rPr lang="en-US" sz="1800" dirty="0" smtClean="0"/>
              <a:t> Perlman and Mike </a:t>
            </a:r>
            <a:r>
              <a:rPr lang="en-US" sz="1800" dirty="0" err="1" smtClean="0"/>
              <a:t>Speciner</a:t>
            </a:r>
            <a:r>
              <a:rPr lang="en-US" sz="1800" dirty="0" smtClean="0"/>
              <a:t>, “Network Security”, Prentice Hall of India, 2002. 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Session Meta </a:t>
            </a:r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2330534"/>
              </p:ext>
            </p:extLst>
          </p:nvPr>
        </p:nvGraphicFramePr>
        <p:xfrm>
          <a:off x="966595" y="2171700"/>
          <a:ext cx="7720205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12702">
                  <a:extLst>
                    <a:ext uri="{9D8B030D-6E8A-4147-A177-3AD203B41FA5}">
                      <a16:colId xmlns="" xmlns:a16="http://schemas.microsoft.com/office/drawing/2014/main" val="3266605547"/>
                    </a:ext>
                  </a:extLst>
                </a:gridCol>
                <a:gridCol w="4607503">
                  <a:extLst>
                    <a:ext uri="{9D8B030D-6E8A-4147-A177-3AD203B41FA5}">
                      <a16:colId xmlns="" xmlns:a16="http://schemas.microsoft.com/office/drawing/2014/main" val="127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Sharmila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04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39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Number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49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Date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July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20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808943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Revision History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58408092"/>
              </p:ext>
            </p:extLst>
          </p:nvPr>
        </p:nvGraphicFramePr>
        <p:xfrm>
          <a:off x="1092201" y="1997990"/>
          <a:ext cx="7177775" cy="828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76459">
                  <a:extLst>
                    <a:ext uri="{9D8B030D-6E8A-4147-A177-3AD203B41FA5}">
                      <a16:colId xmlns="" xmlns:a16="http://schemas.microsoft.com/office/drawing/2014/main" val="2990177744"/>
                    </a:ext>
                  </a:extLst>
                </a:gridCol>
                <a:gridCol w="4689612">
                  <a:extLst>
                    <a:ext uri="{9D8B030D-6E8A-4147-A177-3AD203B41FA5}">
                      <a16:colId xmlns="" xmlns:a16="http://schemas.microsoft.com/office/drawing/2014/main" val="2858349207"/>
                    </a:ext>
                  </a:extLst>
                </a:gridCol>
                <a:gridCol w="911704">
                  <a:extLst>
                    <a:ext uri="{9D8B030D-6E8A-4147-A177-3AD203B41FA5}">
                      <a16:colId xmlns="" xmlns:a16="http://schemas.microsoft.com/office/drawing/2014/main" val="59021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no. 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798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695856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Blowfish</a:t>
            </a:r>
            <a:endParaRPr lang="en-US" dirty="0" smtClean="0"/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63727" y="1088969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a symmetric block cipher designed by Bruce </a:t>
            </a:r>
            <a:r>
              <a:rPr lang="en-US" dirty="0" err="1"/>
              <a:t>Schneier</a:t>
            </a:r>
            <a:r>
              <a:rPr lang="en-US" dirty="0"/>
              <a:t> in 1993/94</a:t>
            </a:r>
          </a:p>
          <a:p>
            <a:pPr algn="just"/>
            <a:r>
              <a:rPr lang="en-US" dirty="0" smtClean="0"/>
              <a:t>Blowfish is a keyed, symmetric block cipher, designed in 1993 by Bruce </a:t>
            </a:r>
            <a:r>
              <a:rPr lang="en-US" dirty="0" err="1" smtClean="0"/>
              <a:t>Schneier</a:t>
            </a:r>
            <a:r>
              <a:rPr lang="en-US" dirty="0" smtClean="0"/>
              <a:t> and included in a large number of cipher suites and encryption products. </a:t>
            </a:r>
            <a:r>
              <a:rPr lang="en-US" i="1" dirty="0" smtClean="0"/>
              <a:t>(Wikipedia)</a:t>
            </a:r>
          </a:p>
          <a:p>
            <a:pPr algn="just"/>
            <a:r>
              <a:rPr lang="th-TH" dirty="0" smtClean="0"/>
              <a:t>Blowfish is a symmetric block cipher that can be used as a drop-in replacement for DES or IDE</a:t>
            </a:r>
            <a:r>
              <a:rPr lang="en-US" dirty="0" smtClean="0"/>
              <a:t>A. </a:t>
            </a:r>
            <a:r>
              <a:rPr lang="en-US" i="1" dirty="0" smtClean="0"/>
              <a:t>(Bruce </a:t>
            </a:r>
            <a:r>
              <a:rPr lang="en-US" i="1" dirty="0" err="1" smtClean="0"/>
              <a:t>Schneier</a:t>
            </a:r>
            <a:r>
              <a:rPr lang="en-US" i="1" dirty="0" smtClean="0"/>
              <a:t>)</a:t>
            </a:r>
            <a:endParaRPr lang="en-US" dirty="0" smtClean="0"/>
          </a:p>
          <a:p>
            <a:pPr algn="just">
              <a:lnSpc>
                <a:spcPct val="90000"/>
              </a:lnSpc>
            </a:pPr>
            <a:r>
              <a:rPr lang="en-US" dirty="0" smtClean="0"/>
              <a:t>characteristics</a:t>
            </a: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fast implementation on 32-bit CPUs, 18 clock cycles per byte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compact in use of memory, less than 5KB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simple structure for analysis/implementation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variable security by varying key size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Allows tuning for speed/security tradeoff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Blowfish</a:t>
            </a:r>
            <a:endParaRPr lang="en-US" dirty="0" smtClean="0"/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2104" y="1520043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Blowfish Key Schedule</a:t>
            </a:r>
            <a:endParaRPr lang="en-AU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uses a 32 to 448 bit key </a:t>
            </a:r>
          </a:p>
          <a:p>
            <a:r>
              <a:rPr lang="en-US"/>
              <a:t>used to generate </a:t>
            </a:r>
          </a:p>
          <a:p>
            <a:pPr lvl="1"/>
            <a:r>
              <a:rPr lang="en-US"/>
              <a:t>18 32-bit subkeys stored in P-array: P1 to P18</a:t>
            </a:r>
            <a:r>
              <a:rPr lang="en-US">
                <a:latin typeface="Courier New" pitchFamily="49" charset="0"/>
              </a:rPr>
              <a:t> </a:t>
            </a:r>
          </a:p>
          <a:p>
            <a:pPr lvl="1"/>
            <a:r>
              <a:rPr lang="en-US"/>
              <a:t>S-boxes stored in </a:t>
            </a:r>
            <a:r>
              <a:rPr lang="en-US">
                <a:latin typeface="Courier New" pitchFamily="49" charset="0"/>
              </a:rPr>
              <a:t>S</a:t>
            </a:r>
            <a:r>
              <a:rPr lang="en-US" baseline="-25000">
                <a:latin typeface="Courier New" pitchFamily="49" charset="0"/>
              </a:rPr>
              <a:t>i,j, </a:t>
            </a:r>
          </a:p>
          <a:p>
            <a:pPr lvl="2"/>
            <a:r>
              <a:rPr lang="en-US">
                <a:latin typeface="Courier New" pitchFamily="49" charset="0"/>
              </a:rPr>
              <a:t>i=1..4</a:t>
            </a:r>
          </a:p>
          <a:p>
            <a:pPr lvl="2"/>
            <a:r>
              <a:rPr lang="en-US">
                <a:latin typeface="Courier New" pitchFamily="49" charset="0"/>
              </a:rPr>
              <a:t>j=0..255</a:t>
            </a:r>
            <a:endParaRPr lang="en-US"/>
          </a:p>
          <a:p>
            <a:pPr>
              <a:buFontTx/>
              <a:buNone/>
            </a:pP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4" descr="f03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71550" y="864987"/>
            <a:ext cx="6840039" cy="5286575"/>
          </a:xfrm>
          <a:noFill/>
          <a:ln/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69945"/>
          </a:xfrm>
        </p:spPr>
        <p:txBody>
          <a:bodyPr/>
          <a:lstStyle/>
          <a:p>
            <a:r>
              <a:rPr lang="en-US" dirty="0"/>
              <a:t>Blowfish </a:t>
            </a:r>
            <a:r>
              <a:rPr lang="en-US" dirty="0" smtClean="0"/>
              <a:t>Encryption &amp; Decryption</a:t>
            </a:r>
            <a:endParaRPr lang="en-AU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Blowfish Encryption</a:t>
            </a:r>
            <a:endParaRPr lang="en-AU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uses two primitives: addition &amp; XOR</a:t>
            </a:r>
          </a:p>
          <a:p>
            <a:r>
              <a:rPr lang="en-US" sz="2800"/>
              <a:t>data is divided into two 32-bit halves </a:t>
            </a:r>
            <a:r>
              <a:rPr lang="en-AU" sz="2800" i="1">
                <a:latin typeface="Courier New" pitchFamily="49" charset="0"/>
              </a:rPr>
              <a:t>L</a:t>
            </a:r>
            <a:r>
              <a:rPr lang="en-AU" sz="2800" i="1" baseline="-25000">
                <a:latin typeface="Courier New" pitchFamily="49" charset="0"/>
              </a:rPr>
              <a:t>0</a:t>
            </a:r>
            <a:r>
              <a:rPr lang="en-US" sz="2800"/>
              <a:t> &amp; </a:t>
            </a:r>
            <a:r>
              <a:rPr lang="en-AU" sz="2800" i="1">
                <a:latin typeface="Courier New" pitchFamily="49" charset="0"/>
              </a:rPr>
              <a:t>R</a:t>
            </a:r>
            <a:r>
              <a:rPr lang="en-AU" sz="2800" i="1" baseline="-25000">
                <a:latin typeface="Courier New" pitchFamily="49" charset="0"/>
              </a:rPr>
              <a:t>0</a:t>
            </a:r>
            <a:endParaRPr lang="en-US" sz="2800"/>
          </a:p>
          <a:p>
            <a:pPr lvl="1">
              <a:buFontTx/>
              <a:buNone/>
            </a:pPr>
            <a:r>
              <a:rPr lang="en-AU" sz="2400">
                <a:latin typeface="Courier New" pitchFamily="49" charset="0"/>
              </a:rPr>
              <a:t>for </a:t>
            </a:r>
            <a:r>
              <a:rPr lang="en-AU" sz="2400" i="1">
                <a:latin typeface="Courier New" pitchFamily="49" charset="0"/>
              </a:rPr>
              <a:t>i </a:t>
            </a:r>
            <a:r>
              <a:rPr lang="en-AU" sz="2400">
                <a:latin typeface="Courier New" pitchFamily="49" charset="0"/>
              </a:rPr>
              <a:t>= 1 to 16 do</a:t>
            </a:r>
          </a:p>
          <a:p>
            <a:pPr lvl="2">
              <a:buFontTx/>
              <a:buNone/>
            </a:pPr>
            <a:r>
              <a:rPr lang="en-AU" sz="2000" i="1">
                <a:latin typeface="Courier New" pitchFamily="49" charset="0"/>
              </a:rPr>
              <a:t>R</a:t>
            </a:r>
            <a:r>
              <a:rPr lang="en-AU" sz="2000" i="1" baseline="-25000">
                <a:latin typeface="Courier New" pitchFamily="49" charset="0"/>
              </a:rPr>
              <a:t>i</a:t>
            </a:r>
            <a:r>
              <a:rPr lang="en-AU" sz="2000" i="1">
                <a:latin typeface="Courier New" pitchFamily="49" charset="0"/>
              </a:rPr>
              <a:t> </a:t>
            </a:r>
            <a:r>
              <a:rPr lang="en-AU" sz="2000">
                <a:latin typeface="Courier New" pitchFamily="49" charset="0"/>
              </a:rPr>
              <a:t>= </a:t>
            </a:r>
            <a:r>
              <a:rPr lang="en-AU" sz="2000" i="1">
                <a:latin typeface="Courier New" pitchFamily="49" charset="0"/>
              </a:rPr>
              <a:t>L</a:t>
            </a:r>
            <a:r>
              <a:rPr lang="en-AU" sz="2000" i="1" baseline="-25000">
                <a:latin typeface="Courier New" pitchFamily="49" charset="0"/>
              </a:rPr>
              <a:t>i-1</a:t>
            </a:r>
            <a:r>
              <a:rPr lang="en-AU" sz="2000">
                <a:latin typeface="Courier New" pitchFamily="49" charset="0"/>
              </a:rPr>
              <a:t> XOR </a:t>
            </a:r>
            <a:r>
              <a:rPr lang="en-AU" sz="2000" i="1">
                <a:latin typeface="Courier New" pitchFamily="49" charset="0"/>
              </a:rPr>
              <a:t>P</a:t>
            </a:r>
            <a:r>
              <a:rPr lang="en-AU" sz="2000" i="1" baseline="-25000">
                <a:latin typeface="Courier New" pitchFamily="49" charset="0"/>
              </a:rPr>
              <a:t>i</a:t>
            </a:r>
            <a:r>
              <a:rPr lang="en-AU" sz="2000">
                <a:latin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AU" sz="2000" i="1">
                <a:latin typeface="Courier New" pitchFamily="49" charset="0"/>
              </a:rPr>
              <a:t>L</a:t>
            </a:r>
            <a:r>
              <a:rPr lang="en-AU" sz="2000" i="1" baseline="-25000">
                <a:latin typeface="Courier New" pitchFamily="49" charset="0"/>
              </a:rPr>
              <a:t>i</a:t>
            </a:r>
            <a:r>
              <a:rPr lang="en-AU" sz="2000" i="1">
                <a:latin typeface="Courier New" pitchFamily="49" charset="0"/>
              </a:rPr>
              <a:t> </a:t>
            </a:r>
            <a:r>
              <a:rPr lang="en-AU" sz="2000">
                <a:latin typeface="Courier New" pitchFamily="49" charset="0"/>
              </a:rPr>
              <a:t>= F[</a:t>
            </a:r>
            <a:r>
              <a:rPr lang="en-AU" sz="2000" i="1">
                <a:latin typeface="Courier New" pitchFamily="49" charset="0"/>
              </a:rPr>
              <a:t>R</a:t>
            </a:r>
            <a:r>
              <a:rPr lang="en-AU" sz="2000" i="1" baseline="-25000">
                <a:latin typeface="Courier New" pitchFamily="49" charset="0"/>
              </a:rPr>
              <a:t>i</a:t>
            </a:r>
            <a:r>
              <a:rPr lang="en-AU" sz="2000">
                <a:latin typeface="Courier New" pitchFamily="49" charset="0"/>
              </a:rPr>
              <a:t>] XOR </a:t>
            </a:r>
            <a:r>
              <a:rPr lang="en-AU" sz="2000" i="1">
                <a:latin typeface="Courier New" pitchFamily="49" charset="0"/>
              </a:rPr>
              <a:t>R</a:t>
            </a:r>
            <a:r>
              <a:rPr lang="en-AU" sz="2000" i="1" baseline="-25000">
                <a:latin typeface="Courier New" pitchFamily="49" charset="0"/>
              </a:rPr>
              <a:t>i-1</a:t>
            </a:r>
            <a:r>
              <a:rPr lang="en-AU" sz="200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AU" sz="2400" i="1">
                <a:latin typeface="Courier New" pitchFamily="49" charset="0"/>
              </a:rPr>
              <a:t>L</a:t>
            </a:r>
            <a:r>
              <a:rPr lang="en-AU" sz="2400" baseline="-25000">
                <a:latin typeface="Courier New" pitchFamily="49" charset="0"/>
              </a:rPr>
              <a:t>17</a:t>
            </a:r>
            <a:r>
              <a:rPr lang="en-AU" sz="2400">
                <a:latin typeface="Courier New" pitchFamily="49" charset="0"/>
              </a:rPr>
              <a:t> = </a:t>
            </a:r>
            <a:r>
              <a:rPr lang="en-AU" sz="2400" i="1">
                <a:latin typeface="Courier New" pitchFamily="49" charset="0"/>
              </a:rPr>
              <a:t>R</a:t>
            </a:r>
            <a:r>
              <a:rPr lang="en-AU" sz="2400" baseline="-25000">
                <a:latin typeface="Courier New" pitchFamily="49" charset="0"/>
              </a:rPr>
              <a:t>16</a:t>
            </a:r>
            <a:r>
              <a:rPr lang="en-AU" sz="2400">
                <a:latin typeface="Courier New" pitchFamily="49" charset="0"/>
              </a:rPr>
              <a:t> XOR </a:t>
            </a:r>
            <a:r>
              <a:rPr lang="en-AU" sz="2400" i="1">
                <a:latin typeface="Courier New" pitchFamily="49" charset="0"/>
              </a:rPr>
              <a:t>P</a:t>
            </a:r>
            <a:r>
              <a:rPr lang="en-AU" sz="2400" baseline="-25000">
                <a:latin typeface="Courier New" pitchFamily="49" charset="0"/>
              </a:rPr>
              <a:t>18</a:t>
            </a:r>
            <a:r>
              <a:rPr lang="en-AU" sz="240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AU" sz="2400" i="1">
                <a:latin typeface="Courier New" pitchFamily="49" charset="0"/>
              </a:rPr>
              <a:t>R</a:t>
            </a:r>
            <a:r>
              <a:rPr lang="en-AU" sz="2400" baseline="-25000">
                <a:latin typeface="Courier New" pitchFamily="49" charset="0"/>
              </a:rPr>
              <a:t>17</a:t>
            </a:r>
            <a:r>
              <a:rPr lang="en-AU" sz="2400">
                <a:latin typeface="Courier New" pitchFamily="49" charset="0"/>
              </a:rPr>
              <a:t> = </a:t>
            </a:r>
            <a:r>
              <a:rPr lang="en-AU" sz="2400" i="1">
                <a:latin typeface="Courier New" pitchFamily="49" charset="0"/>
              </a:rPr>
              <a:t>L</a:t>
            </a:r>
            <a:r>
              <a:rPr lang="en-AU" sz="2400" baseline="-25000">
                <a:latin typeface="Courier New" pitchFamily="49" charset="0"/>
              </a:rPr>
              <a:t>16</a:t>
            </a:r>
            <a:r>
              <a:rPr lang="en-AU" sz="2400">
                <a:latin typeface="Courier New" pitchFamily="49" charset="0"/>
              </a:rPr>
              <a:t> XOR i</a:t>
            </a:r>
            <a:r>
              <a:rPr lang="en-AU" sz="2400" baseline="-25000">
                <a:latin typeface="Courier New" pitchFamily="49" charset="0"/>
              </a:rPr>
              <a:t>17</a:t>
            </a:r>
            <a:r>
              <a:rPr lang="en-AU" sz="2400">
                <a:latin typeface="Courier New" pitchFamily="49" charset="0"/>
              </a:rPr>
              <a:t>;</a:t>
            </a:r>
          </a:p>
          <a:p>
            <a:r>
              <a:rPr lang="en-US" sz="2800"/>
              <a:t>where</a:t>
            </a:r>
          </a:p>
          <a:p>
            <a:pPr lvl="1">
              <a:buFontTx/>
              <a:buNone/>
            </a:pPr>
            <a:r>
              <a:rPr lang="en-AU" sz="2400">
                <a:latin typeface="Courier New" pitchFamily="49" charset="0"/>
              </a:rPr>
              <a:t>F[</a:t>
            </a:r>
            <a:r>
              <a:rPr lang="en-AU" sz="2400" i="1">
                <a:latin typeface="Courier New" pitchFamily="49" charset="0"/>
              </a:rPr>
              <a:t>a</a:t>
            </a:r>
            <a:r>
              <a:rPr lang="en-AU" sz="2400">
                <a:latin typeface="Courier New" pitchFamily="49" charset="0"/>
              </a:rPr>
              <a:t>,</a:t>
            </a:r>
            <a:r>
              <a:rPr lang="en-AU" sz="2400" i="1">
                <a:latin typeface="Courier New" pitchFamily="49" charset="0"/>
              </a:rPr>
              <a:t>b</a:t>
            </a:r>
            <a:r>
              <a:rPr lang="en-AU" sz="2400">
                <a:latin typeface="Courier New" pitchFamily="49" charset="0"/>
              </a:rPr>
              <a:t>,</a:t>
            </a:r>
            <a:r>
              <a:rPr lang="en-AU" sz="2400" i="1">
                <a:latin typeface="Courier New" pitchFamily="49" charset="0"/>
              </a:rPr>
              <a:t>c</a:t>
            </a:r>
            <a:r>
              <a:rPr lang="en-AU" sz="2400">
                <a:latin typeface="Courier New" pitchFamily="49" charset="0"/>
              </a:rPr>
              <a:t>,</a:t>
            </a:r>
            <a:r>
              <a:rPr lang="en-AU" sz="2400" i="1">
                <a:latin typeface="Courier New" pitchFamily="49" charset="0"/>
              </a:rPr>
              <a:t>d</a:t>
            </a:r>
            <a:r>
              <a:rPr lang="en-AU" sz="2400">
                <a:latin typeface="Courier New" pitchFamily="49" charset="0"/>
              </a:rPr>
              <a:t>] = ((S</a:t>
            </a:r>
            <a:r>
              <a:rPr lang="en-AU" sz="2400" baseline="-25000">
                <a:latin typeface="Courier New" pitchFamily="49" charset="0"/>
              </a:rPr>
              <a:t>1,</a:t>
            </a:r>
            <a:r>
              <a:rPr lang="en-AU" sz="2400" i="1" baseline="-25000">
                <a:latin typeface="Courier New" pitchFamily="49" charset="0"/>
              </a:rPr>
              <a:t>a</a:t>
            </a:r>
            <a:r>
              <a:rPr lang="en-AU" sz="2400" i="1">
                <a:latin typeface="Courier New" pitchFamily="49" charset="0"/>
              </a:rPr>
              <a:t> </a:t>
            </a:r>
            <a:r>
              <a:rPr lang="en-AU" sz="2400">
                <a:latin typeface="Courier New" pitchFamily="49" charset="0"/>
              </a:rPr>
              <a:t>+ S</a:t>
            </a:r>
            <a:r>
              <a:rPr lang="en-AU" sz="2400" baseline="-25000">
                <a:latin typeface="Courier New" pitchFamily="49" charset="0"/>
              </a:rPr>
              <a:t>2,b</a:t>
            </a:r>
            <a:r>
              <a:rPr lang="en-AU" sz="2400">
                <a:latin typeface="Courier New" pitchFamily="49" charset="0"/>
              </a:rPr>
              <a:t>) XOR S</a:t>
            </a:r>
            <a:r>
              <a:rPr lang="en-AU" sz="2400" baseline="-25000">
                <a:latin typeface="Courier New" pitchFamily="49" charset="0"/>
              </a:rPr>
              <a:t>3,c</a:t>
            </a:r>
            <a:r>
              <a:rPr lang="en-AU" sz="2400">
                <a:latin typeface="Courier New" pitchFamily="49" charset="0"/>
              </a:rPr>
              <a:t>) + S</a:t>
            </a:r>
            <a:r>
              <a:rPr lang="en-AU" sz="2400" baseline="-25000">
                <a:latin typeface="Courier New" pitchFamily="49" charset="0"/>
              </a:rPr>
              <a:t>4,</a:t>
            </a:r>
            <a:r>
              <a:rPr lang="en-AU" sz="2400" i="1" baseline="-25000">
                <a:latin typeface="Courier New" pitchFamily="49" charset="0"/>
              </a:rPr>
              <a:t>a</a:t>
            </a:r>
          </a:p>
          <a:p>
            <a:pPr lvl="1">
              <a:buFontTx/>
              <a:buNone/>
            </a:pPr>
            <a:r>
              <a:rPr lang="en-AU" sz="2400">
                <a:latin typeface="Courier New" pitchFamily="49" charset="0"/>
              </a:rPr>
              <a:t>Break 32-bit </a:t>
            </a:r>
            <a:r>
              <a:rPr lang="en-AU" sz="2400" i="1">
                <a:latin typeface="Courier New" pitchFamily="49" charset="0"/>
              </a:rPr>
              <a:t>R</a:t>
            </a:r>
            <a:r>
              <a:rPr lang="en-AU" sz="2400" i="1" baseline="-25000">
                <a:latin typeface="Courier New" pitchFamily="49" charset="0"/>
              </a:rPr>
              <a:t>i </a:t>
            </a:r>
            <a:r>
              <a:rPr lang="en-AU" sz="2400">
                <a:latin typeface="Courier New" pitchFamily="49" charset="0"/>
              </a:rPr>
              <a:t>into (a,b,c,d)</a:t>
            </a:r>
          </a:p>
          <a:p>
            <a:pPr lvl="1">
              <a:buFontTx/>
              <a:buNone/>
            </a:pPr>
            <a:endParaRPr lang="en-AU" sz="240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</TotalTime>
  <Words>395</Words>
  <Application>Microsoft Office PowerPoint</Application>
  <PresentationFormat>On-screen Show (4:3)</PresentationFormat>
  <Paragraphs>95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SASEPresentation</vt:lpstr>
      <vt:lpstr>Cryptography and Network Security </vt:lpstr>
      <vt:lpstr>Session Meta Data</vt:lpstr>
      <vt:lpstr>Revision History</vt:lpstr>
      <vt:lpstr>Agenda</vt:lpstr>
      <vt:lpstr>Introduction</vt:lpstr>
      <vt:lpstr>Agenda</vt:lpstr>
      <vt:lpstr>Blowfish Key Schedule</vt:lpstr>
      <vt:lpstr>Blowfish Encryption &amp; Decryption</vt:lpstr>
      <vt:lpstr>Blowfish Encryption</vt:lpstr>
      <vt:lpstr>Slide 10</vt:lpstr>
      <vt:lpstr>Agenda</vt:lpstr>
      <vt:lpstr>Summary</vt:lpstr>
      <vt:lpstr>Agenda</vt:lpstr>
      <vt:lpstr>Test your understanding</vt:lpstr>
      <vt:lpstr>Agenda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S Sivakumar</dc:creator>
  <cp:lastModifiedBy>ssn</cp:lastModifiedBy>
  <cp:revision>195</cp:revision>
  <dcterms:created xsi:type="dcterms:W3CDTF">2016-10-24T07:42:03Z</dcterms:created>
  <dcterms:modified xsi:type="dcterms:W3CDTF">2018-08-01T10:31:10Z</dcterms:modified>
</cp:coreProperties>
</file>