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sldIdLst>
    <p:sldId id="260" r:id="rId2"/>
    <p:sldId id="262" r:id="rId3"/>
    <p:sldId id="261" r:id="rId4"/>
    <p:sldId id="280" r:id="rId5"/>
    <p:sldId id="555" r:id="rId6"/>
    <p:sldId id="568" r:id="rId7"/>
    <p:sldId id="556" r:id="rId8"/>
    <p:sldId id="569" r:id="rId9"/>
    <p:sldId id="557" r:id="rId10"/>
    <p:sldId id="570" r:id="rId11"/>
    <p:sldId id="558" r:id="rId12"/>
    <p:sldId id="559" r:id="rId13"/>
    <p:sldId id="571" r:id="rId14"/>
    <p:sldId id="560" r:id="rId15"/>
    <p:sldId id="572" r:id="rId16"/>
    <p:sldId id="561" r:id="rId17"/>
    <p:sldId id="562" r:id="rId18"/>
    <p:sldId id="563" r:id="rId19"/>
    <p:sldId id="564" r:id="rId20"/>
    <p:sldId id="573" r:id="rId21"/>
    <p:sldId id="565" r:id="rId22"/>
    <p:sldId id="566" r:id="rId23"/>
    <p:sldId id="574" r:id="rId24"/>
    <p:sldId id="567" r:id="rId25"/>
    <p:sldId id="575" r:id="rId26"/>
    <p:sldId id="360" r:id="rId27"/>
    <p:sldId id="576" r:id="rId28"/>
    <p:sldId id="361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02-08-2018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8F4AB-7F21-428F-AD53-4B491F778F78}" type="slidenum">
              <a:rPr lang="en-AU"/>
              <a:pPr/>
              <a:t>19</a:t>
            </a:fld>
            <a:endParaRPr lang="en-AU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B1499-CB33-41EA-9903-81FD9531FEAC}" type="slidenum">
              <a:rPr lang="en-AU"/>
              <a:pPr/>
              <a:t>22</a:t>
            </a:fld>
            <a:endParaRPr lang="en-AU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RC4 is widely used, in SSL for secure web transactions amongst other uses. Currently its regarded as quite secure, if used correctly.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RC5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24984" y="2656512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f0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5650" y="377825"/>
            <a:ext cx="7632700" cy="6064250"/>
          </a:xfrm>
          <a:noFill/>
          <a:ln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RC5 </a:t>
            </a:r>
            <a:r>
              <a:rPr lang="en-US" dirty="0" smtClean="0"/>
              <a:t>Encryption &amp; Decryption</a:t>
            </a:r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RC5 Encryption</a:t>
            </a:r>
            <a:endParaRPr lang="en-A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z="2800"/>
              <a:t>split input into two halves A &amp; B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sz="2400" i="1">
                <a:latin typeface="Courier New" pitchFamily="49" charset="0"/>
              </a:rPr>
              <a:t>L</a:t>
            </a:r>
            <a:r>
              <a:rPr lang="en-AU" sz="2400" i="1" baseline="-25000">
                <a:latin typeface="Courier New" pitchFamily="49" charset="0"/>
              </a:rPr>
              <a:t>0</a:t>
            </a:r>
            <a:r>
              <a:rPr lang="en-AU" sz="2400">
                <a:latin typeface="Courier New" pitchFamily="49" charset="0"/>
              </a:rPr>
              <a:t> = </a:t>
            </a:r>
            <a:r>
              <a:rPr lang="en-AU" sz="2400" i="1">
                <a:latin typeface="Courier New" pitchFamily="49" charset="0"/>
              </a:rPr>
              <a:t>A </a:t>
            </a:r>
            <a:r>
              <a:rPr lang="en-AU" sz="2400">
                <a:latin typeface="Courier New" pitchFamily="49" charset="0"/>
              </a:rPr>
              <a:t>+ S[0];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sz="2400" i="1">
                <a:latin typeface="Courier New" pitchFamily="49" charset="0"/>
              </a:rPr>
              <a:t>R</a:t>
            </a:r>
            <a:r>
              <a:rPr lang="en-AU" sz="2400" i="1" baseline="-25000">
                <a:latin typeface="Courier New" pitchFamily="49" charset="0"/>
              </a:rPr>
              <a:t>0</a:t>
            </a:r>
            <a:r>
              <a:rPr lang="en-AU" sz="2400">
                <a:latin typeface="Courier New" pitchFamily="49" charset="0"/>
              </a:rPr>
              <a:t> = </a:t>
            </a:r>
            <a:r>
              <a:rPr lang="en-AU" sz="2400" i="1">
                <a:latin typeface="Courier New" pitchFamily="49" charset="0"/>
              </a:rPr>
              <a:t>B </a:t>
            </a:r>
            <a:r>
              <a:rPr lang="en-AU" sz="2400">
                <a:latin typeface="Courier New" pitchFamily="49" charset="0"/>
              </a:rPr>
              <a:t>+ S[1];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sz="2400"/>
              <a:t>for </a:t>
            </a:r>
            <a:r>
              <a:rPr lang="en-AU" sz="2400" i="1"/>
              <a:t>i </a:t>
            </a:r>
            <a:r>
              <a:rPr lang="en-AU" sz="2400"/>
              <a:t>= 1 to </a:t>
            </a:r>
            <a:r>
              <a:rPr lang="en-AU" sz="2400" i="1"/>
              <a:t>r </a:t>
            </a:r>
            <a:r>
              <a:rPr lang="en-AU" sz="2400"/>
              <a:t>do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 i="1"/>
              <a:t> </a:t>
            </a:r>
            <a:r>
              <a:rPr lang="en-AU" sz="2000"/>
              <a:t>= ((</a:t>
            </a: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/>
              <a:t> XOR </a:t>
            </a: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/>
              <a:t>) &lt;&lt;&lt; </a:t>
            </a: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/>
              <a:t>) + S[2 x </a:t>
            </a:r>
            <a:r>
              <a:rPr lang="en-AU" sz="2000" i="1"/>
              <a:t>i</a:t>
            </a:r>
            <a:r>
              <a:rPr lang="en-AU" sz="2000"/>
              <a:t>];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 i="1"/>
              <a:t> </a:t>
            </a:r>
            <a:r>
              <a:rPr lang="en-AU" sz="2000"/>
              <a:t>= ((</a:t>
            </a:r>
            <a:r>
              <a:rPr lang="en-AU" sz="2000" i="1">
                <a:latin typeface="Courier New" pitchFamily="49" charset="0"/>
              </a:rPr>
              <a:t>R</a:t>
            </a:r>
            <a:r>
              <a:rPr lang="en-AU" sz="2000" i="1" baseline="-25000">
                <a:latin typeface="Courier New" pitchFamily="49" charset="0"/>
              </a:rPr>
              <a:t>i-1</a:t>
            </a:r>
            <a:r>
              <a:rPr lang="en-AU" sz="2000"/>
              <a:t> XOR </a:t>
            </a: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/>
              <a:t>) &lt;&lt;&lt; </a:t>
            </a:r>
            <a:r>
              <a:rPr lang="en-AU" sz="2000" i="1">
                <a:latin typeface="Courier New" pitchFamily="49" charset="0"/>
              </a:rPr>
              <a:t>L</a:t>
            </a:r>
            <a:r>
              <a:rPr lang="en-AU" sz="2000" i="1" baseline="-25000">
                <a:latin typeface="Courier New" pitchFamily="49" charset="0"/>
              </a:rPr>
              <a:t>i</a:t>
            </a:r>
            <a:r>
              <a:rPr lang="en-AU" sz="2000"/>
              <a:t>) + S[2 x </a:t>
            </a:r>
            <a:r>
              <a:rPr lang="en-AU" sz="2000" i="1"/>
              <a:t>i </a:t>
            </a:r>
            <a:r>
              <a:rPr lang="en-AU" sz="2000"/>
              <a:t>+ 1];</a:t>
            </a:r>
          </a:p>
          <a:p>
            <a:pPr>
              <a:lnSpc>
                <a:spcPct val="80000"/>
              </a:lnSpc>
            </a:pPr>
            <a:r>
              <a:rPr lang="en-US" sz="2800"/>
              <a:t>each round is like 2 DES rounds</a:t>
            </a:r>
            <a:endParaRPr lang="en-AU" sz="2800"/>
          </a:p>
          <a:p>
            <a:pPr>
              <a:lnSpc>
                <a:spcPct val="80000"/>
              </a:lnSpc>
            </a:pPr>
            <a:r>
              <a:rPr lang="en-AU" sz="2800"/>
              <a:t>note rotation is main source of non-linearity </a:t>
            </a:r>
          </a:p>
          <a:p>
            <a:pPr>
              <a:lnSpc>
                <a:spcPct val="80000"/>
              </a:lnSpc>
            </a:pPr>
            <a:r>
              <a:rPr lang="en-AU" sz="2800"/>
              <a:t>need reasonable number of rounds (eg 12-16) </a:t>
            </a:r>
          </a:p>
          <a:p>
            <a:pPr>
              <a:lnSpc>
                <a:spcPct val="80000"/>
              </a:lnSpc>
            </a:pPr>
            <a:r>
              <a:rPr lang="en-AU" sz="2800"/>
              <a:t>Striking features: simplicity, data-dependent rotations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59669" y="2943894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RC5 Modes</a:t>
            </a: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RFC2040 defines 4 modes used by RC5</a:t>
            </a:r>
          </a:p>
          <a:p>
            <a:pPr lvl="1"/>
            <a:r>
              <a:rPr lang="en-US"/>
              <a:t>RC5 Block Cipher, is ECB mode</a:t>
            </a:r>
          </a:p>
          <a:p>
            <a:pPr lvl="1"/>
            <a:r>
              <a:rPr lang="en-US"/>
              <a:t>RC5-CBC, input length is a multiples of 2w</a:t>
            </a:r>
          </a:p>
          <a:p>
            <a:pPr lvl="1"/>
            <a:r>
              <a:rPr lang="en-US"/>
              <a:t>RC5-CBC-PAD, any length CBC with padding</a:t>
            </a:r>
          </a:p>
          <a:p>
            <a:pPr lvl="2"/>
            <a:r>
              <a:rPr lang="en-US"/>
              <a:t>Output can be longer than input</a:t>
            </a:r>
          </a:p>
          <a:p>
            <a:pPr lvl="1"/>
            <a:r>
              <a:rPr lang="en-US"/>
              <a:t>RC5-CTS, CBC with padding</a:t>
            </a:r>
          </a:p>
          <a:p>
            <a:pPr lvl="2"/>
            <a:r>
              <a:rPr lang="en-US"/>
              <a:t>Output has same length than input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1920" y="334884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Cipher Characteristics</a:t>
            </a:r>
            <a:endParaRPr lang="en-A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features seen in modern block ciphers are:</a:t>
            </a:r>
          </a:p>
          <a:p>
            <a:pPr lvl="1"/>
            <a:r>
              <a:rPr lang="en-US"/>
              <a:t>variable key length / block size / no rounds</a:t>
            </a:r>
          </a:p>
          <a:p>
            <a:pPr lvl="1"/>
            <a:r>
              <a:rPr lang="en-US"/>
              <a:t>mixed operators</a:t>
            </a:r>
          </a:p>
          <a:p>
            <a:pPr lvl="2"/>
            <a:r>
              <a:rPr lang="en-US"/>
              <a:t>data/key dependent rotation</a:t>
            </a:r>
          </a:p>
          <a:p>
            <a:pPr lvl="2"/>
            <a:r>
              <a:rPr lang="en-US"/>
              <a:t>key dependent S-boxes</a:t>
            </a:r>
          </a:p>
          <a:p>
            <a:pPr lvl="1"/>
            <a:r>
              <a:rPr lang="en-US"/>
              <a:t>more complex key scheduling</a:t>
            </a:r>
          </a:p>
          <a:p>
            <a:pPr lvl="2"/>
            <a:r>
              <a:rPr lang="en-US"/>
              <a:t>Lengthy key generation, simple encryption rounds</a:t>
            </a:r>
          </a:p>
          <a:p>
            <a:pPr lvl="1"/>
            <a:r>
              <a:rPr lang="en-US"/>
              <a:t>operation of full data in each round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Ciphers</a:t>
            </a: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/>
              <a:t>process the message bit by bit (as a stream) </a:t>
            </a:r>
          </a:p>
          <a:p>
            <a:r>
              <a:rPr lang="en-AU" sz="2800"/>
              <a:t>typically have a (pseudo) random </a:t>
            </a:r>
            <a:r>
              <a:rPr lang="en-AU" sz="2800" b="1"/>
              <a:t>key</a:t>
            </a:r>
            <a:r>
              <a:rPr lang="en-AU" sz="2800"/>
              <a:t> </a:t>
            </a:r>
            <a:r>
              <a:rPr lang="en-AU" sz="2800" b="1"/>
              <a:t>stream</a:t>
            </a:r>
            <a:endParaRPr lang="en-AU" sz="2800"/>
          </a:p>
          <a:p>
            <a:r>
              <a:rPr lang="en-AU" sz="2800"/>
              <a:t>combined (XOR) with plaintext bit by bit </a:t>
            </a:r>
          </a:p>
          <a:p>
            <a:r>
              <a:rPr lang="en-AU" sz="2800"/>
              <a:t>randomness of </a:t>
            </a:r>
            <a:r>
              <a:rPr lang="en-AU" sz="2800" b="1"/>
              <a:t>key</a:t>
            </a:r>
            <a:r>
              <a:rPr lang="en-AU" sz="2800"/>
              <a:t> </a:t>
            </a:r>
            <a:r>
              <a:rPr lang="en-AU" sz="2800" b="1"/>
              <a:t>stream </a:t>
            </a:r>
            <a:r>
              <a:rPr lang="en-AU" sz="2800"/>
              <a:t>completely destroys any statistically properties in the message </a:t>
            </a:r>
          </a:p>
          <a:p>
            <a:pPr lvl="1"/>
            <a:r>
              <a:rPr lang="en-AU" sz="2400">
                <a:latin typeface="Courier New" pitchFamily="49" charset="0"/>
              </a:rPr>
              <a:t>C</a:t>
            </a:r>
            <a:r>
              <a:rPr lang="en-AU" sz="2400" baseline="-25000">
                <a:latin typeface="Courier New" pitchFamily="49" charset="0"/>
              </a:rPr>
              <a:t>i</a:t>
            </a:r>
            <a:r>
              <a:rPr lang="en-AU" sz="2400">
                <a:latin typeface="Courier New" pitchFamily="49" charset="0"/>
              </a:rPr>
              <a:t> = M</a:t>
            </a:r>
            <a:r>
              <a:rPr lang="en-AU" sz="2400" baseline="-25000">
                <a:latin typeface="Courier New" pitchFamily="49" charset="0"/>
              </a:rPr>
              <a:t>i</a:t>
            </a:r>
            <a:r>
              <a:rPr lang="en-AU" sz="2400">
                <a:latin typeface="Courier New" pitchFamily="49" charset="0"/>
              </a:rPr>
              <a:t> XOR StreamKey</a:t>
            </a:r>
            <a:r>
              <a:rPr lang="en-AU" sz="2400" baseline="-25000">
                <a:latin typeface="Courier New" pitchFamily="49" charset="0"/>
              </a:rPr>
              <a:t>i</a:t>
            </a:r>
            <a:r>
              <a:rPr lang="en-AU" sz="2400">
                <a:latin typeface="Courier New" pitchFamily="49" charset="0"/>
              </a:rPr>
              <a:t> </a:t>
            </a:r>
          </a:p>
          <a:p>
            <a:r>
              <a:rPr lang="en-AU" sz="2800"/>
              <a:t>what could be simpler!!!! </a:t>
            </a:r>
          </a:p>
          <a:p>
            <a:r>
              <a:rPr lang="en-US" sz="2800"/>
              <a:t>but must never reuse key stream </a:t>
            </a:r>
          </a:p>
          <a:p>
            <a:pPr lvl="1"/>
            <a:r>
              <a:rPr lang="en-US" sz="2400"/>
              <a:t>otherwise can remove effect and recover messages</a:t>
            </a:r>
            <a:endParaRPr lang="en-AU" sz="240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Block/Stream Ciphers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Stream ciphers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applications that require encryt/decryt of a stream of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data communication channel, brower/web link</a:t>
            </a:r>
          </a:p>
          <a:p>
            <a:pPr>
              <a:lnSpc>
                <a:spcPct val="90000"/>
              </a:lnSpc>
            </a:pPr>
            <a:r>
              <a:rPr lang="en-US" sz="2800"/>
              <a:t>Block ciphers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applications dealing with blocks of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file transfer, e-mail, database</a:t>
            </a:r>
          </a:p>
          <a:p>
            <a:pPr>
              <a:lnSpc>
                <a:spcPct val="90000"/>
              </a:lnSpc>
            </a:pPr>
            <a:r>
              <a:rPr lang="en-US" sz="2800"/>
              <a:t>Either type can be used in virtually any application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Cipher Properties</a:t>
            </a:r>
            <a:endParaRPr lang="en-A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design considerations are:</a:t>
            </a:r>
          </a:p>
          <a:p>
            <a:pPr lvl="1"/>
            <a:r>
              <a:rPr lang="en-AU"/>
              <a:t>long period with no repetitions </a:t>
            </a:r>
          </a:p>
          <a:p>
            <a:pPr lvl="1"/>
            <a:r>
              <a:rPr lang="en-AU"/>
              <a:t>statistically random </a:t>
            </a:r>
          </a:p>
          <a:p>
            <a:pPr lvl="1"/>
            <a:r>
              <a:rPr lang="en-AU"/>
              <a:t>Highly nonlinear correlation</a:t>
            </a:r>
          </a:p>
          <a:p>
            <a:pPr lvl="1">
              <a:buFontTx/>
              <a:buNone/>
            </a:pPr>
            <a:endParaRPr lang="en-AU"/>
          </a:p>
          <a:p>
            <a:pPr lvl="1"/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:a16="http://schemas.microsoft.com/office/drawing/2014/main" xmlns="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:a16="http://schemas.microsoft.com/office/drawing/2014/main" xmlns="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July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15532" y="3779917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RC4</a:t>
            </a:r>
            <a:endParaRPr lang="en-A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variable key size, byte-oriented stream cipher </a:t>
            </a:r>
          </a:p>
          <a:p>
            <a:r>
              <a:rPr lang="en-AU"/>
              <a:t>widely used (web SSL/TLS between browser and server, wireless WEP) </a:t>
            </a:r>
          </a:p>
          <a:p>
            <a:r>
              <a:rPr lang="en-AU"/>
              <a:t>key forms random permutation of a 8-bit string </a:t>
            </a:r>
          </a:p>
          <a:p>
            <a:r>
              <a:rPr lang="en-AU"/>
              <a:t>uses that permutation to scramble input info processed a byte at a time </a:t>
            </a: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RC4 Security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claimed secure against known attacks</a:t>
            </a:r>
          </a:p>
          <a:p>
            <a:pPr lvl="1"/>
            <a:r>
              <a:rPr lang="en-AU"/>
              <a:t>have some analyses, none practical </a:t>
            </a:r>
          </a:p>
          <a:p>
            <a:r>
              <a:rPr lang="en-AU"/>
              <a:t>result is very non-linear </a:t>
            </a:r>
          </a:p>
          <a:p>
            <a:r>
              <a:rPr lang="en-AU"/>
              <a:t>since RC4 is a stream cipher, must </a:t>
            </a:r>
            <a:r>
              <a:rPr lang="en-AU" b="1"/>
              <a:t>never reuse a key</a:t>
            </a:r>
            <a:r>
              <a:rPr lang="en-AU"/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28595" y="4224054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considered:</a:t>
            </a:r>
          </a:p>
          <a:p>
            <a:pPr lvl="1"/>
            <a:r>
              <a:rPr lang="en-US" dirty="0"/>
              <a:t>some other modern symmetric block ciphers</a:t>
            </a:r>
          </a:p>
          <a:p>
            <a:pPr lvl="1"/>
            <a:r>
              <a:rPr lang="en-US" dirty="0" smtClean="0"/>
              <a:t>RC5</a:t>
            </a:r>
            <a:endParaRPr lang="en-US" dirty="0"/>
          </a:p>
          <a:p>
            <a:pPr lvl="1"/>
            <a:r>
              <a:rPr lang="en-US" dirty="0" smtClean="0"/>
              <a:t>RC4</a:t>
            </a:r>
            <a:endParaRPr lang="en-US" dirty="0"/>
          </a:p>
          <a:p>
            <a:pPr lvl="1"/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0845" y="4615940"/>
            <a:ext cx="3673143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dirty="0" smtClean="0"/>
              <a:t>Explain RC5 algorithm in detail.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dirty="0" smtClean="0"/>
              <a:t>Explain RC4 algorithm in detail.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dirty="0" smtClean="0"/>
              <a:t>What are difference between RC5 &amp; RC4 algorithm.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1885" y="1031966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9406" y="507313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:a16="http://schemas.microsoft.com/office/drawing/2014/main" xmlns="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:a16="http://schemas.microsoft.com/office/drawing/2014/main" xmlns="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:a16="http://schemas.microsoft.com/office/drawing/2014/main" xmlns="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63727" y="108896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can vary key size / input data size / #rounds </a:t>
            </a:r>
          </a:p>
          <a:p>
            <a:r>
              <a:rPr lang="en-AU"/>
              <a:t>very clean and simple design</a:t>
            </a:r>
          </a:p>
          <a:p>
            <a:r>
              <a:rPr lang="en-US"/>
              <a:t>easy implementation on various CPUs</a:t>
            </a:r>
            <a:endParaRPr lang="en-AU"/>
          </a:p>
          <a:p>
            <a:r>
              <a:rPr lang="en-AU"/>
              <a:t>yet still regarded as secure </a:t>
            </a:r>
          </a:p>
          <a:p>
            <a:pPr lvl="1"/>
            <a:r>
              <a:rPr lang="en-AU"/>
              <a:t>Vary parameters to achieve tradeoffs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72732" y="188580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RC5 Ciphers</a:t>
            </a: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RC5 is a family of ciphers RC5-w/r/b</a:t>
            </a:r>
          </a:p>
          <a:p>
            <a:pPr lvl="1"/>
            <a:r>
              <a:rPr lang="en-US"/>
              <a:t>w = word size in bits (16/32/64)  data=2w</a:t>
            </a:r>
          </a:p>
          <a:p>
            <a:pPr lvl="1"/>
            <a:r>
              <a:rPr lang="en-US"/>
              <a:t>r = number of rounds (0..255)</a:t>
            </a:r>
          </a:p>
          <a:p>
            <a:pPr lvl="1"/>
            <a:r>
              <a:rPr lang="en-US"/>
              <a:t>b = number of bytes in key (0..255)</a:t>
            </a:r>
          </a:p>
          <a:p>
            <a:r>
              <a:rPr lang="en-US"/>
              <a:t>nominal version is RC5-32/12/16</a:t>
            </a:r>
          </a:p>
          <a:p>
            <a:pPr lvl="1"/>
            <a:r>
              <a:rPr lang="en-US"/>
              <a:t>ie 32-bit words so encrypts 64-bit data blocks</a:t>
            </a:r>
          </a:p>
          <a:p>
            <a:pPr lvl="1"/>
            <a:r>
              <a:rPr lang="en-US"/>
              <a:t>using 12 rounds</a:t>
            </a:r>
          </a:p>
          <a:p>
            <a:pPr lvl="1"/>
            <a:r>
              <a:rPr lang="en-US"/>
              <a:t>with 16 bytes (128-bit) secret key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RC5</a:t>
            </a:r>
          </a:p>
          <a:p>
            <a:pPr lvl="1" algn="just"/>
            <a:r>
              <a:rPr lang="en-US" dirty="0" smtClean="0"/>
              <a:t>Ciphers</a:t>
            </a:r>
          </a:p>
          <a:p>
            <a:pPr lvl="1" algn="just"/>
            <a:r>
              <a:rPr lang="en-US" dirty="0" smtClean="0"/>
              <a:t>Key Expansion</a:t>
            </a:r>
          </a:p>
          <a:p>
            <a:pPr lvl="1" algn="just"/>
            <a:r>
              <a:rPr lang="en-US" dirty="0" smtClean="0"/>
              <a:t>Encryption &amp; Decryption</a:t>
            </a:r>
          </a:p>
          <a:p>
            <a:pPr lvl="1" algn="just"/>
            <a:r>
              <a:rPr lang="en-US" dirty="0" smtClean="0"/>
              <a:t>Modes</a:t>
            </a:r>
          </a:p>
          <a:p>
            <a:pPr lvl="1" algn="just"/>
            <a:r>
              <a:rPr lang="en-US" dirty="0" smtClean="0"/>
              <a:t>Block &amp; Stream cipher</a:t>
            </a:r>
          </a:p>
          <a:p>
            <a:pPr algn="just"/>
            <a:r>
              <a:rPr lang="en-US" dirty="0" smtClean="0"/>
              <a:t>RC4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5" y="223850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RC5 Key Expansion</a:t>
            </a:r>
            <a:endParaRPr lang="en-AU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RC5 uses 2r+2 subkey words (w-bits)</a:t>
            </a:r>
          </a:p>
          <a:p>
            <a:pPr lvl="1"/>
            <a:r>
              <a:rPr lang="en-US"/>
              <a:t>Two subkeys for each round</a:t>
            </a:r>
          </a:p>
          <a:p>
            <a:pPr lvl="1"/>
            <a:r>
              <a:rPr lang="en-US"/>
              <a:t>2 subkeys for additional operations</a:t>
            </a:r>
          </a:p>
          <a:p>
            <a:r>
              <a:rPr lang="en-US"/>
              <a:t>subkeys are stored in array </a:t>
            </a:r>
            <a:r>
              <a:rPr lang="en-US">
                <a:latin typeface="Courier New" pitchFamily="49" charset="0"/>
              </a:rPr>
              <a:t>S[i]</a:t>
            </a:r>
            <a:r>
              <a:rPr lang="en-US"/>
              <a:t>, i=0..t-1</a:t>
            </a:r>
          </a:p>
          <a:p>
            <a:r>
              <a:rPr lang="en-US"/>
              <a:t>Key expansion: fill in pseudo-random bits to the original key K</a:t>
            </a:r>
          </a:p>
          <a:p>
            <a:r>
              <a:rPr lang="en-US"/>
              <a:t>Certain amount of </a:t>
            </a:r>
            <a:r>
              <a:rPr lang="en-US" i="1"/>
              <a:t>one-wayness</a:t>
            </a:r>
          </a:p>
          <a:p>
            <a:pPr lvl="1"/>
            <a:r>
              <a:rPr lang="en-AU"/>
              <a:t>Difficult to determine K from S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891</Words>
  <Application>Microsoft Office PowerPoint</Application>
  <PresentationFormat>On-screen Show (4:3)</PresentationFormat>
  <Paragraphs>248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SASEPresentation</vt:lpstr>
      <vt:lpstr>Cryptography and Network Security </vt:lpstr>
      <vt:lpstr>Session Meta Data</vt:lpstr>
      <vt:lpstr>Revision History</vt:lpstr>
      <vt:lpstr>Agenda</vt:lpstr>
      <vt:lpstr>Introduction</vt:lpstr>
      <vt:lpstr>Agenda</vt:lpstr>
      <vt:lpstr>RC5 Ciphers</vt:lpstr>
      <vt:lpstr>Agenda</vt:lpstr>
      <vt:lpstr>RC5 Key Expansion</vt:lpstr>
      <vt:lpstr>Agenda</vt:lpstr>
      <vt:lpstr>RC5 Encryption &amp; Decryption</vt:lpstr>
      <vt:lpstr>RC5 Encryption</vt:lpstr>
      <vt:lpstr>Agenda</vt:lpstr>
      <vt:lpstr>RC5 Modes</vt:lpstr>
      <vt:lpstr>Agenda</vt:lpstr>
      <vt:lpstr>Block Cipher Characteristics</vt:lpstr>
      <vt:lpstr>Stream Ciphers</vt:lpstr>
      <vt:lpstr>Block/Stream Ciphers</vt:lpstr>
      <vt:lpstr>Stream Cipher Properties</vt:lpstr>
      <vt:lpstr>Agenda</vt:lpstr>
      <vt:lpstr>RC4</vt:lpstr>
      <vt:lpstr>RC4 Security</vt:lpstr>
      <vt:lpstr>Agenda</vt:lpstr>
      <vt:lpstr>Summary</vt:lpstr>
      <vt:lpstr>Agenda</vt:lpstr>
      <vt:lpstr>Test your understanding</vt:lpstr>
      <vt:lpstr>Agenda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198</cp:revision>
  <dcterms:created xsi:type="dcterms:W3CDTF">2016-10-24T07:42:03Z</dcterms:created>
  <dcterms:modified xsi:type="dcterms:W3CDTF">2018-08-02T05:40:42Z</dcterms:modified>
</cp:coreProperties>
</file>