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9"/>
  </p:notesMasterIdLst>
  <p:sldIdLst>
    <p:sldId id="260" r:id="rId2"/>
    <p:sldId id="262" r:id="rId3"/>
    <p:sldId id="261" r:id="rId4"/>
    <p:sldId id="280" r:id="rId5"/>
    <p:sldId id="385" r:id="rId6"/>
    <p:sldId id="417" r:id="rId7"/>
    <p:sldId id="386" r:id="rId8"/>
    <p:sldId id="418" r:id="rId9"/>
    <p:sldId id="387" r:id="rId10"/>
    <p:sldId id="419" r:id="rId11"/>
    <p:sldId id="388" r:id="rId12"/>
    <p:sldId id="389" r:id="rId13"/>
    <p:sldId id="390" r:id="rId14"/>
    <p:sldId id="420" r:id="rId15"/>
    <p:sldId id="391" r:id="rId16"/>
    <p:sldId id="421" r:id="rId17"/>
    <p:sldId id="392" r:id="rId18"/>
    <p:sldId id="422" r:id="rId19"/>
    <p:sldId id="393" r:id="rId20"/>
    <p:sldId id="423" r:id="rId21"/>
    <p:sldId id="394" r:id="rId22"/>
    <p:sldId id="395" r:id="rId23"/>
    <p:sldId id="424" r:id="rId24"/>
    <p:sldId id="396" r:id="rId25"/>
    <p:sldId id="425" r:id="rId26"/>
    <p:sldId id="397" r:id="rId27"/>
    <p:sldId id="398" r:id="rId28"/>
    <p:sldId id="399" r:id="rId29"/>
    <p:sldId id="416" r:id="rId30"/>
    <p:sldId id="400" r:id="rId31"/>
    <p:sldId id="401" r:id="rId32"/>
    <p:sldId id="402" r:id="rId33"/>
    <p:sldId id="403" r:id="rId34"/>
    <p:sldId id="404" r:id="rId35"/>
    <p:sldId id="405" r:id="rId36"/>
    <p:sldId id="406" r:id="rId37"/>
    <p:sldId id="407" r:id="rId38"/>
    <p:sldId id="408" r:id="rId39"/>
    <p:sldId id="409" r:id="rId40"/>
    <p:sldId id="412" r:id="rId41"/>
    <p:sldId id="413" r:id="rId42"/>
    <p:sldId id="426" r:id="rId43"/>
    <p:sldId id="415" r:id="rId44"/>
    <p:sldId id="427" r:id="rId45"/>
    <p:sldId id="360" r:id="rId46"/>
    <p:sldId id="428" r:id="rId47"/>
    <p:sldId id="361" r:id="rId4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24-07-2018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xmlns=""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xmlns=""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2244BDE-1A99-4245-A909-0871243FDCC8}" type="slidenum">
              <a:rPr lang="en-AU"/>
              <a:pPr/>
              <a:t>11</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z="700" dirty="0" smtClean="0">
                <a:latin typeface="Arial" pitchFamily="34" charset="0"/>
                <a:ea typeface="ＭＳ Ｐゴシック" pitchFamily="34" charset="-128"/>
                <a:cs typeface="Arial" pitchFamily="34" charset="0"/>
              </a:rPr>
              <a:t>The concept of public-key cryptography evolved from an attempt to attack two of the most difficult problems associated with symmetric encryption: key distribution and digital signatures. The first problem is that of key distribution, which under  symmetric encryption requires either (1) that two communicants already share a key, which somehow has been distributed to them; or (2) the use of a key distribution center. This seemed to negated the very essence of cryptography: the ability to maintain total secrecy over your own communication. The second was that of "digital signatures." If the use of cryptography was to become widespread, not just in military situations but for commercial and private purposes, then electronic messages and documents would need the equivalent of signatures used in paper documents. </a:t>
            </a:r>
          </a:p>
          <a:p>
            <a:pPr eaLnBrk="1" hangingPunct="1"/>
            <a:r>
              <a:rPr lang="en-AU" sz="700" dirty="0" smtClean="0">
                <a:latin typeface="Arial" pitchFamily="34" charset="0"/>
                <a:ea typeface="ＭＳ Ｐゴシック" pitchFamily="34" charset="-128"/>
                <a:cs typeface="Arial" pitchFamily="34" charset="0"/>
              </a:rPr>
              <a:t>The idea of public key schemes, and the first practical scheme, which was for key distribution only, was published in 1976 by </a:t>
            </a:r>
            <a:r>
              <a:rPr lang="en-AU" sz="700" dirty="0" err="1" smtClean="0">
                <a:latin typeface="Arial" pitchFamily="34" charset="0"/>
                <a:ea typeface="ＭＳ Ｐゴシック" pitchFamily="34" charset="-128"/>
                <a:cs typeface="Arial" pitchFamily="34" charset="0"/>
              </a:rPr>
              <a:t>Diffie</a:t>
            </a:r>
            <a:r>
              <a:rPr lang="en-AU" sz="700" dirty="0" smtClean="0">
                <a:latin typeface="Arial" pitchFamily="34" charset="0"/>
                <a:ea typeface="ＭＳ Ｐゴシック" pitchFamily="34" charset="-128"/>
                <a:cs typeface="Arial" pitchFamily="34" charset="0"/>
              </a:rPr>
              <a:t> &amp; Hellman. The concept had been previously described in a classified report in 1970 by James Ellis (UK CESG) - and subsequently declassified </a:t>
            </a:r>
            <a:r>
              <a:rPr lang="en-US" sz="700" dirty="0" smtClean="0">
                <a:latin typeface="Arial" pitchFamily="34" charset="0"/>
                <a:ea typeface="ＭＳ Ｐゴシック" pitchFamily="34" charset="-128"/>
                <a:cs typeface="Arial" pitchFamily="34" charset="0"/>
              </a:rPr>
              <a:t>[ELLI99]. </a:t>
            </a:r>
            <a:r>
              <a:rPr lang="en-AU" sz="700" dirty="0" smtClean="0">
                <a:latin typeface="Arial" pitchFamily="34" charset="0"/>
                <a:ea typeface="ＭＳ Ｐゴシック" pitchFamily="34" charset="-128"/>
                <a:cs typeface="Arial" pitchFamily="34" charset="0"/>
              </a:rPr>
              <a:t>Its interesting to note that they discovered RSA first, then </a:t>
            </a:r>
            <a:r>
              <a:rPr lang="en-AU" sz="700" dirty="0" err="1" smtClean="0">
                <a:latin typeface="Arial" pitchFamily="34" charset="0"/>
                <a:ea typeface="ＭＳ Ｐゴシック" pitchFamily="34" charset="-128"/>
                <a:cs typeface="Arial" pitchFamily="34" charset="0"/>
              </a:rPr>
              <a:t>Diffie</a:t>
            </a:r>
            <a:r>
              <a:rPr lang="en-AU" sz="700" dirty="0" smtClean="0">
                <a:latin typeface="Arial" pitchFamily="34" charset="0"/>
                <a:ea typeface="ＭＳ Ｐゴシック" pitchFamily="34" charset="-128"/>
                <a:cs typeface="Arial" pitchFamily="34" charset="0"/>
              </a:rPr>
              <a:t>-Hellman, opposite to the order of public discovery! There is also a claim that the NSA knew of the concept in the mid-60’s [SIMM93].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D737A69-504A-42BE-88AD-B34F1F20B1E6}" type="slidenum">
              <a:rPr lang="en-AU"/>
              <a:pPr/>
              <a:t>12</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Asymmetric algorithms rely on one key for encryption and a different but related key for decryption. These algorithms have the following important characteristic:   </a:t>
            </a:r>
          </a:p>
          <a:p>
            <a:pPr eaLnBrk="1" hangingPunct="1"/>
            <a:r>
              <a:rPr lang="en-US" smtClean="0">
                <a:latin typeface="Arial" pitchFamily="34" charset="0"/>
                <a:ea typeface="ＭＳ Ｐゴシック" pitchFamily="34" charset="-128"/>
              </a:rPr>
              <a:t>• It is computationally infeasible to determine the decryption key given only knowledge of the cryptographic algorithm and the encryption key. </a:t>
            </a:r>
          </a:p>
          <a:p>
            <a:pPr eaLnBrk="1" hangingPunct="1"/>
            <a:r>
              <a:rPr lang="en-US" smtClean="0">
                <a:latin typeface="Arial" pitchFamily="34" charset="0"/>
                <a:ea typeface="ＭＳ Ｐゴシック" pitchFamily="34" charset="-128"/>
              </a:rPr>
              <a:t>In addition, some algorithms, such as RSA, also exhibit the following characteristic:</a:t>
            </a:r>
          </a:p>
          <a:p>
            <a:pPr eaLnBrk="1" hangingPunct="1"/>
            <a:r>
              <a:rPr lang="en-US" smtClean="0">
                <a:latin typeface="Arial" pitchFamily="34" charset="0"/>
                <a:ea typeface="ＭＳ Ｐゴシック" pitchFamily="34" charset="-128"/>
              </a:rPr>
              <a:t>• Either of the two related keys can be used for encryption, with the other used for decryption. </a:t>
            </a:r>
            <a:endParaRPr lang="en-AU" smtClean="0">
              <a:latin typeface="Arial" pitchFamily="34" charset="0"/>
              <a:ea typeface="ＭＳ Ｐゴシック" pitchFamily="34" charset="-128"/>
            </a:endParaRPr>
          </a:p>
          <a:p>
            <a:pPr eaLnBrk="1" hangingPunct="1"/>
            <a:r>
              <a:rPr lang="en-AU" smtClean="0">
                <a:latin typeface="Arial" pitchFamily="34" charset="0"/>
                <a:ea typeface="ＭＳ Ｐゴシック" pitchFamily="34" charset="-128"/>
              </a:rPr>
              <a:t>Anyone knowing the public key can encrypt messages or verify signatures, but </a:t>
            </a:r>
            <a:r>
              <a:rPr lang="en-AU" b="1" smtClean="0">
                <a:latin typeface="Arial" pitchFamily="34" charset="0"/>
                <a:ea typeface="ＭＳ Ｐゴシック" pitchFamily="34" charset="-128"/>
              </a:rPr>
              <a:t>cannot</a:t>
            </a:r>
            <a:r>
              <a:rPr lang="en-AU" smtClean="0">
                <a:latin typeface="Arial" pitchFamily="34" charset="0"/>
                <a:ea typeface="ＭＳ Ｐゴシック" pitchFamily="34" charset="-128"/>
              </a:rPr>
              <a:t> decrypt messages or create signatures, thanks to some clever use of number theory.</a:t>
            </a:r>
            <a:endParaRPr lang="en-US" smtClean="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21CC8CF-B5A6-4572-A29F-EA0F5D300333}" type="slidenum">
              <a:rPr lang="en-AU"/>
              <a:pPr/>
              <a:t>13</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709930" y="4861441"/>
            <a:ext cx="5679440" cy="5032018"/>
          </a:xfrm>
          <a:noFill/>
          <a:ln/>
        </p:spPr>
        <p:txBody>
          <a:bodyPr/>
          <a:lstStyle/>
          <a:p>
            <a:pPr eaLnBrk="1" hangingPunct="1"/>
            <a:r>
              <a:rPr lang="en-US" dirty="0" smtClean="0">
                <a:latin typeface="Arial" pitchFamily="34" charset="0"/>
                <a:ea typeface="ＭＳ Ｐゴシック" pitchFamily="34" charset="-128"/>
                <a:cs typeface="Arial" pitchFamily="34" charset="0"/>
              </a:rPr>
              <a:t>Stallings Figure 9.1a “</a:t>
            </a:r>
            <a:r>
              <a:rPr lang="en-AU" dirty="0" smtClean="0">
                <a:latin typeface="Arial" pitchFamily="34" charset="0"/>
                <a:ea typeface="ＭＳ Ｐゴシック" pitchFamily="34" charset="-128"/>
                <a:cs typeface="Arial" pitchFamily="34" charset="0"/>
              </a:rPr>
              <a:t>Public-Key Cryptography”, shows </a:t>
            </a:r>
            <a:r>
              <a:rPr lang="en-AU" dirty="0" err="1" smtClean="0">
                <a:latin typeface="Arial" pitchFamily="34" charset="0"/>
                <a:ea typeface="ＭＳ Ｐゴシック" pitchFamily="34" charset="-128"/>
                <a:cs typeface="Arial" pitchFamily="34" charset="0"/>
              </a:rPr>
              <a:t>tha</a:t>
            </a:r>
            <a:r>
              <a:rPr lang="en-US" dirty="0" smtClean="0">
                <a:latin typeface="Arial" pitchFamily="34" charset="0"/>
                <a:ea typeface="ＭＳ Ｐゴシック" pitchFamily="34" charset="-128"/>
                <a:cs typeface="Arial" pitchFamily="34" charset="0"/>
              </a:rPr>
              <a:t>t a public-key encryption scheme has six ingredients: </a:t>
            </a:r>
          </a:p>
          <a:p>
            <a:pPr eaLnBrk="1" hangingPunct="1"/>
            <a:r>
              <a:rPr lang="en-US" dirty="0" smtClean="0">
                <a:latin typeface="Arial" pitchFamily="34" charset="0"/>
                <a:ea typeface="ＭＳ Ｐゴシック" pitchFamily="34" charset="-128"/>
                <a:cs typeface="Arial" pitchFamily="34" charset="0"/>
              </a:rPr>
              <a:t>• Plaintext: the readable message /data fed into the algorithm as input. </a:t>
            </a:r>
          </a:p>
          <a:p>
            <a:pPr eaLnBrk="1" hangingPunct="1"/>
            <a:r>
              <a:rPr lang="en-US" dirty="0" smtClean="0">
                <a:latin typeface="Arial" pitchFamily="34" charset="0"/>
                <a:ea typeface="ＭＳ Ｐゴシック" pitchFamily="34" charset="-128"/>
                <a:cs typeface="Arial" pitchFamily="34" charset="0"/>
              </a:rPr>
              <a:t>• Encryption algorithm: performs various transformations on the plaintext. </a:t>
            </a:r>
          </a:p>
          <a:p>
            <a:pPr eaLnBrk="1" hangingPunct="1"/>
            <a:r>
              <a:rPr lang="en-US" dirty="0" smtClean="0">
                <a:latin typeface="Arial" pitchFamily="34" charset="0"/>
                <a:ea typeface="ＭＳ Ｐゴシック" pitchFamily="34" charset="-128"/>
                <a:cs typeface="Arial" pitchFamily="34" charset="0"/>
              </a:rPr>
              <a:t>• Public and private keys: a pair of keys selected so that if one is used for encryption, the other is used for decryption. The exact transformations performed by the algorithm depend on the public or private key that is provided as input. </a:t>
            </a:r>
          </a:p>
          <a:p>
            <a:pPr eaLnBrk="1" hangingPunct="1"/>
            <a:r>
              <a:rPr lang="en-US" dirty="0" smtClean="0">
                <a:latin typeface="Arial" pitchFamily="34" charset="0"/>
                <a:ea typeface="ＭＳ Ｐゴシック" pitchFamily="34" charset="-128"/>
                <a:cs typeface="Arial" pitchFamily="34" charset="0"/>
              </a:rPr>
              <a:t>• </a:t>
            </a:r>
            <a:r>
              <a:rPr lang="en-US" dirty="0" err="1" smtClean="0">
                <a:latin typeface="Arial" pitchFamily="34" charset="0"/>
                <a:ea typeface="ＭＳ Ｐゴシック" pitchFamily="34" charset="-128"/>
                <a:cs typeface="Arial" pitchFamily="34" charset="0"/>
              </a:rPr>
              <a:t>Ciphertext</a:t>
            </a:r>
            <a:r>
              <a:rPr lang="en-US" dirty="0" smtClean="0">
                <a:latin typeface="Arial" pitchFamily="34" charset="0"/>
                <a:ea typeface="ＭＳ Ｐゴシック" pitchFamily="34" charset="-128"/>
                <a:cs typeface="Arial" pitchFamily="34" charset="0"/>
              </a:rPr>
              <a:t>: the scrambled message produced as output. It depends on the plaintext and the key. For a given message, two different keys will produce two different </a:t>
            </a:r>
            <a:r>
              <a:rPr lang="en-US" dirty="0" err="1" smtClean="0">
                <a:latin typeface="Arial" pitchFamily="34" charset="0"/>
                <a:ea typeface="ＭＳ Ｐゴシック" pitchFamily="34" charset="-128"/>
                <a:cs typeface="Arial" pitchFamily="34" charset="0"/>
              </a:rPr>
              <a:t>ciphertexts</a:t>
            </a:r>
            <a:r>
              <a:rPr lang="en-US" dirty="0" smtClean="0">
                <a:latin typeface="Arial" pitchFamily="34" charset="0"/>
                <a:ea typeface="ＭＳ Ｐゴシック" pitchFamily="34" charset="-128"/>
                <a:cs typeface="Arial" pitchFamily="34" charset="0"/>
              </a:rPr>
              <a:t>. </a:t>
            </a:r>
          </a:p>
          <a:p>
            <a:pPr eaLnBrk="1" hangingPunct="1"/>
            <a:r>
              <a:rPr lang="en-US" dirty="0" smtClean="0">
                <a:latin typeface="Arial" pitchFamily="34" charset="0"/>
                <a:ea typeface="ＭＳ Ｐゴシック" pitchFamily="34" charset="-128"/>
                <a:cs typeface="Arial" pitchFamily="34" charset="0"/>
              </a:rPr>
              <a:t>• Decryption algorithm: accepts the </a:t>
            </a:r>
            <a:r>
              <a:rPr lang="en-US" dirty="0" err="1" smtClean="0">
                <a:latin typeface="Arial" pitchFamily="34" charset="0"/>
                <a:ea typeface="ＭＳ Ｐゴシック" pitchFamily="34" charset="-128"/>
                <a:cs typeface="Arial" pitchFamily="34" charset="0"/>
              </a:rPr>
              <a:t>ciphertext</a:t>
            </a:r>
            <a:r>
              <a:rPr lang="en-US" dirty="0" smtClean="0">
                <a:latin typeface="Arial" pitchFamily="34" charset="0"/>
                <a:ea typeface="ＭＳ Ｐゴシック" pitchFamily="34" charset="-128"/>
                <a:cs typeface="Arial" pitchFamily="34" charset="0"/>
              </a:rPr>
              <a:t> and matching key and produces the original plaintext. </a:t>
            </a:r>
          </a:p>
          <a:p>
            <a:pPr eaLnBrk="1" hangingPunct="1"/>
            <a:r>
              <a:rPr lang="en-AU" dirty="0" smtClean="0">
                <a:latin typeface="Arial" pitchFamily="34" charset="0"/>
                <a:ea typeface="ＭＳ Ｐゴシック" pitchFamily="34" charset="-128"/>
                <a:cs typeface="Arial" pitchFamily="34" charset="0"/>
              </a:rPr>
              <a:t>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b="1" dirty="0" smtClean="0">
                <a:latin typeface="Arial" pitchFamily="34" charset="0"/>
                <a:ea typeface="ＭＳ Ｐゴシック" pitchFamily="34" charset="-128"/>
                <a:cs typeface="Arial" pitchFamily="34" charset="0"/>
              </a:rPr>
              <a:t>unlocked box</a:t>
            </a:r>
            <a:r>
              <a:rPr lang="en-AU" dirty="0" smtClean="0">
                <a:latin typeface="Arial" pitchFamily="34" charset="0"/>
                <a:ea typeface="ＭＳ Ｐゴシック" pitchFamily="34" charset="-128"/>
                <a:cs typeface="Arial" pitchFamily="34" charset="0"/>
              </a:rPr>
              <a:t> (their public key) to the sender, who puts the message in the box and locks it (easy - and having locked it cannot get at the message), and sends the locked box to the receiver who can unlock it (also easy), having the (private) key. An attacker would have to pick the lock on the box (hard).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BD4A24D-A040-4786-B67D-0EAF4913F02F}" type="slidenum">
              <a:rPr lang="en-AU"/>
              <a:pPr/>
              <a:t>15</a:t>
            </a:fld>
            <a:endParaRPr lang="en-AU"/>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709930" y="4861441"/>
            <a:ext cx="5679440" cy="5032018"/>
          </a:xfrm>
          <a:noFill/>
          <a:ln/>
        </p:spPr>
        <p:txBody>
          <a:bodyPr/>
          <a:lstStyle/>
          <a:p>
            <a:pPr eaLnBrk="1" hangingPunct="1"/>
            <a:r>
              <a:rPr lang="en-US" smtClean="0">
                <a:latin typeface="Arial" pitchFamily="34" charset="0"/>
                <a:ea typeface="ＭＳ Ｐゴシック" pitchFamily="34" charset="-128"/>
                <a:cs typeface="Arial" pitchFamily="34" charset="0"/>
              </a:rPr>
              <a:t>Stallings </a:t>
            </a:r>
            <a:r>
              <a:rPr lang="en-US" smtClean="0">
                <a:latin typeface="Arial" pitchFamily="34" charset="0"/>
                <a:ea typeface="ＭＳ Ｐゴシック" pitchFamily="34" charset="-128"/>
              </a:rPr>
              <a:t>Table 9.2 summarizes some of the important aspects of symmetric and public-key encryption. To discriminate between the two, we refer to the key used in symmetric encryption as a </a:t>
            </a:r>
            <a:r>
              <a:rPr lang="en-US" b="1" smtClean="0">
                <a:latin typeface="Arial" pitchFamily="34" charset="0"/>
                <a:ea typeface="ＭＳ Ｐゴシック" pitchFamily="34" charset="-128"/>
              </a:rPr>
              <a:t>secret key</a:t>
            </a:r>
            <a:r>
              <a:rPr lang="en-US" smtClean="0">
                <a:latin typeface="Arial" pitchFamily="34" charset="0"/>
                <a:ea typeface="ＭＳ Ｐゴシック" pitchFamily="34" charset="-128"/>
              </a:rPr>
              <a:t>. The two keys used for asymmetric encryption are referred to as the </a:t>
            </a:r>
            <a:r>
              <a:rPr lang="en-US" b="1" smtClean="0">
                <a:latin typeface="Arial" pitchFamily="34" charset="0"/>
                <a:ea typeface="ＭＳ Ｐゴシック" pitchFamily="34" charset="-128"/>
              </a:rPr>
              <a:t>public key </a:t>
            </a:r>
            <a:r>
              <a:rPr lang="en-US" smtClean="0">
                <a:latin typeface="Arial" pitchFamily="34" charset="0"/>
                <a:ea typeface="ＭＳ Ｐゴシック" pitchFamily="34" charset="-128"/>
              </a:rPr>
              <a:t>and the </a:t>
            </a:r>
            <a:r>
              <a:rPr lang="en-US" b="1" smtClean="0">
                <a:latin typeface="Arial" pitchFamily="34" charset="0"/>
                <a:ea typeface="ＭＳ Ｐゴシック" pitchFamily="34" charset="-128"/>
              </a:rPr>
              <a:t>private key. </a:t>
            </a:r>
            <a:r>
              <a:rPr lang="en-US" smtClean="0">
                <a:latin typeface="Arial" pitchFamily="34" charset="0"/>
                <a:ea typeface="ＭＳ Ｐゴシック" pitchFamily="34" charset="-128"/>
              </a:rPr>
              <a:t>Invariably, the private key is kept secret, but it is referred to as a private key rather than a secret key to avoid confusion with symmetric encryption.</a:t>
            </a:r>
            <a:endParaRPr lang="en-AU"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891181E-DAB4-4439-9343-E4AF68E1128E}" type="slidenum">
              <a:rPr lang="en-AU"/>
              <a:pPr/>
              <a:t>17</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34" charset="-128"/>
                <a:cs typeface="Arial" pitchFamily="34" charset="0"/>
              </a:rPr>
              <a:t>Stallings Figure 9.4 “</a:t>
            </a:r>
            <a:r>
              <a:rPr lang="en-AU" dirty="0" smtClean="0">
                <a:latin typeface="Arial" pitchFamily="34" charset="0"/>
                <a:ea typeface="ＭＳ Ｐゴシック" pitchFamily="34" charset="-128"/>
                <a:cs typeface="Arial" pitchFamily="34" charset="0"/>
              </a:rPr>
              <a:t>Public-Key Cryptosystems: Secrecy and Authentication” illustrates </a:t>
            </a:r>
            <a:r>
              <a:rPr lang="en-US" dirty="0" smtClean="0">
                <a:latin typeface="Arial" pitchFamily="34" charset="0"/>
                <a:ea typeface="ＭＳ Ｐゴシック" pitchFamily="34" charset="-128"/>
                <a:cs typeface="Arial" pitchFamily="34" charset="0"/>
              </a:rPr>
              <a:t>the essential elements of a public-key encryption scheme.</a:t>
            </a:r>
          </a:p>
          <a:p>
            <a:pPr eaLnBrk="1" hangingPunct="1"/>
            <a:r>
              <a:rPr lang="en-US" dirty="0" smtClean="0">
                <a:latin typeface="Arial" pitchFamily="34" charset="0"/>
                <a:ea typeface="ＭＳ Ｐゴシック" pitchFamily="34" charset="-128"/>
                <a:cs typeface="Arial" pitchFamily="34" charset="0"/>
              </a:rPr>
              <a:t>Note that public-key schemes can be used for either secrecy or authentication, or both (as shown here). There is some source A that produces a message in plaintext X The M elements of X are letters in some finite alphabet. The message is intended for destination B. B generates a related pair of keys: a public key, </a:t>
            </a:r>
            <a:r>
              <a:rPr lang="en-US" dirty="0" err="1" smtClean="0">
                <a:latin typeface="Arial" pitchFamily="34" charset="0"/>
                <a:ea typeface="ＭＳ Ｐゴシック" pitchFamily="34" charset="-128"/>
                <a:cs typeface="Arial" pitchFamily="34" charset="0"/>
              </a:rPr>
              <a:t>PUb</a:t>
            </a:r>
            <a:r>
              <a:rPr lang="en-US" dirty="0" smtClean="0">
                <a:latin typeface="Arial" pitchFamily="34" charset="0"/>
                <a:ea typeface="ＭＳ Ｐゴシック" pitchFamily="34" charset="-128"/>
                <a:cs typeface="Arial" pitchFamily="34" charset="0"/>
              </a:rPr>
              <a:t>, and a private key, </a:t>
            </a:r>
            <a:r>
              <a:rPr lang="en-US" dirty="0" err="1" smtClean="0">
                <a:latin typeface="Arial" pitchFamily="34" charset="0"/>
                <a:ea typeface="ＭＳ Ｐゴシック" pitchFamily="34" charset="-128"/>
                <a:cs typeface="Arial" pitchFamily="34" charset="0"/>
              </a:rPr>
              <a:t>PRb</a:t>
            </a:r>
            <a:r>
              <a:rPr lang="en-US" dirty="0" smtClean="0">
                <a:latin typeface="Arial" pitchFamily="34" charset="0"/>
                <a:ea typeface="ＭＳ Ｐゴシック" pitchFamily="34" charset="-128"/>
                <a:cs typeface="Arial" pitchFamily="34" charset="0"/>
              </a:rPr>
              <a:t>. </a:t>
            </a:r>
            <a:r>
              <a:rPr lang="en-US" dirty="0" err="1" smtClean="0">
                <a:latin typeface="Arial" pitchFamily="34" charset="0"/>
                <a:ea typeface="ＭＳ Ｐゴシック" pitchFamily="34" charset="-128"/>
                <a:cs typeface="Arial" pitchFamily="34" charset="0"/>
              </a:rPr>
              <a:t>PRb</a:t>
            </a:r>
            <a:r>
              <a:rPr lang="en-US" dirty="0" smtClean="0">
                <a:latin typeface="Arial" pitchFamily="34" charset="0"/>
                <a:ea typeface="ＭＳ Ｐゴシック" pitchFamily="34" charset="-128"/>
                <a:cs typeface="Arial" pitchFamily="34" charset="0"/>
              </a:rPr>
              <a:t> is known only to B, whereas </a:t>
            </a:r>
            <a:r>
              <a:rPr lang="en-US" dirty="0" err="1" smtClean="0">
                <a:latin typeface="Arial" pitchFamily="34" charset="0"/>
                <a:ea typeface="ＭＳ Ｐゴシック" pitchFamily="34" charset="-128"/>
                <a:cs typeface="Arial" pitchFamily="34" charset="0"/>
              </a:rPr>
              <a:t>PUb</a:t>
            </a:r>
            <a:r>
              <a:rPr lang="en-US" dirty="0" smtClean="0">
                <a:latin typeface="Arial" pitchFamily="34" charset="0"/>
                <a:ea typeface="ＭＳ Ｐゴシック" pitchFamily="34" charset="-128"/>
                <a:cs typeface="Arial" pitchFamily="34" charset="0"/>
              </a:rPr>
              <a:t> is publicly available and therefore accessible by A.  With the message X and the encryption key </a:t>
            </a:r>
            <a:r>
              <a:rPr lang="en-US" dirty="0" err="1" smtClean="0">
                <a:latin typeface="Arial" pitchFamily="34" charset="0"/>
                <a:ea typeface="ＭＳ Ｐゴシック" pitchFamily="34" charset="-128"/>
                <a:cs typeface="Arial" pitchFamily="34" charset="0"/>
              </a:rPr>
              <a:t>PUb</a:t>
            </a:r>
            <a:r>
              <a:rPr lang="en-US" dirty="0" smtClean="0">
                <a:latin typeface="Arial" pitchFamily="34" charset="0"/>
                <a:ea typeface="ＭＳ Ｐゴシック" pitchFamily="34" charset="-128"/>
                <a:cs typeface="Arial" pitchFamily="34" charset="0"/>
              </a:rPr>
              <a:t> as input, A forms the </a:t>
            </a:r>
            <a:r>
              <a:rPr lang="en-US" dirty="0" err="1" smtClean="0">
                <a:latin typeface="Arial" pitchFamily="34" charset="0"/>
                <a:ea typeface="ＭＳ Ｐゴシック" pitchFamily="34" charset="-128"/>
                <a:cs typeface="Arial" pitchFamily="34" charset="0"/>
              </a:rPr>
              <a:t>ciphertext</a:t>
            </a:r>
            <a:r>
              <a:rPr lang="en-US" dirty="0" smtClean="0">
                <a:latin typeface="Arial" pitchFamily="34" charset="0"/>
                <a:ea typeface="ＭＳ Ｐゴシック" pitchFamily="34" charset="-128"/>
                <a:cs typeface="Arial" pitchFamily="34" charset="0"/>
              </a:rPr>
              <a:t> </a:t>
            </a:r>
            <a:r>
              <a:rPr lang="en-US" i="1" dirty="0" smtClean="0">
                <a:latin typeface="Arial" pitchFamily="34" charset="0"/>
                <a:ea typeface="ＭＳ Ｐゴシック" pitchFamily="34" charset="-128"/>
                <a:cs typeface="Arial" pitchFamily="34" charset="0"/>
              </a:rPr>
              <a:t>Y = E(</a:t>
            </a:r>
            <a:r>
              <a:rPr lang="en-US" i="1" dirty="0" err="1" smtClean="0">
                <a:latin typeface="Arial" pitchFamily="34" charset="0"/>
                <a:ea typeface="ＭＳ Ｐゴシック" pitchFamily="34" charset="-128"/>
                <a:cs typeface="Arial" pitchFamily="34" charset="0"/>
              </a:rPr>
              <a:t>PUb</a:t>
            </a:r>
            <a:r>
              <a:rPr lang="en-US" i="1" dirty="0" smtClean="0">
                <a:latin typeface="Arial" pitchFamily="34" charset="0"/>
                <a:ea typeface="ＭＳ Ｐゴシック" pitchFamily="34" charset="-128"/>
                <a:cs typeface="Arial" pitchFamily="34" charset="0"/>
              </a:rPr>
              <a:t>, X)</a:t>
            </a:r>
            <a:r>
              <a:rPr lang="en-US" dirty="0" smtClean="0">
                <a:latin typeface="Arial" pitchFamily="34" charset="0"/>
                <a:ea typeface="ＭＳ Ｐゴシック" pitchFamily="34" charset="-128"/>
                <a:cs typeface="Arial" pitchFamily="34" charset="0"/>
              </a:rPr>
              <a:t> The intended receiver, in possession of the matching private key, is able to invert the transformation:  </a:t>
            </a:r>
            <a:r>
              <a:rPr lang="en-US" i="1" dirty="0" smtClean="0">
                <a:latin typeface="Arial" pitchFamily="34" charset="0"/>
                <a:ea typeface="ＭＳ Ｐゴシック" pitchFamily="34" charset="-128"/>
                <a:cs typeface="Arial" pitchFamily="34" charset="0"/>
              </a:rPr>
              <a:t>X = D(</a:t>
            </a:r>
            <a:r>
              <a:rPr lang="en-US" i="1" dirty="0" err="1" smtClean="0">
                <a:latin typeface="Arial" pitchFamily="34" charset="0"/>
                <a:ea typeface="ＭＳ Ｐゴシック" pitchFamily="34" charset="-128"/>
                <a:cs typeface="Arial" pitchFamily="34" charset="0"/>
              </a:rPr>
              <a:t>PRb</a:t>
            </a:r>
            <a:r>
              <a:rPr lang="en-US" i="1" dirty="0" smtClean="0">
                <a:latin typeface="Arial" pitchFamily="34" charset="0"/>
                <a:ea typeface="ＭＳ Ｐゴシック" pitchFamily="34" charset="-128"/>
                <a:cs typeface="Arial" pitchFamily="34" charset="0"/>
              </a:rPr>
              <a:t>, Y)</a:t>
            </a:r>
            <a:r>
              <a:rPr lang="en-US" dirty="0" smtClean="0">
                <a:latin typeface="Arial" pitchFamily="34" charset="0"/>
                <a:ea typeface="ＭＳ Ｐゴシック" pitchFamily="34" charset="-128"/>
                <a:cs typeface="Arial" pitchFamily="34" charset="0"/>
              </a:rPr>
              <a:t> An adversary, observing </a:t>
            </a:r>
            <a:r>
              <a:rPr lang="en-US" i="1" dirty="0" smtClean="0">
                <a:latin typeface="Arial" pitchFamily="34" charset="0"/>
                <a:ea typeface="ＭＳ Ｐゴシック" pitchFamily="34" charset="-128"/>
                <a:cs typeface="Arial" pitchFamily="34" charset="0"/>
              </a:rPr>
              <a:t>Y </a:t>
            </a:r>
            <a:r>
              <a:rPr lang="en-US" dirty="0" smtClean="0">
                <a:latin typeface="Arial" pitchFamily="34" charset="0"/>
                <a:ea typeface="ＭＳ Ｐゴシック" pitchFamily="34" charset="-128"/>
                <a:cs typeface="Arial" pitchFamily="34" charset="0"/>
              </a:rPr>
              <a:t>and having access to </a:t>
            </a:r>
            <a:r>
              <a:rPr lang="en-US" dirty="0" err="1" smtClean="0">
                <a:latin typeface="Arial" pitchFamily="34" charset="0"/>
                <a:ea typeface="ＭＳ Ｐゴシック" pitchFamily="34" charset="-128"/>
                <a:cs typeface="Arial" pitchFamily="34" charset="0"/>
              </a:rPr>
              <a:t>PUb</a:t>
            </a:r>
            <a:r>
              <a:rPr lang="en-US" dirty="0" smtClean="0">
                <a:latin typeface="Arial" pitchFamily="34" charset="0"/>
                <a:ea typeface="ＭＳ Ｐゴシック" pitchFamily="34" charset="-128"/>
                <a:cs typeface="Arial" pitchFamily="34" charset="0"/>
              </a:rPr>
              <a:t>, but not having access to </a:t>
            </a:r>
            <a:r>
              <a:rPr lang="en-US" dirty="0" err="1" smtClean="0">
                <a:latin typeface="Arial" pitchFamily="34" charset="0"/>
                <a:ea typeface="ＭＳ Ｐゴシック" pitchFamily="34" charset="-128"/>
                <a:cs typeface="Arial" pitchFamily="34" charset="0"/>
              </a:rPr>
              <a:t>PRb</a:t>
            </a:r>
            <a:r>
              <a:rPr lang="en-US" dirty="0" smtClean="0">
                <a:latin typeface="Arial" pitchFamily="34" charset="0"/>
                <a:ea typeface="ＭＳ Ｐゴシック" pitchFamily="34" charset="-128"/>
                <a:cs typeface="Arial" pitchFamily="34" charset="0"/>
              </a:rPr>
              <a:t> or X, must attempt to recover X and/or </a:t>
            </a:r>
            <a:r>
              <a:rPr lang="en-US" dirty="0" err="1" smtClean="0">
                <a:latin typeface="Arial" pitchFamily="34" charset="0"/>
                <a:ea typeface="ＭＳ Ｐゴシック" pitchFamily="34" charset="-128"/>
                <a:cs typeface="Arial" pitchFamily="34" charset="0"/>
              </a:rPr>
              <a:t>PRb</a:t>
            </a:r>
            <a:r>
              <a:rPr lang="en-US" dirty="0" smtClean="0">
                <a:latin typeface="Arial" pitchFamily="34" charset="0"/>
                <a:ea typeface="ＭＳ Ｐゴシック" pitchFamily="34" charset="-128"/>
                <a:cs typeface="Arial" pitchFamily="34" charset="0"/>
              </a:rPr>
              <a:t>. This provides confidentiality. Can also use a public-key encryption to provide authentication:  </a:t>
            </a:r>
            <a:r>
              <a:rPr lang="en-US" i="1" dirty="0" smtClean="0">
                <a:latin typeface="Arial" pitchFamily="34" charset="0"/>
                <a:ea typeface="ＭＳ Ｐゴシック" pitchFamily="34" charset="-128"/>
                <a:cs typeface="Arial" pitchFamily="34" charset="0"/>
              </a:rPr>
              <a:t>Y = E(</a:t>
            </a:r>
            <a:r>
              <a:rPr lang="en-US" i="1" dirty="0" err="1" smtClean="0">
                <a:latin typeface="Arial" pitchFamily="34" charset="0"/>
                <a:ea typeface="ＭＳ Ｐゴシック" pitchFamily="34" charset="-128"/>
                <a:cs typeface="Arial" pitchFamily="34" charset="0"/>
              </a:rPr>
              <a:t>PRa</a:t>
            </a:r>
            <a:r>
              <a:rPr lang="en-US" i="1" dirty="0" smtClean="0">
                <a:latin typeface="Arial" pitchFamily="34" charset="0"/>
                <a:ea typeface="ＭＳ Ｐゴシック" pitchFamily="34" charset="-128"/>
                <a:cs typeface="Arial" pitchFamily="34" charset="0"/>
              </a:rPr>
              <a:t>, X);  X = D(</a:t>
            </a:r>
            <a:r>
              <a:rPr lang="en-US" i="1" dirty="0" err="1" smtClean="0">
                <a:latin typeface="Arial" pitchFamily="34" charset="0"/>
                <a:ea typeface="ＭＳ Ｐゴシック" pitchFamily="34" charset="-128"/>
                <a:cs typeface="Arial" pitchFamily="34" charset="0"/>
              </a:rPr>
              <a:t>PUa</a:t>
            </a:r>
            <a:r>
              <a:rPr lang="en-US" i="1" dirty="0" smtClean="0">
                <a:latin typeface="Arial" pitchFamily="34" charset="0"/>
                <a:ea typeface="ＭＳ Ｐゴシック" pitchFamily="34" charset="-128"/>
                <a:cs typeface="Arial" pitchFamily="34" charset="0"/>
              </a:rPr>
              <a:t>, Y) </a:t>
            </a:r>
            <a:r>
              <a:rPr lang="en-US" dirty="0" smtClean="0">
                <a:latin typeface="Arial" pitchFamily="34" charset="0"/>
                <a:ea typeface="ＭＳ Ｐゴシック" pitchFamily="34" charset="-128"/>
              </a:rPr>
              <a:t>To provide both the authentication function and confidentiality have a double use of the public-key scheme (as shown here):  </a:t>
            </a:r>
            <a:r>
              <a:rPr lang="en-US" i="1" dirty="0" smtClean="0">
                <a:latin typeface="Arial" pitchFamily="34" charset="0"/>
                <a:ea typeface="ＭＳ Ｐゴシック" pitchFamily="34" charset="-128"/>
              </a:rPr>
              <a:t>Z = E(</a:t>
            </a:r>
            <a:r>
              <a:rPr lang="en-US" i="1" dirty="0" err="1" smtClean="0">
                <a:latin typeface="Arial" pitchFamily="34" charset="0"/>
                <a:ea typeface="ＭＳ Ｐゴシック" pitchFamily="34" charset="-128"/>
              </a:rPr>
              <a:t>PUb</a:t>
            </a:r>
            <a:r>
              <a:rPr lang="en-US" i="1" dirty="0" smtClean="0">
                <a:latin typeface="Arial" pitchFamily="34" charset="0"/>
                <a:ea typeface="ＭＳ Ｐゴシック" pitchFamily="34" charset="-128"/>
              </a:rPr>
              <a:t>, E(</a:t>
            </a:r>
            <a:r>
              <a:rPr lang="en-US" i="1" dirty="0" err="1" smtClean="0">
                <a:latin typeface="Arial" pitchFamily="34" charset="0"/>
                <a:ea typeface="ＭＳ Ｐゴシック" pitchFamily="34" charset="-128"/>
              </a:rPr>
              <a:t>PRa</a:t>
            </a:r>
            <a:r>
              <a:rPr lang="en-US" i="1" dirty="0" smtClean="0">
                <a:latin typeface="Arial" pitchFamily="34" charset="0"/>
                <a:ea typeface="ＭＳ Ｐゴシック" pitchFamily="34" charset="-128"/>
              </a:rPr>
              <a:t>, X)) X = D(</a:t>
            </a:r>
            <a:r>
              <a:rPr lang="en-US" i="1" dirty="0" err="1" smtClean="0">
                <a:latin typeface="Arial" pitchFamily="34" charset="0"/>
                <a:ea typeface="ＭＳ Ｐゴシック" pitchFamily="34" charset="-128"/>
              </a:rPr>
              <a:t>PUa</a:t>
            </a:r>
            <a:r>
              <a:rPr lang="en-US" i="1" dirty="0" smtClean="0">
                <a:latin typeface="Arial" pitchFamily="34" charset="0"/>
                <a:ea typeface="ＭＳ Ｐゴシック" pitchFamily="34" charset="-128"/>
              </a:rPr>
              <a:t>, D(</a:t>
            </a:r>
            <a:r>
              <a:rPr lang="en-US" i="1" dirty="0" err="1" smtClean="0">
                <a:latin typeface="Arial" pitchFamily="34" charset="0"/>
                <a:ea typeface="ＭＳ Ｐゴシック" pitchFamily="34" charset="-128"/>
              </a:rPr>
              <a:t>PRb</a:t>
            </a:r>
            <a:r>
              <a:rPr lang="en-US" i="1" dirty="0" smtClean="0">
                <a:latin typeface="Arial" pitchFamily="34" charset="0"/>
                <a:ea typeface="ＭＳ Ｐゴシック" pitchFamily="34" charset="-128"/>
              </a:rPr>
              <a:t>, Z)) </a:t>
            </a:r>
            <a:r>
              <a:rPr lang="en-US" dirty="0" smtClean="0">
                <a:latin typeface="Arial" pitchFamily="34" charset="0"/>
                <a:ea typeface="ＭＳ Ｐゴシック" pitchFamily="34" charset="-128"/>
                <a:cs typeface="Arial" pitchFamily="34" charset="0"/>
              </a:rPr>
              <a:t> In this case, separate key pairs are used for each of these purposes. The receiver owns and creates secrecy keys, sender owns and creates authentication keys.</a:t>
            </a:r>
          </a:p>
          <a:p>
            <a:pPr eaLnBrk="1" hangingPunct="1"/>
            <a:r>
              <a:rPr lang="en-US" dirty="0" smtClean="0">
                <a:latin typeface="Arial" pitchFamily="34" charset="0"/>
                <a:ea typeface="ＭＳ Ｐゴシック" pitchFamily="34" charset="-128"/>
                <a:cs typeface="Arial" pitchFamily="34" charset="0"/>
              </a:rPr>
              <a:t>In practice typically DO NOT do this, because of the computational cost of public-key schemes. Rather encrypt a session key which is then used with a block cipher to encrypt the actual message, and separately sign a hash of the message as a digital signature - this will be discussed more later.</a:t>
            </a:r>
            <a:endParaRPr lang="en-AU" dirty="0"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E2F7B08-428B-4413-915F-3BA390397004}" type="slidenum">
              <a:rPr lang="en-AU"/>
              <a:pPr/>
              <a:t>19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Public-key systems are characterized by the use of a cryptographic type of algorithm with two keys. Depending on the application, the sender uses either the sender’s private key or the receiver’s public key, or both, to perform some type of cryptographic function. In broad terms, we can classify the use of public-key cryptosystems into the three categories:</a:t>
            </a:r>
          </a:p>
          <a:p>
            <a:pPr eaLnBrk="1" hangingPunct="1"/>
            <a:r>
              <a:rPr lang="en-US" smtClean="0">
                <a:latin typeface="Arial" pitchFamily="34" charset="0"/>
                <a:ea typeface="ＭＳ Ｐゴシック" pitchFamily="34" charset="-128"/>
                <a:cs typeface="Arial" pitchFamily="34" charset="0"/>
              </a:rPr>
              <a:t>• Encryption/decryption: The sender encrypts a message with the recipient’s public key. </a:t>
            </a:r>
          </a:p>
          <a:p>
            <a:pPr eaLnBrk="1" hangingPunct="1"/>
            <a:r>
              <a:rPr lang="en-US" smtClean="0">
                <a:latin typeface="Arial" pitchFamily="34" charset="0"/>
                <a:ea typeface="ＭＳ Ｐゴシック" pitchFamily="34" charset="-128"/>
                <a:cs typeface="Arial" pitchFamily="34" charset="0"/>
              </a:rPr>
              <a:t>• Digital signature: The sender “signs” a message with its private key, either to the whole message or to a small block of data that is a function of the message. </a:t>
            </a:r>
          </a:p>
          <a:p>
            <a:pPr eaLnBrk="1" hangingPunct="1"/>
            <a:r>
              <a:rPr lang="en-US" smtClean="0">
                <a:latin typeface="Arial" pitchFamily="34" charset="0"/>
                <a:ea typeface="ＭＳ Ｐゴシック" pitchFamily="34" charset="-128"/>
                <a:cs typeface="Arial" pitchFamily="34" charset="0"/>
              </a:rPr>
              <a:t>• Key exchange: Two sides cooperate to exchange a session key. Several different approaches are possible, involving the private key(s) of one or both parties.</a:t>
            </a:r>
          </a:p>
          <a:p>
            <a:pPr eaLnBrk="1" hangingPunct="1"/>
            <a:r>
              <a:rPr lang="en-US" smtClean="0">
                <a:latin typeface="Arial" pitchFamily="34" charset="0"/>
                <a:ea typeface="ＭＳ Ｐゴシック" pitchFamily="34" charset="-128"/>
                <a:cs typeface="Arial" pitchFamily="34" charset="0"/>
              </a:rPr>
              <a:t>Some algorithms are suitable for all three applications, whereas others can be used only for one or two of these applications. Stallings Table 9.3 (shown here) indicates the applications supported by the algorithms discussed in this book.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p14="http://schemas.microsoft.com/office/powerpoint/2010/main" xmlns=""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20</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97C5B15-69BC-42F7-8A84-688844F7F11A}" type="slidenum">
              <a:rPr lang="en-AU"/>
              <a:pPr/>
              <a:t>21</a:t>
            </a:fld>
            <a:endParaRPr lang="en-AU"/>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p>
          <a:p>
            <a:pPr eaLnBrk="1" hangingPunct="1">
              <a:buFontTx/>
              <a:buAutoNum type="arabicPeriod"/>
            </a:pPr>
            <a:r>
              <a:rPr lang="en-US" smtClean="0">
                <a:latin typeface="Arial" pitchFamily="34" charset="0"/>
                <a:ea typeface="ＭＳ Ｐゴシック" pitchFamily="34" charset="-128"/>
              </a:rPr>
              <a:t>It is computationally easy for a party B to generate a pair (public key </a:t>
            </a:r>
            <a:r>
              <a:rPr lang="en-US" i="1" smtClean="0">
                <a:latin typeface="Arial" pitchFamily="34" charset="0"/>
                <a:ea typeface="ＭＳ Ｐゴシック" pitchFamily="34" charset="-128"/>
              </a:rPr>
              <a:t>PUb, </a:t>
            </a:r>
            <a:r>
              <a:rPr lang="en-US" smtClean="0">
                <a:latin typeface="Arial" pitchFamily="34" charset="0"/>
                <a:ea typeface="ＭＳ Ｐゴシック" pitchFamily="34" charset="-128"/>
              </a:rPr>
              <a:t>private key PRb</a:t>
            </a:r>
            <a:r>
              <a:rPr lang="en-US" i="1" smtClean="0">
                <a:latin typeface="Arial" pitchFamily="34" charset="0"/>
                <a:ea typeface="ＭＳ Ｐゴシック" pitchFamily="34" charset="-128"/>
              </a:rPr>
              <a:t>). </a:t>
            </a:r>
            <a:endParaRPr lang="en-US" smtClean="0">
              <a:latin typeface="Times-Roman" charset="0"/>
              <a:ea typeface="ＭＳ Ｐゴシック" pitchFamily="34" charset="-128"/>
            </a:endParaRPr>
          </a:p>
          <a:p>
            <a:pPr eaLnBrk="1" hangingPunct="1">
              <a:buFontTx/>
              <a:buAutoNum type="arabicPeriod"/>
            </a:pPr>
            <a:r>
              <a:rPr lang="en-US" smtClean="0">
                <a:latin typeface="Arial" pitchFamily="34" charset="0"/>
                <a:ea typeface="ＭＳ Ｐゴシック" pitchFamily="34" charset="-128"/>
              </a:rPr>
              <a:t>It is computationally easy for a sender A, knowing the public key and the message to be encrypted, </a:t>
            </a:r>
            <a:r>
              <a:rPr lang="en-US" i="1" smtClean="0">
                <a:latin typeface="Arial" pitchFamily="34" charset="0"/>
                <a:ea typeface="ＭＳ Ｐゴシック" pitchFamily="34" charset="-128"/>
              </a:rPr>
              <a:t>M</a:t>
            </a:r>
            <a:r>
              <a:rPr lang="en-US" smtClean="0">
                <a:latin typeface="Arial" pitchFamily="34" charset="0"/>
                <a:ea typeface="ＭＳ Ｐゴシック" pitchFamily="34" charset="-128"/>
              </a:rPr>
              <a:t>, to generate the corresponding ciphertext:      C = E(PUb, M)  </a:t>
            </a:r>
          </a:p>
          <a:p>
            <a:pPr eaLnBrk="1" hangingPunct="1">
              <a:buFontTx/>
              <a:buAutoNum type="arabicPeriod"/>
            </a:pPr>
            <a:r>
              <a:rPr lang="en-US" smtClean="0">
                <a:latin typeface="Arial" pitchFamily="34" charset="0"/>
                <a:ea typeface="ＭＳ Ｐゴシック" pitchFamily="34" charset="-128"/>
              </a:rPr>
              <a:t>It is computationally easy for the receiver B to decrypt the resulting ciphertext using the private key to recover the original message:                M = D(PRb, C) = D[PRb, E(PUb, M)</a:t>
            </a:r>
          </a:p>
          <a:p>
            <a:pPr eaLnBrk="1" hangingPunct="1">
              <a:buFontTx/>
              <a:buAutoNum type="arabicPeriod"/>
            </a:pPr>
            <a:r>
              <a:rPr lang="en-US" smtClean="0">
                <a:latin typeface="Arial" pitchFamily="34" charset="0"/>
                <a:ea typeface="ＭＳ Ｐゴシック" pitchFamily="34" charset="-128"/>
              </a:rPr>
              <a:t>It is computationally infeasible for an adversary, knowing the public key, Pb, to determine the private key, PRb</a:t>
            </a:r>
          </a:p>
          <a:p>
            <a:pPr eaLnBrk="1" hangingPunct="1">
              <a:buFontTx/>
              <a:buAutoNum type="arabicPeriod"/>
            </a:pPr>
            <a:r>
              <a:rPr lang="en-US" smtClean="0">
                <a:latin typeface="Arial" pitchFamily="34" charset="0"/>
                <a:ea typeface="ＭＳ Ｐゴシック" pitchFamily="34" charset="-128"/>
              </a:rPr>
              <a:t>It is computationally infeasible for an adversary, knowing the public key, Pb, and a ciphertext, C, to recover the original message, M.</a:t>
            </a:r>
          </a:p>
          <a:p>
            <a:pPr eaLnBrk="1" hangingPunct="1">
              <a:buFontTx/>
              <a:buAutoNum type="arabicPeriod"/>
            </a:pPr>
            <a:r>
              <a:rPr lang="en-US" smtClean="0">
                <a:latin typeface="Arial" pitchFamily="34" charset="0"/>
                <a:ea typeface="ＭＳ Ｐゴシック" pitchFamily="34" charset="-128"/>
              </a:rPr>
              <a:t>(optional) The two keys can be applied in either order:  </a:t>
            </a:r>
          </a:p>
          <a:p>
            <a:pPr eaLnBrk="1" hangingPunct="1"/>
            <a:r>
              <a:rPr lang="en-US" smtClean="0">
                <a:latin typeface="Arial" pitchFamily="34" charset="0"/>
                <a:ea typeface="ＭＳ Ｐゴシック" pitchFamily="34" charset="-128"/>
              </a:rPr>
              <a:t>	M = D[PU , E(PR, M)] = D[PR, E(PU, M)]</a:t>
            </a:r>
            <a:endParaRPr lang="en-US" smtClean="0">
              <a:latin typeface="Times-Roman" charset="0"/>
              <a:ea typeface="ＭＳ Ｐゴシック" pitchFamily="34" charset="-128"/>
            </a:endParaRPr>
          </a:p>
          <a:p>
            <a:pPr eaLnBrk="1" hangingPunct="1"/>
            <a:r>
              <a:rPr lang="en-US" smtClean="0">
                <a:latin typeface="Arial" pitchFamily="34" charset="0"/>
                <a:ea typeface="ＭＳ Ｐゴシック" pitchFamily="34" charset="-128"/>
              </a:rPr>
              <a:t>These are formidable requirements, as evidenced by the fact that only a few algorithms (RSA, elliptic curve cryptography, Diffie-Hellman, DSS) have received widespread acceptance in the several decades since the concept of public-key cryptography was proposed.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pPr eaLnBrk="1" hangingPunct="1"/>
            <a:r>
              <a:rPr lang="en-US" dirty="0" smtClean="0">
                <a:latin typeface="Arial" pitchFamily="34" charset="0"/>
                <a:ea typeface="ＭＳ Ｐゴシック" pitchFamily="34" charset="-128"/>
              </a:rPr>
              <a:t>The requirements boil down to the need for a trap-door one-way function. A one-way function is one that maps a domain into a range such that every function value has a unique inverse, with the condition that the calculation of the function is easy whereas the calculation of the inverse is infeasible:</a:t>
            </a:r>
          </a:p>
          <a:p>
            <a:pPr lvl="1" eaLnBrk="1" hangingPunct="1"/>
            <a:r>
              <a:rPr lang="en-US" dirty="0" smtClean="0">
                <a:latin typeface="Arial" pitchFamily="34" charset="0"/>
                <a:ea typeface="ＭＳ Ｐゴシック" pitchFamily="34" charset="-128"/>
              </a:rPr>
              <a:t>Y = f(X) easy  </a:t>
            </a:r>
          </a:p>
          <a:p>
            <a:pPr lvl="1" eaLnBrk="1" hangingPunct="1"/>
            <a:r>
              <a:rPr lang="en-US" dirty="0" smtClean="0">
                <a:latin typeface="Arial" pitchFamily="34" charset="0"/>
                <a:ea typeface="ＭＳ Ｐゴシック" pitchFamily="34" charset="-128"/>
              </a:rPr>
              <a:t>X = f</a:t>
            </a:r>
            <a:r>
              <a:rPr lang="en-US" baseline="30000" dirty="0" smtClean="0">
                <a:latin typeface="Arial" pitchFamily="34" charset="0"/>
                <a:ea typeface="ＭＳ Ｐゴシック" pitchFamily="34" charset="-128"/>
              </a:rPr>
              <a:t>–1</a:t>
            </a:r>
            <a:r>
              <a:rPr lang="en-US" dirty="0" smtClean="0">
                <a:latin typeface="Arial" pitchFamily="34" charset="0"/>
                <a:ea typeface="ＭＳ Ｐゴシック" pitchFamily="34" charset="-128"/>
              </a:rPr>
              <a:t>(Y) infeasible</a:t>
            </a:r>
          </a:p>
          <a:p>
            <a:pPr eaLnBrk="1" hangingPunct="1"/>
            <a:r>
              <a:rPr lang="en-US" dirty="0" smtClean="0">
                <a:latin typeface="Arial" pitchFamily="34" charset="0"/>
                <a:ea typeface="ＭＳ Ｐゴシック" pitchFamily="34" charset="-128"/>
              </a:rPr>
              <a:t>Generally, </a:t>
            </a:r>
            <a:r>
              <a:rPr lang="en-US" i="1" dirty="0" smtClean="0">
                <a:latin typeface="Arial" pitchFamily="34" charset="0"/>
                <a:ea typeface="ＭＳ Ｐゴシック" pitchFamily="34" charset="-128"/>
              </a:rPr>
              <a:t>easy </a:t>
            </a:r>
            <a:r>
              <a:rPr lang="en-US" dirty="0" smtClean="0">
                <a:latin typeface="Arial" pitchFamily="34" charset="0"/>
                <a:ea typeface="ＭＳ Ｐゴシック" pitchFamily="34" charset="-128"/>
              </a:rPr>
              <a:t>is defined to mean a problem that can be solved in polynomial time as a function of input length. The term </a:t>
            </a:r>
            <a:r>
              <a:rPr lang="en-US" i="1" dirty="0" smtClean="0">
                <a:latin typeface="Arial" pitchFamily="34" charset="0"/>
                <a:ea typeface="ＭＳ Ｐゴシック" pitchFamily="34" charset="-128"/>
              </a:rPr>
              <a:t>infeasible </a:t>
            </a:r>
            <a:r>
              <a:rPr lang="en-US" dirty="0" smtClean="0">
                <a:latin typeface="Arial" pitchFamily="34" charset="0"/>
                <a:ea typeface="ＭＳ Ｐゴシック" pitchFamily="34" charset="-128"/>
              </a:rPr>
              <a:t>is a much fuzzier concept. In general, we can say a problem</a:t>
            </a:r>
          </a:p>
          <a:p>
            <a:pPr eaLnBrk="1" hangingPunct="1"/>
            <a:r>
              <a:rPr lang="en-US" dirty="0" smtClean="0">
                <a:latin typeface="Arial" pitchFamily="34" charset="0"/>
                <a:ea typeface="ＭＳ Ｐゴシック" pitchFamily="34" charset="-128"/>
              </a:rPr>
              <a:t>Now consider a trap-door one-way function, which is easy to calculate in one direction and infeasible to calculate in the other direction unless certain additional information is known. With the additional information the inverse can be calculated in polynomial time. We can summarize as follows: A trap-door one-way function is a family of invertible functions </a:t>
            </a:r>
            <a:r>
              <a:rPr lang="en-US" dirty="0" err="1" smtClean="0">
                <a:latin typeface="Arial" pitchFamily="34" charset="0"/>
                <a:ea typeface="ＭＳ Ｐゴシック" pitchFamily="34" charset="-128"/>
              </a:rPr>
              <a:t>f</a:t>
            </a:r>
            <a:r>
              <a:rPr lang="en-US" baseline="-25000" dirty="0" err="1" smtClean="0">
                <a:latin typeface="Arial" pitchFamily="34" charset="0"/>
                <a:ea typeface="ＭＳ Ｐゴシック" pitchFamily="34" charset="-128"/>
              </a:rPr>
              <a:t>k</a:t>
            </a:r>
            <a:r>
              <a:rPr lang="en-US" dirty="0" smtClean="0">
                <a:latin typeface="Arial" pitchFamily="34" charset="0"/>
                <a:ea typeface="ＭＳ Ｐゴシック" pitchFamily="34" charset="-128"/>
              </a:rPr>
              <a:t>, such that:</a:t>
            </a:r>
          </a:p>
          <a:p>
            <a:pPr lvl="1" eaLnBrk="1" hangingPunct="1"/>
            <a:r>
              <a:rPr lang="en-US" dirty="0" smtClean="0">
                <a:latin typeface="Arial" pitchFamily="34" charset="0"/>
                <a:ea typeface="ＭＳ Ｐゴシック" pitchFamily="34" charset="-128"/>
              </a:rPr>
              <a:t>Y = </a:t>
            </a:r>
            <a:r>
              <a:rPr lang="en-US" dirty="0" err="1" smtClean="0">
                <a:latin typeface="Arial" pitchFamily="34" charset="0"/>
                <a:ea typeface="ＭＳ Ｐゴシック" pitchFamily="34" charset="-128"/>
              </a:rPr>
              <a:t>f</a:t>
            </a:r>
            <a:r>
              <a:rPr lang="en-US" baseline="-25000" dirty="0" err="1" smtClean="0">
                <a:latin typeface="Arial" pitchFamily="34" charset="0"/>
                <a:ea typeface="ＭＳ Ｐゴシック" pitchFamily="34" charset="-128"/>
              </a:rPr>
              <a:t>k</a:t>
            </a:r>
            <a:r>
              <a:rPr lang="en-US" dirty="0" smtClean="0">
                <a:latin typeface="Arial" pitchFamily="34" charset="0"/>
                <a:ea typeface="ＭＳ Ｐゴシック" pitchFamily="34" charset="-128"/>
              </a:rPr>
              <a:t>(X) easy, if k and X are known</a:t>
            </a:r>
          </a:p>
          <a:p>
            <a:pPr lvl="1" eaLnBrk="1" hangingPunct="1"/>
            <a:r>
              <a:rPr lang="en-US" dirty="0" smtClean="0">
                <a:latin typeface="Arial" pitchFamily="34" charset="0"/>
                <a:ea typeface="ＭＳ Ｐゴシック" pitchFamily="34" charset="-128"/>
              </a:rPr>
              <a:t>X = f</a:t>
            </a:r>
            <a:r>
              <a:rPr lang="en-US" baseline="-25000" dirty="0" smtClean="0">
                <a:latin typeface="Arial" pitchFamily="34" charset="0"/>
                <a:ea typeface="ＭＳ Ｐゴシック" pitchFamily="34" charset="-128"/>
              </a:rPr>
              <a:t>k</a:t>
            </a:r>
            <a:r>
              <a:rPr lang="en-US" baseline="30000" dirty="0" smtClean="0">
                <a:latin typeface="Arial" pitchFamily="34" charset="0"/>
                <a:ea typeface="ＭＳ Ｐゴシック" pitchFamily="34" charset="-128"/>
              </a:rPr>
              <a:t>–1</a:t>
            </a:r>
            <a:r>
              <a:rPr lang="en-US" dirty="0" smtClean="0">
                <a:latin typeface="Arial" pitchFamily="34" charset="0"/>
                <a:ea typeface="ＭＳ Ｐゴシック" pitchFamily="34" charset="-128"/>
              </a:rPr>
              <a:t>(Y) easy, if k and Y are known</a:t>
            </a:r>
          </a:p>
          <a:p>
            <a:pPr lvl="1" eaLnBrk="1" hangingPunct="1"/>
            <a:r>
              <a:rPr lang="en-US" dirty="0" smtClean="0">
                <a:latin typeface="Arial" pitchFamily="34" charset="0"/>
                <a:ea typeface="ＭＳ Ｐゴシック" pitchFamily="34" charset="-128"/>
              </a:rPr>
              <a:t>X = f</a:t>
            </a:r>
            <a:r>
              <a:rPr lang="en-US" baseline="-25000" dirty="0" smtClean="0">
                <a:latin typeface="Arial" pitchFamily="34" charset="0"/>
                <a:ea typeface="ＭＳ Ｐゴシック" pitchFamily="34" charset="-128"/>
              </a:rPr>
              <a:t>k</a:t>
            </a:r>
            <a:r>
              <a:rPr lang="en-US" baseline="30000" dirty="0" smtClean="0">
                <a:latin typeface="Arial" pitchFamily="34" charset="0"/>
                <a:ea typeface="ＭＳ Ｐゴシック" pitchFamily="34" charset="-128"/>
              </a:rPr>
              <a:t>–1</a:t>
            </a:r>
            <a:r>
              <a:rPr lang="en-US" dirty="0" smtClean="0">
                <a:latin typeface="Arial" pitchFamily="34" charset="0"/>
                <a:ea typeface="ＭＳ Ｐゴシック" pitchFamily="34" charset="-128"/>
              </a:rPr>
              <a:t>(Y) infeasible, if Y known but k not known</a:t>
            </a:r>
          </a:p>
          <a:p>
            <a:pPr eaLnBrk="1" hangingPunct="1"/>
            <a:r>
              <a:rPr lang="en-US" dirty="0" smtClean="0">
                <a:latin typeface="Arial" pitchFamily="34" charset="0"/>
                <a:ea typeface="ＭＳ Ｐゴシック" pitchFamily="34" charset="-128"/>
              </a:rPr>
              <a:t>Thus, the development of a practical public-key scheme depends on discovery of a suitable trap-door one-way function.  </a:t>
            </a:r>
          </a:p>
        </p:txBody>
      </p:sp>
      <p:sp>
        <p:nvSpPr>
          <p:cNvPr id="37892" name="Slide Number Placeholder 3"/>
          <p:cNvSpPr>
            <a:spLocks noGrp="1"/>
          </p:cNvSpPr>
          <p:nvPr>
            <p:ph type="sldNum" sz="quarter" idx="5"/>
          </p:nvPr>
        </p:nvSpPr>
        <p:spPr>
          <a:noFill/>
        </p:spPr>
        <p:txBody>
          <a:bodyPr/>
          <a:lstStyle/>
          <a:p>
            <a:fld id="{2C425EBF-BE4C-4DBE-9FF7-94EE3644608E}" type="slidenum">
              <a:rPr lang="en-AU"/>
              <a:pPr/>
              <a:t>22</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23</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0706FA7-0A9B-4CCB-A965-F79D78A5729B}" type="slidenum">
              <a:rPr lang="en-AU"/>
              <a:pPr/>
              <a:t>24</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AU" smtClean="0">
                <a:latin typeface="Arial" pitchFamily="34" charset="0"/>
                <a:ea typeface="ＭＳ Ｐゴシック" pitchFamily="34" charset="-128"/>
              </a:rPr>
              <a:t>Public key schemes are no more or less secure than private key schemes - in both cases the size of the key determines the security.  </a:t>
            </a:r>
            <a:r>
              <a:rPr lang="en-US" smtClean="0">
                <a:latin typeface="Arial" pitchFamily="34" charset="0"/>
                <a:ea typeface="ＭＳ Ｐゴシック" pitchFamily="34" charset="-128"/>
              </a:rPr>
              <a:t>As with symmetric encryption, a public-key encryption scheme is vulnerable to a brute-force attack. The countermeasure is the same: Use large keys. However, there is a tradeoff to be considered. Public-key systems depend on the use of some sort of invertible mathematical function. The complexity of calculating these functions may not scale linearly with the number of bits in the key but grow more rapidly than that. Thus, the key size must be large enough to make brute-force attack impractical but small enough for practical encryption and decryption. In practice, the key sizes that have been proposed do make brute-force attack impractical but result in encryption/decryption speeds that are too slow for general-purpose use. Instead, as was mentioned earlier, public-key encryption is currently confined to key management and signature applications.  Another form of attack is to find some way to compute the private key given the public key. To date, it has not been mathematically proven that this form of attack is infeasible for a particular public-key algorithm.</a:t>
            </a:r>
            <a:endParaRPr lang="en-AU" smtClean="0">
              <a:latin typeface="Arial" pitchFamily="34" charset="0"/>
              <a:ea typeface="ＭＳ Ｐゴシック" pitchFamily="34" charset="-128"/>
            </a:endParaRPr>
          </a:p>
          <a:p>
            <a:pPr eaLnBrk="1" hangingPunct="1"/>
            <a:r>
              <a:rPr lang="en-AU" smtClean="0">
                <a:latin typeface="Arial" pitchFamily="34" charset="0"/>
                <a:ea typeface="ＭＳ Ｐゴシック" pitchFamily="34" charset="-128"/>
              </a:rPr>
              <a:t>Note also that you can't compare key sizes - a 64-bit private key scheme has very roughly similar security to a 512-bit RSA - both could be broken given sufficient resources. But with public key schemes at least there is usually a firmer theoretical basis for determining the security since its based on well-known and well studied number theory problems.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25</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7C28329-89DC-4D54-AADA-FCA133AAF202}" type="slidenum">
              <a:rPr lang="en-AU"/>
              <a:pPr/>
              <a:t>26</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AU" smtClean="0">
                <a:latin typeface="Arial" pitchFamily="34" charset="0"/>
                <a:ea typeface="ＭＳ Ｐゴシック" pitchFamily="34" charset="-128"/>
              </a:rPr>
              <a:t>RSA is the best known, and by far the most widely used general public key encryption algorithm, and was first published by Rivest, Shamir &amp; Adleman of MIT in 1978 [RIVE78]. </a:t>
            </a:r>
            <a:r>
              <a:rPr lang="en-US" smtClean="0">
                <a:latin typeface="Arial" pitchFamily="34" charset="0"/>
                <a:ea typeface="ＭＳ Ｐゴシック" pitchFamily="34" charset="-128"/>
              </a:rPr>
              <a:t>The Rivest-Shamir-Adleman (RSA) scheme has since that time reigned supreme as the most widely accepted and implemented general-purpose approach to public-key encryption. </a:t>
            </a:r>
            <a:r>
              <a:rPr lang="en-US" smtClean="0">
                <a:latin typeface="Times-Roman" charset="0"/>
                <a:ea typeface="ＭＳ Ｐゴシック" pitchFamily="34" charset="-128"/>
              </a:rPr>
              <a:t>It is </a:t>
            </a:r>
            <a:r>
              <a:rPr lang="en-AU" smtClean="0">
                <a:latin typeface="Arial" pitchFamily="34" charset="0"/>
                <a:ea typeface="ＭＳ Ｐゴシック" pitchFamily="34" charset="-128"/>
              </a:rPr>
              <a:t>based on exponentiation in a finite (Galois) field over integers modulo a prime, using </a:t>
            </a:r>
            <a:r>
              <a:rPr lang="en-US" smtClean="0">
                <a:latin typeface="Arial" pitchFamily="34" charset="0"/>
                <a:ea typeface="ＭＳ Ｐゴシック" pitchFamily="34" charset="-128"/>
              </a:rPr>
              <a:t>large integers (eg. 1024 bits)</a:t>
            </a:r>
            <a:r>
              <a:rPr lang="en-AU" smtClean="0">
                <a:latin typeface="Arial" pitchFamily="34" charset="0"/>
                <a:ea typeface="ＭＳ Ｐゴシック" pitchFamily="34" charset="-128"/>
              </a:rPr>
              <a:t>. Its security is due to the cost of factoring large numbers.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979E78F-7C2E-4B6D-973E-689944AC8395}" type="slidenum">
              <a:rPr lang="en-AU"/>
              <a:pPr/>
              <a:t>27</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The scheme developed by Rivest, Shamir, and Adleman makes use of an expression with exponentials. Plaintext is encrypted in blocks, with each block having a binary value less than some number n. The actual RSA encryption and decryption computations are each simply a single exponentiation mod (n). Both sender and receiver must know the value of n. The sender knows the value of e, and only the receiver knows the value of d. Thus, this is a public-key encryption algorithm with a public key of PU = {e, n} and a private key of PR = {d, n}.  Note that the message must be smaller than the modulus. The “magic” is in the choice of the modulus and exponents which makes the system work.</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2DAD379-4AAF-4B77-B702-73AC5895AAF8}" type="slidenum">
              <a:rPr lang="en-AU"/>
              <a:pPr/>
              <a:t>28</a:t>
            </a:fld>
            <a:endParaRPr lang="en-AU"/>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AU" smtClean="0">
                <a:latin typeface="Arial" pitchFamily="34" charset="0"/>
                <a:ea typeface="ＭＳ Ｐゴシック" pitchFamily="34" charset="-128"/>
              </a:rPr>
              <a:t>The required moduls and exponent values are chosen during key setup. RSA key setup is done once (rarely) when a user establishes (or replaces) their public key, using the steps as shown. The exponent e is usually fairly small, just must be relatively prime to ø(n). Need to compute its inverse mod ø(n) to find d. It is critically important that the factors p &amp; q of the modulus n are kept secret, since if they become known, the system can be broken. Note that different users will have different moduli n.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0539D8B0-C22B-44C0-A43A-FEC00FD19F13}" type="slidenum">
              <a:rPr lang="en-AU"/>
              <a:pPr/>
              <a:t>30</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For this algorithm to be satisfactory for public-key encryption, it must be possible to find values of e, d, n such that M</a:t>
            </a:r>
            <a:r>
              <a:rPr lang="en-US" baseline="30000" smtClean="0">
                <a:latin typeface="Arial" pitchFamily="34" charset="0"/>
                <a:ea typeface="ＭＳ Ｐゴシック" pitchFamily="34" charset="-128"/>
              </a:rPr>
              <a:t>e</a:t>
            </a:r>
            <a:r>
              <a:rPr lang="en-US" smtClean="0">
                <a:latin typeface="Arial" pitchFamily="34" charset="0"/>
                <a:ea typeface="ＭＳ Ｐゴシック" pitchFamily="34" charset="-128"/>
              </a:rPr>
              <a:t>d mod n = M for all M &lt; n. We need to find a relationship of the form  </a:t>
            </a:r>
            <a:r>
              <a:rPr lang="en-US" i="1" smtClean="0">
                <a:latin typeface="Arial" pitchFamily="34" charset="0"/>
                <a:ea typeface="ＭＳ Ｐゴシック" pitchFamily="34" charset="-128"/>
              </a:rPr>
              <a:t>M</a:t>
            </a:r>
            <a:r>
              <a:rPr lang="en-US" i="1" baseline="30000" smtClean="0">
                <a:latin typeface="Arial" pitchFamily="34" charset="0"/>
                <a:ea typeface="ＭＳ Ｐゴシック" pitchFamily="34" charset="-128"/>
              </a:rPr>
              <a:t>ed</a:t>
            </a:r>
            <a:r>
              <a:rPr lang="en-US" i="1" smtClean="0">
                <a:latin typeface="Arial" pitchFamily="34" charset="0"/>
                <a:ea typeface="ＭＳ Ｐゴシック" pitchFamily="34" charset="-128"/>
              </a:rPr>
              <a:t> mod n = M  </a:t>
            </a:r>
            <a:r>
              <a:rPr lang="en-US" smtClean="0">
                <a:latin typeface="Arial" pitchFamily="34" charset="0"/>
                <a:ea typeface="ＭＳ Ｐゴシック" pitchFamily="34" charset="-128"/>
              </a:rPr>
              <a:t>The preceding relationship holds if </a:t>
            </a:r>
            <a:r>
              <a:rPr lang="en-US" i="1" smtClean="0">
                <a:latin typeface="Arial" pitchFamily="34" charset="0"/>
                <a:ea typeface="ＭＳ Ｐゴシック" pitchFamily="34" charset="-128"/>
              </a:rPr>
              <a:t>e and d </a:t>
            </a:r>
            <a:r>
              <a:rPr lang="en-US" smtClean="0">
                <a:latin typeface="Arial" pitchFamily="34" charset="0"/>
                <a:ea typeface="ＭＳ Ｐゴシック" pitchFamily="34" charset="-128"/>
              </a:rPr>
              <a:t>are multiplicative inverses modulo</a:t>
            </a:r>
            <a:r>
              <a:rPr lang="en-US" i="1" smtClean="0">
                <a:latin typeface="Arial" pitchFamily="34" charset="0"/>
                <a:ea typeface="ＭＳ Ｐゴシック" pitchFamily="34" charset="-128"/>
              </a:rPr>
              <a:t> </a:t>
            </a:r>
            <a:r>
              <a:rPr lang="en-AU" smtClean="0">
                <a:latin typeface="Courier New" pitchFamily="49" charset="0"/>
                <a:ea typeface="ＭＳ Ｐゴシック" pitchFamily="34" charset="-128"/>
              </a:rPr>
              <a:t>ø </a:t>
            </a:r>
            <a:r>
              <a:rPr lang="en-US" i="1" smtClean="0">
                <a:latin typeface="Arial" pitchFamily="34" charset="0"/>
                <a:ea typeface="ＭＳ Ｐゴシック" pitchFamily="34" charset="-128"/>
              </a:rPr>
              <a:t>(n), </a:t>
            </a:r>
            <a:r>
              <a:rPr lang="en-US" smtClean="0">
                <a:latin typeface="Arial" pitchFamily="34" charset="0"/>
                <a:ea typeface="ＭＳ Ｐゴシック" pitchFamily="34" charset="-128"/>
              </a:rPr>
              <a:t>where </a:t>
            </a:r>
            <a:r>
              <a:rPr lang="en-AU" smtClean="0">
                <a:latin typeface="Courier New" pitchFamily="49" charset="0"/>
                <a:ea typeface="ＭＳ Ｐゴシック" pitchFamily="34" charset="-128"/>
              </a:rPr>
              <a:t>ø </a:t>
            </a:r>
            <a:r>
              <a:rPr lang="en-US" i="1" smtClean="0">
                <a:latin typeface="Arial" pitchFamily="34" charset="0"/>
                <a:ea typeface="ＭＳ Ｐゴシック" pitchFamily="34" charset="-128"/>
              </a:rPr>
              <a:t>(n) </a:t>
            </a:r>
            <a:r>
              <a:rPr lang="en-US" smtClean="0">
                <a:latin typeface="Arial" pitchFamily="34" charset="0"/>
                <a:ea typeface="ＭＳ Ｐゴシック" pitchFamily="34" charset="-128"/>
              </a:rPr>
              <a:t>is the Euler totient function</a:t>
            </a:r>
            <a:r>
              <a:rPr lang="en-US" i="1" smtClean="0">
                <a:latin typeface="Arial" pitchFamily="34" charset="0"/>
                <a:ea typeface="ＭＳ Ｐゴシック" pitchFamily="34" charset="-128"/>
              </a:rPr>
              <a:t>. </a:t>
            </a:r>
            <a:r>
              <a:rPr lang="en-US" smtClean="0">
                <a:latin typeface="Arial" pitchFamily="34" charset="0"/>
                <a:ea typeface="ＭＳ Ｐゴシック" pitchFamily="34" charset="-128"/>
              </a:rPr>
              <a:t>This is a direct consequence of Euler’s Theorem, so that raising a number to power e then d (or vica versa) results in the original number!</a:t>
            </a:r>
            <a:endParaRPr lang="en-AU" smtClean="0">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p14="http://schemas.microsoft.com/office/powerpoint/2010/main" xmlns=""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CF6B605-8CE7-4194-8A83-C0DDF90FAC3C}" type="slidenum">
              <a:rPr lang="en-AU"/>
              <a:pPr/>
              <a:t>31</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Stallings provides an example of RSA key generation using “trivial” sized numbers.</a:t>
            </a:r>
          </a:p>
          <a:p>
            <a:pPr eaLnBrk="1" hangingPunct="1"/>
            <a:r>
              <a:rPr lang="en-US" smtClean="0">
                <a:latin typeface="Arial" pitchFamily="34" charset="0"/>
                <a:ea typeface="ＭＳ Ｐゴシック" pitchFamily="34" charset="-128"/>
              </a:rPr>
              <a:t>Selecting primes requires the use of a primality test.</a:t>
            </a:r>
          </a:p>
          <a:p>
            <a:pPr eaLnBrk="1" hangingPunct="1"/>
            <a:r>
              <a:rPr lang="en-US" smtClean="0">
                <a:latin typeface="Arial" pitchFamily="34" charset="0"/>
                <a:ea typeface="ＭＳ Ｐゴシック" pitchFamily="34" charset="-128"/>
              </a:rPr>
              <a:t>Finding d as inverse of e mod </a:t>
            </a:r>
            <a:r>
              <a:rPr lang="en-AU" smtClean="0">
                <a:latin typeface="Courier New" pitchFamily="49" charset="0"/>
                <a:ea typeface="ＭＳ Ｐゴシック" pitchFamily="34" charset="-128"/>
              </a:rPr>
              <a:t>ø(</a:t>
            </a:r>
            <a:r>
              <a:rPr lang="en-AU" i="1" smtClean="0">
                <a:latin typeface="Courier New" pitchFamily="49" charset="0"/>
                <a:ea typeface="ＭＳ Ｐゴシック" pitchFamily="34" charset="-128"/>
              </a:rPr>
              <a:t>n) </a:t>
            </a:r>
            <a:r>
              <a:rPr lang="en-AU" smtClean="0">
                <a:latin typeface="Arial" pitchFamily="34" charset="0"/>
                <a:ea typeface="ＭＳ Ｐゴシック" pitchFamily="34" charset="-128"/>
                <a:cs typeface="Arial" pitchFamily="34" charset="0"/>
              </a:rPr>
              <a:t>requires use of Euclid’s Inverse algorithm (see Ch4)</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7E653DC-521C-4EF6-9825-D95E75186ED6}" type="slidenum">
              <a:rPr lang="en-AU"/>
              <a:pPr/>
              <a:t>32</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AU" smtClean="0">
                <a:latin typeface="Arial" pitchFamily="34" charset="0"/>
                <a:ea typeface="ＭＳ Ｐゴシック" pitchFamily="34" charset="-128"/>
              </a:rPr>
              <a:t>Then show that the encryption and decryption operations are simple exponentiations mod 187.</a:t>
            </a:r>
          </a:p>
          <a:p>
            <a:pPr eaLnBrk="1" hangingPunct="1"/>
            <a:r>
              <a:rPr lang="en-AU" smtClean="0">
                <a:latin typeface="Arial" pitchFamily="34" charset="0"/>
                <a:ea typeface="ＭＳ Ｐゴシック" pitchFamily="34" charset="-128"/>
              </a:rPr>
              <a:t>Rather than having to laborious repeatedly multiply, can use the "square and multiply" algorithm with modulo reductions to implement all exponentiations quickly and efficiently (see next).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B8ECFCA-8F2F-4D49-9F91-1475E7D56152}" type="slidenum">
              <a:rPr lang="en-AU"/>
              <a:pPr/>
              <a:t>33</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To perform the modular exponentiations, you can use the “Square and Multiply Algorithm”, a fast, efficient algorithm for doing exponentiation, which has a long history. The idea is to repeatedly square the base, and multiply in the ones that are needed to compute the result, as found by examining the binary representation of the exponent..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2265AB2-22BF-4D16-9F7C-9E89F69BD36E}" type="slidenum">
              <a:rPr lang="en-AU"/>
              <a:pPr/>
              <a:t>34</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State here one version of the “Square and Multiply Algorithm”, from Stallings Figure 9.8.</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D4658FE7-8571-47CF-96E9-57EF0CB1BEC3}" type="slidenum">
              <a:rPr lang="en-AU"/>
              <a:pPr/>
              <a:t>35</a:t>
            </a:fld>
            <a:endParaRPr lang="en-AU"/>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To speed up the operation of the RSA algorithm using the public key, can choose to use a small value of e. The most common choice is 65537 (2</a:t>
            </a:r>
            <a:r>
              <a:rPr lang="en-US" baseline="30000" smtClean="0">
                <a:latin typeface="Arial" pitchFamily="34" charset="0"/>
                <a:ea typeface="ＭＳ Ｐゴシック" pitchFamily="34" charset="-128"/>
                <a:cs typeface="Arial" pitchFamily="34" charset="0"/>
              </a:rPr>
              <a:t>16</a:t>
            </a:r>
            <a:r>
              <a:rPr lang="en-US" smtClean="0">
                <a:latin typeface="Arial" pitchFamily="34" charset="0"/>
                <a:ea typeface="ＭＳ Ｐゴシック" pitchFamily="34" charset="-128"/>
                <a:cs typeface="Arial" pitchFamily="34" charset="0"/>
              </a:rPr>
              <a:t> + 1); two other popular choices are 3 and 17. Each of these choices has only two 1 bits and so the number of multiplications required to perform exponentiation is minimized.  However, with a very small public key, such as</a:t>
            </a:r>
            <a:r>
              <a:rPr lang="en-US" i="1" smtClean="0">
                <a:latin typeface="Arial" pitchFamily="34" charset="0"/>
                <a:ea typeface="ＭＳ Ｐゴシック" pitchFamily="34" charset="-128"/>
                <a:cs typeface="Arial" pitchFamily="34" charset="0"/>
              </a:rPr>
              <a:t> e = 3</a:t>
            </a:r>
            <a:r>
              <a:rPr lang="en-US" smtClean="0">
                <a:latin typeface="Arial" pitchFamily="34" charset="0"/>
                <a:ea typeface="ＭＳ Ｐゴシック" pitchFamily="34" charset="-128"/>
                <a:cs typeface="Arial" pitchFamily="34" charset="0"/>
              </a:rPr>
              <a:t>, RSA becomes vulnerable to a simple attack</a:t>
            </a:r>
            <a:r>
              <a:rPr lang="en-US" i="1" smtClean="0">
                <a:latin typeface="Arial" pitchFamily="34" charset="0"/>
                <a:ea typeface="ＭＳ Ｐゴシック" pitchFamily="34" charset="-128"/>
                <a:cs typeface="Arial" pitchFamily="34" charset="0"/>
              </a:rPr>
              <a:t>. </a:t>
            </a:r>
            <a:endParaRPr lang="en-US" smtClean="0">
              <a:latin typeface="Arial" pitchFamily="34" charset="0"/>
              <a:ea typeface="ＭＳ Ｐゴシック" pitchFamily="34" charset="-128"/>
              <a:cs typeface="Arial" pitchFamily="34" charset="0"/>
            </a:endParaRPr>
          </a:p>
          <a:p>
            <a:pPr eaLnBrk="1" hangingPunct="1"/>
            <a:r>
              <a:rPr lang="en-US" smtClean="0">
                <a:latin typeface="Arial" pitchFamily="34" charset="0"/>
                <a:ea typeface="ＭＳ Ｐゴシック" pitchFamily="34" charset="-128"/>
                <a:cs typeface="Arial" pitchFamily="34" charset="0"/>
              </a:rPr>
              <a:t>The reader may have noted that the definition of the RSA algorithm (Figure 9.5) requires that during key generation the user selects a value of e that is relatively prime to </a:t>
            </a:r>
            <a:r>
              <a:rPr lang="en-AU" smtClean="0">
                <a:latin typeface="Arial" pitchFamily="34" charset="0"/>
                <a:ea typeface="ＭＳ Ｐゴシック" pitchFamily="34" charset="-128"/>
                <a:cs typeface="Arial" pitchFamily="34" charset="0"/>
              </a:rPr>
              <a:t>ø </a:t>
            </a:r>
            <a:r>
              <a:rPr lang="en-US" smtClean="0">
                <a:latin typeface="Arial" pitchFamily="34" charset="0"/>
                <a:ea typeface="ＭＳ Ｐゴシック" pitchFamily="34" charset="-128"/>
                <a:cs typeface="Arial" pitchFamily="34" charset="0"/>
              </a:rPr>
              <a:t>(n). Thus, if a value if e is selected first, and the primes p and q are generated, it may turn out that gcd(</a:t>
            </a:r>
            <a:r>
              <a:rPr lang="en-AU" smtClean="0">
                <a:latin typeface="Arial" pitchFamily="34" charset="0"/>
                <a:ea typeface="ＭＳ Ｐゴシック" pitchFamily="34" charset="-128"/>
                <a:cs typeface="Arial" pitchFamily="34" charset="0"/>
              </a:rPr>
              <a:t>ø</a:t>
            </a:r>
            <a:r>
              <a:rPr lang="en-US" smtClean="0">
                <a:latin typeface="Arial" pitchFamily="34" charset="0"/>
                <a:ea typeface="ＭＳ Ｐゴシック" pitchFamily="34" charset="-128"/>
                <a:cs typeface="Arial" pitchFamily="34" charset="0"/>
              </a:rPr>
              <a:t>(n), e) /= 1. In that case, the user must reject the p, q values and generate a new p, q pair. </a:t>
            </a:r>
            <a:endParaRPr lang="en-AU"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002CA15-C426-4110-8298-6E6D61C0EF71}" type="slidenum">
              <a:rPr lang="en-AU"/>
              <a:pPr/>
              <a:t>36</a:t>
            </a:fld>
            <a:endParaRPr lang="en-AU"/>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We cannot similarly choose a small constant value of </a:t>
            </a:r>
            <a:r>
              <a:rPr lang="en-US" i="1" smtClean="0">
                <a:latin typeface="Arial" pitchFamily="34" charset="0"/>
                <a:ea typeface="ＭＳ Ｐゴシック" pitchFamily="34" charset="-128"/>
              </a:rPr>
              <a:t>d </a:t>
            </a:r>
            <a:r>
              <a:rPr lang="en-US" smtClean="0">
                <a:latin typeface="Arial" pitchFamily="34" charset="0"/>
                <a:ea typeface="ＭＳ Ｐゴシック" pitchFamily="34" charset="-128"/>
              </a:rPr>
              <a:t>for efficient operation. A small value of d is vulnerable to a brute-force attack and to other forms of cryptanalysis [WIEN90]. However, there is a way to speed up computation using the Chinese Remainder Theorem (CRT) to compute mod p &amp; q separately, and then combine results to get the desired answer, as shown in the text. This is approx 4 times faster than calculating “C</a:t>
            </a:r>
            <a:r>
              <a:rPr lang="en-US" baseline="30000" smtClean="0">
                <a:latin typeface="Arial" pitchFamily="34" charset="0"/>
                <a:ea typeface="ＭＳ Ｐゴシック" pitchFamily="34" charset="-128"/>
              </a:rPr>
              <a:t>d</a:t>
            </a:r>
            <a:r>
              <a:rPr lang="en-US" smtClean="0">
                <a:latin typeface="Arial" pitchFamily="34" charset="0"/>
                <a:ea typeface="ＭＳ Ｐゴシック" pitchFamily="34" charset="-128"/>
              </a:rPr>
              <a:t> mod n” directly. Note that only the owner of the private key details (who knows the values of p &amp; q) can do this, but of course that’s exactly where help is needed, since if e is small then d will be likely be large!</a:t>
            </a:r>
          </a:p>
          <a:p>
            <a:pPr eaLnBrk="1" hangingPunct="1">
              <a:lnSpc>
                <a:spcPct val="90000"/>
              </a:lnSpc>
            </a:pPr>
            <a:endParaRPr lang="en-AU" smtClean="0">
              <a:latin typeface="Arial" pitchFamily="34"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049C242-9294-4653-B46D-B2F34B6FD1B4}" type="slidenum">
              <a:rPr lang="en-AU"/>
              <a:pPr/>
              <a:t>37</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Before the application of the public-key cryptosystem, each participant must generate a pair of keys, which requires finding primes and computing inverses. Both the prime generation and the derivation of a suitable pair of inverse exponents may involve trying a number of alternatives. Typically make random guesses for a possible p or q, and check using a probabalistic primality test whether the guessed number is indeed prime. If not, try again. Note that the prime number theorem shows that the average number of guesses needed is not too large. Then compute decryption exponent d using Euclid’s Inverse Algorithm, which is quite efficient.</a:t>
            </a:r>
            <a:endParaRPr lang="en-AU"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3CBB17C-E1CA-43CC-8E13-F8E7D5C9611E}" type="slidenum">
              <a:rPr lang="en-AU"/>
              <a:pPr/>
              <a:t>38</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Note some possible possible approaches to attacking the RSA algorithm, as shown.</a:t>
            </a:r>
          </a:p>
          <a:p>
            <a:pPr eaLnBrk="1" hangingPunct="1"/>
            <a:r>
              <a:rPr lang="en-US" smtClean="0">
                <a:latin typeface="Arial" pitchFamily="34" charset="0"/>
                <a:ea typeface="ＭＳ Ｐゴシック" pitchFamily="34" charset="-128"/>
                <a:cs typeface="Arial" pitchFamily="34"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p>
          <a:p>
            <a:pPr eaLnBrk="1" hangingPunct="1"/>
            <a:r>
              <a:rPr lang="en-US" smtClean="0">
                <a:latin typeface="Arial" pitchFamily="34" charset="0"/>
                <a:ea typeface="ＭＳ Ｐゴシック" pitchFamily="34" charset="-128"/>
                <a:cs typeface="Arial" pitchFamily="34" charset="0"/>
              </a:rPr>
              <a:t>Will now review the other possible types of attacks.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A3AA1C6-ED42-4193-8728-2167EDA8AF39}" type="slidenum">
              <a:rPr lang="en-AU"/>
              <a:pPr/>
              <a:t>39</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We can identify three approaches to attacking RSA mathematically, as shown. Mathematicians currently believe all equivalent to factoring.</a:t>
            </a:r>
          </a:p>
          <a:p>
            <a:pPr eaLnBrk="1" hangingPunct="1"/>
            <a:r>
              <a:rPr lang="en-US" smtClean="0">
                <a:latin typeface="Arial" pitchFamily="34" charset="0"/>
                <a:ea typeface="ＭＳ Ｐゴシック" pitchFamily="34" charset="-128"/>
                <a:cs typeface="Arial" pitchFamily="34" charset="0"/>
              </a:rPr>
              <a:t>See Stallings Table 9.4 (next slide) for progress in factoring, where see </a:t>
            </a:r>
            <a:r>
              <a:rPr lang="en-AU" smtClean="0">
                <a:latin typeface="Arial" pitchFamily="34" charset="0"/>
                <a:ea typeface="ＭＳ Ｐゴシック" pitchFamily="34" charset="-128"/>
                <a:cs typeface="Arial" pitchFamily="34" charset="0"/>
              </a:rPr>
              <a:t>slow improvements over the years, with the biggest improvements coming from improved algorithms.</a:t>
            </a:r>
            <a:r>
              <a:rPr lang="en-US" smtClean="0">
                <a:latin typeface="Arial" pitchFamily="34" charset="0"/>
                <a:ea typeface="ＭＳ Ｐゴシック" pitchFamily="34" charset="-128"/>
                <a:cs typeface="Arial" pitchFamily="34" charset="0"/>
              </a:rPr>
              <a:t> The best current algorithm is the “Lattice Sieve” (LS), which replaced the “Generalized Number Field Sieve” (GNFS), which replaced the “Quadratic Sieve”(QS). </a:t>
            </a:r>
          </a:p>
          <a:p>
            <a:pPr eaLnBrk="1" hangingPunct="1"/>
            <a:r>
              <a:rPr lang="en-US" smtClean="0">
                <a:latin typeface="Arial" pitchFamily="34" charset="0"/>
                <a:ea typeface="ＭＳ Ｐゴシック" pitchFamily="34" charset="-128"/>
                <a:cs typeface="Arial" pitchFamily="34" charset="0"/>
              </a:rPr>
              <a:t>Have to assume computers will continue to get faster, and that better factoring algorithms may yet be found. Thus, we need to be careful in choosing a key size for RSA.  For the near future, a key size in the range of 1024 to 2048 bits seems reasonable.  In addition to specifying the size of n, a number of other constraints have been suggested by researchers. To avoid values of n that may be factored more easily, the algorithm's inventors suggest the following constraints on p and q:   </a:t>
            </a:r>
          </a:p>
          <a:p>
            <a:pPr eaLnBrk="1" hangingPunct="1">
              <a:buFontTx/>
              <a:buAutoNum type="arabicPeriod"/>
            </a:pPr>
            <a:r>
              <a:rPr lang="en-US" smtClean="0">
                <a:latin typeface="Arial" pitchFamily="34" charset="0"/>
                <a:ea typeface="ＭＳ Ｐゴシック" pitchFamily="34" charset="-128"/>
                <a:cs typeface="Arial" pitchFamily="34" charset="0"/>
              </a:rPr>
              <a:t>p and q should differ in length by only a few digits. Thus, for a 1024-bit key (309 decimal digits), both p and q should be on order of 10</a:t>
            </a:r>
            <a:r>
              <a:rPr lang="en-US" baseline="30000" smtClean="0">
                <a:latin typeface="Arial" pitchFamily="34" charset="0"/>
                <a:ea typeface="ＭＳ Ｐゴシック" pitchFamily="34" charset="-128"/>
                <a:cs typeface="Arial" pitchFamily="34" charset="0"/>
              </a:rPr>
              <a:t>75</a:t>
            </a:r>
            <a:r>
              <a:rPr lang="en-US" smtClean="0">
                <a:latin typeface="Arial" pitchFamily="34" charset="0"/>
                <a:ea typeface="ＭＳ Ｐゴシック" pitchFamily="34" charset="-128"/>
                <a:cs typeface="Arial" pitchFamily="34" charset="0"/>
              </a:rPr>
              <a:t> to 10</a:t>
            </a:r>
            <a:r>
              <a:rPr lang="en-US" baseline="30000" smtClean="0">
                <a:latin typeface="Arial" pitchFamily="34" charset="0"/>
                <a:ea typeface="ＭＳ Ｐゴシック" pitchFamily="34" charset="-128"/>
                <a:cs typeface="Arial" pitchFamily="34" charset="0"/>
              </a:rPr>
              <a:t>100</a:t>
            </a:r>
            <a:r>
              <a:rPr lang="en-US" smtClean="0">
                <a:latin typeface="Arial" pitchFamily="34" charset="0"/>
                <a:ea typeface="ＭＳ Ｐゴシック" pitchFamily="34" charset="-128"/>
                <a:cs typeface="Arial" pitchFamily="34" charset="0"/>
              </a:rPr>
              <a:t>.  </a:t>
            </a:r>
          </a:p>
          <a:p>
            <a:pPr eaLnBrk="1" hangingPunct="1">
              <a:buFontTx/>
              <a:buAutoNum type="arabicPeriod"/>
            </a:pPr>
            <a:r>
              <a:rPr lang="en-US" smtClean="0">
                <a:latin typeface="Arial" pitchFamily="34" charset="0"/>
                <a:ea typeface="ＭＳ Ｐゴシック" pitchFamily="34" charset="-128"/>
                <a:cs typeface="Arial" pitchFamily="34" charset="0"/>
              </a:rPr>
              <a:t>Both (p – 1) and (q – 1) should contain a large prime factor</a:t>
            </a:r>
          </a:p>
          <a:p>
            <a:pPr eaLnBrk="1" hangingPunct="1">
              <a:buFontTx/>
              <a:buAutoNum type="arabicPeriod"/>
            </a:pPr>
            <a:r>
              <a:rPr lang="en-US" smtClean="0">
                <a:latin typeface="Arial" pitchFamily="34" charset="0"/>
                <a:ea typeface="ＭＳ Ｐゴシック" pitchFamily="34" charset="-128"/>
                <a:cs typeface="Arial" pitchFamily="34" charset="0"/>
              </a:rPr>
              <a:t>gcd(p–1, q–1) should be small.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F587DD2-5DF6-449E-98BB-A44EE713996D}" type="slidenum">
              <a:rPr lang="en-AU"/>
              <a:pPr/>
              <a:t>40</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34" charset="-128"/>
                <a:cs typeface="Arial" pitchFamily="34" charset="0"/>
              </a:rPr>
              <a:t>Have a radical new category of attacks developed by Paul Kocher in mid-1990’s, based on observing how long it takes to compute the cryptographic operations. Timing attacks are applicable not just to RSA, but to other public-key cryptography systems. This attack is alarming for two reasons: It comes from a completely unexpected direction and it is a </a:t>
            </a:r>
            <a:r>
              <a:rPr lang="en-US" dirty="0" err="1" smtClean="0">
                <a:latin typeface="Arial" pitchFamily="34" charset="0"/>
                <a:ea typeface="ＭＳ Ｐゴシック" pitchFamily="34" charset="-128"/>
                <a:cs typeface="Arial" pitchFamily="34" charset="0"/>
              </a:rPr>
              <a:t>ciphertext</a:t>
            </a:r>
            <a:r>
              <a:rPr lang="en-US" dirty="0" smtClean="0">
                <a:latin typeface="Arial" pitchFamily="34" charset="0"/>
                <a:ea typeface="ＭＳ Ｐゴシック" pitchFamily="34" charset="-128"/>
                <a:cs typeface="Arial" pitchFamily="34" charset="0"/>
              </a:rPr>
              <a:t>-only attack. A timing attack is somewhat analogous to a burglar guessing the combination of a safe by observing how long it takes for someone to turn the dial from number to number.</a:t>
            </a:r>
          </a:p>
          <a:p>
            <a:pPr eaLnBrk="1" hangingPunct="1"/>
            <a:r>
              <a:rPr lang="en-US" dirty="0" smtClean="0">
                <a:latin typeface="Arial" pitchFamily="34" charset="0"/>
                <a:ea typeface="ＭＳ Ｐゴシック" pitchFamily="34" charset="-128"/>
                <a:cs typeface="Arial" pitchFamily="34" charset="0"/>
              </a:rPr>
              <a:t>Although the timing attack is a serious threat, there are simple countermeasures that can be used, including using constant exponentiation time algorithms, adding random delays, or using blind values in calculations.</a:t>
            </a:r>
          </a:p>
          <a:p>
            <a:pPr lvl="1" eaLnBrk="1" hangingPunct="1"/>
            <a:endParaRPr lang="en-US" dirty="0"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D366F95-8EDC-4918-B001-DC19D01509C5}" type="slidenum">
              <a:rPr lang="en-AU"/>
              <a:pPr/>
              <a:t>41</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34" charset="-128"/>
                <a:cs typeface="Arial" pitchFamily="34" charset="0"/>
              </a:rPr>
              <a:t>The RSA algorithm is vulnerable to a chosen </a:t>
            </a:r>
            <a:r>
              <a:rPr lang="en-US" dirty="0" err="1" smtClean="0">
                <a:latin typeface="Arial" pitchFamily="34" charset="0"/>
                <a:ea typeface="ＭＳ Ｐゴシック" pitchFamily="34" charset="-128"/>
                <a:cs typeface="Arial" pitchFamily="34" charset="0"/>
              </a:rPr>
              <a:t>ciphertext</a:t>
            </a:r>
            <a:r>
              <a:rPr lang="en-US" dirty="0" smtClean="0">
                <a:latin typeface="Arial" pitchFamily="34" charset="0"/>
                <a:ea typeface="ＭＳ Ｐゴシック" pitchFamily="34" charset="-128"/>
                <a:cs typeface="Arial" pitchFamily="34" charset="0"/>
              </a:rPr>
              <a:t> attack (CCA). CCA is defined as an attack in which adversary chooses a number of </a:t>
            </a:r>
            <a:r>
              <a:rPr lang="en-US" dirty="0" err="1" smtClean="0">
                <a:latin typeface="Arial" pitchFamily="34" charset="0"/>
                <a:ea typeface="ＭＳ Ｐゴシック" pitchFamily="34" charset="-128"/>
                <a:cs typeface="Arial" pitchFamily="34" charset="0"/>
              </a:rPr>
              <a:t>ciphertexts</a:t>
            </a:r>
            <a:r>
              <a:rPr lang="en-US" dirty="0" smtClean="0">
                <a:latin typeface="Arial" pitchFamily="34" charset="0"/>
                <a:ea typeface="ＭＳ Ｐゴシック" pitchFamily="34" charset="-128"/>
                <a:cs typeface="Arial" pitchFamily="34" charset="0"/>
              </a:rPr>
              <a:t> and is then given the corresponding plaintexts, decrypted with the target’s private key. The adversary exploits properties of RSA and selects blocks of data that, when processed using the target’s private key, yield information needed for cryptanalysis. Can counter simple attacks with random pad of plaintext. More sophisticated variants need to modify the plaintext using a procedure known as optimal asymmetric encryption padding (OAEP).</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42</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314419E-1B5D-41BF-BEE5-FAA1A94171E3}" type="slidenum">
              <a:rPr lang="en-AU"/>
              <a:pPr/>
              <a:t>43</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Chapter 9 summary.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44</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27EA9C43-CE13-419A-A6B3-D6331E432A7A}" type="slidenum">
              <a:rPr lang="en-AU"/>
              <a:pPr/>
              <a:t>5</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Opening quote.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76E48A1C-7320-4F80-B45C-50E2A5729427}" type="slidenum">
              <a:rPr lang="en-AU"/>
              <a:pPr/>
              <a:t>7</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The development of public-key cryptography is the greatest and perhaps the only true revolution in the entire history of cryptography. From its earliest beginnings to modern times, virtually all cryptographic systems have been based on the elementary tools of substitution and permutation</a:t>
            </a:r>
            <a:r>
              <a:rPr lang="en-AU" smtClean="0">
                <a:latin typeface="Arial" pitchFamily="34" charset="0"/>
                <a:ea typeface="ＭＳ Ｐゴシック" pitchFamily="34" charset="-128"/>
              </a:rPr>
              <a:t>, and can be classed as private/secret/single key (symmetric) systems. All classical, and modern block and stream ciphers are of this form.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8</a:t>
            </a:fld>
            <a:endParaRPr lang="en-GB" altLang="en-US" dirty="0"/>
          </a:p>
        </p:txBody>
      </p:sp>
    </p:spTree>
    <p:extLst>
      <p:ext uri="{BB962C8B-B14F-4D97-AF65-F5344CB8AC3E}">
        <p14:creationId xmlns:p14="http://schemas.microsoft.com/office/powerpoint/2010/main" xmlns="" val="35134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9784670-03A9-4844-BE91-DE9FAD0F095E}" type="slidenum">
              <a:rPr lang="en-AU"/>
              <a:pPr/>
              <a:t>9</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AU" smtClean="0">
                <a:latin typeface="Arial" pitchFamily="34" charset="0"/>
                <a:ea typeface="ＭＳ Ｐゴシック" pitchFamily="34" charset="-128"/>
                <a:cs typeface="Arial" pitchFamily="34" charset="0"/>
              </a:rPr>
              <a:t>Will now discuss the radically different </a:t>
            </a:r>
            <a:r>
              <a:rPr lang="en-AU" b="1" smtClean="0">
                <a:latin typeface="Arial" pitchFamily="34" charset="0"/>
                <a:ea typeface="ＭＳ Ｐゴシック" pitchFamily="34" charset="-128"/>
                <a:cs typeface="Arial" pitchFamily="34" charset="0"/>
              </a:rPr>
              <a:t>public key</a:t>
            </a:r>
            <a:r>
              <a:rPr lang="en-AU" smtClean="0">
                <a:latin typeface="Arial" pitchFamily="34" charset="0"/>
                <a:ea typeface="ＭＳ Ｐゴシック" pitchFamily="34" charset="-128"/>
                <a:cs typeface="Arial" pitchFamily="34" charset="0"/>
              </a:rPr>
              <a:t> systems, in which </a:t>
            </a:r>
            <a:r>
              <a:rPr lang="en-AU" b="1" smtClean="0">
                <a:latin typeface="Arial" pitchFamily="34" charset="0"/>
                <a:ea typeface="ＭＳ Ｐゴシック" pitchFamily="34" charset="-128"/>
                <a:cs typeface="Arial" pitchFamily="34" charset="0"/>
              </a:rPr>
              <a:t>two keys</a:t>
            </a:r>
            <a:r>
              <a:rPr lang="en-AU" smtClean="0">
                <a:latin typeface="Arial" pitchFamily="34" charset="0"/>
                <a:ea typeface="ＭＳ Ｐゴシック" pitchFamily="34" charset="-128"/>
                <a:cs typeface="Arial" pitchFamily="34" charset="0"/>
              </a:rPr>
              <a:t> are used. </a:t>
            </a:r>
            <a:r>
              <a:rPr lang="en-US" smtClean="0">
                <a:latin typeface="Arial" pitchFamily="34" charset="0"/>
                <a:ea typeface="ＭＳ Ｐゴシック" pitchFamily="34" charset="-128"/>
                <a:cs typeface="Arial" pitchFamily="34" charset="0"/>
              </a:rPr>
              <a:t>Public-key cryptography provides a radical departure from all that has gone before. The development of public-key cryptography is the greatest and perhaps the only true revolution in the entire history of cryptography. It is asymmetric, involving the use of two separate keys, in contrast to symmetric encryption, that uses only one key. </a:t>
            </a:r>
            <a:r>
              <a:rPr lang="en-AU" smtClean="0">
                <a:latin typeface="Arial" pitchFamily="34" charset="0"/>
                <a:ea typeface="ＭＳ Ｐゴシック" pitchFamily="34" charset="-128"/>
                <a:cs typeface="Arial" pitchFamily="34" charset="0"/>
              </a:rPr>
              <a:t>Anyone knowing the public key can encrypt messages or verify signatures, but </a:t>
            </a:r>
            <a:r>
              <a:rPr lang="en-AU" b="1" smtClean="0">
                <a:latin typeface="Arial" pitchFamily="34" charset="0"/>
                <a:ea typeface="ＭＳ Ｐゴシック" pitchFamily="34" charset="-128"/>
                <a:cs typeface="Arial" pitchFamily="34" charset="0"/>
              </a:rPr>
              <a:t>cannot</a:t>
            </a:r>
            <a:r>
              <a:rPr lang="en-AU" smtClean="0">
                <a:latin typeface="Arial" pitchFamily="34" charset="0"/>
                <a:ea typeface="ＭＳ Ｐゴシック" pitchFamily="34" charset="-128"/>
                <a:cs typeface="Arial" pitchFamily="34" charset="0"/>
              </a:rPr>
              <a:t> decrypt messages or create signatures, counter-intuitive though this may seem. </a:t>
            </a:r>
            <a:r>
              <a:rPr lang="en-US" smtClean="0">
                <a:latin typeface="Arial" pitchFamily="34" charset="0"/>
                <a:ea typeface="ＭＳ Ｐゴシック" pitchFamily="34" charset="-128"/>
                <a:cs typeface="Arial" pitchFamily="34" charset="0"/>
              </a:rPr>
              <a:t>The use of two keys has profound consequences in the areas of confidentiality, key distribution, and authentication. </a:t>
            </a:r>
            <a:r>
              <a:rPr lang="en-AU" smtClean="0">
                <a:latin typeface="Arial" pitchFamily="34" charset="0"/>
                <a:ea typeface="ＭＳ Ｐゴシック" pitchFamily="34" charset="-128"/>
                <a:cs typeface="Arial" pitchFamily="34" charset="0"/>
              </a:rPr>
              <a:t>It works by the clever use of number theory problems that are easy one way but hard the other. Note that public key schemes are neither more nor less secure than private key (security depends on the key size for both), nor do they replace private key schemes (they are too slow to do so), rather they complement them. Both also have issues with key distribution, requiring the use of some suitable protocol.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xmlns=""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p14="http://schemas.microsoft.com/office/powerpoint/2010/main" xmlns=""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a:lstStyle/>
          <a:p>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xmlns=""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p:txBody>
          <a:bodyPr/>
          <a:lstStyle/>
          <a:p>
            <a:r>
              <a:rPr lang="en-US" b="1" dirty="0" smtClean="0"/>
              <a:t>PUBLIC KEY CRYPTOGRAPHY</a:t>
            </a:r>
          </a:p>
          <a:p>
            <a:r>
              <a:rPr lang="en-US" b="1" dirty="0" smtClean="0"/>
              <a:t>RSA</a:t>
            </a:r>
            <a:endParaRPr lang="en-US" dirty="0" smtClean="0"/>
          </a:p>
        </p:txBody>
      </p:sp>
    </p:spTree>
    <p:extLst>
      <p:ext uri="{BB962C8B-B14F-4D97-AF65-F5344CB8AC3E}">
        <p14:creationId xmlns:p14="http://schemas.microsoft.com/office/powerpoint/2010/main" xmlns=""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98857" y="2460569"/>
            <a:ext cx="38429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AU"/>
              <a:t>Why Public-Key Cryptography?</a:t>
            </a:r>
          </a:p>
        </p:txBody>
      </p:sp>
      <p:sp>
        <p:nvSpPr>
          <p:cNvPr id="53251" name="Rectangle 3"/>
          <p:cNvSpPr>
            <a:spLocks noGrp="1" noChangeArrowheads="1"/>
          </p:cNvSpPr>
          <p:nvPr>
            <p:ph type="body" idx="1"/>
          </p:nvPr>
        </p:nvSpPr>
        <p:spPr>
          <a:xfrm>
            <a:off x="470263" y="1177835"/>
            <a:ext cx="8229600" cy="4876800"/>
          </a:xfrm>
        </p:spPr>
        <p:txBody>
          <a:bodyPr/>
          <a:lstStyle/>
          <a:p>
            <a:pPr algn="just" eaLnBrk="1" hangingPunct="1">
              <a:lnSpc>
                <a:spcPct val="150000"/>
              </a:lnSpc>
            </a:pPr>
            <a:r>
              <a:rPr lang="en-US" dirty="0" smtClean="0">
                <a:ea typeface="ＭＳ Ｐゴシック" pitchFamily="34" charset="-128"/>
              </a:rPr>
              <a:t>developed to address two key issues:</a:t>
            </a:r>
          </a:p>
          <a:p>
            <a:pPr lvl="1" algn="just" eaLnBrk="1" hangingPunct="1">
              <a:lnSpc>
                <a:spcPct val="150000"/>
              </a:lnSpc>
            </a:pPr>
            <a:r>
              <a:rPr lang="en-US" b="1" dirty="0" smtClean="0">
                <a:ea typeface="ＭＳ Ｐゴシック" pitchFamily="34" charset="-128"/>
              </a:rPr>
              <a:t>key distribution</a:t>
            </a:r>
            <a:r>
              <a:rPr lang="en-US" dirty="0" smtClean="0">
                <a:ea typeface="ＭＳ Ｐゴシック" pitchFamily="34" charset="-128"/>
              </a:rPr>
              <a:t> – how to have secure communications in general without having to trust a KDC with your key</a:t>
            </a:r>
          </a:p>
          <a:p>
            <a:pPr lvl="1" algn="just" eaLnBrk="1" hangingPunct="1">
              <a:lnSpc>
                <a:spcPct val="150000"/>
              </a:lnSpc>
            </a:pPr>
            <a:r>
              <a:rPr lang="en-US" b="1" dirty="0" smtClean="0">
                <a:ea typeface="ＭＳ Ｐゴシック" pitchFamily="34" charset="-128"/>
              </a:rPr>
              <a:t>digital signatures</a:t>
            </a:r>
            <a:r>
              <a:rPr lang="en-US" dirty="0" smtClean="0">
                <a:ea typeface="ＭＳ Ｐゴシック" pitchFamily="34" charset="-128"/>
              </a:rPr>
              <a:t> – how to verify a message comes intact from the claimed sender</a:t>
            </a:r>
          </a:p>
          <a:p>
            <a:pPr algn="just" eaLnBrk="1" hangingPunct="1">
              <a:lnSpc>
                <a:spcPct val="150000"/>
              </a:lnSpc>
            </a:pPr>
            <a:r>
              <a:rPr lang="en-US" dirty="0" smtClean="0">
                <a:ea typeface="ＭＳ Ｐゴシック" pitchFamily="34" charset="-128"/>
              </a:rPr>
              <a:t>public invention due to Whitfield </a:t>
            </a:r>
            <a:r>
              <a:rPr lang="en-US" dirty="0" err="1" smtClean="0">
                <a:ea typeface="ＭＳ Ｐゴシック" pitchFamily="34" charset="-128"/>
              </a:rPr>
              <a:t>Diffie</a:t>
            </a:r>
            <a:r>
              <a:rPr lang="en-US" dirty="0" smtClean="0">
                <a:ea typeface="ＭＳ Ｐゴシック" pitchFamily="34" charset="-128"/>
              </a:rPr>
              <a:t> &amp; Martin Hellman at Stanford </a:t>
            </a:r>
            <a:r>
              <a:rPr lang="en-US" dirty="0" err="1" smtClean="0">
                <a:ea typeface="ＭＳ Ｐゴシック" pitchFamily="34" charset="-128"/>
              </a:rPr>
              <a:t>Uni</a:t>
            </a:r>
            <a:r>
              <a:rPr lang="en-US" dirty="0" smtClean="0">
                <a:ea typeface="ＭＳ Ｐゴシック" pitchFamily="34" charset="-128"/>
              </a:rPr>
              <a:t> in 1976</a:t>
            </a:r>
          </a:p>
          <a:p>
            <a:pPr lvl="1" algn="just" eaLnBrk="1" hangingPunct="1">
              <a:lnSpc>
                <a:spcPct val="150000"/>
              </a:lnSpc>
            </a:pPr>
            <a:r>
              <a:rPr lang="en-US" dirty="0" smtClean="0">
                <a:ea typeface="ＭＳ Ｐゴシック" pitchFamily="34" charset="-128"/>
              </a:rPr>
              <a:t>known earlier in classified community</a:t>
            </a:r>
          </a:p>
          <a:p>
            <a:pPr lvl="1" algn="just" eaLnBrk="1" hangingPunct="1">
              <a:lnSpc>
                <a:spcPct val="150000"/>
              </a:lnSpc>
            </a:pPr>
            <a:endParaRPr lang="en-AU" dirty="0" smtClean="0">
              <a:ea typeface="ＭＳ Ｐゴシック" pitchFamily="34" charset="-128"/>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AU"/>
              <a:t>Public-Key Cryptography</a:t>
            </a:r>
          </a:p>
        </p:txBody>
      </p:sp>
      <p:sp>
        <p:nvSpPr>
          <p:cNvPr id="49155" name="Rectangle 3"/>
          <p:cNvSpPr>
            <a:spLocks noGrp="1" noChangeArrowheads="1"/>
          </p:cNvSpPr>
          <p:nvPr>
            <p:ph type="body" idx="1"/>
          </p:nvPr>
        </p:nvSpPr>
        <p:spPr>
          <a:xfrm>
            <a:off x="228600" y="1258388"/>
            <a:ext cx="8686800" cy="4876800"/>
          </a:xfrm>
        </p:spPr>
        <p:txBody>
          <a:bodyPr/>
          <a:lstStyle/>
          <a:p>
            <a:pPr algn="just" eaLnBrk="1" hangingPunct="1"/>
            <a:r>
              <a:rPr lang="en-AU" b="1" dirty="0" smtClean="0">
                <a:ea typeface="ＭＳ Ｐゴシック" pitchFamily="34" charset="-128"/>
              </a:rPr>
              <a:t>public-key/two-key/asymmetric</a:t>
            </a:r>
            <a:r>
              <a:rPr lang="en-AU" dirty="0" smtClean="0">
                <a:ea typeface="ＭＳ Ｐゴシック" pitchFamily="34" charset="-128"/>
              </a:rPr>
              <a:t> cryptography involves the use of </a:t>
            </a:r>
            <a:r>
              <a:rPr lang="en-AU" b="1" dirty="0" smtClean="0">
                <a:ea typeface="ＭＳ Ｐゴシック" pitchFamily="34" charset="-128"/>
              </a:rPr>
              <a:t>two</a:t>
            </a:r>
            <a:r>
              <a:rPr lang="en-AU" dirty="0" smtClean="0">
                <a:ea typeface="ＭＳ Ｐゴシック" pitchFamily="34" charset="-128"/>
              </a:rPr>
              <a:t> keys: </a:t>
            </a:r>
          </a:p>
          <a:p>
            <a:pPr lvl="1" algn="just" eaLnBrk="1" hangingPunct="1"/>
            <a:r>
              <a:rPr lang="en-AU" dirty="0" smtClean="0">
                <a:ea typeface="ＭＳ Ｐゴシック" pitchFamily="34" charset="-128"/>
              </a:rPr>
              <a:t>a </a:t>
            </a:r>
            <a:r>
              <a:rPr lang="en-AU" b="1" dirty="0" smtClean="0">
                <a:ea typeface="ＭＳ Ｐゴシック" pitchFamily="34" charset="-128"/>
              </a:rPr>
              <a:t>public-key</a:t>
            </a:r>
            <a:r>
              <a:rPr lang="en-AU" dirty="0" smtClean="0">
                <a:ea typeface="ＭＳ Ｐゴシック" pitchFamily="34" charset="-128"/>
              </a:rPr>
              <a:t>, which may be known by anybody, and can be used to </a:t>
            </a:r>
            <a:r>
              <a:rPr lang="en-AU" b="1" dirty="0" smtClean="0">
                <a:ea typeface="ＭＳ Ｐゴシック" pitchFamily="34" charset="-128"/>
              </a:rPr>
              <a:t>encrypt messages</a:t>
            </a:r>
            <a:r>
              <a:rPr lang="en-AU" dirty="0" smtClean="0">
                <a:ea typeface="ＭＳ Ｐゴシック" pitchFamily="34" charset="-128"/>
              </a:rPr>
              <a:t>, and </a:t>
            </a:r>
            <a:r>
              <a:rPr lang="en-AU" b="1" dirty="0" smtClean="0">
                <a:ea typeface="ＭＳ Ｐゴシック" pitchFamily="34" charset="-128"/>
              </a:rPr>
              <a:t>verify signatures</a:t>
            </a:r>
            <a:r>
              <a:rPr lang="en-AU" dirty="0" smtClean="0">
                <a:ea typeface="ＭＳ Ｐゴシック" pitchFamily="34" charset="-128"/>
              </a:rPr>
              <a:t> </a:t>
            </a:r>
          </a:p>
          <a:p>
            <a:pPr lvl="1" algn="just" eaLnBrk="1" hangingPunct="1"/>
            <a:r>
              <a:rPr lang="en-AU" dirty="0" smtClean="0">
                <a:ea typeface="ＭＳ Ｐゴシック" pitchFamily="34" charset="-128"/>
              </a:rPr>
              <a:t>a related </a:t>
            </a:r>
            <a:r>
              <a:rPr lang="en-AU" b="1" dirty="0" smtClean="0">
                <a:ea typeface="ＭＳ Ｐゴシック" pitchFamily="34" charset="-128"/>
              </a:rPr>
              <a:t>private-key</a:t>
            </a:r>
            <a:r>
              <a:rPr lang="en-AU" dirty="0" smtClean="0">
                <a:ea typeface="ＭＳ Ｐゴシック" pitchFamily="34" charset="-128"/>
              </a:rPr>
              <a:t>, known only to the recipient, used to </a:t>
            </a:r>
            <a:r>
              <a:rPr lang="en-AU" b="1" dirty="0" smtClean="0">
                <a:ea typeface="ＭＳ Ｐゴシック" pitchFamily="34" charset="-128"/>
              </a:rPr>
              <a:t>decrypt messages</a:t>
            </a:r>
            <a:r>
              <a:rPr lang="en-AU" dirty="0" smtClean="0">
                <a:ea typeface="ＭＳ Ｐゴシック" pitchFamily="34" charset="-128"/>
              </a:rPr>
              <a:t>, and </a:t>
            </a:r>
            <a:r>
              <a:rPr lang="en-AU" b="1" dirty="0" smtClean="0">
                <a:ea typeface="ＭＳ Ｐゴシック" pitchFamily="34" charset="-128"/>
              </a:rPr>
              <a:t>sign</a:t>
            </a:r>
            <a:r>
              <a:rPr lang="en-AU" dirty="0" smtClean="0">
                <a:ea typeface="ＭＳ Ｐゴシック" pitchFamily="34" charset="-128"/>
              </a:rPr>
              <a:t> (create)</a:t>
            </a:r>
            <a:r>
              <a:rPr lang="en-AU" b="1" dirty="0" smtClean="0">
                <a:ea typeface="ＭＳ Ｐゴシック" pitchFamily="34" charset="-128"/>
              </a:rPr>
              <a:t> signatures</a:t>
            </a:r>
          </a:p>
          <a:p>
            <a:pPr algn="just" eaLnBrk="1" hangingPunct="1"/>
            <a:r>
              <a:rPr lang="en-AU" b="1" dirty="0" smtClean="0">
                <a:ea typeface="ＭＳ Ｐゴシック" pitchFamily="34" charset="-128"/>
              </a:rPr>
              <a:t>infeasible to determine private key from public</a:t>
            </a:r>
            <a:endParaRPr lang="en-AU" dirty="0" smtClean="0">
              <a:ea typeface="ＭＳ Ｐゴシック" pitchFamily="34" charset="-128"/>
            </a:endParaRPr>
          </a:p>
          <a:p>
            <a:pPr algn="just" eaLnBrk="1" hangingPunct="1"/>
            <a:r>
              <a:rPr lang="en-AU" dirty="0" smtClean="0">
                <a:ea typeface="ＭＳ Ｐゴシック" pitchFamily="34" charset="-128"/>
              </a:rPr>
              <a:t>is </a:t>
            </a:r>
            <a:r>
              <a:rPr lang="en-AU" b="1" dirty="0" smtClean="0">
                <a:ea typeface="ＭＳ Ｐゴシック" pitchFamily="34" charset="-128"/>
              </a:rPr>
              <a:t>asymmetric</a:t>
            </a:r>
            <a:r>
              <a:rPr lang="en-AU" dirty="0" smtClean="0">
                <a:ea typeface="ＭＳ Ｐゴシック" pitchFamily="34" charset="-128"/>
              </a:rPr>
              <a:t> because</a:t>
            </a:r>
          </a:p>
          <a:p>
            <a:pPr lvl="1" algn="just" eaLnBrk="1" hangingPunct="1"/>
            <a:r>
              <a:rPr lang="en-AU" dirty="0" smtClean="0">
                <a:ea typeface="ＭＳ Ｐゴシック" pitchFamily="34" charset="-128"/>
              </a:rPr>
              <a:t>those who encrypt messages or verify signatures </a:t>
            </a:r>
            <a:r>
              <a:rPr lang="en-AU" b="1" dirty="0" smtClean="0">
                <a:ea typeface="ＭＳ Ｐゴシック" pitchFamily="34" charset="-128"/>
              </a:rPr>
              <a:t>cannot</a:t>
            </a:r>
            <a:r>
              <a:rPr lang="en-AU" dirty="0" smtClean="0">
                <a:ea typeface="ＭＳ Ｐゴシック" pitchFamily="34" charset="-128"/>
              </a:rPr>
              <a:t> decrypt messages or create signatures</a:t>
            </a:r>
          </a:p>
          <a:p>
            <a:pPr algn="just" eaLnBrk="1" hangingPunct="1"/>
            <a:endParaRPr lang="en-AU" dirty="0" smtClean="0">
              <a:ea typeface="ＭＳ Ｐゴシック" pitchFamily="34" charset="-128"/>
            </a:endParaRP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AU"/>
              <a:t>Public-Key Cryptography</a:t>
            </a:r>
          </a:p>
        </p:txBody>
      </p:sp>
      <p:pic>
        <p:nvPicPr>
          <p:cNvPr id="26627" name="Picture 5"/>
          <p:cNvPicPr>
            <a:picLocks noChangeAspect="1"/>
          </p:cNvPicPr>
          <p:nvPr/>
        </p:nvPicPr>
        <p:blipFill>
          <a:blip r:embed="rId3"/>
          <a:srcRect/>
          <a:stretch>
            <a:fillRect/>
          </a:stretch>
        </p:blipFill>
        <p:spPr bwMode="auto">
          <a:xfrm>
            <a:off x="927463" y="1358537"/>
            <a:ext cx="7239000" cy="4356100"/>
          </a:xfrm>
          <a:prstGeom prst="rect">
            <a:avLst/>
          </a:prstGeom>
          <a:noFill/>
          <a:ln w="9525">
            <a:noFill/>
            <a:miter lim="800000"/>
            <a:headEnd/>
            <a:tailEnd/>
          </a:ln>
        </p:spPr>
      </p:pic>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24983" y="282632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AU" smtClean="0"/>
              <a:t>Symmetric vs Public-Key</a:t>
            </a:r>
          </a:p>
        </p:txBody>
      </p:sp>
      <p:pic>
        <p:nvPicPr>
          <p:cNvPr id="28675" name="Picture 3"/>
          <p:cNvPicPr>
            <a:picLocks noChangeAspect="1"/>
          </p:cNvPicPr>
          <p:nvPr/>
        </p:nvPicPr>
        <p:blipFill>
          <a:blip r:embed="rId3"/>
          <a:srcRect/>
          <a:stretch>
            <a:fillRect/>
          </a:stretch>
        </p:blipFill>
        <p:spPr bwMode="auto">
          <a:xfrm>
            <a:off x="209005" y="992777"/>
            <a:ext cx="8686800" cy="4832998"/>
          </a:xfrm>
          <a:prstGeom prst="rect">
            <a:avLst/>
          </a:prstGeom>
          <a:noFill/>
          <a:ln w="9525">
            <a:noFill/>
            <a:miter lim="800000"/>
            <a:headEnd/>
            <a:tailEnd/>
          </a:ln>
        </p:spPr>
      </p:pic>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98857" y="3205151"/>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AU"/>
              <a:t>Public-Key Cryptosystems</a:t>
            </a:r>
          </a:p>
        </p:txBody>
      </p:sp>
      <p:pic>
        <p:nvPicPr>
          <p:cNvPr id="30723" name="Picture 4" descr="PK_Dual_Model.pdf                                              00156198  Mnementh                      BEAE7A2F:"/>
          <p:cNvPicPr>
            <a:picLocks noChangeAspect="1" noChangeArrowheads="1"/>
          </p:cNvPicPr>
          <p:nvPr/>
        </p:nvPicPr>
        <p:blipFill>
          <a:blip r:embed="rId3"/>
          <a:srcRect t="13898" b="18529"/>
          <a:stretch>
            <a:fillRect/>
          </a:stretch>
        </p:blipFill>
        <p:spPr bwMode="auto">
          <a:xfrm>
            <a:off x="755469" y="1304109"/>
            <a:ext cx="7434943" cy="3884013"/>
          </a:xfrm>
          <a:prstGeom prst="rect">
            <a:avLst/>
          </a:prstGeom>
          <a:noFill/>
          <a:ln w="9525">
            <a:noFill/>
            <a:miter lim="800000"/>
            <a:headEnd/>
            <a:tailEnd/>
          </a:ln>
        </p:spPr>
      </p:pic>
      <p:sp>
        <p:nvSpPr>
          <p:cNvPr id="4" name="Rectangle 3"/>
          <p:cNvSpPr/>
          <p:nvPr/>
        </p:nvSpPr>
        <p:spPr>
          <a:xfrm>
            <a:off x="3330010" y="4772688"/>
            <a:ext cx="2980368" cy="369332"/>
          </a:xfrm>
          <a:prstGeom prst="rect">
            <a:avLst/>
          </a:prstGeom>
        </p:spPr>
        <p:txBody>
          <a:bodyPr wrap="none">
            <a:spAutoFit/>
          </a:bodyPr>
          <a:lstStyle/>
          <a:p>
            <a:r>
              <a:rPr lang="en-AU" dirty="0" smtClean="0">
                <a:latin typeface="Arial" pitchFamily="34" charset="0"/>
                <a:ea typeface="ＭＳ Ｐゴシック" pitchFamily="34" charset="-128"/>
                <a:cs typeface="Arial" pitchFamily="34" charset="0"/>
              </a:rPr>
              <a:t>Secrecy and Authentication</a:t>
            </a:r>
            <a:endParaRPr lang="en-US" dirty="0"/>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46606" y="353172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AU"/>
              <a:t>Public-Key Applications</a:t>
            </a:r>
          </a:p>
        </p:txBody>
      </p:sp>
      <p:sp>
        <p:nvSpPr>
          <p:cNvPr id="58371" name="Rectangle 3"/>
          <p:cNvSpPr>
            <a:spLocks noGrp="1" noChangeArrowheads="1"/>
          </p:cNvSpPr>
          <p:nvPr>
            <p:ph type="body" idx="1"/>
          </p:nvPr>
        </p:nvSpPr>
        <p:spPr>
          <a:xfrm>
            <a:off x="444137" y="1323703"/>
            <a:ext cx="8229600" cy="3352800"/>
          </a:xfrm>
        </p:spPr>
        <p:txBody>
          <a:bodyPr/>
          <a:lstStyle/>
          <a:p>
            <a:pPr algn="just" eaLnBrk="1" hangingPunct="1"/>
            <a:r>
              <a:rPr lang="en-US" dirty="0" smtClean="0">
                <a:ea typeface="ＭＳ Ｐゴシック" pitchFamily="34" charset="-128"/>
              </a:rPr>
              <a:t>can classify uses into 3 categories:</a:t>
            </a:r>
          </a:p>
          <a:p>
            <a:pPr lvl="1" algn="just" eaLnBrk="1" hangingPunct="1"/>
            <a:r>
              <a:rPr lang="en-US" b="1" dirty="0" smtClean="0">
                <a:ea typeface="ＭＳ Ｐゴシック" pitchFamily="34" charset="-128"/>
              </a:rPr>
              <a:t>encryption/decryption</a:t>
            </a:r>
            <a:r>
              <a:rPr lang="en-US" dirty="0" smtClean="0">
                <a:ea typeface="ＭＳ Ｐゴシック" pitchFamily="34" charset="-128"/>
              </a:rPr>
              <a:t> (provide secrecy)</a:t>
            </a:r>
          </a:p>
          <a:p>
            <a:pPr lvl="1" algn="just" eaLnBrk="1" hangingPunct="1"/>
            <a:r>
              <a:rPr lang="en-US" b="1" dirty="0" smtClean="0">
                <a:ea typeface="ＭＳ Ｐゴシック" pitchFamily="34" charset="-128"/>
              </a:rPr>
              <a:t>digital signatures</a:t>
            </a:r>
            <a:r>
              <a:rPr lang="en-US" dirty="0" smtClean="0">
                <a:ea typeface="ＭＳ Ｐゴシック" pitchFamily="34" charset="-128"/>
              </a:rPr>
              <a:t> (provide authentication)</a:t>
            </a:r>
          </a:p>
          <a:p>
            <a:pPr lvl="1" algn="just" eaLnBrk="1" hangingPunct="1"/>
            <a:r>
              <a:rPr lang="en-US" b="1" dirty="0" smtClean="0">
                <a:ea typeface="ＭＳ Ｐゴシック" pitchFamily="34" charset="-128"/>
              </a:rPr>
              <a:t>key exchange</a:t>
            </a:r>
            <a:r>
              <a:rPr lang="en-US" dirty="0" smtClean="0">
                <a:ea typeface="ＭＳ Ｐゴシック" pitchFamily="34" charset="-128"/>
              </a:rPr>
              <a:t> (of session keys)</a:t>
            </a:r>
          </a:p>
          <a:p>
            <a:pPr algn="just" eaLnBrk="1" hangingPunct="1"/>
            <a:r>
              <a:rPr lang="en-US" dirty="0" smtClean="0">
                <a:ea typeface="ＭＳ Ｐゴシック" pitchFamily="34" charset="-128"/>
              </a:rPr>
              <a:t>some algorithms are suitable for all uses, others are specific to one</a:t>
            </a:r>
            <a:endParaRPr lang="en-AU" dirty="0" smtClean="0">
              <a:ea typeface="ＭＳ Ｐゴシック" pitchFamily="34" charset="-128"/>
            </a:endParaRPr>
          </a:p>
        </p:txBody>
      </p:sp>
      <p:pic>
        <p:nvPicPr>
          <p:cNvPr id="32772" name="Picture 5"/>
          <p:cNvPicPr>
            <a:picLocks noChangeAspect="1"/>
          </p:cNvPicPr>
          <p:nvPr/>
        </p:nvPicPr>
        <p:blipFill>
          <a:blip r:embed="rId3"/>
          <a:srcRect/>
          <a:stretch>
            <a:fillRect/>
          </a:stretch>
        </p:blipFill>
        <p:spPr bwMode="auto">
          <a:xfrm>
            <a:off x="984068" y="3825240"/>
            <a:ext cx="6248400" cy="1371600"/>
          </a:xfrm>
          <a:prstGeom prst="rect">
            <a:avLst/>
          </a:prstGeom>
          <a:noFill/>
          <a:ln w="9525">
            <a:noFill/>
            <a:miter lim="800000"/>
            <a:headEnd/>
            <a:tailEnd/>
          </a:ln>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a16="http://schemas.microsoft.com/office/drawing/2014/main" xmlns="" val="3266605547"/>
                    </a:ext>
                  </a:extLst>
                </a:gridCol>
                <a:gridCol w="4607503">
                  <a:extLst>
                    <a:ext uri="{9D8B030D-6E8A-4147-A177-3AD203B41FA5}">
                      <a16:colId xmlns:a16="http://schemas.microsoft.com/office/drawing/2014/main" xmlns=""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5 </a:t>
                      </a:r>
                      <a:r>
                        <a:rPr lang="en-US" sz="1200" dirty="0" err="1" smtClean="0">
                          <a:latin typeface="Arial" panose="020B0604020202020204" pitchFamily="34" charset="0"/>
                          <a:cs typeface="Arial" panose="020B0604020202020204" pitchFamily="34" charset="0"/>
                        </a:rPr>
                        <a:t>JuLY</a:t>
                      </a:r>
                      <a:r>
                        <a:rPr lang="en-US" sz="1200" dirty="0" smtClean="0">
                          <a:latin typeface="Arial" panose="020B0604020202020204" pitchFamily="34" charset="0"/>
                          <a:cs typeface="Arial" panose="020B0604020202020204" pitchFamily="34" charset="0"/>
                        </a:rPr>
                        <a:t>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52087090"/>
                  </a:ext>
                </a:extLst>
              </a:tr>
            </a:tbl>
          </a:graphicData>
        </a:graphic>
      </p:graphicFrame>
    </p:spTree>
    <p:extLst>
      <p:ext uri="{BB962C8B-B14F-4D97-AF65-F5344CB8AC3E}">
        <p14:creationId xmlns:p14="http://schemas.microsoft.com/office/powerpoint/2010/main" xmlns=""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72731" y="3962798"/>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AU"/>
              <a:t>Public-Key Requirements</a:t>
            </a:r>
          </a:p>
        </p:txBody>
      </p:sp>
      <p:sp>
        <p:nvSpPr>
          <p:cNvPr id="55299" name="Rectangle 3"/>
          <p:cNvSpPr>
            <a:spLocks noGrp="1" noChangeArrowheads="1"/>
          </p:cNvSpPr>
          <p:nvPr>
            <p:ph type="body" idx="1"/>
          </p:nvPr>
        </p:nvSpPr>
        <p:spPr/>
        <p:txBody>
          <a:bodyPr/>
          <a:lstStyle/>
          <a:p>
            <a:pPr algn="just" eaLnBrk="1" hangingPunct="1"/>
            <a:r>
              <a:rPr lang="en-AU" sz="2800" dirty="0" smtClean="0">
                <a:ea typeface="ＭＳ Ｐゴシック" pitchFamily="34" charset="-128"/>
              </a:rPr>
              <a:t>Public-Key algorithms rely on two keys where:</a:t>
            </a:r>
          </a:p>
          <a:p>
            <a:pPr lvl="1" algn="just" eaLnBrk="1" hangingPunct="1"/>
            <a:r>
              <a:rPr lang="en-AU" sz="2400" dirty="0" smtClean="0">
                <a:ea typeface="ＭＳ Ｐゴシック" pitchFamily="34" charset="-128"/>
              </a:rPr>
              <a:t>it is computationally infeasible to find decryption key knowing only algorithm &amp; encryption key</a:t>
            </a:r>
          </a:p>
          <a:p>
            <a:pPr lvl="1" algn="just" eaLnBrk="1" hangingPunct="1"/>
            <a:r>
              <a:rPr lang="en-AU" sz="2400" dirty="0" smtClean="0">
                <a:ea typeface="ＭＳ Ｐゴシック" pitchFamily="34" charset="-128"/>
              </a:rPr>
              <a:t>it is computationally easy to en/decrypt messages when the relevant (en/decrypt) key is known</a:t>
            </a:r>
          </a:p>
          <a:p>
            <a:pPr lvl="1" algn="just" eaLnBrk="1" hangingPunct="1"/>
            <a:r>
              <a:rPr lang="en-AU" sz="2400" dirty="0" smtClean="0">
                <a:ea typeface="ＭＳ Ｐゴシック" pitchFamily="34" charset="-128"/>
              </a:rPr>
              <a:t>either of the two related keys can be used for encryption, with the other used for decryption (for some algorithms)</a:t>
            </a:r>
          </a:p>
          <a:p>
            <a:pPr algn="just" eaLnBrk="1" hangingPunct="1"/>
            <a:r>
              <a:rPr lang="en-AU" dirty="0" smtClean="0">
                <a:ea typeface="ＭＳ Ｐゴシック" pitchFamily="34" charset="-128"/>
              </a:rPr>
              <a:t>these </a:t>
            </a:r>
            <a:r>
              <a:rPr lang="en-US" dirty="0" smtClean="0">
                <a:ea typeface="ＭＳ Ｐゴシック" pitchFamily="34" charset="-128"/>
              </a:rPr>
              <a:t>are formidable requirements which only a few algorithms have satisfied</a:t>
            </a:r>
            <a:endParaRPr lang="en-AU" sz="2400" dirty="0" smtClean="0">
              <a:ea typeface="ＭＳ Ｐゴシック" pitchFamily="34" charset="-128"/>
            </a:endParaRPr>
          </a:p>
          <a:p>
            <a:pPr lvl="1" algn="just" eaLnBrk="1" hangingPunct="1"/>
            <a:endParaRPr lang="en-AU" sz="2400" dirty="0" smtClean="0">
              <a:ea typeface="ＭＳ Ｐゴシック" pitchFamily="34" charset="-128"/>
            </a:endParaRP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AU" smtClean="0">
                <a:ea typeface="ＭＳ Ｐゴシック" pitchFamily="34" charset="-128"/>
              </a:rPr>
              <a:t>Public-Key Requirements</a:t>
            </a:r>
            <a:endParaRPr lang="en-US" smtClean="0">
              <a:ea typeface="ＭＳ Ｐゴシック" pitchFamily="34" charset="-128"/>
            </a:endParaRPr>
          </a:p>
        </p:txBody>
      </p:sp>
      <p:sp>
        <p:nvSpPr>
          <p:cNvPr id="3" name="Content Placeholder 2"/>
          <p:cNvSpPr>
            <a:spLocks noGrp="1"/>
          </p:cNvSpPr>
          <p:nvPr>
            <p:ph idx="1"/>
          </p:nvPr>
        </p:nvSpPr>
        <p:spPr>
          <a:xfrm>
            <a:off x="457200" y="1254034"/>
            <a:ext cx="8229600" cy="5105400"/>
          </a:xfrm>
        </p:spPr>
        <p:txBody>
          <a:bodyPr/>
          <a:lstStyle/>
          <a:p>
            <a:pPr algn="just" eaLnBrk="1" hangingPunct="1"/>
            <a:r>
              <a:rPr lang="en-US" dirty="0" smtClean="0">
                <a:ea typeface="ＭＳ Ｐゴシック" pitchFamily="34" charset="-128"/>
              </a:rPr>
              <a:t>need a trapdoor one-way function</a:t>
            </a:r>
          </a:p>
          <a:p>
            <a:pPr algn="just" eaLnBrk="1" hangingPunct="1"/>
            <a:r>
              <a:rPr lang="en-US" dirty="0" smtClean="0">
                <a:ea typeface="ＭＳ Ｐゴシック" pitchFamily="34" charset="-128"/>
              </a:rPr>
              <a:t>one-way function has</a:t>
            </a:r>
          </a:p>
          <a:p>
            <a:pPr lvl="1" algn="just" eaLnBrk="1" hangingPunct="1"/>
            <a:r>
              <a:rPr lang="en-US" sz="2400" dirty="0" smtClean="0">
                <a:ea typeface="ＭＳ Ｐゴシック" pitchFamily="34" charset="-128"/>
              </a:rPr>
              <a:t>Y = f(X) easy  </a:t>
            </a:r>
          </a:p>
          <a:p>
            <a:pPr lvl="1" algn="just" eaLnBrk="1" hangingPunct="1"/>
            <a:r>
              <a:rPr lang="en-US" sz="2400" dirty="0" smtClean="0">
                <a:ea typeface="ＭＳ Ｐゴシック" pitchFamily="34" charset="-128"/>
              </a:rPr>
              <a:t>X = f</a:t>
            </a:r>
            <a:r>
              <a:rPr lang="en-US" sz="2400" baseline="30000" dirty="0" smtClean="0">
                <a:ea typeface="ＭＳ Ｐゴシック" pitchFamily="34" charset="-128"/>
              </a:rPr>
              <a:t>–1</a:t>
            </a:r>
            <a:r>
              <a:rPr lang="en-US" sz="2400" dirty="0" smtClean="0">
                <a:ea typeface="ＭＳ Ｐゴシック" pitchFamily="34" charset="-128"/>
              </a:rPr>
              <a:t>(Y) infeasible</a:t>
            </a:r>
          </a:p>
          <a:p>
            <a:pPr algn="just" eaLnBrk="1" hangingPunct="1"/>
            <a:r>
              <a:rPr lang="en-US" dirty="0" smtClean="0">
                <a:ea typeface="ＭＳ Ｐゴシック" pitchFamily="34" charset="-128"/>
              </a:rPr>
              <a:t>a trap-door one-way function has</a:t>
            </a:r>
          </a:p>
          <a:p>
            <a:pPr lvl="1" algn="just" eaLnBrk="1" hangingPunct="1"/>
            <a:r>
              <a:rPr lang="en-US" sz="2400" dirty="0" smtClean="0">
                <a:ea typeface="ＭＳ Ｐゴシック" pitchFamily="34" charset="-128"/>
              </a:rPr>
              <a:t>Y = </a:t>
            </a:r>
            <a:r>
              <a:rPr lang="en-US" sz="2400" dirty="0" err="1" smtClean="0">
                <a:ea typeface="ＭＳ Ｐゴシック" pitchFamily="34" charset="-128"/>
              </a:rPr>
              <a:t>f</a:t>
            </a:r>
            <a:r>
              <a:rPr lang="en-US" sz="2400" baseline="-25000" dirty="0" err="1" smtClean="0">
                <a:ea typeface="ＭＳ Ｐゴシック" pitchFamily="34" charset="-128"/>
              </a:rPr>
              <a:t>k</a:t>
            </a:r>
            <a:r>
              <a:rPr lang="en-US" sz="2400" dirty="0" smtClean="0">
                <a:ea typeface="ＭＳ Ｐゴシック" pitchFamily="34" charset="-128"/>
              </a:rPr>
              <a:t>(X) easy, if k and X are known</a:t>
            </a:r>
          </a:p>
          <a:p>
            <a:pPr lvl="1" algn="just" eaLnBrk="1" hangingPunct="1"/>
            <a:r>
              <a:rPr lang="en-US" sz="2400" dirty="0" smtClean="0">
                <a:ea typeface="ＭＳ Ｐゴシック" pitchFamily="34" charset="-128"/>
              </a:rPr>
              <a:t>X = f</a:t>
            </a:r>
            <a:r>
              <a:rPr lang="en-US" sz="2400" baseline="-25000" dirty="0" smtClean="0">
                <a:ea typeface="ＭＳ Ｐゴシック" pitchFamily="34" charset="-128"/>
              </a:rPr>
              <a:t>k</a:t>
            </a:r>
            <a:r>
              <a:rPr lang="en-US" sz="2400" baseline="30000" dirty="0" smtClean="0">
                <a:ea typeface="ＭＳ Ｐゴシック" pitchFamily="34" charset="-128"/>
              </a:rPr>
              <a:t>–1</a:t>
            </a:r>
            <a:r>
              <a:rPr lang="en-US" sz="2400" dirty="0" smtClean="0">
                <a:ea typeface="ＭＳ Ｐゴシック" pitchFamily="34" charset="-128"/>
              </a:rPr>
              <a:t>(Y) easy, if k and Y are known</a:t>
            </a:r>
          </a:p>
          <a:p>
            <a:pPr lvl="1" algn="just" eaLnBrk="1" hangingPunct="1"/>
            <a:r>
              <a:rPr lang="en-US" sz="2400" dirty="0" smtClean="0">
                <a:ea typeface="ＭＳ Ｐゴシック" pitchFamily="34" charset="-128"/>
              </a:rPr>
              <a:t>X = f</a:t>
            </a:r>
            <a:r>
              <a:rPr lang="en-US" sz="2400" baseline="-25000" dirty="0" smtClean="0">
                <a:ea typeface="ＭＳ Ｐゴシック" pitchFamily="34" charset="-128"/>
              </a:rPr>
              <a:t>k</a:t>
            </a:r>
            <a:r>
              <a:rPr lang="en-US" sz="2400" baseline="30000" dirty="0" smtClean="0">
                <a:ea typeface="ＭＳ Ｐゴシック" pitchFamily="34" charset="-128"/>
              </a:rPr>
              <a:t>–1</a:t>
            </a:r>
            <a:r>
              <a:rPr lang="en-US" sz="2400" dirty="0" smtClean="0">
                <a:ea typeface="ＭＳ Ｐゴシック" pitchFamily="34" charset="-128"/>
              </a:rPr>
              <a:t>(Y) infeasible, if Y known but k not known</a:t>
            </a:r>
          </a:p>
          <a:p>
            <a:pPr algn="just" eaLnBrk="1" hangingPunct="1"/>
            <a:r>
              <a:rPr lang="en-US" dirty="0" smtClean="0">
                <a:ea typeface="ＭＳ Ｐゴシック" pitchFamily="34" charset="-128"/>
              </a:rPr>
              <a:t>The development of a practical public-key scheme depends on a suitable trap-door one-way function</a:t>
            </a:r>
          </a:p>
          <a:p>
            <a:pPr lvl="1" algn="just" eaLnBrk="1" hangingPunct="1"/>
            <a:endParaRPr lang="en-US" dirty="0" smtClean="0">
              <a:ea typeface="ＭＳ Ｐゴシック" pitchFamily="34" charset="-128"/>
            </a:endParaRPr>
          </a:p>
          <a:p>
            <a:pPr lvl="2" algn="just" eaLnBrk="1" hangingPunct="1"/>
            <a:endParaRPr lang="en-US" dirty="0" smtClean="0">
              <a:ea typeface="ＭＳ Ｐゴシック" pitchFamily="34" charset="-128"/>
            </a:endParaRP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846606" y="4315495"/>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2400" y="277813"/>
            <a:ext cx="8839200" cy="1139825"/>
          </a:xfrm>
        </p:spPr>
        <p:txBody>
          <a:bodyPr/>
          <a:lstStyle/>
          <a:p>
            <a:pPr eaLnBrk="1" hangingPunct="1">
              <a:defRPr/>
            </a:pPr>
            <a:r>
              <a:rPr lang="en-AU"/>
              <a:t>Security of Public Key Schemes</a:t>
            </a:r>
          </a:p>
        </p:txBody>
      </p:sp>
      <p:sp>
        <p:nvSpPr>
          <p:cNvPr id="60419" name="Rectangle 3"/>
          <p:cNvSpPr>
            <a:spLocks noGrp="1" noChangeArrowheads="1"/>
          </p:cNvSpPr>
          <p:nvPr>
            <p:ph type="body" idx="1"/>
          </p:nvPr>
        </p:nvSpPr>
        <p:spPr>
          <a:xfrm>
            <a:off x="468313" y="1360624"/>
            <a:ext cx="8229600" cy="5040313"/>
          </a:xfrm>
        </p:spPr>
        <p:txBody>
          <a:bodyPr/>
          <a:lstStyle/>
          <a:p>
            <a:pPr algn="just" eaLnBrk="1" hangingPunct="1">
              <a:buFont typeface="Wingdings" pitchFamily="-107" charset="2"/>
              <a:buChar char="Ø"/>
              <a:defRPr/>
            </a:pPr>
            <a:r>
              <a:rPr lang="en-AU" dirty="0"/>
              <a:t>like private key schemes brute force </a:t>
            </a:r>
            <a:r>
              <a:rPr lang="en-AU" b="1" dirty="0"/>
              <a:t>exhaustive search</a:t>
            </a:r>
            <a:r>
              <a:rPr lang="en-AU" dirty="0"/>
              <a:t> attack is always theoretically possible </a:t>
            </a:r>
          </a:p>
          <a:p>
            <a:pPr algn="just" eaLnBrk="1" hangingPunct="1">
              <a:buFont typeface="Wingdings" pitchFamily="-107" charset="2"/>
              <a:buChar char="Ø"/>
              <a:defRPr/>
            </a:pPr>
            <a:r>
              <a:rPr lang="en-AU" dirty="0"/>
              <a:t>but keys used are too large (&gt;512bits) </a:t>
            </a:r>
          </a:p>
          <a:p>
            <a:pPr algn="just" eaLnBrk="1" hangingPunct="1">
              <a:buFont typeface="Wingdings" pitchFamily="-107" charset="2"/>
              <a:buChar char="Ø"/>
              <a:defRPr/>
            </a:pPr>
            <a:r>
              <a:rPr lang="en-AU" dirty="0"/>
              <a:t>security relies on a </a:t>
            </a:r>
            <a:r>
              <a:rPr lang="en-AU" b="1" dirty="0"/>
              <a:t>large enough</a:t>
            </a:r>
            <a:r>
              <a:rPr lang="en-AU" dirty="0"/>
              <a:t> difference in difficulty between </a:t>
            </a:r>
            <a:r>
              <a:rPr lang="en-AU" b="1" dirty="0"/>
              <a:t>easy</a:t>
            </a:r>
            <a:r>
              <a:rPr lang="en-AU" dirty="0"/>
              <a:t> (en/decrypt) and </a:t>
            </a:r>
            <a:r>
              <a:rPr lang="en-AU" b="1" dirty="0"/>
              <a:t>hard</a:t>
            </a:r>
            <a:r>
              <a:rPr lang="en-AU" dirty="0"/>
              <a:t> (</a:t>
            </a:r>
            <a:r>
              <a:rPr lang="en-AU" dirty="0" err="1"/>
              <a:t>cryptanalyse</a:t>
            </a:r>
            <a:r>
              <a:rPr lang="en-AU" dirty="0"/>
              <a:t>) problems</a:t>
            </a:r>
          </a:p>
          <a:p>
            <a:pPr algn="just" eaLnBrk="1" hangingPunct="1">
              <a:buFont typeface="Wingdings" pitchFamily="-107" charset="2"/>
              <a:buChar char="Ø"/>
              <a:defRPr/>
            </a:pPr>
            <a:r>
              <a:rPr lang="en-AU" dirty="0"/>
              <a:t>more generally the </a:t>
            </a:r>
            <a:r>
              <a:rPr lang="en-AU" b="1" dirty="0"/>
              <a:t>hard</a:t>
            </a:r>
            <a:r>
              <a:rPr lang="en-AU" dirty="0"/>
              <a:t> problem is known, but is made hard enough to be impractical to break </a:t>
            </a:r>
          </a:p>
          <a:p>
            <a:pPr algn="just" eaLnBrk="1" hangingPunct="1">
              <a:buFont typeface="Wingdings" pitchFamily="-107" charset="2"/>
              <a:buChar char="Ø"/>
              <a:defRPr/>
            </a:pPr>
            <a:r>
              <a:rPr lang="en-AU" dirty="0"/>
              <a:t>requires the use of </a:t>
            </a:r>
            <a:r>
              <a:rPr lang="en-AU" b="1" dirty="0"/>
              <a:t>very large numbers</a:t>
            </a:r>
          </a:p>
          <a:p>
            <a:pPr algn="just" eaLnBrk="1" hangingPunct="1">
              <a:buFont typeface="Wingdings" pitchFamily="-107" charset="2"/>
              <a:buChar char="Ø"/>
              <a:defRPr/>
            </a:pPr>
            <a:r>
              <a:rPr lang="en-AU" dirty="0"/>
              <a:t>hence is </a:t>
            </a:r>
            <a:r>
              <a:rPr lang="en-AU" b="1" dirty="0"/>
              <a:t>slow</a:t>
            </a:r>
            <a:r>
              <a:rPr lang="en-AU" dirty="0"/>
              <a:t> compared to private key schemes</a:t>
            </a:r>
            <a:r>
              <a:rPr lang="en-AU" sz="2000" dirty="0"/>
              <a:t> </a:t>
            </a: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389406" y="4707380"/>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ea typeface="ＭＳ Ｐゴシック" pitchFamily="34" charset="-128"/>
              </a:rPr>
              <a:t>RSA</a:t>
            </a:r>
            <a:endParaRPr lang="en-AU" smtClean="0">
              <a:ea typeface="ＭＳ Ｐゴシック" pitchFamily="34" charset="-128"/>
            </a:endParaRPr>
          </a:p>
        </p:txBody>
      </p:sp>
      <p:sp>
        <p:nvSpPr>
          <p:cNvPr id="61443" name="Rectangle 3"/>
          <p:cNvSpPr>
            <a:spLocks noGrp="1" noChangeArrowheads="1"/>
          </p:cNvSpPr>
          <p:nvPr>
            <p:ph type="body" idx="1"/>
          </p:nvPr>
        </p:nvSpPr>
        <p:spPr>
          <a:xfrm>
            <a:off x="457200" y="1402080"/>
            <a:ext cx="8458200" cy="4454525"/>
          </a:xfrm>
        </p:spPr>
        <p:txBody>
          <a:bodyPr/>
          <a:lstStyle/>
          <a:p>
            <a:pPr algn="just" eaLnBrk="1" hangingPunct="1">
              <a:buFont typeface="Wingdings" pitchFamily="-107" charset="2"/>
              <a:buChar char="Ø"/>
              <a:defRPr/>
            </a:pPr>
            <a:r>
              <a:rPr lang="en-AU" sz="2800" dirty="0"/>
              <a:t>by </a:t>
            </a:r>
            <a:r>
              <a:rPr lang="en-AU" sz="2800" dirty="0" err="1"/>
              <a:t>Rivest</a:t>
            </a:r>
            <a:r>
              <a:rPr lang="en-AU" sz="2800" dirty="0"/>
              <a:t>, Shamir &amp; </a:t>
            </a:r>
            <a:r>
              <a:rPr lang="en-AU" sz="2800" dirty="0" err="1"/>
              <a:t>Adleman</a:t>
            </a:r>
            <a:r>
              <a:rPr lang="en-AU" sz="2800" dirty="0"/>
              <a:t> of MIT in 1977 </a:t>
            </a:r>
          </a:p>
          <a:p>
            <a:pPr algn="just" eaLnBrk="1" hangingPunct="1">
              <a:buFont typeface="Wingdings" pitchFamily="-107" charset="2"/>
              <a:buChar char="Ø"/>
              <a:defRPr/>
            </a:pPr>
            <a:r>
              <a:rPr lang="en-AU" sz="2800" dirty="0"/>
              <a:t>best known &amp; widely used public-key scheme </a:t>
            </a:r>
          </a:p>
          <a:p>
            <a:pPr algn="just" eaLnBrk="1" hangingPunct="1">
              <a:buFont typeface="Wingdings" pitchFamily="-107" charset="2"/>
              <a:buChar char="Ø"/>
              <a:defRPr/>
            </a:pPr>
            <a:r>
              <a:rPr lang="en-AU" sz="2800" dirty="0"/>
              <a:t>based on exponentiation in a finite (Galois) field over integers modulo a prime </a:t>
            </a:r>
          </a:p>
          <a:p>
            <a:pPr lvl="1" algn="just" eaLnBrk="1" hangingPunct="1">
              <a:buFont typeface="Wingdings" pitchFamily="-107" charset="2"/>
              <a:buChar char="l"/>
              <a:defRPr/>
            </a:pPr>
            <a:r>
              <a:rPr lang="en-AU" sz="2400" dirty="0" smtClean="0">
                <a:ea typeface="ＭＳ Ｐゴシック" pitchFamily="-107" charset="-128"/>
              </a:rPr>
              <a:t>exponentiation </a:t>
            </a:r>
            <a:r>
              <a:rPr lang="en-AU" sz="2400" dirty="0">
                <a:ea typeface="ＭＳ Ｐゴシック" pitchFamily="-107" charset="-128"/>
              </a:rPr>
              <a:t>takes O((log n)</a:t>
            </a:r>
            <a:r>
              <a:rPr lang="en-AU" sz="2400" baseline="30000" dirty="0">
                <a:ea typeface="ＭＳ Ｐゴシック" pitchFamily="-107" charset="-128"/>
              </a:rPr>
              <a:t>3</a:t>
            </a:r>
            <a:r>
              <a:rPr lang="en-AU" sz="2400" dirty="0">
                <a:ea typeface="ＭＳ Ｐゴシック" pitchFamily="-107" charset="-128"/>
              </a:rPr>
              <a:t>) operations (easy) </a:t>
            </a:r>
          </a:p>
          <a:p>
            <a:pPr algn="just" eaLnBrk="1" hangingPunct="1">
              <a:buFont typeface="Wingdings" pitchFamily="-107" charset="2"/>
              <a:buChar char="Ø"/>
              <a:defRPr/>
            </a:pPr>
            <a:r>
              <a:rPr lang="en-US" sz="2800" dirty="0"/>
              <a:t>uses large integers (</a:t>
            </a:r>
            <a:r>
              <a:rPr lang="en-US" sz="2800" dirty="0" err="1"/>
              <a:t>eg</a:t>
            </a:r>
            <a:r>
              <a:rPr lang="en-US" sz="2800" dirty="0"/>
              <a:t>. 1024 bits)</a:t>
            </a:r>
            <a:endParaRPr lang="en-AU" sz="2800" dirty="0"/>
          </a:p>
          <a:p>
            <a:pPr algn="just" eaLnBrk="1" hangingPunct="1">
              <a:buFont typeface="Wingdings" pitchFamily="-107" charset="2"/>
              <a:buChar char="Ø"/>
              <a:defRPr/>
            </a:pPr>
            <a:r>
              <a:rPr lang="en-AU" sz="2800" dirty="0"/>
              <a:t>security due to cost of factoring large numbers </a:t>
            </a:r>
          </a:p>
          <a:p>
            <a:pPr lvl="1" algn="just" eaLnBrk="1" hangingPunct="1">
              <a:buFont typeface="Wingdings" pitchFamily="-107" charset="2"/>
              <a:buChar char="l"/>
              <a:defRPr/>
            </a:pPr>
            <a:r>
              <a:rPr lang="en-AU" sz="2400" dirty="0" smtClean="0">
                <a:ea typeface="ＭＳ Ｐゴシック" pitchFamily="-107" charset="-128"/>
              </a:rPr>
              <a:t>Factorization </a:t>
            </a:r>
            <a:r>
              <a:rPr lang="en-AU" sz="2400" dirty="0">
                <a:ea typeface="ＭＳ Ｐゴシック" pitchFamily="-107" charset="-128"/>
              </a:rPr>
              <a:t>takes O(e </a:t>
            </a:r>
            <a:r>
              <a:rPr lang="en-AU" sz="2400" baseline="30000" dirty="0">
                <a:ea typeface="ＭＳ Ｐゴシック" pitchFamily="-107" charset="-128"/>
              </a:rPr>
              <a:t>log n log </a:t>
            </a:r>
            <a:r>
              <a:rPr lang="en-AU" sz="2400" baseline="30000" dirty="0" err="1">
                <a:ea typeface="ＭＳ Ｐゴシック" pitchFamily="-107" charset="-128"/>
              </a:rPr>
              <a:t>log</a:t>
            </a:r>
            <a:r>
              <a:rPr lang="en-AU" sz="2400" baseline="30000" dirty="0">
                <a:ea typeface="ＭＳ Ｐゴシック" pitchFamily="-107" charset="-128"/>
              </a:rPr>
              <a:t> n</a:t>
            </a:r>
            <a:r>
              <a:rPr lang="en-AU" sz="2400" dirty="0">
                <a:ea typeface="ＭＳ Ｐゴシック" pitchFamily="-107" charset="-128"/>
              </a:rPr>
              <a:t>) operations (hard) </a:t>
            </a: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ea typeface="ＭＳ Ｐゴシック" pitchFamily="34" charset="-128"/>
              </a:rPr>
              <a:t>RSA En/decryption</a:t>
            </a:r>
            <a:endParaRPr lang="en-AU" smtClean="0">
              <a:ea typeface="ＭＳ Ｐゴシック" pitchFamily="34" charset="-128"/>
            </a:endParaRPr>
          </a:p>
        </p:txBody>
      </p:sp>
      <p:sp>
        <p:nvSpPr>
          <p:cNvPr id="66563" name="Rectangle 3"/>
          <p:cNvSpPr>
            <a:spLocks noGrp="1" noChangeArrowheads="1"/>
          </p:cNvSpPr>
          <p:nvPr>
            <p:ph type="body" idx="1"/>
          </p:nvPr>
        </p:nvSpPr>
        <p:spPr/>
        <p:txBody>
          <a:bodyPr/>
          <a:lstStyle/>
          <a:p>
            <a:pPr eaLnBrk="1" hangingPunct="1"/>
            <a:r>
              <a:rPr lang="en-AU" smtClean="0">
                <a:ea typeface="ＭＳ Ｐゴシック" pitchFamily="34" charset="-128"/>
              </a:rPr>
              <a:t>to encrypt a message M the sender:</a:t>
            </a:r>
          </a:p>
          <a:p>
            <a:pPr lvl="1" eaLnBrk="1" hangingPunct="1"/>
            <a:r>
              <a:rPr lang="en-AU" smtClean="0">
                <a:ea typeface="ＭＳ Ｐゴシック" pitchFamily="34" charset="-128"/>
              </a:rPr>
              <a:t>obtains </a:t>
            </a:r>
            <a:r>
              <a:rPr lang="en-AU" b="1" smtClean="0">
                <a:ea typeface="ＭＳ Ｐゴシック" pitchFamily="34" charset="-128"/>
              </a:rPr>
              <a:t>public key</a:t>
            </a:r>
            <a:r>
              <a:rPr lang="en-AU" smtClean="0">
                <a:ea typeface="ＭＳ Ｐゴシック" pitchFamily="34" charset="-128"/>
              </a:rPr>
              <a:t> of recipient </a:t>
            </a:r>
            <a:r>
              <a:rPr lang="en-AU" smtClean="0">
                <a:latin typeface="Courier New" pitchFamily="49" charset="0"/>
                <a:ea typeface="ＭＳ Ｐゴシック" pitchFamily="34" charset="-128"/>
              </a:rPr>
              <a:t>PU={e,n}</a:t>
            </a:r>
            <a:r>
              <a:rPr lang="en-AU" smtClean="0">
                <a:ea typeface="ＭＳ Ｐゴシック" pitchFamily="34" charset="-128"/>
              </a:rPr>
              <a:t> </a:t>
            </a:r>
          </a:p>
          <a:p>
            <a:pPr lvl="1" eaLnBrk="1" hangingPunct="1"/>
            <a:r>
              <a:rPr lang="en-AU" smtClean="0">
                <a:ea typeface="ＭＳ Ｐゴシック" pitchFamily="34" charset="-128"/>
              </a:rPr>
              <a:t>computes: </a:t>
            </a:r>
            <a:r>
              <a:rPr lang="en-AU" smtClean="0">
                <a:latin typeface="Courier New" pitchFamily="49" charset="0"/>
                <a:ea typeface="ＭＳ Ｐゴシック" pitchFamily="34" charset="-128"/>
              </a:rPr>
              <a:t>C = M</a:t>
            </a:r>
            <a:r>
              <a:rPr lang="en-AU" baseline="30000" smtClean="0">
                <a:latin typeface="Courier New" pitchFamily="49" charset="0"/>
                <a:ea typeface="ＭＳ Ｐゴシック" pitchFamily="34" charset="-128"/>
              </a:rPr>
              <a:t>e</a:t>
            </a:r>
            <a:r>
              <a:rPr lang="en-AU" smtClean="0">
                <a:latin typeface="Courier New" pitchFamily="49" charset="0"/>
                <a:ea typeface="ＭＳ Ｐゴシック" pitchFamily="34" charset="-128"/>
              </a:rPr>
              <a:t> mod n</a:t>
            </a:r>
            <a:r>
              <a:rPr lang="en-AU" smtClean="0">
                <a:ea typeface="ＭＳ Ｐゴシック" pitchFamily="34" charset="-128"/>
              </a:rPr>
              <a:t>, where </a:t>
            </a:r>
            <a:r>
              <a:rPr lang="en-AU" smtClean="0">
                <a:latin typeface="Courier New" pitchFamily="49" charset="0"/>
                <a:ea typeface="ＭＳ Ｐゴシック" pitchFamily="34" charset="-128"/>
              </a:rPr>
              <a:t>0</a:t>
            </a:r>
            <a:r>
              <a:rPr lang="en-AU" smtClean="0">
                <a:latin typeface="Courier New" pitchFamily="49" charset="0"/>
                <a:ea typeface="ＭＳ Ｐゴシック" pitchFamily="34" charset="-128"/>
                <a:cs typeface="Courier New" pitchFamily="49" charset="0"/>
              </a:rPr>
              <a:t>≤</a:t>
            </a:r>
            <a:r>
              <a:rPr lang="en-AU" smtClean="0">
                <a:latin typeface="Courier New" pitchFamily="49" charset="0"/>
                <a:ea typeface="ＭＳ Ｐゴシック" pitchFamily="34" charset="-128"/>
              </a:rPr>
              <a:t>M</a:t>
            </a:r>
            <a:r>
              <a:rPr lang="en-AU" smtClean="0">
                <a:latin typeface="Courier New" pitchFamily="49" charset="0"/>
                <a:ea typeface="ＭＳ Ｐゴシック" pitchFamily="34" charset="-128"/>
                <a:cs typeface="Courier New" pitchFamily="49" charset="0"/>
              </a:rPr>
              <a:t>&lt;</a:t>
            </a:r>
            <a:r>
              <a:rPr lang="en-AU" smtClean="0">
                <a:latin typeface="Courier New" pitchFamily="49" charset="0"/>
                <a:ea typeface="ＭＳ Ｐゴシック" pitchFamily="34" charset="-128"/>
              </a:rPr>
              <a:t>n</a:t>
            </a:r>
            <a:endParaRPr lang="en-AU" smtClean="0">
              <a:ea typeface="ＭＳ Ｐゴシック" pitchFamily="34" charset="-128"/>
            </a:endParaRPr>
          </a:p>
          <a:p>
            <a:pPr eaLnBrk="1" hangingPunct="1"/>
            <a:r>
              <a:rPr lang="en-AU" smtClean="0">
                <a:ea typeface="ＭＳ Ｐゴシック" pitchFamily="34" charset="-128"/>
              </a:rPr>
              <a:t>to decrypt the ciphertext C the owner:</a:t>
            </a:r>
          </a:p>
          <a:p>
            <a:pPr lvl="1" eaLnBrk="1" hangingPunct="1"/>
            <a:r>
              <a:rPr lang="en-AU" smtClean="0">
                <a:ea typeface="ＭＳ Ｐゴシック" pitchFamily="34" charset="-128"/>
              </a:rPr>
              <a:t>uses their private key </a:t>
            </a:r>
            <a:r>
              <a:rPr lang="en-AU" smtClean="0">
                <a:latin typeface="Courier New" pitchFamily="49" charset="0"/>
                <a:ea typeface="ＭＳ Ｐゴシック" pitchFamily="34" charset="-128"/>
              </a:rPr>
              <a:t>PR={d,n}</a:t>
            </a:r>
            <a:r>
              <a:rPr lang="en-AU" smtClean="0">
                <a:ea typeface="ＭＳ Ｐゴシック" pitchFamily="34" charset="-128"/>
              </a:rPr>
              <a:t> </a:t>
            </a:r>
          </a:p>
          <a:p>
            <a:pPr lvl="1" eaLnBrk="1" hangingPunct="1"/>
            <a:r>
              <a:rPr lang="en-AU" smtClean="0">
                <a:ea typeface="ＭＳ Ｐゴシック" pitchFamily="34" charset="-128"/>
              </a:rPr>
              <a:t>computes: </a:t>
            </a:r>
            <a:r>
              <a:rPr lang="en-AU" smtClean="0">
                <a:latin typeface="Courier New" pitchFamily="49" charset="0"/>
                <a:ea typeface="ＭＳ Ｐゴシック" pitchFamily="34" charset="-128"/>
              </a:rPr>
              <a:t>M = C</a:t>
            </a:r>
            <a:r>
              <a:rPr lang="en-AU" baseline="30000" smtClean="0">
                <a:latin typeface="Courier New" pitchFamily="49" charset="0"/>
                <a:ea typeface="ＭＳ Ｐゴシック" pitchFamily="34" charset="-128"/>
              </a:rPr>
              <a:t>d</a:t>
            </a:r>
            <a:r>
              <a:rPr lang="en-AU" smtClean="0">
                <a:latin typeface="Courier New" pitchFamily="49" charset="0"/>
                <a:ea typeface="ＭＳ Ｐゴシック" pitchFamily="34" charset="-128"/>
              </a:rPr>
              <a:t> mod n</a:t>
            </a:r>
            <a:r>
              <a:rPr lang="en-AU" smtClean="0">
                <a:ea typeface="ＭＳ Ｐゴシック" pitchFamily="34" charset="-128"/>
              </a:rPr>
              <a:t> </a:t>
            </a:r>
          </a:p>
          <a:p>
            <a:pPr eaLnBrk="1" hangingPunct="1"/>
            <a:r>
              <a:rPr lang="en-US" smtClean="0">
                <a:ea typeface="ＭＳ Ｐゴシック" pitchFamily="34" charset="-128"/>
              </a:rPr>
              <a:t>note that the message M must be smaller than the modulus n (block if needed)</a:t>
            </a:r>
            <a:endParaRPr lang="en-AU" smtClean="0">
              <a:ea typeface="ＭＳ Ｐゴシック" pitchFamily="34" charset="-128"/>
            </a:endParaRP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AU"/>
              <a:t>RSA Key Setup</a:t>
            </a:r>
          </a:p>
        </p:txBody>
      </p:sp>
      <p:sp>
        <p:nvSpPr>
          <p:cNvPr id="63491" name="Rectangle 3"/>
          <p:cNvSpPr>
            <a:spLocks noGrp="1" noChangeArrowheads="1"/>
          </p:cNvSpPr>
          <p:nvPr>
            <p:ph type="body" idx="1"/>
          </p:nvPr>
        </p:nvSpPr>
        <p:spPr>
          <a:xfrm>
            <a:off x="444138" y="1375954"/>
            <a:ext cx="8229600" cy="4800600"/>
          </a:xfrm>
        </p:spPr>
        <p:txBody>
          <a:bodyPr/>
          <a:lstStyle/>
          <a:p>
            <a:pPr algn="just" eaLnBrk="1" hangingPunct="1">
              <a:lnSpc>
                <a:spcPct val="90000"/>
              </a:lnSpc>
            </a:pPr>
            <a:r>
              <a:rPr lang="en-AU" sz="2800" dirty="0" smtClean="0">
                <a:ea typeface="ＭＳ Ｐゴシック" pitchFamily="34" charset="-128"/>
              </a:rPr>
              <a:t>each user generates a public/private key pair by: </a:t>
            </a:r>
          </a:p>
          <a:p>
            <a:pPr algn="just" eaLnBrk="1" hangingPunct="1">
              <a:lnSpc>
                <a:spcPct val="90000"/>
              </a:lnSpc>
            </a:pPr>
            <a:r>
              <a:rPr lang="en-AU" sz="2800" dirty="0" smtClean="0">
                <a:ea typeface="ＭＳ Ｐゴシック" pitchFamily="34" charset="-128"/>
              </a:rPr>
              <a:t>selecting two large primes at random: </a:t>
            </a:r>
            <a:r>
              <a:rPr lang="en-AU" sz="2800" dirty="0" smtClean="0">
                <a:latin typeface="Courier New" pitchFamily="49" charset="0"/>
                <a:ea typeface="ＭＳ Ｐゴシック" pitchFamily="34" charset="-128"/>
              </a:rPr>
              <a:t>p, q</a:t>
            </a:r>
            <a:r>
              <a:rPr lang="en-AU" sz="2800" dirty="0" smtClean="0">
                <a:ea typeface="ＭＳ Ｐゴシック" pitchFamily="34" charset="-128"/>
              </a:rPr>
              <a:t> </a:t>
            </a:r>
          </a:p>
          <a:p>
            <a:pPr algn="just" eaLnBrk="1" hangingPunct="1">
              <a:lnSpc>
                <a:spcPct val="90000"/>
              </a:lnSpc>
            </a:pPr>
            <a:r>
              <a:rPr lang="en-AU" sz="2800" dirty="0" smtClean="0">
                <a:ea typeface="ＭＳ Ｐゴシック" pitchFamily="34" charset="-128"/>
              </a:rPr>
              <a:t>computing their system modulus </a:t>
            </a:r>
            <a:r>
              <a:rPr lang="en-AU" sz="2800" dirty="0" smtClean="0">
                <a:latin typeface="Courier New" pitchFamily="49" charset="0"/>
                <a:ea typeface="ＭＳ Ｐゴシック" pitchFamily="34" charset="-128"/>
              </a:rPr>
              <a:t>n=</a:t>
            </a:r>
            <a:r>
              <a:rPr lang="en-AU" sz="2800" dirty="0" err="1" smtClean="0">
                <a:latin typeface="Courier New" pitchFamily="49" charset="0"/>
                <a:ea typeface="ＭＳ Ｐゴシック" pitchFamily="34" charset="-128"/>
              </a:rPr>
              <a:t>p.q</a:t>
            </a:r>
            <a:endParaRPr lang="en-AU" sz="2800" dirty="0" smtClean="0">
              <a:latin typeface="Courier New" pitchFamily="49" charset="0"/>
              <a:ea typeface="ＭＳ Ｐゴシック" pitchFamily="34" charset="-128"/>
            </a:endParaRPr>
          </a:p>
          <a:p>
            <a:pPr lvl="1" algn="just" eaLnBrk="1" hangingPunct="1">
              <a:lnSpc>
                <a:spcPct val="90000"/>
              </a:lnSpc>
            </a:pPr>
            <a:r>
              <a:rPr lang="en-AU" sz="2400" dirty="0" smtClean="0">
                <a:ea typeface="ＭＳ Ｐゴシック" pitchFamily="34" charset="-128"/>
              </a:rPr>
              <a:t>note </a:t>
            </a:r>
            <a:r>
              <a:rPr lang="en-AU" sz="2400" dirty="0" smtClean="0">
                <a:latin typeface="Courier New" pitchFamily="49" charset="0"/>
                <a:ea typeface="ＭＳ Ｐゴシック" pitchFamily="34" charset="-128"/>
              </a:rPr>
              <a:t>ø(n)=(p-1)(q-1)</a:t>
            </a:r>
            <a:r>
              <a:rPr lang="en-AU" sz="2400" dirty="0" smtClean="0">
                <a:ea typeface="ＭＳ Ｐゴシック" pitchFamily="34" charset="-128"/>
              </a:rPr>
              <a:t> </a:t>
            </a:r>
            <a:endParaRPr lang="en-AU" sz="2400" dirty="0" smtClean="0">
              <a:latin typeface="Courier New" pitchFamily="49" charset="0"/>
              <a:ea typeface="ＭＳ Ｐゴシック" pitchFamily="34" charset="-128"/>
            </a:endParaRPr>
          </a:p>
          <a:p>
            <a:pPr algn="just" eaLnBrk="1" hangingPunct="1">
              <a:lnSpc>
                <a:spcPct val="90000"/>
              </a:lnSpc>
            </a:pPr>
            <a:r>
              <a:rPr lang="en-AU" sz="2800" dirty="0" smtClean="0">
                <a:ea typeface="ＭＳ Ｐゴシック" pitchFamily="34" charset="-128"/>
              </a:rPr>
              <a:t>selecting at random the encryption key </a:t>
            </a:r>
            <a:r>
              <a:rPr lang="en-AU" sz="2800" dirty="0" smtClean="0">
                <a:latin typeface="Courier New" pitchFamily="49" charset="0"/>
                <a:ea typeface="ＭＳ Ｐゴシック" pitchFamily="34" charset="-128"/>
              </a:rPr>
              <a:t>e</a:t>
            </a:r>
          </a:p>
          <a:p>
            <a:pPr lvl="1" algn="just" eaLnBrk="1" hangingPunct="1">
              <a:lnSpc>
                <a:spcPct val="90000"/>
              </a:lnSpc>
            </a:pPr>
            <a:r>
              <a:rPr lang="en-AU" dirty="0" smtClean="0">
                <a:ea typeface="ＭＳ Ｐゴシック" pitchFamily="34" charset="-128"/>
                <a:cs typeface="Arial" pitchFamily="34" charset="0"/>
              </a:rPr>
              <a:t>where </a:t>
            </a:r>
            <a:r>
              <a:rPr lang="en-AU" dirty="0" smtClean="0">
                <a:latin typeface="Courier New" pitchFamily="49" charset="0"/>
                <a:ea typeface="ＭＳ Ｐゴシック" pitchFamily="34" charset="-128"/>
                <a:cs typeface="Courier New" pitchFamily="49" charset="0"/>
              </a:rPr>
              <a:t>1&lt;e&lt;ø(n), </a:t>
            </a:r>
            <a:r>
              <a:rPr lang="en-AU" dirty="0" err="1" smtClean="0">
                <a:latin typeface="Courier New" pitchFamily="49" charset="0"/>
                <a:ea typeface="ＭＳ Ｐゴシック" pitchFamily="34" charset="-128"/>
                <a:cs typeface="Courier New" pitchFamily="49" charset="0"/>
              </a:rPr>
              <a:t>gcd</a:t>
            </a:r>
            <a:r>
              <a:rPr lang="en-AU" dirty="0" smtClean="0">
                <a:latin typeface="Courier New" pitchFamily="49" charset="0"/>
                <a:ea typeface="ＭＳ Ｐゴシック" pitchFamily="34" charset="-128"/>
                <a:cs typeface="Courier New" pitchFamily="49" charset="0"/>
              </a:rPr>
              <a:t>(</a:t>
            </a:r>
            <a:r>
              <a:rPr lang="en-AU" dirty="0" err="1" smtClean="0">
                <a:latin typeface="Courier New" pitchFamily="49" charset="0"/>
                <a:ea typeface="ＭＳ Ｐゴシック" pitchFamily="34" charset="-128"/>
                <a:cs typeface="Courier New" pitchFamily="49" charset="0"/>
              </a:rPr>
              <a:t>e,ø</a:t>
            </a:r>
            <a:r>
              <a:rPr lang="en-AU" dirty="0" smtClean="0">
                <a:latin typeface="Courier New" pitchFamily="49" charset="0"/>
                <a:ea typeface="ＭＳ Ｐゴシック" pitchFamily="34" charset="-128"/>
                <a:cs typeface="Courier New" pitchFamily="49" charset="0"/>
              </a:rPr>
              <a:t>(n))=1 </a:t>
            </a:r>
          </a:p>
          <a:p>
            <a:pPr algn="just" eaLnBrk="1" hangingPunct="1">
              <a:lnSpc>
                <a:spcPct val="90000"/>
              </a:lnSpc>
            </a:pPr>
            <a:r>
              <a:rPr lang="en-AU" sz="2800" dirty="0" smtClean="0">
                <a:ea typeface="ＭＳ Ｐゴシック" pitchFamily="34" charset="-128"/>
              </a:rPr>
              <a:t>solve following equation to find decryption key </a:t>
            </a:r>
            <a:r>
              <a:rPr lang="en-AU" sz="2800" dirty="0" smtClean="0">
                <a:latin typeface="Courier New" pitchFamily="49" charset="0"/>
                <a:ea typeface="ＭＳ Ｐゴシック" pitchFamily="34" charset="-128"/>
              </a:rPr>
              <a:t>d</a:t>
            </a:r>
            <a:r>
              <a:rPr lang="en-AU" sz="2800" dirty="0" smtClean="0">
                <a:ea typeface="ＭＳ Ｐゴシック" pitchFamily="34" charset="-128"/>
              </a:rPr>
              <a:t> </a:t>
            </a:r>
          </a:p>
          <a:p>
            <a:pPr lvl="1" algn="just" eaLnBrk="1" hangingPunct="1">
              <a:lnSpc>
                <a:spcPct val="90000"/>
              </a:lnSpc>
            </a:pPr>
            <a:r>
              <a:rPr lang="en-AU" dirty="0" err="1" smtClean="0">
                <a:latin typeface="Courier New" pitchFamily="49" charset="0"/>
                <a:ea typeface="ＭＳ Ｐゴシック" pitchFamily="34" charset="-128"/>
              </a:rPr>
              <a:t>e.d</a:t>
            </a:r>
            <a:r>
              <a:rPr lang="en-AU" dirty="0" smtClean="0">
                <a:latin typeface="Courier New" pitchFamily="49" charset="0"/>
                <a:ea typeface="ＭＳ Ｐゴシック" pitchFamily="34" charset="-128"/>
              </a:rPr>
              <a:t>=1 mod ø(n) and 0</a:t>
            </a:r>
            <a:r>
              <a:rPr lang="en-AU" dirty="0" smtClean="0">
                <a:latin typeface="Courier New" pitchFamily="49" charset="0"/>
                <a:ea typeface="ＭＳ Ｐゴシック" pitchFamily="34" charset="-128"/>
                <a:cs typeface="Courier New" pitchFamily="49" charset="0"/>
              </a:rPr>
              <a:t>≤</a:t>
            </a:r>
            <a:r>
              <a:rPr lang="en-AU" dirty="0" smtClean="0">
                <a:latin typeface="Courier New" pitchFamily="49" charset="0"/>
                <a:ea typeface="ＭＳ Ｐゴシック" pitchFamily="34" charset="-128"/>
              </a:rPr>
              <a:t>d</a:t>
            </a:r>
            <a:r>
              <a:rPr lang="en-AU" dirty="0" smtClean="0">
                <a:latin typeface="Courier New" pitchFamily="49" charset="0"/>
                <a:ea typeface="ＭＳ Ｐゴシック" pitchFamily="34" charset="-128"/>
                <a:cs typeface="Courier New" pitchFamily="49" charset="0"/>
              </a:rPr>
              <a:t>≤</a:t>
            </a:r>
            <a:r>
              <a:rPr lang="en-AU" dirty="0" smtClean="0">
                <a:latin typeface="Courier New" pitchFamily="49" charset="0"/>
                <a:ea typeface="ＭＳ Ｐゴシック" pitchFamily="34" charset="-128"/>
              </a:rPr>
              <a:t>n</a:t>
            </a:r>
            <a:r>
              <a:rPr lang="en-AU" dirty="0" smtClean="0">
                <a:ea typeface="ＭＳ Ｐゴシック" pitchFamily="34" charset="-128"/>
              </a:rPr>
              <a:t> </a:t>
            </a:r>
          </a:p>
          <a:p>
            <a:pPr algn="just" eaLnBrk="1" hangingPunct="1">
              <a:lnSpc>
                <a:spcPct val="90000"/>
              </a:lnSpc>
            </a:pPr>
            <a:r>
              <a:rPr lang="en-AU" sz="2800" dirty="0" smtClean="0">
                <a:ea typeface="ＭＳ Ｐゴシック" pitchFamily="34" charset="-128"/>
              </a:rPr>
              <a:t>publish their public encryption key: PU={</a:t>
            </a:r>
            <a:r>
              <a:rPr lang="en-AU" sz="2800" dirty="0" err="1" smtClean="0">
                <a:ea typeface="ＭＳ Ｐゴシック" pitchFamily="34" charset="-128"/>
              </a:rPr>
              <a:t>e,n</a:t>
            </a:r>
            <a:r>
              <a:rPr lang="en-AU" sz="2800" dirty="0" smtClean="0">
                <a:ea typeface="ＭＳ Ｐゴシック" pitchFamily="34" charset="-128"/>
              </a:rPr>
              <a:t>} </a:t>
            </a:r>
          </a:p>
          <a:p>
            <a:pPr algn="just" eaLnBrk="1" hangingPunct="1">
              <a:lnSpc>
                <a:spcPct val="90000"/>
              </a:lnSpc>
            </a:pPr>
            <a:r>
              <a:rPr lang="en-AU" sz="2800" dirty="0" smtClean="0">
                <a:ea typeface="ＭＳ Ｐゴシック" pitchFamily="34" charset="-128"/>
              </a:rPr>
              <a:t>keep secret private decryption key: PR={</a:t>
            </a:r>
            <a:r>
              <a:rPr lang="en-AU" sz="2800" dirty="0" err="1" smtClean="0">
                <a:ea typeface="ＭＳ Ｐゴシック" pitchFamily="34" charset="-128"/>
              </a:rPr>
              <a:t>d,n</a:t>
            </a:r>
            <a:r>
              <a:rPr lang="en-AU" sz="2800" dirty="0" smtClean="0">
                <a:ea typeface="ＭＳ Ｐゴシック" pitchFamily="34" charset="-128"/>
              </a:rPr>
              <a:t>} </a:t>
            </a: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RSA Algorithm</a:t>
            </a:r>
          </a:p>
        </p:txBody>
      </p:sp>
      <p:pic>
        <p:nvPicPr>
          <p:cNvPr id="1026" name="Picture 2"/>
          <p:cNvPicPr>
            <a:picLocks noChangeAspect="1" noChangeArrowheads="1"/>
          </p:cNvPicPr>
          <p:nvPr/>
        </p:nvPicPr>
        <p:blipFill>
          <a:blip r:embed="rId2"/>
          <a:srcRect/>
          <a:stretch>
            <a:fillRect/>
          </a:stretch>
        </p:blipFill>
        <p:spPr bwMode="auto">
          <a:xfrm>
            <a:off x="1606733" y="1140278"/>
            <a:ext cx="6152470" cy="4486403"/>
          </a:xfrm>
          <a:prstGeom prst="rect">
            <a:avLst/>
          </a:prstGeom>
          <a:noFill/>
          <a:ln w="9525">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a16="http://schemas.microsoft.com/office/drawing/2014/main" xmlns="" val="2990177744"/>
                    </a:ext>
                  </a:extLst>
                </a:gridCol>
                <a:gridCol w="4689612">
                  <a:extLst>
                    <a:ext uri="{9D8B030D-6E8A-4147-A177-3AD203B41FA5}">
                      <a16:colId xmlns:a16="http://schemas.microsoft.com/office/drawing/2014/main" xmlns="" val="2858349207"/>
                    </a:ext>
                  </a:extLst>
                </a:gridCol>
                <a:gridCol w="911704">
                  <a:extLst>
                    <a:ext uri="{9D8B030D-6E8A-4147-A177-3AD203B41FA5}">
                      <a16:colId xmlns:a16="http://schemas.microsoft.com/office/drawing/2014/main" xmlns=""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7980548"/>
                  </a:ext>
                </a:extLst>
              </a:tr>
            </a:tbl>
          </a:graphicData>
        </a:graphic>
      </p:graphicFrame>
    </p:spTree>
    <p:extLst>
      <p:ext uri="{BB962C8B-B14F-4D97-AF65-F5344CB8AC3E}">
        <p14:creationId xmlns:p14="http://schemas.microsoft.com/office/powerpoint/2010/main" xmlns=""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ea typeface="ＭＳ Ｐゴシック" pitchFamily="34" charset="-128"/>
              </a:rPr>
              <a:t>Why RSA Works</a:t>
            </a:r>
            <a:endParaRPr lang="en-AU" smtClean="0">
              <a:ea typeface="ＭＳ Ｐゴシック" pitchFamily="34" charset="-128"/>
            </a:endParaRPr>
          </a:p>
        </p:txBody>
      </p:sp>
      <p:sp>
        <p:nvSpPr>
          <p:cNvPr id="67587" name="Rectangle 3"/>
          <p:cNvSpPr>
            <a:spLocks noGrp="1" noChangeArrowheads="1"/>
          </p:cNvSpPr>
          <p:nvPr>
            <p:ph type="body" idx="1"/>
          </p:nvPr>
        </p:nvSpPr>
        <p:spPr/>
        <p:txBody>
          <a:bodyPr/>
          <a:lstStyle/>
          <a:p>
            <a:pPr algn="just" eaLnBrk="1" hangingPunct="1">
              <a:lnSpc>
                <a:spcPct val="80000"/>
              </a:lnSpc>
            </a:pPr>
            <a:r>
              <a:rPr lang="en-AU" sz="2800" dirty="0" smtClean="0">
                <a:ea typeface="ＭＳ Ｐゴシック" pitchFamily="34" charset="-128"/>
              </a:rPr>
              <a:t>because of Euler's Theorem:</a:t>
            </a:r>
          </a:p>
          <a:p>
            <a:pPr lvl="1" algn="just" eaLnBrk="1" hangingPunct="1">
              <a:lnSpc>
                <a:spcPct val="80000"/>
              </a:lnSpc>
            </a:pPr>
            <a:r>
              <a:rPr lang="en-AU" sz="2400" dirty="0" err="1" smtClean="0">
                <a:latin typeface="Courier New" pitchFamily="49" charset="0"/>
                <a:ea typeface="ＭＳ Ｐゴシック" pitchFamily="34" charset="-128"/>
              </a:rPr>
              <a:t>a</a:t>
            </a:r>
            <a:r>
              <a:rPr lang="en-AU" sz="2400" baseline="30000" dirty="0" err="1" smtClean="0">
                <a:latin typeface="Courier New" pitchFamily="49" charset="0"/>
                <a:ea typeface="ＭＳ Ｐゴシック" pitchFamily="34" charset="-128"/>
              </a:rPr>
              <a:t>ø</a:t>
            </a:r>
            <a:r>
              <a:rPr lang="en-AU" sz="2400" baseline="30000" dirty="0" smtClean="0">
                <a:latin typeface="Courier New" pitchFamily="49" charset="0"/>
                <a:ea typeface="ＭＳ Ｐゴシック" pitchFamily="34" charset="-128"/>
              </a:rPr>
              <a:t>(n)</a:t>
            </a:r>
            <a:r>
              <a:rPr lang="en-AU" sz="2400" dirty="0" smtClean="0">
                <a:latin typeface="Courier New" pitchFamily="49" charset="0"/>
                <a:ea typeface="ＭＳ Ｐゴシック" pitchFamily="34" charset="-128"/>
              </a:rPr>
              <a:t>mod n = 1 </a:t>
            </a:r>
            <a:r>
              <a:rPr lang="en-AU" sz="2400" dirty="0" smtClean="0">
                <a:ea typeface="ＭＳ Ｐゴシック" pitchFamily="34" charset="-128"/>
              </a:rPr>
              <a:t>where </a:t>
            </a:r>
            <a:r>
              <a:rPr lang="en-AU" sz="2400" dirty="0" err="1" smtClean="0">
                <a:latin typeface="Courier New" pitchFamily="49" charset="0"/>
                <a:ea typeface="ＭＳ Ｐゴシック" pitchFamily="34" charset="-128"/>
              </a:rPr>
              <a:t>gcd</a:t>
            </a:r>
            <a:r>
              <a:rPr lang="en-AU" sz="2400" dirty="0" smtClean="0">
                <a:latin typeface="Courier New" pitchFamily="49" charset="0"/>
                <a:ea typeface="ＭＳ Ｐゴシック" pitchFamily="34" charset="-128"/>
              </a:rPr>
              <a:t>(</a:t>
            </a:r>
            <a:r>
              <a:rPr lang="en-AU" sz="2400" dirty="0" err="1" smtClean="0">
                <a:latin typeface="Courier New" pitchFamily="49" charset="0"/>
                <a:ea typeface="ＭＳ Ｐゴシック" pitchFamily="34" charset="-128"/>
              </a:rPr>
              <a:t>a,n</a:t>
            </a:r>
            <a:r>
              <a:rPr lang="en-AU" sz="2400" dirty="0" smtClean="0">
                <a:latin typeface="Courier New" pitchFamily="49" charset="0"/>
                <a:ea typeface="ＭＳ Ｐゴシック" pitchFamily="34" charset="-128"/>
              </a:rPr>
              <a:t>)=1</a:t>
            </a:r>
            <a:endParaRPr lang="en-AU" sz="2400" dirty="0" smtClean="0">
              <a:ea typeface="ＭＳ Ｐゴシック" pitchFamily="34" charset="-128"/>
            </a:endParaRPr>
          </a:p>
          <a:p>
            <a:pPr algn="just" eaLnBrk="1" hangingPunct="1">
              <a:lnSpc>
                <a:spcPct val="80000"/>
              </a:lnSpc>
            </a:pPr>
            <a:r>
              <a:rPr lang="en-AU" sz="2800" dirty="0" smtClean="0">
                <a:ea typeface="ＭＳ Ｐゴシック" pitchFamily="34" charset="-128"/>
              </a:rPr>
              <a:t>in RSA have:</a:t>
            </a:r>
          </a:p>
          <a:p>
            <a:pPr lvl="1" algn="just" eaLnBrk="1" hangingPunct="1">
              <a:lnSpc>
                <a:spcPct val="80000"/>
              </a:lnSpc>
            </a:pPr>
            <a:r>
              <a:rPr lang="en-AU" sz="2400" dirty="0" smtClean="0">
                <a:latin typeface="Courier New" pitchFamily="49" charset="0"/>
                <a:ea typeface="ＭＳ Ｐゴシック" pitchFamily="34" charset="-128"/>
              </a:rPr>
              <a:t>n=</a:t>
            </a:r>
            <a:r>
              <a:rPr lang="en-AU" sz="2400" dirty="0" err="1" smtClean="0">
                <a:latin typeface="Courier New" pitchFamily="49" charset="0"/>
                <a:ea typeface="ＭＳ Ｐゴシック" pitchFamily="34" charset="-128"/>
              </a:rPr>
              <a:t>p.q</a:t>
            </a:r>
            <a:endParaRPr lang="en-AU" sz="2400" dirty="0" smtClean="0">
              <a:latin typeface="Courier New" pitchFamily="49" charset="0"/>
              <a:ea typeface="ＭＳ Ｐゴシック" pitchFamily="34" charset="-128"/>
            </a:endParaRPr>
          </a:p>
          <a:p>
            <a:pPr lvl="1" algn="just" eaLnBrk="1" hangingPunct="1">
              <a:lnSpc>
                <a:spcPct val="80000"/>
              </a:lnSpc>
            </a:pPr>
            <a:r>
              <a:rPr lang="en-AU" sz="2400" dirty="0" smtClean="0">
                <a:latin typeface="Courier New" pitchFamily="49" charset="0"/>
                <a:ea typeface="ＭＳ Ｐゴシック" pitchFamily="34" charset="-128"/>
              </a:rPr>
              <a:t>ø(n)=(p-1)(q-1)</a:t>
            </a:r>
            <a:r>
              <a:rPr lang="en-AU" sz="2400" dirty="0" smtClean="0">
                <a:ea typeface="ＭＳ Ｐゴシック" pitchFamily="34" charset="-128"/>
              </a:rPr>
              <a:t> </a:t>
            </a:r>
          </a:p>
          <a:p>
            <a:pPr lvl="1" algn="just" eaLnBrk="1" hangingPunct="1">
              <a:lnSpc>
                <a:spcPct val="80000"/>
              </a:lnSpc>
            </a:pPr>
            <a:r>
              <a:rPr lang="en-AU" sz="2400" dirty="0" smtClean="0">
                <a:ea typeface="ＭＳ Ｐゴシック" pitchFamily="34" charset="-128"/>
              </a:rPr>
              <a:t>carefully chose </a:t>
            </a:r>
            <a:r>
              <a:rPr lang="en-AU" sz="2400" dirty="0" smtClean="0">
                <a:latin typeface="Courier New" pitchFamily="49" charset="0"/>
                <a:ea typeface="ＭＳ Ｐゴシック" pitchFamily="34" charset="-128"/>
              </a:rPr>
              <a:t>e</a:t>
            </a:r>
            <a:r>
              <a:rPr lang="en-AU" sz="2400" dirty="0" smtClean="0">
                <a:ea typeface="ＭＳ Ｐゴシック" pitchFamily="34" charset="-128"/>
              </a:rPr>
              <a:t> &amp; </a:t>
            </a:r>
            <a:r>
              <a:rPr lang="en-AU" sz="2400" dirty="0" smtClean="0">
                <a:latin typeface="Courier New" pitchFamily="49" charset="0"/>
                <a:ea typeface="ＭＳ Ｐゴシック" pitchFamily="34" charset="-128"/>
              </a:rPr>
              <a:t>d</a:t>
            </a:r>
            <a:r>
              <a:rPr lang="en-AU" sz="2400" dirty="0" smtClean="0">
                <a:ea typeface="ＭＳ Ｐゴシック" pitchFamily="34" charset="-128"/>
              </a:rPr>
              <a:t> to be inverses </a:t>
            </a:r>
            <a:r>
              <a:rPr lang="en-AU" sz="2400" dirty="0" smtClean="0">
                <a:latin typeface="Courier New" pitchFamily="49" charset="0"/>
                <a:ea typeface="ＭＳ Ｐゴシック" pitchFamily="34" charset="-128"/>
              </a:rPr>
              <a:t>mod ø(n)</a:t>
            </a:r>
            <a:r>
              <a:rPr lang="en-AU" sz="2400" dirty="0" smtClean="0">
                <a:ea typeface="ＭＳ Ｐゴシック" pitchFamily="34" charset="-128"/>
              </a:rPr>
              <a:t> </a:t>
            </a:r>
          </a:p>
          <a:p>
            <a:pPr lvl="1" algn="just" eaLnBrk="1" hangingPunct="1">
              <a:lnSpc>
                <a:spcPct val="80000"/>
              </a:lnSpc>
            </a:pPr>
            <a:r>
              <a:rPr lang="en-AU" sz="2400" dirty="0" smtClean="0">
                <a:ea typeface="ＭＳ Ｐゴシック" pitchFamily="34" charset="-128"/>
              </a:rPr>
              <a:t>hence </a:t>
            </a:r>
            <a:r>
              <a:rPr lang="en-AU" sz="2400" dirty="0" err="1" smtClean="0">
                <a:latin typeface="Courier New" pitchFamily="49" charset="0"/>
                <a:ea typeface="ＭＳ Ｐゴシック" pitchFamily="34" charset="-128"/>
              </a:rPr>
              <a:t>e.d</a:t>
            </a:r>
            <a:r>
              <a:rPr lang="en-AU" sz="2400" dirty="0" smtClean="0">
                <a:latin typeface="Courier New" pitchFamily="49" charset="0"/>
                <a:ea typeface="ＭＳ Ｐゴシック" pitchFamily="34" charset="-128"/>
              </a:rPr>
              <a:t>=1+k.ø(n)</a:t>
            </a:r>
            <a:r>
              <a:rPr lang="en-AU" sz="2400" dirty="0" smtClean="0">
                <a:ea typeface="ＭＳ Ｐゴシック" pitchFamily="34" charset="-128"/>
              </a:rPr>
              <a:t> for some </a:t>
            </a:r>
            <a:r>
              <a:rPr lang="en-AU" sz="2400" dirty="0" smtClean="0">
                <a:latin typeface="Courier New" pitchFamily="49" charset="0"/>
                <a:ea typeface="ＭＳ Ｐゴシック" pitchFamily="34" charset="-128"/>
              </a:rPr>
              <a:t>k</a:t>
            </a:r>
            <a:endParaRPr lang="en-AU" sz="2400" dirty="0" smtClean="0">
              <a:ea typeface="ＭＳ Ｐゴシック" pitchFamily="34" charset="-128"/>
            </a:endParaRPr>
          </a:p>
          <a:p>
            <a:pPr algn="just" eaLnBrk="1" hangingPunct="1">
              <a:lnSpc>
                <a:spcPct val="80000"/>
              </a:lnSpc>
            </a:pPr>
            <a:r>
              <a:rPr lang="en-AU" sz="2800" dirty="0" smtClean="0">
                <a:ea typeface="ＭＳ Ｐゴシック" pitchFamily="34" charset="-128"/>
              </a:rPr>
              <a:t>hence :</a:t>
            </a:r>
            <a:br>
              <a:rPr lang="en-AU" sz="2800" dirty="0" smtClean="0">
                <a:ea typeface="ＭＳ Ｐゴシック" pitchFamily="34" charset="-128"/>
              </a:rPr>
            </a:br>
            <a:r>
              <a:rPr lang="en-AU" sz="2800" dirty="0" smtClean="0">
                <a:ea typeface="ＭＳ Ｐゴシック" pitchFamily="34" charset="-128"/>
              </a:rPr>
              <a:t>	</a:t>
            </a:r>
            <a:r>
              <a:rPr lang="en-AU" sz="2800" dirty="0" err="1" smtClean="0">
                <a:latin typeface="Courier New" pitchFamily="49" charset="0"/>
                <a:ea typeface="ＭＳ Ｐゴシック" pitchFamily="34" charset="-128"/>
              </a:rPr>
              <a:t>C</a:t>
            </a:r>
            <a:r>
              <a:rPr lang="en-AU" sz="2800" baseline="30000" dirty="0" err="1" smtClean="0">
                <a:latin typeface="Courier New" pitchFamily="49" charset="0"/>
                <a:ea typeface="ＭＳ Ｐゴシック" pitchFamily="34" charset="-128"/>
              </a:rPr>
              <a:t>d</a:t>
            </a:r>
            <a:r>
              <a:rPr lang="en-AU" sz="2800" dirty="0" smtClean="0">
                <a:latin typeface="Courier New" pitchFamily="49" charset="0"/>
                <a:ea typeface="ＭＳ Ｐゴシック" pitchFamily="34" charset="-128"/>
              </a:rPr>
              <a:t> = </a:t>
            </a:r>
            <a:r>
              <a:rPr lang="en-AU" sz="2800" dirty="0" err="1" smtClean="0">
                <a:latin typeface="Courier New" pitchFamily="49" charset="0"/>
                <a:ea typeface="ＭＳ Ｐゴシック" pitchFamily="34" charset="-128"/>
              </a:rPr>
              <a:t>M</a:t>
            </a:r>
            <a:r>
              <a:rPr lang="en-AU" sz="2800" baseline="30000" dirty="0" err="1" smtClean="0">
                <a:latin typeface="Courier New" pitchFamily="49" charset="0"/>
                <a:ea typeface="ＭＳ Ｐゴシック" pitchFamily="34" charset="-128"/>
              </a:rPr>
              <a:t>e.d</a:t>
            </a:r>
            <a:r>
              <a:rPr lang="en-AU" sz="2800" baseline="30000" dirty="0" smtClean="0">
                <a:latin typeface="Courier New" pitchFamily="49" charset="0"/>
                <a:ea typeface="ＭＳ Ｐゴシック" pitchFamily="34" charset="-128"/>
              </a:rPr>
              <a:t> </a:t>
            </a:r>
            <a:r>
              <a:rPr lang="en-AU" sz="2800" dirty="0" smtClean="0">
                <a:latin typeface="Courier New" pitchFamily="49" charset="0"/>
                <a:ea typeface="ＭＳ Ｐゴシック" pitchFamily="34" charset="-128"/>
              </a:rPr>
              <a:t>= M</a:t>
            </a:r>
            <a:r>
              <a:rPr lang="en-AU" sz="2800" baseline="30000" dirty="0" smtClean="0">
                <a:latin typeface="Courier New" pitchFamily="49" charset="0"/>
                <a:ea typeface="ＭＳ Ｐゴシック" pitchFamily="34" charset="-128"/>
              </a:rPr>
              <a:t>1+k.ø(n)</a:t>
            </a:r>
            <a:r>
              <a:rPr lang="en-AU" sz="2800" dirty="0" smtClean="0">
                <a:latin typeface="Courier New" pitchFamily="49" charset="0"/>
                <a:ea typeface="ＭＳ Ｐゴシック" pitchFamily="34" charset="-128"/>
              </a:rPr>
              <a:t> = M</a:t>
            </a:r>
            <a:r>
              <a:rPr lang="en-AU" sz="2800" baseline="30000" dirty="0" smtClean="0">
                <a:latin typeface="Courier New" pitchFamily="49" charset="0"/>
                <a:ea typeface="ＭＳ Ｐゴシック" pitchFamily="34" charset="-128"/>
              </a:rPr>
              <a:t>1</a:t>
            </a:r>
            <a:r>
              <a:rPr lang="en-AU" sz="2800" dirty="0" smtClean="0">
                <a:latin typeface="Courier New" pitchFamily="49" charset="0"/>
                <a:ea typeface="ＭＳ Ｐゴシック" pitchFamily="34" charset="-128"/>
              </a:rPr>
              <a:t>.(</a:t>
            </a:r>
            <a:r>
              <a:rPr lang="en-AU" sz="2800" dirty="0" err="1" smtClean="0">
                <a:latin typeface="Courier New" pitchFamily="49" charset="0"/>
                <a:ea typeface="ＭＳ Ｐゴシック" pitchFamily="34" charset="-128"/>
              </a:rPr>
              <a:t>M</a:t>
            </a:r>
            <a:r>
              <a:rPr lang="en-AU" sz="2800" baseline="30000" dirty="0" err="1" smtClean="0">
                <a:latin typeface="Courier New" pitchFamily="49" charset="0"/>
                <a:ea typeface="ＭＳ Ｐゴシック" pitchFamily="34" charset="-128"/>
              </a:rPr>
              <a:t>ø</a:t>
            </a:r>
            <a:r>
              <a:rPr lang="en-AU" sz="2800" baseline="30000" dirty="0" smtClean="0">
                <a:latin typeface="Courier New" pitchFamily="49" charset="0"/>
                <a:ea typeface="ＭＳ Ｐゴシック" pitchFamily="34" charset="-128"/>
              </a:rPr>
              <a:t>(n)</a:t>
            </a:r>
            <a:r>
              <a:rPr lang="en-AU" sz="2800" dirty="0" smtClean="0">
                <a:latin typeface="Courier New" pitchFamily="49" charset="0"/>
                <a:ea typeface="ＭＳ Ｐゴシック" pitchFamily="34" charset="-128"/>
              </a:rPr>
              <a:t>)</a:t>
            </a:r>
            <a:r>
              <a:rPr lang="en-AU" sz="2800" baseline="30000" dirty="0" smtClean="0">
                <a:latin typeface="Courier New" pitchFamily="49" charset="0"/>
                <a:ea typeface="ＭＳ Ｐゴシック" pitchFamily="34" charset="-128"/>
              </a:rPr>
              <a:t>k</a:t>
            </a:r>
            <a:r>
              <a:rPr lang="en-AU" sz="2800" dirty="0" smtClean="0">
                <a:latin typeface="Courier New" pitchFamily="49" charset="0"/>
                <a:ea typeface="ＭＳ Ｐゴシック" pitchFamily="34" charset="-128"/>
              </a:rPr>
              <a:t> </a:t>
            </a:r>
          </a:p>
          <a:p>
            <a:pPr algn="just" eaLnBrk="1" hangingPunct="1">
              <a:lnSpc>
                <a:spcPct val="80000"/>
              </a:lnSpc>
              <a:buFont typeface="Wingdings" pitchFamily="2" charset="2"/>
              <a:buNone/>
            </a:pPr>
            <a:r>
              <a:rPr lang="en-AU" sz="2800" dirty="0" smtClean="0">
                <a:latin typeface="Courier New" pitchFamily="49" charset="0"/>
                <a:ea typeface="ＭＳ Ｐゴシック" pitchFamily="34" charset="-128"/>
              </a:rPr>
              <a:t>		  = M</a:t>
            </a:r>
            <a:r>
              <a:rPr lang="en-AU" sz="2800" baseline="30000" dirty="0" smtClean="0">
                <a:latin typeface="Courier New" pitchFamily="49" charset="0"/>
                <a:ea typeface="ＭＳ Ｐゴシック" pitchFamily="34" charset="-128"/>
              </a:rPr>
              <a:t>1</a:t>
            </a:r>
            <a:r>
              <a:rPr lang="en-AU" sz="2800" dirty="0" smtClean="0">
                <a:latin typeface="Courier New" pitchFamily="49" charset="0"/>
                <a:ea typeface="ＭＳ Ｐゴシック" pitchFamily="34" charset="-128"/>
              </a:rPr>
              <a:t>.(1)</a:t>
            </a:r>
            <a:r>
              <a:rPr lang="en-AU" sz="2800" baseline="30000" dirty="0" smtClean="0">
                <a:latin typeface="Courier New" pitchFamily="49" charset="0"/>
                <a:ea typeface="ＭＳ Ｐゴシック" pitchFamily="34" charset="-128"/>
              </a:rPr>
              <a:t>k</a:t>
            </a:r>
            <a:r>
              <a:rPr lang="en-AU" sz="2800" dirty="0" smtClean="0">
                <a:latin typeface="Courier New" pitchFamily="49" charset="0"/>
                <a:ea typeface="ＭＳ Ｐゴシック" pitchFamily="34" charset="-128"/>
              </a:rPr>
              <a:t> = M</a:t>
            </a:r>
            <a:r>
              <a:rPr lang="en-AU" sz="2800" baseline="30000" dirty="0" smtClean="0">
                <a:latin typeface="Courier New" pitchFamily="49" charset="0"/>
                <a:ea typeface="ＭＳ Ｐゴシック" pitchFamily="34" charset="-128"/>
              </a:rPr>
              <a:t>1</a:t>
            </a:r>
            <a:r>
              <a:rPr lang="en-AU" sz="2800" dirty="0" smtClean="0">
                <a:latin typeface="Courier New" pitchFamily="49" charset="0"/>
                <a:ea typeface="ＭＳ Ｐゴシック" pitchFamily="34" charset="-128"/>
              </a:rPr>
              <a:t> = M mod n</a:t>
            </a:r>
            <a:r>
              <a:rPr lang="en-AU" sz="2800" dirty="0" smtClean="0">
                <a:ea typeface="ＭＳ Ｐゴシック" pitchFamily="34" charset="-128"/>
              </a:rPr>
              <a:t> </a:t>
            </a: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AU"/>
              <a:t>RSA Example - Key Setup</a:t>
            </a:r>
          </a:p>
        </p:txBody>
      </p:sp>
      <p:sp>
        <p:nvSpPr>
          <p:cNvPr id="69635" name="Rectangle 3"/>
          <p:cNvSpPr>
            <a:spLocks noGrp="1" noChangeArrowheads="1"/>
          </p:cNvSpPr>
          <p:nvPr>
            <p:ph type="body" idx="1"/>
          </p:nvPr>
        </p:nvSpPr>
        <p:spPr>
          <a:xfrm>
            <a:off x="404948" y="1349828"/>
            <a:ext cx="8382000" cy="4454525"/>
          </a:xfrm>
        </p:spPr>
        <p:txBody>
          <a:bodyPr/>
          <a:lstStyle/>
          <a:p>
            <a:pPr marL="609600" indent="-609600" algn="just" eaLnBrk="1" hangingPunct="1">
              <a:lnSpc>
                <a:spcPct val="90000"/>
              </a:lnSpc>
              <a:buFontTx/>
              <a:buAutoNum type="arabicPeriod"/>
            </a:pPr>
            <a:r>
              <a:rPr lang="en-AU" sz="2800" dirty="0" smtClean="0">
                <a:ea typeface="ＭＳ Ｐゴシック" pitchFamily="34" charset="-128"/>
              </a:rPr>
              <a:t>Select primes: </a:t>
            </a:r>
            <a:r>
              <a:rPr lang="en-AU" sz="2800" i="1" dirty="0" smtClean="0">
                <a:latin typeface="Courier New" pitchFamily="49" charset="0"/>
                <a:ea typeface="ＭＳ Ｐゴシック" pitchFamily="34" charset="-128"/>
              </a:rPr>
              <a:t>p</a:t>
            </a:r>
            <a:r>
              <a:rPr lang="en-AU" sz="2800" dirty="0" smtClean="0">
                <a:latin typeface="Courier New" pitchFamily="49" charset="0"/>
                <a:ea typeface="ＭＳ Ｐゴシック" pitchFamily="34" charset="-128"/>
              </a:rPr>
              <a:t>=17 &amp; </a:t>
            </a:r>
            <a:r>
              <a:rPr lang="en-AU" sz="2800" i="1" dirty="0" smtClean="0">
                <a:latin typeface="Courier New" pitchFamily="49" charset="0"/>
                <a:ea typeface="ＭＳ Ｐゴシック" pitchFamily="34" charset="-128"/>
              </a:rPr>
              <a:t>q</a:t>
            </a:r>
            <a:r>
              <a:rPr lang="en-AU" sz="2800" dirty="0" smtClean="0">
                <a:latin typeface="Courier New" pitchFamily="49" charset="0"/>
                <a:ea typeface="ＭＳ Ｐゴシック" pitchFamily="34" charset="-128"/>
              </a:rPr>
              <a:t>=11</a:t>
            </a:r>
            <a:endParaRPr lang="en-AU" sz="2800" dirty="0" smtClean="0">
              <a:ea typeface="ＭＳ Ｐゴシック" pitchFamily="34" charset="-128"/>
            </a:endParaRPr>
          </a:p>
          <a:p>
            <a:pPr marL="609600" indent="-609600" algn="just" eaLnBrk="1" hangingPunct="1">
              <a:lnSpc>
                <a:spcPct val="90000"/>
              </a:lnSpc>
              <a:buFontTx/>
              <a:buAutoNum type="arabicPeriod"/>
            </a:pPr>
            <a:r>
              <a:rPr lang="en-US" sz="2800" dirty="0" smtClean="0">
                <a:ea typeface="ＭＳ Ｐゴシック" pitchFamily="34" charset="-128"/>
              </a:rPr>
              <a:t>Calculate	</a:t>
            </a:r>
            <a:r>
              <a:rPr lang="en-AU" sz="2800" i="1" dirty="0" smtClean="0">
                <a:latin typeface="Courier New" pitchFamily="49" charset="0"/>
                <a:ea typeface="ＭＳ Ｐゴシック" pitchFamily="34" charset="-128"/>
              </a:rPr>
              <a:t>n </a:t>
            </a:r>
            <a:r>
              <a:rPr lang="en-AU" sz="2800" dirty="0" smtClean="0">
                <a:latin typeface="Courier New" pitchFamily="49" charset="0"/>
                <a:ea typeface="ＭＳ Ｐゴシック" pitchFamily="34" charset="-128"/>
              </a:rPr>
              <a:t>= </a:t>
            </a:r>
            <a:r>
              <a:rPr lang="en-AU" sz="2800" i="1" dirty="0" err="1" smtClean="0">
                <a:latin typeface="Courier New" pitchFamily="49" charset="0"/>
                <a:ea typeface="ＭＳ Ｐゴシック" pitchFamily="34" charset="-128"/>
              </a:rPr>
              <a:t>pq</a:t>
            </a:r>
            <a:r>
              <a:rPr lang="en-AU" sz="2800" i="1" dirty="0" smtClean="0">
                <a:latin typeface="Courier New" pitchFamily="49" charset="0"/>
                <a:ea typeface="ＭＳ Ｐゴシック" pitchFamily="34" charset="-128"/>
              </a:rPr>
              <a:t> </a:t>
            </a:r>
            <a:r>
              <a:rPr lang="en-AU" sz="2800" dirty="0" smtClean="0">
                <a:latin typeface="Courier New" pitchFamily="49" charset="0"/>
                <a:ea typeface="ＭＳ Ｐゴシック" pitchFamily="34" charset="-128"/>
              </a:rPr>
              <a:t>=17</a:t>
            </a:r>
            <a:r>
              <a:rPr lang="en-US" sz="2800" dirty="0" smtClean="0">
                <a:latin typeface="Courier New" pitchFamily="49" charset="0"/>
                <a:ea typeface="ＭＳ Ｐゴシック" pitchFamily="34" charset="-128"/>
                <a:cs typeface="Arial" pitchFamily="34" charset="0"/>
              </a:rPr>
              <a:t> x </a:t>
            </a:r>
            <a:r>
              <a:rPr lang="en-AU" sz="2800" dirty="0" smtClean="0">
                <a:latin typeface="Courier New" pitchFamily="49" charset="0"/>
                <a:ea typeface="ＭＳ Ｐゴシック" pitchFamily="34" charset="-128"/>
              </a:rPr>
              <a:t>11=187</a:t>
            </a:r>
          </a:p>
          <a:p>
            <a:pPr marL="609600" indent="-609600" algn="just" eaLnBrk="1" hangingPunct="1">
              <a:lnSpc>
                <a:spcPct val="90000"/>
              </a:lnSpc>
              <a:buFontTx/>
              <a:buAutoNum type="arabicPeriod"/>
            </a:pPr>
            <a:r>
              <a:rPr lang="en-US" sz="2800" dirty="0" smtClean="0">
                <a:ea typeface="ＭＳ Ｐゴシック" pitchFamily="34" charset="-128"/>
              </a:rPr>
              <a:t>Calculate	</a:t>
            </a:r>
            <a:r>
              <a:rPr lang="en-AU" sz="2800" dirty="0" smtClean="0">
                <a:latin typeface="Courier New" pitchFamily="49" charset="0"/>
                <a:ea typeface="ＭＳ Ｐゴシック" pitchFamily="34" charset="-128"/>
              </a:rPr>
              <a:t>ø(</a:t>
            </a:r>
            <a:r>
              <a:rPr lang="en-AU" sz="2800" i="1" dirty="0" smtClean="0">
                <a:latin typeface="Courier New" pitchFamily="49" charset="0"/>
                <a:ea typeface="ＭＳ Ｐゴシック" pitchFamily="34" charset="-128"/>
              </a:rPr>
              <a:t>n</a:t>
            </a:r>
            <a:r>
              <a:rPr lang="en-AU" sz="2800" dirty="0" smtClean="0">
                <a:latin typeface="Courier New" pitchFamily="49" charset="0"/>
                <a:ea typeface="ＭＳ Ｐゴシック" pitchFamily="34" charset="-128"/>
              </a:rPr>
              <a:t>)=(</a:t>
            </a:r>
            <a:r>
              <a:rPr lang="en-AU" sz="2800" i="1" dirty="0" smtClean="0">
                <a:latin typeface="Courier New" pitchFamily="49" charset="0"/>
                <a:ea typeface="ＭＳ Ｐゴシック" pitchFamily="34" charset="-128"/>
              </a:rPr>
              <a:t>p–</a:t>
            </a:r>
            <a:r>
              <a:rPr lang="en-AU" sz="2800" dirty="0" smtClean="0">
                <a:latin typeface="Courier New" pitchFamily="49" charset="0"/>
                <a:ea typeface="ＭＳ Ｐゴシック" pitchFamily="34" charset="-128"/>
              </a:rPr>
              <a:t>1)(</a:t>
            </a:r>
            <a:r>
              <a:rPr lang="en-AU" sz="2800" i="1" dirty="0" smtClean="0">
                <a:latin typeface="Courier New" pitchFamily="49" charset="0"/>
                <a:ea typeface="ＭＳ Ｐゴシック" pitchFamily="34" charset="-128"/>
              </a:rPr>
              <a:t>q-</a:t>
            </a:r>
            <a:r>
              <a:rPr lang="en-AU" sz="2800" dirty="0" smtClean="0">
                <a:latin typeface="Courier New" pitchFamily="49" charset="0"/>
                <a:ea typeface="ＭＳ Ｐゴシック" pitchFamily="34" charset="-128"/>
              </a:rPr>
              <a:t>1)=16</a:t>
            </a:r>
            <a:r>
              <a:rPr lang="en-US" sz="2800" dirty="0" smtClean="0">
                <a:latin typeface="Courier New" pitchFamily="49" charset="0"/>
                <a:ea typeface="ＭＳ Ｐゴシック" pitchFamily="34" charset="-128"/>
                <a:cs typeface="Arial" pitchFamily="34" charset="0"/>
              </a:rPr>
              <a:t>x</a:t>
            </a:r>
            <a:r>
              <a:rPr lang="en-AU" sz="2800" dirty="0" smtClean="0">
                <a:latin typeface="Courier New" pitchFamily="49" charset="0"/>
                <a:ea typeface="ＭＳ Ｐゴシック" pitchFamily="34" charset="-128"/>
              </a:rPr>
              <a:t>10=160</a:t>
            </a:r>
          </a:p>
          <a:p>
            <a:pPr marL="609600" indent="-609600" algn="just" eaLnBrk="1" hangingPunct="1">
              <a:lnSpc>
                <a:spcPct val="90000"/>
              </a:lnSpc>
              <a:buFontTx/>
              <a:buAutoNum type="arabicPeriod"/>
            </a:pPr>
            <a:r>
              <a:rPr lang="en-AU" sz="2800" dirty="0" smtClean="0">
                <a:ea typeface="ＭＳ Ｐゴシック" pitchFamily="34" charset="-128"/>
              </a:rPr>
              <a:t>Select </a:t>
            </a:r>
            <a:r>
              <a:rPr lang="en-AU" sz="2800" dirty="0" smtClean="0">
                <a:latin typeface="Courier New" pitchFamily="49" charset="0"/>
                <a:ea typeface="ＭＳ Ｐゴシック" pitchFamily="34" charset="-128"/>
              </a:rPr>
              <a:t>e</a:t>
            </a:r>
            <a:r>
              <a:rPr lang="en-AU" sz="2800" dirty="0" smtClean="0">
                <a:ea typeface="ＭＳ Ｐゴシック" pitchFamily="34" charset="-128"/>
              </a:rPr>
              <a:t>:</a:t>
            </a:r>
            <a:r>
              <a:rPr lang="en-AU" sz="2800" i="1" dirty="0" smtClean="0">
                <a:ea typeface="ＭＳ Ｐゴシック" pitchFamily="34" charset="-128"/>
              </a:rPr>
              <a:t> </a:t>
            </a:r>
            <a:r>
              <a:rPr lang="en-AU" sz="2800" dirty="0" err="1" smtClean="0">
                <a:latin typeface="Courier New" pitchFamily="49" charset="0"/>
                <a:ea typeface="ＭＳ Ｐゴシック" pitchFamily="34" charset="-128"/>
              </a:rPr>
              <a:t>gcd</a:t>
            </a:r>
            <a:r>
              <a:rPr lang="en-AU" sz="2800" dirty="0" smtClean="0">
                <a:latin typeface="Courier New" pitchFamily="49" charset="0"/>
                <a:ea typeface="ＭＳ Ｐゴシック" pitchFamily="34" charset="-128"/>
              </a:rPr>
              <a:t>(e,160)=1; </a:t>
            </a:r>
            <a:r>
              <a:rPr lang="en-AU" sz="2800" dirty="0" smtClean="0">
                <a:ea typeface="ＭＳ Ｐゴシック" pitchFamily="34" charset="-128"/>
              </a:rPr>
              <a:t>choose </a:t>
            </a:r>
            <a:r>
              <a:rPr lang="en-AU" sz="2800" i="1" dirty="0" smtClean="0">
                <a:latin typeface="Courier New" pitchFamily="49" charset="0"/>
                <a:ea typeface="ＭＳ Ｐゴシック" pitchFamily="34" charset="-128"/>
              </a:rPr>
              <a:t>e</a:t>
            </a:r>
            <a:r>
              <a:rPr lang="en-AU" sz="2800" dirty="0" smtClean="0">
                <a:latin typeface="Courier New" pitchFamily="49" charset="0"/>
                <a:ea typeface="ＭＳ Ｐゴシック" pitchFamily="34" charset="-128"/>
              </a:rPr>
              <a:t>=7</a:t>
            </a:r>
            <a:endParaRPr lang="en-AU" sz="2800" dirty="0" smtClean="0">
              <a:ea typeface="ＭＳ Ｐゴシック" pitchFamily="34" charset="-128"/>
            </a:endParaRPr>
          </a:p>
          <a:p>
            <a:pPr marL="609600" indent="-609600" algn="just" eaLnBrk="1" hangingPunct="1">
              <a:lnSpc>
                <a:spcPct val="90000"/>
              </a:lnSpc>
              <a:buFontTx/>
              <a:buAutoNum type="arabicPeriod"/>
            </a:pPr>
            <a:r>
              <a:rPr lang="en-AU" sz="2800" dirty="0" smtClean="0">
                <a:ea typeface="ＭＳ Ｐゴシック" pitchFamily="34" charset="-128"/>
              </a:rPr>
              <a:t>Determine </a:t>
            </a:r>
            <a:r>
              <a:rPr lang="en-AU" sz="2800" dirty="0" smtClean="0">
                <a:latin typeface="Courier New" pitchFamily="49" charset="0"/>
                <a:ea typeface="ＭＳ Ｐゴシック" pitchFamily="34" charset="-128"/>
              </a:rPr>
              <a:t>d</a:t>
            </a:r>
            <a:r>
              <a:rPr lang="en-AU" sz="2800" dirty="0" smtClean="0">
                <a:ea typeface="ＭＳ Ｐゴシック" pitchFamily="34" charset="-128"/>
              </a:rPr>
              <a:t>:</a:t>
            </a:r>
            <a:r>
              <a:rPr lang="en-AU" sz="2800" i="1" dirty="0" smtClean="0">
                <a:ea typeface="ＭＳ Ｐゴシック" pitchFamily="34" charset="-128"/>
              </a:rPr>
              <a:t> </a:t>
            </a:r>
            <a:r>
              <a:rPr lang="en-AU" sz="2800" i="1" dirty="0" smtClean="0">
                <a:latin typeface="Courier New" pitchFamily="49" charset="0"/>
                <a:ea typeface="ＭＳ Ｐゴシック" pitchFamily="34" charset="-128"/>
              </a:rPr>
              <a:t>de=</a:t>
            </a:r>
            <a:r>
              <a:rPr lang="en-AU" sz="2800" dirty="0" smtClean="0">
                <a:latin typeface="Courier New" pitchFamily="49" charset="0"/>
                <a:ea typeface="ＭＳ Ｐゴシック" pitchFamily="34" charset="-128"/>
              </a:rPr>
              <a:t>1 mod 160</a:t>
            </a:r>
            <a:r>
              <a:rPr lang="en-AU" sz="2800" dirty="0" smtClean="0">
                <a:ea typeface="ＭＳ Ｐゴシック" pitchFamily="34" charset="-128"/>
              </a:rPr>
              <a:t> and </a:t>
            </a:r>
            <a:r>
              <a:rPr lang="en-AU" sz="2800" i="1" dirty="0" smtClean="0">
                <a:latin typeface="Courier New" pitchFamily="49" charset="0"/>
                <a:ea typeface="ＭＳ Ｐゴシック" pitchFamily="34" charset="-128"/>
              </a:rPr>
              <a:t>d </a:t>
            </a:r>
            <a:r>
              <a:rPr lang="en-AU" sz="2800" dirty="0" smtClean="0">
                <a:latin typeface="Courier New" pitchFamily="49" charset="0"/>
                <a:ea typeface="ＭＳ Ｐゴシック" pitchFamily="34" charset="-128"/>
              </a:rPr>
              <a:t>&lt; 160</a:t>
            </a:r>
            <a:r>
              <a:rPr lang="en-AU" sz="2800" dirty="0" smtClean="0">
                <a:ea typeface="ＭＳ Ｐゴシック" pitchFamily="34" charset="-128"/>
              </a:rPr>
              <a:t> Value is </a:t>
            </a:r>
            <a:r>
              <a:rPr lang="en-AU" sz="2800" dirty="0" smtClean="0">
                <a:latin typeface="Courier New" pitchFamily="49" charset="0"/>
                <a:ea typeface="ＭＳ Ｐゴシック" pitchFamily="34" charset="-128"/>
              </a:rPr>
              <a:t>d=23</a:t>
            </a:r>
            <a:r>
              <a:rPr lang="en-AU" sz="2800" dirty="0" smtClean="0">
                <a:ea typeface="ＭＳ Ｐゴシック" pitchFamily="34" charset="-128"/>
              </a:rPr>
              <a:t> since </a:t>
            </a:r>
            <a:r>
              <a:rPr lang="en-AU" sz="2800" dirty="0" smtClean="0">
                <a:latin typeface="Courier New" pitchFamily="49" charset="0"/>
                <a:ea typeface="ＭＳ Ｐゴシック" pitchFamily="34" charset="-128"/>
              </a:rPr>
              <a:t>23</a:t>
            </a:r>
            <a:r>
              <a:rPr lang="en-US" sz="2800" dirty="0" smtClean="0">
                <a:latin typeface="Courier New" pitchFamily="49" charset="0"/>
                <a:ea typeface="ＭＳ Ｐゴシック" pitchFamily="34" charset="-128"/>
                <a:cs typeface="Arial" pitchFamily="34" charset="0"/>
              </a:rPr>
              <a:t>x</a:t>
            </a:r>
            <a:r>
              <a:rPr lang="en-AU" sz="2800" dirty="0" smtClean="0">
                <a:latin typeface="Courier New" pitchFamily="49" charset="0"/>
                <a:ea typeface="ＭＳ Ｐゴシック" pitchFamily="34" charset="-128"/>
              </a:rPr>
              <a:t>7=161= 10</a:t>
            </a:r>
            <a:r>
              <a:rPr lang="en-US" sz="2800" dirty="0" smtClean="0">
                <a:latin typeface="Courier New" pitchFamily="49" charset="0"/>
                <a:ea typeface="ＭＳ Ｐゴシック" pitchFamily="34" charset="-128"/>
                <a:cs typeface="Arial" pitchFamily="34" charset="0"/>
              </a:rPr>
              <a:t>x</a:t>
            </a:r>
            <a:r>
              <a:rPr lang="en-AU" sz="2800" dirty="0" smtClean="0">
                <a:latin typeface="Courier New" pitchFamily="49" charset="0"/>
                <a:ea typeface="ＭＳ Ｐゴシック" pitchFamily="34" charset="-128"/>
              </a:rPr>
              <a:t>160+1</a:t>
            </a:r>
          </a:p>
          <a:p>
            <a:pPr marL="609600" indent="-609600" algn="just" eaLnBrk="1" hangingPunct="1">
              <a:lnSpc>
                <a:spcPct val="90000"/>
              </a:lnSpc>
              <a:buFontTx/>
              <a:buAutoNum type="arabicPeriod"/>
            </a:pPr>
            <a:r>
              <a:rPr lang="en-US" sz="2800" dirty="0" smtClean="0">
                <a:ea typeface="ＭＳ Ｐゴシック" pitchFamily="34" charset="-128"/>
              </a:rPr>
              <a:t>Publish public key </a:t>
            </a:r>
            <a:r>
              <a:rPr lang="en-US" sz="2800" dirty="0" smtClean="0">
                <a:latin typeface="Courier New" pitchFamily="49" charset="0"/>
                <a:ea typeface="ＭＳ Ｐゴシック" pitchFamily="34" charset="-128"/>
              </a:rPr>
              <a:t>PU={7,187}</a:t>
            </a:r>
          </a:p>
          <a:p>
            <a:pPr marL="609600" indent="-609600" algn="just" eaLnBrk="1" hangingPunct="1">
              <a:lnSpc>
                <a:spcPct val="90000"/>
              </a:lnSpc>
              <a:buFontTx/>
              <a:buAutoNum type="arabicPeriod"/>
            </a:pPr>
            <a:r>
              <a:rPr lang="en-US" sz="2800" dirty="0" smtClean="0">
                <a:ea typeface="ＭＳ Ｐゴシック" pitchFamily="34" charset="-128"/>
              </a:rPr>
              <a:t>Keep secret private key </a:t>
            </a:r>
            <a:r>
              <a:rPr lang="en-US" sz="2800" dirty="0" smtClean="0">
                <a:latin typeface="Courier New" pitchFamily="49" charset="0"/>
                <a:ea typeface="ＭＳ Ｐゴシック" pitchFamily="34" charset="-128"/>
              </a:rPr>
              <a:t>PR={23,</a:t>
            </a:r>
            <a:r>
              <a:rPr lang="en-AU" sz="2800" dirty="0" smtClean="0">
                <a:latin typeface="Courier New" pitchFamily="49" charset="0"/>
                <a:ea typeface="ＭＳ Ｐゴシック" pitchFamily="34" charset="-128"/>
              </a:rPr>
              <a:t>187}</a:t>
            </a:r>
          </a:p>
          <a:p>
            <a:pPr marL="609600" indent="-609600" algn="just" eaLnBrk="1" hangingPunct="1">
              <a:lnSpc>
                <a:spcPct val="90000"/>
              </a:lnSpc>
            </a:pPr>
            <a:endParaRPr lang="en-AU" sz="2800" dirty="0" smtClean="0">
              <a:ea typeface="ＭＳ Ｐゴシック" pitchFamily="34" charset="-128"/>
            </a:endParaRP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t>RSA Example - En/Decryption</a:t>
            </a:r>
          </a:p>
        </p:txBody>
      </p:sp>
      <p:sp>
        <p:nvSpPr>
          <p:cNvPr id="71683" name="Rectangle 3"/>
          <p:cNvSpPr>
            <a:spLocks noGrp="1" noChangeArrowheads="1"/>
          </p:cNvSpPr>
          <p:nvPr>
            <p:ph type="body" idx="1"/>
          </p:nvPr>
        </p:nvSpPr>
        <p:spPr/>
        <p:txBody>
          <a:bodyPr/>
          <a:lstStyle/>
          <a:p>
            <a:pPr eaLnBrk="1" hangingPunct="1">
              <a:buFont typeface="Wingdings" pitchFamily="-107" charset="2"/>
              <a:buChar char="Ø"/>
              <a:defRPr/>
            </a:pPr>
            <a:r>
              <a:rPr lang="en-AU"/>
              <a:t>sample RSA encryption/decryption is: </a:t>
            </a:r>
          </a:p>
          <a:p>
            <a:pPr eaLnBrk="1" hangingPunct="1">
              <a:buFont typeface="Wingdings" pitchFamily="-107" charset="2"/>
              <a:buChar char="Ø"/>
              <a:defRPr/>
            </a:pPr>
            <a:r>
              <a:rPr lang="en-AU"/>
              <a:t>given message </a:t>
            </a:r>
            <a:r>
              <a:rPr lang="en-AU">
                <a:latin typeface="Courier New" pitchFamily="-107" charset="0"/>
              </a:rPr>
              <a:t>M = 88</a:t>
            </a:r>
            <a:r>
              <a:rPr lang="en-AU"/>
              <a:t> (nb. </a:t>
            </a:r>
            <a:r>
              <a:rPr lang="en-AU">
                <a:latin typeface="Courier New" pitchFamily="-107" charset="0"/>
              </a:rPr>
              <a:t>88&lt;187</a:t>
            </a:r>
            <a:r>
              <a:rPr lang="en-AU"/>
              <a:t>)</a:t>
            </a:r>
          </a:p>
          <a:p>
            <a:pPr eaLnBrk="1" hangingPunct="1">
              <a:buFont typeface="Wingdings" pitchFamily="-107" charset="2"/>
              <a:buChar char="Ø"/>
              <a:defRPr/>
            </a:pPr>
            <a:r>
              <a:rPr lang="en-AU"/>
              <a:t>encryption:</a:t>
            </a:r>
          </a:p>
          <a:p>
            <a:pPr lvl="1" eaLnBrk="1" hangingPunct="1">
              <a:buFont typeface="Wingdings" pitchFamily="-107" charset="2"/>
              <a:buNone/>
              <a:defRPr/>
            </a:pPr>
            <a:r>
              <a:rPr lang="en-AU">
                <a:latin typeface="Courier New" pitchFamily="-107" charset="0"/>
                <a:ea typeface="ＭＳ Ｐゴシック" pitchFamily="-107" charset="-128"/>
              </a:rPr>
              <a:t>C = 88</a:t>
            </a:r>
            <a:r>
              <a:rPr lang="en-AU" baseline="30000">
                <a:latin typeface="Courier New" pitchFamily="-107" charset="0"/>
                <a:ea typeface="ＭＳ Ｐゴシック" pitchFamily="-107" charset="-128"/>
              </a:rPr>
              <a:t>7</a:t>
            </a:r>
            <a:r>
              <a:rPr lang="en-AU">
                <a:latin typeface="Courier New" pitchFamily="-107" charset="0"/>
                <a:ea typeface="ＭＳ Ｐゴシック" pitchFamily="-107" charset="-128"/>
              </a:rPr>
              <a:t> mod 187 = 11</a:t>
            </a:r>
            <a:r>
              <a:rPr lang="en-AU">
                <a:ea typeface="ＭＳ Ｐゴシック" pitchFamily="-107" charset="-128"/>
              </a:rPr>
              <a:t> </a:t>
            </a:r>
          </a:p>
          <a:p>
            <a:pPr eaLnBrk="1" hangingPunct="1">
              <a:buFont typeface="Wingdings" pitchFamily="-107" charset="2"/>
              <a:buChar char="Ø"/>
              <a:defRPr/>
            </a:pPr>
            <a:r>
              <a:rPr lang="en-AU"/>
              <a:t>decryption:</a:t>
            </a:r>
          </a:p>
          <a:p>
            <a:pPr lvl="1" eaLnBrk="1" hangingPunct="1">
              <a:buFont typeface="Wingdings" pitchFamily="-107" charset="2"/>
              <a:buNone/>
              <a:defRPr/>
            </a:pPr>
            <a:r>
              <a:rPr lang="en-AU">
                <a:latin typeface="Courier New" pitchFamily="-107" charset="0"/>
                <a:ea typeface="ＭＳ Ｐゴシック" pitchFamily="-107" charset="-128"/>
              </a:rPr>
              <a:t>M = 11</a:t>
            </a:r>
            <a:r>
              <a:rPr lang="en-AU" baseline="30000">
                <a:latin typeface="Courier New" pitchFamily="-107" charset="0"/>
                <a:ea typeface="ＭＳ Ｐゴシック" pitchFamily="-107" charset="-128"/>
              </a:rPr>
              <a:t>23</a:t>
            </a:r>
            <a:r>
              <a:rPr lang="en-AU">
                <a:latin typeface="Courier New" pitchFamily="-107" charset="0"/>
                <a:ea typeface="ＭＳ Ｐゴシック" pitchFamily="-107" charset="-128"/>
              </a:rPr>
              <a:t> mod 187 = 88</a:t>
            </a:r>
            <a:r>
              <a:rPr lang="en-AU">
                <a:ea typeface="ＭＳ Ｐゴシック" pitchFamily="-107" charset="-128"/>
              </a:rPr>
              <a:t> </a:t>
            </a:r>
          </a:p>
        </p:txBody>
      </p:sp>
      <p:pic>
        <p:nvPicPr>
          <p:cNvPr id="2050" name="Picture 2"/>
          <p:cNvPicPr>
            <a:picLocks noChangeAspect="1" noChangeArrowheads="1"/>
          </p:cNvPicPr>
          <p:nvPr/>
        </p:nvPicPr>
        <p:blipFill>
          <a:blip r:embed="rId3"/>
          <a:srcRect/>
          <a:stretch>
            <a:fillRect/>
          </a:stretch>
        </p:blipFill>
        <p:spPr bwMode="auto">
          <a:xfrm>
            <a:off x="862149" y="4010296"/>
            <a:ext cx="6088788" cy="1935509"/>
          </a:xfrm>
          <a:prstGeom prst="rect">
            <a:avLst/>
          </a:prstGeom>
          <a:noFill/>
          <a:ln w="9525">
            <a:noFill/>
            <a:miter lim="800000"/>
            <a:headEnd/>
            <a:tailEnd/>
          </a:ln>
          <a:effectLst/>
        </p:spPr>
      </p:pic>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AU"/>
              <a:t>Exponentiation</a:t>
            </a:r>
          </a:p>
        </p:txBody>
      </p:sp>
      <p:sp>
        <p:nvSpPr>
          <p:cNvPr id="73731" name="Rectangle 3"/>
          <p:cNvSpPr>
            <a:spLocks noGrp="1" noChangeArrowheads="1"/>
          </p:cNvSpPr>
          <p:nvPr>
            <p:ph type="body" idx="1"/>
          </p:nvPr>
        </p:nvSpPr>
        <p:spPr/>
        <p:txBody>
          <a:bodyPr/>
          <a:lstStyle/>
          <a:p>
            <a:pPr eaLnBrk="1" hangingPunct="1"/>
            <a:r>
              <a:rPr lang="en-AU" sz="2800" smtClean="0">
                <a:ea typeface="ＭＳ Ｐゴシック" pitchFamily="34" charset="-128"/>
              </a:rPr>
              <a:t>can use the Square and Multiply Algorithm</a:t>
            </a:r>
          </a:p>
          <a:p>
            <a:pPr eaLnBrk="1" hangingPunct="1"/>
            <a:r>
              <a:rPr lang="en-AU" sz="2800" smtClean="0">
                <a:ea typeface="ＭＳ Ｐゴシック" pitchFamily="34" charset="-128"/>
              </a:rPr>
              <a:t>a fast, efficient algorithm for exponentiation </a:t>
            </a:r>
          </a:p>
          <a:p>
            <a:pPr eaLnBrk="1" hangingPunct="1"/>
            <a:r>
              <a:rPr lang="en-AU" sz="2800" smtClean="0">
                <a:ea typeface="ＭＳ Ｐゴシック" pitchFamily="34" charset="-128"/>
              </a:rPr>
              <a:t>concept is based on repeatedly squaring base </a:t>
            </a:r>
          </a:p>
          <a:p>
            <a:pPr eaLnBrk="1" hangingPunct="1"/>
            <a:r>
              <a:rPr lang="en-AU" sz="2800" smtClean="0">
                <a:ea typeface="ＭＳ Ｐゴシック" pitchFamily="34" charset="-128"/>
              </a:rPr>
              <a:t>and multiplying in the ones that are needed to compute the result </a:t>
            </a:r>
          </a:p>
          <a:p>
            <a:pPr eaLnBrk="1" hangingPunct="1"/>
            <a:r>
              <a:rPr lang="en-AU" sz="2800" smtClean="0">
                <a:ea typeface="ＭＳ Ｐゴシック" pitchFamily="34" charset="-128"/>
              </a:rPr>
              <a:t>look at binary representation of exponent </a:t>
            </a:r>
          </a:p>
          <a:p>
            <a:pPr eaLnBrk="1" hangingPunct="1"/>
            <a:r>
              <a:rPr lang="en-AU" sz="2800" smtClean="0">
                <a:ea typeface="ＭＳ Ｐゴシック" pitchFamily="34" charset="-128"/>
              </a:rPr>
              <a:t>only takes O(log</a:t>
            </a:r>
            <a:r>
              <a:rPr lang="en-AU" sz="2800" baseline="-25000" smtClean="0">
                <a:ea typeface="ＭＳ Ｐゴシック" pitchFamily="34" charset="-128"/>
              </a:rPr>
              <a:t>2</a:t>
            </a:r>
            <a:r>
              <a:rPr lang="en-AU" sz="2800" smtClean="0">
                <a:ea typeface="ＭＳ Ｐゴシック" pitchFamily="34" charset="-128"/>
              </a:rPr>
              <a:t> n) multiples for number n </a:t>
            </a:r>
          </a:p>
          <a:p>
            <a:pPr lvl="1" eaLnBrk="1" hangingPunct="1"/>
            <a:r>
              <a:rPr lang="en-AU" sz="2400" smtClean="0">
                <a:ea typeface="ＭＳ Ｐゴシック" pitchFamily="34" charset="-128"/>
              </a:rPr>
              <a:t>eg. </a:t>
            </a:r>
            <a:r>
              <a:rPr lang="en-AU" sz="2400" smtClean="0">
                <a:latin typeface="Courier New" pitchFamily="49" charset="0"/>
                <a:ea typeface="ＭＳ Ｐゴシック" pitchFamily="34" charset="-128"/>
              </a:rPr>
              <a:t>7</a:t>
            </a:r>
            <a:r>
              <a:rPr lang="en-AU" sz="2400" baseline="30000" smtClean="0">
                <a:latin typeface="Courier New" pitchFamily="49" charset="0"/>
                <a:ea typeface="ＭＳ Ｐゴシック" pitchFamily="34" charset="-128"/>
              </a:rPr>
              <a:t>5</a:t>
            </a:r>
            <a:r>
              <a:rPr lang="en-AU" sz="2400" smtClean="0">
                <a:latin typeface="Courier New" pitchFamily="49" charset="0"/>
                <a:ea typeface="ＭＳ Ｐゴシック" pitchFamily="34" charset="-128"/>
              </a:rPr>
              <a:t> = 7</a:t>
            </a:r>
            <a:r>
              <a:rPr lang="en-AU" sz="2400" baseline="30000" smtClean="0">
                <a:latin typeface="Courier New" pitchFamily="49" charset="0"/>
                <a:ea typeface="ＭＳ Ｐゴシック" pitchFamily="34" charset="-128"/>
              </a:rPr>
              <a:t>4</a:t>
            </a:r>
            <a:r>
              <a:rPr lang="en-AU" sz="2400" smtClean="0">
                <a:latin typeface="Courier New" pitchFamily="49" charset="0"/>
                <a:ea typeface="ＭＳ Ｐゴシック" pitchFamily="34" charset="-128"/>
              </a:rPr>
              <a:t>.7</a:t>
            </a:r>
            <a:r>
              <a:rPr lang="en-AU" sz="2400" baseline="30000" smtClean="0">
                <a:latin typeface="Courier New" pitchFamily="49" charset="0"/>
                <a:ea typeface="ＭＳ Ｐゴシック" pitchFamily="34" charset="-128"/>
              </a:rPr>
              <a:t>1</a:t>
            </a:r>
            <a:r>
              <a:rPr lang="en-AU" sz="2400" smtClean="0">
                <a:latin typeface="Courier New" pitchFamily="49" charset="0"/>
                <a:ea typeface="ＭＳ Ｐゴシック" pitchFamily="34" charset="-128"/>
              </a:rPr>
              <a:t> = 3.7 = 10 mod 11</a:t>
            </a:r>
          </a:p>
          <a:p>
            <a:pPr lvl="1" eaLnBrk="1" hangingPunct="1"/>
            <a:r>
              <a:rPr lang="en-AU" sz="2400" smtClean="0">
                <a:ea typeface="ＭＳ Ｐゴシック" pitchFamily="34" charset="-128"/>
              </a:rPr>
              <a:t>eg. </a:t>
            </a:r>
            <a:r>
              <a:rPr lang="en-AU" sz="2400" smtClean="0">
                <a:latin typeface="Courier New" pitchFamily="49" charset="0"/>
                <a:ea typeface="ＭＳ Ｐゴシック" pitchFamily="34" charset="-128"/>
              </a:rPr>
              <a:t>3</a:t>
            </a:r>
            <a:r>
              <a:rPr lang="en-AU" sz="2400" baseline="30000" smtClean="0">
                <a:latin typeface="Courier New" pitchFamily="49" charset="0"/>
                <a:ea typeface="ＭＳ Ｐゴシック" pitchFamily="34" charset="-128"/>
              </a:rPr>
              <a:t>129</a:t>
            </a:r>
            <a:r>
              <a:rPr lang="en-AU" sz="2400" smtClean="0">
                <a:latin typeface="Courier New" pitchFamily="49" charset="0"/>
                <a:ea typeface="ＭＳ Ｐゴシック" pitchFamily="34" charset="-128"/>
              </a:rPr>
              <a:t> = 3</a:t>
            </a:r>
            <a:r>
              <a:rPr lang="en-AU" sz="2400" baseline="30000" smtClean="0">
                <a:latin typeface="Courier New" pitchFamily="49" charset="0"/>
                <a:ea typeface="ＭＳ Ｐゴシック" pitchFamily="34" charset="-128"/>
              </a:rPr>
              <a:t>128</a:t>
            </a:r>
            <a:r>
              <a:rPr lang="en-AU" sz="2400" smtClean="0">
                <a:latin typeface="Courier New" pitchFamily="49" charset="0"/>
                <a:ea typeface="ＭＳ Ｐゴシック" pitchFamily="34" charset="-128"/>
              </a:rPr>
              <a:t>.3</a:t>
            </a:r>
            <a:r>
              <a:rPr lang="en-AU" sz="2400" baseline="30000" smtClean="0">
                <a:latin typeface="Courier New" pitchFamily="49" charset="0"/>
                <a:ea typeface="ＭＳ Ｐゴシック" pitchFamily="34" charset="-128"/>
              </a:rPr>
              <a:t>1</a:t>
            </a:r>
            <a:r>
              <a:rPr lang="en-AU" sz="2400" smtClean="0">
                <a:latin typeface="Courier New" pitchFamily="49" charset="0"/>
                <a:ea typeface="ＭＳ Ｐゴシック" pitchFamily="34" charset="-128"/>
              </a:rPr>
              <a:t> = 5.3 = 4 mod 11</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AU"/>
              <a:t>Exponentiation</a:t>
            </a:r>
          </a:p>
        </p:txBody>
      </p:sp>
      <p:sp>
        <p:nvSpPr>
          <p:cNvPr id="74756" name="Rectangle 4"/>
          <p:cNvSpPr>
            <a:spLocks noGrp="1" noChangeArrowheads="1"/>
          </p:cNvSpPr>
          <p:nvPr>
            <p:ph type="body" idx="1"/>
          </p:nvPr>
        </p:nvSpPr>
        <p:spPr/>
        <p:txBody>
          <a:bodyPr/>
          <a:lstStyle/>
          <a:p>
            <a:pPr eaLnBrk="1" hangingPunct="1">
              <a:lnSpc>
                <a:spcPct val="90000"/>
              </a:lnSpc>
              <a:buFont typeface="Wingdings" pitchFamily="2" charset="2"/>
              <a:buNone/>
            </a:pPr>
            <a:r>
              <a:rPr lang="en-US" smtClean="0">
                <a:latin typeface="Courier" pitchFamily="-107" charset="0"/>
                <a:ea typeface="ＭＳ Ｐゴシック" pitchFamily="34" charset="-128"/>
              </a:rPr>
              <a:t>c = 0; f = 1</a:t>
            </a:r>
          </a:p>
          <a:p>
            <a:pPr eaLnBrk="1" hangingPunct="1">
              <a:lnSpc>
                <a:spcPct val="90000"/>
              </a:lnSpc>
              <a:buFont typeface="Wingdings" pitchFamily="2" charset="2"/>
              <a:buNone/>
            </a:pPr>
            <a:r>
              <a:rPr lang="en-US" smtClean="0">
                <a:latin typeface="Courier" pitchFamily="-107" charset="0"/>
                <a:ea typeface="ＭＳ Ｐゴシック" pitchFamily="34" charset="-128"/>
              </a:rPr>
              <a:t>for i = k downto 0 </a:t>
            </a:r>
          </a:p>
          <a:p>
            <a:pPr eaLnBrk="1" hangingPunct="1">
              <a:lnSpc>
                <a:spcPct val="90000"/>
              </a:lnSpc>
              <a:buFont typeface="Wingdings" pitchFamily="2" charset="2"/>
              <a:buNone/>
            </a:pPr>
            <a:r>
              <a:rPr lang="en-US" smtClean="0">
                <a:latin typeface="Courier" pitchFamily="-107" charset="0"/>
                <a:ea typeface="ＭＳ Ｐゴシック" pitchFamily="34" charset="-128"/>
              </a:rPr>
              <a:t>    do c = 2 x c</a:t>
            </a:r>
          </a:p>
          <a:p>
            <a:pPr eaLnBrk="1" hangingPunct="1">
              <a:lnSpc>
                <a:spcPct val="90000"/>
              </a:lnSpc>
              <a:buFont typeface="Wingdings" pitchFamily="2" charset="2"/>
              <a:buNone/>
            </a:pPr>
            <a:r>
              <a:rPr lang="en-US" smtClean="0">
                <a:latin typeface="Courier" pitchFamily="-107" charset="0"/>
                <a:ea typeface="ＭＳ Ｐゴシック" pitchFamily="34" charset="-128"/>
              </a:rPr>
              <a:t>       f = (f x f) mod n</a:t>
            </a:r>
          </a:p>
          <a:p>
            <a:pPr eaLnBrk="1" hangingPunct="1">
              <a:lnSpc>
                <a:spcPct val="90000"/>
              </a:lnSpc>
              <a:buFont typeface="Wingdings" pitchFamily="2" charset="2"/>
              <a:buNone/>
            </a:pPr>
            <a:r>
              <a:rPr lang="en-US" smtClean="0">
                <a:latin typeface="Courier" pitchFamily="-107" charset="0"/>
                <a:ea typeface="ＭＳ Ｐゴシック" pitchFamily="34" charset="-128"/>
              </a:rPr>
              <a:t>    if b</a:t>
            </a:r>
            <a:r>
              <a:rPr lang="en-US" baseline="-25000" smtClean="0">
                <a:latin typeface="Courier" pitchFamily="-107" charset="0"/>
                <a:ea typeface="ＭＳ Ｐゴシック" pitchFamily="34" charset="-128"/>
              </a:rPr>
              <a:t>i</a:t>
            </a:r>
            <a:r>
              <a:rPr lang="en-US" smtClean="0">
                <a:latin typeface="Courier" pitchFamily="-107" charset="0"/>
                <a:ea typeface="ＭＳ Ｐゴシック" pitchFamily="34" charset="-128"/>
              </a:rPr>
              <a:t> == 1</a:t>
            </a:r>
            <a:r>
              <a:rPr lang="en-US" smtClean="0">
                <a:latin typeface="Helvetica" pitchFamily="-107" charset="0"/>
                <a:ea typeface="ＭＳ Ｐゴシック" pitchFamily="34" charset="-128"/>
              </a:rPr>
              <a:t> </a:t>
            </a:r>
            <a:r>
              <a:rPr lang="en-US" smtClean="0">
                <a:latin typeface="Courier" pitchFamily="-107" charset="0"/>
                <a:ea typeface="ＭＳ Ｐゴシック" pitchFamily="34" charset="-128"/>
              </a:rPr>
              <a:t>then </a:t>
            </a:r>
          </a:p>
          <a:p>
            <a:pPr eaLnBrk="1" hangingPunct="1">
              <a:lnSpc>
                <a:spcPct val="90000"/>
              </a:lnSpc>
              <a:buFont typeface="Wingdings" pitchFamily="2" charset="2"/>
              <a:buNone/>
            </a:pPr>
            <a:r>
              <a:rPr lang="en-US" smtClean="0">
                <a:latin typeface="Courier" pitchFamily="-107" charset="0"/>
                <a:ea typeface="ＭＳ Ｐゴシック" pitchFamily="34" charset="-128"/>
              </a:rPr>
              <a:t>       c = c + 1</a:t>
            </a:r>
            <a:endParaRPr lang="en-US" smtClean="0">
              <a:latin typeface="Helvetica" pitchFamily="-107" charset="0"/>
              <a:ea typeface="ＭＳ Ｐゴシック" pitchFamily="34" charset="-128"/>
            </a:endParaRPr>
          </a:p>
          <a:p>
            <a:pPr eaLnBrk="1" hangingPunct="1">
              <a:lnSpc>
                <a:spcPct val="90000"/>
              </a:lnSpc>
              <a:buFont typeface="Wingdings" pitchFamily="2" charset="2"/>
              <a:buNone/>
            </a:pPr>
            <a:r>
              <a:rPr lang="en-US" smtClean="0">
                <a:latin typeface="Helvetica" pitchFamily="-107" charset="0"/>
                <a:ea typeface="ＭＳ Ｐゴシック" pitchFamily="34" charset="-128"/>
              </a:rPr>
              <a:t>               </a:t>
            </a:r>
            <a:r>
              <a:rPr lang="en-US" smtClean="0">
                <a:latin typeface="Courier" pitchFamily="-107" charset="0"/>
                <a:ea typeface="ＭＳ Ｐゴシック" pitchFamily="34" charset="-128"/>
              </a:rPr>
              <a:t>f = (f x a) mod n </a:t>
            </a:r>
          </a:p>
          <a:p>
            <a:pPr eaLnBrk="1" hangingPunct="1">
              <a:lnSpc>
                <a:spcPct val="90000"/>
              </a:lnSpc>
              <a:buFont typeface="Wingdings" pitchFamily="2" charset="2"/>
              <a:buNone/>
            </a:pPr>
            <a:r>
              <a:rPr lang="en-US" smtClean="0">
                <a:latin typeface="Helvetica" pitchFamily="-107" charset="0"/>
                <a:ea typeface="ＭＳ Ｐゴシック" pitchFamily="34" charset="-128"/>
              </a:rPr>
              <a:t> </a:t>
            </a:r>
            <a:r>
              <a:rPr lang="en-US" smtClean="0">
                <a:latin typeface="Courier" pitchFamily="-107" charset="0"/>
                <a:ea typeface="ＭＳ Ｐゴシック" pitchFamily="34" charset="-128"/>
              </a:rPr>
              <a:t>return f</a:t>
            </a:r>
            <a:r>
              <a:rPr lang="en-US" smtClean="0">
                <a:latin typeface="Helvetica" pitchFamily="-107" charset="0"/>
                <a:ea typeface="ＭＳ Ｐゴシック" pitchFamily="34" charset="-128"/>
              </a:rPr>
              <a:t> </a:t>
            </a:r>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ea typeface="ＭＳ Ｐゴシック" pitchFamily="34" charset="-128"/>
              </a:rPr>
              <a:t>Efficient Encryption</a:t>
            </a:r>
            <a:endParaRPr lang="en-AU" smtClean="0">
              <a:ea typeface="ＭＳ Ｐゴシック" pitchFamily="34" charset="-128"/>
            </a:endParaRPr>
          </a:p>
        </p:txBody>
      </p:sp>
      <p:sp>
        <p:nvSpPr>
          <p:cNvPr id="93187" name="Rectangle 3"/>
          <p:cNvSpPr>
            <a:spLocks noGrp="1" noChangeArrowheads="1"/>
          </p:cNvSpPr>
          <p:nvPr>
            <p:ph type="body" idx="1"/>
          </p:nvPr>
        </p:nvSpPr>
        <p:spPr/>
        <p:txBody>
          <a:bodyPr/>
          <a:lstStyle/>
          <a:p>
            <a:pPr eaLnBrk="1" hangingPunct="1">
              <a:lnSpc>
                <a:spcPct val="90000"/>
              </a:lnSpc>
            </a:pPr>
            <a:r>
              <a:rPr lang="en-US" smtClean="0">
                <a:ea typeface="ＭＳ Ｐゴシック" pitchFamily="34" charset="-128"/>
              </a:rPr>
              <a:t>encryption uses exponentiation to power e</a:t>
            </a:r>
          </a:p>
          <a:p>
            <a:pPr eaLnBrk="1" hangingPunct="1">
              <a:lnSpc>
                <a:spcPct val="90000"/>
              </a:lnSpc>
            </a:pPr>
            <a:r>
              <a:rPr lang="en-US" smtClean="0">
                <a:ea typeface="ＭＳ Ｐゴシック" pitchFamily="34" charset="-128"/>
              </a:rPr>
              <a:t>hence if e small, this will be faster</a:t>
            </a:r>
          </a:p>
          <a:p>
            <a:pPr lvl="1" eaLnBrk="1" hangingPunct="1">
              <a:lnSpc>
                <a:spcPct val="90000"/>
              </a:lnSpc>
            </a:pPr>
            <a:r>
              <a:rPr lang="en-US" smtClean="0">
                <a:ea typeface="ＭＳ Ｐゴシック" pitchFamily="34" charset="-128"/>
              </a:rPr>
              <a:t>often choose e=65537 (2</a:t>
            </a:r>
            <a:r>
              <a:rPr lang="en-US" baseline="30000" smtClean="0">
                <a:ea typeface="ＭＳ Ｐゴシック" pitchFamily="34" charset="-128"/>
              </a:rPr>
              <a:t>16</a:t>
            </a:r>
            <a:r>
              <a:rPr lang="en-US" smtClean="0">
                <a:ea typeface="ＭＳ Ｐゴシック" pitchFamily="34" charset="-128"/>
              </a:rPr>
              <a:t>-1)</a:t>
            </a:r>
          </a:p>
          <a:p>
            <a:pPr lvl="1" eaLnBrk="1" hangingPunct="1">
              <a:lnSpc>
                <a:spcPct val="90000"/>
              </a:lnSpc>
            </a:pPr>
            <a:r>
              <a:rPr lang="en-US" smtClean="0">
                <a:ea typeface="ＭＳ Ｐゴシック" pitchFamily="34" charset="-128"/>
              </a:rPr>
              <a:t>also see choices of e=3 or e=17</a:t>
            </a:r>
          </a:p>
          <a:p>
            <a:pPr eaLnBrk="1" hangingPunct="1">
              <a:lnSpc>
                <a:spcPct val="90000"/>
              </a:lnSpc>
            </a:pPr>
            <a:r>
              <a:rPr lang="en-US" smtClean="0">
                <a:ea typeface="ＭＳ Ｐゴシック" pitchFamily="34" charset="-128"/>
              </a:rPr>
              <a:t>but if e too small (eg e=3) can attack</a:t>
            </a:r>
          </a:p>
          <a:p>
            <a:pPr lvl="1" eaLnBrk="1" hangingPunct="1">
              <a:lnSpc>
                <a:spcPct val="90000"/>
              </a:lnSpc>
            </a:pPr>
            <a:r>
              <a:rPr lang="en-US" smtClean="0">
                <a:ea typeface="ＭＳ Ｐゴシック" pitchFamily="34" charset="-128"/>
              </a:rPr>
              <a:t>using Chinese remainder theorem &amp; 3 messages with different modulii</a:t>
            </a:r>
          </a:p>
          <a:p>
            <a:pPr eaLnBrk="1" hangingPunct="1">
              <a:lnSpc>
                <a:spcPct val="90000"/>
              </a:lnSpc>
            </a:pPr>
            <a:r>
              <a:rPr lang="en-US" smtClean="0">
                <a:ea typeface="ＭＳ Ｐゴシック" pitchFamily="34" charset="-128"/>
              </a:rPr>
              <a:t>if e fixed must ensure </a:t>
            </a:r>
            <a:r>
              <a:rPr lang="en-AU" smtClean="0">
                <a:latin typeface="Courier New" pitchFamily="49" charset="0"/>
                <a:ea typeface="ＭＳ Ｐゴシック" pitchFamily="34" charset="-128"/>
              </a:rPr>
              <a:t>gcd(e,ø(n))=1</a:t>
            </a:r>
          </a:p>
          <a:p>
            <a:pPr lvl="1" eaLnBrk="1" hangingPunct="1">
              <a:lnSpc>
                <a:spcPct val="90000"/>
              </a:lnSpc>
            </a:pPr>
            <a:r>
              <a:rPr lang="en-US" smtClean="0">
                <a:ea typeface="ＭＳ Ｐゴシック" pitchFamily="34" charset="-128"/>
              </a:rPr>
              <a:t>ie reject any p or q not relatively prime to e</a:t>
            </a:r>
            <a:endParaRPr lang="en-US" smtClean="0">
              <a:latin typeface="Courier New" pitchFamily="49" charset="0"/>
              <a:ea typeface="ＭＳ Ｐゴシック" pitchFamily="34" charset="-128"/>
            </a:endParaRP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ea typeface="ＭＳ Ｐゴシック" pitchFamily="34" charset="-128"/>
              </a:rPr>
              <a:t>Efficient Decryption</a:t>
            </a:r>
            <a:endParaRPr lang="en-AU" smtClean="0">
              <a:ea typeface="ＭＳ Ｐゴシック" pitchFamily="34" charset="-128"/>
            </a:endParaRPr>
          </a:p>
        </p:txBody>
      </p:sp>
      <p:sp>
        <p:nvSpPr>
          <p:cNvPr id="95235" name="Rectangle 3"/>
          <p:cNvSpPr>
            <a:spLocks noGrp="1" noChangeArrowheads="1"/>
          </p:cNvSpPr>
          <p:nvPr>
            <p:ph type="body" idx="1"/>
          </p:nvPr>
        </p:nvSpPr>
        <p:spPr/>
        <p:txBody>
          <a:bodyPr/>
          <a:lstStyle/>
          <a:p>
            <a:pPr eaLnBrk="1" hangingPunct="1">
              <a:lnSpc>
                <a:spcPct val="90000"/>
              </a:lnSpc>
            </a:pPr>
            <a:r>
              <a:rPr lang="en-US" smtClean="0">
                <a:ea typeface="ＭＳ Ｐゴシック" pitchFamily="34" charset="-128"/>
              </a:rPr>
              <a:t>decryption uses exponentiation to power d</a:t>
            </a:r>
          </a:p>
          <a:p>
            <a:pPr lvl="1" eaLnBrk="1" hangingPunct="1">
              <a:lnSpc>
                <a:spcPct val="90000"/>
              </a:lnSpc>
            </a:pPr>
            <a:r>
              <a:rPr lang="en-US" smtClean="0">
                <a:ea typeface="ＭＳ Ｐゴシック" pitchFamily="34" charset="-128"/>
              </a:rPr>
              <a:t>this is likely large, insecure if not</a:t>
            </a:r>
          </a:p>
          <a:p>
            <a:pPr eaLnBrk="1" hangingPunct="1">
              <a:lnSpc>
                <a:spcPct val="90000"/>
              </a:lnSpc>
            </a:pPr>
            <a:r>
              <a:rPr lang="en-US" smtClean="0">
                <a:ea typeface="ＭＳ Ｐゴシック" pitchFamily="34" charset="-128"/>
              </a:rPr>
              <a:t>can use the Chinese Remainder Theorem (CRT) to compute mod p &amp; q separately. then combine to get desired answer</a:t>
            </a:r>
          </a:p>
          <a:p>
            <a:pPr lvl="1" eaLnBrk="1" hangingPunct="1">
              <a:lnSpc>
                <a:spcPct val="90000"/>
              </a:lnSpc>
            </a:pPr>
            <a:r>
              <a:rPr lang="en-US" smtClean="0">
                <a:ea typeface="ＭＳ Ｐゴシック" pitchFamily="34" charset="-128"/>
              </a:rPr>
              <a:t>approx 4 times faster than doing directly</a:t>
            </a:r>
          </a:p>
          <a:p>
            <a:pPr eaLnBrk="1" hangingPunct="1">
              <a:lnSpc>
                <a:spcPct val="90000"/>
              </a:lnSpc>
            </a:pPr>
            <a:r>
              <a:rPr lang="en-US" smtClean="0">
                <a:ea typeface="ＭＳ Ｐゴシック" pitchFamily="34" charset="-128"/>
              </a:rPr>
              <a:t>only owner of private key who knows values of p &amp; q can use this technique </a:t>
            </a:r>
          </a:p>
          <a:p>
            <a:pPr eaLnBrk="1" hangingPunct="1">
              <a:lnSpc>
                <a:spcPct val="90000"/>
              </a:lnSpc>
            </a:pPr>
            <a:endParaRPr lang="en-US" smtClean="0">
              <a:latin typeface="Courier New" pitchFamily="49" charset="0"/>
              <a:ea typeface="ＭＳ Ｐゴシック" pitchFamily="34" charset="-128"/>
            </a:endParaRP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ea typeface="ＭＳ Ｐゴシック" pitchFamily="34" charset="-128"/>
              </a:rPr>
              <a:t>RSA Key Generation</a:t>
            </a:r>
            <a:endParaRPr lang="en-AU" smtClean="0">
              <a:ea typeface="ＭＳ Ｐゴシック" pitchFamily="34" charset="-128"/>
            </a:endParaRPr>
          </a:p>
        </p:txBody>
      </p:sp>
      <p:sp>
        <p:nvSpPr>
          <p:cNvPr id="75779" name="Rectangle 3"/>
          <p:cNvSpPr>
            <a:spLocks noGrp="1" noChangeArrowheads="1"/>
          </p:cNvSpPr>
          <p:nvPr>
            <p:ph type="body" idx="1"/>
          </p:nvPr>
        </p:nvSpPr>
        <p:spPr/>
        <p:txBody>
          <a:bodyPr/>
          <a:lstStyle/>
          <a:p>
            <a:pPr eaLnBrk="1" hangingPunct="1">
              <a:lnSpc>
                <a:spcPct val="90000"/>
              </a:lnSpc>
            </a:pPr>
            <a:r>
              <a:rPr lang="en-US" smtClean="0">
                <a:ea typeface="ＭＳ Ｐゴシック" pitchFamily="34" charset="-128"/>
              </a:rPr>
              <a:t>users of RSA must:</a:t>
            </a:r>
          </a:p>
          <a:p>
            <a:pPr lvl="1" eaLnBrk="1" hangingPunct="1">
              <a:lnSpc>
                <a:spcPct val="90000"/>
              </a:lnSpc>
            </a:pPr>
            <a:r>
              <a:rPr lang="en-US" smtClean="0">
                <a:ea typeface="ＭＳ Ｐゴシック" pitchFamily="34" charset="-128"/>
              </a:rPr>
              <a:t>determine two primes </a:t>
            </a:r>
            <a:r>
              <a:rPr lang="en-AU" smtClean="0">
                <a:ea typeface="ＭＳ Ｐゴシック" pitchFamily="34" charset="-128"/>
              </a:rPr>
              <a:t>at random - </a:t>
            </a:r>
            <a:r>
              <a:rPr lang="en-AU" smtClean="0">
                <a:latin typeface="Courier New" pitchFamily="49" charset="0"/>
                <a:ea typeface="ＭＳ Ｐゴシック" pitchFamily="34" charset="-128"/>
              </a:rPr>
              <a:t>p, q</a:t>
            </a:r>
            <a:r>
              <a:rPr lang="en-AU" smtClean="0">
                <a:ea typeface="ＭＳ Ｐゴシック" pitchFamily="34" charset="-128"/>
              </a:rPr>
              <a:t> </a:t>
            </a:r>
          </a:p>
          <a:p>
            <a:pPr lvl="1" eaLnBrk="1" hangingPunct="1">
              <a:lnSpc>
                <a:spcPct val="90000"/>
              </a:lnSpc>
            </a:pPr>
            <a:r>
              <a:rPr lang="en-US" smtClean="0">
                <a:ea typeface="ＭＳ Ｐゴシック" pitchFamily="34" charset="-128"/>
              </a:rPr>
              <a:t>select either </a:t>
            </a:r>
            <a:r>
              <a:rPr lang="en-US" smtClean="0">
                <a:latin typeface="Courier New" pitchFamily="49" charset="0"/>
                <a:ea typeface="ＭＳ Ｐゴシック" pitchFamily="34" charset="-128"/>
              </a:rPr>
              <a:t>e</a:t>
            </a:r>
            <a:r>
              <a:rPr lang="en-US" smtClean="0">
                <a:ea typeface="ＭＳ Ｐゴシック" pitchFamily="34" charset="-128"/>
              </a:rPr>
              <a:t> or </a:t>
            </a:r>
            <a:r>
              <a:rPr lang="en-US" smtClean="0">
                <a:latin typeface="Courier New" pitchFamily="49" charset="0"/>
                <a:ea typeface="ＭＳ Ｐゴシック" pitchFamily="34" charset="-128"/>
              </a:rPr>
              <a:t>d</a:t>
            </a:r>
            <a:r>
              <a:rPr lang="en-US" smtClean="0">
                <a:ea typeface="ＭＳ Ｐゴシック" pitchFamily="34" charset="-128"/>
              </a:rPr>
              <a:t> and compute the other</a:t>
            </a:r>
          </a:p>
          <a:p>
            <a:pPr eaLnBrk="1" hangingPunct="1">
              <a:lnSpc>
                <a:spcPct val="90000"/>
              </a:lnSpc>
            </a:pPr>
            <a:r>
              <a:rPr lang="en-US" smtClean="0">
                <a:ea typeface="ＭＳ Ｐゴシック" pitchFamily="34" charset="-128"/>
              </a:rPr>
              <a:t>primes </a:t>
            </a:r>
            <a:r>
              <a:rPr lang="en-AU" smtClean="0">
                <a:latin typeface="Courier New" pitchFamily="49" charset="0"/>
                <a:ea typeface="ＭＳ Ｐゴシック" pitchFamily="34" charset="-128"/>
              </a:rPr>
              <a:t>p,q</a:t>
            </a:r>
            <a:r>
              <a:rPr lang="en-AU" smtClean="0">
                <a:ea typeface="ＭＳ Ｐゴシック" pitchFamily="34" charset="-128"/>
              </a:rPr>
              <a:t> </a:t>
            </a:r>
            <a:r>
              <a:rPr lang="en-US" smtClean="0">
                <a:ea typeface="ＭＳ Ｐゴシック" pitchFamily="34" charset="-128"/>
              </a:rPr>
              <a:t>must not be easily derived from modulus </a:t>
            </a:r>
            <a:r>
              <a:rPr lang="en-AU" smtClean="0">
                <a:latin typeface="Courier New" pitchFamily="49" charset="0"/>
                <a:ea typeface="ＭＳ Ｐゴシック" pitchFamily="34" charset="-128"/>
              </a:rPr>
              <a:t>n=p.q</a:t>
            </a:r>
          </a:p>
          <a:p>
            <a:pPr lvl="1" eaLnBrk="1" hangingPunct="1">
              <a:lnSpc>
                <a:spcPct val="90000"/>
              </a:lnSpc>
            </a:pPr>
            <a:r>
              <a:rPr lang="en-US" smtClean="0">
                <a:ea typeface="ＭＳ Ｐゴシック" pitchFamily="34" charset="-128"/>
              </a:rPr>
              <a:t>means must be sufficiently large</a:t>
            </a:r>
          </a:p>
          <a:p>
            <a:pPr lvl="1" eaLnBrk="1" hangingPunct="1">
              <a:lnSpc>
                <a:spcPct val="90000"/>
              </a:lnSpc>
            </a:pPr>
            <a:r>
              <a:rPr lang="en-US" smtClean="0">
                <a:ea typeface="ＭＳ Ｐゴシック" pitchFamily="34" charset="-128"/>
              </a:rPr>
              <a:t>typically guess and use probabilistic test</a:t>
            </a:r>
          </a:p>
          <a:p>
            <a:pPr eaLnBrk="1" hangingPunct="1">
              <a:lnSpc>
                <a:spcPct val="90000"/>
              </a:lnSpc>
            </a:pPr>
            <a:r>
              <a:rPr lang="en-US" smtClean="0">
                <a:ea typeface="ＭＳ Ｐゴシック" pitchFamily="34" charset="-128"/>
              </a:rPr>
              <a:t>exponents </a:t>
            </a:r>
            <a:r>
              <a:rPr lang="en-US" smtClean="0">
                <a:latin typeface="Courier New" pitchFamily="49" charset="0"/>
                <a:ea typeface="ＭＳ Ｐゴシック" pitchFamily="34" charset="-128"/>
              </a:rPr>
              <a:t>e</a:t>
            </a:r>
            <a:r>
              <a:rPr lang="en-US" smtClean="0">
                <a:ea typeface="ＭＳ Ｐゴシック" pitchFamily="34" charset="-128"/>
              </a:rPr>
              <a:t>, </a:t>
            </a:r>
            <a:r>
              <a:rPr lang="en-US" smtClean="0">
                <a:latin typeface="Courier New" pitchFamily="49" charset="0"/>
                <a:ea typeface="ＭＳ Ｐゴシック" pitchFamily="34" charset="-128"/>
              </a:rPr>
              <a:t>d</a:t>
            </a:r>
            <a:r>
              <a:rPr lang="en-US" smtClean="0">
                <a:ea typeface="ＭＳ Ｐゴシック" pitchFamily="34" charset="-128"/>
              </a:rPr>
              <a:t>  are inverses, so use Inverse algorithm to compute the other</a:t>
            </a:r>
            <a:endParaRPr lang="en-AU" smtClean="0">
              <a:ea typeface="ＭＳ Ｐゴシック" pitchFamily="34" charset="-128"/>
            </a:endParaRP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AU"/>
              <a:t>RSA Security</a:t>
            </a:r>
          </a:p>
        </p:txBody>
      </p:sp>
      <p:sp>
        <p:nvSpPr>
          <p:cNvPr id="77827" name="Rectangle 3"/>
          <p:cNvSpPr>
            <a:spLocks noGrp="1" noChangeArrowheads="1"/>
          </p:cNvSpPr>
          <p:nvPr>
            <p:ph type="body" idx="1"/>
          </p:nvPr>
        </p:nvSpPr>
        <p:spPr/>
        <p:txBody>
          <a:bodyPr/>
          <a:lstStyle/>
          <a:p>
            <a:pPr eaLnBrk="1" hangingPunct="1"/>
            <a:r>
              <a:rPr lang="en-US" smtClean="0">
                <a:ea typeface="ＭＳ Ｐゴシック" pitchFamily="34" charset="-128"/>
              </a:rPr>
              <a:t>possible approaches to attacking RSA are:</a:t>
            </a:r>
          </a:p>
          <a:p>
            <a:pPr lvl="1" eaLnBrk="1" hangingPunct="1"/>
            <a:r>
              <a:rPr lang="en-US" smtClean="0">
                <a:ea typeface="ＭＳ Ｐゴシック" pitchFamily="34" charset="-128"/>
              </a:rPr>
              <a:t>brute force key search - infeasible given size of numbers</a:t>
            </a:r>
            <a:endParaRPr lang="en-AU" smtClean="0">
              <a:ea typeface="ＭＳ Ｐゴシック" pitchFamily="34" charset="-128"/>
            </a:endParaRPr>
          </a:p>
          <a:p>
            <a:pPr lvl="1" eaLnBrk="1" hangingPunct="1"/>
            <a:r>
              <a:rPr lang="en-AU" smtClean="0">
                <a:ea typeface="ＭＳ Ｐゴシック" pitchFamily="34" charset="-128"/>
              </a:rPr>
              <a:t>mathematical attacks - based on difficulty of computing ø(n), by factoring modulus n</a:t>
            </a:r>
          </a:p>
          <a:p>
            <a:pPr lvl="1" eaLnBrk="1" hangingPunct="1"/>
            <a:r>
              <a:rPr lang="en-US" smtClean="0">
                <a:ea typeface="ＭＳ Ｐゴシック" pitchFamily="34" charset="-128"/>
              </a:rPr>
              <a:t>timing attacks - on running of decryption</a:t>
            </a:r>
          </a:p>
          <a:p>
            <a:pPr lvl="1" eaLnBrk="1" hangingPunct="1"/>
            <a:r>
              <a:rPr lang="en-US" smtClean="0">
                <a:ea typeface="ＭＳ Ｐゴシック" pitchFamily="34" charset="-128"/>
              </a:rPr>
              <a:t>chosen ciphertext attacks - given properties of RSA</a:t>
            </a:r>
            <a:endParaRPr lang="en-AU" smtClean="0">
              <a:ea typeface="ＭＳ Ｐゴシック" pitchFamily="34" charset="-128"/>
            </a:endParaRPr>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AU"/>
              <a:t>Factoring Problem</a:t>
            </a:r>
          </a:p>
        </p:txBody>
      </p:sp>
      <p:sp>
        <p:nvSpPr>
          <p:cNvPr id="78851" name="Rectangle 3"/>
          <p:cNvSpPr>
            <a:spLocks noGrp="1" noChangeArrowheads="1"/>
          </p:cNvSpPr>
          <p:nvPr>
            <p:ph type="body" idx="1"/>
          </p:nvPr>
        </p:nvSpPr>
        <p:spPr/>
        <p:txBody>
          <a:bodyPr/>
          <a:lstStyle/>
          <a:p>
            <a:pPr eaLnBrk="1" hangingPunct="1">
              <a:lnSpc>
                <a:spcPct val="90000"/>
              </a:lnSpc>
            </a:pPr>
            <a:r>
              <a:rPr lang="en-US" sz="2800" smtClean="0">
                <a:ea typeface="ＭＳ Ｐゴシック" pitchFamily="34" charset="-128"/>
              </a:rPr>
              <a:t>mathematical approach takes 3 forms:</a:t>
            </a:r>
          </a:p>
          <a:p>
            <a:pPr lvl="1" eaLnBrk="1" hangingPunct="1">
              <a:lnSpc>
                <a:spcPct val="90000"/>
              </a:lnSpc>
            </a:pPr>
            <a:r>
              <a:rPr lang="en-US" sz="2400" smtClean="0">
                <a:ea typeface="ＭＳ Ｐゴシック" pitchFamily="34" charset="-128"/>
              </a:rPr>
              <a:t>factor </a:t>
            </a:r>
            <a:r>
              <a:rPr lang="en-AU" sz="2400" smtClean="0">
                <a:latin typeface="Courier New" pitchFamily="49" charset="0"/>
                <a:ea typeface="ＭＳ Ｐゴシック" pitchFamily="34" charset="-128"/>
              </a:rPr>
              <a:t>n=p.q</a:t>
            </a:r>
            <a:r>
              <a:rPr lang="en-AU" sz="2400" smtClean="0">
                <a:ea typeface="ＭＳ Ｐゴシック" pitchFamily="34" charset="-128"/>
              </a:rPr>
              <a:t>, hence compute </a:t>
            </a:r>
            <a:r>
              <a:rPr lang="en-AU" sz="2400" smtClean="0">
                <a:latin typeface="Courier New" pitchFamily="49" charset="0"/>
                <a:ea typeface="ＭＳ Ｐゴシック" pitchFamily="34" charset="-128"/>
              </a:rPr>
              <a:t>ø(n)</a:t>
            </a:r>
            <a:r>
              <a:rPr lang="en-AU" sz="2400" smtClean="0">
                <a:ea typeface="ＭＳ Ｐゴシック" pitchFamily="34" charset="-128"/>
              </a:rPr>
              <a:t> and then </a:t>
            </a:r>
            <a:r>
              <a:rPr lang="en-AU" sz="2400" smtClean="0">
                <a:latin typeface="Courier New" pitchFamily="49" charset="0"/>
                <a:ea typeface="ＭＳ Ｐゴシック" pitchFamily="34" charset="-128"/>
                <a:cs typeface="Courier New" pitchFamily="49" charset="0"/>
              </a:rPr>
              <a:t>d</a:t>
            </a:r>
          </a:p>
          <a:p>
            <a:pPr lvl="1" eaLnBrk="1" hangingPunct="1">
              <a:lnSpc>
                <a:spcPct val="90000"/>
              </a:lnSpc>
            </a:pPr>
            <a:r>
              <a:rPr lang="en-US" sz="2400" smtClean="0">
                <a:ea typeface="ＭＳ Ｐゴシック" pitchFamily="34" charset="-128"/>
              </a:rPr>
              <a:t>determine </a:t>
            </a:r>
            <a:r>
              <a:rPr lang="en-AU" sz="2400" smtClean="0">
                <a:latin typeface="Courier New" pitchFamily="49" charset="0"/>
                <a:ea typeface="ＭＳ Ｐゴシック" pitchFamily="34" charset="-128"/>
              </a:rPr>
              <a:t>ø(n)</a:t>
            </a:r>
            <a:r>
              <a:rPr lang="en-US" sz="2400" smtClean="0">
                <a:ea typeface="ＭＳ Ｐゴシック" pitchFamily="34" charset="-128"/>
              </a:rPr>
              <a:t> directly and </a:t>
            </a:r>
            <a:r>
              <a:rPr lang="en-AU" sz="2400" smtClean="0">
                <a:ea typeface="ＭＳ Ｐゴシック" pitchFamily="34" charset="-128"/>
              </a:rPr>
              <a:t>compute </a:t>
            </a:r>
            <a:r>
              <a:rPr lang="en-US" sz="2400" smtClean="0">
                <a:ea typeface="ＭＳ Ｐゴシック" pitchFamily="34" charset="-128"/>
              </a:rPr>
              <a:t>d</a:t>
            </a:r>
          </a:p>
          <a:p>
            <a:pPr lvl="1" eaLnBrk="1" hangingPunct="1">
              <a:lnSpc>
                <a:spcPct val="90000"/>
              </a:lnSpc>
            </a:pPr>
            <a:r>
              <a:rPr lang="en-US" sz="2400" smtClean="0">
                <a:ea typeface="ＭＳ Ｐゴシック" pitchFamily="34" charset="-128"/>
              </a:rPr>
              <a:t>find d directly</a:t>
            </a:r>
          </a:p>
          <a:p>
            <a:pPr eaLnBrk="1" hangingPunct="1">
              <a:lnSpc>
                <a:spcPct val="90000"/>
              </a:lnSpc>
            </a:pPr>
            <a:r>
              <a:rPr lang="en-US" sz="2800" smtClean="0">
                <a:ea typeface="ＭＳ Ｐゴシック" pitchFamily="34" charset="-128"/>
              </a:rPr>
              <a:t>currently believe all equivalent to factoring</a:t>
            </a:r>
          </a:p>
          <a:p>
            <a:pPr lvl="1" eaLnBrk="1" hangingPunct="1">
              <a:lnSpc>
                <a:spcPct val="90000"/>
              </a:lnSpc>
            </a:pPr>
            <a:r>
              <a:rPr lang="en-AU" sz="2400" smtClean="0">
                <a:ea typeface="ＭＳ Ｐゴシック" pitchFamily="34" charset="-128"/>
              </a:rPr>
              <a:t>have seen slow improvements over the years </a:t>
            </a:r>
          </a:p>
          <a:p>
            <a:pPr lvl="2" eaLnBrk="1" hangingPunct="1">
              <a:lnSpc>
                <a:spcPct val="90000"/>
              </a:lnSpc>
            </a:pPr>
            <a:r>
              <a:rPr lang="en-AU" sz="2000" smtClean="0">
                <a:ea typeface="ＭＳ Ｐゴシック" pitchFamily="34" charset="-128"/>
              </a:rPr>
              <a:t>as of May-05 best is 200 decimal digits (663) bit with LS </a:t>
            </a:r>
          </a:p>
          <a:p>
            <a:pPr lvl="1" eaLnBrk="1" hangingPunct="1">
              <a:lnSpc>
                <a:spcPct val="90000"/>
              </a:lnSpc>
            </a:pPr>
            <a:r>
              <a:rPr lang="en-AU" sz="2400" smtClean="0">
                <a:ea typeface="ＭＳ Ｐゴシック" pitchFamily="34" charset="-128"/>
              </a:rPr>
              <a:t>biggest improvement comes from improved algorithm</a:t>
            </a:r>
          </a:p>
          <a:p>
            <a:pPr lvl="2" eaLnBrk="1" hangingPunct="1">
              <a:lnSpc>
                <a:spcPct val="90000"/>
              </a:lnSpc>
            </a:pPr>
            <a:r>
              <a:rPr lang="en-US" sz="2000" smtClean="0">
                <a:ea typeface="ＭＳ Ｐゴシック" pitchFamily="34" charset="-128"/>
              </a:rPr>
              <a:t>cf QS to GHFS to LS</a:t>
            </a:r>
            <a:endParaRPr lang="en-AU" sz="2000" smtClean="0">
              <a:ea typeface="ＭＳ Ｐゴシック" pitchFamily="34" charset="-128"/>
            </a:endParaRPr>
          </a:p>
          <a:p>
            <a:pPr lvl="1" eaLnBrk="1" hangingPunct="1">
              <a:lnSpc>
                <a:spcPct val="90000"/>
              </a:lnSpc>
            </a:pPr>
            <a:r>
              <a:rPr lang="en-AU" sz="2400" smtClean="0">
                <a:ea typeface="ＭＳ Ｐゴシック" pitchFamily="34" charset="-128"/>
              </a:rPr>
              <a:t>currently assume 1024-2048 bit RSA is secure</a:t>
            </a:r>
          </a:p>
          <a:p>
            <a:pPr lvl="2" eaLnBrk="1" hangingPunct="1">
              <a:lnSpc>
                <a:spcPct val="90000"/>
              </a:lnSpc>
            </a:pPr>
            <a:r>
              <a:rPr lang="en-US" sz="2000" smtClean="0">
                <a:ea typeface="ＭＳ Ｐゴシック" pitchFamily="34" charset="-128"/>
              </a:rPr>
              <a:t>ensure p, q of similar size and matching other constraints</a:t>
            </a:r>
            <a:endParaRPr lang="en-AU" sz="2000" smtClean="0">
              <a:ea typeface="ＭＳ Ｐゴシック" pitchFamily="34" charset="-128"/>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6" y="1167346"/>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ea typeface="ＭＳ Ｐゴシック" pitchFamily="34" charset="-128"/>
              </a:rPr>
              <a:t>Timing Attacks</a:t>
            </a:r>
            <a:endParaRPr lang="en-AU" smtClean="0">
              <a:ea typeface="ＭＳ Ｐゴシック" pitchFamily="34" charset="-128"/>
            </a:endParaRPr>
          </a:p>
        </p:txBody>
      </p:sp>
      <p:sp>
        <p:nvSpPr>
          <p:cNvPr id="80899" name="Rectangle 3"/>
          <p:cNvSpPr>
            <a:spLocks noGrp="1" noChangeArrowheads="1"/>
          </p:cNvSpPr>
          <p:nvPr>
            <p:ph type="body" idx="1"/>
          </p:nvPr>
        </p:nvSpPr>
        <p:spPr/>
        <p:txBody>
          <a:bodyPr/>
          <a:lstStyle/>
          <a:p>
            <a:pPr algn="just" eaLnBrk="1" hangingPunct="1">
              <a:lnSpc>
                <a:spcPct val="90000"/>
              </a:lnSpc>
            </a:pPr>
            <a:r>
              <a:rPr lang="en-US" sz="2800" dirty="0" smtClean="0">
                <a:ea typeface="ＭＳ Ｐゴシック" pitchFamily="34" charset="-128"/>
              </a:rPr>
              <a:t>developed by Paul Kocher in mid-1990’s</a:t>
            </a:r>
            <a:endParaRPr lang="en-AU" sz="2800" dirty="0" smtClean="0">
              <a:ea typeface="ＭＳ Ｐゴシック" pitchFamily="34" charset="-128"/>
            </a:endParaRPr>
          </a:p>
          <a:p>
            <a:pPr algn="just" eaLnBrk="1" hangingPunct="1">
              <a:lnSpc>
                <a:spcPct val="90000"/>
              </a:lnSpc>
            </a:pPr>
            <a:r>
              <a:rPr lang="en-AU" sz="2800" dirty="0" smtClean="0">
                <a:ea typeface="ＭＳ Ｐゴシック" pitchFamily="34" charset="-128"/>
              </a:rPr>
              <a:t>exploit timing variations in operations</a:t>
            </a:r>
          </a:p>
          <a:p>
            <a:pPr lvl="1" algn="just" eaLnBrk="1" hangingPunct="1">
              <a:lnSpc>
                <a:spcPct val="90000"/>
              </a:lnSpc>
            </a:pPr>
            <a:r>
              <a:rPr lang="en-AU" sz="2400" dirty="0" err="1" smtClean="0">
                <a:ea typeface="ＭＳ Ｐゴシック" pitchFamily="34" charset="-128"/>
              </a:rPr>
              <a:t>eg</a:t>
            </a:r>
            <a:r>
              <a:rPr lang="en-AU" sz="2400" dirty="0" smtClean="0">
                <a:ea typeface="ＭＳ Ｐゴシック" pitchFamily="34" charset="-128"/>
              </a:rPr>
              <a:t>. multiplying by small </a:t>
            </a:r>
            <a:r>
              <a:rPr lang="en-AU" sz="2400" dirty="0" err="1" smtClean="0">
                <a:ea typeface="ＭＳ Ｐゴシック" pitchFamily="34" charset="-128"/>
              </a:rPr>
              <a:t>vs</a:t>
            </a:r>
            <a:r>
              <a:rPr lang="en-AU" sz="2400" dirty="0" smtClean="0">
                <a:ea typeface="ＭＳ Ｐゴシック" pitchFamily="34" charset="-128"/>
              </a:rPr>
              <a:t> large number </a:t>
            </a:r>
          </a:p>
          <a:p>
            <a:pPr lvl="1" algn="just" eaLnBrk="1" hangingPunct="1">
              <a:lnSpc>
                <a:spcPct val="90000"/>
              </a:lnSpc>
            </a:pPr>
            <a:r>
              <a:rPr lang="en-AU" sz="2400" dirty="0" smtClean="0">
                <a:ea typeface="ＭＳ Ｐゴシック" pitchFamily="34" charset="-128"/>
              </a:rPr>
              <a:t>or IF's varying which instructions executed</a:t>
            </a:r>
          </a:p>
          <a:p>
            <a:pPr algn="just" eaLnBrk="1" hangingPunct="1">
              <a:lnSpc>
                <a:spcPct val="90000"/>
              </a:lnSpc>
            </a:pPr>
            <a:r>
              <a:rPr lang="en-AU" sz="2800" dirty="0" smtClean="0">
                <a:ea typeface="ＭＳ Ｐゴシック" pitchFamily="34" charset="-128"/>
              </a:rPr>
              <a:t>infer operand size based on time taken </a:t>
            </a:r>
          </a:p>
          <a:p>
            <a:pPr algn="just" eaLnBrk="1" hangingPunct="1">
              <a:lnSpc>
                <a:spcPct val="90000"/>
              </a:lnSpc>
            </a:pPr>
            <a:r>
              <a:rPr lang="en-US" sz="2800" dirty="0" smtClean="0">
                <a:ea typeface="ＭＳ Ｐゴシック" pitchFamily="34" charset="-128"/>
              </a:rPr>
              <a:t>RSA exploits time taken in exponentiation</a:t>
            </a:r>
          </a:p>
          <a:p>
            <a:pPr algn="just" eaLnBrk="1" hangingPunct="1">
              <a:lnSpc>
                <a:spcPct val="90000"/>
              </a:lnSpc>
            </a:pPr>
            <a:r>
              <a:rPr lang="en-US" sz="2800" dirty="0" smtClean="0">
                <a:ea typeface="ＭＳ Ｐゴシック" pitchFamily="34" charset="-128"/>
              </a:rPr>
              <a:t>countermeasures</a:t>
            </a:r>
          </a:p>
          <a:p>
            <a:pPr lvl="1" algn="just" eaLnBrk="1" hangingPunct="1">
              <a:lnSpc>
                <a:spcPct val="90000"/>
              </a:lnSpc>
            </a:pPr>
            <a:r>
              <a:rPr lang="en-US" sz="2400" dirty="0" smtClean="0">
                <a:ea typeface="ＭＳ Ｐゴシック" pitchFamily="34" charset="-128"/>
              </a:rPr>
              <a:t>use constant exponentiation time</a:t>
            </a:r>
          </a:p>
          <a:p>
            <a:pPr lvl="1" algn="just" eaLnBrk="1" hangingPunct="1">
              <a:lnSpc>
                <a:spcPct val="90000"/>
              </a:lnSpc>
            </a:pPr>
            <a:r>
              <a:rPr lang="en-US" sz="2400" dirty="0" smtClean="0">
                <a:ea typeface="ＭＳ Ｐゴシック" pitchFamily="34" charset="-128"/>
              </a:rPr>
              <a:t>add random delays</a:t>
            </a:r>
          </a:p>
          <a:p>
            <a:pPr lvl="1" algn="just" eaLnBrk="1" hangingPunct="1">
              <a:lnSpc>
                <a:spcPct val="90000"/>
              </a:lnSpc>
            </a:pPr>
            <a:r>
              <a:rPr lang="en-US" sz="2400" dirty="0" smtClean="0">
                <a:ea typeface="ＭＳ Ｐゴシック" pitchFamily="34" charset="-128"/>
              </a:rPr>
              <a:t>blind values used in calculations</a:t>
            </a:r>
          </a:p>
          <a:p>
            <a:pPr algn="just" eaLnBrk="1" hangingPunct="1">
              <a:lnSpc>
                <a:spcPct val="90000"/>
              </a:lnSpc>
            </a:pPr>
            <a:endParaRPr lang="en-AU" sz="2800" dirty="0" smtClean="0">
              <a:ea typeface="ＭＳ Ｐゴシック" pitchFamily="34" charset="-128"/>
            </a:endParaRPr>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smtClean="0">
                <a:ea typeface="ＭＳ Ｐゴシック" pitchFamily="34" charset="-128"/>
              </a:rPr>
              <a:t>Chosen Ciphertext Attacks</a:t>
            </a:r>
            <a:endParaRPr lang="en-AU" smtClean="0">
              <a:ea typeface="ＭＳ Ｐゴシック" pitchFamily="34" charset="-128"/>
            </a:endParaRPr>
          </a:p>
        </p:txBody>
      </p:sp>
      <p:sp>
        <p:nvSpPr>
          <p:cNvPr id="97283" name="Rectangle 3"/>
          <p:cNvSpPr>
            <a:spLocks noGrp="1" noChangeArrowheads="1"/>
          </p:cNvSpPr>
          <p:nvPr>
            <p:ph type="body" idx="1"/>
          </p:nvPr>
        </p:nvSpPr>
        <p:spPr>
          <a:xfrm>
            <a:off x="470263" y="1245326"/>
            <a:ext cx="8229600" cy="4724400"/>
          </a:xfrm>
        </p:spPr>
        <p:txBody>
          <a:bodyPr/>
          <a:lstStyle/>
          <a:p>
            <a:pPr algn="just">
              <a:lnSpc>
                <a:spcPct val="150000"/>
              </a:lnSpc>
              <a:spcBef>
                <a:spcPct val="0"/>
              </a:spcBef>
              <a:buClr>
                <a:schemeClr val="bg1"/>
              </a:buClr>
              <a:defRPr/>
            </a:pPr>
            <a:r>
              <a:rPr lang="en-US" dirty="0"/>
              <a:t>RSA is vulnerable to a Chosen </a:t>
            </a:r>
            <a:r>
              <a:rPr lang="en-US" dirty="0" err="1"/>
              <a:t>Ciphertext</a:t>
            </a:r>
            <a:r>
              <a:rPr lang="en-US" dirty="0"/>
              <a:t> Attack (CCA)</a:t>
            </a:r>
          </a:p>
          <a:p>
            <a:pPr algn="just">
              <a:lnSpc>
                <a:spcPct val="150000"/>
              </a:lnSpc>
              <a:spcBef>
                <a:spcPct val="0"/>
              </a:spcBef>
              <a:buClr>
                <a:schemeClr val="bg1"/>
              </a:buClr>
              <a:defRPr/>
            </a:pPr>
            <a:r>
              <a:rPr lang="en-US" dirty="0"/>
              <a:t>attackers chooses </a:t>
            </a:r>
            <a:r>
              <a:rPr lang="en-US" dirty="0" err="1"/>
              <a:t>ciphertexts</a:t>
            </a:r>
            <a:r>
              <a:rPr lang="en-US" dirty="0"/>
              <a:t> &amp; gets decrypted plaintext back</a:t>
            </a:r>
          </a:p>
          <a:p>
            <a:pPr algn="just">
              <a:lnSpc>
                <a:spcPct val="150000"/>
              </a:lnSpc>
              <a:spcBef>
                <a:spcPct val="0"/>
              </a:spcBef>
              <a:buClr>
                <a:schemeClr val="bg1"/>
              </a:buClr>
              <a:defRPr/>
            </a:pPr>
            <a:r>
              <a:rPr lang="en-US" dirty="0"/>
              <a:t>choose </a:t>
            </a:r>
            <a:r>
              <a:rPr lang="en-US" dirty="0" err="1"/>
              <a:t>ciphertext</a:t>
            </a:r>
            <a:r>
              <a:rPr lang="en-US" dirty="0"/>
              <a:t> to exploit properties of RSA to provide info to help cryptanalysis</a:t>
            </a:r>
          </a:p>
          <a:p>
            <a:pPr algn="just">
              <a:lnSpc>
                <a:spcPct val="150000"/>
              </a:lnSpc>
              <a:spcBef>
                <a:spcPct val="0"/>
              </a:spcBef>
              <a:buClr>
                <a:schemeClr val="bg1"/>
              </a:buClr>
              <a:defRPr/>
            </a:pPr>
            <a:r>
              <a:rPr lang="en-US" dirty="0"/>
              <a:t>can counter with random pad of plaintext</a:t>
            </a:r>
          </a:p>
          <a:p>
            <a:pPr algn="just">
              <a:lnSpc>
                <a:spcPct val="150000"/>
              </a:lnSpc>
              <a:spcBef>
                <a:spcPct val="0"/>
              </a:spcBef>
              <a:buClr>
                <a:schemeClr val="bg1"/>
              </a:buClr>
              <a:defRPr/>
            </a:pPr>
            <a:r>
              <a:rPr lang="en-US" dirty="0"/>
              <a:t>or use Optimal Asymmetric Encryption Padding (OASP</a:t>
            </a:r>
            <a:r>
              <a:rPr lang="en-US" dirty="0" smtClean="0"/>
              <a:t>)</a:t>
            </a:r>
            <a:endParaRPr lang="en-US" dirty="0"/>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54720" y="511232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ea typeface="ＭＳ Ｐゴシック" pitchFamily="34" charset="-128"/>
              </a:rPr>
              <a:t>Summary</a:t>
            </a:r>
            <a:endParaRPr lang="en-AU" smtClean="0">
              <a:ea typeface="ＭＳ Ｐゴシック" pitchFamily="34" charset="-128"/>
            </a:endParaRPr>
          </a:p>
        </p:txBody>
      </p:sp>
      <p:sp>
        <p:nvSpPr>
          <p:cNvPr id="45059" name="Rectangle 3"/>
          <p:cNvSpPr>
            <a:spLocks noGrp="1" noChangeArrowheads="1"/>
          </p:cNvSpPr>
          <p:nvPr>
            <p:ph type="body" idx="1"/>
          </p:nvPr>
        </p:nvSpPr>
        <p:spPr/>
        <p:txBody>
          <a:bodyPr/>
          <a:lstStyle/>
          <a:p>
            <a:pPr lvl="1"/>
            <a:r>
              <a:rPr lang="en-US" sz="2400" dirty="0" smtClean="0">
                <a:solidFill>
                  <a:srgbClr val="0000FF"/>
                </a:solidFill>
                <a:ea typeface="ＭＳ Ｐゴシック" pitchFamily="34" charset="-128"/>
              </a:rPr>
              <a:t>principles of public-key cryptography</a:t>
            </a:r>
          </a:p>
          <a:p>
            <a:pPr lvl="1"/>
            <a:r>
              <a:rPr lang="en-US" sz="2400" dirty="0" smtClean="0">
                <a:solidFill>
                  <a:srgbClr val="0000FF"/>
                </a:solidFill>
                <a:ea typeface="ＭＳ Ｐゴシック" pitchFamily="34" charset="-128"/>
              </a:rPr>
              <a:t>RSA algorithm, implementation, security</a:t>
            </a:r>
          </a:p>
          <a:p>
            <a:pPr lvl="1" eaLnBrk="1" hangingPunct="1">
              <a:buNone/>
            </a:pPr>
            <a:endParaRPr lang="en-US" dirty="0" smtClean="0">
              <a:ea typeface="ＭＳ Ｐゴシック" pitchFamily="34" charset="-128"/>
            </a:endParaRPr>
          </a:p>
          <a:p>
            <a:pPr lvl="1" eaLnBrk="1" hangingPunct="1"/>
            <a:endParaRPr lang="en-AU" dirty="0" smtClean="0">
              <a:ea typeface="ＭＳ Ｐゴシック" pitchFamily="34" charset="-128"/>
            </a:endParaRPr>
          </a:p>
        </p:txBody>
      </p: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41657" y="5582592"/>
            <a:ext cx="375152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a:pPr>
            <a:r>
              <a:rPr lang="en-US" dirty="0" smtClean="0"/>
              <a:t>What are the principal elements of a public-key cryptosystem?</a:t>
            </a:r>
          </a:p>
          <a:p>
            <a:pPr marL="457200" indent="-457200" algn="just">
              <a:buFont typeface="+mj-lt"/>
              <a:buAutoNum type="arabicPeriod"/>
            </a:pPr>
            <a:r>
              <a:rPr lang="en-US" dirty="0" smtClean="0"/>
              <a:t>What are the roles of the public and private key?</a:t>
            </a:r>
          </a:p>
          <a:p>
            <a:pPr marL="457200" indent="-457200" algn="just">
              <a:buFont typeface="+mj-lt"/>
              <a:buAutoNum type="arabicPeriod"/>
            </a:pPr>
            <a:r>
              <a:rPr lang="en-US" dirty="0" smtClean="0"/>
              <a:t>What are three broad categories of applications of public-key cryptosystems?</a:t>
            </a:r>
          </a:p>
          <a:p>
            <a:pPr marL="457200" indent="-457200" algn="just">
              <a:buFont typeface="+mj-lt"/>
              <a:buAutoNum type="arabicPeriod"/>
            </a:pPr>
            <a:r>
              <a:rPr lang="en-US" dirty="0" smtClean="0"/>
              <a:t>What requirements must a public-key cryptosystems fulfill to be a secure algorithm?</a:t>
            </a:r>
          </a:p>
          <a:p>
            <a:pPr marL="457200" indent="-457200" algn="just">
              <a:buFont typeface="+mj-lt"/>
              <a:buAutoNum type="arabicPeriod"/>
            </a:pPr>
            <a:r>
              <a:rPr lang="en-US" dirty="0" smtClean="0"/>
              <a:t>What is a one-way function?</a:t>
            </a:r>
          </a:p>
          <a:p>
            <a:pPr marL="457200" indent="-457200" algn="just">
              <a:buFont typeface="+mj-lt"/>
              <a:buAutoNum type="arabicPeriod"/>
            </a:pPr>
            <a:r>
              <a:rPr lang="en-US" dirty="0" smtClean="0"/>
              <a:t>What is a trap-door one-way function?</a:t>
            </a:r>
          </a:p>
          <a:p>
            <a:pPr marL="457200" indent="-457200" algn="just">
              <a:buFont typeface="+mj-lt"/>
              <a:buAutoNum type="arabicPeriod"/>
            </a:pPr>
            <a:r>
              <a:rPr lang="en-US" dirty="0" smtClean="0"/>
              <a:t>Describe in general terms an efficient procedure for picking a prime number.</a:t>
            </a:r>
            <a:endParaRPr lang="en-US" dirty="0"/>
          </a:p>
        </p:txBody>
      </p:sp>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72" y="6000603"/>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42188" y="294141"/>
            <a:ext cx="8229600" cy="829265"/>
          </a:xfrm>
        </p:spPr>
        <p:txBody>
          <a:bodyPr/>
          <a:lstStyle/>
          <a:p>
            <a:pPr eaLnBrk="1" hangingPunct="1"/>
            <a:r>
              <a:rPr lang="en-AU" sz="4000" dirty="0" smtClean="0">
                <a:ea typeface="ＭＳ Ｐゴシック" pitchFamily="34" charset="-128"/>
              </a:rPr>
              <a:t>Introduction</a:t>
            </a:r>
          </a:p>
        </p:txBody>
      </p:sp>
      <p:sp>
        <p:nvSpPr>
          <p:cNvPr id="20483" name="Rectangle 3"/>
          <p:cNvSpPr>
            <a:spLocks noGrp="1" noChangeArrowheads="1"/>
          </p:cNvSpPr>
          <p:nvPr>
            <p:ph type="body" idx="1"/>
          </p:nvPr>
        </p:nvSpPr>
        <p:spPr>
          <a:xfrm>
            <a:off x="539750" y="1558834"/>
            <a:ext cx="8229600" cy="3989388"/>
          </a:xfrm>
        </p:spPr>
        <p:txBody>
          <a:bodyPr/>
          <a:lstStyle/>
          <a:p>
            <a:pPr algn="just" eaLnBrk="1" hangingPunct="1">
              <a:buFont typeface="Wingdings" pitchFamily="2" charset="2"/>
              <a:buNone/>
            </a:pPr>
            <a:r>
              <a:rPr lang="en-AU" sz="2800" dirty="0" smtClean="0">
                <a:ea typeface="ＭＳ Ｐゴシック" pitchFamily="34" charset="-128"/>
              </a:rPr>
              <a:t>	Every Egyptian received two names, which were known respectively as the true name and the good name, or the great name and the little name; and while the good or little name was made public, the true or great name appears to have been carefully concealed.</a:t>
            </a:r>
          </a:p>
          <a:p>
            <a:pPr algn="just" eaLnBrk="1" hangingPunct="1">
              <a:buFont typeface="Wingdings" pitchFamily="2" charset="2"/>
              <a:buNone/>
            </a:pPr>
            <a:r>
              <a:rPr lang="en-AU" sz="2800" b="1" dirty="0" smtClean="0">
                <a:ea typeface="ＭＳ Ｐゴシック" pitchFamily="34" charset="-128"/>
              </a:rPr>
              <a:t>—The Golden Bough, Sir James George Frazer</a:t>
            </a:r>
            <a:endParaRPr lang="en-AU" sz="2800" dirty="0" smtClean="0">
              <a:ea typeface="ＭＳ Ｐゴシック" pitchFamily="34" charset="-128"/>
            </a:endParaRPr>
          </a:p>
          <a:p>
            <a:pPr algn="just" eaLnBrk="1" hangingPunct="1"/>
            <a:endParaRPr lang="en-AU" sz="2800" dirty="0" smtClean="0">
              <a:ea typeface="ＭＳ Ｐゴシック" pitchFamily="34" charset="-128"/>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6" y="1624546"/>
            <a:ext cx="3816834"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a:t>Private-Key Cryptography</a:t>
            </a:r>
          </a:p>
        </p:txBody>
      </p:sp>
      <p:sp>
        <p:nvSpPr>
          <p:cNvPr id="46083" name="Rectangle 3"/>
          <p:cNvSpPr>
            <a:spLocks noGrp="1" noChangeArrowheads="1"/>
          </p:cNvSpPr>
          <p:nvPr>
            <p:ph type="body" idx="1"/>
          </p:nvPr>
        </p:nvSpPr>
        <p:spPr/>
        <p:txBody>
          <a:bodyPr/>
          <a:lstStyle/>
          <a:p>
            <a:pPr algn="just" eaLnBrk="1" hangingPunct="1">
              <a:lnSpc>
                <a:spcPct val="150000"/>
              </a:lnSpc>
              <a:buFont typeface="Wingdings" pitchFamily="-107" charset="2"/>
              <a:buChar char="Ø"/>
              <a:defRPr/>
            </a:pPr>
            <a:r>
              <a:rPr lang="en-AU" dirty="0"/>
              <a:t>traditional </a:t>
            </a:r>
            <a:r>
              <a:rPr lang="en-AU" b="1" dirty="0"/>
              <a:t>private/secret/single key</a:t>
            </a:r>
            <a:r>
              <a:rPr lang="en-AU" dirty="0"/>
              <a:t> cryptography uses </a:t>
            </a:r>
            <a:r>
              <a:rPr lang="en-AU" b="1" dirty="0"/>
              <a:t>one</a:t>
            </a:r>
            <a:r>
              <a:rPr lang="en-AU" dirty="0"/>
              <a:t> key </a:t>
            </a:r>
          </a:p>
          <a:p>
            <a:pPr algn="just" eaLnBrk="1" hangingPunct="1">
              <a:lnSpc>
                <a:spcPct val="150000"/>
              </a:lnSpc>
              <a:buFont typeface="Wingdings" pitchFamily="-107" charset="2"/>
              <a:buChar char="Ø"/>
              <a:defRPr/>
            </a:pPr>
            <a:r>
              <a:rPr lang="en-AU" dirty="0"/>
              <a:t>shared by both sender and receiver </a:t>
            </a:r>
          </a:p>
          <a:p>
            <a:pPr algn="just" eaLnBrk="1" hangingPunct="1">
              <a:lnSpc>
                <a:spcPct val="150000"/>
              </a:lnSpc>
              <a:buFont typeface="Wingdings" pitchFamily="-107" charset="2"/>
              <a:buChar char="Ø"/>
              <a:defRPr/>
            </a:pPr>
            <a:r>
              <a:rPr lang="en-AU" dirty="0"/>
              <a:t>if this key is disclosed communications are compromised </a:t>
            </a:r>
          </a:p>
          <a:p>
            <a:pPr algn="just" eaLnBrk="1" hangingPunct="1">
              <a:lnSpc>
                <a:spcPct val="150000"/>
              </a:lnSpc>
              <a:buFont typeface="Wingdings" pitchFamily="-107" charset="2"/>
              <a:buChar char="Ø"/>
              <a:defRPr/>
            </a:pPr>
            <a:r>
              <a:rPr lang="en-AU" dirty="0"/>
              <a:t>also is </a:t>
            </a:r>
            <a:r>
              <a:rPr lang="en-AU" b="1" dirty="0"/>
              <a:t>symmetric</a:t>
            </a:r>
            <a:r>
              <a:rPr lang="en-AU" dirty="0"/>
              <a:t>, parties are equal </a:t>
            </a:r>
          </a:p>
          <a:p>
            <a:pPr algn="just" eaLnBrk="1" hangingPunct="1">
              <a:lnSpc>
                <a:spcPct val="150000"/>
              </a:lnSpc>
              <a:buFont typeface="Wingdings" pitchFamily="-107" charset="2"/>
              <a:buChar char="Ø"/>
              <a:defRPr/>
            </a:pPr>
            <a:r>
              <a:rPr lang="en-AU" dirty="0"/>
              <a:t>hence does not protect sender from receiver forging a message &amp; claiming is sent by sender </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57199" y="1136469"/>
            <a:ext cx="8451669" cy="5225141"/>
          </a:xfrm>
        </p:spPr>
        <p:txBody>
          <a:bodyPr/>
          <a:lstStyle/>
          <a:p>
            <a:pPr algn="just"/>
            <a:r>
              <a:rPr lang="en-US" dirty="0" smtClean="0"/>
              <a:t>Introduction</a:t>
            </a:r>
          </a:p>
          <a:p>
            <a:pPr algn="just"/>
            <a:r>
              <a:rPr lang="en-US" dirty="0" smtClean="0"/>
              <a:t>Private key cryptography</a:t>
            </a:r>
          </a:p>
          <a:p>
            <a:pPr algn="just"/>
            <a:r>
              <a:rPr lang="en-US" dirty="0" smtClean="0"/>
              <a:t>Public key cryptography</a:t>
            </a:r>
          </a:p>
          <a:p>
            <a:pPr lvl="1" algn="just"/>
            <a:r>
              <a:rPr lang="en-US" dirty="0" smtClean="0"/>
              <a:t>Why public key cryptography?</a:t>
            </a:r>
          </a:p>
          <a:p>
            <a:pPr lvl="1" algn="just"/>
            <a:r>
              <a:rPr lang="en-US" dirty="0" smtClean="0"/>
              <a:t>Symmetric Vs public key</a:t>
            </a:r>
          </a:p>
          <a:p>
            <a:pPr lvl="1" algn="just"/>
            <a:r>
              <a:rPr lang="en-US" dirty="0" smtClean="0"/>
              <a:t>Public key cryptosystems</a:t>
            </a:r>
          </a:p>
          <a:p>
            <a:pPr lvl="1" algn="just"/>
            <a:r>
              <a:rPr lang="en-US" dirty="0" smtClean="0"/>
              <a:t>Application</a:t>
            </a:r>
          </a:p>
          <a:p>
            <a:pPr lvl="1" algn="just"/>
            <a:r>
              <a:rPr lang="en-US" dirty="0" smtClean="0"/>
              <a:t>Requirement</a:t>
            </a:r>
          </a:p>
          <a:p>
            <a:pPr lvl="1" algn="just"/>
            <a:r>
              <a:rPr lang="en-US" dirty="0" smtClean="0"/>
              <a:t>Security</a:t>
            </a:r>
          </a:p>
          <a:p>
            <a:pPr algn="just"/>
            <a:r>
              <a:rPr lang="en-US" dirty="0" smtClean="0"/>
              <a:t>RSA</a:t>
            </a:r>
          </a:p>
          <a:p>
            <a:pPr algn="just"/>
            <a:r>
              <a:rPr lang="en-US" dirty="0" smtClean="0"/>
              <a:t>Summary </a:t>
            </a:r>
          </a:p>
          <a:p>
            <a:pPr algn="just"/>
            <a:r>
              <a:rPr lang="en-US" dirty="0" smtClean="0"/>
              <a:t>Test your understanding</a:t>
            </a:r>
          </a:p>
          <a:p>
            <a:pPr algn="just"/>
            <a:r>
              <a:rPr lang="en-US" dirty="0" smtClean="0"/>
              <a:t>References</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54721" y="2055620"/>
            <a:ext cx="371233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094458282"/>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t>Public-Key Cryptography</a:t>
            </a:r>
          </a:p>
        </p:txBody>
      </p:sp>
      <p:sp>
        <p:nvSpPr>
          <p:cNvPr id="48131" name="Rectangle 3"/>
          <p:cNvSpPr>
            <a:spLocks noGrp="1" noChangeArrowheads="1"/>
          </p:cNvSpPr>
          <p:nvPr>
            <p:ph type="body" idx="1"/>
          </p:nvPr>
        </p:nvSpPr>
        <p:spPr/>
        <p:txBody>
          <a:bodyPr/>
          <a:lstStyle/>
          <a:p>
            <a:pPr algn="just" eaLnBrk="1" hangingPunct="1">
              <a:lnSpc>
                <a:spcPct val="150000"/>
              </a:lnSpc>
            </a:pPr>
            <a:r>
              <a:rPr lang="en-AU" dirty="0" smtClean="0">
                <a:ea typeface="ＭＳ Ｐゴシック" pitchFamily="34" charset="-128"/>
              </a:rPr>
              <a:t>probably most significant advance in the 3000 year history of cryptography </a:t>
            </a:r>
          </a:p>
          <a:p>
            <a:pPr algn="just" eaLnBrk="1" hangingPunct="1">
              <a:lnSpc>
                <a:spcPct val="150000"/>
              </a:lnSpc>
            </a:pPr>
            <a:r>
              <a:rPr lang="en-US" dirty="0" smtClean="0">
                <a:ea typeface="ＭＳ Ｐゴシック" pitchFamily="34" charset="-128"/>
              </a:rPr>
              <a:t>uses </a:t>
            </a:r>
            <a:r>
              <a:rPr lang="en-US" b="1" dirty="0" smtClean="0">
                <a:ea typeface="ＭＳ Ｐゴシック" pitchFamily="34" charset="-128"/>
              </a:rPr>
              <a:t>two</a:t>
            </a:r>
            <a:r>
              <a:rPr lang="en-US" dirty="0" smtClean="0">
                <a:ea typeface="ＭＳ Ｐゴシック" pitchFamily="34" charset="-128"/>
              </a:rPr>
              <a:t> keys – a public &amp; a private key</a:t>
            </a:r>
            <a:endParaRPr lang="en-AU" dirty="0" smtClean="0">
              <a:ea typeface="ＭＳ Ｐゴシック" pitchFamily="34" charset="-128"/>
            </a:endParaRPr>
          </a:p>
          <a:p>
            <a:pPr algn="just" eaLnBrk="1" hangingPunct="1">
              <a:lnSpc>
                <a:spcPct val="150000"/>
              </a:lnSpc>
            </a:pPr>
            <a:r>
              <a:rPr lang="en-AU" b="1" dirty="0" smtClean="0">
                <a:ea typeface="ＭＳ Ｐゴシック" pitchFamily="34" charset="-128"/>
              </a:rPr>
              <a:t>asymmetric</a:t>
            </a:r>
            <a:r>
              <a:rPr lang="en-AU" dirty="0" smtClean="0">
                <a:ea typeface="ＭＳ Ｐゴシック" pitchFamily="34" charset="-128"/>
              </a:rPr>
              <a:t> since parties are </a:t>
            </a:r>
            <a:r>
              <a:rPr lang="en-AU" b="1" dirty="0" smtClean="0">
                <a:ea typeface="ＭＳ Ｐゴシック" pitchFamily="34" charset="-128"/>
              </a:rPr>
              <a:t>not</a:t>
            </a:r>
            <a:r>
              <a:rPr lang="en-AU" dirty="0" smtClean="0">
                <a:ea typeface="ＭＳ Ｐゴシック" pitchFamily="34" charset="-128"/>
              </a:rPr>
              <a:t> equal </a:t>
            </a:r>
          </a:p>
          <a:p>
            <a:pPr algn="just" eaLnBrk="1" hangingPunct="1">
              <a:lnSpc>
                <a:spcPct val="150000"/>
              </a:lnSpc>
            </a:pPr>
            <a:r>
              <a:rPr lang="en-AU" dirty="0" smtClean="0">
                <a:ea typeface="ＭＳ Ｐゴシック" pitchFamily="34" charset="-128"/>
              </a:rPr>
              <a:t>uses clever application of number theoretic concepts to function</a:t>
            </a:r>
          </a:p>
          <a:p>
            <a:pPr algn="just" eaLnBrk="1" hangingPunct="1">
              <a:lnSpc>
                <a:spcPct val="150000"/>
              </a:lnSpc>
            </a:pPr>
            <a:r>
              <a:rPr lang="en-US" dirty="0" smtClean="0">
                <a:ea typeface="ＭＳ Ｐゴシック" pitchFamily="34" charset="-128"/>
              </a:rPr>
              <a:t>complements </a:t>
            </a:r>
            <a:r>
              <a:rPr lang="en-US" b="1" dirty="0" smtClean="0">
                <a:ea typeface="ＭＳ Ｐゴシック" pitchFamily="34" charset="-128"/>
              </a:rPr>
              <a:t>rather than</a:t>
            </a:r>
            <a:r>
              <a:rPr lang="en-US" dirty="0" smtClean="0">
                <a:ea typeface="ＭＳ Ｐゴシック" pitchFamily="34" charset="-128"/>
              </a:rPr>
              <a:t> replaces private key crypto</a:t>
            </a:r>
            <a:endParaRPr lang="en-AU" dirty="0" smtClean="0">
              <a:ea typeface="ＭＳ Ｐゴシック" pitchFamily="34" charset="-128"/>
            </a:endParaRPr>
          </a:p>
        </p:txBody>
      </p:sp>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2369</TotalTime>
  <Words>5814</Words>
  <Application>Microsoft Office PowerPoint</Application>
  <PresentationFormat>On-screen Show (4:3)</PresentationFormat>
  <Paragraphs>572</Paragraphs>
  <Slides>47</Slides>
  <Notes>44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SASEPresentation</vt:lpstr>
      <vt:lpstr>Cryptography and Network Security </vt:lpstr>
      <vt:lpstr>Session Meta Data</vt:lpstr>
      <vt:lpstr>Revision History</vt:lpstr>
      <vt:lpstr>Agenda</vt:lpstr>
      <vt:lpstr>Introduction</vt:lpstr>
      <vt:lpstr>Agenda</vt:lpstr>
      <vt:lpstr>Private-Key Cryptography</vt:lpstr>
      <vt:lpstr>Agenda</vt:lpstr>
      <vt:lpstr>Public-Key Cryptography</vt:lpstr>
      <vt:lpstr>Agenda</vt:lpstr>
      <vt:lpstr>Why Public-Key Cryptography?</vt:lpstr>
      <vt:lpstr>Public-Key Cryptography</vt:lpstr>
      <vt:lpstr>Public-Key Cryptography</vt:lpstr>
      <vt:lpstr>Agenda</vt:lpstr>
      <vt:lpstr>Symmetric vs Public-Key</vt:lpstr>
      <vt:lpstr>Agenda</vt:lpstr>
      <vt:lpstr>Public-Key Cryptosystems</vt:lpstr>
      <vt:lpstr>Agenda</vt:lpstr>
      <vt:lpstr>Public-Key Applications</vt:lpstr>
      <vt:lpstr>Agenda</vt:lpstr>
      <vt:lpstr>Public-Key Requirements</vt:lpstr>
      <vt:lpstr>Public-Key Requirements</vt:lpstr>
      <vt:lpstr>Agenda</vt:lpstr>
      <vt:lpstr>Security of Public Key Schemes</vt:lpstr>
      <vt:lpstr>Agenda</vt:lpstr>
      <vt:lpstr>RSA</vt:lpstr>
      <vt:lpstr>RSA En/decryption</vt:lpstr>
      <vt:lpstr>RSA Key Setup</vt:lpstr>
      <vt:lpstr>RSA Algorithm</vt:lpstr>
      <vt:lpstr>Why RSA Works</vt:lpstr>
      <vt:lpstr>RSA Example - Key Setup</vt:lpstr>
      <vt:lpstr>RSA Example - En/Decryption</vt:lpstr>
      <vt:lpstr>Exponentiation</vt:lpstr>
      <vt:lpstr>Exponentiation</vt:lpstr>
      <vt:lpstr>Efficient Encryption</vt:lpstr>
      <vt:lpstr>Efficient Decryption</vt:lpstr>
      <vt:lpstr>RSA Key Generation</vt:lpstr>
      <vt:lpstr>RSA Security</vt:lpstr>
      <vt:lpstr>Factoring Problem</vt:lpstr>
      <vt:lpstr>Timing Attacks</vt:lpstr>
      <vt:lpstr>Chosen Ciphertext Attacks</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179</cp:revision>
  <dcterms:created xsi:type="dcterms:W3CDTF">2016-10-24T07:42:03Z</dcterms:created>
  <dcterms:modified xsi:type="dcterms:W3CDTF">2018-07-24T05:07:38Z</dcterms:modified>
</cp:coreProperties>
</file>