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sldIdLst>
    <p:sldId id="260" r:id="rId2"/>
    <p:sldId id="262" r:id="rId3"/>
    <p:sldId id="261" r:id="rId4"/>
    <p:sldId id="280" r:id="rId5"/>
    <p:sldId id="417" r:id="rId6"/>
    <p:sldId id="427" r:id="rId7"/>
    <p:sldId id="418" r:id="rId8"/>
    <p:sldId id="419" r:id="rId9"/>
    <p:sldId id="420" r:id="rId10"/>
    <p:sldId id="421" r:id="rId11"/>
    <p:sldId id="428" r:id="rId12"/>
    <p:sldId id="422" r:id="rId13"/>
    <p:sldId id="429" r:id="rId14"/>
    <p:sldId id="423" r:id="rId15"/>
    <p:sldId id="424" r:id="rId16"/>
    <p:sldId id="430" r:id="rId17"/>
    <p:sldId id="425" r:id="rId18"/>
    <p:sldId id="426" r:id="rId19"/>
    <p:sldId id="431" r:id="rId20"/>
    <p:sldId id="415" r:id="rId21"/>
    <p:sldId id="432" r:id="rId22"/>
    <p:sldId id="360" r:id="rId23"/>
    <p:sldId id="433" r:id="rId24"/>
    <p:sldId id="361" r:id="rId2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25-07-2018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F30363A-947D-4866-9682-E2F2F8688DA7}" type="slidenum">
              <a:rPr lang="en-AU"/>
              <a:pPr/>
              <a:t>10</a:t>
            </a:fld>
            <a:endParaRPr lang="en-AU"/>
          </a:p>
        </p:txBody>
      </p:sp>
      <p:sp>
        <p:nvSpPr>
          <p:cNvPr id="36865"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C3ECD71-2B20-4B78-AF48-DA074017DBC8}"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10</a:t>
            </a:fld>
            <a:endParaRPr lang="en-AU" sz="1300" dirty="0">
              <a:solidFill>
                <a:srgbClr val="FFFFFF"/>
              </a:solidFill>
            </a:endParaRPr>
          </a:p>
        </p:txBody>
      </p:sp>
      <p:sp>
        <p:nvSpPr>
          <p:cNvPr id="36866"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6867"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AU" dirty="0">
                <a:latin typeface="Arial" pitchFamily="34" charset="0"/>
                <a:ea typeface="MS PGothic" pitchFamily="34" charset="-128"/>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b="1" dirty="0">
                <a:latin typeface="Arial" pitchFamily="34" charset="0"/>
                <a:ea typeface="MS PGothic" pitchFamily="34" charset="-128"/>
              </a:rPr>
              <a:t>same</a:t>
            </a:r>
            <a:r>
              <a:rPr lang="en-AU" dirty="0">
                <a:latin typeface="Arial" pitchFamily="34" charset="0"/>
                <a:ea typeface="MS PGothic" pitchFamily="34" charset="-128"/>
              </a:rPr>
              <a:t> key as before, unless they choose new public-keys.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0CFE88C-449E-4B61-8CE6-2ED38AFC2BFD}" type="slidenum">
              <a:rPr lang="en-AU"/>
              <a:pPr/>
              <a:t>12</a:t>
            </a:fld>
            <a:endParaRPr lang="en-AU"/>
          </a:p>
        </p:txBody>
      </p:sp>
      <p:sp>
        <p:nvSpPr>
          <p:cNvPr id="3788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BF44FE91-5AAE-41CB-8758-28E1DA2D5AFA}"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12</a:t>
            </a:fld>
            <a:endParaRPr lang="en-AU" sz="1300" dirty="0">
              <a:solidFill>
                <a:srgbClr val="FFFFFF"/>
              </a:solidFill>
            </a:endParaRPr>
          </a:p>
        </p:txBody>
      </p:sp>
      <p:sp>
        <p:nvSpPr>
          <p:cNvPr id="3789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789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Here is an example of </a:t>
            </a:r>
            <a:r>
              <a:rPr lang="en-US" dirty="0" err="1">
                <a:latin typeface="Arial" pitchFamily="34" charset="0"/>
                <a:cs typeface="Arial" pitchFamily="34" charset="0"/>
              </a:rPr>
              <a:t>Diffie</a:t>
            </a:r>
            <a:r>
              <a:rPr lang="en-US" dirty="0">
                <a:latin typeface="Arial" pitchFamily="34" charset="0"/>
                <a:cs typeface="Arial" pitchFamily="34" charset="0"/>
              </a:rPr>
              <a:t>-Hellman from the text using prime q=353, showing how each computes its public key, and then how after they exchange public keys, each can compute the common secret </a:t>
            </a:r>
            <a:r>
              <a:rPr lang="en-US" dirty="0" err="1">
                <a:latin typeface="Arial" pitchFamily="34" charset="0"/>
                <a:cs typeface="Arial" pitchFamily="34" charset="0"/>
              </a:rPr>
              <a:t>key.I</a:t>
            </a:r>
            <a:r>
              <a:rPr lang="en-US" dirty="0">
                <a:latin typeface="Arial" pitchFamily="34" charset="0"/>
                <a:cs typeface="Arial" pitchFamily="34" charset="0"/>
              </a:rPr>
              <a:t> n this simple example, it would be possible by brute force to determine the secret key 160. In particular, an attacker E can determine the common key by discovering a solution to the equation 3</a:t>
            </a:r>
            <a:r>
              <a:rPr lang="en-US" i="1" baseline="30000" dirty="0">
                <a:latin typeface="Arial" pitchFamily="34" charset="0"/>
                <a:cs typeface="Arial" pitchFamily="34" charset="0"/>
              </a:rPr>
              <a:t>a</a:t>
            </a:r>
            <a:r>
              <a:rPr lang="en-US" dirty="0">
                <a:latin typeface="Arial" pitchFamily="34" charset="0"/>
                <a:cs typeface="Arial" pitchFamily="34" charset="0"/>
              </a:rPr>
              <a:t> mod 353 = 40 or the equation 3</a:t>
            </a:r>
            <a:r>
              <a:rPr lang="en-US" i="1" baseline="30000" dirty="0">
                <a:latin typeface="Arial" pitchFamily="34" charset="0"/>
                <a:cs typeface="Arial" pitchFamily="34" charset="0"/>
              </a:rPr>
              <a:t>b</a:t>
            </a:r>
            <a:r>
              <a:rPr lang="en-US" dirty="0">
                <a:latin typeface="Arial" pitchFamily="34" charset="0"/>
                <a:cs typeface="Arial" pitchFamily="34" charset="0"/>
              </a:rPr>
              <a:t> mod 353 = 248. The brute-force approach is to calculate powers of 3 modulo 353, stopping when the result equals either 40 or 248. The desired answer is reached with the exponent value of 97, which provides 3</a:t>
            </a:r>
            <a:r>
              <a:rPr lang="en-US" baseline="30000" dirty="0">
                <a:latin typeface="Arial" pitchFamily="34" charset="0"/>
                <a:cs typeface="Arial" pitchFamily="34" charset="0"/>
              </a:rPr>
              <a:t>97</a:t>
            </a:r>
            <a:r>
              <a:rPr lang="en-US" dirty="0">
                <a:latin typeface="Arial" pitchFamily="34" charset="0"/>
                <a:cs typeface="Arial" pitchFamily="34" charset="0"/>
              </a:rPr>
              <a:t> mod 353 = 40.  With larger numbers, the problem becomes impractical.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798AC31-F807-4422-A489-C24B3E3AF52B}" type="slidenum">
              <a:rPr lang="en-AU"/>
              <a:pPr/>
              <a:t>14</a:t>
            </a:fld>
            <a:endParaRPr lang="en-AU"/>
          </a:p>
        </p:txBody>
      </p:sp>
      <p:sp>
        <p:nvSpPr>
          <p:cNvPr id="3891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E94A7D2C-C5EF-457E-A1CD-BDDFE86D97E6}"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14</a:t>
            </a:fld>
            <a:endParaRPr lang="en-AU" sz="1300" dirty="0">
              <a:solidFill>
                <a:srgbClr val="FFFFFF"/>
              </a:solidFill>
            </a:endParaRPr>
          </a:p>
        </p:txBody>
      </p:sp>
      <p:sp>
        <p:nvSpPr>
          <p:cNvPr id="3891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891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Now consider a simple protocol that makes use of the </a:t>
            </a:r>
            <a:r>
              <a:rPr lang="en-US" dirty="0" err="1">
                <a:latin typeface="Arial" pitchFamily="34" charset="0"/>
                <a:ea typeface="MS PGothic" pitchFamily="34" charset="-128"/>
              </a:rPr>
              <a:t>Diffie</a:t>
            </a:r>
            <a:r>
              <a:rPr lang="en-US" dirty="0">
                <a:latin typeface="Arial" pitchFamily="34" charset="0"/>
                <a:ea typeface="MS PGothic" pitchFamily="34" charset="-128"/>
              </a:rPr>
              <a:t>-Hellman calculation. Suppose that user A wishes to set up a connection with user B and use a secret key to encrypt messages on that connection. User A can generate a one-time private key </a:t>
            </a:r>
            <a:r>
              <a:rPr lang="en-US" i="1" dirty="0">
                <a:latin typeface="Arial" pitchFamily="34" charset="0"/>
                <a:ea typeface="MS PGothic" pitchFamily="34" charset="-128"/>
              </a:rPr>
              <a:t>X</a:t>
            </a:r>
            <a:r>
              <a:rPr lang="en-US" i="1" baseline="-25000" dirty="0">
                <a:latin typeface="Arial" pitchFamily="34" charset="0"/>
                <a:ea typeface="MS PGothic" pitchFamily="34" charset="-128"/>
              </a:rPr>
              <a:t>A</a:t>
            </a:r>
            <a:r>
              <a:rPr lang="en-US" i="1" dirty="0">
                <a:latin typeface="Arial" pitchFamily="34" charset="0"/>
                <a:ea typeface="MS PGothic" pitchFamily="34" charset="-128"/>
              </a:rPr>
              <a:t>, </a:t>
            </a:r>
            <a:r>
              <a:rPr lang="en-US" dirty="0">
                <a:latin typeface="Arial" pitchFamily="34" charset="0"/>
                <a:ea typeface="MS PGothic" pitchFamily="34" charset="-128"/>
              </a:rPr>
              <a:t>calculate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A</a:t>
            </a:r>
            <a:r>
              <a:rPr lang="en-US" i="1" dirty="0">
                <a:latin typeface="Arial" pitchFamily="34" charset="0"/>
                <a:ea typeface="MS PGothic" pitchFamily="34" charset="-128"/>
              </a:rPr>
              <a:t>, </a:t>
            </a:r>
            <a:r>
              <a:rPr lang="en-US" dirty="0">
                <a:latin typeface="Arial" pitchFamily="34" charset="0"/>
                <a:ea typeface="MS PGothic" pitchFamily="34" charset="-128"/>
              </a:rPr>
              <a:t>and send that to user </a:t>
            </a:r>
            <a:r>
              <a:rPr lang="en-US" i="1" dirty="0">
                <a:latin typeface="Arial" pitchFamily="34" charset="0"/>
                <a:ea typeface="MS PGothic" pitchFamily="34" charset="-128"/>
              </a:rPr>
              <a:t>B. </a:t>
            </a:r>
            <a:r>
              <a:rPr lang="en-US" dirty="0">
                <a:latin typeface="Arial" pitchFamily="34" charset="0"/>
                <a:ea typeface="MS PGothic" pitchFamily="34" charset="-128"/>
              </a:rPr>
              <a:t>User </a:t>
            </a:r>
            <a:r>
              <a:rPr lang="en-US" i="1" dirty="0">
                <a:latin typeface="Arial" pitchFamily="34" charset="0"/>
                <a:ea typeface="MS PGothic" pitchFamily="34" charset="-128"/>
              </a:rPr>
              <a:t>B </a:t>
            </a:r>
            <a:r>
              <a:rPr lang="en-US" dirty="0">
                <a:latin typeface="Arial" pitchFamily="34" charset="0"/>
                <a:ea typeface="MS PGothic" pitchFamily="34" charset="-128"/>
              </a:rPr>
              <a:t>responds by generating a private value </a:t>
            </a:r>
            <a:r>
              <a:rPr lang="en-US" i="1" dirty="0">
                <a:latin typeface="Arial" pitchFamily="34" charset="0"/>
                <a:ea typeface="MS PGothic" pitchFamily="34" charset="-128"/>
              </a:rPr>
              <a:t>X</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calculating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and sending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to user </a:t>
            </a:r>
            <a:r>
              <a:rPr lang="en-US" i="1" dirty="0">
                <a:latin typeface="Arial" pitchFamily="34" charset="0"/>
                <a:ea typeface="MS PGothic" pitchFamily="34" charset="-128"/>
              </a:rPr>
              <a:t>A. </a:t>
            </a:r>
            <a:r>
              <a:rPr lang="en-US" dirty="0">
                <a:latin typeface="Arial" pitchFamily="34" charset="0"/>
                <a:ea typeface="MS PGothic" pitchFamily="34" charset="-128"/>
              </a:rPr>
              <a:t>Both users can now calculate the key. The necessary public values </a:t>
            </a:r>
            <a:r>
              <a:rPr lang="en-US" i="1" dirty="0">
                <a:latin typeface="Arial" pitchFamily="34" charset="0"/>
                <a:ea typeface="MS PGothic" pitchFamily="34" charset="-128"/>
              </a:rPr>
              <a:t>q </a:t>
            </a:r>
            <a:r>
              <a:rPr lang="en-US" dirty="0">
                <a:latin typeface="Arial" pitchFamily="34" charset="0"/>
                <a:ea typeface="MS PGothic" pitchFamily="34" charset="-128"/>
              </a:rPr>
              <a:t>and </a:t>
            </a:r>
            <a:r>
              <a:rPr lang="en-US" i="1" dirty="0">
                <a:latin typeface="Arial" pitchFamily="34" charset="0"/>
                <a:ea typeface="MS PGothic" pitchFamily="34" charset="-128"/>
              </a:rPr>
              <a:t>a </a:t>
            </a:r>
            <a:r>
              <a:rPr lang="en-US" dirty="0">
                <a:latin typeface="Arial" pitchFamily="34" charset="0"/>
                <a:ea typeface="MS PGothic" pitchFamily="34" charset="-128"/>
              </a:rPr>
              <a:t>would need to be known ahead of time. Alternatively, user </a:t>
            </a:r>
            <a:r>
              <a:rPr lang="en-US" i="1" dirty="0">
                <a:latin typeface="Arial" pitchFamily="34" charset="0"/>
                <a:ea typeface="MS PGothic" pitchFamily="34" charset="-128"/>
              </a:rPr>
              <a:t>A </a:t>
            </a:r>
            <a:r>
              <a:rPr lang="en-US" dirty="0">
                <a:latin typeface="Arial" pitchFamily="34" charset="0"/>
                <a:ea typeface="MS PGothic" pitchFamily="34" charset="-128"/>
              </a:rPr>
              <a:t>could pick values for </a:t>
            </a:r>
            <a:r>
              <a:rPr lang="en-US" i="1" dirty="0">
                <a:latin typeface="Arial" pitchFamily="34" charset="0"/>
                <a:ea typeface="MS PGothic" pitchFamily="34" charset="-128"/>
              </a:rPr>
              <a:t>q </a:t>
            </a:r>
            <a:r>
              <a:rPr lang="en-US" dirty="0">
                <a:latin typeface="Arial" pitchFamily="34" charset="0"/>
                <a:ea typeface="MS PGothic" pitchFamily="34" charset="-128"/>
              </a:rPr>
              <a:t>and </a:t>
            </a:r>
            <a:r>
              <a:rPr lang="en-US" i="1" dirty="0">
                <a:latin typeface="Arial" pitchFamily="34" charset="0"/>
                <a:ea typeface="MS PGothic" pitchFamily="34" charset="-128"/>
              </a:rPr>
              <a:t>a </a:t>
            </a:r>
            <a:r>
              <a:rPr lang="en-US" dirty="0">
                <a:latin typeface="Arial" pitchFamily="34" charset="0"/>
                <a:ea typeface="MS PGothic" pitchFamily="34" charset="-128"/>
              </a:rPr>
              <a:t>and include those in the first message.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D060D52-7F65-44F7-AC2F-D8B34EA839E5}" type="slidenum">
              <a:rPr lang="en-AU"/>
              <a:pPr/>
              <a:t>15</a:t>
            </a:fld>
            <a:endParaRPr lang="en-AU"/>
          </a:p>
        </p:txBody>
      </p:sp>
      <p:sp>
        <p:nvSpPr>
          <p:cNvPr id="3993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6AFA80A1-231F-4EF8-9F2D-D0184901745C}"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15</a:t>
            </a:fld>
            <a:endParaRPr lang="en-AU" sz="1300" dirty="0">
              <a:solidFill>
                <a:srgbClr val="FFFFFF"/>
              </a:solidFill>
            </a:endParaRPr>
          </a:p>
        </p:txBody>
      </p:sp>
      <p:sp>
        <p:nvSpPr>
          <p:cNvPr id="3993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993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Now consider a simple protocol that makes use of the </a:t>
            </a:r>
            <a:r>
              <a:rPr lang="en-US" dirty="0" err="1">
                <a:latin typeface="Arial" pitchFamily="34" charset="0"/>
                <a:ea typeface="MS PGothic" pitchFamily="34" charset="-128"/>
              </a:rPr>
              <a:t>Diffie</a:t>
            </a:r>
            <a:r>
              <a:rPr lang="en-US" dirty="0">
                <a:latin typeface="Arial" pitchFamily="34" charset="0"/>
                <a:ea typeface="MS PGothic" pitchFamily="34" charset="-128"/>
              </a:rPr>
              <a:t>-Hellman calculation. Suppose that user A wishes to set up a connection with user B and use a secret key to encrypt messages on that connection. User A can generate a one-time private key </a:t>
            </a:r>
            <a:r>
              <a:rPr lang="en-US" i="1" dirty="0">
                <a:latin typeface="Arial" pitchFamily="34" charset="0"/>
                <a:ea typeface="MS PGothic" pitchFamily="34" charset="-128"/>
              </a:rPr>
              <a:t>X</a:t>
            </a:r>
            <a:r>
              <a:rPr lang="en-US" i="1" baseline="-25000" dirty="0">
                <a:latin typeface="Arial" pitchFamily="34" charset="0"/>
                <a:ea typeface="MS PGothic" pitchFamily="34" charset="-128"/>
              </a:rPr>
              <a:t>A</a:t>
            </a:r>
            <a:r>
              <a:rPr lang="en-US" i="1" dirty="0">
                <a:latin typeface="Arial" pitchFamily="34" charset="0"/>
                <a:ea typeface="MS PGothic" pitchFamily="34" charset="-128"/>
              </a:rPr>
              <a:t>, </a:t>
            </a:r>
            <a:r>
              <a:rPr lang="en-US" dirty="0">
                <a:latin typeface="Arial" pitchFamily="34" charset="0"/>
                <a:ea typeface="MS PGothic" pitchFamily="34" charset="-128"/>
              </a:rPr>
              <a:t>calculate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A</a:t>
            </a:r>
            <a:r>
              <a:rPr lang="en-US" i="1" dirty="0">
                <a:latin typeface="Arial" pitchFamily="34" charset="0"/>
                <a:ea typeface="MS PGothic" pitchFamily="34" charset="-128"/>
              </a:rPr>
              <a:t>, </a:t>
            </a:r>
            <a:r>
              <a:rPr lang="en-US" dirty="0">
                <a:latin typeface="Arial" pitchFamily="34" charset="0"/>
                <a:ea typeface="MS PGothic" pitchFamily="34" charset="-128"/>
              </a:rPr>
              <a:t>and send that to user </a:t>
            </a:r>
            <a:r>
              <a:rPr lang="en-US" i="1" dirty="0">
                <a:latin typeface="Arial" pitchFamily="34" charset="0"/>
                <a:ea typeface="MS PGothic" pitchFamily="34" charset="-128"/>
              </a:rPr>
              <a:t>B. </a:t>
            </a:r>
            <a:r>
              <a:rPr lang="en-US" dirty="0">
                <a:latin typeface="Arial" pitchFamily="34" charset="0"/>
                <a:ea typeface="MS PGothic" pitchFamily="34" charset="-128"/>
              </a:rPr>
              <a:t>User </a:t>
            </a:r>
            <a:r>
              <a:rPr lang="en-US" i="1" dirty="0">
                <a:latin typeface="Arial" pitchFamily="34" charset="0"/>
                <a:ea typeface="MS PGothic" pitchFamily="34" charset="-128"/>
              </a:rPr>
              <a:t>B </a:t>
            </a:r>
            <a:r>
              <a:rPr lang="en-US" dirty="0">
                <a:latin typeface="Arial" pitchFamily="34" charset="0"/>
                <a:ea typeface="MS PGothic" pitchFamily="34" charset="-128"/>
              </a:rPr>
              <a:t>responds by generating a private value </a:t>
            </a:r>
            <a:r>
              <a:rPr lang="en-US" i="1" dirty="0">
                <a:latin typeface="Arial" pitchFamily="34" charset="0"/>
                <a:ea typeface="MS PGothic" pitchFamily="34" charset="-128"/>
              </a:rPr>
              <a:t>X</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calculating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and sending </a:t>
            </a:r>
            <a:r>
              <a:rPr lang="en-US" i="1" dirty="0">
                <a:latin typeface="Arial" pitchFamily="34" charset="0"/>
                <a:ea typeface="MS PGothic" pitchFamily="34" charset="-128"/>
              </a:rPr>
              <a:t>Y</a:t>
            </a:r>
            <a:r>
              <a:rPr lang="en-US" i="1" baseline="-25000" dirty="0">
                <a:latin typeface="Arial" pitchFamily="34" charset="0"/>
                <a:ea typeface="MS PGothic" pitchFamily="34" charset="-128"/>
              </a:rPr>
              <a:t>B</a:t>
            </a:r>
            <a:r>
              <a:rPr lang="en-US" i="1" dirty="0">
                <a:latin typeface="Arial" pitchFamily="34" charset="0"/>
                <a:ea typeface="MS PGothic" pitchFamily="34" charset="-128"/>
              </a:rPr>
              <a:t> </a:t>
            </a:r>
            <a:r>
              <a:rPr lang="en-US" dirty="0">
                <a:latin typeface="Arial" pitchFamily="34" charset="0"/>
                <a:ea typeface="MS PGothic" pitchFamily="34" charset="-128"/>
              </a:rPr>
              <a:t>to user </a:t>
            </a:r>
            <a:r>
              <a:rPr lang="en-US" i="1" dirty="0">
                <a:latin typeface="Arial" pitchFamily="34" charset="0"/>
                <a:ea typeface="MS PGothic" pitchFamily="34" charset="-128"/>
              </a:rPr>
              <a:t>A. </a:t>
            </a:r>
            <a:r>
              <a:rPr lang="en-US" dirty="0">
                <a:latin typeface="Arial" pitchFamily="34" charset="0"/>
                <a:ea typeface="MS PGothic" pitchFamily="34" charset="-128"/>
              </a:rPr>
              <a:t>Both users can now calculate the key. The necessary public values </a:t>
            </a:r>
            <a:r>
              <a:rPr lang="en-US" i="1" dirty="0">
                <a:latin typeface="Arial" pitchFamily="34" charset="0"/>
                <a:ea typeface="MS PGothic" pitchFamily="34" charset="-128"/>
              </a:rPr>
              <a:t>q </a:t>
            </a:r>
            <a:r>
              <a:rPr lang="en-US" dirty="0">
                <a:latin typeface="Arial" pitchFamily="34" charset="0"/>
                <a:ea typeface="MS PGothic" pitchFamily="34" charset="-128"/>
              </a:rPr>
              <a:t>and </a:t>
            </a:r>
            <a:r>
              <a:rPr lang="en-US" i="1" dirty="0">
                <a:latin typeface="Arial" pitchFamily="34" charset="0"/>
                <a:ea typeface="MS PGothic" pitchFamily="34" charset="-128"/>
              </a:rPr>
              <a:t>a </a:t>
            </a:r>
            <a:r>
              <a:rPr lang="en-US" dirty="0">
                <a:latin typeface="Arial" pitchFamily="34" charset="0"/>
                <a:ea typeface="MS PGothic" pitchFamily="34" charset="-128"/>
              </a:rPr>
              <a:t>would need to be known ahead of time. Alternatively, user </a:t>
            </a:r>
            <a:r>
              <a:rPr lang="en-US" i="1" dirty="0">
                <a:latin typeface="Arial" pitchFamily="34" charset="0"/>
                <a:ea typeface="MS PGothic" pitchFamily="34" charset="-128"/>
              </a:rPr>
              <a:t>A </a:t>
            </a:r>
            <a:r>
              <a:rPr lang="en-US" dirty="0">
                <a:latin typeface="Arial" pitchFamily="34" charset="0"/>
                <a:ea typeface="MS PGothic" pitchFamily="34" charset="-128"/>
              </a:rPr>
              <a:t>could pick values for </a:t>
            </a:r>
            <a:r>
              <a:rPr lang="en-US" i="1" dirty="0">
                <a:latin typeface="Arial" pitchFamily="34" charset="0"/>
                <a:ea typeface="MS PGothic" pitchFamily="34" charset="-128"/>
              </a:rPr>
              <a:t>q </a:t>
            </a:r>
            <a:r>
              <a:rPr lang="en-US" dirty="0">
                <a:latin typeface="Arial" pitchFamily="34" charset="0"/>
                <a:ea typeface="MS PGothic" pitchFamily="34" charset="-128"/>
              </a:rPr>
              <a:t>and </a:t>
            </a:r>
            <a:r>
              <a:rPr lang="en-US" i="1" dirty="0">
                <a:latin typeface="Arial" pitchFamily="34" charset="0"/>
                <a:ea typeface="MS PGothic" pitchFamily="34" charset="-128"/>
              </a:rPr>
              <a:t>a </a:t>
            </a:r>
            <a:r>
              <a:rPr lang="en-US" dirty="0">
                <a:latin typeface="Arial" pitchFamily="34" charset="0"/>
                <a:ea typeface="MS PGothic" pitchFamily="34" charset="-128"/>
              </a:rPr>
              <a:t>and include those in the first message.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A7C29D24-F0A4-472C-A2B0-797A1A738C54}" type="slidenum">
              <a:rPr lang="en-AU"/>
              <a:pPr/>
              <a:t>17</a:t>
            </a:fld>
            <a:endParaRPr lang="en-AU"/>
          </a:p>
        </p:txBody>
      </p:sp>
      <p:sp>
        <p:nvSpPr>
          <p:cNvPr id="40961"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0962" name="Text Box 2"/>
          <p:cNvSpPr txBox="1">
            <a:spLocks noGrp="1" noChangeArrowheads="1"/>
          </p:cNvSpPr>
          <p:nvPr>
            <p:ph type="body" idx="1"/>
          </p:nvPr>
        </p:nvSpPr>
        <p:spPr bwMode="auto">
          <a:xfrm>
            <a:off x="709930" y="4861442"/>
            <a:ext cx="5679440" cy="4859665"/>
          </a:xfrm>
          <a:prstGeom prst="rect">
            <a:avLst/>
          </a:prstGeom>
          <a:noFill/>
          <a:ln>
            <a:round/>
            <a:headEnd/>
            <a:tailEnd/>
          </a:ln>
        </p:spPr>
        <p:txBody>
          <a:bodyPr/>
          <a:lstStyle/>
          <a:p>
            <a:pPr>
              <a:lnSpc>
                <a:spcPct val="90000"/>
              </a:lnSpc>
              <a:spcBef>
                <a:spcPts val="44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The protocol described on the previous slide is insecure against a man-in-the-middle attack. Suppose Alice and Bob wish to exchange keys, and Darth is the adversary. The attack proceeds as follows: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prepares for the attack by generating two random private keys X</a:t>
            </a:r>
            <a:r>
              <a:rPr lang="en-US" baseline="-25000" dirty="0">
                <a:latin typeface="Arial" pitchFamily="34" charset="0"/>
                <a:ea typeface="MS PGothic" pitchFamily="34" charset="-128"/>
              </a:rPr>
              <a:t>D1</a:t>
            </a:r>
            <a:r>
              <a:rPr lang="en-US" dirty="0">
                <a:latin typeface="Arial" pitchFamily="34" charset="0"/>
                <a:ea typeface="MS PGothic" pitchFamily="34" charset="-128"/>
              </a:rPr>
              <a:t> and X</a:t>
            </a:r>
            <a:r>
              <a:rPr lang="en-US" baseline="-25000" dirty="0">
                <a:latin typeface="Arial" pitchFamily="34" charset="0"/>
                <a:ea typeface="MS PGothic" pitchFamily="34" charset="-128"/>
              </a:rPr>
              <a:t>D2</a:t>
            </a:r>
            <a:r>
              <a:rPr lang="en-US" dirty="0">
                <a:latin typeface="Arial" pitchFamily="34" charset="0"/>
                <a:ea typeface="MS PGothic" pitchFamily="34" charset="-128"/>
              </a:rPr>
              <a:t> and then computing the corresponding public keys Y</a:t>
            </a:r>
            <a:r>
              <a:rPr lang="en-US" baseline="-25000" dirty="0">
                <a:latin typeface="Arial" pitchFamily="34" charset="0"/>
                <a:ea typeface="MS PGothic" pitchFamily="34" charset="-128"/>
              </a:rPr>
              <a:t>D1</a:t>
            </a:r>
            <a:r>
              <a:rPr lang="en-US" dirty="0">
                <a:latin typeface="Arial" pitchFamily="34" charset="0"/>
                <a:ea typeface="MS PGothic" pitchFamily="34" charset="-128"/>
              </a:rPr>
              <a:t> and Y</a:t>
            </a:r>
            <a:r>
              <a:rPr lang="en-US" baseline="-25000" dirty="0">
                <a:latin typeface="Arial" pitchFamily="34" charset="0"/>
                <a:ea typeface="MS PGothic" pitchFamily="34" charset="-128"/>
              </a:rPr>
              <a:t>D2</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 Alice transmits Y</a:t>
            </a:r>
            <a:r>
              <a:rPr lang="en-US" baseline="-25000" dirty="0">
                <a:latin typeface="Arial" pitchFamily="34" charset="0"/>
                <a:ea typeface="MS PGothic" pitchFamily="34" charset="-128"/>
              </a:rPr>
              <a:t>A</a:t>
            </a:r>
            <a:r>
              <a:rPr lang="en-US" dirty="0">
                <a:latin typeface="Arial" pitchFamily="34" charset="0"/>
                <a:ea typeface="MS PGothic" pitchFamily="34" charset="-128"/>
              </a:rPr>
              <a:t> to Bob.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 Darth intercepts Y</a:t>
            </a:r>
            <a:r>
              <a:rPr lang="en-US" baseline="-25000" dirty="0">
                <a:latin typeface="Arial" pitchFamily="34" charset="0"/>
                <a:ea typeface="MS PGothic" pitchFamily="34" charset="-128"/>
              </a:rPr>
              <a:t>A</a:t>
            </a:r>
            <a:r>
              <a:rPr lang="en-US" dirty="0">
                <a:latin typeface="Arial" pitchFamily="34" charset="0"/>
                <a:ea typeface="MS PGothic" pitchFamily="34" charset="-128"/>
              </a:rPr>
              <a:t> and transmits Y</a:t>
            </a:r>
            <a:r>
              <a:rPr lang="en-US" baseline="-25000" dirty="0">
                <a:latin typeface="Arial" pitchFamily="34" charset="0"/>
                <a:ea typeface="MS PGothic" pitchFamily="34" charset="-128"/>
              </a:rPr>
              <a:t>D1</a:t>
            </a:r>
            <a:r>
              <a:rPr lang="en-US" dirty="0">
                <a:latin typeface="Arial" pitchFamily="34" charset="0"/>
                <a:ea typeface="MS PGothic" pitchFamily="34" charset="-128"/>
              </a:rPr>
              <a:t> to Bob. Darth also calculates K2 = (Y</a:t>
            </a:r>
            <a:r>
              <a:rPr lang="en-US" baseline="-25000" dirty="0">
                <a:latin typeface="Arial" pitchFamily="34" charset="0"/>
                <a:ea typeface="MS PGothic" pitchFamily="34" charset="-128"/>
              </a:rPr>
              <a:t>A</a:t>
            </a:r>
            <a:r>
              <a:rPr lang="en-US" dirty="0">
                <a:latin typeface="Arial" pitchFamily="34" charset="0"/>
                <a:ea typeface="MS PGothic" pitchFamily="34" charset="-128"/>
              </a:rPr>
              <a:t>  )^ X</a:t>
            </a:r>
            <a:r>
              <a:rPr lang="en-US" baseline="-25000" dirty="0">
                <a:latin typeface="Arial" pitchFamily="34" charset="0"/>
                <a:ea typeface="MS PGothic" pitchFamily="34" charset="-128"/>
              </a:rPr>
              <a:t>D2 </a:t>
            </a:r>
            <a:r>
              <a:rPr lang="en-US" dirty="0">
                <a:latin typeface="Arial" pitchFamily="34" charset="0"/>
                <a:ea typeface="MS PGothic" pitchFamily="34" charset="-128"/>
              </a:rPr>
              <a:t>mod q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Bob receives Y</a:t>
            </a:r>
            <a:r>
              <a:rPr lang="en-US" baseline="-25000" dirty="0">
                <a:latin typeface="Arial" pitchFamily="34" charset="0"/>
                <a:ea typeface="MS PGothic" pitchFamily="34" charset="-128"/>
              </a:rPr>
              <a:t>D1 </a:t>
            </a:r>
            <a:r>
              <a:rPr lang="en-US" dirty="0">
                <a:latin typeface="Arial" pitchFamily="34" charset="0"/>
                <a:ea typeface="MS PGothic" pitchFamily="34" charset="-128"/>
              </a:rPr>
              <a:t>and calculates K1=(Y</a:t>
            </a:r>
            <a:r>
              <a:rPr lang="en-US" baseline="-25000" dirty="0">
                <a:latin typeface="Arial" pitchFamily="34" charset="0"/>
                <a:ea typeface="MS PGothic" pitchFamily="34" charset="-128"/>
              </a:rPr>
              <a:t>D1 </a:t>
            </a:r>
            <a:r>
              <a:rPr lang="en-US" dirty="0">
                <a:latin typeface="Arial" pitchFamily="34" charset="0"/>
                <a:ea typeface="MS PGothic" pitchFamily="34" charset="-128"/>
              </a:rPr>
              <a:t>)^ X</a:t>
            </a:r>
            <a:r>
              <a:rPr lang="en-US" baseline="-25000" dirty="0">
                <a:latin typeface="Arial" pitchFamily="34" charset="0"/>
                <a:ea typeface="MS PGothic" pitchFamily="34" charset="-128"/>
              </a:rPr>
              <a:t>B</a:t>
            </a:r>
            <a:r>
              <a:rPr lang="en-US" dirty="0">
                <a:latin typeface="Arial" pitchFamily="34" charset="0"/>
                <a:ea typeface="MS PGothic" pitchFamily="34" charset="-128"/>
              </a:rPr>
              <a:t> mod q</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Bob transmits Y</a:t>
            </a:r>
            <a:r>
              <a:rPr lang="en-US" baseline="-25000" dirty="0">
                <a:latin typeface="Arial" pitchFamily="34" charset="0"/>
                <a:ea typeface="MS PGothic" pitchFamily="34" charset="-128"/>
              </a:rPr>
              <a:t>B</a:t>
            </a:r>
            <a:r>
              <a:rPr lang="en-US" dirty="0">
                <a:latin typeface="Arial" pitchFamily="34" charset="0"/>
                <a:ea typeface="MS PGothic" pitchFamily="34" charset="-128"/>
              </a:rPr>
              <a:t> to Alice.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intercepts Y</a:t>
            </a:r>
            <a:r>
              <a:rPr lang="en-US" baseline="-25000" dirty="0">
                <a:latin typeface="Arial" pitchFamily="34" charset="0"/>
                <a:ea typeface="MS PGothic" pitchFamily="34" charset="-128"/>
              </a:rPr>
              <a:t>B </a:t>
            </a:r>
            <a:r>
              <a:rPr lang="en-US" dirty="0">
                <a:latin typeface="Arial" pitchFamily="34" charset="0"/>
                <a:ea typeface="MS PGothic" pitchFamily="34" charset="-128"/>
              </a:rPr>
              <a:t>and transmits Y</a:t>
            </a:r>
            <a:r>
              <a:rPr lang="en-US" baseline="-25000" dirty="0">
                <a:latin typeface="Arial" pitchFamily="34" charset="0"/>
                <a:ea typeface="MS PGothic" pitchFamily="34" charset="-128"/>
              </a:rPr>
              <a:t>D2 </a:t>
            </a:r>
            <a:r>
              <a:rPr lang="en-US" dirty="0">
                <a:latin typeface="Arial" pitchFamily="34" charset="0"/>
                <a:ea typeface="MS PGothic" pitchFamily="34" charset="-128"/>
              </a:rPr>
              <a:t>to Alice. Darth calculates K1=(Y</a:t>
            </a:r>
            <a:r>
              <a:rPr lang="en-US" baseline="-25000" dirty="0">
                <a:latin typeface="Arial" pitchFamily="34" charset="0"/>
                <a:ea typeface="MS PGothic" pitchFamily="34" charset="-128"/>
              </a:rPr>
              <a:t>B</a:t>
            </a:r>
            <a:r>
              <a:rPr lang="en-US" dirty="0">
                <a:latin typeface="Arial" pitchFamily="34" charset="0"/>
                <a:ea typeface="MS PGothic" pitchFamily="34" charset="-128"/>
              </a:rPr>
              <a:t> )^ X</a:t>
            </a:r>
            <a:r>
              <a:rPr lang="en-US" baseline="-25000" dirty="0">
                <a:latin typeface="Arial" pitchFamily="34" charset="0"/>
                <a:ea typeface="MS PGothic" pitchFamily="34" charset="-128"/>
              </a:rPr>
              <a:t>D1</a:t>
            </a:r>
            <a:r>
              <a:rPr lang="en-US" dirty="0">
                <a:latin typeface="Arial" pitchFamily="34" charset="0"/>
                <a:ea typeface="MS PGothic" pitchFamily="34" charset="-128"/>
              </a:rPr>
              <a:t>  mod q</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Alice receives Y</a:t>
            </a:r>
            <a:r>
              <a:rPr lang="en-US" baseline="-25000" dirty="0">
                <a:latin typeface="Arial" pitchFamily="34" charset="0"/>
                <a:ea typeface="MS PGothic" pitchFamily="34" charset="-128"/>
              </a:rPr>
              <a:t>D2 </a:t>
            </a:r>
            <a:r>
              <a:rPr lang="en-US" dirty="0">
                <a:latin typeface="Arial" pitchFamily="34" charset="0"/>
                <a:ea typeface="MS PGothic" pitchFamily="34" charset="-128"/>
              </a:rPr>
              <a:t>and calculates K2=(Y</a:t>
            </a:r>
            <a:r>
              <a:rPr lang="en-US" baseline="-25000" dirty="0">
                <a:latin typeface="Arial" pitchFamily="34" charset="0"/>
                <a:ea typeface="MS PGothic" pitchFamily="34" charset="-128"/>
              </a:rPr>
              <a:t>D2 </a:t>
            </a:r>
            <a:r>
              <a:rPr lang="en-US" dirty="0">
                <a:latin typeface="Arial" pitchFamily="34" charset="0"/>
                <a:ea typeface="MS PGothic" pitchFamily="34" charset="-128"/>
              </a:rPr>
              <a:t>)^ X</a:t>
            </a:r>
            <a:r>
              <a:rPr lang="en-US" baseline="-25000" dirty="0">
                <a:latin typeface="Arial" pitchFamily="34" charset="0"/>
                <a:ea typeface="MS PGothic" pitchFamily="34" charset="-128"/>
              </a:rPr>
              <a:t>A</a:t>
            </a:r>
            <a:r>
              <a:rPr lang="en-US" dirty="0">
                <a:latin typeface="Arial" pitchFamily="34" charset="0"/>
                <a:ea typeface="MS PGothic" pitchFamily="34" charset="-128"/>
              </a:rPr>
              <a:t> mod q .   </a:t>
            </a:r>
          </a:p>
          <a:p>
            <a:pPr>
              <a:lnSpc>
                <a:spcPct val="90000"/>
              </a:lnSpc>
              <a:spcBef>
                <a:spcPts val="44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At this point, Bob and Alice think that they share a secret key, but instead Bob and Darth share secret key K1 and Alice and Darth share secret key K2. All future communication between Bob and Alice is compromised in the following way: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Alice sends an encrypted message M: E(K2, M).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intercepts the encrypted message and decrypts it, to recover M.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sends Bob E(K1, M) or E(K1, M'), where M' is any message. In the first case, Darth simply wants to eavesdrop on the communication without altering it. In the second case, Darth wants to modify the message going to Bob.   The key exchange protocol is vulnerable to such an attack because it does not authenticate the participants. This vulnerability can be overcome with the use of digital signatures and public- key certificates.</a:t>
            </a:r>
          </a:p>
        </p:txBody>
      </p:sp>
      <p:sp>
        <p:nvSpPr>
          <p:cNvPr id="40963"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344DD73-A957-4B3D-B543-7AF0B5307ADF}"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17</a:t>
            </a:fld>
            <a:endParaRPr lang="en-AU" sz="1300" dirty="0">
              <a:solidFill>
                <a:srgbClr val="FFFF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523F587-84F5-4CA9-BB7B-0A5123A16587}" type="slidenum">
              <a:rPr lang="en-AU"/>
              <a:pPr/>
              <a:t>18</a:t>
            </a:fld>
            <a:endParaRPr lang="en-AU"/>
          </a:p>
        </p:txBody>
      </p:sp>
      <p:sp>
        <p:nvSpPr>
          <p:cNvPr id="41985" name="Rectangle 1"/>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41986" name="Text Box 2"/>
          <p:cNvSpPr txBox="1">
            <a:spLocks noGrp="1" noChangeArrowheads="1"/>
          </p:cNvSpPr>
          <p:nvPr>
            <p:ph type="body" idx="1"/>
          </p:nvPr>
        </p:nvSpPr>
        <p:spPr bwMode="auto">
          <a:xfrm>
            <a:off x="709930" y="4861442"/>
            <a:ext cx="5679440" cy="4859665"/>
          </a:xfrm>
          <a:prstGeom prst="rect">
            <a:avLst/>
          </a:prstGeom>
          <a:noFill/>
          <a:ln>
            <a:round/>
            <a:headEnd/>
            <a:tailEnd/>
          </a:ln>
        </p:spPr>
        <p:txBody>
          <a:bodyPr/>
          <a:lstStyle/>
          <a:p>
            <a:pPr>
              <a:lnSpc>
                <a:spcPct val="90000"/>
              </a:lnSpc>
              <a:spcBef>
                <a:spcPts val="44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The protocol described on the previous slide is insecure against a man-in-the-middle attack. Suppose Alice and Bob wish to exchange keys, and Darth is the adversary. The attack proceeds as follows: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prepares for the attack by generating two random private keys X</a:t>
            </a:r>
            <a:r>
              <a:rPr lang="en-US" baseline="-25000" dirty="0">
                <a:latin typeface="Arial" pitchFamily="34" charset="0"/>
                <a:ea typeface="MS PGothic" pitchFamily="34" charset="-128"/>
              </a:rPr>
              <a:t>D1</a:t>
            </a:r>
            <a:r>
              <a:rPr lang="en-US" dirty="0">
                <a:latin typeface="Arial" pitchFamily="34" charset="0"/>
                <a:ea typeface="MS PGothic" pitchFamily="34" charset="-128"/>
              </a:rPr>
              <a:t> and X</a:t>
            </a:r>
            <a:r>
              <a:rPr lang="en-US" baseline="-25000" dirty="0">
                <a:latin typeface="Arial" pitchFamily="34" charset="0"/>
                <a:ea typeface="MS PGothic" pitchFamily="34" charset="-128"/>
              </a:rPr>
              <a:t>D2</a:t>
            </a:r>
            <a:r>
              <a:rPr lang="en-US" dirty="0">
                <a:latin typeface="Arial" pitchFamily="34" charset="0"/>
                <a:ea typeface="MS PGothic" pitchFamily="34" charset="-128"/>
              </a:rPr>
              <a:t> and then computing the corresponding public keys Y</a:t>
            </a:r>
            <a:r>
              <a:rPr lang="en-US" baseline="-25000" dirty="0">
                <a:latin typeface="Arial" pitchFamily="34" charset="0"/>
                <a:ea typeface="MS PGothic" pitchFamily="34" charset="-128"/>
              </a:rPr>
              <a:t>D1</a:t>
            </a:r>
            <a:r>
              <a:rPr lang="en-US" dirty="0">
                <a:latin typeface="Arial" pitchFamily="34" charset="0"/>
                <a:ea typeface="MS PGothic" pitchFamily="34" charset="-128"/>
              </a:rPr>
              <a:t> and Y</a:t>
            </a:r>
            <a:r>
              <a:rPr lang="en-US" baseline="-25000" dirty="0">
                <a:latin typeface="Arial" pitchFamily="34" charset="0"/>
                <a:ea typeface="MS PGothic" pitchFamily="34" charset="-128"/>
              </a:rPr>
              <a:t>D2</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 Alice transmits Y</a:t>
            </a:r>
            <a:r>
              <a:rPr lang="en-US" baseline="-25000" dirty="0">
                <a:latin typeface="Arial" pitchFamily="34" charset="0"/>
                <a:ea typeface="MS PGothic" pitchFamily="34" charset="-128"/>
              </a:rPr>
              <a:t>A</a:t>
            </a:r>
            <a:r>
              <a:rPr lang="en-US" dirty="0">
                <a:latin typeface="Arial" pitchFamily="34" charset="0"/>
                <a:ea typeface="MS PGothic" pitchFamily="34" charset="-128"/>
              </a:rPr>
              <a:t> to Bob.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 Darth intercepts Y</a:t>
            </a:r>
            <a:r>
              <a:rPr lang="en-US" baseline="-25000" dirty="0">
                <a:latin typeface="Arial" pitchFamily="34" charset="0"/>
                <a:ea typeface="MS PGothic" pitchFamily="34" charset="-128"/>
              </a:rPr>
              <a:t>A</a:t>
            </a:r>
            <a:r>
              <a:rPr lang="en-US" dirty="0">
                <a:latin typeface="Arial" pitchFamily="34" charset="0"/>
                <a:ea typeface="MS PGothic" pitchFamily="34" charset="-128"/>
              </a:rPr>
              <a:t> and transmits Y</a:t>
            </a:r>
            <a:r>
              <a:rPr lang="en-US" baseline="-25000" dirty="0">
                <a:latin typeface="Arial" pitchFamily="34" charset="0"/>
                <a:ea typeface="MS PGothic" pitchFamily="34" charset="-128"/>
              </a:rPr>
              <a:t>D1</a:t>
            </a:r>
            <a:r>
              <a:rPr lang="en-US" dirty="0">
                <a:latin typeface="Arial" pitchFamily="34" charset="0"/>
                <a:ea typeface="MS PGothic" pitchFamily="34" charset="-128"/>
              </a:rPr>
              <a:t> to Bob. Darth also calculates K2 = (Y</a:t>
            </a:r>
            <a:r>
              <a:rPr lang="en-US" baseline="-25000" dirty="0">
                <a:latin typeface="Arial" pitchFamily="34" charset="0"/>
                <a:ea typeface="MS PGothic" pitchFamily="34" charset="-128"/>
              </a:rPr>
              <a:t>A</a:t>
            </a:r>
            <a:r>
              <a:rPr lang="en-US" dirty="0">
                <a:latin typeface="Arial" pitchFamily="34" charset="0"/>
                <a:ea typeface="MS PGothic" pitchFamily="34" charset="-128"/>
              </a:rPr>
              <a:t>  )^ X</a:t>
            </a:r>
            <a:r>
              <a:rPr lang="en-US" baseline="-25000" dirty="0">
                <a:latin typeface="Arial" pitchFamily="34" charset="0"/>
                <a:ea typeface="MS PGothic" pitchFamily="34" charset="-128"/>
              </a:rPr>
              <a:t>D2 </a:t>
            </a:r>
            <a:r>
              <a:rPr lang="en-US" dirty="0">
                <a:latin typeface="Arial" pitchFamily="34" charset="0"/>
                <a:ea typeface="MS PGothic" pitchFamily="34" charset="-128"/>
              </a:rPr>
              <a:t>mod q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Bob receives Y</a:t>
            </a:r>
            <a:r>
              <a:rPr lang="en-US" baseline="-25000" dirty="0">
                <a:latin typeface="Arial" pitchFamily="34" charset="0"/>
                <a:ea typeface="MS PGothic" pitchFamily="34" charset="-128"/>
              </a:rPr>
              <a:t>D1 </a:t>
            </a:r>
            <a:r>
              <a:rPr lang="en-US" dirty="0">
                <a:latin typeface="Arial" pitchFamily="34" charset="0"/>
                <a:ea typeface="MS PGothic" pitchFamily="34" charset="-128"/>
              </a:rPr>
              <a:t>and calculates K1=(Y</a:t>
            </a:r>
            <a:r>
              <a:rPr lang="en-US" baseline="-25000" dirty="0">
                <a:latin typeface="Arial" pitchFamily="34" charset="0"/>
                <a:ea typeface="MS PGothic" pitchFamily="34" charset="-128"/>
              </a:rPr>
              <a:t>D1 </a:t>
            </a:r>
            <a:r>
              <a:rPr lang="en-US" dirty="0">
                <a:latin typeface="Arial" pitchFamily="34" charset="0"/>
                <a:ea typeface="MS PGothic" pitchFamily="34" charset="-128"/>
              </a:rPr>
              <a:t>)^ X</a:t>
            </a:r>
            <a:r>
              <a:rPr lang="en-US" baseline="-25000" dirty="0">
                <a:latin typeface="Arial" pitchFamily="34" charset="0"/>
                <a:ea typeface="MS PGothic" pitchFamily="34" charset="-128"/>
              </a:rPr>
              <a:t>B</a:t>
            </a:r>
            <a:r>
              <a:rPr lang="en-US" dirty="0">
                <a:latin typeface="Arial" pitchFamily="34" charset="0"/>
                <a:ea typeface="MS PGothic" pitchFamily="34" charset="-128"/>
              </a:rPr>
              <a:t> mod q</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Bob transmits Y</a:t>
            </a:r>
            <a:r>
              <a:rPr lang="en-US" baseline="-25000" dirty="0">
                <a:latin typeface="Arial" pitchFamily="34" charset="0"/>
                <a:ea typeface="MS PGothic" pitchFamily="34" charset="-128"/>
              </a:rPr>
              <a:t>B</a:t>
            </a:r>
            <a:r>
              <a:rPr lang="en-US" dirty="0">
                <a:latin typeface="Arial" pitchFamily="34" charset="0"/>
                <a:ea typeface="MS PGothic" pitchFamily="34" charset="-128"/>
              </a:rPr>
              <a:t> to Alice.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intercepts Y</a:t>
            </a:r>
            <a:r>
              <a:rPr lang="en-US" baseline="-25000" dirty="0">
                <a:latin typeface="Arial" pitchFamily="34" charset="0"/>
                <a:ea typeface="MS PGothic" pitchFamily="34" charset="-128"/>
              </a:rPr>
              <a:t>B </a:t>
            </a:r>
            <a:r>
              <a:rPr lang="en-US" dirty="0">
                <a:latin typeface="Arial" pitchFamily="34" charset="0"/>
                <a:ea typeface="MS PGothic" pitchFamily="34" charset="-128"/>
              </a:rPr>
              <a:t>and transmits Y</a:t>
            </a:r>
            <a:r>
              <a:rPr lang="en-US" baseline="-25000" dirty="0">
                <a:latin typeface="Arial" pitchFamily="34" charset="0"/>
                <a:ea typeface="MS PGothic" pitchFamily="34" charset="-128"/>
              </a:rPr>
              <a:t>D2 </a:t>
            </a:r>
            <a:r>
              <a:rPr lang="en-US" dirty="0">
                <a:latin typeface="Arial" pitchFamily="34" charset="0"/>
                <a:ea typeface="MS PGothic" pitchFamily="34" charset="-128"/>
              </a:rPr>
              <a:t>to Alice. Darth calculates K1=(Y</a:t>
            </a:r>
            <a:r>
              <a:rPr lang="en-US" baseline="-25000" dirty="0">
                <a:latin typeface="Arial" pitchFamily="34" charset="0"/>
                <a:ea typeface="MS PGothic" pitchFamily="34" charset="-128"/>
              </a:rPr>
              <a:t>B</a:t>
            </a:r>
            <a:r>
              <a:rPr lang="en-US" dirty="0">
                <a:latin typeface="Arial" pitchFamily="34" charset="0"/>
                <a:ea typeface="MS PGothic" pitchFamily="34" charset="-128"/>
              </a:rPr>
              <a:t> )^ X</a:t>
            </a:r>
            <a:r>
              <a:rPr lang="en-US" baseline="-25000" dirty="0">
                <a:latin typeface="Arial" pitchFamily="34" charset="0"/>
                <a:ea typeface="MS PGothic" pitchFamily="34" charset="-128"/>
              </a:rPr>
              <a:t>D1</a:t>
            </a:r>
            <a:r>
              <a:rPr lang="en-US" dirty="0">
                <a:latin typeface="Arial" pitchFamily="34" charset="0"/>
                <a:ea typeface="MS PGothic" pitchFamily="34" charset="-128"/>
              </a:rPr>
              <a:t>  mod q</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Alice receives Y</a:t>
            </a:r>
            <a:r>
              <a:rPr lang="en-US" baseline="-25000" dirty="0">
                <a:latin typeface="Arial" pitchFamily="34" charset="0"/>
                <a:ea typeface="MS PGothic" pitchFamily="34" charset="-128"/>
              </a:rPr>
              <a:t>D2 </a:t>
            </a:r>
            <a:r>
              <a:rPr lang="en-US" dirty="0">
                <a:latin typeface="Arial" pitchFamily="34" charset="0"/>
                <a:ea typeface="MS PGothic" pitchFamily="34" charset="-128"/>
              </a:rPr>
              <a:t>and calculates K2=(Y</a:t>
            </a:r>
            <a:r>
              <a:rPr lang="en-US" baseline="-25000" dirty="0">
                <a:latin typeface="Arial" pitchFamily="34" charset="0"/>
                <a:ea typeface="MS PGothic" pitchFamily="34" charset="-128"/>
              </a:rPr>
              <a:t>D2 </a:t>
            </a:r>
            <a:r>
              <a:rPr lang="en-US" dirty="0">
                <a:latin typeface="Arial" pitchFamily="34" charset="0"/>
                <a:ea typeface="MS PGothic" pitchFamily="34" charset="-128"/>
              </a:rPr>
              <a:t>)^ X</a:t>
            </a:r>
            <a:r>
              <a:rPr lang="en-US" baseline="-25000" dirty="0">
                <a:latin typeface="Arial" pitchFamily="34" charset="0"/>
                <a:ea typeface="MS PGothic" pitchFamily="34" charset="-128"/>
              </a:rPr>
              <a:t>A</a:t>
            </a:r>
            <a:r>
              <a:rPr lang="en-US" dirty="0">
                <a:latin typeface="Arial" pitchFamily="34" charset="0"/>
                <a:ea typeface="MS PGothic" pitchFamily="34" charset="-128"/>
              </a:rPr>
              <a:t> mod q .   </a:t>
            </a:r>
          </a:p>
          <a:p>
            <a:pPr>
              <a:lnSpc>
                <a:spcPct val="90000"/>
              </a:lnSpc>
              <a:spcBef>
                <a:spcPts val="44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At this point, Bob and Alice think that they share a secret key, but instead Bob and Darth share secret key K1 and Alice and Darth share secret key K2. All future communication between Bob and Alice is compromised in the following way: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Alice sends an encrypted message M: E(K2, M).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intercepts the encrypted message and decrypts it, to recover M.  </a:t>
            </a:r>
          </a:p>
          <a:p>
            <a:pPr>
              <a:lnSpc>
                <a:spcPct val="90000"/>
              </a:lnSpc>
              <a:spcBef>
                <a:spcPts val="447"/>
              </a:spcBef>
              <a:buFont typeface="Times New Roman" pitchFamily="18" charset="0"/>
              <a:buAutoNum type="arabicPeriod"/>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Darth sends Bob E(K1, M) or E(K1, M'), where M' is any message. In the first case, Darth simply wants to eavesdrop on the communication without altering it. In the second case, Darth wants to modify the message going to Bob.   The key exchange protocol is vulnerable to such an attack because it does not authenticate the participants. This vulnerability can be overcome with the use of digital signatures and public- key certificates.</a:t>
            </a:r>
          </a:p>
        </p:txBody>
      </p:sp>
      <p:sp>
        <p:nvSpPr>
          <p:cNvPr id="41987" name="Text Box 3"/>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231AA80B-DF5F-4CC4-8861-933B427D0C36}"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18</a:t>
            </a:fld>
            <a:endParaRPr lang="en-AU" sz="1300" dirty="0">
              <a:solidFill>
                <a:srgbClr val="FFFFFF"/>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314419E-1B5D-41BF-BEE5-FAA1A94171E3}" type="slidenum">
              <a:rPr lang="en-AU"/>
              <a:pPr/>
              <a:t>20</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9 summary.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FBF37DF-EAD4-4EF0-80F9-74F0E7D1DACD}" type="slidenum">
              <a:rPr lang="en-AU"/>
              <a:pPr/>
              <a:t>5</a:t>
            </a:fld>
            <a:endParaRPr lang="en-AU"/>
          </a:p>
        </p:txBody>
      </p:sp>
      <p:sp>
        <p:nvSpPr>
          <p:cNvPr id="32769"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9F6B6840-7701-4381-A1FD-1DF67173340C}"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5</a:t>
            </a:fld>
            <a:endParaRPr lang="en-AU" sz="1300" dirty="0">
              <a:solidFill>
                <a:srgbClr val="FFFFFF"/>
              </a:solidFill>
            </a:endParaRPr>
          </a:p>
        </p:txBody>
      </p:sp>
      <p:sp>
        <p:nvSpPr>
          <p:cNvPr id="32770"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2771"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ea typeface="MS PGothic" pitchFamily="34" charset="-128"/>
              </a:rPr>
              <a:t>Opening quote.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044824D-3515-4143-A2F7-4B3B9BA6B206}" type="slidenum">
              <a:rPr lang="en-AU"/>
              <a:pPr/>
              <a:t>7</a:t>
            </a:fld>
            <a:endParaRPr lang="en-AU"/>
          </a:p>
        </p:txBody>
      </p:sp>
      <p:sp>
        <p:nvSpPr>
          <p:cNvPr id="33793"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3248693B-B4D0-4BC1-AAE5-2AF5FCD407E2}"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7</a:t>
            </a:fld>
            <a:endParaRPr lang="en-AU" sz="1300" dirty="0">
              <a:solidFill>
                <a:srgbClr val="FFFFFF"/>
              </a:solidFill>
            </a:endParaRPr>
          </a:p>
        </p:txBody>
      </p:sp>
      <p:sp>
        <p:nvSpPr>
          <p:cNvPr id="33794"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3795"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This chapter continues our overview of public-key cryptography systems (PKCSs), and begins with a description of one of the earliest and simplest PKCS, </a:t>
            </a:r>
            <a:r>
              <a:rPr lang="en-US" dirty="0" err="1">
                <a:latin typeface="Arial" pitchFamily="34" charset="0"/>
                <a:cs typeface="Arial" pitchFamily="34" charset="0"/>
              </a:rPr>
              <a:t>Diffie</a:t>
            </a:r>
            <a:r>
              <a:rPr lang="en-US" dirty="0">
                <a:latin typeface="Arial" pitchFamily="34" charset="0"/>
                <a:cs typeface="Arial" pitchFamily="34" charset="0"/>
              </a:rPr>
              <a:t>-Hellman key exchange. This first published public-key algorithm appeared in the seminal paper by </a:t>
            </a:r>
            <a:r>
              <a:rPr lang="en-US" dirty="0" err="1">
                <a:latin typeface="Arial" pitchFamily="34" charset="0"/>
                <a:cs typeface="Arial" pitchFamily="34" charset="0"/>
              </a:rPr>
              <a:t>Diffie</a:t>
            </a:r>
            <a:r>
              <a:rPr lang="en-US" dirty="0">
                <a:latin typeface="Arial" pitchFamily="34" charset="0"/>
                <a:cs typeface="Arial" pitchFamily="34" charset="0"/>
              </a:rPr>
              <a:t> and Hellman that defined public-key cryptography [DIFF76b] and is generally referred to as </a:t>
            </a:r>
            <a:r>
              <a:rPr lang="en-US" dirty="0" err="1">
                <a:latin typeface="Arial" pitchFamily="34" charset="0"/>
                <a:cs typeface="Arial" pitchFamily="34" charset="0"/>
              </a:rPr>
              <a:t>Diffie</a:t>
            </a:r>
            <a:r>
              <a:rPr lang="en-US" dirty="0">
                <a:latin typeface="Arial" pitchFamily="34" charset="0"/>
                <a:cs typeface="Arial" pitchFamily="34" charset="0"/>
              </a:rPr>
              <a:t>-Hellman key exchange. </a:t>
            </a:r>
            <a:r>
              <a:rPr lang="en-AU" dirty="0">
                <a:latin typeface="Arial" pitchFamily="34" charset="0"/>
                <a:cs typeface="Arial" pitchFamily="34" charset="0"/>
              </a:rPr>
              <a:t>The concept had been previously described in a classified report in 1970 by </a:t>
            </a:r>
            <a:r>
              <a:rPr lang="en-US" dirty="0">
                <a:latin typeface="Arial" pitchFamily="34" charset="0"/>
                <a:cs typeface="Arial" pitchFamily="34" charset="0"/>
              </a:rPr>
              <a:t>Williamson</a:t>
            </a:r>
            <a:r>
              <a:rPr lang="en-AU" dirty="0">
                <a:latin typeface="Arial" pitchFamily="34" charset="0"/>
                <a:cs typeface="Arial" pitchFamily="34" charset="0"/>
              </a:rPr>
              <a:t> (UK CESG) - and subsequently declassified in 1987, see</a:t>
            </a:r>
            <a:r>
              <a:rPr lang="en-US" dirty="0">
                <a:latin typeface="Arial" pitchFamily="34" charset="0"/>
                <a:cs typeface="Arial" pitchFamily="34" charset="0"/>
              </a:rPr>
              <a:t> [ELLI99]. The purpose of the algorithm is to enable two users to securely exchange a key that can then be used for subsequent encryption of messages. The algorithm itself is limited to the exchange of secret values.  A number of commercial products employ this key exchange technique.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4C739C2-CD2A-4BAB-86DA-CAC0674373B5}" type="slidenum">
              <a:rPr lang="en-AU"/>
              <a:pPr/>
              <a:t>8</a:t>
            </a:fld>
            <a:endParaRPr lang="en-AU"/>
          </a:p>
        </p:txBody>
      </p:sp>
      <p:sp>
        <p:nvSpPr>
          <p:cNvPr id="34817"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263B391F-8E26-4225-A133-5DF6B25B3AAC}"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8</a:t>
            </a:fld>
            <a:endParaRPr lang="en-AU" sz="1300" dirty="0">
              <a:solidFill>
                <a:srgbClr val="FFFFFF"/>
              </a:solidFill>
            </a:endParaRPr>
          </a:p>
        </p:txBody>
      </p:sp>
      <p:sp>
        <p:nvSpPr>
          <p:cNvPr id="34818"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4819"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a:t>
            </a:r>
            <a:r>
              <a:rPr lang="en-US" dirty="0" err="1">
                <a:latin typeface="Arial" pitchFamily="34" charset="0"/>
                <a:cs typeface="Arial" pitchFamily="34" charset="0"/>
              </a:rPr>
              <a:t>Diffie</a:t>
            </a:r>
            <a:r>
              <a:rPr lang="en-US" dirty="0">
                <a:latin typeface="Arial" pitchFamily="34" charset="0"/>
                <a:cs typeface="Arial" pitchFamily="34" charset="0"/>
              </a:rPr>
              <a:t>-Hellman algorithm uses </a:t>
            </a:r>
            <a:r>
              <a:rPr lang="en-AU" dirty="0">
                <a:latin typeface="Arial" pitchFamily="34" charset="0"/>
                <a:cs typeface="Arial" pitchFamily="34" charset="0"/>
              </a:rPr>
              <a:t>exponentiation in a finite (Galois) field (modulo a prime or a polynomial), and </a:t>
            </a:r>
            <a:r>
              <a:rPr lang="en-US" dirty="0">
                <a:latin typeface="Arial" pitchFamily="34" charset="0"/>
                <a:cs typeface="Arial" pitchFamily="34" charset="0"/>
              </a:rPr>
              <a:t>depends for its effectiveness on the difficulty of computing discrete logarithms.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C97D16F3-863C-4C35-95D9-B12A7C24E4AE}" type="slidenum">
              <a:rPr lang="en-AU"/>
              <a:pPr/>
              <a:t>9</a:t>
            </a:fld>
            <a:endParaRPr lang="en-AU"/>
          </a:p>
        </p:txBody>
      </p:sp>
      <p:sp>
        <p:nvSpPr>
          <p:cNvPr id="35841" name="Text Box 1"/>
          <p:cNvSpPr txBox="1">
            <a:spLocks noChangeArrowheads="1"/>
          </p:cNvSpPr>
          <p:nvPr/>
        </p:nvSpPr>
        <p:spPr bwMode="auto">
          <a:xfrm>
            <a:off x="4021294" y="9721106"/>
            <a:ext cx="3076363" cy="511731"/>
          </a:xfrm>
          <a:prstGeom prst="rect">
            <a:avLst/>
          </a:prstGeom>
          <a:noFill/>
          <a:ln w="9525">
            <a:noFill/>
            <a:round/>
            <a:headEnd/>
            <a:tailEnd/>
          </a:ln>
          <a:effectLst/>
        </p:spPr>
        <p:txBody>
          <a:bodyPr lIns="97488" tIns="50694" rIns="97488" bIns="50694" anchor="b"/>
          <a:lstStyle/>
          <a:p>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fld id="{FCAB192B-BFF1-4B05-A0B1-0BE1A81D9DA6}" type="slidenum">
              <a:rPr lang="en-AU" sz="1300">
                <a:solidFill>
                  <a:srgbClr val="FFFFFF"/>
                </a:solidFill>
              </a:rPr>
              <a:pPr algn="r">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t>9</a:t>
            </a:fld>
            <a:endParaRPr lang="en-AU" sz="1300" dirty="0">
              <a:solidFill>
                <a:srgbClr val="FFFFFF"/>
              </a:solidFill>
            </a:endParaRPr>
          </a:p>
        </p:txBody>
      </p:sp>
      <p:sp>
        <p:nvSpPr>
          <p:cNvPr id="35842" name="Rectangle 2"/>
          <p:cNvSpPr txBox="1">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35843" name="Text Box 3"/>
          <p:cNvSpPr txBox="1">
            <a:spLocks noGrp="1" noChangeArrowheads="1"/>
          </p:cNvSpPr>
          <p:nvPr>
            <p:ph type="body" idx="1"/>
          </p:nvPr>
        </p:nvSpPr>
        <p:spPr bwMode="auto">
          <a:xfrm>
            <a:off x="709930" y="4861441"/>
            <a:ext cx="5679440" cy="4605576"/>
          </a:xfrm>
          <a:prstGeom prst="rect">
            <a:avLst/>
          </a:prstGeom>
          <a:noFill/>
          <a:ln>
            <a:round/>
            <a:headEnd/>
            <a:tailEnd/>
          </a:ln>
        </p:spPr>
        <p:txBody>
          <a:bodyPr/>
          <a:lstStyle/>
          <a:p>
            <a:pPr>
              <a:spcBef>
                <a:spcPts val="487"/>
              </a:spcBef>
              <a:tabLst>
                <a:tab pos="0" algn="l"/>
                <a:tab pos="495239" algn="l"/>
                <a:tab pos="990478" algn="l"/>
                <a:tab pos="1485717" algn="l"/>
                <a:tab pos="1980956" algn="l"/>
                <a:tab pos="2476195" algn="l"/>
                <a:tab pos="2971434" algn="l"/>
                <a:tab pos="3466673" algn="l"/>
                <a:tab pos="3961912" algn="l"/>
                <a:tab pos="4457151" algn="l"/>
                <a:tab pos="4952390" algn="l"/>
                <a:tab pos="5447629" algn="l"/>
                <a:tab pos="5942868" algn="l"/>
                <a:tab pos="6438108" algn="l"/>
                <a:tab pos="6933347" algn="l"/>
                <a:tab pos="7428586" algn="l"/>
                <a:tab pos="7923825" algn="l"/>
                <a:tab pos="8419064" algn="l"/>
                <a:tab pos="8914303" algn="l"/>
                <a:tab pos="9409542" algn="l"/>
                <a:tab pos="9904781" algn="l"/>
              </a:tabLst>
            </a:pPr>
            <a:r>
              <a:rPr lang="en-US" dirty="0">
                <a:latin typeface="Arial" pitchFamily="34" charset="0"/>
                <a:cs typeface="Arial" pitchFamily="34" charset="0"/>
              </a:rPr>
              <a:t>In the </a:t>
            </a:r>
            <a:r>
              <a:rPr lang="en-US" dirty="0" err="1">
                <a:latin typeface="Arial" pitchFamily="34" charset="0"/>
                <a:cs typeface="Arial" pitchFamily="34" charset="0"/>
              </a:rPr>
              <a:t>Diffie</a:t>
            </a:r>
            <a:r>
              <a:rPr lang="en-US" dirty="0">
                <a:latin typeface="Arial" pitchFamily="34" charset="0"/>
                <a:cs typeface="Arial" pitchFamily="34" charset="0"/>
              </a:rPr>
              <a:t>-Hellman key exchange algorithm, there are two publicly known numbers: a prime number q and an integer a that is a primitive root of q. </a:t>
            </a:r>
            <a:r>
              <a:rPr lang="en-AU" dirty="0">
                <a:latin typeface="Arial" pitchFamily="34" charset="0"/>
                <a:cs typeface="Arial" pitchFamily="34" charset="0"/>
              </a:rPr>
              <a:t>The prime q and primitive root </a:t>
            </a:r>
            <a:r>
              <a:rPr lang="el-GR" dirty="0">
                <a:latin typeface="Arial" pitchFamily="34" charset="0"/>
                <a:cs typeface="Arial" pitchFamily="34" charset="0"/>
              </a:rPr>
              <a:t>a</a:t>
            </a:r>
            <a:r>
              <a:rPr lang="en-AU" dirty="0">
                <a:latin typeface="Arial" pitchFamily="34" charset="0"/>
                <a:cs typeface="Arial" pitchFamily="34" charset="0"/>
              </a:rPr>
              <a:t> can be common to all using some instance of the D-H scheme. Note that the primitive root </a:t>
            </a:r>
            <a:r>
              <a:rPr lang="el-GR" dirty="0">
                <a:latin typeface="Arial" pitchFamily="34" charset="0"/>
                <a:cs typeface="Arial" pitchFamily="34" charset="0"/>
              </a:rPr>
              <a:t>a</a:t>
            </a:r>
            <a:r>
              <a:rPr lang="en-AU" dirty="0">
                <a:latin typeface="Arial" pitchFamily="34" charset="0"/>
                <a:cs typeface="Arial" pitchFamily="34" charset="0"/>
              </a:rPr>
              <a:t> is a number whose powers successively generate all the elements mod q. Users Alice and Bob choose random secrets </a:t>
            </a:r>
            <a:r>
              <a:rPr lang="en-AU" dirty="0" err="1">
                <a:latin typeface="Arial" pitchFamily="34" charset="0"/>
                <a:cs typeface="Arial" pitchFamily="34" charset="0"/>
              </a:rPr>
              <a:t>x's</a:t>
            </a:r>
            <a:r>
              <a:rPr lang="en-AU" dirty="0">
                <a:latin typeface="Arial" pitchFamily="34" charset="0"/>
                <a:cs typeface="Arial" pitchFamily="34" charset="0"/>
              </a:rPr>
              <a:t>, and then "protect" them using exponentiation to create their public </a:t>
            </a:r>
            <a:r>
              <a:rPr lang="en-AU" dirty="0" err="1">
                <a:latin typeface="Arial" pitchFamily="34" charset="0"/>
                <a:cs typeface="Arial" pitchFamily="34" charset="0"/>
              </a:rPr>
              <a:t>y's</a:t>
            </a:r>
            <a:r>
              <a:rPr lang="en-AU" dirty="0">
                <a:latin typeface="Arial" pitchFamily="34" charset="0"/>
                <a:cs typeface="Arial" pitchFamily="34" charset="0"/>
              </a:rPr>
              <a:t>. For an attacker monitoring the exchange of the </a:t>
            </a:r>
            <a:r>
              <a:rPr lang="en-AU" dirty="0" err="1">
                <a:latin typeface="Arial" pitchFamily="34" charset="0"/>
                <a:cs typeface="Arial" pitchFamily="34" charset="0"/>
              </a:rPr>
              <a:t>y's</a:t>
            </a:r>
            <a:r>
              <a:rPr lang="en-AU" dirty="0">
                <a:latin typeface="Arial" pitchFamily="34" charset="0"/>
                <a:cs typeface="Arial" pitchFamily="34" charset="0"/>
              </a:rPr>
              <a:t> to recover either of the </a:t>
            </a:r>
            <a:r>
              <a:rPr lang="en-AU" dirty="0" err="1">
                <a:latin typeface="Arial" pitchFamily="34" charset="0"/>
                <a:cs typeface="Arial" pitchFamily="34" charset="0"/>
              </a:rPr>
              <a:t>x's</a:t>
            </a:r>
            <a:r>
              <a:rPr lang="en-AU" dirty="0">
                <a:latin typeface="Arial" pitchFamily="34" charset="0"/>
                <a:cs typeface="Arial" pitchFamily="34" charset="0"/>
              </a:rPr>
              <a:t>, they'd need to solve the discrete logarithm problem, which is hard.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2130425" cy="458788"/>
          </a:xfrm>
          <a:prstGeom prst="rect">
            <a:avLst/>
          </a:prstGeom>
        </p:spPr>
        <p:txBody>
          <a:bodyPr/>
          <a:lstStyle>
            <a:lvl1pPr>
              <a:defRPr/>
            </a:lvl1pPr>
          </a:lstStyle>
          <a:p>
            <a:fld id="{2FA53D93-198B-43A7-999B-1109BF1C742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9"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DIFFIE HELLMAN KEY EXCHANGE</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err="1">
                <a:solidFill>
                  <a:srgbClr val="0070C0"/>
                </a:solidFill>
                <a:latin typeface="Arial" pitchFamily="34" charset="0"/>
                <a:cs typeface="Arial" pitchFamily="34" charset="0"/>
              </a:rPr>
              <a:t>Diffie</a:t>
            </a:r>
            <a:r>
              <a:rPr lang="en-AU" sz="3600" dirty="0">
                <a:solidFill>
                  <a:srgbClr val="0070C0"/>
                </a:solidFill>
                <a:latin typeface="Arial" pitchFamily="34" charset="0"/>
                <a:cs typeface="Arial" pitchFamily="34" charset="0"/>
              </a:rPr>
              <a:t>-Hellman Key Exchange</a:t>
            </a:r>
          </a:p>
        </p:txBody>
      </p:sp>
      <p:sp>
        <p:nvSpPr>
          <p:cNvPr id="9218" name="Text Box 2"/>
          <p:cNvSpPr txBox="1">
            <a:spLocks noChangeArrowheads="1"/>
          </p:cNvSpPr>
          <p:nvPr/>
        </p:nvSpPr>
        <p:spPr bwMode="auto">
          <a:xfrm>
            <a:off x="444137" y="1441269"/>
            <a:ext cx="8229600" cy="4649788"/>
          </a:xfrm>
          <a:prstGeom prst="rect">
            <a:avLst/>
          </a:prstGeom>
          <a:noFill/>
          <a:ln w="9525">
            <a:noFill/>
            <a:round/>
            <a:headEnd/>
            <a:tailEnd/>
          </a:ln>
          <a:effectLst/>
        </p:spPr>
        <p:txBody>
          <a:bodyPr/>
          <a:lstStyle/>
          <a:p>
            <a:pPr marL="339725" indent="-339725" algn="just">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shared session key for users A &amp; B is K</a:t>
            </a:r>
            <a:r>
              <a:rPr lang="en-AU" sz="2400" baseline="-25000" dirty="0">
                <a:solidFill>
                  <a:srgbClr val="0033CC"/>
                </a:solidFill>
                <a:latin typeface="Arial" pitchFamily="34" charset="0"/>
                <a:cs typeface="Arial" pitchFamily="34" charset="0"/>
              </a:rPr>
              <a:t>AB</a:t>
            </a:r>
            <a:r>
              <a:rPr lang="en-AU" sz="2400" dirty="0">
                <a:solidFill>
                  <a:srgbClr val="0033CC"/>
                </a:solidFill>
                <a:latin typeface="Arial" pitchFamily="34" charset="0"/>
                <a:cs typeface="Arial" pitchFamily="34" charset="0"/>
              </a:rPr>
              <a:t>: </a:t>
            </a:r>
          </a:p>
          <a:p>
            <a:pPr lvl="1" indent="-282575" algn="just">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K</a:t>
            </a:r>
            <a:r>
              <a:rPr lang="en-AU" sz="2400" baseline="-25000" dirty="0">
                <a:solidFill>
                  <a:srgbClr val="0033CC"/>
                </a:solidFill>
                <a:latin typeface="Arial" pitchFamily="34" charset="0"/>
                <a:cs typeface="Arial" pitchFamily="34" charset="0"/>
              </a:rPr>
              <a:t>AB</a:t>
            </a:r>
            <a:r>
              <a:rPr lang="en-AU" sz="2400" dirty="0">
                <a:solidFill>
                  <a:srgbClr val="0033CC"/>
                </a:solidFill>
                <a:latin typeface="Arial" pitchFamily="34" charset="0"/>
                <a:cs typeface="Arial" pitchFamily="34" charset="0"/>
              </a:rPr>
              <a:t> = </a:t>
            </a:r>
            <a:r>
              <a:rPr lang="el-GR" sz="2400" dirty="0">
                <a:solidFill>
                  <a:srgbClr val="0033CC"/>
                </a:solidFill>
                <a:latin typeface="Arial" pitchFamily="34" charset="0"/>
                <a:cs typeface="Arial" pitchFamily="34" charset="0"/>
              </a:rPr>
              <a:t>a</a:t>
            </a:r>
            <a:r>
              <a:rPr lang="en-AU" sz="2400" baseline="60000" dirty="0" err="1">
                <a:solidFill>
                  <a:srgbClr val="0033CC"/>
                </a:solidFill>
                <a:latin typeface="Arial" pitchFamily="34" charset="0"/>
                <a:cs typeface="Arial" pitchFamily="34" charset="0"/>
              </a:rPr>
              <a:t>x</a:t>
            </a:r>
            <a:r>
              <a:rPr lang="en-AU" sz="2400" baseline="40000" dirty="0" err="1">
                <a:solidFill>
                  <a:srgbClr val="0033CC"/>
                </a:solidFill>
                <a:latin typeface="Arial" pitchFamily="34" charset="0"/>
                <a:cs typeface="Arial" pitchFamily="34" charset="0"/>
              </a:rPr>
              <a:t>A.</a:t>
            </a:r>
            <a:r>
              <a:rPr lang="en-AU" sz="2400" baseline="60000" dirty="0" err="1">
                <a:solidFill>
                  <a:srgbClr val="0033CC"/>
                </a:solidFill>
                <a:latin typeface="Arial" pitchFamily="34" charset="0"/>
                <a:cs typeface="Arial" pitchFamily="34" charset="0"/>
              </a:rPr>
              <a:t>x</a:t>
            </a:r>
            <a:r>
              <a:rPr lang="en-AU" sz="2400" baseline="40000" dirty="0" err="1">
                <a:solidFill>
                  <a:srgbClr val="0033CC"/>
                </a:solidFill>
                <a:latin typeface="Arial" pitchFamily="34" charset="0"/>
                <a:cs typeface="Arial" pitchFamily="34" charset="0"/>
              </a:rPr>
              <a:t>B</a:t>
            </a:r>
            <a:r>
              <a:rPr lang="en-AU" sz="2400" dirty="0">
                <a:solidFill>
                  <a:srgbClr val="0033CC"/>
                </a:solidFill>
                <a:latin typeface="Arial" pitchFamily="34" charset="0"/>
                <a:cs typeface="Arial" pitchFamily="34" charset="0"/>
              </a:rPr>
              <a:t> mod q</a:t>
            </a:r>
          </a:p>
          <a:p>
            <a:pPr lvl="1" indent="-282575" algn="just">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 </a:t>
            </a:r>
            <a:r>
              <a:rPr lang="en-AU" sz="2400" dirty="0" err="1">
                <a:solidFill>
                  <a:srgbClr val="0033CC"/>
                </a:solidFill>
                <a:latin typeface="Arial" pitchFamily="34" charset="0"/>
                <a:cs typeface="Arial" pitchFamily="34" charset="0"/>
              </a:rPr>
              <a:t>y</a:t>
            </a:r>
            <a:r>
              <a:rPr lang="en-AU" sz="2400" baseline="-25000" dirty="0" err="1">
                <a:solidFill>
                  <a:srgbClr val="0033CC"/>
                </a:solidFill>
                <a:latin typeface="Arial" pitchFamily="34" charset="0"/>
                <a:cs typeface="Arial" pitchFamily="34" charset="0"/>
              </a:rPr>
              <a:t>A</a:t>
            </a:r>
            <a:r>
              <a:rPr lang="en-AU" sz="2400" baseline="60000" dirty="0" err="1">
                <a:solidFill>
                  <a:srgbClr val="0033CC"/>
                </a:solidFill>
                <a:latin typeface="Arial" pitchFamily="34" charset="0"/>
                <a:cs typeface="Arial" pitchFamily="34" charset="0"/>
              </a:rPr>
              <a:t>x</a:t>
            </a:r>
            <a:r>
              <a:rPr lang="en-AU" sz="2400" baseline="40000" dirty="0" err="1">
                <a:solidFill>
                  <a:srgbClr val="0033CC"/>
                </a:solidFill>
                <a:latin typeface="Arial" pitchFamily="34" charset="0"/>
                <a:cs typeface="Arial" pitchFamily="34" charset="0"/>
              </a:rPr>
              <a:t>B</a:t>
            </a:r>
            <a:r>
              <a:rPr lang="en-AU" sz="2400" dirty="0">
                <a:solidFill>
                  <a:srgbClr val="0033CC"/>
                </a:solidFill>
                <a:latin typeface="Arial" pitchFamily="34" charset="0"/>
                <a:cs typeface="Arial" pitchFamily="34" charset="0"/>
              </a:rPr>
              <a:t> mod q  (which </a:t>
            </a:r>
            <a:r>
              <a:rPr lang="en-AU" sz="2400" b="1" dirty="0">
                <a:solidFill>
                  <a:srgbClr val="0033CC"/>
                </a:solidFill>
                <a:latin typeface="Arial" pitchFamily="34" charset="0"/>
                <a:cs typeface="Arial" pitchFamily="34" charset="0"/>
              </a:rPr>
              <a:t>B</a:t>
            </a:r>
            <a:r>
              <a:rPr lang="en-AU" sz="2400" dirty="0">
                <a:solidFill>
                  <a:srgbClr val="0033CC"/>
                </a:solidFill>
                <a:latin typeface="Arial" pitchFamily="34" charset="0"/>
                <a:cs typeface="Arial" pitchFamily="34" charset="0"/>
              </a:rPr>
              <a:t> can compute) </a:t>
            </a:r>
          </a:p>
          <a:p>
            <a:pPr lvl="1" indent="-282575" algn="just">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 </a:t>
            </a:r>
            <a:r>
              <a:rPr lang="en-AU" sz="2400" dirty="0" err="1">
                <a:solidFill>
                  <a:srgbClr val="0033CC"/>
                </a:solidFill>
                <a:latin typeface="Arial" pitchFamily="34" charset="0"/>
                <a:cs typeface="Arial" pitchFamily="34" charset="0"/>
              </a:rPr>
              <a:t>y</a:t>
            </a:r>
            <a:r>
              <a:rPr lang="en-AU" sz="2400" baseline="-25000" dirty="0" err="1">
                <a:solidFill>
                  <a:srgbClr val="0033CC"/>
                </a:solidFill>
                <a:latin typeface="Arial" pitchFamily="34" charset="0"/>
                <a:cs typeface="Arial" pitchFamily="34" charset="0"/>
              </a:rPr>
              <a:t>B</a:t>
            </a:r>
            <a:r>
              <a:rPr lang="en-AU" sz="2400" baseline="60000" dirty="0" err="1">
                <a:solidFill>
                  <a:srgbClr val="0033CC"/>
                </a:solidFill>
                <a:latin typeface="Arial" pitchFamily="34" charset="0"/>
                <a:cs typeface="Arial" pitchFamily="34" charset="0"/>
              </a:rPr>
              <a:t>x</a:t>
            </a:r>
            <a:r>
              <a:rPr lang="en-AU" sz="2400" baseline="40000" dirty="0" err="1">
                <a:solidFill>
                  <a:srgbClr val="0033CC"/>
                </a:solidFill>
                <a:latin typeface="Arial" pitchFamily="34" charset="0"/>
                <a:cs typeface="Arial" pitchFamily="34" charset="0"/>
              </a:rPr>
              <a:t>A</a:t>
            </a:r>
            <a:r>
              <a:rPr lang="en-AU" sz="2400" dirty="0">
                <a:solidFill>
                  <a:srgbClr val="0033CC"/>
                </a:solidFill>
                <a:latin typeface="Arial" pitchFamily="34" charset="0"/>
                <a:cs typeface="Arial" pitchFamily="34" charset="0"/>
              </a:rPr>
              <a:t> mod q  (which </a:t>
            </a:r>
            <a:r>
              <a:rPr lang="en-AU" sz="2400" b="1" dirty="0">
                <a:solidFill>
                  <a:srgbClr val="0033CC"/>
                </a:solidFill>
                <a:latin typeface="Arial" pitchFamily="34" charset="0"/>
                <a:cs typeface="Arial" pitchFamily="34" charset="0"/>
              </a:rPr>
              <a:t>A</a:t>
            </a:r>
            <a:r>
              <a:rPr lang="en-AU" sz="2400" dirty="0">
                <a:solidFill>
                  <a:srgbClr val="0033CC"/>
                </a:solidFill>
                <a:latin typeface="Arial" pitchFamily="34" charset="0"/>
                <a:cs typeface="Arial" pitchFamily="34" charset="0"/>
              </a:rPr>
              <a:t> can compute) </a:t>
            </a:r>
          </a:p>
          <a:p>
            <a:pPr marL="339725" indent="-339725" algn="just">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K</a:t>
            </a:r>
            <a:r>
              <a:rPr lang="en-AU" sz="2400" baseline="-25000" dirty="0">
                <a:solidFill>
                  <a:srgbClr val="0033CC"/>
                </a:solidFill>
                <a:latin typeface="Arial" pitchFamily="34" charset="0"/>
                <a:cs typeface="Arial" pitchFamily="34" charset="0"/>
              </a:rPr>
              <a:t>AB</a:t>
            </a:r>
            <a:r>
              <a:rPr lang="en-AU" sz="2400" dirty="0">
                <a:solidFill>
                  <a:srgbClr val="0033CC"/>
                </a:solidFill>
                <a:latin typeface="Arial" pitchFamily="34" charset="0"/>
                <a:cs typeface="Arial" pitchFamily="34" charset="0"/>
              </a:rPr>
              <a:t> is used as session key in private-key encryption scheme between Alice and Bob</a:t>
            </a:r>
          </a:p>
          <a:p>
            <a:pPr marL="339725" indent="-339725" algn="just">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if Alice and Bob subsequently communicate, they will have the </a:t>
            </a:r>
            <a:r>
              <a:rPr lang="en-AU" sz="2400" b="1" dirty="0">
                <a:solidFill>
                  <a:srgbClr val="0033CC"/>
                </a:solidFill>
                <a:latin typeface="Arial" pitchFamily="34" charset="0"/>
                <a:cs typeface="Arial" pitchFamily="34" charset="0"/>
              </a:rPr>
              <a:t>same</a:t>
            </a:r>
            <a:r>
              <a:rPr lang="en-AU" sz="2400" dirty="0">
                <a:solidFill>
                  <a:srgbClr val="0033CC"/>
                </a:solidFill>
                <a:latin typeface="Arial" pitchFamily="34" charset="0"/>
                <a:cs typeface="Arial" pitchFamily="34" charset="0"/>
              </a:rPr>
              <a:t> key as before, unless they choose new public-keys </a:t>
            </a:r>
          </a:p>
          <a:p>
            <a:pPr marL="339725" indent="-339725" algn="just">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33CC"/>
                </a:solidFill>
                <a:latin typeface="Arial" pitchFamily="34" charset="0"/>
                <a:cs typeface="Arial" pitchFamily="34" charset="0"/>
              </a:rPr>
              <a:t>attacker needs an x, must solve discrete log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8" y="2107872"/>
            <a:ext cx="359476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err="1">
                <a:solidFill>
                  <a:srgbClr val="0070C0"/>
                </a:solidFill>
                <a:latin typeface="Arial" pitchFamily="34" charset="0"/>
                <a:cs typeface="Arial" pitchFamily="34" charset="0"/>
              </a:rPr>
              <a:t>Diffie</a:t>
            </a:r>
            <a:r>
              <a:rPr lang="en-AU" sz="3600" dirty="0">
                <a:solidFill>
                  <a:srgbClr val="0070C0"/>
                </a:solidFill>
                <a:latin typeface="Arial" pitchFamily="34" charset="0"/>
                <a:cs typeface="Arial" pitchFamily="34" charset="0"/>
              </a:rPr>
              <a:t>-Hellman Example </a:t>
            </a:r>
          </a:p>
        </p:txBody>
      </p:sp>
      <p:sp>
        <p:nvSpPr>
          <p:cNvPr id="10242" name="Text Box 2"/>
          <p:cNvSpPr txBox="1">
            <a:spLocks noChangeArrowheads="1"/>
          </p:cNvSpPr>
          <p:nvPr/>
        </p:nvSpPr>
        <p:spPr bwMode="auto">
          <a:xfrm>
            <a:off x="444137" y="1375954"/>
            <a:ext cx="8229600" cy="4319452"/>
          </a:xfrm>
          <a:prstGeom prst="rect">
            <a:avLst/>
          </a:prstGeom>
          <a:noFill/>
          <a:ln w="9525">
            <a:noFill/>
            <a:round/>
            <a:headEnd/>
            <a:tailEnd/>
          </a:ln>
          <a:effectLst/>
        </p:spPr>
        <p:txBody>
          <a:bodyPr/>
          <a:lstStyle/>
          <a:p>
            <a:pPr marL="339725" indent="-339725">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users Alice &amp; Bob who wish to swap keys:</a:t>
            </a:r>
          </a:p>
          <a:p>
            <a:pPr marL="339725" indent="-339725">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agree on prime q=353 and </a:t>
            </a:r>
            <a:r>
              <a:rPr lang="el-GR" sz="2800" dirty="0">
                <a:solidFill>
                  <a:srgbClr val="0033CC"/>
                </a:solidFill>
                <a:latin typeface="Arial" pitchFamily="34" charset="0"/>
                <a:cs typeface="Arial" pitchFamily="34" charset="0"/>
              </a:rPr>
              <a:t>a</a:t>
            </a:r>
            <a:r>
              <a:rPr lang="en-US" sz="2800" dirty="0">
                <a:solidFill>
                  <a:srgbClr val="0033CC"/>
                </a:solidFill>
                <a:latin typeface="Arial" pitchFamily="34" charset="0"/>
                <a:cs typeface="Arial" pitchFamily="34" charset="0"/>
              </a:rPr>
              <a:t>=3</a:t>
            </a:r>
          </a:p>
          <a:p>
            <a:pPr marL="339725" indent="-339725">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select random secret keys:</a:t>
            </a:r>
          </a:p>
          <a:p>
            <a:pPr marL="739775" lvl="1" indent="-282575">
              <a:lnSpc>
                <a:spcPct val="90000"/>
              </a:lnSpc>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A chooses </a:t>
            </a:r>
            <a:r>
              <a:rPr lang="en-AU" dirty="0" err="1">
                <a:solidFill>
                  <a:srgbClr val="0033CC"/>
                </a:solidFill>
                <a:latin typeface="Arial" pitchFamily="34" charset="0"/>
                <a:cs typeface="Arial" pitchFamily="34" charset="0"/>
              </a:rPr>
              <a:t>x</a:t>
            </a:r>
            <a:r>
              <a:rPr lang="en-AU" baseline="-25000" dirty="0" err="1">
                <a:solidFill>
                  <a:srgbClr val="0033CC"/>
                </a:solidFill>
                <a:latin typeface="Arial" pitchFamily="34" charset="0"/>
                <a:cs typeface="Arial" pitchFamily="34" charset="0"/>
              </a:rPr>
              <a:t>A</a:t>
            </a:r>
            <a:r>
              <a:rPr lang="en-AU" dirty="0">
                <a:solidFill>
                  <a:srgbClr val="0033CC"/>
                </a:solidFill>
                <a:latin typeface="Arial" pitchFamily="34" charset="0"/>
                <a:cs typeface="Arial" pitchFamily="34" charset="0"/>
              </a:rPr>
              <a:t>=97, B chooses </a:t>
            </a:r>
            <a:r>
              <a:rPr lang="en-AU" dirty="0" err="1">
                <a:solidFill>
                  <a:srgbClr val="0033CC"/>
                </a:solidFill>
                <a:latin typeface="Arial" pitchFamily="34" charset="0"/>
                <a:cs typeface="Arial" pitchFamily="34" charset="0"/>
              </a:rPr>
              <a:t>x</a:t>
            </a:r>
            <a:r>
              <a:rPr lang="en-AU" baseline="-25000" dirty="0" err="1">
                <a:solidFill>
                  <a:srgbClr val="0033CC"/>
                </a:solidFill>
                <a:latin typeface="Arial" pitchFamily="34" charset="0"/>
                <a:cs typeface="Arial" pitchFamily="34" charset="0"/>
              </a:rPr>
              <a:t>B</a:t>
            </a:r>
            <a:r>
              <a:rPr lang="en-AU" dirty="0">
                <a:solidFill>
                  <a:srgbClr val="0033CC"/>
                </a:solidFill>
                <a:latin typeface="Arial" pitchFamily="34" charset="0"/>
                <a:cs typeface="Arial" pitchFamily="34" charset="0"/>
              </a:rPr>
              <a:t>=233</a:t>
            </a:r>
          </a:p>
          <a:p>
            <a:pPr marL="339725" indent="-339725">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compute respective public keys:</a:t>
            </a:r>
          </a:p>
          <a:p>
            <a:pPr marL="739775" lvl="1" indent="-282575">
              <a:lnSpc>
                <a:spcPct val="90000"/>
              </a:lnSpc>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err="1">
                <a:solidFill>
                  <a:srgbClr val="0033CC"/>
                </a:solidFill>
                <a:latin typeface="Arial" pitchFamily="34" charset="0"/>
                <a:cs typeface="Arial" pitchFamily="34" charset="0"/>
              </a:rPr>
              <a:t>y</a:t>
            </a:r>
            <a:r>
              <a:rPr lang="en-AU" baseline="-25000" dirty="0" err="1">
                <a:solidFill>
                  <a:srgbClr val="0033CC"/>
                </a:solidFill>
                <a:latin typeface="Arial" pitchFamily="34" charset="0"/>
                <a:cs typeface="Arial" pitchFamily="34" charset="0"/>
              </a:rPr>
              <a:t>A</a:t>
            </a:r>
            <a:r>
              <a:rPr lang="en-AU" dirty="0">
                <a:solidFill>
                  <a:srgbClr val="0033CC"/>
                </a:solidFill>
                <a:latin typeface="Arial" pitchFamily="34" charset="0"/>
                <a:cs typeface="Arial" pitchFamily="34" charset="0"/>
              </a:rPr>
              <a:t>=</a:t>
            </a:r>
            <a:r>
              <a:rPr lang="en-US" dirty="0">
                <a:solidFill>
                  <a:srgbClr val="0033CC"/>
                </a:solidFill>
                <a:latin typeface="Arial" pitchFamily="34" charset="0"/>
                <a:cs typeface="Arial" pitchFamily="34" charset="0"/>
              </a:rPr>
              <a:t>3</a:t>
            </a:r>
            <a:r>
              <a:rPr lang="en-AU" baseline="60000" dirty="0">
                <a:solidFill>
                  <a:srgbClr val="0033CC"/>
                </a:solidFill>
                <a:latin typeface="Arial" pitchFamily="34" charset="0"/>
                <a:cs typeface="Arial" pitchFamily="34" charset="0"/>
              </a:rPr>
              <a:t>97 </a:t>
            </a:r>
            <a:r>
              <a:rPr lang="en-AU" dirty="0">
                <a:solidFill>
                  <a:srgbClr val="0033CC"/>
                </a:solidFill>
                <a:latin typeface="Arial" pitchFamily="34" charset="0"/>
                <a:cs typeface="Arial" pitchFamily="34" charset="0"/>
              </a:rPr>
              <a:t> mod 353 = 40	(Alice)</a:t>
            </a:r>
          </a:p>
          <a:p>
            <a:pPr marL="739775" lvl="1" indent="-282575">
              <a:lnSpc>
                <a:spcPct val="90000"/>
              </a:lnSpc>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err="1">
                <a:solidFill>
                  <a:srgbClr val="0033CC"/>
                </a:solidFill>
                <a:latin typeface="Arial" pitchFamily="34" charset="0"/>
                <a:cs typeface="Arial" pitchFamily="34" charset="0"/>
              </a:rPr>
              <a:t>y</a:t>
            </a:r>
            <a:r>
              <a:rPr lang="en-AU" baseline="-25000" dirty="0" err="1">
                <a:solidFill>
                  <a:srgbClr val="0033CC"/>
                </a:solidFill>
                <a:latin typeface="Arial" pitchFamily="34" charset="0"/>
                <a:cs typeface="Arial" pitchFamily="34" charset="0"/>
              </a:rPr>
              <a:t>B</a:t>
            </a:r>
            <a:r>
              <a:rPr lang="en-AU" dirty="0">
                <a:solidFill>
                  <a:srgbClr val="0033CC"/>
                </a:solidFill>
                <a:latin typeface="Arial" pitchFamily="34" charset="0"/>
                <a:cs typeface="Arial" pitchFamily="34" charset="0"/>
              </a:rPr>
              <a:t>=</a:t>
            </a:r>
            <a:r>
              <a:rPr lang="en-US" dirty="0">
                <a:solidFill>
                  <a:srgbClr val="0033CC"/>
                </a:solidFill>
                <a:latin typeface="Arial" pitchFamily="34" charset="0"/>
                <a:cs typeface="Arial" pitchFamily="34" charset="0"/>
              </a:rPr>
              <a:t>3</a:t>
            </a:r>
            <a:r>
              <a:rPr lang="en-AU" baseline="60000" dirty="0">
                <a:solidFill>
                  <a:srgbClr val="0033CC"/>
                </a:solidFill>
                <a:latin typeface="Arial" pitchFamily="34" charset="0"/>
                <a:cs typeface="Arial" pitchFamily="34" charset="0"/>
              </a:rPr>
              <a:t>233</a:t>
            </a:r>
            <a:r>
              <a:rPr lang="en-AU" dirty="0">
                <a:solidFill>
                  <a:srgbClr val="0033CC"/>
                </a:solidFill>
                <a:latin typeface="Arial" pitchFamily="34" charset="0"/>
                <a:cs typeface="Arial" pitchFamily="34" charset="0"/>
              </a:rPr>
              <a:t> mod 353 = 248	(Bob)</a:t>
            </a:r>
          </a:p>
          <a:p>
            <a:pPr marL="339725" indent="-339725">
              <a:lnSpc>
                <a:spcPct val="90000"/>
              </a:lnSpc>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compute shared session key as:</a:t>
            </a:r>
          </a:p>
          <a:p>
            <a:pPr marL="739775" lvl="1" indent="-282575">
              <a:lnSpc>
                <a:spcPct val="90000"/>
              </a:lnSpc>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K</a:t>
            </a:r>
            <a:r>
              <a:rPr lang="en-AU" baseline="-25000" dirty="0">
                <a:solidFill>
                  <a:srgbClr val="0033CC"/>
                </a:solidFill>
                <a:latin typeface="Arial" pitchFamily="34" charset="0"/>
                <a:cs typeface="Arial" pitchFamily="34" charset="0"/>
              </a:rPr>
              <a:t>AB</a:t>
            </a:r>
            <a:r>
              <a:rPr lang="en-AU" dirty="0">
                <a:solidFill>
                  <a:srgbClr val="0033CC"/>
                </a:solidFill>
                <a:latin typeface="Arial" pitchFamily="34" charset="0"/>
                <a:cs typeface="Arial" pitchFamily="34" charset="0"/>
              </a:rPr>
              <a:t>= </a:t>
            </a:r>
            <a:r>
              <a:rPr lang="en-AU" dirty="0" err="1">
                <a:solidFill>
                  <a:srgbClr val="0033CC"/>
                </a:solidFill>
                <a:latin typeface="Arial" pitchFamily="34" charset="0"/>
                <a:cs typeface="Arial" pitchFamily="34" charset="0"/>
              </a:rPr>
              <a:t>y</a:t>
            </a:r>
            <a:r>
              <a:rPr lang="en-AU" baseline="-25000" dirty="0" err="1">
                <a:solidFill>
                  <a:srgbClr val="0033CC"/>
                </a:solidFill>
                <a:latin typeface="Arial" pitchFamily="34" charset="0"/>
                <a:cs typeface="Arial" pitchFamily="34" charset="0"/>
              </a:rPr>
              <a:t>B</a:t>
            </a:r>
            <a:r>
              <a:rPr lang="en-AU" baseline="60000" dirty="0" err="1">
                <a:solidFill>
                  <a:srgbClr val="0033CC"/>
                </a:solidFill>
                <a:latin typeface="Arial" pitchFamily="34" charset="0"/>
                <a:cs typeface="Arial" pitchFamily="34" charset="0"/>
              </a:rPr>
              <a:t>x</a:t>
            </a:r>
            <a:r>
              <a:rPr lang="en-AU" baseline="40000" dirty="0" err="1">
                <a:solidFill>
                  <a:srgbClr val="0033CC"/>
                </a:solidFill>
                <a:latin typeface="Arial" pitchFamily="34" charset="0"/>
                <a:cs typeface="Arial" pitchFamily="34" charset="0"/>
              </a:rPr>
              <a:t>A</a:t>
            </a:r>
            <a:r>
              <a:rPr lang="en-AU" dirty="0">
                <a:solidFill>
                  <a:srgbClr val="0033CC"/>
                </a:solidFill>
                <a:latin typeface="Arial" pitchFamily="34" charset="0"/>
                <a:cs typeface="Arial" pitchFamily="34" charset="0"/>
              </a:rPr>
              <a:t> mod 353 = </a:t>
            </a:r>
            <a:r>
              <a:rPr lang="en-US" dirty="0">
                <a:solidFill>
                  <a:srgbClr val="0033CC"/>
                </a:solidFill>
                <a:latin typeface="Arial" pitchFamily="34" charset="0"/>
                <a:cs typeface="Arial" pitchFamily="34" charset="0"/>
              </a:rPr>
              <a:t>248</a:t>
            </a:r>
            <a:r>
              <a:rPr lang="en-AU" baseline="60000" dirty="0">
                <a:solidFill>
                  <a:srgbClr val="0033CC"/>
                </a:solidFill>
                <a:latin typeface="Arial" pitchFamily="34" charset="0"/>
                <a:cs typeface="Arial" pitchFamily="34" charset="0"/>
              </a:rPr>
              <a:t>97</a:t>
            </a:r>
            <a:r>
              <a:rPr lang="en-AU" dirty="0">
                <a:solidFill>
                  <a:srgbClr val="0033CC"/>
                </a:solidFill>
                <a:latin typeface="Arial" pitchFamily="34" charset="0"/>
                <a:cs typeface="Arial" pitchFamily="34" charset="0"/>
              </a:rPr>
              <a:t> = 160	(Alice)</a:t>
            </a:r>
          </a:p>
          <a:p>
            <a:pPr marL="739775" lvl="1" indent="-282575">
              <a:lnSpc>
                <a:spcPct val="90000"/>
              </a:lnSpc>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K</a:t>
            </a:r>
            <a:r>
              <a:rPr lang="en-AU" baseline="-25000" dirty="0">
                <a:solidFill>
                  <a:srgbClr val="0033CC"/>
                </a:solidFill>
                <a:latin typeface="Arial" pitchFamily="34" charset="0"/>
                <a:cs typeface="Arial" pitchFamily="34" charset="0"/>
              </a:rPr>
              <a:t>AB</a:t>
            </a:r>
            <a:r>
              <a:rPr lang="en-AU" dirty="0">
                <a:solidFill>
                  <a:srgbClr val="0033CC"/>
                </a:solidFill>
                <a:latin typeface="Arial" pitchFamily="34" charset="0"/>
                <a:cs typeface="Arial" pitchFamily="34" charset="0"/>
              </a:rPr>
              <a:t>= </a:t>
            </a:r>
            <a:r>
              <a:rPr lang="en-AU" dirty="0" err="1">
                <a:solidFill>
                  <a:srgbClr val="0033CC"/>
                </a:solidFill>
                <a:latin typeface="Arial" pitchFamily="34" charset="0"/>
                <a:cs typeface="Arial" pitchFamily="34" charset="0"/>
              </a:rPr>
              <a:t>y</a:t>
            </a:r>
            <a:r>
              <a:rPr lang="en-AU" baseline="-25000" dirty="0" err="1">
                <a:solidFill>
                  <a:srgbClr val="0033CC"/>
                </a:solidFill>
                <a:latin typeface="Arial" pitchFamily="34" charset="0"/>
                <a:cs typeface="Arial" pitchFamily="34" charset="0"/>
              </a:rPr>
              <a:t>A</a:t>
            </a:r>
            <a:r>
              <a:rPr lang="en-AU" baseline="60000" dirty="0" err="1">
                <a:solidFill>
                  <a:srgbClr val="0033CC"/>
                </a:solidFill>
                <a:latin typeface="Arial" pitchFamily="34" charset="0"/>
                <a:cs typeface="Arial" pitchFamily="34" charset="0"/>
              </a:rPr>
              <a:t>x</a:t>
            </a:r>
            <a:r>
              <a:rPr lang="en-AU" baseline="40000" dirty="0" err="1">
                <a:solidFill>
                  <a:srgbClr val="0033CC"/>
                </a:solidFill>
                <a:latin typeface="Arial" pitchFamily="34" charset="0"/>
                <a:cs typeface="Arial" pitchFamily="34" charset="0"/>
              </a:rPr>
              <a:t>B</a:t>
            </a:r>
            <a:r>
              <a:rPr lang="en-AU" dirty="0">
                <a:solidFill>
                  <a:srgbClr val="0033CC"/>
                </a:solidFill>
                <a:latin typeface="Arial" pitchFamily="34" charset="0"/>
                <a:cs typeface="Arial" pitchFamily="34" charset="0"/>
              </a:rPr>
              <a:t> mod 353 = </a:t>
            </a:r>
            <a:r>
              <a:rPr lang="en-US" dirty="0">
                <a:solidFill>
                  <a:srgbClr val="0033CC"/>
                </a:solidFill>
                <a:latin typeface="Arial" pitchFamily="34" charset="0"/>
                <a:cs typeface="Arial" pitchFamily="34" charset="0"/>
              </a:rPr>
              <a:t>40</a:t>
            </a:r>
            <a:r>
              <a:rPr lang="en-AU" baseline="60000" dirty="0">
                <a:solidFill>
                  <a:srgbClr val="0033CC"/>
                </a:solidFill>
                <a:latin typeface="Arial" pitchFamily="34" charset="0"/>
                <a:cs typeface="Arial" pitchFamily="34" charset="0"/>
              </a:rPr>
              <a:t>233</a:t>
            </a:r>
            <a:r>
              <a:rPr lang="en-AU" dirty="0">
                <a:solidFill>
                  <a:srgbClr val="0033CC"/>
                </a:solidFill>
                <a:latin typeface="Arial" pitchFamily="34" charset="0"/>
                <a:cs typeface="Arial" pitchFamily="34" charset="0"/>
              </a:rPr>
              <a:t> = 160	(Bob)</a:t>
            </a:r>
          </a:p>
          <a:p>
            <a:pPr marL="739775" lvl="1" indent="-282575">
              <a:lnSpc>
                <a:spcPct val="90000"/>
              </a:lnSpc>
              <a:spcBef>
                <a:spcPts val="600"/>
              </a:spcBef>
              <a:buClrTx/>
              <a:buSzPct val="5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dirty="0">
              <a:solidFill>
                <a:srgbClr val="0033CC"/>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20034" y="2552010"/>
            <a:ext cx="362089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96389" y="17331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70C0"/>
                </a:solidFill>
                <a:latin typeface="Arial" pitchFamily="34" charset="0"/>
                <a:cs typeface="Arial" pitchFamily="34" charset="0"/>
              </a:rPr>
              <a:t>Key Exchange Protocols</a:t>
            </a:r>
          </a:p>
        </p:txBody>
      </p:sp>
      <p:sp>
        <p:nvSpPr>
          <p:cNvPr id="11266" name="Text Box 2"/>
          <p:cNvSpPr txBox="1">
            <a:spLocks noChangeArrowheads="1"/>
          </p:cNvSpPr>
          <p:nvPr/>
        </p:nvSpPr>
        <p:spPr bwMode="auto">
          <a:xfrm>
            <a:off x="457200" y="1275806"/>
            <a:ext cx="8229600" cy="4953000"/>
          </a:xfrm>
          <a:prstGeom prst="rect">
            <a:avLst/>
          </a:prstGeom>
          <a:noFill/>
          <a:ln w="9525">
            <a:noFill/>
            <a:round/>
            <a:headEnd/>
            <a:tailEnd/>
          </a:ln>
          <a:effectLst/>
        </p:spPr>
        <p:txBody>
          <a:bodyPr/>
          <a:lstStyle/>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users could create random private/public D-H keys each time they communicate</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users could create a known private/public D-H key and publish in a directory, then consulted and used to securely communicate with them</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both of these are vulnerable to a Man-in-the-Middle Attack</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authentication of the keys is needed</a:t>
            </a:r>
          </a:p>
          <a:p>
            <a:pPr marL="339725" indent="-339725" algn="just">
              <a:spcBef>
                <a:spcPts val="8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sz="2800" dirty="0">
              <a:solidFill>
                <a:srgbClr val="0033CC"/>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72802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rgbClr val="0070C0"/>
                </a:solidFill>
                <a:latin typeface="Arial" pitchFamily="34" charset="0"/>
                <a:cs typeface="Arial" pitchFamily="34" charset="0"/>
              </a:rPr>
              <a:t>Key Exchange Protocols</a:t>
            </a:r>
          </a:p>
        </p:txBody>
      </p:sp>
      <p:pic>
        <p:nvPicPr>
          <p:cNvPr id="4" name="Picture 2"/>
          <p:cNvPicPr>
            <a:picLocks noChangeAspect="1" noChangeArrowheads="1"/>
          </p:cNvPicPr>
          <p:nvPr/>
        </p:nvPicPr>
        <p:blipFill>
          <a:blip r:embed="rId3"/>
          <a:srcRect/>
          <a:stretch>
            <a:fillRect/>
          </a:stretch>
        </p:blipFill>
        <p:spPr bwMode="auto">
          <a:xfrm>
            <a:off x="574765" y="966651"/>
            <a:ext cx="6270172" cy="5564777"/>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33097" y="3009211"/>
            <a:ext cx="385602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44137" y="186374"/>
            <a:ext cx="8229600" cy="767216"/>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a:solidFill>
                  <a:srgbClr val="0070C0"/>
                </a:solidFill>
                <a:latin typeface="Arial" pitchFamily="34" charset="0"/>
                <a:cs typeface="Arial" pitchFamily="34" charset="0"/>
              </a:rPr>
              <a:t>Man-in-the-Middle Attack</a:t>
            </a:r>
          </a:p>
        </p:txBody>
      </p:sp>
      <p:sp>
        <p:nvSpPr>
          <p:cNvPr id="13314" name="Text Box 2"/>
          <p:cNvSpPr txBox="1">
            <a:spLocks noChangeArrowheads="1"/>
          </p:cNvSpPr>
          <p:nvPr/>
        </p:nvSpPr>
        <p:spPr bwMode="auto">
          <a:xfrm>
            <a:off x="228600" y="1084218"/>
            <a:ext cx="8610600" cy="5378450"/>
          </a:xfrm>
          <a:prstGeom prst="rect">
            <a:avLst/>
          </a:prstGeom>
          <a:noFill/>
          <a:ln w="9525">
            <a:noFill/>
            <a:round/>
            <a:headEnd/>
            <a:tailEnd/>
          </a:ln>
          <a:effectLst/>
        </p:spPr>
        <p:txBody>
          <a:bodyPr/>
          <a:lstStyle/>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Darth prepares by creating two private / public  keys </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Alice transmits her public key to Bob</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Darth intercepts this and transmits his first public key to Bob. Darth also calculates a shared key with Alice</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Bob receives the public key and calculates the shared key (with Darth instead of Alice) </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Bob transmits his public key  to Alice  </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Darth intercepts this and transmits his second public key to Alice. Darth calculates a shared key with Bob</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Alice receives the key and calculates the shared key (with Darth instead of Bob)</a:t>
            </a:r>
          </a:p>
          <a:p>
            <a:pPr marL="511175" indent="-511175" algn="just">
              <a:spcBef>
                <a:spcPts val="600"/>
              </a:spcBef>
              <a:buClr>
                <a:srgbClr val="5FAFFF"/>
              </a:buClr>
              <a:buSzPct val="80000"/>
              <a:buFont typeface="+mj-lt"/>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000" dirty="0">
                <a:solidFill>
                  <a:srgbClr val="0033CC"/>
                </a:solidFill>
                <a:latin typeface="Arial" pitchFamily="34" charset="0"/>
                <a:cs typeface="Arial" pitchFamily="34" charset="0"/>
              </a:rPr>
              <a:t>Darth can then intercept, decrypt, re-encrypt, forward all messages between Alice &amp; Bob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04949" y="0"/>
            <a:ext cx="8229600" cy="714964"/>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a:solidFill>
                  <a:srgbClr val="0070C0"/>
                </a:solidFill>
                <a:latin typeface="Arial" pitchFamily="34" charset="0"/>
                <a:cs typeface="Arial" pitchFamily="34" charset="0"/>
              </a:rPr>
              <a:t>Man-in-the-Middle Attack</a:t>
            </a:r>
          </a:p>
        </p:txBody>
      </p:sp>
      <p:pic>
        <p:nvPicPr>
          <p:cNvPr id="4098" name="Picture 2"/>
          <p:cNvPicPr>
            <a:picLocks noChangeAspect="1" noChangeArrowheads="1"/>
          </p:cNvPicPr>
          <p:nvPr/>
        </p:nvPicPr>
        <p:blipFill>
          <a:blip r:embed="rId3"/>
          <a:srcRect/>
          <a:stretch>
            <a:fillRect/>
          </a:stretch>
        </p:blipFill>
        <p:spPr bwMode="auto">
          <a:xfrm>
            <a:off x="274319" y="853440"/>
            <a:ext cx="6635931" cy="53340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28595" y="3427222"/>
            <a:ext cx="385602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6 July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lvl="1"/>
            <a:r>
              <a:rPr lang="en-US" sz="2400" dirty="0" smtClean="0">
                <a:solidFill>
                  <a:srgbClr val="0033CC"/>
                </a:solidFill>
              </a:rPr>
              <a:t>Define </a:t>
            </a:r>
            <a:r>
              <a:rPr lang="en-US" sz="2400" dirty="0" err="1" smtClean="0">
                <a:solidFill>
                  <a:srgbClr val="0033CC"/>
                </a:solidFill>
              </a:rPr>
              <a:t>Diffie</a:t>
            </a:r>
            <a:r>
              <a:rPr lang="en-US" sz="2400" dirty="0" smtClean="0">
                <a:solidFill>
                  <a:srgbClr val="0033CC"/>
                </a:solidFill>
              </a:rPr>
              <a:t>-Hellman key exchange</a:t>
            </a:r>
          </a:p>
          <a:p>
            <a:pPr lvl="1"/>
            <a:r>
              <a:rPr lang="en-US" sz="2400" dirty="0" smtClean="0">
                <a:solidFill>
                  <a:srgbClr val="0033CC"/>
                </a:solidFill>
              </a:rPr>
              <a:t>Understand the man-in-the-middle attack</a:t>
            </a:r>
            <a:endParaRPr lang="en-US" sz="2400" dirty="0" smtClean="0">
              <a:solidFill>
                <a:srgbClr val="0033CC"/>
              </a:solidFill>
              <a:ea typeface="ＭＳ Ｐゴシック" pitchFamily="34" charset="-128"/>
            </a:endParaRPr>
          </a:p>
          <a:p>
            <a:pPr lvl="1" eaLnBrk="1" hangingPunct="1">
              <a:buNone/>
            </a:pPr>
            <a:endParaRPr lang="en-AU" sz="2400" dirty="0" smtClean="0">
              <a:solidFill>
                <a:srgbClr val="0033CC"/>
              </a:solidFill>
              <a:ea typeface="ＭＳ Ｐゴシック" pitchFamily="34" charset="-128"/>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3923611"/>
            <a:ext cx="385602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smtClean="0"/>
              <a:t>Briefly explain </a:t>
            </a:r>
            <a:r>
              <a:rPr lang="en-US" dirty="0" err="1" smtClean="0"/>
              <a:t>Diffie</a:t>
            </a:r>
            <a:r>
              <a:rPr lang="en-US" dirty="0" smtClean="0"/>
              <a:t>-Hellman key exchange.</a:t>
            </a:r>
          </a:p>
          <a:p>
            <a:pPr marL="457200" indent="-457200" algn="just">
              <a:buFont typeface="+mj-lt"/>
              <a:buAutoNum type="arabicPeriod"/>
            </a:pPr>
            <a:r>
              <a:rPr lang="en-US" dirty="0" smtClean="0"/>
              <a:t>Users A and B use the </a:t>
            </a:r>
            <a:r>
              <a:rPr lang="en-US" dirty="0" err="1" smtClean="0"/>
              <a:t>Diffie</a:t>
            </a:r>
            <a:r>
              <a:rPr lang="en-US" dirty="0" smtClean="0"/>
              <a:t>-Hellman key exchange technique with a common prime </a:t>
            </a:r>
            <a:r>
              <a:rPr lang="en-US" i="1" dirty="0" smtClean="0"/>
              <a:t>q = 71 and a primitive root a = 7.</a:t>
            </a:r>
          </a:p>
          <a:p>
            <a:pPr lvl="1" algn="just">
              <a:buNone/>
            </a:pPr>
            <a:r>
              <a:rPr lang="en-US" dirty="0" smtClean="0"/>
              <a:t>a. If user A has private key </a:t>
            </a:r>
            <a:r>
              <a:rPr lang="en-US" i="1" dirty="0" smtClean="0"/>
              <a:t>XA = 5, what is A’s public key YA?</a:t>
            </a:r>
          </a:p>
          <a:p>
            <a:pPr lvl="1" algn="just">
              <a:buNone/>
            </a:pPr>
            <a:r>
              <a:rPr lang="en-US" dirty="0" smtClean="0"/>
              <a:t>b. If user B has private key </a:t>
            </a:r>
            <a:r>
              <a:rPr lang="en-US" i="1" dirty="0" smtClean="0"/>
              <a:t>XB = 12, what is B’s public key YB?</a:t>
            </a:r>
          </a:p>
          <a:p>
            <a:pPr lvl="1" algn="just">
              <a:buNone/>
            </a:pPr>
            <a:r>
              <a:rPr lang="en-US" dirty="0" smtClean="0"/>
              <a:t>c. What is the shared secret key?</a:t>
            </a:r>
          </a:p>
          <a:p>
            <a:pPr marL="457200" indent="-457200" algn="just">
              <a:buFont typeface="+mj-lt"/>
              <a:buAutoNum type="arabicPeriod"/>
            </a:pPr>
            <a:r>
              <a:rPr lang="en-US" dirty="0" smtClean="0"/>
              <a:t>Consider a </a:t>
            </a:r>
            <a:r>
              <a:rPr lang="en-US" dirty="0" err="1" smtClean="0"/>
              <a:t>Diffie</a:t>
            </a:r>
            <a:r>
              <a:rPr lang="en-US" dirty="0" smtClean="0"/>
              <a:t>-Hellman scheme with a common prime </a:t>
            </a:r>
            <a:r>
              <a:rPr lang="en-US" i="1" dirty="0" smtClean="0"/>
              <a:t>q = 11 and a primitive root </a:t>
            </a:r>
            <a:r>
              <a:rPr lang="en-US" dirty="0" smtClean="0"/>
              <a:t>a = 2.</a:t>
            </a:r>
          </a:p>
          <a:p>
            <a:pPr lvl="1" algn="just">
              <a:buNone/>
            </a:pPr>
            <a:r>
              <a:rPr lang="en-US" dirty="0" smtClean="0"/>
              <a:t>a. Show that 2 is a primitive root of 11.</a:t>
            </a:r>
          </a:p>
          <a:p>
            <a:pPr lvl="1" algn="just">
              <a:buNone/>
            </a:pPr>
            <a:r>
              <a:rPr lang="en-US" dirty="0" smtClean="0"/>
              <a:t>b. If user A has public key </a:t>
            </a:r>
            <a:r>
              <a:rPr lang="en-US" i="1" dirty="0" smtClean="0"/>
              <a:t>YA = 9, what is A’s private key XA?</a:t>
            </a:r>
          </a:p>
          <a:p>
            <a:pPr lvl="1" algn="just">
              <a:buNone/>
            </a:pPr>
            <a:r>
              <a:rPr lang="en-US" dirty="0" smtClean="0"/>
              <a:t>c. If user B has public key </a:t>
            </a:r>
            <a:r>
              <a:rPr lang="en-US" i="1" dirty="0" smtClean="0"/>
              <a:t>YB = 3, what is the secret key K shared with A?</a:t>
            </a:r>
            <a:endParaRPr lang="en-US" dirty="0"/>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389406" y="4315497"/>
            <a:ext cx="3856023"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err="1" smtClean="0"/>
              <a:t>Diffie</a:t>
            </a:r>
            <a:r>
              <a:rPr lang="en-US" dirty="0" smtClean="0"/>
              <a:t>-Hellman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128491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457200" y="339634"/>
            <a:ext cx="8229600" cy="901337"/>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smtClean="0">
                <a:solidFill>
                  <a:srgbClr val="0070C0"/>
                </a:solidFill>
                <a:latin typeface="Arial" pitchFamily="34" charset="0"/>
                <a:cs typeface="Arial" pitchFamily="34" charset="0"/>
              </a:rPr>
              <a:t>Introduction</a:t>
            </a:r>
            <a:endParaRPr lang="en-AU" sz="3600" dirty="0">
              <a:solidFill>
                <a:srgbClr val="0070C0"/>
              </a:solidFill>
              <a:latin typeface="Arial" pitchFamily="34" charset="0"/>
              <a:cs typeface="Arial" pitchFamily="34" charset="0"/>
            </a:endParaRPr>
          </a:p>
        </p:txBody>
      </p:sp>
      <p:sp>
        <p:nvSpPr>
          <p:cNvPr id="5122" name="Text Box 2"/>
          <p:cNvSpPr txBox="1">
            <a:spLocks noChangeArrowheads="1"/>
          </p:cNvSpPr>
          <p:nvPr/>
        </p:nvSpPr>
        <p:spPr bwMode="auto">
          <a:xfrm>
            <a:off x="239486" y="1314994"/>
            <a:ext cx="8610600" cy="5730875"/>
          </a:xfrm>
          <a:prstGeom prst="rect">
            <a:avLst/>
          </a:prstGeom>
          <a:noFill/>
          <a:ln w="9525">
            <a:noFill/>
            <a:round/>
            <a:headEnd/>
            <a:tailEnd/>
          </a:ln>
          <a:effectLst/>
        </p:spPr>
        <p:txBody>
          <a:bodyPr/>
          <a:lstStyle/>
          <a:p>
            <a:pPr marL="342900" indent="-339725" algn="just">
              <a:spcBef>
                <a:spcPts val="600"/>
              </a:spcBef>
              <a:buClrTx/>
              <a:buSzPct val="8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000" dirty="0" smtClean="0">
                <a:solidFill>
                  <a:srgbClr val="0033CC"/>
                </a:solidFill>
                <a:latin typeface="Arial" pitchFamily="34" charset="0"/>
                <a:cs typeface="Arial" pitchFamily="34" charset="0"/>
              </a:rPr>
              <a:t>	Amongst </a:t>
            </a:r>
            <a:r>
              <a:rPr lang="en-US" sz="2000" dirty="0">
                <a:solidFill>
                  <a:srgbClr val="0033CC"/>
                </a:solidFill>
                <a:latin typeface="Arial" pitchFamily="34" charset="0"/>
                <a:cs typeface="Arial" pitchFamily="34" charset="0"/>
              </a:rPr>
              <a:t>the tribes of Central Australia every man, woman, and child has a secret or sacred name which is bestowed by the older men upon him or her soon after birth, and which is known to none but the fully initiated members of the group. This secret name is never mentioned except upon the most solemn occasions; to utter it in the hearing of men of another group would be a most serious breach of tribal custom. When mentioned at all, the name is spoken only in a whisper, and not until the most elaborate precautions have been taken that it shall be heard by no one but members of the group. The native thinks that a stranger knowing his secret name would have special power to work him ill by means of magic.</a:t>
            </a:r>
          </a:p>
          <a:p>
            <a:pPr marL="342900" indent="-339725" algn="just">
              <a:spcBef>
                <a:spcPts val="600"/>
              </a:spcBef>
              <a:buClrTx/>
              <a:buSzPct val="8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AU" sz="2000" b="1" dirty="0" smtClean="0">
                <a:solidFill>
                  <a:srgbClr val="0033CC"/>
                </a:solidFill>
                <a:latin typeface="Arial" pitchFamily="34" charset="0"/>
                <a:cs typeface="Arial" pitchFamily="34" charset="0"/>
              </a:rPr>
              <a:t>	—</a:t>
            </a:r>
            <a:r>
              <a:rPr lang="en-AU" sz="2000" b="1" dirty="0">
                <a:solidFill>
                  <a:srgbClr val="0033CC"/>
                </a:solidFill>
                <a:latin typeface="Arial" pitchFamily="34" charset="0"/>
                <a:cs typeface="Arial" pitchFamily="34" charset="0"/>
              </a:rPr>
              <a:t>The Golden Bough, Sir James George Frazer</a:t>
            </a:r>
          </a:p>
          <a:p>
            <a:pPr marL="342900" indent="-339725" algn="just">
              <a:spcBef>
                <a:spcPts val="600"/>
              </a:spcBef>
              <a:buClrTx/>
              <a:buSzPct val="8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endParaRPr lang="en-AU" sz="2000" b="1" dirty="0">
              <a:solidFill>
                <a:srgbClr val="0033CC"/>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Introduction</a:t>
            </a:r>
          </a:p>
          <a:p>
            <a:pPr algn="just"/>
            <a:r>
              <a:rPr lang="en-US" dirty="0" err="1" smtClean="0"/>
              <a:t>Diffie</a:t>
            </a:r>
            <a:r>
              <a:rPr lang="en-US" dirty="0" smtClean="0"/>
              <a:t>-Hellman key exchange</a:t>
            </a:r>
          </a:p>
          <a:p>
            <a:pPr algn="just"/>
            <a:r>
              <a:rPr lang="en-US" dirty="0" err="1" smtClean="0"/>
              <a:t>Diffie</a:t>
            </a:r>
            <a:r>
              <a:rPr lang="en-US" dirty="0" smtClean="0"/>
              <a:t>-Hellman example</a:t>
            </a:r>
          </a:p>
          <a:p>
            <a:pPr algn="just"/>
            <a:r>
              <a:rPr lang="en-US" dirty="0" smtClean="0"/>
              <a:t>Key exchange protocol</a:t>
            </a:r>
          </a:p>
          <a:p>
            <a:pPr algn="just"/>
            <a:r>
              <a:rPr lang="en-US" dirty="0" smtClean="0"/>
              <a:t>Man-in-the-middle attack</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5" y="1689861"/>
            <a:ext cx="435241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200" b="1" dirty="0" err="1">
                <a:solidFill>
                  <a:srgbClr val="0070C0"/>
                </a:solidFill>
                <a:latin typeface="Arial" pitchFamily="34" charset="0"/>
                <a:cs typeface="Arial" pitchFamily="34" charset="0"/>
              </a:rPr>
              <a:t>Diffie</a:t>
            </a:r>
            <a:r>
              <a:rPr lang="en-AU" sz="3200" b="1" dirty="0">
                <a:solidFill>
                  <a:srgbClr val="0070C0"/>
                </a:solidFill>
                <a:latin typeface="Arial" pitchFamily="34" charset="0"/>
                <a:cs typeface="Arial" pitchFamily="34" charset="0"/>
              </a:rPr>
              <a:t>-Hellman Key Exchange</a:t>
            </a:r>
          </a:p>
        </p:txBody>
      </p:sp>
      <p:sp>
        <p:nvSpPr>
          <p:cNvPr id="6146" name="Text Box 2"/>
          <p:cNvSpPr txBox="1">
            <a:spLocks noChangeArrowheads="1"/>
          </p:cNvSpPr>
          <p:nvPr/>
        </p:nvSpPr>
        <p:spPr bwMode="auto">
          <a:xfrm>
            <a:off x="404948" y="1428205"/>
            <a:ext cx="8229600" cy="4454525"/>
          </a:xfrm>
          <a:prstGeom prst="rect">
            <a:avLst/>
          </a:prstGeom>
          <a:noFill/>
          <a:ln w="9525">
            <a:noFill/>
            <a:round/>
            <a:headEnd/>
            <a:tailEnd/>
          </a:ln>
          <a:effectLst/>
        </p:spPr>
        <p:txBody>
          <a:bodyPr/>
          <a:lstStyle/>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first public-key type scheme proposed </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by </a:t>
            </a:r>
            <a:r>
              <a:rPr lang="en-AU" sz="2800" dirty="0" err="1">
                <a:solidFill>
                  <a:srgbClr val="0033CC"/>
                </a:solidFill>
                <a:latin typeface="Arial" pitchFamily="34" charset="0"/>
                <a:cs typeface="Arial" pitchFamily="34" charset="0"/>
              </a:rPr>
              <a:t>Diffie</a:t>
            </a:r>
            <a:r>
              <a:rPr lang="en-AU" sz="2800" dirty="0">
                <a:solidFill>
                  <a:srgbClr val="0033CC"/>
                </a:solidFill>
                <a:latin typeface="Arial" pitchFamily="34" charset="0"/>
                <a:cs typeface="Arial" pitchFamily="34" charset="0"/>
              </a:rPr>
              <a:t> &amp; Hellman in 1976 along with the exposition of public key concepts</a:t>
            </a:r>
          </a:p>
          <a:p>
            <a:pPr marL="739775" lvl="1" indent="-282575" algn="just">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note: now know that </a:t>
            </a:r>
            <a:r>
              <a:rPr lang="en-US" sz="2400" dirty="0">
                <a:solidFill>
                  <a:srgbClr val="0033CC"/>
                </a:solidFill>
                <a:latin typeface="Arial" pitchFamily="34" charset="0"/>
                <a:cs typeface="Arial" pitchFamily="34" charset="0"/>
              </a:rPr>
              <a:t>Williamson</a:t>
            </a:r>
            <a:r>
              <a:rPr lang="en-AU" sz="2400" dirty="0">
                <a:solidFill>
                  <a:srgbClr val="0033CC"/>
                </a:solidFill>
                <a:latin typeface="Arial" pitchFamily="34" charset="0"/>
                <a:cs typeface="Arial" pitchFamily="34" charset="0"/>
              </a:rPr>
              <a:t> (UK CESG) secretly proposed the concept in 1970 </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is a practical method for public exchange of a secret key</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solidFill>
                  <a:srgbClr val="0033CC"/>
                </a:solidFill>
                <a:latin typeface="Arial" pitchFamily="34" charset="0"/>
                <a:cs typeface="Arial" pitchFamily="34" charset="0"/>
              </a:rPr>
              <a:t>used in a number of commercial products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err="1">
                <a:solidFill>
                  <a:srgbClr val="0070C0"/>
                </a:solidFill>
                <a:latin typeface="Arial" pitchFamily="34" charset="0"/>
                <a:cs typeface="Arial" pitchFamily="34" charset="0"/>
              </a:rPr>
              <a:t>Diffie</a:t>
            </a:r>
            <a:r>
              <a:rPr lang="en-AU" sz="3600" dirty="0">
                <a:solidFill>
                  <a:srgbClr val="0070C0"/>
                </a:solidFill>
                <a:latin typeface="Arial" pitchFamily="34" charset="0"/>
                <a:cs typeface="Arial" pitchFamily="34" charset="0"/>
              </a:rPr>
              <a:t>-Hellman Key Exchange</a:t>
            </a:r>
          </a:p>
        </p:txBody>
      </p:sp>
      <p:sp>
        <p:nvSpPr>
          <p:cNvPr id="7170" name="Text Box 2"/>
          <p:cNvSpPr txBox="1">
            <a:spLocks noChangeArrowheads="1"/>
          </p:cNvSpPr>
          <p:nvPr/>
        </p:nvSpPr>
        <p:spPr bwMode="auto">
          <a:xfrm>
            <a:off x="431075" y="1232262"/>
            <a:ext cx="8229600" cy="4454525"/>
          </a:xfrm>
          <a:prstGeom prst="rect">
            <a:avLst/>
          </a:prstGeom>
          <a:noFill/>
          <a:ln w="9525">
            <a:noFill/>
            <a:round/>
            <a:headEnd/>
            <a:tailEnd/>
          </a:ln>
          <a:effectLst/>
        </p:spPr>
        <p:txBody>
          <a:bodyPr/>
          <a:lstStyle/>
          <a:p>
            <a:pPr marL="339725" indent="-339725" algn="just">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a public-key distribution scheme </a:t>
            </a:r>
          </a:p>
          <a:p>
            <a:pPr marL="739775" lvl="1" indent="-282575" algn="just">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cannot be used to exchange an arbitrary message </a:t>
            </a:r>
          </a:p>
          <a:p>
            <a:pPr marL="739775" lvl="1" indent="-282575" algn="just">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rather it can establish a common key </a:t>
            </a:r>
          </a:p>
          <a:p>
            <a:pPr marL="739775" lvl="1" indent="-282575" algn="just">
              <a:spcBef>
                <a:spcPts val="6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solidFill>
                  <a:srgbClr val="0033CC"/>
                </a:solidFill>
                <a:latin typeface="Arial" pitchFamily="34" charset="0"/>
                <a:cs typeface="Arial" pitchFamily="34" charset="0"/>
              </a:rPr>
              <a:t>known only to the two participants </a:t>
            </a:r>
          </a:p>
          <a:p>
            <a:pPr marL="339725" indent="-339725" algn="just">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value of key depends on the participants (and their private and public key information) </a:t>
            </a:r>
          </a:p>
          <a:p>
            <a:pPr marL="339725" indent="-339725" algn="just">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based on exponentiation in a finite (Galois) field (modulo a prime or a polynomial) - easy</a:t>
            </a:r>
          </a:p>
          <a:p>
            <a:pPr marL="339725" indent="-339725" algn="just">
              <a:spcBef>
                <a:spcPts val="7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solidFill>
                  <a:srgbClr val="0033CC"/>
                </a:solidFill>
                <a:latin typeface="Arial" pitchFamily="34" charset="0"/>
                <a:cs typeface="Arial" pitchFamily="34" charset="0"/>
              </a:rPr>
              <a:t>security relies on the difficulty of computing discrete logarithms (similar to factoring) – </a:t>
            </a:r>
            <a:r>
              <a:rPr lang="en-AU" sz="2800" dirty="0" smtClean="0">
                <a:solidFill>
                  <a:srgbClr val="0033CC"/>
                </a:solidFill>
                <a:latin typeface="Arial" pitchFamily="34" charset="0"/>
                <a:cs typeface="Arial" pitchFamily="34" charset="0"/>
              </a:rPr>
              <a:t>hard</a:t>
            </a:r>
            <a:endParaRPr lang="en-AU" sz="2800" dirty="0">
              <a:solidFill>
                <a:srgbClr val="0033CC"/>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70262" y="199436"/>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600" dirty="0" err="1">
                <a:solidFill>
                  <a:srgbClr val="0070C0"/>
                </a:solidFill>
                <a:latin typeface="Arial" pitchFamily="34" charset="0"/>
                <a:cs typeface="Arial" pitchFamily="34" charset="0"/>
              </a:rPr>
              <a:t>Diffie</a:t>
            </a:r>
            <a:r>
              <a:rPr lang="en-AU" sz="3600" dirty="0">
                <a:solidFill>
                  <a:srgbClr val="0070C0"/>
                </a:solidFill>
                <a:latin typeface="Arial" pitchFamily="34" charset="0"/>
                <a:cs typeface="Arial" pitchFamily="34" charset="0"/>
              </a:rPr>
              <a:t>-Hellman Setup</a:t>
            </a:r>
          </a:p>
        </p:txBody>
      </p:sp>
      <p:sp>
        <p:nvSpPr>
          <p:cNvPr id="8194" name="Text Box 2"/>
          <p:cNvSpPr txBox="1">
            <a:spLocks noChangeArrowheads="1"/>
          </p:cNvSpPr>
          <p:nvPr/>
        </p:nvSpPr>
        <p:spPr bwMode="auto">
          <a:xfrm>
            <a:off x="496389" y="1467394"/>
            <a:ext cx="8229600" cy="4454525"/>
          </a:xfrm>
          <a:prstGeom prst="rect">
            <a:avLst/>
          </a:prstGeom>
          <a:noFill/>
          <a:ln w="9525">
            <a:noFill/>
            <a:round/>
            <a:headEnd/>
            <a:tailEnd/>
          </a:ln>
          <a:effectLst/>
        </p:spPr>
        <p:txBody>
          <a:bodyPr/>
          <a:lstStyle/>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33CC"/>
                </a:solidFill>
                <a:latin typeface="Arial" pitchFamily="34" charset="0"/>
                <a:cs typeface="Arial" pitchFamily="34" charset="0"/>
              </a:rPr>
              <a:t>all users agree on global parameters:</a:t>
            </a:r>
          </a:p>
          <a:p>
            <a:pPr marL="739775" lvl="1" indent="-282575" algn="just">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large prime integer or polynomial q</a:t>
            </a:r>
          </a:p>
          <a:p>
            <a:pPr marL="739775" lvl="1" indent="-282575" algn="just">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a being a primitive root mod q</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33CC"/>
                </a:solidFill>
                <a:latin typeface="Arial" pitchFamily="34" charset="0"/>
                <a:cs typeface="Arial" pitchFamily="34" charset="0"/>
              </a:rPr>
              <a:t>each user (</a:t>
            </a:r>
            <a:r>
              <a:rPr lang="en-US" sz="2400" dirty="0" err="1">
                <a:solidFill>
                  <a:srgbClr val="0033CC"/>
                </a:solidFill>
                <a:latin typeface="Arial" pitchFamily="34" charset="0"/>
                <a:cs typeface="Arial" pitchFamily="34" charset="0"/>
              </a:rPr>
              <a:t>eg</a:t>
            </a:r>
            <a:r>
              <a:rPr lang="en-US" sz="2400" dirty="0">
                <a:solidFill>
                  <a:srgbClr val="0033CC"/>
                </a:solidFill>
                <a:latin typeface="Arial" pitchFamily="34" charset="0"/>
                <a:cs typeface="Arial" pitchFamily="34" charset="0"/>
              </a:rPr>
              <a:t>. A) generates their key</a:t>
            </a:r>
          </a:p>
          <a:p>
            <a:pPr marL="739775" lvl="1" indent="-282575" algn="just">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chooses a secret key (number): </a:t>
            </a:r>
            <a:r>
              <a:rPr lang="en-AU" sz="2400" dirty="0" err="1">
                <a:solidFill>
                  <a:srgbClr val="0033CC"/>
                </a:solidFill>
                <a:latin typeface="Arial" pitchFamily="34" charset="0"/>
                <a:cs typeface="Arial" pitchFamily="34" charset="0"/>
              </a:rPr>
              <a:t>x</a:t>
            </a:r>
            <a:r>
              <a:rPr lang="en-AU" sz="2400" baseline="-25000" dirty="0" err="1">
                <a:solidFill>
                  <a:srgbClr val="0033CC"/>
                </a:solidFill>
                <a:latin typeface="Arial" pitchFamily="34" charset="0"/>
                <a:cs typeface="Arial" pitchFamily="34" charset="0"/>
              </a:rPr>
              <a:t>A</a:t>
            </a:r>
            <a:r>
              <a:rPr lang="en-AU" sz="2400" dirty="0">
                <a:solidFill>
                  <a:srgbClr val="0033CC"/>
                </a:solidFill>
                <a:latin typeface="Arial" pitchFamily="34" charset="0"/>
                <a:cs typeface="Arial" pitchFamily="34" charset="0"/>
              </a:rPr>
              <a:t> &lt; q </a:t>
            </a:r>
          </a:p>
          <a:p>
            <a:pPr marL="739775" lvl="1" indent="-282575" algn="just">
              <a:spcBef>
                <a:spcPts val="700"/>
              </a:spcBef>
              <a:buClr>
                <a:srgbClr val="D9D9FF"/>
              </a:buClr>
              <a:buSzPct val="5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compute their </a:t>
            </a:r>
            <a:r>
              <a:rPr lang="en-AU" sz="2400" b="1" dirty="0">
                <a:solidFill>
                  <a:srgbClr val="0033CC"/>
                </a:solidFill>
                <a:latin typeface="Arial" pitchFamily="34" charset="0"/>
                <a:cs typeface="Arial" pitchFamily="34" charset="0"/>
              </a:rPr>
              <a:t>public key</a:t>
            </a:r>
            <a:r>
              <a:rPr lang="en-AU" sz="2400" dirty="0">
                <a:solidFill>
                  <a:srgbClr val="0033CC"/>
                </a:solidFill>
                <a:latin typeface="Arial" pitchFamily="34" charset="0"/>
                <a:cs typeface="Arial" pitchFamily="34" charset="0"/>
              </a:rPr>
              <a:t>: </a:t>
            </a:r>
            <a:r>
              <a:rPr lang="en-AU" sz="2400" dirty="0" err="1">
                <a:solidFill>
                  <a:srgbClr val="0033CC"/>
                </a:solidFill>
                <a:latin typeface="Arial" pitchFamily="34" charset="0"/>
                <a:cs typeface="Arial" pitchFamily="34" charset="0"/>
              </a:rPr>
              <a:t>y</a:t>
            </a:r>
            <a:r>
              <a:rPr lang="en-AU" sz="2400" baseline="-25000" dirty="0" err="1">
                <a:solidFill>
                  <a:srgbClr val="0033CC"/>
                </a:solidFill>
                <a:latin typeface="Arial" pitchFamily="34" charset="0"/>
                <a:cs typeface="Arial" pitchFamily="34" charset="0"/>
              </a:rPr>
              <a:t>A</a:t>
            </a:r>
            <a:r>
              <a:rPr lang="en-AU" sz="2400" dirty="0">
                <a:solidFill>
                  <a:srgbClr val="0033CC"/>
                </a:solidFill>
                <a:latin typeface="Arial" pitchFamily="34" charset="0"/>
                <a:cs typeface="Arial" pitchFamily="34" charset="0"/>
              </a:rPr>
              <a:t> = </a:t>
            </a:r>
            <a:r>
              <a:rPr lang="el-GR" sz="2400" dirty="0">
                <a:solidFill>
                  <a:srgbClr val="0033CC"/>
                </a:solidFill>
                <a:latin typeface="Arial" pitchFamily="34" charset="0"/>
                <a:cs typeface="Arial" pitchFamily="34" charset="0"/>
              </a:rPr>
              <a:t>a</a:t>
            </a:r>
            <a:r>
              <a:rPr lang="en-AU" sz="2400" baseline="60000" dirty="0" err="1">
                <a:solidFill>
                  <a:srgbClr val="0033CC"/>
                </a:solidFill>
                <a:latin typeface="Arial" pitchFamily="34" charset="0"/>
                <a:cs typeface="Arial" pitchFamily="34" charset="0"/>
              </a:rPr>
              <a:t>x</a:t>
            </a:r>
            <a:r>
              <a:rPr lang="en-AU" sz="2400" baseline="40000" dirty="0" err="1">
                <a:solidFill>
                  <a:srgbClr val="0033CC"/>
                </a:solidFill>
                <a:latin typeface="Arial" pitchFamily="34" charset="0"/>
                <a:cs typeface="Arial" pitchFamily="34" charset="0"/>
              </a:rPr>
              <a:t>A</a:t>
            </a:r>
            <a:r>
              <a:rPr lang="en-AU" sz="2400" dirty="0">
                <a:solidFill>
                  <a:srgbClr val="0033CC"/>
                </a:solidFill>
                <a:latin typeface="Arial" pitchFamily="34" charset="0"/>
                <a:cs typeface="Arial" pitchFamily="34" charset="0"/>
              </a:rPr>
              <a:t> mod q</a:t>
            </a:r>
          </a:p>
          <a:p>
            <a:pPr marL="339725" indent="-339725" algn="just">
              <a:spcBef>
                <a:spcPts val="800"/>
              </a:spcBef>
              <a:buClr>
                <a:srgbClr val="5FAFFF"/>
              </a:buClr>
              <a:buSzPct val="8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solidFill>
                  <a:srgbClr val="0033CC"/>
                </a:solidFill>
                <a:latin typeface="Arial" pitchFamily="34" charset="0"/>
                <a:cs typeface="Arial" pitchFamily="34" charset="0"/>
              </a:rPr>
              <a:t> each user makes public that key </a:t>
            </a:r>
            <a:r>
              <a:rPr lang="en-AU" sz="2400" dirty="0" err="1">
                <a:solidFill>
                  <a:srgbClr val="0033CC"/>
                </a:solidFill>
                <a:latin typeface="Arial" pitchFamily="34" charset="0"/>
                <a:cs typeface="Arial" pitchFamily="34" charset="0"/>
              </a:rPr>
              <a:t>y</a:t>
            </a:r>
            <a:r>
              <a:rPr lang="en-AU" sz="2400" baseline="-25000" dirty="0" err="1">
                <a:solidFill>
                  <a:srgbClr val="0033CC"/>
                </a:solidFill>
                <a:latin typeface="Arial" pitchFamily="34" charset="0"/>
                <a:cs typeface="Arial" pitchFamily="34" charset="0"/>
              </a:rPr>
              <a:t>A</a:t>
            </a:r>
            <a:endParaRPr lang="en-AU" sz="2400" baseline="-25000" dirty="0">
              <a:solidFill>
                <a:srgbClr val="0033CC"/>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2532</TotalTime>
  <Words>2324</Words>
  <Application>Microsoft Office PowerPoint</Application>
  <PresentationFormat>On-screen Show (4:3)</PresentationFormat>
  <Paragraphs>252</Paragraphs>
  <Slides>24</Slides>
  <Notes>22</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SASEPresentation</vt:lpstr>
      <vt:lpstr>Cryptography and Network Security </vt:lpstr>
      <vt:lpstr>Session Meta Data</vt:lpstr>
      <vt:lpstr>Revision History</vt:lpstr>
      <vt:lpstr>Agenda</vt:lpstr>
      <vt:lpstr>Slide 5</vt:lpstr>
      <vt:lpstr>Agenda</vt:lpstr>
      <vt:lpstr>Slide 7</vt:lpstr>
      <vt:lpstr>Slide 8</vt:lpstr>
      <vt:lpstr>Slide 9</vt:lpstr>
      <vt:lpstr>Slide 10</vt:lpstr>
      <vt:lpstr>Agenda</vt:lpstr>
      <vt:lpstr>Slide 12</vt:lpstr>
      <vt:lpstr>Agenda</vt:lpstr>
      <vt:lpstr>Slide 14</vt:lpstr>
      <vt:lpstr>Slide 15</vt:lpstr>
      <vt:lpstr>Agenda</vt:lpstr>
      <vt:lpstr>Slide 17</vt:lpstr>
      <vt:lpstr>Slide 18</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187</cp:revision>
  <dcterms:created xsi:type="dcterms:W3CDTF">2016-10-24T07:42:03Z</dcterms:created>
  <dcterms:modified xsi:type="dcterms:W3CDTF">2018-07-25T05:12:19Z</dcterms:modified>
</cp:coreProperties>
</file>