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media/audio1.bin" ContentType="audio/unknown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media/audio2.bin" ContentType="audio/unknown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3"/>
  </p:notesMasterIdLst>
  <p:sldIdLst>
    <p:sldId id="260" r:id="rId2"/>
    <p:sldId id="262" r:id="rId3"/>
    <p:sldId id="261" r:id="rId4"/>
    <p:sldId id="280" r:id="rId5"/>
    <p:sldId id="451" r:id="rId6"/>
    <p:sldId id="452" r:id="rId7"/>
    <p:sldId id="453" r:id="rId8"/>
    <p:sldId id="454" r:id="rId9"/>
    <p:sldId id="491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9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90" r:id="rId46"/>
    <p:sldId id="493" r:id="rId47"/>
    <p:sldId id="489" r:id="rId48"/>
    <p:sldId id="494" r:id="rId49"/>
    <p:sldId id="360" r:id="rId50"/>
    <p:sldId id="495" r:id="rId51"/>
    <p:sldId id="361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2609" autoAdjust="0"/>
  </p:normalViewPr>
  <p:slideViewPr>
    <p:cSldViewPr snapToGrid="0">
      <p:cViewPr>
        <p:scale>
          <a:sx n="73" d="100"/>
          <a:sy n="73" d="100"/>
        </p:scale>
        <p:origin x="-18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3EE1F4-F26E-4707-8020-842D2FFCB5F6}" type="datetimeFigureOut">
              <a:rPr lang="en-IN" smtClean="0"/>
              <a:pPr/>
              <a:t>20-08-2018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530920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7490A-8E3F-40C8-AEBC-C97C87C2CC65}" type="slidenum">
              <a:rPr lang="en-US"/>
              <a:pPr/>
              <a:t>21</a:t>
            </a:fld>
            <a:endParaRPr lang="en-US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0AAAE-AD69-426F-810D-82F3CF0834E1}" type="slidenum">
              <a:rPr lang="en-US"/>
              <a:pPr/>
              <a:t>22</a:t>
            </a:fld>
            <a:endParaRPr lang="en-US"/>
          </a:p>
        </p:txBody>
      </p:sp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FEC65-78CD-46AA-B63A-58B9A9C6EF4D}" type="slidenum">
              <a:rPr lang="en-US"/>
              <a:pPr/>
              <a:t>29</a:t>
            </a:fld>
            <a:endParaRPr lang="en-US"/>
          </a:p>
        </p:txBody>
      </p:sp>
      <p:sp>
        <p:nvSpPr>
          <p:cNvPr id="177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Stallings Fig 9-4.</a:t>
            </a:r>
          </a:p>
          <a:p>
            <a:endParaRPr lang="en-US"/>
          </a:p>
          <a:p>
            <a:r>
              <a:rPr lang="en-US"/>
              <a:t>Here see various components of public-key schemes used for both secrecy and authentication. Note that separate key pairs are used for each of these – receiver owns and creates secrecy keys, sender owns and creates authentication keys.</a:t>
            </a:r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6987B-26D5-4357-A5C2-BB7E580FFA11}" type="slidenum">
              <a:rPr lang="en-US"/>
              <a:pPr/>
              <a:t>30</a:t>
            </a:fld>
            <a:endParaRPr lang="en-US"/>
          </a:p>
        </p:txBody>
      </p:sp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Stallings Fig 9-1.</a:t>
            </a:r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EFD05-5BF9-48EB-8533-2DD17264A007}" type="slidenum">
              <a:rPr lang="en-US"/>
              <a:pPr/>
              <a:t>31</a:t>
            </a:fld>
            <a:endParaRPr lang="en-US"/>
          </a:p>
        </p:txBody>
      </p:sp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Stallings Fig 9-1.</a:t>
            </a:r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F6C0A-B54D-4130-A204-70E6D20A0203}" type="slidenum">
              <a:rPr lang="en-US"/>
              <a:pPr/>
              <a:t>32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B06C4-09D6-4633-A89E-A2C134830E66}" type="slidenum">
              <a:rPr lang="en-US"/>
              <a:pPr/>
              <a:t>33</a:t>
            </a:fld>
            <a:endParaRPr 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004E2-8BC7-46EA-AF1C-92E83AD0DB68}" type="slidenum">
              <a:rPr lang="en-US"/>
              <a:pPr/>
              <a:t>34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50E82-B489-4B70-8C78-847817899FAF}" type="slidenum">
              <a:rPr lang="en-US"/>
              <a:pPr/>
              <a:t>35</a:t>
            </a:fld>
            <a:endParaRPr 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3281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0D3F9-544C-4062-92E3-99F809E1536E}" type="slidenum">
              <a:rPr lang="en-US"/>
              <a:pPr/>
              <a:t>36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43F34-427E-425E-B8BD-6E5409952D88}" type="slidenum">
              <a:rPr lang="en-US"/>
              <a:pPr/>
              <a:t>37</a:t>
            </a:fld>
            <a:endParaRPr 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C0431-2E02-453C-ACA1-0059F29B8531}" type="slidenum">
              <a:rPr lang="en-US"/>
              <a:pPr/>
              <a:t>40</a:t>
            </a:fld>
            <a:endParaRPr 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D54BC4-11CE-4316-8BB6-58AB496DC3BA}" type="slidenum">
              <a:rPr lang="en-US"/>
              <a:pPr/>
              <a:t>41</a:t>
            </a:fld>
            <a:endParaRPr 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96E6E-7FB9-44B7-9B24-B8285552E8B1}" type="slidenum">
              <a:rPr lang="en-US"/>
              <a:pPr/>
              <a:t>42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E50A-13C4-4FBC-B6E2-8A798821AD5F}" type="slidenum">
              <a:rPr lang="en-US"/>
              <a:pPr/>
              <a:t>43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86AB7-F9E3-4810-BEE5-91F3E84EE1DC}" type="slidenum">
              <a:rPr lang="en-US"/>
              <a:pPr/>
              <a:t>44</a:t>
            </a:fld>
            <a:endParaRPr 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E5DD6-969C-4E6F-88D7-7814F8DAFDF3}" type="slidenum">
              <a:rPr lang="en-AU" smtClean="0">
                <a:latin typeface="Arial" pitchFamily="34" charset="0"/>
              </a:rPr>
              <a:pPr/>
              <a:t>45</a:t>
            </a:fld>
            <a:endParaRPr lang="en-AU" smtClean="0">
              <a:latin typeface="Arial" pitchFamily="34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488" tIns="50694" rIns="97488" bIns="50694" anchor="b"/>
          <a:lstStyle/>
          <a:p>
            <a:pPr algn="r"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fld id="{DA30352A-4C4E-4B7C-8613-03387B61FFFC}" type="slidenum">
              <a:rPr lang="en-AU" sz="1300">
                <a:solidFill>
                  <a:srgbClr val="FFFFFF"/>
                </a:solidFill>
              </a:rPr>
              <a:pPr algn="r">
                <a:tabLst>
                  <a:tab pos="0" algn="l"/>
                  <a:tab pos="495239" algn="l"/>
                  <a:tab pos="990478" algn="l"/>
                  <a:tab pos="1485717" algn="l"/>
                  <a:tab pos="1980956" algn="l"/>
                  <a:tab pos="2476195" algn="l"/>
                  <a:tab pos="2971434" algn="l"/>
                  <a:tab pos="3466673" algn="l"/>
                  <a:tab pos="3961912" algn="l"/>
                  <a:tab pos="4457151" algn="l"/>
                  <a:tab pos="4952390" algn="l"/>
                  <a:tab pos="5447629" algn="l"/>
                  <a:tab pos="5942868" algn="l"/>
                  <a:tab pos="6438108" algn="l"/>
                  <a:tab pos="6933347" algn="l"/>
                  <a:tab pos="7428586" algn="l"/>
                  <a:tab pos="7923825" algn="l"/>
                  <a:tab pos="8419064" algn="l"/>
                  <a:tab pos="8914303" algn="l"/>
                  <a:tab pos="9409542" algn="l"/>
                  <a:tab pos="9904781" algn="l"/>
                </a:tabLst>
              </a:pPr>
              <a:t>45</a:t>
            </a:fld>
            <a:endParaRPr lang="en-AU" sz="1300" dirty="0">
              <a:solidFill>
                <a:srgbClr val="FFFFFF"/>
              </a:solidFill>
            </a:endParaRPr>
          </a:p>
        </p:txBody>
      </p:sp>
      <p:sp>
        <p:nvSpPr>
          <p:cNvPr id="55300" name="Rectangle 2"/>
          <p:cNvSpPr txBox="1"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1" name="Text Box 3"/>
          <p:cNvSpPr txBox="1"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487"/>
              </a:spcBef>
              <a:tabLst>
                <a:tab pos="0" algn="l"/>
                <a:tab pos="495239" algn="l"/>
                <a:tab pos="990478" algn="l"/>
                <a:tab pos="1485717" algn="l"/>
                <a:tab pos="1980956" algn="l"/>
                <a:tab pos="2476195" algn="l"/>
                <a:tab pos="2971434" algn="l"/>
                <a:tab pos="3466673" algn="l"/>
                <a:tab pos="3961912" algn="l"/>
                <a:tab pos="4457151" algn="l"/>
                <a:tab pos="4952390" algn="l"/>
                <a:tab pos="5447629" algn="l"/>
                <a:tab pos="5942868" algn="l"/>
                <a:tab pos="6438108" algn="l"/>
                <a:tab pos="6933347" algn="l"/>
                <a:tab pos="7428586" algn="l"/>
                <a:tab pos="7923825" algn="l"/>
                <a:tab pos="8419064" algn="l"/>
                <a:tab pos="8914303" algn="l"/>
                <a:tab pos="9409542" algn="l"/>
                <a:tab pos="9904781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Stallings Table 10.3 - “ Comparable Key Sizes in Terms of Computational Effort for Cryptanalysis”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ompares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various algorithms by showing comparable key sizes in terms of computational effort for cryptanalysis. As can be seen, a considerably smaller key size can be used for ECC compared to RSA. Furthermore, for equal key lengths, the computational effort required for ECC and RSA is comparable. Thus, there is a computational advantage to using ECC with a shorter key length than a comparably secure RSA.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119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1F885-89AA-449D-BC4C-6B690CE073B1}" type="slidenum">
              <a:rPr lang="en-US"/>
              <a:pPr/>
              <a:t>7</a:t>
            </a:fld>
            <a:endParaRPr 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37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7B575-9A53-4335-9D74-98CE47CF57CB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53E4D-672F-4AD4-A8A9-8080C7FA887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168BA-F80D-40A1-8C25-5B3A46D1F670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09196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1.0</a:t>
            </a:r>
            <a:endParaRPr lang="en-US" sz="1050" i="1" dirty="0"/>
          </a:p>
        </p:txBody>
      </p:sp>
    </p:spTree>
    <p:extLst>
      <p:ext uri="{BB962C8B-B14F-4D97-AF65-F5344CB8AC3E}">
        <p14:creationId xmlns="" xmlns:p14="http://schemas.microsoft.com/office/powerpoint/2010/main" val="210712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C9AE0F-38D1-43F5-A277-79F7B1F9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11EE80-3605-4EFB-8E8C-E7368087E7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508DEE-6EC3-4899-B99D-3D3698F15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2130425" cy="4587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A53D93-198B-43A7-999B-1109BF1C7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5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0" r:id="rId3"/>
    <p:sldLayoutId id="2147483671" r:id="rId4"/>
    <p:sldLayoutId id="2147483672" r:id="rId5"/>
    <p:sldLayoutId id="2147483673" r:id="rId6"/>
  </p:sldLayoutIdLst>
  <p:transition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Cryptography and Network Security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ELLIPTIC CURVES</a:t>
            </a:r>
          </a:p>
          <a:p>
            <a:r>
              <a:rPr lang="en-US" b="1" dirty="0" smtClean="0"/>
              <a:t>ELLIPTIC CURVE CRYPTOGRAPHY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Elliptic Curve on a finite set of Integers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Consider </a:t>
            </a:r>
            <a:r>
              <a:rPr lang="en-US" sz="2800" dirty="0">
                <a:solidFill>
                  <a:srgbClr val="FF3300"/>
                </a:solidFill>
                <a:latin typeface="Courier" charset="0"/>
              </a:rPr>
              <a:t>y</a:t>
            </a:r>
            <a:r>
              <a:rPr lang="en-US" sz="2800" baseline="30000" dirty="0">
                <a:solidFill>
                  <a:srgbClr val="FF3300"/>
                </a:solidFill>
                <a:latin typeface="Courier" charset="0"/>
              </a:rPr>
              <a:t>2</a:t>
            </a:r>
            <a:r>
              <a:rPr lang="en-US" sz="2800" dirty="0">
                <a:solidFill>
                  <a:srgbClr val="FF3300"/>
                </a:solidFill>
                <a:latin typeface="Courier" charset="0"/>
              </a:rPr>
              <a:t> = x</a:t>
            </a:r>
            <a:r>
              <a:rPr lang="en-US" sz="2800" baseline="30000" dirty="0">
                <a:solidFill>
                  <a:srgbClr val="FF3300"/>
                </a:solidFill>
                <a:latin typeface="Courier" charset="0"/>
              </a:rPr>
              <a:t>3</a:t>
            </a:r>
            <a:r>
              <a:rPr lang="en-US" sz="2800" dirty="0">
                <a:solidFill>
                  <a:srgbClr val="FF3300"/>
                </a:solidFill>
                <a:latin typeface="Courier" charset="0"/>
              </a:rPr>
              <a:t> + 2x + 3</a:t>
            </a:r>
            <a:r>
              <a:rPr lang="en-US" sz="2800" dirty="0">
                <a:latin typeface="Courier" charset="0"/>
              </a:rPr>
              <a:t> (</a:t>
            </a:r>
            <a:r>
              <a:rPr lang="en-US" sz="2800" b="1" dirty="0">
                <a:solidFill>
                  <a:schemeClr val="accent2"/>
                </a:solidFill>
                <a:latin typeface="Courier" charset="0"/>
              </a:rPr>
              <a:t>mod 5</a:t>
            </a:r>
            <a:r>
              <a:rPr lang="en-US" sz="2800" dirty="0">
                <a:latin typeface="Courier" charset="0"/>
              </a:rPr>
              <a:t>)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" charset="0"/>
              </a:rPr>
              <a:t>	</a:t>
            </a:r>
            <a:r>
              <a:rPr lang="en-US" sz="2400" dirty="0">
                <a:latin typeface="Courier" charset="0"/>
              </a:rPr>
              <a:t>x = 0 </a:t>
            </a:r>
            <a:r>
              <a:rPr lang="en-US" sz="2400" dirty="0">
                <a:latin typeface="Courier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charset="0"/>
                <a:sym typeface="Symbol" pitchFamily="18" charset="2"/>
              </a:rPr>
              <a:t>2</a:t>
            </a:r>
            <a:r>
              <a:rPr lang="en-US" sz="2400" dirty="0">
                <a:latin typeface="Courier" charset="0"/>
                <a:sym typeface="Symbol" pitchFamily="18" charset="2"/>
              </a:rPr>
              <a:t> = 3  no solution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charset="0"/>
              </a:rPr>
              <a:t>	x = 1 </a:t>
            </a:r>
            <a:r>
              <a:rPr lang="en-US" sz="2400" dirty="0">
                <a:latin typeface="Courier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charset="0"/>
                <a:sym typeface="Symbol" pitchFamily="18" charset="2"/>
              </a:rPr>
              <a:t>2</a:t>
            </a:r>
            <a:r>
              <a:rPr lang="en-US" sz="2400" dirty="0">
                <a:latin typeface="Courier" charset="0"/>
                <a:sym typeface="Symbol" pitchFamily="18" charset="2"/>
              </a:rPr>
              <a:t> = 6 = 1  y = 1,4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charset="0"/>
                <a:sym typeface="Symbol" pitchFamily="18" charset="2"/>
              </a:rPr>
              <a:t>	</a:t>
            </a:r>
            <a:r>
              <a:rPr lang="en-US" sz="2400" dirty="0">
                <a:latin typeface="Courier" charset="0"/>
              </a:rPr>
              <a:t>x = 2 </a:t>
            </a:r>
            <a:r>
              <a:rPr lang="en-US" sz="2400" dirty="0">
                <a:latin typeface="Courier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charset="0"/>
                <a:sym typeface="Symbol" pitchFamily="18" charset="2"/>
              </a:rPr>
              <a:t>2</a:t>
            </a:r>
            <a:r>
              <a:rPr lang="en-US" sz="2400" dirty="0">
                <a:latin typeface="Courier" charset="0"/>
                <a:sym typeface="Symbol" pitchFamily="18" charset="2"/>
              </a:rPr>
              <a:t> = 15 = 0  y = 0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charset="0"/>
                <a:sym typeface="Symbol" pitchFamily="18" charset="2"/>
              </a:rPr>
              <a:t>	</a:t>
            </a:r>
            <a:r>
              <a:rPr lang="en-US" sz="2400" dirty="0">
                <a:latin typeface="Courier" charset="0"/>
              </a:rPr>
              <a:t>x = 3 </a:t>
            </a:r>
            <a:r>
              <a:rPr lang="en-US" sz="2400" dirty="0">
                <a:latin typeface="Courier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charset="0"/>
                <a:sym typeface="Symbol" pitchFamily="18" charset="2"/>
              </a:rPr>
              <a:t>2</a:t>
            </a:r>
            <a:r>
              <a:rPr lang="en-US" sz="2400" dirty="0">
                <a:latin typeface="Courier" charset="0"/>
                <a:sym typeface="Symbol" pitchFamily="18" charset="2"/>
              </a:rPr>
              <a:t> = 36 = 1  y = 1,4 (mod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" charset="0"/>
                <a:sym typeface="Symbol" pitchFamily="18" charset="2"/>
              </a:rPr>
              <a:t>	</a:t>
            </a:r>
            <a:r>
              <a:rPr lang="en-US" sz="2400" dirty="0">
                <a:latin typeface="Courier" charset="0"/>
              </a:rPr>
              <a:t>x = 4 </a:t>
            </a:r>
            <a:r>
              <a:rPr lang="en-US" sz="2400" dirty="0">
                <a:latin typeface="Courier" charset="0"/>
                <a:sym typeface="Symbol" pitchFamily="18" charset="2"/>
              </a:rPr>
              <a:t> y</a:t>
            </a:r>
            <a:r>
              <a:rPr lang="en-US" sz="2400" baseline="30000" dirty="0">
                <a:latin typeface="Courier" charset="0"/>
                <a:sym typeface="Symbol" pitchFamily="18" charset="2"/>
              </a:rPr>
              <a:t>2</a:t>
            </a:r>
            <a:r>
              <a:rPr lang="en-US" sz="2400" dirty="0">
                <a:latin typeface="Courier" charset="0"/>
                <a:sym typeface="Symbol" pitchFamily="18" charset="2"/>
              </a:rPr>
              <a:t> = 75 = 0  y = 0 (mod 5)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Then points on the elliptic curve are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>
                <a:latin typeface="Courier" charset="0"/>
                <a:sym typeface="Symbol" pitchFamily="18" charset="2"/>
              </a:rPr>
              <a:t>(1,1) (1,4) (2,0) (3,1) (3,4) (4,0) </a:t>
            </a:r>
            <a:r>
              <a:rPr lang="en-US" sz="2800" dirty="0">
                <a:sym typeface="Symbol" pitchFamily="18" charset="2"/>
              </a:rPr>
              <a:t>and the point at infinity:</a:t>
            </a:r>
            <a:r>
              <a:rPr lang="en-US" sz="2800" dirty="0">
                <a:latin typeface="Courier" charset="0"/>
                <a:sym typeface="Symbol" pitchFamily="18" charset="2"/>
              </a:rPr>
              <a:t> 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44137" y="5721532"/>
            <a:ext cx="5839097" cy="60089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3300"/>
                </a:solidFill>
              </a:rPr>
              <a:t>Using the finite fields we can form an Elliptic Curve Group </a:t>
            </a:r>
          </a:p>
          <a:p>
            <a:pPr algn="ctr"/>
            <a:r>
              <a:rPr lang="en-US" sz="1600" b="1" dirty="0">
                <a:solidFill>
                  <a:srgbClr val="FF3300"/>
                </a:solidFill>
              </a:rPr>
              <a:t>where we also have a DLP problem which is harder to solve…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Definition of Elliptic curves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800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CC3300"/>
                </a:solidFill>
              </a:rPr>
              <a:t>elliptic curve</a:t>
            </a:r>
            <a:r>
              <a:rPr lang="en-US" dirty="0"/>
              <a:t> over a field  </a:t>
            </a:r>
            <a:r>
              <a:rPr lang="en-US" b="1" i="1" dirty="0"/>
              <a:t>K</a:t>
            </a:r>
            <a:r>
              <a:rPr lang="en-US" dirty="0"/>
              <a:t>  is a  nonsingular cubic curve in two variables, </a:t>
            </a:r>
            <a:r>
              <a:rPr lang="en-US" i="1" dirty="0"/>
              <a:t>f(</a:t>
            </a:r>
            <a:r>
              <a:rPr lang="en-US" i="1" dirty="0" err="1"/>
              <a:t>x,y</a:t>
            </a:r>
            <a:r>
              <a:rPr lang="en-US" i="1" dirty="0"/>
              <a:t>) =0</a:t>
            </a:r>
            <a:r>
              <a:rPr lang="en-US" dirty="0"/>
              <a:t> with a  rational point (which may be a point at infinity). </a:t>
            </a:r>
          </a:p>
          <a:p>
            <a:pPr algn="just">
              <a:lnSpc>
                <a:spcPct val="90000"/>
              </a:lnSpc>
              <a:spcBef>
                <a:spcPct val="80000"/>
              </a:spcBef>
            </a:pPr>
            <a:r>
              <a:rPr lang="en-US" dirty="0"/>
              <a:t>The field  </a:t>
            </a:r>
            <a:r>
              <a:rPr lang="en-US" b="1" i="1" dirty="0"/>
              <a:t>K</a:t>
            </a:r>
            <a:r>
              <a:rPr lang="en-US" dirty="0"/>
              <a:t> is usually taken to be the complex numbers, </a:t>
            </a:r>
            <a:r>
              <a:rPr lang="en-US" dirty="0" err="1"/>
              <a:t>reals</a:t>
            </a:r>
            <a:r>
              <a:rPr lang="en-US" dirty="0"/>
              <a:t>, </a:t>
            </a:r>
            <a:r>
              <a:rPr lang="en-US" dirty="0" err="1"/>
              <a:t>rationals</a:t>
            </a:r>
            <a:r>
              <a:rPr lang="en-US" dirty="0"/>
              <a:t>, algebraic extensions of </a:t>
            </a:r>
            <a:r>
              <a:rPr lang="en-US" dirty="0" err="1"/>
              <a:t>rationals</a:t>
            </a:r>
            <a:r>
              <a:rPr lang="en-US" dirty="0"/>
              <a:t>, p-</a:t>
            </a:r>
            <a:r>
              <a:rPr lang="en-US" dirty="0" err="1"/>
              <a:t>adic</a:t>
            </a:r>
            <a:r>
              <a:rPr lang="en-US" dirty="0"/>
              <a:t> numbers, or a </a:t>
            </a:r>
            <a:r>
              <a:rPr lang="en-US" b="1" dirty="0"/>
              <a:t>finite field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spcBef>
                <a:spcPct val="80000"/>
              </a:spcBef>
            </a:pPr>
            <a:r>
              <a:rPr lang="en-US" dirty="0"/>
              <a:t>Elliptic curves groups for cryptography are examined with the underlying fields of </a:t>
            </a:r>
            <a:r>
              <a:rPr lang="en-US" b="1" i="1" dirty="0" err="1"/>
              <a:t>F</a:t>
            </a:r>
            <a:r>
              <a:rPr lang="en-US" b="1" i="1" baseline="-25000" dirty="0" err="1"/>
              <a:t>p</a:t>
            </a:r>
            <a:r>
              <a:rPr lang="en-US" dirty="0"/>
              <a:t> (</a:t>
            </a:r>
            <a:r>
              <a:rPr lang="en-US" i="1" dirty="0"/>
              <a:t>where p&gt;3 is a prime</a:t>
            </a:r>
            <a:r>
              <a:rPr lang="en-US" dirty="0"/>
              <a:t>) and </a:t>
            </a:r>
            <a:r>
              <a:rPr lang="en-US" b="1" i="1" dirty="0"/>
              <a:t>F</a:t>
            </a:r>
            <a:r>
              <a:rPr lang="en-US" b="1" i="1" baseline="-25000" dirty="0"/>
              <a:t>2</a:t>
            </a:r>
            <a:r>
              <a:rPr lang="en-US" b="1" i="1" baseline="30000" dirty="0"/>
              <a:t>m</a:t>
            </a:r>
            <a:r>
              <a:rPr lang="en-US" dirty="0"/>
              <a:t> (</a:t>
            </a:r>
            <a:r>
              <a:rPr lang="en-US" i="1" dirty="0">
                <a:solidFill>
                  <a:srgbClr val="FF3300"/>
                </a:solidFill>
              </a:rPr>
              <a:t>a binary representation with 2</a:t>
            </a:r>
            <a:r>
              <a:rPr lang="en-US" i="1" baseline="30000" dirty="0">
                <a:solidFill>
                  <a:srgbClr val="FF3300"/>
                </a:solidFill>
              </a:rPr>
              <a:t>m</a:t>
            </a:r>
            <a:r>
              <a:rPr lang="en-US" i="1" dirty="0">
                <a:solidFill>
                  <a:srgbClr val="FF3300"/>
                </a:solidFill>
              </a:rPr>
              <a:t> elements</a:t>
            </a:r>
            <a:r>
              <a:rPr lang="en-US" dirty="0"/>
              <a:t>).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50" name="Equation" r:id="rId4" imgW="114120" imgH="215640" progId="Equation.3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General form of a EC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i="1" dirty="0"/>
              <a:t>elliptic curve</a:t>
            </a:r>
            <a:r>
              <a:rPr lang="en-US" sz="2400" dirty="0"/>
              <a:t> is a plane curve defined by an equation of the form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362200" y="2514600"/>
          <a:ext cx="4038600" cy="931863"/>
        </p:xfrm>
        <a:graphic>
          <a:graphicData uri="http://schemas.openxmlformats.org/presentationml/2006/ole">
            <p:oleObj spid="_x0000_s3074" name="Equation" r:id="rId4" imgW="990360" imgH="2286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3886200"/>
            <a:ext cx="7620000" cy="1981200"/>
            <a:chOff x="528" y="2448"/>
            <a:chExt cx="4800" cy="1248"/>
          </a:xfrm>
        </p:grpSpPr>
        <p:pic>
          <p:nvPicPr>
            <p:cNvPr id="30726" name="Picture 6" descr="EllipticCurves"/>
            <p:cNvPicPr>
              <a:picLocks noChangeAspect="1" noChangeArrowheads="1"/>
            </p:cNvPicPr>
            <p:nvPr/>
          </p:nvPicPr>
          <p:blipFill>
            <a:blip r:embed="rId5">
              <a:lum bright="-12000" contrast="-12000"/>
            </a:blip>
            <a:srcRect/>
            <a:stretch>
              <a:fillRect/>
            </a:stretch>
          </p:blipFill>
          <p:spPr bwMode="auto">
            <a:xfrm>
              <a:off x="528" y="2880"/>
              <a:ext cx="4800" cy="81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</p:spPr>
        </p:pic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624" y="2448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/>
                <a:t>Examples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Weierstrass Equation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3326" y="1482635"/>
            <a:ext cx="8153400" cy="4525963"/>
          </a:xfrm>
        </p:spPr>
        <p:txBody>
          <a:bodyPr/>
          <a:lstStyle/>
          <a:p>
            <a:r>
              <a:rPr lang="en-US" sz="2400" dirty="0"/>
              <a:t>A two variable equation F(</a:t>
            </a:r>
            <a:r>
              <a:rPr lang="en-US" sz="2400" dirty="0" err="1"/>
              <a:t>x,y</a:t>
            </a:r>
            <a:r>
              <a:rPr lang="en-US" sz="2400" dirty="0"/>
              <a:t>)=0, forms a curve in the plane. We are seeking geometric arithmetic methods to find solutions</a:t>
            </a:r>
          </a:p>
          <a:p>
            <a:endParaRPr lang="en-US" sz="2400" dirty="0"/>
          </a:p>
          <a:p>
            <a:r>
              <a:rPr lang="en-US" sz="2400" dirty="0"/>
              <a:t>Generalized </a:t>
            </a:r>
            <a:r>
              <a:rPr lang="en-US" sz="2400" dirty="0" err="1"/>
              <a:t>Weierstrass</a:t>
            </a:r>
            <a:r>
              <a:rPr lang="en-US" sz="2400" dirty="0"/>
              <a:t> Equation of elliptic curves: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52451" y="3814355"/>
          <a:ext cx="4800600" cy="517525"/>
        </p:xfrm>
        <a:graphic>
          <a:graphicData uri="http://schemas.openxmlformats.org/presentationml/2006/ole">
            <p:oleObj spid="_x0000_s4098" name="Equation" r:id="rId3" imgW="2234880" imgH="241200" progId="Equation.DSMT4">
              <p:embed/>
            </p:oleObj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87680" y="4382588"/>
            <a:ext cx="6096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Here, A, B, x and y all belong to a field of say rational</a:t>
            </a:r>
          </a:p>
          <a:p>
            <a:pPr algn="ctr"/>
            <a:r>
              <a:rPr lang="en-US" dirty="0"/>
              <a:t>numbers, complex numbers, finite fields (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) or </a:t>
            </a:r>
          </a:p>
          <a:p>
            <a:pPr algn="ctr"/>
            <a:r>
              <a:rPr lang="en-US" dirty="0"/>
              <a:t>Galois Fields (GF(2</a:t>
            </a:r>
            <a:r>
              <a:rPr lang="en-US" baseline="30000" dirty="0"/>
              <a:t>n</a:t>
            </a:r>
            <a:r>
              <a:rPr lang="en-US" dirty="0"/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b="1">
                <a:solidFill>
                  <a:srgbClr val="FF3300"/>
                </a:solidFill>
              </a:rPr>
              <a:t>If Characteristic field is not 2:</a:t>
            </a:r>
          </a:p>
          <a:p>
            <a:endParaRPr lang="en-US" sz="2800" b="1">
              <a:solidFill>
                <a:srgbClr val="FF3300"/>
              </a:solidFill>
            </a:endParaRP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 b="1">
                <a:solidFill>
                  <a:srgbClr val="FF3300"/>
                </a:solidFill>
              </a:rPr>
              <a:t>If Characteristics of field is neither 2 nor 3: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600200" y="1600200"/>
          <a:ext cx="4762500" cy="1058863"/>
        </p:xfrm>
        <a:graphic>
          <a:graphicData uri="http://schemas.openxmlformats.org/presentationml/2006/ole">
            <p:oleObj spid="_x0000_s5122" name="Equation" r:id="rId3" imgW="3085920" imgH="685800" progId="Equation.DSMT4">
              <p:embed/>
            </p:oleObj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4114800"/>
          <a:ext cx="2755900" cy="1069975"/>
        </p:xfrm>
        <a:graphic>
          <a:graphicData uri="http://schemas.openxmlformats.org/presentationml/2006/ole">
            <p:oleObj spid="_x0000_s5123" name="Equation" r:id="rId4" imgW="1307880" imgH="507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Points on the Elliptic Curve (EC)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Elliptic Curve over field L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It is useful to add the point at infinity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point is sitting at the top of the y-axis and any line is said to pass through the point when it is vertical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It is both the top and at the bottom of the y-axis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idx="4294967295"/>
          </p:nvPr>
        </p:nvGraphicFramePr>
        <p:xfrm>
          <a:off x="1219200" y="2209800"/>
          <a:ext cx="6477000" cy="530225"/>
        </p:xfrm>
        <a:graphic>
          <a:graphicData uri="http://schemas.openxmlformats.org/presentationml/2006/ole">
            <p:oleObj spid="_x0000_s6146" name="Equation" r:id="rId3" imgW="2793960" imgH="228600" progId="Equation.DSMT4">
              <p:embed/>
            </p:oleObj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The Abelian Group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9954"/>
            <a:ext cx="8229600" cy="330676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FF3300"/>
                </a:solidFill>
              </a:rPr>
              <a:t>commutativity</a:t>
            </a:r>
            <a:r>
              <a:rPr lang="en-US" sz="1800" dirty="0"/>
              <a:t>)</a:t>
            </a:r>
            <a:r>
              <a:rPr lang="en-US" dirty="0"/>
              <a:t> </a:t>
            </a:r>
          </a:p>
          <a:p>
            <a:pPr>
              <a:spcBef>
                <a:spcPct val="80000"/>
              </a:spcBef>
            </a:pP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</a:t>
            </a:r>
            <a:r>
              <a:rPr lang="en-US" dirty="0"/>
              <a:t>) + </a:t>
            </a:r>
            <a:r>
              <a:rPr lang="en-US" i="1" dirty="0"/>
              <a:t>R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 + (</a:t>
            </a:r>
            <a:r>
              <a:rPr lang="en-US" i="1" dirty="0"/>
              <a:t>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) 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FF3300"/>
                </a:solidFill>
              </a:rPr>
              <a:t>associativity</a:t>
            </a:r>
            <a:r>
              <a:rPr lang="en-US" sz="1800" dirty="0"/>
              <a:t>)</a:t>
            </a:r>
            <a:r>
              <a:rPr lang="en-US" dirty="0"/>
              <a:t> </a:t>
            </a:r>
          </a:p>
          <a:p>
            <a:pPr>
              <a:spcBef>
                <a:spcPct val="80000"/>
              </a:spcBef>
            </a:pP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O</a:t>
            </a:r>
            <a:r>
              <a:rPr lang="en-US" dirty="0"/>
              <a:t> = </a:t>
            </a:r>
            <a:r>
              <a:rPr lang="en-US" i="1" dirty="0"/>
              <a:t>O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i="1" dirty="0">
                <a:solidFill>
                  <a:srgbClr val="FF3300"/>
                </a:solidFill>
              </a:rPr>
              <a:t>existence of an identity element</a:t>
            </a:r>
            <a:r>
              <a:rPr lang="en-US" sz="1800" dirty="0"/>
              <a:t>) </a:t>
            </a:r>
          </a:p>
          <a:p>
            <a:pPr>
              <a:spcBef>
                <a:spcPct val="80000"/>
              </a:spcBef>
            </a:pPr>
            <a:r>
              <a:rPr lang="en-US" dirty="0"/>
              <a:t>there exists ( − </a:t>
            </a:r>
            <a:r>
              <a:rPr lang="en-US" i="1" dirty="0"/>
              <a:t>P</a:t>
            </a:r>
            <a:r>
              <a:rPr lang="en-US" dirty="0"/>
              <a:t>) such that − 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 + ( − </a:t>
            </a:r>
            <a:r>
              <a:rPr lang="en-US" i="1" dirty="0"/>
              <a:t>P</a:t>
            </a:r>
            <a:r>
              <a:rPr lang="en-US" dirty="0"/>
              <a:t>) = </a:t>
            </a:r>
            <a:r>
              <a:rPr lang="en-US" i="1" dirty="0"/>
              <a:t>O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i="1" dirty="0">
                <a:solidFill>
                  <a:srgbClr val="FF3300"/>
                </a:solidFill>
              </a:rPr>
              <a:t>existence of inverses</a:t>
            </a:r>
            <a:r>
              <a:rPr lang="en-US" sz="1800" dirty="0"/>
              <a:t>)</a:t>
            </a:r>
            <a:r>
              <a:rPr lang="en-US" dirty="0"/>
              <a:t>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001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Given two points P,Q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there is a third point, denoted by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on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the following relations hold for all  P,Q,R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2895600" cy="2533650"/>
          </a:xfrm>
          <a:prstGeom prst="rect">
            <a:avLst/>
          </a:prstGeom>
          <a:noFill/>
        </p:spPr>
      </p:pic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Elliptic Curve Picture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0" y="2133600"/>
            <a:ext cx="5029200" cy="3581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Consider elliptic curve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>
                <a:latin typeface="Courier" charset="0"/>
              </a:rPr>
              <a:t>E:</a:t>
            </a:r>
            <a:r>
              <a:rPr lang="en-US" sz="2400"/>
              <a:t>  </a:t>
            </a:r>
            <a:r>
              <a:rPr lang="en-US" sz="2400">
                <a:latin typeface="Courier" charset="0"/>
              </a:rPr>
              <a:t>y</a:t>
            </a:r>
            <a:r>
              <a:rPr lang="en-US" sz="2400" baseline="30000">
                <a:latin typeface="Courier" charset="0"/>
              </a:rPr>
              <a:t>2</a:t>
            </a:r>
            <a:r>
              <a:rPr lang="en-US" sz="2400">
                <a:latin typeface="Courier" charset="0"/>
              </a:rPr>
              <a:t> = x</a:t>
            </a:r>
            <a:r>
              <a:rPr lang="en-US" sz="2400" baseline="30000">
                <a:latin typeface="Courier" charset="0"/>
              </a:rPr>
              <a:t>3</a:t>
            </a:r>
            <a:r>
              <a:rPr lang="en-US" sz="2400">
                <a:latin typeface="Courier" charset="0"/>
              </a:rPr>
              <a:t> - x + 1</a:t>
            </a:r>
          </a:p>
          <a:p>
            <a:pPr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latin typeface="Courier" charset="0"/>
              </a:rPr>
              <a:t>P</a:t>
            </a:r>
            <a:r>
              <a:rPr lang="en-US" sz="2800" baseline="-25000">
                <a:latin typeface="Courier" charset="0"/>
              </a:rPr>
              <a:t>1</a:t>
            </a:r>
            <a:r>
              <a:rPr lang="en-US" sz="2800"/>
              <a:t> and </a:t>
            </a:r>
            <a:r>
              <a:rPr lang="en-US" sz="2800">
                <a:latin typeface="Courier" charset="0"/>
              </a:rPr>
              <a:t>P</a:t>
            </a:r>
            <a:r>
              <a:rPr lang="en-US" sz="2800" baseline="-25000">
                <a:latin typeface="Courier" charset="0"/>
              </a:rPr>
              <a:t>2</a:t>
            </a:r>
            <a:r>
              <a:rPr lang="en-US" sz="2800"/>
              <a:t> are on </a:t>
            </a:r>
            <a:r>
              <a:rPr lang="en-US" sz="2800">
                <a:latin typeface="Courier" charset="0"/>
              </a:rPr>
              <a:t>E</a:t>
            </a:r>
            <a:r>
              <a:rPr lang="en-US" sz="2800"/>
              <a:t>, we can define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ourier" charset="0"/>
              </a:rPr>
              <a:t>		P</a:t>
            </a:r>
            <a:r>
              <a:rPr lang="en-US" sz="2800" baseline="-25000">
                <a:latin typeface="Courier" charset="0"/>
              </a:rPr>
              <a:t>3</a:t>
            </a:r>
            <a:r>
              <a:rPr lang="en-US" sz="2800">
                <a:latin typeface="Courier" charset="0"/>
              </a:rPr>
              <a:t> = P</a:t>
            </a:r>
            <a:r>
              <a:rPr lang="en-US" sz="2800" baseline="-25000">
                <a:latin typeface="Courier" charset="0"/>
              </a:rPr>
              <a:t>1</a:t>
            </a:r>
            <a:r>
              <a:rPr lang="en-US" sz="2800">
                <a:latin typeface="Courier" charset="0"/>
              </a:rPr>
              <a:t> + P</a:t>
            </a:r>
            <a:r>
              <a:rPr lang="en-US" sz="2800" baseline="-25000">
                <a:latin typeface="Courier" charset="0"/>
              </a:rPr>
              <a:t>2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as shown in picture</a:t>
            </a:r>
          </a:p>
          <a:p>
            <a:pPr>
              <a:lnSpc>
                <a:spcPct val="90000"/>
              </a:lnSpc>
            </a:pPr>
            <a:r>
              <a:rPr lang="en-US" sz="2800"/>
              <a:t>Addition is all we need</a:t>
            </a: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 flipV="1">
            <a:off x="228600" y="32766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Oval 6"/>
          <p:cNvSpPr>
            <a:spLocks noChangeArrowheads="1"/>
          </p:cNvSpPr>
          <p:nvPr/>
        </p:nvSpPr>
        <p:spPr bwMode="auto">
          <a:xfrm>
            <a:off x="319088" y="3673475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Oval 7"/>
          <p:cNvSpPr>
            <a:spLocks noChangeArrowheads="1"/>
          </p:cNvSpPr>
          <p:nvPr/>
        </p:nvSpPr>
        <p:spPr bwMode="auto">
          <a:xfrm>
            <a:off x="1598613" y="3471863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Oval 8"/>
          <p:cNvSpPr>
            <a:spLocks noChangeArrowheads="1"/>
          </p:cNvSpPr>
          <p:nvPr/>
        </p:nvSpPr>
        <p:spPr bwMode="auto">
          <a:xfrm>
            <a:off x="2405063" y="33528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45745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Oval 10"/>
          <p:cNvSpPr>
            <a:spLocks noChangeArrowheads="1"/>
          </p:cNvSpPr>
          <p:nvPr/>
        </p:nvSpPr>
        <p:spPr bwMode="auto">
          <a:xfrm>
            <a:off x="2405063" y="45720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0" y="32766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1</a:t>
            </a: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1524000" y="30480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2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2438400" y="4267200"/>
            <a:ext cx="434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3</a:t>
            </a:r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 flipV="1">
            <a:off x="76200" y="398462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9144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3397250" y="37465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x</a:t>
            </a:r>
            <a:endParaRPr lang="en-US" sz="2000" baseline="-25000">
              <a:latin typeface="Courier" charset="0"/>
            </a:endParaRPr>
          </a:p>
        </p:txBody>
      </p: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762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y</a:t>
            </a:r>
            <a:endParaRPr lang="en-US" sz="2000" baseline="-25000">
              <a:latin typeface="Courier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3406911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34068995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nimBg="1"/>
      <p:bldP spid="196614" grpId="0" animBg="1"/>
      <p:bldP spid="196615" grpId="0" animBg="1"/>
      <p:bldP spid="196616" grpId="0" animBg="1"/>
      <p:bldP spid="196617" grpId="0" animBg="1"/>
      <p:bldP spid="196618" grpId="0" animBg="1"/>
      <p:bldP spid="196619" grpId="0" autoUpdateAnimBg="0"/>
      <p:bldP spid="196620" grpId="0" autoUpdateAnimBg="0"/>
      <p:bldP spid="19662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Addition in Affine Co-ordinates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419350"/>
            <a:ext cx="4778375" cy="3355975"/>
            <a:chOff x="1149" y="1389"/>
            <a:chExt cx="3153" cy="2342"/>
          </a:xfrm>
        </p:grpSpPr>
        <p:pic>
          <p:nvPicPr>
            <p:cNvPr id="3891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9" y="1617"/>
              <a:ext cx="3001" cy="211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4105" y="3249"/>
              <a:ext cx="19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b="1" i="1">
                  <a:latin typeface="Times New Roman" pitchFamily="18" charset="0"/>
                  <a:ea typeface="PMingLiU" pitchFamily="18" charset="-120"/>
                </a:rPr>
                <a:t>x</a:t>
              </a:r>
            </a:p>
          </p:txBody>
        </p:sp>
        <p:sp>
          <p:nvSpPr>
            <p:cNvPr id="38920" name="Text Box 8"/>
            <p:cNvSpPr txBox="1">
              <a:spLocks noChangeArrowheads="1"/>
            </p:cNvSpPr>
            <p:nvPr/>
          </p:nvSpPr>
          <p:spPr bwMode="auto">
            <a:xfrm>
              <a:off x="1291" y="1389"/>
              <a:ext cx="18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b="1" i="1">
                  <a:latin typeface="Times New Roman" pitchFamily="18" charset="0"/>
                  <a:ea typeface="PMingLiU" pitchFamily="18" charset="-120"/>
                </a:rPr>
                <a:t>y</a:t>
              </a:r>
            </a:p>
          </p:txBody>
        </p:sp>
      </p:grpSp>
      <p:graphicFrame>
        <p:nvGraphicFramePr>
          <p:cNvPr id="38925" name="Object 13"/>
          <p:cNvGraphicFramePr>
            <a:graphicFrameLocks noChangeAspect="1"/>
          </p:cNvGraphicFramePr>
          <p:nvPr>
            <p:ph idx="1"/>
          </p:nvPr>
        </p:nvGraphicFramePr>
        <p:xfrm>
          <a:off x="4876800" y="1600200"/>
          <a:ext cx="3200400" cy="1001713"/>
        </p:xfrm>
        <a:graphic>
          <a:graphicData uri="http://schemas.openxmlformats.org/presentationml/2006/ole">
            <p:oleObj spid="_x0000_s7170" name="Equation" r:id="rId4" imgW="1460160" imgH="457200" progId="Equation.DSMT4">
              <p:embed/>
            </p:oleObj>
          </a:graphicData>
        </a:graphic>
      </p:graphicFrame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33400" y="160020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y=m(x-x</a:t>
            </a:r>
            <a:r>
              <a:rPr lang="en-US" i="1" baseline="-25000"/>
              <a:t>1</a:t>
            </a:r>
            <a:r>
              <a:rPr lang="en-US" i="1"/>
              <a:t>)+y</a:t>
            </a:r>
            <a:r>
              <a:rPr lang="en-US" i="1" baseline="-25000"/>
              <a:t>1</a:t>
            </a:r>
            <a:endParaRPr lang="en-US" i="1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1752600" y="20574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936" name="Picture 24" descr="eq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5850" y="3565525"/>
            <a:ext cx="3790950" cy="2606675"/>
          </a:xfrm>
          <a:prstGeom prst="rect">
            <a:avLst/>
          </a:prstGeom>
          <a:noFill/>
        </p:spPr>
      </p:pic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724400" y="2971800"/>
            <a:ext cx="441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Let, P</a:t>
            </a:r>
            <a:r>
              <a:rPr lang="en-US">
                <a:cs typeface="Arial" pitchFamily="34" charset="0"/>
              </a:rPr>
              <a:t>≠Q,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1447800" y="563880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y</a:t>
            </a:r>
            <a:r>
              <a:rPr lang="en-US" baseline="30000"/>
              <a:t>2</a:t>
            </a:r>
            <a:r>
              <a:rPr lang="en-US"/>
              <a:t>=x</a:t>
            </a:r>
            <a:r>
              <a:rPr lang="en-US" baseline="30000"/>
              <a:t>3</a:t>
            </a:r>
            <a:r>
              <a:rPr lang="en-US"/>
              <a:t>+Ax+B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Doubling of a point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4800600"/>
          </a:xfrm>
        </p:spPr>
        <p:txBody>
          <a:bodyPr/>
          <a:lstStyle/>
          <a:p>
            <a:r>
              <a:rPr lang="en-US" sz="2800"/>
              <a:t>Let, P=Q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What happens when P</a:t>
            </a:r>
            <a:r>
              <a:rPr lang="en-US" sz="2800" baseline="-25000"/>
              <a:t>2</a:t>
            </a:r>
            <a:r>
              <a:rPr lang="en-US" sz="2800"/>
              <a:t>=</a:t>
            </a:r>
            <a:r>
              <a:rPr lang="en-US" sz="2800">
                <a:cs typeface="Arial" pitchFamily="34" charset="0"/>
              </a:rPr>
              <a:t>∞?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286000" y="2209800"/>
          <a:ext cx="3733800" cy="2703513"/>
        </p:xfrm>
        <a:graphic>
          <a:graphicData uri="http://schemas.openxmlformats.org/presentationml/2006/ole">
            <p:oleObj spid="_x0000_s8194" name="Equation" r:id="rId3" imgW="2209680" imgH="160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Session Meta </a:t>
            </a:r>
            <a:r>
              <a:rPr lang="en-IN" dirty="0" smtClean="0"/>
              <a:t>Data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2330534"/>
              </p:ext>
            </p:extLst>
          </p:nvPr>
        </p:nvGraphicFramePr>
        <p:xfrm>
          <a:off x="966595" y="2171700"/>
          <a:ext cx="7720205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2702">
                  <a:extLst>
                    <a:ext uri="{9D8B030D-6E8A-4147-A177-3AD203B41FA5}">
                      <a16:colId xmlns="" xmlns:a16="http://schemas.microsoft.com/office/drawing/2014/main" val="3266605547"/>
                    </a:ext>
                  </a:extLst>
                </a:gridCol>
                <a:gridCol w="4607503">
                  <a:extLst>
                    <a:ext uri="{9D8B030D-6E8A-4147-A177-3AD203B41FA5}">
                      <a16:colId xmlns="" xmlns:a16="http://schemas.microsoft.com/office/drawing/2014/main" val="127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Sree</a:t>
                      </a:r>
                      <a:r>
                        <a:rPr lang="en-U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Sharmila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04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39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Number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</a:p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July 2018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20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80894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Why do we need the reflection?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43200"/>
            <a:ext cx="2895600" cy="2533650"/>
          </a:xfrm>
          <a:prstGeom prst="rect">
            <a:avLst/>
          </a:prstGeom>
          <a:noFill/>
        </p:spPr>
      </p:pic>
      <p:sp>
        <p:nvSpPr>
          <p:cNvPr id="197640" name="Oval 8"/>
          <p:cNvSpPr>
            <a:spLocks noChangeArrowheads="1"/>
          </p:cNvSpPr>
          <p:nvPr/>
        </p:nvSpPr>
        <p:spPr bwMode="auto">
          <a:xfrm>
            <a:off x="3467100" y="3352800"/>
            <a:ext cx="109538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35306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3467100" y="4572000"/>
            <a:ext cx="109538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2971800" y="1947863"/>
            <a:ext cx="1074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2</a:t>
            </a:r>
            <a:r>
              <a:rPr lang="en-US" sz="2000">
                <a:latin typeface="Courier" charset="0"/>
              </a:rPr>
              <a:t>=O=</a:t>
            </a:r>
            <a:r>
              <a:rPr lang="en-US" sz="2000">
                <a:cs typeface="Arial" pitchFamily="34" charset="0"/>
              </a:rPr>
              <a:t>∞</a:t>
            </a:r>
            <a:endParaRPr lang="en-US" sz="2000" baseline="-25000">
              <a:cs typeface="Arial" pitchFamily="34" charset="0"/>
            </a:endParaRP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3068638" y="4784725"/>
            <a:ext cx="436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1</a:t>
            </a:r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>
            <a:off x="22098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20574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Courier" charset="0"/>
              </a:rPr>
              <a:t>y</a:t>
            </a:r>
            <a:endParaRPr lang="en-US" sz="2000" baseline="-25000">
              <a:latin typeface="Courier" charset="0"/>
            </a:endParaRP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5486400" y="3505200"/>
            <a:ext cx="2362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1">
              <a:solidFill>
                <a:srgbClr val="FF3300"/>
              </a:solidFill>
            </a:endParaRPr>
          </a:p>
          <a:p>
            <a:pPr algn="ctr"/>
            <a:r>
              <a:rPr lang="en-US" sz="2400" b="1">
                <a:solidFill>
                  <a:srgbClr val="FF3300"/>
                </a:solidFill>
              </a:rPr>
              <a:t>P</a:t>
            </a:r>
            <a:r>
              <a:rPr lang="en-US" sz="2400" b="1" baseline="-25000">
                <a:solidFill>
                  <a:srgbClr val="FF3300"/>
                </a:solidFill>
              </a:rPr>
              <a:t>1</a:t>
            </a:r>
            <a:r>
              <a:rPr lang="en-US" sz="2400" b="1">
                <a:solidFill>
                  <a:srgbClr val="FF3300"/>
                </a:solidFill>
              </a:rPr>
              <a:t>=P</a:t>
            </a:r>
            <a:r>
              <a:rPr lang="en-US" sz="2400" b="1" baseline="-25000">
                <a:solidFill>
                  <a:srgbClr val="FF3300"/>
                </a:solidFill>
              </a:rPr>
              <a:t>1</a:t>
            </a:r>
            <a:r>
              <a:rPr lang="en-US" sz="2400" b="1">
                <a:solidFill>
                  <a:srgbClr val="FF3300"/>
                </a:solidFill>
              </a:rPr>
              <a:t>+ O=P</a:t>
            </a:r>
            <a:r>
              <a:rPr lang="en-US" sz="2400" b="1" baseline="-25000">
                <a:solidFill>
                  <a:srgbClr val="FF3300"/>
                </a:solidFill>
              </a:rPr>
              <a:t>1</a:t>
            </a:r>
            <a:endParaRPr lang="en-US" sz="2400" b="1">
              <a:solidFill>
                <a:srgbClr val="FF3300"/>
              </a:solidFill>
            </a:endParaRPr>
          </a:p>
          <a:p>
            <a:pPr algn="ctr"/>
            <a:endParaRPr lang="en-US" sz="2400" b="1">
              <a:solidFill>
                <a:srgbClr val="FF3300"/>
              </a:solidFill>
            </a:endParaRPr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auto">
          <a:xfrm>
            <a:off x="3886200" y="3352800"/>
            <a:ext cx="533400" cy="1371600"/>
          </a:xfrm>
          <a:prstGeom prst="curvedLeftArrow">
            <a:avLst>
              <a:gd name="adj1" fmla="val 51429"/>
              <a:gd name="adj2" fmla="val 102857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0" grpId="0" animBg="1"/>
      <p:bldP spid="197642" grpId="0" animBg="1"/>
      <p:bldP spid="197643" grpId="0"/>
      <p:bldP spid="197644" grpId="0"/>
      <p:bldP spid="1976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Sum of two points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33400" y="2438400"/>
          <a:ext cx="3048000" cy="1371600"/>
        </p:xfrm>
        <a:graphic>
          <a:graphicData uri="http://schemas.openxmlformats.org/presentationml/2006/ole">
            <p:oleObj spid="_x0000_s9218" name="Equation" r:id="rId4" imgW="1625400" imgH="888840" progId="Equation.DSMT4">
              <p:embed/>
            </p:oleObj>
          </a:graphicData>
        </a:graphic>
      </p:graphicFrame>
      <p:pic>
        <p:nvPicPr>
          <p:cNvPr id="48132" name="Picture 4" descr="ec2_1_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1905000"/>
            <a:ext cx="4191000" cy="36576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50925" y="1865313"/>
            <a:ext cx="3368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388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/>
              <a:t>Define for two points </a:t>
            </a:r>
            <a:r>
              <a:rPr lang="en-US" b="1" i="1"/>
              <a:t>P (x</a:t>
            </a:r>
            <a:r>
              <a:rPr lang="en-US" b="1" i="1" baseline="-25000"/>
              <a:t>1</a:t>
            </a:r>
            <a:r>
              <a:rPr lang="en-US" b="1" i="1"/>
              <a:t>,y</a:t>
            </a:r>
            <a:r>
              <a:rPr lang="en-US" b="1" i="1" baseline="-25000"/>
              <a:t>1</a:t>
            </a:r>
            <a:r>
              <a:rPr lang="en-US" b="1" i="1"/>
              <a:t>)</a:t>
            </a:r>
            <a:r>
              <a:rPr lang="en-US"/>
              <a:t> and     </a:t>
            </a:r>
            <a:r>
              <a:rPr lang="en-US" b="1" i="1"/>
              <a:t>Q (x</a:t>
            </a:r>
            <a:r>
              <a:rPr lang="en-US" b="1" i="1" baseline="-25000"/>
              <a:t>2</a:t>
            </a:r>
            <a:r>
              <a:rPr lang="en-US" b="1" i="1"/>
              <a:t>,y</a:t>
            </a:r>
            <a:r>
              <a:rPr lang="en-US" b="1" i="1" baseline="-25000"/>
              <a:t>2</a:t>
            </a:r>
            <a:r>
              <a:rPr lang="en-US" b="1" i="1"/>
              <a:t>)</a:t>
            </a:r>
            <a:r>
              <a:rPr lang="en-US"/>
              <a:t> in the Elliptic curve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33400" y="4343400"/>
            <a:ext cx="345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/>
              <a:t>Then </a:t>
            </a:r>
            <a:r>
              <a:rPr lang="en-US" b="1" i="1"/>
              <a:t>P+Q </a:t>
            </a:r>
            <a:r>
              <a:rPr lang="en-US"/>
              <a:t>is given by </a:t>
            </a:r>
            <a:r>
              <a:rPr lang="en-US" b="1" i="1"/>
              <a:t>R(x</a:t>
            </a:r>
            <a:r>
              <a:rPr lang="en-US" b="1" i="1" baseline="-25000"/>
              <a:t>3</a:t>
            </a:r>
            <a:r>
              <a:rPr lang="en-US" b="1" i="1"/>
              <a:t>,y</a:t>
            </a:r>
            <a:r>
              <a:rPr lang="en-US" b="1" i="1" baseline="-25000"/>
              <a:t>3</a:t>
            </a:r>
            <a:r>
              <a:rPr lang="en-US" b="1" i="1"/>
              <a:t>) </a:t>
            </a:r>
            <a:r>
              <a:rPr lang="en-US"/>
              <a:t>:</a:t>
            </a:r>
            <a:r>
              <a:rPr lang="en-US" b="1" i="1"/>
              <a:t>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838200" y="4876800"/>
          <a:ext cx="2743200" cy="1063625"/>
        </p:xfrm>
        <a:graphic>
          <a:graphicData uri="http://schemas.openxmlformats.org/presentationml/2006/ole">
            <p:oleObj spid="_x0000_s9219" name="Equation" r:id="rId6" imgW="118080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1219200"/>
            <a:ext cx="3724275" cy="4067175"/>
            <a:chOff x="480" y="1056"/>
            <a:chExt cx="2346" cy="2562"/>
          </a:xfrm>
        </p:grpSpPr>
        <p:pic>
          <p:nvPicPr>
            <p:cNvPr id="50179" name="Picture 3" descr="ec2_1_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" y="1536"/>
              <a:ext cx="2346" cy="2082"/>
            </a:xfrm>
            <a:prstGeom prst="rect">
              <a:avLst/>
            </a:prstGeom>
            <a:solidFill>
              <a:schemeClr val="tx1">
                <a:alpha val="0"/>
              </a:schemeClr>
            </a:solidFill>
          </p:spPr>
        </p:pic>
        <p:sp>
          <p:nvSpPr>
            <p:cNvPr id="50180" name="Text Box 4"/>
            <p:cNvSpPr txBox="1">
              <a:spLocks noChangeArrowheads="1"/>
            </p:cNvSpPr>
            <p:nvPr/>
          </p:nvSpPr>
          <p:spPr bwMode="auto">
            <a:xfrm>
              <a:off x="864" y="1056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i="1"/>
                <a:t>P+P = 2P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562600" y="228600"/>
            <a:ext cx="3028950" cy="3943350"/>
            <a:chOff x="3504" y="1056"/>
            <a:chExt cx="1908" cy="2484"/>
          </a:xfrm>
        </p:grpSpPr>
        <p:pic>
          <p:nvPicPr>
            <p:cNvPr id="50182" name="Picture 6" descr="ec2_1_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440"/>
              <a:ext cx="1908" cy="21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/>
            <a:effectLst/>
          </p:spPr>
        </p:pic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3552" y="1056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Point at infinity   </a:t>
              </a:r>
              <a:r>
                <a:rPr lang="en-US" b="1" i="1"/>
                <a:t>O</a:t>
              </a:r>
            </a:p>
          </p:txBody>
        </p:sp>
      </p:grp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800600" y="4724400"/>
            <a:ext cx="41148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As a result of the above case </a:t>
            </a:r>
            <a:r>
              <a:rPr lang="en-US" b="1" i="1"/>
              <a:t>P=O+P</a:t>
            </a:r>
          </a:p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FF3300"/>
                </a:solidFill>
              </a:rPr>
              <a:t>O</a:t>
            </a:r>
            <a:r>
              <a:rPr lang="en-US" b="1">
                <a:solidFill>
                  <a:srgbClr val="FF3300"/>
                </a:solidFill>
              </a:rPr>
              <a:t> is called the additive identity of the elliptic curve group.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Hence all elliptic curves have an additive identity </a:t>
            </a:r>
            <a:r>
              <a:rPr lang="en-US" b="1" i="1"/>
              <a:t>O</a:t>
            </a:r>
            <a:r>
              <a:rPr lang="en-US"/>
              <a:t>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Projective Co-ordinates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65069"/>
            <a:ext cx="7696200" cy="4525963"/>
          </a:xfrm>
        </p:spPr>
        <p:txBody>
          <a:bodyPr/>
          <a:lstStyle/>
          <a:p>
            <a:r>
              <a:rPr lang="en-US" sz="2800" dirty="0"/>
              <a:t>Two-dimensional projective space     over </a:t>
            </a:r>
            <a:r>
              <a:rPr lang="en-US" sz="2800" i="1" dirty="0"/>
              <a:t>K</a:t>
            </a:r>
            <a:r>
              <a:rPr lang="en-US" sz="2800" dirty="0"/>
              <a:t> is given by the </a:t>
            </a:r>
            <a:r>
              <a:rPr lang="en-US" sz="2800" dirty="0">
                <a:solidFill>
                  <a:srgbClr val="FF3300"/>
                </a:solidFill>
              </a:rPr>
              <a:t>equivalence classes</a:t>
            </a:r>
            <a:r>
              <a:rPr lang="en-US" sz="2800" dirty="0"/>
              <a:t> of triples (</a:t>
            </a:r>
            <a:r>
              <a:rPr lang="en-US" sz="2800" dirty="0" err="1"/>
              <a:t>x,y,z</a:t>
            </a:r>
            <a:r>
              <a:rPr lang="en-US" sz="2800" dirty="0"/>
              <a:t>) with </a:t>
            </a:r>
            <a:r>
              <a:rPr lang="en-US" sz="2800" dirty="0" err="1"/>
              <a:t>x,y</a:t>
            </a:r>
            <a:r>
              <a:rPr lang="en-US" sz="2800" dirty="0"/>
              <a:t> z in K and at least one of x, y, z nonzero.</a:t>
            </a:r>
          </a:p>
          <a:p>
            <a:r>
              <a:rPr lang="en-US" sz="2800" dirty="0"/>
              <a:t>Two triples 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,z</a:t>
            </a:r>
            <a:r>
              <a:rPr lang="en-US" sz="2800" baseline="-25000" dirty="0"/>
              <a:t>1</a:t>
            </a:r>
            <a:r>
              <a:rPr lang="en-US" sz="2800" dirty="0"/>
              <a:t>) and 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,z</a:t>
            </a:r>
            <a:r>
              <a:rPr lang="en-US" sz="2800" baseline="-25000" dirty="0"/>
              <a:t>2</a:t>
            </a:r>
            <a:r>
              <a:rPr lang="en-US" sz="2800" dirty="0"/>
              <a:t>) are said to be equivalent if there exists a non-zero element </a:t>
            </a:r>
            <a:r>
              <a:rPr lang="el-GR" sz="2800" dirty="0">
                <a:cs typeface="Arial" pitchFamily="34" charset="0"/>
              </a:rPr>
              <a:t>λ</a:t>
            </a:r>
            <a:r>
              <a:rPr lang="en-US" sz="2800" dirty="0">
                <a:cs typeface="Arial" pitchFamily="34" charset="0"/>
              </a:rPr>
              <a:t> in K, </a:t>
            </a:r>
            <a:r>
              <a:rPr lang="en-US" sz="2800" dirty="0" err="1">
                <a:cs typeface="Arial" pitchFamily="34" charset="0"/>
              </a:rPr>
              <a:t>st</a:t>
            </a:r>
            <a:r>
              <a:rPr lang="en-US" sz="2800" dirty="0">
                <a:cs typeface="Arial" pitchFamily="34" charset="0"/>
              </a:rPr>
              <a:t>:</a:t>
            </a:r>
          </a:p>
          <a:p>
            <a:pPr lvl="1"/>
            <a:r>
              <a:rPr lang="en-US" sz="2400" dirty="0"/>
              <a:t>(x</a:t>
            </a:r>
            <a:r>
              <a:rPr lang="en-US" sz="2400" baseline="-25000" dirty="0"/>
              <a:t>1</a:t>
            </a:r>
            <a:r>
              <a:rPr lang="en-US" sz="2400" dirty="0"/>
              <a:t>,y</a:t>
            </a:r>
            <a:r>
              <a:rPr lang="en-US" sz="2400" baseline="-25000" dirty="0"/>
              <a:t>1</a:t>
            </a:r>
            <a:r>
              <a:rPr lang="en-US" sz="2400" dirty="0"/>
              <a:t>,z</a:t>
            </a:r>
            <a:r>
              <a:rPr lang="en-US" sz="2400" baseline="-25000" dirty="0"/>
              <a:t>1</a:t>
            </a:r>
            <a:r>
              <a:rPr lang="en-US" sz="2400" dirty="0"/>
              <a:t>) = (</a:t>
            </a:r>
            <a:r>
              <a:rPr lang="el-GR" sz="2400" dirty="0">
                <a:cs typeface="Arial" pitchFamily="34" charset="0"/>
              </a:rPr>
              <a:t>λ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l-GR" sz="2400" dirty="0">
                <a:cs typeface="Arial" pitchFamily="34" charset="0"/>
              </a:rPr>
              <a:t>λ</a:t>
            </a:r>
            <a:r>
              <a:rPr lang="en-US" sz="2400" dirty="0"/>
              <a:t>y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l-GR" sz="2400" dirty="0">
                <a:cs typeface="Arial" pitchFamily="34" charset="0"/>
              </a:rPr>
              <a:t>λ</a:t>
            </a:r>
            <a:r>
              <a:rPr lang="en-US" sz="2400" dirty="0"/>
              <a:t>z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The equivalence class depends only the ratios and hence is denoted by (x:y:z)</a:t>
            </a:r>
            <a:endParaRPr lang="el-GR" sz="2400" dirty="0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6311537" y="1493520"/>
          <a:ext cx="338138" cy="381000"/>
        </p:xfrm>
        <a:graphic>
          <a:graphicData uri="http://schemas.openxmlformats.org/presentationml/2006/ole">
            <p:oleObj spid="_x0000_s10242" name="Equation" r:id="rId3" imgW="2030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Projective Co-ordinates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074" y="1391194"/>
            <a:ext cx="8229600" cy="4525963"/>
          </a:xfrm>
        </p:spPr>
        <p:txBody>
          <a:bodyPr/>
          <a:lstStyle/>
          <a:p>
            <a:pPr algn="just"/>
            <a:r>
              <a:rPr lang="en-US" sz="2800" dirty="0"/>
              <a:t>If z</a:t>
            </a:r>
            <a:r>
              <a:rPr lang="en-US" sz="2800" dirty="0">
                <a:cs typeface="Arial" pitchFamily="34" charset="0"/>
              </a:rPr>
              <a:t>≠0, </a:t>
            </a:r>
            <a:r>
              <a:rPr lang="en-US" sz="2800" dirty="0"/>
              <a:t>(x:y:z)=(x/z:y/z:1)</a:t>
            </a:r>
          </a:p>
          <a:p>
            <a:pPr algn="just"/>
            <a:r>
              <a:rPr lang="en-US" sz="2800" dirty="0"/>
              <a:t>What is z=0? We obtain the point at infinity.</a:t>
            </a:r>
          </a:p>
          <a:p>
            <a:pPr algn="just"/>
            <a:r>
              <a:rPr lang="en-US" sz="2800" dirty="0"/>
              <a:t>The two dimensional affine plane over K:</a:t>
            </a:r>
          </a:p>
          <a:p>
            <a:pPr lvl="1" algn="just"/>
            <a:endParaRPr lang="en-US" sz="2400" dirty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362200" y="3276600"/>
          <a:ext cx="3200400" cy="2255838"/>
        </p:xfrm>
        <a:graphic>
          <a:graphicData uri="http://schemas.openxmlformats.org/presentationml/2006/ole">
            <p:oleObj spid="_x0000_s11266" name="Equation" r:id="rId3" imgW="1333440" imgH="939600" progId="Equation.DSMT4">
              <p:embed/>
            </p:oleObj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87830" y="5715000"/>
            <a:ext cx="5525588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There are advantages with projective co-ordinates </a:t>
            </a:r>
          </a:p>
          <a:p>
            <a:pPr algn="ctr"/>
            <a:r>
              <a:rPr lang="en-US" dirty="0">
                <a:solidFill>
                  <a:srgbClr val="FF3300"/>
                </a:solidFill>
              </a:rPr>
              <a:t>from the implementation point of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Singularity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/>
              <a:t>For an elliptic curve y</a:t>
            </a:r>
            <a:r>
              <a:rPr lang="en-US" sz="2800" baseline="30000"/>
              <a:t>2</a:t>
            </a:r>
            <a:r>
              <a:rPr lang="en-US" sz="2800"/>
              <a:t>=f(x), define </a:t>
            </a:r>
          </a:p>
          <a:p>
            <a:pPr>
              <a:buFontTx/>
              <a:buNone/>
            </a:pPr>
            <a:r>
              <a:rPr lang="en-US" sz="2800"/>
              <a:t>   F(x,y)=y</a:t>
            </a:r>
            <a:r>
              <a:rPr lang="en-US" sz="2800" baseline="30000"/>
              <a:t>2</a:t>
            </a:r>
            <a:r>
              <a:rPr lang="en-US" sz="2800"/>
              <a:t>-F(x). A singularity of the EC is a pt (x</a:t>
            </a:r>
            <a:r>
              <a:rPr lang="en-US" sz="2800" baseline="-25000"/>
              <a:t>0</a:t>
            </a:r>
            <a:r>
              <a:rPr lang="en-US" sz="2800"/>
              <a:t>,y</a:t>
            </a:r>
            <a:r>
              <a:rPr lang="en-US" sz="2800" baseline="-25000"/>
              <a:t>0</a:t>
            </a:r>
            <a:r>
              <a:rPr lang="en-US" sz="2800"/>
              <a:t>) such that:</a:t>
            </a:r>
          </a:p>
          <a:p>
            <a:pPr>
              <a:buFontTx/>
              <a:buNone/>
            </a:pPr>
            <a:r>
              <a:rPr lang="en-US" sz="2800"/>
              <a:t>    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38400" y="3276600"/>
          <a:ext cx="3657600" cy="2297113"/>
        </p:xfrm>
        <a:graphic>
          <a:graphicData uri="http://schemas.openxmlformats.org/presentationml/2006/ole">
            <p:oleObj spid="_x0000_s12290" name="Equation" r:id="rId3" imgW="1739880" imgH="1091880" progId="Equation.DSMT4">
              <p:embed/>
            </p:oleObj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5394" y="5791200"/>
            <a:ext cx="561703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It is usual to assume the EC has no singular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4038600" cy="5516563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800" b="1">
                <a:solidFill>
                  <a:schemeClr val="accent2"/>
                </a:solidFill>
              </a:rPr>
              <a:t>If Characteristics of field is not 3:</a:t>
            </a:r>
          </a:p>
          <a:p>
            <a:pPr marL="533400" indent="-533400">
              <a:buFontTx/>
              <a:buNone/>
            </a:pPr>
            <a:endParaRPr lang="en-US" sz="2800" b="1">
              <a:solidFill>
                <a:schemeClr val="accent2"/>
              </a:solidFill>
            </a:endParaRPr>
          </a:p>
          <a:p>
            <a:pPr marL="533400" indent="-533400">
              <a:buFontTx/>
              <a:buNone/>
            </a:pPr>
            <a:endParaRPr lang="en-US" sz="2800" b="1"/>
          </a:p>
          <a:p>
            <a:pPr marL="533400" indent="-533400">
              <a:buFontTx/>
              <a:buAutoNum type="arabicPeriod"/>
            </a:pPr>
            <a:r>
              <a:rPr lang="en-US" sz="2800" b="1"/>
              <a:t>Hence condition for no singularity is 4A</a:t>
            </a:r>
            <a:r>
              <a:rPr lang="en-US" sz="2800" b="1" baseline="30000"/>
              <a:t>3</a:t>
            </a:r>
            <a:r>
              <a:rPr lang="en-US" sz="2800" b="1"/>
              <a:t>+27B</a:t>
            </a:r>
            <a:r>
              <a:rPr lang="en-US" sz="2800" b="1" baseline="30000"/>
              <a:t>2</a:t>
            </a:r>
            <a:r>
              <a:rPr lang="en-US" sz="2800" b="1">
                <a:cs typeface="Arial" pitchFamily="34" charset="0"/>
              </a:rPr>
              <a:t>≠0</a:t>
            </a:r>
          </a:p>
          <a:p>
            <a:pPr marL="533400" indent="-533400">
              <a:buFontTx/>
              <a:buAutoNum type="arabicPeriod"/>
            </a:pPr>
            <a:r>
              <a:rPr lang="en-US" sz="2800" b="1">
                <a:cs typeface="Arial" pitchFamily="34" charset="0"/>
              </a:rPr>
              <a:t>Generally, EC curves have no singularity</a:t>
            </a:r>
          </a:p>
          <a:p>
            <a:pPr marL="533400" indent="-533400">
              <a:buFontTx/>
              <a:buNone/>
            </a:pPr>
            <a:endParaRPr lang="en-US" sz="2800" b="1"/>
          </a:p>
          <a:p>
            <a:pPr marL="533400" indent="-533400">
              <a:buFontTx/>
              <a:buNone/>
            </a:pPr>
            <a:endParaRPr lang="en-US" sz="2800" b="1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4897438" y="304800"/>
          <a:ext cx="2801937" cy="6172200"/>
        </p:xfrm>
        <a:graphic>
          <a:graphicData uri="http://schemas.openxmlformats.org/presentationml/2006/ole">
            <p:oleObj spid="_x0000_s13314" name="Equation" r:id="rId3" imgW="1739880" imgH="3835080" progId="Equation.DSMT4">
              <p:embed/>
            </p:oleObj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1066800" y="1752600"/>
          <a:ext cx="3276600" cy="504825"/>
        </p:xfrm>
        <a:graphic>
          <a:graphicData uri="http://schemas.openxmlformats.org/presentationml/2006/ole">
            <p:oleObj spid="_x0000_s13315" name="Equation" r:id="rId4" imgW="14857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2"/>
                </a:solidFill>
              </a:rPr>
              <a:t>Elliptic Curves in Characteristic 2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sz="2800"/>
              <a:t>Generalized Equation:</a:t>
            </a:r>
          </a:p>
          <a:p>
            <a:endParaRPr lang="en-US" sz="2800"/>
          </a:p>
          <a:p>
            <a:r>
              <a:rPr lang="en-US" sz="2800"/>
              <a:t>If a</a:t>
            </a:r>
            <a:r>
              <a:rPr lang="en-US" sz="2800" baseline="-25000"/>
              <a:t>1</a:t>
            </a:r>
            <a:r>
              <a:rPr lang="en-US" sz="2800"/>
              <a:t> is not 0, this reduces to the form:</a:t>
            </a:r>
          </a:p>
          <a:p>
            <a:endParaRPr lang="en-US" sz="2800"/>
          </a:p>
          <a:p>
            <a:r>
              <a:rPr lang="en-US" sz="2800"/>
              <a:t>If a</a:t>
            </a:r>
            <a:r>
              <a:rPr lang="en-US" sz="2800" baseline="-25000"/>
              <a:t>1</a:t>
            </a:r>
            <a:r>
              <a:rPr lang="en-US" sz="2800"/>
              <a:t> is 0, the reduced form is:</a:t>
            </a:r>
          </a:p>
          <a:p>
            <a:endParaRPr lang="en-US" sz="2800"/>
          </a:p>
          <a:p>
            <a:r>
              <a:rPr lang="en-US" sz="2800"/>
              <a:t>Note that the form cannot be: </a:t>
            </a:r>
          </a:p>
          <a:p>
            <a:pPr lvl="1"/>
            <a:endParaRPr lang="en-US" sz="2400"/>
          </a:p>
          <a:p>
            <a:pPr lvl="1"/>
            <a:endParaRPr lang="en-US" sz="2400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3200400"/>
          <a:ext cx="2362200" cy="390525"/>
        </p:xfrm>
        <a:graphic>
          <a:graphicData uri="http://schemas.openxmlformats.org/presentationml/2006/ole">
            <p:oleObj spid="_x0000_s14338" name="Equation" r:id="rId3" imgW="1384200" imgH="228600" progId="Equation.DSMT4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ph idx="4294967295"/>
          </p:nvPr>
        </p:nvGraphicFramePr>
        <p:xfrm>
          <a:off x="2006600" y="2057400"/>
          <a:ext cx="4546600" cy="490538"/>
        </p:xfrm>
        <a:graphic>
          <a:graphicData uri="http://schemas.openxmlformats.org/presentationml/2006/ole">
            <p:oleObj spid="_x0000_s14339" name="Equation" r:id="rId4" imgW="2234880" imgH="241200" progId="Equation.DSMT4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4267200"/>
          <a:ext cx="2057400" cy="349250"/>
        </p:xfrm>
        <a:graphic>
          <a:graphicData uri="http://schemas.openxmlformats.org/presentationml/2006/ole">
            <p:oleObj spid="_x0000_s14340" name="Equation" r:id="rId5" imgW="1346040" imgH="228600" progId="Equation.DSMT4">
              <p:embed/>
            </p:oleObj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133600" y="5257800"/>
          <a:ext cx="1600200" cy="350838"/>
        </p:xfrm>
        <a:graphic>
          <a:graphicData uri="http://schemas.openxmlformats.org/presentationml/2006/ole">
            <p:oleObj spid="_x0000_s14341" name="Equation" r:id="rId6" imgW="10411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Elliptic curve</a:t>
            </a:r>
          </a:p>
          <a:p>
            <a:pPr algn="just"/>
            <a:r>
              <a:rPr lang="en-US" dirty="0" smtClean="0"/>
              <a:t>Elliptic curve cryptography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59223" y="2120935"/>
            <a:ext cx="393440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AU" sz="3200" b="1">
                <a:solidFill>
                  <a:schemeClr val="accent2"/>
                </a:solidFill>
              </a:rPr>
              <a:t>Public-Key Cryptosystems</a:t>
            </a:r>
          </a:p>
        </p:txBody>
      </p:sp>
      <p:pic>
        <p:nvPicPr>
          <p:cNvPr id="17613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/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16238" y="1557338"/>
            <a:ext cx="6256337" cy="5124450"/>
            <a:chOff x="1837" y="981"/>
            <a:chExt cx="3941" cy="3228"/>
          </a:xfrm>
        </p:grpSpPr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1837" y="981"/>
              <a:ext cx="816" cy="158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9" name="Oval 11"/>
            <p:cNvSpPr>
              <a:spLocks noChangeArrowheads="1"/>
            </p:cNvSpPr>
            <p:nvPr/>
          </p:nvSpPr>
          <p:spPr bwMode="auto">
            <a:xfrm>
              <a:off x="3107" y="981"/>
              <a:ext cx="816" cy="21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0" name="Text Box 12"/>
            <p:cNvSpPr txBox="1">
              <a:spLocks noChangeArrowheads="1"/>
            </p:cNvSpPr>
            <p:nvPr/>
          </p:nvSpPr>
          <p:spPr bwMode="auto">
            <a:xfrm>
              <a:off x="3742" y="3805"/>
              <a:ext cx="20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Secrecy</a:t>
              </a:r>
              <a:r>
                <a:rPr lang="en-US"/>
                <a:t>: Only </a:t>
              </a:r>
              <a:r>
                <a:rPr lang="en-US" b="1"/>
                <a:t>B</a:t>
              </a:r>
              <a:r>
                <a:rPr lang="en-US"/>
                <a:t> can Decrypt </a:t>
              </a:r>
            </a:p>
            <a:p>
              <a:pPr eaLnBrk="1" hangingPunct="1"/>
              <a:r>
                <a:rPr lang="en-US"/>
                <a:t>the message</a:t>
              </a:r>
            </a:p>
          </p:txBody>
        </p:sp>
        <p:sp>
          <p:nvSpPr>
            <p:cNvPr id="176141" name="Freeform 13"/>
            <p:cNvSpPr>
              <a:spLocks/>
            </p:cNvSpPr>
            <p:nvPr/>
          </p:nvSpPr>
          <p:spPr bwMode="auto">
            <a:xfrm>
              <a:off x="2245" y="2568"/>
              <a:ext cx="1769" cy="1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9" y="1316"/>
                </a:cxn>
                <a:cxn ang="0">
                  <a:pos x="1451" y="499"/>
                </a:cxn>
              </a:cxnLst>
              <a:rect l="0" t="0" r="r" b="b"/>
              <a:pathLst>
                <a:path w="1769" h="1316">
                  <a:moveTo>
                    <a:pt x="0" y="0"/>
                  </a:moveTo>
                  <a:lnTo>
                    <a:pt x="1769" y="1316"/>
                  </a:lnTo>
                  <a:lnTo>
                    <a:pt x="1451" y="49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1828800" y="56388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-36513" y="1458913"/>
            <a:ext cx="7561263" cy="5170487"/>
            <a:chOff x="-23" y="981"/>
            <a:chExt cx="4763" cy="3257"/>
          </a:xfrm>
        </p:grpSpPr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884" y="981"/>
              <a:ext cx="998" cy="2585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969" y="1071"/>
              <a:ext cx="771" cy="1588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-23" y="3834"/>
              <a:ext cx="22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/>
                <a:t>Authentication</a:t>
              </a:r>
              <a:r>
                <a:rPr lang="en-US"/>
                <a:t>: Only </a:t>
              </a:r>
              <a:r>
                <a:rPr lang="en-US" b="1"/>
                <a:t>A</a:t>
              </a:r>
              <a:r>
                <a:rPr lang="en-US"/>
                <a:t> can </a:t>
              </a:r>
            </a:p>
            <a:p>
              <a:pPr eaLnBrk="1" hangingPunct="1"/>
              <a:r>
                <a:rPr lang="en-US"/>
                <a:t>generate the encrypted message</a:t>
              </a:r>
            </a:p>
          </p:txBody>
        </p:sp>
        <p:sp>
          <p:nvSpPr>
            <p:cNvPr id="176136" name="Freeform 8"/>
            <p:cNvSpPr>
              <a:spLocks/>
            </p:cNvSpPr>
            <p:nvPr/>
          </p:nvSpPr>
          <p:spPr bwMode="auto">
            <a:xfrm>
              <a:off x="1066" y="2614"/>
              <a:ext cx="3129" cy="1270"/>
            </a:xfrm>
            <a:custGeom>
              <a:avLst/>
              <a:gdLst/>
              <a:ahLst/>
              <a:cxnLst>
                <a:cxn ang="0">
                  <a:pos x="317" y="952"/>
                </a:cxn>
                <a:cxn ang="0">
                  <a:pos x="0" y="1270"/>
                </a:cxn>
                <a:cxn ang="0">
                  <a:pos x="3129" y="0"/>
                </a:cxn>
              </a:cxnLst>
              <a:rect l="0" t="0" r="r" b="b"/>
              <a:pathLst>
                <a:path w="3129" h="1270">
                  <a:moveTo>
                    <a:pt x="317" y="952"/>
                  </a:moveTo>
                  <a:lnTo>
                    <a:pt x="0" y="1270"/>
                  </a:lnTo>
                  <a:lnTo>
                    <a:pt x="3129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Revision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8408092"/>
              </p:ext>
            </p:extLst>
          </p:nvPr>
        </p:nvGraphicFramePr>
        <p:xfrm>
          <a:off x="1092201" y="1997990"/>
          <a:ext cx="7177775" cy="828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6459">
                  <a:extLst>
                    <a:ext uri="{9D8B030D-6E8A-4147-A177-3AD203B41FA5}">
                      <a16:colId xmlns="" xmlns:a16="http://schemas.microsoft.com/office/drawing/2014/main" val="2990177744"/>
                    </a:ext>
                  </a:extLst>
                </a:gridCol>
                <a:gridCol w="4689612">
                  <a:extLst>
                    <a:ext uri="{9D8B030D-6E8A-4147-A177-3AD203B41FA5}">
                      <a16:colId xmlns="" xmlns:a16="http://schemas.microsoft.com/office/drawing/2014/main" val="2858349207"/>
                    </a:ext>
                  </a:extLst>
                </a:gridCol>
                <a:gridCol w="911704">
                  <a:extLst>
                    <a:ext uri="{9D8B030D-6E8A-4147-A177-3AD203B41FA5}">
                      <a16:colId xmlns="" xmlns:a16="http://schemas.microsoft.com/office/drawing/2014/main" val="59021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r>
                        <a:rPr lang="en-IN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Date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no. 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337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798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958564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6389" y="511629"/>
            <a:ext cx="8229600" cy="457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AU" sz="3200" b="1" dirty="0">
                <a:solidFill>
                  <a:schemeClr val="accent2"/>
                </a:solidFill>
              </a:rPr>
              <a:t>Public-Key Cryptography</a:t>
            </a:r>
          </a:p>
        </p:txBody>
      </p:sp>
      <p:pic>
        <p:nvPicPr>
          <p:cNvPr id="172035" name="Picture 3" descr="f01_a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1304925"/>
            <a:ext cx="8675688" cy="5553075"/>
          </a:xfr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9377"/>
            <a:ext cx="8229600" cy="457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AU" sz="3200" b="1" dirty="0">
                <a:solidFill>
                  <a:schemeClr val="accent2"/>
                </a:solidFill>
              </a:rPr>
              <a:t>Public-Key Cryptography</a:t>
            </a:r>
          </a:p>
        </p:txBody>
      </p:sp>
      <p:pic>
        <p:nvPicPr>
          <p:cNvPr id="174083" name="Picture 3" descr="f01_b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714500"/>
            <a:ext cx="9144000" cy="5143500"/>
          </a:xfr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What Is Elliptic Curve Cryptography (ECC)?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Elliptic curve cryptography [ECC] is a </a:t>
            </a:r>
            <a:r>
              <a:rPr lang="en-US" b="1" u="sng" dirty="0"/>
              <a:t>public-key</a:t>
            </a:r>
            <a:r>
              <a:rPr lang="en-US" dirty="0"/>
              <a:t> cryptosystem just like RSA, Rabin, and El </a:t>
            </a:r>
            <a:r>
              <a:rPr lang="en-US" dirty="0" err="1"/>
              <a:t>Gamal</a:t>
            </a:r>
            <a:r>
              <a:rPr lang="en-US" dirty="0"/>
              <a:t>.</a:t>
            </a:r>
          </a:p>
          <a:p>
            <a:r>
              <a:rPr lang="en-US" dirty="0"/>
              <a:t>Every user has a </a:t>
            </a:r>
            <a:r>
              <a:rPr lang="en-US" b="1" u="sng" dirty="0"/>
              <a:t>public</a:t>
            </a:r>
            <a:r>
              <a:rPr lang="en-US" dirty="0"/>
              <a:t> and a </a:t>
            </a:r>
            <a:r>
              <a:rPr lang="en-US" b="1" u="sng" dirty="0"/>
              <a:t>private</a:t>
            </a:r>
            <a:r>
              <a:rPr lang="en-US" dirty="0"/>
              <a:t> key.</a:t>
            </a:r>
          </a:p>
          <a:p>
            <a:pPr lvl="1"/>
            <a:r>
              <a:rPr lang="en-US" dirty="0"/>
              <a:t>Public key is used for encryption/signature verification.</a:t>
            </a:r>
          </a:p>
          <a:p>
            <a:pPr lvl="1"/>
            <a:r>
              <a:rPr lang="en-US" dirty="0"/>
              <a:t>Private key is used for decryption/signature generation.</a:t>
            </a:r>
          </a:p>
          <a:p>
            <a:r>
              <a:rPr lang="en-US" dirty="0"/>
              <a:t>Elliptic curves are used as an extension to other current cryptosystems.</a:t>
            </a:r>
          </a:p>
          <a:p>
            <a:pPr lvl="1"/>
            <a:r>
              <a:rPr lang="en-US" dirty="0"/>
              <a:t>Elliptic Curve </a:t>
            </a:r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 lvl="1"/>
            <a:r>
              <a:rPr lang="en-US" dirty="0"/>
              <a:t>Elliptic Curve Digital Signature Algorithm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0945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Using Elliptic Curves In Cryptography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523"/>
            <a:ext cx="8229600" cy="4525962"/>
          </a:xfrm>
        </p:spPr>
        <p:txBody>
          <a:bodyPr/>
          <a:lstStyle/>
          <a:p>
            <a:pPr algn="just"/>
            <a:r>
              <a:rPr lang="en-US" dirty="0"/>
              <a:t>The central part of any cryptosystem involving elliptic curves is the </a:t>
            </a:r>
            <a:r>
              <a:rPr lang="en-US" b="1" u="sng" dirty="0"/>
              <a:t>elliptic group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All public-key cryptosystems have some underlying mathematical operation.</a:t>
            </a:r>
          </a:p>
          <a:p>
            <a:pPr lvl="1" algn="just"/>
            <a:r>
              <a:rPr lang="en-US" dirty="0"/>
              <a:t>RSA has exponentiation (raising the message or </a:t>
            </a:r>
            <a:r>
              <a:rPr lang="en-US" dirty="0" err="1"/>
              <a:t>ciphertext</a:t>
            </a:r>
            <a:r>
              <a:rPr lang="en-US" dirty="0"/>
              <a:t> to the public or private values)</a:t>
            </a:r>
          </a:p>
          <a:p>
            <a:pPr lvl="1" algn="just"/>
            <a:r>
              <a:rPr lang="en-US" dirty="0"/>
              <a:t>ECC has point multiplication (repeated addition of two points).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Generic Procedures of ECC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/>
              <a:t>Both parties agree to some publicly-known data items</a:t>
            </a:r>
          </a:p>
          <a:p>
            <a:pPr lvl="1" algn="just"/>
            <a:r>
              <a:rPr lang="en-US" sz="1800" dirty="0"/>
              <a:t>The </a:t>
            </a:r>
            <a:r>
              <a:rPr lang="en-US" sz="1800" b="1" u="sng" dirty="0"/>
              <a:t>elliptic curve equation</a:t>
            </a:r>
            <a:r>
              <a:rPr lang="en-US" sz="1800" dirty="0"/>
              <a:t> </a:t>
            </a:r>
          </a:p>
          <a:p>
            <a:pPr lvl="2" algn="just"/>
            <a:r>
              <a:rPr lang="en-US" sz="1800" dirty="0"/>
              <a:t>values of </a:t>
            </a:r>
            <a:r>
              <a:rPr lang="en-US" sz="1800" b="1" i="1" dirty="0"/>
              <a:t>a</a:t>
            </a:r>
            <a:r>
              <a:rPr lang="en-US" sz="1800" dirty="0"/>
              <a:t> and </a:t>
            </a:r>
            <a:r>
              <a:rPr lang="en-US" sz="1800" b="1" i="1" dirty="0"/>
              <a:t>b</a:t>
            </a:r>
            <a:r>
              <a:rPr lang="en-US" sz="1800" dirty="0"/>
              <a:t> </a:t>
            </a:r>
          </a:p>
          <a:p>
            <a:pPr lvl="2" algn="just"/>
            <a:r>
              <a:rPr lang="en-US" sz="1800" dirty="0"/>
              <a:t>prime, </a:t>
            </a:r>
            <a:r>
              <a:rPr lang="en-US" sz="1800" b="1" i="1" dirty="0"/>
              <a:t>p</a:t>
            </a:r>
            <a:endParaRPr lang="en-US" sz="1800" b="1" dirty="0"/>
          </a:p>
          <a:p>
            <a:pPr lvl="1" algn="just"/>
            <a:r>
              <a:rPr lang="en-US" sz="1800" dirty="0"/>
              <a:t>The </a:t>
            </a:r>
            <a:r>
              <a:rPr lang="en-US" sz="1800" b="1" u="sng" dirty="0"/>
              <a:t>elliptic group</a:t>
            </a:r>
            <a:r>
              <a:rPr lang="en-US" sz="1800" dirty="0"/>
              <a:t> computed from the elliptic curve equation</a:t>
            </a:r>
          </a:p>
          <a:p>
            <a:pPr lvl="1" algn="just"/>
            <a:r>
              <a:rPr lang="en-US" sz="1800" dirty="0"/>
              <a:t>A </a:t>
            </a:r>
            <a:r>
              <a:rPr lang="en-US" sz="1800" b="1" u="sng" dirty="0"/>
              <a:t>base point</a:t>
            </a:r>
            <a:r>
              <a:rPr lang="en-US" sz="1800" dirty="0"/>
              <a:t>, B, taken from the elliptic group</a:t>
            </a:r>
          </a:p>
          <a:p>
            <a:pPr lvl="2" algn="just"/>
            <a:r>
              <a:rPr lang="en-US" sz="1800" dirty="0"/>
              <a:t>Similar to the generator used in current cryptosystems</a:t>
            </a:r>
          </a:p>
          <a:p>
            <a:pPr algn="just"/>
            <a:r>
              <a:rPr lang="en-US" sz="1800" dirty="0"/>
              <a:t>Each user generates their public/private key pair</a:t>
            </a:r>
          </a:p>
          <a:p>
            <a:pPr lvl="1" algn="just"/>
            <a:r>
              <a:rPr lang="en-US" sz="1800" dirty="0"/>
              <a:t>Private Key = an integer, x, selected from the interval [1, p-1]</a:t>
            </a:r>
          </a:p>
          <a:p>
            <a:pPr lvl="1" algn="just"/>
            <a:r>
              <a:rPr lang="en-US" sz="1800" dirty="0"/>
              <a:t>Public Key = product, Q, of private key and base point </a:t>
            </a:r>
          </a:p>
          <a:p>
            <a:pPr lvl="2" algn="just"/>
            <a:r>
              <a:rPr lang="en-US" sz="1800" dirty="0"/>
              <a:t>(Q = x*B)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  <a:p>
            <a:pPr algn="just"/>
            <a:endParaRPr lang="en-US" sz="1800" dirty="0"/>
          </a:p>
          <a:p>
            <a:pPr lvl="1" algn="just"/>
            <a:endParaRPr lang="en-US" sz="1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</a:rPr>
              <a:t>Example – Elliptic Curve Cryptosystem Analog to El </a:t>
            </a:r>
            <a:r>
              <a:rPr lang="en-US" sz="2400" b="1" dirty="0" err="1">
                <a:solidFill>
                  <a:schemeClr val="accent2"/>
                </a:solidFill>
              </a:rPr>
              <a:t>Gamal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/>
              <a:t>Suppose </a:t>
            </a:r>
            <a:r>
              <a:rPr lang="en-US" sz="2800" dirty="0">
                <a:solidFill>
                  <a:srgbClr val="FF3300"/>
                </a:solidFill>
              </a:rPr>
              <a:t>Alice </a:t>
            </a:r>
            <a:r>
              <a:rPr lang="en-US" sz="2800" dirty="0"/>
              <a:t>wants to send to </a:t>
            </a:r>
            <a:r>
              <a:rPr lang="en-US" sz="2800" dirty="0">
                <a:solidFill>
                  <a:srgbClr val="FF3300"/>
                </a:solidFill>
              </a:rPr>
              <a:t>Bob</a:t>
            </a:r>
            <a:r>
              <a:rPr lang="en-US" sz="2800" dirty="0"/>
              <a:t> an encrypted message.</a:t>
            </a:r>
          </a:p>
          <a:p>
            <a:pPr lvl="1" algn="just"/>
            <a:r>
              <a:rPr lang="en-US" sz="2400" dirty="0"/>
              <a:t>Both agree on a base point, B.</a:t>
            </a:r>
          </a:p>
          <a:p>
            <a:pPr lvl="1" algn="just"/>
            <a:r>
              <a:rPr lang="en-US" sz="2400" dirty="0"/>
              <a:t>Alice and Bob create public/private keys.</a:t>
            </a:r>
          </a:p>
          <a:p>
            <a:pPr lvl="2" algn="just"/>
            <a:r>
              <a:rPr lang="en-US" sz="2000" dirty="0"/>
              <a:t>Alice</a:t>
            </a:r>
          </a:p>
          <a:p>
            <a:pPr lvl="3" algn="just"/>
            <a:r>
              <a:rPr lang="en-US" sz="1800" dirty="0"/>
              <a:t>Private Key = a</a:t>
            </a:r>
          </a:p>
          <a:p>
            <a:pPr lvl="3" algn="just"/>
            <a:r>
              <a:rPr lang="en-US" sz="1800" dirty="0"/>
              <a:t>Public Key = P</a:t>
            </a:r>
            <a:r>
              <a:rPr lang="en-US" sz="1800" baseline="-25000" dirty="0"/>
              <a:t>A</a:t>
            </a:r>
            <a:r>
              <a:rPr lang="en-US" sz="1800" dirty="0"/>
              <a:t> = a</a:t>
            </a:r>
            <a:r>
              <a:rPr lang="en-US" sz="1800" baseline="-25000" dirty="0"/>
              <a:t> </a:t>
            </a:r>
            <a:r>
              <a:rPr lang="en-US" sz="1800" dirty="0"/>
              <a:t>* B</a:t>
            </a:r>
          </a:p>
          <a:p>
            <a:pPr lvl="2" algn="just"/>
            <a:r>
              <a:rPr lang="en-US" sz="2000" dirty="0"/>
              <a:t>Bob</a:t>
            </a:r>
          </a:p>
          <a:p>
            <a:pPr lvl="3" algn="just"/>
            <a:r>
              <a:rPr lang="en-US" sz="1800" dirty="0"/>
              <a:t>Private Key = b</a:t>
            </a:r>
          </a:p>
          <a:p>
            <a:pPr lvl="3" algn="just"/>
            <a:r>
              <a:rPr lang="en-US" sz="1800" dirty="0"/>
              <a:t>Public Key = P</a:t>
            </a:r>
            <a:r>
              <a:rPr lang="en-US" sz="1800" baseline="-25000" dirty="0"/>
              <a:t>B</a:t>
            </a:r>
            <a:r>
              <a:rPr lang="en-US" sz="1800" dirty="0"/>
              <a:t> = b * B</a:t>
            </a:r>
          </a:p>
          <a:p>
            <a:pPr lvl="1" algn="just"/>
            <a:r>
              <a:rPr lang="en-US" sz="2400" dirty="0"/>
              <a:t>Alice takes plaintext message, M, and encodes it onto a point, P</a:t>
            </a:r>
            <a:r>
              <a:rPr lang="en-US" sz="2400" baseline="-25000" dirty="0"/>
              <a:t>M</a:t>
            </a:r>
            <a:r>
              <a:rPr lang="en-US" sz="2400" dirty="0"/>
              <a:t>, from the elliptic group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3326" y="170135"/>
            <a:ext cx="8229600" cy="792162"/>
          </a:xfrm>
        </p:spPr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Example – Elliptic Curve Cryptosystem Analog to El </a:t>
            </a:r>
            <a:r>
              <a:rPr lang="en-US" sz="2800" b="1" dirty="0" err="1">
                <a:solidFill>
                  <a:schemeClr val="accent2"/>
                </a:solidFill>
              </a:rPr>
              <a:t>Gamal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r>
              <a:rPr lang="en-US" sz="2400" dirty="0"/>
              <a:t>Alice chooses another random integer, k from the interval [1, p-1]</a:t>
            </a:r>
          </a:p>
          <a:p>
            <a:pPr lvl="1" algn="just"/>
            <a:r>
              <a:rPr lang="en-US" sz="2400" dirty="0"/>
              <a:t>The </a:t>
            </a:r>
            <a:r>
              <a:rPr lang="en-US" sz="2400" dirty="0" err="1"/>
              <a:t>ciphertext</a:t>
            </a:r>
            <a:r>
              <a:rPr lang="en-US" sz="2400" dirty="0"/>
              <a:t> is a pair of points</a:t>
            </a:r>
          </a:p>
          <a:p>
            <a:pPr lvl="2" algn="just"/>
            <a:r>
              <a:rPr lang="en-US" sz="2000" b="1" dirty="0">
                <a:solidFill>
                  <a:srgbClr val="FF3300"/>
                </a:solidFill>
              </a:rPr>
              <a:t>P</a:t>
            </a:r>
            <a:r>
              <a:rPr lang="en-US" sz="2000" b="1" baseline="-25000" dirty="0">
                <a:solidFill>
                  <a:srgbClr val="FF3300"/>
                </a:solidFill>
              </a:rPr>
              <a:t>C</a:t>
            </a:r>
            <a:r>
              <a:rPr lang="en-US" sz="2000" b="1" dirty="0">
                <a:solidFill>
                  <a:srgbClr val="FF3300"/>
                </a:solidFill>
              </a:rPr>
              <a:t> = [ (</a:t>
            </a:r>
            <a:r>
              <a:rPr lang="en-US" sz="2000" b="1" dirty="0" err="1">
                <a:solidFill>
                  <a:srgbClr val="FF3300"/>
                </a:solidFill>
              </a:rPr>
              <a:t>kB</a:t>
            </a:r>
            <a:r>
              <a:rPr lang="en-US" sz="2000" b="1" dirty="0">
                <a:solidFill>
                  <a:srgbClr val="FF3300"/>
                </a:solidFill>
              </a:rPr>
              <a:t>), (P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r>
              <a:rPr lang="en-US" sz="2000" b="1" baseline="30000" dirty="0">
                <a:solidFill>
                  <a:srgbClr val="FF3300"/>
                </a:solidFill>
              </a:rPr>
              <a:t> </a:t>
            </a:r>
            <a:r>
              <a:rPr lang="en-US" sz="2000" b="1" dirty="0">
                <a:solidFill>
                  <a:srgbClr val="FF3300"/>
                </a:solidFill>
              </a:rPr>
              <a:t>+ </a:t>
            </a:r>
            <a:r>
              <a:rPr lang="en-US" sz="2000" b="1" dirty="0" err="1">
                <a:solidFill>
                  <a:srgbClr val="FF3300"/>
                </a:solidFill>
              </a:rPr>
              <a:t>kP</a:t>
            </a:r>
            <a:r>
              <a:rPr lang="en-US" sz="2000" b="1" baseline="-25000" dirty="0" err="1">
                <a:solidFill>
                  <a:srgbClr val="FF3300"/>
                </a:solidFill>
              </a:rPr>
              <a:t>B</a:t>
            </a:r>
            <a:r>
              <a:rPr lang="en-US" sz="2000" b="1" dirty="0">
                <a:solidFill>
                  <a:srgbClr val="FF3300"/>
                </a:solidFill>
              </a:rPr>
              <a:t>) ]</a:t>
            </a:r>
          </a:p>
          <a:p>
            <a:pPr lvl="2" algn="just">
              <a:buFontTx/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lvl="1" algn="just"/>
            <a:r>
              <a:rPr lang="en-US" sz="2400" dirty="0" smtClean="0"/>
              <a:t>To decrypt, Bob computes the product of the first point from P</a:t>
            </a:r>
            <a:r>
              <a:rPr lang="en-US" sz="2400" baseline="-25000" dirty="0" smtClean="0"/>
              <a:t>C</a:t>
            </a:r>
            <a:r>
              <a:rPr lang="en-US" sz="2400" dirty="0" smtClean="0"/>
              <a:t> and his private key, b</a:t>
            </a:r>
          </a:p>
          <a:p>
            <a:pPr lvl="2" algn="just"/>
            <a:r>
              <a:rPr lang="en-US" sz="2000" b="1" dirty="0" smtClean="0">
                <a:solidFill>
                  <a:srgbClr val="FF3300"/>
                </a:solidFill>
              </a:rPr>
              <a:t>b </a:t>
            </a:r>
            <a:r>
              <a:rPr lang="en-US" sz="2000" b="1" dirty="0">
                <a:solidFill>
                  <a:srgbClr val="FF3300"/>
                </a:solidFill>
              </a:rPr>
              <a:t>* (</a:t>
            </a:r>
            <a:r>
              <a:rPr lang="en-US" sz="2000" b="1" dirty="0" err="1">
                <a:solidFill>
                  <a:srgbClr val="FF3300"/>
                </a:solidFill>
              </a:rPr>
              <a:t>kB</a:t>
            </a:r>
            <a:r>
              <a:rPr lang="en-US" sz="2000" b="1" dirty="0">
                <a:solidFill>
                  <a:srgbClr val="FF3300"/>
                </a:solidFill>
              </a:rPr>
              <a:t>)</a:t>
            </a:r>
          </a:p>
          <a:p>
            <a:pPr lvl="1" algn="just"/>
            <a:r>
              <a:rPr lang="en-US" sz="2400" dirty="0"/>
              <a:t>Bob then takes this product and subtracts it from the second point from P</a:t>
            </a:r>
            <a:r>
              <a:rPr lang="en-US" sz="2400" baseline="-25000" dirty="0"/>
              <a:t>C</a:t>
            </a:r>
            <a:endParaRPr lang="en-US" sz="2400" dirty="0"/>
          </a:p>
          <a:p>
            <a:pPr lvl="2" algn="just"/>
            <a:r>
              <a:rPr lang="en-US" sz="2000" b="1" dirty="0">
                <a:solidFill>
                  <a:srgbClr val="FF3300"/>
                </a:solidFill>
              </a:rPr>
              <a:t>(P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r>
              <a:rPr lang="en-US" sz="2000" b="1" dirty="0">
                <a:solidFill>
                  <a:srgbClr val="FF3300"/>
                </a:solidFill>
              </a:rPr>
              <a:t> + </a:t>
            </a:r>
            <a:r>
              <a:rPr lang="en-US" sz="2000" b="1" dirty="0" err="1">
                <a:solidFill>
                  <a:srgbClr val="FF3300"/>
                </a:solidFill>
              </a:rPr>
              <a:t>kP</a:t>
            </a:r>
            <a:r>
              <a:rPr lang="en-US" sz="2000" b="1" baseline="-25000" dirty="0" err="1">
                <a:solidFill>
                  <a:srgbClr val="FF3300"/>
                </a:solidFill>
              </a:rPr>
              <a:t>B</a:t>
            </a:r>
            <a:r>
              <a:rPr lang="en-US" sz="2000" b="1" dirty="0">
                <a:solidFill>
                  <a:srgbClr val="FF3300"/>
                </a:solidFill>
              </a:rPr>
              <a:t>) – [b(</a:t>
            </a:r>
            <a:r>
              <a:rPr lang="en-US" sz="2000" b="1" dirty="0" err="1">
                <a:solidFill>
                  <a:srgbClr val="FF3300"/>
                </a:solidFill>
              </a:rPr>
              <a:t>kB</a:t>
            </a:r>
            <a:r>
              <a:rPr lang="en-US" sz="2000" b="1" dirty="0">
                <a:solidFill>
                  <a:srgbClr val="FF3300"/>
                </a:solidFill>
              </a:rPr>
              <a:t>)] = 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r>
              <a:rPr lang="en-US" sz="2000" b="1" dirty="0">
                <a:solidFill>
                  <a:srgbClr val="FF3300"/>
                </a:solidFill>
              </a:rPr>
              <a:t> + k(</a:t>
            </a:r>
            <a:r>
              <a:rPr lang="en-US" sz="2000" b="1" dirty="0" err="1">
                <a:solidFill>
                  <a:srgbClr val="FF3300"/>
                </a:solidFill>
              </a:rPr>
              <a:t>bB</a:t>
            </a:r>
            <a:r>
              <a:rPr lang="en-US" sz="2000" b="1" dirty="0">
                <a:solidFill>
                  <a:srgbClr val="FF3300"/>
                </a:solidFill>
              </a:rPr>
              <a:t>) – b(</a:t>
            </a:r>
            <a:r>
              <a:rPr lang="en-US" sz="2000" b="1" dirty="0" err="1">
                <a:solidFill>
                  <a:srgbClr val="FF3300"/>
                </a:solidFill>
              </a:rPr>
              <a:t>kB</a:t>
            </a:r>
            <a:r>
              <a:rPr lang="en-US" sz="2000" b="1" dirty="0">
                <a:solidFill>
                  <a:srgbClr val="FF3300"/>
                </a:solidFill>
              </a:rPr>
              <a:t>) = P</a:t>
            </a:r>
            <a:r>
              <a:rPr lang="en-US" sz="2000" b="1" baseline="-25000" dirty="0">
                <a:solidFill>
                  <a:srgbClr val="FF3300"/>
                </a:solidFill>
              </a:rPr>
              <a:t>M</a:t>
            </a:r>
            <a:endParaRPr lang="en-US" sz="2000" b="1" dirty="0">
              <a:solidFill>
                <a:srgbClr val="FF3300"/>
              </a:solidFill>
            </a:endParaRPr>
          </a:p>
          <a:p>
            <a:pPr lvl="1" algn="just"/>
            <a:r>
              <a:rPr lang="en-US" sz="2400" dirty="0"/>
              <a:t>Bob then decodes P</a:t>
            </a:r>
            <a:r>
              <a:rPr lang="en-US" sz="2400" baseline="-25000" dirty="0"/>
              <a:t>M</a:t>
            </a:r>
            <a:r>
              <a:rPr lang="en-US" sz="2400" dirty="0"/>
              <a:t> to get the message, M.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Example – Compare to El </a:t>
            </a:r>
            <a:r>
              <a:rPr lang="en-US" b="1" dirty="0" err="1">
                <a:solidFill>
                  <a:schemeClr val="accent2"/>
                </a:solidFill>
              </a:rPr>
              <a:t>Gamal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The </a:t>
            </a:r>
            <a:r>
              <a:rPr lang="en-US" sz="2400" dirty="0" err="1"/>
              <a:t>ciphertext</a:t>
            </a:r>
            <a:r>
              <a:rPr lang="en-US" sz="2400" dirty="0"/>
              <a:t> is a pair of points </a:t>
            </a:r>
          </a:p>
          <a:p>
            <a:pPr lvl="2"/>
            <a:r>
              <a:rPr lang="en-US" sz="2000" dirty="0"/>
              <a:t>P</a:t>
            </a:r>
            <a:r>
              <a:rPr lang="en-US" sz="2000" baseline="-25000" dirty="0"/>
              <a:t>C</a:t>
            </a:r>
            <a:r>
              <a:rPr lang="en-US" sz="2000" dirty="0"/>
              <a:t> = [ (</a:t>
            </a:r>
            <a:r>
              <a:rPr lang="en-US" sz="2000" dirty="0" err="1"/>
              <a:t>kB</a:t>
            </a:r>
            <a:r>
              <a:rPr lang="en-US" sz="2000" dirty="0"/>
              <a:t>), (P</a:t>
            </a:r>
            <a:r>
              <a:rPr lang="en-US" sz="2000" baseline="-25000" dirty="0"/>
              <a:t>M</a:t>
            </a:r>
            <a:r>
              <a:rPr lang="en-US" sz="2000" baseline="30000" dirty="0"/>
              <a:t> </a:t>
            </a:r>
            <a:r>
              <a:rPr lang="en-US" sz="2000" dirty="0"/>
              <a:t>+ </a:t>
            </a:r>
            <a:r>
              <a:rPr lang="en-US" sz="2000" dirty="0" err="1"/>
              <a:t>kP</a:t>
            </a:r>
            <a:r>
              <a:rPr lang="en-US" sz="2000" baseline="-25000" dirty="0" err="1"/>
              <a:t>B</a:t>
            </a:r>
            <a:r>
              <a:rPr lang="en-US" sz="2000" dirty="0"/>
              <a:t>) ] 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</a:rPr>
              <a:t>The </a:t>
            </a:r>
            <a:r>
              <a:rPr lang="en-US" sz="2400" dirty="0" err="1">
                <a:solidFill>
                  <a:schemeClr val="hlink"/>
                </a:solidFill>
              </a:rPr>
              <a:t>ciphertext</a:t>
            </a:r>
            <a:r>
              <a:rPr lang="en-US" sz="2400" dirty="0">
                <a:solidFill>
                  <a:schemeClr val="hlink"/>
                </a:solidFill>
              </a:rPr>
              <a:t> in El </a:t>
            </a:r>
            <a:r>
              <a:rPr lang="en-US" sz="2400" dirty="0" err="1">
                <a:solidFill>
                  <a:schemeClr val="hlink"/>
                </a:solidFill>
              </a:rPr>
              <a:t>Gamal</a:t>
            </a:r>
            <a:r>
              <a:rPr lang="en-US" sz="2400" dirty="0">
                <a:solidFill>
                  <a:schemeClr val="hlink"/>
                </a:solidFill>
              </a:rPr>
              <a:t> is also a pair.</a:t>
            </a:r>
          </a:p>
          <a:p>
            <a:pPr lvl="2"/>
            <a:r>
              <a:rPr lang="en-US" sz="2000" dirty="0">
                <a:solidFill>
                  <a:schemeClr val="hlink"/>
                </a:solidFill>
              </a:rPr>
              <a:t>C = (</a:t>
            </a:r>
            <a:r>
              <a:rPr lang="en-US" sz="2000" dirty="0" err="1">
                <a:solidFill>
                  <a:schemeClr val="hlink"/>
                </a:solidFill>
              </a:rPr>
              <a:t>g</a:t>
            </a:r>
            <a:r>
              <a:rPr lang="en-US" sz="2000" baseline="30000" dirty="0" err="1">
                <a:solidFill>
                  <a:schemeClr val="hlink"/>
                </a:solidFill>
              </a:rPr>
              <a:t>k</a:t>
            </a:r>
            <a:r>
              <a:rPr lang="en-US" sz="2000" dirty="0">
                <a:solidFill>
                  <a:schemeClr val="hlink"/>
                </a:solidFill>
              </a:rPr>
              <a:t> mod p, </a:t>
            </a:r>
            <a:r>
              <a:rPr lang="en-US" sz="2000" dirty="0" err="1">
                <a:solidFill>
                  <a:schemeClr val="hlink"/>
                </a:solidFill>
              </a:rPr>
              <a:t>mP</a:t>
            </a:r>
            <a:r>
              <a:rPr lang="en-US" sz="2000" baseline="-25000" dirty="0" err="1">
                <a:solidFill>
                  <a:schemeClr val="hlink"/>
                </a:solidFill>
              </a:rPr>
              <a:t>B</a:t>
            </a:r>
            <a:r>
              <a:rPr lang="en-US" sz="2000" baseline="30000" dirty="0" err="1">
                <a:solidFill>
                  <a:schemeClr val="hlink"/>
                </a:solidFill>
              </a:rPr>
              <a:t>k</a:t>
            </a:r>
            <a:r>
              <a:rPr lang="en-US" sz="2000" dirty="0">
                <a:solidFill>
                  <a:schemeClr val="hlink"/>
                </a:solidFill>
              </a:rPr>
              <a:t> mod p)</a:t>
            </a:r>
          </a:p>
          <a:p>
            <a:pPr lvl="1">
              <a:buFontTx/>
              <a:buNone/>
            </a:pPr>
            <a:r>
              <a:rPr lang="en-US" sz="2400" dirty="0"/>
              <a:t>--------------------------------------------------------------------------</a:t>
            </a:r>
          </a:p>
          <a:p>
            <a:pPr lvl="1"/>
            <a:r>
              <a:rPr lang="en-US" sz="2400" dirty="0"/>
              <a:t>Bob then takes this product and subtracts it from the second point from P</a:t>
            </a:r>
            <a:r>
              <a:rPr lang="en-US" sz="2400" baseline="-25000" dirty="0"/>
              <a:t>C</a:t>
            </a:r>
            <a:endParaRPr lang="en-US" sz="2400" dirty="0"/>
          </a:p>
          <a:p>
            <a:pPr lvl="2"/>
            <a:r>
              <a:rPr lang="en-US" sz="2000" dirty="0"/>
              <a:t>(P</a:t>
            </a:r>
            <a:r>
              <a:rPr lang="en-US" sz="2000" baseline="-25000" dirty="0"/>
              <a:t>M</a:t>
            </a:r>
            <a:r>
              <a:rPr lang="en-US" sz="2000" dirty="0"/>
              <a:t> + </a:t>
            </a:r>
            <a:r>
              <a:rPr lang="en-US" sz="2000" dirty="0" err="1"/>
              <a:t>kP</a:t>
            </a:r>
            <a:r>
              <a:rPr lang="en-US" sz="2000" baseline="-25000" dirty="0" err="1"/>
              <a:t>B</a:t>
            </a:r>
            <a:r>
              <a:rPr lang="en-US" sz="2000" dirty="0"/>
              <a:t>) – [b(</a:t>
            </a:r>
            <a:r>
              <a:rPr lang="en-US" sz="2000" dirty="0" err="1"/>
              <a:t>kB</a:t>
            </a:r>
            <a:r>
              <a:rPr lang="en-US" sz="2000" dirty="0"/>
              <a:t>)] = P</a:t>
            </a:r>
            <a:r>
              <a:rPr lang="en-US" sz="2000" baseline="-25000" dirty="0"/>
              <a:t>M</a:t>
            </a:r>
            <a:r>
              <a:rPr lang="en-US" sz="2000" dirty="0"/>
              <a:t> + k(</a:t>
            </a:r>
            <a:r>
              <a:rPr lang="en-US" sz="2000" dirty="0" err="1"/>
              <a:t>bB</a:t>
            </a:r>
            <a:r>
              <a:rPr lang="en-US" sz="2000" dirty="0"/>
              <a:t>) – b(</a:t>
            </a:r>
            <a:r>
              <a:rPr lang="en-US" sz="2000" dirty="0" err="1"/>
              <a:t>kB</a:t>
            </a:r>
            <a:r>
              <a:rPr lang="en-US" sz="2000" dirty="0"/>
              <a:t>) = P</a:t>
            </a:r>
            <a:r>
              <a:rPr lang="en-US" sz="2000" baseline="-25000" dirty="0"/>
              <a:t>M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</a:rPr>
              <a:t>In El </a:t>
            </a:r>
            <a:r>
              <a:rPr lang="en-US" sz="2400" dirty="0" err="1">
                <a:solidFill>
                  <a:schemeClr val="hlink"/>
                </a:solidFill>
              </a:rPr>
              <a:t>Gamal</a:t>
            </a:r>
            <a:r>
              <a:rPr lang="en-US" sz="2400" dirty="0">
                <a:solidFill>
                  <a:schemeClr val="hlink"/>
                </a:solidFill>
              </a:rPr>
              <a:t>, Bob takes the quotient of the second value and the first value raised to Bob’s private value</a:t>
            </a:r>
          </a:p>
          <a:p>
            <a:pPr lvl="2"/>
            <a:r>
              <a:rPr lang="en-US" sz="2000" dirty="0">
                <a:solidFill>
                  <a:schemeClr val="hlink"/>
                </a:solidFill>
              </a:rPr>
              <a:t>m = </a:t>
            </a:r>
            <a:r>
              <a:rPr lang="en-US" sz="2000" dirty="0" err="1">
                <a:solidFill>
                  <a:schemeClr val="hlink"/>
                </a:solidFill>
              </a:rPr>
              <a:t>mP</a:t>
            </a:r>
            <a:r>
              <a:rPr lang="en-US" sz="2000" baseline="-25000" dirty="0" err="1">
                <a:solidFill>
                  <a:schemeClr val="hlink"/>
                </a:solidFill>
              </a:rPr>
              <a:t>B</a:t>
            </a:r>
            <a:r>
              <a:rPr lang="en-US" sz="2000" baseline="30000" dirty="0" err="1">
                <a:solidFill>
                  <a:schemeClr val="hlink"/>
                </a:solidFill>
              </a:rPr>
              <a:t>k</a:t>
            </a:r>
            <a:r>
              <a:rPr lang="en-US" sz="2000" dirty="0">
                <a:solidFill>
                  <a:schemeClr val="hlink"/>
                </a:solidFill>
              </a:rPr>
              <a:t> / (</a:t>
            </a:r>
            <a:r>
              <a:rPr lang="en-US" sz="2000" dirty="0" err="1">
                <a:solidFill>
                  <a:schemeClr val="hlink"/>
                </a:solidFill>
              </a:rPr>
              <a:t>g</a:t>
            </a:r>
            <a:r>
              <a:rPr lang="en-US" sz="2000" baseline="30000" dirty="0" err="1">
                <a:solidFill>
                  <a:schemeClr val="hlink"/>
                </a:solidFill>
              </a:rPr>
              <a:t>k</a:t>
            </a:r>
            <a:r>
              <a:rPr lang="en-US" sz="2000" dirty="0">
                <a:solidFill>
                  <a:schemeClr val="hlink"/>
                </a:solidFill>
              </a:rPr>
              <a:t>)</a:t>
            </a:r>
            <a:r>
              <a:rPr lang="en-US" sz="2000" baseline="30000" dirty="0">
                <a:solidFill>
                  <a:schemeClr val="hlink"/>
                </a:solidFill>
              </a:rPr>
              <a:t>b</a:t>
            </a:r>
            <a:r>
              <a:rPr lang="en-US" sz="2000" dirty="0">
                <a:solidFill>
                  <a:schemeClr val="hlink"/>
                </a:solidFill>
              </a:rPr>
              <a:t> = </a:t>
            </a:r>
            <a:r>
              <a:rPr lang="en-US" sz="2000" dirty="0" err="1">
                <a:solidFill>
                  <a:schemeClr val="hlink"/>
                </a:solidFill>
              </a:rPr>
              <a:t>mg</a:t>
            </a:r>
            <a:r>
              <a:rPr lang="en-US" sz="2000" baseline="30000" dirty="0" err="1">
                <a:solidFill>
                  <a:schemeClr val="hlink"/>
                </a:solidFill>
              </a:rPr>
              <a:t>k</a:t>
            </a:r>
            <a:r>
              <a:rPr lang="en-US" sz="2000" baseline="30000" dirty="0">
                <a:solidFill>
                  <a:schemeClr val="hlink"/>
                </a:solidFill>
              </a:rPr>
              <a:t>*b</a:t>
            </a:r>
            <a:r>
              <a:rPr lang="en-US" sz="2000" dirty="0">
                <a:solidFill>
                  <a:schemeClr val="hlink"/>
                </a:solidFill>
              </a:rPr>
              <a:t> / </a:t>
            </a:r>
            <a:r>
              <a:rPr lang="en-US" sz="2000" dirty="0" err="1">
                <a:solidFill>
                  <a:schemeClr val="hlink"/>
                </a:solidFill>
              </a:rPr>
              <a:t>g</a:t>
            </a:r>
            <a:r>
              <a:rPr lang="en-US" sz="2000" baseline="30000" dirty="0" err="1">
                <a:solidFill>
                  <a:schemeClr val="hlink"/>
                </a:solidFill>
              </a:rPr>
              <a:t>k</a:t>
            </a:r>
            <a:r>
              <a:rPr lang="en-US" sz="2000" baseline="30000" dirty="0">
                <a:solidFill>
                  <a:schemeClr val="hlink"/>
                </a:solidFill>
              </a:rPr>
              <a:t>*b</a:t>
            </a:r>
            <a:r>
              <a:rPr lang="en-US" sz="2000" dirty="0">
                <a:solidFill>
                  <a:schemeClr val="hlink"/>
                </a:solidFill>
              </a:rPr>
              <a:t> = m</a:t>
            </a:r>
            <a:endParaRPr lang="en-US" sz="16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7902" y="0"/>
            <a:ext cx="8077200" cy="1143000"/>
          </a:xfrm>
        </p:spPr>
        <p:txBody>
          <a:bodyPr/>
          <a:lstStyle/>
          <a:p>
            <a:r>
              <a:rPr lang="sv-SE" sz="2800" b="1" dirty="0">
                <a:solidFill>
                  <a:schemeClr val="accent2"/>
                </a:solidFill>
              </a:rPr>
              <a:t>Diffie-Hellman (DH) Key Exchange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713" y="1600200"/>
            <a:ext cx="7255824" cy="399070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ECC Diffie-Hellman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hlink"/>
                </a:solidFill>
              </a:rPr>
              <a:t>Public:</a:t>
            </a:r>
            <a:r>
              <a:rPr lang="en-US" sz="2400"/>
              <a:t> Elliptic curve and point B=</a:t>
            </a:r>
            <a:r>
              <a:rPr lang="en-US" sz="2400">
                <a:latin typeface="Times-Roman" charset="0"/>
              </a:rPr>
              <a:t>(x,y)</a:t>
            </a:r>
            <a:r>
              <a:rPr lang="en-US" sz="2400"/>
              <a:t> on curve</a:t>
            </a: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hlink"/>
                </a:solidFill>
              </a:rPr>
              <a:t>Secret:</a:t>
            </a:r>
            <a:r>
              <a:rPr lang="en-US" sz="2400"/>
              <a:t> Alice’s </a:t>
            </a:r>
            <a:r>
              <a:rPr lang="en-US" sz="2400">
                <a:latin typeface="Times-Roman" charset="0"/>
              </a:rPr>
              <a:t>a</a:t>
            </a:r>
            <a:r>
              <a:rPr lang="en-US" sz="2400"/>
              <a:t> and Bob’s </a:t>
            </a:r>
            <a:r>
              <a:rPr lang="en-US" sz="2400">
                <a:latin typeface="Times-Roman" charset="0"/>
              </a:rPr>
              <a:t>b</a:t>
            </a:r>
            <a:endParaRPr lang="en-US" sz="2400"/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 flipV="1">
            <a:off x="1981200" y="30384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 flipH="1" flipV="1">
            <a:off x="1905000" y="359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685800" y="3929063"/>
            <a:ext cx="125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Comic Sans MS" pitchFamily="66" charset="0"/>
              </a:rPr>
              <a:t>Alice, </a:t>
            </a:r>
            <a:r>
              <a:rPr lang="en-US" sz="2400">
                <a:latin typeface="Courier" charset="0"/>
              </a:rPr>
              <a:t>A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6934200" y="3929063"/>
            <a:ext cx="10747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Comic Sans MS" pitchFamily="66" charset="0"/>
              </a:rPr>
              <a:t>Bob, </a:t>
            </a:r>
            <a:r>
              <a:rPr lang="en-US" sz="2400">
                <a:latin typeface="Courier" charset="0"/>
              </a:rPr>
              <a:t>B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3405188" y="254158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-Roman" charset="0"/>
              </a:rPr>
              <a:t>a</a:t>
            </a:r>
            <a:r>
              <a:rPr lang="en-US" sz="2400">
                <a:latin typeface="Times-Roman" charset="0"/>
                <a:sym typeface="Symbol" pitchFamily="18" charset="2"/>
              </a:rPr>
              <a:t>(x,y)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3429000" y="31242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-Roman" charset="0"/>
              </a:rPr>
              <a:t>b(x,y)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685800" y="45720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/>
              <a:t>Alice computes </a:t>
            </a:r>
            <a:r>
              <a:rPr lang="en-US" sz="2400">
                <a:latin typeface="Times-Roman" charset="0"/>
              </a:rPr>
              <a:t>a(b(x,y))</a:t>
            </a:r>
            <a:r>
              <a:rPr lang="en-US" sz="2400"/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/>
              <a:t>Bob computes </a:t>
            </a:r>
            <a:r>
              <a:rPr lang="en-US" sz="2400">
                <a:latin typeface="Times-Roman" charset="0"/>
              </a:rPr>
              <a:t>b(a(x,y))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/>
              <a:t>These are the same since </a:t>
            </a:r>
            <a:r>
              <a:rPr lang="en-US" sz="2400">
                <a:latin typeface="Times-Roman" charset="0"/>
              </a:rPr>
              <a:t>ab = ba</a:t>
            </a:r>
          </a:p>
        </p:txBody>
      </p:sp>
      <p:pic>
        <p:nvPicPr>
          <p:cNvPr id="19866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9866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4675" y="2286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2741559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61" grpId="0" animBg="1"/>
      <p:bldP spid="198664" grpId="0" autoUpdateAnimBg="0"/>
      <p:bldP spid="198665" grpId="0" autoUpdateAnimBg="0"/>
      <p:bldP spid="1986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Elliptic curve</a:t>
            </a:r>
          </a:p>
          <a:p>
            <a:pPr algn="just"/>
            <a:r>
              <a:rPr lang="en-US" dirty="0" smtClean="0"/>
              <a:t>Elliptic curve cryptography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80846" y="1284912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Example – Elliptic Curve 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b="1" dirty="0" err="1">
                <a:solidFill>
                  <a:schemeClr val="accent2"/>
                </a:solidFill>
              </a:rPr>
              <a:t>Diffie</a:t>
            </a:r>
            <a:r>
              <a:rPr lang="en-US" sz="2800" b="1" dirty="0">
                <a:solidFill>
                  <a:schemeClr val="accent2"/>
                </a:solidFill>
              </a:rPr>
              <a:t>-Hellman Exchange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3300"/>
                </a:solidFill>
              </a:rPr>
              <a:t>Alice and Bob want to agree on a shared key.</a:t>
            </a:r>
          </a:p>
          <a:p>
            <a:pPr lvl="1"/>
            <a:r>
              <a:rPr lang="en-US" sz="2000"/>
              <a:t>Alice and Bob compute their public and private keys. </a:t>
            </a:r>
          </a:p>
          <a:p>
            <a:pPr lvl="2"/>
            <a:r>
              <a:rPr lang="en-US" sz="1800"/>
              <a:t>Alice</a:t>
            </a:r>
          </a:p>
          <a:p>
            <a:pPr lvl="4"/>
            <a:r>
              <a:rPr lang="en-US" sz="1600">
                <a:solidFill>
                  <a:schemeClr val="accent2"/>
                </a:solidFill>
              </a:rPr>
              <a:t>Private Key = a</a:t>
            </a:r>
          </a:p>
          <a:p>
            <a:pPr lvl="4"/>
            <a:r>
              <a:rPr lang="en-US" sz="1600">
                <a:solidFill>
                  <a:schemeClr val="accent2"/>
                </a:solidFill>
              </a:rPr>
              <a:t>Public Key = P</a:t>
            </a:r>
            <a:r>
              <a:rPr lang="en-US" sz="1600" baseline="-25000">
                <a:solidFill>
                  <a:schemeClr val="accent2"/>
                </a:solidFill>
              </a:rPr>
              <a:t>A</a:t>
            </a:r>
            <a:r>
              <a:rPr lang="en-US" sz="1600">
                <a:solidFill>
                  <a:schemeClr val="accent2"/>
                </a:solidFill>
              </a:rPr>
              <a:t> = a</a:t>
            </a:r>
            <a:r>
              <a:rPr lang="en-US" sz="1600" baseline="-25000">
                <a:solidFill>
                  <a:schemeClr val="accent2"/>
                </a:solidFill>
              </a:rPr>
              <a:t> </a:t>
            </a:r>
            <a:r>
              <a:rPr lang="en-US" sz="1600">
                <a:solidFill>
                  <a:schemeClr val="accent2"/>
                </a:solidFill>
              </a:rPr>
              <a:t>* B</a:t>
            </a:r>
          </a:p>
          <a:p>
            <a:pPr lvl="2"/>
            <a:r>
              <a:rPr lang="en-US" sz="1800"/>
              <a:t>Bob</a:t>
            </a:r>
          </a:p>
          <a:p>
            <a:pPr lvl="4"/>
            <a:r>
              <a:rPr lang="en-US" sz="1600">
                <a:solidFill>
                  <a:schemeClr val="accent2"/>
                </a:solidFill>
              </a:rPr>
              <a:t>Private Key = b</a:t>
            </a:r>
          </a:p>
          <a:p>
            <a:pPr lvl="4"/>
            <a:r>
              <a:rPr lang="en-US" sz="1600">
                <a:solidFill>
                  <a:schemeClr val="accent2"/>
                </a:solidFill>
              </a:rPr>
              <a:t>Public Key = P</a:t>
            </a:r>
            <a:r>
              <a:rPr lang="en-US" sz="1600" baseline="-25000">
                <a:solidFill>
                  <a:schemeClr val="accent2"/>
                </a:solidFill>
              </a:rPr>
              <a:t>B</a:t>
            </a:r>
            <a:r>
              <a:rPr lang="en-US" sz="1600">
                <a:solidFill>
                  <a:schemeClr val="accent2"/>
                </a:solidFill>
              </a:rPr>
              <a:t> = b * B</a:t>
            </a:r>
          </a:p>
          <a:p>
            <a:pPr lvl="1"/>
            <a:r>
              <a:rPr lang="en-US" sz="2000"/>
              <a:t>Alice and Bob send each other their public keys.</a:t>
            </a:r>
          </a:p>
          <a:p>
            <a:pPr lvl="1"/>
            <a:r>
              <a:rPr lang="en-US" sz="2000"/>
              <a:t>Both take the product of their private key and the other user’s public key.</a:t>
            </a:r>
          </a:p>
          <a:p>
            <a:pPr lvl="2"/>
            <a:r>
              <a:rPr lang="en-US" sz="1800">
                <a:solidFill>
                  <a:schemeClr val="accent2"/>
                </a:solidFill>
              </a:rPr>
              <a:t>Alice </a:t>
            </a:r>
            <a:r>
              <a:rPr lang="en-US" sz="1800">
                <a:solidFill>
                  <a:schemeClr val="accent2"/>
                </a:solidFill>
                <a:sym typeface="Wingdings" pitchFamily="2" charset="2"/>
              </a:rPr>
              <a:t> K</a:t>
            </a:r>
            <a:r>
              <a:rPr lang="en-US" sz="1800" baseline="-25000">
                <a:solidFill>
                  <a:schemeClr val="accent2"/>
                </a:solidFill>
                <a:sym typeface="Wingdings" pitchFamily="2" charset="2"/>
              </a:rPr>
              <a:t>AB</a:t>
            </a:r>
            <a:r>
              <a:rPr lang="en-US" sz="1800">
                <a:solidFill>
                  <a:schemeClr val="accent2"/>
                </a:solidFill>
                <a:sym typeface="Wingdings" pitchFamily="2" charset="2"/>
              </a:rPr>
              <a:t> = a(bB)</a:t>
            </a:r>
          </a:p>
          <a:p>
            <a:pPr lvl="2"/>
            <a:r>
              <a:rPr lang="en-US" sz="1800">
                <a:solidFill>
                  <a:schemeClr val="accent2"/>
                </a:solidFill>
              </a:rPr>
              <a:t>Bob </a:t>
            </a:r>
            <a:r>
              <a:rPr lang="en-US" sz="1800">
                <a:solidFill>
                  <a:schemeClr val="accent2"/>
                </a:solidFill>
                <a:sym typeface="Wingdings" pitchFamily="2" charset="2"/>
              </a:rPr>
              <a:t> K</a:t>
            </a:r>
            <a:r>
              <a:rPr lang="en-US" sz="1800" baseline="-25000">
                <a:solidFill>
                  <a:schemeClr val="accent2"/>
                </a:solidFill>
                <a:sym typeface="Wingdings" pitchFamily="2" charset="2"/>
              </a:rPr>
              <a:t>AB</a:t>
            </a:r>
            <a:r>
              <a:rPr lang="en-US" sz="1800">
                <a:solidFill>
                  <a:schemeClr val="accent2"/>
                </a:solidFill>
                <a:sym typeface="Wingdings" pitchFamily="2" charset="2"/>
              </a:rPr>
              <a:t> = b(aB)</a:t>
            </a:r>
            <a:endParaRPr lang="en-US" sz="1800">
              <a:solidFill>
                <a:schemeClr val="accent2"/>
              </a:solidFill>
            </a:endParaRPr>
          </a:p>
          <a:p>
            <a:pPr lvl="2"/>
            <a:r>
              <a:rPr lang="en-US" sz="1800" b="1">
                <a:solidFill>
                  <a:srgbClr val="FF3300"/>
                </a:solidFill>
              </a:rPr>
              <a:t>Shared Secret Key = K</a:t>
            </a:r>
            <a:r>
              <a:rPr lang="en-US" sz="1800" b="1" baseline="-25000">
                <a:solidFill>
                  <a:srgbClr val="FF3300"/>
                </a:solidFill>
              </a:rPr>
              <a:t>AB</a:t>
            </a:r>
            <a:r>
              <a:rPr lang="en-US" sz="1800" b="1">
                <a:solidFill>
                  <a:srgbClr val="FF3300"/>
                </a:solidFill>
              </a:rPr>
              <a:t> = abB</a:t>
            </a:r>
          </a:p>
          <a:p>
            <a:pPr lvl="1"/>
            <a:endParaRPr lang="en-US" sz="2000"/>
          </a:p>
          <a:p>
            <a:pPr lvl="3"/>
            <a:endParaRPr lang="en-US" sz="1600"/>
          </a:p>
          <a:p>
            <a:pPr lvl="1"/>
            <a:endParaRPr lang="en-US" sz="2000"/>
          </a:p>
          <a:p>
            <a:endParaRPr lang="en-US" sz="2400"/>
          </a:p>
          <a:p>
            <a:pPr lvl="1"/>
            <a:endParaRPr lang="en-US" sz="20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Why use ECC?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analyze Cryptosystems?</a:t>
            </a:r>
          </a:p>
          <a:p>
            <a:pPr lvl="1"/>
            <a:r>
              <a:rPr lang="en-US"/>
              <a:t>How difficult is the </a:t>
            </a:r>
            <a:r>
              <a:rPr lang="en-US">
                <a:solidFill>
                  <a:srgbClr val="FF3300"/>
                </a:solidFill>
              </a:rPr>
              <a:t>underlying problem</a:t>
            </a:r>
            <a:r>
              <a:rPr lang="en-US"/>
              <a:t> that it is based upon</a:t>
            </a:r>
          </a:p>
          <a:p>
            <a:pPr lvl="2"/>
            <a:r>
              <a:rPr lang="en-US"/>
              <a:t>RSA – Integer Factorization</a:t>
            </a:r>
          </a:p>
          <a:p>
            <a:pPr lvl="2"/>
            <a:r>
              <a:rPr lang="en-US"/>
              <a:t>DH – Discrete Logarithms</a:t>
            </a:r>
          </a:p>
          <a:p>
            <a:pPr lvl="2"/>
            <a:r>
              <a:rPr lang="en-US"/>
              <a:t>ECC - Elliptic Curve Discrete Logarithm problem</a:t>
            </a:r>
          </a:p>
          <a:p>
            <a:pPr lvl="1"/>
            <a:r>
              <a:rPr lang="en-US"/>
              <a:t>How do we measure difficulty?</a:t>
            </a:r>
          </a:p>
          <a:p>
            <a:pPr lvl="2"/>
            <a:r>
              <a:rPr lang="en-US"/>
              <a:t>We examine the algorithms used to solve these problems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Security of ECC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r>
              <a:rPr lang="en-US" sz="2800"/>
              <a:t>To </a:t>
            </a:r>
            <a:r>
              <a:rPr lang="en-US" sz="2800" b="1">
                <a:solidFill>
                  <a:srgbClr val="FF3300"/>
                </a:solidFill>
              </a:rPr>
              <a:t>protect</a:t>
            </a:r>
            <a:r>
              <a:rPr lang="en-US" sz="2800"/>
              <a:t> a 128 bit AES key it would take a:</a:t>
            </a:r>
          </a:p>
          <a:p>
            <a:pPr lvl="1"/>
            <a:r>
              <a:rPr lang="en-US" sz="2400"/>
              <a:t> RSA Key Size: 3072 bits</a:t>
            </a:r>
          </a:p>
          <a:p>
            <a:pPr lvl="1"/>
            <a:r>
              <a:rPr lang="en-US" sz="2400"/>
              <a:t>ECC Key Size: 256 bits</a:t>
            </a:r>
          </a:p>
          <a:p>
            <a:r>
              <a:rPr lang="en-US" sz="2800"/>
              <a:t>How do we strengthen RSA?</a:t>
            </a:r>
          </a:p>
          <a:p>
            <a:pPr lvl="1"/>
            <a:r>
              <a:rPr lang="en-US" sz="2400"/>
              <a:t>Increase the key length</a:t>
            </a:r>
          </a:p>
          <a:p>
            <a:r>
              <a:rPr lang="en-US" sz="2800" b="1">
                <a:solidFill>
                  <a:srgbClr val="FF3300"/>
                </a:solidFill>
              </a:rPr>
              <a:t>Impractical?</a:t>
            </a:r>
            <a:r>
              <a:rPr lang="en-US" sz="2800"/>
              <a:t> </a:t>
            </a:r>
          </a:p>
        </p:txBody>
      </p:sp>
      <p:pic>
        <p:nvPicPr>
          <p:cNvPr id="9421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419600" y="2209800"/>
            <a:ext cx="4724400" cy="2927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Applications of ECC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Many devices are </a:t>
            </a:r>
            <a:r>
              <a:rPr lang="en-US" sz="2800" dirty="0">
                <a:solidFill>
                  <a:schemeClr val="hlink"/>
                </a:solidFill>
              </a:rPr>
              <a:t>small</a:t>
            </a:r>
            <a:r>
              <a:rPr lang="en-US" sz="2800" dirty="0"/>
              <a:t> and have </a:t>
            </a:r>
            <a:r>
              <a:rPr lang="en-US" sz="2800" dirty="0">
                <a:solidFill>
                  <a:schemeClr val="hlink"/>
                </a:solidFill>
              </a:rPr>
              <a:t>limited storage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hlink"/>
                </a:solidFill>
              </a:rPr>
              <a:t>computational power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Where can we apply ECC?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/>
              <a:t>Wireless communication devices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Smart cards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Web servers that need to handle many encryption sessions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solidFill>
                  <a:srgbClr val="FF3300"/>
                </a:solidFill>
              </a:rPr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Benefits of ECC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Same benefits of the other cryptosystems: confidentiality, integrity, authentication and non-repudiation but…</a:t>
            </a:r>
          </a:p>
          <a:p>
            <a:pPr algn="just"/>
            <a:r>
              <a:rPr lang="en-US" dirty="0"/>
              <a:t>Shorter key lengths</a:t>
            </a:r>
          </a:p>
          <a:p>
            <a:pPr lvl="1" algn="just"/>
            <a:r>
              <a:rPr lang="en-US" dirty="0"/>
              <a:t>Encryption, Decryption and Signature Verification speed up</a:t>
            </a:r>
          </a:p>
          <a:p>
            <a:pPr lvl="1" algn="just"/>
            <a:r>
              <a:rPr lang="en-US" dirty="0"/>
              <a:t>Storage and bandwidth savings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457200" y="131764"/>
            <a:ext cx="8229600" cy="926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 anchorCtr="1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Comparable Key Sizes for Equivalent Security</a:t>
            </a:r>
          </a:p>
        </p:txBody>
      </p:sp>
      <p:graphicFrame>
        <p:nvGraphicFramePr>
          <p:cNvPr id="26626" name="Group 2"/>
          <p:cNvGraphicFramePr>
            <a:graphicFrameLocks noGrp="1"/>
          </p:cNvGraphicFramePr>
          <p:nvPr/>
        </p:nvGraphicFramePr>
        <p:xfrm>
          <a:off x="214313" y="1428750"/>
          <a:ext cx="7258072" cy="4920685"/>
        </p:xfrm>
        <a:graphic>
          <a:graphicData uri="http://schemas.openxmlformats.org/drawingml/2006/table">
            <a:tbl>
              <a:tblPr/>
              <a:tblGrid>
                <a:gridCol w="2418882"/>
                <a:gridCol w="2420308"/>
                <a:gridCol w="2418882"/>
              </a:tblGrid>
              <a:tr h="13889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Symmetric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(key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ECC-based scheme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(size of </a:t>
                      </a: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n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RSA/DSA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(modulus size in bits)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0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0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1024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0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224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2048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0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128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3072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0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192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384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7680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03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256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512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6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15360</a:t>
                      </a:r>
                    </a:p>
                  </a:txBody>
                  <a:tcPr marL="90000" marR="90000" marT="12103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Elliptic curve</a:t>
            </a:r>
          </a:p>
          <a:p>
            <a:pPr algn="just"/>
            <a:r>
              <a:rPr lang="en-US" dirty="0" smtClean="0"/>
              <a:t>Elliptic curve cryptography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06971" y="2499757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PMingLiU" pitchFamily="18" charset="-120"/>
              </a:rPr>
              <a:t>Summary of ECC</a:t>
            </a:r>
            <a:endParaRPr lang="en-AU" altLang="zh-TW" b="1">
              <a:solidFill>
                <a:schemeClr val="accent2"/>
              </a:solidFill>
              <a:ea typeface="PMingLiU" pitchFamily="18" charset="-12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2265"/>
            <a:ext cx="8229600" cy="4906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“</a:t>
            </a:r>
            <a:r>
              <a:rPr lang="en-US" b="1" dirty="0">
                <a:solidFill>
                  <a:srgbClr val="CC3300"/>
                </a:solidFill>
              </a:rPr>
              <a:t>Hard problem</a:t>
            </a:r>
            <a:r>
              <a:rPr lang="en-US" dirty="0"/>
              <a:t>” analogous to discrete log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Q=</a:t>
            </a:r>
            <a:r>
              <a:rPr lang="en-US" sz="1800" b="1" dirty="0" err="1">
                <a:latin typeface="Courier New" pitchFamily="49" charset="0"/>
              </a:rPr>
              <a:t>kP</a:t>
            </a:r>
            <a:r>
              <a:rPr lang="en-US" sz="1800" b="1" dirty="0"/>
              <a:t>, where </a:t>
            </a:r>
            <a:r>
              <a:rPr lang="en-US" sz="1800" b="1" dirty="0">
                <a:latin typeface="Courier New" pitchFamily="49" charset="0"/>
              </a:rPr>
              <a:t>Q,P</a:t>
            </a:r>
            <a:r>
              <a:rPr lang="en-US" sz="1800" b="1" dirty="0"/>
              <a:t> belong to a prime curve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1800" b="1" dirty="0"/>
              <a:t>	 </a:t>
            </a:r>
            <a:r>
              <a:rPr lang="en-US" sz="1800" b="1" dirty="0">
                <a:solidFill>
                  <a:srgbClr val="003366"/>
                </a:solidFill>
              </a:rPr>
              <a:t>given </a:t>
            </a:r>
            <a:r>
              <a:rPr lang="en-US" sz="1800" b="1" dirty="0" err="1">
                <a:solidFill>
                  <a:srgbClr val="003366"/>
                </a:solidFill>
                <a:latin typeface="Courier New" pitchFamily="49" charset="0"/>
              </a:rPr>
              <a:t>k,P</a:t>
            </a:r>
            <a:r>
              <a:rPr lang="en-US" sz="1800" b="1" dirty="0">
                <a:solidFill>
                  <a:srgbClr val="003366"/>
                </a:solidFill>
              </a:rPr>
              <a:t>  </a:t>
            </a:r>
            <a:r>
              <a:rPr lang="en-US" sz="1800" b="1" dirty="0">
                <a:solidFill>
                  <a:srgbClr val="003366"/>
                </a:solidFill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003366"/>
                </a:solidFill>
              </a:rPr>
              <a:t>“easy” to compute 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Q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3366"/>
                </a:solidFill>
              </a:rPr>
              <a:t>	 given 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Q,P</a:t>
            </a:r>
            <a:r>
              <a:rPr lang="en-US" sz="1800" b="1" dirty="0">
                <a:solidFill>
                  <a:srgbClr val="003366"/>
                </a:solidFill>
              </a:rPr>
              <a:t>  </a:t>
            </a:r>
            <a:r>
              <a:rPr lang="en-US" sz="1800" b="1" dirty="0">
                <a:solidFill>
                  <a:srgbClr val="003366"/>
                </a:solidFill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003366"/>
                </a:solidFill>
              </a:rPr>
              <a:t>“hard” to find 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k</a:t>
            </a:r>
            <a:r>
              <a:rPr lang="en-US" sz="1800" b="1" dirty="0"/>
              <a:t>  	 </a:t>
            </a:r>
          </a:p>
          <a:p>
            <a:pPr lvl="1" algn="just">
              <a:lnSpc>
                <a:spcPct val="90000"/>
              </a:lnSpc>
            </a:pPr>
            <a:r>
              <a:rPr lang="en-US" sz="1800" b="1" dirty="0"/>
              <a:t>known as the </a:t>
            </a:r>
            <a:r>
              <a:rPr lang="en-US" sz="1800" b="1" dirty="0">
                <a:solidFill>
                  <a:schemeClr val="hlink"/>
                </a:solidFill>
              </a:rPr>
              <a:t>elliptic curve logarithm problem</a:t>
            </a:r>
            <a:endParaRPr lang="en-US" sz="1800" b="1" dirty="0"/>
          </a:p>
          <a:p>
            <a:pPr lvl="2" algn="just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k</a:t>
            </a:r>
            <a:r>
              <a:rPr lang="en-US" sz="1800" b="1" dirty="0"/>
              <a:t> must be large enough</a:t>
            </a:r>
            <a:endParaRPr lang="en-US" altLang="zh-TW" sz="1800" b="1" dirty="0">
              <a:ea typeface="PMingLiU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ECC security </a:t>
            </a:r>
            <a:r>
              <a:rPr lang="en-US" dirty="0"/>
              <a:t>relies on elliptic curve logarithm problem</a:t>
            </a:r>
          </a:p>
          <a:p>
            <a:pPr lvl="1" algn="just">
              <a:lnSpc>
                <a:spcPct val="90000"/>
              </a:lnSpc>
            </a:pPr>
            <a:r>
              <a:rPr lang="en-US" sz="1800" dirty="0"/>
              <a:t>compared to factoring, can use much smaller key sizes than with RSA etc</a:t>
            </a:r>
          </a:p>
          <a:p>
            <a:pPr lvl="3" algn="just">
              <a:lnSpc>
                <a:spcPct val="90000"/>
              </a:lnSpc>
              <a:buFont typeface="Wingdings" pitchFamily="2" charset="2"/>
              <a:buChar char="è"/>
            </a:pPr>
            <a:r>
              <a:rPr lang="en-US" sz="1400" b="1" dirty="0">
                <a:solidFill>
                  <a:srgbClr val="008000"/>
                </a:solidFill>
              </a:rPr>
              <a:t>    </a:t>
            </a:r>
            <a:r>
              <a:rPr lang="en-US" sz="1800" b="1" dirty="0">
                <a:solidFill>
                  <a:srgbClr val="008000"/>
                </a:solidFill>
              </a:rPr>
              <a:t>for similar security ECC offers significant</a:t>
            </a:r>
            <a:r>
              <a:rPr lang="en-US" sz="1400" b="1" dirty="0">
                <a:solidFill>
                  <a:srgbClr val="008000"/>
                </a:solidFill>
              </a:rPr>
              <a:t>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</a:rPr>
              <a:t>                                computational advantages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Elliptic curve</a:t>
            </a:r>
          </a:p>
          <a:p>
            <a:pPr algn="just"/>
            <a:r>
              <a:rPr lang="en-US" dirty="0" smtClean="0"/>
              <a:t>Elliptic curve cryptography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80845" y="2996146"/>
            <a:ext cx="3764583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What is an elliptic curve?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What </a:t>
            </a:r>
            <a:r>
              <a:rPr lang="en-US" dirty="0" smtClean="0"/>
              <a:t>is the zero point of an elliptic curve?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What </a:t>
            </a:r>
            <a:r>
              <a:rPr lang="en-US" dirty="0" smtClean="0"/>
              <a:t>is the sum of three points on an elliptic curve that lie on a straight line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Does the elliptic curve equation </a:t>
            </a:r>
            <a:r>
              <a:rPr lang="en-US" i="1" dirty="0" smtClean="0"/>
              <a:t>y</a:t>
            </a:r>
            <a:r>
              <a:rPr lang="en-US" i="1" baseline="30000" dirty="0" smtClean="0"/>
              <a:t>2</a:t>
            </a:r>
            <a:r>
              <a:rPr lang="en-US" i="1" dirty="0" smtClean="0"/>
              <a:t> = x</a:t>
            </a:r>
            <a:r>
              <a:rPr lang="en-US" i="1" baseline="30000" dirty="0" smtClean="0"/>
              <a:t>3</a:t>
            </a:r>
            <a:r>
              <a:rPr lang="en-US" i="1" dirty="0" smtClean="0"/>
              <a:t> + 10x + 5 </a:t>
            </a:r>
            <a:r>
              <a:rPr lang="en-US" dirty="0" smtClean="0"/>
              <a:t>define a group over Z</a:t>
            </a:r>
            <a:r>
              <a:rPr lang="en-US" baseline="-25000" dirty="0" smtClean="0"/>
              <a:t>17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Lets start with a puzzle…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algn="just"/>
            <a:r>
              <a:rPr lang="en-US" sz="2800" b="1" dirty="0">
                <a:solidFill>
                  <a:schemeClr val="hlink"/>
                </a:solidFill>
              </a:rPr>
              <a:t>What is the number of balls that may be piled as a square pyramid and also rearranged into a square array?</a:t>
            </a:r>
          </a:p>
          <a:p>
            <a:pPr algn="just"/>
            <a:r>
              <a:rPr lang="en-US" sz="2800" b="1" dirty="0" err="1">
                <a:solidFill>
                  <a:srgbClr val="FF3300"/>
                </a:solidFill>
              </a:rPr>
              <a:t>Soln</a:t>
            </a:r>
            <a:r>
              <a:rPr lang="en-US" sz="2800" b="1" dirty="0">
                <a:solidFill>
                  <a:srgbClr val="FF3300"/>
                </a:solidFill>
              </a:rPr>
              <a:t>:</a:t>
            </a:r>
            <a:r>
              <a:rPr lang="en-US" sz="2800" dirty="0"/>
              <a:t> Let x be the height of the pyramid…</a:t>
            </a:r>
          </a:p>
          <a:p>
            <a:pPr algn="just">
              <a:buFontTx/>
              <a:buNone/>
            </a:pPr>
            <a:r>
              <a:rPr lang="en-US" sz="2800" dirty="0"/>
              <a:t>   Thus, </a:t>
            </a:r>
          </a:p>
          <a:p>
            <a:pPr algn="just">
              <a:buFontTx/>
              <a:buNone/>
            </a:pPr>
            <a:endParaRPr lang="en-US" sz="2800" dirty="0"/>
          </a:p>
          <a:p>
            <a:pPr algn="just">
              <a:buFontTx/>
              <a:buNone/>
            </a:pPr>
            <a:r>
              <a:rPr lang="en-US" sz="2800" dirty="0"/>
              <a:t>We also want this to be a square:</a:t>
            </a:r>
          </a:p>
          <a:p>
            <a:pPr algn="just">
              <a:buFontTx/>
              <a:buNone/>
            </a:pPr>
            <a:r>
              <a:rPr lang="en-US" sz="2800" dirty="0"/>
              <a:t> Hence, 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3581400"/>
          <a:ext cx="3810000" cy="655638"/>
        </p:xfrm>
        <a:graphic>
          <a:graphicData uri="http://schemas.openxmlformats.org/presentationml/2006/ole">
            <p:oleObj spid="_x0000_s1026" name="Equation" r:id="rId3" imgW="2286000" imgH="39348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209800" y="5257800"/>
          <a:ext cx="2819400" cy="874713"/>
        </p:xfrm>
        <a:graphic>
          <a:graphicData uri="http://schemas.openxmlformats.org/presentationml/2006/ole">
            <p:oleObj spid="_x0000_s1027" name="Equation" r:id="rId4" imgW="1269720" imgH="393480" progId="Equation.DSMT4">
              <p:embed/>
            </p:oleObj>
          </a:graphicData>
        </a:graphic>
      </p:graphicFrame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133600" y="5181600"/>
            <a:ext cx="320040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Elliptic curve</a:t>
            </a:r>
          </a:p>
          <a:p>
            <a:pPr algn="just"/>
            <a:r>
              <a:rPr lang="en-US" dirty="0" smtClean="0"/>
              <a:t>Elliptic curve cryptography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20033" y="3453346"/>
            <a:ext cx="3764583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1800" dirty="0" smtClean="0"/>
              <a:t>1. William Stallings, Cryptography and Network Security, 6th Edition, Pearson Education, March 2013. </a:t>
            </a:r>
          </a:p>
          <a:p>
            <a:pPr lvl="0" algn="just">
              <a:buNone/>
            </a:pPr>
            <a:r>
              <a:rPr lang="en-US" sz="1800" dirty="0" smtClean="0"/>
              <a:t>2. Charlie Kaufman, </a:t>
            </a:r>
            <a:r>
              <a:rPr lang="en-US" sz="1800" dirty="0" err="1" smtClean="0"/>
              <a:t>Radia</a:t>
            </a:r>
            <a:r>
              <a:rPr lang="en-US" sz="1800" dirty="0" smtClean="0"/>
              <a:t> Perlman and Mike </a:t>
            </a:r>
            <a:r>
              <a:rPr lang="en-US" sz="1800" dirty="0" err="1" smtClean="0"/>
              <a:t>Speciner</a:t>
            </a:r>
            <a:r>
              <a:rPr lang="en-US" sz="1800" dirty="0" smtClean="0"/>
              <a:t>, “Network Security”, Prentice Hall of India, 2002. 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Graphical Representation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191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371600" y="373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752600" y="3556000"/>
            <a:ext cx="1295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4165600" y="2286000"/>
            <a:ext cx="1701800" cy="3048000"/>
          </a:xfrm>
          <a:custGeom>
            <a:avLst/>
            <a:gdLst/>
            <a:ahLst/>
            <a:cxnLst>
              <a:cxn ang="0">
                <a:pos x="976" y="0"/>
              </a:cxn>
              <a:cxn ang="0">
                <a:pos x="16" y="912"/>
              </a:cxn>
              <a:cxn ang="0">
                <a:pos x="1072" y="1920"/>
              </a:cxn>
            </a:cxnLst>
            <a:rect l="0" t="0" r="r" b="b"/>
            <a:pathLst>
              <a:path w="1072" h="1920">
                <a:moveTo>
                  <a:pt x="976" y="0"/>
                </a:moveTo>
                <a:cubicBezTo>
                  <a:pt x="488" y="296"/>
                  <a:pt x="0" y="592"/>
                  <a:pt x="16" y="912"/>
                </a:cubicBezTo>
                <a:cubicBezTo>
                  <a:pt x="32" y="1232"/>
                  <a:pt x="896" y="1752"/>
                  <a:pt x="1072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96000" y="4114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axis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819400" y="2438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 axis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9342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3810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09600" y="4724400"/>
            <a:ext cx="3048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Curves of this nature </a:t>
            </a:r>
          </a:p>
          <a:p>
            <a:pPr algn="ctr"/>
            <a:r>
              <a:rPr lang="en-US"/>
              <a:t>are called ELLIPTIC </a:t>
            </a:r>
          </a:p>
          <a:p>
            <a:pPr algn="ctr"/>
            <a:r>
              <a:rPr lang="en-US"/>
              <a:t>CURVES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Introduction - ECC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US" dirty="0"/>
              <a:t>Elliptic Curve (EC) systems as applied to cryptography were first proposed in 1985 independently by Neal </a:t>
            </a:r>
            <a:r>
              <a:rPr lang="en-US" dirty="0" err="1"/>
              <a:t>Koblitz</a:t>
            </a:r>
            <a:r>
              <a:rPr lang="en-US" dirty="0"/>
              <a:t> and Victor Miller.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FF3300"/>
                </a:solidFill>
              </a:rPr>
              <a:t>discrete logarithm</a:t>
            </a:r>
            <a:r>
              <a:rPr lang="en-US" dirty="0"/>
              <a:t> problem on elliptic curve groups is believed to be more difficult than the corresponding problem in (the multiplicative group of nonzero elements of) the underlying finite field.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/>
                </a:solidFill>
              </a:rPr>
              <a:t>Discrete </a:t>
            </a:r>
            <a:r>
              <a:rPr lang="en-US" sz="2800" b="1" dirty="0" smtClean="0">
                <a:solidFill>
                  <a:schemeClr val="accent2"/>
                </a:solidFill>
              </a:rPr>
              <a:t>Logarithms in </a:t>
            </a:r>
            <a:r>
              <a:rPr lang="en-US" sz="2800" b="1" dirty="0">
                <a:solidFill>
                  <a:schemeClr val="accent2"/>
                </a:solidFill>
              </a:rPr>
              <a:t>Finite Fields</a:t>
            </a:r>
          </a:p>
        </p:txBody>
      </p:sp>
      <p:pic>
        <p:nvPicPr>
          <p:cNvPr id="193539" name="Picture 3" descr="PE0374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868363" cy="990600"/>
          </a:xfrm>
          <a:prstGeom prst="rect">
            <a:avLst/>
          </a:prstGeom>
          <a:noFill/>
        </p:spPr>
      </p:pic>
      <p:pic>
        <p:nvPicPr>
          <p:cNvPr id="193540" name="Picture 4" descr="PE0374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400800" y="2819400"/>
            <a:ext cx="914400" cy="990600"/>
          </a:xfrm>
          <a:prstGeom prst="rect">
            <a:avLst/>
          </a:prstGeom>
          <a:noFill/>
        </p:spPr>
      </p:pic>
      <p:sp>
        <p:nvSpPr>
          <p:cNvPr id="193541" name="Line 5"/>
          <p:cNvSpPr>
            <a:spLocks noChangeShapeType="1"/>
          </p:cNvSpPr>
          <p:nvPr/>
        </p:nvSpPr>
        <p:spPr bwMode="auto">
          <a:xfrm>
            <a:off x="2686050" y="30480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1619250" y="3727450"/>
            <a:ext cx="704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>
                <a:latin typeface="Tahoma" pitchFamily="34" charset="0"/>
              </a:rPr>
              <a:t>Alice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6419850" y="3727450"/>
            <a:ext cx="6111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>
                <a:latin typeface="Tahoma" pitchFamily="34" charset="0"/>
              </a:rPr>
              <a:t>Bob</a:t>
            </a:r>
          </a:p>
        </p:txBody>
      </p:sp>
      <p:sp>
        <p:nvSpPr>
          <p:cNvPr id="193544" name="AutoShape 8"/>
          <p:cNvSpPr>
            <a:spLocks noChangeArrowheads="1"/>
          </p:cNvSpPr>
          <p:nvPr/>
        </p:nvSpPr>
        <p:spPr bwMode="auto">
          <a:xfrm>
            <a:off x="685800" y="2057400"/>
            <a:ext cx="2286000" cy="762000"/>
          </a:xfrm>
          <a:prstGeom prst="wedgeRectCallout">
            <a:avLst>
              <a:gd name="adj1" fmla="val -2014"/>
              <a:gd name="adj2" fmla="val 82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Pick secret, random X from F</a:t>
            </a:r>
          </a:p>
        </p:txBody>
      </p:sp>
      <p:sp>
        <p:nvSpPr>
          <p:cNvPr id="193545" name="AutoShape 9"/>
          <p:cNvSpPr>
            <a:spLocks noChangeArrowheads="1"/>
          </p:cNvSpPr>
          <p:nvPr/>
        </p:nvSpPr>
        <p:spPr bwMode="auto">
          <a:xfrm>
            <a:off x="6477000" y="1752600"/>
            <a:ext cx="2209800" cy="762000"/>
          </a:xfrm>
          <a:prstGeom prst="wedgeRectCallout">
            <a:avLst>
              <a:gd name="adj1" fmla="val -21838"/>
              <a:gd name="adj2" fmla="val 112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Pick secret, random Y from F</a:t>
            </a:r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 flipH="1">
            <a:off x="2687638" y="36576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4059238" y="3124200"/>
            <a:ext cx="133667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>
                <a:latin typeface="Tahoma" pitchFamily="34" charset="0"/>
              </a:rPr>
              <a:t>g</a:t>
            </a:r>
            <a:r>
              <a:rPr lang="en-US" sz="3200" baseline="30000">
                <a:latin typeface="Tahoma" pitchFamily="34" charset="0"/>
              </a:rPr>
              <a:t>y </a:t>
            </a:r>
            <a:r>
              <a:rPr lang="en-US" sz="2000">
                <a:latin typeface="Tahoma" pitchFamily="34" charset="0"/>
              </a:rPr>
              <a:t>mod p</a:t>
            </a:r>
            <a:endParaRPr lang="en-US" sz="200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4038600" y="2514600"/>
            <a:ext cx="108743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>
                <a:latin typeface="Tahoma" pitchFamily="34" charset="0"/>
              </a:rPr>
              <a:t>g</a:t>
            </a:r>
            <a:r>
              <a:rPr lang="en-US" sz="3200" baseline="30000">
                <a:latin typeface="Tahoma" pitchFamily="34" charset="0"/>
              </a:rPr>
              <a:t>x </a:t>
            </a:r>
            <a:r>
              <a:rPr lang="en-US" sz="2000">
                <a:latin typeface="Tahoma" pitchFamily="34" charset="0"/>
              </a:rPr>
              <a:t>mod p</a:t>
            </a:r>
            <a:endParaRPr lang="en-US" sz="200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304800" y="4191000"/>
            <a:ext cx="4800600" cy="817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>
                <a:latin typeface="Tahoma" pitchFamily="34" charset="0"/>
              </a:rPr>
              <a:t>Compute k=(g</a:t>
            </a:r>
            <a:r>
              <a:rPr lang="en-US" sz="3200" baseline="30000">
                <a:latin typeface="Tahoma" pitchFamily="34" charset="0"/>
              </a:rPr>
              <a:t>y</a:t>
            </a:r>
            <a:r>
              <a:rPr lang="en-US" sz="3200">
                <a:latin typeface="Tahoma" pitchFamily="34" charset="0"/>
              </a:rPr>
              <a:t>)</a:t>
            </a:r>
            <a:r>
              <a:rPr lang="en-US" sz="3200" baseline="30000">
                <a:latin typeface="Tahoma" pitchFamily="34" charset="0"/>
              </a:rPr>
              <a:t>x</a:t>
            </a:r>
            <a:r>
              <a:rPr lang="en-US" sz="3200">
                <a:latin typeface="Tahoma" pitchFamily="34" charset="0"/>
              </a:rPr>
              <a:t>=</a:t>
            </a:r>
            <a:r>
              <a:rPr lang="en-US" sz="3200">
                <a:solidFill>
                  <a:schemeClr val="hlink"/>
                </a:solidFill>
                <a:latin typeface="Tahoma" pitchFamily="34" charset="0"/>
              </a:rPr>
              <a:t>g</a:t>
            </a:r>
            <a:r>
              <a:rPr lang="en-US" sz="3200" baseline="30000">
                <a:solidFill>
                  <a:schemeClr val="hlink"/>
                </a:solidFill>
                <a:latin typeface="Tahoma" pitchFamily="34" charset="0"/>
              </a:rPr>
              <a:t>xy</a:t>
            </a:r>
            <a:r>
              <a:rPr lang="en-US" sz="3200" baseline="30000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mod p</a:t>
            </a:r>
            <a:endParaRPr lang="en-US" sz="2000">
              <a:solidFill>
                <a:schemeClr val="bg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2000" baseline="30000">
              <a:latin typeface="Tahoma" pitchFamily="34" charset="0"/>
            </a:endParaRPr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4038600" y="4953000"/>
            <a:ext cx="4800600" cy="817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>
                <a:latin typeface="Tahoma" pitchFamily="34" charset="0"/>
              </a:rPr>
              <a:t>Compute k=(g</a:t>
            </a:r>
            <a:r>
              <a:rPr lang="en-US" sz="3200" baseline="30000">
                <a:latin typeface="Tahoma" pitchFamily="34" charset="0"/>
              </a:rPr>
              <a:t>x</a:t>
            </a:r>
            <a:r>
              <a:rPr lang="en-US" sz="3200">
                <a:latin typeface="Tahoma" pitchFamily="34" charset="0"/>
              </a:rPr>
              <a:t>)</a:t>
            </a:r>
            <a:r>
              <a:rPr lang="en-US" sz="3200" baseline="30000">
                <a:latin typeface="Tahoma" pitchFamily="34" charset="0"/>
              </a:rPr>
              <a:t>y</a:t>
            </a:r>
            <a:r>
              <a:rPr lang="en-US" sz="3200">
                <a:latin typeface="Tahoma" pitchFamily="34" charset="0"/>
              </a:rPr>
              <a:t>=</a:t>
            </a:r>
            <a:r>
              <a:rPr lang="en-US" sz="3200">
                <a:solidFill>
                  <a:schemeClr val="hlink"/>
                </a:solidFill>
                <a:latin typeface="Tahoma" pitchFamily="34" charset="0"/>
              </a:rPr>
              <a:t>g</a:t>
            </a:r>
            <a:r>
              <a:rPr lang="en-US" sz="3200" baseline="30000">
                <a:solidFill>
                  <a:schemeClr val="hlink"/>
                </a:solidFill>
                <a:latin typeface="Tahoma" pitchFamily="34" charset="0"/>
              </a:rPr>
              <a:t>xy</a:t>
            </a:r>
            <a:r>
              <a:rPr lang="en-US" sz="3200" baseline="30000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mod p</a:t>
            </a:r>
            <a:endParaRPr lang="en-US" sz="2000">
              <a:solidFill>
                <a:schemeClr val="bg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2000" baseline="30000">
              <a:latin typeface="Tahoma" pitchFamily="34" charset="0"/>
            </a:endParaRP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185057" y="5576751"/>
            <a:ext cx="6398623" cy="655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Eve has to compute </a:t>
            </a:r>
            <a:r>
              <a:rPr lang="en-US" dirty="0" err="1"/>
              <a:t>g</a:t>
            </a:r>
            <a:r>
              <a:rPr lang="en-US" baseline="30000" dirty="0" err="1"/>
              <a:t>xy</a:t>
            </a:r>
            <a:r>
              <a:rPr lang="en-US" dirty="0"/>
              <a:t> from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30000" dirty="0" err="1"/>
              <a:t>y</a:t>
            </a:r>
            <a:r>
              <a:rPr lang="en-US" baseline="30000" dirty="0"/>
              <a:t> </a:t>
            </a:r>
            <a:r>
              <a:rPr lang="en-US" dirty="0"/>
              <a:t>without knowing x and y…</a:t>
            </a:r>
          </a:p>
          <a:p>
            <a:pPr algn="ctr"/>
            <a:r>
              <a:rPr lang="en-US" dirty="0"/>
              <a:t>She faces the </a:t>
            </a:r>
            <a:r>
              <a:rPr lang="en-US" dirty="0">
                <a:solidFill>
                  <a:srgbClr val="FF3300"/>
                </a:solidFill>
              </a:rPr>
              <a:t>Discrete Logarithm Problem</a:t>
            </a:r>
            <a:r>
              <a:rPr lang="en-US" dirty="0"/>
              <a:t> in finite fields </a:t>
            </a:r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1905000" y="1524000"/>
            <a:ext cx="419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F={1,2,3,…,p-1}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81025"/>
            <a:ext cx="5884857" cy="982266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8451669" cy="4906963"/>
          </a:xfrm>
        </p:spPr>
        <p:txBody>
          <a:bodyPr/>
          <a:lstStyle/>
          <a:p>
            <a:pPr algn="just"/>
            <a:r>
              <a:rPr lang="en-US" dirty="0" smtClean="0"/>
              <a:t>Introduction</a:t>
            </a:r>
          </a:p>
          <a:p>
            <a:pPr algn="just"/>
            <a:r>
              <a:rPr lang="en-US" dirty="0" smtClean="0"/>
              <a:t>Elliptic curve</a:t>
            </a:r>
          </a:p>
          <a:p>
            <a:pPr algn="just"/>
            <a:r>
              <a:rPr lang="en-US" dirty="0" smtClean="0"/>
              <a:t>Elliptic curve cryptography</a:t>
            </a:r>
            <a:endParaRPr lang="en-US" dirty="0" smtClean="0"/>
          </a:p>
          <a:p>
            <a:pPr algn="just"/>
            <a:r>
              <a:rPr lang="en-US" dirty="0" smtClean="0"/>
              <a:t>Summary</a:t>
            </a:r>
            <a:endParaRPr lang="en-US" dirty="0" smtClean="0"/>
          </a:p>
          <a:p>
            <a:pPr algn="just"/>
            <a:r>
              <a:rPr lang="en-US" dirty="0" smtClean="0"/>
              <a:t>Test your understanding</a:t>
            </a:r>
          </a:p>
          <a:p>
            <a:pPr algn="just"/>
            <a:r>
              <a:rPr lang="en-US" dirty="0" smtClean="0"/>
              <a:t>References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20034" y="1742112"/>
            <a:ext cx="3385760" cy="38713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44582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</TotalTime>
  <Words>2284</Words>
  <Application>Microsoft Office PowerPoint</Application>
  <PresentationFormat>On-screen Show (4:3)</PresentationFormat>
  <Paragraphs>421</Paragraphs>
  <Slides>51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SASEPresentation</vt:lpstr>
      <vt:lpstr>MathType 4.0 Equation</vt:lpstr>
      <vt:lpstr>Microsoft Equation 3.0</vt:lpstr>
      <vt:lpstr>Cryptography and Network Security </vt:lpstr>
      <vt:lpstr>Session Meta Data</vt:lpstr>
      <vt:lpstr>Revision History</vt:lpstr>
      <vt:lpstr>Agenda</vt:lpstr>
      <vt:lpstr>Lets start with a puzzle…</vt:lpstr>
      <vt:lpstr>Graphical Representation</vt:lpstr>
      <vt:lpstr>Introduction - ECC</vt:lpstr>
      <vt:lpstr>Discrete Logarithms in Finite Fields</vt:lpstr>
      <vt:lpstr>Agenda</vt:lpstr>
      <vt:lpstr>Elliptic Curve on a finite set of Integers</vt:lpstr>
      <vt:lpstr>Definition of Elliptic curves</vt:lpstr>
      <vt:lpstr>General form of a EC</vt:lpstr>
      <vt:lpstr>Weierstrass Equation</vt:lpstr>
      <vt:lpstr>Slide 14</vt:lpstr>
      <vt:lpstr>Points on the Elliptic Curve (EC)</vt:lpstr>
      <vt:lpstr>The Abelian Group</vt:lpstr>
      <vt:lpstr>Elliptic Curve Picture</vt:lpstr>
      <vt:lpstr>Addition in Affine Co-ordinates</vt:lpstr>
      <vt:lpstr>Doubling of a point</vt:lpstr>
      <vt:lpstr>Why do we need the reflection?</vt:lpstr>
      <vt:lpstr>Sum of two points</vt:lpstr>
      <vt:lpstr>Slide 22</vt:lpstr>
      <vt:lpstr>Projective Co-ordinates</vt:lpstr>
      <vt:lpstr>Projective Co-ordinates</vt:lpstr>
      <vt:lpstr>Singularity</vt:lpstr>
      <vt:lpstr>Slide 26</vt:lpstr>
      <vt:lpstr>Elliptic Curves in Characteristic 2</vt:lpstr>
      <vt:lpstr>Agenda</vt:lpstr>
      <vt:lpstr>Public-Key Cryptosystems</vt:lpstr>
      <vt:lpstr>Public-Key Cryptography</vt:lpstr>
      <vt:lpstr>Public-Key Cryptography</vt:lpstr>
      <vt:lpstr>What Is Elliptic Curve Cryptography (ECC)?</vt:lpstr>
      <vt:lpstr>Using Elliptic Curves In Cryptography</vt:lpstr>
      <vt:lpstr>Generic Procedures of ECC</vt:lpstr>
      <vt:lpstr>Example – Elliptic Curve Cryptosystem Analog to El Gamal</vt:lpstr>
      <vt:lpstr>Example – Elliptic Curve Cryptosystem Analog to El Gamal</vt:lpstr>
      <vt:lpstr>Example – Compare to El Gamal</vt:lpstr>
      <vt:lpstr>Diffie-Hellman (DH) Key Exchange</vt:lpstr>
      <vt:lpstr>ECC Diffie-Hellman</vt:lpstr>
      <vt:lpstr>Example – Elliptic Curve  Diffie-Hellman Exchange</vt:lpstr>
      <vt:lpstr>Why use ECC?</vt:lpstr>
      <vt:lpstr>Security of ECC</vt:lpstr>
      <vt:lpstr>Applications of ECC</vt:lpstr>
      <vt:lpstr>Benefits of ECC</vt:lpstr>
      <vt:lpstr>Slide 45</vt:lpstr>
      <vt:lpstr>Agenda</vt:lpstr>
      <vt:lpstr>Summary of ECC</vt:lpstr>
      <vt:lpstr>Agenda</vt:lpstr>
      <vt:lpstr>Test your understanding</vt:lpstr>
      <vt:lpstr>Agenda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</dc:title>
  <dc:creator>S Sivakumar</dc:creator>
  <cp:lastModifiedBy>ssn</cp:lastModifiedBy>
  <cp:revision>193</cp:revision>
  <dcterms:created xsi:type="dcterms:W3CDTF">2016-10-24T07:42:03Z</dcterms:created>
  <dcterms:modified xsi:type="dcterms:W3CDTF">2018-08-20T09:45:12Z</dcterms:modified>
</cp:coreProperties>
</file>