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8"/>
  </p:notesMasterIdLst>
  <p:sldIdLst>
    <p:sldId id="260" r:id="rId2"/>
    <p:sldId id="262" r:id="rId3"/>
    <p:sldId id="261" r:id="rId4"/>
    <p:sldId id="280" r:id="rId5"/>
    <p:sldId id="521" r:id="rId6"/>
    <p:sldId id="530" r:id="rId7"/>
    <p:sldId id="522" r:id="rId8"/>
    <p:sldId id="524" r:id="rId9"/>
    <p:sldId id="525" r:id="rId10"/>
    <p:sldId id="531" r:id="rId11"/>
    <p:sldId id="496" r:id="rId12"/>
    <p:sldId id="497" r:id="rId13"/>
    <p:sldId id="498" r:id="rId14"/>
    <p:sldId id="499" r:id="rId15"/>
    <p:sldId id="500" r:id="rId16"/>
    <p:sldId id="501" r:id="rId17"/>
    <p:sldId id="502" r:id="rId18"/>
    <p:sldId id="503" r:id="rId19"/>
    <p:sldId id="504" r:id="rId20"/>
    <p:sldId id="505" r:id="rId21"/>
    <p:sldId id="506" r:id="rId22"/>
    <p:sldId id="532" r:id="rId23"/>
    <p:sldId id="507" r:id="rId24"/>
    <p:sldId id="508" r:id="rId25"/>
    <p:sldId id="509" r:id="rId26"/>
    <p:sldId id="510" r:id="rId27"/>
    <p:sldId id="511" r:id="rId28"/>
    <p:sldId id="533" r:id="rId29"/>
    <p:sldId id="512" r:id="rId30"/>
    <p:sldId id="534" r:id="rId31"/>
    <p:sldId id="514" r:id="rId32"/>
    <p:sldId id="526" r:id="rId33"/>
    <p:sldId id="515" r:id="rId34"/>
    <p:sldId id="528" r:id="rId35"/>
    <p:sldId id="516" r:id="rId36"/>
    <p:sldId id="529" r:id="rId37"/>
    <p:sldId id="517" r:id="rId38"/>
    <p:sldId id="535" r:id="rId39"/>
    <p:sldId id="518" r:id="rId40"/>
    <p:sldId id="519" r:id="rId41"/>
    <p:sldId id="536" r:id="rId42"/>
    <p:sldId id="520" r:id="rId43"/>
    <p:sldId id="537" r:id="rId44"/>
    <p:sldId id="360" r:id="rId45"/>
    <p:sldId id="538" r:id="rId46"/>
    <p:sldId id="361" r:id="rId4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21-08-2018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063D0AA-6C35-4DB5-BE5B-38B62773D10D}" type="slidenum">
              <a:rPr lang="en-AU"/>
              <a:pPr/>
              <a:t>11</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ea typeface="ＭＳ Ｐゴシック" pitchFamily="-107" charset="-128"/>
              </a:rPr>
              <a:t>A hash function H accepts a variable-length block of data M as input and produces a fixed-size hash value h = H(M). A "good" hash function has the property that the results of applying the function to a large set of inputs will produce outputs that are evenly distributed, and apparently random. In general terms, the principal object of a hash function is data integrity. A change to any bit or bits in M results, with high probability, in a change to the hash code. The kind of hash function needed for security applications is referred to as a cryptographic hash function. A cryptographic hash function is an algorithm for which it is computationally infeasible (because no attack is significantly more efficient than brute force) to find either (a) a data object that maps to a pre-specified hash result (the one-way property) or (b) two data objects that map to the same hash result (the collision-free property). Because of these characteristics, hash functions are often used to determine whether or not data has changed.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a:ln/>
        </p:spPr>
      </p:sp>
      <p:sp>
        <p:nvSpPr>
          <p:cNvPr id="21507" name="Notes Placeholder 2"/>
          <p:cNvSpPr>
            <a:spLocks noGrp="1"/>
          </p:cNvSpPr>
          <p:nvPr>
            <p:ph type="body" idx="1"/>
          </p:nvPr>
        </p:nvSpPr>
        <p:spPr>
          <a:noFill/>
          <a:ln/>
        </p:spPr>
        <p:txBody>
          <a:bodyPr/>
          <a:lstStyle/>
          <a:p>
            <a:pPr eaLnBrk="1" hangingPunct="1"/>
            <a:r>
              <a:rPr lang="en-US" smtClean="0">
                <a:ea typeface="ＭＳ Ｐゴシック" pitchFamily="-107" charset="-128"/>
              </a:rPr>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p:txBody>
      </p:sp>
      <p:sp>
        <p:nvSpPr>
          <p:cNvPr id="21508" name="Slide Number Placeholder 3"/>
          <p:cNvSpPr>
            <a:spLocks noGrp="1"/>
          </p:cNvSpPr>
          <p:nvPr>
            <p:ph type="sldNum" sz="quarter" idx="5"/>
          </p:nvPr>
        </p:nvSpPr>
        <p:spPr>
          <a:noFill/>
        </p:spPr>
        <p:txBody>
          <a:bodyPr/>
          <a:lstStyle/>
          <a:p>
            <a:fld id="{2B2F7B5C-703A-4A8E-8690-66B18B89F1D7}" type="slidenum">
              <a:rPr lang="en-AU"/>
              <a:pPr/>
              <a:t>12</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4550068-B75C-488D-A0E8-724E217599F0}" type="slidenum">
              <a:rPr lang="en-AU"/>
              <a:pPr/>
              <a:t>13</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ea typeface="ＭＳ Ｐゴシック" pitchFamily="-107" charset="-128"/>
              </a:rPr>
              <a:t>Message authentication is a mechanism or service used to verify the integrity of a message, by assuring that the data received are exactly as sent.  Stallings Figure 11.2 illustrates a variety of ways in which a hash code can be used to provide message authentication, as follows:   </a:t>
            </a:r>
          </a:p>
          <a:p>
            <a:pPr eaLnBrk="1" hangingPunct="1">
              <a:buFontTx/>
              <a:buAutoNum type="alphaLcPeriod"/>
            </a:pPr>
            <a:r>
              <a:rPr lang="en-US" smtClean="0">
                <a:ea typeface="ＭＳ Ｐゴシック" pitchFamily="-107" charset="-128"/>
              </a:rPr>
              <a:t>The message plus concatenated hash code is encrypted using symmetric encryption. Since only A and B share the secret key, the message must have come from A and has not been altered. The hash code provides the structure or redundancy required to achieve authentication.</a:t>
            </a:r>
          </a:p>
          <a:p>
            <a:pPr eaLnBrk="1" hangingPunct="1">
              <a:buFontTx/>
              <a:buAutoNum type="alphaLcPeriod"/>
            </a:pPr>
            <a:r>
              <a:rPr lang="en-US" smtClean="0">
                <a:ea typeface="ＭＳ Ｐゴシック" pitchFamily="-107" charset="-128"/>
              </a:rPr>
              <a:t>Only the hash code is encrypted, using symmetric encryption. This reduces the processing burden for those applications not requiring confidentiality.   </a:t>
            </a:r>
          </a:p>
          <a:p>
            <a:pPr eaLnBrk="1" hangingPunct="1">
              <a:buFontTx/>
              <a:buAutoNum type="alphaLcPeriod"/>
            </a:pPr>
            <a:r>
              <a:rPr lang="en-US" smtClean="0">
                <a:ea typeface="ＭＳ Ｐゴシック" pitchFamily="-107" charset="-128"/>
              </a:rPr>
              <a:t>Shows the use of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recompute the hash value to verify. Because the secret value itself is not sent, an opponent cannot modify an intercepted message and cannot generate a false message. </a:t>
            </a:r>
          </a:p>
          <a:p>
            <a:pPr eaLnBrk="1" hangingPunct="1">
              <a:buFontTx/>
              <a:buAutoNum type="alphaLcPeriod"/>
            </a:pPr>
            <a:r>
              <a:rPr lang="en-US" smtClean="0">
                <a:ea typeface="ＭＳ Ｐゴシック" pitchFamily="-107" charset="-128"/>
              </a:rPr>
              <a:t>Confidentiality can be added to the approach of (c) by encrypting the entire message plus the hash code. </a:t>
            </a:r>
          </a:p>
          <a:p>
            <a:pPr eaLnBrk="1" hangingPunct="1"/>
            <a:r>
              <a:rPr lang="en-US" smtClean="0">
                <a:ea typeface="ＭＳ Ｐゴシック" pitchFamily="-107" charset="-128"/>
              </a:rPr>
              <a:t>When confidentiality is not required, method (b) has an advantage over methods (a) and (d), which encrypts the entire message, in that less computation is required.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B021FC48-2ED9-48AF-B9ED-ACE0A63AD3DD}" type="slidenum">
              <a:rPr lang="en-AU"/>
              <a:pPr/>
              <a:t>16</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ea typeface="ＭＳ Ｐゴシック" pitchFamily="-107" charset="-128"/>
              </a:rPr>
              <a:t> Another important application, which is similar to the message authentication application, is the digital signature. The operation of the digital signature is similar to that of the MAC. In the case of the digital signature, the hash value of a message is encrypted with a user's private key. Anyone who knows the user's public key can verify the integrity of the message that is associated with the digital signature. In this case an attacker who wishes to alter the message would need to know the user's private key. As we shall see in Chapter 14, the implications of digital signatures go beyond just message authentication.   Stallings Figure 11.3 illustrates, in a simplified fashion, how a hash code is used to provide a digital signature: </a:t>
            </a:r>
          </a:p>
          <a:p>
            <a:pPr eaLnBrk="1" hangingPunct="1">
              <a:buFontTx/>
              <a:buAutoNum type="alphaLcPeriod"/>
            </a:pPr>
            <a:r>
              <a:rPr lang="en-US" smtClean="0">
                <a:ea typeface="ＭＳ Ｐゴシック" pitchFamily="-107" charset="-128"/>
              </a:rPr>
              <a:t>The hash code is encrypted, using public-key encryption and using the sender's private key. As with Figure 11.2b, this provides authentication. It also provides a digital signature, because only the sender could have produced the encrypted hash code. In fact, this is the essence of the digital signature technique.  </a:t>
            </a:r>
          </a:p>
          <a:p>
            <a:pPr eaLnBrk="1" hangingPunct="1">
              <a:buFontTx/>
              <a:buAutoNum type="alphaLcPeriod"/>
            </a:pPr>
            <a:r>
              <a:rPr lang="en-US" smtClean="0">
                <a:ea typeface="ＭＳ Ｐゴシック" pitchFamily="-107" charset="-128"/>
              </a:rPr>
              <a:t>If confidentiality as well as a digital signature is desired, then the message plus the private-key-encrypted hash code can be encrypted using a symmetric secret key. This is a common technique.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pPr eaLnBrk="1" hangingPunct="1"/>
            <a:r>
              <a:rPr lang="en-US" smtClean="0">
                <a:ea typeface="ＭＳ Ｐゴシック" pitchFamily="-107" charset="-128"/>
              </a:rPr>
              <a:t>Hash functions are commonly used to create a one-way password file. Chapter 20 explains a scheme in which a hash of a password is 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approach to password protection is used by most operating systems.  </a:t>
            </a:r>
          </a:p>
          <a:p>
            <a:pPr eaLnBrk="1" hangingPunct="1"/>
            <a:r>
              <a:rPr lang="en-US" smtClean="0">
                <a:ea typeface="ＭＳ Ｐゴシック" pitchFamily="-107" charset="-128"/>
              </a:rPr>
              <a:t>Hash functions can be used for intrusion detection and virus detection. Store H(F) for each file on a system and secure the hash values (e.g., on a CD-R that is kept secure). One can later determine if a file has been modified by recomputing H(F). An intruder would need to change F without changing H(F).  </a:t>
            </a:r>
          </a:p>
          <a:p>
            <a:pPr eaLnBrk="1" hangingPunct="1"/>
            <a:r>
              <a:rPr lang="en-US" smtClean="0">
                <a:ea typeface="ＭＳ Ｐゴシック" pitchFamily="-107" charset="-128"/>
              </a:rPr>
              <a:t>A cryptographic hash function can be used to construct a pseudorandom function (PRF) or a pseudorandom number generator (PRNG). A common application for a hash-based PRF is for the generation of symmetric keys. We discuss this application in Chapter 12.</a:t>
            </a:r>
          </a:p>
        </p:txBody>
      </p:sp>
      <p:sp>
        <p:nvSpPr>
          <p:cNvPr id="27652" name="Slide Number Placeholder 3"/>
          <p:cNvSpPr>
            <a:spLocks noGrp="1"/>
          </p:cNvSpPr>
          <p:nvPr>
            <p:ph type="sldNum" sz="quarter" idx="5"/>
          </p:nvPr>
        </p:nvSpPr>
        <p:spPr>
          <a:noFill/>
        </p:spPr>
        <p:txBody>
          <a:bodyPr/>
          <a:lstStyle/>
          <a:p>
            <a:fld id="{DE3A95D2-048F-4678-9FD4-CA7FC182668C}" type="slidenum">
              <a:rPr lang="en-AU"/>
              <a:pPr/>
              <a:t>17</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smtClean="0">
                <a:ea typeface="ＭＳ Ｐゴシック" pitchFamily="-107" charset="-128"/>
              </a:rPr>
              <a:t>To get some feel for the security considerations involved in cryptographic hash functions, we present two simple, insecure hash functions in this section. One of the simplest hash functions is the bit-by-bit exclusive-OR (XOR) of every block, which can be expressed as shown. This operation produces a simple parity for each bit position and is known as a longitudinal redundancy check. It is reasonably effective for random data as a data integrity check. Each </a:t>
            </a:r>
            <a:r>
              <a:rPr lang="en-US" i="1" smtClean="0">
                <a:ea typeface="ＭＳ Ｐゴシック" pitchFamily="-107" charset="-128"/>
              </a:rPr>
              <a:t>n-bit </a:t>
            </a:r>
            <a:r>
              <a:rPr lang="en-US" smtClean="0">
                <a:ea typeface="ＭＳ Ｐゴシック" pitchFamily="-107" charset="-128"/>
              </a:rPr>
              <a:t>hash value is equally likely. Thus, the probability that a data error will result in an unchanged hash value is 2</a:t>
            </a:r>
            <a:r>
              <a:rPr lang="en-US" baseline="30000" smtClean="0">
                <a:ea typeface="ＭＳ Ｐゴシック" pitchFamily="-107" charset="-128"/>
              </a:rPr>
              <a:t>–n</a:t>
            </a:r>
            <a:r>
              <a:rPr lang="en-US" smtClean="0">
                <a:ea typeface="ＭＳ Ｐゴシック" pitchFamily="-107" charset="-128"/>
              </a:rPr>
              <a:t>. With more predictably formatted data, the function is less effective. For example, in most normal text files, the high-order bit of each octet is always zero. So if a 128-bit hash value is used, instead of an effectiveness of 2</a:t>
            </a:r>
            <a:r>
              <a:rPr lang="en-US" baseline="30000" smtClean="0">
                <a:ea typeface="ＭＳ Ｐゴシック" pitchFamily="-107" charset="-128"/>
              </a:rPr>
              <a:t>–128</a:t>
            </a:r>
            <a:r>
              <a:rPr lang="en-US" smtClean="0">
                <a:ea typeface="ＭＳ Ｐゴシック" pitchFamily="-107" charset="-128"/>
              </a:rPr>
              <a:t>, the hash function on this type of data has an effectiveness of 2</a:t>
            </a:r>
            <a:r>
              <a:rPr lang="en-US" baseline="30000" smtClean="0">
                <a:ea typeface="ＭＳ Ｐゴシック" pitchFamily="-107" charset="-128"/>
              </a:rPr>
              <a:t>–112</a:t>
            </a:r>
            <a:r>
              <a:rPr lang="en-US" smtClean="0">
                <a:ea typeface="ＭＳ Ｐゴシック" pitchFamily="-107" charset="-128"/>
              </a:rPr>
              <a:t>.  </a:t>
            </a:r>
          </a:p>
          <a:p>
            <a:pPr eaLnBrk="1" hangingPunct="1"/>
            <a:r>
              <a:rPr lang="en-US" smtClean="0">
                <a:ea typeface="ＭＳ Ｐゴシック" pitchFamily="-107" charset="-128"/>
              </a:rPr>
              <a:t>A simple way to improve matters is to perform a one-bit circular shift, or rotation, on the hash value after each block is processed. Although this second procedure provides a good measure of data integrity, it is virtually useless for data security when an encrypted hash code is used with a plaintext message. Given a message, it is an easy matter to produce a new message that yields that hash code: Simply prepare the desired alternate message and then append an </a:t>
            </a:r>
            <a:r>
              <a:rPr lang="en-US" i="1" smtClean="0">
                <a:ea typeface="ＭＳ Ｐゴシック" pitchFamily="-107" charset="-128"/>
              </a:rPr>
              <a:t>n-bit </a:t>
            </a:r>
            <a:r>
              <a:rPr lang="en-US" smtClean="0">
                <a:ea typeface="ＭＳ Ｐゴシック" pitchFamily="-107" charset="-128"/>
              </a:rPr>
              <a:t>block that forces the new message plus block to yield the desired hash code. </a:t>
            </a:r>
          </a:p>
        </p:txBody>
      </p:sp>
      <p:sp>
        <p:nvSpPr>
          <p:cNvPr id="29700" name="Slide Number Placeholder 3"/>
          <p:cNvSpPr>
            <a:spLocks noGrp="1"/>
          </p:cNvSpPr>
          <p:nvPr>
            <p:ph type="sldNum" sz="quarter" idx="5"/>
          </p:nvPr>
        </p:nvSpPr>
        <p:spPr>
          <a:noFill/>
        </p:spPr>
        <p:txBody>
          <a:bodyPr/>
          <a:lstStyle/>
          <a:p>
            <a:fld id="{1CC24D18-B921-44EA-8461-10D9726DFA96}" type="slidenum">
              <a:rPr lang="en-AU"/>
              <a:pPr/>
              <a:t>18</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2AC60D9-22C2-453E-938F-635035DBE74B}" type="slidenum">
              <a:rPr lang="en-AU"/>
              <a:pPr/>
              <a:t>19</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AU" smtClean="0">
                <a:ea typeface="ＭＳ Ｐゴシック" pitchFamily="-107" charset="-128"/>
              </a:rPr>
              <a:t>Stallings </a:t>
            </a:r>
            <a:r>
              <a:rPr lang="en-US" smtClean="0">
                <a:ea typeface="ＭＳ Ｐゴシック" pitchFamily="-107" charset="-128"/>
              </a:rPr>
              <a:t>Table 11.1 lists the generally accepted requirements for a cryptographic hash function. The first three properties are requirements for the practical application of a hash function. The fourth property, preimage (for a hash value </a:t>
            </a:r>
            <a:r>
              <a:rPr lang="en-US" i="1" smtClean="0">
                <a:ea typeface="ＭＳ Ｐゴシック" pitchFamily="-107" charset="-128"/>
              </a:rPr>
              <a:t>h = H(x), </a:t>
            </a:r>
            <a:r>
              <a:rPr lang="en-US" smtClean="0">
                <a:ea typeface="ＭＳ Ｐゴシック" pitchFamily="-107" charset="-128"/>
              </a:rPr>
              <a:t>we say that x is the </a:t>
            </a:r>
            <a:r>
              <a:rPr lang="en-US" b="1" smtClean="0">
                <a:ea typeface="ＭＳ Ｐゴシック" pitchFamily="-107" charset="-128"/>
              </a:rPr>
              <a:t>preimage </a:t>
            </a:r>
            <a:r>
              <a:rPr lang="en-US" smtClean="0">
                <a:ea typeface="ＭＳ Ｐゴシック" pitchFamily="-107" charset="-128"/>
              </a:rPr>
              <a:t>of</a:t>
            </a:r>
            <a:r>
              <a:rPr lang="en-US" b="1" smtClean="0">
                <a:ea typeface="ＭＳ Ｐゴシック" pitchFamily="-107" charset="-128"/>
              </a:rPr>
              <a:t> </a:t>
            </a:r>
            <a:r>
              <a:rPr lang="en-US" b="1" i="1" smtClean="0">
                <a:ea typeface="ＭＳ Ｐゴシック" pitchFamily="-107" charset="-128"/>
              </a:rPr>
              <a:t>h</a:t>
            </a:r>
            <a:r>
              <a:rPr lang="en-US" smtClean="0">
                <a:ea typeface="ＭＳ Ｐゴシック" pitchFamily="-107" charset="-128"/>
              </a:rPr>
              <a:t>) resistant, is the one-way property: it is easy to generate a code given a message, but virtually impossible to generate a message given a code. This property is important if the authentication technique involves the use of a secret value (Figure 11.2c). The fifth property, second preimage resistant, guarantees that it is impossible to find an alternative message with the same hash value as a given message. This prevents forgery when an encrypted hash code is used (Figure 11.2b and Figure 11.3a). A hash function that satisfies the first five properties in Table 11.1 is referred to as a weak hash function. If the sixth property, collision resistant, is also satisfied, then it is referred to as a strong hash function. A strong hash function protects against an attack in which one party generates a message for another party to sign. The final requirement, </a:t>
            </a:r>
            <a:r>
              <a:rPr lang="en-US" b="1" smtClean="0">
                <a:ea typeface="ＭＳ Ｐゴシック" pitchFamily="-107" charset="-128"/>
              </a:rPr>
              <a:t>pseudorandomness</a:t>
            </a:r>
            <a:r>
              <a:rPr lang="en-US" smtClean="0">
                <a:ea typeface="ＭＳ Ｐゴシック" pitchFamily="-107" charset="-128"/>
              </a:rPr>
              <a:t>, has not traditionally been listed as a requirement of cryptographic hash functions, but is more or less implied.</a:t>
            </a:r>
            <a:endParaRPr lang="en-AU" smtClean="0">
              <a:ea typeface="ＭＳ Ｐゴシック" pitchFamily="-107"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a:ln/>
        </p:spPr>
      </p:sp>
      <p:sp>
        <p:nvSpPr>
          <p:cNvPr id="33795" name="Notes Placeholder 2"/>
          <p:cNvSpPr>
            <a:spLocks noGrp="1"/>
          </p:cNvSpPr>
          <p:nvPr>
            <p:ph type="body" idx="1"/>
          </p:nvPr>
        </p:nvSpPr>
        <p:spPr>
          <a:xfrm>
            <a:off x="473287" y="4861442"/>
            <a:ext cx="6231608" cy="4859665"/>
          </a:xfrm>
          <a:noFill/>
          <a:ln/>
        </p:spPr>
        <p:txBody>
          <a:bodyPr/>
          <a:lstStyle/>
          <a:p>
            <a:pPr eaLnBrk="1" hangingPunct="1"/>
            <a:r>
              <a:rPr lang="en-US" smtClean="0">
                <a:ea typeface="ＭＳ Ｐゴシック" pitchFamily="-107" charset="-128"/>
              </a:rPr>
              <a:t>As with encryption algorithms, there are two categories of attacks on hash functions: brute-force attacks and cryptanalysis. A brute-force attack does not depend on the specific algorithm but depends only on bit length. In the case of a hash function, a brute-force attack depends only on the bit length of the hash value. A cryptanalysis, in contrast, is an attack based on weaknesses in a particular cryptographic algorithm. </a:t>
            </a:r>
          </a:p>
          <a:p>
            <a:pPr eaLnBrk="1" hangingPunct="1"/>
            <a:r>
              <a:rPr lang="en-US" smtClean="0">
                <a:ea typeface="ＭＳ Ｐゴシック" pitchFamily="-107" charset="-128"/>
              </a:rPr>
              <a:t>For a preimage or second preimage attack, an adversary wishes to find a value </a:t>
            </a:r>
            <a:r>
              <a:rPr lang="en-US" i="1" smtClean="0">
                <a:ea typeface="ＭＳ Ｐゴシック" pitchFamily="-107" charset="-128"/>
              </a:rPr>
              <a:t>y </a:t>
            </a:r>
            <a:r>
              <a:rPr lang="en-US" smtClean="0">
                <a:ea typeface="ＭＳ Ｐゴシック" pitchFamily="-107" charset="-128"/>
              </a:rPr>
              <a:t>such that </a:t>
            </a:r>
            <a:r>
              <a:rPr lang="en-US" i="1" smtClean="0">
                <a:ea typeface="ＭＳ Ｐゴシック" pitchFamily="-107" charset="-128"/>
              </a:rPr>
              <a:t>H(y) </a:t>
            </a:r>
            <a:r>
              <a:rPr lang="en-US" smtClean="0">
                <a:ea typeface="ＭＳ Ｐゴシック" pitchFamily="-107" charset="-128"/>
              </a:rPr>
              <a:t>is equal to a given hash value h. The brute force method is to pick values of y at random and try each value until a collision occurs. For an </a:t>
            </a:r>
            <a:r>
              <a:rPr lang="en-US" i="1" smtClean="0">
                <a:ea typeface="ＭＳ Ｐゴシック" pitchFamily="-107" charset="-128"/>
              </a:rPr>
              <a:t>m-bit </a:t>
            </a:r>
            <a:r>
              <a:rPr lang="en-US" smtClean="0">
                <a:ea typeface="ＭＳ Ｐゴシック" pitchFamily="-107" charset="-128"/>
              </a:rPr>
              <a:t>hash value, the level of effort is proportional to 2</a:t>
            </a:r>
            <a:r>
              <a:rPr lang="en-US" baseline="30000" smtClean="0">
                <a:ea typeface="ＭＳ Ｐゴシック" pitchFamily="-107" charset="-128"/>
              </a:rPr>
              <a:t>m</a:t>
            </a:r>
            <a:r>
              <a:rPr lang="en-US" smtClean="0">
                <a:ea typeface="ＭＳ Ｐゴシック" pitchFamily="-107" charset="-128"/>
              </a:rPr>
              <a:t>. Specifically, the adversary would have to try, on average, 2</a:t>
            </a:r>
            <a:r>
              <a:rPr lang="en-US" baseline="30000" smtClean="0">
                <a:ea typeface="ＭＳ Ｐゴシック" pitchFamily="-107" charset="-128"/>
              </a:rPr>
              <a:t>m–1 </a:t>
            </a:r>
            <a:r>
              <a:rPr lang="en-US" smtClean="0">
                <a:ea typeface="ＭＳ Ｐゴシック" pitchFamily="-107" charset="-128"/>
              </a:rPr>
              <a:t>values of y to find one that generates a given hash value h</a:t>
            </a:r>
            <a:r>
              <a:rPr lang="en-US" i="1" smtClean="0">
                <a:ea typeface="ＭＳ Ｐゴシック" pitchFamily="-107" charset="-128"/>
              </a:rPr>
              <a:t>. </a:t>
            </a:r>
          </a:p>
          <a:p>
            <a:pPr eaLnBrk="1" hangingPunct="1"/>
            <a:r>
              <a:rPr lang="en-US" smtClean="0">
                <a:ea typeface="ＭＳ Ｐゴシック" pitchFamily="-107" charset="-128"/>
              </a:rPr>
              <a:t>For a collision resistant attack, an adversary wishes to find two messages or data blocks, x and </a:t>
            </a:r>
            <a:r>
              <a:rPr lang="en-US" i="1" smtClean="0">
                <a:ea typeface="ＭＳ Ｐゴシック" pitchFamily="-107" charset="-128"/>
              </a:rPr>
              <a:t>y, </a:t>
            </a:r>
            <a:r>
              <a:rPr lang="en-US" smtClean="0">
                <a:ea typeface="ＭＳ Ｐゴシック" pitchFamily="-107" charset="-128"/>
              </a:rPr>
              <a:t>that yield the same hash function: H(x) = H(y). This requires much less effort than a preimage or second preimage attack. The effort required is explained by a mathematical result referred to as the birthday paradox (next slide).</a:t>
            </a:r>
          </a:p>
          <a:p>
            <a:pPr eaLnBrk="1" hangingPunct="1"/>
            <a:r>
              <a:rPr lang="en-US" smtClean="0">
                <a:ea typeface="ＭＳ Ｐゴシック" pitchFamily="-107" charset="-128"/>
              </a:rPr>
              <a:t>If collision resistance is required, then the value 2</a:t>
            </a:r>
            <a:r>
              <a:rPr lang="en-US" i="1" baseline="30000" smtClean="0">
                <a:ea typeface="ＭＳ Ｐゴシック" pitchFamily="-107" charset="-128"/>
              </a:rPr>
              <a:t>m/2 </a:t>
            </a:r>
            <a:r>
              <a:rPr lang="en-US" smtClean="0">
                <a:ea typeface="ＭＳ Ｐゴシック" pitchFamily="-107" charset="-128"/>
              </a:rPr>
              <a:t>determines the strength of the hash code against brute-force attacks. Van Oorschot and Wiener presented a design for a $10 million collision search machine for MD5, which has a 128-bit hash length, that could find a collision in 24 days. Thus a 128-bit code may be viewed as inadequate. The next step up, if a hash code is treated as a sequence of 32 bits, is a 160-bit hash length. With a hash length of 160 bits, the same search machine would require over four thousand years to find a collision. With today's technology, the time would be much shorter, so that 160 bits now appears suspect. </a:t>
            </a:r>
          </a:p>
        </p:txBody>
      </p:sp>
      <p:sp>
        <p:nvSpPr>
          <p:cNvPr id="33796" name="Slide Number Placeholder 3"/>
          <p:cNvSpPr>
            <a:spLocks noGrp="1"/>
          </p:cNvSpPr>
          <p:nvPr>
            <p:ph type="sldNum" sz="quarter" idx="5"/>
          </p:nvPr>
        </p:nvSpPr>
        <p:spPr>
          <a:noFill/>
        </p:spPr>
        <p:txBody>
          <a:bodyPr/>
          <a:lstStyle/>
          <a:p>
            <a:fld id="{4FB0F663-3F10-4D99-9240-E8FFEBCC5C35}" type="slidenum">
              <a:rPr lang="en-AU"/>
              <a:pPr/>
              <a:t>20</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22</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B69EE97-EAB9-454F-BA05-8D9E158FE9E4}" type="slidenum">
              <a:rPr lang="en-AU"/>
              <a:pPr/>
              <a:t>23</a:t>
            </a:fld>
            <a:endParaRPr lang="en-AU"/>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ea typeface="ＭＳ Ｐゴシック" pitchFamily="-107" charset="-128"/>
              </a:rPr>
              <a:t>The Birthday Attack exploits the birthday paradox – the chance that in a group of people two will share the same birthday – only 23 people are needed for a Pr&gt;0.5 of this. Can generalize the problem to one wanting a matching pair from any two sets, and show need 2</a:t>
            </a:r>
            <a:r>
              <a:rPr lang="en-US" baseline="60000" smtClean="0">
                <a:ea typeface="ＭＳ Ｐゴシック" pitchFamily="-107" charset="-128"/>
              </a:rPr>
              <a:t>m</a:t>
            </a:r>
            <a:r>
              <a:rPr lang="en-US" baseline="40000" smtClean="0">
                <a:ea typeface="ＭＳ Ｐゴシック" pitchFamily="-107" charset="-128"/>
              </a:rPr>
              <a:t>/</a:t>
            </a:r>
            <a:r>
              <a:rPr lang="en-US" baseline="20000" smtClean="0">
                <a:ea typeface="ＭＳ Ｐゴシック" pitchFamily="-107" charset="-128"/>
              </a:rPr>
              <a:t>2</a:t>
            </a:r>
            <a:r>
              <a:rPr lang="en-US" smtClean="0">
                <a:ea typeface="ＭＳ Ｐゴシック" pitchFamily="-107" charset="-128"/>
              </a:rPr>
              <a:t> in each to get a matching m-bit hash.</a:t>
            </a:r>
          </a:p>
          <a:p>
            <a:pPr eaLnBrk="1" hangingPunct="1"/>
            <a:r>
              <a:rPr lang="en-US" smtClean="0">
                <a:ea typeface="ＭＳ Ｐゴシック" pitchFamily="-107" charset="-128"/>
              </a:rPr>
              <a:t>Yuval proposed the strategy shown to exploit the birthday paradox in a collision resistant attack. Note that creating many message variants is relatively easy, either by rewording or just varying the amount of white-space in the message. All of which indicates that larger MACs/Hashes are needed.</a:t>
            </a:r>
            <a:endParaRPr lang="en-AU" smtClean="0">
              <a:ea typeface="ＭＳ Ｐゴシック" pitchFamily="-107"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xfrm>
            <a:off x="473287" y="4861441"/>
            <a:ext cx="6231608" cy="4605576"/>
          </a:xfrm>
          <a:noFill/>
          <a:ln/>
        </p:spPr>
        <p:txBody>
          <a:bodyPr/>
          <a:lstStyle/>
          <a:p>
            <a:pPr eaLnBrk="1" hangingPunct="1"/>
            <a:r>
              <a:rPr lang="en-US" smtClean="0">
                <a:ea typeface="ＭＳ Ｐゴシック" pitchFamily="-107" charset="-128"/>
              </a:rPr>
              <a:t>As with encryption algorithms, cryptanalytic attacks on hash functions seek to exploit some property of the algorithm to perform some attack other than an exhaustive search. In recent years, have much effort, and some successes, in developing cryptanalytic attacks on hash functions. Must consider the overall structure of a typical secure hash function, referred to as an iterated hash function, as indicated in Stallings Figure 11.7. This was proposed by Merkle and is the structure of most hash functions in use today. The hash function takes an input message and partitions it into </a:t>
            </a:r>
            <a:r>
              <a:rPr lang="en-US" i="1" smtClean="0">
                <a:ea typeface="ＭＳ Ｐゴシック" pitchFamily="-107" charset="-128"/>
              </a:rPr>
              <a:t>L </a:t>
            </a:r>
            <a:r>
              <a:rPr lang="en-US" smtClean="0">
                <a:ea typeface="ＭＳ Ｐゴシック" pitchFamily="-107" charset="-128"/>
              </a:rPr>
              <a:t>fixed-sized blocks of </a:t>
            </a:r>
            <a:r>
              <a:rPr lang="en-US" i="1" smtClean="0">
                <a:ea typeface="ＭＳ Ｐゴシック" pitchFamily="-107" charset="-128"/>
              </a:rPr>
              <a:t>b </a:t>
            </a:r>
            <a:r>
              <a:rPr lang="en-US" smtClean="0">
                <a:ea typeface="ＭＳ Ｐゴシック" pitchFamily="-107" charset="-128"/>
              </a:rPr>
              <a:t>bits each. If necessary, the final block is padded to </a:t>
            </a:r>
            <a:r>
              <a:rPr lang="en-US" i="1" smtClean="0">
                <a:ea typeface="ＭＳ Ｐゴシック" pitchFamily="-107" charset="-128"/>
              </a:rPr>
              <a:t>b </a:t>
            </a:r>
            <a:r>
              <a:rPr lang="en-US" smtClean="0">
                <a:ea typeface="ＭＳ Ｐゴシック" pitchFamily="-107" charset="-128"/>
              </a:rPr>
              <a:t>bits. The final block also includes the value of the total length of the input to the hash function. The inclusion of the length makes the job of the opponent more difficult. The hash algorithm involves repeated use of a compression function, </a:t>
            </a:r>
            <a:r>
              <a:rPr lang="en-US" i="1" smtClean="0">
                <a:ea typeface="ＭＳ Ｐゴシック" pitchFamily="-107" charset="-128"/>
              </a:rPr>
              <a:t>f</a:t>
            </a:r>
            <a:r>
              <a:rPr lang="en-US" smtClean="0">
                <a:ea typeface="ＭＳ Ｐゴシック" pitchFamily="-107" charset="-128"/>
              </a:rPr>
              <a:t>, that takes two inputs (an </a:t>
            </a:r>
            <a:r>
              <a:rPr lang="en-US" i="1" smtClean="0">
                <a:ea typeface="ＭＳ Ｐゴシック" pitchFamily="-107" charset="-128"/>
              </a:rPr>
              <a:t>n</a:t>
            </a:r>
            <a:r>
              <a:rPr lang="en-US" smtClean="0">
                <a:ea typeface="ＭＳ Ｐゴシック" pitchFamily="-107" charset="-128"/>
              </a:rPr>
              <a:t>-bit input from the previous step, called the chaining variable, and a </a:t>
            </a:r>
            <a:r>
              <a:rPr lang="en-US" i="1" smtClean="0">
                <a:ea typeface="ＭＳ Ｐゴシック" pitchFamily="-107" charset="-128"/>
              </a:rPr>
              <a:t>b</a:t>
            </a:r>
            <a:r>
              <a:rPr lang="en-US" smtClean="0">
                <a:ea typeface="ＭＳ Ｐゴシック" pitchFamily="-107" charset="-128"/>
              </a:rPr>
              <a:t>-bit block) and produces an </a:t>
            </a:r>
            <a:r>
              <a:rPr lang="en-US" i="1" smtClean="0">
                <a:ea typeface="ＭＳ Ｐゴシック" pitchFamily="-107" charset="-128"/>
              </a:rPr>
              <a:t>n</a:t>
            </a:r>
            <a:r>
              <a:rPr lang="en-US" smtClean="0">
                <a:ea typeface="ＭＳ Ｐゴシック" pitchFamily="-107" charset="-128"/>
              </a:rPr>
              <a:t>-bit output. At the start of hashing, the chaining variable has an initial value that is specified as part of the algorithm. The final value of the chaining variable is the hash value. Often, </a:t>
            </a:r>
            <a:r>
              <a:rPr lang="en-US" i="1" smtClean="0">
                <a:ea typeface="ＭＳ Ｐゴシック" pitchFamily="-107" charset="-128"/>
              </a:rPr>
              <a:t>b</a:t>
            </a:r>
            <a:r>
              <a:rPr lang="en-US" smtClean="0">
                <a:ea typeface="ＭＳ Ｐゴシック" pitchFamily="-107" charset="-128"/>
              </a:rPr>
              <a:t> &gt; </a:t>
            </a:r>
            <a:r>
              <a:rPr lang="en-US" i="1" smtClean="0">
                <a:ea typeface="ＭＳ Ｐゴシック" pitchFamily="-107" charset="-128"/>
              </a:rPr>
              <a:t>n</a:t>
            </a:r>
            <a:r>
              <a:rPr lang="en-US" smtClean="0">
                <a:ea typeface="ＭＳ Ｐゴシック" pitchFamily="-107" charset="-128"/>
              </a:rPr>
              <a:t>; hence the term compression. The motivation for this iterative structure stems from the observation by Merkle and Damgard that if the compression function is collision resistant, then so is the resultant iterated hash function. Therefore, the structure can be used to produce a secure hash function to operate on a message of any length. Cryptanalysis of hash functions focuses on the internal structure of f and is based on attempts to find efficient techniques for producing collisions for a single execution of f. Once that is done, the attack must take into account the fixed value of IV. The attack on f depends on exploiting its internal structure. The attacks that have been mounted on hash functions are rather complex and beyond our scope here. </a:t>
            </a:r>
          </a:p>
        </p:txBody>
      </p:sp>
      <p:sp>
        <p:nvSpPr>
          <p:cNvPr id="37892" name="Slide Number Placeholder 3"/>
          <p:cNvSpPr>
            <a:spLocks noGrp="1"/>
          </p:cNvSpPr>
          <p:nvPr>
            <p:ph type="sldNum" sz="quarter" idx="5"/>
          </p:nvPr>
        </p:nvSpPr>
        <p:spPr>
          <a:noFill/>
        </p:spPr>
        <p:txBody>
          <a:bodyPr/>
          <a:lstStyle/>
          <a:p>
            <a:fld id="{D6218D6D-A9E2-4BB9-85D9-530A1E3062E6}" type="slidenum">
              <a:rPr lang="en-AU"/>
              <a:pPr/>
              <a:t>25</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2BCB610E-92B6-4B22-9E9E-7C95231917CB}" type="slidenum">
              <a:rPr lang="en-AU"/>
              <a:pPr/>
              <a:t>26</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mtClean="0">
                <a:ea typeface="ＭＳ Ｐゴシック" pitchFamily="-107" charset="-128"/>
              </a:rPr>
              <a:t>A number of proposals have been made for hash functions based on using a cipher block chaining technique, but without the secret key (instead using the message blocks as keys). One of the first such proposals was that of Rabin, which divided  a message M into fixed-size blocks, and usde a symmetric encryption system such as DES to compute the hash code G as shown. This is similar to the CBC technique, but in this case there is no secret key. As with any hash code, this scheme is subject to the birthday attack, and if the encryption algorithm is DES and only a 64-bit hash code is produced, then the system is vulnerable. Furthermore, another version of the birthday attack can be used even if the opponent has access to only one message and its valid signature and cannot obtain multiple signings, known as a “meet-in-the-middle” attack (see text). It can be shown that some form of birthday attack will succeed against any hash scheme involving the use of cipher block chaining without a secret key provided that either the resulting hash code is small enough (e.g., 64 bits or less) or that a larger hash code can be decomposed into independent subcodes. Thus, attention has been directed at finding other approaches to hashing.</a:t>
            </a:r>
          </a:p>
          <a:p>
            <a:pPr lvl="1" eaLnBrk="1" hangingPunct="1"/>
            <a:endParaRPr lang="en-US" smtClean="0">
              <a:ea typeface="ＭＳ Ｐゴシック" pitchFamily="-107"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1DE88013-EB50-4200-8D00-46DE4C86385F}" type="slidenum">
              <a:rPr lang="en-AU"/>
              <a:pPr/>
              <a:t>27</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smtClean="0">
                <a:ea typeface="ＭＳ Ｐゴシック" pitchFamily="-107" charset="-128"/>
              </a:rPr>
              <a:t>In recent years, the most widely used hash function has been the Secure Hash Algorithm (SHA). The Secure Hash Algorithm (SHA) was developed by the National Institute of Standards and Technology (NIST) and published as a federal information processing standard (FIPS 180) in 1993; a revised version was issued as FIPS 180-1 in 1995 and is generally referred to as SHA-1. The actual standards document is entitled Secure Hash Standard. SHA is based on the hash function MD4 and its design closely models MD4. SHA-1 produces a hash value of 160 bits. In 2005, a research team described an attack in which two separate messages could be found that deliver the same SHA-1 hash using 2^69 operations, far fewer than the 2^80 operations previously thought needed to find a collision with an SHA-1 hash [WANG05]. This result has hastened the transition to newer, longer versions of SHA.</a:t>
            </a:r>
            <a:endParaRPr lang="en-AU" smtClean="0">
              <a:ea typeface="ＭＳ Ｐゴシック" pitchFamily="-107"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6E581419-7614-4029-BD73-6D1C5150FC7A}" type="slidenum">
              <a:rPr lang="en-AU"/>
              <a:pPr/>
              <a:t>29</a:t>
            </a:fld>
            <a:endParaRPr lang="en-AU"/>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noFill/>
          <a:ln/>
        </p:spPr>
        <p:txBody>
          <a:bodyPr/>
          <a:lstStyle/>
          <a:p>
            <a:pPr eaLnBrk="1" hangingPunct="1"/>
            <a:r>
              <a:rPr lang="en-US" smtClean="0">
                <a:ea typeface="ＭＳ Ｐゴシック" pitchFamily="-107" charset="-128"/>
              </a:rPr>
              <a:t>In 2002, NIST produced a revised version of the standard, FIPS 180-2, that defined three new versions of SHA, with hash value lengths of 256, 384, and 512 bits, known as SHA-256, SHA-384, and SHA-512. Collectively,  these hash algorithms are known as SHA-2. These new versions have the same underlying structure and use the same types of modular arithmetic and logical binary operations as SHA-1, hence analyses should be similar. A revised document was issued as FIP PUB 180-3 in 2008, which added a 224-bit version. SHA-2 is also specified in RFC 4634, which essentially duplicates the material in FIPS 180-3, but adds a C code implementation. </a:t>
            </a:r>
          </a:p>
          <a:p>
            <a:pPr eaLnBrk="1" hangingPunct="1"/>
            <a:r>
              <a:rPr lang="en-US" smtClean="0">
                <a:ea typeface="ＭＳ Ｐゴシック" pitchFamily="-107" charset="-128"/>
              </a:rPr>
              <a:t>In 2005, NIST announced the intention to phase out approval of SHA-1 and move to a reliance on the other SHA versions by 2010. </a:t>
            </a:r>
            <a:endParaRPr lang="en-AU" smtClean="0">
              <a:ea typeface="ＭＳ Ｐゴシック" pitchFamily="-107"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259E4AE7-0A9A-4088-B3C9-15E9E9C15786}" type="slidenum">
              <a:rPr lang="en-AU"/>
              <a:pPr/>
              <a:t>31</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AU" dirty="0" smtClean="0">
                <a:ea typeface="ＭＳ Ｐゴシック" pitchFamily="-107" charset="-128"/>
              </a:rPr>
              <a:t>Now examine the structure of </a:t>
            </a:r>
            <a:r>
              <a:rPr lang="en-US" dirty="0" smtClean="0">
                <a:ea typeface="ＭＳ Ｐゴシック" pitchFamily="-107" charset="-128"/>
              </a:rPr>
              <a:t>SHA-512, noting that the other versions are quite similar.</a:t>
            </a:r>
          </a:p>
          <a:p>
            <a:pPr eaLnBrk="1" hangingPunct="1"/>
            <a:r>
              <a:rPr lang="en-US" dirty="0" smtClean="0">
                <a:ea typeface="ＭＳ Ｐゴシック" pitchFamily="-107" charset="-128"/>
              </a:rPr>
              <a:t>SHA-512 follows the structure depicted in Stallings Figure 11.8. The processing consists of the following steps: </a:t>
            </a:r>
          </a:p>
          <a:p>
            <a:pPr eaLnBrk="1" hangingPunct="1"/>
            <a:r>
              <a:rPr lang="en-US" dirty="0" smtClean="0">
                <a:ea typeface="ＭＳ Ｐゴシック" pitchFamily="-107" charset="-128"/>
              </a:rPr>
              <a:t>• Step 1: Append padding bits, consists of a single 1-bit followed by the necessary number of 0-bits, so that its length is congruent to 896 modulo 1024</a:t>
            </a:r>
          </a:p>
          <a:p>
            <a:pPr eaLnBrk="1" hangingPunct="1"/>
            <a:r>
              <a:rPr lang="en-US" dirty="0" smtClean="0">
                <a:ea typeface="ＭＳ Ｐゴシック" pitchFamily="-107" charset="-128"/>
              </a:rPr>
              <a:t>• Step 2: Append length as an (big-endian) unsigned 128-bit integer</a:t>
            </a:r>
          </a:p>
          <a:p>
            <a:pPr eaLnBrk="1" hangingPunct="1"/>
            <a:r>
              <a:rPr lang="en-US" dirty="0" smtClean="0">
                <a:ea typeface="ＭＳ Ｐゴシック" pitchFamily="-107" charset="-128"/>
              </a:rPr>
              <a:t>• Step 3: Initialize hash buffer to a set of 64-bit integer constants (see text) </a:t>
            </a:r>
          </a:p>
          <a:p>
            <a:pPr eaLnBrk="1" hangingPunct="1"/>
            <a:r>
              <a:rPr lang="en-US" dirty="0" smtClean="0">
                <a:ea typeface="ＭＳ Ｐゴシック" pitchFamily="-107" charset="-128"/>
              </a:rPr>
              <a:t>• Step 4: Process the message in 1024-bit (128-word) blocks, which forms the heart of the algorithm. Each round takes as input the 512-bit buffer value H</a:t>
            </a:r>
            <a:r>
              <a:rPr lang="en-US" baseline="-25000" dirty="0" smtClean="0">
                <a:ea typeface="ＭＳ Ｐゴシック" pitchFamily="-107" charset="-128"/>
              </a:rPr>
              <a:t>i</a:t>
            </a:r>
            <a:r>
              <a:rPr lang="en-US" dirty="0" smtClean="0">
                <a:ea typeface="ＭＳ Ｐゴシック" pitchFamily="-107" charset="-128"/>
              </a:rPr>
              <a:t>, and updates the contents of that buffer. </a:t>
            </a:r>
          </a:p>
          <a:p>
            <a:pPr eaLnBrk="1" hangingPunct="1"/>
            <a:r>
              <a:rPr lang="en-US" dirty="0" smtClean="0">
                <a:ea typeface="ＭＳ Ｐゴシック" pitchFamily="-107" charset="-128"/>
              </a:rPr>
              <a:t>• Step 5: Output the final state value as the resulting hash</a:t>
            </a:r>
          </a:p>
          <a:p>
            <a:pPr eaLnBrk="1" hangingPunct="1"/>
            <a:r>
              <a:rPr lang="en-US" dirty="0" smtClean="0">
                <a:ea typeface="ＭＳ Ｐゴシック" pitchFamily="-107" charset="-128"/>
              </a:rPr>
              <a:t>See text for more details.</a:t>
            </a:r>
            <a:endParaRPr lang="en-AU" dirty="0" smtClean="0">
              <a:ea typeface="ＭＳ Ｐゴシック" pitchFamily="-107"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37F816CF-6A04-43D3-A93A-763AC23628E6}" type="slidenum">
              <a:rPr lang="en-AU"/>
              <a:pPr/>
              <a:t>33</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ea typeface="ＭＳ Ｐゴシック" pitchFamily="-107" charset="-128"/>
              </a:rPr>
              <a:t>The </a:t>
            </a:r>
            <a:r>
              <a:rPr lang="en-AU" dirty="0" smtClean="0">
                <a:ea typeface="ＭＳ Ｐゴシック" pitchFamily="-107" charset="-128"/>
              </a:rPr>
              <a:t>SHA-512 Compression Function</a:t>
            </a:r>
            <a:r>
              <a:rPr lang="en-US" dirty="0" smtClean="0">
                <a:ea typeface="ＭＳ Ｐゴシック" pitchFamily="-107" charset="-128"/>
              </a:rPr>
              <a:t> is the </a:t>
            </a:r>
            <a:r>
              <a:rPr lang="en-AU" dirty="0" smtClean="0">
                <a:ea typeface="ＭＳ Ｐゴシック" pitchFamily="-107" charset="-128"/>
              </a:rPr>
              <a:t>heart of the algorithm. In this</a:t>
            </a:r>
            <a:r>
              <a:rPr lang="en-US" dirty="0" smtClean="0">
                <a:ea typeface="ＭＳ Ｐゴシック" pitchFamily="-107" charset="-128"/>
              </a:rPr>
              <a:t> Step 4, it processes the message in 1024-bit (128-word) blocks, using a module that consists of 80 rounds, labeled F in Stallings Figure 11.8, and is shown in detail in Figure 11.9. Each round takes as input the 512-bit buffer value, and updates the contents of the buffer. At input to the first round, the buffer has the value of the intermediate hash value. Each round </a:t>
            </a:r>
            <a:r>
              <a:rPr lang="en-US" i="1" dirty="0" smtClean="0">
                <a:ea typeface="ＭＳ Ｐゴシック" pitchFamily="-107" charset="-128"/>
              </a:rPr>
              <a:t>t</a:t>
            </a:r>
            <a:r>
              <a:rPr lang="en-US" dirty="0" smtClean="0">
                <a:ea typeface="ＭＳ Ｐゴシック" pitchFamily="-107" charset="-128"/>
              </a:rPr>
              <a:t> makes use of a 64-bit value </a:t>
            </a:r>
            <a:r>
              <a:rPr lang="en-US" i="1" dirty="0" smtClean="0">
                <a:ea typeface="ＭＳ Ｐゴシック" pitchFamily="-107" charset="-128"/>
              </a:rPr>
              <a:t>Wt</a:t>
            </a:r>
            <a:r>
              <a:rPr lang="en-US" dirty="0" smtClean="0">
                <a:ea typeface="ＭＳ Ｐゴシック" pitchFamily="-107" charset="-128"/>
              </a:rPr>
              <a:t> derived using a message schedule from the current 1024-bit block being processed. Each round also makes use of an additive constant </a:t>
            </a:r>
            <a:r>
              <a:rPr lang="en-US" i="1" dirty="0" smtClean="0">
                <a:ea typeface="ＭＳ Ｐゴシック" pitchFamily="-107" charset="-128"/>
              </a:rPr>
              <a:t>Kt</a:t>
            </a:r>
            <a:r>
              <a:rPr lang="en-US" dirty="0" smtClean="0">
                <a:ea typeface="ＭＳ Ｐゴシック" pitchFamily="-107" charset="-128"/>
              </a:rPr>
              <a:t>, based on the fractional parts of the cube roots of the first eighty prime numbers. The constants provide a “randomized” set of 64-bit patterns, which should eliminate any regularities in the input data. The output of the eightieth round is added to the input to the first round to produce the final hash value for this message block, which forms the input to the next iteration of this compression function, as shown on the previous slide.</a:t>
            </a:r>
            <a:endParaRPr lang="en-AU" dirty="0" smtClean="0">
              <a:ea typeface="ＭＳ Ｐゴシック" pitchFamily="-107"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37F816CF-6A04-43D3-A93A-763AC23628E6}" type="slidenum">
              <a:rPr lang="en-AU"/>
              <a:pPr/>
              <a:t>34</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ea typeface="ＭＳ Ｐゴシック" pitchFamily="-107" charset="-128"/>
              </a:rPr>
              <a:t>The </a:t>
            </a:r>
            <a:r>
              <a:rPr lang="en-AU" dirty="0" smtClean="0">
                <a:ea typeface="ＭＳ Ｐゴシック" pitchFamily="-107" charset="-128"/>
              </a:rPr>
              <a:t>SHA-512 Compression Function</a:t>
            </a:r>
            <a:r>
              <a:rPr lang="en-US" dirty="0" smtClean="0">
                <a:ea typeface="ＭＳ Ｐゴシック" pitchFamily="-107" charset="-128"/>
              </a:rPr>
              <a:t> is the </a:t>
            </a:r>
            <a:r>
              <a:rPr lang="en-AU" dirty="0" smtClean="0">
                <a:ea typeface="ＭＳ Ｐゴシック" pitchFamily="-107" charset="-128"/>
              </a:rPr>
              <a:t>heart of the algorithm. In this</a:t>
            </a:r>
            <a:r>
              <a:rPr lang="en-US" dirty="0" smtClean="0">
                <a:ea typeface="ＭＳ Ｐゴシック" pitchFamily="-107" charset="-128"/>
              </a:rPr>
              <a:t> Step 4, it processes the message in 1024-bit (128-word) blocks, using a module that consists of 80 rounds, labeled F in Stallings Figure 11.8, and is shown in detail in Figure 11.9. Each round takes as input the 512-bit buffer value, and updates the contents of the buffer. At input to the first round, the buffer has the value of the intermediate hash value. Each round </a:t>
            </a:r>
            <a:r>
              <a:rPr lang="en-US" i="1" dirty="0" smtClean="0">
                <a:ea typeface="ＭＳ Ｐゴシック" pitchFamily="-107" charset="-128"/>
              </a:rPr>
              <a:t>t</a:t>
            </a:r>
            <a:r>
              <a:rPr lang="en-US" dirty="0" smtClean="0">
                <a:ea typeface="ＭＳ Ｐゴシック" pitchFamily="-107" charset="-128"/>
              </a:rPr>
              <a:t> makes use of a 64-bit value </a:t>
            </a:r>
            <a:r>
              <a:rPr lang="en-US" i="1" dirty="0" smtClean="0">
                <a:ea typeface="ＭＳ Ｐゴシック" pitchFamily="-107" charset="-128"/>
              </a:rPr>
              <a:t>Wt</a:t>
            </a:r>
            <a:r>
              <a:rPr lang="en-US" dirty="0" smtClean="0">
                <a:ea typeface="ＭＳ Ｐゴシック" pitchFamily="-107" charset="-128"/>
              </a:rPr>
              <a:t> derived using a message schedule from the current 1024-bit block being processed. Each round also makes use of an additive constant </a:t>
            </a:r>
            <a:r>
              <a:rPr lang="en-US" i="1" dirty="0" smtClean="0">
                <a:ea typeface="ＭＳ Ｐゴシック" pitchFamily="-107" charset="-128"/>
              </a:rPr>
              <a:t>Kt</a:t>
            </a:r>
            <a:r>
              <a:rPr lang="en-US" dirty="0" smtClean="0">
                <a:ea typeface="ＭＳ Ｐゴシック" pitchFamily="-107" charset="-128"/>
              </a:rPr>
              <a:t>, based on the fractional parts of the cube roots of the first eighty prime numbers. The constants provide a “randomized” set of 64-bit patterns, which should eliminate any regularities in the input data. The output of the eightieth round is added to the input to the first round to produce the final hash value for this message block, which forms the input to the next iteration of this compression function, as shown on the previous slide.</a:t>
            </a:r>
            <a:endParaRPr lang="en-AU" dirty="0" smtClean="0">
              <a:ea typeface="ＭＳ Ｐゴシック" pitchFamily="-107"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FEB79561-6FD4-4A46-B861-567D517D2AD8}" type="slidenum">
              <a:rPr lang="en-AU"/>
              <a:pPr/>
              <a:t>35</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ea typeface="ＭＳ Ｐゴシック" pitchFamily="-107" charset="-128"/>
              </a:rPr>
              <a:t>The structure of each of the 80 rounds is shown in Stallings Figure 11.10. Each 64-bit word is shuffled along one place, and in some cases manipulated using a series of simple logical functions (ANDs, NOTs, ORs, XORs, </a:t>
            </a:r>
            <a:r>
              <a:rPr lang="en-US" dirty="0" err="1" smtClean="0">
                <a:ea typeface="ＭＳ Ｐゴシック" pitchFamily="-107" charset="-128"/>
              </a:rPr>
              <a:t>ROTates</a:t>
            </a:r>
            <a:r>
              <a:rPr lang="en-US" dirty="0" smtClean="0">
                <a:ea typeface="ＭＳ Ｐゴシック" pitchFamily="-107" charset="-128"/>
              </a:rPr>
              <a:t>), in order to provide the avalanche &amp; completeness properties of the hash function. The elements are:</a:t>
            </a:r>
          </a:p>
          <a:p>
            <a:pPr eaLnBrk="1" hangingPunct="1"/>
            <a:r>
              <a:rPr lang="en-US" dirty="0" smtClean="0">
                <a:ea typeface="ＭＳ Ｐゴシック" pitchFamily="-107" charset="-128"/>
              </a:rPr>
              <a:t>Ch(</a:t>
            </a:r>
            <a:r>
              <a:rPr lang="en-US" dirty="0" err="1" smtClean="0">
                <a:ea typeface="ＭＳ Ｐゴシック" pitchFamily="-107" charset="-128"/>
              </a:rPr>
              <a:t>e,f,g</a:t>
            </a:r>
            <a:r>
              <a:rPr lang="en-US" dirty="0" smtClean="0">
                <a:ea typeface="ＭＳ Ｐゴシック" pitchFamily="-107" charset="-128"/>
              </a:rPr>
              <a:t>) = (e AND f) XOR (NOT e AND g)</a:t>
            </a:r>
          </a:p>
          <a:p>
            <a:pPr eaLnBrk="1" hangingPunct="1"/>
            <a:r>
              <a:rPr lang="en-US" dirty="0" err="1" smtClean="0">
                <a:ea typeface="ＭＳ Ｐゴシック" pitchFamily="-107" charset="-128"/>
              </a:rPr>
              <a:t>Maj</a:t>
            </a:r>
            <a:r>
              <a:rPr lang="en-US" dirty="0" smtClean="0">
                <a:ea typeface="ＭＳ Ｐゴシック" pitchFamily="-107" charset="-128"/>
              </a:rPr>
              <a:t>(</a:t>
            </a:r>
            <a:r>
              <a:rPr lang="en-US" dirty="0" err="1" smtClean="0">
                <a:ea typeface="ＭＳ Ｐゴシック" pitchFamily="-107" charset="-128"/>
              </a:rPr>
              <a:t>a,b,c</a:t>
            </a:r>
            <a:r>
              <a:rPr lang="en-US" dirty="0" smtClean="0">
                <a:ea typeface="ＭＳ Ｐゴシック" pitchFamily="-107" charset="-128"/>
              </a:rPr>
              <a:t>) = (a AND b) XOR (a AND c) XOR (b AND c)</a:t>
            </a:r>
          </a:p>
          <a:p>
            <a:pPr eaLnBrk="1" hangingPunct="1"/>
            <a:r>
              <a:rPr lang="en-US" dirty="0" smtClean="0">
                <a:ea typeface="ＭＳ Ｐゴシック" pitchFamily="-107" charset="-128"/>
              </a:rPr>
              <a:t>∑(a) = ROTR(a,28) XOR ROTR(a,34) XOR ROTR(a,39)</a:t>
            </a:r>
          </a:p>
          <a:p>
            <a:pPr eaLnBrk="1" hangingPunct="1"/>
            <a:r>
              <a:rPr lang="en-US" dirty="0" smtClean="0">
                <a:ea typeface="ＭＳ Ｐゴシック" pitchFamily="-107" charset="-128"/>
              </a:rPr>
              <a:t>∑(e) = ROTR(e,14) XOR ROTR(e,18) XOR ROTR(e,41)</a:t>
            </a:r>
          </a:p>
          <a:p>
            <a:pPr eaLnBrk="1" hangingPunct="1"/>
            <a:r>
              <a:rPr lang="en-US" dirty="0" smtClean="0">
                <a:ea typeface="ＭＳ Ｐゴシック" pitchFamily="-107" charset="-128"/>
              </a:rPr>
              <a:t>+ = addition modulo 2^64</a:t>
            </a:r>
          </a:p>
          <a:p>
            <a:pPr eaLnBrk="1" hangingPunct="1"/>
            <a:r>
              <a:rPr lang="en-US" dirty="0" smtClean="0">
                <a:ea typeface="ＭＳ Ｐゴシック" pitchFamily="-107" charset="-128"/>
              </a:rPr>
              <a:t>Kt  = a 64-bit additive constant </a:t>
            </a:r>
          </a:p>
          <a:p>
            <a:pPr eaLnBrk="1" hangingPunct="1"/>
            <a:r>
              <a:rPr lang="en-US" dirty="0" smtClean="0">
                <a:ea typeface="ＭＳ Ｐゴシック" pitchFamily="-107" charset="-128"/>
              </a:rPr>
              <a:t>Wt = a 64-bit word derived from the current 512-bit input block.</a:t>
            </a:r>
          </a:p>
          <a:p>
            <a:pPr eaLnBrk="1" hangingPunct="1"/>
            <a:endParaRPr lang="en-US" dirty="0" smtClean="0">
              <a:ea typeface="ＭＳ Ｐゴシック" pitchFamily="-107" charset="-128"/>
            </a:endParaRPr>
          </a:p>
          <a:p>
            <a:pPr eaLnBrk="1" hangingPunct="1"/>
            <a:r>
              <a:rPr lang="en-US" dirty="0" smtClean="0">
                <a:ea typeface="ＭＳ Ｐゴシック" pitchFamily="-107" charset="-128"/>
              </a:rPr>
              <a:t>Six of the eight words of the output of the round function involve simply permutation (</a:t>
            </a:r>
            <a:r>
              <a:rPr lang="en-US" i="1" dirty="0" smtClean="0">
                <a:ea typeface="ＭＳ Ｐゴシック" pitchFamily="-107" charset="-128"/>
              </a:rPr>
              <a:t>b, c, d, f, g, h</a:t>
            </a:r>
            <a:r>
              <a:rPr lang="en-US" dirty="0" smtClean="0">
                <a:ea typeface="ＭＳ Ｐゴシック" pitchFamily="-107" charset="-128"/>
              </a:rPr>
              <a:t>) by means of rotation. This is indicated by shading in Figure 11.10. Only two of the output words (</a:t>
            </a:r>
            <a:r>
              <a:rPr lang="en-US" i="1" dirty="0" smtClean="0">
                <a:ea typeface="ＭＳ Ｐゴシック" pitchFamily="-107" charset="-128"/>
              </a:rPr>
              <a:t>a, e) </a:t>
            </a:r>
            <a:r>
              <a:rPr lang="en-US" dirty="0" smtClean="0">
                <a:ea typeface="ＭＳ Ｐゴシック" pitchFamily="-107" charset="-128"/>
              </a:rPr>
              <a:t>are generated by substitution. Word e is a function of input variables </a:t>
            </a:r>
            <a:r>
              <a:rPr lang="en-US" i="1" dirty="0" smtClean="0">
                <a:ea typeface="ＭＳ Ｐゴシック" pitchFamily="-107" charset="-128"/>
              </a:rPr>
              <a:t>d, e, f, g, h, </a:t>
            </a:r>
            <a:r>
              <a:rPr lang="en-US" dirty="0" smtClean="0">
                <a:ea typeface="ＭＳ Ｐゴシック" pitchFamily="-107" charset="-128"/>
              </a:rPr>
              <a:t>as well as the round word W t and the constant Kt. Word a is a function of all of the input variables, as well as the round word W t and the constant Kt.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37F816CF-6A04-43D3-A93A-763AC23628E6}" type="slidenum">
              <a:rPr lang="en-AU"/>
              <a:pPr/>
              <a:t>36</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ea typeface="ＭＳ Ｐゴシック" pitchFamily="-107" charset="-128"/>
              </a:rPr>
              <a:t>The </a:t>
            </a:r>
            <a:r>
              <a:rPr lang="en-AU" dirty="0" smtClean="0">
                <a:ea typeface="ＭＳ Ｐゴシック" pitchFamily="-107" charset="-128"/>
              </a:rPr>
              <a:t>SHA-512 Compression Function</a:t>
            </a:r>
            <a:r>
              <a:rPr lang="en-US" dirty="0" smtClean="0">
                <a:ea typeface="ＭＳ Ｐゴシック" pitchFamily="-107" charset="-128"/>
              </a:rPr>
              <a:t> is the </a:t>
            </a:r>
            <a:r>
              <a:rPr lang="en-AU" dirty="0" smtClean="0">
                <a:ea typeface="ＭＳ Ｐゴシック" pitchFamily="-107" charset="-128"/>
              </a:rPr>
              <a:t>heart of the algorithm. In this</a:t>
            </a:r>
            <a:r>
              <a:rPr lang="en-US" dirty="0" smtClean="0">
                <a:ea typeface="ＭＳ Ｐゴシック" pitchFamily="-107" charset="-128"/>
              </a:rPr>
              <a:t> Step 4, it processes the message in 1024-bit (128-word) blocks, using a module that consists of 80 rounds, labeled F in Stallings Figure 11.8, and is shown in detail in Figure 11.9. Each round takes as input the 512-bit buffer value, and updates the contents of the buffer. At input to the first round, the buffer has the value of the intermediate hash value. Each round </a:t>
            </a:r>
            <a:r>
              <a:rPr lang="en-US" i="1" dirty="0" smtClean="0">
                <a:ea typeface="ＭＳ Ｐゴシック" pitchFamily="-107" charset="-128"/>
              </a:rPr>
              <a:t>t</a:t>
            </a:r>
            <a:r>
              <a:rPr lang="en-US" dirty="0" smtClean="0">
                <a:ea typeface="ＭＳ Ｐゴシック" pitchFamily="-107" charset="-128"/>
              </a:rPr>
              <a:t> makes use of a 64-bit value </a:t>
            </a:r>
            <a:r>
              <a:rPr lang="en-US" i="1" dirty="0" smtClean="0">
                <a:ea typeface="ＭＳ Ｐゴシック" pitchFamily="-107" charset="-128"/>
              </a:rPr>
              <a:t>Wt</a:t>
            </a:r>
            <a:r>
              <a:rPr lang="en-US" dirty="0" smtClean="0">
                <a:ea typeface="ＭＳ Ｐゴシック" pitchFamily="-107" charset="-128"/>
              </a:rPr>
              <a:t> derived using a message schedule from the current 1024-bit block being processed. Each round also makes use of an additive constant </a:t>
            </a:r>
            <a:r>
              <a:rPr lang="en-US" i="1" dirty="0" smtClean="0">
                <a:ea typeface="ＭＳ Ｐゴシック" pitchFamily="-107" charset="-128"/>
              </a:rPr>
              <a:t>Kt</a:t>
            </a:r>
            <a:r>
              <a:rPr lang="en-US" dirty="0" smtClean="0">
                <a:ea typeface="ＭＳ Ｐゴシック" pitchFamily="-107" charset="-128"/>
              </a:rPr>
              <a:t>, based on the fractional parts of the cube roots of the first eighty prime numbers. The constants provide a “randomized” set of 64-bit patterns, which should eliminate any regularities in the input data. The output of the eightieth round is added to the input to the first round to produce the final hash value for this message block, which forms the input to the next iteration of this compression function, as shown on the previous slide.</a:t>
            </a:r>
            <a:endParaRPr lang="en-AU" dirty="0" smtClean="0">
              <a:ea typeface="ＭＳ Ｐゴシック" pitchFamily="-107"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p>
            <a:fld id="{6765EEE9-2826-4BE8-91A7-1C9449060EB0}" type="slidenum">
              <a:rPr lang="en-AU"/>
              <a:pPr/>
              <a:t>37</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ea typeface="ＭＳ Ｐゴシック" pitchFamily="-107" charset="-128"/>
              </a:rPr>
              <a:t>Stallings Figure 11.11 illustrates how the 64-bit word values Wt are derived from the 1024-bit message. The first 16 values of Wt are taken directly from the 16 words of the current block. The remaining values are defined as a function of the earlier values using ROTates, SHIFTs and XORs as shown. The function elements are:</a:t>
            </a:r>
          </a:p>
          <a:p>
            <a:pPr eaLnBrk="1" hangingPunct="1"/>
            <a:r>
              <a:rPr lang="en-US" smtClean="0">
                <a:ea typeface="ＭＳ Ｐゴシック" pitchFamily="-107" charset="-128"/>
              </a:rPr>
              <a:t>∂0(x) = ROTR(x,1) XOR ROTR(x,8) XOR SHR(x,7)</a:t>
            </a:r>
          </a:p>
          <a:p>
            <a:pPr eaLnBrk="1" hangingPunct="1"/>
            <a:r>
              <a:rPr lang="en-US" smtClean="0">
                <a:ea typeface="ＭＳ Ｐゴシック" pitchFamily="-107" charset="-128"/>
              </a:rPr>
              <a:t>∂1(x) = ROTR(x,19) XOR ROTR(x,61) XOR SHR(x,6)</a:t>
            </a:r>
          </a:p>
          <a:p>
            <a:pPr eaLnBrk="1" hangingPunct="1"/>
            <a:r>
              <a:rPr lang="en-US" smtClean="0">
                <a:ea typeface="ＭＳ Ｐゴシック" pitchFamily="-107" charset="-128"/>
              </a:rPr>
              <a:t>Thus, in the first 16 steps of processing, the value of </a:t>
            </a:r>
            <a:r>
              <a:rPr lang="en-US" i="1" smtClean="0">
                <a:ea typeface="ＭＳ Ｐゴシック" pitchFamily="-107" charset="-128"/>
              </a:rPr>
              <a:t>W</a:t>
            </a:r>
            <a:r>
              <a:rPr lang="en-US" i="1" baseline="-25000" smtClean="0">
                <a:ea typeface="ＭＳ Ｐゴシック" pitchFamily="-107" charset="-128"/>
              </a:rPr>
              <a:t>t</a:t>
            </a:r>
            <a:r>
              <a:rPr lang="en-US" i="1" smtClean="0">
                <a:ea typeface="ＭＳ Ｐゴシック" pitchFamily="-107" charset="-128"/>
              </a:rPr>
              <a:t> </a:t>
            </a:r>
            <a:r>
              <a:rPr lang="en-US" smtClean="0">
                <a:ea typeface="ＭＳ Ｐゴシック" pitchFamily="-107" charset="-128"/>
              </a:rPr>
              <a:t>is equal to the corresponding word in the message block. For the remaining 64 steps, the value of </a:t>
            </a:r>
            <a:r>
              <a:rPr lang="en-US" i="1" smtClean="0">
                <a:ea typeface="ＭＳ Ｐゴシック" pitchFamily="-107" charset="-128"/>
              </a:rPr>
              <a:t>W</a:t>
            </a:r>
            <a:r>
              <a:rPr lang="en-US" i="1" baseline="-25000" smtClean="0">
                <a:ea typeface="ＭＳ Ｐゴシック" pitchFamily="-107" charset="-128"/>
              </a:rPr>
              <a:t>t</a:t>
            </a:r>
            <a:r>
              <a:rPr lang="en-US" i="1" smtClean="0">
                <a:ea typeface="ＭＳ Ｐゴシック" pitchFamily="-107" charset="-128"/>
              </a:rPr>
              <a:t> </a:t>
            </a:r>
            <a:r>
              <a:rPr lang="en-US" smtClean="0">
                <a:ea typeface="ＭＳ Ｐゴシック" pitchFamily="-107" charset="-128"/>
              </a:rPr>
              <a:t> consists of the circular left shift by one bit of the XOR of four of the preceding values of </a:t>
            </a:r>
            <a:r>
              <a:rPr lang="en-US" i="1" smtClean="0">
                <a:ea typeface="ＭＳ Ｐゴシック" pitchFamily="-107" charset="-128"/>
              </a:rPr>
              <a:t>W</a:t>
            </a:r>
            <a:r>
              <a:rPr lang="en-US" i="1" baseline="-25000" smtClean="0">
                <a:ea typeface="ＭＳ Ｐゴシック" pitchFamily="-107" charset="-128"/>
              </a:rPr>
              <a:t>t</a:t>
            </a:r>
            <a:r>
              <a:rPr lang="en-US" smtClean="0">
                <a:ea typeface="ＭＳ Ｐゴシック" pitchFamily="-107" charset="-128"/>
              </a:rPr>
              <a:t>, with two of those values subjected to shift and rotate operations. This introduces a great deal of redundancy and interdependence into the message blocks that are compressed, which complicates the task of finding a different message block that maps to the same compression function output. </a:t>
            </a:r>
          </a:p>
          <a:p>
            <a:pPr eaLnBrk="1" hangingPunct="1"/>
            <a:r>
              <a:rPr lang="en-US" smtClean="0">
                <a:ea typeface="ＭＳ Ｐゴシック" pitchFamily="-107" charset="-128"/>
              </a:rPr>
              <a:t>See text for details of an example based on one in FIPS 180.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p:spPr>
        <p:txBody>
          <a:bodyPr/>
          <a:lstStyle/>
          <a:p>
            <a:r>
              <a:rPr lang="en-US" smtClean="0">
                <a:ea typeface="ＭＳ Ｐゴシック" pitchFamily="-107" charset="-128"/>
              </a:rPr>
              <a:t>As yet, SHA-1 has not yet been "broken". That is, no one has demonstrated a technique for producing collisions in less than brute-force time. However, because SHA-1 is very similar in structure and in the basic mathematical operations used to MD5 and SHA-0, both of which have been broken, SHA-1 is considered insecure and has been phased out for SHA-2.</a:t>
            </a:r>
          </a:p>
          <a:p>
            <a:r>
              <a:rPr lang="en-US" smtClean="0">
                <a:ea typeface="ＭＳ Ｐゴシック" pitchFamily="-107" charset="-128"/>
              </a:rPr>
              <a:t>SHA-2, particularly the 512-bit version, would appear to provide unassailable security. However, SHA-2 shares the same structure and mathematical operations as its predecessors, and this is a cause for concern. Because it will take years to find a suitable replacement for SHA-2, should it become vulnerable, NIST decided to begin the process of developing a new hash standard.  Accordingly, NIST announced in 2007 a competition to produce the next generation NIST hash function, to be called SHA-3. NIST would like to have a new standard in place by the end of 2012, but emphasizes that this is not a fixed timeline.</a:t>
            </a:r>
          </a:p>
        </p:txBody>
      </p:sp>
      <p:sp>
        <p:nvSpPr>
          <p:cNvPr id="56324" name="Slide Number Placeholder 3"/>
          <p:cNvSpPr>
            <a:spLocks noGrp="1"/>
          </p:cNvSpPr>
          <p:nvPr>
            <p:ph type="sldNum" sz="quarter" idx="5"/>
          </p:nvPr>
        </p:nvSpPr>
        <p:spPr>
          <a:noFill/>
        </p:spPr>
        <p:txBody>
          <a:bodyPr/>
          <a:lstStyle/>
          <a:p>
            <a:fld id="{DC2260AE-FE54-406F-9799-73420758308B}" type="slidenum">
              <a:rPr lang="en-AU"/>
              <a:pPr/>
              <a:t>39</a:t>
            </a:fld>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p:spPr>
        <p:txBody>
          <a:bodyPr/>
          <a:lstStyle/>
          <a:p>
            <a:r>
              <a:rPr lang="en-US" smtClean="0">
                <a:ea typeface="ＭＳ Ｐゴシック" pitchFamily="-107" charset="-128"/>
              </a:rPr>
              <a:t>The basic requirements that must be satisfied by any candidate for SHA-3 are: </a:t>
            </a:r>
          </a:p>
          <a:p>
            <a:pPr>
              <a:buFontTx/>
              <a:buAutoNum type="arabicPeriod"/>
            </a:pPr>
            <a:r>
              <a:rPr lang="en-US" smtClean="0">
                <a:ea typeface="ＭＳ Ｐゴシック" pitchFamily="-107" charset="-128"/>
              </a:rPr>
              <a:t>It must be possible to replace SHA-2 with SHA-3 in any application by a simple drop-in substitution. Therefore, SHA-3 must support hash value lengths of 224, 256, 384, and 512 bits.  </a:t>
            </a:r>
          </a:p>
          <a:p>
            <a:pPr>
              <a:buFontTx/>
              <a:buAutoNum type="arabicPeriod"/>
            </a:pPr>
            <a:r>
              <a:rPr lang="en-US" smtClean="0">
                <a:ea typeface="ＭＳ Ｐゴシック" pitchFamily="-107" charset="-128"/>
              </a:rPr>
              <a:t>SHA-3 must preserve the online nature of SHA-2. That is, the algorithm must process comparatively small blocks (512 or 1024 bits) at a time instead of requiring that the entire message be buffered in memory before </a:t>
            </a:r>
          </a:p>
          <a:p>
            <a:r>
              <a:rPr lang="en-US" smtClean="0">
                <a:ea typeface="ＭＳ Ｐゴシック" pitchFamily="-107" charset="-128"/>
              </a:rPr>
              <a:t>Beyond these basic requirements, NIST has defined a set of evaluation criteria. These criteria are designed to reflect the requirements for the main applications supported by SHA-2, and are:</a:t>
            </a:r>
          </a:p>
          <a:p>
            <a:r>
              <a:rPr lang="en-US" smtClean="0">
                <a:ea typeface="ＭＳ Ｐゴシック" pitchFamily="-107" charset="-128"/>
              </a:rPr>
              <a:t>• Security: The strength of SHA-3 should be close to the theoretical maximum for the different required hash sizes, and for both preimage resistance and collision resistance. SHA-3 algorithms must be designed to resist any potentially successful attack on SHA-2 functions</a:t>
            </a:r>
          </a:p>
          <a:p>
            <a:r>
              <a:rPr lang="en-US" smtClean="0">
                <a:ea typeface="ＭＳ Ｐゴシック" pitchFamily="-107" charset="-128"/>
              </a:rPr>
              <a:t>• Cost: be both time and memory efficient over a range of hardware platforms.</a:t>
            </a:r>
          </a:p>
          <a:p>
            <a:r>
              <a:rPr lang="en-US" smtClean="0">
                <a:ea typeface="ＭＳ Ｐゴシック" pitchFamily="-107" charset="-128"/>
              </a:rPr>
              <a:t>• Algorithm and implementation characteristics: such as flexibility (e.g., tunable parameters for security/performance tradeoffs, opportunity for parallelization, and so on), and simplicity (which makes it easier to analyze the security properties of the algorithm)</a:t>
            </a:r>
          </a:p>
        </p:txBody>
      </p:sp>
      <p:sp>
        <p:nvSpPr>
          <p:cNvPr id="58372" name="Slide Number Placeholder 3"/>
          <p:cNvSpPr>
            <a:spLocks noGrp="1"/>
          </p:cNvSpPr>
          <p:nvPr>
            <p:ph type="sldNum" sz="quarter" idx="5"/>
          </p:nvPr>
        </p:nvSpPr>
        <p:spPr>
          <a:noFill/>
        </p:spPr>
        <p:txBody>
          <a:bodyPr/>
          <a:lstStyle/>
          <a:p>
            <a:fld id="{BB5F0C81-E9C6-40E4-9BCE-5529390D0577}" type="slidenum">
              <a:rPr lang="en-AU"/>
              <a:pPr/>
              <a:t>40</a:t>
            </a:fld>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503FD4F7-92A3-4642-A8EA-C1A061892082}" type="slidenum">
              <a:rPr lang="en-AU"/>
              <a:pPr/>
              <a:t>42</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smtClean="0">
                <a:ea typeface="ＭＳ Ｐゴシック" pitchFamily="-107" charset="-128"/>
              </a:rPr>
              <a:t>Chapter 11 summary.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43</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45</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56E1041B-9025-4FC4-B7C1-7F5FD22FD56D}" type="slidenum">
              <a:rPr lang="en-AU"/>
              <a:pPr/>
              <a:t>5</a:t>
            </a:fld>
            <a:endParaRPr lang="en-AU"/>
          </a:p>
        </p:txBody>
      </p:sp>
      <p:sp>
        <p:nvSpPr>
          <p:cNvPr id="6144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855E06FE-61D7-4004-9B25-4EDCC03969EC}"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5</a:t>
            </a:fld>
            <a:endParaRPr lang="en-US" sz="1300" dirty="0">
              <a:solidFill>
                <a:srgbClr val="FFFFFF"/>
              </a:solidFill>
            </a:endParaRPr>
          </a:p>
        </p:txBody>
      </p:sp>
      <p:sp>
        <p:nvSpPr>
          <p:cNvPr id="61442"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1443"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ＭＳ Ｐゴシック" pitchFamily="34" charset="-128"/>
              </a:rPr>
              <a:t>One of the most fascinating and complex areas of cryptography is that of message authentication and the related area of digital signatures. </a:t>
            </a:r>
            <a:r>
              <a:rPr lang="en-AU" dirty="0">
                <a:latin typeface="Arial" pitchFamily="34" charset="0"/>
                <a:ea typeface="ＭＳ Ｐゴシック" pitchFamily="34" charset="-128"/>
              </a:rPr>
              <a:t>We now consider how to protect message integrity (</a:t>
            </a:r>
            <a:r>
              <a:rPr lang="en-AU" dirty="0" err="1">
                <a:latin typeface="Arial" pitchFamily="34" charset="0"/>
                <a:ea typeface="ＭＳ Ｐゴシック" pitchFamily="34" charset="-128"/>
              </a:rPr>
              <a:t>ie</a:t>
            </a:r>
            <a:r>
              <a:rPr lang="en-AU" dirty="0">
                <a:latin typeface="Arial" pitchFamily="34" charset="0"/>
                <a:ea typeface="ＭＳ Ｐゴシック" pitchFamily="34" charset="-128"/>
              </a:rPr>
              <a:t> protection from modification), as well as confirming the identity of the sender. Generically this is the problem of message authentication, and in </a:t>
            </a:r>
            <a:r>
              <a:rPr lang="en-AU" dirty="0" err="1">
                <a:latin typeface="Arial" pitchFamily="34" charset="0"/>
                <a:ea typeface="ＭＳ Ｐゴシック" pitchFamily="34" charset="-128"/>
              </a:rPr>
              <a:t>eCommerce</a:t>
            </a:r>
            <a:r>
              <a:rPr lang="en-AU" dirty="0">
                <a:latin typeface="Arial" pitchFamily="34" charset="0"/>
                <a:ea typeface="ＭＳ Ｐゴシック" pitchFamily="34" charset="-128"/>
              </a:rPr>
              <a:t> applications is arguably more important than secrecy. Message Authentication is concerned with: protecting the integrity of a message, validating identity of originator, &amp; non-repudiation of origin (dispute resolution). There are three </a:t>
            </a:r>
            <a:r>
              <a:rPr lang="en-US" dirty="0">
                <a:ea typeface="ＭＳ Ｐゴシック" pitchFamily="34" charset="-128"/>
              </a:rPr>
              <a:t>types of functions that may be used to produce an authenticator: </a:t>
            </a:r>
            <a:r>
              <a:rPr lang="en-US" dirty="0">
                <a:latin typeface="Arial" pitchFamily="34" charset="0"/>
                <a:ea typeface="ＭＳ Ｐゴシック" pitchFamily="34" charset="-128"/>
              </a:rPr>
              <a:t>a hash function, message encryption, message authentication code (MAC). Hash functions, and how they may serve for message authentication, are discussed in Chapter 11. The remainder of this section briefly examines the remaining two topics. The remainder of the chapter elaborates on the topic of MACs.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A2BE4B3-DC4A-4F16-BA09-62E90876FD28}" type="slidenum">
              <a:rPr lang="en-AU"/>
              <a:pPr/>
              <a:t>7</a:t>
            </a:fld>
            <a:endParaRPr lang="en-AU"/>
          </a:p>
        </p:txBody>
      </p:sp>
      <p:sp>
        <p:nvSpPr>
          <p:cNvPr id="6246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B52A6851-3841-4EC0-97BA-06BC4D50A8E1}"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7</a:t>
            </a:fld>
            <a:endParaRPr lang="en-US" sz="1300" dirty="0">
              <a:solidFill>
                <a:srgbClr val="FFFFFF"/>
              </a:solidFill>
            </a:endParaRPr>
          </a:p>
        </p:txBody>
      </p:sp>
      <p:sp>
        <p:nvSpPr>
          <p:cNvPr id="62466"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2467" name="Text Box 3"/>
          <p:cNvSpPr txBox="1">
            <a:spLocks noGrp="1" noChangeArrowheads="1"/>
          </p:cNvSpPr>
          <p:nvPr>
            <p:ph type="body" idx="1"/>
          </p:nvPr>
        </p:nvSpPr>
        <p:spPr bwMode="auto">
          <a:xfrm>
            <a:off x="709930" y="4861441"/>
            <a:ext cx="5679440" cy="4660659"/>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cs typeface="Arial" pitchFamily="34" charset="0"/>
              </a:rPr>
              <a:t>In the context of communications across a network, the attacks listed above can be identified, with more detail given in the text. The first two requirements (Disclosure: Release of message contents; and Traffic analysis: Discovery of the pattern of traffic between parties) belong in the realm of message confidentiality, and are handled using the encryption techniques already discussed. </a:t>
            </a:r>
            <a:r>
              <a:rPr lang="en-US" dirty="0">
                <a:latin typeface="Arial" pitchFamily="34" charset="0"/>
                <a:ea typeface="ＭＳ Ｐゴシック" pitchFamily="34" charset="-128"/>
              </a:rPr>
              <a:t>Measures to deal with items 3 through 6 </a:t>
            </a:r>
            <a:r>
              <a:rPr lang="en-US" dirty="0">
                <a:latin typeface="Arial" pitchFamily="34" charset="0"/>
                <a:cs typeface="Arial" pitchFamily="34" charset="0"/>
              </a:rPr>
              <a:t>(Masquerade: Insertion of messages into the network from a fraudulent source; Content modification: of the contents of a message; Sequence modification: to a sequence of messages between parties; and Timing modification: Delay or replay of messages) </a:t>
            </a:r>
            <a:r>
              <a:rPr lang="en-US" dirty="0">
                <a:latin typeface="Arial" pitchFamily="34" charset="0"/>
                <a:ea typeface="ＭＳ Ｐゴシック" pitchFamily="34" charset="-128"/>
              </a:rPr>
              <a:t>are generally regarded as message authentication. Mechanisms for dealing specifically with item 7 (</a:t>
            </a:r>
            <a:r>
              <a:rPr lang="en-US" dirty="0">
                <a:latin typeface="Arial" pitchFamily="34" charset="0"/>
                <a:cs typeface="Arial" pitchFamily="34" charset="0"/>
              </a:rPr>
              <a:t>Source repudiation: Denial of transmission of message by source) </a:t>
            </a:r>
            <a:r>
              <a:rPr lang="en-US" dirty="0">
                <a:latin typeface="Arial" pitchFamily="34" charset="0"/>
                <a:ea typeface="ＭＳ Ｐゴシック" pitchFamily="34" charset="-128"/>
              </a:rPr>
              <a:t>come under the heading of digital signatures. Generally, a digital signature technique will also counter some or all of the attacks listed under items 3 through 6. Dealing with item 8 (</a:t>
            </a:r>
            <a:r>
              <a:rPr lang="en-US" dirty="0">
                <a:latin typeface="Arial" pitchFamily="34" charset="0"/>
                <a:cs typeface="Arial" pitchFamily="34" charset="0"/>
              </a:rPr>
              <a:t>Destination repudiation: Denial of receipt of message by destination) </a:t>
            </a:r>
            <a:r>
              <a:rPr lang="en-US" dirty="0">
                <a:latin typeface="Arial" pitchFamily="34" charset="0"/>
                <a:ea typeface="ＭＳ Ｐゴシック" pitchFamily="34" charset="-128"/>
              </a:rPr>
              <a:t>may require a combination of the use of digital signatures and a protocol designed to counter this attack. </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ＭＳ Ｐゴシック" pitchFamily="34" charset="-128"/>
              </a:rPr>
              <a:t>In summary, message authentication is a procedure to verify that received messages come from the alleged source and have not been altered. Message authentication may also verify sequencing and timeliness. A digital signature is an authentication technique that also includes measures to counter repudiation by the source.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A2BE4B3-DC4A-4F16-BA09-62E90876FD28}" type="slidenum">
              <a:rPr lang="en-AU"/>
              <a:pPr/>
              <a:t>8</a:t>
            </a:fld>
            <a:endParaRPr lang="en-AU"/>
          </a:p>
        </p:txBody>
      </p:sp>
      <p:sp>
        <p:nvSpPr>
          <p:cNvPr id="6246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B52A6851-3841-4EC0-97BA-06BC4D50A8E1}"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8</a:t>
            </a:fld>
            <a:endParaRPr lang="en-US" sz="1300" dirty="0">
              <a:solidFill>
                <a:srgbClr val="FFFFFF"/>
              </a:solidFill>
            </a:endParaRPr>
          </a:p>
        </p:txBody>
      </p:sp>
      <p:sp>
        <p:nvSpPr>
          <p:cNvPr id="62466"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2467" name="Text Box 3"/>
          <p:cNvSpPr txBox="1">
            <a:spLocks noGrp="1" noChangeArrowheads="1"/>
          </p:cNvSpPr>
          <p:nvPr>
            <p:ph type="body" idx="1"/>
          </p:nvPr>
        </p:nvSpPr>
        <p:spPr bwMode="auto">
          <a:xfrm>
            <a:off x="709930" y="4861441"/>
            <a:ext cx="5679440" cy="4660659"/>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cs typeface="Arial" pitchFamily="34" charset="0"/>
              </a:rPr>
              <a:t>In the context of communications across a network, the attacks listed above can be identified, with more detail given in the text. The first two requirements (Disclosure: Release of message contents; and Traffic analysis: Discovery of the pattern of traffic between parties) belong in the realm of message confidentiality, and are handled using the encryption techniques already discussed. </a:t>
            </a:r>
            <a:r>
              <a:rPr lang="en-US" dirty="0">
                <a:latin typeface="Arial" pitchFamily="34" charset="0"/>
                <a:ea typeface="ＭＳ Ｐゴシック" pitchFamily="34" charset="-128"/>
              </a:rPr>
              <a:t>Measures to deal with items 3 through 6 </a:t>
            </a:r>
            <a:r>
              <a:rPr lang="en-US" dirty="0">
                <a:latin typeface="Arial" pitchFamily="34" charset="0"/>
                <a:cs typeface="Arial" pitchFamily="34" charset="0"/>
              </a:rPr>
              <a:t>(Masquerade: Insertion of messages into the network from a fraudulent source; Content modification: of the contents of a message; Sequence modification: to a sequence of messages between parties; and Timing modification: Delay or replay of messages) </a:t>
            </a:r>
            <a:r>
              <a:rPr lang="en-US" dirty="0">
                <a:latin typeface="Arial" pitchFamily="34" charset="0"/>
                <a:ea typeface="ＭＳ Ｐゴシック" pitchFamily="34" charset="-128"/>
              </a:rPr>
              <a:t>are generally regarded as message authentication. Mechanisms for dealing specifically with item 7 (</a:t>
            </a:r>
            <a:r>
              <a:rPr lang="en-US" dirty="0">
                <a:latin typeface="Arial" pitchFamily="34" charset="0"/>
                <a:cs typeface="Arial" pitchFamily="34" charset="0"/>
              </a:rPr>
              <a:t>Source repudiation: Denial of transmission of message by source) </a:t>
            </a:r>
            <a:r>
              <a:rPr lang="en-US" dirty="0">
                <a:latin typeface="Arial" pitchFamily="34" charset="0"/>
                <a:ea typeface="ＭＳ Ｐゴシック" pitchFamily="34" charset="-128"/>
              </a:rPr>
              <a:t>come under the heading of digital signatures. Generally, a digital signature technique will also counter some or all of the attacks listed under items 3 through 6. Dealing with item 8 (</a:t>
            </a:r>
            <a:r>
              <a:rPr lang="en-US" dirty="0">
                <a:latin typeface="Arial" pitchFamily="34" charset="0"/>
                <a:cs typeface="Arial" pitchFamily="34" charset="0"/>
              </a:rPr>
              <a:t>Destination repudiation: Denial of receipt of message by destination) </a:t>
            </a:r>
            <a:r>
              <a:rPr lang="en-US" dirty="0">
                <a:latin typeface="Arial" pitchFamily="34" charset="0"/>
                <a:ea typeface="ＭＳ Ｐゴシック" pitchFamily="34" charset="-128"/>
              </a:rPr>
              <a:t>may require a combination of the use of digital signatures and a protocol designed to counter this attack. </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ＭＳ Ｐゴシック" pitchFamily="34" charset="-128"/>
              </a:rPr>
              <a:t>In summary, message authentication is a procedure to verify that received messages come from the alleged source and have not been altered. Message authentication may also verify sequencing and timeliness. A digital signature is an authentication technique that also includes measures to counter repudiation by the source.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A2BE4B3-DC4A-4F16-BA09-62E90876FD28}" type="slidenum">
              <a:rPr lang="en-AU"/>
              <a:pPr/>
              <a:t>9</a:t>
            </a:fld>
            <a:endParaRPr lang="en-AU"/>
          </a:p>
        </p:txBody>
      </p:sp>
      <p:sp>
        <p:nvSpPr>
          <p:cNvPr id="6246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B52A6851-3841-4EC0-97BA-06BC4D50A8E1}" type="slidenum">
              <a:rPr lang="en-US"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9</a:t>
            </a:fld>
            <a:endParaRPr lang="en-US" sz="1300" dirty="0">
              <a:solidFill>
                <a:srgbClr val="FFFFFF"/>
              </a:solidFill>
            </a:endParaRPr>
          </a:p>
        </p:txBody>
      </p:sp>
      <p:sp>
        <p:nvSpPr>
          <p:cNvPr id="62466"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62467" name="Text Box 3"/>
          <p:cNvSpPr txBox="1">
            <a:spLocks noGrp="1" noChangeArrowheads="1"/>
          </p:cNvSpPr>
          <p:nvPr>
            <p:ph type="body" idx="1"/>
          </p:nvPr>
        </p:nvSpPr>
        <p:spPr bwMode="auto">
          <a:xfrm>
            <a:off x="709930" y="4861441"/>
            <a:ext cx="5679440" cy="4660659"/>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cs typeface="Arial" pitchFamily="34" charset="0"/>
              </a:rPr>
              <a:t>In the context of communications across a network, the attacks listed above can be identified, with more detail given in the text. The first two requirements (Disclosure: Release of message contents; and Traffic analysis: Discovery of the pattern of traffic between parties) belong in the realm of message confidentiality, and are handled using the encryption techniques already discussed. </a:t>
            </a:r>
            <a:r>
              <a:rPr lang="en-US" dirty="0">
                <a:latin typeface="Arial" pitchFamily="34" charset="0"/>
                <a:ea typeface="ＭＳ Ｐゴシック" pitchFamily="34" charset="-128"/>
              </a:rPr>
              <a:t>Measures to deal with items 3 through 6 </a:t>
            </a:r>
            <a:r>
              <a:rPr lang="en-US" dirty="0">
                <a:latin typeface="Arial" pitchFamily="34" charset="0"/>
                <a:cs typeface="Arial" pitchFamily="34" charset="0"/>
              </a:rPr>
              <a:t>(Masquerade: Insertion of messages into the network from a fraudulent source; Content modification: of the contents of a message; Sequence modification: to a sequence of messages between parties; and Timing modification: Delay or replay of messages) </a:t>
            </a:r>
            <a:r>
              <a:rPr lang="en-US" dirty="0">
                <a:latin typeface="Arial" pitchFamily="34" charset="0"/>
                <a:ea typeface="ＭＳ Ｐゴシック" pitchFamily="34" charset="-128"/>
              </a:rPr>
              <a:t>are generally regarded as message authentication. Mechanisms for dealing specifically with item 7 (</a:t>
            </a:r>
            <a:r>
              <a:rPr lang="en-US" dirty="0">
                <a:latin typeface="Arial" pitchFamily="34" charset="0"/>
                <a:cs typeface="Arial" pitchFamily="34" charset="0"/>
              </a:rPr>
              <a:t>Source repudiation: Denial of transmission of message by source) </a:t>
            </a:r>
            <a:r>
              <a:rPr lang="en-US" dirty="0">
                <a:latin typeface="Arial" pitchFamily="34" charset="0"/>
                <a:ea typeface="ＭＳ Ｐゴシック" pitchFamily="34" charset="-128"/>
              </a:rPr>
              <a:t>come under the heading of digital signatures. Generally, a digital signature technique will also counter some or all of the attacks listed under items 3 through 6. Dealing with item 8 (</a:t>
            </a:r>
            <a:r>
              <a:rPr lang="en-US" dirty="0">
                <a:latin typeface="Arial" pitchFamily="34" charset="0"/>
                <a:cs typeface="Arial" pitchFamily="34" charset="0"/>
              </a:rPr>
              <a:t>Destination repudiation: Denial of receipt of message by destination) </a:t>
            </a:r>
            <a:r>
              <a:rPr lang="en-US" dirty="0">
                <a:latin typeface="Arial" pitchFamily="34" charset="0"/>
                <a:ea typeface="ＭＳ Ｐゴシック" pitchFamily="34" charset="-128"/>
              </a:rPr>
              <a:t>may require a combination of the use of digital signatures and a protocol designed to counter this attack. </a:t>
            </a:r>
          </a:p>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ＭＳ Ｐゴシック" pitchFamily="34" charset="-128"/>
              </a:rPr>
              <a:t>In summary, message authentication is a procedure to verify that received messages come from the alleged source and have not been altered. Message authentication may also verify sequencing and timeliness. A digital signature is an authentication technique that also includes measures to counter repudiation by the source.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a:xfrm>
            <a:off x="6553200" y="6248400"/>
            <a:ext cx="2130425" cy="458788"/>
          </a:xfrm>
          <a:prstGeom prst="rect">
            <a:avLst/>
          </a:prstGeom>
        </p:spPr>
        <p:txBody>
          <a:bodyPr/>
          <a:lstStyle>
            <a:lvl1pPr>
              <a:defRPr/>
            </a:lvl1pPr>
          </a:lstStyle>
          <a:p>
            <a:fld id="{2FA53D93-198B-43A7-999B-1109BF1C742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73" r:id="rId3"/>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Document1!OLE_LINK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a:xfrm>
            <a:off x="1371600" y="3809999"/>
            <a:ext cx="6400800" cy="2055223"/>
          </a:xfrm>
        </p:spPr>
        <p:txBody>
          <a:bodyPr/>
          <a:lstStyle/>
          <a:p>
            <a:r>
              <a:rPr lang="en-US" dirty="0" smtClean="0"/>
              <a:t>Authentication requirement</a:t>
            </a:r>
          </a:p>
          <a:p>
            <a:r>
              <a:rPr lang="en-US" dirty="0" smtClean="0"/>
              <a:t>Authentication </a:t>
            </a:r>
            <a:r>
              <a:rPr lang="en-US" dirty="0" smtClean="0"/>
              <a:t>Function</a:t>
            </a:r>
          </a:p>
          <a:p>
            <a:r>
              <a:rPr lang="en-US" dirty="0" smtClean="0"/>
              <a:t>Hash Function</a:t>
            </a:r>
          </a:p>
          <a:p>
            <a:r>
              <a:rPr lang="en-US" dirty="0" smtClean="0"/>
              <a:t>SHA</a:t>
            </a:r>
            <a:endParaRPr lang="en-US" dirty="0" smtClean="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smtClean="0"/>
              <a:t>Message Authentication requirement</a:t>
            </a:r>
          </a:p>
          <a:p>
            <a:pPr algn="just"/>
            <a:r>
              <a:rPr lang="en-US" dirty="0" smtClean="0"/>
              <a:t>Hash function</a:t>
            </a:r>
          </a:p>
          <a:p>
            <a:pPr algn="just"/>
            <a:r>
              <a:rPr lang="en-US" dirty="0" smtClean="0"/>
              <a:t>Birthday attack</a:t>
            </a:r>
          </a:p>
          <a:p>
            <a:pPr algn="just"/>
            <a:r>
              <a:rPr lang="en-US" dirty="0" smtClean="0"/>
              <a:t>Secure Hash Algorithm (SHA)</a:t>
            </a:r>
          </a:p>
          <a:p>
            <a:pPr algn="just"/>
            <a:r>
              <a:rPr lang="en-US" dirty="0" smtClean="0"/>
              <a:t>SHA-512</a:t>
            </a:r>
          </a:p>
          <a:p>
            <a:pPr algn="just"/>
            <a:r>
              <a:rPr lang="en-US" dirty="0" smtClean="0"/>
              <a:t>SHA-3</a:t>
            </a:r>
          </a:p>
          <a:p>
            <a:pPr algn="just"/>
            <a:r>
              <a:rPr lang="en-US" dirty="0" smtClean="0"/>
              <a:t>Summary</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72" y="216012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274638"/>
            <a:ext cx="8229600" cy="483008"/>
          </a:xfrm>
        </p:spPr>
        <p:txBody>
          <a:bodyPr anchorCtr="1"/>
          <a:lstStyle/>
          <a:p>
            <a:r>
              <a:rPr lang="en-US" dirty="0"/>
              <a:t>Hash Functions</a:t>
            </a:r>
            <a:endParaRPr lang="en-AU" dirty="0"/>
          </a:p>
        </p:txBody>
      </p:sp>
      <p:sp>
        <p:nvSpPr>
          <p:cNvPr id="55299" name="Rectangle 3"/>
          <p:cNvSpPr>
            <a:spLocks noGrp="1" noChangeArrowheads="1"/>
          </p:cNvSpPr>
          <p:nvPr>
            <p:ph type="body" idx="4294967295"/>
          </p:nvPr>
        </p:nvSpPr>
        <p:spPr>
          <a:xfrm>
            <a:off x="250825" y="1047161"/>
            <a:ext cx="8610600" cy="5256212"/>
          </a:xfrm>
        </p:spPr>
        <p:txBody>
          <a:bodyPr/>
          <a:lstStyle/>
          <a:p>
            <a:pPr>
              <a:lnSpc>
                <a:spcPct val="130000"/>
              </a:lnSpc>
            </a:pPr>
            <a:r>
              <a:rPr lang="en-AU" sz="1800" dirty="0"/>
              <a:t>condenses arbitrary message to fixed size</a:t>
            </a:r>
          </a:p>
          <a:p>
            <a:pPr lvl="1">
              <a:lnSpc>
                <a:spcPct val="130000"/>
              </a:lnSpc>
              <a:buFontTx/>
              <a:buNone/>
            </a:pPr>
            <a:r>
              <a:rPr lang="en-US" sz="1800" dirty="0">
                <a:latin typeface="Courier New" pitchFamily="49" charset="0"/>
              </a:rPr>
              <a:t>h = H(M)</a:t>
            </a:r>
            <a:r>
              <a:rPr lang="en-AU" sz="1800" dirty="0"/>
              <a:t> </a:t>
            </a:r>
          </a:p>
          <a:p>
            <a:pPr lvl="1">
              <a:lnSpc>
                <a:spcPct val="130000"/>
              </a:lnSpc>
            </a:pPr>
            <a:r>
              <a:rPr lang="en-US" sz="1800" dirty="0"/>
              <a:t>A "good" hash function has the property that the results of applying the function to a large set of inputs will produce outputs that are evenly distributed, and apparently random.</a:t>
            </a:r>
            <a:endParaRPr lang="en-AU" sz="1800" dirty="0"/>
          </a:p>
          <a:p>
            <a:pPr>
              <a:lnSpc>
                <a:spcPct val="130000"/>
              </a:lnSpc>
              <a:spcBef>
                <a:spcPct val="0"/>
              </a:spcBef>
            </a:pPr>
            <a:r>
              <a:rPr lang="en-US" sz="1800" dirty="0"/>
              <a:t>the objective of a hash function is </a:t>
            </a:r>
            <a:r>
              <a:rPr lang="en-US" sz="1800" dirty="0">
                <a:solidFill>
                  <a:schemeClr val="accent2"/>
                </a:solidFill>
              </a:rPr>
              <a:t>data integrity</a:t>
            </a:r>
            <a:r>
              <a:rPr lang="en-US" sz="1800" dirty="0"/>
              <a:t> </a:t>
            </a:r>
          </a:p>
          <a:p>
            <a:pPr>
              <a:lnSpc>
                <a:spcPct val="130000"/>
              </a:lnSpc>
              <a:spcBef>
                <a:spcPct val="0"/>
              </a:spcBef>
            </a:pPr>
            <a:r>
              <a:rPr lang="en-US" sz="1800" dirty="0"/>
              <a:t>hash used to detect changes to message </a:t>
            </a:r>
            <a:r>
              <a:rPr lang="en-US" sz="1800" dirty="0" err="1"/>
              <a:t>ie</a:t>
            </a:r>
            <a:r>
              <a:rPr lang="en-US" sz="1800" dirty="0"/>
              <a:t>, to determine whether or not data has changed</a:t>
            </a:r>
          </a:p>
          <a:p>
            <a:pPr>
              <a:lnSpc>
                <a:spcPct val="130000"/>
              </a:lnSpc>
            </a:pPr>
            <a:r>
              <a:rPr lang="en-US" sz="1800" dirty="0"/>
              <a:t>want a cryptographic hash function</a:t>
            </a:r>
          </a:p>
          <a:p>
            <a:pPr lvl="1">
              <a:lnSpc>
                <a:spcPct val="130000"/>
              </a:lnSpc>
            </a:pPr>
            <a:r>
              <a:rPr lang="en-US" sz="1800" dirty="0"/>
              <a:t>computationally infeasible to find data mapping to pre-specific hash (one-way property)</a:t>
            </a:r>
          </a:p>
          <a:p>
            <a:pPr lvl="1">
              <a:lnSpc>
                <a:spcPct val="130000"/>
              </a:lnSpc>
            </a:pPr>
            <a:r>
              <a:rPr lang="en-US" sz="1800" dirty="0"/>
              <a:t>computationally infeasible to find two data that map to same hash (collision-free property)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574448"/>
          </a:xfrm>
        </p:spPr>
        <p:txBody>
          <a:bodyPr anchorCtr="1"/>
          <a:lstStyle/>
          <a:p>
            <a:r>
              <a:rPr lang="en-US" dirty="0"/>
              <a:t>Cryptographic Hash Function</a:t>
            </a:r>
          </a:p>
        </p:txBody>
      </p:sp>
      <p:pic>
        <p:nvPicPr>
          <p:cNvPr id="20483" name="Picture 3"/>
          <p:cNvPicPr>
            <a:picLocks noChangeAspect="1"/>
          </p:cNvPicPr>
          <p:nvPr/>
        </p:nvPicPr>
        <p:blipFill>
          <a:blip r:embed="rId3"/>
          <a:srcRect/>
          <a:stretch>
            <a:fillRect/>
          </a:stretch>
        </p:blipFill>
        <p:spPr bwMode="auto">
          <a:xfrm>
            <a:off x="2438400" y="1600200"/>
            <a:ext cx="4114800" cy="49149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228600"/>
            <a:ext cx="3048000" cy="6400800"/>
          </a:xfrm>
        </p:spPr>
        <p:txBody>
          <a:bodyPr anchorCtr="1"/>
          <a:lstStyle/>
          <a:p>
            <a:r>
              <a:rPr lang="en-US" sz="3600" dirty="0"/>
              <a:t>Hash Functions &amp; Message </a:t>
            </a:r>
            <a:r>
              <a:rPr lang="en-US" sz="3600" dirty="0" err="1"/>
              <a:t>Authent-ication</a:t>
            </a:r>
            <a:endParaRPr lang="en-AU" sz="3600" dirty="0"/>
          </a:p>
        </p:txBody>
      </p:sp>
      <p:pic>
        <p:nvPicPr>
          <p:cNvPr id="22531" name="Picture 3"/>
          <p:cNvPicPr>
            <a:picLocks noChangeAspect="1"/>
          </p:cNvPicPr>
          <p:nvPr/>
        </p:nvPicPr>
        <p:blipFill>
          <a:blip r:embed="rId3"/>
          <a:srcRect/>
          <a:stretch>
            <a:fillRect/>
          </a:stretch>
        </p:blipFill>
        <p:spPr bwMode="auto">
          <a:xfrm>
            <a:off x="2879725" y="144463"/>
            <a:ext cx="6207125" cy="65849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457200" y="260350"/>
            <a:ext cx="8229600" cy="6192838"/>
          </a:xfrm>
        </p:spPr>
        <p:txBody>
          <a:bodyPr/>
          <a:lstStyle/>
          <a:p>
            <a:pPr algn="just">
              <a:lnSpc>
                <a:spcPct val="90000"/>
              </a:lnSpc>
              <a:buFontTx/>
              <a:buNone/>
            </a:pPr>
            <a:r>
              <a:rPr lang="en-US" sz="1800" dirty="0"/>
              <a:t>	</a:t>
            </a:r>
            <a:r>
              <a:rPr lang="en-US" sz="1800" dirty="0">
                <a:solidFill>
                  <a:schemeClr val="accent2"/>
                </a:solidFill>
              </a:rPr>
              <a:t>Message authentication is a mechanism or service used to verify the integrity of a message, by assuring that the data received are exactly as sent.  </a:t>
            </a:r>
          </a:p>
          <a:p>
            <a:pPr algn="just">
              <a:lnSpc>
                <a:spcPct val="90000"/>
              </a:lnSpc>
              <a:buFontTx/>
              <a:buAutoNum type="alphaLcPeriod"/>
            </a:pPr>
            <a:r>
              <a:rPr lang="en-US" sz="1800" dirty="0"/>
              <a:t>The message plus concatenated hash code is encrypted using symmetric encryption. Since only A and B share the secret key, the message must have come from A and has not been altered. The hash code provides the structure or redundancy required to </a:t>
            </a:r>
            <a:r>
              <a:rPr lang="en-US" sz="1800" dirty="0">
                <a:solidFill>
                  <a:schemeClr val="accent2"/>
                </a:solidFill>
              </a:rPr>
              <a:t>achieve authentication</a:t>
            </a:r>
            <a:r>
              <a:rPr lang="en-US" sz="1800" dirty="0"/>
              <a:t>.</a:t>
            </a:r>
          </a:p>
          <a:p>
            <a:pPr algn="just">
              <a:lnSpc>
                <a:spcPct val="90000"/>
              </a:lnSpc>
              <a:buFontTx/>
              <a:buAutoNum type="alphaLcPeriod"/>
            </a:pPr>
            <a:r>
              <a:rPr lang="en-US" sz="1800" dirty="0"/>
              <a:t>Only the hash code is encrypted, using symmetric encryption. This reduces the processing burden for those </a:t>
            </a:r>
            <a:r>
              <a:rPr lang="en-US" sz="1800" dirty="0">
                <a:solidFill>
                  <a:schemeClr val="accent2"/>
                </a:solidFill>
              </a:rPr>
              <a:t>applications not requiring confidentiality.   </a:t>
            </a:r>
          </a:p>
          <a:p>
            <a:pPr algn="just">
              <a:lnSpc>
                <a:spcPct val="90000"/>
              </a:lnSpc>
              <a:buFontTx/>
              <a:buAutoNum type="alphaLcPeriod"/>
            </a:pPr>
            <a:r>
              <a:rPr lang="en-US" sz="1800" dirty="0"/>
              <a:t>Shows the use of a hash function but </a:t>
            </a:r>
            <a:r>
              <a:rPr lang="en-US" sz="1800" dirty="0">
                <a:solidFill>
                  <a:schemeClr val="accent2"/>
                </a:solidFill>
              </a:rPr>
              <a:t>no encryption for message authentication</a:t>
            </a:r>
            <a:r>
              <a:rPr lang="en-US" sz="1800" dirty="0"/>
              <a:t>. The technique assumes that the two communicating parties share a common secret value S. A computes the hash value over the concatenation of M and S and appends the resulting hash value to M. Because B possesses S, it can </a:t>
            </a:r>
            <a:r>
              <a:rPr lang="en-US" sz="1800" dirty="0" err="1">
                <a:solidFill>
                  <a:schemeClr val="accent2"/>
                </a:solidFill>
              </a:rPr>
              <a:t>recompute</a:t>
            </a:r>
            <a:r>
              <a:rPr lang="en-US" sz="1800" dirty="0">
                <a:solidFill>
                  <a:schemeClr val="accent2"/>
                </a:solidFill>
              </a:rPr>
              <a:t> the hash value to verify.</a:t>
            </a:r>
            <a:r>
              <a:rPr lang="en-US" sz="1800" dirty="0"/>
              <a:t> Because the secret value itself is not sent, an </a:t>
            </a:r>
            <a:r>
              <a:rPr lang="en-US" sz="1800" dirty="0">
                <a:solidFill>
                  <a:schemeClr val="accent2"/>
                </a:solidFill>
              </a:rPr>
              <a:t>opponent cannot modify an intercepted message and cannot generate a false message</a:t>
            </a:r>
            <a:r>
              <a:rPr lang="en-US" sz="1800" dirty="0"/>
              <a:t>. </a:t>
            </a:r>
          </a:p>
          <a:p>
            <a:pPr algn="just">
              <a:lnSpc>
                <a:spcPct val="90000"/>
              </a:lnSpc>
              <a:buFontTx/>
              <a:buAutoNum type="alphaLcPeriod"/>
            </a:pPr>
            <a:r>
              <a:rPr lang="en-US" sz="1800" dirty="0">
                <a:solidFill>
                  <a:schemeClr val="accent2"/>
                </a:solidFill>
              </a:rPr>
              <a:t>Confidentiality can be added</a:t>
            </a:r>
            <a:r>
              <a:rPr lang="en-US" sz="1800" dirty="0"/>
              <a:t> to the approach of (c) by encrypting the entire message plus the hash code. </a:t>
            </a:r>
          </a:p>
          <a:p>
            <a:pPr algn="just">
              <a:lnSpc>
                <a:spcPct val="90000"/>
              </a:lnSpc>
            </a:pPr>
            <a:r>
              <a:rPr lang="en-US" sz="1800" dirty="0"/>
              <a:t>When confidentiality is not required, method (b) has an advantage over methods (a) and (d), which encrypts the entire message, in that less computation is required.</a:t>
            </a:r>
          </a:p>
          <a:p>
            <a:pPr algn="just">
              <a:lnSpc>
                <a:spcPct val="90000"/>
              </a:lnSpc>
              <a:buFontTx/>
              <a:buNone/>
            </a:pPr>
            <a:endParaRPr lang="en-US" sz="1800" dirty="0"/>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457200" y="509451"/>
            <a:ext cx="8229600" cy="5943738"/>
          </a:xfrm>
        </p:spPr>
        <p:txBody>
          <a:bodyPr/>
          <a:lstStyle/>
          <a:p>
            <a:pPr algn="just">
              <a:lnSpc>
                <a:spcPct val="80000"/>
              </a:lnSpc>
            </a:pPr>
            <a:r>
              <a:rPr lang="en-US" sz="2000" dirty="0"/>
              <a:t>Another important application, which is similar to the message authentication application, is the digital signature. </a:t>
            </a:r>
          </a:p>
          <a:p>
            <a:pPr algn="just">
              <a:lnSpc>
                <a:spcPct val="80000"/>
              </a:lnSpc>
            </a:pPr>
            <a:r>
              <a:rPr lang="en-US" sz="2000" dirty="0"/>
              <a:t>The operation of the digital signature is similar to that of the MAC.</a:t>
            </a:r>
          </a:p>
          <a:p>
            <a:pPr algn="just">
              <a:lnSpc>
                <a:spcPct val="80000"/>
              </a:lnSpc>
            </a:pPr>
            <a:r>
              <a:rPr lang="en-US" sz="2000" dirty="0"/>
              <a:t> In the case of the digital signature, the hash value of a message is encrypted with a user's private key. </a:t>
            </a:r>
          </a:p>
          <a:p>
            <a:pPr algn="just">
              <a:lnSpc>
                <a:spcPct val="80000"/>
              </a:lnSpc>
            </a:pPr>
            <a:r>
              <a:rPr lang="en-US" sz="2000" dirty="0"/>
              <a:t>Anyone who knows the user's public key can verify the integrity of the message that is associated with the digital signature.</a:t>
            </a:r>
          </a:p>
          <a:p>
            <a:pPr algn="just">
              <a:lnSpc>
                <a:spcPct val="80000"/>
              </a:lnSpc>
            </a:pPr>
            <a:r>
              <a:rPr lang="en-US" sz="2000" dirty="0"/>
              <a:t> In this case an attacker who wishes to alter the message would need to know the user's private key. </a:t>
            </a:r>
          </a:p>
          <a:p>
            <a:pPr algn="just">
              <a:lnSpc>
                <a:spcPct val="80000"/>
              </a:lnSpc>
            </a:pPr>
            <a:r>
              <a:rPr lang="en-US" sz="2000" dirty="0"/>
              <a:t>Figure illustrates, in a simplified fashion, how a hash code is used to provide a digital signature: </a:t>
            </a:r>
          </a:p>
          <a:p>
            <a:pPr algn="just">
              <a:lnSpc>
                <a:spcPct val="80000"/>
              </a:lnSpc>
              <a:buFontTx/>
              <a:buAutoNum type="alphaLcPeriod"/>
            </a:pPr>
            <a:r>
              <a:rPr lang="en-US" sz="2000" dirty="0"/>
              <a:t>The hash code is encrypted, using public-key encryption and using the sender's private key. It also provides a digital signature, because only the sender could have produced the encrypted hash code. In fact, this is the essence of the digital signature technique.  </a:t>
            </a:r>
          </a:p>
          <a:p>
            <a:pPr algn="just">
              <a:lnSpc>
                <a:spcPct val="80000"/>
              </a:lnSpc>
              <a:buFontTx/>
              <a:buAutoNum type="alphaLcPeriod"/>
            </a:pPr>
            <a:r>
              <a:rPr lang="en-US" sz="2000" dirty="0"/>
              <a:t>If confidentiality as well as a digital signature is desired, then the message plus the private-key-encrypted hash code can be encrypted using a symmetric secret key. This is a common technique. </a:t>
            </a:r>
          </a:p>
          <a:p>
            <a:pPr algn="just">
              <a:lnSpc>
                <a:spcPct val="80000"/>
              </a:lnSpc>
            </a:pPr>
            <a:endParaRPr lang="en-US" sz="2000" dirty="0"/>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nchorCtr="1"/>
          <a:lstStyle/>
          <a:p>
            <a:r>
              <a:rPr lang="en-US" sz="3600" dirty="0"/>
              <a:t>Hash Functions &amp; Digital Signatures</a:t>
            </a:r>
            <a:endParaRPr lang="en-AU" sz="3600" dirty="0"/>
          </a:p>
        </p:txBody>
      </p:sp>
      <p:pic>
        <p:nvPicPr>
          <p:cNvPr id="24579" name="Picture 3"/>
          <p:cNvPicPr>
            <a:picLocks noChangeAspect="1"/>
          </p:cNvPicPr>
          <p:nvPr/>
        </p:nvPicPr>
        <p:blipFill>
          <a:blip r:embed="rId3"/>
          <a:srcRect/>
          <a:stretch>
            <a:fillRect/>
          </a:stretch>
        </p:blipFill>
        <p:spPr bwMode="auto">
          <a:xfrm>
            <a:off x="539750" y="1628775"/>
            <a:ext cx="6613525" cy="408781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Ctr="1"/>
          <a:lstStyle/>
          <a:p>
            <a:r>
              <a:rPr lang="en-US" dirty="0"/>
              <a:t>Other Hash Function Uses</a:t>
            </a:r>
          </a:p>
        </p:txBody>
      </p:sp>
      <p:sp>
        <p:nvSpPr>
          <p:cNvPr id="3" name="Content Placeholder 2"/>
          <p:cNvSpPr>
            <a:spLocks noGrp="1"/>
          </p:cNvSpPr>
          <p:nvPr>
            <p:ph idx="4294967295"/>
          </p:nvPr>
        </p:nvSpPr>
        <p:spPr/>
        <p:txBody>
          <a:bodyPr/>
          <a:lstStyle/>
          <a:p>
            <a:pPr algn="just">
              <a:lnSpc>
                <a:spcPct val="160000"/>
              </a:lnSpc>
            </a:pPr>
            <a:r>
              <a:rPr lang="en-US" sz="1800" dirty="0"/>
              <a:t>to create a one-way password file</a:t>
            </a:r>
          </a:p>
          <a:p>
            <a:pPr lvl="1" algn="just">
              <a:lnSpc>
                <a:spcPct val="160000"/>
              </a:lnSpc>
            </a:pPr>
            <a:r>
              <a:rPr lang="en-US" sz="1800" dirty="0"/>
              <a:t>store hash of password not actual password</a:t>
            </a:r>
          </a:p>
          <a:p>
            <a:pPr lvl="1" algn="just">
              <a:lnSpc>
                <a:spcPct val="160000"/>
              </a:lnSpc>
            </a:pPr>
            <a:r>
              <a:rPr lang="en-US" sz="1800" dirty="0"/>
              <a:t>the actual password is not retrievable by a hacker who gains access to the password file</a:t>
            </a:r>
          </a:p>
          <a:p>
            <a:pPr algn="just"/>
            <a:r>
              <a:rPr lang="en-US" sz="1800" dirty="0"/>
              <a:t>when a user enters a password, the hash of that password is compared to the stored hash value for verification. This approach to password protection is used by most operating systems.  </a:t>
            </a:r>
          </a:p>
          <a:p>
            <a:pPr algn="just">
              <a:lnSpc>
                <a:spcPct val="160000"/>
              </a:lnSpc>
            </a:pPr>
            <a:r>
              <a:rPr lang="en-US" sz="1800" dirty="0"/>
              <a:t>for intrusion detection and virus detection</a:t>
            </a:r>
          </a:p>
          <a:p>
            <a:pPr lvl="1" algn="just">
              <a:lnSpc>
                <a:spcPct val="160000"/>
              </a:lnSpc>
            </a:pPr>
            <a:r>
              <a:rPr lang="en-US" sz="1800" dirty="0"/>
              <a:t>keep &amp; check hash of files on system</a:t>
            </a:r>
          </a:p>
          <a:p>
            <a:pPr algn="just">
              <a:buFontTx/>
              <a:buNone/>
            </a:pPr>
            <a:r>
              <a:rPr lang="en-US" sz="1800" dirty="0"/>
              <a:t>	- An intruder would need to change F without changing H(F).  </a:t>
            </a:r>
            <a:endParaRPr lang="en-US" sz="2000" dirty="0"/>
          </a:p>
          <a:p>
            <a:pPr algn="just">
              <a:lnSpc>
                <a:spcPct val="160000"/>
              </a:lnSpc>
            </a:pPr>
            <a:r>
              <a:rPr lang="en-US" sz="1800" dirty="0"/>
              <a:t>pseudorandom function (PRF) or pseudorandom number generator (PRNG)</a:t>
            </a:r>
          </a:p>
          <a:p>
            <a:pPr algn="just">
              <a:lnSpc>
                <a:spcPct val="160000"/>
              </a:lnSpc>
            </a:pP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2400"/>
            <a:ext cx="8229600" cy="1322388"/>
          </a:xfrm>
        </p:spPr>
        <p:txBody>
          <a:bodyPr anchorCtr="1"/>
          <a:lstStyle/>
          <a:p>
            <a:r>
              <a:rPr lang="en-US" dirty="0"/>
              <a:t>Two Simple Insecure Hash Functions</a:t>
            </a:r>
          </a:p>
        </p:txBody>
      </p:sp>
      <p:sp>
        <p:nvSpPr>
          <p:cNvPr id="3" name="Content Placeholder 2"/>
          <p:cNvSpPr>
            <a:spLocks noGrp="1"/>
          </p:cNvSpPr>
          <p:nvPr>
            <p:ph idx="4294967295"/>
          </p:nvPr>
        </p:nvSpPr>
        <p:spPr>
          <a:xfrm>
            <a:off x="189411" y="1426028"/>
            <a:ext cx="8686800" cy="4876800"/>
          </a:xfrm>
        </p:spPr>
        <p:txBody>
          <a:bodyPr/>
          <a:lstStyle/>
          <a:p>
            <a:pPr algn="just"/>
            <a:r>
              <a:rPr lang="en-US" sz="2400" dirty="0"/>
              <a:t>consider </a:t>
            </a:r>
            <a:r>
              <a:rPr lang="en-US" sz="2400" dirty="0">
                <a:solidFill>
                  <a:schemeClr val="accent2"/>
                </a:solidFill>
              </a:rPr>
              <a:t>two simple</a:t>
            </a:r>
            <a:r>
              <a:rPr lang="en-US" sz="2400" dirty="0"/>
              <a:t> insecure hash functions</a:t>
            </a:r>
          </a:p>
          <a:p>
            <a:pPr algn="just"/>
            <a:r>
              <a:rPr lang="en-US" sz="2400" dirty="0">
                <a:solidFill>
                  <a:schemeClr val="accent2"/>
                </a:solidFill>
              </a:rPr>
              <a:t>bit-by-bit exclusive-OR (XOR) of every block</a:t>
            </a:r>
          </a:p>
          <a:p>
            <a:pPr lvl="1" algn="just"/>
            <a:r>
              <a:rPr lang="en-US" sz="2400" i="1" dirty="0" err="1"/>
              <a:t>C</a:t>
            </a:r>
            <a:r>
              <a:rPr lang="en-US" sz="2400" i="1" baseline="-25000" dirty="0" err="1"/>
              <a:t>i</a:t>
            </a:r>
            <a:r>
              <a:rPr lang="en-US" sz="2400" i="1" dirty="0"/>
              <a:t> = b</a:t>
            </a:r>
            <a:r>
              <a:rPr lang="en-US" sz="2400" i="1" baseline="-25000" dirty="0"/>
              <a:t>i1</a:t>
            </a:r>
            <a:r>
              <a:rPr lang="en-US" sz="2400" i="1" dirty="0"/>
              <a:t> </a:t>
            </a:r>
            <a:r>
              <a:rPr lang="en-US" sz="2400" i="1" dirty="0" err="1"/>
              <a:t>xor</a:t>
            </a:r>
            <a:r>
              <a:rPr lang="en-US" sz="2400" i="1" dirty="0"/>
              <a:t> b</a:t>
            </a:r>
            <a:r>
              <a:rPr lang="en-US" sz="2400" i="1" baseline="-25000" dirty="0"/>
              <a:t>i2</a:t>
            </a:r>
            <a:r>
              <a:rPr lang="en-US" sz="2400" i="1" dirty="0"/>
              <a:t> </a:t>
            </a:r>
            <a:r>
              <a:rPr lang="en-US" sz="2400" i="1" dirty="0" err="1"/>
              <a:t>xor</a:t>
            </a:r>
            <a:r>
              <a:rPr lang="en-US" sz="2400" i="1" dirty="0"/>
              <a:t> . . . </a:t>
            </a:r>
            <a:r>
              <a:rPr lang="en-US" sz="2400" i="1" dirty="0" err="1"/>
              <a:t>xor</a:t>
            </a:r>
            <a:r>
              <a:rPr lang="en-US" sz="2400" i="1" dirty="0"/>
              <a:t> </a:t>
            </a:r>
            <a:r>
              <a:rPr lang="en-US" sz="2400" i="1" dirty="0" err="1"/>
              <a:t>b</a:t>
            </a:r>
            <a:r>
              <a:rPr lang="en-US" sz="2400" i="1" baseline="-25000" dirty="0" err="1"/>
              <a:t>im</a:t>
            </a:r>
            <a:r>
              <a:rPr lang="en-US" sz="2400" i="1" dirty="0"/>
              <a:t> </a:t>
            </a:r>
          </a:p>
          <a:p>
            <a:pPr lvl="1" algn="just"/>
            <a:r>
              <a:rPr lang="en-US" sz="2400" dirty="0"/>
              <a:t>a longitudinal redundancy check</a:t>
            </a:r>
          </a:p>
          <a:p>
            <a:pPr lvl="1" algn="just"/>
            <a:r>
              <a:rPr lang="en-US" sz="2400" dirty="0"/>
              <a:t>reasonably effective as data integrity check</a:t>
            </a:r>
            <a:endParaRPr lang="en-US" sz="2400" i="1" dirty="0"/>
          </a:p>
          <a:p>
            <a:pPr algn="just"/>
            <a:r>
              <a:rPr lang="en-US" sz="2400" dirty="0">
                <a:solidFill>
                  <a:schemeClr val="accent2"/>
                </a:solidFill>
              </a:rPr>
              <a:t>one-bit circular shift on hash value</a:t>
            </a:r>
          </a:p>
          <a:p>
            <a:pPr lvl="1" algn="just"/>
            <a:r>
              <a:rPr lang="en-US" sz="2400" dirty="0"/>
              <a:t>for each successive </a:t>
            </a:r>
            <a:r>
              <a:rPr lang="en-US" sz="2400" i="1" dirty="0"/>
              <a:t>n-bit </a:t>
            </a:r>
            <a:r>
              <a:rPr lang="en-US" sz="2400" dirty="0"/>
              <a:t>block</a:t>
            </a:r>
          </a:p>
          <a:p>
            <a:pPr lvl="2" algn="just"/>
            <a:r>
              <a:rPr lang="en-US" dirty="0"/>
              <a:t>rotate current hash value to left by1bit and XOR block</a:t>
            </a:r>
          </a:p>
          <a:p>
            <a:pPr lvl="1" algn="just"/>
            <a:r>
              <a:rPr lang="en-US" sz="2400" dirty="0"/>
              <a:t>good for data integrity but useless for security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nchorCtr="1"/>
          <a:lstStyle/>
          <a:p>
            <a:r>
              <a:rPr lang="en-US" sz="3600" dirty="0"/>
              <a:t>Hash Function Requirements</a:t>
            </a:r>
            <a:endParaRPr lang="en-AU" sz="3600" dirty="0"/>
          </a:p>
        </p:txBody>
      </p:sp>
      <p:graphicFrame>
        <p:nvGraphicFramePr>
          <p:cNvPr id="30722" name="Object 2"/>
          <p:cNvGraphicFramePr>
            <a:graphicFrameLocks noChangeAspect="1"/>
          </p:cNvGraphicFramePr>
          <p:nvPr/>
        </p:nvGraphicFramePr>
        <p:xfrm>
          <a:off x="900113" y="1412875"/>
          <a:ext cx="7577137" cy="4532313"/>
        </p:xfrm>
        <a:graphic>
          <a:graphicData uri="http://schemas.openxmlformats.org/presentationml/2006/ole">
            <p:oleObj spid="_x0000_s15362" name="Document" r:id="rId4" imgW="20576872" imgH="12308018" progId="Word.Document.12">
              <p:link updateAutomatic="1"/>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15 July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Ctr="1"/>
          <a:lstStyle/>
          <a:p>
            <a:r>
              <a:rPr lang="en-US" dirty="0"/>
              <a:t>Attacks on Hash Functions`</a:t>
            </a:r>
          </a:p>
        </p:txBody>
      </p:sp>
      <p:sp>
        <p:nvSpPr>
          <p:cNvPr id="3" name="Content Placeholder 2"/>
          <p:cNvSpPr>
            <a:spLocks noGrp="1"/>
          </p:cNvSpPr>
          <p:nvPr>
            <p:ph idx="4294967295"/>
          </p:nvPr>
        </p:nvSpPr>
        <p:spPr>
          <a:xfrm>
            <a:off x="457200" y="1676400"/>
            <a:ext cx="8229600" cy="4953000"/>
          </a:xfrm>
        </p:spPr>
        <p:txBody>
          <a:bodyPr/>
          <a:lstStyle/>
          <a:p>
            <a:pPr>
              <a:lnSpc>
                <a:spcPct val="120000"/>
              </a:lnSpc>
            </a:pPr>
            <a:r>
              <a:rPr lang="en-US" sz="2400" dirty="0"/>
              <a:t>have brute-force attacks and cryptanalysis</a:t>
            </a:r>
          </a:p>
          <a:p>
            <a:pPr>
              <a:lnSpc>
                <a:spcPct val="120000"/>
              </a:lnSpc>
            </a:pPr>
            <a:r>
              <a:rPr lang="en-US" sz="2400" dirty="0"/>
              <a:t>a </a:t>
            </a:r>
            <a:r>
              <a:rPr lang="en-US" sz="2400" dirty="0" err="1"/>
              <a:t>preimage</a:t>
            </a:r>
            <a:r>
              <a:rPr lang="en-US" sz="2400" dirty="0"/>
              <a:t> or second </a:t>
            </a:r>
            <a:r>
              <a:rPr lang="en-US" sz="2400" dirty="0" err="1"/>
              <a:t>preimage</a:t>
            </a:r>
            <a:r>
              <a:rPr lang="en-US" sz="2400" dirty="0"/>
              <a:t> attack</a:t>
            </a:r>
          </a:p>
          <a:p>
            <a:pPr lvl="1">
              <a:lnSpc>
                <a:spcPct val="120000"/>
              </a:lnSpc>
            </a:pPr>
            <a:r>
              <a:rPr lang="en-US" sz="2400" dirty="0"/>
              <a:t>find </a:t>
            </a:r>
            <a:r>
              <a:rPr lang="en-US" sz="2400" i="1" dirty="0">
                <a:latin typeface="Courier New" pitchFamily="49" charset="0"/>
                <a:cs typeface="Courier New" pitchFamily="49" charset="0"/>
              </a:rPr>
              <a:t>y</a:t>
            </a:r>
            <a:r>
              <a:rPr lang="en-US" sz="2400" i="1" dirty="0"/>
              <a:t>  </a:t>
            </a:r>
            <a:r>
              <a:rPr lang="en-US" sz="2400" dirty="0" err="1"/>
              <a:t>s.t</a:t>
            </a:r>
            <a:r>
              <a:rPr lang="en-US" sz="2400" dirty="0"/>
              <a:t>. </a:t>
            </a:r>
            <a:r>
              <a:rPr lang="en-US" sz="2400" i="1" dirty="0">
                <a:latin typeface="Courier New" pitchFamily="49" charset="0"/>
                <a:cs typeface="Courier New" pitchFamily="49" charset="0"/>
              </a:rPr>
              <a:t>H(y) </a:t>
            </a:r>
            <a:r>
              <a:rPr lang="en-US" sz="2400" dirty="0"/>
              <a:t>equals a given hash value </a:t>
            </a:r>
          </a:p>
          <a:p>
            <a:pPr>
              <a:lnSpc>
                <a:spcPct val="120000"/>
              </a:lnSpc>
            </a:pPr>
            <a:r>
              <a:rPr lang="en-US" sz="2400" dirty="0"/>
              <a:t>collision resistance</a:t>
            </a:r>
          </a:p>
          <a:p>
            <a:pPr lvl="1">
              <a:lnSpc>
                <a:spcPct val="120000"/>
              </a:lnSpc>
            </a:pPr>
            <a:r>
              <a:rPr lang="en-US" sz="2400" dirty="0"/>
              <a:t>find  two messages </a:t>
            </a:r>
            <a:r>
              <a:rPr lang="en-US" sz="2400" dirty="0">
                <a:latin typeface="Courier New" pitchFamily="49" charset="0"/>
                <a:cs typeface="Courier New" pitchFamily="49" charset="0"/>
              </a:rPr>
              <a:t>x</a:t>
            </a:r>
            <a:r>
              <a:rPr lang="en-US" sz="2400" dirty="0"/>
              <a:t> &amp; </a:t>
            </a:r>
            <a:r>
              <a:rPr lang="en-US" sz="2400" i="1" dirty="0">
                <a:latin typeface="Courier New" pitchFamily="49" charset="0"/>
                <a:cs typeface="Courier New" pitchFamily="49" charset="0"/>
              </a:rPr>
              <a:t>y</a:t>
            </a:r>
            <a:r>
              <a:rPr lang="en-US" sz="2400" i="1" dirty="0"/>
              <a:t> </a:t>
            </a:r>
            <a:r>
              <a:rPr lang="en-US" sz="2400" dirty="0"/>
              <a:t>with same hash so </a:t>
            </a:r>
            <a:r>
              <a:rPr lang="en-US" sz="2400" dirty="0">
                <a:latin typeface="Courier New" pitchFamily="49" charset="0"/>
                <a:cs typeface="Courier New" pitchFamily="49" charset="0"/>
              </a:rPr>
              <a:t>H(x) = H(y)</a:t>
            </a:r>
            <a:r>
              <a:rPr lang="en-US" sz="2400" dirty="0"/>
              <a:t> </a:t>
            </a:r>
          </a:p>
          <a:p>
            <a:pPr>
              <a:lnSpc>
                <a:spcPct val="120000"/>
              </a:lnSpc>
            </a:pPr>
            <a:r>
              <a:rPr lang="en-US" sz="2400" dirty="0"/>
              <a:t>If collision </a:t>
            </a:r>
            <a:r>
              <a:rPr lang="en-US" sz="2400" dirty="0" err="1"/>
              <a:t>ressistance</a:t>
            </a:r>
            <a:r>
              <a:rPr lang="en-US" sz="2400" dirty="0"/>
              <a:t> is required, then the value 2</a:t>
            </a:r>
            <a:r>
              <a:rPr lang="en-US" sz="2400" i="1" baseline="30000" dirty="0"/>
              <a:t>m/2 </a:t>
            </a:r>
            <a:r>
              <a:rPr lang="en-US" sz="2400" dirty="0"/>
              <a:t>determines strength of hash code against brute-force attacks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470263" y="1136650"/>
            <a:ext cx="8229600" cy="5721350"/>
          </a:xfrm>
        </p:spPr>
        <p:txBody>
          <a:bodyPr/>
          <a:lstStyle/>
          <a:p>
            <a:pPr algn="just">
              <a:lnSpc>
                <a:spcPct val="110000"/>
              </a:lnSpc>
            </a:pPr>
            <a:r>
              <a:rPr lang="en-US" sz="2400" dirty="0"/>
              <a:t>Van </a:t>
            </a:r>
            <a:r>
              <a:rPr lang="en-US" sz="2400" dirty="0" err="1"/>
              <a:t>Oorschot</a:t>
            </a:r>
            <a:r>
              <a:rPr lang="en-US" sz="2400" dirty="0"/>
              <a:t> and Wiener presented a design for a $10 million collision search machine for MD5, which has a </a:t>
            </a:r>
            <a:r>
              <a:rPr lang="en-US" sz="2400" dirty="0">
                <a:solidFill>
                  <a:schemeClr val="accent2"/>
                </a:solidFill>
              </a:rPr>
              <a:t>128-bit hash length, that could find a collision in 24 days</a:t>
            </a:r>
            <a:r>
              <a:rPr lang="en-US" sz="2400" dirty="0"/>
              <a:t>. </a:t>
            </a:r>
          </a:p>
          <a:p>
            <a:pPr algn="just">
              <a:lnSpc>
                <a:spcPct val="110000"/>
              </a:lnSpc>
            </a:pPr>
            <a:r>
              <a:rPr lang="en-US" sz="2400" dirty="0"/>
              <a:t>Thus a 128-bit code may be viewed as inadequate. </a:t>
            </a:r>
          </a:p>
          <a:p>
            <a:pPr algn="just">
              <a:lnSpc>
                <a:spcPct val="110000"/>
              </a:lnSpc>
            </a:pPr>
            <a:r>
              <a:rPr lang="en-US" sz="2400" dirty="0"/>
              <a:t>The next step up, if a </a:t>
            </a:r>
            <a:r>
              <a:rPr lang="en-US" sz="2400" dirty="0">
                <a:solidFill>
                  <a:schemeClr val="accent2"/>
                </a:solidFill>
              </a:rPr>
              <a:t>hash code is treated as a sequence of 32 bits, is a 160-bit hash length</a:t>
            </a:r>
            <a:r>
              <a:rPr lang="en-US" sz="2400" dirty="0"/>
              <a:t>. </a:t>
            </a:r>
          </a:p>
          <a:p>
            <a:pPr algn="just">
              <a:lnSpc>
                <a:spcPct val="110000"/>
              </a:lnSpc>
            </a:pPr>
            <a:r>
              <a:rPr lang="en-US" sz="2400" dirty="0"/>
              <a:t>With a hash length of 160 bits, the same search machine would require over </a:t>
            </a:r>
            <a:r>
              <a:rPr lang="en-US" sz="2400" dirty="0">
                <a:solidFill>
                  <a:schemeClr val="accent2"/>
                </a:solidFill>
              </a:rPr>
              <a:t>four thousand years to find a collision. </a:t>
            </a:r>
          </a:p>
          <a:p>
            <a:pPr algn="just">
              <a:lnSpc>
                <a:spcPct val="110000"/>
              </a:lnSpc>
            </a:pPr>
            <a:r>
              <a:rPr lang="en-US" sz="2400" dirty="0"/>
              <a:t>With today's technology, the time would be much shorter, so that 160 bits now appears suspect. </a:t>
            </a:r>
          </a:p>
          <a:p>
            <a:pPr algn="just">
              <a:lnSpc>
                <a:spcPct val="110000"/>
              </a:lnSpc>
            </a:pPr>
            <a:endParaRPr lang="en-US" sz="2400" dirty="0"/>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smtClean="0"/>
              <a:t>Message Authentication requirement</a:t>
            </a:r>
          </a:p>
          <a:p>
            <a:pPr algn="just"/>
            <a:r>
              <a:rPr lang="en-US" dirty="0" smtClean="0"/>
              <a:t>Hash function</a:t>
            </a:r>
          </a:p>
          <a:p>
            <a:pPr algn="just"/>
            <a:r>
              <a:rPr lang="en-US" dirty="0" smtClean="0"/>
              <a:t>Birthday attack</a:t>
            </a:r>
          </a:p>
          <a:p>
            <a:pPr algn="just"/>
            <a:r>
              <a:rPr lang="en-US" dirty="0" smtClean="0"/>
              <a:t>Secure Hash Algorithm (SHA)</a:t>
            </a:r>
          </a:p>
          <a:p>
            <a:pPr algn="just"/>
            <a:r>
              <a:rPr lang="en-US" dirty="0" smtClean="0"/>
              <a:t>SHA-512</a:t>
            </a:r>
          </a:p>
          <a:p>
            <a:pPr algn="just"/>
            <a:r>
              <a:rPr lang="en-US" dirty="0" smtClean="0"/>
              <a:t>SHA-3</a:t>
            </a:r>
          </a:p>
          <a:p>
            <a:pPr algn="just"/>
            <a:r>
              <a:rPr lang="en-US" dirty="0" smtClean="0"/>
              <a:t>Summary</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846" y="2538946"/>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nchorCtr="1"/>
          <a:lstStyle/>
          <a:p>
            <a:r>
              <a:rPr lang="en-US" dirty="0"/>
              <a:t>Birthday Attacks</a:t>
            </a:r>
            <a:endParaRPr lang="en-AU" dirty="0"/>
          </a:p>
        </p:txBody>
      </p:sp>
      <p:sp>
        <p:nvSpPr>
          <p:cNvPr id="65539" name="Rectangle 3"/>
          <p:cNvSpPr>
            <a:spLocks noGrp="1" noChangeArrowheads="1"/>
          </p:cNvSpPr>
          <p:nvPr>
            <p:ph type="body" idx="4294967295"/>
          </p:nvPr>
        </p:nvSpPr>
        <p:spPr>
          <a:xfrm>
            <a:off x="404949" y="1310640"/>
            <a:ext cx="8229600" cy="4724400"/>
          </a:xfrm>
        </p:spPr>
        <p:txBody>
          <a:bodyPr/>
          <a:lstStyle/>
          <a:p>
            <a:r>
              <a:rPr lang="en-US" sz="2000" dirty="0"/>
              <a:t>might think a 64-bit hash is secure</a:t>
            </a:r>
          </a:p>
          <a:p>
            <a:r>
              <a:rPr lang="en-US" sz="2000" dirty="0"/>
              <a:t>but by </a:t>
            </a:r>
            <a:r>
              <a:rPr lang="en-US" sz="2000" b="1" dirty="0"/>
              <a:t>Birthday Paradox</a:t>
            </a:r>
            <a:r>
              <a:rPr lang="en-US" sz="2000" dirty="0"/>
              <a:t> is not</a:t>
            </a:r>
          </a:p>
          <a:p>
            <a:r>
              <a:rPr lang="en-US" sz="2000" b="1" dirty="0"/>
              <a:t>birthday attack </a:t>
            </a:r>
            <a:r>
              <a:rPr lang="en-US" sz="2000" dirty="0"/>
              <a:t>works thus:</a:t>
            </a:r>
          </a:p>
          <a:p>
            <a:pPr lvl="1"/>
            <a:r>
              <a:rPr lang="en-US" sz="2000" dirty="0"/>
              <a:t>given user prepared to sign a valid message x</a:t>
            </a:r>
          </a:p>
          <a:p>
            <a:pPr lvl="1"/>
            <a:r>
              <a:rPr lang="en-US" sz="2000" dirty="0"/>
              <a:t>opponent generates 2</a:t>
            </a:r>
            <a:r>
              <a:rPr lang="en-US" sz="2000" baseline="60000" dirty="0"/>
              <a:t>m</a:t>
            </a:r>
            <a:r>
              <a:rPr lang="en-US" sz="2000" baseline="40000" dirty="0"/>
              <a:t>/</a:t>
            </a:r>
            <a:r>
              <a:rPr lang="en-US" sz="2000" baseline="20000" dirty="0"/>
              <a:t>2</a:t>
            </a:r>
            <a:r>
              <a:rPr lang="en-US" sz="2000" baseline="30000" dirty="0"/>
              <a:t> </a:t>
            </a:r>
            <a:r>
              <a:rPr lang="en-US" sz="2000" dirty="0"/>
              <a:t>variations x’ of x, all with essentially the same meaning, and saves them</a:t>
            </a:r>
          </a:p>
          <a:p>
            <a:pPr lvl="1"/>
            <a:r>
              <a:rPr lang="en-US" sz="2000" dirty="0"/>
              <a:t>opponent generates 2</a:t>
            </a:r>
            <a:r>
              <a:rPr lang="en-US" sz="2000" baseline="60000" dirty="0"/>
              <a:t>m</a:t>
            </a:r>
            <a:r>
              <a:rPr lang="en-US" sz="2000" baseline="40000" dirty="0"/>
              <a:t>/</a:t>
            </a:r>
            <a:r>
              <a:rPr lang="en-US" sz="2000" baseline="20000" dirty="0"/>
              <a:t>2</a:t>
            </a:r>
            <a:r>
              <a:rPr lang="en-US" sz="2000" baseline="30000" dirty="0"/>
              <a:t> </a:t>
            </a:r>
            <a:r>
              <a:rPr lang="en-US" sz="2000" dirty="0"/>
              <a:t>variations y’ of a desired fraudulent message y</a:t>
            </a:r>
          </a:p>
          <a:p>
            <a:pPr lvl="1"/>
            <a:r>
              <a:rPr lang="en-US" sz="2000" dirty="0"/>
              <a:t>two sets of messages are compared to find pair with same hash (probability &gt; 0.5 by birthday paradox)</a:t>
            </a:r>
          </a:p>
          <a:p>
            <a:pPr lvl="1"/>
            <a:r>
              <a:rPr lang="en-US" sz="2000" dirty="0"/>
              <a:t>have user sign the valid message, then substitute the forgery which will have a valid signature</a:t>
            </a:r>
          </a:p>
          <a:p>
            <a:r>
              <a:rPr lang="en-US" sz="2000" dirty="0"/>
              <a:t>conclusion is that need to use larger MAC/hash</a:t>
            </a:r>
            <a:endParaRPr lang="en-AU"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457200" y="1005840"/>
            <a:ext cx="8229600" cy="5447348"/>
          </a:xfrm>
        </p:spPr>
        <p:txBody>
          <a:bodyPr/>
          <a:lstStyle/>
          <a:p>
            <a:pPr algn="just">
              <a:lnSpc>
                <a:spcPct val="110000"/>
              </a:lnSpc>
            </a:pPr>
            <a:r>
              <a:rPr lang="en-US" sz="2400" dirty="0"/>
              <a:t>The Birthday Attack exploits the birthday paradox – the chance that in a group of people two will share the same birthday – only 23 people are needed for a Pr&gt;0.5 of this. Can generalize the problem to one wanting a matching pair from any two sets, and show need 2</a:t>
            </a:r>
            <a:r>
              <a:rPr lang="en-US" sz="2400" baseline="60000" dirty="0"/>
              <a:t>m</a:t>
            </a:r>
            <a:r>
              <a:rPr lang="en-US" sz="2400" baseline="40000" dirty="0"/>
              <a:t>/</a:t>
            </a:r>
            <a:r>
              <a:rPr lang="en-US" sz="2400" baseline="20000" dirty="0"/>
              <a:t>2</a:t>
            </a:r>
            <a:r>
              <a:rPr lang="en-US" sz="2400" dirty="0"/>
              <a:t> in each to get a matching m-bit hash.</a:t>
            </a:r>
          </a:p>
          <a:p>
            <a:pPr algn="just">
              <a:lnSpc>
                <a:spcPct val="110000"/>
              </a:lnSpc>
            </a:pPr>
            <a:r>
              <a:rPr lang="en-US" sz="2400" dirty="0"/>
              <a:t>Yuval proposed the strategy shown to exploit the birthday paradox in a collision resistant attack. Note that creating many message variants is relatively easy, either by rewording or just varying the amount of white-space in the message. All of which indicates that larger MACs/Hashes are needed.</a:t>
            </a:r>
            <a:endParaRPr lang="en-AU" sz="2400" dirty="0"/>
          </a:p>
          <a:p>
            <a:pPr algn="just">
              <a:lnSpc>
                <a:spcPct val="110000"/>
              </a:lnSpc>
            </a:pPr>
            <a:endParaRPr lang="en-US" sz="2400" dirty="0"/>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Ctr="1"/>
          <a:lstStyle/>
          <a:p>
            <a:r>
              <a:rPr lang="en-US" dirty="0"/>
              <a:t>Hash Function Cryptanalysis</a:t>
            </a:r>
          </a:p>
        </p:txBody>
      </p:sp>
      <p:sp>
        <p:nvSpPr>
          <p:cNvPr id="3" name="Content Placeholder 2"/>
          <p:cNvSpPr>
            <a:spLocks noGrp="1"/>
          </p:cNvSpPr>
          <p:nvPr>
            <p:ph idx="4294967295"/>
          </p:nvPr>
        </p:nvSpPr>
        <p:spPr>
          <a:xfrm>
            <a:off x="457200" y="1371600"/>
            <a:ext cx="8229600" cy="2819400"/>
          </a:xfrm>
        </p:spPr>
        <p:txBody>
          <a:bodyPr/>
          <a:lstStyle/>
          <a:p>
            <a:pPr algn="just">
              <a:lnSpc>
                <a:spcPct val="120000"/>
              </a:lnSpc>
            </a:pPr>
            <a:r>
              <a:rPr lang="en-US" sz="2400" dirty="0"/>
              <a:t>cryptanalytic attacks exploit some property of </a:t>
            </a:r>
            <a:r>
              <a:rPr lang="en-US" sz="2400" dirty="0" smtClean="0"/>
              <a:t>algorithm </a:t>
            </a:r>
            <a:r>
              <a:rPr lang="en-US" sz="2400" dirty="0"/>
              <a:t>so faster than exhaustive search</a:t>
            </a:r>
          </a:p>
          <a:p>
            <a:pPr algn="just">
              <a:lnSpc>
                <a:spcPct val="120000"/>
              </a:lnSpc>
            </a:pPr>
            <a:r>
              <a:rPr lang="en-US" sz="2400" dirty="0"/>
              <a:t>hash functions use iterative structure</a:t>
            </a:r>
          </a:p>
          <a:p>
            <a:pPr lvl="1" algn="just">
              <a:lnSpc>
                <a:spcPct val="120000"/>
              </a:lnSpc>
            </a:pPr>
            <a:r>
              <a:rPr lang="en-US" sz="2400" dirty="0"/>
              <a:t>process message in blocks (</a:t>
            </a:r>
            <a:r>
              <a:rPr lang="en-US" sz="2400" dirty="0" err="1"/>
              <a:t>incl</a:t>
            </a:r>
            <a:r>
              <a:rPr lang="en-US" sz="2400" dirty="0"/>
              <a:t> length)</a:t>
            </a:r>
          </a:p>
          <a:p>
            <a:pPr algn="just">
              <a:lnSpc>
                <a:spcPct val="120000"/>
              </a:lnSpc>
            </a:pPr>
            <a:r>
              <a:rPr lang="en-US" sz="2400" dirty="0"/>
              <a:t>attacks focus on collisions in function f</a:t>
            </a:r>
          </a:p>
        </p:txBody>
      </p:sp>
      <p:pic>
        <p:nvPicPr>
          <p:cNvPr id="36868" name="Picture 3"/>
          <p:cNvPicPr>
            <a:picLocks noChangeAspect="1"/>
          </p:cNvPicPr>
          <p:nvPr/>
        </p:nvPicPr>
        <p:blipFill>
          <a:blip r:embed="rId3"/>
          <a:srcRect/>
          <a:stretch>
            <a:fillRect/>
          </a:stretch>
        </p:blipFill>
        <p:spPr bwMode="auto">
          <a:xfrm>
            <a:off x="611188" y="4076701"/>
            <a:ext cx="6024743" cy="182052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nchorCtr="1"/>
          <a:lstStyle/>
          <a:p>
            <a:r>
              <a:rPr lang="en-US" sz="3600" dirty="0"/>
              <a:t>Block Ciphers as Hash Functions</a:t>
            </a:r>
            <a:endParaRPr lang="en-AU" sz="3600" dirty="0"/>
          </a:p>
        </p:txBody>
      </p:sp>
      <p:sp>
        <p:nvSpPr>
          <p:cNvPr id="67587" name="Rectangle 3"/>
          <p:cNvSpPr>
            <a:spLocks noGrp="1" noChangeArrowheads="1"/>
          </p:cNvSpPr>
          <p:nvPr>
            <p:ph type="body" idx="4294967295"/>
          </p:nvPr>
        </p:nvSpPr>
        <p:spPr>
          <a:xfrm>
            <a:off x="457200" y="1412875"/>
            <a:ext cx="8229600" cy="4968875"/>
          </a:xfrm>
        </p:spPr>
        <p:txBody>
          <a:bodyPr/>
          <a:lstStyle/>
          <a:p>
            <a:pPr>
              <a:lnSpc>
                <a:spcPct val="120000"/>
              </a:lnSpc>
            </a:pPr>
            <a:r>
              <a:rPr lang="en-US" sz="2400" dirty="0"/>
              <a:t>can use block ciphers as hash functions</a:t>
            </a:r>
          </a:p>
          <a:p>
            <a:pPr lvl="1">
              <a:lnSpc>
                <a:spcPct val="120000"/>
              </a:lnSpc>
            </a:pPr>
            <a:r>
              <a:rPr lang="en-US" sz="2400" dirty="0"/>
              <a:t>using H</a:t>
            </a:r>
            <a:r>
              <a:rPr lang="en-US" sz="2400" baseline="-25000" dirty="0"/>
              <a:t>0</a:t>
            </a:r>
            <a:r>
              <a:rPr lang="en-US" sz="2400" dirty="0"/>
              <a:t>=0 and zero-pad of final block</a:t>
            </a:r>
          </a:p>
          <a:p>
            <a:pPr lvl="1">
              <a:lnSpc>
                <a:spcPct val="120000"/>
              </a:lnSpc>
            </a:pPr>
            <a:r>
              <a:rPr lang="en-US" sz="2400" dirty="0"/>
              <a:t>compute: H</a:t>
            </a:r>
            <a:r>
              <a:rPr lang="en-US" sz="2400" baseline="-25000" dirty="0"/>
              <a:t>i</a:t>
            </a:r>
            <a:r>
              <a:rPr lang="en-US" sz="2400" dirty="0"/>
              <a:t> = </a:t>
            </a:r>
            <a:r>
              <a:rPr lang="en-US" sz="2400" dirty="0" err="1"/>
              <a:t>E</a:t>
            </a:r>
            <a:r>
              <a:rPr lang="en-US" sz="2400" baseline="-25000" dirty="0" err="1"/>
              <a:t>M</a:t>
            </a:r>
            <a:r>
              <a:rPr lang="en-US" sz="2400" baseline="-35000" dirty="0" err="1"/>
              <a:t>i</a:t>
            </a:r>
            <a:r>
              <a:rPr lang="en-US" sz="2400" dirty="0"/>
              <a:t> [H</a:t>
            </a:r>
            <a:r>
              <a:rPr lang="en-US" sz="2400" baseline="-25000" dirty="0"/>
              <a:t>i-1</a:t>
            </a:r>
            <a:r>
              <a:rPr lang="en-US" sz="2400" dirty="0"/>
              <a:t>]</a:t>
            </a:r>
          </a:p>
          <a:p>
            <a:pPr lvl="1">
              <a:lnSpc>
                <a:spcPct val="120000"/>
              </a:lnSpc>
            </a:pPr>
            <a:r>
              <a:rPr lang="en-US" sz="2400" dirty="0"/>
              <a:t>and use final block as the hash value</a:t>
            </a:r>
          </a:p>
          <a:p>
            <a:pPr lvl="1">
              <a:lnSpc>
                <a:spcPct val="120000"/>
              </a:lnSpc>
            </a:pPr>
            <a:r>
              <a:rPr lang="en-US" sz="2400" dirty="0"/>
              <a:t>similar to CBC but without a key</a:t>
            </a:r>
          </a:p>
          <a:p>
            <a:pPr>
              <a:lnSpc>
                <a:spcPct val="120000"/>
              </a:lnSpc>
            </a:pPr>
            <a:r>
              <a:rPr lang="en-US" sz="2400" dirty="0"/>
              <a:t>resulting hash is too small (64-bit)</a:t>
            </a:r>
          </a:p>
          <a:p>
            <a:pPr lvl="1">
              <a:lnSpc>
                <a:spcPct val="120000"/>
              </a:lnSpc>
            </a:pPr>
            <a:r>
              <a:rPr lang="en-US" sz="2400" dirty="0"/>
              <a:t>both due to direct birthday attack</a:t>
            </a:r>
          </a:p>
          <a:p>
            <a:pPr lvl="1">
              <a:lnSpc>
                <a:spcPct val="120000"/>
              </a:lnSpc>
            </a:pPr>
            <a:r>
              <a:rPr lang="en-US" sz="2400" dirty="0"/>
              <a:t>and to “meet-in-the-middle” attack</a:t>
            </a:r>
          </a:p>
          <a:p>
            <a:pPr>
              <a:lnSpc>
                <a:spcPct val="120000"/>
              </a:lnSpc>
            </a:pPr>
            <a:r>
              <a:rPr lang="en-US" sz="2400" dirty="0"/>
              <a:t>other variants also susceptible to attack</a:t>
            </a:r>
            <a:endParaRPr lang="en-AU"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nchorCtr="1"/>
          <a:lstStyle/>
          <a:p>
            <a:r>
              <a:rPr lang="en-US" dirty="0"/>
              <a:t>Secure Hash Algorithm</a:t>
            </a:r>
            <a:endParaRPr lang="en-AU" dirty="0"/>
          </a:p>
        </p:txBody>
      </p:sp>
      <p:sp>
        <p:nvSpPr>
          <p:cNvPr id="59395" name="Rectangle 3"/>
          <p:cNvSpPr>
            <a:spLocks noGrp="1" noChangeArrowheads="1"/>
          </p:cNvSpPr>
          <p:nvPr>
            <p:ph type="body" idx="4294967295"/>
          </p:nvPr>
        </p:nvSpPr>
        <p:spPr/>
        <p:txBody>
          <a:bodyPr/>
          <a:lstStyle/>
          <a:p>
            <a:pPr algn="just"/>
            <a:r>
              <a:rPr lang="en-AU" sz="2400" dirty="0"/>
              <a:t>SHA originally designed by NIST &amp; NSA in 1993</a:t>
            </a:r>
          </a:p>
          <a:p>
            <a:pPr algn="just"/>
            <a:r>
              <a:rPr lang="en-AU" sz="2400" dirty="0"/>
              <a:t>was revised in 1995 as SHA-1</a:t>
            </a:r>
          </a:p>
          <a:p>
            <a:pPr algn="just"/>
            <a:r>
              <a:rPr lang="en-AU" sz="2400" dirty="0"/>
              <a:t>US standard for use with DSA signature scheme </a:t>
            </a:r>
          </a:p>
          <a:p>
            <a:pPr lvl="1" algn="just"/>
            <a:r>
              <a:rPr lang="en-US" sz="2400" dirty="0"/>
              <a:t>standard is FIPS 180-1 1995, also Internet RFC3174</a:t>
            </a:r>
            <a:endParaRPr lang="en-AU" sz="2400" dirty="0"/>
          </a:p>
          <a:p>
            <a:pPr lvl="1" algn="just"/>
            <a:r>
              <a:rPr lang="en-AU" sz="2400" dirty="0" err="1"/>
              <a:t>nb</a:t>
            </a:r>
            <a:r>
              <a:rPr lang="en-AU" sz="2400" dirty="0"/>
              <a:t>. the algorithm is SHA, the standard is SHS </a:t>
            </a:r>
          </a:p>
          <a:p>
            <a:pPr algn="just"/>
            <a:r>
              <a:rPr lang="en-AU" sz="2400" dirty="0"/>
              <a:t>based on design of MD4 with key differences </a:t>
            </a:r>
          </a:p>
          <a:p>
            <a:pPr algn="just"/>
            <a:r>
              <a:rPr lang="en-AU" sz="2400" dirty="0"/>
              <a:t>produces 160-bit hash values </a:t>
            </a:r>
          </a:p>
          <a:p>
            <a:pPr algn="just"/>
            <a:r>
              <a:rPr lang="en-AU" sz="2400" dirty="0"/>
              <a:t>recent 2005 results on security of SHA-1 have raised concerns on its use in future applications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smtClean="0"/>
              <a:t>Message Authentication requirement</a:t>
            </a:r>
          </a:p>
          <a:p>
            <a:pPr algn="just"/>
            <a:r>
              <a:rPr lang="en-US" dirty="0" smtClean="0"/>
              <a:t>Hash function</a:t>
            </a:r>
          </a:p>
          <a:p>
            <a:pPr algn="just"/>
            <a:r>
              <a:rPr lang="en-US" dirty="0" smtClean="0"/>
              <a:t>Birthday attack</a:t>
            </a:r>
          </a:p>
          <a:p>
            <a:pPr algn="just"/>
            <a:r>
              <a:rPr lang="en-US" dirty="0" smtClean="0"/>
              <a:t>Secure Hash Algorithm (SHA)</a:t>
            </a:r>
          </a:p>
          <a:p>
            <a:pPr algn="just"/>
            <a:r>
              <a:rPr lang="en-US" dirty="0" smtClean="0"/>
              <a:t>SHA-512</a:t>
            </a:r>
          </a:p>
          <a:p>
            <a:pPr algn="just"/>
            <a:r>
              <a:rPr lang="en-US" dirty="0" smtClean="0"/>
              <a:t>SHA-3</a:t>
            </a:r>
          </a:p>
          <a:p>
            <a:pPr algn="just"/>
            <a:r>
              <a:rPr lang="en-US" dirty="0" smtClean="0"/>
              <a:t>Summary</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54719" y="3048398"/>
            <a:ext cx="4561417"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p:txBody>
          <a:bodyPr anchorCtr="1"/>
          <a:lstStyle/>
          <a:p>
            <a:r>
              <a:rPr lang="en-US" dirty="0"/>
              <a:t>Revised Secure Hash Standard</a:t>
            </a:r>
            <a:endParaRPr lang="en-AU" dirty="0"/>
          </a:p>
        </p:txBody>
      </p:sp>
      <p:sp>
        <p:nvSpPr>
          <p:cNvPr id="97283" name="Rectangle 3"/>
          <p:cNvSpPr>
            <a:spLocks noGrp="1" noChangeArrowheads="1"/>
          </p:cNvSpPr>
          <p:nvPr>
            <p:ph type="body" idx="4294967295"/>
          </p:nvPr>
        </p:nvSpPr>
        <p:spPr/>
        <p:txBody>
          <a:bodyPr/>
          <a:lstStyle/>
          <a:p>
            <a:pPr algn="just">
              <a:lnSpc>
                <a:spcPct val="120000"/>
              </a:lnSpc>
            </a:pPr>
            <a:r>
              <a:rPr lang="en-US" sz="2400" dirty="0"/>
              <a:t>NIST issued revision FIPS 180-2 in 2002</a:t>
            </a:r>
          </a:p>
          <a:p>
            <a:pPr algn="just">
              <a:lnSpc>
                <a:spcPct val="120000"/>
              </a:lnSpc>
            </a:pPr>
            <a:r>
              <a:rPr lang="en-US" sz="2400" dirty="0"/>
              <a:t>adds 3 additional versions of SHA </a:t>
            </a:r>
          </a:p>
          <a:p>
            <a:pPr lvl="1" algn="just">
              <a:lnSpc>
                <a:spcPct val="120000"/>
              </a:lnSpc>
            </a:pPr>
            <a:r>
              <a:rPr lang="en-US" sz="2400" dirty="0"/>
              <a:t>SHA-256, SHA-384, SHA-512</a:t>
            </a:r>
          </a:p>
          <a:p>
            <a:pPr algn="just">
              <a:lnSpc>
                <a:spcPct val="120000"/>
              </a:lnSpc>
            </a:pPr>
            <a:r>
              <a:rPr lang="en-US" sz="2400" dirty="0"/>
              <a:t>designed for compatibility with increased security provided by the AES cipher</a:t>
            </a:r>
          </a:p>
          <a:p>
            <a:pPr algn="just">
              <a:lnSpc>
                <a:spcPct val="120000"/>
              </a:lnSpc>
            </a:pPr>
            <a:r>
              <a:rPr lang="en-US" sz="2400" dirty="0"/>
              <a:t>structure &amp; detail is similar to SHA-1</a:t>
            </a:r>
          </a:p>
          <a:p>
            <a:pPr algn="just">
              <a:lnSpc>
                <a:spcPct val="120000"/>
              </a:lnSpc>
            </a:pPr>
            <a:r>
              <a:rPr lang="en-US" sz="2400" dirty="0"/>
              <a:t>hence analysis should be similar</a:t>
            </a:r>
          </a:p>
          <a:p>
            <a:pPr algn="just">
              <a:lnSpc>
                <a:spcPct val="120000"/>
              </a:lnSpc>
            </a:pPr>
            <a:r>
              <a:rPr lang="en-AU" sz="2400" dirty="0"/>
              <a:t>but security levels are rather higher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smtClean="0"/>
              <a:t>Message Authentication requirement</a:t>
            </a:r>
          </a:p>
          <a:p>
            <a:pPr algn="just"/>
            <a:r>
              <a:rPr lang="en-US" dirty="0" smtClean="0"/>
              <a:t>Hash function</a:t>
            </a:r>
          </a:p>
          <a:p>
            <a:pPr algn="just"/>
            <a:r>
              <a:rPr lang="en-US" dirty="0" smtClean="0"/>
              <a:t>Birthday attack</a:t>
            </a:r>
          </a:p>
          <a:p>
            <a:pPr algn="just"/>
            <a:r>
              <a:rPr lang="en-US" dirty="0" smtClean="0"/>
              <a:t>Secure Hash Algorithm (SHA)</a:t>
            </a:r>
          </a:p>
          <a:p>
            <a:pPr algn="just"/>
            <a:r>
              <a:rPr lang="en-US" dirty="0" smtClean="0"/>
              <a:t>SHA-512</a:t>
            </a:r>
          </a:p>
          <a:p>
            <a:pPr algn="just"/>
            <a:r>
              <a:rPr lang="en-US" dirty="0" smtClean="0"/>
              <a:t>SHA-3</a:t>
            </a:r>
          </a:p>
          <a:p>
            <a:pPr algn="just"/>
            <a:r>
              <a:rPr lang="en-US" dirty="0" smtClean="0"/>
              <a:t>Summary</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67783" y="345334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457200" y="152400"/>
            <a:ext cx="8229600" cy="1139825"/>
          </a:xfrm>
        </p:spPr>
        <p:txBody>
          <a:bodyPr anchorCtr="1"/>
          <a:lstStyle/>
          <a:p>
            <a:r>
              <a:rPr lang="en-AU" dirty="0"/>
              <a:t>SHA-512 Overview</a:t>
            </a:r>
          </a:p>
        </p:txBody>
      </p:sp>
      <p:pic>
        <p:nvPicPr>
          <p:cNvPr id="47107" name="Picture 3"/>
          <p:cNvPicPr>
            <a:picLocks noChangeAspect="1"/>
          </p:cNvPicPr>
          <p:nvPr/>
        </p:nvPicPr>
        <p:blipFill>
          <a:blip r:embed="rId3"/>
          <a:srcRect/>
          <a:stretch>
            <a:fillRect/>
          </a:stretch>
        </p:blipFill>
        <p:spPr bwMode="auto">
          <a:xfrm>
            <a:off x="1042989" y="1196975"/>
            <a:ext cx="5971766" cy="476668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AU" smtClean="0"/>
              <a:t>SHA-512</a:t>
            </a:r>
            <a:endParaRPr lang="en-US" smtClean="0"/>
          </a:p>
        </p:txBody>
      </p:sp>
      <p:sp>
        <p:nvSpPr>
          <p:cNvPr id="17411" name="Content Placeholder 2"/>
          <p:cNvSpPr>
            <a:spLocks noGrp="1"/>
          </p:cNvSpPr>
          <p:nvPr>
            <p:ph idx="1"/>
          </p:nvPr>
        </p:nvSpPr>
        <p:spPr/>
        <p:txBody>
          <a:bodyPr/>
          <a:lstStyle/>
          <a:p>
            <a:r>
              <a:rPr lang="en-US" dirty="0" smtClean="0"/>
              <a:t>Step 1: Append padding bits </a:t>
            </a:r>
          </a:p>
          <a:p>
            <a:r>
              <a:rPr lang="en-US" dirty="0" smtClean="0"/>
              <a:t>Step 2: Append length</a:t>
            </a:r>
          </a:p>
          <a:p>
            <a:r>
              <a:rPr lang="en-US" dirty="0" smtClean="0"/>
              <a:t>Step 3: Initialize hash buffer</a:t>
            </a:r>
          </a:p>
          <a:p>
            <a:r>
              <a:rPr lang="en-US" dirty="0" smtClean="0"/>
              <a:t>Step 4: Process the message in 1024-bit (128-word) blocks, which forms the heart of the algorithm</a:t>
            </a:r>
          </a:p>
          <a:p>
            <a:r>
              <a:rPr lang="en-US" dirty="0" smtClean="0"/>
              <a:t>Step 5: Output the final state value as the resulting hash</a:t>
            </a: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457200" y="274638"/>
            <a:ext cx="8229600" cy="966333"/>
          </a:xfrm>
        </p:spPr>
        <p:txBody>
          <a:bodyPr anchorCtr="1"/>
          <a:lstStyle/>
          <a:p>
            <a:r>
              <a:rPr lang="en-AU" dirty="0"/>
              <a:t>SHA-512 Compression Function</a:t>
            </a:r>
          </a:p>
        </p:txBody>
      </p:sp>
      <p:sp>
        <p:nvSpPr>
          <p:cNvPr id="62467" name="Rectangle 3"/>
          <p:cNvSpPr>
            <a:spLocks noGrp="1" noChangeArrowheads="1"/>
          </p:cNvSpPr>
          <p:nvPr>
            <p:ph type="body" idx="4294967295"/>
          </p:nvPr>
        </p:nvSpPr>
        <p:spPr/>
        <p:txBody>
          <a:bodyPr/>
          <a:lstStyle/>
          <a:p>
            <a:pPr algn="just">
              <a:lnSpc>
                <a:spcPct val="130000"/>
              </a:lnSpc>
            </a:pPr>
            <a:r>
              <a:rPr lang="en-AU" sz="2400" dirty="0"/>
              <a:t>heart of the algorithm</a:t>
            </a:r>
          </a:p>
          <a:p>
            <a:pPr algn="just">
              <a:lnSpc>
                <a:spcPct val="130000"/>
              </a:lnSpc>
            </a:pPr>
            <a:r>
              <a:rPr lang="en-US" sz="2400" dirty="0"/>
              <a:t>processing message in 1024-bit blocks</a:t>
            </a:r>
            <a:endParaRPr lang="en-AU" sz="2400" dirty="0"/>
          </a:p>
          <a:p>
            <a:pPr algn="just">
              <a:lnSpc>
                <a:spcPct val="130000"/>
              </a:lnSpc>
            </a:pPr>
            <a:r>
              <a:rPr lang="en-AU" sz="2400" dirty="0"/>
              <a:t>consists of 80 rounds</a:t>
            </a:r>
          </a:p>
          <a:p>
            <a:pPr lvl="1" algn="just">
              <a:lnSpc>
                <a:spcPct val="130000"/>
              </a:lnSpc>
            </a:pPr>
            <a:r>
              <a:rPr lang="en-AU" sz="2400" dirty="0"/>
              <a:t>updating a 512-bit buffer </a:t>
            </a:r>
          </a:p>
          <a:p>
            <a:pPr lvl="1" algn="just">
              <a:lnSpc>
                <a:spcPct val="130000"/>
              </a:lnSpc>
            </a:pPr>
            <a:r>
              <a:rPr lang="en-AU" sz="2400" dirty="0"/>
              <a:t>using a 64-bit value Wt derived from the current message block</a:t>
            </a:r>
          </a:p>
          <a:p>
            <a:pPr lvl="1" algn="just">
              <a:lnSpc>
                <a:spcPct val="130000"/>
              </a:lnSpc>
            </a:pPr>
            <a:r>
              <a:rPr lang="en-AU" sz="2400" dirty="0"/>
              <a:t>and a round constant based on cube root of first 80 prime numbers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457200" y="274638"/>
            <a:ext cx="8229600" cy="966333"/>
          </a:xfrm>
        </p:spPr>
        <p:txBody>
          <a:bodyPr anchorCtr="1"/>
          <a:lstStyle/>
          <a:p>
            <a:r>
              <a:rPr lang="en-AU" dirty="0"/>
              <a:t>SHA-512 Compression Function</a:t>
            </a:r>
          </a:p>
        </p:txBody>
      </p:sp>
      <p:sp>
        <p:nvSpPr>
          <p:cNvPr id="62467" name="Rectangle 3"/>
          <p:cNvSpPr>
            <a:spLocks noGrp="1" noChangeArrowheads="1"/>
          </p:cNvSpPr>
          <p:nvPr>
            <p:ph type="body" idx="4294967295"/>
          </p:nvPr>
        </p:nvSpPr>
        <p:spPr/>
        <p:txBody>
          <a:bodyPr/>
          <a:lstStyle/>
          <a:p>
            <a:pPr algn="just"/>
            <a:r>
              <a:rPr lang="en-US" sz="1600" dirty="0" smtClean="0">
                <a:ea typeface="ＭＳ Ｐゴシック" pitchFamily="-107" charset="-128"/>
              </a:rPr>
              <a:t>The </a:t>
            </a:r>
            <a:r>
              <a:rPr lang="en-AU" sz="1600" dirty="0" smtClean="0">
                <a:ea typeface="ＭＳ Ｐゴシック" pitchFamily="-107" charset="-128"/>
              </a:rPr>
              <a:t>SHA-512 Compression Function</a:t>
            </a:r>
            <a:r>
              <a:rPr lang="en-US" sz="1600" dirty="0" smtClean="0">
                <a:ea typeface="ＭＳ Ｐゴシック" pitchFamily="-107" charset="-128"/>
              </a:rPr>
              <a:t> is the </a:t>
            </a:r>
            <a:r>
              <a:rPr lang="en-AU" sz="1600" dirty="0" smtClean="0">
                <a:ea typeface="ＭＳ Ｐゴシック" pitchFamily="-107" charset="-128"/>
              </a:rPr>
              <a:t>heart of the algorithm. </a:t>
            </a:r>
            <a:endParaRPr lang="en-AU" sz="1600" dirty="0" smtClean="0">
              <a:ea typeface="ＭＳ Ｐゴシック" pitchFamily="-107" charset="-128"/>
            </a:endParaRPr>
          </a:p>
          <a:p>
            <a:pPr algn="just"/>
            <a:r>
              <a:rPr lang="en-AU" sz="1600" dirty="0" smtClean="0">
                <a:ea typeface="ＭＳ Ｐゴシック" pitchFamily="-107" charset="-128"/>
              </a:rPr>
              <a:t>In </a:t>
            </a:r>
            <a:r>
              <a:rPr lang="en-AU" sz="1600" dirty="0" smtClean="0">
                <a:ea typeface="ＭＳ Ｐゴシック" pitchFamily="-107" charset="-128"/>
              </a:rPr>
              <a:t>this</a:t>
            </a:r>
            <a:r>
              <a:rPr lang="en-US" sz="1600" dirty="0" smtClean="0">
                <a:ea typeface="ＭＳ Ｐゴシック" pitchFamily="-107" charset="-128"/>
              </a:rPr>
              <a:t> Step 4, it processes the message in 1024-bit (128-word) blocks, using a module that consists of 80 rounds, labeled F </a:t>
            </a:r>
            <a:endParaRPr lang="en-US" sz="1600" dirty="0" smtClean="0">
              <a:ea typeface="ＭＳ Ｐゴシック" pitchFamily="-107" charset="-128"/>
            </a:endParaRPr>
          </a:p>
          <a:p>
            <a:pPr algn="just"/>
            <a:r>
              <a:rPr lang="en-US" sz="1600" dirty="0" smtClean="0">
                <a:ea typeface="ＭＳ Ｐゴシック" pitchFamily="-107" charset="-128"/>
              </a:rPr>
              <a:t>Each </a:t>
            </a:r>
            <a:r>
              <a:rPr lang="en-US" sz="1600" dirty="0" smtClean="0">
                <a:ea typeface="ＭＳ Ｐゴシック" pitchFamily="-107" charset="-128"/>
              </a:rPr>
              <a:t>round takes as input the 512-bit buffer value, and updates the contents of the buffer. </a:t>
            </a:r>
            <a:endParaRPr lang="en-US" sz="1600" dirty="0" smtClean="0">
              <a:ea typeface="ＭＳ Ｐゴシック" pitchFamily="-107" charset="-128"/>
            </a:endParaRPr>
          </a:p>
          <a:p>
            <a:pPr algn="just"/>
            <a:r>
              <a:rPr lang="en-US" sz="1600" dirty="0" smtClean="0">
                <a:ea typeface="ＭＳ Ｐゴシック" pitchFamily="-107" charset="-128"/>
              </a:rPr>
              <a:t>At </a:t>
            </a:r>
            <a:r>
              <a:rPr lang="en-US" sz="1600" dirty="0" smtClean="0">
                <a:ea typeface="ＭＳ Ｐゴシック" pitchFamily="-107" charset="-128"/>
              </a:rPr>
              <a:t>input to the first round, the buffer has the value of the intermediate hash value. </a:t>
            </a:r>
            <a:endParaRPr lang="en-US" sz="1600" dirty="0" smtClean="0">
              <a:ea typeface="ＭＳ Ｐゴシック" pitchFamily="-107" charset="-128"/>
            </a:endParaRPr>
          </a:p>
          <a:p>
            <a:pPr algn="just"/>
            <a:r>
              <a:rPr lang="en-US" sz="1600" dirty="0" smtClean="0">
                <a:ea typeface="ＭＳ Ｐゴシック" pitchFamily="-107" charset="-128"/>
              </a:rPr>
              <a:t>Each </a:t>
            </a:r>
            <a:r>
              <a:rPr lang="en-US" sz="1600" dirty="0" smtClean="0">
                <a:ea typeface="ＭＳ Ｐゴシック" pitchFamily="-107" charset="-128"/>
              </a:rPr>
              <a:t>round </a:t>
            </a:r>
            <a:r>
              <a:rPr lang="en-US" sz="1600" i="1" dirty="0" smtClean="0">
                <a:ea typeface="ＭＳ Ｐゴシック" pitchFamily="-107" charset="-128"/>
              </a:rPr>
              <a:t>t</a:t>
            </a:r>
            <a:r>
              <a:rPr lang="en-US" sz="1600" dirty="0" smtClean="0">
                <a:ea typeface="ＭＳ Ｐゴシック" pitchFamily="-107" charset="-128"/>
              </a:rPr>
              <a:t> makes use of a 64-bit value </a:t>
            </a:r>
            <a:r>
              <a:rPr lang="en-US" sz="1600" i="1" dirty="0" smtClean="0">
                <a:ea typeface="ＭＳ Ｐゴシック" pitchFamily="-107" charset="-128"/>
              </a:rPr>
              <a:t>Wt</a:t>
            </a:r>
            <a:r>
              <a:rPr lang="en-US" sz="1600" dirty="0" smtClean="0">
                <a:ea typeface="ＭＳ Ｐゴシック" pitchFamily="-107" charset="-128"/>
              </a:rPr>
              <a:t> derived using a message schedule from the current 1024-bit block being processed. </a:t>
            </a:r>
            <a:endParaRPr lang="en-US" sz="1600" dirty="0" smtClean="0">
              <a:ea typeface="ＭＳ Ｐゴシック" pitchFamily="-107" charset="-128"/>
            </a:endParaRPr>
          </a:p>
          <a:p>
            <a:pPr algn="just"/>
            <a:r>
              <a:rPr lang="en-US" sz="1600" dirty="0" smtClean="0">
                <a:ea typeface="ＭＳ Ｐゴシック" pitchFamily="-107" charset="-128"/>
              </a:rPr>
              <a:t>Each </a:t>
            </a:r>
            <a:r>
              <a:rPr lang="en-US" sz="1600" dirty="0" smtClean="0">
                <a:ea typeface="ＭＳ Ｐゴシック" pitchFamily="-107" charset="-128"/>
              </a:rPr>
              <a:t>round also makes use of an additive constant </a:t>
            </a:r>
            <a:r>
              <a:rPr lang="en-US" sz="1600" i="1" dirty="0" smtClean="0">
                <a:ea typeface="ＭＳ Ｐゴシック" pitchFamily="-107" charset="-128"/>
              </a:rPr>
              <a:t>Kt</a:t>
            </a:r>
            <a:r>
              <a:rPr lang="en-US" sz="1600" dirty="0" smtClean="0">
                <a:ea typeface="ＭＳ Ｐゴシック" pitchFamily="-107" charset="-128"/>
              </a:rPr>
              <a:t>, based on the fractional parts of the cube roots of the first eighty prime numbers. </a:t>
            </a:r>
            <a:endParaRPr lang="en-US" sz="1600" dirty="0" smtClean="0">
              <a:ea typeface="ＭＳ Ｐゴシック" pitchFamily="-107" charset="-128"/>
            </a:endParaRPr>
          </a:p>
          <a:p>
            <a:pPr algn="just"/>
            <a:r>
              <a:rPr lang="en-US" sz="1600" dirty="0" smtClean="0">
                <a:ea typeface="ＭＳ Ｐゴシック" pitchFamily="-107" charset="-128"/>
              </a:rPr>
              <a:t>The </a:t>
            </a:r>
            <a:r>
              <a:rPr lang="en-US" sz="1600" dirty="0" smtClean="0">
                <a:ea typeface="ＭＳ Ｐゴシック" pitchFamily="-107" charset="-128"/>
              </a:rPr>
              <a:t>constants provide a “randomized” set of 64-bit patterns, which should eliminate any regularities in the input data. </a:t>
            </a:r>
            <a:endParaRPr lang="en-US" sz="1600" dirty="0" smtClean="0">
              <a:ea typeface="ＭＳ Ｐゴシック" pitchFamily="-107" charset="-128"/>
            </a:endParaRPr>
          </a:p>
          <a:p>
            <a:pPr algn="just"/>
            <a:r>
              <a:rPr lang="en-US" sz="1600" dirty="0" smtClean="0">
                <a:ea typeface="ＭＳ Ｐゴシック" pitchFamily="-107" charset="-128"/>
              </a:rPr>
              <a:t>The </a:t>
            </a:r>
            <a:r>
              <a:rPr lang="en-US" sz="1600" dirty="0" smtClean="0">
                <a:ea typeface="ＭＳ Ｐゴシック" pitchFamily="-107" charset="-128"/>
              </a:rPr>
              <a:t>output of the eightieth round is added to the input to the first round to produce the final hash value for this message block, which forms the input to the next iteration of this compression </a:t>
            </a:r>
            <a:r>
              <a:rPr lang="en-US" sz="1600" dirty="0" smtClean="0">
                <a:ea typeface="ＭＳ Ｐゴシック" pitchFamily="-107" charset="-128"/>
              </a:rPr>
              <a:t>function.</a:t>
            </a:r>
            <a:endParaRPr lang="en-AU" sz="1600" dirty="0" smtClean="0">
              <a:ea typeface="ＭＳ Ｐゴシック" pitchFamily="-107"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533400" y="152401"/>
            <a:ext cx="8229600" cy="762000"/>
          </a:xfrm>
        </p:spPr>
        <p:txBody>
          <a:bodyPr anchorCtr="1"/>
          <a:lstStyle/>
          <a:p>
            <a:r>
              <a:rPr lang="en-AU" dirty="0"/>
              <a:t>SHA-512 Round Function</a:t>
            </a:r>
          </a:p>
        </p:txBody>
      </p:sp>
      <p:pic>
        <p:nvPicPr>
          <p:cNvPr id="51203" name="Picture 3"/>
          <p:cNvPicPr>
            <a:picLocks noChangeAspect="1"/>
          </p:cNvPicPr>
          <p:nvPr/>
        </p:nvPicPr>
        <p:blipFill>
          <a:blip r:embed="rId3"/>
          <a:srcRect/>
          <a:stretch>
            <a:fillRect/>
          </a:stretch>
        </p:blipFill>
        <p:spPr bwMode="auto">
          <a:xfrm>
            <a:off x="1258888" y="1196975"/>
            <a:ext cx="6415087" cy="4851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457200" y="274638"/>
            <a:ext cx="8229600" cy="966333"/>
          </a:xfrm>
        </p:spPr>
        <p:txBody>
          <a:bodyPr anchorCtr="1"/>
          <a:lstStyle/>
          <a:p>
            <a:r>
              <a:rPr lang="en-AU" dirty="0" smtClean="0"/>
              <a:t>SHA-512 Round Function</a:t>
            </a:r>
            <a:endParaRPr lang="en-AU" dirty="0"/>
          </a:p>
        </p:txBody>
      </p:sp>
      <p:sp>
        <p:nvSpPr>
          <p:cNvPr id="62467" name="Rectangle 3"/>
          <p:cNvSpPr>
            <a:spLocks noGrp="1" noChangeArrowheads="1"/>
          </p:cNvSpPr>
          <p:nvPr>
            <p:ph type="body" idx="4294967295"/>
          </p:nvPr>
        </p:nvSpPr>
        <p:spPr>
          <a:xfrm>
            <a:off x="470262" y="1055914"/>
            <a:ext cx="8229600" cy="4678363"/>
          </a:xfrm>
        </p:spPr>
        <p:txBody>
          <a:bodyPr/>
          <a:lstStyle/>
          <a:p>
            <a:pPr algn="just"/>
            <a:r>
              <a:rPr lang="en-US" sz="1600" dirty="0" smtClean="0">
                <a:ea typeface="ＭＳ Ｐゴシック" pitchFamily="-107" charset="-128"/>
              </a:rPr>
              <a:t>Each </a:t>
            </a:r>
            <a:r>
              <a:rPr lang="en-US" sz="1600" dirty="0" smtClean="0">
                <a:ea typeface="ＭＳ Ｐゴシック" pitchFamily="-107" charset="-128"/>
              </a:rPr>
              <a:t>64-bit word is shuffled along one place, and in some cases manipulated using a series of simple logical functions (ANDs, NOTs, ORs, XORs, </a:t>
            </a:r>
            <a:r>
              <a:rPr lang="en-US" sz="1600" dirty="0" err="1" smtClean="0">
                <a:ea typeface="ＭＳ Ｐゴシック" pitchFamily="-107" charset="-128"/>
              </a:rPr>
              <a:t>ROTates</a:t>
            </a:r>
            <a:r>
              <a:rPr lang="en-US" sz="1600" dirty="0" smtClean="0">
                <a:ea typeface="ＭＳ Ｐゴシック" pitchFamily="-107" charset="-128"/>
              </a:rPr>
              <a:t>), in order to provide the avalanche &amp; completeness properties of the hash function. The elements are:</a:t>
            </a:r>
          </a:p>
          <a:p>
            <a:pPr lvl="1" algn="just">
              <a:buNone/>
            </a:pPr>
            <a:r>
              <a:rPr lang="en-US" sz="1200" dirty="0" smtClean="0">
                <a:ea typeface="ＭＳ Ｐゴシック" pitchFamily="-107" charset="-128"/>
              </a:rPr>
              <a:t>Ch(</a:t>
            </a:r>
            <a:r>
              <a:rPr lang="en-US" sz="1200" dirty="0" err="1" smtClean="0">
                <a:ea typeface="ＭＳ Ｐゴシック" pitchFamily="-107" charset="-128"/>
              </a:rPr>
              <a:t>e,f,g</a:t>
            </a:r>
            <a:r>
              <a:rPr lang="en-US" sz="1200" dirty="0" smtClean="0">
                <a:ea typeface="ＭＳ Ｐゴシック" pitchFamily="-107" charset="-128"/>
              </a:rPr>
              <a:t>) = (e AND f) XOR (NOT e AND g)</a:t>
            </a:r>
          </a:p>
          <a:p>
            <a:pPr lvl="1" algn="just">
              <a:buNone/>
            </a:pPr>
            <a:r>
              <a:rPr lang="en-US" sz="1200" dirty="0" err="1" smtClean="0">
                <a:ea typeface="ＭＳ Ｐゴシック" pitchFamily="-107" charset="-128"/>
              </a:rPr>
              <a:t>Maj</a:t>
            </a:r>
            <a:r>
              <a:rPr lang="en-US" sz="1200" dirty="0" smtClean="0">
                <a:ea typeface="ＭＳ Ｐゴシック" pitchFamily="-107" charset="-128"/>
              </a:rPr>
              <a:t>(</a:t>
            </a:r>
            <a:r>
              <a:rPr lang="en-US" sz="1200" dirty="0" err="1" smtClean="0">
                <a:ea typeface="ＭＳ Ｐゴシック" pitchFamily="-107" charset="-128"/>
              </a:rPr>
              <a:t>a,b,c</a:t>
            </a:r>
            <a:r>
              <a:rPr lang="en-US" sz="1200" dirty="0" smtClean="0">
                <a:ea typeface="ＭＳ Ｐゴシック" pitchFamily="-107" charset="-128"/>
              </a:rPr>
              <a:t>) = (a AND b) XOR (a AND c) XOR (b AND c)</a:t>
            </a:r>
          </a:p>
          <a:p>
            <a:pPr lvl="1" algn="just">
              <a:buNone/>
            </a:pPr>
            <a:r>
              <a:rPr lang="en-US" sz="1200" dirty="0" smtClean="0">
                <a:ea typeface="ＭＳ Ｐゴシック" pitchFamily="-107" charset="-128"/>
              </a:rPr>
              <a:t>∑(a) = ROTR(a,28) XOR ROTR(a,34) XOR ROTR(a,39)</a:t>
            </a:r>
          </a:p>
          <a:p>
            <a:pPr lvl="1" algn="just">
              <a:buNone/>
            </a:pPr>
            <a:r>
              <a:rPr lang="en-US" sz="1200" dirty="0" smtClean="0">
                <a:ea typeface="ＭＳ Ｐゴシック" pitchFamily="-107" charset="-128"/>
              </a:rPr>
              <a:t>∑(e) = ROTR(e,14) XOR ROTR(e,18) XOR ROTR(e,41)</a:t>
            </a:r>
          </a:p>
          <a:p>
            <a:pPr lvl="1" algn="just">
              <a:buNone/>
            </a:pPr>
            <a:r>
              <a:rPr lang="en-US" sz="1200" dirty="0" smtClean="0">
                <a:ea typeface="ＭＳ Ｐゴシック" pitchFamily="-107" charset="-128"/>
              </a:rPr>
              <a:t>+ = addition modulo 2^64</a:t>
            </a:r>
          </a:p>
          <a:p>
            <a:pPr lvl="1" algn="just">
              <a:buNone/>
            </a:pPr>
            <a:r>
              <a:rPr lang="en-US" sz="1200" dirty="0" smtClean="0">
                <a:ea typeface="ＭＳ Ｐゴシック" pitchFamily="-107" charset="-128"/>
              </a:rPr>
              <a:t>Kt  = a 64-bit additive constant </a:t>
            </a:r>
          </a:p>
          <a:p>
            <a:pPr lvl="1" algn="just">
              <a:buNone/>
            </a:pPr>
            <a:r>
              <a:rPr lang="en-US" sz="1200" dirty="0" smtClean="0">
                <a:ea typeface="ＭＳ Ｐゴシック" pitchFamily="-107" charset="-128"/>
              </a:rPr>
              <a:t>Wt = a 64-bit word derived from the current 512-bit input block.</a:t>
            </a:r>
          </a:p>
          <a:p>
            <a:pPr algn="just"/>
            <a:r>
              <a:rPr lang="en-US" sz="1600" dirty="0" smtClean="0">
                <a:ea typeface="ＭＳ Ｐゴシック" pitchFamily="-107" charset="-128"/>
              </a:rPr>
              <a:t>Six </a:t>
            </a:r>
            <a:r>
              <a:rPr lang="en-US" sz="1600" dirty="0" smtClean="0">
                <a:ea typeface="ＭＳ Ｐゴシック" pitchFamily="-107" charset="-128"/>
              </a:rPr>
              <a:t>of the eight words of the output of the round function involve simply permutation (</a:t>
            </a:r>
            <a:r>
              <a:rPr lang="en-US" sz="1600" i="1" dirty="0" smtClean="0">
                <a:ea typeface="ＭＳ Ｐゴシック" pitchFamily="-107" charset="-128"/>
              </a:rPr>
              <a:t>b, c, d, f, g, h</a:t>
            </a:r>
            <a:r>
              <a:rPr lang="en-US" sz="1600" dirty="0" smtClean="0">
                <a:ea typeface="ＭＳ Ｐゴシック" pitchFamily="-107" charset="-128"/>
              </a:rPr>
              <a:t>) by means of rotation. </a:t>
            </a:r>
            <a:endParaRPr lang="en-US" sz="1600" dirty="0" smtClean="0">
              <a:ea typeface="ＭＳ Ｐゴシック" pitchFamily="-107" charset="-128"/>
            </a:endParaRPr>
          </a:p>
          <a:p>
            <a:pPr algn="just"/>
            <a:r>
              <a:rPr lang="en-US" sz="1600" dirty="0" smtClean="0">
                <a:ea typeface="ＭＳ Ｐゴシック" pitchFamily="-107" charset="-128"/>
              </a:rPr>
              <a:t>Only </a:t>
            </a:r>
            <a:r>
              <a:rPr lang="en-US" sz="1600" dirty="0" smtClean="0">
                <a:ea typeface="ＭＳ Ｐゴシック" pitchFamily="-107" charset="-128"/>
              </a:rPr>
              <a:t>two of the output words (</a:t>
            </a:r>
            <a:r>
              <a:rPr lang="en-US" sz="1600" i="1" dirty="0" smtClean="0">
                <a:ea typeface="ＭＳ Ｐゴシック" pitchFamily="-107" charset="-128"/>
              </a:rPr>
              <a:t>a, e) </a:t>
            </a:r>
            <a:r>
              <a:rPr lang="en-US" sz="1600" dirty="0" smtClean="0">
                <a:ea typeface="ＭＳ Ｐゴシック" pitchFamily="-107" charset="-128"/>
              </a:rPr>
              <a:t>are generated by substitution. </a:t>
            </a:r>
            <a:endParaRPr lang="en-US" sz="1600" dirty="0" smtClean="0">
              <a:ea typeface="ＭＳ Ｐゴシック" pitchFamily="-107" charset="-128"/>
            </a:endParaRPr>
          </a:p>
          <a:p>
            <a:pPr algn="just"/>
            <a:r>
              <a:rPr lang="en-US" sz="1600" dirty="0" smtClean="0">
                <a:ea typeface="ＭＳ Ｐゴシック" pitchFamily="-107" charset="-128"/>
              </a:rPr>
              <a:t>Word </a:t>
            </a:r>
            <a:r>
              <a:rPr lang="en-US" sz="1600" dirty="0" smtClean="0">
                <a:ea typeface="ＭＳ Ｐゴシック" pitchFamily="-107" charset="-128"/>
              </a:rPr>
              <a:t>e is a function of input variables </a:t>
            </a:r>
            <a:r>
              <a:rPr lang="en-US" sz="1600" i="1" dirty="0" smtClean="0">
                <a:ea typeface="ＭＳ Ｐゴシック" pitchFamily="-107" charset="-128"/>
              </a:rPr>
              <a:t>d, e, f, g, h, </a:t>
            </a:r>
            <a:r>
              <a:rPr lang="en-US" sz="1600" dirty="0" smtClean="0">
                <a:ea typeface="ＭＳ Ｐゴシック" pitchFamily="-107" charset="-128"/>
              </a:rPr>
              <a:t>as well as the round word W t and the constant Kt. </a:t>
            </a:r>
            <a:endParaRPr lang="en-US" sz="1600" dirty="0" smtClean="0">
              <a:ea typeface="ＭＳ Ｐゴシック" pitchFamily="-107" charset="-128"/>
            </a:endParaRPr>
          </a:p>
          <a:p>
            <a:pPr algn="just"/>
            <a:r>
              <a:rPr lang="en-US" sz="1600" dirty="0" smtClean="0">
                <a:ea typeface="ＭＳ Ｐゴシック" pitchFamily="-107" charset="-128"/>
              </a:rPr>
              <a:t>Word </a:t>
            </a:r>
            <a:r>
              <a:rPr lang="en-US" sz="1600" dirty="0" smtClean="0">
                <a:ea typeface="ＭＳ Ｐゴシック" pitchFamily="-107" charset="-128"/>
              </a:rPr>
              <a:t>a is a function of all of the input variables, as well as the round word W t and the constant Kt. </a:t>
            </a:r>
            <a:endParaRPr lang="en-US" sz="1600" dirty="0" smtClean="0">
              <a:ea typeface="ＭＳ Ｐゴシック" pitchFamily="-107"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nchorCtr="1"/>
          <a:lstStyle/>
          <a:p>
            <a:r>
              <a:rPr lang="en-US" dirty="0"/>
              <a:t>SHA-512 </a:t>
            </a:r>
            <a:r>
              <a:rPr lang="en-AU" dirty="0"/>
              <a:t>Round Function</a:t>
            </a:r>
          </a:p>
        </p:txBody>
      </p:sp>
      <p:pic>
        <p:nvPicPr>
          <p:cNvPr id="53251" name="Picture 3"/>
          <p:cNvPicPr>
            <a:picLocks noChangeAspect="1"/>
          </p:cNvPicPr>
          <p:nvPr/>
        </p:nvPicPr>
        <p:blipFill>
          <a:blip r:embed="rId3"/>
          <a:srcRect/>
          <a:stretch>
            <a:fillRect/>
          </a:stretch>
        </p:blipFill>
        <p:spPr bwMode="auto">
          <a:xfrm>
            <a:off x="395288" y="1981200"/>
            <a:ext cx="8424862" cy="32480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smtClean="0"/>
              <a:t>Message Authentication requirement</a:t>
            </a:r>
          </a:p>
          <a:p>
            <a:pPr algn="just"/>
            <a:r>
              <a:rPr lang="en-US" dirty="0" smtClean="0"/>
              <a:t>Hash function</a:t>
            </a:r>
          </a:p>
          <a:p>
            <a:pPr algn="just"/>
            <a:r>
              <a:rPr lang="en-US" dirty="0" smtClean="0"/>
              <a:t>Birthday attack</a:t>
            </a:r>
          </a:p>
          <a:p>
            <a:pPr algn="just"/>
            <a:r>
              <a:rPr lang="en-US" dirty="0" smtClean="0"/>
              <a:t>Secure Hash Algorithm (SHA)</a:t>
            </a:r>
          </a:p>
          <a:p>
            <a:pPr algn="just"/>
            <a:r>
              <a:rPr lang="en-US" dirty="0" smtClean="0"/>
              <a:t>SHA-512</a:t>
            </a:r>
          </a:p>
          <a:p>
            <a:pPr algn="just"/>
            <a:r>
              <a:rPr lang="en-US" dirty="0" smtClean="0"/>
              <a:t>SHA-3</a:t>
            </a:r>
          </a:p>
          <a:p>
            <a:pPr algn="just"/>
            <a:r>
              <a:rPr lang="en-US" dirty="0" smtClean="0"/>
              <a:t>Summary</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93909" y="384523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848768"/>
          </a:xfrm>
        </p:spPr>
        <p:txBody>
          <a:bodyPr anchorCtr="1"/>
          <a:lstStyle/>
          <a:p>
            <a:r>
              <a:rPr lang="en-US" dirty="0"/>
              <a:t>SHA-3</a:t>
            </a:r>
          </a:p>
        </p:txBody>
      </p:sp>
      <p:sp>
        <p:nvSpPr>
          <p:cNvPr id="3" name="Content Placeholder 2"/>
          <p:cNvSpPr>
            <a:spLocks noGrp="1"/>
          </p:cNvSpPr>
          <p:nvPr>
            <p:ph idx="4294967295"/>
          </p:nvPr>
        </p:nvSpPr>
        <p:spPr>
          <a:xfrm>
            <a:off x="468313" y="1196975"/>
            <a:ext cx="8229600" cy="4876800"/>
          </a:xfrm>
        </p:spPr>
        <p:txBody>
          <a:bodyPr/>
          <a:lstStyle/>
          <a:p>
            <a:pPr>
              <a:lnSpc>
                <a:spcPct val="120000"/>
              </a:lnSpc>
            </a:pPr>
            <a:r>
              <a:rPr lang="en-US" sz="2400" dirty="0"/>
              <a:t>SHA-1 not yet "broken”</a:t>
            </a:r>
          </a:p>
          <a:p>
            <a:pPr lvl="1">
              <a:lnSpc>
                <a:spcPct val="120000"/>
              </a:lnSpc>
            </a:pPr>
            <a:r>
              <a:rPr lang="en-US" sz="2400" dirty="0"/>
              <a:t>but similar to broken MD5 &amp; SHA-0</a:t>
            </a:r>
          </a:p>
          <a:p>
            <a:pPr lvl="1">
              <a:lnSpc>
                <a:spcPct val="120000"/>
              </a:lnSpc>
            </a:pPr>
            <a:r>
              <a:rPr lang="en-US" sz="2400" dirty="0"/>
              <a:t>so considered insecure</a:t>
            </a:r>
          </a:p>
          <a:p>
            <a:pPr>
              <a:lnSpc>
                <a:spcPct val="120000"/>
              </a:lnSpc>
            </a:pPr>
            <a:r>
              <a:rPr lang="en-US" sz="2400" dirty="0"/>
              <a:t>SHA-2 (esp. SHA-512) seems secure</a:t>
            </a:r>
          </a:p>
          <a:p>
            <a:pPr lvl="1">
              <a:lnSpc>
                <a:spcPct val="120000"/>
              </a:lnSpc>
            </a:pPr>
            <a:r>
              <a:rPr lang="en-US" sz="2400" dirty="0"/>
              <a:t>shares same structure and mathematical operations as predecessors so have concern</a:t>
            </a:r>
          </a:p>
          <a:p>
            <a:pPr>
              <a:lnSpc>
                <a:spcPct val="120000"/>
              </a:lnSpc>
            </a:pPr>
            <a:r>
              <a:rPr lang="en-US" sz="2400" dirty="0"/>
              <a:t>NIST announced in 2007 a competition for the SHA-3 next gen NIST hash function</a:t>
            </a:r>
          </a:p>
          <a:p>
            <a:pPr lvl="1">
              <a:lnSpc>
                <a:spcPct val="120000"/>
              </a:lnSpc>
            </a:pPr>
            <a:r>
              <a:rPr lang="en-US" sz="2400" dirty="0"/>
              <a:t>goal to have in place by 2012 but not fixed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smtClean="0"/>
              <a:t>Message Authentication requirement</a:t>
            </a:r>
          </a:p>
          <a:p>
            <a:pPr algn="just"/>
            <a:r>
              <a:rPr lang="en-US" dirty="0" smtClean="0"/>
              <a:t>Hash function</a:t>
            </a:r>
          </a:p>
          <a:p>
            <a:pPr algn="just"/>
            <a:r>
              <a:rPr lang="en-US" dirty="0" smtClean="0"/>
              <a:t>Birthday attack</a:t>
            </a:r>
          </a:p>
          <a:p>
            <a:pPr algn="just"/>
            <a:r>
              <a:rPr lang="en-US" dirty="0" smtClean="0"/>
              <a:t>Secure Hash Algorithm (SHA)</a:t>
            </a:r>
          </a:p>
          <a:p>
            <a:pPr algn="just"/>
            <a:r>
              <a:rPr lang="en-US" dirty="0" smtClean="0"/>
              <a:t>SHA-512</a:t>
            </a:r>
          </a:p>
          <a:p>
            <a:pPr algn="just"/>
            <a:r>
              <a:rPr lang="en-US" dirty="0" smtClean="0"/>
              <a:t>SHA-3</a:t>
            </a:r>
          </a:p>
          <a:p>
            <a:pPr algn="just"/>
            <a:r>
              <a:rPr lang="en-US" dirty="0" smtClean="0"/>
              <a:t>Summary</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846" y="128491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953271"/>
          </a:xfrm>
        </p:spPr>
        <p:txBody>
          <a:bodyPr anchorCtr="1"/>
          <a:lstStyle/>
          <a:p>
            <a:r>
              <a:rPr lang="en-US" dirty="0"/>
              <a:t>SHA-3 Requirements</a:t>
            </a:r>
          </a:p>
        </p:txBody>
      </p:sp>
      <p:sp>
        <p:nvSpPr>
          <p:cNvPr id="3" name="Content Placeholder 2"/>
          <p:cNvSpPr>
            <a:spLocks noGrp="1"/>
          </p:cNvSpPr>
          <p:nvPr>
            <p:ph idx="4294967295"/>
          </p:nvPr>
        </p:nvSpPr>
        <p:spPr>
          <a:xfrm>
            <a:off x="304800" y="1319350"/>
            <a:ext cx="8534400" cy="4811576"/>
          </a:xfrm>
        </p:spPr>
        <p:txBody>
          <a:bodyPr/>
          <a:lstStyle/>
          <a:p>
            <a:pPr>
              <a:lnSpc>
                <a:spcPct val="120000"/>
              </a:lnSpc>
            </a:pPr>
            <a:r>
              <a:rPr lang="en-US" sz="2400" dirty="0"/>
              <a:t>replace SHA-2 with SHA-3 in any use</a:t>
            </a:r>
          </a:p>
          <a:p>
            <a:pPr lvl="1">
              <a:lnSpc>
                <a:spcPct val="120000"/>
              </a:lnSpc>
            </a:pPr>
            <a:r>
              <a:rPr lang="en-US" sz="2400" dirty="0"/>
              <a:t>so use same hash sizes</a:t>
            </a:r>
          </a:p>
          <a:p>
            <a:pPr>
              <a:lnSpc>
                <a:spcPct val="120000"/>
              </a:lnSpc>
            </a:pPr>
            <a:r>
              <a:rPr lang="en-US" sz="2400" dirty="0"/>
              <a:t>preserve the online nature of SHA-2</a:t>
            </a:r>
          </a:p>
          <a:p>
            <a:pPr lvl="1">
              <a:lnSpc>
                <a:spcPct val="120000"/>
              </a:lnSpc>
            </a:pPr>
            <a:r>
              <a:rPr lang="en-US" sz="2400" dirty="0"/>
              <a:t>so must process small blocks (512 / 1024 bits)</a:t>
            </a:r>
          </a:p>
          <a:p>
            <a:pPr>
              <a:lnSpc>
                <a:spcPct val="120000"/>
              </a:lnSpc>
            </a:pPr>
            <a:r>
              <a:rPr lang="en-US" sz="2400" dirty="0"/>
              <a:t>evaluation criteria</a:t>
            </a:r>
          </a:p>
          <a:p>
            <a:pPr lvl="1">
              <a:lnSpc>
                <a:spcPct val="120000"/>
              </a:lnSpc>
            </a:pPr>
            <a:r>
              <a:rPr lang="en-US" sz="2400" dirty="0"/>
              <a:t>security close to theoretical max for hash sizes</a:t>
            </a:r>
          </a:p>
          <a:p>
            <a:pPr lvl="1">
              <a:lnSpc>
                <a:spcPct val="120000"/>
              </a:lnSpc>
            </a:pPr>
            <a:r>
              <a:rPr lang="en-US" sz="2400" dirty="0"/>
              <a:t>cost in time &amp; memory </a:t>
            </a:r>
          </a:p>
          <a:p>
            <a:pPr lvl="1">
              <a:lnSpc>
                <a:spcPct val="120000"/>
              </a:lnSpc>
            </a:pPr>
            <a:r>
              <a:rPr lang="en-US" sz="2400" dirty="0"/>
              <a:t>characteristics: such as flexibility &amp; simplicity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smtClean="0"/>
              <a:t>Message Authentication requirement</a:t>
            </a:r>
          </a:p>
          <a:p>
            <a:pPr algn="just"/>
            <a:r>
              <a:rPr lang="en-US" dirty="0" smtClean="0"/>
              <a:t>Hash function</a:t>
            </a:r>
          </a:p>
          <a:p>
            <a:pPr algn="just"/>
            <a:r>
              <a:rPr lang="en-US" dirty="0" smtClean="0"/>
              <a:t>Birthday attack</a:t>
            </a:r>
          </a:p>
          <a:p>
            <a:pPr algn="just"/>
            <a:r>
              <a:rPr lang="en-US" dirty="0" smtClean="0"/>
              <a:t>Secure Hash Algorithm (SHA)</a:t>
            </a:r>
          </a:p>
          <a:p>
            <a:pPr algn="just"/>
            <a:r>
              <a:rPr lang="en-US" dirty="0" smtClean="0"/>
              <a:t>SHA-512</a:t>
            </a:r>
          </a:p>
          <a:p>
            <a:pPr algn="just"/>
            <a:r>
              <a:rPr lang="en-US" dirty="0" smtClean="0"/>
              <a:t>SHA-3</a:t>
            </a:r>
          </a:p>
          <a:p>
            <a:pPr algn="just"/>
            <a:r>
              <a:rPr lang="en-US" dirty="0" smtClean="0"/>
              <a:t>Summary</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41657" y="432855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457200" y="274638"/>
            <a:ext cx="8229600" cy="901019"/>
          </a:xfrm>
        </p:spPr>
        <p:txBody>
          <a:bodyPr anchorCtr="1"/>
          <a:lstStyle/>
          <a:p>
            <a:r>
              <a:rPr lang="en-US" dirty="0"/>
              <a:t>Summary</a:t>
            </a:r>
            <a:endParaRPr lang="en-AU" dirty="0"/>
          </a:p>
        </p:txBody>
      </p:sp>
      <p:sp>
        <p:nvSpPr>
          <p:cNvPr id="45059" name="Rectangle 3"/>
          <p:cNvSpPr>
            <a:spLocks noGrp="1" noChangeArrowheads="1"/>
          </p:cNvSpPr>
          <p:nvPr>
            <p:ph type="body" idx="4294967295"/>
          </p:nvPr>
        </p:nvSpPr>
        <p:spPr/>
        <p:txBody>
          <a:bodyPr/>
          <a:lstStyle/>
          <a:p>
            <a:r>
              <a:rPr lang="en-US" dirty="0"/>
              <a:t>have considered:</a:t>
            </a:r>
          </a:p>
          <a:p>
            <a:pPr lvl="1"/>
            <a:r>
              <a:rPr lang="en-US" dirty="0"/>
              <a:t>hash functions</a:t>
            </a:r>
          </a:p>
          <a:p>
            <a:pPr lvl="2"/>
            <a:r>
              <a:rPr lang="en-US" dirty="0"/>
              <a:t>uses, requirements, security</a:t>
            </a:r>
          </a:p>
          <a:p>
            <a:pPr lvl="1"/>
            <a:r>
              <a:rPr lang="en-US" dirty="0"/>
              <a:t>hash functions based on block ciphers</a:t>
            </a:r>
          </a:p>
          <a:p>
            <a:pPr lvl="1"/>
            <a:r>
              <a:rPr lang="en-US" dirty="0" smtClean="0"/>
              <a:t>SHA 512</a:t>
            </a:r>
            <a:endParaRPr lang="en-US" dirty="0"/>
          </a:p>
          <a:p>
            <a:pPr lvl="1"/>
            <a:endParaRPr lang="en-A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smtClean="0"/>
              <a:t>Message Authentication requirement</a:t>
            </a:r>
          </a:p>
          <a:p>
            <a:pPr algn="just"/>
            <a:r>
              <a:rPr lang="en-US" dirty="0" smtClean="0"/>
              <a:t>Hash function</a:t>
            </a:r>
          </a:p>
          <a:p>
            <a:pPr algn="just"/>
            <a:r>
              <a:rPr lang="en-US" dirty="0" smtClean="0"/>
              <a:t>Birthday attack</a:t>
            </a:r>
          </a:p>
          <a:p>
            <a:pPr algn="just"/>
            <a:r>
              <a:rPr lang="en-US" dirty="0" smtClean="0"/>
              <a:t>Secure Hash Algorithm (SHA)</a:t>
            </a:r>
          </a:p>
          <a:p>
            <a:pPr algn="just"/>
            <a:r>
              <a:rPr lang="en-US" dirty="0" smtClean="0"/>
              <a:t>SHA-512</a:t>
            </a:r>
          </a:p>
          <a:p>
            <a:pPr algn="just"/>
            <a:r>
              <a:rPr lang="en-US" dirty="0" smtClean="0"/>
              <a:t>SHA-3</a:t>
            </a:r>
          </a:p>
          <a:p>
            <a:pPr algn="just"/>
            <a:r>
              <a:rPr lang="en-US" dirty="0" smtClean="0"/>
              <a:t>Summary</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846" y="4772695"/>
            <a:ext cx="375152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arenR"/>
            </a:pPr>
            <a:r>
              <a:rPr lang="en-US" dirty="0" smtClean="0"/>
              <a:t>What characteristics are needed in a secure hash function?</a:t>
            </a:r>
          </a:p>
          <a:p>
            <a:pPr marL="457200" indent="-457200" algn="just">
              <a:buFont typeface="+mj-lt"/>
              <a:buAutoNum type="arabicParenR"/>
            </a:pPr>
            <a:r>
              <a:rPr lang="en-US" dirty="0" smtClean="0"/>
              <a:t>What is the difference between weak and strong collision resistance?</a:t>
            </a:r>
          </a:p>
          <a:p>
            <a:pPr marL="457200" indent="-457200" algn="just">
              <a:buFont typeface="+mj-lt"/>
              <a:buAutoNum type="arabicParenR"/>
            </a:pPr>
            <a:r>
              <a:rPr lang="en-US" dirty="0" smtClean="0"/>
              <a:t>What is the role of a compression function in a hash function?</a:t>
            </a:r>
          </a:p>
          <a:p>
            <a:pPr marL="457200" indent="-457200" algn="just">
              <a:buFont typeface="+mj-lt"/>
              <a:buAutoNum type="arabicParenR"/>
            </a:pPr>
            <a:r>
              <a:rPr lang="en-US" dirty="0" smtClean="0"/>
              <a:t>What is the difference between little-endian and big-endian format?</a:t>
            </a:r>
          </a:p>
          <a:p>
            <a:pPr marL="457200" indent="-457200" algn="just">
              <a:buFont typeface="+mj-lt"/>
              <a:buAutoNum type="arabicParenR"/>
            </a:pPr>
            <a:r>
              <a:rPr lang="en-US" dirty="0" smtClean="0"/>
              <a:t>Explain in detail SHA 512.</a:t>
            </a:r>
          </a:p>
          <a:p>
            <a:pPr marL="457200" indent="-457200" algn="just">
              <a:buFont typeface="+mj-lt"/>
              <a:buAutoNum type="arabicParenR"/>
            </a:pPr>
            <a:endParaRPr lang="en-US" dirty="0" smtClean="0"/>
          </a:p>
          <a:p>
            <a:pPr marL="457200" indent="-457200" algn="just">
              <a:buFont typeface="+mj-lt"/>
              <a:buAutoNum type="arabicParenR"/>
            </a:pPr>
            <a:endParaRPr lang="en-US" dirty="0" smtClean="0"/>
          </a:p>
          <a:p>
            <a:pPr marL="457200" indent="-457200" algn="just">
              <a:buFont typeface="+mj-lt"/>
              <a:buAutoNum type="arabicParenR"/>
            </a:pPr>
            <a:endParaRPr lang="en-US" dirty="0"/>
          </a:p>
        </p:txBody>
      </p:sp>
    </p:spTree>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smtClean="0"/>
              <a:t>Message Authentication requirement</a:t>
            </a:r>
          </a:p>
          <a:p>
            <a:pPr algn="just"/>
            <a:r>
              <a:rPr lang="en-US" dirty="0" smtClean="0"/>
              <a:t>Hash function</a:t>
            </a:r>
          </a:p>
          <a:p>
            <a:pPr algn="just"/>
            <a:r>
              <a:rPr lang="en-US" dirty="0" smtClean="0"/>
              <a:t>Birthday attack</a:t>
            </a:r>
          </a:p>
          <a:p>
            <a:pPr algn="just"/>
            <a:r>
              <a:rPr lang="en-US" dirty="0" smtClean="0"/>
              <a:t>Secure Hash Algorithm (SHA)</a:t>
            </a:r>
          </a:p>
          <a:p>
            <a:pPr algn="just"/>
            <a:r>
              <a:rPr lang="en-US" dirty="0" smtClean="0"/>
              <a:t>SHA-512</a:t>
            </a:r>
          </a:p>
          <a:p>
            <a:pPr algn="just"/>
            <a:r>
              <a:rPr lang="en-US" dirty="0" smtClean="0"/>
              <a:t>SHA-3</a:t>
            </a:r>
          </a:p>
          <a:p>
            <a:pPr algn="just"/>
            <a:r>
              <a:rPr lang="en-US" dirty="0" smtClean="0"/>
              <a:t>Summary</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15532" y="521683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smtClean="0">
                <a:solidFill>
                  <a:srgbClr val="0070C0"/>
                </a:solidFill>
                <a:latin typeface="Arial" pitchFamily="34" charset="0"/>
                <a:cs typeface="Arial" pitchFamily="34" charset="0"/>
              </a:rPr>
              <a:t>Introduction</a:t>
            </a:r>
            <a:endParaRPr lang="en-US" sz="3600" dirty="0">
              <a:solidFill>
                <a:srgbClr val="0070C0"/>
              </a:solidFill>
              <a:latin typeface="Arial" pitchFamily="34" charset="0"/>
              <a:cs typeface="Arial" pitchFamily="34" charset="0"/>
            </a:endParaRPr>
          </a:p>
        </p:txBody>
      </p:sp>
      <p:sp>
        <p:nvSpPr>
          <p:cNvPr id="7170"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38138" indent="-338138">
              <a:lnSpc>
                <a:spcPct val="90000"/>
              </a:lnSpc>
              <a:spcBef>
                <a:spcPts val="700"/>
              </a:spcBef>
              <a:buClr>
                <a:srgbClr val="5FAFFF"/>
              </a:buClr>
              <a:buSzPct val="80000"/>
              <a:buFont typeface="Wingdings" pitchFamily="2"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sz="2800" dirty="0">
                <a:latin typeface="Times New Roman" pitchFamily="18" charset="0"/>
                <a:cs typeface="Times New Roman" pitchFamily="18" charset="0"/>
              </a:rPr>
              <a:t>message authentication is concerned with: </a:t>
            </a:r>
          </a:p>
          <a:p>
            <a:pPr marL="738188" lvl="1" indent="-280988">
              <a:lnSpc>
                <a:spcPct val="90000"/>
              </a:lnSpc>
              <a:spcBef>
                <a:spcPts val="600"/>
              </a:spcBef>
              <a:buClr>
                <a:srgbClr val="D9D9FF"/>
              </a:buClr>
              <a:buSzPct val="50000"/>
              <a:buFont typeface="Wingdings" pitchFamily="2"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dirty="0">
                <a:latin typeface="Times New Roman" pitchFamily="18" charset="0"/>
                <a:cs typeface="Times New Roman" pitchFamily="18" charset="0"/>
              </a:rPr>
              <a:t>protecting the integrity of a message </a:t>
            </a:r>
          </a:p>
          <a:p>
            <a:pPr marL="738188" lvl="1" indent="-280988">
              <a:lnSpc>
                <a:spcPct val="90000"/>
              </a:lnSpc>
              <a:spcBef>
                <a:spcPts val="600"/>
              </a:spcBef>
              <a:buClr>
                <a:srgbClr val="D9D9FF"/>
              </a:buClr>
              <a:buSzPct val="50000"/>
              <a:buFont typeface="Wingdings" pitchFamily="2"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dirty="0">
                <a:latin typeface="Times New Roman" pitchFamily="18" charset="0"/>
                <a:cs typeface="Times New Roman" pitchFamily="18" charset="0"/>
              </a:rPr>
              <a:t>validating identity of originator </a:t>
            </a:r>
          </a:p>
          <a:p>
            <a:pPr marL="738188" lvl="1" indent="-280988">
              <a:lnSpc>
                <a:spcPct val="90000"/>
              </a:lnSpc>
              <a:spcBef>
                <a:spcPts val="600"/>
              </a:spcBef>
              <a:buClr>
                <a:srgbClr val="D9D9FF"/>
              </a:buClr>
              <a:buSzPct val="50000"/>
              <a:buFont typeface="Wingdings" pitchFamily="2"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AU" dirty="0">
                <a:latin typeface="Times New Roman" pitchFamily="18" charset="0"/>
                <a:cs typeface="Times New Roman" pitchFamily="18" charset="0"/>
              </a:rPr>
              <a:t>non-repudiation of origin (dispute resolution)</a:t>
            </a:r>
          </a:p>
          <a:p>
            <a:pPr marL="338138" indent="-338138">
              <a:lnSpc>
                <a:spcPct val="90000"/>
              </a:lnSpc>
              <a:spcBef>
                <a:spcPts val="700"/>
              </a:spcBef>
              <a:buClr>
                <a:srgbClr val="5FAFFF"/>
              </a:buClr>
              <a:buSzPct val="80000"/>
              <a:buFont typeface="Wingdings" pitchFamily="2"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latin typeface="Times New Roman" pitchFamily="18" charset="0"/>
                <a:cs typeface="Times New Roman" pitchFamily="18" charset="0"/>
              </a:rPr>
              <a:t>will consider the security requirements</a:t>
            </a:r>
          </a:p>
          <a:p>
            <a:pPr marL="338138" indent="-338138">
              <a:lnSpc>
                <a:spcPct val="90000"/>
              </a:lnSpc>
              <a:spcBef>
                <a:spcPts val="700"/>
              </a:spcBef>
              <a:buClr>
                <a:srgbClr val="5FAFFF"/>
              </a:buClr>
              <a:buSzPct val="80000"/>
              <a:buFont typeface="Wingdings" pitchFamily="2"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latin typeface="Times New Roman" pitchFamily="18" charset="0"/>
                <a:cs typeface="Times New Roman" pitchFamily="18" charset="0"/>
              </a:rPr>
              <a:t>then three alternative functions used:</a:t>
            </a:r>
          </a:p>
          <a:p>
            <a:pPr marL="738188" lvl="1" indent="-280988">
              <a:lnSpc>
                <a:spcPct val="90000"/>
              </a:lnSpc>
              <a:spcBef>
                <a:spcPts val="600"/>
              </a:spcBef>
              <a:buClr>
                <a:srgbClr val="D9D9FF"/>
              </a:buClr>
              <a:buSzPct val="50000"/>
              <a:buFont typeface="Wingdings" pitchFamily="2"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dirty="0">
                <a:latin typeface="Times New Roman" pitchFamily="18" charset="0"/>
                <a:cs typeface="Times New Roman" pitchFamily="18" charset="0"/>
              </a:rPr>
              <a:t>hash function (see Ch 11)</a:t>
            </a:r>
          </a:p>
          <a:p>
            <a:pPr marL="738188" lvl="1" indent="-280988">
              <a:lnSpc>
                <a:spcPct val="90000"/>
              </a:lnSpc>
              <a:spcBef>
                <a:spcPts val="600"/>
              </a:spcBef>
              <a:buClr>
                <a:srgbClr val="D9D9FF"/>
              </a:buClr>
              <a:buSzPct val="50000"/>
              <a:buFont typeface="Wingdings" pitchFamily="2"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dirty="0">
                <a:latin typeface="Times New Roman" pitchFamily="18" charset="0"/>
                <a:cs typeface="Times New Roman" pitchFamily="18" charset="0"/>
              </a:rPr>
              <a:t>message encryption</a:t>
            </a:r>
          </a:p>
          <a:p>
            <a:pPr marL="738188" lvl="1" indent="-280988">
              <a:lnSpc>
                <a:spcPct val="90000"/>
              </a:lnSpc>
              <a:spcBef>
                <a:spcPts val="600"/>
              </a:spcBef>
              <a:buClr>
                <a:srgbClr val="D9D9FF"/>
              </a:buClr>
              <a:buSzPct val="50000"/>
              <a:buFont typeface="Wingdings" pitchFamily="2"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dirty="0">
                <a:latin typeface="Times New Roman" pitchFamily="18" charset="0"/>
                <a:cs typeface="Times New Roman" pitchFamily="18" charset="0"/>
              </a:rPr>
              <a:t>message authentication code (MAC)</a:t>
            </a:r>
          </a:p>
          <a:p>
            <a:pPr marL="338138" indent="-338138">
              <a:lnSpc>
                <a:spcPct val="90000"/>
              </a:lnSpc>
              <a:spcBef>
                <a:spcPts val="600"/>
              </a:spcBef>
              <a:buClrTx/>
              <a:buSzPct val="80000"/>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7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71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71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71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71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717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717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additive="repl">
                                        <p:cTn id="38" dur="1" fill="hold">
                                          <p:stCondLst>
                                            <p:cond delay="0"/>
                                          </p:stCondLst>
                                        </p:cTn>
                                        <p:tgtEl>
                                          <p:spTgt spid="71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smtClean="0"/>
              <a:t>Message Authentication requirement</a:t>
            </a:r>
          </a:p>
          <a:p>
            <a:pPr algn="just"/>
            <a:r>
              <a:rPr lang="en-US" dirty="0" smtClean="0"/>
              <a:t>Hash function</a:t>
            </a:r>
          </a:p>
          <a:p>
            <a:pPr algn="just"/>
            <a:r>
              <a:rPr lang="en-US" dirty="0" smtClean="0"/>
              <a:t>Birthday attack</a:t>
            </a:r>
          </a:p>
          <a:p>
            <a:pPr algn="just"/>
            <a:r>
              <a:rPr lang="en-US" dirty="0" smtClean="0"/>
              <a:t>Secure Hash Algorithm (SHA)</a:t>
            </a:r>
          </a:p>
          <a:p>
            <a:pPr algn="just"/>
            <a:r>
              <a:rPr lang="en-US" dirty="0" smtClean="0"/>
              <a:t>SHA-512</a:t>
            </a:r>
          </a:p>
          <a:p>
            <a:pPr algn="just"/>
            <a:r>
              <a:rPr lang="en-US" dirty="0" smtClean="0"/>
              <a:t>SHA-3</a:t>
            </a:r>
          </a:p>
          <a:p>
            <a:pPr algn="just"/>
            <a:r>
              <a:rPr lang="en-US" dirty="0" smtClean="0"/>
              <a:t>Summary</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67783" y="1650672"/>
            <a:ext cx="5710948"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0" y="304800"/>
            <a:ext cx="91440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70C0"/>
                </a:solidFill>
                <a:latin typeface="Arial" pitchFamily="34" charset="0"/>
                <a:cs typeface="Arial" pitchFamily="34" charset="0"/>
              </a:rPr>
              <a:t>Message Security Requirements</a:t>
            </a:r>
          </a:p>
        </p:txBody>
      </p:sp>
      <p:sp>
        <p:nvSpPr>
          <p:cNvPr id="8194"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514350" indent="-514350">
              <a:lnSpc>
                <a:spcPct val="90000"/>
              </a:lnSpc>
              <a:spcBef>
                <a:spcPts val="800"/>
              </a:spcBef>
              <a:buClr>
                <a:srgbClr val="5FAFFF"/>
              </a:buClr>
              <a:buSzPct val="80000"/>
              <a:buFont typeface="+mj-lt"/>
              <a:buAutoNum type="arabicPeriod"/>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disclosure</a:t>
            </a:r>
          </a:p>
          <a:p>
            <a:pPr marL="514350" indent="-514350">
              <a:lnSpc>
                <a:spcPct val="90000"/>
              </a:lnSpc>
              <a:spcBef>
                <a:spcPts val="800"/>
              </a:spcBef>
              <a:buClr>
                <a:srgbClr val="5FAFFF"/>
              </a:buClr>
              <a:buSzPct val="80000"/>
              <a:buFont typeface="+mj-lt"/>
              <a:buAutoNum type="arabicPeriod"/>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traffic analysis</a:t>
            </a:r>
          </a:p>
          <a:p>
            <a:pPr marL="514350" indent="-514350">
              <a:lnSpc>
                <a:spcPct val="90000"/>
              </a:lnSpc>
              <a:spcBef>
                <a:spcPts val="800"/>
              </a:spcBef>
              <a:buClr>
                <a:srgbClr val="5FAFFF"/>
              </a:buClr>
              <a:buSzPct val="80000"/>
              <a:buFont typeface="+mj-lt"/>
              <a:buAutoNum type="arabicPeriod"/>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masquerade</a:t>
            </a:r>
          </a:p>
          <a:p>
            <a:pPr marL="514350" indent="-514350">
              <a:lnSpc>
                <a:spcPct val="90000"/>
              </a:lnSpc>
              <a:spcBef>
                <a:spcPts val="800"/>
              </a:spcBef>
              <a:buClr>
                <a:srgbClr val="5FAFFF"/>
              </a:buClr>
              <a:buSzPct val="80000"/>
              <a:buFont typeface="+mj-lt"/>
              <a:buAutoNum type="arabicPeriod"/>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content modification</a:t>
            </a:r>
          </a:p>
          <a:p>
            <a:pPr marL="514350" indent="-514350">
              <a:lnSpc>
                <a:spcPct val="90000"/>
              </a:lnSpc>
              <a:spcBef>
                <a:spcPts val="800"/>
              </a:spcBef>
              <a:buClr>
                <a:srgbClr val="5FAFFF"/>
              </a:buClr>
              <a:buSzPct val="80000"/>
              <a:buFont typeface="+mj-lt"/>
              <a:buAutoNum type="arabicPeriod"/>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sequence modification</a:t>
            </a:r>
          </a:p>
          <a:p>
            <a:pPr marL="514350" indent="-514350">
              <a:lnSpc>
                <a:spcPct val="90000"/>
              </a:lnSpc>
              <a:spcBef>
                <a:spcPts val="800"/>
              </a:spcBef>
              <a:buClr>
                <a:srgbClr val="5FAFFF"/>
              </a:buClr>
              <a:buSzPct val="80000"/>
              <a:buFont typeface="+mj-lt"/>
              <a:buAutoNum type="arabicPeriod"/>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timing modification</a:t>
            </a:r>
          </a:p>
          <a:p>
            <a:pPr marL="514350" indent="-514350">
              <a:lnSpc>
                <a:spcPct val="90000"/>
              </a:lnSpc>
              <a:spcBef>
                <a:spcPts val="800"/>
              </a:spcBef>
              <a:buClr>
                <a:srgbClr val="5FAFFF"/>
              </a:buClr>
              <a:buSzPct val="80000"/>
              <a:buFont typeface="+mj-lt"/>
              <a:buAutoNum type="arabicPeriod"/>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source repudiation</a:t>
            </a:r>
          </a:p>
          <a:p>
            <a:pPr marL="514350" indent="-514350">
              <a:lnSpc>
                <a:spcPct val="90000"/>
              </a:lnSpc>
              <a:spcBef>
                <a:spcPts val="800"/>
              </a:spcBef>
              <a:buClr>
                <a:srgbClr val="5FAFFF"/>
              </a:buClr>
              <a:buSzPct val="80000"/>
              <a:buFont typeface="+mj-lt"/>
              <a:buAutoNum type="arabicPeriod"/>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33CC"/>
                </a:solidFill>
                <a:latin typeface="Arial" pitchFamily="34" charset="0"/>
                <a:cs typeface="Arial" pitchFamily="34" charset="0"/>
              </a:rPr>
              <a:t>destination repudiation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8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81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81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0" y="1"/>
            <a:ext cx="9144000" cy="731520"/>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70C0"/>
                </a:solidFill>
                <a:latin typeface="Arial" pitchFamily="34" charset="0"/>
                <a:cs typeface="Arial" pitchFamily="34" charset="0"/>
              </a:rPr>
              <a:t>Message Security Requirements</a:t>
            </a:r>
          </a:p>
        </p:txBody>
      </p:sp>
      <p:sp>
        <p:nvSpPr>
          <p:cNvPr id="8194"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38138" indent="-338138">
              <a:lnSpc>
                <a:spcPct val="90000"/>
              </a:lnSpc>
              <a:spcBef>
                <a:spcPts val="800"/>
              </a:spcBef>
              <a:buClr>
                <a:srgbClr val="5FAFFF"/>
              </a:buClr>
              <a:buSzPct val="8000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sz="3200" dirty="0">
              <a:solidFill>
                <a:srgbClr val="0033CC"/>
              </a:solidFill>
              <a:latin typeface="Times New Roman" pitchFamily="18" charset="0"/>
              <a:cs typeface="Times New Roman" pitchFamily="18" charset="0"/>
            </a:endParaRPr>
          </a:p>
        </p:txBody>
      </p:sp>
      <p:sp>
        <p:nvSpPr>
          <p:cNvPr id="4" name="Rectangle 3"/>
          <p:cNvSpPr/>
          <p:nvPr/>
        </p:nvSpPr>
        <p:spPr>
          <a:xfrm>
            <a:off x="313509" y="1018903"/>
            <a:ext cx="8634548" cy="4716676"/>
          </a:xfrm>
          <a:prstGeom prst="rect">
            <a:avLst/>
          </a:prstGeom>
        </p:spPr>
        <p:txBody>
          <a:bodyPr wrap="square">
            <a:spAutoFit/>
          </a:bodyPr>
          <a:lstStyle/>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smtClean="0">
                <a:latin typeface="Arial" pitchFamily="34" charset="0"/>
                <a:cs typeface="Arial" pitchFamily="34" charset="0"/>
              </a:rPr>
              <a:t> The first two requirements (Disclosure: Release of message contents; and Traffic analysis: Discovery of the pattern of traffic between parties) belong in the realm of message confidentiality, and are handled using the encryption techniques already discussed. </a:t>
            </a: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smtClean="0">
                <a:latin typeface="Arial" pitchFamily="34" charset="0"/>
                <a:ea typeface="ＭＳ Ｐゴシック" pitchFamily="34" charset="-128"/>
                <a:cs typeface="Arial" pitchFamily="34" charset="0"/>
              </a:rPr>
              <a:t> </a:t>
            </a:r>
            <a:r>
              <a:rPr lang="en-US" dirty="0" smtClean="0">
                <a:latin typeface="Arial" pitchFamily="34" charset="0"/>
                <a:ea typeface="ＭＳ Ｐゴシック" pitchFamily="34" charset="-128"/>
              </a:rPr>
              <a:t>Measures to deal with items 3 through 6 </a:t>
            </a:r>
            <a:r>
              <a:rPr lang="en-US" dirty="0" smtClean="0">
                <a:latin typeface="Arial" pitchFamily="34" charset="0"/>
                <a:cs typeface="Arial" pitchFamily="34" charset="0"/>
              </a:rPr>
              <a:t>(Masquerade: Insertion of messages into the network from a fraudulent source; Content modification: of the contents of a message; Sequence modification: to a sequence of messages between parties; and Timing modification: Delay or replay of messages) </a:t>
            </a:r>
            <a:r>
              <a:rPr lang="en-US" dirty="0" smtClean="0">
                <a:latin typeface="Arial" pitchFamily="34" charset="0"/>
                <a:ea typeface="ＭＳ Ｐゴシック" pitchFamily="34" charset="-128"/>
              </a:rPr>
              <a:t>are generally regarded as message authentication. </a:t>
            </a: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smtClean="0">
                <a:latin typeface="Arial" pitchFamily="34" charset="0"/>
                <a:ea typeface="ＭＳ Ｐゴシック" pitchFamily="34" charset="-128"/>
              </a:rPr>
              <a:t> Mechanisms for dealing specifically with item 7 (</a:t>
            </a:r>
            <a:r>
              <a:rPr lang="en-US" dirty="0" smtClean="0">
                <a:latin typeface="Arial" pitchFamily="34" charset="0"/>
                <a:cs typeface="Arial" pitchFamily="34" charset="0"/>
              </a:rPr>
              <a:t>Source repudiation: Denial of transmission of message by source) </a:t>
            </a:r>
            <a:r>
              <a:rPr lang="en-US" dirty="0" smtClean="0">
                <a:latin typeface="Arial" pitchFamily="34" charset="0"/>
                <a:ea typeface="ＭＳ Ｐゴシック" pitchFamily="34" charset="-128"/>
              </a:rPr>
              <a:t>come under the heading of digital signatures. Generally, a digital signature technique will also counter some or all of the attacks listed under items 3 through 6. </a:t>
            </a: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smtClean="0">
                <a:latin typeface="Arial" pitchFamily="34" charset="0"/>
                <a:ea typeface="ＭＳ Ｐゴシック" pitchFamily="34" charset="-128"/>
              </a:rPr>
              <a:t> Dealing with item 8 (</a:t>
            </a:r>
            <a:r>
              <a:rPr lang="en-US" dirty="0" smtClean="0">
                <a:latin typeface="Arial" pitchFamily="34" charset="0"/>
                <a:cs typeface="Arial" pitchFamily="34" charset="0"/>
              </a:rPr>
              <a:t>Destination repudiation: Denial of receipt of message by destination) </a:t>
            </a:r>
            <a:r>
              <a:rPr lang="en-US" dirty="0" smtClean="0">
                <a:latin typeface="Arial" pitchFamily="34" charset="0"/>
                <a:ea typeface="ＭＳ Ｐゴシック" pitchFamily="34" charset="-128"/>
              </a:rPr>
              <a:t>may require a combination of the use of digital signatures and a protocol designed to counter this attack.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nodePh="1">
                                  <p:stCondLst>
                                    <p:cond delay="0"/>
                                  </p:stCondLst>
                                  <p:endCondLst>
                                    <p:cond evt="begin" delay="0">
                                      <p:tn val="5"/>
                                    </p:cond>
                                  </p:endCondLst>
                                  <p:childTnLst>
                                    <p:set>
                                      <p:cBhvr additive="repl">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0" y="1"/>
            <a:ext cx="9144000" cy="731520"/>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70C0"/>
                </a:solidFill>
                <a:latin typeface="Arial" pitchFamily="34" charset="0"/>
                <a:cs typeface="Arial" pitchFamily="34" charset="0"/>
              </a:rPr>
              <a:t>Message Security Requirements</a:t>
            </a:r>
          </a:p>
        </p:txBody>
      </p:sp>
      <p:sp>
        <p:nvSpPr>
          <p:cNvPr id="8194"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38138" indent="-338138">
              <a:lnSpc>
                <a:spcPct val="90000"/>
              </a:lnSpc>
              <a:spcBef>
                <a:spcPts val="800"/>
              </a:spcBef>
              <a:buClr>
                <a:srgbClr val="5FAFFF"/>
              </a:buClr>
              <a:buSzPct val="8000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sz="3200" dirty="0">
              <a:solidFill>
                <a:srgbClr val="0033CC"/>
              </a:solidFill>
              <a:latin typeface="Times New Roman" pitchFamily="18" charset="0"/>
              <a:cs typeface="Times New Roman" pitchFamily="18" charset="0"/>
            </a:endParaRPr>
          </a:p>
        </p:txBody>
      </p:sp>
      <p:sp>
        <p:nvSpPr>
          <p:cNvPr id="4" name="Rectangle 3"/>
          <p:cNvSpPr/>
          <p:nvPr/>
        </p:nvSpPr>
        <p:spPr>
          <a:xfrm>
            <a:off x="313509" y="1018903"/>
            <a:ext cx="8634548" cy="1759456"/>
          </a:xfrm>
          <a:prstGeom prst="rect">
            <a:avLst/>
          </a:prstGeom>
        </p:spPr>
        <p:txBody>
          <a:bodyPr wrap="square">
            <a:spAutoFit/>
          </a:bodyPr>
          <a:lstStyle/>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latin typeface="Arial" pitchFamily="34" charset="0"/>
                <a:ea typeface="ＭＳ Ｐゴシック" pitchFamily="34" charset="-128"/>
              </a:rPr>
              <a:t> In summary, message authentication is a procedure to verify that received messages come from the alleged source and have not been altered. </a:t>
            </a: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latin typeface="Arial" pitchFamily="34" charset="0"/>
                <a:ea typeface="ＭＳ Ｐゴシック" pitchFamily="34" charset="-128"/>
              </a:rPr>
              <a:t> Message authentication may also verify sequencing and timeliness. </a:t>
            </a:r>
          </a:p>
          <a:p>
            <a:pPr algn="just">
              <a:spcBef>
                <a:spcPts val="487"/>
              </a:spcBef>
              <a:buFont typeface="Arial" pitchFamily="34" charset="0"/>
              <a:buChar cha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sz="2000" dirty="0" smtClean="0">
                <a:latin typeface="Arial" pitchFamily="34" charset="0"/>
                <a:ea typeface="ＭＳ Ｐゴシック" pitchFamily="34" charset="-128"/>
              </a:rPr>
              <a:t> A digital signature is an authentication technique that also includes measures to counter repudiation by the source. </a:t>
            </a:r>
            <a:endParaRPr lang="en-US" sz="2000" dirty="0">
              <a:latin typeface="Arial" pitchFamily="34" charset="0"/>
              <a:ea typeface="ＭＳ Ｐゴシック"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nodePh="1">
                                  <p:stCondLst>
                                    <p:cond delay="0"/>
                                  </p:stCondLst>
                                  <p:endCondLst>
                                    <p:cond evt="begin" delay="0">
                                      <p:tn val="5"/>
                                    </p:cond>
                                  </p:endCondLst>
                                  <p:childTnLst>
                                    <p:set>
                                      <p:cBhvr additive="repl">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2674</TotalTime>
  <Words>7959</Words>
  <Application>Microsoft Office PowerPoint</Application>
  <PresentationFormat>On-screen Show (4:3)</PresentationFormat>
  <Paragraphs>463</Paragraphs>
  <Slides>46</Slides>
  <Notes>39</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46</vt:i4>
      </vt:variant>
    </vt:vector>
  </HeadingPairs>
  <TitlesOfParts>
    <vt:vector size="48" baseType="lpstr">
      <vt:lpstr>SASEPresentation</vt:lpstr>
      <vt:lpstr>Document1!OLE_LINK1</vt:lpstr>
      <vt:lpstr>Cryptography and Network Security </vt:lpstr>
      <vt:lpstr>Session Meta Data</vt:lpstr>
      <vt:lpstr>Revision History</vt:lpstr>
      <vt:lpstr>Agenda</vt:lpstr>
      <vt:lpstr>Slide 5</vt:lpstr>
      <vt:lpstr>Agenda</vt:lpstr>
      <vt:lpstr>Slide 7</vt:lpstr>
      <vt:lpstr>Slide 8</vt:lpstr>
      <vt:lpstr>Slide 9</vt:lpstr>
      <vt:lpstr>Agenda</vt:lpstr>
      <vt:lpstr>Hash Functions</vt:lpstr>
      <vt:lpstr>Cryptographic Hash Function</vt:lpstr>
      <vt:lpstr>Hash Functions &amp; Message Authent-ication</vt:lpstr>
      <vt:lpstr>Slide 14</vt:lpstr>
      <vt:lpstr>Slide 15</vt:lpstr>
      <vt:lpstr>Hash Functions &amp; Digital Signatures</vt:lpstr>
      <vt:lpstr>Other Hash Function Uses</vt:lpstr>
      <vt:lpstr>Two Simple Insecure Hash Functions</vt:lpstr>
      <vt:lpstr>Hash Function Requirements</vt:lpstr>
      <vt:lpstr>Attacks on Hash Functions`</vt:lpstr>
      <vt:lpstr>Slide 21</vt:lpstr>
      <vt:lpstr>Agenda</vt:lpstr>
      <vt:lpstr>Birthday Attacks</vt:lpstr>
      <vt:lpstr>Slide 24</vt:lpstr>
      <vt:lpstr>Hash Function Cryptanalysis</vt:lpstr>
      <vt:lpstr>Block Ciphers as Hash Functions</vt:lpstr>
      <vt:lpstr>Secure Hash Algorithm</vt:lpstr>
      <vt:lpstr>Agenda</vt:lpstr>
      <vt:lpstr>Revised Secure Hash Standard</vt:lpstr>
      <vt:lpstr>Agenda</vt:lpstr>
      <vt:lpstr>SHA-512 Overview</vt:lpstr>
      <vt:lpstr>SHA-512</vt:lpstr>
      <vt:lpstr>SHA-512 Compression Function</vt:lpstr>
      <vt:lpstr>SHA-512 Compression Function</vt:lpstr>
      <vt:lpstr>SHA-512 Round Function</vt:lpstr>
      <vt:lpstr>SHA-512 Round Function</vt:lpstr>
      <vt:lpstr>SHA-512 Round Function</vt:lpstr>
      <vt:lpstr>Agenda</vt:lpstr>
      <vt:lpstr>SHA-3</vt:lpstr>
      <vt:lpstr>SHA-3 Requirements</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199</cp:revision>
  <dcterms:created xsi:type="dcterms:W3CDTF">2016-10-24T07:42:03Z</dcterms:created>
  <dcterms:modified xsi:type="dcterms:W3CDTF">2018-08-21T03:46:45Z</dcterms:modified>
</cp:coreProperties>
</file>