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notesSlides/notesSlide3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41.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Masters/slideMaster1.xml" ContentType="application/vnd.openxmlformats-officedocument.presentationml.slideMaster+xml"/>
  <Override PartName="/ppt/slides/slide27.xml" ContentType="application/vnd.openxmlformats-officedocument.presentationml.slide+xml"/>
  <Override PartName="/ppt/notesSlides/notesSlide29.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Lst>
  <p:notesMasterIdLst>
    <p:notesMasterId r:id="rId46"/>
  </p:notesMasterIdLst>
  <p:sldIdLst>
    <p:sldId id="260" r:id="rId2"/>
    <p:sldId id="262" r:id="rId3"/>
    <p:sldId id="261" r:id="rId4"/>
    <p:sldId id="590" r:id="rId5"/>
    <p:sldId id="540" r:id="rId6"/>
    <p:sldId id="597" r:id="rId7"/>
    <p:sldId id="541" r:id="rId8"/>
    <p:sldId id="598" r:id="rId9"/>
    <p:sldId id="543" r:id="rId10"/>
    <p:sldId id="544" r:id="rId11"/>
    <p:sldId id="545" r:id="rId12"/>
    <p:sldId id="599" r:id="rId13"/>
    <p:sldId id="547" r:id="rId14"/>
    <p:sldId id="548" r:id="rId15"/>
    <p:sldId id="591" r:id="rId16"/>
    <p:sldId id="592" r:id="rId17"/>
    <p:sldId id="549" r:id="rId18"/>
    <p:sldId id="550" r:id="rId19"/>
    <p:sldId id="551" r:id="rId20"/>
    <p:sldId id="552" r:id="rId21"/>
    <p:sldId id="553" r:id="rId22"/>
    <p:sldId id="554" r:id="rId23"/>
    <p:sldId id="555" r:id="rId24"/>
    <p:sldId id="556" r:id="rId25"/>
    <p:sldId id="600" r:id="rId26"/>
    <p:sldId id="558" r:id="rId27"/>
    <p:sldId id="559" r:id="rId28"/>
    <p:sldId id="593" r:id="rId29"/>
    <p:sldId id="560" r:id="rId30"/>
    <p:sldId id="594" r:id="rId31"/>
    <p:sldId id="561" r:id="rId32"/>
    <p:sldId id="563" r:id="rId33"/>
    <p:sldId id="564" r:id="rId34"/>
    <p:sldId id="595" r:id="rId35"/>
    <p:sldId id="601" r:id="rId36"/>
    <p:sldId id="565" r:id="rId37"/>
    <p:sldId id="566" r:id="rId38"/>
    <p:sldId id="596" r:id="rId39"/>
    <p:sldId id="602" r:id="rId40"/>
    <p:sldId id="589" r:id="rId41"/>
    <p:sldId id="603" r:id="rId42"/>
    <p:sldId id="360" r:id="rId43"/>
    <p:sldId id="604" r:id="rId44"/>
    <p:sldId id="361" r:id="rId45"/>
  </p:sldIdLst>
  <p:sldSz cx="9144000" cy="6858000" type="screen4x3"/>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33CC"/>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000" autoAdjust="0"/>
    <p:restoredTop sz="82609" autoAdjust="0"/>
  </p:normalViewPr>
  <p:slideViewPr>
    <p:cSldViewPr snapToGrid="0">
      <p:cViewPr>
        <p:scale>
          <a:sx n="73" d="100"/>
          <a:sy n="73" d="100"/>
        </p:scale>
        <p:origin x="-1800" y="-54"/>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36" d="100"/>
          <a:sy n="36" d="100"/>
        </p:scale>
        <p:origin x="2256" y="48"/>
      </p:cViewPr>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endParaRPr lang="en-IN"/>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703EE1F4-F26E-4707-8020-842D2FFCB5F6}" type="datetimeFigureOut">
              <a:rPr lang="en-IN" smtClean="0"/>
              <a:pPr/>
              <a:t>21-08-2018</a:t>
            </a:fld>
            <a:endParaRPr lang="en-IN"/>
          </a:p>
        </p:txBody>
      </p:sp>
      <p:sp>
        <p:nvSpPr>
          <p:cNvPr id="4" name="Slide Image Placeholder 3"/>
          <p:cNvSpPr>
            <a:spLocks noGrp="1" noRot="1" noChangeAspect="1"/>
          </p:cNvSpPr>
          <p:nvPr>
            <p:ph type="sldImg" idx="2"/>
          </p:nvPr>
        </p:nvSpPr>
        <p:spPr>
          <a:xfrm>
            <a:off x="1247775" y="1279525"/>
            <a:ext cx="4603750" cy="3454400"/>
          </a:xfrm>
          <a:prstGeom prst="rect">
            <a:avLst/>
          </a:prstGeom>
          <a:noFill/>
          <a:ln w="12700">
            <a:solidFill>
              <a:prstClr val="black"/>
            </a:solidFill>
          </a:ln>
        </p:spPr>
        <p:txBody>
          <a:bodyPr vert="horz" lIns="99048" tIns="49524" rIns="99048" bIns="49524" rtlCol="0" anchor="ctr"/>
          <a:lstStyle/>
          <a:p>
            <a:endParaRPr lang="en-IN"/>
          </a:p>
        </p:txBody>
      </p:sp>
      <p:sp>
        <p:nvSpPr>
          <p:cNvPr id="5" name="Notes Placeholder 4"/>
          <p:cNvSpPr>
            <a:spLocks noGrp="1"/>
          </p:cNvSpPr>
          <p:nvPr>
            <p:ph type="body" sz="quarter" idx="3"/>
          </p:nvPr>
        </p:nvSpPr>
        <p:spPr>
          <a:xfrm>
            <a:off x="709930" y="4925408"/>
            <a:ext cx="5679440" cy="5309205"/>
          </a:xfrm>
          <a:prstGeom prst="rect">
            <a:avLst/>
          </a:prstGeom>
        </p:spPr>
        <p:txBody>
          <a:bodyPr vert="horz" lIns="99048" tIns="49524" rIns="99048" bIns="49524"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IN"/>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A5FB0B8A-B651-4CB2-8667-94B028992942}" type="slidenum">
              <a:rPr lang="en-IN" smtClean="0"/>
              <a:pPr/>
              <a:t>‹#›</a:t>
            </a:fld>
            <a:endParaRPr lang="en-IN"/>
          </a:p>
        </p:txBody>
      </p:sp>
    </p:spTree>
    <p:extLst>
      <p:ext uri="{BB962C8B-B14F-4D97-AF65-F5344CB8AC3E}">
        <p14:creationId xmlns:p14="http://schemas.microsoft.com/office/powerpoint/2010/main" xmlns="" val="32446180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44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5FB0B8A-B651-4CB2-8667-94B028992942}" type="slidenum">
              <a:rPr lang="en-IN" smtClean="0"/>
              <a:pPr/>
              <a:t>1</a:t>
            </a:fld>
            <a:endParaRPr lang="en-IN"/>
          </a:p>
        </p:txBody>
      </p:sp>
    </p:spTree>
    <p:extLst>
      <p:ext uri="{BB962C8B-B14F-4D97-AF65-F5344CB8AC3E}">
        <p14:creationId xmlns:p14="http://schemas.microsoft.com/office/powerpoint/2010/main" xmlns="" val="33536809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9"/>
          <p:cNvSpPr>
            <a:spLocks noGrp="1" noChangeArrowheads="1"/>
          </p:cNvSpPr>
          <p:nvPr>
            <p:ph type="sldNum"/>
          </p:nvPr>
        </p:nvSpPr>
        <p:spPr>
          <a:ln/>
        </p:spPr>
        <p:txBody>
          <a:bodyPr/>
          <a:lstStyle/>
          <a:p>
            <a:fld id="{75DC78D8-E95F-48D0-B47B-6244855F8F2A}" type="slidenum">
              <a:rPr lang="en-AU"/>
              <a:pPr/>
              <a:t>10</a:t>
            </a:fld>
            <a:endParaRPr lang="en-AU"/>
          </a:p>
        </p:txBody>
      </p:sp>
      <p:sp>
        <p:nvSpPr>
          <p:cNvPr id="65537" name="Text Box 1"/>
          <p:cNvSpPr txBox="1">
            <a:spLocks noChangeArrowheads="1"/>
          </p:cNvSpPr>
          <p:nvPr/>
        </p:nvSpPr>
        <p:spPr bwMode="auto">
          <a:xfrm>
            <a:off x="4021294" y="9721106"/>
            <a:ext cx="3076363" cy="511731"/>
          </a:xfrm>
          <a:prstGeom prst="rect">
            <a:avLst/>
          </a:prstGeom>
          <a:noFill/>
          <a:ln w="9525">
            <a:noFill/>
            <a:round/>
            <a:headEnd/>
            <a:tailEnd/>
          </a:ln>
          <a:effectLst/>
        </p:spPr>
        <p:txBody>
          <a:bodyPr lIns="97488" tIns="50694" rIns="97488" bIns="50694" anchor="b"/>
          <a:lstStyle/>
          <a:p>
            <a:pPr algn="r">
              <a:tabLst>
                <a:tab pos="0" algn="l"/>
                <a:tab pos="495239" algn="l"/>
                <a:tab pos="990478" algn="l"/>
                <a:tab pos="1485717" algn="l"/>
                <a:tab pos="1980956" algn="l"/>
                <a:tab pos="2476195" algn="l"/>
                <a:tab pos="2971434" algn="l"/>
                <a:tab pos="3466673" algn="l"/>
                <a:tab pos="3961912" algn="l"/>
                <a:tab pos="4457151" algn="l"/>
                <a:tab pos="4952390" algn="l"/>
                <a:tab pos="5447629" algn="l"/>
                <a:tab pos="5942868" algn="l"/>
                <a:tab pos="6438108" algn="l"/>
                <a:tab pos="6933347" algn="l"/>
                <a:tab pos="7428586" algn="l"/>
                <a:tab pos="7923825" algn="l"/>
                <a:tab pos="8419064" algn="l"/>
                <a:tab pos="8914303" algn="l"/>
                <a:tab pos="9409542" algn="l"/>
                <a:tab pos="9904781" algn="l"/>
              </a:tabLst>
            </a:pPr>
            <a:fld id="{474B613C-981A-4F28-90CB-54528075D6EA}" type="slidenum">
              <a:rPr lang="en-US" sz="1300">
                <a:solidFill>
                  <a:srgbClr val="FFFFFF"/>
                </a:solidFill>
              </a:rPr>
              <a:pPr algn="r">
                <a:tabLst>
                  <a:tab pos="0" algn="l"/>
                  <a:tab pos="495239" algn="l"/>
                  <a:tab pos="990478" algn="l"/>
                  <a:tab pos="1485717" algn="l"/>
                  <a:tab pos="1980956" algn="l"/>
                  <a:tab pos="2476195" algn="l"/>
                  <a:tab pos="2971434" algn="l"/>
                  <a:tab pos="3466673" algn="l"/>
                  <a:tab pos="3961912" algn="l"/>
                  <a:tab pos="4457151" algn="l"/>
                  <a:tab pos="4952390" algn="l"/>
                  <a:tab pos="5447629" algn="l"/>
                  <a:tab pos="5942868" algn="l"/>
                  <a:tab pos="6438108" algn="l"/>
                  <a:tab pos="6933347" algn="l"/>
                  <a:tab pos="7428586" algn="l"/>
                  <a:tab pos="7923825" algn="l"/>
                  <a:tab pos="8419064" algn="l"/>
                  <a:tab pos="8914303" algn="l"/>
                  <a:tab pos="9409542" algn="l"/>
                  <a:tab pos="9904781" algn="l"/>
                </a:tabLst>
              </a:pPr>
              <a:t>10</a:t>
            </a:fld>
            <a:endParaRPr lang="en-US" sz="1300" dirty="0">
              <a:solidFill>
                <a:srgbClr val="FFFFFF"/>
              </a:solidFill>
            </a:endParaRPr>
          </a:p>
        </p:txBody>
      </p:sp>
      <p:sp>
        <p:nvSpPr>
          <p:cNvPr id="65538" name="Rectangle 2"/>
          <p:cNvSpPr txBox="1">
            <a:spLocks noChangeArrowheads="1"/>
          </p:cNvSpPr>
          <p:nvPr>
            <p:ph type="sldImg"/>
          </p:nvPr>
        </p:nvSpPr>
        <p:spPr bwMode="auto">
          <a:xfrm>
            <a:off x="992188" y="768350"/>
            <a:ext cx="5114925" cy="3836988"/>
          </a:xfrm>
          <a:prstGeom prst="rect">
            <a:avLst/>
          </a:prstGeom>
          <a:solidFill>
            <a:srgbClr val="FFFFFF"/>
          </a:solidFill>
          <a:ln>
            <a:solidFill>
              <a:srgbClr val="000000"/>
            </a:solidFill>
            <a:miter lim="800000"/>
            <a:headEnd/>
            <a:tailEnd/>
          </a:ln>
        </p:spPr>
      </p:sp>
      <p:sp>
        <p:nvSpPr>
          <p:cNvPr id="65539" name="Text Box 3"/>
          <p:cNvSpPr txBox="1">
            <a:spLocks noChangeArrowheads="1"/>
          </p:cNvSpPr>
          <p:nvPr>
            <p:ph type="body" idx="1"/>
          </p:nvPr>
        </p:nvSpPr>
        <p:spPr bwMode="auto">
          <a:xfrm>
            <a:off x="709930" y="4861441"/>
            <a:ext cx="5679440" cy="4605576"/>
          </a:xfrm>
          <a:prstGeom prst="rect">
            <a:avLst/>
          </a:prstGeom>
          <a:noFill/>
          <a:ln>
            <a:round/>
            <a:headEnd/>
            <a:tailEnd/>
          </a:ln>
        </p:spPr>
        <p:txBody>
          <a:bodyPr/>
          <a:lstStyle/>
          <a:p>
            <a:pPr>
              <a:spcBef>
                <a:spcPts val="487"/>
              </a:spcBef>
              <a:tabLst>
                <a:tab pos="0" algn="l"/>
                <a:tab pos="495239" algn="l"/>
                <a:tab pos="990478" algn="l"/>
                <a:tab pos="1485717" algn="l"/>
                <a:tab pos="1980956" algn="l"/>
                <a:tab pos="2476195" algn="l"/>
                <a:tab pos="2971434" algn="l"/>
                <a:tab pos="3466673" algn="l"/>
                <a:tab pos="3961912" algn="l"/>
                <a:tab pos="4457151" algn="l"/>
                <a:tab pos="4952390" algn="l"/>
                <a:tab pos="5447629" algn="l"/>
                <a:tab pos="5942868" algn="l"/>
                <a:tab pos="6438108" algn="l"/>
                <a:tab pos="6933347" algn="l"/>
                <a:tab pos="7428586" algn="l"/>
                <a:tab pos="7923825" algn="l"/>
                <a:tab pos="8419064" algn="l"/>
                <a:tab pos="8914303" algn="l"/>
                <a:tab pos="9409542" algn="l"/>
                <a:tab pos="9904781" algn="l"/>
              </a:tabLst>
            </a:pPr>
            <a:r>
              <a:rPr lang="en-US" dirty="0">
                <a:latin typeface="Arial" charset="0"/>
                <a:ea typeface="ＭＳ Ｐゴシック" pitchFamily="32" charset="-128"/>
              </a:rPr>
              <a:t>With public-key techniques, can use a digital signature which can only have been created by key owner to validate the integrity of the message contents. To provide both confidentiality and authentication, A can encrypt M first using its private key, which provides the digital signature, and then using B's public key, which provides confidentiality (Stallings Figure 12.1d). The disadvantage of this approach is that the public-key algorithm, which is complex, must be exercised four times rather than two in each communication.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9"/>
          <p:cNvSpPr>
            <a:spLocks noGrp="1" noChangeArrowheads="1"/>
          </p:cNvSpPr>
          <p:nvPr>
            <p:ph type="sldNum"/>
          </p:nvPr>
        </p:nvSpPr>
        <p:spPr>
          <a:ln/>
        </p:spPr>
        <p:txBody>
          <a:bodyPr/>
          <a:lstStyle/>
          <a:p>
            <a:fld id="{3AFC85BA-8B6E-460C-836B-6B483414AF2B}" type="slidenum">
              <a:rPr lang="en-AU"/>
              <a:pPr/>
              <a:t>11</a:t>
            </a:fld>
            <a:endParaRPr lang="en-AU"/>
          </a:p>
        </p:txBody>
      </p:sp>
      <p:sp>
        <p:nvSpPr>
          <p:cNvPr id="66561" name="Text Box 1"/>
          <p:cNvSpPr txBox="1">
            <a:spLocks noChangeArrowheads="1"/>
          </p:cNvSpPr>
          <p:nvPr/>
        </p:nvSpPr>
        <p:spPr bwMode="auto">
          <a:xfrm>
            <a:off x="4021294" y="9721106"/>
            <a:ext cx="3076363" cy="511731"/>
          </a:xfrm>
          <a:prstGeom prst="rect">
            <a:avLst/>
          </a:prstGeom>
          <a:noFill/>
          <a:ln w="9525">
            <a:noFill/>
            <a:round/>
            <a:headEnd/>
            <a:tailEnd/>
          </a:ln>
          <a:effectLst/>
        </p:spPr>
        <p:txBody>
          <a:bodyPr lIns="97488" tIns="50694" rIns="97488" bIns="50694" anchor="b"/>
          <a:lstStyle/>
          <a:p>
            <a:pPr algn="r">
              <a:tabLst>
                <a:tab pos="0" algn="l"/>
                <a:tab pos="495239" algn="l"/>
                <a:tab pos="990478" algn="l"/>
                <a:tab pos="1485717" algn="l"/>
                <a:tab pos="1980956" algn="l"/>
                <a:tab pos="2476195" algn="l"/>
                <a:tab pos="2971434" algn="l"/>
                <a:tab pos="3466673" algn="l"/>
                <a:tab pos="3961912" algn="l"/>
                <a:tab pos="4457151" algn="l"/>
                <a:tab pos="4952390" algn="l"/>
                <a:tab pos="5447629" algn="l"/>
                <a:tab pos="5942868" algn="l"/>
                <a:tab pos="6438108" algn="l"/>
                <a:tab pos="6933347" algn="l"/>
                <a:tab pos="7428586" algn="l"/>
                <a:tab pos="7923825" algn="l"/>
                <a:tab pos="8419064" algn="l"/>
                <a:tab pos="8914303" algn="l"/>
                <a:tab pos="9409542" algn="l"/>
                <a:tab pos="9904781" algn="l"/>
              </a:tabLst>
            </a:pPr>
            <a:fld id="{47DB705E-743B-486F-824B-BBD3D6D5CDBD}" type="slidenum">
              <a:rPr lang="en-US" sz="1300">
                <a:solidFill>
                  <a:srgbClr val="FFFFFF"/>
                </a:solidFill>
              </a:rPr>
              <a:pPr algn="r">
                <a:tabLst>
                  <a:tab pos="0" algn="l"/>
                  <a:tab pos="495239" algn="l"/>
                  <a:tab pos="990478" algn="l"/>
                  <a:tab pos="1485717" algn="l"/>
                  <a:tab pos="1980956" algn="l"/>
                  <a:tab pos="2476195" algn="l"/>
                  <a:tab pos="2971434" algn="l"/>
                  <a:tab pos="3466673" algn="l"/>
                  <a:tab pos="3961912" algn="l"/>
                  <a:tab pos="4457151" algn="l"/>
                  <a:tab pos="4952390" algn="l"/>
                  <a:tab pos="5447629" algn="l"/>
                  <a:tab pos="5942868" algn="l"/>
                  <a:tab pos="6438108" algn="l"/>
                  <a:tab pos="6933347" algn="l"/>
                  <a:tab pos="7428586" algn="l"/>
                  <a:tab pos="7923825" algn="l"/>
                  <a:tab pos="8419064" algn="l"/>
                  <a:tab pos="8914303" algn="l"/>
                  <a:tab pos="9409542" algn="l"/>
                  <a:tab pos="9904781" algn="l"/>
                </a:tabLst>
              </a:pPr>
              <a:t>11</a:t>
            </a:fld>
            <a:endParaRPr lang="en-US" sz="1300" dirty="0">
              <a:solidFill>
                <a:srgbClr val="FFFFFF"/>
              </a:solidFill>
            </a:endParaRPr>
          </a:p>
        </p:txBody>
      </p:sp>
      <p:sp>
        <p:nvSpPr>
          <p:cNvPr id="66562" name="Rectangle 2"/>
          <p:cNvSpPr txBox="1">
            <a:spLocks noChangeArrowheads="1"/>
          </p:cNvSpPr>
          <p:nvPr>
            <p:ph type="sldImg"/>
          </p:nvPr>
        </p:nvSpPr>
        <p:spPr bwMode="auto">
          <a:xfrm>
            <a:off x="992188" y="768350"/>
            <a:ext cx="5114925" cy="3836988"/>
          </a:xfrm>
          <a:prstGeom prst="rect">
            <a:avLst/>
          </a:prstGeom>
          <a:solidFill>
            <a:srgbClr val="FFFFFF"/>
          </a:solidFill>
          <a:ln>
            <a:solidFill>
              <a:srgbClr val="000000"/>
            </a:solidFill>
            <a:miter lim="800000"/>
            <a:headEnd/>
            <a:tailEnd/>
          </a:ln>
        </p:spPr>
      </p:sp>
      <p:sp>
        <p:nvSpPr>
          <p:cNvPr id="66563" name="Text Box 3"/>
          <p:cNvSpPr txBox="1">
            <a:spLocks noChangeArrowheads="1"/>
          </p:cNvSpPr>
          <p:nvPr>
            <p:ph type="body" idx="1"/>
          </p:nvPr>
        </p:nvSpPr>
        <p:spPr bwMode="auto">
          <a:xfrm>
            <a:off x="709930" y="4861441"/>
            <a:ext cx="5679440" cy="4605576"/>
          </a:xfrm>
          <a:prstGeom prst="rect">
            <a:avLst/>
          </a:prstGeom>
          <a:noFill/>
          <a:ln>
            <a:round/>
            <a:headEnd/>
            <a:tailEnd/>
          </a:ln>
        </p:spPr>
        <p:txBody>
          <a:bodyPr/>
          <a:lstStyle/>
          <a:p>
            <a:pPr>
              <a:spcBef>
                <a:spcPts val="487"/>
              </a:spcBef>
              <a:tabLst>
                <a:tab pos="0" algn="l"/>
                <a:tab pos="495239" algn="l"/>
                <a:tab pos="990478" algn="l"/>
                <a:tab pos="1485717" algn="l"/>
                <a:tab pos="1980956" algn="l"/>
                <a:tab pos="2476195" algn="l"/>
                <a:tab pos="2971434" algn="l"/>
                <a:tab pos="3466673" algn="l"/>
                <a:tab pos="3961912" algn="l"/>
                <a:tab pos="4457151" algn="l"/>
                <a:tab pos="4952390" algn="l"/>
                <a:tab pos="5447629" algn="l"/>
                <a:tab pos="5942868" algn="l"/>
                <a:tab pos="6438108" algn="l"/>
                <a:tab pos="6933347" algn="l"/>
                <a:tab pos="7428586" algn="l"/>
                <a:tab pos="7923825" algn="l"/>
                <a:tab pos="8419064" algn="l"/>
                <a:tab pos="8914303" algn="l"/>
                <a:tab pos="9409542" algn="l"/>
                <a:tab pos="9904781" algn="l"/>
              </a:tabLst>
            </a:pPr>
            <a:r>
              <a:rPr lang="en-US" dirty="0">
                <a:latin typeface="Arial" charset="0"/>
                <a:ea typeface="ＭＳ Ｐゴシック" pitchFamily="32" charset="-128"/>
              </a:rPr>
              <a:t>With public-key techniques, can use a digital signature which can only have been created by key owner to validate the integrity of the message contents. To provide both confidentiality and authentication, A can encrypt M first using its private key, which provides the digital signature, and then using B's public key, which provides confidentiality (Stallings Figure 12.1d). The disadvantage of this approach is that the public-key algorithm, which is complex, must be exercised four times rather than two in each communication.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44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24495B-A6E1-4090-9905-50520AECE5F9}" type="slidenum">
              <a:rPr lang="en-GB" altLang="en-US" smtClean="0"/>
              <a:pPr/>
              <a:t>12</a:t>
            </a:fld>
            <a:endParaRPr lang="en-GB" altLang="en-US" dirty="0"/>
          </a:p>
        </p:txBody>
      </p:sp>
    </p:spTree>
    <p:extLst>
      <p:ext uri="{BB962C8B-B14F-4D97-AF65-F5344CB8AC3E}">
        <p14:creationId xmlns:p14="http://schemas.microsoft.com/office/powerpoint/2010/main" xmlns="" val="3513445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9"/>
          <p:cNvSpPr>
            <a:spLocks noGrp="1" noChangeArrowheads="1"/>
          </p:cNvSpPr>
          <p:nvPr>
            <p:ph type="sldNum"/>
          </p:nvPr>
        </p:nvSpPr>
        <p:spPr>
          <a:ln/>
        </p:spPr>
        <p:txBody>
          <a:bodyPr/>
          <a:lstStyle/>
          <a:p>
            <a:fld id="{717D3006-C424-4CC6-85D6-2AEF58C8E83D}" type="slidenum">
              <a:rPr lang="en-AU"/>
              <a:pPr/>
              <a:t>13</a:t>
            </a:fld>
            <a:endParaRPr lang="en-AU"/>
          </a:p>
        </p:txBody>
      </p:sp>
      <p:sp>
        <p:nvSpPr>
          <p:cNvPr id="68609" name="Text Box 1"/>
          <p:cNvSpPr txBox="1">
            <a:spLocks noChangeArrowheads="1"/>
          </p:cNvSpPr>
          <p:nvPr/>
        </p:nvSpPr>
        <p:spPr bwMode="auto">
          <a:xfrm>
            <a:off x="4021294" y="9721106"/>
            <a:ext cx="3076363" cy="511731"/>
          </a:xfrm>
          <a:prstGeom prst="rect">
            <a:avLst/>
          </a:prstGeom>
          <a:noFill/>
          <a:ln w="9525">
            <a:noFill/>
            <a:round/>
            <a:headEnd/>
            <a:tailEnd/>
          </a:ln>
          <a:effectLst/>
        </p:spPr>
        <p:txBody>
          <a:bodyPr lIns="97488" tIns="50694" rIns="97488" bIns="50694" anchor="b"/>
          <a:lstStyle/>
          <a:p>
            <a:pPr algn="r">
              <a:tabLst>
                <a:tab pos="0" algn="l"/>
                <a:tab pos="495239" algn="l"/>
                <a:tab pos="990478" algn="l"/>
                <a:tab pos="1485717" algn="l"/>
                <a:tab pos="1980956" algn="l"/>
                <a:tab pos="2476195" algn="l"/>
                <a:tab pos="2971434" algn="l"/>
                <a:tab pos="3466673" algn="l"/>
                <a:tab pos="3961912" algn="l"/>
                <a:tab pos="4457151" algn="l"/>
                <a:tab pos="4952390" algn="l"/>
                <a:tab pos="5447629" algn="l"/>
                <a:tab pos="5942868" algn="l"/>
                <a:tab pos="6438108" algn="l"/>
                <a:tab pos="6933347" algn="l"/>
                <a:tab pos="7428586" algn="l"/>
                <a:tab pos="7923825" algn="l"/>
                <a:tab pos="8419064" algn="l"/>
                <a:tab pos="8914303" algn="l"/>
                <a:tab pos="9409542" algn="l"/>
                <a:tab pos="9904781" algn="l"/>
              </a:tabLst>
            </a:pPr>
            <a:fld id="{912699D3-591B-451F-9C2C-89BB59F33727}" type="slidenum">
              <a:rPr lang="en-US" sz="1300">
                <a:solidFill>
                  <a:srgbClr val="FFFFFF"/>
                </a:solidFill>
              </a:rPr>
              <a:pPr algn="r">
                <a:tabLst>
                  <a:tab pos="0" algn="l"/>
                  <a:tab pos="495239" algn="l"/>
                  <a:tab pos="990478" algn="l"/>
                  <a:tab pos="1485717" algn="l"/>
                  <a:tab pos="1980956" algn="l"/>
                  <a:tab pos="2476195" algn="l"/>
                  <a:tab pos="2971434" algn="l"/>
                  <a:tab pos="3466673" algn="l"/>
                  <a:tab pos="3961912" algn="l"/>
                  <a:tab pos="4457151" algn="l"/>
                  <a:tab pos="4952390" algn="l"/>
                  <a:tab pos="5447629" algn="l"/>
                  <a:tab pos="5942868" algn="l"/>
                  <a:tab pos="6438108" algn="l"/>
                  <a:tab pos="6933347" algn="l"/>
                  <a:tab pos="7428586" algn="l"/>
                  <a:tab pos="7923825" algn="l"/>
                  <a:tab pos="8419064" algn="l"/>
                  <a:tab pos="8914303" algn="l"/>
                  <a:tab pos="9409542" algn="l"/>
                  <a:tab pos="9904781" algn="l"/>
                </a:tabLst>
              </a:pPr>
              <a:t>13</a:t>
            </a:fld>
            <a:endParaRPr lang="en-US" sz="1300" dirty="0">
              <a:solidFill>
                <a:srgbClr val="FFFFFF"/>
              </a:solidFill>
            </a:endParaRPr>
          </a:p>
        </p:txBody>
      </p:sp>
      <p:sp>
        <p:nvSpPr>
          <p:cNvPr id="68610" name="Rectangle 2"/>
          <p:cNvSpPr txBox="1">
            <a:spLocks noChangeArrowheads="1"/>
          </p:cNvSpPr>
          <p:nvPr>
            <p:ph type="sldImg"/>
          </p:nvPr>
        </p:nvSpPr>
        <p:spPr bwMode="auto">
          <a:xfrm>
            <a:off x="992188" y="768350"/>
            <a:ext cx="5114925" cy="3836988"/>
          </a:xfrm>
          <a:prstGeom prst="rect">
            <a:avLst/>
          </a:prstGeom>
          <a:solidFill>
            <a:srgbClr val="FFFFFF"/>
          </a:solidFill>
          <a:ln>
            <a:solidFill>
              <a:srgbClr val="000000"/>
            </a:solidFill>
            <a:miter lim="800000"/>
            <a:headEnd/>
            <a:tailEnd/>
          </a:ln>
        </p:spPr>
      </p:sp>
      <p:sp>
        <p:nvSpPr>
          <p:cNvPr id="68611" name="Text Box 3"/>
          <p:cNvSpPr txBox="1">
            <a:spLocks noChangeArrowheads="1"/>
          </p:cNvSpPr>
          <p:nvPr>
            <p:ph type="body" idx="1"/>
          </p:nvPr>
        </p:nvSpPr>
        <p:spPr bwMode="auto">
          <a:xfrm>
            <a:off x="709930" y="4861441"/>
            <a:ext cx="5679440" cy="4605576"/>
          </a:xfrm>
          <a:prstGeom prst="rect">
            <a:avLst/>
          </a:prstGeom>
          <a:noFill/>
          <a:ln>
            <a:round/>
            <a:headEnd/>
            <a:tailEnd/>
          </a:ln>
        </p:spPr>
        <p:txBody>
          <a:bodyPr/>
          <a:lstStyle/>
          <a:p>
            <a:pPr>
              <a:spcBef>
                <a:spcPts val="487"/>
              </a:spcBef>
              <a:tabLst>
                <a:tab pos="0" algn="l"/>
                <a:tab pos="495239" algn="l"/>
                <a:tab pos="990478" algn="l"/>
                <a:tab pos="1485717" algn="l"/>
                <a:tab pos="1980956" algn="l"/>
                <a:tab pos="2476195" algn="l"/>
                <a:tab pos="2971434" algn="l"/>
                <a:tab pos="3466673" algn="l"/>
                <a:tab pos="3961912" algn="l"/>
                <a:tab pos="4457151" algn="l"/>
                <a:tab pos="4952390" algn="l"/>
                <a:tab pos="5447629" algn="l"/>
                <a:tab pos="5942868" algn="l"/>
                <a:tab pos="6438108" algn="l"/>
                <a:tab pos="6933347" algn="l"/>
                <a:tab pos="7428586" algn="l"/>
                <a:tab pos="7923825" algn="l"/>
                <a:tab pos="8419064" algn="l"/>
                <a:tab pos="8914303" algn="l"/>
                <a:tab pos="9409542" algn="l"/>
                <a:tab pos="9904781" algn="l"/>
              </a:tabLst>
            </a:pPr>
            <a:r>
              <a:rPr lang="en-US" dirty="0">
                <a:latin typeface="Arial" charset="0"/>
                <a:cs typeface="Arial" charset="0"/>
              </a:rPr>
              <a:t>An alternative authentication technique involves the use of a secret key to generate a small fixed-size block of data, known as a cryptographic checksum or MAC that is appended to the message. This technique assumes that two communicating parties, say A and B, share a common secret key K. A MAC function is similar to encryption, except that the MAC algorithm need not be reversible, as it must for decryption.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9"/>
          <p:cNvSpPr>
            <a:spLocks noGrp="1" noChangeArrowheads="1"/>
          </p:cNvSpPr>
          <p:nvPr>
            <p:ph type="sldNum"/>
          </p:nvPr>
        </p:nvSpPr>
        <p:spPr>
          <a:ln/>
        </p:spPr>
        <p:txBody>
          <a:bodyPr/>
          <a:lstStyle/>
          <a:p>
            <a:fld id="{A0B61F54-2BF3-4069-86EB-57102E57F016}" type="slidenum">
              <a:rPr lang="en-AU"/>
              <a:pPr/>
              <a:t>14</a:t>
            </a:fld>
            <a:endParaRPr lang="en-AU"/>
          </a:p>
        </p:txBody>
      </p:sp>
      <p:sp>
        <p:nvSpPr>
          <p:cNvPr id="69633" name="Text Box 1"/>
          <p:cNvSpPr txBox="1">
            <a:spLocks noChangeArrowheads="1"/>
          </p:cNvSpPr>
          <p:nvPr/>
        </p:nvSpPr>
        <p:spPr bwMode="auto">
          <a:xfrm>
            <a:off x="4021294" y="9721106"/>
            <a:ext cx="3076363" cy="511731"/>
          </a:xfrm>
          <a:prstGeom prst="rect">
            <a:avLst/>
          </a:prstGeom>
          <a:noFill/>
          <a:ln w="9525">
            <a:noFill/>
            <a:round/>
            <a:headEnd/>
            <a:tailEnd/>
          </a:ln>
          <a:effectLst/>
        </p:spPr>
        <p:txBody>
          <a:bodyPr lIns="97488" tIns="50694" rIns="97488" bIns="50694" anchor="b"/>
          <a:lstStyle/>
          <a:p>
            <a:pPr algn="r">
              <a:tabLst>
                <a:tab pos="0" algn="l"/>
                <a:tab pos="495239" algn="l"/>
                <a:tab pos="990478" algn="l"/>
                <a:tab pos="1485717" algn="l"/>
                <a:tab pos="1980956" algn="l"/>
                <a:tab pos="2476195" algn="l"/>
                <a:tab pos="2971434" algn="l"/>
                <a:tab pos="3466673" algn="l"/>
                <a:tab pos="3961912" algn="l"/>
                <a:tab pos="4457151" algn="l"/>
                <a:tab pos="4952390" algn="l"/>
                <a:tab pos="5447629" algn="l"/>
                <a:tab pos="5942868" algn="l"/>
                <a:tab pos="6438108" algn="l"/>
                <a:tab pos="6933347" algn="l"/>
                <a:tab pos="7428586" algn="l"/>
                <a:tab pos="7923825" algn="l"/>
                <a:tab pos="8419064" algn="l"/>
                <a:tab pos="8914303" algn="l"/>
                <a:tab pos="9409542" algn="l"/>
                <a:tab pos="9904781" algn="l"/>
              </a:tabLst>
            </a:pPr>
            <a:fld id="{F02317F9-E90A-47B4-BB89-FDEDC063B7B2}" type="slidenum">
              <a:rPr lang="en-US" sz="1300">
                <a:solidFill>
                  <a:srgbClr val="FFFFFF"/>
                </a:solidFill>
              </a:rPr>
              <a:pPr algn="r">
                <a:tabLst>
                  <a:tab pos="0" algn="l"/>
                  <a:tab pos="495239" algn="l"/>
                  <a:tab pos="990478" algn="l"/>
                  <a:tab pos="1485717" algn="l"/>
                  <a:tab pos="1980956" algn="l"/>
                  <a:tab pos="2476195" algn="l"/>
                  <a:tab pos="2971434" algn="l"/>
                  <a:tab pos="3466673" algn="l"/>
                  <a:tab pos="3961912" algn="l"/>
                  <a:tab pos="4457151" algn="l"/>
                  <a:tab pos="4952390" algn="l"/>
                  <a:tab pos="5447629" algn="l"/>
                  <a:tab pos="5942868" algn="l"/>
                  <a:tab pos="6438108" algn="l"/>
                  <a:tab pos="6933347" algn="l"/>
                  <a:tab pos="7428586" algn="l"/>
                  <a:tab pos="7923825" algn="l"/>
                  <a:tab pos="8419064" algn="l"/>
                  <a:tab pos="8914303" algn="l"/>
                  <a:tab pos="9409542" algn="l"/>
                  <a:tab pos="9904781" algn="l"/>
                </a:tabLst>
              </a:pPr>
              <a:t>14</a:t>
            </a:fld>
            <a:endParaRPr lang="en-US" sz="1300" dirty="0">
              <a:solidFill>
                <a:srgbClr val="FFFFFF"/>
              </a:solidFill>
            </a:endParaRPr>
          </a:p>
        </p:txBody>
      </p:sp>
      <p:sp>
        <p:nvSpPr>
          <p:cNvPr id="69634" name="Rectangle 2"/>
          <p:cNvSpPr txBox="1">
            <a:spLocks noChangeArrowheads="1"/>
          </p:cNvSpPr>
          <p:nvPr>
            <p:ph type="sldImg"/>
          </p:nvPr>
        </p:nvSpPr>
        <p:spPr bwMode="auto">
          <a:xfrm>
            <a:off x="992188" y="768350"/>
            <a:ext cx="5114925" cy="3836988"/>
          </a:xfrm>
          <a:prstGeom prst="rect">
            <a:avLst/>
          </a:prstGeom>
          <a:solidFill>
            <a:srgbClr val="FFFFFF"/>
          </a:solidFill>
          <a:ln>
            <a:solidFill>
              <a:srgbClr val="000000"/>
            </a:solidFill>
            <a:miter lim="800000"/>
            <a:headEnd/>
            <a:tailEnd/>
          </a:ln>
        </p:spPr>
      </p:sp>
      <p:sp>
        <p:nvSpPr>
          <p:cNvPr id="69635" name="Text Box 3"/>
          <p:cNvSpPr txBox="1">
            <a:spLocks noChangeArrowheads="1"/>
          </p:cNvSpPr>
          <p:nvPr>
            <p:ph type="body" idx="1"/>
          </p:nvPr>
        </p:nvSpPr>
        <p:spPr bwMode="auto">
          <a:xfrm>
            <a:off x="709930" y="4861441"/>
            <a:ext cx="5679440" cy="4605576"/>
          </a:xfrm>
          <a:prstGeom prst="rect">
            <a:avLst/>
          </a:prstGeom>
          <a:noFill/>
          <a:ln>
            <a:round/>
            <a:headEnd/>
            <a:tailEnd/>
          </a:ln>
        </p:spPr>
        <p:txBody>
          <a:bodyPr/>
          <a:lstStyle/>
          <a:p>
            <a:pPr>
              <a:spcBef>
                <a:spcPts val="487"/>
              </a:spcBef>
              <a:tabLst>
                <a:tab pos="0" algn="l"/>
                <a:tab pos="495239" algn="l"/>
                <a:tab pos="990478" algn="l"/>
                <a:tab pos="1485717" algn="l"/>
                <a:tab pos="1980956" algn="l"/>
                <a:tab pos="2476195" algn="l"/>
                <a:tab pos="2971434" algn="l"/>
                <a:tab pos="3466673" algn="l"/>
                <a:tab pos="3961912" algn="l"/>
                <a:tab pos="4457151" algn="l"/>
                <a:tab pos="4952390" algn="l"/>
                <a:tab pos="5447629" algn="l"/>
                <a:tab pos="5942868" algn="l"/>
                <a:tab pos="6438108" algn="l"/>
                <a:tab pos="6933347" algn="l"/>
                <a:tab pos="7428586" algn="l"/>
                <a:tab pos="7923825" algn="l"/>
                <a:tab pos="8419064" algn="l"/>
                <a:tab pos="8914303" algn="l"/>
                <a:tab pos="9409542" algn="l"/>
                <a:tab pos="9904781" algn="l"/>
              </a:tabLst>
            </a:pPr>
            <a:r>
              <a:rPr lang="en-US" dirty="0">
                <a:latin typeface="Arial" charset="0"/>
                <a:ea typeface="ＭＳ Ｐゴシック" pitchFamily="32" charset="-128"/>
              </a:rPr>
              <a:t>An alternative authentication technique involves the use of a secret key to generate a small fixed- size block of data, known as a cryptographic checksum or MAC that is appended to the message. This technique assumes that two communicating parties, say A and B, share a common secret key </a:t>
            </a:r>
            <a:r>
              <a:rPr lang="en-US" i="1" dirty="0">
                <a:latin typeface="Arial" charset="0"/>
                <a:ea typeface="ＭＳ Ｐゴシック" pitchFamily="32" charset="-128"/>
              </a:rPr>
              <a:t>K</a:t>
            </a:r>
            <a:r>
              <a:rPr lang="en-US" dirty="0">
                <a:latin typeface="Arial" charset="0"/>
                <a:ea typeface="ＭＳ Ｐゴシック" pitchFamily="32" charset="-128"/>
              </a:rPr>
              <a:t>. When A has a message to send to B, it calculates the MAC as a function of the message and the key:</a:t>
            </a:r>
            <a:r>
              <a:rPr lang="en-US" i="1" dirty="0">
                <a:latin typeface="Arial" charset="0"/>
                <a:ea typeface="ＭＳ Ｐゴシック" pitchFamily="32" charset="-128"/>
              </a:rPr>
              <a:t> MAC = C(K, M). </a:t>
            </a:r>
            <a:r>
              <a:rPr lang="en-US" dirty="0">
                <a:latin typeface="Arial" charset="0"/>
                <a:ea typeface="ＭＳ Ｐゴシック" pitchFamily="32" charset="-128"/>
              </a:rPr>
              <a:t>The message plus MAC are transmitted to the intended recipient. The recipient performs the same calculation on the received message, using the same secret key, to generate a new MAC. The received MAC is compared to the calculated MAC (Stallings Figure 12.4a). If we assume that only the receiver and the sender know the identity of the secret key, and if the received MAC matches the calculated MAC, then the receiver is assured that the message has not been altered, is from the alleged sender, and if the message includes a sequence number then the receiver can be assured of the proper sequence because an attacker cannot successfully alter the sequence number. A MAC function is similar to encryption. One difference is that the MAC algorithm need not be reversible, as it must for decryption. In general, the MAC function is a many-to-one function.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9"/>
          <p:cNvSpPr>
            <a:spLocks noGrp="1" noChangeArrowheads="1"/>
          </p:cNvSpPr>
          <p:nvPr>
            <p:ph type="sldNum"/>
          </p:nvPr>
        </p:nvSpPr>
        <p:spPr>
          <a:ln/>
        </p:spPr>
        <p:txBody>
          <a:bodyPr/>
          <a:lstStyle/>
          <a:p>
            <a:fld id="{A0B61F54-2BF3-4069-86EB-57102E57F016}" type="slidenum">
              <a:rPr lang="en-AU"/>
              <a:pPr/>
              <a:t>15</a:t>
            </a:fld>
            <a:endParaRPr lang="en-AU"/>
          </a:p>
        </p:txBody>
      </p:sp>
      <p:sp>
        <p:nvSpPr>
          <p:cNvPr id="69633" name="Text Box 1"/>
          <p:cNvSpPr txBox="1">
            <a:spLocks noChangeArrowheads="1"/>
          </p:cNvSpPr>
          <p:nvPr/>
        </p:nvSpPr>
        <p:spPr bwMode="auto">
          <a:xfrm>
            <a:off x="4021294" y="9721106"/>
            <a:ext cx="3076363" cy="511731"/>
          </a:xfrm>
          <a:prstGeom prst="rect">
            <a:avLst/>
          </a:prstGeom>
          <a:noFill/>
          <a:ln w="9525">
            <a:noFill/>
            <a:round/>
            <a:headEnd/>
            <a:tailEnd/>
          </a:ln>
          <a:effectLst/>
        </p:spPr>
        <p:txBody>
          <a:bodyPr lIns="97488" tIns="50694" rIns="97488" bIns="50694" anchor="b"/>
          <a:lstStyle/>
          <a:p>
            <a:pPr algn="r">
              <a:tabLst>
                <a:tab pos="0" algn="l"/>
                <a:tab pos="495239" algn="l"/>
                <a:tab pos="990478" algn="l"/>
                <a:tab pos="1485717" algn="l"/>
                <a:tab pos="1980956" algn="l"/>
                <a:tab pos="2476195" algn="l"/>
                <a:tab pos="2971434" algn="l"/>
                <a:tab pos="3466673" algn="l"/>
                <a:tab pos="3961912" algn="l"/>
                <a:tab pos="4457151" algn="l"/>
                <a:tab pos="4952390" algn="l"/>
                <a:tab pos="5447629" algn="l"/>
                <a:tab pos="5942868" algn="l"/>
                <a:tab pos="6438108" algn="l"/>
                <a:tab pos="6933347" algn="l"/>
                <a:tab pos="7428586" algn="l"/>
                <a:tab pos="7923825" algn="l"/>
                <a:tab pos="8419064" algn="l"/>
                <a:tab pos="8914303" algn="l"/>
                <a:tab pos="9409542" algn="l"/>
                <a:tab pos="9904781" algn="l"/>
              </a:tabLst>
            </a:pPr>
            <a:fld id="{F02317F9-E90A-47B4-BB89-FDEDC063B7B2}" type="slidenum">
              <a:rPr lang="en-US" sz="1300">
                <a:solidFill>
                  <a:srgbClr val="FFFFFF"/>
                </a:solidFill>
              </a:rPr>
              <a:pPr algn="r">
                <a:tabLst>
                  <a:tab pos="0" algn="l"/>
                  <a:tab pos="495239" algn="l"/>
                  <a:tab pos="990478" algn="l"/>
                  <a:tab pos="1485717" algn="l"/>
                  <a:tab pos="1980956" algn="l"/>
                  <a:tab pos="2476195" algn="l"/>
                  <a:tab pos="2971434" algn="l"/>
                  <a:tab pos="3466673" algn="l"/>
                  <a:tab pos="3961912" algn="l"/>
                  <a:tab pos="4457151" algn="l"/>
                  <a:tab pos="4952390" algn="l"/>
                  <a:tab pos="5447629" algn="l"/>
                  <a:tab pos="5942868" algn="l"/>
                  <a:tab pos="6438108" algn="l"/>
                  <a:tab pos="6933347" algn="l"/>
                  <a:tab pos="7428586" algn="l"/>
                  <a:tab pos="7923825" algn="l"/>
                  <a:tab pos="8419064" algn="l"/>
                  <a:tab pos="8914303" algn="l"/>
                  <a:tab pos="9409542" algn="l"/>
                  <a:tab pos="9904781" algn="l"/>
                </a:tabLst>
              </a:pPr>
              <a:t>15</a:t>
            </a:fld>
            <a:endParaRPr lang="en-US" sz="1300" dirty="0">
              <a:solidFill>
                <a:srgbClr val="FFFFFF"/>
              </a:solidFill>
            </a:endParaRPr>
          </a:p>
        </p:txBody>
      </p:sp>
      <p:sp>
        <p:nvSpPr>
          <p:cNvPr id="69634" name="Rectangle 2"/>
          <p:cNvSpPr txBox="1">
            <a:spLocks noChangeArrowheads="1"/>
          </p:cNvSpPr>
          <p:nvPr>
            <p:ph type="sldImg"/>
          </p:nvPr>
        </p:nvSpPr>
        <p:spPr bwMode="auto">
          <a:xfrm>
            <a:off x="992188" y="768350"/>
            <a:ext cx="5114925" cy="3836988"/>
          </a:xfrm>
          <a:prstGeom prst="rect">
            <a:avLst/>
          </a:prstGeom>
          <a:solidFill>
            <a:srgbClr val="FFFFFF"/>
          </a:solidFill>
          <a:ln>
            <a:solidFill>
              <a:srgbClr val="000000"/>
            </a:solidFill>
            <a:miter lim="800000"/>
            <a:headEnd/>
            <a:tailEnd/>
          </a:ln>
        </p:spPr>
      </p:sp>
      <p:sp>
        <p:nvSpPr>
          <p:cNvPr id="69635" name="Text Box 3"/>
          <p:cNvSpPr txBox="1">
            <a:spLocks noChangeArrowheads="1"/>
          </p:cNvSpPr>
          <p:nvPr>
            <p:ph type="body" idx="1"/>
          </p:nvPr>
        </p:nvSpPr>
        <p:spPr bwMode="auto">
          <a:xfrm>
            <a:off x="709930" y="4861441"/>
            <a:ext cx="5679440" cy="4605576"/>
          </a:xfrm>
          <a:prstGeom prst="rect">
            <a:avLst/>
          </a:prstGeom>
          <a:noFill/>
          <a:ln>
            <a:round/>
            <a:headEnd/>
            <a:tailEnd/>
          </a:ln>
        </p:spPr>
        <p:txBody>
          <a:bodyPr/>
          <a:lstStyle/>
          <a:p>
            <a:pPr>
              <a:spcBef>
                <a:spcPts val="487"/>
              </a:spcBef>
              <a:tabLst>
                <a:tab pos="0" algn="l"/>
                <a:tab pos="495239" algn="l"/>
                <a:tab pos="990478" algn="l"/>
                <a:tab pos="1485717" algn="l"/>
                <a:tab pos="1980956" algn="l"/>
                <a:tab pos="2476195" algn="l"/>
                <a:tab pos="2971434" algn="l"/>
                <a:tab pos="3466673" algn="l"/>
                <a:tab pos="3961912" algn="l"/>
                <a:tab pos="4457151" algn="l"/>
                <a:tab pos="4952390" algn="l"/>
                <a:tab pos="5447629" algn="l"/>
                <a:tab pos="5942868" algn="l"/>
                <a:tab pos="6438108" algn="l"/>
                <a:tab pos="6933347" algn="l"/>
                <a:tab pos="7428586" algn="l"/>
                <a:tab pos="7923825" algn="l"/>
                <a:tab pos="8419064" algn="l"/>
                <a:tab pos="8914303" algn="l"/>
                <a:tab pos="9409542" algn="l"/>
                <a:tab pos="9904781" algn="l"/>
              </a:tabLst>
            </a:pPr>
            <a:r>
              <a:rPr lang="en-US" dirty="0">
                <a:latin typeface="Arial" charset="0"/>
                <a:ea typeface="ＭＳ Ｐゴシック" pitchFamily="32" charset="-128"/>
              </a:rPr>
              <a:t>An alternative authentication technique involves the use of a secret key to generate a small fixed- size block of data, known as a cryptographic checksum or MAC that is appended to the message. This technique assumes that two communicating parties, say A and B, share a common secret key </a:t>
            </a:r>
            <a:r>
              <a:rPr lang="en-US" i="1" dirty="0">
                <a:latin typeface="Arial" charset="0"/>
                <a:ea typeface="ＭＳ Ｐゴシック" pitchFamily="32" charset="-128"/>
              </a:rPr>
              <a:t>K</a:t>
            </a:r>
            <a:r>
              <a:rPr lang="en-US" dirty="0">
                <a:latin typeface="Arial" charset="0"/>
                <a:ea typeface="ＭＳ Ｐゴシック" pitchFamily="32" charset="-128"/>
              </a:rPr>
              <a:t>. When A has a message to send to B, it calculates the MAC as a function of the message and the key:</a:t>
            </a:r>
            <a:r>
              <a:rPr lang="en-US" i="1" dirty="0">
                <a:latin typeface="Arial" charset="0"/>
                <a:ea typeface="ＭＳ Ｐゴシック" pitchFamily="32" charset="-128"/>
              </a:rPr>
              <a:t> MAC = C(K, M). </a:t>
            </a:r>
            <a:r>
              <a:rPr lang="en-US" dirty="0">
                <a:latin typeface="Arial" charset="0"/>
                <a:ea typeface="ＭＳ Ｐゴシック" pitchFamily="32" charset="-128"/>
              </a:rPr>
              <a:t>The message plus MAC are transmitted to the intended recipient. The recipient performs the same calculation on the received message, using the same secret key, to generate a new MAC. The received MAC is compared to the calculated MAC (Stallings Figure 12.4a). If we assume that only the receiver and the sender know the identity of the secret key, and if the received MAC matches the calculated MAC, then the receiver is assured that the message has not been altered, is from the alleged sender, and if the message includes a sequence number then the receiver can be assured of the proper sequence because an attacker cannot successfully alter the sequence number. A MAC function is similar to encryption. One difference is that the MAC algorithm need not be reversible, as it must for decryption. In general, the MAC function is a many-to-one function. </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9"/>
          <p:cNvSpPr>
            <a:spLocks noGrp="1" noChangeArrowheads="1"/>
          </p:cNvSpPr>
          <p:nvPr>
            <p:ph type="sldNum"/>
          </p:nvPr>
        </p:nvSpPr>
        <p:spPr>
          <a:ln/>
        </p:spPr>
        <p:txBody>
          <a:bodyPr/>
          <a:lstStyle/>
          <a:p>
            <a:fld id="{A0B61F54-2BF3-4069-86EB-57102E57F016}" type="slidenum">
              <a:rPr lang="en-AU"/>
              <a:pPr/>
              <a:t>16</a:t>
            </a:fld>
            <a:endParaRPr lang="en-AU"/>
          </a:p>
        </p:txBody>
      </p:sp>
      <p:sp>
        <p:nvSpPr>
          <p:cNvPr id="69633" name="Text Box 1"/>
          <p:cNvSpPr txBox="1">
            <a:spLocks noChangeArrowheads="1"/>
          </p:cNvSpPr>
          <p:nvPr/>
        </p:nvSpPr>
        <p:spPr bwMode="auto">
          <a:xfrm>
            <a:off x="4021294" y="9721106"/>
            <a:ext cx="3076363" cy="511731"/>
          </a:xfrm>
          <a:prstGeom prst="rect">
            <a:avLst/>
          </a:prstGeom>
          <a:noFill/>
          <a:ln w="9525">
            <a:noFill/>
            <a:round/>
            <a:headEnd/>
            <a:tailEnd/>
          </a:ln>
          <a:effectLst/>
        </p:spPr>
        <p:txBody>
          <a:bodyPr lIns="97488" tIns="50694" rIns="97488" bIns="50694" anchor="b"/>
          <a:lstStyle/>
          <a:p>
            <a:pPr algn="r">
              <a:tabLst>
                <a:tab pos="0" algn="l"/>
                <a:tab pos="495239" algn="l"/>
                <a:tab pos="990478" algn="l"/>
                <a:tab pos="1485717" algn="l"/>
                <a:tab pos="1980956" algn="l"/>
                <a:tab pos="2476195" algn="l"/>
                <a:tab pos="2971434" algn="l"/>
                <a:tab pos="3466673" algn="l"/>
                <a:tab pos="3961912" algn="l"/>
                <a:tab pos="4457151" algn="l"/>
                <a:tab pos="4952390" algn="l"/>
                <a:tab pos="5447629" algn="l"/>
                <a:tab pos="5942868" algn="l"/>
                <a:tab pos="6438108" algn="l"/>
                <a:tab pos="6933347" algn="l"/>
                <a:tab pos="7428586" algn="l"/>
                <a:tab pos="7923825" algn="l"/>
                <a:tab pos="8419064" algn="l"/>
                <a:tab pos="8914303" algn="l"/>
                <a:tab pos="9409542" algn="l"/>
                <a:tab pos="9904781" algn="l"/>
              </a:tabLst>
            </a:pPr>
            <a:fld id="{F02317F9-E90A-47B4-BB89-FDEDC063B7B2}" type="slidenum">
              <a:rPr lang="en-US" sz="1300">
                <a:solidFill>
                  <a:srgbClr val="FFFFFF"/>
                </a:solidFill>
              </a:rPr>
              <a:pPr algn="r">
                <a:tabLst>
                  <a:tab pos="0" algn="l"/>
                  <a:tab pos="495239" algn="l"/>
                  <a:tab pos="990478" algn="l"/>
                  <a:tab pos="1485717" algn="l"/>
                  <a:tab pos="1980956" algn="l"/>
                  <a:tab pos="2476195" algn="l"/>
                  <a:tab pos="2971434" algn="l"/>
                  <a:tab pos="3466673" algn="l"/>
                  <a:tab pos="3961912" algn="l"/>
                  <a:tab pos="4457151" algn="l"/>
                  <a:tab pos="4952390" algn="l"/>
                  <a:tab pos="5447629" algn="l"/>
                  <a:tab pos="5942868" algn="l"/>
                  <a:tab pos="6438108" algn="l"/>
                  <a:tab pos="6933347" algn="l"/>
                  <a:tab pos="7428586" algn="l"/>
                  <a:tab pos="7923825" algn="l"/>
                  <a:tab pos="8419064" algn="l"/>
                  <a:tab pos="8914303" algn="l"/>
                  <a:tab pos="9409542" algn="l"/>
                  <a:tab pos="9904781" algn="l"/>
                </a:tabLst>
              </a:pPr>
              <a:t>16</a:t>
            </a:fld>
            <a:endParaRPr lang="en-US" sz="1300" dirty="0">
              <a:solidFill>
                <a:srgbClr val="FFFFFF"/>
              </a:solidFill>
            </a:endParaRPr>
          </a:p>
        </p:txBody>
      </p:sp>
      <p:sp>
        <p:nvSpPr>
          <p:cNvPr id="69634" name="Rectangle 2"/>
          <p:cNvSpPr txBox="1">
            <a:spLocks noChangeArrowheads="1"/>
          </p:cNvSpPr>
          <p:nvPr>
            <p:ph type="sldImg"/>
          </p:nvPr>
        </p:nvSpPr>
        <p:spPr bwMode="auto">
          <a:xfrm>
            <a:off x="992188" y="768350"/>
            <a:ext cx="5114925" cy="3836988"/>
          </a:xfrm>
          <a:prstGeom prst="rect">
            <a:avLst/>
          </a:prstGeom>
          <a:solidFill>
            <a:srgbClr val="FFFFFF"/>
          </a:solidFill>
          <a:ln>
            <a:solidFill>
              <a:srgbClr val="000000"/>
            </a:solidFill>
            <a:miter lim="800000"/>
            <a:headEnd/>
            <a:tailEnd/>
          </a:ln>
        </p:spPr>
      </p:sp>
      <p:sp>
        <p:nvSpPr>
          <p:cNvPr id="69635" name="Text Box 3"/>
          <p:cNvSpPr txBox="1">
            <a:spLocks noChangeArrowheads="1"/>
          </p:cNvSpPr>
          <p:nvPr>
            <p:ph type="body" idx="1"/>
          </p:nvPr>
        </p:nvSpPr>
        <p:spPr bwMode="auto">
          <a:xfrm>
            <a:off x="709930" y="4861441"/>
            <a:ext cx="5679440" cy="4605576"/>
          </a:xfrm>
          <a:prstGeom prst="rect">
            <a:avLst/>
          </a:prstGeom>
          <a:noFill/>
          <a:ln>
            <a:round/>
            <a:headEnd/>
            <a:tailEnd/>
          </a:ln>
        </p:spPr>
        <p:txBody>
          <a:bodyPr/>
          <a:lstStyle/>
          <a:p>
            <a:pPr>
              <a:spcBef>
                <a:spcPts val="487"/>
              </a:spcBef>
              <a:tabLst>
                <a:tab pos="0" algn="l"/>
                <a:tab pos="495239" algn="l"/>
                <a:tab pos="990478" algn="l"/>
                <a:tab pos="1485717" algn="l"/>
                <a:tab pos="1980956" algn="l"/>
                <a:tab pos="2476195" algn="l"/>
                <a:tab pos="2971434" algn="l"/>
                <a:tab pos="3466673" algn="l"/>
                <a:tab pos="3961912" algn="l"/>
                <a:tab pos="4457151" algn="l"/>
                <a:tab pos="4952390" algn="l"/>
                <a:tab pos="5447629" algn="l"/>
                <a:tab pos="5942868" algn="l"/>
                <a:tab pos="6438108" algn="l"/>
                <a:tab pos="6933347" algn="l"/>
                <a:tab pos="7428586" algn="l"/>
                <a:tab pos="7923825" algn="l"/>
                <a:tab pos="8419064" algn="l"/>
                <a:tab pos="8914303" algn="l"/>
                <a:tab pos="9409542" algn="l"/>
                <a:tab pos="9904781" algn="l"/>
              </a:tabLst>
            </a:pPr>
            <a:r>
              <a:rPr lang="en-US" dirty="0">
                <a:latin typeface="Arial" charset="0"/>
                <a:ea typeface="ＭＳ Ｐゴシック" pitchFamily="32" charset="-128"/>
              </a:rPr>
              <a:t>An alternative authentication technique involves the use of a secret key to generate a small fixed- size block of data, known as a cryptographic checksum or MAC that is appended to the message. This technique assumes that two communicating parties, say A and B, share a common secret key </a:t>
            </a:r>
            <a:r>
              <a:rPr lang="en-US" i="1" dirty="0">
                <a:latin typeface="Arial" charset="0"/>
                <a:ea typeface="ＭＳ Ｐゴシック" pitchFamily="32" charset="-128"/>
              </a:rPr>
              <a:t>K</a:t>
            </a:r>
            <a:r>
              <a:rPr lang="en-US" dirty="0">
                <a:latin typeface="Arial" charset="0"/>
                <a:ea typeface="ＭＳ Ｐゴシック" pitchFamily="32" charset="-128"/>
              </a:rPr>
              <a:t>. When A has a message to send to B, it calculates the MAC as a function of the message and the key:</a:t>
            </a:r>
            <a:r>
              <a:rPr lang="en-US" i="1" dirty="0">
                <a:latin typeface="Arial" charset="0"/>
                <a:ea typeface="ＭＳ Ｐゴシック" pitchFamily="32" charset="-128"/>
              </a:rPr>
              <a:t> MAC = C(K, M). </a:t>
            </a:r>
            <a:r>
              <a:rPr lang="en-US" dirty="0">
                <a:latin typeface="Arial" charset="0"/>
                <a:ea typeface="ＭＳ Ｐゴシック" pitchFamily="32" charset="-128"/>
              </a:rPr>
              <a:t>The message plus MAC are transmitted to the intended recipient. The recipient performs the same calculation on the received message, using the same secret key, to generate a new MAC. The received MAC is compared to the calculated MAC (Stallings Figure 12.4a). If we assume that only the receiver and the sender know the identity of the secret key, and if the received MAC matches the calculated MAC, then the receiver is assured that the message has not been altered, is from the alleged sender, and if the message includes a sequence number then the receiver can be assured of the proper sequence because an attacker cannot successfully alter the sequence number. A MAC function is similar to encryption. One difference is that the MAC algorithm need not be reversible, as it must for decryption. In general, the MAC function is a many-to-one function.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9"/>
          <p:cNvSpPr>
            <a:spLocks noGrp="1" noChangeArrowheads="1"/>
          </p:cNvSpPr>
          <p:nvPr>
            <p:ph type="sldNum"/>
          </p:nvPr>
        </p:nvSpPr>
        <p:spPr>
          <a:ln/>
        </p:spPr>
        <p:txBody>
          <a:bodyPr/>
          <a:lstStyle/>
          <a:p>
            <a:fld id="{9BF79B21-CAA6-41E6-B7ED-6436057EC61E}" type="slidenum">
              <a:rPr lang="en-AU"/>
              <a:pPr/>
              <a:t>17</a:t>
            </a:fld>
            <a:endParaRPr lang="en-AU"/>
          </a:p>
        </p:txBody>
      </p:sp>
      <p:sp>
        <p:nvSpPr>
          <p:cNvPr id="70657" name="Text Box 1"/>
          <p:cNvSpPr txBox="1">
            <a:spLocks noChangeArrowheads="1"/>
          </p:cNvSpPr>
          <p:nvPr/>
        </p:nvSpPr>
        <p:spPr bwMode="auto">
          <a:xfrm>
            <a:off x="4021294" y="9721106"/>
            <a:ext cx="3076363" cy="511731"/>
          </a:xfrm>
          <a:prstGeom prst="rect">
            <a:avLst/>
          </a:prstGeom>
          <a:noFill/>
          <a:ln w="9525">
            <a:noFill/>
            <a:round/>
            <a:headEnd/>
            <a:tailEnd/>
          </a:ln>
          <a:effectLst/>
        </p:spPr>
        <p:txBody>
          <a:bodyPr lIns="97488" tIns="50694" rIns="97488" bIns="50694" anchor="b"/>
          <a:lstStyle/>
          <a:p>
            <a:pPr algn="r">
              <a:tabLst>
                <a:tab pos="0" algn="l"/>
                <a:tab pos="495239" algn="l"/>
                <a:tab pos="990478" algn="l"/>
                <a:tab pos="1485717" algn="l"/>
                <a:tab pos="1980956" algn="l"/>
                <a:tab pos="2476195" algn="l"/>
                <a:tab pos="2971434" algn="l"/>
                <a:tab pos="3466673" algn="l"/>
                <a:tab pos="3961912" algn="l"/>
                <a:tab pos="4457151" algn="l"/>
                <a:tab pos="4952390" algn="l"/>
                <a:tab pos="5447629" algn="l"/>
                <a:tab pos="5942868" algn="l"/>
                <a:tab pos="6438108" algn="l"/>
                <a:tab pos="6933347" algn="l"/>
                <a:tab pos="7428586" algn="l"/>
                <a:tab pos="7923825" algn="l"/>
                <a:tab pos="8419064" algn="l"/>
                <a:tab pos="8914303" algn="l"/>
                <a:tab pos="9409542" algn="l"/>
                <a:tab pos="9904781" algn="l"/>
              </a:tabLst>
            </a:pPr>
            <a:fld id="{58EAD3F9-3450-492A-BAE0-41E60B0BD8FB}" type="slidenum">
              <a:rPr lang="en-US" sz="1300">
                <a:solidFill>
                  <a:srgbClr val="FFFFFF"/>
                </a:solidFill>
              </a:rPr>
              <a:pPr algn="r">
                <a:tabLst>
                  <a:tab pos="0" algn="l"/>
                  <a:tab pos="495239" algn="l"/>
                  <a:tab pos="990478" algn="l"/>
                  <a:tab pos="1485717" algn="l"/>
                  <a:tab pos="1980956" algn="l"/>
                  <a:tab pos="2476195" algn="l"/>
                  <a:tab pos="2971434" algn="l"/>
                  <a:tab pos="3466673" algn="l"/>
                  <a:tab pos="3961912" algn="l"/>
                  <a:tab pos="4457151" algn="l"/>
                  <a:tab pos="4952390" algn="l"/>
                  <a:tab pos="5447629" algn="l"/>
                  <a:tab pos="5942868" algn="l"/>
                  <a:tab pos="6438108" algn="l"/>
                  <a:tab pos="6933347" algn="l"/>
                  <a:tab pos="7428586" algn="l"/>
                  <a:tab pos="7923825" algn="l"/>
                  <a:tab pos="8419064" algn="l"/>
                  <a:tab pos="8914303" algn="l"/>
                  <a:tab pos="9409542" algn="l"/>
                  <a:tab pos="9904781" algn="l"/>
                </a:tabLst>
              </a:pPr>
              <a:t>17</a:t>
            </a:fld>
            <a:endParaRPr lang="en-US" sz="1300" dirty="0">
              <a:solidFill>
                <a:srgbClr val="FFFFFF"/>
              </a:solidFill>
            </a:endParaRPr>
          </a:p>
        </p:txBody>
      </p:sp>
      <p:sp>
        <p:nvSpPr>
          <p:cNvPr id="70658" name="Rectangle 2"/>
          <p:cNvSpPr txBox="1">
            <a:spLocks noChangeArrowheads="1"/>
          </p:cNvSpPr>
          <p:nvPr>
            <p:ph type="sldImg"/>
          </p:nvPr>
        </p:nvSpPr>
        <p:spPr bwMode="auto">
          <a:xfrm>
            <a:off x="992188" y="768350"/>
            <a:ext cx="5114925" cy="3836988"/>
          </a:xfrm>
          <a:prstGeom prst="rect">
            <a:avLst/>
          </a:prstGeom>
          <a:solidFill>
            <a:srgbClr val="FFFFFF"/>
          </a:solidFill>
          <a:ln>
            <a:solidFill>
              <a:srgbClr val="000000"/>
            </a:solidFill>
            <a:miter lim="800000"/>
            <a:headEnd/>
            <a:tailEnd/>
          </a:ln>
        </p:spPr>
      </p:sp>
      <p:sp>
        <p:nvSpPr>
          <p:cNvPr id="70659" name="Text Box 3"/>
          <p:cNvSpPr txBox="1">
            <a:spLocks noChangeArrowheads="1"/>
          </p:cNvSpPr>
          <p:nvPr>
            <p:ph type="body" idx="1"/>
          </p:nvPr>
        </p:nvSpPr>
        <p:spPr bwMode="auto">
          <a:xfrm>
            <a:off x="709930" y="4861441"/>
            <a:ext cx="5679440" cy="4605576"/>
          </a:xfrm>
          <a:prstGeom prst="rect">
            <a:avLst/>
          </a:prstGeom>
          <a:noFill/>
          <a:ln>
            <a:round/>
            <a:headEnd/>
            <a:tailEnd/>
          </a:ln>
        </p:spPr>
        <p:txBody>
          <a:bodyPr/>
          <a:lstStyle/>
          <a:p>
            <a:pPr>
              <a:spcBef>
                <a:spcPts val="487"/>
              </a:spcBef>
              <a:tabLst>
                <a:tab pos="0" algn="l"/>
                <a:tab pos="495239" algn="l"/>
                <a:tab pos="990478" algn="l"/>
                <a:tab pos="1485717" algn="l"/>
                <a:tab pos="1980956" algn="l"/>
                <a:tab pos="2476195" algn="l"/>
                <a:tab pos="2971434" algn="l"/>
                <a:tab pos="3466673" algn="l"/>
                <a:tab pos="3961912" algn="l"/>
                <a:tab pos="4457151" algn="l"/>
                <a:tab pos="4952390" algn="l"/>
                <a:tab pos="5447629" algn="l"/>
                <a:tab pos="5942868" algn="l"/>
                <a:tab pos="6438108" algn="l"/>
                <a:tab pos="6933347" algn="l"/>
                <a:tab pos="7428586" algn="l"/>
                <a:tab pos="7923825" algn="l"/>
                <a:tab pos="8419064" algn="l"/>
                <a:tab pos="8914303" algn="l"/>
                <a:tab pos="9409542" algn="l"/>
                <a:tab pos="9904781" algn="l"/>
              </a:tabLst>
            </a:pPr>
            <a:r>
              <a:rPr lang="en-US" dirty="0">
                <a:latin typeface="Arial" charset="0"/>
                <a:ea typeface="ＭＳ Ｐゴシック" pitchFamily="32" charset="-128"/>
              </a:rPr>
              <a:t>The process depicted on the previous slide provides authentication but not confidentiality, because the message as a whole is transmitted in the clear. Confidentiality can be provided by performing message encryption either after (see Stallings Figure 12.4b) or before (see Stallings Figure 12.4c) the MAC algorithm. In both these cases, two separate keys are needed, each of which is shared by the sender and the receiver. Typically, it is preferable to tie the authentication directly to the plaintext, so the method of Figure 12.4b is used.  Can use MAC in circumstances where just authentication is needed (or needs to be kept), see text for examples (e.g. such as when the same message is broadcast to a number of destinations; when one side has a heavy load and cannot afford the time to decrypt all incoming messages; or do not need to keep messages secret, but must authenticate messages). Finally, note that the MAC does not provide a digital signature because both sender and receiver share the same key. </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9"/>
          <p:cNvSpPr>
            <a:spLocks noGrp="1" noChangeArrowheads="1"/>
          </p:cNvSpPr>
          <p:nvPr>
            <p:ph type="sldNum"/>
          </p:nvPr>
        </p:nvSpPr>
        <p:spPr>
          <a:ln/>
        </p:spPr>
        <p:txBody>
          <a:bodyPr/>
          <a:lstStyle/>
          <a:p>
            <a:fld id="{DA9A1E68-0AFB-489E-8673-3ADC082376E5}" type="slidenum">
              <a:rPr lang="en-AU"/>
              <a:pPr/>
              <a:t>18</a:t>
            </a:fld>
            <a:endParaRPr lang="en-AU"/>
          </a:p>
        </p:txBody>
      </p:sp>
      <p:sp>
        <p:nvSpPr>
          <p:cNvPr id="71681" name="Text Box 1"/>
          <p:cNvSpPr txBox="1">
            <a:spLocks noChangeArrowheads="1"/>
          </p:cNvSpPr>
          <p:nvPr/>
        </p:nvSpPr>
        <p:spPr bwMode="auto">
          <a:xfrm>
            <a:off x="4021294" y="9721106"/>
            <a:ext cx="3076363" cy="511731"/>
          </a:xfrm>
          <a:prstGeom prst="rect">
            <a:avLst/>
          </a:prstGeom>
          <a:noFill/>
          <a:ln w="9525">
            <a:noFill/>
            <a:round/>
            <a:headEnd/>
            <a:tailEnd/>
          </a:ln>
          <a:effectLst/>
        </p:spPr>
        <p:txBody>
          <a:bodyPr lIns="97488" tIns="50694" rIns="97488" bIns="50694" anchor="b"/>
          <a:lstStyle/>
          <a:p>
            <a:pPr algn="r">
              <a:tabLst>
                <a:tab pos="0" algn="l"/>
                <a:tab pos="495239" algn="l"/>
                <a:tab pos="990478" algn="l"/>
                <a:tab pos="1485717" algn="l"/>
                <a:tab pos="1980956" algn="l"/>
                <a:tab pos="2476195" algn="l"/>
                <a:tab pos="2971434" algn="l"/>
                <a:tab pos="3466673" algn="l"/>
                <a:tab pos="3961912" algn="l"/>
                <a:tab pos="4457151" algn="l"/>
                <a:tab pos="4952390" algn="l"/>
                <a:tab pos="5447629" algn="l"/>
                <a:tab pos="5942868" algn="l"/>
                <a:tab pos="6438108" algn="l"/>
                <a:tab pos="6933347" algn="l"/>
                <a:tab pos="7428586" algn="l"/>
                <a:tab pos="7923825" algn="l"/>
                <a:tab pos="8419064" algn="l"/>
                <a:tab pos="8914303" algn="l"/>
                <a:tab pos="9409542" algn="l"/>
                <a:tab pos="9904781" algn="l"/>
              </a:tabLst>
            </a:pPr>
            <a:fld id="{F6A25F42-3311-431C-8CE2-C41FD23E45F0}" type="slidenum">
              <a:rPr lang="en-US" sz="1300">
                <a:solidFill>
                  <a:srgbClr val="FFFFFF"/>
                </a:solidFill>
              </a:rPr>
              <a:pPr algn="r">
                <a:tabLst>
                  <a:tab pos="0" algn="l"/>
                  <a:tab pos="495239" algn="l"/>
                  <a:tab pos="990478" algn="l"/>
                  <a:tab pos="1485717" algn="l"/>
                  <a:tab pos="1980956" algn="l"/>
                  <a:tab pos="2476195" algn="l"/>
                  <a:tab pos="2971434" algn="l"/>
                  <a:tab pos="3466673" algn="l"/>
                  <a:tab pos="3961912" algn="l"/>
                  <a:tab pos="4457151" algn="l"/>
                  <a:tab pos="4952390" algn="l"/>
                  <a:tab pos="5447629" algn="l"/>
                  <a:tab pos="5942868" algn="l"/>
                  <a:tab pos="6438108" algn="l"/>
                  <a:tab pos="6933347" algn="l"/>
                  <a:tab pos="7428586" algn="l"/>
                  <a:tab pos="7923825" algn="l"/>
                  <a:tab pos="8419064" algn="l"/>
                  <a:tab pos="8914303" algn="l"/>
                  <a:tab pos="9409542" algn="l"/>
                  <a:tab pos="9904781" algn="l"/>
                </a:tabLst>
              </a:pPr>
              <a:t>18</a:t>
            </a:fld>
            <a:endParaRPr lang="en-US" sz="1300" dirty="0">
              <a:solidFill>
                <a:srgbClr val="FFFFFF"/>
              </a:solidFill>
            </a:endParaRPr>
          </a:p>
        </p:txBody>
      </p:sp>
      <p:sp>
        <p:nvSpPr>
          <p:cNvPr id="71682" name="Rectangle 2"/>
          <p:cNvSpPr txBox="1">
            <a:spLocks noChangeArrowheads="1"/>
          </p:cNvSpPr>
          <p:nvPr>
            <p:ph type="sldImg"/>
          </p:nvPr>
        </p:nvSpPr>
        <p:spPr bwMode="auto">
          <a:xfrm>
            <a:off x="992188" y="768350"/>
            <a:ext cx="5114925" cy="3836988"/>
          </a:xfrm>
          <a:prstGeom prst="rect">
            <a:avLst/>
          </a:prstGeom>
          <a:solidFill>
            <a:srgbClr val="FFFFFF"/>
          </a:solidFill>
          <a:ln>
            <a:solidFill>
              <a:srgbClr val="000000"/>
            </a:solidFill>
            <a:miter lim="800000"/>
            <a:headEnd/>
            <a:tailEnd/>
          </a:ln>
        </p:spPr>
      </p:sp>
      <p:sp>
        <p:nvSpPr>
          <p:cNvPr id="71683" name="Text Box 3"/>
          <p:cNvSpPr txBox="1">
            <a:spLocks noChangeArrowheads="1"/>
          </p:cNvSpPr>
          <p:nvPr>
            <p:ph type="body" idx="1"/>
          </p:nvPr>
        </p:nvSpPr>
        <p:spPr bwMode="auto">
          <a:xfrm>
            <a:off x="709930" y="4861441"/>
            <a:ext cx="5679440" cy="4605576"/>
          </a:xfrm>
          <a:prstGeom prst="rect">
            <a:avLst/>
          </a:prstGeom>
          <a:noFill/>
          <a:ln>
            <a:round/>
            <a:headEnd/>
            <a:tailEnd/>
          </a:ln>
        </p:spPr>
        <p:txBody>
          <a:bodyPr/>
          <a:lstStyle/>
          <a:p>
            <a:pPr>
              <a:spcBef>
                <a:spcPts val="487"/>
              </a:spcBef>
              <a:tabLst>
                <a:tab pos="0" algn="l"/>
                <a:tab pos="495239" algn="l"/>
                <a:tab pos="990478" algn="l"/>
                <a:tab pos="1485717" algn="l"/>
                <a:tab pos="1980956" algn="l"/>
                <a:tab pos="2476195" algn="l"/>
                <a:tab pos="2971434" algn="l"/>
                <a:tab pos="3466673" algn="l"/>
                <a:tab pos="3961912" algn="l"/>
                <a:tab pos="4457151" algn="l"/>
                <a:tab pos="4952390" algn="l"/>
                <a:tab pos="5447629" algn="l"/>
                <a:tab pos="5942868" algn="l"/>
                <a:tab pos="6438108" algn="l"/>
                <a:tab pos="6933347" algn="l"/>
                <a:tab pos="7428586" algn="l"/>
                <a:tab pos="7923825" algn="l"/>
                <a:tab pos="8419064" algn="l"/>
                <a:tab pos="8914303" algn="l"/>
                <a:tab pos="9409542" algn="l"/>
                <a:tab pos="9904781" algn="l"/>
              </a:tabLst>
            </a:pPr>
            <a:r>
              <a:rPr lang="en-US" dirty="0">
                <a:latin typeface="Arial" charset="0"/>
                <a:ea typeface="ＭＳ Ｐゴシック" pitchFamily="32" charset="-128"/>
              </a:rPr>
              <a:t>The process depicted on the previous slide provides authentication but not confidentiality, because the message as a whole is transmitted in the clear. Confidentiality can be provided by performing message encryption either after (see Stallings Figure 12.4b) or before (see Stallings Figure 12.4c) the MAC algorithm. In both these cases, two separate keys are needed, each of which is shared by the sender and the receiver. Typically, it is preferable to tie the authentication directly to the plaintext, so the method of Figure 12.4b is used.  Can use MAC in circumstances where just authentication is needed (or needs to be kept), see text for examples (e.g. such as when the same message is broadcast to a number of destinations; when one side has a heavy load and cannot afford the time to decrypt all incoming messages; or do not need to keep messages secret, but must authenticate messages). Finally, note that the MAC does not provide a digital signature because both sender and receiver share the same key. </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9"/>
          <p:cNvSpPr>
            <a:spLocks noGrp="1" noChangeArrowheads="1"/>
          </p:cNvSpPr>
          <p:nvPr>
            <p:ph type="sldNum"/>
          </p:nvPr>
        </p:nvSpPr>
        <p:spPr>
          <a:ln/>
        </p:spPr>
        <p:txBody>
          <a:bodyPr/>
          <a:lstStyle/>
          <a:p>
            <a:fld id="{A7657619-2859-4706-87E4-A59505B7395C}" type="slidenum">
              <a:rPr lang="en-AU"/>
              <a:pPr/>
              <a:t>19</a:t>
            </a:fld>
            <a:endParaRPr lang="en-AU"/>
          </a:p>
        </p:txBody>
      </p:sp>
      <p:sp>
        <p:nvSpPr>
          <p:cNvPr id="72705" name="Text Box 1"/>
          <p:cNvSpPr txBox="1">
            <a:spLocks noChangeArrowheads="1"/>
          </p:cNvSpPr>
          <p:nvPr/>
        </p:nvSpPr>
        <p:spPr bwMode="auto">
          <a:xfrm>
            <a:off x="4021294" y="9721106"/>
            <a:ext cx="3076363" cy="511731"/>
          </a:xfrm>
          <a:prstGeom prst="rect">
            <a:avLst/>
          </a:prstGeom>
          <a:noFill/>
          <a:ln w="9525">
            <a:noFill/>
            <a:round/>
            <a:headEnd/>
            <a:tailEnd/>
          </a:ln>
          <a:effectLst/>
        </p:spPr>
        <p:txBody>
          <a:bodyPr lIns="97488" tIns="50694" rIns="97488" bIns="50694" anchor="b"/>
          <a:lstStyle/>
          <a:p>
            <a:pPr algn="r">
              <a:tabLst>
                <a:tab pos="0" algn="l"/>
                <a:tab pos="495239" algn="l"/>
                <a:tab pos="990478" algn="l"/>
                <a:tab pos="1485717" algn="l"/>
                <a:tab pos="1980956" algn="l"/>
                <a:tab pos="2476195" algn="l"/>
                <a:tab pos="2971434" algn="l"/>
                <a:tab pos="3466673" algn="l"/>
                <a:tab pos="3961912" algn="l"/>
                <a:tab pos="4457151" algn="l"/>
                <a:tab pos="4952390" algn="l"/>
                <a:tab pos="5447629" algn="l"/>
                <a:tab pos="5942868" algn="l"/>
                <a:tab pos="6438108" algn="l"/>
                <a:tab pos="6933347" algn="l"/>
                <a:tab pos="7428586" algn="l"/>
                <a:tab pos="7923825" algn="l"/>
                <a:tab pos="8419064" algn="l"/>
                <a:tab pos="8914303" algn="l"/>
                <a:tab pos="9409542" algn="l"/>
                <a:tab pos="9904781" algn="l"/>
              </a:tabLst>
            </a:pPr>
            <a:fld id="{9C88FE2A-BC14-4F67-95A7-724963049BD9}" type="slidenum">
              <a:rPr lang="en-US" sz="1300">
                <a:solidFill>
                  <a:srgbClr val="FFFFFF"/>
                </a:solidFill>
              </a:rPr>
              <a:pPr algn="r">
                <a:tabLst>
                  <a:tab pos="0" algn="l"/>
                  <a:tab pos="495239" algn="l"/>
                  <a:tab pos="990478" algn="l"/>
                  <a:tab pos="1485717" algn="l"/>
                  <a:tab pos="1980956" algn="l"/>
                  <a:tab pos="2476195" algn="l"/>
                  <a:tab pos="2971434" algn="l"/>
                  <a:tab pos="3466673" algn="l"/>
                  <a:tab pos="3961912" algn="l"/>
                  <a:tab pos="4457151" algn="l"/>
                  <a:tab pos="4952390" algn="l"/>
                  <a:tab pos="5447629" algn="l"/>
                  <a:tab pos="5942868" algn="l"/>
                  <a:tab pos="6438108" algn="l"/>
                  <a:tab pos="6933347" algn="l"/>
                  <a:tab pos="7428586" algn="l"/>
                  <a:tab pos="7923825" algn="l"/>
                  <a:tab pos="8419064" algn="l"/>
                  <a:tab pos="8914303" algn="l"/>
                  <a:tab pos="9409542" algn="l"/>
                  <a:tab pos="9904781" algn="l"/>
                </a:tabLst>
              </a:pPr>
              <a:t>19</a:t>
            </a:fld>
            <a:endParaRPr lang="en-US" sz="1300" dirty="0">
              <a:solidFill>
                <a:srgbClr val="FFFFFF"/>
              </a:solidFill>
            </a:endParaRPr>
          </a:p>
        </p:txBody>
      </p:sp>
      <p:sp>
        <p:nvSpPr>
          <p:cNvPr id="72706" name="Rectangle 2"/>
          <p:cNvSpPr txBox="1">
            <a:spLocks noChangeArrowheads="1"/>
          </p:cNvSpPr>
          <p:nvPr>
            <p:ph type="sldImg"/>
          </p:nvPr>
        </p:nvSpPr>
        <p:spPr bwMode="auto">
          <a:xfrm>
            <a:off x="992188" y="768350"/>
            <a:ext cx="5114925" cy="3836988"/>
          </a:xfrm>
          <a:prstGeom prst="rect">
            <a:avLst/>
          </a:prstGeom>
          <a:solidFill>
            <a:srgbClr val="FFFFFF"/>
          </a:solidFill>
          <a:ln>
            <a:solidFill>
              <a:srgbClr val="000000"/>
            </a:solidFill>
            <a:miter lim="800000"/>
            <a:headEnd/>
            <a:tailEnd/>
          </a:ln>
        </p:spPr>
      </p:sp>
      <p:sp>
        <p:nvSpPr>
          <p:cNvPr id="72707" name="Text Box 3"/>
          <p:cNvSpPr txBox="1">
            <a:spLocks noChangeArrowheads="1"/>
          </p:cNvSpPr>
          <p:nvPr>
            <p:ph type="body" idx="1"/>
          </p:nvPr>
        </p:nvSpPr>
        <p:spPr bwMode="auto">
          <a:xfrm>
            <a:off x="709930" y="4861441"/>
            <a:ext cx="5679440" cy="4605576"/>
          </a:xfrm>
          <a:prstGeom prst="rect">
            <a:avLst/>
          </a:prstGeom>
          <a:noFill/>
          <a:ln>
            <a:round/>
            <a:headEnd/>
            <a:tailEnd/>
          </a:ln>
        </p:spPr>
        <p:txBody>
          <a:bodyPr/>
          <a:lstStyle/>
          <a:p>
            <a:pPr>
              <a:spcBef>
                <a:spcPts val="487"/>
              </a:spcBef>
              <a:tabLst>
                <a:tab pos="0" algn="l"/>
                <a:tab pos="495239" algn="l"/>
                <a:tab pos="990478" algn="l"/>
                <a:tab pos="1485717" algn="l"/>
                <a:tab pos="1980956" algn="l"/>
                <a:tab pos="2476195" algn="l"/>
                <a:tab pos="2971434" algn="l"/>
                <a:tab pos="3466673" algn="l"/>
                <a:tab pos="3961912" algn="l"/>
                <a:tab pos="4457151" algn="l"/>
                <a:tab pos="4952390" algn="l"/>
                <a:tab pos="5447629" algn="l"/>
                <a:tab pos="5942868" algn="l"/>
                <a:tab pos="6438108" algn="l"/>
                <a:tab pos="6933347" algn="l"/>
                <a:tab pos="7428586" algn="l"/>
                <a:tab pos="7923825" algn="l"/>
                <a:tab pos="8419064" algn="l"/>
                <a:tab pos="8914303" algn="l"/>
                <a:tab pos="9409542" algn="l"/>
                <a:tab pos="9904781" algn="l"/>
              </a:tabLst>
            </a:pPr>
            <a:r>
              <a:rPr lang="en-US" dirty="0">
                <a:latin typeface="Arial" charset="0"/>
                <a:ea typeface="ＭＳ Ｐゴシック" pitchFamily="32" charset="-128"/>
              </a:rPr>
              <a:t>A MAC (also known as a cryptographic checksum, fixed-length authenticator, or tag) is generated by a function C. The MAC is appended to the message at the source at a time when the message is assumed or known to be correct. The receiver authenticates that message by re-computing the MAC. </a:t>
            </a:r>
          </a:p>
          <a:p>
            <a:pPr>
              <a:spcBef>
                <a:spcPts val="487"/>
              </a:spcBef>
              <a:tabLst>
                <a:tab pos="0" algn="l"/>
                <a:tab pos="495239" algn="l"/>
                <a:tab pos="990478" algn="l"/>
                <a:tab pos="1485717" algn="l"/>
                <a:tab pos="1980956" algn="l"/>
                <a:tab pos="2476195" algn="l"/>
                <a:tab pos="2971434" algn="l"/>
                <a:tab pos="3466673" algn="l"/>
                <a:tab pos="3961912" algn="l"/>
                <a:tab pos="4457151" algn="l"/>
                <a:tab pos="4952390" algn="l"/>
                <a:tab pos="5447629" algn="l"/>
                <a:tab pos="5942868" algn="l"/>
                <a:tab pos="6438108" algn="l"/>
                <a:tab pos="6933347" algn="l"/>
                <a:tab pos="7428586" algn="l"/>
                <a:tab pos="7923825" algn="l"/>
                <a:tab pos="8419064" algn="l"/>
                <a:tab pos="8914303" algn="l"/>
                <a:tab pos="9409542" algn="l"/>
                <a:tab pos="9904781" algn="l"/>
              </a:tabLst>
            </a:pPr>
            <a:r>
              <a:rPr lang="en-US" dirty="0">
                <a:latin typeface="Arial" charset="0"/>
                <a:ea typeface="ＭＳ Ｐゴシック" pitchFamily="32" charset="-128"/>
              </a:rPr>
              <a:t>The MAC function is a many-to-one function, since potentially many arbitrarily long messages can be condensed to the same summary value, but don’t want finding them to be easy (see text for discussion)!</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44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5FB0B8A-B651-4CB2-8667-94B028992942}" type="slidenum">
              <a:rPr lang="en-IN" smtClean="0"/>
              <a:pPr/>
              <a:t>2</a:t>
            </a:fld>
            <a:endParaRPr lang="en-IN"/>
          </a:p>
        </p:txBody>
      </p:sp>
    </p:spTree>
    <p:extLst>
      <p:ext uri="{BB962C8B-B14F-4D97-AF65-F5344CB8AC3E}">
        <p14:creationId xmlns:p14="http://schemas.microsoft.com/office/powerpoint/2010/main" xmlns="" val="28632818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9"/>
          <p:cNvSpPr>
            <a:spLocks noGrp="1" noChangeArrowheads="1"/>
          </p:cNvSpPr>
          <p:nvPr>
            <p:ph type="sldNum"/>
          </p:nvPr>
        </p:nvSpPr>
        <p:spPr>
          <a:ln/>
        </p:spPr>
        <p:txBody>
          <a:bodyPr/>
          <a:lstStyle/>
          <a:p>
            <a:fld id="{3A27E60C-E66E-45FF-AC42-CCFB23FD255D}" type="slidenum">
              <a:rPr lang="en-AU"/>
              <a:pPr/>
              <a:t>20</a:t>
            </a:fld>
            <a:endParaRPr lang="en-AU"/>
          </a:p>
        </p:txBody>
      </p:sp>
      <p:sp>
        <p:nvSpPr>
          <p:cNvPr id="73729" name="Text Box 1"/>
          <p:cNvSpPr txBox="1">
            <a:spLocks noChangeArrowheads="1"/>
          </p:cNvSpPr>
          <p:nvPr/>
        </p:nvSpPr>
        <p:spPr bwMode="auto">
          <a:xfrm>
            <a:off x="4021294" y="9721106"/>
            <a:ext cx="3076363" cy="511731"/>
          </a:xfrm>
          <a:prstGeom prst="rect">
            <a:avLst/>
          </a:prstGeom>
          <a:noFill/>
          <a:ln w="9525">
            <a:noFill/>
            <a:round/>
            <a:headEnd/>
            <a:tailEnd/>
          </a:ln>
          <a:effectLst/>
        </p:spPr>
        <p:txBody>
          <a:bodyPr lIns="97488" tIns="50694" rIns="97488" bIns="50694" anchor="b"/>
          <a:lstStyle/>
          <a:p>
            <a:pPr algn="r">
              <a:tabLst>
                <a:tab pos="0" algn="l"/>
                <a:tab pos="495239" algn="l"/>
                <a:tab pos="990478" algn="l"/>
                <a:tab pos="1485717" algn="l"/>
                <a:tab pos="1980956" algn="l"/>
                <a:tab pos="2476195" algn="l"/>
                <a:tab pos="2971434" algn="l"/>
                <a:tab pos="3466673" algn="l"/>
                <a:tab pos="3961912" algn="l"/>
                <a:tab pos="4457151" algn="l"/>
                <a:tab pos="4952390" algn="l"/>
                <a:tab pos="5447629" algn="l"/>
                <a:tab pos="5942868" algn="l"/>
                <a:tab pos="6438108" algn="l"/>
                <a:tab pos="6933347" algn="l"/>
                <a:tab pos="7428586" algn="l"/>
                <a:tab pos="7923825" algn="l"/>
                <a:tab pos="8419064" algn="l"/>
                <a:tab pos="8914303" algn="l"/>
                <a:tab pos="9409542" algn="l"/>
                <a:tab pos="9904781" algn="l"/>
              </a:tabLst>
            </a:pPr>
            <a:fld id="{26E9F36B-BE7B-4295-98E1-41ED137F929F}" type="slidenum">
              <a:rPr lang="en-US" sz="1300">
                <a:solidFill>
                  <a:srgbClr val="FFFFFF"/>
                </a:solidFill>
              </a:rPr>
              <a:pPr algn="r">
                <a:tabLst>
                  <a:tab pos="0" algn="l"/>
                  <a:tab pos="495239" algn="l"/>
                  <a:tab pos="990478" algn="l"/>
                  <a:tab pos="1485717" algn="l"/>
                  <a:tab pos="1980956" algn="l"/>
                  <a:tab pos="2476195" algn="l"/>
                  <a:tab pos="2971434" algn="l"/>
                  <a:tab pos="3466673" algn="l"/>
                  <a:tab pos="3961912" algn="l"/>
                  <a:tab pos="4457151" algn="l"/>
                  <a:tab pos="4952390" algn="l"/>
                  <a:tab pos="5447629" algn="l"/>
                  <a:tab pos="5942868" algn="l"/>
                  <a:tab pos="6438108" algn="l"/>
                  <a:tab pos="6933347" algn="l"/>
                  <a:tab pos="7428586" algn="l"/>
                  <a:tab pos="7923825" algn="l"/>
                  <a:tab pos="8419064" algn="l"/>
                  <a:tab pos="8914303" algn="l"/>
                  <a:tab pos="9409542" algn="l"/>
                  <a:tab pos="9904781" algn="l"/>
                </a:tabLst>
              </a:pPr>
              <a:t>20</a:t>
            </a:fld>
            <a:endParaRPr lang="en-US" sz="1300" dirty="0">
              <a:solidFill>
                <a:srgbClr val="FFFFFF"/>
              </a:solidFill>
            </a:endParaRPr>
          </a:p>
        </p:txBody>
      </p:sp>
      <p:sp>
        <p:nvSpPr>
          <p:cNvPr id="73730" name="Rectangle 2"/>
          <p:cNvSpPr txBox="1">
            <a:spLocks noChangeArrowheads="1"/>
          </p:cNvSpPr>
          <p:nvPr>
            <p:ph type="sldImg"/>
          </p:nvPr>
        </p:nvSpPr>
        <p:spPr bwMode="auto">
          <a:xfrm>
            <a:off x="992188" y="768350"/>
            <a:ext cx="5114925" cy="3836988"/>
          </a:xfrm>
          <a:prstGeom prst="rect">
            <a:avLst/>
          </a:prstGeom>
          <a:solidFill>
            <a:srgbClr val="FFFFFF"/>
          </a:solidFill>
          <a:ln>
            <a:solidFill>
              <a:srgbClr val="000000"/>
            </a:solidFill>
            <a:miter lim="800000"/>
            <a:headEnd/>
            <a:tailEnd/>
          </a:ln>
        </p:spPr>
      </p:sp>
      <p:sp>
        <p:nvSpPr>
          <p:cNvPr id="73731" name="Text Box 3"/>
          <p:cNvSpPr txBox="1">
            <a:spLocks noChangeArrowheads="1"/>
          </p:cNvSpPr>
          <p:nvPr>
            <p:ph type="body" idx="1"/>
          </p:nvPr>
        </p:nvSpPr>
        <p:spPr bwMode="auto">
          <a:xfrm>
            <a:off x="709930" y="4861441"/>
            <a:ext cx="5679440" cy="4605576"/>
          </a:xfrm>
          <a:prstGeom prst="rect">
            <a:avLst/>
          </a:prstGeom>
          <a:noFill/>
          <a:ln>
            <a:round/>
            <a:headEnd/>
            <a:tailEnd/>
          </a:ln>
        </p:spPr>
        <p:txBody>
          <a:bodyPr/>
          <a:lstStyle/>
          <a:p>
            <a:pPr>
              <a:spcBef>
                <a:spcPts val="487"/>
              </a:spcBef>
              <a:tabLst>
                <a:tab pos="0" algn="l"/>
                <a:tab pos="495239" algn="l"/>
                <a:tab pos="990478" algn="l"/>
                <a:tab pos="1485717" algn="l"/>
                <a:tab pos="1980956" algn="l"/>
                <a:tab pos="2476195" algn="l"/>
                <a:tab pos="2971434" algn="l"/>
                <a:tab pos="3466673" algn="l"/>
                <a:tab pos="3961912" algn="l"/>
                <a:tab pos="4457151" algn="l"/>
                <a:tab pos="4952390" algn="l"/>
                <a:tab pos="5447629" algn="l"/>
                <a:tab pos="5942868" algn="l"/>
                <a:tab pos="6438108" algn="l"/>
                <a:tab pos="6933347" algn="l"/>
                <a:tab pos="7428586" algn="l"/>
                <a:tab pos="7923825" algn="l"/>
                <a:tab pos="8419064" algn="l"/>
                <a:tab pos="8914303" algn="l"/>
                <a:tab pos="9409542" algn="l"/>
                <a:tab pos="9904781" algn="l"/>
              </a:tabLst>
            </a:pPr>
            <a:r>
              <a:rPr lang="en-US" dirty="0">
                <a:latin typeface="Arial" charset="0"/>
                <a:ea typeface="ＭＳ Ｐゴシック" pitchFamily="32" charset="-128"/>
              </a:rPr>
              <a:t>In assessing the security of a MAC function, we need to consider the types of attacks that may be mounted against it. Hence it needs to satisfy the listed requirements.</a:t>
            </a:r>
          </a:p>
          <a:p>
            <a:pPr>
              <a:spcBef>
                <a:spcPts val="487"/>
              </a:spcBef>
              <a:tabLst>
                <a:tab pos="0" algn="l"/>
                <a:tab pos="495239" algn="l"/>
                <a:tab pos="990478" algn="l"/>
                <a:tab pos="1485717" algn="l"/>
                <a:tab pos="1980956" algn="l"/>
                <a:tab pos="2476195" algn="l"/>
                <a:tab pos="2971434" algn="l"/>
                <a:tab pos="3466673" algn="l"/>
                <a:tab pos="3961912" algn="l"/>
                <a:tab pos="4457151" algn="l"/>
                <a:tab pos="4952390" algn="l"/>
                <a:tab pos="5447629" algn="l"/>
                <a:tab pos="5942868" algn="l"/>
                <a:tab pos="6438108" algn="l"/>
                <a:tab pos="6933347" algn="l"/>
                <a:tab pos="7428586" algn="l"/>
                <a:tab pos="7923825" algn="l"/>
                <a:tab pos="8419064" algn="l"/>
                <a:tab pos="8914303" algn="l"/>
                <a:tab pos="9409542" algn="l"/>
                <a:tab pos="9904781" algn="l"/>
              </a:tabLst>
            </a:pPr>
            <a:r>
              <a:rPr lang="en-US" dirty="0">
                <a:latin typeface="Arial" charset="0"/>
                <a:ea typeface="ＭＳ Ｐゴシック" pitchFamily="32" charset="-128"/>
              </a:rPr>
              <a:t>The first requirement deals with message replacement attacks, in which an opponent is able to construct a new message to match a given MAC, even though the opponent does not know and does not learn the key.</a:t>
            </a:r>
          </a:p>
          <a:p>
            <a:pPr>
              <a:spcBef>
                <a:spcPts val="487"/>
              </a:spcBef>
              <a:tabLst>
                <a:tab pos="0" algn="l"/>
                <a:tab pos="495239" algn="l"/>
                <a:tab pos="990478" algn="l"/>
                <a:tab pos="1485717" algn="l"/>
                <a:tab pos="1980956" algn="l"/>
                <a:tab pos="2476195" algn="l"/>
                <a:tab pos="2971434" algn="l"/>
                <a:tab pos="3466673" algn="l"/>
                <a:tab pos="3961912" algn="l"/>
                <a:tab pos="4457151" algn="l"/>
                <a:tab pos="4952390" algn="l"/>
                <a:tab pos="5447629" algn="l"/>
                <a:tab pos="5942868" algn="l"/>
                <a:tab pos="6438108" algn="l"/>
                <a:tab pos="6933347" algn="l"/>
                <a:tab pos="7428586" algn="l"/>
                <a:tab pos="7923825" algn="l"/>
                <a:tab pos="8419064" algn="l"/>
                <a:tab pos="8914303" algn="l"/>
                <a:tab pos="9409542" algn="l"/>
                <a:tab pos="9904781" algn="l"/>
              </a:tabLst>
            </a:pPr>
            <a:r>
              <a:rPr lang="en-US" dirty="0">
                <a:latin typeface="Arial" charset="0"/>
                <a:ea typeface="ＭＳ Ｐゴシック" pitchFamily="32" charset="-128"/>
              </a:rPr>
              <a:t>The second requirement deals with the need to thwart a brute-force attack based on chosen plaintext. </a:t>
            </a:r>
          </a:p>
          <a:p>
            <a:pPr>
              <a:spcBef>
                <a:spcPts val="487"/>
              </a:spcBef>
              <a:tabLst>
                <a:tab pos="0" algn="l"/>
                <a:tab pos="495239" algn="l"/>
                <a:tab pos="990478" algn="l"/>
                <a:tab pos="1485717" algn="l"/>
                <a:tab pos="1980956" algn="l"/>
                <a:tab pos="2476195" algn="l"/>
                <a:tab pos="2971434" algn="l"/>
                <a:tab pos="3466673" algn="l"/>
                <a:tab pos="3961912" algn="l"/>
                <a:tab pos="4457151" algn="l"/>
                <a:tab pos="4952390" algn="l"/>
                <a:tab pos="5447629" algn="l"/>
                <a:tab pos="5942868" algn="l"/>
                <a:tab pos="6438108" algn="l"/>
                <a:tab pos="6933347" algn="l"/>
                <a:tab pos="7428586" algn="l"/>
                <a:tab pos="7923825" algn="l"/>
                <a:tab pos="8419064" algn="l"/>
                <a:tab pos="8914303" algn="l"/>
                <a:tab pos="9409542" algn="l"/>
                <a:tab pos="9904781" algn="l"/>
              </a:tabLst>
            </a:pPr>
            <a:r>
              <a:rPr lang="en-US" dirty="0">
                <a:latin typeface="Arial" charset="0"/>
                <a:ea typeface="ＭＳ Ｐゴシック" pitchFamily="32" charset="-128"/>
              </a:rPr>
              <a:t>The final requirement dictates that the authentication algorithm should not be weaker with respect to certain parts or bits of the message than others.</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9"/>
          <p:cNvSpPr>
            <a:spLocks noGrp="1" noChangeArrowheads="1"/>
          </p:cNvSpPr>
          <p:nvPr>
            <p:ph type="sldNum"/>
          </p:nvPr>
        </p:nvSpPr>
        <p:spPr>
          <a:ln/>
        </p:spPr>
        <p:txBody>
          <a:bodyPr/>
          <a:lstStyle/>
          <a:p>
            <a:fld id="{D4CF24F0-3504-487E-B23C-B0B69350164E}" type="slidenum">
              <a:rPr lang="en-AU"/>
              <a:pPr/>
              <a:t>21</a:t>
            </a:fld>
            <a:endParaRPr lang="en-AU"/>
          </a:p>
        </p:txBody>
      </p:sp>
      <p:sp>
        <p:nvSpPr>
          <p:cNvPr id="74753" name="Text Box 1"/>
          <p:cNvSpPr txBox="1">
            <a:spLocks noChangeArrowheads="1"/>
          </p:cNvSpPr>
          <p:nvPr/>
        </p:nvSpPr>
        <p:spPr bwMode="auto">
          <a:xfrm>
            <a:off x="4021294" y="9721106"/>
            <a:ext cx="3076363" cy="511731"/>
          </a:xfrm>
          <a:prstGeom prst="rect">
            <a:avLst/>
          </a:prstGeom>
          <a:noFill/>
          <a:ln w="9525">
            <a:noFill/>
            <a:round/>
            <a:headEnd/>
            <a:tailEnd/>
          </a:ln>
          <a:effectLst/>
        </p:spPr>
        <p:txBody>
          <a:bodyPr lIns="97488" tIns="50694" rIns="97488" bIns="50694" anchor="b"/>
          <a:lstStyle/>
          <a:p>
            <a:pPr algn="r">
              <a:tabLst>
                <a:tab pos="0" algn="l"/>
                <a:tab pos="495239" algn="l"/>
                <a:tab pos="990478" algn="l"/>
                <a:tab pos="1485717" algn="l"/>
                <a:tab pos="1980956" algn="l"/>
                <a:tab pos="2476195" algn="l"/>
                <a:tab pos="2971434" algn="l"/>
                <a:tab pos="3466673" algn="l"/>
                <a:tab pos="3961912" algn="l"/>
                <a:tab pos="4457151" algn="l"/>
                <a:tab pos="4952390" algn="l"/>
                <a:tab pos="5447629" algn="l"/>
                <a:tab pos="5942868" algn="l"/>
                <a:tab pos="6438108" algn="l"/>
                <a:tab pos="6933347" algn="l"/>
                <a:tab pos="7428586" algn="l"/>
                <a:tab pos="7923825" algn="l"/>
                <a:tab pos="8419064" algn="l"/>
                <a:tab pos="8914303" algn="l"/>
                <a:tab pos="9409542" algn="l"/>
                <a:tab pos="9904781" algn="l"/>
              </a:tabLst>
            </a:pPr>
            <a:fld id="{16A5D34D-5ADD-4643-B20E-37534863EBE7}" type="slidenum">
              <a:rPr lang="en-US" sz="1300">
                <a:solidFill>
                  <a:srgbClr val="FFFFFF"/>
                </a:solidFill>
              </a:rPr>
              <a:pPr algn="r">
                <a:tabLst>
                  <a:tab pos="0" algn="l"/>
                  <a:tab pos="495239" algn="l"/>
                  <a:tab pos="990478" algn="l"/>
                  <a:tab pos="1485717" algn="l"/>
                  <a:tab pos="1980956" algn="l"/>
                  <a:tab pos="2476195" algn="l"/>
                  <a:tab pos="2971434" algn="l"/>
                  <a:tab pos="3466673" algn="l"/>
                  <a:tab pos="3961912" algn="l"/>
                  <a:tab pos="4457151" algn="l"/>
                  <a:tab pos="4952390" algn="l"/>
                  <a:tab pos="5447629" algn="l"/>
                  <a:tab pos="5942868" algn="l"/>
                  <a:tab pos="6438108" algn="l"/>
                  <a:tab pos="6933347" algn="l"/>
                  <a:tab pos="7428586" algn="l"/>
                  <a:tab pos="7923825" algn="l"/>
                  <a:tab pos="8419064" algn="l"/>
                  <a:tab pos="8914303" algn="l"/>
                  <a:tab pos="9409542" algn="l"/>
                  <a:tab pos="9904781" algn="l"/>
                </a:tabLst>
              </a:pPr>
              <a:t>21</a:t>
            </a:fld>
            <a:endParaRPr lang="en-US" sz="1300" dirty="0">
              <a:solidFill>
                <a:srgbClr val="FFFFFF"/>
              </a:solidFill>
            </a:endParaRPr>
          </a:p>
        </p:txBody>
      </p:sp>
      <p:sp>
        <p:nvSpPr>
          <p:cNvPr id="74754" name="Rectangle 2"/>
          <p:cNvSpPr txBox="1">
            <a:spLocks noChangeArrowheads="1"/>
          </p:cNvSpPr>
          <p:nvPr>
            <p:ph type="sldImg"/>
          </p:nvPr>
        </p:nvSpPr>
        <p:spPr bwMode="auto">
          <a:xfrm>
            <a:off x="992188" y="768350"/>
            <a:ext cx="5114925" cy="3836988"/>
          </a:xfrm>
          <a:prstGeom prst="rect">
            <a:avLst/>
          </a:prstGeom>
          <a:solidFill>
            <a:srgbClr val="FFFFFF"/>
          </a:solidFill>
          <a:ln>
            <a:solidFill>
              <a:srgbClr val="000000"/>
            </a:solidFill>
            <a:miter lim="800000"/>
            <a:headEnd/>
            <a:tailEnd/>
          </a:ln>
        </p:spPr>
      </p:sp>
      <p:sp>
        <p:nvSpPr>
          <p:cNvPr id="74755" name="Text Box 3"/>
          <p:cNvSpPr txBox="1">
            <a:spLocks noChangeArrowheads="1"/>
          </p:cNvSpPr>
          <p:nvPr>
            <p:ph type="body" idx="1"/>
          </p:nvPr>
        </p:nvSpPr>
        <p:spPr bwMode="auto">
          <a:xfrm>
            <a:off x="709930" y="4861441"/>
            <a:ext cx="5679440" cy="4605576"/>
          </a:xfrm>
          <a:prstGeom prst="rect">
            <a:avLst/>
          </a:prstGeom>
          <a:noFill/>
          <a:ln>
            <a:round/>
            <a:headEnd/>
            <a:tailEnd/>
          </a:ln>
        </p:spPr>
        <p:txBody>
          <a:bodyPr/>
          <a:lstStyle/>
          <a:p>
            <a:pPr>
              <a:spcBef>
                <a:spcPts val="487"/>
              </a:spcBef>
              <a:tabLst>
                <a:tab pos="0" algn="l"/>
                <a:tab pos="495239" algn="l"/>
                <a:tab pos="990478" algn="l"/>
                <a:tab pos="1485717" algn="l"/>
                <a:tab pos="1980956" algn="l"/>
                <a:tab pos="2476195" algn="l"/>
                <a:tab pos="2971434" algn="l"/>
                <a:tab pos="3466673" algn="l"/>
                <a:tab pos="3961912" algn="l"/>
                <a:tab pos="4457151" algn="l"/>
                <a:tab pos="4952390" algn="l"/>
                <a:tab pos="5447629" algn="l"/>
                <a:tab pos="5942868" algn="l"/>
                <a:tab pos="6438108" algn="l"/>
                <a:tab pos="6933347" algn="l"/>
                <a:tab pos="7428586" algn="l"/>
                <a:tab pos="7923825" algn="l"/>
                <a:tab pos="8419064" algn="l"/>
                <a:tab pos="8914303" algn="l"/>
                <a:tab pos="9409542" algn="l"/>
                <a:tab pos="9904781" algn="l"/>
              </a:tabLst>
            </a:pPr>
            <a:r>
              <a:rPr lang="en-US" dirty="0">
                <a:latin typeface="Arial" charset="0"/>
                <a:ea typeface="ＭＳ Ｐゴシック" pitchFamily="32" charset="-128"/>
              </a:rPr>
              <a:t>Just as with symmetric and public-key encryption, we can group attacks on hash functions and MACs into two categories: brute-force attacks and cryptanalysis. </a:t>
            </a:r>
          </a:p>
          <a:p>
            <a:pPr>
              <a:spcBef>
                <a:spcPts val="487"/>
              </a:spcBef>
              <a:tabLst>
                <a:tab pos="0" algn="l"/>
                <a:tab pos="495239" algn="l"/>
                <a:tab pos="990478" algn="l"/>
                <a:tab pos="1485717" algn="l"/>
                <a:tab pos="1980956" algn="l"/>
                <a:tab pos="2476195" algn="l"/>
                <a:tab pos="2971434" algn="l"/>
                <a:tab pos="3466673" algn="l"/>
                <a:tab pos="3961912" algn="l"/>
                <a:tab pos="4457151" algn="l"/>
                <a:tab pos="4952390" algn="l"/>
                <a:tab pos="5447629" algn="l"/>
                <a:tab pos="5942868" algn="l"/>
                <a:tab pos="6438108" algn="l"/>
                <a:tab pos="6933347" algn="l"/>
                <a:tab pos="7428586" algn="l"/>
                <a:tab pos="7923825" algn="l"/>
                <a:tab pos="8419064" algn="l"/>
                <a:tab pos="8914303" algn="l"/>
                <a:tab pos="9409542" algn="l"/>
                <a:tab pos="9904781" algn="l"/>
              </a:tabLst>
            </a:pPr>
            <a:r>
              <a:rPr lang="en-US" dirty="0">
                <a:latin typeface="Arial" charset="0"/>
                <a:ea typeface="ＭＳ Ｐゴシック" pitchFamily="32" charset="-128"/>
              </a:rPr>
              <a:t>A brute-force attack on a MAC is a more difficult undertaking than a brute-force attack on a hash function because it requires known message-tag pairs. The strength of a hash function against brute-force attacks depends solely on the length of the hash code produced by the algorithm, with cost O(2^m/2).  A brute-force attack on a MAC has cost related to min(2^k, 2^n), similar to symmetric encryption algorithms. It would appear reasonable to require that the key length and MAC length satisfy a relationship such as min(</a:t>
            </a:r>
            <a:r>
              <a:rPr lang="en-US" i="1" dirty="0">
                <a:latin typeface="Arial" charset="0"/>
                <a:ea typeface="ＭＳ Ｐゴシック" pitchFamily="32" charset="-128"/>
              </a:rPr>
              <a:t>k, n) &gt;= N</a:t>
            </a:r>
            <a:r>
              <a:rPr lang="en-US" dirty="0">
                <a:latin typeface="Arial" charset="0"/>
                <a:ea typeface="ＭＳ Ｐゴシック" pitchFamily="32" charset="-128"/>
              </a:rPr>
              <a:t>, where N is perhaps in the range of 128 bits. </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9"/>
          <p:cNvSpPr>
            <a:spLocks noGrp="1" noChangeArrowheads="1"/>
          </p:cNvSpPr>
          <p:nvPr>
            <p:ph type="sldNum"/>
          </p:nvPr>
        </p:nvSpPr>
        <p:spPr>
          <a:ln/>
        </p:spPr>
        <p:txBody>
          <a:bodyPr/>
          <a:lstStyle/>
          <a:p>
            <a:fld id="{3785D828-FAF3-4F63-AF15-E5FBCBDDF31C}" type="slidenum">
              <a:rPr lang="en-AU"/>
              <a:pPr/>
              <a:t>22</a:t>
            </a:fld>
            <a:endParaRPr lang="en-AU"/>
          </a:p>
        </p:txBody>
      </p:sp>
      <p:sp>
        <p:nvSpPr>
          <p:cNvPr id="75777" name="Text Box 1"/>
          <p:cNvSpPr txBox="1">
            <a:spLocks noChangeArrowheads="1"/>
          </p:cNvSpPr>
          <p:nvPr/>
        </p:nvSpPr>
        <p:spPr bwMode="auto">
          <a:xfrm>
            <a:off x="4021294" y="9721106"/>
            <a:ext cx="3076363" cy="511731"/>
          </a:xfrm>
          <a:prstGeom prst="rect">
            <a:avLst/>
          </a:prstGeom>
          <a:noFill/>
          <a:ln w="9525">
            <a:noFill/>
            <a:round/>
            <a:headEnd/>
            <a:tailEnd/>
          </a:ln>
          <a:effectLst/>
        </p:spPr>
        <p:txBody>
          <a:bodyPr lIns="97488" tIns="50694" rIns="97488" bIns="50694" anchor="b"/>
          <a:lstStyle/>
          <a:p>
            <a:pPr algn="r">
              <a:tabLst>
                <a:tab pos="0" algn="l"/>
                <a:tab pos="495239" algn="l"/>
                <a:tab pos="990478" algn="l"/>
                <a:tab pos="1485717" algn="l"/>
                <a:tab pos="1980956" algn="l"/>
                <a:tab pos="2476195" algn="l"/>
                <a:tab pos="2971434" algn="l"/>
                <a:tab pos="3466673" algn="l"/>
                <a:tab pos="3961912" algn="l"/>
                <a:tab pos="4457151" algn="l"/>
                <a:tab pos="4952390" algn="l"/>
                <a:tab pos="5447629" algn="l"/>
                <a:tab pos="5942868" algn="l"/>
                <a:tab pos="6438108" algn="l"/>
                <a:tab pos="6933347" algn="l"/>
                <a:tab pos="7428586" algn="l"/>
                <a:tab pos="7923825" algn="l"/>
                <a:tab pos="8419064" algn="l"/>
                <a:tab pos="8914303" algn="l"/>
                <a:tab pos="9409542" algn="l"/>
                <a:tab pos="9904781" algn="l"/>
              </a:tabLst>
            </a:pPr>
            <a:fld id="{D75A2D22-DF0D-4F6C-94C8-CB428BC61ADC}" type="slidenum">
              <a:rPr lang="en-US" sz="1300">
                <a:solidFill>
                  <a:srgbClr val="FFFFFF"/>
                </a:solidFill>
              </a:rPr>
              <a:pPr algn="r">
                <a:tabLst>
                  <a:tab pos="0" algn="l"/>
                  <a:tab pos="495239" algn="l"/>
                  <a:tab pos="990478" algn="l"/>
                  <a:tab pos="1485717" algn="l"/>
                  <a:tab pos="1980956" algn="l"/>
                  <a:tab pos="2476195" algn="l"/>
                  <a:tab pos="2971434" algn="l"/>
                  <a:tab pos="3466673" algn="l"/>
                  <a:tab pos="3961912" algn="l"/>
                  <a:tab pos="4457151" algn="l"/>
                  <a:tab pos="4952390" algn="l"/>
                  <a:tab pos="5447629" algn="l"/>
                  <a:tab pos="5942868" algn="l"/>
                  <a:tab pos="6438108" algn="l"/>
                  <a:tab pos="6933347" algn="l"/>
                  <a:tab pos="7428586" algn="l"/>
                  <a:tab pos="7923825" algn="l"/>
                  <a:tab pos="8419064" algn="l"/>
                  <a:tab pos="8914303" algn="l"/>
                  <a:tab pos="9409542" algn="l"/>
                  <a:tab pos="9904781" algn="l"/>
                </a:tabLst>
              </a:pPr>
              <a:t>22</a:t>
            </a:fld>
            <a:endParaRPr lang="en-US" sz="1300" dirty="0">
              <a:solidFill>
                <a:srgbClr val="FFFFFF"/>
              </a:solidFill>
            </a:endParaRPr>
          </a:p>
        </p:txBody>
      </p:sp>
      <p:sp>
        <p:nvSpPr>
          <p:cNvPr id="75778" name="Rectangle 2"/>
          <p:cNvSpPr txBox="1">
            <a:spLocks noChangeArrowheads="1"/>
          </p:cNvSpPr>
          <p:nvPr>
            <p:ph type="sldImg"/>
          </p:nvPr>
        </p:nvSpPr>
        <p:spPr bwMode="auto">
          <a:xfrm>
            <a:off x="992188" y="768350"/>
            <a:ext cx="5114925" cy="3836988"/>
          </a:xfrm>
          <a:prstGeom prst="rect">
            <a:avLst/>
          </a:prstGeom>
          <a:solidFill>
            <a:srgbClr val="FFFFFF"/>
          </a:solidFill>
          <a:ln>
            <a:solidFill>
              <a:srgbClr val="000000"/>
            </a:solidFill>
            <a:miter lim="800000"/>
            <a:headEnd/>
            <a:tailEnd/>
          </a:ln>
        </p:spPr>
      </p:sp>
      <p:sp>
        <p:nvSpPr>
          <p:cNvPr id="75779" name="Text Box 3"/>
          <p:cNvSpPr txBox="1">
            <a:spLocks noChangeArrowheads="1"/>
          </p:cNvSpPr>
          <p:nvPr>
            <p:ph type="body" idx="1"/>
          </p:nvPr>
        </p:nvSpPr>
        <p:spPr bwMode="auto">
          <a:xfrm>
            <a:off x="709930" y="4861441"/>
            <a:ext cx="5679440" cy="4605576"/>
          </a:xfrm>
          <a:prstGeom prst="rect">
            <a:avLst/>
          </a:prstGeom>
          <a:noFill/>
          <a:ln>
            <a:round/>
            <a:headEnd/>
            <a:tailEnd/>
          </a:ln>
        </p:spPr>
        <p:txBody>
          <a:bodyPr/>
          <a:lstStyle/>
          <a:p>
            <a:pPr>
              <a:spcBef>
                <a:spcPts val="487"/>
              </a:spcBef>
              <a:tabLst>
                <a:tab pos="0" algn="l"/>
                <a:tab pos="495239" algn="l"/>
                <a:tab pos="990478" algn="l"/>
                <a:tab pos="1485717" algn="l"/>
                <a:tab pos="1980956" algn="l"/>
                <a:tab pos="2476195" algn="l"/>
                <a:tab pos="2971434" algn="l"/>
                <a:tab pos="3466673" algn="l"/>
                <a:tab pos="3961912" algn="l"/>
                <a:tab pos="4457151" algn="l"/>
                <a:tab pos="4952390" algn="l"/>
                <a:tab pos="5447629" algn="l"/>
                <a:tab pos="5942868" algn="l"/>
                <a:tab pos="6438108" algn="l"/>
                <a:tab pos="6933347" algn="l"/>
                <a:tab pos="7428586" algn="l"/>
                <a:tab pos="7923825" algn="l"/>
                <a:tab pos="8419064" algn="l"/>
                <a:tab pos="8914303" algn="l"/>
                <a:tab pos="9409542" algn="l"/>
                <a:tab pos="9904781" algn="l"/>
              </a:tabLst>
            </a:pPr>
            <a:r>
              <a:rPr lang="en-US" dirty="0">
                <a:latin typeface="Arial" charset="0"/>
                <a:ea typeface="ＭＳ Ｐゴシック" pitchFamily="32" charset="-128"/>
              </a:rPr>
              <a:t>As with encryption algorithms, cryptanalytic attacks on hash functions and MAC algorithms seek to exploit some property of the algorithm to perform some attack other than an exhaustive search. The way to measure the resistance of a hash or MAC algorithm to cryptanalysis is to compare its strength to the effort required for a brute-force attack. That is, an ideal hash or MAC algorithm will require a cryptanalytic effort greater than or equal to the brute-force effort. There is much more variety in the structure of MACs than in hash functions, so it is difficult to generalize about the cryptanalysis of MACs. Further, far less work has been done on developing such attacks. </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9"/>
          <p:cNvSpPr>
            <a:spLocks noGrp="1" noChangeArrowheads="1"/>
          </p:cNvSpPr>
          <p:nvPr>
            <p:ph type="sldNum"/>
          </p:nvPr>
        </p:nvSpPr>
        <p:spPr>
          <a:ln/>
        </p:spPr>
        <p:txBody>
          <a:bodyPr/>
          <a:lstStyle/>
          <a:p>
            <a:fld id="{6D7E12AB-FA2A-455B-B364-1D6957FA963F}" type="slidenum">
              <a:rPr lang="en-AU"/>
              <a:pPr/>
              <a:t>23</a:t>
            </a:fld>
            <a:endParaRPr lang="en-AU"/>
          </a:p>
        </p:txBody>
      </p:sp>
      <p:sp>
        <p:nvSpPr>
          <p:cNvPr id="76801" name="Text Box 1"/>
          <p:cNvSpPr txBox="1">
            <a:spLocks noChangeArrowheads="1"/>
          </p:cNvSpPr>
          <p:nvPr/>
        </p:nvSpPr>
        <p:spPr bwMode="auto">
          <a:xfrm>
            <a:off x="4021294" y="9721106"/>
            <a:ext cx="3076363" cy="511731"/>
          </a:xfrm>
          <a:prstGeom prst="rect">
            <a:avLst/>
          </a:prstGeom>
          <a:noFill/>
          <a:ln w="9525">
            <a:noFill/>
            <a:round/>
            <a:headEnd/>
            <a:tailEnd/>
          </a:ln>
          <a:effectLst/>
        </p:spPr>
        <p:txBody>
          <a:bodyPr lIns="97488" tIns="50694" rIns="97488" bIns="50694" anchor="b"/>
          <a:lstStyle/>
          <a:p>
            <a:pPr algn="r">
              <a:tabLst>
                <a:tab pos="0" algn="l"/>
                <a:tab pos="495239" algn="l"/>
                <a:tab pos="990478" algn="l"/>
                <a:tab pos="1485717" algn="l"/>
                <a:tab pos="1980956" algn="l"/>
                <a:tab pos="2476195" algn="l"/>
                <a:tab pos="2971434" algn="l"/>
                <a:tab pos="3466673" algn="l"/>
                <a:tab pos="3961912" algn="l"/>
                <a:tab pos="4457151" algn="l"/>
                <a:tab pos="4952390" algn="l"/>
                <a:tab pos="5447629" algn="l"/>
                <a:tab pos="5942868" algn="l"/>
                <a:tab pos="6438108" algn="l"/>
                <a:tab pos="6933347" algn="l"/>
                <a:tab pos="7428586" algn="l"/>
                <a:tab pos="7923825" algn="l"/>
                <a:tab pos="8419064" algn="l"/>
                <a:tab pos="8914303" algn="l"/>
                <a:tab pos="9409542" algn="l"/>
                <a:tab pos="9904781" algn="l"/>
              </a:tabLst>
            </a:pPr>
            <a:fld id="{3BC53915-3979-4689-9A2F-141E3ED7201B}" type="slidenum">
              <a:rPr lang="en-US" sz="1300">
                <a:solidFill>
                  <a:srgbClr val="FFFFFF"/>
                </a:solidFill>
              </a:rPr>
              <a:pPr algn="r">
                <a:tabLst>
                  <a:tab pos="0" algn="l"/>
                  <a:tab pos="495239" algn="l"/>
                  <a:tab pos="990478" algn="l"/>
                  <a:tab pos="1485717" algn="l"/>
                  <a:tab pos="1980956" algn="l"/>
                  <a:tab pos="2476195" algn="l"/>
                  <a:tab pos="2971434" algn="l"/>
                  <a:tab pos="3466673" algn="l"/>
                  <a:tab pos="3961912" algn="l"/>
                  <a:tab pos="4457151" algn="l"/>
                  <a:tab pos="4952390" algn="l"/>
                  <a:tab pos="5447629" algn="l"/>
                  <a:tab pos="5942868" algn="l"/>
                  <a:tab pos="6438108" algn="l"/>
                  <a:tab pos="6933347" algn="l"/>
                  <a:tab pos="7428586" algn="l"/>
                  <a:tab pos="7923825" algn="l"/>
                  <a:tab pos="8419064" algn="l"/>
                  <a:tab pos="8914303" algn="l"/>
                  <a:tab pos="9409542" algn="l"/>
                  <a:tab pos="9904781" algn="l"/>
                </a:tabLst>
              </a:pPr>
              <a:t>23</a:t>
            </a:fld>
            <a:endParaRPr lang="en-US" sz="1300" dirty="0">
              <a:solidFill>
                <a:srgbClr val="FFFFFF"/>
              </a:solidFill>
            </a:endParaRPr>
          </a:p>
        </p:txBody>
      </p:sp>
      <p:sp>
        <p:nvSpPr>
          <p:cNvPr id="76802" name="Rectangle 2"/>
          <p:cNvSpPr txBox="1">
            <a:spLocks noChangeArrowheads="1"/>
          </p:cNvSpPr>
          <p:nvPr>
            <p:ph type="sldImg"/>
          </p:nvPr>
        </p:nvSpPr>
        <p:spPr bwMode="auto">
          <a:xfrm>
            <a:off x="992188" y="768350"/>
            <a:ext cx="5114925" cy="3836988"/>
          </a:xfrm>
          <a:prstGeom prst="rect">
            <a:avLst/>
          </a:prstGeom>
          <a:solidFill>
            <a:srgbClr val="FFFFFF"/>
          </a:solidFill>
          <a:ln>
            <a:solidFill>
              <a:srgbClr val="000000"/>
            </a:solidFill>
            <a:miter lim="800000"/>
            <a:headEnd/>
            <a:tailEnd/>
          </a:ln>
        </p:spPr>
      </p:sp>
      <p:sp>
        <p:nvSpPr>
          <p:cNvPr id="76803" name="Text Box 3"/>
          <p:cNvSpPr txBox="1">
            <a:spLocks noChangeArrowheads="1"/>
          </p:cNvSpPr>
          <p:nvPr>
            <p:ph type="body" idx="1"/>
          </p:nvPr>
        </p:nvSpPr>
        <p:spPr bwMode="auto">
          <a:xfrm>
            <a:off x="709930" y="4861441"/>
            <a:ext cx="5679440" cy="4605576"/>
          </a:xfrm>
          <a:prstGeom prst="rect">
            <a:avLst/>
          </a:prstGeom>
          <a:noFill/>
          <a:ln>
            <a:round/>
            <a:headEnd/>
            <a:tailEnd/>
          </a:ln>
        </p:spPr>
        <p:txBody>
          <a:bodyPr/>
          <a:lstStyle/>
          <a:p>
            <a:pPr>
              <a:spcBef>
                <a:spcPts val="487"/>
              </a:spcBef>
              <a:tabLst>
                <a:tab pos="0" algn="l"/>
                <a:tab pos="495239" algn="l"/>
                <a:tab pos="990478" algn="l"/>
                <a:tab pos="1485717" algn="l"/>
                <a:tab pos="1980956" algn="l"/>
                <a:tab pos="2476195" algn="l"/>
                <a:tab pos="2971434" algn="l"/>
                <a:tab pos="3466673" algn="l"/>
                <a:tab pos="3961912" algn="l"/>
                <a:tab pos="4457151" algn="l"/>
                <a:tab pos="4952390" algn="l"/>
                <a:tab pos="5447629" algn="l"/>
                <a:tab pos="5942868" algn="l"/>
                <a:tab pos="6438108" algn="l"/>
                <a:tab pos="6933347" algn="l"/>
                <a:tab pos="7428586" algn="l"/>
                <a:tab pos="7923825" algn="l"/>
                <a:tab pos="8419064" algn="l"/>
                <a:tab pos="8914303" algn="l"/>
                <a:tab pos="9409542" algn="l"/>
                <a:tab pos="9904781" algn="l"/>
              </a:tabLst>
            </a:pPr>
            <a:r>
              <a:rPr lang="en-US" dirty="0">
                <a:latin typeface="Arial" charset="0"/>
                <a:ea typeface="ＭＳ Ｐゴシック" pitchFamily="32" charset="-128"/>
              </a:rPr>
              <a:t>In recent years, there has been increased interest in developing a MAC derived from a cryptographic hash function, because they generally execute faster in software than symmetric block ciphers, and because code for cryptographic hash functions is widely available. A hash function such as SHA was not designed for use as a MAC and cannot be used directly for that purpose because it does not rely on a secret key. There have been a number of proposals for the incorporation of a secret key into an existing hash algorithm, originally by just pre-pending a key to the message. Problems were found with these earlier, simpler proposals, but they resulted in the development of HMAC.</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9"/>
          <p:cNvSpPr>
            <a:spLocks noGrp="1" noChangeArrowheads="1"/>
          </p:cNvSpPr>
          <p:nvPr>
            <p:ph type="sldNum"/>
          </p:nvPr>
        </p:nvSpPr>
        <p:spPr>
          <a:ln/>
        </p:spPr>
        <p:txBody>
          <a:bodyPr/>
          <a:lstStyle/>
          <a:p>
            <a:fld id="{991937E9-D817-482B-9557-780BD8422A82}" type="slidenum">
              <a:rPr lang="en-AU"/>
              <a:pPr/>
              <a:t>24</a:t>
            </a:fld>
            <a:endParaRPr lang="en-AU"/>
          </a:p>
        </p:txBody>
      </p:sp>
      <p:sp>
        <p:nvSpPr>
          <p:cNvPr id="77825" name="Text Box 1"/>
          <p:cNvSpPr txBox="1">
            <a:spLocks noChangeArrowheads="1"/>
          </p:cNvSpPr>
          <p:nvPr/>
        </p:nvSpPr>
        <p:spPr bwMode="auto">
          <a:xfrm>
            <a:off x="4021294" y="9721106"/>
            <a:ext cx="3076363" cy="511731"/>
          </a:xfrm>
          <a:prstGeom prst="rect">
            <a:avLst/>
          </a:prstGeom>
          <a:noFill/>
          <a:ln w="9525">
            <a:noFill/>
            <a:round/>
            <a:headEnd/>
            <a:tailEnd/>
          </a:ln>
          <a:effectLst/>
        </p:spPr>
        <p:txBody>
          <a:bodyPr lIns="97488" tIns="50694" rIns="97488" bIns="50694" anchor="b"/>
          <a:lstStyle/>
          <a:p>
            <a:pPr algn="r">
              <a:tabLst>
                <a:tab pos="0" algn="l"/>
                <a:tab pos="495239" algn="l"/>
                <a:tab pos="990478" algn="l"/>
                <a:tab pos="1485717" algn="l"/>
                <a:tab pos="1980956" algn="l"/>
                <a:tab pos="2476195" algn="l"/>
                <a:tab pos="2971434" algn="l"/>
                <a:tab pos="3466673" algn="l"/>
                <a:tab pos="3961912" algn="l"/>
                <a:tab pos="4457151" algn="l"/>
                <a:tab pos="4952390" algn="l"/>
                <a:tab pos="5447629" algn="l"/>
                <a:tab pos="5942868" algn="l"/>
                <a:tab pos="6438108" algn="l"/>
                <a:tab pos="6933347" algn="l"/>
                <a:tab pos="7428586" algn="l"/>
                <a:tab pos="7923825" algn="l"/>
                <a:tab pos="8419064" algn="l"/>
                <a:tab pos="8914303" algn="l"/>
                <a:tab pos="9409542" algn="l"/>
                <a:tab pos="9904781" algn="l"/>
              </a:tabLst>
            </a:pPr>
            <a:fld id="{F9577613-E9A3-4181-A9BE-2158A89FF918}" type="slidenum">
              <a:rPr lang="en-US" sz="1300">
                <a:solidFill>
                  <a:srgbClr val="FFFFFF"/>
                </a:solidFill>
              </a:rPr>
              <a:pPr algn="r">
                <a:tabLst>
                  <a:tab pos="0" algn="l"/>
                  <a:tab pos="495239" algn="l"/>
                  <a:tab pos="990478" algn="l"/>
                  <a:tab pos="1485717" algn="l"/>
                  <a:tab pos="1980956" algn="l"/>
                  <a:tab pos="2476195" algn="l"/>
                  <a:tab pos="2971434" algn="l"/>
                  <a:tab pos="3466673" algn="l"/>
                  <a:tab pos="3961912" algn="l"/>
                  <a:tab pos="4457151" algn="l"/>
                  <a:tab pos="4952390" algn="l"/>
                  <a:tab pos="5447629" algn="l"/>
                  <a:tab pos="5942868" algn="l"/>
                  <a:tab pos="6438108" algn="l"/>
                  <a:tab pos="6933347" algn="l"/>
                  <a:tab pos="7428586" algn="l"/>
                  <a:tab pos="7923825" algn="l"/>
                  <a:tab pos="8419064" algn="l"/>
                  <a:tab pos="8914303" algn="l"/>
                  <a:tab pos="9409542" algn="l"/>
                  <a:tab pos="9904781" algn="l"/>
                </a:tabLst>
              </a:pPr>
              <a:t>24</a:t>
            </a:fld>
            <a:endParaRPr lang="en-US" sz="1300" dirty="0">
              <a:solidFill>
                <a:srgbClr val="FFFFFF"/>
              </a:solidFill>
            </a:endParaRPr>
          </a:p>
        </p:txBody>
      </p:sp>
      <p:sp>
        <p:nvSpPr>
          <p:cNvPr id="77826" name="Rectangle 2"/>
          <p:cNvSpPr txBox="1">
            <a:spLocks noChangeArrowheads="1"/>
          </p:cNvSpPr>
          <p:nvPr>
            <p:ph type="sldImg"/>
          </p:nvPr>
        </p:nvSpPr>
        <p:spPr bwMode="auto">
          <a:xfrm>
            <a:off x="992188" y="768350"/>
            <a:ext cx="5114925" cy="3836988"/>
          </a:xfrm>
          <a:prstGeom prst="rect">
            <a:avLst/>
          </a:prstGeom>
          <a:solidFill>
            <a:srgbClr val="FFFFFF"/>
          </a:solidFill>
          <a:ln>
            <a:solidFill>
              <a:srgbClr val="000000"/>
            </a:solidFill>
            <a:miter lim="800000"/>
            <a:headEnd/>
            <a:tailEnd/>
          </a:ln>
        </p:spPr>
      </p:sp>
      <p:sp>
        <p:nvSpPr>
          <p:cNvPr id="77827" name="Text Box 3"/>
          <p:cNvSpPr txBox="1">
            <a:spLocks noChangeArrowheads="1"/>
          </p:cNvSpPr>
          <p:nvPr>
            <p:ph type="body" idx="1"/>
          </p:nvPr>
        </p:nvSpPr>
        <p:spPr bwMode="auto">
          <a:xfrm>
            <a:off x="709930" y="4861441"/>
            <a:ext cx="5679440" cy="4605576"/>
          </a:xfrm>
          <a:prstGeom prst="rect">
            <a:avLst/>
          </a:prstGeom>
          <a:noFill/>
          <a:ln>
            <a:round/>
            <a:headEnd/>
            <a:tailEnd/>
          </a:ln>
        </p:spPr>
        <p:txBody>
          <a:bodyPr/>
          <a:lstStyle/>
          <a:p>
            <a:pPr>
              <a:spcBef>
                <a:spcPts val="487"/>
              </a:spcBef>
              <a:tabLst>
                <a:tab pos="0" algn="l"/>
                <a:tab pos="495239" algn="l"/>
                <a:tab pos="990478" algn="l"/>
                <a:tab pos="1485717" algn="l"/>
                <a:tab pos="1980956" algn="l"/>
                <a:tab pos="2476195" algn="l"/>
                <a:tab pos="2971434" algn="l"/>
                <a:tab pos="3466673" algn="l"/>
                <a:tab pos="3961912" algn="l"/>
                <a:tab pos="4457151" algn="l"/>
                <a:tab pos="4952390" algn="l"/>
                <a:tab pos="5447629" algn="l"/>
                <a:tab pos="5942868" algn="l"/>
                <a:tab pos="6438108" algn="l"/>
                <a:tab pos="6933347" algn="l"/>
                <a:tab pos="7428586" algn="l"/>
                <a:tab pos="7923825" algn="l"/>
                <a:tab pos="8419064" algn="l"/>
                <a:tab pos="8914303" algn="l"/>
                <a:tab pos="9409542" algn="l"/>
                <a:tab pos="9904781" algn="l"/>
              </a:tabLst>
            </a:pPr>
            <a:r>
              <a:rPr lang="en-US" dirty="0">
                <a:latin typeface="Arial" charset="0"/>
                <a:ea typeface="ＭＳ Ｐゴシック" pitchFamily="32" charset="-128"/>
              </a:rPr>
              <a:t>In recent years, there has been increased interest in developing a MAC derived from a cryptographic hash function, because they generally execute faster in software than symmetric block ciphers, and because code for cryptographic hash functions is widely available. A hash function such as SHA was not designed for use as a MAC and cannot be used directly for that purpose because it does not rely on a secret key. There have been a number of proposals for the incorporation of a secret key into an existing hash algorithm, originally by just pre-pending a key to the message. Problems were found with these earlier, simpler proposals, but they resulted in the development of HMAC.</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44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24495B-A6E1-4090-9905-50520AECE5F9}" type="slidenum">
              <a:rPr lang="en-GB" altLang="en-US" smtClean="0"/>
              <a:pPr/>
              <a:t>25</a:t>
            </a:fld>
            <a:endParaRPr lang="en-GB" altLang="en-US" dirty="0"/>
          </a:p>
        </p:txBody>
      </p:sp>
    </p:spTree>
    <p:extLst>
      <p:ext uri="{BB962C8B-B14F-4D97-AF65-F5344CB8AC3E}">
        <p14:creationId xmlns:p14="http://schemas.microsoft.com/office/powerpoint/2010/main" xmlns="" val="3513445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9"/>
          <p:cNvSpPr>
            <a:spLocks noGrp="1" noChangeArrowheads="1"/>
          </p:cNvSpPr>
          <p:nvPr>
            <p:ph type="sldNum"/>
          </p:nvPr>
        </p:nvSpPr>
        <p:spPr>
          <a:ln/>
        </p:spPr>
        <p:txBody>
          <a:bodyPr/>
          <a:lstStyle/>
          <a:p>
            <a:fld id="{67B45BB4-075F-44BC-8855-D5ECC1F2AF0C}" type="slidenum">
              <a:rPr lang="en-AU"/>
              <a:pPr/>
              <a:t>26</a:t>
            </a:fld>
            <a:endParaRPr lang="en-AU"/>
          </a:p>
        </p:txBody>
      </p:sp>
      <p:sp>
        <p:nvSpPr>
          <p:cNvPr id="79873" name="Rectangle 1"/>
          <p:cNvSpPr txBox="1">
            <a:spLocks noChangeArrowheads="1"/>
          </p:cNvSpPr>
          <p:nvPr>
            <p:ph type="sldImg"/>
          </p:nvPr>
        </p:nvSpPr>
        <p:spPr bwMode="auto">
          <a:xfrm>
            <a:off x="992188" y="768350"/>
            <a:ext cx="5114925" cy="3836988"/>
          </a:xfrm>
          <a:prstGeom prst="rect">
            <a:avLst/>
          </a:prstGeom>
          <a:solidFill>
            <a:srgbClr val="FFFFFF"/>
          </a:solidFill>
          <a:ln>
            <a:solidFill>
              <a:srgbClr val="000000"/>
            </a:solidFill>
            <a:miter lim="800000"/>
            <a:headEnd/>
            <a:tailEnd/>
          </a:ln>
        </p:spPr>
      </p:sp>
      <p:sp>
        <p:nvSpPr>
          <p:cNvPr id="79874" name="Text Box 2"/>
          <p:cNvSpPr txBox="1">
            <a:spLocks noChangeArrowheads="1"/>
          </p:cNvSpPr>
          <p:nvPr>
            <p:ph type="body" idx="1"/>
          </p:nvPr>
        </p:nvSpPr>
        <p:spPr bwMode="auto">
          <a:xfrm>
            <a:off x="709930" y="4861441"/>
            <a:ext cx="5679440" cy="4605576"/>
          </a:xfrm>
          <a:prstGeom prst="rect">
            <a:avLst/>
          </a:prstGeom>
          <a:noFill/>
          <a:ln>
            <a:round/>
            <a:headEnd/>
            <a:tailEnd/>
          </a:ln>
        </p:spPr>
        <p:txBody>
          <a:bodyPr/>
          <a:lstStyle/>
          <a:p>
            <a:pPr>
              <a:spcBef>
                <a:spcPts val="487"/>
              </a:spcBef>
              <a:tabLst>
                <a:tab pos="0" algn="l"/>
                <a:tab pos="495239" algn="l"/>
                <a:tab pos="990478" algn="l"/>
                <a:tab pos="1485717" algn="l"/>
                <a:tab pos="1980956" algn="l"/>
                <a:tab pos="2476195" algn="l"/>
                <a:tab pos="2971434" algn="l"/>
                <a:tab pos="3466673" algn="l"/>
                <a:tab pos="3961912" algn="l"/>
                <a:tab pos="4457151" algn="l"/>
                <a:tab pos="4952390" algn="l"/>
                <a:tab pos="5447629" algn="l"/>
                <a:tab pos="5942868" algn="l"/>
                <a:tab pos="6438108" algn="l"/>
                <a:tab pos="6933347" algn="l"/>
                <a:tab pos="7428586" algn="l"/>
                <a:tab pos="7923825" algn="l"/>
                <a:tab pos="8419064" algn="l"/>
                <a:tab pos="8914303" algn="l"/>
                <a:tab pos="9409542" algn="l"/>
                <a:tab pos="9904781" algn="l"/>
              </a:tabLst>
            </a:pPr>
            <a:r>
              <a:rPr lang="en-US" dirty="0">
                <a:latin typeface="Arial" charset="0"/>
                <a:ea typeface="ＭＳ Ｐゴシック" pitchFamily="32" charset="-128"/>
              </a:rPr>
              <a:t>RFC 2104 lists the following design objectives for HMAC:  </a:t>
            </a:r>
          </a:p>
          <a:p>
            <a:pPr>
              <a:spcBef>
                <a:spcPts val="487"/>
              </a:spcBef>
              <a:tabLst>
                <a:tab pos="0" algn="l"/>
                <a:tab pos="495239" algn="l"/>
                <a:tab pos="990478" algn="l"/>
                <a:tab pos="1485717" algn="l"/>
                <a:tab pos="1980956" algn="l"/>
                <a:tab pos="2476195" algn="l"/>
                <a:tab pos="2971434" algn="l"/>
                <a:tab pos="3466673" algn="l"/>
                <a:tab pos="3961912" algn="l"/>
                <a:tab pos="4457151" algn="l"/>
                <a:tab pos="4952390" algn="l"/>
                <a:tab pos="5447629" algn="l"/>
                <a:tab pos="5942868" algn="l"/>
                <a:tab pos="6438108" algn="l"/>
                <a:tab pos="6933347" algn="l"/>
                <a:tab pos="7428586" algn="l"/>
                <a:tab pos="7923825" algn="l"/>
                <a:tab pos="8419064" algn="l"/>
                <a:tab pos="8914303" algn="l"/>
                <a:tab pos="9409542" algn="l"/>
                <a:tab pos="9904781" algn="l"/>
              </a:tabLst>
            </a:pPr>
            <a:r>
              <a:rPr lang="en-US" dirty="0">
                <a:latin typeface="Arial" charset="0"/>
                <a:ea typeface="ＭＳ Ｐゴシック" pitchFamily="32" charset="-128"/>
              </a:rPr>
              <a:t>• To use, without modifications, available hash functions. In particular, hash functions that perform well in software, and for which code is freely and widely available. </a:t>
            </a:r>
          </a:p>
          <a:p>
            <a:pPr>
              <a:spcBef>
                <a:spcPts val="487"/>
              </a:spcBef>
              <a:tabLst>
                <a:tab pos="0" algn="l"/>
                <a:tab pos="495239" algn="l"/>
                <a:tab pos="990478" algn="l"/>
                <a:tab pos="1485717" algn="l"/>
                <a:tab pos="1980956" algn="l"/>
                <a:tab pos="2476195" algn="l"/>
                <a:tab pos="2971434" algn="l"/>
                <a:tab pos="3466673" algn="l"/>
                <a:tab pos="3961912" algn="l"/>
                <a:tab pos="4457151" algn="l"/>
                <a:tab pos="4952390" algn="l"/>
                <a:tab pos="5447629" algn="l"/>
                <a:tab pos="5942868" algn="l"/>
                <a:tab pos="6438108" algn="l"/>
                <a:tab pos="6933347" algn="l"/>
                <a:tab pos="7428586" algn="l"/>
                <a:tab pos="7923825" algn="l"/>
                <a:tab pos="8419064" algn="l"/>
                <a:tab pos="8914303" algn="l"/>
                <a:tab pos="9409542" algn="l"/>
                <a:tab pos="9904781" algn="l"/>
              </a:tabLst>
            </a:pPr>
            <a:r>
              <a:rPr lang="en-US" dirty="0">
                <a:latin typeface="Arial" charset="0"/>
                <a:ea typeface="ＭＳ Ｐゴシック" pitchFamily="32" charset="-128"/>
              </a:rPr>
              <a:t>• To allow for easy </a:t>
            </a:r>
            <a:r>
              <a:rPr lang="en-US" dirty="0" err="1">
                <a:latin typeface="Arial" charset="0"/>
                <a:ea typeface="ＭＳ Ｐゴシック" pitchFamily="32" charset="-128"/>
              </a:rPr>
              <a:t>replaceability</a:t>
            </a:r>
            <a:r>
              <a:rPr lang="en-US" dirty="0">
                <a:latin typeface="Arial" charset="0"/>
                <a:ea typeface="ＭＳ Ｐゴシック" pitchFamily="32" charset="-128"/>
              </a:rPr>
              <a:t> of the embedded hash function in case faster or more secure hash functions are found or required.</a:t>
            </a:r>
          </a:p>
          <a:p>
            <a:pPr>
              <a:spcBef>
                <a:spcPts val="487"/>
              </a:spcBef>
              <a:tabLst>
                <a:tab pos="0" algn="l"/>
                <a:tab pos="495239" algn="l"/>
                <a:tab pos="990478" algn="l"/>
                <a:tab pos="1485717" algn="l"/>
                <a:tab pos="1980956" algn="l"/>
                <a:tab pos="2476195" algn="l"/>
                <a:tab pos="2971434" algn="l"/>
                <a:tab pos="3466673" algn="l"/>
                <a:tab pos="3961912" algn="l"/>
                <a:tab pos="4457151" algn="l"/>
                <a:tab pos="4952390" algn="l"/>
                <a:tab pos="5447629" algn="l"/>
                <a:tab pos="5942868" algn="l"/>
                <a:tab pos="6438108" algn="l"/>
                <a:tab pos="6933347" algn="l"/>
                <a:tab pos="7428586" algn="l"/>
                <a:tab pos="7923825" algn="l"/>
                <a:tab pos="8419064" algn="l"/>
                <a:tab pos="8914303" algn="l"/>
                <a:tab pos="9409542" algn="l"/>
                <a:tab pos="9904781" algn="l"/>
              </a:tabLst>
            </a:pPr>
            <a:r>
              <a:rPr lang="en-US" dirty="0">
                <a:latin typeface="Arial" charset="0"/>
                <a:ea typeface="ＭＳ Ｐゴシック" pitchFamily="32" charset="-128"/>
              </a:rPr>
              <a:t>• To preserve the original performance of the hash function without incurring a significant degradation.</a:t>
            </a:r>
          </a:p>
          <a:p>
            <a:pPr>
              <a:spcBef>
                <a:spcPts val="487"/>
              </a:spcBef>
              <a:tabLst>
                <a:tab pos="0" algn="l"/>
                <a:tab pos="495239" algn="l"/>
                <a:tab pos="990478" algn="l"/>
                <a:tab pos="1485717" algn="l"/>
                <a:tab pos="1980956" algn="l"/>
                <a:tab pos="2476195" algn="l"/>
                <a:tab pos="2971434" algn="l"/>
                <a:tab pos="3466673" algn="l"/>
                <a:tab pos="3961912" algn="l"/>
                <a:tab pos="4457151" algn="l"/>
                <a:tab pos="4952390" algn="l"/>
                <a:tab pos="5447629" algn="l"/>
                <a:tab pos="5942868" algn="l"/>
                <a:tab pos="6438108" algn="l"/>
                <a:tab pos="6933347" algn="l"/>
                <a:tab pos="7428586" algn="l"/>
                <a:tab pos="7923825" algn="l"/>
                <a:tab pos="8419064" algn="l"/>
                <a:tab pos="8914303" algn="l"/>
                <a:tab pos="9409542" algn="l"/>
                <a:tab pos="9904781" algn="l"/>
              </a:tabLst>
            </a:pPr>
            <a:r>
              <a:rPr lang="en-US" dirty="0">
                <a:latin typeface="Arial" charset="0"/>
                <a:ea typeface="ＭＳ Ｐゴシック" pitchFamily="32" charset="-128"/>
              </a:rPr>
              <a:t>• To use and handle keys in a simple way. </a:t>
            </a:r>
          </a:p>
          <a:p>
            <a:pPr>
              <a:spcBef>
                <a:spcPts val="487"/>
              </a:spcBef>
              <a:tabLst>
                <a:tab pos="0" algn="l"/>
                <a:tab pos="495239" algn="l"/>
                <a:tab pos="990478" algn="l"/>
                <a:tab pos="1485717" algn="l"/>
                <a:tab pos="1980956" algn="l"/>
                <a:tab pos="2476195" algn="l"/>
                <a:tab pos="2971434" algn="l"/>
                <a:tab pos="3466673" algn="l"/>
                <a:tab pos="3961912" algn="l"/>
                <a:tab pos="4457151" algn="l"/>
                <a:tab pos="4952390" algn="l"/>
                <a:tab pos="5447629" algn="l"/>
                <a:tab pos="5942868" algn="l"/>
                <a:tab pos="6438108" algn="l"/>
                <a:tab pos="6933347" algn="l"/>
                <a:tab pos="7428586" algn="l"/>
                <a:tab pos="7923825" algn="l"/>
                <a:tab pos="8419064" algn="l"/>
                <a:tab pos="8914303" algn="l"/>
                <a:tab pos="9409542" algn="l"/>
                <a:tab pos="9904781" algn="l"/>
              </a:tabLst>
            </a:pPr>
            <a:r>
              <a:rPr lang="en-US" dirty="0">
                <a:latin typeface="Arial" charset="0"/>
                <a:ea typeface="ＭＳ Ｐゴシック" pitchFamily="32" charset="-128"/>
              </a:rPr>
              <a:t>• To have a well understood cryptographic analysis of the strength of the authentication mechanism based on reasonable assumptions about the embedded hash function. </a:t>
            </a:r>
          </a:p>
        </p:txBody>
      </p:sp>
      <p:sp>
        <p:nvSpPr>
          <p:cNvPr id="79875" name="Text Box 3"/>
          <p:cNvSpPr txBox="1">
            <a:spLocks noChangeArrowheads="1"/>
          </p:cNvSpPr>
          <p:nvPr/>
        </p:nvSpPr>
        <p:spPr bwMode="auto">
          <a:xfrm>
            <a:off x="4021294" y="9721106"/>
            <a:ext cx="3076363" cy="511731"/>
          </a:xfrm>
          <a:prstGeom prst="rect">
            <a:avLst/>
          </a:prstGeom>
          <a:noFill/>
          <a:ln w="9525">
            <a:noFill/>
            <a:round/>
            <a:headEnd/>
            <a:tailEnd/>
          </a:ln>
          <a:effectLst/>
        </p:spPr>
        <p:txBody>
          <a:bodyPr lIns="97488" tIns="50694" rIns="97488" bIns="50694" anchor="b"/>
          <a:lstStyle/>
          <a:p>
            <a:pPr algn="r">
              <a:tabLst>
                <a:tab pos="0" algn="l"/>
                <a:tab pos="495239" algn="l"/>
                <a:tab pos="990478" algn="l"/>
                <a:tab pos="1485717" algn="l"/>
                <a:tab pos="1980956" algn="l"/>
                <a:tab pos="2476195" algn="l"/>
                <a:tab pos="2971434" algn="l"/>
                <a:tab pos="3466673" algn="l"/>
                <a:tab pos="3961912" algn="l"/>
                <a:tab pos="4457151" algn="l"/>
                <a:tab pos="4952390" algn="l"/>
                <a:tab pos="5447629" algn="l"/>
                <a:tab pos="5942868" algn="l"/>
                <a:tab pos="6438108" algn="l"/>
                <a:tab pos="6933347" algn="l"/>
                <a:tab pos="7428586" algn="l"/>
                <a:tab pos="7923825" algn="l"/>
                <a:tab pos="8419064" algn="l"/>
                <a:tab pos="8914303" algn="l"/>
                <a:tab pos="9409542" algn="l"/>
                <a:tab pos="9904781" algn="l"/>
              </a:tabLst>
            </a:pPr>
            <a:fld id="{9A163888-9797-4EA6-888B-2567A8C2B82C}" type="slidenum">
              <a:rPr lang="en-US" sz="1300">
                <a:solidFill>
                  <a:srgbClr val="FFFFFF"/>
                </a:solidFill>
              </a:rPr>
              <a:pPr algn="r">
                <a:tabLst>
                  <a:tab pos="0" algn="l"/>
                  <a:tab pos="495239" algn="l"/>
                  <a:tab pos="990478" algn="l"/>
                  <a:tab pos="1485717" algn="l"/>
                  <a:tab pos="1980956" algn="l"/>
                  <a:tab pos="2476195" algn="l"/>
                  <a:tab pos="2971434" algn="l"/>
                  <a:tab pos="3466673" algn="l"/>
                  <a:tab pos="3961912" algn="l"/>
                  <a:tab pos="4457151" algn="l"/>
                  <a:tab pos="4952390" algn="l"/>
                  <a:tab pos="5447629" algn="l"/>
                  <a:tab pos="5942868" algn="l"/>
                  <a:tab pos="6438108" algn="l"/>
                  <a:tab pos="6933347" algn="l"/>
                  <a:tab pos="7428586" algn="l"/>
                  <a:tab pos="7923825" algn="l"/>
                  <a:tab pos="8419064" algn="l"/>
                  <a:tab pos="8914303" algn="l"/>
                  <a:tab pos="9409542" algn="l"/>
                  <a:tab pos="9904781" algn="l"/>
                </a:tabLst>
              </a:pPr>
              <a:t>26</a:t>
            </a:fld>
            <a:endParaRPr lang="en-US" sz="1300" dirty="0">
              <a:solidFill>
                <a:srgbClr val="FFFFFF"/>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9"/>
          <p:cNvSpPr>
            <a:spLocks noGrp="1" noChangeArrowheads="1"/>
          </p:cNvSpPr>
          <p:nvPr>
            <p:ph type="sldNum"/>
          </p:nvPr>
        </p:nvSpPr>
        <p:spPr>
          <a:ln/>
        </p:spPr>
        <p:txBody>
          <a:bodyPr/>
          <a:lstStyle/>
          <a:p>
            <a:fld id="{9EA1C831-749F-4101-9025-9DC4087A5E3C}" type="slidenum">
              <a:rPr lang="en-AU"/>
              <a:pPr/>
              <a:t>27</a:t>
            </a:fld>
            <a:endParaRPr lang="en-AU"/>
          </a:p>
        </p:txBody>
      </p:sp>
      <p:sp>
        <p:nvSpPr>
          <p:cNvPr id="80897" name="Text Box 1"/>
          <p:cNvSpPr txBox="1">
            <a:spLocks noChangeArrowheads="1"/>
          </p:cNvSpPr>
          <p:nvPr/>
        </p:nvSpPr>
        <p:spPr bwMode="auto">
          <a:xfrm>
            <a:off x="4021294" y="9721106"/>
            <a:ext cx="3076363" cy="511731"/>
          </a:xfrm>
          <a:prstGeom prst="rect">
            <a:avLst/>
          </a:prstGeom>
          <a:noFill/>
          <a:ln w="9525">
            <a:noFill/>
            <a:round/>
            <a:headEnd/>
            <a:tailEnd/>
          </a:ln>
          <a:effectLst/>
        </p:spPr>
        <p:txBody>
          <a:bodyPr lIns="97488" tIns="50694" rIns="97488" bIns="50694" anchor="b"/>
          <a:lstStyle/>
          <a:p>
            <a:pPr algn="r">
              <a:tabLst>
                <a:tab pos="0" algn="l"/>
                <a:tab pos="495239" algn="l"/>
                <a:tab pos="990478" algn="l"/>
                <a:tab pos="1485717" algn="l"/>
                <a:tab pos="1980956" algn="l"/>
                <a:tab pos="2476195" algn="l"/>
                <a:tab pos="2971434" algn="l"/>
                <a:tab pos="3466673" algn="l"/>
                <a:tab pos="3961912" algn="l"/>
                <a:tab pos="4457151" algn="l"/>
                <a:tab pos="4952390" algn="l"/>
                <a:tab pos="5447629" algn="l"/>
                <a:tab pos="5942868" algn="l"/>
                <a:tab pos="6438108" algn="l"/>
                <a:tab pos="6933347" algn="l"/>
                <a:tab pos="7428586" algn="l"/>
                <a:tab pos="7923825" algn="l"/>
                <a:tab pos="8419064" algn="l"/>
                <a:tab pos="8914303" algn="l"/>
                <a:tab pos="9409542" algn="l"/>
                <a:tab pos="9904781" algn="l"/>
              </a:tabLst>
            </a:pPr>
            <a:fld id="{513734DD-AD3F-425A-9A4E-B7C0AD678CCE}" type="slidenum">
              <a:rPr lang="en-US" sz="1300">
                <a:solidFill>
                  <a:srgbClr val="FFFFFF"/>
                </a:solidFill>
              </a:rPr>
              <a:pPr algn="r">
                <a:tabLst>
                  <a:tab pos="0" algn="l"/>
                  <a:tab pos="495239" algn="l"/>
                  <a:tab pos="990478" algn="l"/>
                  <a:tab pos="1485717" algn="l"/>
                  <a:tab pos="1980956" algn="l"/>
                  <a:tab pos="2476195" algn="l"/>
                  <a:tab pos="2971434" algn="l"/>
                  <a:tab pos="3466673" algn="l"/>
                  <a:tab pos="3961912" algn="l"/>
                  <a:tab pos="4457151" algn="l"/>
                  <a:tab pos="4952390" algn="l"/>
                  <a:tab pos="5447629" algn="l"/>
                  <a:tab pos="5942868" algn="l"/>
                  <a:tab pos="6438108" algn="l"/>
                  <a:tab pos="6933347" algn="l"/>
                  <a:tab pos="7428586" algn="l"/>
                  <a:tab pos="7923825" algn="l"/>
                  <a:tab pos="8419064" algn="l"/>
                  <a:tab pos="8914303" algn="l"/>
                  <a:tab pos="9409542" algn="l"/>
                  <a:tab pos="9904781" algn="l"/>
                </a:tabLst>
              </a:pPr>
              <a:t>27</a:t>
            </a:fld>
            <a:endParaRPr lang="en-US" sz="1300" dirty="0">
              <a:solidFill>
                <a:srgbClr val="FFFFFF"/>
              </a:solidFill>
            </a:endParaRPr>
          </a:p>
        </p:txBody>
      </p:sp>
      <p:sp>
        <p:nvSpPr>
          <p:cNvPr id="80898" name="Rectangle 2"/>
          <p:cNvSpPr txBox="1">
            <a:spLocks noChangeArrowheads="1"/>
          </p:cNvSpPr>
          <p:nvPr>
            <p:ph type="sldImg"/>
          </p:nvPr>
        </p:nvSpPr>
        <p:spPr bwMode="auto">
          <a:xfrm>
            <a:off x="992188" y="768350"/>
            <a:ext cx="5114925" cy="3836988"/>
          </a:xfrm>
          <a:prstGeom prst="rect">
            <a:avLst/>
          </a:prstGeom>
          <a:solidFill>
            <a:srgbClr val="FFFFFF"/>
          </a:solidFill>
          <a:ln>
            <a:solidFill>
              <a:srgbClr val="000000"/>
            </a:solidFill>
            <a:miter lim="800000"/>
            <a:headEnd/>
            <a:tailEnd/>
          </a:ln>
        </p:spPr>
      </p:sp>
      <p:sp>
        <p:nvSpPr>
          <p:cNvPr id="80899" name="Text Box 3"/>
          <p:cNvSpPr txBox="1">
            <a:spLocks noChangeArrowheads="1"/>
          </p:cNvSpPr>
          <p:nvPr>
            <p:ph type="body" idx="1"/>
          </p:nvPr>
        </p:nvSpPr>
        <p:spPr bwMode="auto">
          <a:xfrm>
            <a:off x="709930" y="4861441"/>
            <a:ext cx="5679440" cy="4605576"/>
          </a:xfrm>
          <a:prstGeom prst="rect">
            <a:avLst/>
          </a:prstGeom>
          <a:noFill/>
          <a:ln>
            <a:round/>
            <a:headEnd/>
            <a:tailEnd/>
          </a:ln>
        </p:spPr>
        <p:txBody>
          <a:bodyPr/>
          <a:lstStyle/>
          <a:p>
            <a:pPr>
              <a:spcBef>
                <a:spcPts val="487"/>
              </a:spcBef>
              <a:tabLst>
                <a:tab pos="0" algn="l"/>
                <a:tab pos="495239" algn="l"/>
                <a:tab pos="990478" algn="l"/>
                <a:tab pos="1485717" algn="l"/>
                <a:tab pos="1980956" algn="l"/>
                <a:tab pos="2476195" algn="l"/>
                <a:tab pos="2971434" algn="l"/>
                <a:tab pos="3466673" algn="l"/>
                <a:tab pos="3961912" algn="l"/>
                <a:tab pos="4457151" algn="l"/>
                <a:tab pos="4952390" algn="l"/>
                <a:tab pos="5447629" algn="l"/>
                <a:tab pos="5942868" algn="l"/>
                <a:tab pos="6438108" algn="l"/>
                <a:tab pos="6933347" algn="l"/>
                <a:tab pos="7428586" algn="l"/>
                <a:tab pos="7923825" algn="l"/>
                <a:tab pos="8419064" algn="l"/>
                <a:tab pos="8914303" algn="l"/>
                <a:tab pos="9409542" algn="l"/>
                <a:tab pos="9904781" algn="l"/>
              </a:tabLst>
            </a:pPr>
            <a:r>
              <a:rPr lang="en-AU" dirty="0">
                <a:latin typeface="Arial" charset="0"/>
                <a:ea typeface="ＭＳ Ｐゴシック" pitchFamily="32" charset="-128"/>
              </a:rPr>
              <a:t>The idea of a keyed hash evolved into HMAC, designed to overcome some problems with the original proposals. It involves hashing padded versions of the key concatenated with the message, and then with another outer hash of the result </a:t>
            </a:r>
            <a:r>
              <a:rPr lang="en-AU" dirty="0" err="1">
                <a:latin typeface="Arial" charset="0"/>
                <a:ea typeface="ＭＳ Ｐゴシック" pitchFamily="32" charset="-128"/>
              </a:rPr>
              <a:t>prepended</a:t>
            </a:r>
            <a:r>
              <a:rPr lang="en-AU" dirty="0">
                <a:latin typeface="Arial" charset="0"/>
                <a:ea typeface="ＭＳ Ｐゴシック" pitchFamily="32" charset="-128"/>
              </a:rPr>
              <a:t> by another padded variant of the key. The hash function need only be used on 3 more blocks than when hashing just the original message (for the two keys + inner hash). HMAC can use any desired hash function, and has been shown to have the same security as the underlying hash function. Can choose the hash function to use based on speed/security concerns. </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9"/>
          <p:cNvSpPr>
            <a:spLocks noGrp="1" noChangeArrowheads="1"/>
          </p:cNvSpPr>
          <p:nvPr>
            <p:ph type="sldNum"/>
          </p:nvPr>
        </p:nvSpPr>
        <p:spPr>
          <a:ln/>
        </p:spPr>
        <p:txBody>
          <a:bodyPr/>
          <a:lstStyle/>
          <a:p>
            <a:fld id="{9EA1C831-749F-4101-9025-9DC4087A5E3C}" type="slidenum">
              <a:rPr lang="en-AU"/>
              <a:pPr/>
              <a:t>28</a:t>
            </a:fld>
            <a:endParaRPr lang="en-AU"/>
          </a:p>
        </p:txBody>
      </p:sp>
      <p:sp>
        <p:nvSpPr>
          <p:cNvPr id="80897" name="Text Box 1"/>
          <p:cNvSpPr txBox="1">
            <a:spLocks noChangeArrowheads="1"/>
          </p:cNvSpPr>
          <p:nvPr/>
        </p:nvSpPr>
        <p:spPr bwMode="auto">
          <a:xfrm>
            <a:off x="4021294" y="9721106"/>
            <a:ext cx="3076363" cy="511731"/>
          </a:xfrm>
          <a:prstGeom prst="rect">
            <a:avLst/>
          </a:prstGeom>
          <a:noFill/>
          <a:ln w="9525">
            <a:noFill/>
            <a:round/>
            <a:headEnd/>
            <a:tailEnd/>
          </a:ln>
          <a:effectLst/>
        </p:spPr>
        <p:txBody>
          <a:bodyPr lIns="97488" tIns="50694" rIns="97488" bIns="50694" anchor="b"/>
          <a:lstStyle/>
          <a:p>
            <a:pPr algn="r">
              <a:tabLst>
                <a:tab pos="0" algn="l"/>
                <a:tab pos="495239" algn="l"/>
                <a:tab pos="990478" algn="l"/>
                <a:tab pos="1485717" algn="l"/>
                <a:tab pos="1980956" algn="l"/>
                <a:tab pos="2476195" algn="l"/>
                <a:tab pos="2971434" algn="l"/>
                <a:tab pos="3466673" algn="l"/>
                <a:tab pos="3961912" algn="l"/>
                <a:tab pos="4457151" algn="l"/>
                <a:tab pos="4952390" algn="l"/>
                <a:tab pos="5447629" algn="l"/>
                <a:tab pos="5942868" algn="l"/>
                <a:tab pos="6438108" algn="l"/>
                <a:tab pos="6933347" algn="l"/>
                <a:tab pos="7428586" algn="l"/>
                <a:tab pos="7923825" algn="l"/>
                <a:tab pos="8419064" algn="l"/>
                <a:tab pos="8914303" algn="l"/>
                <a:tab pos="9409542" algn="l"/>
                <a:tab pos="9904781" algn="l"/>
              </a:tabLst>
            </a:pPr>
            <a:fld id="{513734DD-AD3F-425A-9A4E-B7C0AD678CCE}" type="slidenum">
              <a:rPr lang="en-US" sz="1300">
                <a:solidFill>
                  <a:srgbClr val="FFFFFF"/>
                </a:solidFill>
              </a:rPr>
              <a:pPr algn="r">
                <a:tabLst>
                  <a:tab pos="0" algn="l"/>
                  <a:tab pos="495239" algn="l"/>
                  <a:tab pos="990478" algn="l"/>
                  <a:tab pos="1485717" algn="l"/>
                  <a:tab pos="1980956" algn="l"/>
                  <a:tab pos="2476195" algn="l"/>
                  <a:tab pos="2971434" algn="l"/>
                  <a:tab pos="3466673" algn="l"/>
                  <a:tab pos="3961912" algn="l"/>
                  <a:tab pos="4457151" algn="l"/>
                  <a:tab pos="4952390" algn="l"/>
                  <a:tab pos="5447629" algn="l"/>
                  <a:tab pos="5942868" algn="l"/>
                  <a:tab pos="6438108" algn="l"/>
                  <a:tab pos="6933347" algn="l"/>
                  <a:tab pos="7428586" algn="l"/>
                  <a:tab pos="7923825" algn="l"/>
                  <a:tab pos="8419064" algn="l"/>
                  <a:tab pos="8914303" algn="l"/>
                  <a:tab pos="9409542" algn="l"/>
                  <a:tab pos="9904781" algn="l"/>
                </a:tabLst>
              </a:pPr>
              <a:t>28</a:t>
            </a:fld>
            <a:endParaRPr lang="en-US" sz="1300" dirty="0">
              <a:solidFill>
                <a:srgbClr val="FFFFFF"/>
              </a:solidFill>
            </a:endParaRPr>
          </a:p>
        </p:txBody>
      </p:sp>
      <p:sp>
        <p:nvSpPr>
          <p:cNvPr id="80898" name="Rectangle 2"/>
          <p:cNvSpPr txBox="1">
            <a:spLocks noChangeArrowheads="1"/>
          </p:cNvSpPr>
          <p:nvPr>
            <p:ph type="sldImg"/>
          </p:nvPr>
        </p:nvSpPr>
        <p:spPr bwMode="auto">
          <a:xfrm>
            <a:off x="992188" y="768350"/>
            <a:ext cx="5114925" cy="3836988"/>
          </a:xfrm>
          <a:prstGeom prst="rect">
            <a:avLst/>
          </a:prstGeom>
          <a:solidFill>
            <a:srgbClr val="FFFFFF"/>
          </a:solidFill>
          <a:ln>
            <a:solidFill>
              <a:srgbClr val="000000"/>
            </a:solidFill>
            <a:miter lim="800000"/>
            <a:headEnd/>
            <a:tailEnd/>
          </a:ln>
        </p:spPr>
      </p:sp>
      <p:sp>
        <p:nvSpPr>
          <p:cNvPr id="80899" name="Text Box 3"/>
          <p:cNvSpPr txBox="1">
            <a:spLocks noChangeArrowheads="1"/>
          </p:cNvSpPr>
          <p:nvPr>
            <p:ph type="body" idx="1"/>
          </p:nvPr>
        </p:nvSpPr>
        <p:spPr bwMode="auto">
          <a:xfrm>
            <a:off x="709930" y="4861441"/>
            <a:ext cx="5679440" cy="4605576"/>
          </a:xfrm>
          <a:prstGeom prst="rect">
            <a:avLst/>
          </a:prstGeom>
          <a:noFill/>
          <a:ln>
            <a:round/>
            <a:headEnd/>
            <a:tailEnd/>
          </a:ln>
        </p:spPr>
        <p:txBody>
          <a:bodyPr/>
          <a:lstStyle/>
          <a:p>
            <a:pPr>
              <a:spcBef>
                <a:spcPts val="487"/>
              </a:spcBef>
              <a:tabLst>
                <a:tab pos="0" algn="l"/>
                <a:tab pos="495239" algn="l"/>
                <a:tab pos="990478" algn="l"/>
                <a:tab pos="1485717" algn="l"/>
                <a:tab pos="1980956" algn="l"/>
                <a:tab pos="2476195" algn="l"/>
                <a:tab pos="2971434" algn="l"/>
                <a:tab pos="3466673" algn="l"/>
                <a:tab pos="3961912" algn="l"/>
                <a:tab pos="4457151" algn="l"/>
                <a:tab pos="4952390" algn="l"/>
                <a:tab pos="5447629" algn="l"/>
                <a:tab pos="5942868" algn="l"/>
                <a:tab pos="6438108" algn="l"/>
                <a:tab pos="6933347" algn="l"/>
                <a:tab pos="7428586" algn="l"/>
                <a:tab pos="7923825" algn="l"/>
                <a:tab pos="8419064" algn="l"/>
                <a:tab pos="8914303" algn="l"/>
                <a:tab pos="9409542" algn="l"/>
                <a:tab pos="9904781" algn="l"/>
              </a:tabLst>
            </a:pPr>
            <a:r>
              <a:rPr lang="en-AU" dirty="0">
                <a:latin typeface="Arial" charset="0"/>
                <a:ea typeface="ＭＳ Ｐゴシック" pitchFamily="32" charset="-128"/>
              </a:rPr>
              <a:t>The idea of a keyed hash evolved into HMAC, designed to overcome some problems with the original proposals. It involves hashing padded versions of the key concatenated with the message, and then with another outer hash of the result </a:t>
            </a:r>
            <a:r>
              <a:rPr lang="en-AU" dirty="0" err="1">
                <a:latin typeface="Arial" charset="0"/>
                <a:ea typeface="ＭＳ Ｐゴシック" pitchFamily="32" charset="-128"/>
              </a:rPr>
              <a:t>prepended</a:t>
            </a:r>
            <a:r>
              <a:rPr lang="en-AU" dirty="0">
                <a:latin typeface="Arial" charset="0"/>
                <a:ea typeface="ＭＳ Ｐゴシック" pitchFamily="32" charset="-128"/>
              </a:rPr>
              <a:t> by another padded variant of the key. The hash function need only be used on 3 more blocks than when hashing just the original message (for the two keys + inner hash). HMAC can use any desired hash function, and has been shown to have the same security as the underlying hash function. Can choose the hash function to use based on speed/security concerns. </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9"/>
          <p:cNvSpPr>
            <a:spLocks noGrp="1" noChangeArrowheads="1"/>
          </p:cNvSpPr>
          <p:nvPr>
            <p:ph type="sldNum"/>
          </p:nvPr>
        </p:nvSpPr>
        <p:spPr>
          <a:ln/>
        </p:spPr>
        <p:txBody>
          <a:bodyPr/>
          <a:lstStyle/>
          <a:p>
            <a:fld id="{97280F94-41CB-4E71-AC5F-FDE687EC8582}" type="slidenum">
              <a:rPr lang="en-AU"/>
              <a:pPr/>
              <a:t>29</a:t>
            </a:fld>
            <a:endParaRPr lang="en-AU"/>
          </a:p>
        </p:txBody>
      </p:sp>
      <p:sp>
        <p:nvSpPr>
          <p:cNvPr id="81921" name="Text Box 1"/>
          <p:cNvSpPr txBox="1">
            <a:spLocks noChangeArrowheads="1"/>
          </p:cNvSpPr>
          <p:nvPr/>
        </p:nvSpPr>
        <p:spPr bwMode="auto">
          <a:xfrm>
            <a:off x="4021294" y="9721106"/>
            <a:ext cx="3076363" cy="511731"/>
          </a:xfrm>
          <a:prstGeom prst="rect">
            <a:avLst/>
          </a:prstGeom>
          <a:noFill/>
          <a:ln w="9525">
            <a:noFill/>
            <a:round/>
            <a:headEnd/>
            <a:tailEnd/>
          </a:ln>
          <a:effectLst/>
        </p:spPr>
        <p:txBody>
          <a:bodyPr lIns="97488" tIns="50694" rIns="97488" bIns="50694" anchor="b"/>
          <a:lstStyle/>
          <a:p>
            <a:pPr algn="r">
              <a:tabLst>
                <a:tab pos="0" algn="l"/>
                <a:tab pos="495239" algn="l"/>
                <a:tab pos="990478" algn="l"/>
                <a:tab pos="1485717" algn="l"/>
                <a:tab pos="1980956" algn="l"/>
                <a:tab pos="2476195" algn="l"/>
                <a:tab pos="2971434" algn="l"/>
                <a:tab pos="3466673" algn="l"/>
                <a:tab pos="3961912" algn="l"/>
                <a:tab pos="4457151" algn="l"/>
                <a:tab pos="4952390" algn="l"/>
                <a:tab pos="5447629" algn="l"/>
                <a:tab pos="5942868" algn="l"/>
                <a:tab pos="6438108" algn="l"/>
                <a:tab pos="6933347" algn="l"/>
                <a:tab pos="7428586" algn="l"/>
                <a:tab pos="7923825" algn="l"/>
                <a:tab pos="8419064" algn="l"/>
                <a:tab pos="8914303" algn="l"/>
                <a:tab pos="9409542" algn="l"/>
                <a:tab pos="9904781" algn="l"/>
              </a:tabLst>
            </a:pPr>
            <a:fld id="{4D17AFE7-6CA4-4673-A5D4-55939D2C8839}" type="slidenum">
              <a:rPr lang="en-US" sz="1300">
                <a:solidFill>
                  <a:srgbClr val="FFFFFF"/>
                </a:solidFill>
              </a:rPr>
              <a:pPr algn="r">
                <a:tabLst>
                  <a:tab pos="0" algn="l"/>
                  <a:tab pos="495239" algn="l"/>
                  <a:tab pos="990478" algn="l"/>
                  <a:tab pos="1485717" algn="l"/>
                  <a:tab pos="1980956" algn="l"/>
                  <a:tab pos="2476195" algn="l"/>
                  <a:tab pos="2971434" algn="l"/>
                  <a:tab pos="3466673" algn="l"/>
                  <a:tab pos="3961912" algn="l"/>
                  <a:tab pos="4457151" algn="l"/>
                  <a:tab pos="4952390" algn="l"/>
                  <a:tab pos="5447629" algn="l"/>
                  <a:tab pos="5942868" algn="l"/>
                  <a:tab pos="6438108" algn="l"/>
                  <a:tab pos="6933347" algn="l"/>
                  <a:tab pos="7428586" algn="l"/>
                  <a:tab pos="7923825" algn="l"/>
                  <a:tab pos="8419064" algn="l"/>
                  <a:tab pos="8914303" algn="l"/>
                  <a:tab pos="9409542" algn="l"/>
                  <a:tab pos="9904781" algn="l"/>
                </a:tabLst>
              </a:pPr>
              <a:t>29</a:t>
            </a:fld>
            <a:endParaRPr lang="en-US" sz="1300" dirty="0">
              <a:solidFill>
                <a:srgbClr val="FFFFFF"/>
              </a:solidFill>
            </a:endParaRPr>
          </a:p>
        </p:txBody>
      </p:sp>
      <p:sp>
        <p:nvSpPr>
          <p:cNvPr id="81922" name="Rectangle 2"/>
          <p:cNvSpPr txBox="1">
            <a:spLocks noChangeArrowheads="1"/>
          </p:cNvSpPr>
          <p:nvPr>
            <p:ph type="sldImg"/>
          </p:nvPr>
        </p:nvSpPr>
        <p:spPr bwMode="auto">
          <a:xfrm>
            <a:off x="992188" y="768350"/>
            <a:ext cx="5114925" cy="3836988"/>
          </a:xfrm>
          <a:prstGeom prst="rect">
            <a:avLst/>
          </a:prstGeom>
          <a:solidFill>
            <a:srgbClr val="FFFFFF"/>
          </a:solidFill>
          <a:ln>
            <a:solidFill>
              <a:srgbClr val="000000"/>
            </a:solidFill>
            <a:miter lim="800000"/>
            <a:headEnd/>
            <a:tailEnd/>
          </a:ln>
        </p:spPr>
      </p:sp>
      <p:sp>
        <p:nvSpPr>
          <p:cNvPr id="81923" name="Text Box 3"/>
          <p:cNvSpPr txBox="1">
            <a:spLocks noChangeArrowheads="1"/>
          </p:cNvSpPr>
          <p:nvPr>
            <p:ph type="body" idx="1"/>
          </p:nvPr>
        </p:nvSpPr>
        <p:spPr bwMode="auto">
          <a:xfrm>
            <a:off x="473286" y="4861442"/>
            <a:ext cx="6073846" cy="5071109"/>
          </a:xfrm>
          <a:prstGeom prst="rect">
            <a:avLst/>
          </a:prstGeom>
          <a:noFill/>
          <a:ln>
            <a:round/>
            <a:headEnd/>
            <a:tailEnd/>
          </a:ln>
        </p:spPr>
        <p:txBody>
          <a:bodyPr/>
          <a:lstStyle/>
          <a:p>
            <a:pPr>
              <a:spcBef>
                <a:spcPts val="487"/>
              </a:spcBef>
              <a:tabLst>
                <a:tab pos="0" algn="l"/>
                <a:tab pos="495239" algn="l"/>
                <a:tab pos="990478" algn="l"/>
                <a:tab pos="1485717" algn="l"/>
                <a:tab pos="1980956" algn="l"/>
                <a:tab pos="2476195" algn="l"/>
                <a:tab pos="2971434" algn="l"/>
                <a:tab pos="3466673" algn="l"/>
                <a:tab pos="3961912" algn="l"/>
                <a:tab pos="4457151" algn="l"/>
                <a:tab pos="4952390" algn="l"/>
                <a:tab pos="5447629" algn="l"/>
                <a:tab pos="5942868" algn="l"/>
                <a:tab pos="6438108" algn="l"/>
                <a:tab pos="6933347" algn="l"/>
                <a:tab pos="7428586" algn="l"/>
                <a:tab pos="7923825" algn="l"/>
                <a:tab pos="8419064" algn="l"/>
                <a:tab pos="8914303" algn="l"/>
                <a:tab pos="9409542" algn="l"/>
                <a:tab pos="9904781" algn="l"/>
              </a:tabLst>
            </a:pPr>
            <a:r>
              <a:rPr lang="en-US" dirty="0">
                <a:latin typeface="Arial" charset="0"/>
                <a:ea typeface="ＭＳ Ｐゴシック" pitchFamily="32" charset="-128"/>
              </a:rPr>
              <a:t>Stallings Figure 12.5 illustrates the overall operation of HMAC:</a:t>
            </a:r>
          </a:p>
          <a:p>
            <a:pPr marL="495239" lvl="1">
              <a:spcBef>
                <a:spcPts val="487"/>
              </a:spcBef>
              <a:tabLst>
                <a:tab pos="0" algn="l"/>
                <a:tab pos="495239" algn="l"/>
                <a:tab pos="990478" algn="l"/>
                <a:tab pos="1485717" algn="l"/>
                <a:tab pos="1980956" algn="l"/>
                <a:tab pos="2476195" algn="l"/>
                <a:tab pos="2971434" algn="l"/>
                <a:tab pos="3466673" algn="l"/>
                <a:tab pos="3961912" algn="l"/>
                <a:tab pos="4457151" algn="l"/>
                <a:tab pos="4952390" algn="l"/>
                <a:tab pos="5447629" algn="l"/>
                <a:tab pos="5942868" algn="l"/>
                <a:tab pos="6438108" algn="l"/>
                <a:tab pos="6933347" algn="l"/>
                <a:tab pos="7428586" algn="l"/>
                <a:tab pos="7923825" algn="l"/>
                <a:tab pos="8419064" algn="l"/>
                <a:tab pos="8914303" algn="l"/>
                <a:tab pos="9409542" algn="l"/>
                <a:tab pos="9904781" algn="l"/>
              </a:tabLst>
            </a:pPr>
            <a:r>
              <a:rPr lang="en-AU" dirty="0">
                <a:latin typeface="Courier New" pitchFamily="49" charset="0"/>
                <a:ea typeface="ＭＳ Ｐゴシック" pitchFamily="32" charset="-128"/>
              </a:rPr>
              <a:t>HMAC</a:t>
            </a:r>
            <a:r>
              <a:rPr lang="en-AU" baseline="-25000" dirty="0">
                <a:latin typeface="Courier New" pitchFamily="49" charset="0"/>
                <a:ea typeface="ＭＳ Ｐゴシック" pitchFamily="32" charset="-128"/>
              </a:rPr>
              <a:t>K</a:t>
            </a:r>
            <a:r>
              <a:rPr lang="en-AU" dirty="0">
                <a:latin typeface="Courier New" pitchFamily="49" charset="0"/>
                <a:ea typeface="ＭＳ Ｐゴシック" pitchFamily="32" charset="-128"/>
              </a:rPr>
              <a:t> = Hash[(K</a:t>
            </a:r>
            <a:r>
              <a:rPr lang="en-AU" baseline="30000" dirty="0">
                <a:latin typeface="Courier New" pitchFamily="49" charset="0"/>
                <a:ea typeface="ＭＳ Ｐゴシック" pitchFamily="32" charset="-128"/>
              </a:rPr>
              <a:t>+</a:t>
            </a:r>
            <a:r>
              <a:rPr lang="en-AU" dirty="0">
                <a:latin typeface="Courier New" pitchFamily="49" charset="0"/>
                <a:ea typeface="ＭＳ Ｐゴシック" pitchFamily="32" charset="-128"/>
              </a:rPr>
              <a:t> XOR </a:t>
            </a:r>
            <a:r>
              <a:rPr lang="en-AU" dirty="0" err="1">
                <a:latin typeface="Courier New" pitchFamily="49" charset="0"/>
                <a:ea typeface="ＭＳ Ｐゴシック" pitchFamily="32" charset="-128"/>
              </a:rPr>
              <a:t>opad</a:t>
            </a:r>
            <a:r>
              <a:rPr lang="en-AU" dirty="0">
                <a:latin typeface="Courier New" pitchFamily="49" charset="0"/>
                <a:ea typeface="ＭＳ Ｐゴシック" pitchFamily="32" charset="-128"/>
              </a:rPr>
              <a:t>) || Hash[(K</a:t>
            </a:r>
            <a:r>
              <a:rPr lang="en-AU" baseline="30000" dirty="0">
                <a:latin typeface="Courier New" pitchFamily="49" charset="0"/>
                <a:ea typeface="ＭＳ Ｐゴシック" pitchFamily="32" charset="-128"/>
              </a:rPr>
              <a:t>+</a:t>
            </a:r>
            <a:r>
              <a:rPr lang="en-AU" dirty="0">
                <a:latin typeface="Courier New" pitchFamily="49" charset="0"/>
                <a:ea typeface="ＭＳ Ｐゴシック" pitchFamily="32" charset="-128"/>
              </a:rPr>
              <a:t> XOR </a:t>
            </a:r>
            <a:r>
              <a:rPr lang="en-AU" dirty="0" err="1">
                <a:latin typeface="Courier New" pitchFamily="49" charset="0"/>
                <a:ea typeface="ＭＳ Ｐゴシック" pitchFamily="32" charset="-128"/>
              </a:rPr>
              <a:t>ipad</a:t>
            </a:r>
            <a:r>
              <a:rPr lang="en-AU" dirty="0">
                <a:latin typeface="Courier New" pitchFamily="49" charset="0"/>
                <a:ea typeface="ＭＳ Ｐゴシック" pitchFamily="32" charset="-128"/>
              </a:rPr>
              <a:t>) || M)]</a:t>
            </a:r>
          </a:p>
          <a:p>
            <a:pPr marL="495239" lvl="1">
              <a:spcBef>
                <a:spcPts val="487"/>
              </a:spcBef>
              <a:tabLst>
                <a:tab pos="0" algn="l"/>
                <a:tab pos="495239" algn="l"/>
                <a:tab pos="990478" algn="l"/>
                <a:tab pos="1485717" algn="l"/>
                <a:tab pos="1980956" algn="l"/>
                <a:tab pos="2476195" algn="l"/>
                <a:tab pos="2971434" algn="l"/>
                <a:tab pos="3466673" algn="l"/>
                <a:tab pos="3961912" algn="l"/>
                <a:tab pos="4457151" algn="l"/>
                <a:tab pos="4952390" algn="l"/>
                <a:tab pos="5447629" algn="l"/>
                <a:tab pos="5942868" algn="l"/>
                <a:tab pos="6438108" algn="l"/>
                <a:tab pos="6933347" algn="l"/>
                <a:tab pos="7428586" algn="l"/>
                <a:tab pos="7923825" algn="l"/>
                <a:tab pos="8419064" algn="l"/>
                <a:tab pos="8914303" algn="l"/>
                <a:tab pos="9409542" algn="l"/>
                <a:tab pos="9904781" algn="l"/>
              </a:tabLst>
            </a:pPr>
            <a:r>
              <a:rPr lang="en-AU" dirty="0">
                <a:latin typeface="Arial" charset="0"/>
                <a:cs typeface="Arial" charset="0"/>
              </a:rPr>
              <a:t>where:</a:t>
            </a:r>
          </a:p>
          <a:p>
            <a:pPr marL="495239" lvl="1">
              <a:spcBef>
                <a:spcPts val="487"/>
              </a:spcBef>
              <a:tabLst>
                <a:tab pos="0" algn="l"/>
                <a:tab pos="495239" algn="l"/>
                <a:tab pos="990478" algn="l"/>
                <a:tab pos="1485717" algn="l"/>
                <a:tab pos="1980956" algn="l"/>
                <a:tab pos="2476195" algn="l"/>
                <a:tab pos="2971434" algn="l"/>
                <a:tab pos="3466673" algn="l"/>
                <a:tab pos="3961912" algn="l"/>
                <a:tab pos="4457151" algn="l"/>
                <a:tab pos="4952390" algn="l"/>
                <a:tab pos="5447629" algn="l"/>
                <a:tab pos="5942868" algn="l"/>
                <a:tab pos="6438108" algn="l"/>
                <a:tab pos="6933347" algn="l"/>
                <a:tab pos="7428586" algn="l"/>
                <a:tab pos="7923825" algn="l"/>
                <a:tab pos="8419064" algn="l"/>
                <a:tab pos="8914303" algn="l"/>
                <a:tab pos="9409542" algn="l"/>
                <a:tab pos="9904781" algn="l"/>
              </a:tabLst>
            </a:pPr>
            <a:r>
              <a:rPr lang="en-AU" dirty="0">
                <a:latin typeface="Courier New" pitchFamily="49" charset="0"/>
                <a:ea typeface="ＭＳ Ｐゴシック" pitchFamily="32" charset="-128"/>
              </a:rPr>
              <a:t>K</a:t>
            </a:r>
            <a:r>
              <a:rPr lang="en-AU" baseline="30000" dirty="0">
                <a:latin typeface="Courier New" pitchFamily="49" charset="0"/>
                <a:ea typeface="ＭＳ Ｐゴシック" pitchFamily="32" charset="-128"/>
              </a:rPr>
              <a:t>+</a:t>
            </a:r>
            <a:r>
              <a:rPr lang="en-AU" dirty="0">
                <a:latin typeface="Courier New" pitchFamily="49" charset="0"/>
                <a:ea typeface="ＭＳ Ｐゴシック" pitchFamily="32" charset="-128"/>
              </a:rPr>
              <a:t> is</a:t>
            </a:r>
            <a:r>
              <a:rPr lang="en-US" dirty="0">
                <a:latin typeface="Arial" charset="0"/>
                <a:ea typeface="ＭＳ Ｐゴシック" pitchFamily="32" charset="-128"/>
              </a:rPr>
              <a:t> K padded with zeros on the left so that the result is b bits in length</a:t>
            </a:r>
          </a:p>
          <a:p>
            <a:pPr marL="495239" lvl="1">
              <a:spcBef>
                <a:spcPts val="487"/>
              </a:spcBef>
              <a:tabLst>
                <a:tab pos="0" algn="l"/>
                <a:tab pos="495239" algn="l"/>
                <a:tab pos="990478" algn="l"/>
                <a:tab pos="1485717" algn="l"/>
                <a:tab pos="1980956" algn="l"/>
                <a:tab pos="2476195" algn="l"/>
                <a:tab pos="2971434" algn="l"/>
                <a:tab pos="3466673" algn="l"/>
                <a:tab pos="3961912" algn="l"/>
                <a:tab pos="4457151" algn="l"/>
                <a:tab pos="4952390" algn="l"/>
                <a:tab pos="5447629" algn="l"/>
                <a:tab pos="5942868" algn="l"/>
                <a:tab pos="6438108" algn="l"/>
                <a:tab pos="6933347" algn="l"/>
                <a:tab pos="7428586" algn="l"/>
                <a:tab pos="7923825" algn="l"/>
                <a:tab pos="8419064" algn="l"/>
                <a:tab pos="8914303" algn="l"/>
                <a:tab pos="9409542" algn="l"/>
                <a:tab pos="9904781" algn="l"/>
              </a:tabLst>
            </a:pPr>
            <a:r>
              <a:rPr lang="en-US" dirty="0" err="1">
                <a:latin typeface="Arial" charset="0"/>
                <a:ea typeface="ＭＳ Ｐゴシック" pitchFamily="32" charset="-128"/>
              </a:rPr>
              <a:t>ipad</a:t>
            </a:r>
            <a:r>
              <a:rPr lang="en-US" dirty="0">
                <a:latin typeface="Arial" charset="0"/>
                <a:ea typeface="ＭＳ Ｐゴシック" pitchFamily="32" charset="-128"/>
              </a:rPr>
              <a:t> is a pad value of 36 hex repeated to fill block</a:t>
            </a:r>
          </a:p>
          <a:p>
            <a:pPr marL="495239" lvl="1">
              <a:spcBef>
                <a:spcPts val="487"/>
              </a:spcBef>
              <a:tabLst>
                <a:tab pos="0" algn="l"/>
                <a:tab pos="495239" algn="l"/>
                <a:tab pos="990478" algn="l"/>
                <a:tab pos="1485717" algn="l"/>
                <a:tab pos="1980956" algn="l"/>
                <a:tab pos="2476195" algn="l"/>
                <a:tab pos="2971434" algn="l"/>
                <a:tab pos="3466673" algn="l"/>
                <a:tab pos="3961912" algn="l"/>
                <a:tab pos="4457151" algn="l"/>
                <a:tab pos="4952390" algn="l"/>
                <a:tab pos="5447629" algn="l"/>
                <a:tab pos="5942868" algn="l"/>
                <a:tab pos="6438108" algn="l"/>
                <a:tab pos="6933347" algn="l"/>
                <a:tab pos="7428586" algn="l"/>
                <a:tab pos="7923825" algn="l"/>
                <a:tab pos="8419064" algn="l"/>
                <a:tab pos="8914303" algn="l"/>
                <a:tab pos="9409542" algn="l"/>
                <a:tab pos="9904781" algn="l"/>
              </a:tabLst>
            </a:pPr>
            <a:r>
              <a:rPr lang="en-US" dirty="0" err="1">
                <a:latin typeface="Arial" charset="0"/>
                <a:ea typeface="ＭＳ Ｐゴシック" pitchFamily="32" charset="-128"/>
              </a:rPr>
              <a:t>opad</a:t>
            </a:r>
            <a:r>
              <a:rPr lang="en-US" dirty="0">
                <a:latin typeface="Arial" charset="0"/>
                <a:ea typeface="ＭＳ Ｐゴシック" pitchFamily="32" charset="-128"/>
              </a:rPr>
              <a:t> is a pad value of 5C hex repeated to fill block</a:t>
            </a:r>
          </a:p>
          <a:p>
            <a:pPr marL="495239" lvl="1">
              <a:spcBef>
                <a:spcPts val="487"/>
              </a:spcBef>
              <a:tabLst>
                <a:tab pos="0" algn="l"/>
                <a:tab pos="495239" algn="l"/>
                <a:tab pos="990478" algn="l"/>
                <a:tab pos="1485717" algn="l"/>
                <a:tab pos="1980956" algn="l"/>
                <a:tab pos="2476195" algn="l"/>
                <a:tab pos="2971434" algn="l"/>
                <a:tab pos="3466673" algn="l"/>
                <a:tab pos="3961912" algn="l"/>
                <a:tab pos="4457151" algn="l"/>
                <a:tab pos="4952390" algn="l"/>
                <a:tab pos="5447629" algn="l"/>
                <a:tab pos="5942868" algn="l"/>
                <a:tab pos="6438108" algn="l"/>
                <a:tab pos="6933347" algn="l"/>
                <a:tab pos="7428586" algn="l"/>
                <a:tab pos="7923825" algn="l"/>
                <a:tab pos="8419064" algn="l"/>
                <a:tab pos="8914303" algn="l"/>
                <a:tab pos="9409542" algn="l"/>
                <a:tab pos="9904781" algn="l"/>
              </a:tabLst>
            </a:pPr>
            <a:r>
              <a:rPr lang="en-US" dirty="0">
                <a:latin typeface="Arial" charset="0"/>
                <a:ea typeface="ＭＳ Ｐゴシック" pitchFamily="32" charset="-128"/>
              </a:rPr>
              <a:t>M is the message input to HMAC (including the padding specified in the embedded hash function)</a:t>
            </a:r>
          </a:p>
          <a:p>
            <a:pPr marL="495239" lvl="1">
              <a:spcBef>
                <a:spcPts val="487"/>
              </a:spcBef>
              <a:tabLst>
                <a:tab pos="0" algn="l"/>
                <a:tab pos="495239" algn="l"/>
                <a:tab pos="990478" algn="l"/>
                <a:tab pos="1485717" algn="l"/>
                <a:tab pos="1980956" algn="l"/>
                <a:tab pos="2476195" algn="l"/>
                <a:tab pos="2971434" algn="l"/>
                <a:tab pos="3466673" algn="l"/>
                <a:tab pos="3961912" algn="l"/>
                <a:tab pos="4457151" algn="l"/>
                <a:tab pos="4952390" algn="l"/>
                <a:tab pos="5447629" algn="l"/>
                <a:tab pos="5942868" algn="l"/>
                <a:tab pos="6438108" algn="l"/>
                <a:tab pos="6933347" algn="l"/>
                <a:tab pos="7428586" algn="l"/>
                <a:tab pos="7923825" algn="l"/>
                <a:tab pos="8419064" algn="l"/>
                <a:tab pos="8914303" algn="l"/>
                <a:tab pos="9409542" algn="l"/>
                <a:tab pos="9904781" algn="l"/>
              </a:tabLst>
            </a:pPr>
            <a:r>
              <a:rPr lang="en-US" dirty="0">
                <a:latin typeface="Arial" charset="0"/>
                <a:ea typeface="ＭＳ Ｐゴシック" pitchFamily="32" charset="-128"/>
              </a:rPr>
              <a:t>Note that the XOR with </a:t>
            </a:r>
            <a:r>
              <a:rPr lang="en-US" dirty="0" err="1">
                <a:latin typeface="Arial" charset="0"/>
                <a:ea typeface="ＭＳ Ｐゴシック" pitchFamily="32" charset="-128"/>
              </a:rPr>
              <a:t>ipad</a:t>
            </a:r>
            <a:r>
              <a:rPr lang="en-US" dirty="0">
                <a:latin typeface="Arial" charset="0"/>
                <a:ea typeface="ＭＳ Ｐゴシック" pitchFamily="32" charset="-128"/>
              </a:rPr>
              <a:t> results in flipping one-half of the bits of </a:t>
            </a:r>
            <a:r>
              <a:rPr lang="en-US" i="1" dirty="0">
                <a:latin typeface="Arial" charset="0"/>
                <a:ea typeface="ＭＳ Ｐゴシック" pitchFamily="32" charset="-128"/>
              </a:rPr>
              <a:t>K. </a:t>
            </a:r>
            <a:r>
              <a:rPr lang="en-US" dirty="0">
                <a:latin typeface="Arial" charset="0"/>
                <a:ea typeface="ＭＳ Ｐゴシック" pitchFamily="32" charset="-128"/>
              </a:rPr>
              <a:t>Similarly, the XOR with </a:t>
            </a:r>
            <a:r>
              <a:rPr lang="en-US" dirty="0" err="1">
                <a:latin typeface="Arial" charset="0"/>
                <a:ea typeface="ＭＳ Ｐゴシック" pitchFamily="32" charset="-128"/>
              </a:rPr>
              <a:t>opad</a:t>
            </a:r>
            <a:r>
              <a:rPr lang="en-US" dirty="0">
                <a:latin typeface="Arial" charset="0"/>
                <a:ea typeface="ＭＳ Ｐゴシック" pitchFamily="32" charset="-128"/>
              </a:rPr>
              <a:t> results in flipping one-half of the bits of K, but a different set of bits. In effect, </a:t>
            </a:r>
            <a:r>
              <a:rPr lang="en-US" dirty="0" err="1">
                <a:latin typeface="Arial" charset="0"/>
                <a:ea typeface="ＭＳ Ｐゴシック" pitchFamily="32" charset="-128"/>
              </a:rPr>
              <a:t>pseudorandomly</a:t>
            </a:r>
            <a:r>
              <a:rPr lang="en-US" dirty="0">
                <a:latin typeface="Arial" charset="0"/>
                <a:ea typeface="ＭＳ Ｐゴシック" pitchFamily="32" charset="-128"/>
              </a:rPr>
              <a:t> generated two keys from K. HMAC should execute in approximately the same time as the embedded hash function for long messages. HMAC adds three executions of the hash compression function (for </a:t>
            </a:r>
            <a:r>
              <a:rPr lang="en-US" i="1" dirty="0">
                <a:latin typeface="Arial" charset="0"/>
                <a:ea typeface="ＭＳ Ｐゴシック" pitchFamily="32" charset="-128"/>
              </a:rPr>
              <a:t>Si, So</a:t>
            </a:r>
            <a:r>
              <a:rPr lang="en-US" dirty="0">
                <a:latin typeface="Arial" charset="0"/>
                <a:ea typeface="ＭＳ Ｐゴシック" pitchFamily="32" charset="-128"/>
              </a:rPr>
              <a:t>, and the block produced from the inner hash). A more efficient implementation is possible by </a:t>
            </a:r>
            <a:r>
              <a:rPr lang="en-US" dirty="0" err="1">
                <a:latin typeface="Arial" charset="0"/>
                <a:ea typeface="ＭＳ Ｐゴシック" pitchFamily="32" charset="-128"/>
              </a:rPr>
              <a:t>precomputing</a:t>
            </a:r>
            <a:r>
              <a:rPr lang="en-US" dirty="0">
                <a:latin typeface="Arial" charset="0"/>
                <a:ea typeface="ＭＳ Ｐゴシック" pitchFamily="32" charset="-128"/>
              </a:rPr>
              <a:t> the internal hash function on (</a:t>
            </a:r>
            <a:r>
              <a:rPr lang="en-AU" dirty="0">
                <a:latin typeface="Courier New" pitchFamily="49" charset="0"/>
                <a:ea typeface="ＭＳ Ｐゴシック" pitchFamily="32" charset="-128"/>
              </a:rPr>
              <a:t>K</a:t>
            </a:r>
            <a:r>
              <a:rPr lang="en-AU" baseline="30000" dirty="0">
                <a:latin typeface="Courier New" pitchFamily="49" charset="0"/>
                <a:ea typeface="ＭＳ Ｐゴシック" pitchFamily="32" charset="-128"/>
              </a:rPr>
              <a:t>+</a:t>
            </a:r>
            <a:r>
              <a:rPr lang="en-AU" dirty="0">
                <a:latin typeface="Courier New" pitchFamily="49" charset="0"/>
                <a:ea typeface="ＭＳ Ｐゴシック" pitchFamily="32" charset="-128"/>
              </a:rPr>
              <a:t> XOR </a:t>
            </a:r>
            <a:r>
              <a:rPr lang="en-AU" dirty="0" err="1">
                <a:latin typeface="Courier New" pitchFamily="49" charset="0"/>
                <a:ea typeface="ＭＳ Ｐゴシック" pitchFamily="32" charset="-128"/>
              </a:rPr>
              <a:t>opad</a:t>
            </a:r>
            <a:r>
              <a:rPr lang="en-AU" dirty="0">
                <a:latin typeface="Courier New" pitchFamily="49" charset="0"/>
                <a:ea typeface="ＭＳ Ｐゴシック" pitchFamily="32" charset="-128"/>
              </a:rPr>
              <a:t>) and (K</a:t>
            </a:r>
            <a:r>
              <a:rPr lang="en-AU" baseline="30000" dirty="0">
                <a:latin typeface="Courier New" pitchFamily="49" charset="0"/>
                <a:ea typeface="ＭＳ Ｐゴシック" pitchFamily="32" charset="-128"/>
              </a:rPr>
              <a:t>+</a:t>
            </a:r>
            <a:r>
              <a:rPr lang="en-AU" dirty="0">
                <a:latin typeface="Courier New" pitchFamily="49" charset="0"/>
                <a:ea typeface="ＭＳ Ｐゴシック" pitchFamily="32" charset="-128"/>
              </a:rPr>
              <a:t> XOR </a:t>
            </a:r>
            <a:r>
              <a:rPr lang="en-AU" dirty="0" err="1">
                <a:latin typeface="Courier New" pitchFamily="49" charset="0"/>
                <a:ea typeface="ＭＳ Ｐゴシック" pitchFamily="32" charset="-128"/>
              </a:rPr>
              <a:t>ipad</a:t>
            </a:r>
            <a:r>
              <a:rPr lang="en-AU" dirty="0">
                <a:latin typeface="Arial" charset="0"/>
                <a:cs typeface="Arial" charset="0"/>
              </a:rPr>
              <a:t>) and inserting the results into the hash processing at start &amp; end. </a:t>
            </a:r>
            <a:r>
              <a:rPr lang="en-US" dirty="0">
                <a:latin typeface="Arial" charset="0"/>
                <a:ea typeface="ＭＳ Ｐゴシック" pitchFamily="32" charset="-128"/>
              </a:rPr>
              <a:t>With this implementation, only one additional instance of the compression function is added to the processing normally produced by the hash function. This is especially worthwhile if most of the messages for which a MAC is computed are short.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44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5FB0B8A-B651-4CB2-8667-94B028992942}" type="slidenum">
              <a:rPr lang="en-IN" smtClean="0"/>
              <a:pPr/>
              <a:t>3</a:t>
            </a:fld>
            <a:endParaRPr lang="en-IN"/>
          </a:p>
        </p:txBody>
      </p:sp>
    </p:spTree>
    <p:extLst>
      <p:ext uri="{BB962C8B-B14F-4D97-AF65-F5344CB8AC3E}">
        <p14:creationId xmlns:p14="http://schemas.microsoft.com/office/powerpoint/2010/main" xmlns="" val="55111958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9"/>
          <p:cNvSpPr>
            <a:spLocks noGrp="1" noChangeArrowheads="1"/>
          </p:cNvSpPr>
          <p:nvPr>
            <p:ph type="sldNum"/>
          </p:nvPr>
        </p:nvSpPr>
        <p:spPr>
          <a:ln/>
        </p:spPr>
        <p:txBody>
          <a:bodyPr/>
          <a:lstStyle/>
          <a:p>
            <a:fld id="{9EA1C831-749F-4101-9025-9DC4087A5E3C}" type="slidenum">
              <a:rPr lang="en-AU"/>
              <a:pPr/>
              <a:t>30</a:t>
            </a:fld>
            <a:endParaRPr lang="en-AU"/>
          </a:p>
        </p:txBody>
      </p:sp>
      <p:sp>
        <p:nvSpPr>
          <p:cNvPr id="80897" name="Text Box 1"/>
          <p:cNvSpPr txBox="1">
            <a:spLocks noChangeArrowheads="1"/>
          </p:cNvSpPr>
          <p:nvPr/>
        </p:nvSpPr>
        <p:spPr bwMode="auto">
          <a:xfrm>
            <a:off x="4021294" y="9721106"/>
            <a:ext cx="3076363" cy="511731"/>
          </a:xfrm>
          <a:prstGeom prst="rect">
            <a:avLst/>
          </a:prstGeom>
          <a:noFill/>
          <a:ln w="9525">
            <a:noFill/>
            <a:round/>
            <a:headEnd/>
            <a:tailEnd/>
          </a:ln>
          <a:effectLst/>
        </p:spPr>
        <p:txBody>
          <a:bodyPr lIns="97488" tIns="50694" rIns="97488" bIns="50694" anchor="b"/>
          <a:lstStyle/>
          <a:p>
            <a:pPr algn="r">
              <a:tabLst>
                <a:tab pos="0" algn="l"/>
                <a:tab pos="495239" algn="l"/>
                <a:tab pos="990478" algn="l"/>
                <a:tab pos="1485717" algn="l"/>
                <a:tab pos="1980956" algn="l"/>
                <a:tab pos="2476195" algn="l"/>
                <a:tab pos="2971434" algn="l"/>
                <a:tab pos="3466673" algn="l"/>
                <a:tab pos="3961912" algn="l"/>
                <a:tab pos="4457151" algn="l"/>
                <a:tab pos="4952390" algn="l"/>
                <a:tab pos="5447629" algn="l"/>
                <a:tab pos="5942868" algn="l"/>
                <a:tab pos="6438108" algn="l"/>
                <a:tab pos="6933347" algn="l"/>
                <a:tab pos="7428586" algn="l"/>
                <a:tab pos="7923825" algn="l"/>
                <a:tab pos="8419064" algn="l"/>
                <a:tab pos="8914303" algn="l"/>
                <a:tab pos="9409542" algn="l"/>
                <a:tab pos="9904781" algn="l"/>
              </a:tabLst>
            </a:pPr>
            <a:fld id="{513734DD-AD3F-425A-9A4E-B7C0AD678CCE}" type="slidenum">
              <a:rPr lang="en-US" sz="1300">
                <a:solidFill>
                  <a:srgbClr val="FFFFFF"/>
                </a:solidFill>
              </a:rPr>
              <a:pPr algn="r">
                <a:tabLst>
                  <a:tab pos="0" algn="l"/>
                  <a:tab pos="495239" algn="l"/>
                  <a:tab pos="990478" algn="l"/>
                  <a:tab pos="1485717" algn="l"/>
                  <a:tab pos="1980956" algn="l"/>
                  <a:tab pos="2476195" algn="l"/>
                  <a:tab pos="2971434" algn="l"/>
                  <a:tab pos="3466673" algn="l"/>
                  <a:tab pos="3961912" algn="l"/>
                  <a:tab pos="4457151" algn="l"/>
                  <a:tab pos="4952390" algn="l"/>
                  <a:tab pos="5447629" algn="l"/>
                  <a:tab pos="5942868" algn="l"/>
                  <a:tab pos="6438108" algn="l"/>
                  <a:tab pos="6933347" algn="l"/>
                  <a:tab pos="7428586" algn="l"/>
                  <a:tab pos="7923825" algn="l"/>
                  <a:tab pos="8419064" algn="l"/>
                  <a:tab pos="8914303" algn="l"/>
                  <a:tab pos="9409542" algn="l"/>
                  <a:tab pos="9904781" algn="l"/>
                </a:tabLst>
              </a:pPr>
              <a:t>30</a:t>
            </a:fld>
            <a:endParaRPr lang="en-US" sz="1300" dirty="0">
              <a:solidFill>
                <a:srgbClr val="FFFFFF"/>
              </a:solidFill>
            </a:endParaRPr>
          </a:p>
        </p:txBody>
      </p:sp>
      <p:sp>
        <p:nvSpPr>
          <p:cNvPr id="80898" name="Rectangle 2"/>
          <p:cNvSpPr txBox="1">
            <a:spLocks noChangeArrowheads="1"/>
          </p:cNvSpPr>
          <p:nvPr>
            <p:ph type="sldImg"/>
          </p:nvPr>
        </p:nvSpPr>
        <p:spPr bwMode="auto">
          <a:xfrm>
            <a:off x="992188" y="768350"/>
            <a:ext cx="5114925" cy="3836988"/>
          </a:xfrm>
          <a:prstGeom prst="rect">
            <a:avLst/>
          </a:prstGeom>
          <a:solidFill>
            <a:srgbClr val="FFFFFF"/>
          </a:solidFill>
          <a:ln>
            <a:solidFill>
              <a:srgbClr val="000000"/>
            </a:solidFill>
            <a:miter lim="800000"/>
            <a:headEnd/>
            <a:tailEnd/>
          </a:ln>
        </p:spPr>
      </p:sp>
      <p:sp>
        <p:nvSpPr>
          <p:cNvPr id="80899" name="Text Box 3"/>
          <p:cNvSpPr txBox="1">
            <a:spLocks noChangeArrowheads="1"/>
          </p:cNvSpPr>
          <p:nvPr>
            <p:ph type="body" idx="1"/>
          </p:nvPr>
        </p:nvSpPr>
        <p:spPr bwMode="auto">
          <a:xfrm>
            <a:off x="709930" y="4861441"/>
            <a:ext cx="5679440" cy="4605576"/>
          </a:xfrm>
          <a:prstGeom prst="rect">
            <a:avLst/>
          </a:prstGeom>
          <a:noFill/>
          <a:ln>
            <a:round/>
            <a:headEnd/>
            <a:tailEnd/>
          </a:ln>
        </p:spPr>
        <p:txBody>
          <a:bodyPr/>
          <a:lstStyle/>
          <a:p>
            <a:pPr>
              <a:spcBef>
                <a:spcPts val="487"/>
              </a:spcBef>
              <a:tabLst>
                <a:tab pos="0" algn="l"/>
                <a:tab pos="495239" algn="l"/>
                <a:tab pos="990478" algn="l"/>
                <a:tab pos="1485717" algn="l"/>
                <a:tab pos="1980956" algn="l"/>
                <a:tab pos="2476195" algn="l"/>
                <a:tab pos="2971434" algn="l"/>
                <a:tab pos="3466673" algn="l"/>
                <a:tab pos="3961912" algn="l"/>
                <a:tab pos="4457151" algn="l"/>
                <a:tab pos="4952390" algn="l"/>
                <a:tab pos="5447629" algn="l"/>
                <a:tab pos="5942868" algn="l"/>
                <a:tab pos="6438108" algn="l"/>
                <a:tab pos="6933347" algn="l"/>
                <a:tab pos="7428586" algn="l"/>
                <a:tab pos="7923825" algn="l"/>
                <a:tab pos="8419064" algn="l"/>
                <a:tab pos="8914303" algn="l"/>
                <a:tab pos="9409542" algn="l"/>
                <a:tab pos="9904781" algn="l"/>
              </a:tabLst>
            </a:pPr>
            <a:r>
              <a:rPr lang="en-AU" dirty="0">
                <a:latin typeface="Arial" charset="0"/>
                <a:ea typeface="ＭＳ Ｐゴシック" pitchFamily="32" charset="-128"/>
              </a:rPr>
              <a:t>The idea of a keyed hash evolved into HMAC, designed to overcome some problems with the original proposals. It involves hashing padded versions of the key concatenated with the message, and then with another outer hash of the result </a:t>
            </a:r>
            <a:r>
              <a:rPr lang="en-AU" dirty="0" err="1">
                <a:latin typeface="Arial" charset="0"/>
                <a:ea typeface="ＭＳ Ｐゴシック" pitchFamily="32" charset="-128"/>
              </a:rPr>
              <a:t>prepended</a:t>
            </a:r>
            <a:r>
              <a:rPr lang="en-AU" dirty="0">
                <a:latin typeface="Arial" charset="0"/>
                <a:ea typeface="ＭＳ Ｐゴシック" pitchFamily="32" charset="-128"/>
              </a:rPr>
              <a:t> by another padded variant of the key. The hash function need only be used on 3 more blocks than when hashing just the original message (for the two keys + inner hash). HMAC can use any desired hash function, and has been shown to have the same security as the underlying hash function. Can choose the hash function to use based on speed/security concerns. </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9"/>
          <p:cNvSpPr>
            <a:spLocks noGrp="1" noChangeArrowheads="1"/>
          </p:cNvSpPr>
          <p:nvPr>
            <p:ph type="sldNum"/>
          </p:nvPr>
        </p:nvSpPr>
        <p:spPr>
          <a:ln/>
        </p:spPr>
        <p:txBody>
          <a:bodyPr/>
          <a:lstStyle/>
          <a:p>
            <a:fld id="{60FF47FC-4FE3-4F09-837A-7B9DBE62A95B}" type="slidenum">
              <a:rPr lang="en-AU"/>
              <a:pPr/>
              <a:t>31</a:t>
            </a:fld>
            <a:endParaRPr lang="en-AU"/>
          </a:p>
        </p:txBody>
      </p:sp>
      <p:sp>
        <p:nvSpPr>
          <p:cNvPr id="82945" name="Text Box 1"/>
          <p:cNvSpPr txBox="1">
            <a:spLocks noChangeArrowheads="1"/>
          </p:cNvSpPr>
          <p:nvPr/>
        </p:nvSpPr>
        <p:spPr bwMode="auto">
          <a:xfrm>
            <a:off x="4021294" y="9721106"/>
            <a:ext cx="3076363" cy="511731"/>
          </a:xfrm>
          <a:prstGeom prst="rect">
            <a:avLst/>
          </a:prstGeom>
          <a:noFill/>
          <a:ln w="9525">
            <a:noFill/>
            <a:round/>
            <a:headEnd/>
            <a:tailEnd/>
          </a:ln>
          <a:effectLst/>
        </p:spPr>
        <p:txBody>
          <a:bodyPr lIns="97488" tIns="50694" rIns="97488" bIns="50694" anchor="b"/>
          <a:lstStyle/>
          <a:p>
            <a:pPr algn="r">
              <a:tabLst>
                <a:tab pos="0" algn="l"/>
                <a:tab pos="495239" algn="l"/>
                <a:tab pos="990478" algn="l"/>
                <a:tab pos="1485717" algn="l"/>
                <a:tab pos="1980956" algn="l"/>
                <a:tab pos="2476195" algn="l"/>
                <a:tab pos="2971434" algn="l"/>
                <a:tab pos="3466673" algn="l"/>
                <a:tab pos="3961912" algn="l"/>
                <a:tab pos="4457151" algn="l"/>
                <a:tab pos="4952390" algn="l"/>
                <a:tab pos="5447629" algn="l"/>
                <a:tab pos="5942868" algn="l"/>
                <a:tab pos="6438108" algn="l"/>
                <a:tab pos="6933347" algn="l"/>
                <a:tab pos="7428586" algn="l"/>
                <a:tab pos="7923825" algn="l"/>
                <a:tab pos="8419064" algn="l"/>
                <a:tab pos="8914303" algn="l"/>
                <a:tab pos="9409542" algn="l"/>
                <a:tab pos="9904781" algn="l"/>
              </a:tabLst>
            </a:pPr>
            <a:fld id="{92CA2232-4747-41B7-B9D2-D9AC6FECC33F}" type="slidenum">
              <a:rPr lang="en-US" sz="1300">
                <a:solidFill>
                  <a:srgbClr val="FFFFFF"/>
                </a:solidFill>
              </a:rPr>
              <a:pPr algn="r">
                <a:tabLst>
                  <a:tab pos="0" algn="l"/>
                  <a:tab pos="495239" algn="l"/>
                  <a:tab pos="990478" algn="l"/>
                  <a:tab pos="1485717" algn="l"/>
                  <a:tab pos="1980956" algn="l"/>
                  <a:tab pos="2476195" algn="l"/>
                  <a:tab pos="2971434" algn="l"/>
                  <a:tab pos="3466673" algn="l"/>
                  <a:tab pos="3961912" algn="l"/>
                  <a:tab pos="4457151" algn="l"/>
                  <a:tab pos="4952390" algn="l"/>
                  <a:tab pos="5447629" algn="l"/>
                  <a:tab pos="5942868" algn="l"/>
                  <a:tab pos="6438108" algn="l"/>
                  <a:tab pos="6933347" algn="l"/>
                  <a:tab pos="7428586" algn="l"/>
                  <a:tab pos="7923825" algn="l"/>
                  <a:tab pos="8419064" algn="l"/>
                  <a:tab pos="8914303" algn="l"/>
                  <a:tab pos="9409542" algn="l"/>
                  <a:tab pos="9904781" algn="l"/>
                </a:tabLst>
              </a:pPr>
              <a:t>31</a:t>
            </a:fld>
            <a:endParaRPr lang="en-US" sz="1300" dirty="0">
              <a:solidFill>
                <a:srgbClr val="FFFFFF"/>
              </a:solidFill>
            </a:endParaRPr>
          </a:p>
        </p:txBody>
      </p:sp>
      <p:sp>
        <p:nvSpPr>
          <p:cNvPr id="82946" name="Rectangle 2"/>
          <p:cNvSpPr txBox="1">
            <a:spLocks noChangeArrowheads="1"/>
          </p:cNvSpPr>
          <p:nvPr>
            <p:ph type="sldImg"/>
          </p:nvPr>
        </p:nvSpPr>
        <p:spPr bwMode="auto">
          <a:xfrm>
            <a:off x="992188" y="768350"/>
            <a:ext cx="5114925" cy="3836988"/>
          </a:xfrm>
          <a:prstGeom prst="rect">
            <a:avLst/>
          </a:prstGeom>
          <a:solidFill>
            <a:srgbClr val="FFFFFF"/>
          </a:solidFill>
          <a:ln>
            <a:solidFill>
              <a:srgbClr val="000000"/>
            </a:solidFill>
            <a:miter lim="800000"/>
            <a:headEnd/>
            <a:tailEnd/>
          </a:ln>
        </p:spPr>
      </p:sp>
      <p:sp>
        <p:nvSpPr>
          <p:cNvPr id="82947" name="Text Box 3"/>
          <p:cNvSpPr txBox="1">
            <a:spLocks noChangeArrowheads="1"/>
          </p:cNvSpPr>
          <p:nvPr>
            <p:ph type="body" idx="1"/>
          </p:nvPr>
        </p:nvSpPr>
        <p:spPr bwMode="auto">
          <a:xfrm>
            <a:off x="709930" y="4861441"/>
            <a:ext cx="5679440" cy="4605576"/>
          </a:xfrm>
          <a:prstGeom prst="rect">
            <a:avLst/>
          </a:prstGeom>
          <a:noFill/>
          <a:ln>
            <a:round/>
            <a:headEnd/>
            <a:tailEnd/>
          </a:ln>
        </p:spPr>
        <p:txBody>
          <a:bodyPr/>
          <a:lstStyle/>
          <a:p>
            <a:pPr>
              <a:spcBef>
                <a:spcPts val="487"/>
              </a:spcBef>
              <a:tabLst>
                <a:tab pos="0" algn="l"/>
                <a:tab pos="495239" algn="l"/>
                <a:tab pos="990478" algn="l"/>
                <a:tab pos="1485717" algn="l"/>
                <a:tab pos="1980956" algn="l"/>
                <a:tab pos="2476195" algn="l"/>
                <a:tab pos="2971434" algn="l"/>
                <a:tab pos="3466673" algn="l"/>
                <a:tab pos="3961912" algn="l"/>
                <a:tab pos="4457151" algn="l"/>
                <a:tab pos="4952390" algn="l"/>
                <a:tab pos="5447629" algn="l"/>
                <a:tab pos="5942868" algn="l"/>
                <a:tab pos="6438108" algn="l"/>
                <a:tab pos="6933347" algn="l"/>
                <a:tab pos="7428586" algn="l"/>
                <a:tab pos="7923825" algn="l"/>
                <a:tab pos="8419064" algn="l"/>
                <a:tab pos="8914303" algn="l"/>
                <a:tab pos="9409542" algn="l"/>
                <a:tab pos="9904781" algn="l"/>
              </a:tabLst>
            </a:pPr>
            <a:r>
              <a:rPr lang="en-US" dirty="0">
                <a:latin typeface="Arial" charset="0"/>
                <a:ea typeface="ＭＳ Ｐゴシック" pitchFamily="32" charset="-128"/>
              </a:rPr>
              <a:t>The appeal of HMAC is that its designers have been able to prove an exact relationship between the strength of the embedded hash function and the strength of HMAC. The security of a MAC function is generally expressed in terms of the probability of successful forgery with a given amount of time spent by the forger and a given number of message-MAC pairs created with the same key. Have two classes of attacks: brute force attack on key used which has work of order 2^n; or a birthday attack which requires work of order 2^(n/2) - but which requires the attacker to observe 2^n blocks of messages using the same key - very unlikely. For a hash code length of 128 bits, this requires 2</a:t>
            </a:r>
            <a:r>
              <a:rPr lang="en-US" baseline="30000" dirty="0">
                <a:latin typeface="Arial" charset="0"/>
                <a:ea typeface="ＭＳ Ｐゴシック" pitchFamily="32" charset="-128"/>
              </a:rPr>
              <a:t>64</a:t>
            </a:r>
            <a:r>
              <a:rPr lang="en-US" dirty="0">
                <a:latin typeface="Arial" charset="0"/>
                <a:ea typeface="ＭＳ Ｐゴシック" pitchFamily="32" charset="-128"/>
              </a:rPr>
              <a:t> observed blocks (2</a:t>
            </a:r>
            <a:r>
              <a:rPr lang="en-US" baseline="30000" dirty="0">
                <a:latin typeface="Arial" charset="0"/>
                <a:ea typeface="ＭＳ Ｐゴシック" pitchFamily="32" charset="-128"/>
              </a:rPr>
              <a:t>72</a:t>
            </a:r>
            <a:r>
              <a:rPr lang="en-US" dirty="0">
                <a:latin typeface="Arial" charset="0"/>
                <a:ea typeface="ＭＳ Ｐゴシック" pitchFamily="32" charset="-128"/>
              </a:rPr>
              <a:t> bits) generated using the same key. On a 1-Gbps link, one would need to observe a continuous stream of messages with no change in key for about 150,000 years in order to succeed. So even MD5 is still secure for use in HMAC given these constraints.</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9"/>
          <p:cNvSpPr>
            <a:spLocks noGrp="1" noChangeArrowheads="1"/>
          </p:cNvSpPr>
          <p:nvPr>
            <p:ph type="sldNum"/>
          </p:nvPr>
        </p:nvSpPr>
        <p:spPr>
          <a:ln/>
        </p:spPr>
        <p:txBody>
          <a:bodyPr/>
          <a:lstStyle/>
          <a:p>
            <a:fld id="{9B83AE02-1BAF-4870-A6DA-61CD0A8BD5F0}" type="slidenum">
              <a:rPr lang="en-AU"/>
              <a:pPr/>
              <a:t>32</a:t>
            </a:fld>
            <a:endParaRPr lang="en-AU"/>
          </a:p>
        </p:txBody>
      </p:sp>
      <p:sp>
        <p:nvSpPr>
          <p:cNvPr id="84993" name="Text Box 1"/>
          <p:cNvSpPr txBox="1">
            <a:spLocks noChangeArrowheads="1"/>
          </p:cNvSpPr>
          <p:nvPr/>
        </p:nvSpPr>
        <p:spPr bwMode="auto">
          <a:xfrm>
            <a:off x="4021294" y="9721106"/>
            <a:ext cx="3076363" cy="511731"/>
          </a:xfrm>
          <a:prstGeom prst="rect">
            <a:avLst/>
          </a:prstGeom>
          <a:noFill/>
          <a:ln w="9525">
            <a:noFill/>
            <a:round/>
            <a:headEnd/>
            <a:tailEnd/>
          </a:ln>
          <a:effectLst/>
        </p:spPr>
        <p:txBody>
          <a:bodyPr lIns="97488" tIns="50694" rIns="97488" bIns="50694" anchor="b"/>
          <a:lstStyle/>
          <a:p>
            <a:pPr algn="r">
              <a:tabLst>
                <a:tab pos="0" algn="l"/>
                <a:tab pos="495239" algn="l"/>
                <a:tab pos="990478" algn="l"/>
                <a:tab pos="1485717" algn="l"/>
                <a:tab pos="1980956" algn="l"/>
                <a:tab pos="2476195" algn="l"/>
                <a:tab pos="2971434" algn="l"/>
                <a:tab pos="3466673" algn="l"/>
                <a:tab pos="3961912" algn="l"/>
                <a:tab pos="4457151" algn="l"/>
                <a:tab pos="4952390" algn="l"/>
                <a:tab pos="5447629" algn="l"/>
                <a:tab pos="5942868" algn="l"/>
                <a:tab pos="6438108" algn="l"/>
                <a:tab pos="6933347" algn="l"/>
                <a:tab pos="7428586" algn="l"/>
                <a:tab pos="7923825" algn="l"/>
                <a:tab pos="8419064" algn="l"/>
                <a:tab pos="8914303" algn="l"/>
                <a:tab pos="9409542" algn="l"/>
                <a:tab pos="9904781" algn="l"/>
              </a:tabLst>
            </a:pPr>
            <a:fld id="{AE0A4816-4C57-48A0-BBDB-CE1C00A4A777}" type="slidenum">
              <a:rPr lang="en-US" sz="1300">
                <a:solidFill>
                  <a:srgbClr val="FFFFFF"/>
                </a:solidFill>
              </a:rPr>
              <a:pPr algn="r">
                <a:tabLst>
                  <a:tab pos="0" algn="l"/>
                  <a:tab pos="495239" algn="l"/>
                  <a:tab pos="990478" algn="l"/>
                  <a:tab pos="1485717" algn="l"/>
                  <a:tab pos="1980956" algn="l"/>
                  <a:tab pos="2476195" algn="l"/>
                  <a:tab pos="2971434" algn="l"/>
                  <a:tab pos="3466673" algn="l"/>
                  <a:tab pos="3961912" algn="l"/>
                  <a:tab pos="4457151" algn="l"/>
                  <a:tab pos="4952390" algn="l"/>
                  <a:tab pos="5447629" algn="l"/>
                  <a:tab pos="5942868" algn="l"/>
                  <a:tab pos="6438108" algn="l"/>
                  <a:tab pos="6933347" algn="l"/>
                  <a:tab pos="7428586" algn="l"/>
                  <a:tab pos="7923825" algn="l"/>
                  <a:tab pos="8419064" algn="l"/>
                  <a:tab pos="8914303" algn="l"/>
                  <a:tab pos="9409542" algn="l"/>
                  <a:tab pos="9904781" algn="l"/>
                </a:tabLst>
              </a:pPr>
              <a:t>32</a:t>
            </a:fld>
            <a:endParaRPr lang="en-US" sz="1300" dirty="0">
              <a:solidFill>
                <a:srgbClr val="FFFFFF"/>
              </a:solidFill>
            </a:endParaRPr>
          </a:p>
        </p:txBody>
      </p:sp>
      <p:sp>
        <p:nvSpPr>
          <p:cNvPr id="84994" name="Rectangle 2"/>
          <p:cNvSpPr txBox="1">
            <a:spLocks noChangeArrowheads="1"/>
          </p:cNvSpPr>
          <p:nvPr>
            <p:ph type="sldImg"/>
          </p:nvPr>
        </p:nvSpPr>
        <p:spPr bwMode="auto">
          <a:xfrm>
            <a:off x="992188" y="768350"/>
            <a:ext cx="5114925" cy="3836988"/>
          </a:xfrm>
          <a:prstGeom prst="rect">
            <a:avLst/>
          </a:prstGeom>
          <a:solidFill>
            <a:srgbClr val="FFFFFF"/>
          </a:solidFill>
          <a:ln>
            <a:solidFill>
              <a:srgbClr val="000000"/>
            </a:solidFill>
            <a:miter lim="800000"/>
            <a:headEnd/>
            <a:tailEnd/>
          </a:ln>
        </p:spPr>
      </p:sp>
      <p:sp>
        <p:nvSpPr>
          <p:cNvPr id="84995" name="Text Box 3"/>
          <p:cNvSpPr txBox="1">
            <a:spLocks noChangeArrowheads="1"/>
          </p:cNvSpPr>
          <p:nvPr>
            <p:ph type="body" idx="1"/>
          </p:nvPr>
        </p:nvSpPr>
        <p:spPr bwMode="auto">
          <a:xfrm>
            <a:off x="709930" y="4861441"/>
            <a:ext cx="5679440" cy="4605576"/>
          </a:xfrm>
          <a:prstGeom prst="rect">
            <a:avLst/>
          </a:prstGeom>
          <a:noFill/>
          <a:ln>
            <a:round/>
            <a:headEnd/>
            <a:tailEnd/>
          </a:ln>
        </p:spPr>
        <p:txBody>
          <a:bodyPr/>
          <a:lstStyle/>
          <a:p>
            <a:pPr>
              <a:spcBef>
                <a:spcPts val="487"/>
              </a:spcBef>
              <a:tabLst>
                <a:tab pos="0" algn="l"/>
                <a:tab pos="495239" algn="l"/>
                <a:tab pos="990478" algn="l"/>
                <a:tab pos="1485717" algn="l"/>
                <a:tab pos="1980956" algn="l"/>
                <a:tab pos="2476195" algn="l"/>
                <a:tab pos="2971434" algn="l"/>
                <a:tab pos="3466673" algn="l"/>
                <a:tab pos="3961912" algn="l"/>
                <a:tab pos="4457151" algn="l"/>
                <a:tab pos="4952390" algn="l"/>
                <a:tab pos="5447629" algn="l"/>
                <a:tab pos="5942868" algn="l"/>
                <a:tab pos="6438108" algn="l"/>
                <a:tab pos="6933347" algn="l"/>
                <a:tab pos="7428586" algn="l"/>
                <a:tab pos="7923825" algn="l"/>
                <a:tab pos="8419064" algn="l"/>
                <a:tab pos="8914303" algn="l"/>
                <a:tab pos="9409542" algn="l"/>
                <a:tab pos="9904781" algn="l"/>
              </a:tabLst>
            </a:pPr>
            <a:r>
              <a:rPr lang="en-US" dirty="0">
                <a:latin typeface="Arial" charset="0"/>
                <a:ea typeface="ＭＳ Ｐゴシック" pitchFamily="32" charset="-128"/>
              </a:rPr>
              <a:t>In this section, we look at two MACs that are based on the use of a block cipher mode of operation. We begin with an older algorithm, the </a:t>
            </a:r>
            <a:r>
              <a:rPr lang="en-US" b="1" dirty="0">
                <a:latin typeface="Arial" charset="0"/>
                <a:ea typeface="ＭＳ Ｐゴシック" pitchFamily="32" charset="-128"/>
              </a:rPr>
              <a:t>Data Authentication Algorithm (DAA)</a:t>
            </a:r>
            <a:r>
              <a:rPr lang="en-US" dirty="0">
                <a:latin typeface="Arial" charset="0"/>
                <a:ea typeface="ＭＳ Ｐゴシック" pitchFamily="32" charset="-128"/>
              </a:rPr>
              <a:t>, a widely used though now obsolete MAC based on DES-CBC (next slide). </a:t>
            </a:r>
            <a:r>
              <a:rPr lang="en-AU" dirty="0">
                <a:latin typeface="Arial" charset="0"/>
                <a:ea typeface="ＭＳ Ｐゴシック" pitchFamily="32" charset="-128"/>
              </a:rPr>
              <a:t>However this suffers from being too small for acceptable use today. </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9"/>
          <p:cNvSpPr>
            <a:spLocks noGrp="1" noChangeArrowheads="1"/>
          </p:cNvSpPr>
          <p:nvPr>
            <p:ph type="sldNum"/>
          </p:nvPr>
        </p:nvSpPr>
        <p:spPr>
          <a:ln/>
        </p:spPr>
        <p:txBody>
          <a:bodyPr/>
          <a:lstStyle/>
          <a:p>
            <a:fld id="{544918D9-2F84-4E56-B2A4-AB4CEC4493C0}" type="slidenum">
              <a:rPr lang="en-AU"/>
              <a:pPr/>
              <a:t>33</a:t>
            </a:fld>
            <a:endParaRPr lang="en-AU"/>
          </a:p>
        </p:txBody>
      </p:sp>
      <p:sp>
        <p:nvSpPr>
          <p:cNvPr id="86017" name="Text Box 1"/>
          <p:cNvSpPr txBox="1">
            <a:spLocks noChangeArrowheads="1"/>
          </p:cNvSpPr>
          <p:nvPr/>
        </p:nvSpPr>
        <p:spPr bwMode="auto">
          <a:xfrm>
            <a:off x="4021294" y="9721106"/>
            <a:ext cx="3076363" cy="511731"/>
          </a:xfrm>
          <a:prstGeom prst="rect">
            <a:avLst/>
          </a:prstGeom>
          <a:noFill/>
          <a:ln w="9525">
            <a:noFill/>
            <a:round/>
            <a:headEnd/>
            <a:tailEnd/>
          </a:ln>
          <a:effectLst/>
        </p:spPr>
        <p:txBody>
          <a:bodyPr lIns="97488" tIns="50694" rIns="97488" bIns="50694" anchor="b"/>
          <a:lstStyle/>
          <a:p>
            <a:pPr algn="r">
              <a:tabLst>
                <a:tab pos="0" algn="l"/>
                <a:tab pos="495239" algn="l"/>
                <a:tab pos="990478" algn="l"/>
                <a:tab pos="1485717" algn="l"/>
                <a:tab pos="1980956" algn="l"/>
                <a:tab pos="2476195" algn="l"/>
                <a:tab pos="2971434" algn="l"/>
                <a:tab pos="3466673" algn="l"/>
                <a:tab pos="3961912" algn="l"/>
                <a:tab pos="4457151" algn="l"/>
                <a:tab pos="4952390" algn="l"/>
                <a:tab pos="5447629" algn="l"/>
                <a:tab pos="5942868" algn="l"/>
                <a:tab pos="6438108" algn="l"/>
                <a:tab pos="6933347" algn="l"/>
                <a:tab pos="7428586" algn="l"/>
                <a:tab pos="7923825" algn="l"/>
                <a:tab pos="8419064" algn="l"/>
                <a:tab pos="8914303" algn="l"/>
                <a:tab pos="9409542" algn="l"/>
                <a:tab pos="9904781" algn="l"/>
              </a:tabLst>
            </a:pPr>
            <a:fld id="{F1FF3954-5470-4871-B837-649B401EC819}" type="slidenum">
              <a:rPr lang="en-US" sz="1300">
                <a:solidFill>
                  <a:srgbClr val="FFFFFF"/>
                </a:solidFill>
              </a:rPr>
              <a:pPr algn="r">
                <a:tabLst>
                  <a:tab pos="0" algn="l"/>
                  <a:tab pos="495239" algn="l"/>
                  <a:tab pos="990478" algn="l"/>
                  <a:tab pos="1485717" algn="l"/>
                  <a:tab pos="1980956" algn="l"/>
                  <a:tab pos="2476195" algn="l"/>
                  <a:tab pos="2971434" algn="l"/>
                  <a:tab pos="3466673" algn="l"/>
                  <a:tab pos="3961912" algn="l"/>
                  <a:tab pos="4457151" algn="l"/>
                  <a:tab pos="4952390" algn="l"/>
                  <a:tab pos="5447629" algn="l"/>
                  <a:tab pos="5942868" algn="l"/>
                  <a:tab pos="6438108" algn="l"/>
                  <a:tab pos="6933347" algn="l"/>
                  <a:tab pos="7428586" algn="l"/>
                  <a:tab pos="7923825" algn="l"/>
                  <a:tab pos="8419064" algn="l"/>
                  <a:tab pos="8914303" algn="l"/>
                  <a:tab pos="9409542" algn="l"/>
                  <a:tab pos="9904781" algn="l"/>
                </a:tabLst>
              </a:pPr>
              <a:t>33</a:t>
            </a:fld>
            <a:endParaRPr lang="en-US" sz="1300" dirty="0">
              <a:solidFill>
                <a:srgbClr val="FFFFFF"/>
              </a:solidFill>
            </a:endParaRPr>
          </a:p>
        </p:txBody>
      </p:sp>
      <p:sp>
        <p:nvSpPr>
          <p:cNvPr id="86018" name="Rectangle 2"/>
          <p:cNvSpPr txBox="1">
            <a:spLocks noChangeArrowheads="1"/>
          </p:cNvSpPr>
          <p:nvPr>
            <p:ph type="sldImg"/>
          </p:nvPr>
        </p:nvSpPr>
        <p:spPr bwMode="auto">
          <a:xfrm>
            <a:off x="992188" y="768350"/>
            <a:ext cx="5114925" cy="3836988"/>
          </a:xfrm>
          <a:prstGeom prst="rect">
            <a:avLst/>
          </a:prstGeom>
          <a:solidFill>
            <a:srgbClr val="FFFFFF"/>
          </a:solidFill>
          <a:ln>
            <a:solidFill>
              <a:srgbClr val="000000"/>
            </a:solidFill>
            <a:miter lim="800000"/>
            <a:headEnd/>
            <a:tailEnd/>
          </a:ln>
        </p:spPr>
      </p:sp>
      <p:sp>
        <p:nvSpPr>
          <p:cNvPr id="86019" name="Text Box 3"/>
          <p:cNvSpPr txBox="1">
            <a:spLocks noChangeArrowheads="1"/>
          </p:cNvSpPr>
          <p:nvPr>
            <p:ph type="body" idx="1"/>
          </p:nvPr>
        </p:nvSpPr>
        <p:spPr bwMode="auto">
          <a:xfrm>
            <a:off x="709930" y="4861441"/>
            <a:ext cx="5679440" cy="4605576"/>
          </a:xfrm>
          <a:prstGeom prst="rect">
            <a:avLst/>
          </a:prstGeom>
          <a:noFill/>
          <a:ln>
            <a:round/>
            <a:headEnd/>
            <a:tailEnd/>
          </a:ln>
        </p:spPr>
        <p:txBody>
          <a:bodyPr/>
          <a:lstStyle/>
          <a:p>
            <a:pPr>
              <a:spcBef>
                <a:spcPts val="487"/>
              </a:spcBef>
              <a:tabLst>
                <a:tab pos="0" algn="l"/>
                <a:tab pos="495239" algn="l"/>
                <a:tab pos="990478" algn="l"/>
                <a:tab pos="1485717" algn="l"/>
                <a:tab pos="1980956" algn="l"/>
                <a:tab pos="2476195" algn="l"/>
                <a:tab pos="2971434" algn="l"/>
                <a:tab pos="3466673" algn="l"/>
                <a:tab pos="3961912" algn="l"/>
                <a:tab pos="4457151" algn="l"/>
                <a:tab pos="4952390" algn="l"/>
                <a:tab pos="5447629" algn="l"/>
                <a:tab pos="5942868" algn="l"/>
                <a:tab pos="6438108" algn="l"/>
                <a:tab pos="6933347" algn="l"/>
                <a:tab pos="7428586" algn="l"/>
                <a:tab pos="7923825" algn="l"/>
                <a:tab pos="8419064" algn="l"/>
                <a:tab pos="8914303" algn="l"/>
                <a:tab pos="9409542" algn="l"/>
                <a:tab pos="9904781" algn="l"/>
              </a:tabLst>
            </a:pPr>
            <a:r>
              <a:rPr lang="en-US" dirty="0">
                <a:latin typeface="Arial" charset="0"/>
                <a:ea typeface="ＭＳ Ｐゴシック" pitchFamily="32" charset="-128"/>
              </a:rPr>
              <a:t>The Data Authentication Algorithm, based on DES, has been one of the most widely used MACs for a number of years. The algorithm is both a FIPS publication (FIPS PUB 113) and an ANSI standard (X9.17). However, security weaknesses in this algorithm have been discovered and it is being replaced by newer and stronger algorithms. The algorithm is shown here in Stallings Figure 12.7, and can be defined as using the cipher block chaining (CBC) mode of operation of DES, with an initialization vector of zero, and 0-pad of the final block if needed. Resulting MAC can be 16-64 bits of the final block. But this is now too small for security.</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9"/>
          <p:cNvSpPr>
            <a:spLocks noGrp="1" noChangeArrowheads="1"/>
          </p:cNvSpPr>
          <p:nvPr>
            <p:ph type="sldNum"/>
          </p:nvPr>
        </p:nvSpPr>
        <p:spPr>
          <a:ln/>
        </p:spPr>
        <p:txBody>
          <a:bodyPr/>
          <a:lstStyle/>
          <a:p>
            <a:fld id="{9B83AE02-1BAF-4870-A6DA-61CD0A8BD5F0}" type="slidenum">
              <a:rPr lang="en-AU"/>
              <a:pPr/>
              <a:t>34</a:t>
            </a:fld>
            <a:endParaRPr lang="en-AU"/>
          </a:p>
        </p:txBody>
      </p:sp>
      <p:sp>
        <p:nvSpPr>
          <p:cNvPr id="84993" name="Text Box 1"/>
          <p:cNvSpPr txBox="1">
            <a:spLocks noChangeArrowheads="1"/>
          </p:cNvSpPr>
          <p:nvPr/>
        </p:nvSpPr>
        <p:spPr bwMode="auto">
          <a:xfrm>
            <a:off x="4021294" y="9721106"/>
            <a:ext cx="3076363" cy="511731"/>
          </a:xfrm>
          <a:prstGeom prst="rect">
            <a:avLst/>
          </a:prstGeom>
          <a:noFill/>
          <a:ln w="9525">
            <a:noFill/>
            <a:round/>
            <a:headEnd/>
            <a:tailEnd/>
          </a:ln>
          <a:effectLst/>
        </p:spPr>
        <p:txBody>
          <a:bodyPr lIns="97488" tIns="50694" rIns="97488" bIns="50694" anchor="b"/>
          <a:lstStyle/>
          <a:p>
            <a:pPr algn="r">
              <a:tabLst>
                <a:tab pos="0" algn="l"/>
                <a:tab pos="495239" algn="l"/>
                <a:tab pos="990478" algn="l"/>
                <a:tab pos="1485717" algn="l"/>
                <a:tab pos="1980956" algn="l"/>
                <a:tab pos="2476195" algn="l"/>
                <a:tab pos="2971434" algn="l"/>
                <a:tab pos="3466673" algn="l"/>
                <a:tab pos="3961912" algn="l"/>
                <a:tab pos="4457151" algn="l"/>
                <a:tab pos="4952390" algn="l"/>
                <a:tab pos="5447629" algn="l"/>
                <a:tab pos="5942868" algn="l"/>
                <a:tab pos="6438108" algn="l"/>
                <a:tab pos="6933347" algn="l"/>
                <a:tab pos="7428586" algn="l"/>
                <a:tab pos="7923825" algn="l"/>
                <a:tab pos="8419064" algn="l"/>
                <a:tab pos="8914303" algn="l"/>
                <a:tab pos="9409542" algn="l"/>
                <a:tab pos="9904781" algn="l"/>
              </a:tabLst>
            </a:pPr>
            <a:fld id="{AE0A4816-4C57-48A0-BBDB-CE1C00A4A777}" type="slidenum">
              <a:rPr lang="en-US" sz="1300">
                <a:solidFill>
                  <a:srgbClr val="FFFFFF"/>
                </a:solidFill>
              </a:rPr>
              <a:pPr algn="r">
                <a:tabLst>
                  <a:tab pos="0" algn="l"/>
                  <a:tab pos="495239" algn="l"/>
                  <a:tab pos="990478" algn="l"/>
                  <a:tab pos="1485717" algn="l"/>
                  <a:tab pos="1980956" algn="l"/>
                  <a:tab pos="2476195" algn="l"/>
                  <a:tab pos="2971434" algn="l"/>
                  <a:tab pos="3466673" algn="l"/>
                  <a:tab pos="3961912" algn="l"/>
                  <a:tab pos="4457151" algn="l"/>
                  <a:tab pos="4952390" algn="l"/>
                  <a:tab pos="5447629" algn="l"/>
                  <a:tab pos="5942868" algn="l"/>
                  <a:tab pos="6438108" algn="l"/>
                  <a:tab pos="6933347" algn="l"/>
                  <a:tab pos="7428586" algn="l"/>
                  <a:tab pos="7923825" algn="l"/>
                  <a:tab pos="8419064" algn="l"/>
                  <a:tab pos="8914303" algn="l"/>
                  <a:tab pos="9409542" algn="l"/>
                  <a:tab pos="9904781" algn="l"/>
                </a:tabLst>
              </a:pPr>
              <a:t>34</a:t>
            </a:fld>
            <a:endParaRPr lang="en-US" sz="1300" dirty="0">
              <a:solidFill>
                <a:srgbClr val="FFFFFF"/>
              </a:solidFill>
            </a:endParaRPr>
          </a:p>
        </p:txBody>
      </p:sp>
      <p:sp>
        <p:nvSpPr>
          <p:cNvPr id="84994" name="Rectangle 2"/>
          <p:cNvSpPr txBox="1">
            <a:spLocks noChangeArrowheads="1"/>
          </p:cNvSpPr>
          <p:nvPr>
            <p:ph type="sldImg"/>
          </p:nvPr>
        </p:nvSpPr>
        <p:spPr bwMode="auto">
          <a:xfrm>
            <a:off x="992188" y="768350"/>
            <a:ext cx="5114925" cy="3836988"/>
          </a:xfrm>
          <a:prstGeom prst="rect">
            <a:avLst/>
          </a:prstGeom>
          <a:solidFill>
            <a:srgbClr val="FFFFFF"/>
          </a:solidFill>
          <a:ln>
            <a:solidFill>
              <a:srgbClr val="000000"/>
            </a:solidFill>
            <a:miter lim="800000"/>
            <a:headEnd/>
            <a:tailEnd/>
          </a:ln>
        </p:spPr>
      </p:sp>
      <p:sp>
        <p:nvSpPr>
          <p:cNvPr id="84995" name="Text Box 3"/>
          <p:cNvSpPr txBox="1">
            <a:spLocks noChangeArrowheads="1"/>
          </p:cNvSpPr>
          <p:nvPr>
            <p:ph type="body" idx="1"/>
          </p:nvPr>
        </p:nvSpPr>
        <p:spPr bwMode="auto">
          <a:xfrm>
            <a:off x="709930" y="4861441"/>
            <a:ext cx="5679440" cy="4605576"/>
          </a:xfrm>
          <a:prstGeom prst="rect">
            <a:avLst/>
          </a:prstGeom>
          <a:noFill/>
          <a:ln>
            <a:round/>
            <a:headEnd/>
            <a:tailEnd/>
          </a:ln>
        </p:spPr>
        <p:txBody>
          <a:bodyPr/>
          <a:lstStyle/>
          <a:p>
            <a:pPr>
              <a:spcBef>
                <a:spcPts val="487"/>
              </a:spcBef>
              <a:tabLst>
                <a:tab pos="0" algn="l"/>
                <a:tab pos="495239" algn="l"/>
                <a:tab pos="990478" algn="l"/>
                <a:tab pos="1485717" algn="l"/>
                <a:tab pos="1980956" algn="l"/>
                <a:tab pos="2476195" algn="l"/>
                <a:tab pos="2971434" algn="l"/>
                <a:tab pos="3466673" algn="l"/>
                <a:tab pos="3961912" algn="l"/>
                <a:tab pos="4457151" algn="l"/>
                <a:tab pos="4952390" algn="l"/>
                <a:tab pos="5447629" algn="l"/>
                <a:tab pos="5942868" algn="l"/>
                <a:tab pos="6438108" algn="l"/>
                <a:tab pos="6933347" algn="l"/>
                <a:tab pos="7428586" algn="l"/>
                <a:tab pos="7923825" algn="l"/>
                <a:tab pos="8419064" algn="l"/>
                <a:tab pos="8914303" algn="l"/>
                <a:tab pos="9409542" algn="l"/>
                <a:tab pos="9904781" algn="l"/>
              </a:tabLst>
            </a:pPr>
            <a:r>
              <a:rPr lang="en-US" dirty="0">
                <a:latin typeface="Arial" charset="0"/>
                <a:ea typeface="ＭＳ Ｐゴシック" pitchFamily="32" charset="-128"/>
              </a:rPr>
              <a:t>In this section, we look at two MACs that are based on the use of a block cipher mode of operation. We begin with an older algorithm, the </a:t>
            </a:r>
            <a:r>
              <a:rPr lang="en-US" b="1" dirty="0">
                <a:latin typeface="Arial" charset="0"/>
                <a:ea typeface="ＭＳ Ｐゴシック" pitchFamily="32" charset="-128"/>
              </a:rPr>
              <a:t>Data Authentication Algorithm (DAA)</a:t>
            </a:r>
            <a:r>
              <a:rPr lang="en-US" dirty="0">
                <a:latin typeface="Arial" charset="0"/>
                <a:ea typeface="ＭＳ Ｐゴシック" pitchFamily="32" charset="-128"/>
              </a:rPr>
              <a:t>, a widely used though now obsolete MAC based on DES-CBC (next slide). </a:t>
            </a:r>
            <a:r>
              <a:rPr lang="en-AU" dirty="0">
                <a:latin typeface="Arial" charset="0"/>
                <a:ea typeface="ＭＳ Ｐゴシック" pitchFamily="32" charset="-128"/>
              </a:rPr>
              <a:t>However this suffers from being too small for acceptable use today. </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44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24495B-A6E1-4090-9905-50520AECE5F9}" type="slidenum">
              <a:rPr lang="en-GB" altLang="en-US" smtClean="0"/>
              <a:pPr/>
              <a:t>35</a:t>
            </a:fld>
            <a:endParaRPr lang="en-GB" altLang="en-US" dirty="0"/>
          </a:p>
        </p:txBody>
      </p:sp>
    </p:spTree>
    <p:extLst>
      <p:ext uri="{BB962C8B-B14F-4D97-AF65-F5344CB8AC3E}">
        <p14:creationId xmlns:p14="http://schemas.microsoft.com/office/powerpoint/2010/main" xmlns="" val="35134452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9"/>
          <p:cNvSpPr>
            <a:spLocks noGrp="1" noChangeArrowheads="1"/>
          </p:cNvSpPr>
          <p:nvPr>
            <p:ph type="sldNum"/>
          </p:nvPr>
        </p:nvSpPr>
        <p:spPr>
          <a:ln/>
        </p:spPr>
        <p:txBody>
          <a:bodyPr/>
          <a:lstStyle/>
          <a:p>
            <a:fld id="{19F22BD1-FF9F-46EF-93F8-2BCBF627616B}" type="slidenum">
              <a:rPr lang="en-AU"/>
              <a:pPr/>
              <a:t>36</a:t>
            </a:fld>
            <a:endParaRPr lang="en-AU"/>
          </a:p>
        </p:txBody>
      </p:sp>
      <p:sp>
        <p:nvSpPr>
          <p:cNvPr id="87041" name="Text Box 1"/>
          <p:cNvSpPr txBox="1">
            <a:spLocks noChangeArrowheads="1"/>
          </p:cNvSpPr>
          <p:nvPr/>
        </p:nvSpPr>
        <p:spPr bwMode="auto">
          <a:xfrm>
            <a:off x="4021294" y="9721106"/>
            <a:ext cx="3076363" cy="511731"/>
          </a:xfrm>
          <a:prstGeom prst="rect">
            <a:avLst/>
          </a:prstGeom>
          <a:noFill/>
          <a:ln w="9525">
            <a:noFill/>
            <a:round/>
            <a:headEnd/>
            <a:tailEnd/>
          </a:ln>
          <a:effectLst/>
        </p:spPr>
        <p:txBody>
          <a:bodyPr lIns="97488" tIns="50694" rIns="97488" bIns="50694" anchor="b"/>
          <a:lstStyle/>
          <a:p>
            <a:pPr algn="r">
              <a:tabLst>
                <a:tab pos="0" algn="l"/>
                <a:tab pos="495239" algn="l"/>
                <a:tab pos="990478" algn="l"/>
                <a:tab pos="1485717" algn="l"/>
                <a:tab pos="1980956" algn="l"/>
                <a:tab pos="2476195" algn="l"/>
                <a:tab pos="2971434" algn="l"/>
                <a:tab pos="3466673" algn="l"/>
                <a:tab pos="3961912" algn="l"/>
                <a:tab pos="4457151" algn="l"/>
                <a:tab pos="4952390" algn="l"/>
                <a:tab pos="5447629" algn="l"/>
                <a:tab pos="5942868" algn="l"/>
                <a:tab pos="6438108" algn="l"/>
                <a:tab pos="6933347" algn="l"/>
                <a:tab pos="7428586" algn="l"/>
                <a:tab pos="7923825" algn="l"/>
                <a:tab pos="8419064" algn="l"/>
                <a:tab pos="8914303" algn="l"/>
                <a:tab pos="9409542" algn="l"/>
                <a:tab pos="9904781" algn="l"/>
              </a:tabLst>
            </a:pPr>
            <a:fld id="{AB44B845-C457-4FF6-8C64-EDDEE790C1F9}" type="slidenum">
              <a:rPr lang="en-US" sz="1300">
                <a:solidFill>
                  <a:srgbClr val="FFFFFF"/>
                </a:solidFill>
              </a:rPr>
              <a:pPr algn="r">
                <a:tabLst>
                  <a:tab pos="0" algn="l"/>
                  <a:tab pos="495239" algn="l"/>
                  <a:tab pos="990478" algn="l"/>
                  <a:tab pos="1485717" algn="l"/>
                  <a:tab pos="1980956" algn="l"/>
                  <a:tab pos="2476195" algn="l"/>
                  <a:tab pos="2971434" algn="l"/>
                  <a:tab pos="3466673" algn="l"/>
                  <a:tab pos="3961912" algn="l"/>
                  <a:tab pos="4457151" algn="l"/>
                  <a:tab pos="4952390" algn="l"/>
                  <a:tab pos="5447629" algn="l"/>
                  <a:tab pos="5942868" algn="l"/>
                  <a:tab pos="6438108" algn="l"/>
                  <a:tab pos="6933347" algn="l"/>
                  <a:tab pos="7428586" algn="l"/>
                  <a:tab pos="7923825" algn="l"/>
                  <a:tab pos="8419064" algn="l"/>
                  <a:tab pos="8914303" algn="l"/>
                  <a:tab pos="9409542" algn="l"/>
                  <a:tab pos="9904781" algn="l"/>
                </a:tabLst>
              </a:pPr>
              <a:t>36</a:t>
            </a:fld>
            <a:endParaRPr lang="en-US" sz="1300" dirty="0">
              <a:solidFill>
                <a:srgbClr val="FFFFFF"/>
              </a:solidFill>
            </a:endParaRPr>
          </a:p>
        </p:txBody>
      </p:sp>
      <p:sp>
        <p:nvSpPr>
          <p:cNvPr id="87042" name="Rectangle 2"/>
          <p:cNvSpPr txBox="1">
            <a:spLocks noChangeArrowheads="1"/>
          </p:cNvSpPr>
          <p:nvPr>
            <p:ph type="sldImg"/>
          </p:nvPr>
        </p:nvSpPr>
        <p:spPr bwMode="auto">
          <a:xfrm>
            <a:off x="992188" y="768350"/>
            <a:ext cx="5114925" cy="3836988"/>
          </a:xfrm>
          <a:prstGeom prst="rect">
            <a:avLst/>
          </a:prstGeom>
          <a:solidFill>
            <a:srgbClr val="FFFFFF"/>
          </a:solidFill>
          <a:ln>
            <a:solidFill>
              <a:srgbClr val="000000"/>
            </a:solidFill>
            <a:miter lim="800000"/>
            <a:headEnd/>
            <a:tailEnd/>
          </a:ln>
        </p:spPr>
      </p:sp>
      <p:sp>
        <p:nvSpPr>
          <p:cNvPr id="87043" name="Text Box 3"/>
          <p:cNvSpPr txBox="1">
            <a:spLocks noChangeArrowheads="1"/>
          </p:cNvSpPr>
          <p:nvPr>
            <p:ph type="body" idx="1"/>
          </p:nvPr>
        </p:nvSpPr>
        <p:spPr bwMode="auto">
          <a:xfrm>
            <a:off x="709930" y="4861441"/>
            <a:ext cx="5679440" cy="4605576"/>
          </a:xfrm>
          <a:prstGeom prst="rect">
            <a:avLst/>
          </a:prstGeom>
          <a:noFill/>
          <a:ln>
            <a:round/>
            <a:headEnd/>
            <a:tailEnd/>
          </a:ln>
        </p:spPr>
        <p:txBody>
          <a:bodyPr/>
          <a:lstStyle/>
          <a:p>
            <a:pPr>
              <a:spcBef>
                <a:spcPts val="487"/>
              </a:spcBef>
              <a:tabLst>
                <a:tab pos="0" algn="l"/>
                <a:tab pos="495239" algn="l"/>
                <a:tab pos="990478" algn="l"/>
                <a:tab pos="1485717" algn="l"/>
                <a:tab pos="1980956" algn="l"/>
                <a:tab pos="2476195" algn="l"/>
                <a:tab pos="2971434" algn="l"/>
                <a:tab pos="3466673" algn="l"/>
                <a:tab pos="3961912" algn="l"/>
                <a:tab pos="4457151" algn="l"/>
                <a:tab pos="4952390" algn="l"/>
                <a:tab pos="5447629" algn="l"/>
                <a:tab pos="5942868" algn="l"/>
                <a:tab pos="6438108" algn="l"/>
                <a:tab pos="6933347" algn="l"/>
                <a:tab pos="7428586" algn="l"/>
                <a:tab pos="7923825" algn="l"/>
                <a:tab pos="8419064" algn="l"/>
                <a:tab pos="8914303" algn="l"/>
                <a:tab pos="9409542" algn="l"/>
                <a:tab pos="9904781" algn="l"/>
              </a:tabLst>
            </a:pPr>
            <a:r>
              <a:rPr lang="en-US" dirty="0">
                <a:latin typeface="Arial" charset="0"/>
                <a:ea typeface="ＭＳ Ｐゴシック" pitchFamily="32" charset="-128"/>
              </a:rPr>
              <a:t>The Data Authentication Algorithm cipher-based MAC has been widely adopted in government and industry. Has been shown to be secure, with the following restriction. Only messages of one fixed length of </a:t>
            </a:r>
            <a:r>
              <a:rPr lang="en-US" i="1" dirty="0" err="1">
                <a:latin typeface="Arial" charset="0"/>
                <a:ea typeface="ＭＳ Ｐゴシック" pitchFamily="32" charset="-128"/>
              </a:rPr>
              <a:t>mn</a:t>
            </a:r>
            <a:r>
              <a:rPr lang="en-US" i="1" dirty="0">
                <a:latin typeface="Arial" charset="0"/>
                <a:ea typeface="ＭＳ Ｐゴシック" pitchFamily="32" charset="-128"/>
              </a:rPr>
              <a:t> </a:t>
            </a:r>
            <a:r>
              <a:rPr lang="en-US" dirty="0">
                <a:latin typeface="Arial" charset="0"/>
                <a:ea typeface="ＭＳ Ｐゴシック" pitchFamily="32" charset="-128"/>
              </a:rPr>
              <a:t>bits are processed, where </a:t>
            </a:r>
            <a:r>
              <a:rPr lang="en-US" i="1" dirty="0">
                <a:latin typeface="Arial" charset="0"/>
                <a:ea typeface="ＭＳ Ｐゴシック" pitchFamily="32" charset="-128"/>
              </a:rPr>
              <a:t>n </a:t>
            </a:r>
            <a:r>
              <a:rPr lang="en-US" dirty="0">
                <a:latin typeface="Arial" charset="0"/>
                <a:ea typeface="ＭＳ Ｐゴシック" pitchFamily="32" charset="-128"/>
              </a:rPr>
              <a:t>is the cipher block size and </a:t>
            </a:r>
            <a:r>
              <a:rPr lang="en-US" i="1" dirty="0">
                <a:latin typeface="Arial" charset="0"/>
                <a:ea typeface="ＭＳ Ｐゴシック" pitchFamily="32" charset="-128"/>
              </a:rPr>
              <a:t>m </a:t>
            </a:r>
            <a:r>
              <a:rPr lang="en-US" dirty="0">
                <a:latin typeface="Arial" charset="0"/>
                <a:ea typeface="ＭＳ Ｐゴシック" pitchFamily="32" charset="-128"/>
              </a:rPr>
              <a:t>is a fixed positive integer. This limitation can be overcome using multiple keys, which can be derived from a single key. This refinement has been adopted by NIST as the cipher-based message authentication code (CMAC) mode of operation, for use with AES and triple DES. It is specified in NIST Special Publication 800-38B. </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9"/>
          <p:cNvSpPr>
            <a:spLocks noGrp="1" noChangeArrowheads="1"/>
          </p:cNvSpPr>
          <p:nvPr>
            <p:ph type="sldNum"/>
          </p:nvPr>
        </p:nvSpPr>
        <p:spPr>
          <a:ln/>
        </p:spPr>
        <p:txBody>
          <a:bodyPr/>
          <a:lstStyle/>
          <a:p>
            <a:fld id="{8FCB810A-B44A-40BD-AA29-8DD9747EB2AA}" type="slidenum">
              <a:rPr lang="en-AU"/>
              <a:pPr/>
              <a:t>37</a:t>
            </a:fld>
            <a:endParaRPr lang="en-AU"/>
          </a:p>
        </p:txBody>
      </p:sp>
      <p:sp>
        <p:nvSpPr>
          <p:cNvPr id="88065" name="Text Box 1"/>
          <p:cNvSpPr txBox="1">
            <a:spLocks noChangeArrowheads="1"/>
          </p:cNvSpPr>
          <p:nvPr/>
        </p:nvSpPr>
        <p:spPr bwMode="auto">
          <a:xfrm>
            <a:off x="4021294" y="9721106"/>
            <a:ext cx="3076363" cy="511731"/>
          </a:xfrm>
          <a:prstGeom prst="rect">
            <a:avLst/>
          </a:prstGeom>
          <a:noFill/>
          <a:ln w="9525">
            <a:noFill/>
            <a:round/>
            <a:headEnd/>
            <a:tailEnd/>
          </a:ln>
          <a:effectLst/>
        </p:spPr>
        <p:txBody>
          <a:bodyPr lIns="97488" tIns="50694" rIns="97488" bIns="50694" anchor="b"/>
          <a:lstStyle/>
          <a:p>
            <a:pPr algn="r">
              <a:tabLst>
                <a:tab pos="0" algn="l"/>
                <a:tab pos="495239" algn="l"/>
                <a:tab pos="990478" algn="l"/>
                <a:tab pos="1485717" algn="l"/>
                <a:tab pos="1980956" algn="l"/>
                <a:tab pos="2476195" algn="l"/>
                <a:tab pos="2971434" algn="l"/>
                <a:tab pos="3466673" algn="l"/>
                <a:tab pos="3961912" algn="l"/>
                <a:tab pos="4457151" algn="l"/>
                <a:tab pos="4952390" algn="l"/>
                <a:tab pos="5447629" algn="l"/>
                <a:tab pos="5942868" algn="l"/>
                <a:tab pos="6438108" algn="l"/>
                <a:tab pos="6933347" algn="l"/>
                <a:tab pos="7428586" algn="l"/>
                <a:tab pos="7923825" algn="l"/>
                <a:tab pos="8419064" algn="l"/>
                <a:tab pos="8914303" algn="l"/>
                <a:tab pos="9409542" algn="l"/>
                <a:tab pos="9904781" algn="l"/>
              </a:tabLst>
            </a:pPr>
            <a:fld id="{D155376B-B818-45A3-ACB9-1719987858A8}" type="slidenum">
              <a:rPr lang="en-US" sz="1300">
                <a:solidFill>
                  <a:srgbClr val="FFFFFF"/>
                </a:solidFill>
              </a:rPr>
              <a:pPr algn="r">
                <a:tabLst>
                  <a:tab pos="0" algn="l"/>
                  <a:tab pos="495239" algn="l"/>
                  <a:tab pos="990478" algn="l"/>
                  <a:tab pos="1485717" algn="l"/>
                  <a:tab pos="1980956" algn="l"/>
                  <a:tab pos="2476195" algn="l"/>
                  <a:tab pos="2971434" algn="l"/>
                  <a:tab pos="3466673" algn="l"/>
                  <a:tab pos="3961912" algn="l"/>
                  <a:tab pos="4457151" algn="l"/>
                  <a:tab pos="4952390" algn="l"/>
                  <a:tab pos="5447629" algn="l"/>
                  <a:tab pos="5942868" algn="l"/>
                  <a:tab pos="6438108" algn="l"/>
                  <a:tab pos="6933347" algn="l"/>
                  <a:tab pos="7428586" algn="l"/>
                  <a:tab pos="7923825" algn="l"/>
                  <a:tab pos="8419064" algn="l"/>
                  <a:tab pos="8914303" algn="l"/>
                  <a:tab pos="9409542" algn="l"/>
                  <a:tab pos="9904781" algn="l"/>
                </a:tabLst>
              </a:pPr>
              <a:t>37</a:t>
            </a:fld>
            <a:endParaRPr lang="en-US" sz="1300" dirty="0">
              <a:solidFill>
                <a:srgbClr val="FFFFFF"/>
              </a:solidFill>
            </a:endParaRPr>
          </a:p>
        </p:txBody>
      </p:sp>
      <p:sp>
        <p:nvSpPr>
          <p:cNvPr id="88066" name="Rectangle 2"/>
          <p:cNvSpPr txBox="1">
            <a:spLocks noChangeArrowheads="1"/>
          </p:cNvSpPr>
          <p:nvPr>
            <p:ph type="sldImg"/>
          </p:nvPr>
        </p:nvSpPr>
        <p:spPr bwMode="auto">
          <a:xfrm>
            <a:off x="992188" y="768350"/>
            <a:ext cx="5114925" cy="3836988"/>
          </a:xfrm>
          <a:prstGeom prst="rect">
            <a:avLst/>
          </a:prstGeom>
          <a:solidFill>
            <a:srgbClr val="FFFFFF"/>
          </a:solidFill>
          <a:ln>
            <a:solidFill>
              <a:srgbClr val="000000"/>
            </a:solidFill>
            <a:miter lim="800000"/>
            <a:headEnd/>
            <a:tailEnd/>
          </a:ln>
        </p:spPr>
      </p:sp>
      <p:sp>
        <p:nvSpPr>
          <p:cNvPr id="88067" name="Text Box 3"/>
          <p:cNvSpPr txBox="1">
            <a:spLocks noChangeArrowheads="1"/>
          </p:cNvSpPr>
          <p:nvPr>
            <p:ph type="body" idx="1"/>
          </p:nvPr>
        </p:nvSpPr>
        <p:spPr bwMode="auto">
          <a:xfrm>
            <a:off x="709930" y="4861441"/>
            <a:ext cx="5679440" cy="4605576"/>
          </a:xfrm>
          <a:prstGeom prst="rect">
            <a:avLst/>
          </a:prstGeom>
          <a:noFill/>
          <a:ln>
            <a:round/>
            <a:headEnd/>
            <a:tailEnd/>
          </a:ln>
        </p:spPr>
        <p:txBody>
          <a:bodyPr/>
          <a:lstStyle/>
          <a:p>
            <a:pPr>
              <a:spcBef>
                <a:spcPts val="487"/>
              </a:spcBef>
              <a:tabLst>
                <a:tab pos="0" algn="l"/>
                <a:tab pos="495239" algn="l"/>
                <a:tab pos="990478" algn="l"/>
                <a:tab pos="1485717" algn="l"/>
                <a:tab pos="1980956" algn="l"/>
                <a:tab pos="2476195" algn="l"/>
                <a:tab pos="2971434" algn="l"/>
                <a:tab pos="3466673" algn="l"/>
                <a:tab pos="3961912" algn="l"/>
                <a:tab pos="4457151" algn="l"/>
                <a:tab pos="4952390" algn="l"/>
                <a:tab pos="5447629" algn="l"/>
                <a:tab pos="5942868" algn="l"/>
                <a:tab pos="6438108" algn="l"/>
                <a:tab pos="6933347" algn="l"/>
                <a:tab pos="7428586" algn="l"/>
                <a:tab pos="7923825" algn="l"/>
                <a:tab pos="8419064" algn="l"/>
                <a:tab pos="8914303" algn="l"/>
                <a:tab pos="9409542" algn="l"/>
                <a:tab pos="9904781" algn="l"/>
              </a:tabLst>
            </a:pPr>
            <a:r>
              <a:rPr lang="en-US" dirty="0">
                <a:latin typeface="Arial" charset="0"/>
                <a:ea typeface="ＭＳ Ｐゴシック" pitchFamily="32" charset="-128"/>
              </a:rPr>
              <a:t>Stallings Figure 12.8 shows the structure of CMAC. It uses the </a:t>
            </a:r>
            <a:r>
              <a:rPr lang="en-US" dirty="0" err="1">
                <a:latin typeface="Arial" charset="0"/>
                <a:ea typeface="ＭＳ Ｐゴシック" pitchFamily="32" charset="-128"/>
              </a:rPr>
              <a:t>blocksize</a:t>
            </a:r>
            <a:r>
              <a:rPr lang="en-US" dirty="0">
                <a:latin typeface="Arial" charset="0"/>
                <a:ea typeface="ＭＳ Ｐゴシック" pitchFamily="32" charset="-128"/>
              </a:rPr>
              <a:t> of the underlying cipher (</a:t>
            </a:r>
            <a:r>
              <a:rPr lang="en-US" dirty="0" err="1">
                <a:latin typeface="Arial" charset="0"/>
                <a:ea typeface="ＭＳ Ｐゴシック" pitchFamily="32" charset="-128"/>
              </a:rPr>
              <a:t>ie</a:t>
            </a:r>
            <a:r>
              <a:rPr lang="en-US" dirty="0">
                <a:latin typeface="Arial" charset="0"/>
                <a:ea typeface="ＭＳ Ｐゴシック" pitchFamily="32" charset="-128"/>
              </a:rPr>
              <a:t> 128-bits for AES or 64-bits for triple-DES). The message is divided into n blocks M1..</a:t>
            </a:r>
            <a:r>
              <a:rPr lang="en-US" dirty="0" err="1">
                <a:latin typeface="Arial" charset="0"/>
                <a:ea typeface="ＭＳ Ｐゴシック" pitchFamily="32" charset="-128"/>
              </a:rPr>
              <a:t>Mn</a:t>
            </a:r>
            <a:r>
              <a:rPr lang="en-US" dirty="0">
                <a:latin typeface="Arial" charset="0"/>
                <a:ea typeface="ＭＳ Ｐゴシック" pitchFamily="32" charset="-128"/>
              </a:rPr>
              <a:t>, padded if necessary. The algorithm makes use of a k-bit encryption key K and an n-bit constant K1 or K2 (depending on whether the message was padded or not).  For AES, the key size k is 128,192, or 256 bits; for triple DES, the key size is 112 or 168 bits. The two constants K1 &amp; K2 are derived from the original key K using encryption of 0 and multiplication in GF(2^n), as detailed in the text.</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9"/>
          <p:cNvSpPr>
            <a:spLocks noGrp="1" noChangeArrowheads="1"/>
          </p:cNvSpPr>
          <p:nvPr>
            <p:ph type="sldNum"/>
          </p:nvPr>
        </p:nvSpPr>
        <p:spPr>
          <a:ln/>
        </p:spPr>
        <p:txBody>
          <a:bodyPr/>
          <a:lstStyle/>
          <a:p>
            <a:fld id="{19F22BD1-FF9F-46EF-93F8-2BCBF627616B}" type="slidenum">
              <a:rPr lang="en-AU"/>
              <a:pPr/>
              <a:t>38</a:t>
            </a:fld>
            <a:endParaRPr lang="en-AU"/>
          </a:p>
        </p:txBody>
      </p:sp>
      <p:sp>
        <p:nvSpPr>
          <p:cNvPr id="87041" name="Text Box 1"/>
          <p:cNvSpPr txBox="1">
            <a:spLocks noChangeArrowheads="1"/>
          </p:cNvSpPr>
          <p:nvPr/>
        </p:nvSpPr>
        <p:spPr bwMode="auto">
          <a:xfrm>
            <a:off x="4021294" y="9721106"/>
            <a:ext cx="3076363" cy="511731"/>
          </a:xfrm>
          <a:prstGeom prst="rect">
            <a:avLst/>
          </a:prstGeom>
          <a:noFill/>
          <a:ln w="9525">
            <a:noFill/>
            <a:round/>
            <a:headEnd/>
            <a:tailEnd/>
          </a:ln>
          <a:effectLst/>
        </p:spPr>
        <p:txBody>
          <a:bodyPr lIns="97488" tIns="50694" rIns="97488" bIns="50694" anchor="b"/>
          <a:lstStyle/>
          <a:p>
            <a:pPr algn="r">
              <a:tabLst>
                <a:tab pos="0" algn="l"/>
                <a:tab pos="495239" algn="l"/>
                <a:tab pos="990478" algn="l"/>
                <a:tab pos="1485717" algn="l"/>
                <a:tab pos="1980956" algn="l"/>
                <a:tab pos="2476195" algn="l"/>
                <a:tab pos="2971434" algn="l"/>
                <a:tab pos="3466673" algn="l"/>
                <a:tab pos="3961912" algn="l"/>
                <a:tab pos="4457151" algn="l"/>
                <a:tab pos="4952390" algn="l"/>
                <a:tab pos="5447629" algn="l"/>
                <a:tab pos="5942868" algn="l"/>
                <a:tab pos="6438108" algn="l"/>
                <a:tab pos="6933347" algn="l"/>
                <a:tab pos="7428586" algn="l"/>
                <a:tab pos="7923825" algn="l"/>
                <a:tab pos="8419064" algn="l"/>
                <a:tab pos="8914303" algn="l"/>
                <a:tab pos="9409542" algn="l"/>
                <a:tab pos="9904781" algn="l"/>
              </a:tabLst>
            </a:pPr>
            <a:fld id="{AB44B845-C457-4FF6-8C64-EDDEE790C1F9}" type="slidenum">
              <a:rPr lang="en-US" sz="1300">
                <a:solidFill>
                  <a:srgbClr val="FFFFFF"/>
                </a:solidFill>
              </a:rPr>
              <a:pPr algn="r">
                <a:tabLst>
                  <a:tab pos="0" algn="l"/>
                  <a:tab pos="495239" algn="l"/>
                  <a:tab pos="990478" algn="l"/>
                  <a:tab pos="1485717" algn="l"/>
                  <a:tab pos="1980956" algn="l"/>
                  <a:tab pos="2476195" algn="l"/>
                  <a:tab pos="2971434" algn="l"/>
                  <a:tab pos="3466673" algn="l"/>
                  <a:tab pos="3961912" algn="l"/>
                  <a:tab pos="4457151" algn="l"/>
                  <a:tab pos="4952390" algn="l"/>
                  <a:tab pos="5447629" algn="l"/>
                  <a:tab pos="5942868" algn="l"/>
                  <a:tab pos="6438108" algn="l"/>
                  <a:tab pos="6933347" algn="l"/>
                  <a:tab pos="7428586" algn="l"/>
                  <a:tab pos="7923825" algn="l"/>
                  <a:tab pos="8419064" algn="l"/>
                  <a:tab pos="8914303" algn="l"/>
                  <a:tab pos="9409542" algn="l"/>
                  <a:tab pos="9904781" algn="l"/>
                </a:tabLst>
              </a:pPr>
              <a:t>38</a:t>
            </a:fld>
            <a:endParaRPr lang="en-US" sz="1300" dirty="0">
              <a:solidFill>
                <a:srgbClr val="FFFFFF"/>
              </a:solidFill>
            </a:endParaRPr>
          </a:p>
        </p:txBody>
      </p:sp>
      <p:sp>
        <p:nvSpPr>
          <p:cNvPr id="87042" name="Rectangle 2"/>
          <p:cNvSpPr txBox="1">
            <a:spLocks noChangeArrowheads="1"/>
          </p:cNvSpPr>
          <p:nvPr>
            <p:ph type="sldImg"/>
          </p:nvPr>
        </p:nvSpPr>
        <p:spPr bwMode="auto">
          <a:xfrm>
            <a:off x="992188" y="768350"/>
            <a:ext cx="5114925" cy="3836988"/>
          </a:xfrm>
          <a:prstGeom prst="rect">
            <a:avLst/>
          </a:prstGeom>
          <a:solidFill>
            <a:srgbClr val="FFFFFF"/>
          </a:solidFill>
          <a:ln>
            <a:solidFill>
              <a:srgbClr val="000000"/>
            </a:solidFill>
            <a:miter lim="800000"/>
            <a:headEnd/>
            <a:tailEnd/>
          </a:ln>
        </p:spPr>
      </p:sp>
      <p:sp>
        <p:nvSpPr>
          <p:cNvPr id="87043" name="Text Box 3"/>
          <p:cNvSpPr txBox="1">
            <a:spLocks noChangeArrowheads="1"/>
          </p:cNvSpPr>
          <p:nvPr>
            <p:ph type="body" idx="1"/>
          </p:nvPr>
        </p:nvSpPr>
        <p:spPr bwMode="auto">
          <a:xfrm>
            <a:off x="709930" y="4861441"/>
            <a:ext cx="5679440" cy="4605576"/>
          </a:xfrm>
          <a:prstGeom prst="rect">
            <a:avLst/>
          </a:prstGeom>
          <a:noFill/>
          <a:ln>
            <a:round/>
            <a:headEnd/>
            <a:tailEnd/>
          </a:ln>
        </p:spPr>
        <p:txBody>
          <a:bodyPr/>
          <a:lstStyle/>
          <a:p>
            <a:pPr>
              <a:spcBef>
                <a:spcPts val="487"/>
              </a:spcBef>
              <a:tabLst>
                <a:tab pos="0" algn="l"/>
                <a:tab pos="495239" algn="l"/>
                <a:tab pos="990478" algn="l"/>
                <a:tab pos="1485717" algn="l"/>
                <a:tab pos="1980956" algn="l"/>
                <a:tab pos="2476195" algn="l"/>
                <a:tab pos="2971434" algn="l"/>
                <a:tab pos="3466673" algn="l"/>
                <a:tab pos="3961912" algn="l"/>
                <a:tab pos="4457151" algn="l"/>
                <a:tab pos="4952390" algn="l"/>
                <a:tab pos="5447629" algn="l"/>
                <a:tab pos="5942868" algn="l"/>
                <a:tab pos="6438108" algn="l"/>
                <a:tab pos="6933347" algn="l"/>
                <a:tab pos="7428586" algn="l"/>
                <a:tab pos="7923825" algn="l"/>
                <a:tab pos="8419064" algn="l"/>
                <a:tab pos="8914303" algn="l"/>
                <a:tab pos="9409542" algn="l"/>
                <a:tab pos="9904781" algn="l"/>
              </a:tabLst>
            </a:pPr>
            <a:r>
              <a:rPr lang="en-US" dirty="0">
                <a:latin typeface="Arial" charset="0"/>
                <a:ea typeface="ＭＳ Ｐゴシック" pitchFamily="32" charset="-128"/>
              </a:rPr>
              <a:t>The Data Authentication Algorithm cipher-based MAC has been widely adopted in government and industry. Has been shown to be secure, with the following restriction. Only messages of one fixed length of </a:t>
            </a:r>
            <a:r>
              <a:rPr lang="en-US" i="1" dirty="0" err="1">
                <a:latin typeface="Arial" charset="0"/>
                <a:ea typeface="ＭＳ Ｐゴシック" pitchFamily="32" charset="-128"/>
              </a:rPr>
              <a:t>mn</a:t>
            </a:r>
            <a:r>
              <a:rPr lang="en-US" i="1" dirty="0">
                <a:latin typeface="Arial" charset="0"/>
                <a:ea typeface="ＭＳ Ｐゴシック" pitchFamily="32" charset="-128"/>
              </a:rPr>
              <a:t> </a:t>
            </a:r>
            <a:r>
              <a:rPr lang="en-US" dirty="0">
                <a:latin typeface="Arial" charset="0"/>
                <a:ea typeface="ＭＳ Ｐゴシック" pitchFamily="32" charset="-128"/>
              </a:rPr>
              <a:t>bits are processed, where </a:t>
            </a:r>
            <a:r>
              <a:rPr lang="en-US" i="1" dirty="0">
                <a:latin typeface="Arial" charset="0"/>
                <a:ea typeface="ＭＳ Ｐゴシック" pitchFamily="32" charset="-128"/>
              </a:rPr>
              <a:t>n </a:t>
            </a:r>
            <a:r>
              <a:rPr lang="en-US" dirty="0">
                <a:latin typeface="Arial" charset="0"/>
                <a:ea typeface="ＭＳ Ｐゴシック" pitchFamily="32" charset="-128"/>
              </a:rPr>
              <a:t>is the cipher block size and </a:t>
            </a:r>
            <a:r>
              <a:rPr lang="en-US" i="1" dirty="0">
                <a:latin typeface="Arial" charset="0"/>
                <a:ea typeface="ＭＳ Ｐゴシック" pitchFamily="32" charset="-128"/>
              </a:rPr>
              <a:t>m </a:t>
            </a:r>
            <a:r>
              <a:rPr lang="en-US" dirty="0">
                <a:latin typeface="Arial" charset="0"/>
                <a:ea typeface="ＭＳ Ｐゴシック" pitchFamily="32" charset="-128"/>
              </a:rPr>
              <a:t>is a fixed positive integer. This limitation can be overcome using multiple keys, which can be derived from a single key. This refinement has been adopted by NIST as the cipher-based message authentication code (CMAC) mode of operation, for use with AES and triple DES. It is specified in NIST Special Publication 800-38B. </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44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24495B-A6E1-4090-9905-50520AECE5F9}" type="slidenum">
              <a:rPr lang="en-GB" altLang="en-US" smtClean="0"/>
              <a:pPr/>
              <a:t>39</a:t>
            </a:fld>
            <a:endParaRPr lang="en-GB" altLang="en-US" dirty="0"/>
          </a:p>
        </p:txBody>
      </p:sp>
    </p:spTree>
    <p:extLst>
      <p:ext uri="{BB962C8B-B14F-4D97-AF65-F5344CB8AC3E}">
        <p14:creationId xmlns:p14="http://schemas.microsoft.com/office/powerpoint/2010/main" xmlns="" val="3513445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44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24495B-A6E1-4090-9905-50520AECE5F9}" type="slidenum">
              <a:rPr lang="en-GB" altLang="en-US" smtClean="0"/>
              <a:pPr/>
              <a:t>4</a:t>
            </a:fld>
            <a:endParaRPr lang="en-GB" altLang="en-US" dirty="0"/>
          </a:p>
        </p:txBody>
      </p:sp>
    </p:spTree>
    <p:extLst>
      <p:ext uri="{BB962C8B-B14F-4D97-AF65-F5344CB8AC3E}">
        <p14:creationId xmlns:p14="http://schemas.microsoft.com/office/powerpoint/2010/main" xmlns="" val="35134452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9"/>
          <p:cNvSpPr>
            <a:spLocks noGrp="1" noChangeArrowheads="1"/>
          </p:cNvSpPr>
          <p:nvPr>
            <p:ph type="sldNum"/>
          </p:nvPr>
        </p:nvSpPr>
        <p:spPr>
          <a:ln/>
        </p:spPr>
        <p:txBody>
          <a:bodyPr/>
          <a:lstStyle/>
          <a:p>
            <a:fld id="{72D2CE64-5A04-43F2-986F-7825743F47AB}" type="slidenum">
              <a:rPr lang="en-AU"/>
              <a:pPr/>
              <a:t>40</a:t>
            </a:fld>
            <a:endParaRPr lang="en-AU"/>
          </a:p>
        </p:txBody>
      </p:sp>
      <p:sp>
        <p:nvSpPr>
          <p:cNvPr id="111617" name="Text Box 1"/>
          <p:cNvSpPr txBox="1">
            <a:spLocks noChangeArrowheads="1"/>
          </p:cNvSpPr>
          <p:nvPr/>
        </p:nvSpPr>
        <p:spPr bwMode="auto">
          <a:xfrm>
            <a:off x="4021294" y="9721106"/>
            <a:ext cx="3076363" cy="511731"/>
          </a:xfrm>
          <a:prstGeom prst="rect">
            <a:avLst/>
          </a:prstGeom>
          <a:noFill/>
          <a:ln w="9525">
            <a:noFill/>
            <a:round/>
            <a:headEnd/>
            <a:tailEnd/>
          </a:ln>
          <a:effectLst/>
        </p:spPr>
        <p:txBody>
          <a:bodyPr lIns="97488" tIns="50694" rIns="97488" bIns="50694" anchor="b"/>
          <a:lstStyle/>
          <a:p>
            <a:pPr algn="r">
              <a:tabLst>
                <a:tab pos="0" algn="l"/>
                <a:tab pos="495239" algn="l"/>
                <a:tab pos="990478" algn="l"/>
                <a:tab pos="1485717" algn="l"/>
                <a:tab pos="1980956" algn="l"/>
                <a:tab pos="2476195" algn="l"/>
                <a:tab pos="2971434" algn="l"/>
                <a:tab pos="3466673" algn="l"/>
                <a:tab pos="3961912" algn="l"/>
                <a:tab pos="4457151" algn="l"/>
                <a:tab pos="4952390" algn="l"/>
                <a:tab pos="5447629" algn="l"/>
                <a:tab pos="5942868" algn="l"/>
                <a:tab pos="6438108" algn="l"/>
                <a:tab pos="6933347" algn="l"/>
                <a:tab pos="7428586" algn="l"/>
                <a:tab pos="7923825" algn="l"/>
                <a:tab pos="8419064" algn="l"/>
                <a:tab pos="8914303" algn="l"/>
                <a:tab pos="9409542" algn="l"/>
                <a:tab pos="9904781" algn="l"/>
              </a:tabLst>
            </a:pPr>
            <a:fld id="{8C256B66-FDA8-42B9-8280-60FEE2A2CD01}" type="slidenum">
              <a:rPr lang="en-US" sz="1300">
                <a:solidFill>
                  <a:srgbClr val="FFFFFF"/>
                </a:solidFill>
              </a:rPr>
              <a:pPr algn="r">
                <a:tabLst>
                  <a:tab pos="0" algn="l"/>
                  <a:tab pos="495239" algn="l"/>
                  <a:tab pos="990478" algn="l"/>
                  <a:tab pos="1485717" algn="l"/>
                  <a:tab pos="1980956" algn="l"/>
                  <a:tab pos="2476195" algn="l"/>
                  <a:tab pos="2971434" algn="l"/>
                  <a:tab pos="3466673" algn="l"/>
                  <a:tab pos="3961912" algn="l"/>
                  <a:tab pos="4457151" algn="l"/>
                  <a:tab pos="4952390" algn="l"/>
                  <a:tab pos="5447629" algn="l"/>
                  <a:tab pos="5942868" algn="l"/>
                  <a:tab pos="6438108" algn="l"/>
                  <a:tab pos="6933347" algn="l"/>
                  <a:tab pos="7428586" algn="l"/>
                  <a:tab pos="7923825" algn="l"/>
                  <a:tab pos="8419064" algn="l"/>
                  <a:tab pos="8914303" algn="l"/>
                  <a:tab pos="9409542" algn="l"/>
                  <a:tab pos="9904781" algn="l"/>
                </a:tabLst>
              </a:pPr>
              <a:t>40</a:t>
            </a:fld>
            <a:endParaRPr lang="en-US" sz="1300" dirty="0">
              <a:solidFill>
                <a:srgbClr val="FFFFFF"/>
              </a:solidFill>
            </a:endParaRPr>
          </a:p>
        </p:txBody>
      </p:sp>
      <p:sp>
        <p:nvSpPr>
          <p:cNvPr id="111618" name="Rectangle 2"/>
          <p:cNvSpPr txBox="1">
            <a:spLocks noChangeArrowheads="1"/>
          </p:cNvSpPr>
          <p:nvPr>
            <p:ph type="sldImg"/>
          </p:nvPr>
        </p:nvSpPr>
        <p:spPr bwMode="auto">
          <a:xfrm>
            <a:off x="992188" y="768350"/>
            <a:ext cx="5114925" cy="3836988"/>
          </a:xfrm>
          <a:prstGeom prst="rect">
            <a:avLst/>
          </a:prstGeom>
          <a:solidFill>
            <a:srgbClr val="FFFFFF"/>
          </a:solidFill>
          <a:ln>
            <a:solidFill>
              <a:srgbClr val="000000"/>
            </a:solidFill>
            <a:miter lim="800000"/>
            <a:headEnd/>
            <a:tailEnd/>
          </a:ln>
        </p:spPr>
      </p:sp>
      <p:sp>
        <p:nvSpPr>
          <p:cNvPr id="111619" name="Text Box 3"/>
          <p:cNvSpPr txBox="1">
            <a:spLocks noChangeArrowheads="1"/>
          </p:cNvSpPr>
          <p:nvPr>
            <p:ph type="body" idx="1"/>
          </p:nvPr>
        </p:nvSpPr>
        <p:spPr bwMode="auto">
          <a:xfrm>
            <a:off x="709930" y="4861441"/>
            <a:ext cx="5679440" cy="4605576"/>
          </a:xfrm>
          <a:prstGeom prst="rect">
            <a:avLst/>
          </a:prstGeom>
          <a:noFill/>
          <a:ln>
            <a:round/>
            <a:headEnd/>
            <a:tailEnd/>
          </a:ln>
        </p:spPr>
        <p:txBody>
          <a:bodyPr/>
          <a:lstStyle/>
          <a:p>
            <a:pPr>
              <a:spcBef>
                <a:spcPts val="487"/>
              </a:spcBef>
              <a:tabLst>
                <a:tab pos="0" algn="l"/>
                <a:tab pos="495239" algn="l"/>
                <a:tab pos="990478" algn="l"/>
                <a:tab pos="1485717" algn="l"/>
                <a:tab pos="1980956" algn="l"/>
                <a:tab pos="2476195" algn="l"/>
                <a:tab pos="2971434" algn="l"/>
                <a:tab pos="3466673" algn="l"/>
                <a:tab pos="3961912" algn="l"/>
                <a:tab pos="4457151" algn="l"/>
                <a:tab pos="4952390" algn="l"/>
                <a:tab pos="5447629" algn="l"/>
                <a:tab pos="5942868" algn="l"/>
                <a:tab pos="6438108" algn="l"/>
                <a:tab pos="6933347" algn="l"/>
                <a:tab pos="7428586" algn="l"/>
                <a:tab pos="7923825" algn="l"/>
                <a:tab pos="8419064" algn="l"/>
                <a:tab pos="8914303" algn="l"/>
                <a:tab pos="9409542" algn="l"/>
                <a:tab pos="9904781" algn="l"/>
              </a:tabLst>
            </a:pPr>
            <a:r>
              <a:rPr lang="en-US" dirty="0">
                <a:latin typeface="Arial" charset="0"/>
                <a:ea typeface="ＭＳ Ｐゴシック" pitchFamily="32" charset="-128"/>
              </a:rPr>
              <a:t>Chapter 12 summary.</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44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24495B-A6E1-4090-9905-50520AECE5F9}" type="slidenum">
              <a:rPr lang="en-GB" altLang="en-US" smtClean="0"/>
              <a:pPr/>
              <a:t>41</a:t>
            </a:fld>
            <a:endParaRPr lang="en-GB" altLang="en-US" dirty="0"/>
          </a:p>
        </p:txBody>
      </p:sp>
    </p:spTree>
    <p:extLst>
      <p:ext uri="{BB962C8B-B14F-4D97-AF65-F5344CB8AC3E}">
        <p14:creationId xmlns:p14="http://schemas.microsoft.com/office/powerpoint/2010/main" xmlns="" val="35134452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44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24495B-A6E1-4090-9905-50520AECE5F9}" type="slidenum">
              <a:rPr lang="en-GB" altLang="en-US" smtClean="0"/>
              <a:pPr/>
              <a:t>43</a:t>
            </a:fld>
            <a:endParaRPr lang="en-GB" altLang="en-US" dirty="0"/>
          </a:p>
        </p:txBody>
      </p:sp>
    </p:spTree>
    <p:extLst>
      <p:ext uri="{BB962C8B-B14F-4D97-AF65-F5344CB8AC3E}">
        <p14:creationId xmlns:p14="http://schemas.microsoft.com/office/powerpoint/2010/main" xmlns="" val="3513445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9"/>
          <p:cNvSpPr>
            <a:spLocks noGrp="1" noChangeArrowheads="1"/>
          </p:cNvSpPr>
          <p:nvPr>
            <p:ph type="sldNum"/>
          </p:nvPr>
        </p:nvSpPr>
        <p:spPr>
          <a:ln/>
        </p:spPr>
        <p:txBody>
          <a:bodyPr/>
          <a:lstStyle/>
          <a:p>
            <a:fld id="{EDD76659-3DFB-4F6D-80DE-FD945CDB822A}" type="slidenum">
              <a:rPr lang="en-AU"/>
              <a:pPr/>
              <a:t>5</a:t>
            </a:fld>
            <a:endParaRPr lang="en-AU"/>
          </a:p>
        </p:txBody>
      </p:sp>
      <p:sp>
        <p:nvSpPr>
          <p:cNvPr id="61441" name="Text Box 1"/>
          <p:cNvSpPr txBox="1">
            <a:spLocks noChangeArrowheads="1"/>
          </p:cNvSpPr>
          <p:nvPr/>
        </p:nvSpPr>
        <p:spPr bwMode="auto">
          <a:xfrm>
            <a:off x="4021294" y="9721106"/>
            <a:ext cx="3076363" cy="511731"/>
          </a:xfrm>
          <a:prstGeom prst="rect">
            <a:avLst/>
          </a:prstGeom>
          <a:noFill/>
          <a:ln w="9525">
            <a:noFill/>
            <a:round/>
            <a:headEnd/>
            <a:tailEnd/>
          </a:ln>
          <a:effectLst/>
        </p:spPr>
        <p:txBody>
          <a:bodyPr lIns="97488" tIns="50694" rIns="97488" bIns="50694" anchor="b"/>
          <a:lstStyle/>
          <a:p>
            <a:pPr algn="r">
              <a:tabLst>
                <a:tab pos="0" algn="l"/>
                <a:tab pos="495239" algn="l"/>
                <a:tab pos="990478" algn="l"/>
                <a:tab pos="1485717" algn="l"/>
                <a:tab pos="1980956" algn="l"/>
                <a:tab pos="2476195" algn="l"/>
                <a:tab pos="2971434" algn="l"/>
                <a:tab pos="3466673" algn="l"/>
                <a:tab pos="3961912" algn="l"/>
                <a:tab pos="4457151" algn="l"/>
                <a:tab pos="4952390" algn="l"/>
                <a:tab pos="5447629" algn="l"/>
                <a:tab pos="5942868" algn="l"/>
                <a:tab pos="6438108" algn="l"/>
                <a:tab pos="6933347" algn="l"/>
                <a:tab pos="7428586" algn="l"/>
                <a:tab pos="7923825" algn="l"/>
                <a:tab pos="8419064" algn="l"/>
                <a:tab pos="8914303" algn="l"/>
                <a:tab pos="9409542" algn="l"/>
                <a:tab pos="9904781" algn="l"/>
              </a:tabLst>
            </a:pPr>
            <a:fld id="{8F167FBC-4197-4967-9BE7-43015ABD8EB2}" type="slidenum">
              <a:rPr lang="en-US" sz="1300">
                <a:solidFill>
                  <a:srgbClr val="FFFFFF"/>
                </a:solidFill>
              </a:rPr>
              <a:pPr algn="r">
                <a:tabLst>
                  <a:tab pos="0" algn="l"/>
                  <a:tab pos="495239" algn="l"/>
                  <a:tab pos="990478" algn="l"/>
                  <a:tab pos="1485717" algn="l"/>
                  <a:tab pos="1980956" algn="l"/>
                  <a:tab pos="2476195" algn="l"/>
                  <a:tab pos="2971434" algn="l"/>
                  <a:tab pos="3466673" algn="l"/>
                  <a:tab pos="3961912" algn="l"/>
                  <a:tab pos="4457151" algn="l"/>
                  <a:tab pos="4952390" algn="l"/>
                  <a:tab pos="5447629" algn="l"/>
                  <a:tab pos="5942868" algn="l"/>
                  <a:tab pos="6438108" algn="l"/>
                  <a:tab pos="6933347" algn="l"/>
                  <a:tab pos="7428586" algn="l"/>
                  <a:tab pos="7923825" algn="l"/>
                  <a:tab pos="8419064" algn="l"/>
                  <a:tab pos="8914303" algn="l"/>
                  <a:tab pos="9409542" algn="l"/>
                  <a:tab pos="9904781" algn="l"/>
                </a:tabLst>
              </a:pPr>
              <a:t>5</a:t>
            </a:fld>
            <a:endParaRPr lang="en-US" sz="1300" dirty="0">
              <a:solidFill>
                <a:srgbClr val="FFFFFF"/>
              </a:solidFill>
            </a:endParaRPr>
          </a:p>
        </p:txBody>
      </p:sp>
      <p:sp>
        <p:nvSpPr>
          <p:cNvPr id="61442" name="Rectangle 2"/>
          <p:cNvSpPr txBox="1">
            <a:spLocks noChangeArrowheads="1"/>
          </p:cNvSpPr>
          <p:nvPr>
            <p:ph type="sldImg"/>
          </p:nvPr>
        </p:nvSpPr>
        <p:spPr bwMode="auto">
          <a:xfrm>
            <a:off x="992188" y="768350"/>
            <a:ext cx="5114925" cy="3836988"/>
          </a:xfrm>
          <a:prstGeom prst="rect">
            <a:avLst/>
          </a:prstGeom>
          <a:solidFill>
            <a:srgbClr val="FFFFFF"/>
          </a:solidFill>
          <a:ln>
            <a:solidFill>
              <a:srgbClr val="000000"/>
            </a:solidFill>
            <a:miter lim="800000"/>
            <a:headEnd/>
            <a:tailEnd/>
          </a:ln>
        </p:spPr>
      </p:sp>
      <p:sp>
        <p:nvSpPr>
          <p:cNvPr id="61443" name="Text Box 3"/>
          <p:cNvSpPr txBox="1">
            <a:spLocks noChangeArrowheads="1"/>
          </p:cNvSpPr>
          <p:nvPr>
            <p:ph type="body" idx="1"/>
          </p:nvPr>
        </p:nvSpPr>
        <p:spPr bwMode="auto">
          <a:xfrm>
            <a:off x="709930" y="4861441"/>
            <a:ext cx="5679440" cy="4605576"/>
          </a:xfrm>
          <a:prstGeom prst="rect">
            <a:avLst/>
          </a:prstGeom>
          <a:noFill/>
          <a:ln>
            <a:round/>
            <a:headEnd/>
            <a:tailEnd/>
          </a:ln>
        </p:spPr>
        <p:txBody>
          <a:bodyPr/>
          <a:lstStyle/>
          <a:p>
            <a:pPr>
              <a:spcBef>
                <a:spcPts val="487"/>
              </a:spcBef>
              <a:tabLst>
                <a:tab pos="0" algn="l"/>
                <a:tab pos="495239" algn="l"/>
                <a:tab pos="990478" algn="l"/>
                <a:tab pos="1485717" algn="l"/>
                <a:tab pos="1980956" algn="l"/>
                <a:tab pos="2476195" algn="l"/>
                <a:tab pos="2971434" algn="l"/>
                <a:tab pos="3466673" algn="l"/>
                <a:tab pos="3961912" algn="l"/>
                <a:tab pos="4457151" algn="l"/>
                <a:tab pos="4952390" algn="l"/>
                <a:tab pos="5447629" algn="l"/>
                <a:tab pos="5942868" algn="l"/>
                <a:tab pos="6438108" algn="l"/>
                <a:tab pos="6933347" algn="l"/>
                <a:tab pos="7428586" algn="l"/>
                <a:tab pos="7923825" algn="l"/>
                <a:tab pos="8419064" algn="l"/>
                <a:tab pos="8914303" algn="l"/>
                <a:tab pos="9409542" algn="l"/>
                <a:tab pos="9904781" algn="l"/>
              </a:tabLst>
            </a:pPr>
            <a:r>
              <a:rPr lang="en-US" dirty="0">
                <a:latin typeface="Arial" charset="0"/>
                <a:ea typeface="ＭＳ Ｐゴシック" pitchFamily="32" charset="-128"/>
              </a:rPr>
              <a:t>One of the most fascinating and complex areas of cryptography is that of message authentication and the related area of digital signatures. </a:t>
            </a:r>
            <a:r>
              <a:rPr lang="en-AU" dirty="0">
                <a:latin typeface="Arial" charset="0"/>
                <a:ea typeface="ＭＳ Ｐゴシック" pitchFamily="32" charset="-128"/>
              </a:rPr>
              <a:t>We now consider how to protect message integrity (</a:t>
            </a:r>
            <a:r>
              <a:rPr lang="en-AU" dirty="0" err="1">
                <a:latin typeface="Arial" charset="0"/>
                <a:ea typeface="ＭＳ Ｐゴシック" pitchFamily="32" charset="-128"/>
              </a:rPr>
              <a:t>ie</a:t>
            </a:r>
            <a:r>
              <a:rPr lang="en-AU" dirty="0">
                <a:latin typeface="Arial" charset="0"/>
                <a:ea typeface="ＭＳ Ｐゴシック" pitchFamily="32" charset="-128"/>
              </a:rPr>
              <a:t> protection from modification), as well as confirming the identity of the sender. Generically this is the problem of message authentication, and in </a:t>
            </a:r>
            <a:r>
              <a:rPr lang="en-AU" dirty="0" err="1">
                <a:latin typeface="Arial" charset="0"/>
                <a:ea typeface="ＭＳ Ｐゴシック" pitchFamily="32" charset="-128"/>
              </a:rPr>
              <a:t>eCommerce</a:t>
            </a:r>
            <a:r>
              <a:rPr lang="en-AU" dirty="0">
                <a:latin typeface="Arial" charset="0"/>
                <a:ea typeface="ＭＳ Ｐゴシック" pitchFamily="32" charset="-128"/>
              </a:rPr>
              <a:t> applications is arguably more important than secrecy. Message Authentication is concerned with: protecting the integrity of a message, validating identity of originator, &amp; non-repudiation of origin (dispute resolution). There are three </a:t>
            </a:r>
            <a:r>
              <a:rPr lang="en-US" dirty="0">
                <a:ea typeface="ＭＳ Ｐゴシック" pitchFamily="32" charset="-128"/>
              </a:rPr>
              <a:t>types of functions that may be used to produce an authenticator: </a:t>
            </a:r>
            <a:r>
              <a:rPr lang="en-US" dirty="0">
                <a:latin typeface="Arial" charset="0"/>
                <a:ea typeface="ＭＳ Ｐゴシック" pitchFamily="32" charset="-128"/>
              </a:rPr>
              <a:t>a hash function, message encryption, message authentication code (MAC). Hash functions, and how they may serve for message authentication, are discussed in Chapter 11. The remainder of this section briefly examines the remaining two topics. The remainder of the chapter elaborates on the topic of MACs.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44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24495B-A6E1-4090-9905-50520AECE5F9}" type="slidenum">
              <a:rPr lang="en-GB" altLang="en-US" smtClean="0"/>
              <a:pPr/>
              <a:t>6</a:t>
            </a:fld>
            <a:endParaRPr lang="en-GB" altLang="en-US" dirty="0"/>
          </a:p>
        </p:txBody>
      </p:sp>
    </p:spTree>
    <p:extLst>
      <p:ext uri="{BB962C8B-B14F-4D97-AF65-F5344CB8AC3E}">
        <p14:creationId xmlns:p14="http://schemas.microsoft.com/office/powerpoint/2010/main" xmlns="" val="3513445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9"/>
          <p:cNvSpPr>
            <a:spLocks noGrp="1" noChangeArrowheads="1"/>
          </p:cNvSpPr>
          <p:nvPr>
            <p:ph type="sldNum"/>
          </p:nvPr>
        </p:nvSpPr>
        <p:spPr>
          <a:ln/>
        </p:spPr>
        <p:txBody>
          <a:bodyPr/>
          <a:lstStyle/>
          <a:p>
            <a:fld id="{19B3C2D2-205D-4C4C-9588-31A8A21F1CCB}" type="slidenum">
              <a:rPr lang="en-AU"/>
              <a:pPr/>
              <a:t>7</a:t>
            </a:fld>
            <a:endParaRPr lang="en-AU"/>
          </a:p>
        </p:txBody>
      </p:sp>
      <p:sp>
        <p:nvSpPr>
          <p:cNvPr id="62465" name="Text Box 1"/>
          <p:cNvSpPr txBox="1">
            <a:spLocks noChangeArrowheads="1"/>
          </p:cNvSpPr>
          <p:nvPr/>
        </p:nvSpPr>
        <p:spPr bwMode="auto">
          <a:xfrm>
            <a:off x="4021294" y="9721106"/>
            <a:ext cx="3076363" cy="511731"/>
          </a:xfrm>
          <a:prstGeom prst="rect">
            <a:avLst/>
          </a:prstGeom>
          <a:noFill/>
          <a:ln w="9525">
            <a:noFill/>
            <a:round/>
            <a:headEnd/>
            <a:tailEnd/>
          </a:ln>
          <a:effectLst/>
        </p:spPr>
        <p:txBody>
          <a:bodyPr lIns="97488" tIns="50694" rIns="97488" bIns="50694" anchor="b"/>
          <a:lstStyle/>
          <a:p>
            <a:pPr algn="r">
              <a:tabLst>
                <a:tab pos="0" algn="l"/>
                <a:tab pos="495239" algn="l"/>
                <a:tab pos="990478" algn="l"/>
                <a:tab pos="1485717" algn="l"/>
                <a:tab pos="1980956" algn="l"/>
                <a:tab pos="2476195" algn="l"/>
                <a:tab pos="2971434" algn="l"/>
                <a:tab pos="3466673" algn="l"/>
                <a:tab pos="3961912" algn="l"/>
                <a:tab pos="4457151" algn="l"/>
                <a:tab pos="4952390" algn="l"/>
                <a:tab pos="5447629" algn="l"/>
                <a:tab pos="5942868" algn="l"/>
                <a:tab pos="6438108" algn="l"/>
                <a:tab pos="6933347" algn="l"/>
                <a:tab pos="7428586" algn="l"/>
                <a:tab pos="7923825" algn="l"/>
                <a:tab pos="8419064" algn="l"/>
                <a:tab pos="8914303" algn="l"/>
                <a:tab pos="9409542" algn="l"/>
                <a:tab pos="9904781" algn="l"/>
              </a:tabLst>
            </a:pPr>
            <a:fld id="{333D30AB-01BF-495C-AF3C-5B4705A307F1}" type="slidenum">
              <a:rPr lang="en-US" sz="1300">
                <a:solidFill>
                  <a:srgbClr val="FFFFFF"/>
                </a:solidFill>
              </a:rPr>
              <a:pPr algn="r">
                <a:tabLst>
                  <a:tab pos="0" algn="l"/>
                  <a:tab pos="495239" algn="l"/>
                  <a:tab pos="990478" algn="l"/>
                  <a:tab pos="1485717" algn="l"/>
                  <a:tab pos="1980956" algn="l"/>
                  <a:tab pos="2476195" algn="l"/>
                  <a:tab pos="2971434" algn="l"/>
                  <a:tab pos="3466673" algn="l"/>
                  <a:tab pos="3961912" algn="l"/>
                  <a:tab pos="4457151" algn="l"/>
                  <a:tab pos="4952390" algn="l"/>
                  <a:tab pos="5447629" algn="l"/>
                  <a:tab pos="5942868" algn="l"/>
                  <a:tab pos="6438108" algn="l"/>
                  <a:tab pos="6933347" algn="l"/>
                  <a:tab pos="7428586" algn="l"/>
                  <a:tab pos="7923825" algn="l"/>
                  <a:tab pos="8419064" algn="l"/>
                  <a:tab pos="8914303" algn="l"/>
                  <a:tab pos="9409542" algn="l"/>
                  <a:tab pos="9904781" algn="l"/>
                </a:tabLst>
              </a:pPr>
              <a:t>7</a:t>
            </a:fld>
            <a:endParaRPr lang="en-US" sz="1300" dirty="0">
              <a:solidFill>
                <a:srgbClr val="FFFFFF"/>
              </a:solidFill>
            </a:endParaRPr>
          </a:p>
        </p:txBody>
      </p:sp>
      <p:sp>
        <p:nvSpPr>
          <p:cNvPr id="62466" name="Rectangle 2"/>
          <p:cNvSpPr txBox="1">
            <a:spLocks noChangeArrowheads="1"/>
          </p:cNvSpPr>
          <p:nvPr>
            <p:ph type="sldImg"/>
          </p:nvPr>
        </p:nvSpPr>
        <p:spPr bwMode="auto">
          <a:xfrm>
            <a:off x="992188" y="768350"/>
            <a:ext cx="5114925" cy="3836988"/>
          </a:xfrm>
          <a:prstGeom prst="rect">
            <a:avLst/>
          </a:prstGeom>
          <a:solidFill>
            <a:srgbClr val="FFFFFF"/>
          </a:solidFill>
          <a:ln>
            <a:solidFill>
              <a:srgbClr val="000000"/>
            </a:solidFill>
            <a:miter lim="800000"/>
            <a:headEnd/>
            <a:tailEnd/>
          </a:ln>
        </p:spPr>
      </p:sp>
      <p:sp>
        <p:nvSpPr>
          <p:cNvPr id="62467" name="Text Box 3"/>
          <p:cNvSpPr txBox="1">
            <a:spLocks noChangeArrowheads="1"/>
          </p:cNvSpPr>
          <p:nvPr>
            <p:ph type="body" idx="1"/>
          </p:nvPr>
        </p:nvSpPr>
        <p:spPr bwMode="auto">
          <a:xfrm>
            <a:off x="709930" y="4861441"/>
            <a:ext cx="5679440" cy="4660659"/>
          </a:xfrm>
          <a:prstGeom prst="rect">
            <a:avLst/>
          </a:prstGeom>
          <a:noFill/>
          <a:ln>
            <a:round/>
            <a:headEnd/>
            <a:tailEnd/>
          </a:ln>
        </p:spPr>
        <p:txBody>
          <a:bodyPr/>
          <a:lstStyle/>
          <a:p>
            <a:pPr>
              <a:spcBef>
                <a:spcPts val="487"/>
              </a:spcBef>
              <a:tabLst>
                <a:tab pos="0" algn="l"/>
                <a:tab pos="495239" algn="l"/>
                <a:tab pos="990478" algn="l"/>
                <a:tab pos="1485717" algn="l"/>
                <a:tab pos="1980956" algn="l"/>
                <a:tab pos="2476195" algn="l"/>
                <a:tab pos="2971434" algn="l"/>
                <a:tab pos="3466673" algn="l"/>
                <a:tab pos="3961912" algn="l"/>
                <a:tab pos="4457151" algn="l"/>
                <a:tab pos="4952390" algn="l"/>
                <a:tab pos="5447629" algn="l"/>
                <a:tab pos="5942868" algn="l"/>
                <a:tab pos="6438108" algn="l"/>
                <a:tab pos="6933347" algn="l"/>
                <a:tab pos="7428586" algn="l"/>
                <a:tab pos="7923825" algn="l"/>
                <a:tab pos="8419064" algn="l"/>
                <a:tab pos="8914303" algn="l"/>
                <a:tab pos="9409542" algn="l"/>
                <a:tab pos="9904781" algn="l"/>
              </a:tabLst>
            </a:pPr>
            <a:r>
              <a:rPr lang="en-US" dirty="0">
                <a:latin typeface="Arial" charset="0"/>
                <a:cs typeface="Arial" charset="0"/>
              </a:rPr>
              <a:t>In the context of communications across a network, the attacks listed above can be identified, with more detail given in the text. The first two requirements (Disclosure: Release of message contents; and Traffic analysis: Discovery of the pattern of traffic between parties) belong in the realm of message confidentiality, and are handled using the encryption techniques already discussed. </a:t>
            </a:r>
            <a:r>
              <a:rPr lang="en-US" dirty="0">
                <a:latin typeface="Arial" charset="0"/>
                <a:ea typeface="ＭＳ Ｐゴシック" pitchFamily="32" charset="-128"/>
              </a:rPr>
              <a:t>Measures to deal with items 3 through 6 </a:t>
            </a:r>
            <a:r>
              <a:rPr lang="en-US" dirty="0">
                <a:latin typeface="Arial" charset="0"/>
                <a:cs typeface="Arial" charset="0"/>
              </a:rPr>
              <a:t>(Masquerade: Insertion of messages into the network from a fraudulent source; Content modification: of the contents of a message; Sequence modification: to a sequence of messages between parties; and Timing modification: Delay or replay of messages) </a:t>
            </a:r>
            <a:r>
              <a:rPr lang="en-US" dirty="0">
                <a:latin typeface="Arial" charset="0"/>
                <a:ea typeface="ＭＳ Ｐゴシック" pitchFamily="32" charset="-128"/>
              </a:rPr>
              <a:t>are generally regarded as message authentication. Mechanisms for dealing specifically with item 7 (</a:t>
            </a:r>
            <a:r>
              <a:rPr lang="en-US" dirty="0">
                <a:latin typeface="Arial" charset="0"/>
                <a:cs typeface="Arial" charset="0"/>
              </a:rPr>
              <a:t>Source repudiation: Denial of transmission of message by source) </a:t>
            </a:r>
            <a:r>
              <a:rPr lang="en-US" dirty="0">
                <a:latin typeface="Arial" charset="0"/>
                <a:ea typeface="ＭＳ Ｐゴシック" pitchFamily="32" charset="-128"/>
              </a:rPr>
              <a:t>come under the heading of digital signatures. Generally, a digital signature technique will also counter some or all of the attacks listed under items 3 through 6. Dealing with item 8 (</a:t>
            </a:r>
            <a:r>
              <a:rPr lang="en-US" dirty="0">
                <a:latin typeface="Arial" charset="0"/>
                <a:cs typeface="Arial" charset="0"/>
              </a:rPr>
              <a:t>Destination repudiation: Denial of receipt of message by destination) </a:t>
            </a:r>
            <a:r>
              <a:rPr lang="en-US" dirty="0">
                <a:latin typeface="Arial" charset="0"/>
                <a:ea typeface="ＭＳ Ｐゴシック" pitchFamily="32" charset="-128"/>
              </a:rPr>
              <a:t>may require a combination of the use of digital signatures and a protocol designed to counter this attack. </a:t>
            </a:r>
          </a:p>
          <a:p>
            <a:pPr>
              <a:spcBef>
                <a:spcPts val="487"/>
              </a:spcBef>
              <a:tabLst>
                <a:tab pos="0" algn="l"/>
                <a:tab pos="495239" algn="l"/>
                <a:tab pos="990478" algn="l"/>
                <a:tab pos="1485717" algn="l"/>
                <a:tab pos="1980956" algn="l"/>
                <a:tab pos="2476195" algn="l"/>
                <a:tab pos="2971434" algn="l"/>
                <a:tab pos="3466673" algn="l"/>
                <a:tab pos="3961912" algn="l"/>
                <a:tab pos="4457151" algn="l"/>
                <a:tab pos="4952390" algn="l"/>
                <a:tab pos="5447629" algn="l"/>
                <a:tab pos="5942868" algn="l"/>
                <a:tab pos="6438108" algn="l"/>
                <a:tab pos="6933347" algn="l"/>
                <a:tab pos="7428586" algn="l"/>
                <a:tab pos="7923825" algn="l"/>
                <a:tab pos="8419064" algn="l"/>
                <a:tab pos="8914303" algn="l"/>
                <a:tab pos="9409542" algn="l"/>
                <a:tab pos="9904781" algn="l"/>
              </a:tabLst>
            </a:pPr>
            <a:r>
              <a:rPr lang="en-US" dirty="0">
                <a:latin typeface="Arial" charset="0"/>
                <a:ea typeface="ＭＳ Ｐゴシック" pitchFamily="32" charset="-128"/>
              </a:rPr>
              <a:t>In summary, message authentication is a procedure to verify that received messages come from the alleged source and have not been altered. Message authentication may also verify sequencing and timeliness. A digital signature is an authentication technique that also includes measures to counter repudiation by the source.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44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24495B-A6E1-4090-9905-50520AECE5F9}" type="slidenum">
              <a:rPr lang="en-GB" altLang="en-US" smtClean="0"/>
              <a:pPr/>
              <a:t>8</a:t>
            </a:fld>
            <a:endParaRPr lang="en-GB" altLang="en-US" dirty="0"/>
          </a:p>
        </p:txBody>
      </p:sp>
    </p:spTree>
    <p:extLst>
      <p:ext uri="{BB962C8B-B14F-4D97-AF65-F5344CB8AC3E}">
        <p14:creationId xmlns:p14="http://schemas.microsoft.com/office/powerpoint/2010/main" xmlns="" val="3513445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9"/>
          <p:cNvSpPr>
            <a:spLocks noGrp="1" noChangeArrowheads="1"/>
          </p:cNvSpPr>
          <p:nvPr>
            <p:ph type="sldNum"/>
          </p:nvPr>
        </p:nvSpPr>
        <p:spPr>
          <a:ln/>
        </p:spPr>
        <p:txBody>
          <a:bodyPr/>
          <a:lstStyle/>
          <a:p>
            <a:fld id="{C9371057-DE07-4B93-B0C0-DE791E5F0BD7}" type="slidenum">
              <a:rPr lang="en-AU"/>
              <a:pPr/>
              <a:t>9</a:t>
            </a:fld>
            <a:endParaRPr lang="en-AU"/>
          </a:p>
        </p:txBody>
      </p:sp>
      <p:sp>
        <p:nvSpPr>
          <p:cNvPr id="64513" name="Text Box 1"/>
          <p:cNvSpPr txBox="1">
            <a:spLocks noChangeArrowheads="1"/>
          </p:cNvSpPr>
          <p:nvPr/>
        </p:nvSpPr>
        <p:spPr bwMode="auto">
          <a:xfrm>
            <a:off x="4021294" y="9721106"/>
            <a:ext cx="3076363" cy="511731"/>
          </a:xfrm>
          <a:prstGeom prst="rect">
            <a:avLst/>
          </a:prstGeom>
          <a:noFill/>
          <a:ln w="9525">
            <a:noFill/>
            <a:round/>
            <a:headEnd/>
            <a:tailEnd/>
          </a:ln>
          <a:effectLst/>
        </p:spPr>
        <p:txBody>
          <a:bodyPr lIns="97488" tIns="50694" rIns="97488" bIns="50694" anchor="b"/>
          <a:lstStyle/>
          <a:p>
            <a:pPr algn="r">
              <a:tabLst>
                <a:tab pos="0" algn="l"/>
                <a:tab pos="495239" algn="l"/>
                <a:tab pos="990478" algn="l"/>
                <a:tab pos="1485717" algn="l"/>
                <a:tab pos="1980956" algn="l"/>
                <a:tab pos="2476195" algn="l"/>
                <a:tab pos="2971434" algn="l"/>
                <a:tab pos="3466673" algn="l"/>
                <a:tab pos="3961912" algn="l"/>
                <a:tab pos="4457151" algn="l"/>
                <a:tab pos="4952390" algn="l"/>
                <a:tab pos="5447629" algn="l"/>
                <a:tab pos="5942868" algn="l"/>
                <a:tab pos="6438108" algn="l"/>
                <a:tab pos="6933347" algn="l"/>
                <a:tab pos="7428586" algn="l"/>
                <a:tab pos="7923825" algn="l"/>
                <a:tab pos="8419064" algn="l"/>
                <a:tab pos="8914303" algn="l"/>
                <a:tab pos="9409542" algn="l"/>
                <a:tab pos="9904781" algn="l"/>
              </a:tabLst>
            </a:pPr>
            <a:fld id="{8E3A317F-5253-4771-970B-5C87470DE946}" type="slidenum">
              <a:rPr lang="en-US" sz="1300">
                <a:solidFill>
                  <a:srgbClr val="FFFFFF"/>
                </a:solidFill>
              </a:rPr>
              <a:pPr algn="r">
                <a:tabLst>
                  <a:tab pos="0" algn="l"/>
                  <a:tab pos="495239" algn="l"/>
                  <a:tab pos="990478" algn="l"/>
                  <a:tab pos="1485717" algn="l"/>
                  <a:tab pos="1980956" algn="l"/>
                  <a:tab pos="2476195" algn="l"/>
                  <a:tab pos="2971434" algn="l"/>
                  <a:tab pos="3466673" algn="l"/>
                  <a:tab pos="3961912" algn="l"/>
                  <a:tab pos="4457151" algn="l"/>
                  <a:tab pos="4952390" algn="l"/>
                  <a:tab pos="5447629" algn="l"/>
                  <a:tab pos="5942868" algn="l"/>
                  <a:tab pos="6438108" algn="l"/>
                  <a:tab pos="6933347" algn="l"/>
                  <a:tab pos="7428586" algn="l"/>
                  <a:tab pos="7923825" algn="l"/>
                  <a:tab pos="8419064" algn="l"/>
                  <a:tab pos="8914303" algn="l"/>
                  <a:tab pos="9409542" algn="l"/>
                  <a:tab pos="9904781" algn="l"/>
                </a:tabLst>
              </a:pPr>
              <a:t>9</a:t>
            </a:fld>
            <a:endParaRPr lang="en-US" sz="1300" dirty="0">
              <a:solidFill>
                <a:srgbClr val="FFFFFF"/>
              </a:solidFill>
            </a:endParaRPr>
          </a:p>
        </p:txBody>
      </p:sp>
      <p:sp>
        <p:nvSpPr>
          <p:cNvPr id="64514" name="Rectangle 2"/>
          <p:cNvSpPr txBox="1">
            <a:spLocks noChangeArrowheads="1"/>
          </p:cNvSpPr>
          <p:nvPr>
            <p:ph type="sldImg"/>
          </p:nvPr>
        </p:nvSpPr>
        <p:spPr bwMode="auto">
          <a:xfrm>
            <a:off x="992188" y="768350"/>
            <a:ext cx="5114925" cy="3836988"/>
          </a:xfrm>
          <a:prstGeom prst="rect">
            <a:avLst/>
          </a:prstGeom>
          <a:solidFill>
            <a:srgbClr val="FFFFFF"/>
          </a:solidFill>
          <a:ln>
            <a:solidFill>
              <a:srgbClr val="000000"/>
            </a:solidFill>
            <a:miter lim="800000"/>
            <a:headEnd/>
            <a:tailEnd/>
          </a:ln>
        </p:spPr>
      </p:sp>
      <p:sp>
        <p:nvSpPr>
          <p:cNvPr id="64515" name="Text Box 3"/>
          <p:cNvSpPr txBox="1">
            <a:spLocks noChangeArrowheads="1"/>
          </p:cNvSpPr>
          <p:nvPr>
            <p:ph type="body" idx="1"/>
          </p:nvPr>
        </p:nvSpPr>
        <p:spPr bwMode="auto">
          <a:xfrm>
            <a:off x="709930" y="4861441"/>
            <a:ext cx="5679440" cy="4605576"/>
          </a:xfrm>
          <a:prstGeom prst="rect">
            <a:avLst/>
          </a:prstGeom>
          <a:noFill/>
          <a:ln>
            <a:round/>
            <a:headEnd/>
            <a:tailEnd/>
          </a:ln>
        </p:spPr>
        <p:txBody>
          <a:bodyPr/>
          <a:lstStyle/>
          <a:p>
            <a:pPr>
              <a:spcBef>
                <a:spcPts val="487"/>
              </a:spcBef>
              <a:tabLst>
                <a:tab pos="0" algn="l"/>
                <a:tab pos="495239" algn="l"/>
                <a:tab pos="990478" algn="l"/>
                <a:tab pos="1485717" algn="l"/>
                <a:tab pos="1980956" algn="l"/>
                <a:tab pos="2476195" algn="l"/>
                <a:tab pos="2971434" algn="l"/>
                <a:tab pos="3466673" algn="l"/>
                <a:tab pos="3961912" algn="l"/>
                <a:tab pos="4457151" algn="l"/>
                <a:tab pos="4952390" algn="l"/>
                <a:tab pos="5447629" algn="l"/>
                <a:tab pos="5942868" algn="l"/>
                <a:tab pos="6438108" algn="l"/>
                <a:tab pos="6933347" algn="l"/>
                <a:tab pos="7428586" algn="l"/>
                <a:tab pos="7923825" algn="l"/>
                <a:tab pos="8419064" algn="l"/>
                <a:tab pos="8914303" algn="l"/>
                <a:tab pos="9409542" algn="l"/>
                <a:tab pos="9904781" algn="l"/>
              </a:tabLst>
            </a:pPr>
            <a:r>
              <a:rPr lang="en-US" dirty="0">
                <a:latin typeface="Arial" charset="0"/>
                <a:cs typeface="Arial" charset="0"/>
              </a:rPr>
              <a:t>Message encryption by itself can provide a measure of authentication. The analysis differs for symmetric and public-key encryption schemes. </a:t>
            </a:r>
          </a:p>
          <a:p>
            <a:pPr>
              <a:spcBef>
                <a:spcPts val="487"/>
              </a:spcBef>
              <a:tabLst>
                <a:tab pos="0" algn="l"/>
                <a:tab pos="495239" algn="l"/>
                <a:tab pos="990478" algn="l"/>
                <a:tab pos="1485717" algn="l"/>
                <a:tab pos="1980956" algn="l"/>
                <a:tab pos="2476195" algn="l"/>
                <a:tab pos="2971434" algn="l"/>
                <a:tab pos="3466673" algn="l"/>
                <a:tab pos="3961912" algn="l"/>
                <a:tab pos="4457151" algn="l"/>
                <a:tab pos="4952390" algn="l"/>
                <a:tab pos="5447629" algn="l"/>
                <a:tab pos="5942868" algn="l"/>
                <a:tab pos="6438108" algn="l"/>
                <a:tab pos="6933347" algn="l"/>
                <a:tab pos="7428586" algn="l"/>
                <a:tab pos="7923825" algn="l"/>
                <a:tab pos="8419064" algn="l"/>
                <a:tab pos="8914303" algn="l"/>
                <a:tab pos="9409542" algn="l"/>
                <a:tab pos="9904781" algn="l"/>
              </a:tabLst>
            </a:pPr>
            <a:r>
              <a:rPr lang="en-US" dirty="0">
                <a:latin typeface="Arial" charset="0"/>
                <a:cs typeface="Arial" charset="0"/>
              </a:rPr>
              <a:t>If use symmetric encryption, If no other party knows the key, then confidentiality is provided. As well, symmetric encryption provides authentication as well as confidentiality, since only the other party can have encrypted a properly constructed message (Stallings Figure 12.1a). Here, the </a:t>
            </a:r>
            <a:r>
              <a:rPr lang="en-US" dirty="0" err="1">
                <a:latin typeface="Arial" charset="0"/>
                <a:cs typeface="Arial" charset="0"/>
              </a:rPr>
              <a:t>ciphertext</a:t>
            </a:r>
            <a:r>
              <a:rPr lang="en-US" dirty="0">
                <a:latin typeface="Arial" charset="0"/>
                <a:cs typeface="Arial" charset="0"/>
              </a:rPr>
              <a:t> of the entire message serves as its authenticator, on the basis that only those who know the appropriate keys could have validly encrypted the message. This is provided you can recognize a valid message (</a:t>
            </a:r>
            <a:r>
              <a:rPr lang="en-US" dirty="0" err="1">
                <a:latin typeface="Arial" charset="0"/>
                <a:cs typeface="Arial" charset="0"/>
              </a:rPr>
              <a:t>ie</a:t>
            </a:r>
            <a:r>
              <a:rPr lang="en-US" dirty="0">
                <a:latin typeface="Arial" charset="0"/>
                <a:cs typeface="Arial" charset="0"/>
              </a:rPr>
              <a:t> if the message has </a:t>
            </a:r>
            <a:r>
              <a:rPr lang="en-AU" dirty="0">
                <a:latin typeface="Arial" charset="0"/>
                <a:cs typeface="Arial" charset="0"/>
              </a:rPr>
              <a:t>suitable structure such as redundancy or a checksum to detect any changes).</a:t>
            </a:r>
          </a:p>
          <a:p>
            <a:pPr>
              <a:spcBef>
                <a:spcPts val="487"/>
              </a:spcBef>
              <a:tabLst>
                <a:tab pos="0" algn="l"/>
                <a:tab pos="495239" algn="l"/>
                <a:tab pos="990478" algn="l"/>
                <a:tab pos="1485717" algn="l"/>
                <a:tab pos="1980956" algn="l"/>
                <a:tab pos="2476195" algn="l"/>
                <a:tab pos="2971434" algn="l"/>
                <a:tab pos="3466673" algn="l"/>
                <a:tab pos="3961912" algn="l"/>
                <a:tab pos="4457151" algn="l"/>
                <a:tab pos="4952390" algn="l"/>
                <a:tab pos="5447629" algn="l"/>
                <a:tab pos="5942868" algn="l"/>
                <a:tab pos="6438108" algn="l"/>
                <a:tab pos="6933347" algn="l"/>
                <a:tab pos="7428586" algn="l"/>
                <a:tab pos="7923825" algn="l"/>
                <a:tab pos="8419064" algn="l"/>
                <a:tab pos="8914303" algn="l"/>
                <a:tab pos="9409542" algn="l"/>
                <a:tab pos="9904781" algn="l"/>
              </a:tabLst>
            </a:pPr>
            <a:endParaRPr lang="en-AU" dirty="0">
              <a:latin typeface="Arial" charset="0"/>
              <a:cs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1" descr="band"/>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 y="5583235"/>
            <a:ext cx="9128125" cy="12890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Rectangle 18"/>
          <p:cNvSpPr>
            <a:spLocks noChangeArrowheads="1"/>
          </p:cNvSpPr>
          <p:nvPr/>
        </p:nvSpPr>
        <p:spPr bwMode="auto">
          <a:xfrm>
            <a:off x="0" y="0"/>
            <a:ext cx="9144000" cy="1752600"/>
          </a:xfrm>
          <a:prstGeom prst="rect">
            <a:avLst/>
          </a:prstGeom>
          <a:solidFill>
            <a:srgbClr val="335295"/>
          </a:solidFill>
          <a:ln w="9525">
            <a:noFill/>
            <a:miter lim="800000"/>
            <a:headEnd/>
            <a:tailEnd/>
          </a:ln>
        </p:spPr>
        <p:txBody>
          <a:bodyPr wrap="none" anchor="ctr"/>
          <a:lstStyle/>
          <a:p>
            <a:pPr>
              <a:defRPr/>
            </a:pPr>
            <a:endParaRPr lang="en-US" sz="1800">
              <a:latin typeface="Arial" charset="0"/>
              <a:cs typeface="+mn-cs"/>
            </a:endParaRPr>
          </a:p>
        </p:txBody>
      </p:sp>
      <p:sp>
        <p:nvSpPr>
          <p:cNvPr id="5122" name="Rectangle 2"/>
          <p:cNvSpPr>
            <a:spLocks noGrp="1" noChangeArrowheads="1"/>
          </p:cNvSpPr>
          <p:nvPr>
            <p:ph type="ctrTitle"/>
          </p:nvPr>
        </p:nvSpPr>
        <p:spPr>
          <a:xfrm>
            <a:off x="685800" y="2286000"/>
            <a:ext cx="7772400" cy="1143000"/>
          </a:xfrm>
        </p:spPr>
        <p:txBody>
          <a:bodyPr/>
          <a:lstStyle>
            <a:lvl1pPr>
              <a:defRPr>
                <a:solidFill>
                  <a:srgbClr val="1B57B5"/>
                </a:solidFill>
                <a:latin typeface="Arial" panose="020B0604020202020204" pitchFamily="34" charset="0"/>
                <a:cs typeface="Arial" panose="020B0604020202020204" pitchFamily="34" charset="0"/>
              </a:defRPr>
            </a:lvl1pPr>
          </a:lstStyle>
          <a:p>
            <a:r>
              <a:rPr lang="en-US" smtClean="0"/>
              <a:t>Click to edit Master title style</a:t>
            </a:r>
            <a:endParaRPr lang="en-US"/>
          </a:p>
        </p:txBody>
      </p:sp>
      <p:sp>
        <p:nvSpPr>
          <p:cNvPr id="5123" name="Rectangle 3"/>
          <p:cNvSpPr>
            <a:spLocks noGrp="1" noChangeArrowheads="1"/>
          </p:cNvSpPr>
          <p:nvPr>
            <p:ph type="subTitle" idx="1"/>
          </p:nvPr>
        </p:nvSpPr>
        <p:spPr>
          <a:xfrm>
            <a:off x="1371600" y="3810000"/>
            <a:ext cx="6400800" cy="1752600"/>
          </a:xfrm>
        </p:spPr>
        <p:txBody>
          <a:bodyPr/>
          <a:lstStyle>
            <a:lvl1pPr marL="0" indent="0" algn="ctr">
              <a:buFontTx/>
              <a:buNone/>
              <a:defRPr>
                <a:solidFill>
                  <a:schemeClr val="bg2"/>
                </a:solidFill>
                <a:latin typeface="Arial" panose="020B0604020202020204" pitchFamily="34" charset="0"/>
                <a:cs typeface="Arial" panose="020B0604020202020204" pitchFamily="34" charset="0"/>
              </a:defRPr>
            </a:lvl1pPr>
          </a:lstStyle>
          <a:p>
            <a:r>
              <a:rPr lang="en-US" smtClean="0"/>
              <a:t>Click to edit Master subtitle style</a:t>
            </a:r>
            <a:endParaRPr lang="en-US"/>
          </a:p>
        </p:txBody>
      </p:sp>
    </p:spTree>
    <p:extLst>
      <p:ext uri="{BB962C8B-B14F-4D97-AF65-F5344CB8AC3E}">
        <p14:creationId xmlns:p14="http://schemas.microsoft.com/office/powerpoint/2010/main" xmlns="" val="3388091961"/>
      </p:ext>
    </p:extLst>
  </p:cSld>
  <p:clrMapOvr>
    <a:masterClrMapping/>
  </p:clrMapOvr>
  <p:transition>
    <p:wipe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4" name="Straight Connector 3"/>
          <p:cNvCxnSpPr/>
          <p:nvPr/>
        </p:nvCxnSpPr>
        <p:spPr>
          <a:xfrm>
            <a:off x="457200" y="1066800"/>
            <a:ext cx="82296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57200" y="274638"/>
            <a:ext cx="8229600" cy="792162"/>
          </a:xfrm>
        </p:spPr>
        <p:txBody>
          <a:bodyPr/>
          <a:lstStyle>
            <a:lvl1pPr>
              <a:defRPr sz="3200">
                <a:latin typeface="Arial" panose="020B0604020202020204" pitchFamily="34" charset="0"/>
                <a:cs typeface="Arial" panose="020B0604020202020204" pitchFamily="34" charset="0"/>
              </a:defRPr>
            </a:lvl1pPr>
          </a:lstStyle>
          <a:p>
            <a:r>
              <a:rPr lang="en-US" smtClean="0"/>
              <a:t>Click to edit Master title style</a:t>
            </a:r>
            <a:endParaRPr lang="en-US"/>
          </a:p>
        </p:txBody>
      </p:sp>
      <p:sp>
        <p:nvSpPr>
          <p:cNvPr id="3" name="Content Placeholder 2"/>
          <p:cNvSpPr>
            <a:spLocks noGrp="1"/>
          </p:cNvSpPr>
          <p:nvPr>
            <p:ph idx="1"/>
          </p:nvPr>
        </p:nvSpPr>
        <p:spPr>
          <a:xfrm>
            <a:off x="457200" y="1219202"/>
            <a:ext cx="8229600" cy="4906963"/>
          </a:xfrm>
        </p:spPr>
        <p:txBody>
          <a:bodyPr/>
          <a:lstStyle>
            <a:lvl1pPr>
              <a:defRPr sz="2400">
                <a:latin typeface="Arial" panose="020B0604020202020204" pitchFamily="34" charset="0"/>
                <a:cs typeface="Arial" panose="020B0604020202020204" pitchFamily="34" charset="0"/>
              </a:defRPr>
            </a:lvl1pPr>
            <a:lvl2pPr>
              <a:defRPr sz="2000">
                <a:latin typeface="Arial" panose="020B0604020202020204" pitchFamily="34" charset="0"/>
                <a:cs typeface="Arial" panose="020B0604020202020204" pitchFamily="34" charset="0"/>
              </a:defRPr>
            </a:lvl2pPr>
            <a:lvl3pPr>
              <a:defRPr sz="1800">
                <a:latin typeface="Arial" panose="020B0604020202020204" pitchFamily="34" charset="0"/>
                <a:cs typeface="Arial" panose="020B0604020202020204" pitchFamily="34" charset="0"/>
              </a:defRPr>
            </a:lvl3pPr>
            <a:lvl4pPr>
              <a:defRPr sz="1600">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Box 4"/>
          <p:cNvSpPr txBox="1"/>
          <p:nvPr/>
        </p:nvSpPr>
        <p:spPr>
          <a:xfrm>
            <a:off x="3800520" y="6291590"/>
            <a:ext cx="466794" cy="253916"/>
          </a:xfrm>
          <a:prstGeom prst="rect">
            <a:avLst/>
          </a:prstGeom>
          <a:noFill/>
        </p:spPr>
        <p:txBody>
          <a:bodyPr wrap="none" rtlCol="0">
            <a:spAutoFit/>
          </a:bodyPr>
          <a:lstStyle/>
          <a:p>
            <a:r>
              <a:rPr lang="en-US" sz="1050" i="1" baseline="0" dirty="0" smtClean="0"/>
              <a:t>v 1.0</a:t>
            </a:r>
            <a:endParaRPr lang="en-US" sz="1050" i="1" dirty="0"/>
          </a:p>
        </p:txBody>
      </p:sp>
    </p:spTree>
    <p:extLst>
      <p:ext uri="{BB962C8B-B14F-4D97-AF65-F5344CB8AC3E}">
        <p14:creationId xmlns:p14="http://schemas.microsoft.com/office/powerpoint/2010/main" xmlns="" val="2107125811"/>
      </p:ext>
    </p:extLst>
  </p:cSld>
  <p:clrMapOvr>
    <a:overrideClrMapping bg1="lt1" tx1="dk1" bg2="lt2" tx2="dk2" accent1="accent1" accent2="accent2" accent3="accent3" accent4="accent4" accent5="accent5" accent6="accent6" hlink="hlink" folHlink="folHlink"/>
  </p:clrMapOvr>
  <p:transition>
    <p:wipe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Slide Number Placeholder 1"/>
          <p:cNvSpPr>
            <a:spLocks noGrp="1"/>
          </p:cNvSpPr>
          <p:nvPr>
            <p:ph type="sldNum" idx="10"/>
          </p:nvPr>
        </p:nvSpPr>
        <p:spPr>
          <a:xfrm>
            <a:off x="6553200" y="6248400"/>
            <a:ext cx="2130425" cy="458788"/>
          </a:xfrm>
          <a:prstGeom prst="rect">
            <a:avLst/>
          </a:prstGeom>
        </p:spPr>
        <p:txBody>
          <a:bodyPr/>
          <a:lstStyle>
            <a:lvl1pPr>
              <a:defRPr/>
            </a:lvl1pPr>
          </a:lstStyle>
          <a:p>
            <a:fld id="{2FA53D93-198B-43A7-999B-1109BF1C7424}"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21" descr="band"/>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1" y="5568727"/>
            <a:ext cx="9142413" cy="12892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051"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2052" name="Rectangle 3"/>
          <p:cNvSpPr>
            <a:spLocks noGrp="1" noChangeArrowheads="1"/>
          </p:cNvSpPr>
          <p:nvPr>
            <p:ph type="body" idx="1"/>
          </p:nvPr>
        </p:nvSpPr>
        <p:spPr bwMode="auto">
          <a:xfrm>
            <a:off x="457200" y="1447800"/>
            <a:ext cx="8229600" cy="46783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5" name="Oval 4"/>
          <p:cNvSpPr>
            <a:spLocks noChangeArrowheads="1"/>
          </p:cNvSpPr>
          <p:nvPr/>
        </p:nvSpPr>
        <p:spPr bwMode="auto">
          <a:xfrm>
            <a:off x="0" y="6213364"/>
            <a:ext cx="685800" cy="304800"/>
          </a:xfrm>
          <a:prstGeom prst="ellipse">
            <a:avLst/>
          </a:prstGeom>
          <a:solidFill>
            <a:schemeClr val="bg1"/>
          </a:solidFill>
          <a:ln w="25400" algn="ctr">
            <a:solidFill>
              <a:schemeClr val="bg1"/>
            </a:solidFill>
            <a:round/>
            <a:headEnd/>
            <a:tailEnd/>
          </a:ln>
        </p:spPr>
        <p:txBody>
          <a:bodyPr lIns="0" tIns="0" rIns="0" bIns="0"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fld id="{68F38F93-EFB2-4D8E-B34E-D4180BE42A95}" type="slidenum">
              <a:rPr lang="en-US" altLang="en-US" sz="1600" b="1">
                <a:solidFill>
                  <a:schemeClr val="accent2"/>
                </a:solidFill>
                <a:latin typeface="Calibri" panose="020F0502020204030204" pitchFamily="34" charset="0"/>
              </a:rPr>
              <a:pPr algn="ctr"/>
              <a:t>‹#›</a:t>
            </a:fld>
            <a:endParaRPr lang="en-US" altLang="en-US" sz="1800" b="1" dirty="0">
              <a:solidFill>
                <a:schemeClr val="accent2"/>
              </a:solidFill>
              <a:latin typeface="Calibri" panose="020F0502020204030204" pitchFamily="34" charset="0"/>
            </a:endParaRPr>
          </a:p>
        </p:txBody>
      </p:sp>
    </p:spTree>
    <p:extLst>
      <p:ext uri="{BB962C8B-B14F-4D97-AF65-F5344CB8AC3E}">
        <p14:creationId xmlns:p14="http://schemas.microsoft.com/office/powerpoint/2010/main" xmlns="" val="2030570571"/>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73" r:id="rId3"/>
  </p:sldLayoutIdLst>
  <p:transition>
    <p:wipe dir="d"/>
  </p:transition>
  <p:txStyles>
    <p:titleStyle>
      <a:lvl1pPr algn="ctr" rtl="0" eaLnBrk="1" fontAlgn="base" hangingPunct="1">
        <a:spcBef>
          <a:spcPct val="0"/>
        </a:spcBef>
        <a:spcAft>
          <a:spcPct val="0"/>
        </a:spcAft>
        <a:defRPr sz="3200">
          <a:solidFill>
            <a:srgbClr val="1B57B5"/>
          </a:solidFill>
          <a:latin typeface="Arial" panose="020B0604020202020204" pitchFamily="34" charset="0"/>
          <a:ea typeface="+mj-ea"/>
          <a:cs typeface="Arial" panose="020B0604020202020204" pitchFamily="34" charset="0"/>
        </a:defRPr>
      </a:lvl1pPr>
      <a:lvl2pPr algn="ctr" rtl="0" eaLnBrk="1" fontAlgn="base" hangingPunct="1">
        <a:spcBef>
          <a:spcPct val="0"/>
        </a:spcBef>
        <a:spcAft>
          <a:spcPct val="0"/>
        </a:spcAft>
        <a:defRPr sz="3200">
          <a:solidFill>
            <a:srgbClr val="1B57B5"/>
          </a:solidFill>
          <a:latin typeface="Tahoma" pitchFamily="34" charset="0"/>
          <a:cs typeface="Tahoma" pitchFamily="34" charset="0"/>
        </a:defRPr>
      </a:lvl2pPr>
      <a:lvl3pPr algn="ctr" rtl="0" eaLnBrk="1" fontAlgn="base" hangingPunct="1">
        <a:spcBef>
          <a:spcPct val="0"/>
        </a:spcBef>
        <a:spcAft>
          <a:spcPct val="0"/>
        </a:spcAft>
        <a:defRPr sz="3200">
          <a:solidFill>
            <a:srgbClr val="1B57B5"/>
          </a:solidFill>
          <a:latin typeface="Tahoma" pitchFamily="34" charset="0"/>
          <a:cs typeface="Tahoma" pitchFamily="34" charset="0"/>
        </a:defRPr>
      </a:lvl3pPr>
      <a:lvl4pPr algn="ctr" rtl="0" eaLnBrk="1" fontAlgn="base" hangingPunct="1">
        <a:spcBef>
          <a:spcPct val="0"/>
        </a:spcBef>
        <a:spcAft>
          <a:spcPct val="0"/>
        </a:spcAft>
        <a:defRPr sz="3200">
          <a:solidFill>
            <a:srgbClr val="1B57B5"/>
          </a:solidFill>
          <a:latin typeface="Tahoma" pitchFamily="34" charset="0"/>
          <a:cs typeface="Tahoma" pitchFamily="34" charset="0"/>
        </a:defRPr>
      </a:lvl4pPr>
      <a:lvl5pPr algn="ctr" rtl="0" eaLnBrk="1" fontAlgn="base" hangingPunct="1">
        <a:spcBef>
          <a:spcPct val="0"/>
        </a:spcBef>
        <a:spcAft>
          <a:spcPct val="0"/>
        </a:spcAft>
        <a:defRPr sz="3200">
          <a:solidFill>
            <a:srgbClr val="1B57B5"/>
          </a:solidFill>
          <a:latin typeface="Tahoma" pitchFamily="34" charset="0"/>
          <a:cs typeface="Tahoma" pitchFamily="34" charset="0"/>
        </a:defRPr>
      </a:lvl5pPr>
      <a:lvl6pPr marL="457200" algn="ctr" rtl="0" eaLnBrk="1" fontAlgn="base" hangingPunct="1">
        <a:spcBef>
          <a:spcPct val="0"/>
        </a:spcBef>
        <a:spcAft>
          <a:spcPct val="0"/>
        </a:spcAft>
        <a:defRPr sz="4000">
          <a:solidFill>
            <a:schemeClr val="tx2"/>
          </a:solidFill>
          <a:latin typeface="Comic Sans MS" pitchFamily="66" charset="0"/>
        </a:defRPr>
      </a:lvl6pPr>
      <a:lvl7pPr marL="914400" algn="ctr" rtl="0" eaLnBrk="1" fontAlgn="base" hangingPunct="1">
        <a:spcBef>
          <a:spcPct val="0"/>
        </a:spcBef>
        <a:spcAft>
          <a:spcPct val="0"/>
        </a:spcAft>
        <a:defRPr sz="4000">
          <a:solidFill>
            <a:schemeClr val="tx2"/>
          </a:solidFill>
          <a:latin typeface="Comic Sans MS" pitchFamily="66" charset="0"/>
        </a:defRPr>
      </a:lvl7pPr>
      <a:lvl8pPr marL="1371600" algn="ctr" rtl="0" eaLnBrk="1" fontAlgn="base" hangingPunct="1">
        <a:spcBef>
          <a:spcPct val="0"/>
        </a:spcBef>
        <a:spcAft>
          <a:spcPct val="0"/>
        </a:spcAft>
        <a:defRPr sz="4000">
          <a:solidFill>
            <a:schemeClr val="tx2"/>
          </a:solidFill>
          <a:latin typeface="Comic Sans MS" pitchFamily="66" charset="0"/>
        </a:defRPr>
      </a:lvl8pPr>
      <a:lvl9pPr marL="1828800" algn="ctr" rtl="0" eaLnBrk="1" fontAlgn="base" hangingPunct="1">
        <a:spcBef>
          <a:spcPct val="0"/>
        </a:spcBef>
        <a:spcAft>
          <a:spcPct val="0"/>
        </a:spcAft>
        <a:defRPr sz="4000">
          <a:solidFill>
            <a:schemeClr val="tx2"/>
          </a:solidFill>
          <a:latin typeface="Comic Sans MS" pitchFamily="66" charset="0"/>
        </a:defRPr>
      </a:lvl9pPr>
    </p:titleStyle>
    <p:bodyStyle>
      <a:lvl1pPr marL="342900" indent="-342900" algn="l" rtl="0" eaLnBrk="1" fontAlgn="base" hangingPunct="1">
        <a:spcBef>
          <a:spcPct val="20000"/>
        </a:spcBef>
        <a:spcAft>
          <a:spcPct val="0"/>
        </a:spcAft>
        <a:buChar char="•"/>
        <a:defRPr sz="2800">
          <a:solidFill>
            <a:srgbClr val="0000FF"/>
          </a:solidFill>
          <a:latin typeface="Arial" panose="020B0604020202020204" pitchFamily="34" charset="0"/>
          <a:ea typeface="+mn-ea"/>
          <a:cs typeface="Arial" panose="020B0604020202020204" pitchFamily="34" charset="0"/>
        </a:defRPr>
      </a:lvl1pPr>
      <a:lvl2pPr marL="742950" indent="-285750" algn="l" rtl="0" eaLnBrk="1" fontAlgn="base" hangingPunct="1">
        <a:spcBef>
          <a:spcPct val="20000"/>
        </a:spcBef>
        <a:spcAft>
          <a:spcPct val="0"/>
        </a:spcAft>
        <a:buChar char="–"/>
        <a:defRPr sz="2400">
          <a:solidFill>
            <a:schemeClr val="tx1"/>
          </a:solidFill>
          <a:latin typeface="Arial" panose="020B0604020202020204" pitchFamily="34" charset="0"/>
          <a:cs typeface="Arial" panose="020B0604020202020204" pitchFamily="34" charset="0"/>
        </a:defRPr>
      </a:lvl2pPr>
      <a:lvl3pPr marL="1143000" indent="-228600" algn="l" rtl="0" eaLnBrk="1" fontAlgn="base" hangingPunct="1">
        <a:spcBef>
          <a:spcPct val="20000"/>
        </a:spcBef>
        <a:spcAft>
          <a:spcPct val="0"/>
        </a:spcAft>
        <a:buChar char="•"/>
        <a:defRPr sz="2000">
          <a:solidFill>
            <a:srgbClr val="1B57B5"/>
          </a:solidFill>
          <a:latin typeface="Arial" panose="020B0604020202020204" pitchFamily="34" charset="0"/>
          <a:cs typeface="Arial" panose="020B0604020202020204" pitchFamily="34" charset="0"/>
        </a:defRPr>
      </a:lvl3pPr>
      <a:lvl4pPr marL="1600200" indent="-228600" algn="l" rtl="0" eaLnBrk="1" fontAlgn="base" hangingPunct="1">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4pPr>
      <a:lvl5pPr marL="2057400" indent="-228600" algn="l" rtl="0" eaLnBrk="1" fontAlgn="base" hangingPunct="1">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b="1" dirty="0" smtClean="0"/>
              <a:t>Cryptography and Network Security</a:t>
            </a:r>
            <a:br>
              <a:rPr lang="en-US" b="1" dirty="0" smtClean="0"/>
            </a:br>
            <a:endParaRPr lang="en-IN" dirty="0"/>
          </a:p>
        </p:txBody>
      </p:sp>
      <p:sp>
        <p:nvSpPr>
          <p:cNvPr id="5" name="Subtitle 4"/>
          <p:cNvSpPr>
            <a:spLocks noGrp="1"/>
          </p:cNvSpPr>
          <p:nvPr>
            <p:ph type="subTitle" idx="1"/>
          </p:nvPr>
        </p:nvSpPr>
        <p:spPr>
          <a:xfrm>
            <a:off x="1371600" y="3809999"/>
            <a:ext cx="6400800" cy="2055223"/>
          </a:xfrm>
        </p:spPr>
        <p:txBody>
          <a:bodyPr/>
          <a:lstStyle/>
          <a:p>
            <a:r>
              <a:rPr lang="en-US" dirty="0" smtClean="0"/>
              <a:t>MAC</a:t>
            </a:r>
          </a:p>
          <a:p>
            <a:r>
              <a:rPr lang="en-US" dirty="0" smtClean="0"/>
              <a:t>HMAC</a:t>
            </a:r>
          </a:p>
          <a:p>
            <a:r>
              <a:rPr lang="en-US" dirty="0" smtClean="0"/>
              <a:t>CMAC</a:t>
            </a:r>
            <a:endParaRPr lang="en-US" dirty="0" smtClean="0"/>
          </a:p>
        </p:txBody>
      </p:sp>
    </p:spTree>
    <p:extLst>
      <p:ext uri="{BB962C8B-B14F-4D97-AF65-F5344CB8AC3E}">
        <p14:creationId xmlns:p14="http://schemas.microsoft.com/office/powerpoint/2010/main" xmlns="" val="3948537728"/>
      </p:ext>
    </p:extLst>
  </p:cSld>
  <p:clrMapOvr>
    <a:masterClrMapping/>
  </p:clrMapOvr>
  <p:transition>
    <p:wipe di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Text Box 1"/>
          <p:cNvSpPr txBox="1">
            <a:spLocks noChangeArrowheads="1"/>
          </p:cNvSpPr>
          <p:nvPr/>
        </p:nvSpPr>
        <p:spPr bwMode="auto">
          <a:xfrm>
            <a:off x="228600" y="0"/>
            <a:ext cx="8686800" cy="1139825"/>
          </a:xfrm>
          <a:prstGeom prst="rect">
            <a:avLst/>
          </a:prstGeom>
          <a:noFill/>
          <a:ln w="9525">
            <a:noFill/>
            <a:round/>
            <a:headEnd/>
            <a:tailEnd/>
          </a:ln>
          <a:effectLst/>
        </p:spPr>
        <p:txBody>
          <a:bodyPr anchor="ctr" anchorCtr="1"/>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600" dirty="0">
                <a:solidFill>
                  <a:srgbClr val="00B0F0"/>
                </a:solidFill>
                <a:latin typeface="Arial" pitchFamily="34" charset="0"/>
                <a:cs typeface="Arial" pitchFamily="34" charset="0"/>
              </a:rPr>
              <a:t>Public-Key Message Encryption</a:t>
            </a:r>
          </a:p>
        </p:txBody>
      </p:sp>
      <p:sp>
        <p:nvSpPr>
          <p:cNvPr id="11266" name="Text Box 2"/>
          <p:cNvSpPr txBox="1">
            <a:spLocks noChangeArrowheads="1"/>
          </p:cNvSpPr>
          <p:nvPr/>
        </p:nvSpPr>
        <p:spPr bwMode="auto">
          <a:xfrm>
            <a:off x="457200" y="1066800"/>
            <a:ext cx="8229600" cy="4454525"/>
          </a:xfrm>
          <a:prstGeom prst="rect">
            <a:avLst/>
          </a:prstGeom>
          <a:noFill/>
          <a:ln w="9525">
            <a:noFill/>
            <a:round/>
            <a:headEnd/>
            <a:tailEnd/>
          </a:ln>
          <a:effectLst/>
        </p:spPr>
        <p:txBody>
          <a:bodyPr/>
          <a:lstStyle/>
          <a:p>
            <a:pPr marL="338138" indent="-338138" algn="just">
              <a:lnSpc>
                <a:spcPct val="90000"/>
              </a:lnSpc>
              <a:spcBef>
                <a:spcPts val="800"/>
              </a:spcBef>
              <a:buClr>
                <a:srgbClr val="5FAFFF"/>
              </a:buClr>
              <a:buSzPct val="80000"/>
              <a:buFont typeface="Wingdings" charset="2"/>
              <a:buChar cha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US" sz="2800" dirty="0">
                <a:solidFill>
                  <a:srgbClr val="0033CC"/>
                </a:solidFill>
                <a:latin typeface="Arial" pitchFamily="34" charset="0"/>
                <a:cs typeface="Arial" pitchFamily="34" charset="0"/>
              </a:rPr>
              <a:t>if public-key encryption is used:</a:t>
            </a:r>
          </a:p>
          <a:p>
            <a:pPr marL="738188" lvl="1" indent="-280988" algn="just">
              <a:lnSpc>
                <a:spcPct val="90000"/>
              </a:lnSpc>
              <a:spcBef>
                <a:spcPts val="700"/>
              </a:spcBef>
              <a:buClr>
                <a:srgbClr val="D9D9FF"/>
              </a:buClr>
              <a:buSzPct val="50000"/>
              <a:buFont typeface="Wingdings" charset="2"/>
              <a:buChar cha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US" sz="2400" dirty="0">
                <a:solidFill>
                  <a:srgbClr val="0033CC"/>
                </a:solidFill>
                <a:latin typeface="Arial" pitchFamily="34" charset="0"/>
                <a:cs typeface="Arial" pitchFamily="34" charset="0"/>
              </a:rPr>
              <a:t>encryption provides no confidence of sender</a:t>
            </a:r>
          </a:p>
          <a:p>
            <a:pPr lvl="2" algn="just">
              <a:lnSpc>
                <a:spcPct val="90000"/>
              </a:lnSpc>
              <a:spcBef>
                <a:spcPts val="600"/>
              </a:spcBef>
              <a:buClr>
                <a:srgbClr val="00FFFF"/>
              </a:buClr>
              <a:buFont typeface="Arial" charset="0"/>
              <a:buChar cha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US" sz="1600" dirty="0">
                <a:solidFill>
                  <a:srgbClr val="0033CC"/>
                </a:solidFill>
                <a:latin typeface="Arial" pitchFamily="34" charset="0"/>
                <a:cs typeface="Arial" pitchFamily="34" charset="0"/>
              </a:rPr>
              <a:t>since anyone potentially knows public-key</a:t>
            </a:r>
          </a:p>
          <a:p>
            <a:pPr marL="738188" lvl="1" indent="-280988" algn="just">
              <a:lnSpc>
                <a:spcPct val="90000"/>
              </a:lnSpc>
              <a:spcBef>
                <a:spcPts val="700"/>
              </a:spcBef>
              <a:buClr>
                <a:srgbClr val="D9D9FF"/>
              </a:buClr>
              <a:buSzPct val="50000"/>
              <a:buFont typeface="Wingdings" charset="2"/>
              <a:buChar cha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US" sz="2400" dirty="0">
                <a:solidFill>
                  <a:srgbClr val="0033CC"/>
                </a:solidFill>
                <a:latin typeface="Arial" pitchFamily="34" charset="0"/>
                <a:cs typeface="Arial" pitchFamily="34" charset="0"/>
              </a:rPr>
              <a:t>however if </a:t>
            </a:r>
          </a:p>
          <a:p>
            <a:pPr lvl="2" algn="just">
              <a:lnSpc>
                <a:spcPct val="90000"/>
              </a:lnSpc>
              <a:spcBef>
                <a:spcPts val="600"/>
              </a:spcBef>
              <a:buClr>
                <a:srgbClr val="00FFFF"/>
              </a:buClr>
              <a:buFont typeface="Arial" charset="0"/>
              <a:buChar cha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US" sz="1600" dirty="0">
                <a:solidFill>
                  <a:srgbClr val="0033CC"/>
                </a:solidFill>
                <a:latin typeface="Arial" pitchFamily="34" charset="0"/>
                <a:cs typeface="Arial" pitchFamily="34" charset="0"/>
              </a:rPr>
              <a:t>sender </a:t>
            </a:r>
            <a:r>
              <a:rPr lang="en-US" sz="1600" b="1" dirty="0">
                <a:solidFill>
                  <a:srgbClr val="0033CC"/>
                </a:solidFill>
                <a:latin typeface="Arial" pitchFamily="34" charset="0"/>
                <a:cs typeface="Arial" pitchFamily="34" charset="0"/>
              </a:rPr>
              <a:t>signs</a:t>
            </a:r>
            <a:r>
              <a:rPr lang="en-US" sz="1600" dirty="0">
                <a:solidFill>
                  <a:srgbClr val="0033CC"/>
                </a:solidFill>
                <a:latin typeface="Arial" pitchFamily="34" charset="0"/>
                <a:cs typeface="Arial" pitchFamily="34" charset="0"/>
              </a:rPr>
              <a:t> message using their private-key</a:t>
            </a:r>
          </a:p>
          <a:p>
            <a:pPr lvl="2" algn="just">
              <a:lnSpc>
                <a:spcPct val="90000"/>
              </a:lnSpc>
              <a:spcBef>
                <a:spcPts val="600"/>
              </a:spcBef>
              <a:buClr>
                <a:srgbClr val="00FFFF"/>
              </a:buClr>
              <a:buFont typeface="Arial" charset="0"/>
              <a:buChar cha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US" sz="1600" dirty="0">
                <a:solidFill>
                  <a:srgbClr val="0033CC"/>
                </a:solidFill>
                <a:latin typeface="Arial" pitchFamily="34" charset="0"/>
                <a:cs typeface="Arial" pitchFamily="34" charset="0"/>
              </a:rPr>
              <a:t>then encrypts with recipients public key</a:t>
            </a:r>
          </a:p>
          <a:p>
            <a:pPr lvl="2" algn="just">
              <a:lnSpc>
                <a:spcPct val="90000"/>
              </a:lnSpc>
              <a:spcBef>
                <a:spcPts val="600"/>
              </a:spcBef>
              <a:buClr>
                <a:srgbClr val="00FFFF"/>
              </a:buClr>
              <a:buFont typeface="Arial" charset="0"/>
              <a:buChar cha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US" sz="1600" dirty="0">
                <a:solidFill>
                  <a:srgbClr val="0033CC"/>
                </a:solidFill>
                <a:latin typeface="Arial" pitchFamily="34" charset="0"/>
                <a:cs typeface="Arial" pitchFamily="34" charset="0"/>
              </a:rPr>
              <a:t>have both secrecy and authentication</a:t>
            </a:r>
          </a:p>
          <a:p>
            <a:pPr marL="738188" lvl="1" indent="-280988" algn="just">
              <a:lnSpc>
                <a:spcPct val="90000"/>
              </a:lnSpc>
              <a:spcBef>
                <a:spcPts val="700"/>
              </a:spcBef>
              <a:buClr>
                <a:srgbClr val="D9D9FF"/>
              </a:buClr>
              <a:buSzPct val="50000"/>
              <a:buFont typeface="Wingdings" charset="2"/>
              <a:buChar cha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US" sz="2400" dirty="0">
                <a:solidFill>
                  <a:srgbClr val="0033CC"/>
                </a:solidFill>
                <a:latin typeface="Arial" pitchFamily="34" charset="0"/>
                <a:cs typeface="Arial" pitchFamily="34" charset="0"/>
              </a:rPr>
              <a:t>again need to recognize corrupted messages</a:t>
            </a:r>
          </a:p>
          <a:p>
            <a:pPr marL="738188" lvl="1" indent="-280988" algn="just">
              <a:lnSpc>
                <a:spcPct val="90000"/>
              </a:lnSpc>
              <a:spcBef>
                <a:spcPts val="700"/>
              </a:spcBef>
              <a:buClr>
                <a:srgbClr val="D9D9FF"/>
              </a:buClr>
              <a:buSzPct val="50000"/>
              <a:buFont typeface="Wingdings" charset="2"/>
              <a:buChar cha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US" sz="2400" dirty="0">
                <a:solidFill>
                  <a:srgbClr val="0033CC"/>
                </a:solidFill>
                <a:latin typeface="Arial" pitchFamily="34" charset="0"/>
                <a:cs typeface="Arial" pitchFamily="34" charset="0"/>
              </a:rPr>
              <a:t>but at cost of two public-key uses on message</a:t>
            </a:r>
          </a:p>
        </p:txBody>
      </p:sp>
      <p:pic>
        <p:nvPicPr>
          <p:cNvPr id="11267" name="Picture 3"/>
          <p:cNvPicPr>
            <a:picLocks noChangeAspect="1" noChangeArrowheads="1"/>
          </p:cNvPicPr>
          <p:nvPr/>
        </p:nvPicPr>
        <p:blipFill>
          <a:blip r:embed="rId3"/>
          <a:srcRect/>
          <a:stretch>
            <a:fillRect/>
          </a:stretch>
        </p:blipFill>
        <p:spPr bwMode="auto">
          <a:xfrm>
            <a:off x="748938" y="4618445"/>
            <a:ext cx="5508171" cy="1332790"/>
          </a:xfrm>
          <a:prstGeom prst="rect">
            <a:avLst/>
          </a:prstGeom>
          <a:noFill/>
          <a:ln w="9525">
            <a:noFill/>
            <a:round/>
            <a:headEnd/>
            <a:tailEnd/>
          </a:ln>
          <a:effectLst/>
        </p:spPr>
      </p:pic>
    </p:spTree>
  </p:cSld>
  <p:clrMapOvr>
    <a:masterClrMapping/>
  </p:clrMapOvr>
  <p:transition spd="med"/>
  <p:timing>
    <p:tnLst>
      <p:par>
        <p:cTn id="1" dur="indefinite"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additive="repl">
                                        <p:cTn id="6" dur="1" fill="hold">
                                          <p:stCondLst>
                                            <p:cond delay="0"/>
                                          </p:stCondLst>
                                        </p:cTn>
                                        <p:tgtEl>
                                          <p:spTgt spid="1126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additive="repl">
                                        <p:cTn id="10" dur="1" fill="hold">
                                          <p:stCondLst>
                                            <p:cond delay="0"/>
                                          </p:stCondLst>
                                        </p:cTn>
                                        <p:tgtEl>
                                          <p:spTgt spid="1126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additive="repl">
                                        <p:cTn id="14" dur="1" fill="hold">
                                          <p:stCondLst>
                                            <p:cond delay="0"/>
                                          </p:stCondLst>
                                        </p:cTn>
                                        <p:tgtEl>
                                          <p:spTgt spid="1126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fill="hold" nodeType="clickEffect">
                                  <p:stCondLst>
                                    <p:cond delay="0"/>
                                  </p:stCondLst>
                                  <p:childTnLst>
                                    <p:set>
                                      <p:cBhvr additive="repl">
                                        <p:cTn id="18" dur="1" fill="hold">
                                          <p:stCondLst>
                                            <p:cond delay="0"/>
                                          </p:stCondLst>
                                        </p:cTn>
                                        <p:tgtEl>
                                          <p:spTgt spid="1126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fill="hold" nodeType="clickEffect">
                                  <p:stCondLst>
                                    <p:cond delay="0"/>
                                  </p:stCondLst>
                                  <p:childTnLst>
                                    <p:set>
                                      <p:cBhvr additive="repl">
                                        <p:cTn id="22" dur="1" fill="hold">
                                          <p:stCondLst>
                                            <p:cond delay="0"/>
                                          </p:stCondLst>
                                        </p:cTn>
                                        <p:tgtEl>
                                          <p:spTgt spid="1126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fill="hold" nodeType="clickEffect">
                                  <p:stCondLst>
                                    <p:cond delay="0"/>
                                  </p:stCondLst>
                                  <p:childTnLst>
                                    <p:set>
                                      <p:cBhvr additive="repl">
                                        <p:cTn id="26" dur="1" fill="hold">
                                          <p:stCondLst>
                                            <p:cond delay="0"/>
                                          </p:stCondLst>
                                        </p:cTn>
                                        <p:tgtEl>
                                          <p:spTgt spid="11266">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fill="hold" nodeType="clickEffect">
                                  <p:stCondLst>
                                    <p:cond delay="0"/>
                                  </p:stCondLst>
                                  <p:childTnLst>
                                    <p:set>
                                      <p:cBhvr additive="repl">
                                        <p:cTn id="30" dur="1" fill="hold">
                                          <p:stCondLst>
                                            <p:cond delay="0"/>
                                          </p:stCondLst>
                                        </p:cTn>
                                        <p:tgtEl>
                                          <p:spTgt spid="11266">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fill="hold" nodeType="clickEffect">
                                  <p:stCondLst>
                                    <p:cond delay="0"/>
                                  </p:stCondLst>
                                  <p:childTnLst>
                                    <p:set>
                                      <p:cBhvr additive="repl">
                                        <p:cTn id="34" dur="1" fill="hold">
                                          <p:stCondLst>
                                            <p:cond delay="0"/>
                                          </p:stCondLst>
                                        </p:cTn>
                                        <p:tgtEl>
                                          <p:spTgt spid="11266">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fill="hold" nodeType="clickEffect">
                                  <p:stCondLst>
                                    <p:cond delay="0"/>
                                  </p:stCondLst>
                                  <p:childTnLst>
                                    <p:set>
                                      <p:cBhvr additive="repl">
                                        <p:cTn id="38" dur="1" fill="hold">
                                          <p:stCondLst>
                                            <p:cond delay="0"/>
                                          </p:stCondLst>
                                        </p:cTn>
                                        <p:tgtEl>
                                          <p:spTgt spid="112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ext Box 1"/>
          <p:cNvSpPr txBox="1">
            <a:spLocks noChangeArrowheads="1"/>
          </p:cNvSpPr>
          <p:nvPr/>
        </p:nvSpPr>
        <p:spPr bwMode="auto">
          <a:xfrm>
            <a:off x="228600" y="0"/>
            <a:ext cx="8686800" cy="1139825"/>
          </a:xfrm>
          <a:prstGeom prst="rect">
            <a:avLst/>
          </a:prstGeom>
          <a:noFill/>
          <a:ln w="9525">
            <a:noFill/>
            <a:round/>
            <a:headEnd/>
            <a:tailEnd/>
          </a:ln>
          <a:effectLst/>
        </p:spPr>
        <p:txBody>
          <a:bodyPr anchor="ctr" anchorCtr="1"/>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600" dirty="0">
                <a:solidFill>
                  <a:srgbClr val="00B0F0"/>
                </a:solidFill>
                <a:latin typeface="Arial" pitchFamily="34" charset="0"/>
                <a:cs typeface="Arial" pitchFamily="34" charset="0"/>
              </a:rPr>
              <a:t>Public-Key Message Encryption</a:t>
            </a:r>
          </a:p>
        </p:txBody>
      </p:sp>
      <p:sp>
        <p:nvSpPr>
          <p:cNvPr id="12290" name="Text Box 2"/>
          <p:cNvSpPr txBox="1">
            <a:spLocks noChangeArrowheads="1"/>
          </p:cNvSpPr>
          <p:nvPr/>
        </p:nvSpPr>
        <p:spPr bwMode="auto">
          <a:xfrm>
            <a:off x="457200" y="1066800"/>
            <a:ext cx="8229600" cy="4454525"/>
          </a:xfrm>
          <a:prstGeom prst="rect">
            <a:avLst/>
          </a:prstGeom>
          <a:noFill/>
          <a:ln w="9525">
            <a:noFill/>
            <a:round/>
            <a:headEnd/>
            <a:tailEnd/>
          </a:ln>
          <a:effectLst/>
        </p:spPr>
        <p:txBody>
          <a:bodyPr/>
          <a:lstStyle/>
          <a:p>
            <a:pPr marL="338138" indent="-338138" algn="just">
              <a:lnSpc>
                <a:spcPct val="90000"/>
              </a:lnSpc>
              <a:spcBef>
                <a:spcPts val="800"/>
              </a:spcBef>
              <a:buClr>
                <a:srgbClr val="5FAFFF"/>
              </a:buClr>
              <a:buSzPct val="80000"/>
              <a:buFont typeface="Wingdings" charset="2"/>
              <a:buChar cha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US" sz="2800" dirty="0">
                <a:solidFill>
                  <a:srgbClr val="0033CC"/>
                </a:solidFill>
                <a:latin typeface="Arial" pitchFamily="34" charset="0"/>
                <a:cs typeface="Arial" pitchFamily="34" charset="0"/>
              </a:rPr>
              <a:t>Dirty little detail on PKCS</a:t>
            </a:r>
          </a:p>
          <a:p>
            <a:pPr lvl="2" algn="just">
              <a:lnSpc>
                <a:spcPct val="90000"/>
              </a:lnSpc>
              <a:spcBef>
                <a:spcPts val="800"/>
              </a:spcBef>
              <a:buFont typeface="Times New Roman" pitchFamily="16" charset="0"/>
              <a:buChar cha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US" sz="2400" dirty="0" smtClean="0">
                <a:solidFill>
                  <a:srgbClr val="0033CC"/>
                </a:solidFill>
                <a:latin typeface="Arial" pitchFamily="34" charset="0"/>
                <a:cs typeface="Arial" pitchFamily="34" charset="0"/>
              </a:rPr>
              <a:t> Every </a:t>
            </a:r>
            <a:r>
              <a:rPr lang="en-US" sz="2400" dirty="0">
                <a:solidFill>
                  <a:srgbClr val="0033CC"/>
                </a:solidFill>
                <a:latin typeface="Arial" pitchFamily="34" charset="0"/>
                <a:cs typeface="Arial" pitchFamily="34" charset="0"/>
              </a:rPr>
              <a:t>time you encrypt, size expands</a:t>
            </a:r>
          </a:p>
          <a:p>
            <a:pPr lvl="2" algn="just">
              <a:lnSpc>
                <a:spcPct val="90000"/>
              </a:lnSpc>
              <a:spcBef>
                <a:spcPts val="800"/>
              </a:spcBef>
              <a:buFont typeface="Times New Roman" pitchFamily="16" charset="0"/>
              <a:buChar cha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US" sz="2400" dirty="0" smtClean="0">
                <a:solidFill>
                  <a:srgbClr val="0033CC"/>
                </a:solidFill>
                <a:latin typeface="Arial" pitchFamily="34" charset="0"/>
                <a:cs typeface="Arial" pitchFamily="34" charset="0"/>
              </a:rPr>
              <a:t> Due </a:t>
            </a:r>
            <a:r>
              <a:rPr lang="en-US" sz="2400" dirty="0">
                <a:solidFill>
                  <a:srgbClr val="0033CC"/>
                </a:solidFill>
                <a:latin typeface="Arial" pitchFamily="34" charset="0"/>
                <a:cs typeface="Arial" pitchFamily="34" charset="0"/>
              </a:rPr>
              <a:t>to protections in PKCS#1</a:t>
            </a:r>
          </a:p>
          <a:p>
            <a:pPr marL="338138" indent="-338138" algn="just">
              <a:lnSpc>
                <a:spcPct val="90000"/>
              </a:lnSpc>
              <a:spcBef>
                <a:spcPts val="800"/>
              </a:spcBef>
              <a:buClr>
                <a:srgbClr val="5FAFFF"/>
              </a:buClr>
              <a:buSzPct val="80000"/>
              <a:buFont typeface="Wingdings" charset="2"/>
              <a:buChar cha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US" sz="2800" dirty="0">
                <a:solidFill>
                  <a:srgbClr val="0033CC"/>
                </a:solidFill>
                <a:latin typeface="Arial" pitchFamily="34" charset="0"/>
                <a:cs typeface="Arial" pitchFamily="34" charset="0"/>
              </a:rPr>
              <a:t>So signing (by encryption) then encrypting, the size is more than doubled!</a:t>
            </a:r>
          </a:p>
        </p:txBody>
      </p:sp>
      <p:pic>
        <p:nvPicPr>
          <p:cNvPr id="12291" name="Picture 3"/>
          <p:cNvPicPr>
            <a:picLocks noChangeAspect="1" noChangeArrowheads="1"/>
          </p:cNvPicPr>
          <p:nvPr/>
        </p:nvPicPr>
        <p:blipFill>
          <a:blip r:embed="rId3"/>
          <a:srcRect/>
          <a:stretch>
            <a:fillRect/>
          </a:stretch>
        </p:blipFill>
        <p:spPr bwMode="auto">
          <a:xfrm>
            <a:off x="644434" y="3808548"/>
            <a:ext cx="6718300" cy="1625600"/>
          </a:xfrm>
          <a:prstGeom prst="rect">
            <a:avLst/>
          </a:prstGeom>
          <a:noFill/>
          <a:ln w="9525">
            <a:noFill/>
            <a:round/>
            <a:headEnd/>
            <a:tailEnd/>
          </a:ln>
          <a:effectLst/>
        </p:spPr>
      </p:pic>
    </p:spTree>
  </p:cSld>
  <p:clrMapOvr>
    <a:masterClrMapping/>
  </p:clrMapOvr>
  <p:transition spd="med"/>
  <p:timing>
    <p:tnLst>
      <p:par>
        <p:cTn id="1" dur="indefinite"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additive="repl">
                                        <p:cTn id="6" dur="1" fill="hold">
                                          <p:stCondLst>
                                            <p:cond delay="0"/>
                                          </p:stCondLst>
                                        </p:cTn>
                                        <p:tgtEl>
                                          <p:spTgt spid="1229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additive="repl">
                                        <p:cTn id="10" dur="1" fill="hold">
                                          <p:stCondLst>
                                            <p:cond delay="0"/>
                                          </p:stCondLst>
                                        </p:cTn>
                                        <p:tgtEl>
                                          <p:spTgt spid="1229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additive="repl">
                                        <p:cTn id="14" dur="1" fill="hold">
                                          <p:stCondLst>
                                            <p:cond delay="0"/>
                                          </p:stCondLst>
                                        </p:cTn>
                                        <p:tgtEl>
                                          <p:spTgt spid="1229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0390" y="81025"/>
            <a:ext cx="5884857" cy="982266"/>
          </a:xfrm>
        </p:spPr>
        <p:txBody>
          <a:bodyPr/>
          <a:lstStyle/>
          <a:p>
            <a:pPr algn="l"/>
            <a:r>
              <a:rPr lang="en-US" dirty="0" smtClean="0"/>
              <a:t>Agenda</a:t>
            </a:r>
            <a:endParaRPr lang="en-US" dirty="0"/>
          </a:p>
        </p:txBody>
      </p:sp>
      <p:sp>
        <p:nvSpPr>
          <p:cNvPr id="5" name="Content Placeholder 4"/>
          <p:cNvSpPr>
            <a:spLocks noGrp="1"/>
          </p:cNvSpPr>
          <p:nvPr>
            <p:ph idx="1"/>
          </p:nvPr>
        </p:nvSpPr>
        <p:spPr>
          <a:xfrm>
            <a:off x="457199" y="1219202"/>
            <a:ext cx="8451669" cy="4906963"/>
          </a:xfrm>
        </p:spPr>
        <p:txBody>
          <a:bodyPr/>
          <a:lstStyle/>
          <a:p>
            <a:pPr algn="just"/>
            <a:r>
              <a:rPr lang="en-US" dirty="0" smtClean="0"/>
              <a:t>Introduction</a:t>
            </a:r>
          </a:p>
          <a:p>
            <a:pPr marL="342900" lvl="1" indent="-342900" algn="just">
              <a:buClr>
                <a:srgbClr val="D9D9FF"/>
              </a:buClr>
              <a:buSzPct val="50000"/>
              <a:buFont typeface="Wingdings" charset="2"/>
              <a:buChar cha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US" sz="2400" dirty="0" smtClean="0">
                <a:solidFill>
                  <a:srgbClr val="0000FF"/>
                </a:solidFill>
                <a:ea typeface="+mn-ea"/>
              </a:rPr>
              <a:t>Message </a:t>
            </a:r>
            <a:r>
              <a:rPr lang="en-US" sz="2400" dirty="0" smtClean="0">
                <a:solidFill>
                  <a:srgbClr val="0000FF"/>
                </a:solidFill>
                <a:ea typeface="+mn-ea"/>
              </a:rPr>
              <a:t>authentication requirements</a:t>
            </a:r>
          </a:p>
          <a:p>
            <a:pPr marL="342900" lvl="1" indent="-342900" algn="just">
              <a:buClr>
                <a:srgbClr val="D9D9FF"/>
              </a:buClr>
              <a:buSzPct val="50000"/>
              <a:buFont typeface="Wingdings" charset="2"/>
              <a:buChar cha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US" sz="2400" dirty="0" smtClean="0">
                <a:solidFill>
                  <a:srgbClr val="0000FF"/>
                </a:solidFill>
                <a:ea typeface="+mn-ea"/>
              </a:rPr>
              <a:t>Message </a:t>
            </a:r>
            <a:r>
              <a:rPr lang="en-US" sz="2400" dirty="0" smtClean="0">
                <a:solidFill>
                  <a:srgbClr val="0000FF"/>
                </a:solidFill>
                <a:ea typeface="+mn-ea"/>
              </a:rPr>
              <a:t>authentication using encryption</a:t>
            </a:r>
          </a:p>
          <a:p>
            <a:pPr marL="342900" lvl="1" indent="-342900" algn="just">
              <a:buClr>
                <a:srgbClr val="D9D9FF"/>
              </a:buClr>
              <a:buSzPct val="50000"/>
              <a:buFont typeface="Wingdings" charset="2"/>
              <a:buChar cha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US" sz="2400" dirty="0" smtClean="0">
                <a:solidFill>
                  <a:srgbClr val="0000FF"/>
                </a:solidFill>
                <a:ea typeface="+mn-ea"/>
              </a:rPr>
              <a:t>MACs</a:t>
            </a:r>
          </a:p>
          <a:p>
            <a:pPr marL="342900" lvl="1" indent="-342900" algn="just">
              <a:buClr>
                <a:srgbClr val="D9D9FF"/>
              </a:buClr>
              <a:buSzPct val="50000"/>
              <a:buFont typeface="Wingdings" charset="2"/>
              <a:buChar cha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US" sz="2400" dirty="0" smtClean="0">
                <a:solidFill>
                  <a:srgbClr val="0000FF"/>
                </a:solidFill>
                <a:ea typeface="+mn-ea"/>
              </a:rPr>
              <a:t>HMAC authentication using a hash function</a:t>
            </a:r>
          </a:p>
          <a:p>
            <a:pPr marL="342900" lvl="1" indent="-342900" algn="just">
              <a:buClr>
                <a:srgbClr val="D9D9FF"/>
              </a:buClr>
              <a:buSzPct val="50000"/>
              <a:buFont typeface="Wingdings" charset="2"/>
              <a:buChar cha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US" sz="2400" dirty="0" smtClean="0">
                <a:solidFill>
                  <a:srgbClr val="0000FF"/>
                </a:solidFill>
                <a:ea typeface="+mn-ea"/>
              </a:rPr>
              <a:t>CMAC authentication using a block cipher</a:t>
            </a:r>
          </a:p>
          <a:p>
            <a:pPr algn="just"/>
            <a:r>
              <a:rPr lang="en-US" dirty="0" smtClean="0"/>
              <a:t>Summary</a:t>
            </a:r>
            <a:endParaRPr lang="en-US" dirty="0" smtClean="0"/>
          </a:p>
          <a:p>
            <a:pPr algn="just"/>
            <a:r>
              <a:rPr lang="en-US" dirty="0" smtClean="0"/>
              <a:t>Test your understanding</a:t>
            </a:r>
          </a:p>
          <a:p>
            <a:pPr algn="just"/>
            <a:r>
              <a:rPr lang="en-US" dirty="0" smtClean="0"/>
              <a:t>References</a:t>
            </a:r>
            <a:endParaRPr lang="en-US" dirty="0" smtClean="0"/>
          </a:p>
          <a:p>
            <a:pPr algn="just">
              <a:buNone/>
            </a:pPr>
            <a:endParaRPr lang="en-US" dirty="0" smtClean="0"/>
          </a:p>
          <a:p>
            <a:pPr algn="just"/>
            <a:endParaRPr lang="en-US" dirty="0" smtClean="0"/>
          </a:p>
          <a:p>
            <a:endParaRPr lang="en-US" b="1" dirty="0" smtClean="0"/>
          </a:p>
          <a:p>
            <a:pPr>
              <a:buNone/>
            </a:pPr>
            <a:endParaRPr lang="en-US" dirty="0" smtClean="0"/>
          </a:p>
        </p:txBody>
      </p:sp>
      <p:sp>
        <p:nvSpPr>
          <p:cNvPr id="4" name="Rounded Rectangle 3"/>
          <p:cNvSpPr/>
          <p:nvPr/>
        </p:nvSpPr>
        <p:spPr>
          <a:xfrm>
            <a:off x="493909" y="2604261"/>
            <a:ext cx="3385760" cy="387133"/>
          </a:xfrm>
          <a:prstGeom prst="roundRect">
            <a:avLst/>
          </a:prstGeom>
          <a:solidFill>
            <a:schemeClr val="accent6">
              <a:lumMod val="40000"/>
              <a:lumOff val="60000"/>
              <a:alpha val="2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xmlns="" val="4094458282"/>
      </p:ext>
    </p:extLst>
  </p:cSld>
  <p:clrMapOvr>
    <a:masterClrMapping/>
  </p:clrMapOvr>
  <p:transition>
    <p:wipe di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ext Box 1"/>
          <p:cNvSpPr txBox="1">
            <a:spLocks noChangeArrowheads="1"/>
          </p:cNvSpPr>
          <p:nvPr/>
        </p:nvSpPr>
        <p:spPr bwMode="auto">
          <a:xfrm>
            <a:off x="457200" y="192088"/>
            <a:ext cx="8229600" cy="1311275"/>
          </a:xfrm>
          <a:prstGeom prst="rect">
            <a:avLst/>
          </a:prstGeom>
          <a:noFill/>
          <a:ln w="9525">
            <a:noFill/>
            <a:round/>
            <a:headEnd/>
            <a:tailEnd/>
          </a:ln>
          <a:effectLst/>
        </p:spPr>
        <p:txBody>
          <a:bodyPr anchor="ctr" anchorCtr="1"/>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600" dirty="0">
                <a:solidFill>
                  <a:srgbClr val="00B0F0"/>
                </a:solidFill>
                <a:latin typeface="Arial" pitchFamily="34" charset="0"/>
                <a:cs typeface="Arial" pitchFamily="34" charset="0"/>
              </a:rPr>
              <a:t>Message Authentication Code (MAC)</a:t>
            </a:r>
          </a:p>
        </p:txBody>
      </p:sp>
      <p:sp>
        <p:nvSpPr>
          <p:cNvPr id="14338" name="Text Box 2"/>
          <p:cNvSpPr txBox="1">
            <a:spLocks noChangeArrowheads="1"/>
          </p:cNvSpPr>
          <p:nvPr/>
        </p:nvSpPr>
        <p:spPr bwMode="auto">
          <a:xfrm>
            <a:off x="470263" y="1415143"/>
            <a:ext cx="8229600" cy="4454525"/>
          </a:xfrm>
          <a:prstGeom prst="rect">
            <a:avLst/>
          </a:prstGeom>
          <a:noFill/>
          <a:ln w="9525">
            <a:noFill/>
            <a:round/>
            <a:headEnd/>
            <a:tailEnd/>
          </a:ln>
          <a:effectLst/>
        </p:spPr>
        <p:txBody>
          <a:bodyPr/>
          <a:lstStyle/>
          <a:p>
            <a:pPr marL="338138" indent="-338138" algn="just">
              <a:lnSpc>
                <a:spcPct val="90000"/>
              </a:lnSpc>
              <a:spcBef>
                <a:spcPts val="800"/>
              </a:spcBef>
              <a:buClr>
                <a:srgbClr val="5FAFFF"/>
              </a:buClr>
              <a:buSzPct val="80000"/>
              <a:buFont typeface="Wingdings" charset="2"/>
              <a:buChar cha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AU" sz="2800" dirty="0">
                <a:solidFill>
                  <a:srgbClr val="0033CC"/>
                </a:solidFill>
                <a:latin typeface="Arial" pitchFamily="34" charset="0"/>
                <a:cs typeface="Arial" pitchFamily="34" charset="0"/>
              </a:rPr>
              <a:t>generated by an algorithm that creates a small fixed-sized block</a:t>
            </a:r>
          </a:p>
          <a:p>
            <a:pPr marL="738188" lvl="1" indent="-280988" algn="just">
              <a:lnSpc>
                <a:spcPct val="90000"/>
              </a:lnSpc>
              <a:spcBef>
                <a:spcPts val="700"/>
              </a:spcBef>
              <a:buClr>
                <a:srgbClr val="D9D9FF"/>
              </a:buClr>
              <a:buSzPct val="50000"/>
              <a:buFont typeface="Wingdings" charset="2"/>
              <a:buChar cha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AU" sz="2400" dirty="0">
                <a:solidFill>
                  <a:srgbClr val="0033CC"/>
                </a:solidFill>
                <a:latin typeface="Arial" pitchFamily="34" charset="0"/>
                <a:cs typeface="Arial" pitchFamily="34" charset="0"/>
              </a:rPr>
              <a:t>depending on both message and secret key</a:t>
            </a:r>
          </a:p>
          <a:p>
            <a:pPr marL="738188" lvl="1" indent="-280988" algn="just">
              <a:lnSpc>
                <a:spcPct val="90000"/>
              </a:lnSpc>
              <a:spcBef>
                <a:spcPts val="700"/>
              </a:spcBef>
              <a:buClr>
                <a:srgbClr val="D9D9FF"/>
              </a:buClr>
              <a:buSzPct val="50000"/>
              <a:buFont typeface="Wingdings" charset="2"/>
              <a:buChar cha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US" sz="2400" dirty="0">
                <a:solidFill>
                  <a:srgbClr val="0033CC"/>
                </a:solidFill>
                <a:latin typeface="Arial" pitchFamily="34" charset="0"/>
                <a:cs typeface="Arial" pitchFamily="34" charset="0"/>
              </a:rPr>
              <a:t>like encryption though need not be reversible</a:t>
            </a:r>
          </a:p>
          <a:p>
            <a:pPr marL="338138" indent="-338138" algn="just">
              <a:lnSpc>
                <a:spcPct val="90000"/>
              </a:lnSpc>
              <a:spcBef>
                <a:spcPts val="800"/>
              </a:spcBef>
              <a:buClr>
                <a:srgbClr val="5FAFFF"/>
              </a:buClr>
              <a:buSzPct val="80000"/>
              <a:buFont typeface="Wingdings" charset="2"/>
              <a:buChar cha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US" sz="2800" dirty="0">
                <a:solidFill>
                  <a:srgbClr val="0033CC"/>
                </a:solidFill>
                <a:latin typeface="Arial" pitchFamily="34" charset="0"/>
                <a:cs typeface="Arial" pitchFamily="34" charset="0"/>
              </a:rPr>
              <a:t>appended to message as a “</a:t>
            </a:r>
            <a:r>
              <a:rPr lang="en-US" sz="2800" b="1" dirty="0">
                <a:solidFill>
                  <a:srgbClr val="0033CC"/>
                </a:solidFill>
                <a:latin typeface="Arial" pitchFamily="34" charset="0"/>
                <a:cs typeface="Arial" pitchFamily="34" charset="0"/>
              </a:rPr>
              <a:t>signature”</a:t>
            </a:r>
          </a:p>
          <a:p>
            <a:pPr marL="338138" indent="-338138" algn="just">
              <a:lnSpc>
                <a:spcPct val="90000"/>
              </a:lnSpc>
              <a:spcBef>
                <a:spcPts val="800"/>
              </a:spcBef>
              <a:buClr>
                <a:srgbClr val="5FAFFF"/>
              </a:buClr>
              <a:buSzPct val="80000"/>
              <a:buFont typeface="Wingdings" charset="2"/>
              <a:buChar cha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US" sz="2800" dirty="0">
                <a:solidFill>
                  <a:srgbClr val="0033CC"/>
                </a:solidFill>
                <a:latin typeface="Arial" pitchFamily="34" charset="0"/>
                <a:cs typeface="Arial" pitchFamily="34" charset="0"/>
              </a:rPr>
              <a:t>receiver performs same computation on message and checks it matches the MAC</a:t>
            </a:r>
          </a:p>
          <a:p>
            <a:pPr marL="338138" indent="-338138" algn="just">
              <a:lnSpc>
                <a:spcPct val="90000"/>
              </a:lnSpc>
              <a:spcBef>
                <a:spcPts val="800"/>
              </a:spcBef>
              <a:buClr>
                <a:srgbClr val="5FAFFF"/>
              </a:buClr>
              <a:buSzPct val="80000"/>
              <a:buFont typeface="Wingdings" charset="2"/>
              <a:buChar cha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US" sz="2800" dirty="0">
                <a:solidFill>
                  <a:srgbClr val="0033CC"/>
                </a:solidFill>
                <a:latin typeface="Arial" pitchFamily="34" charset="0"/>
                <a:cs typeface="Arial" pitchFamily="34" charset="0"/>
              </a:rPr>
              <a:t>provides assurance that message is unaltered and comes from sender</a:t>
            </a:r>
          </a:p>
        </p:txBody>
      </p:sp>
    </p:spTree>
  </p:cSld>
  <p:clrMapOvr>
    <a:masterClrMapping/>
  </p:clrMapOvr>
  <p:transition spd="med"/>
  <p:timing>
    <p:tnLst>
      <p:par>
        <p:cTn id="1" dur="indefinite"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additive="repl">
                                        <p:cTn id="6" dur="1" fill="hold">
                                          <p:stCondLst>
                                            <p:cond delay="0"/>
                                          </p:stCondLst>
                                        </p:cTn>
                                        <p:tgtEl>
                                          <p:spTgt spid="1433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additive="repl">
                                        <p:cTn id="10" dur="1" fill="hold">
                                          <p:stCondLst>
                                            <p:cond delay="0"/>
                                          </p:stCondLst>
                                        </p:cTn>
                                        <p:tgtEl>
                                          <p:spTgt spid="1433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additive="repl">
                                        <p:cTn id="14" dur="1" fill="hold">
                                          <p:stCondLst>
                                            <p:cond delay="0"/>
                                          </p:stCondLst>
                                        </p:cTn>
                                        <p:tgtEl>
                                          <p:spTgt spid="1433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fill="hold" nodeType="clickEffect">
                                  <p:stCondLst>
                                    <p:cond delay="0"/>
                                  </p:stCondLst>
                                  <p:childTnLst>
                                    <p:set>
                                      <p:cBhvr additive="repl">
                                        <p:cTn id="18" dur="1" fill="hold">
                                          <p:stCondLst>
                                            <p:cond delay="0"/>
                                          </p:stCondLst>
                                        </p:cTn>
                                        <p:tgtEl>
                                          <p:spTgt spid="14338">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fill="hold" nodeType="clickEffect">
                                  <p:stCondLst>
                                    <p:cond delay="0"/>
                                  </p:stCondLst>
                                  <p:childTnLst>
                                    <p:set>
                                      <p:cBhvr additive="repl">
                                        <p:cTn id="22" dur="1" fill="hold">
                                          <p:stCondLst>
                                            <p:cond delay="0"/>
                                          </p:stCondLst>
                                        </p:cTn>
                                        <p:tgtEl>
                                          <p:spTgt spid="1433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ext Box 1"/>
          <p:cNvSpPr txBox="1">
            <a:spLocks noChangeArrowheads="1"/>
          </p:cNvSpPr>
          <p:nvPr/>
        </p:nvSpPr>
        <p:spPr bwMode="auto">
          <a:xfrm>
            <a:off x="457200" y="277813"/>
            <a:ext cx="8229600" cy="1139825"/>
          </a:xfrm>
          <a:prstGeom prst="rect">
            <a:avLst/>
          </a:prstGeom>
          <a:noFill/>
          <a:ln w="9525">
            <a:noFill/>
            <a:round/>
            <a:headEnd/>
            <a:tailEnd/>
          </a:ln>
          <a:effectLst/>
        </p:spPr>
        <p:txBody>
          <a:bodyPr anchor="ctr" anchorCtr="1"/>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600" dirty="0">
                <a:solidFill>
                  <a:srgbClr val="00B0F0"/>
                </a:solidFill>
                <a:latin typeface="Arial" pitchFamily="34" charset="0"/>
                <a:cs typeface="Arial" pitchFamily="34" charset="0"/>
              </a:rPr>
              <a:t>Message Authentication Code</a:t>
            </a:r>
          </a:p>
        </p:txBody>
      </p:sp>
      <p:pic>
        <p:nvPicPr>
          <p:cNvPr id="15362" name="Picture 2"/>
          <p:cNvPicPr>
            <a:picLocks noChangeAspect="1" noChangeArrowheads="1"/>
          </p:cNvPicPr>
          <p:nvPr/>
        </p:nvPicPr>
        <p:blipFill>
          <a:blip r:embed="rId3"/>
          <a:srcRect/>
          <a:stretch>
            <a:fillRect/>
          </a:stretch>
        </p:blipFill>
        <p:spPr bwMode="auto">
          <a:xfrm>
            <a:off x="796834" y="3903617"/>
            <a:ext cx="7340600" cy="1816100"/>
          </a:xfrm>
          <a:prstGeom prst="rect">
            <a:avLst/>
          </a:prstGeom>
          <a:noFill/>
          <a:ln w="9525">
            <a:noFill/>
            <a:round/>
            <a:headEnd/>
            <a:tailEnd/>
          </a:ln>
          <a:effectLst/>
        </p:spPr>
      </p:pic>
      <p:sp>
        <p:nvSpPr>
          <p:cNvPr id="15363" name="Text Box 3"/>
          <p:cNvSpPr txBox="1">
            <a:spLocks noChangeArrowheads="1"/>
          </p:cNvSpPr>
          <p:nvPr/>
        </p:nvSpPr>
        <p:spPr bwMode="auto">
          <a:xfrm>
            <a:off x="457200" y="1524000"/>
            <a:ext cx="8382000" cy="2438400"/>
          </a:xfrm>
          <a:prstGeom prst="rect">
            <a:avLst/>
          </a:prstGeom>
          <a:noFill/>
          <a:ln w="9525">
            <a:noFill/>
            <a:round/>
            <a:headEnd/>
            <a:tailEnd/>
          </a:ln>
          <a:effectLst/>
        </p:spPr>
        <p:txBody>
          <a:bodyPr lIns="90000" tIns="46800" rIns="90000" bIns="46800"/>
          <a:lstStyle/>
          <a:p>
            <a:pPr marL="338138" indent="-338138" algn="just">
              <a:spcBef>
                <a:spcPts val="800"/>
              </a:spcBef>
              <a:buClr>
                <a:srgbClr val="5FAFFF"/>
              </a:buClr>
              <a:buSzPct val="80000"/>
              <a:buFont typeface="Wingdings" charset="2"/>
              <a:buChar cha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US" sz="2800" dirty="0">
                <a:solidFill>
                  <a:srgbClr val="0033CC"/>
                </a:solidFill>
                <a:latin typeface="Arial" pitchFamily="34" charset="0"/>
                <a:cs typeface="Arial" pitchFamily="34" charset="0"/>
              </a:rPr>
              <a:t>a small fixed-sized block of data</a:t>
            </a:r>
          </a:p>
          <a:p>
            <a:pPr marL="795338" lvl="1" indent="-338138" algn="just">
              <a:spcBef>
                <a:spcPts val="800"/>
              </a:spcBef>
              <a:buClr>
                <a:srgbClr val="5FAFFF"/>
              </a:buClr>
              <a:buSzPct val="80000"/>
              <a:buFont typeface="Wingdings" charset="2"/>
              <a:buChar cha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US" sz="2800" dirty="0">
                <a:solidFill>
                  <a:srgbClr val="0033CC"/>
                </a:solidFill>
                <a:latin typeface="Arial" pitchFamily="34" charset="0"/>
                <a:cs typeface="Arial" pitchFamily="34" charset="0"/>
              </a:rPr>
              <a:t>generated from message + secret key</a:t>
            </a:r>
          </a:p>
          <a:p>
            <a:pPr marL="795338" lvl="1" indent="-338138" algn="just">
              <a:spcBef>
                <a:spcPts val="800"/>
              </a:spcBef>
              <a:buClr>
                <a:srgbClr val="5FAFFF"/>
              </a:buClr>
              <a:buSzPct val="80000"/>
              <a:buFont typeface="Wingdings" charset="2"/>
              <a:buChar cha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US" sz="2800" dirty="0">
                <a:solidFill>
                  <a:srgbClr val="0033CC"/>
                </a:solidFill>
                <a:latin typeface="Arial" pitchFamily="34" charset="0"/>
                <a:cs typeface="Arial" pitchFamily="34" charset="0"/>
              </a:rPr>
              <a:t>MAC = C(K,M)</a:t>
            </a:r>
          </a:p>
          <a:p>
            <a:pPr marL="795338" lvl="1" indent="-338138" algn="just">
              <a:spcBef>
                <a:spcPts val="800"/>
              </a:spcBef>
              <a:buClr>
                <a:srgbClr val="5FAFFF"/>
              </a:buClr>
              <a:buSzPct val="80000"/>
              <a:buFont typeface="Wingdings" charset="2"/>
              <a:buChar cha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US" sz="2800" dirty="0">
                <a:solidFill>
                  <a:srgbClr val="0033CC"/>
                </a:solidFill>
                <a:latin typeface="Arial" pitchFamily="34" charset="0"/>
                <a:cs typeface="Arial" pitchFamily="34" charset="0"/>
              </a:rPr>
              <a:t>appended to message when sent</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ext Box 1"/>
          <p:cNvSpPr txBox="1">
            <a:spLocks noChangeArrowheads="1"/>
          </p:cNvSpPr>
          <p:nvPr/>
        </p:nvSpPr>
        <p:spPr bwMode="auto">
          <a:xfrm>
            <a:off x="457200" y="277813"/>
            <a:ext cx="8229600" cy="1139825"/>
          </a:xfrm>
          <a:prstGeom prst="rect">
            <a:avLst/>
          </a:prstGeom>
          <a:noFill/>
          <a:ln w="9525">
            <a:noFill/>
            <a:round/>
            <a:headEnd/>
            <a:tailEnd/>
          </a:ln>
          <a:effectLst/>
        </p:spPr>
        <p:txBody>
          <a:bodyPr anchor="ctr" anchorCtr="1"/>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600" dirty="0">
                <a:solidFill>
                  <a:srgbClr val="00B0F0"/>
                </a:solidFill>
                <a:latin typeface="Arial" pitchFamily="34" charset="0"/>
                <a:cs typeface="Arial" pitchFamily="34" charset="0"/>
              </a:rPr>
              <a:t>Message Authentication Code</a:t>
            </a:r>
          </a:p>
        </p:txBody>
      </p:sp>
      <p:sp>
        <p:nvSpPr>
          <p:cNvPr id="15363" name="Text Box 3"/>
          <p:cNvSpPr txBox="1">
            <a:spLocks noChangeArrowheads="1"/>
          </p:cNvSpPr>
          <p:nvPr/>
        </p:nvSpPr>
        <p:spPr bwMode="auto">
          <a:xfrm>
            <a:off x="457200" y="1524000"/>
            <a:ext cx="8382000" cy="2438400"/>
          </a:xfrm>
          <a:prstGeom prst="rect">
            <a:avLst/>
          </a:prstGeom>
          <a:noFill/>
          <a:ln w="9525">
            <a:noFill/>
            <a:round/>
            <a:headEnd/>
            <a:tailEnd/>
          </a:ln>
          <a:effectLst/>
        </p:spPr>
        <p:txBody>
          <a:bodyPr lIns="90000" tIns="46800" rIns="90000" bIns="46800"/>
          <a:lstStyle/>
          <a:p>
            <a:pPr marL="338138" indent="-338138" algn="just">
              <a:spcBef>
                <a:spcPts val="800"/>
              </a:spcBef>
              <a:buClr>
                <a:srgbClr val="5FAFFF"/>
              </a:buClr>
              <a:buSzPct val="80000"/>
              <a:buFont typeface="Wingdings" charset="2"/>
              <a:buChar cha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endParaRPr lang="en-US" sz="2800" dirty="0">
              <a:solidFill>
                <a:srgbClr val="0033CC"/>
              </a:solidFill>
              <a:latin typeface="Arial" pitchFamily="34" charset="0"/>
              <a:cs typeface="Arial" pitchFamily="34" charset="0"/>
            </a:endParaRPr>
          </a:p>
        </p:txBody>
      </p:sp>
      <p:sp>
        <p:nvSpPr>
          <p:cNvPr id="5" name="Rectangle 4"/>
          <p:cNvSpPr/>
          <p:nvPr/>
        </p:nvSpPr>
        <p:spPr>
          <a:xfrm>
            <a:off x="548639" y="1280159"/>
            <a:ext cx="8360229" cy="5583580"/>
          </a:xfrm>
          <a:prstGeom prst="rect">
            <a:avLst/>
          </a:prstGeom>
        </p:spPr>
        <p:txBody>
          <a:bodyPr wrap="square">
            <a:spAutoFit/>
          </a:bodyPr>
          <a:lstStyle/>
          <a:p>
            <a:pPr algn="just">
              <a:spcBef>
                <a:spcPts val="487"/>
              </a:spcBef>
              <a:buFont typeface="Arial" pitchFamily="34" charset="0"/>
              <a:buChar char="•"/>
              <a:tabLst>
                <a:tab pos="0" algn="l"/>
                <a:tab pos="495239" algn="l"/>
                <a:tab pos="990478" algn="l"/>
                <a:tab pos="1485717" algn="l"/>
                <a:tab pos="1980956" algn="l"/>
                <a:tab pos="2476195" algn="l"/>
                <a:tab pos="2971434" algn="l"/>
                <a:tab pos="3466673" algn="l"/>
                <a:tab pos="3961912" algn="l"/>
                <a:tab pos="4457151" algn="l"/>
                <a:tab pos="4952390" algn="l"/>
                <a:tab pos="5447629" algn="l"/>
                <a:tab pos="5942868" algn="l"/>
                <a:tab pos="6438108" algn="l"/>
                <a:tab pos="6933347" algn="l"/>
                <a:tab pos="7428586" algn="l"/>
                <a:tab pos="7923825" algn="l"/>
                <a:tab pos="8419064" algn="l"/>
                <a:tab pos="8914303" algn="l"/>
                <a:tab pos="9409542" algn="l"/>
                <a:tab pos="9904781" algn="l"/>
              </a:tabLst>
            </a:pPr>
            <a:r>
              <a:rPr lang="en-US" sz="2400" dirty="0" smtClean="0">
                <a:solidFill>
                  <a:srgbClr val="0033CC"/>
                </a:solidFill>
                <a:latin typeface="Arial" charset="0"/>
                <a:ea typeface="ＭＳ Ｐゴシック" pitchFamily="32" charset="-128"/>
              </a:rPr>
              <a:t> An </a:t>
            </a:r>
            <a:r>
              <a:rPr lang="en-US" sz="2400" dirty="0" smtClean="0">
                <a:solidFill>
                  <a:srgbClr val="0033CC"/>
                </a:solidFill>
                <a:latin typeface="Arial" charset="0"/>
                <a:ea typeface="ＭＳ Ｐゴシック" pitchFamily="32" charset="-128"/>
              </a:rPr>
              <a:t>alternative authentication technique involves the use of a secret key to generate a small fixed- size block of data, known as a cryptographic checksum or MAC that is appended to the message. </a:t>
            </a:r>
            <a:endParaRPr lang="en-US" sz="2400" dirty="0" smtClean="0">
              <a:solidFill>
                <a:srgbClr val="0033CC"/>
              </a:solidFill>
              <a:latin typeface="Arial" charset="0"/>
              <a:ea typeface="ＭＳ Ｐゴシック" pitchFamily="32" charset="-128"/>
            </a:endParaRPr>
          </a:p>
          <a:p>
            <a:pPr algn="just">
              <a:spcBef>
                <a:spcPts val="487"/>
              </a:spcBef>
              <a:buFont typeface="Arial" pitchFamily="34" charset="0"/>
              <a:buChar char="•"/>
              <a:tabLst>
                <a:tab pos="0" algn="l"/>
                <a:tab pos="495239" algn="l"/>
                <a:tab pos="990478" algn="l"/>
                <a:tab pos="1485717" algn="l"/>
                <a:tab pos="1980956" algn="l"/>
                <a:tab pos="2476195" algn="l"/>
                <a:tab pos="2971434" algn="l"/>
                <a:tab pos="3466673" algn="l"/>
                <a:tab pos="3961912" algn="l"/>
                <a:tab pos="4457151" algn="l"/>
                <a:tab pos="4952390" algn="l"/>
                <a:tab pos="5447629" algn="l"/>
                <a:tab pos="5942868" algn="l"/>
                <a:tab pos="6438108" algn="l"/>
                <a:tab pos="6933347" algn="l"/>
                <a:tab pos="7428586" algn="l"/>
                <a:tab pos="7923825" algn="l"/>
                <a:tab pos="8419064" algn="l"/>
                <a:tab pos="8914303" algn="l"/>
                <a:tab pos="9409542" algn="l"/>
                <a:tab pos="9904781" algn="l"/>
              </a:tabLst>
            </a:pPr>
            <a:r>
              <a:rPr lang="en-US" sz="2400" dirty="0" smtClean="0">
                <a:solidFill>
                  <a:srgbClr val="0033CC"/>
                </a:solidFill>
                <a:latin typeface="Arial" charset="0"/>
                <a:ea typeface="ＭＳ Ｐゴシック" pitchFamily="32" charset="-128"/>
              </a:rPr>
              <a:t> </a:t>
            </a:r>
            <a:r>
              <a:rPr lang="en-US" sz="2400" dirty="0" smtClean="0">
                <a:solidFill>
                  <a:srgbClr val="0033CC"/>
                </a:solidFill>
                <a:latin typeface="Arial" charset="0"/>
                <a:ea typeface="ＭＳ Ｐゴシック" pitchFamily="32" charset="-128"/>
              </a:rPr>
              <a:t>This </a:t>
            </a:r>
            <a:r>
              <a:rPr lang="en-US" sz="2400" dirty="0" smtClean="0">
                <a:solidFill>
                  <a:srgbClr val="0033CC"/>
                </a:solidFill>
                <a:latin typeface="Arial" charset="0"/>
                <a:ea typeface="ＭＳ Ｐゴシック" pitchFamily="32" charset="-128"/>
              </a:rPr>
              <a:t>technique assumes that two communicating parties, say A and B, share a common secret key </a:t>
            </a:r>
            <a:r>
              <a:rPr lang="en-US" sz="2400" i="1" dirty="0" smtClean="0">
                <a:solidFill>
                  <a:srgbClr val="0033CC"/>
                </a:solidFill>
                <a:latin typeface="Arial" charset="0"/>
                <a:ea typeface="ＭＳ Ｐゴシック" pitchFamily="32" charset="-128"/>
              </a:rPr>
              <a:t>K</a:t>
            </a:r>
            <a:r>
              <a:rPr lang="en-US" sz="2400" dirty="0" smtClean="0">
                <a:solidFill>
                  <a:srgbClr val="0033CC"/>
                </a:solidFill>
                <a:latin typeface="Arial" charset="0"/>
                <a:ea typeface="ＭＳ Ｐゴシック" pitchFamily="32" charset="-128"/>
              </a:rPr>
              <a:t>. </a:t>
            </a:r>
            <a:endParaRPr lang="en-US" sz="2400" dirty="0" smtClean="0">
              <a:solidFill>
                <a:srgbClr val="0033CC"/>
              </a:solidFill>
              <a:latin typeface="Arial" charset="0"/>
              <a:ea typeface="ＭＳ Ｐゴシック" pitchFamily="32" charset="-128"/>
            </a:endParaRPr>
          </a:p>
          <a:p>
            <a:pPr algn="just">
              <a:spcBef>
                <a:spcPts val="487"/>
              </a:spcBef>
              <a:buFont typeface="Arial" pitchFamily="34" charset="0"/>
              <a:buChar char="•"/>
              <a:tabLst>
                <a:tab pos="0" algn="l"/>
                <a:tab pos="495239" algn="l"/>
                <a:tab pos="990478" algn="l"/>
                <a:tab pos="1485717" algn="l"/>
                <a:tab pos="1980956" algn="l"/>
                <a:tab pos="2476195" algn="l"/>
                <a:tab pos="2971434" algn="l"/>
                <a:tab pos="3466673" algn="l"/>
                <a:tab pos="3961912" algn="l"/>
                <a:tab pos="4457151" algn="l"/>
                <a:tab pos="4952390" algn="l"/>
                <a:tab pos="5447629" algn="l"/>
                <a:tab pos="5942868" algn="l"/>
                <a:tab pos="6438108" algn="l"/>
                <a:tab pos="6933347" algn="l"/>
                <a:tab pos="7428586" algn="l"/>
                <a:tab pos="7923825" algn="l"/>
                <a:tab pos="8419064" algn="l"/>
                <a:tab pos="8914303" algn="l"/>
                <a:tab pos="9409542" algn="l"/>
                <a:tab pos="9904781" algn="l"/>
              </a:tabLst>
            </a:pPr>
            <a:r>
              <a:rPr lang="en-US" sz="2400" dirty="0" smtClean="0">
                <a:solidFill>
                  <a:srgbClr val="0033CC"/>
                </a:solidFill>
                <a:latin typeface="Arial" charset="0"/>
                <a:ea typeface="ＭＳ Ｐゴシック" pitchFamily="32" charset="-128"/>
              </a:rPr>
              <a:t> When </a:t>
            </a:r>
            <a:r>
              <a:rPr lang="en-US" sz="2400" dirty="0" smtClean="0">
                <a:solidFill>
                  <a:srgbClr val="0033CC"/>
                </a:solidFill>
                <a:latin typeface="Arial" charset="0"/>
                <a:ea typeface="ＭＳ Ｐゴシック" pitchFamily="32" charset="-128"/>
              </a:rPr>
              <a:t>A has a message to send to B, it calculates the MAC as a function of the message and the key:</a:t>
            </a:r>
            <a:r>
              <a:rPr lang="en-US" sz="2400" i="1" dirty="0" smtClean="0">
                <a:solidFill>
                  <a:srgbClr val="0033CC"/>
                </a:solidFill>
                <a:latin typeface="Arial" charset="0"/>
                <a:ea typeface="ＭＳ Ｐゴシック" pitchFamily="32" charset="-128"/>
              </a:rPr>
              <a:t> MAC = C(K, M). </a:t>
            </a:r>
            <a:endParaRPr lang="en-US" sz="2400" i="1" dirty="0" smtClean="0">
              <a:solidFill>
                <a:srgbClr val="0033CC"/>
              </a:solidFill>
              <a:latin typeface="Arial" charset="0"/>
              <a:ea typeface="ＭＳ Ｐゴシック" pitchFamily="32" charset="-128"/>
            </a:endParaRPr>
          </a:p>
          <a:p>
            <a:pPr algn="just">
              <a:spcBef>
                <a:spcPts val="487"/>
              </a:spcBef>
              <a:buFont typeface="Arial" pitchFamily="34" charset="0"/>
              <a:buChar char="•"/>
              <a:tabLst>
                <a:tab pos="0" algn="l"/>
                <a:tab pos="495239" algn="l"/>
                <a:tab pos="990478" algn="l"/>
                <a:tab pos="1485717" algn="l"/>
                <a:tab pos="1980956" algn="l"/>
                <a:tab pos="2476195" algn="l"/>
                <a:tab pos="2971434" algn="l"/>
                <a:tab pos="3466673" algn="l"/>
                <a:tab pos="3961912" algn="l"/>
                <a:tab pos="4457151" algn="l"/>
                <a:tab pos="4952390" algn="l"/>
                <a:tab pos="5447629" algn="l"/>
                <a:tab pos="5942868" algn="l"/>
                <a:tab pos="6438108" algn="l"/>
                <a:tab pos="6933347" algn="l"/>
                <a:tab pos="7428586" algn="l"/>
                <a:tab pos="7923825" algn="l"/>
                <a:tab pos="8419064" algn="l"/>
                <a:tab pos="8914303" algn="l"/>
                <a:tab pos="9409542" algn="l"/>
                <a:tab pos="9904781" algn="l"/>
              </a:tabLst>
            </a:pPr>
            <a:r>
              <a:rPr lang="en-US" sz="2400" i="1" dirty="0" smtClean="0">
                <a:solidFill>
                  <a:srgbClr val="0033CC"/>
                </a:solidFill>
                <a:latin typeface="Arial" charset="0"/>
                <a:ea typeface="ＭＳ Ｐゴシック" pitchFamily="32" charset="-128"/>
              </a:rPr>
              <a:t> </a:t>
            </a:r>
            <a:r>
              <a:rPr lang="en-US" sz="2400" dirty="0" smtClean="0">
                <a:solidFill>
                  <a:srgbClr val="0033CC"/>
                </a:solidFill>
                <a:latin typeface="Arial" charset="0"/>
                <a:ea typeface="ＭＳ Ｐゴシック" pitchFamily="32" charset="-128"/>
              </a:rPr>
              <a:t>The </a:t>
            </a:r>
            <a:r>
              <a:rPr lang="en-US" sz="2400" dirty="0" smtClean="0">
                <a:solidFill>
                  <a:srgbClr val="0033CC"/>
                </a:solidFill>
                <a:latin typeface="Arial" charset="0"/>
                <a:ea typeface="ＭＳ Ｐゴシック" pitchFamily="32" charset="-128"/>
              </a:rPr>
              <a:t>message plus MAC are transmitted to the intended recipient. </a:t>
            </a:r>
            <a:endParaRPr lang="en-US" sz="2400" dirty="0" smtClean="0">
              <a:solidFill>
                <a:srgbClr val="0033CC"/>
              </a:solidFill>
              <a:latin typeface="Arial" charset="0"/>
              <a:ea typeface="ＭＳ Ｐゴシック" pitchFamily="32" charset="-128"/>
            </a:endParaRPr>
          </a:p>
          <a:p>
            <a:pPr algn="just">
              <a:spcBef>
                <a:spcPts val="487"/>
              </a:spcBef>
              <a:buFont typeface="Arial" pitchFamily="34" charset="0"/>
              <a:buChar char="•"/>
              <a:tabLst>
                <a:tab pos="0" algn="l"/>
                <a:tab pos="495239" algn="l"/>
                <a:tab pos="990478" algn="l"/>
                <a:tab pos="1485717" algn="l"/>
                <a:tab pos="1980956" algn="l"/>
                <a:tab pos="2476195" algn="l"/>
                <a:tab pos="2971434" algn="l"/>
                <a:tab pos="3466673" algn="l"/>
                <a:tab pos="3961912" algn="l"/>
                <a:tab pos="4457151" algn="l"/>
                <a:tab pos="4952390" algn="l"/>
                <a:tab pos="5447629" algn="l"/>
                <a:tab pos="5942868" algn="l"/>
                <a:tab pos="6438108" algn="l"/>
                <a:tab pos="6933347" algn="l"/>
                <a:tab pos="7428586" algn="l"/>
                <a:tab pos="7923825" algn="l"/>
                <a:tab pos="8419064" algn="l"/>
                <a:tab pos="8914303" algn="l"/>
                <a:tab pos="9409542" algn="l"/>
                <a:tab pos="9904781" algn="l"/>
              </a:tabLst>
            </a:pPr>
            <a:r>
              <a:rPr lang="en-US" sz="2400" dirty="0" smtClean="0">
                <a:solidFill>
                  <a:srgbClr val="0033CC"/>
                </a:solidFill>
                <a:latin typeface="Arial" charset="0"/>
                <a:ea typeface="ＭＳ Ｐゴシック" pitchFamily="32" charset="-128"/>
              </a:rPr>
              <a:t> </a:t>
            </a:r>
            <a:r>
              <a:rPr lang="en-US" sz="2400" dirty="0" smtClean="0">
                <a:solidFill>
                  <a:srgbClr val="0033CC"/>
                </a:solidFill>
                <a:latin typeface="Arial" charset="0"/>
                <a:ea typeface="ＭＳ Ｐゴシック" pitchFamily="32" charset="-128"/>
              </a:rPr>
              <a:t>The </a:t>
            </a:r>
            <a:r>
              <a:rPr lang="en-US" sz="2400" dirty="0" smtClean="0">
                <a:solidFill>
                  <a:srgbClr val="0033CC"/>
                </a:solidFill>
                <a:latin typeface="Arial" charset="0"/>
                <a:ea typeface="ＭＳ Ｐゴシック" pitchFamily="32" charset="-128"/>
              </a:rPr>
              <a:t>recipient performs the same calculation on the received message, using the same secret key, to generate a new MAC. </a:t>
            </a:r>
            <a:endParaRPr lang="en-US" sz="2400" dirty="0" smtClean="0">
              <a:solidFill>
                <a:srgbClr val="0033CC"/>
              </a:solidFill>
              <a:latin typeface="Arial" charset="0"/>
              <a:ea typeface="ＭＳ Ｐゴシック" pitchFamily="32" charset="-128"/>
            </a:endParaRPr>
          </a:p>
          <a:p>
            <a:pPr algn="just">
              <a:spcBef>
                <a:spcPts val="487"/>
              </a:spcBef>
              <a:buFont typeface="Arial" pitchFamily="34" charset="0"/>
              <a:buChar char="•"/>
              <a:tabLst>
                <a:tab pos="0" algn="l"/>
                <a:tab pos="495239" algn="l"/>
                <a:tab pos="990478" algn="l"/>
                <a:tab pos="1485717" algn="l"/>
                <a:tab pos="1980956" algn="l"/>
                <a:tab pos="2476195" algn="l"/>
                <a:tab pos="2971434" algn="l"/>
                <a:tab pos="3466673" algn="l"/>
                <a:tab pos="3961912" algn="l"/>
                <a:tab pos="4457151" algn="l"/>
                <a:tab pos="4952390" algn="l"/>
                <a:tab pos="5447629" algn="l"/>
                <a:tab pos="5942868" algn="l"/>
                <a:tab pos="6438108" algn="l"/>
                <a:tab pos="6933347" algn="l"/>
                <a:tab pos="7428586" algn="l"/>
                <a:tab pos="7923825" algn="l"/>
                <a:tab pos="8419064" algn="l"/>
                <a:tab pos="8914303" algn="l"/>
                <a:tab pos="9409542" algn="l"/>
                <a:tab pos="9904781" algn="l"/>
              </a:tabLst>
            </a:pPr>
            <a:endParaRPr lang="en-US" sz="2400" dirty="0">
              <a:solidFill>
                <a:srgbClr val="0033CC"/>
              </a:solidFill>
              <a:latin typeface="Arial" charset="0"/>
              <a:ea typeface="ＭＳ Ｐゴシック" pitchFamily="32" charset="-128"/>
            </a:endParaRP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ext Box 1"/>
          <p:cNvSpPr txBox="1">
            <a:spLocks noChangeArrowheads="1"/>
          </p:cNvSpPr>
          <p:nvPr/>
        </p:nvSpPr>
        <p:spPr bwMode="auto">
          <a:xfrm>
            <a:off x="457200" y="277813"/>
            <a:ext cx="8229600" cy="1139825"/>
          </a:xfrm>
          <a:prstGeom prst="rect">
            <a:avLst/>
          </a:prstGeom>
          <a:noFill/>
          <a:ln w="9525">
            <a:noFill/>
            <a:round/>
            <a:headEnd/>
            <a:tailEnd/>
          </a:ln>
          <a:effectLst/>
        </p:spPr>
        <p:txBody>
          <a:bodyPr anchor="ctr" anchorCtr="1"/>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600" dirty="0">
                <a:solidFill>
                  <a:srgbClr val="00B0F0"/>
                </a:solidFill>
                <a:latin typeface="Arial" pitchFamily="34" charset="0"/>
                <a:cs typeface="Arial" pitchFamily="34" charset="0"/>
              </a:rPr>
              <a:t>Message Authentication Code</a:t>
            </a:r>
          </a:p>
        </p:txBody>
      </p:sp>
      <p:sp>
        <p:nvSpPr>
          <p:cNvPr id="15363" name="Text Box 3"/>
          <p:cNvSpPr txBox="1">
            <a:spLocks noChangeArrowheads="1"/>
          </p:cNvSpPr>
          <p:nvPr/>
        </p:nvSpPr>
        <p:spPr bwMode="auto">
          <a:xfrm>
            <a:off x="457200" y="1524000"/>
            <a:ext cx="8382000" cy="2438400"/>
          </a:xfrm>
          <a:prstGeom prst="rect">
            <a:avLst/>
          </a:prstGeom>
          <a:noFill/>
          <a:ln w="9525">
            <a:noFill/>
            <a:round/>
            <a:headEnd/>
            <a:tailEnd/>
          </a:ln>
          <a:effectLst/>
        </p:spPr>
        <p:txBody>
          <a:bodyPr lIns="90000" tIns="46800" rIns="90000" bIns="46800"/>
          <a:lstStyle/>
          <a:p>
            <a:pPr marL="338138" indent="-338138" algn="just">
              <a:spcBef>
                <a:spcPts val="800"/>
              </a:spcBef>
              <a:buClr>
                <a:srgbClr val="5FAFFF"/>
              </a:buClr>
              <a:buSzPct val="80000"/>
              <a:buFont typeface="Wingdings" charset="2"/>
              <a:buChar cha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endParaRPr lang="en-US" sz="2800" dirty="0">
              <a:solidFill>
                <a:srgbClr val="0033CC"/>
              </a:solidFill>
              <a:latin typeface="Arial" pitchFamily="34" charset="0"/>
              <a:cs typeface="Arial" pitchFamily="34" charset="0"/>
            </a:endParaRPr>
          </a:p>
        </p:txBody>
      </p:sp>
      <p:sp>
        <p:nvSpPr>
          <p:cNvPr id="5" name="Rectangle 4"/>
          <p:cNvSpPr/>
          <p:nvPr/>
        </p:nvSpPr>
        <p:spPr>
          <a:xfrm>
            <a:off x="548639" y="1280159"/>
            <a:ext cx="8360229" cy="3706143"/>
          </a:xfrm>
          <a:prstGeom prst="rect">
            <a:avLst/>
          </a:prstGeom>
        </p:spPr>
        <p:txBody>
          <a:bodyPr wrap="square">
            <a:spAutoFit/>
          </a:bodyPr>
          <a:lstStyle/>
          <a:p>
            <a:pPr algn="just">
              <a:spcBef>
                <a:spcPts val="487"/>
              </a:spcBef>
              <a:buFont typeface="Arial" pitchFamily="34" charset="0"/>
              <a:buChar char="•"/>
              <a:tabLst>
                <a:tab pos="0" algn="l"/>
                <a:tab pos="495239" algn="l"/>
                <a:tab pos="990478" algn="l"/>
                <a:tab pos="1485717" algn="l"/>
                <a:tab pos="1980956" algn="l"/>
                <a:tab pos="2476195" algn="l"/>
                <a:tab pos="2971434" algn="l"/>
                <a:tab pos="3466673" algn="l"/>
                <a:tab pos="3961912" algn="l"/>
                <a:tab pos="4457151" algn="l"/>
                <a:tab pos="4952390" algn="l"/>
                <a:tab pos="5447629" algn="l"/>
                <a:tab pos="5942868" algn="l"/>
                <a:tab pos="6438108" algn="l"/>
                <a:tab pos="6933347" algn="l"/>
                <a:tab pos="7428586" algn="l"/>
                <a:tab pos="7923825" algn="l"/>
                <a:tab pos="8419064" algn="l"/>
                <a:tab pos="8914303" algn="l"/>
                <a:tab pos="9409542" algn="l"/>
                <a:tab pos="9904781" algn="l"/>
              </a:tabLst>
            </a:pPr>
            <a:r>
              <a:rPr lang="en-US" sz="2000" dirty="0" smtClean="0">
                <a:solidFill>
                  <a:srgbClr val="0033CC"/>
                </a:solidFill>
                <a:latin typeface="Arial" charset="0"/>
                <a:ea typeface="ＭＳ Ｐゴシック" pitchFamily="32" charset="-128"/>
              </a:rPr>
              <a:t> The </a:t>
            </a:r>
            <a:r>
              <a:rPr lang="en-US" sz="2000" dirty="0" smtClean="0">
                <a:solidFill>
                  <a:srgbClr val="0033CC"/>
                </a:solidFill>
                <a:latin typeface="Arial" charset="0"/>
                <a:ea typeface="ＭＳ Ｐゴシック" pitchFamily="32" charset="-128"/>
              </a:rPr>
              <a:t>received MAC is compared to the calculated </a:t>
            </a:r>
            <a:r>
              <a:rPr lang="en-US" sz="2000" dirty="0" smtClean="0">
                <a:solidFill>
                  <a:srgbClr val="0033CC"/>
                </a:solidFill>
                <a:latin typeface="Arial" charset="0"/>
                <a:ea typeface="ＭＳ Ｐゴシック" pitchFamily="32" charset="-128"/>
              </a:rPr>
              <a:t>MAC. </a:t>
            </a:r>
          </a:p>
          <a:p>
            <a:pPr algn="just">
              <a:spcBef>
                <a:spcPts val="487"/>
              </a:spcBef>
              <a:buFont typeface="Arial" pitchFamily="34" charset="0"/>
              <a:buChar char="•"/>
              <a:tabLst>
                <a:tab pos="0" algn="l"/>
                <a:tab pos="495239" algn="l"/>
                <a:tab pos="990478" algn="l"/>
                <a:tab pos="1485717" algn="l"/>
                <a:tab pos="1980956" algn="l"/>
                <a:tab pos="2476195" algn="l"/>
                <a:tab pos="2971434" algn="l"/>
                <a:tab pos="3466673" algn="l"/>
                <a:tab pos="3961912" algn="l"/>
                <a:tab pos="4457151" algn="l"/>
                <a:tab pos="4952390" algn="l"/>
                <a:tab pos="5447629" algn="l"/>
                <a:tab pos="5942868" algn="l"/>
                <a:tab pos="6438108" algn="l"/>
                <a:tab pos="6933347" algn="l"/>
                <a:tab pos="7428586" algn="l"/>
                <a:tab pos="7923825" algn="l"/>
                <a:tab pos="8419064" algn="l"/>
                <a:tab pos="8914303" algn="l"/>
                <a:tab pos="9409542" algn="l"/>
                <a:tab pos="9904781" algn="l"/>
              </a:tabLst>
            </a:pPr>
            <a:r>
              <a:rPr lang="en-US" sz="2000" dirty="0" smtClean="0">
                <a:solidFill>
                  <a:srgbClr val="0033CC"/>
                </a:solidFill>
                <a:latin typeface="Arial" charset="0"/>
                <a:ea typeface="ＭＳ Ｐゴシック" pitchFamily="32" charset="-128"/>
              </a:rPr>
              <a:t> </a:t>
            </a:r>
            <a:r>
              <a:rPr lang="en-US" sz="2000" dirty="0" smtClean="0">
                <a:solidFill>
                  <a:srgbClr val="0033CC"/>
                </a:solidFill>
                <a:latin typeface="Arial" charset="0"/>
                <a:ea typeface="ＭＳ Ｐゴシック" pitchFamily="32" charset="-128"/>
              </a:rPr>
              <a:t>If </a:t>
            </a:r>
            <a:r>
              <a:rPr lang="en-US" sz="2000" dirty="0" smtClean="0">
                <a:solidFill>
                  <a:srgbClr val="0033CC"/>
                </a:solidFill>
                <a:latin typeface="Arial" charset="0"/>
                <a:ea typeface="ＭＳ Ｐゴシック" pitchFamily="32" charset="-128"/>
              </a:rPr>
              <a:t>we assume that only the receiver and the sender know the identity of the secret key, and if the received MAC matches the calculated MAC, </a:t>
            </a:r>
            <a:endParaRPr lang="en-US" sz="2000" dirty="0" smtClean="0">
              <a:solidFill>
                <a:srgbClr val="0033CC"/>
              </a:solidFill>
              <a:latin typeface="Arial" charset="0"/>
              <a:ea typeface="ＭＳ Ｐゴシック" pitchFamily="32" charset="-128"/>
            </a:endParaRPr>
          </a:p>
          <a:p>
            <a:pPr lvl="1" algn="just">
              <a:spcBef>
                <a:spcPts val="487"/>
              </a:spcBef>
              <a:buFont typeface="Arial" pitchFamily="34" charset="0"/>
              <a:buChar char="•"/>
              <a:tabLst>
                <a:tab pos="0" algn="l"/>
                <a:tab pos="495239" algn="l"/>
                <a:tab pos="990478" algn="l"/>
                <a:tab pos="1485717" algn="l"/>
                <a:tab pos="1980956" algn="l"/>
                <a:tab pos="2476195" algn="l"/>
                <a:tab pos="2971434" algn="l"/>
                <a:tab pos="3466673" algn="l"/>
                <a:tab pos="3961912" algn="l"/>
                <a:tab pos="4457151" algn="l"/>
                <a:tab pos="4952390" algn="l"/>
                <a:tab pos="5447629" algn="l"/>
                <a:tab pos="5942868" algn="l"/>
                <a:tab pos="6438108" algn="l"/>
                <a:tab pos="6933347" algn="l"/>
                <a:tab pos="7428586" algn="l"/>
                <a:tab pos="7923825" algn="l"/>
                <a:tab pos="8419064" algn="l"/>
                <a:tab pos="8914303" algn="l"/>
                <a:tab pos="9409542" algn="l"/>
                <a:tab pos="9904781" algn="l"/>
              </a:tabLst>
            </a:pPr>
            <a:r>
              <a:rPr lang="en-US" sz="2000" dirty="0" smtClean="0">
                <a:solidFill>
                  <a:srgbClr val="0033CC"/>
                </a:solidFill>
                <a:latin typeface="Arial" charset="0"/>
                <a:ea typeface="ＭＳ Ｐゴシック" pitchFamily="32" charset="-128"/>
              </a:rPr>
              <a:t> </a:t>
            </a:r>
            <a:r>
              <a:rPr lang="en-US" dirty="0" smtClean="0">
                <a:latin typeface="Arial" charset="0"/>
                <a:ea typeface="ＭＳ Ｐゴシック" pitchFamily="32" charset="-128"/>
              </a:rPr>
              <a:t>then </a:t>
            </a:r>
            <a:r>
              <a:rPr lang="en-US" dirty="0" smtClean="0">
                <a:latin typeface="Arial" charset="0"/>
                <a:ea typeface="ＭＳ Ｐゴシック" pitchFamily="32" charset="-128"/>
              </a:rPr>
              <a:t>the receiver is assured that the message has not been altered, is from the alleged sender, and if the message includes a sequence number then the receiver can be assured of the proper sequence because an attacker cannot successfully alter the sequence number. </a:t>
            </a:r>
            <a:endParaRPr lang="en-US" sz="2000" dirty="0" smtClean="0">
              <a:latin typeface="Arial" charset="0"/>
              <a:ea typeface="ＭＳ Ｐゴシック" pitchFamily="32" charset="-128"/>
            </a:endParaRPr>
          </a:p>
          <a:p>
            <a:pPr algn="just">
              <a:spcBef>
                <a:spcPts val="487"/>
              </a:spcBef>
              <a:buFont typeface="Arial" pitchFamily="34" charset="0"/>
              <a:buChar char="•"/>
              <a:tabLst>
                <a:tab pos="0" algn="l"/>
                <a:tab pos="495239" algn="l"/>
                <a:tab pos="990478" algn="l"/>
                <a:tab pos="1485717" algn="l"/>
                <a:tab pos="1980956" algn="l"/>
                <a:tab pos="2476195" algn="l"/>
                <a:tab pos="2971434" algn="l"/>
                <a:tab pos="3466673" algn="l"/>
                <a:tab pos="3961912" algn="l"/>
                <a:tab pos="4457151" algn="l"/>
                <a:tab pos="4952390" algn="l"/>
                <a:tab pos="5447629" algn="l"/>
                <a:tab pos="5942868" algn="l"/>
                <a:tab pos="6438108" algn="l"/>
                <a:tab pos="6933347" algn="l"/>
                <a:tab pos="7428586" algn="l"/>
                <a:tab pos="7923825" algn="l"/>
                <a:tab pos="8419064" algn="l"/>
                <a:tab pos="8914303" algn="l"/>
                <a:tab pos="9409542" algn="l"/>
                <a:tab pos="9904781" algn="l"/>
              </a:tabLst>
            </a:pPr>
            <a:r>
              <a:rPr lang="en-US" sz="2000" dirty="0" smtClean="0">
                <a:solidFill>
                  <a:srgbClr val="0033CC"/>
                </a:solidFill>
                <a:latin typeface="Arial" charset="0"/>
                <a:ea typeface="ＭＳ Ｐゴシック" pitchFamily="32" charset="-128"/>
              </a:rPr>
              <a:t> A </a:t>
            </a:r>
            <a:r>
              <a:rPr lang="en-US" sz="2000" dirty="0" smtClean="0">
                <a:solidFill>
                  <a:srgbClr val="0033CC"/>
                </a:solidFill>
                <a:latin typeface="Arial" charset="0"/>
                <a:ea typeface="ＭＳ Ｐゴシック" pitchFamily="32" charset="-128"/>
              </a:rPr>
              <a:t>MAC function is similar to encryption. </a:t>
            </a:r>
            <a:endParaRPr lang="en-US" sz="2000" dirty="0" smtClean="0">
              <a:solidFill>
                <a:srgbClr val="0033CC"/>
              </a:solidFill>
              <a:latin typeface="Arial" charset="0"/>
              <a:ea typeface="ＭＳ Ｐゴシック" pitchFamily="32" charset="-128"/>
            </a:endParaRPr>
          </a:p>
          <a:p>
            <a:pPr algn="just">
              <a:spcBef>
                <a:spcPts val="487"/>
              </a:spcBef>
              <a:buFont typeface="Arial" pitchFamily="34" charset="0"/>
              <a:buChar char="•"/>
              <a:tabLst>
                <a:tab pos="0" algn="l"/>
                <a:tab pos="495239" algn="l"/>
                <a:tab pos="990478" algn="l"/>
                <a:tab pos="1485717" algn="l"/>
                <a:tab pos="1980956" algn="l"/>
                <a:tab pos="2476195" algn="l"/>
                <a:tab pos="2971434" algn="l"/>
                <a:tab pos="3466673" algn="l"/>
                <a:tab pos="3961912" algn="l"/>
                <a:tab pos="4457151" algn="l"/>
                <a:tab pos="4952390" algn="l"/>
                <a:tab pos="5447629" algn="l"/>
                <a:tab pos="5942868" algn="l"/>
                <a:tab pos="6438108" algn="l"/>
                <a:tab pos="6933347" algn="l"/>
                <a:tab pos="7428586" algn="l"/>
                <a:tab pos="7923825" algn="l"/>
                <a:tab pos="8419064" algn="l"/>
                <a:tab pos="8914303" algn="l"/>
                <a:tab pos="9409542" algn="l"/>
                <a:tab pos="9904781" algn="l"/>
              </a:tabLst>
            </a:pPr>
            <a:r>
              <a:rPr lang="en-US" sz="2000" dirty="0" smtClean="0">
                <a:solidFill>
                  <a:srgbClr val="0033CC"/>
                </a:solidFill>
                <a:latin typeface="Arial" charset="0"/>
                <a:ea typeface="ＭＳ Ｐゴシック" pitchFamily="32" charset="-128"/>
              </a:rPr>
              <a:t> One </a:t>
            </a:r>
            <a:r>
              <a:rPr lang="en-US" sz="2000" dirty="0" smtClean="0">
                <a:solidFill>
                  <a:srgbClr val="0033CC"/>
                </a:solidFill>
                <a:latin typeface="Arial" charset="0"/>
                <a:ea typeface="ＭＳ Ｐゴシック" pitchFamily="32" charset="-128"/>
              </a:rPr>
              <a:t>difference is that the MAC algorithm need not be reversible, as it must for decryption. </a:t>
            </a:r>
            <a:endParaRPr lang="en-US" sz="2000" dirty="0" smtClean="0">
              <a:solidFill>
                <a:srgbClr val="0033CC"/>
              </a:solidFill>
              <a:latin typeface="Arial" charset="0"/>
              <a:ea typeface="ＭＳ Ｐゴシック" pitchFamily="32" charset="-128"/>
            </a:endParaRPr>
          </a:p>
          <a:p>
            <a:pPr algn="just">
              <a:spcBef>
                <a:spcPts val="487"/>
              </a:spcBef>
              <a:buFont typeface="Arial" pitchFamily="34" charset="0"/>
              <a:buChar char="•"/>
              <a:tabLst>
                <a:tab pos="0" algn="l"/>
                <a:tab pos="495239" algn="l"/>
                <a:tab pos="990478" algn="l"/>
                <a:tab pos="1485717" algn="l"/>
                <a:tab pos="1980956" algn="l"/>
                <a:tab pos="2476195" algn="l"/>
                <a:tab pos="2971434" algn="l"/>
                <a:tab pos="3466673" algn="l"/>
                <a:tab pos="3961912" algn="l"/>
                <a:tab pos="4457151" algn="l"/>
                <a:tab pos="4952390" algn="l"/>
                <a:tab pos="5447629" algn="l"/>
                <a:tab pos="5942868" algn="l"/>
                <a:tab pos="6438108" algn="l"/>
                <a:tab pos="6933347" algn="l"/>
                <a:tab pos="7428586" algn="l"/>
                <a:tab pos="7923825" algn="l"/>
                <a:tab pos="8419064" algn="l"/>
                <a:tab pos="8914303" algn="l"/>
                <a:tab pos="9409542" algn="l"/>
                <a:tab pos="9904781" algn="l"/>
              </a:tabLst>
            </a:pPr>
            <a:r>
              <a:rPr lang="en-US" sz="2000" dirty="0" smtClean="0">
                <a:solidFill>
                  <a:srgbClr val="0033CC"/>
                </a:solidFill>
                <a:latin typeface="Arial" charset="0"/>
                <a:ea typeface="ＭＳ Ｐゴシック" pitchFamily="32" charset="-128"/>
              </a:rPr>
              <a:t> </a:t>
            </a:r>
            <a:r>
              <a:rPr lang="en-US" sz="2000" dirty="0" smtClean="0">
                <a:solidFill>
                  <a:srgbClr val="0033CC"/>
                </a:solidFill>
                <a:latin typeface="Arial" charset="0"/>
                <a:ea typeface="ＭＳ Ｐゴシック" pitchFamily="32" charset="-128"/>
              </a:rPr>
              <a:t>In </a:t>
            </a:r>
            <a:r>
              <a:rPr lang="en-US" sz="2000" dirty="0" smtClean="0">
                <a:solidFill>
                  <a:srgbClr val="0033CC"/>
                </a:solidFill>
                <a:latin typeface="Arial" charset="0"/>
                <a:ea typeface="ＭＳ Ｐゴシック" pitchFamily="32" charset="-128"/>
              </a:rPr>
              <a:t>general, the MAC function is a many-to-one function. </a:t>
            </a:r>
            <a:endParaRPr lang="en-US" sz="2000" dirty="0">
              <a:solidFill>
                <a:srgbClr val="0033CC"/>
              </a:solidFill>
              <a:latin typeface="Arial" charset="0"/>
              <a:ea typeface="ＭＳ Ｐゴシック" pitchFamily="32" charset="-128"/>
            </a:endParaRP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ext Box 1"/>
          <p:cNvSpPr txBox="1">
            <a:spLocks noChangeArrowheads="1"/>
          </p:cNvSpPr>
          <p:nvPr/>
        </p:nvSpPr>
        <p:spPr bwMode="auto">
          <a:xfrm>
            <a:off x="457200" y="131763"/>
            <a:ext cx="8229600" cy="1431925"/>
          </a:xfrm>
          <a:prstGeom prst="rect">
            <a:avLst/>
          </a:prstGeom>
          <a:noFill/>
          <a:ln w="9525">
            <a:noFill/>
            <a:round/>
            <a:headEnd/>
            <a:tailEnd/>
          </a:ln>
          <a:effectLst/>
        </p:spPr>
        <p:txBody>
          <a:bodyPr anchor="ctr" anchorCtr="1"/>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600" dirty="0">
                <a:solidFill>
                  <a:srgbClr val="00B0F0"/>
                </a:solidFill>
                <a:latin typeface="Arial" pitchFamily="34" charset="0"/>
                <a:cs typeface="Arial" pitchFamily="34" charset="0"/>
              </a:rPr>
              <a:t>Message Authentication Codes</a:t>
            </a:r>
          </a:p>
        </p:txBody>
      </p:sp>
      <p:sp>
        <p:nvSpPr>
          <p:cNvPr id="16386" name="Text Box 2"/>
          <p:cNvSpPr txBox="1">
            <a:spLocks noChangeArrowheads="1"/>
          </p:cNvSpPr>
          <p:nvPr/>
        </p:nvSpPr>
        <p:spPr bwMode="auto">
          <a:xfrm>
            <a:off x="483326" y="1402080"/>
            <a:ext cx="8229600" cy="4454525"/>
          </a:xfrm>
          <a:prstGeom prst="rect">
            <a:avLst/>
          </a:prstGeom>
          <a:noFill/>
          <a:ln w="9525">
            <a:noFill/>
            <a:round/>
            <a:headEnd/>
            <a:tailEnd/>
          </a:ln>
          <a:effectLst/>
        </p:spPr>
        <p:txBody>
          <a:bodyPr/>
          <a:lstStyle/>
          <a:p>
            <a:pPr marL="338138" indent="-338138" algn="just">
              <a:lnSpc>
                <a:spcPct val="90000"/>
              </a:lnSpc>
              <a:spcBef>
                <a:spcPts val="700"/>
              </a:spcBef>
              <a:buClr>
                <a:srgbClr val="5FAFFF"/>
              </a:buClr>
              <a:buSzPct val="80000"/>
              <a:buFont typeface="Wingdings" charset="2"/>
              <a:buChar cha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US" sz="3200" dirty="0">
                <a:solidFill>
                  <a:srgbClr val="0033CC"/>
                </a:solidFill>
                <a:latin typeface="Arial" pitchFamily="34" charset="0"/>
                <a:cs typeface="Arial" pitchFamily="34" charset="0"/>
              </a:rPr>
              <a:t>as shown the MAC provides authentication</a:t>
            </a:r>
          </a:p>
          <a:p>
            <a:pPr marL="338138" indent="-338138" algn="just">
              <a:lnSpc>
                <a:spcPct val="90000"/>
              </a:lnSpc>
              <a:spcBef>
                <a:spcPts val="700"/>
              </a:spcBef>
              <a:buClr>
                <a:srgbClr val="5FAFFF"/>
              </a:buClr>
              <a:buSzPct val="80000"/>
              <a:buFont typeface="Wingdings" charset="2"/>
              <a:buChar cha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US" sz="3200" dirty="0">
                <a:solidFill>
                  <a:srgbClr val="0033CC"/>
                </a:solidFill>
                <a:latin typeface="Arial" pitchFamily="34" charset="0"/>
                <a:cs typeface="Arial" pitchFamily="34" charset="0"/>
              </a:rPr>
              <a:t>can also use encryption for secrecy</a:t>
            </a:r>
          </a:p>
          <a:p>
            <a:pPr marL="738188" lvl="1" indent="-280988" algn="just">
              <a:lnSpc>
                <a:spcPct val="90000"/>
              </a:lnSpc>
              <a:spcBef>
                <a:spcPts val="600"/>
              </a:spcBef>
              <a:buClr>
                <a:srgbClr val="D9D9FF"/>
              </a:buClr>
              <a:buSzPct val="50000"/>
              <a:buFont typeface="Wingdings" charset="2"/>
              <a:buChar cha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US" sz="2600" dirty="0">
                <a:solidFill>
                  <a:srgbClr val="0033CC"/>
                </a:solidFill>
                <a:latin typeface="Arial" pitchFamily="34" charset="0"/>
                <a:cs typeface="Arial" pitchFamily="34" charset="0"/>
              </a:rPr>
              <a:t>generally use separate keys for each</a:t>
            </a:r>
          </a:p>
          <a:p>
            <a:pPr marL="738188" lvl="1" indent="-280988" algn="just">
              <a:lnSpc>
                <a:spcPct val="90000"/>
              </a:lnSpc>
              <a:spcBef>
                <a:spcPts val="600"/>
              </a:spcBef>
              <a:buClr>
                <a:srgbClr val="D9D9FF"/>
              </a:buClr>
              <a:buSzPct val="50000"/>
              <a:buFont typeface="Wingdings" charset="2"/>
              <a:buChar cha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US" sz="2600" dirty="0">
                <a:solidFill>
                  <a:srgbClr val="0033CC"/>
                </a:solidFill>
                <a:latin typeface="Arial" pitchFamily="34" charset="0"/>
                <a:cs typeface="Arial" pitchFamily="34" charset="0"/>
              </a:rPr>
              <a:t>can compute MAC either before or after encryption</a:t>
            </a:r>
          </a:p>
          <a:p>
            <a:pPr marL="738188" lvl="1" indent="-280988" algn="just">
              <a:lnSpc>
                <a:spcPct val="90000"/>
              </a:lnSpc>
              <a:spcBef>
                <a:spcPts val="600"/>
              </a:spcBef>
              <a:buClr>
                <a:srgbClr val="D9D9FF"/>
              </a:buClr>
              <a:buSzPct val="50000"/>
              <a:buFont typeface="Wingdings" charset="2"/>
              <a:buChar cha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US" sz="2600" dirty="0">
                <a:solidFill>
                  <a:srgbClr val="0033CC"/>
                </a:solidFill>
                <a:latin typeface="Arial" pitchFamily="34" charset="0"/>
                <a:cs typeface="Arial" pitchFamily="34" charset="0"/>
              </a:rPr>
              <a:t>is generally regarded as better done before, but see Generic Composition</a:t>
            </a:r>
          </a:p>
        </p:txBody>
      </p:sp>
    </p:spTree>
  </p:cSld>
  <p:clrMapOvr>
    <a:masterClrMapping/>
  </p:clrMapOvr>
  <p:transition spd="med"/>
  <p:timing>
    <p:tnLst>
      <p:par>
        <p:cTn id="1" dur="indefinite"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additive="repl">
                                        <p:cTn id="6" dur="1" fill="hold">
                                          <p:stCondLst>
                                            <p:cond delay="0"/>
                                          </p:stCondLst>
                                        </p:cTn>
                                        <p:tgtEl>
                                          <p:spTgt spid="1638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additive="repl">
                                        <p:cTn id="10" dur="1" fill="hold">
                                          <p:stCondLst>
                                            <p:cond delay="0"/>
                                          </p:stCondLst>
                                        </p:cTn>
                                        <p:tgtEl>
                                          <p:spTgt spid="1638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additive="repl">
                                        <p:cTn id="14" dur="1" fill="hold">
                                          <p:stCondLst>
                                            <p:cond delay="0"/>
                                          </p:stCondLst>
                                        </p:cTn>
                                        <p:tgtEl>
                                          <p:spTgt spid="1638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fill="hold" nodeType="clickEffect">
                                  <p:stCondLst>
                                    <p:cond delay="0"/>
                                  </p:stCondLst>
                                  <p:childTnLst>
                                    <p:set>
                                      <p:cBhvr additive="repl">
                                        <p:cTn id="18" dur="1" fill="hold">
                                          <p:stCondLst>
                                            <p:cond delay="0"/>
                                          </p:stCondLst>
                                        </p:cTn>
                                        <p:tgtEl>
                                          <p:spTgt spid="1638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fill="hold" nodeType="clickEffect">
                                  <p:stCondLst>
                                    <p:cond delay="0"/>
                                  </p:stCondLst>
                                  <p:childTnLst>
                                    <p:set>
                                      <p:cBhvr additive="repl">
                                        <p:cTn id="22" dur="1" fill="hold">
                                          <p:stCondLst>
                                            <p:cond delay="0"/>
                                          </p:stCondLst>
                                        </p:cTn>
                                        <p:tgtEl>
                                          <p:spTgt spid="1638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ext Box 1"/>
          <p:cNvSpPr txBox="1">
            <a:spLocks noChangeArrowheads="1"/>
          </p:cNvSpPr>
          <p:nvPr/>
        </p:nvSpPr>
        <p:spPr bwMode="auto">
          <a:xfrm>
            <a:off x="457200" y="131763"/>
            <a:ext cx="8229600" cy="1431925"/>
          </a:xfrm>
          <a:prstGeom prst="rect">
            <a:avLst/>
          </a:prstGeom>
          <a:noFill/>
          <a:ln w="9525">
            <a:noFill/>
            <a:round/>
            <a:headEnd/>
            <a:tailEnd/>
          </a:ln>
          <a:effectLst/>
        </p:spPr>
        <p:txBody>
          <a:bodyPr anchor="ctr" anchorCtr="1"/>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600" dirty="0">
                <a:solidFill>
                  <a:srgbClr val="00B0F0"/>
                </a:solidFill>
                <a:latin typeface="Arial" pitchFamily="34" charset="0"/>
                <a:cs typeface="Arial" pitchFamily="34" charset="0"/>
              </a:rPr>
              <a:t>Message Authentication Codes</a:t>
            </a:r>
          </a:p>
        </p:txBody>
      </p:sp>
      <p:sp>
        <p:nvSpPr>
          <p:cNvPr id="17410" name="Text Box 2"/>
          <p:cNvSpPr txBox="1">
            <a:spLocks noChangeArrowheads="1"/>
          </p:cNvSpPr>
          <p:nvPr/>
        </p:nvSpPr>
        <p:spPr bwMode="auto">
          <a:xfrm>
            <a:off x="457200" y="1676400"/>
            <a:ext cx="8229600" cy="4454525"/>
          </a:xfrm>
          <a:prstGeom prst="rect">
            <a:avLst/>
          </a:prstGeom>
          <a:noFill/>
          <a:ln w="9525">
            <a:noFill/>
            <a:round/>
            <a:headEnd/>
            <a:tailEnd/>
          </a:ln>
          <a:effectLst/>
        </p:spPr>
        <p:txBody>
          <a:bodyPr/>
          <a:lstStyle/>
          <a:p>
            <a:pPr marL="338138" indent="-338138" algn="just">
              <a:lnSpc>
                <a:spcPct val="90000"/>
              </a:lnSpc>
              <a:spcBef>
                <a:spcPts val="700"/>
              </a:spcBef>
              <a:buClr>
                <a:srgbClr val="5FAFFF"/>
              </a:buClr>
              <a:buSzPct val="80000"/>
              <a:buFont typeface="Wingdings" charset="2"/>
              <a:buChar cha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US" sz="2800" dirty="0">
                <a:solidFill>
                  <a:srgbClr val="0033CC"/>
                </a:solidFill>
                <a:latin typeface="Arial" pitchFamily="34" charset="0"/>
                <a:cs typeface="Arial" pitchFamily="34" charset="0"/>
              </a:rPr>
              <a:t>why use a MAC?</a:t>
            </a:r>
          </a:p>
          <a:p>
            <a:pPr marL="738188" lvl="1" indent="-280988" algn="just">
              <a:lnSpc>
                <a:spcPct val="90000"/>
              </a:lnSpc>
              <a:spcBef>
                <a:spcPts val="600"/>
              </a:spcBef>
              <a:buClr>
                <a:srgbClr val="D9D9FF"/>
              </a:buClr>
              <a:buSzPct val="50000"/>
              <a:buFont typeface="Wingdings" charset="2"/>
              <a:buChar cha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US" sz="2400" dirty="0">
                <a:solidFill>
                  <a:srgbClr val="0033CC"/>
                </a:solidFill>
                <a:latin typeface="Arial" pitchFamily="34" charset="0"/>
                <a:cs typeface="Arial" pitchFamily="34" charset="0"/>
              </a:rPr>
              <a:t>sometimes only authentication is needed</a:t>
            </a:r>
          </a:p>
          <a:p>
            <a:pPr marL="738188" lvl="1" indent="-280988" algn="just">
              <a:lnSpc>
                <a:spcPct val="90000"/>
              </a:lnSpc>
              <a:spcBef>
                <a:spcPts val="600"/>
              </a:spcBef>
              <a:buClr>
                <a:srgbClr val="D9D9FF"/>
              </a:buClr>
              <a:buSzPct val="50000"/>
              <a:buFont typeface="Wingdings" charset="2"/>
              <a:buChar cha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US" sz="2400" dirty="0">
                <a:solidFill>
                  <a:srgbClr val="0033CC"/>
                </a:solidFill>
                <a:latin typeface="Arial" pitchFamily="34" charset="0"/>
                <a:cs typeface="Arial" pitchFamily="34" charset="0"/>
              </a:rPr>
              <a:t>sometimes need authentication to persist longer than the encryption (e.g. archival use)</a:t>
            </a:r>
          </a:p>
          <a:p>
            <a:pPr marL="338138" indent="-338138" algn="just">
              <a:lnSpc>
                <a:spcPct val="90000"/>
              </a:lnSpc>
              <a:spcBef>
                <a:spcPts val="700"/>
              </a:spcBef>
              <a:buClr>
                <a:srgbClr val="5FAFFF"/>
              </a:buClr>
              <a:buSzPct val="80000"/>
              <a:buFont typeface="Wingdings" charset="2"/>
              <a:buChar cha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US" sz="2800" dirty="0">
                <a:solidFill>
                  <a:srgbClr val="0033CC"/>
                </a:solidFill>
                <a:latin typeface="Arial" pitchFamily="34" charset="0"/>
                <a:cs typeface="Arial" pitchFamily="34" charset="0"/>
              </a:rPr>
              <a:t>note that a MAC is not a digital signature</a:t>
            </a:r>
          </a:p>
          <a:p>
            <a:pPr lvl="2" algn="just">
              <a:lnSpc>
                <a:spcPct val="90000"/>
              </a:lnSpc>
              <a:spcBef>
                <a:spcPts val="700"/>
              </a:spcBef>
              <a:buFont typeface="Times New Roman" pitchFamily="16" charset="0"/>
              <a:buChar cha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US" sz="2800" dirty="0">
                <a:solidFill>
                  <a:srgbClr val="0033CC"/>
                </a:solidFill>
                <a:latin typeface="Arial" pitchFamily="34" charset="0"/>
                <a:cs typeface="Arial" pitchFamily="34" charset="0"/>
              </a:rPr>
              <a:t>Does NOT provide non-repudiation</a:t>
            </a:r>
          </a:p>
        </p:txBody>
      </p:sp>
    </p:spTree>
  </p:cSld>
  <p:clrMapOvr>
    <a:masterClrMapping/>
  </p:clrMapOvr>
  <p:transition spd="med"/>
  <p:timing>
    <p:tnLst>
      <p:par>
        <p:cTn id="1" dur="indefinite"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additive="repl">
                                        <p:cTn id="6" dur="1" fill="hold">
                                          <p:stCondLst>
                                            <p:cond delay="0"/>
                                          </p:stCondLst>
                                        </p:cTn>
                                        <p:tgtEl>
                                          <p:spTgt spid="1741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additive="repl">
                                        <p:cTn id="10" dur="1" fill="hold">
                                          <p:stCondLst>
                                            <p:cond delay="0"/>
                                          </p:stCondLst>
                                        </p:cTn>
                                        <p:tgtEl>
                                          <p:spTgt spid="1741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additive="repl">
                                        <p:cTn id="14" dur="1" fill="hold">
                                          <p:stCondLst>
                                            <p:cond delay="0"/>
                                          </p:stCondLst>
                                        </p:cTn>
                                        <p:tgtEl>
                                          <p:spTgt spid="17410">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fill="hold" nodeType="clickEffect">
                                  <p:stCondLst>
                                    <p:cond delay="0"/>
                                  </p:stCondLst>
                                  <p:childTnLst>
                                    <p:set>
                                      <p:cBhvr additive="repl">
                                        <p:cTn id="18" dur="1" fill="hold">
                                          <p:stCondLst>
                                            <p:cond delay="0"/>
                                          </p:stCondLst>
                                        </p:cTn>
                                        <p:tgtEl>
                                          <p:spTgt spid="1741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ext Box 1"/>
          <p:cNvSpPr txBox="1">
            <a:spLocks noChangeArrowheads="1"/>
          </p:cNvSpPr>
          <p:nvPr/>
        </p:nvSpPr>
        <p:spPr bwMode="auto">
          <a:xfrm>
            <a:off x="457200" y="277813"/>
            <a:ext cx="8229600" cy="1139825"/>
          </a:xfrm>
          <a:prstGeom prst="rect">
            <a:avLst/>
          </a:prstGeom>
          <a:noFill/>
          <a:ln w="9525">
            <a:noFill/>
            <a:round/>
            <a:headEnd/>
            <a:tailEnd/>
          </a:ln>
          <a:effectLst/>
        </p:spPr>
        <p:txBody>
          <a:bodyPr anchor="ctr" anchorCtr="1"/>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600" dirty="0">
                <a:solidFill>
                  <a:srgbClr val="00B0F0"/>
                </a:solidFill>
                <a:latin typeface="Arial" pitchFamily="34" charset="0"/>
                <a:cs typeface="Arial" pitchFamily="34" charset="0"/>
              </a:rPr>
              <a:t>MAC Properties</a:t>
            </a:r>
          </a:p>
        </p:txBody>
      </p:sp>
      <p:sp>
        <p:nvSpPr>
          <p:cNvPr id="18434" name="Text Box 2"/>
          <p:cNvSpPr txBox="1">
            <a:spLocks noChangeArrowheads="1"/>
          </p:cNvSpPr>
          <p:nvPr/>
        </p:nvSpPr>
        <p:spPr bwMode="auto">
          <a:xfrm>
            <a:off x="509452" y="1493520"/>
            <a:ext cx="8229600" cy="4454525"/>
          </a:xfrm>
          <a:prstGeom prst="rect">
            <a:avLst/>
          </a:prstGeom>
          <a:noFill/>
          <a:ln w="9525">
            <a:noFill/>
            <a:round/>
            <a:headEnd/>
            <a:tailEnd/>
          </a:ln>
          <a:effectLst/>
        </p:spPr>
        <p:txBody>
          <a:bodyPr/>
          <a:lstStyle/>
          <a:p>
            <a:pPr marL="338138" indent="-338138" algn="just">
              <a:spcBef>
                <a:spcPts val="800"/>
              </a:spcBef>
              <a:buClr>
                <a:srgbClr val="5FAFFF"/>
              </a:buClr>
              <a:buSzPct val="80000"/>
              <a:buFont typeface="Wingdings" charset="2"/>
              <a:buChar cha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US" sz="2800" dirty="0">
                <a:solidFill>
                  <a:srgbClr val="0033CC"/>
                </a:solidFill>
                <a:latin typeface="Arial" pitchFamily="34" charset="0"/>
                <a:cs typeface="Arial" pitchFamily="34" charset="0"/>
              </a:rPr>
              <a:t>a MAC is a cryptographic checksum</a:t>
            </a:r>
          </a:p>
          <a:p>
            <a:pPr lvl="1" indent="-280988" algn="just">
              <a:spcBef>
                <a:spcPts val="700"/>
              </a:spcBef>
              <a:buClrTx/>
              <a:buSzPct val="50000"/>
              <a:buFontTx/>
              <a:buNone/>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US" sz="2400" dirty="0">
                <a:solidFill>
                  <a:srgbClr val="0033CC"/>
                </a:solidFill>
                <a:latin typeface="Arial" pitchFamily="34" charset="0"/>
                <a:cs typeface="Arial" pitchFamily="34" charset="0"/>
              </a:rPr>
              <a:t>	</a:t>
            </a:r>
            <a:r>
              <a:rPr lang="en-US" sz="2400" b="1" dirty="0">
                <a:solidFill>
                  <a:srgbClr val="0033CC"/>
                </a:solidFill>
                <a:latin typeface="Arial" pitchFamily="34" charset="0"/>
                <a:cs typeface="Arial" pitchFamily="34" charset="0"/>
              </a:rPr>
              <a:t>MAC = C</a:t>
            </a:r>
            <a:r>
              <a:rPr lang="en-US" sz="2400" b="1" baseline="-25000" dirty="0">
                <a:solidFill>
                  <a:srgbClr val="0033CC"/>
                </a:solidFill>
                <a:latin typeface="Arial" pitchFamily="34" charset="0"/>
                <a:cs typeface="Arial" pitchFamily="34" charset="0"/>
              </a:rPr>
              <a:t>K</a:t>
            </a:r>
            <a:r>
              <a:rPr lang="en-US" sz="2400" b="1" dirty="0">
                <a:solidFill>
                  <a:srgbClr val="0033CC"/>
                </a:solidFill>
                <a:latin typeface="Arial" pitchFamily="34" charset="0"/>
                <a:cs typeface="Arial" pitchFamily="34" charset="0"/>
              </a:rPr>
              <a:t>(M)</a:t>
            </a:r>
          </a:p>
          <a:p>
            <a:pPr lvl="1" indent="-280988" algn="just">
              <a:spcBef>
                <a:spcPts val="700"/>
              </a:spcBef>
              <a:buClr>
                <a:srgbClr val="D9D9FF"/>
              </a:buClr>
              <a:buSzPct val="50000"/>
              <a:buFont typeface="Wingdings" charset="2"/>
              <a:buChar cha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US" sz="2400" dirty="0">
                <a:solidFill>
                  <a:srgbClr val="0033CC"/>
                </a:solidFill>
                <a:latin typeface="Arial" pitchFamily="34" charset="0"/>
                <a:cs typeface="Arial" pitchFamily="34" charset="0"/>
              </a:rPr>
              <a:t>condenses a variable-length message M</a:t>
            </a:r>
          </a:p>
          <a:p>
            <a:pPr lvl="1" indent="-280988" algn="just">
              <a:spcBef>
                <a:spcPts val="700"/>
              </a:spcBef>
              <a:buClr>
                <a:srgbClr val="D9D9FF"/>
              </a:buClr>
              <a:buSzPct val="50000"/>
              <a:buFont typeface="Wingdings" charset="2"/>
              <a:buChar cha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US" sz="2400" dirty="0">
                <a:solidFill>
                  <a:srgbClr val="0033CC"/>
                </a:solidFill>
                <a:latin typeface="Arial" pitchFamily="34" charset="0"/>
                <a:cs typeface="Arial" pitchFamily="34" charset="0"/>
              </a:rPr>
              <a:t>using a secret key K</a:t>
            </a:r>
          </a:p>
          <a:p>
            <a:pPr lvl="1" indent="-280988" algn="just">
              <a:spcBef>
                <a:spcPts val="700"/>
              </a:spcBef>
              <a:buClr>
                <a:srgbClr val="D9D9FF"/>
              </a:buClr>
              <a:buSzPct val="50000"/>
              <a:buFont typeface="Wingdings" charset="2"/>
              <a:buChar cha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US" sz="2400" dirty="0">
                <a:solidFill>
                  <a:srgbClr val="0033CC"/>
                </a:solidFill>
                <a:latin typeface="Arial" pitchFamily="34" charset="0"/>
                <a:cs typeface="Arial" pitchFamily="34" charset="0"/>
              </a:rPr>
              <a:t>to a fixed-sized authenticator</a:t>
            </a:r>
          </a:p>
          <a:p>
            <a:pPr marL="338138" indent="-338138" algn="just">
              <a:spcBef>
                <a:spcPts val="800"/>
              </a:spcBef>
              <a:buClr>
                <a:srgbClr val="5FAFFF"/>
              </a:buClr>
              <a:buSzPct val="80000"/>
              <a:buFont typeface="Wingdings" charset="2"/>
              <a:buChar cha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US" sz="2800" dirty="0">
                <a:solidFill>
                  <a:srgbClr val="0033CC"/>
                </a:solidFill>
                <a:latin typeface="Arial" pitchFamily="34" charset="0"/>
                <a:cs typeface="Arial" pitchFamily="34" charset="0"/>
              </a:rPr>
              <a:t>is a many-to-one function</a:t>
            </a:r>
          </a:p>
          <a:p>
            <a:pPr lvl="1" indent="-280988" algn="just">
              <a:spcBef>
                <a:spcPts val="700"/>
              </a:spcBef>
              <a:buClr>
                <a:srgbClr val="D9D9FF"/>
              </a:buClr>
              <a:buSzPct val="50000"/>
              <a:buFont typeface="Wingdings" charset="2"/>
              <a:buChar cha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US" sz="2400" dirty="0">
                <a:solidFill>
                  <a:srgbClr val="0033CC"/>
                </a:solidFill>
                <a:latin typeface="Arial" pitchFamily="34" charset="0"/>
                <a:cs typeface="Arial" pitchFamily="34" charset="0"/>
              </a:rPr>
              <a:t>potentially many messages have same MAC</a:t>
            </a:r>
          </a:p>
          <a:p>
            <a:pPr lvl="1" indent="-280988" algn="just">
              <a:spcBef>
                <a:spcPts val="700"/>
              </a:spcBef>
              <a:buClr>
                <a:srgbClr val="D9D9FF"/>
              </a:buClr>
              <a:buSzPct val="50000"/>
              <a:buFont typeface="Wingdings" charset="2"/>
              <a:buChar cha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US" sz="2400" dirty="0">
                <a:solidFill>
                  <a:srgbClr val="0033CC"/>
                </a:solidFill>
                <a:latin typeface="Arial" pitchFamily="34" charset="0"/>
                <a:cs typeface="Arial" pitchFamily="34" charset="0"/>
              </a:rPr>
              <a:t>but finding these needs to be very difficult</a:t>
            </a:r>
          </a:p>
        </p:txBody>
      </p:sp>
    </p:spTree>
  </p:cSld>
  <p:clrMapOvr>
    <a:masterClrMapping/>
  </p:clrMapOvr>
  <p:transition spd="med"/>
  <p:timing>
    <p:tnLst>
      <p:par>
        <p:cTn id="1" dur="indefinite"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additive="repl">
                                        <p:cTn id="6" dur="1" fill="hold">
                                          <p:stCondLst>
                                            <p:cond delay="0"/>
                                          </p:stCondLst>
                                        </p:cTn>
                                        <p:tgtEl>
                                          <p:spTgt spid="1843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additive="repl">
                                        <p:cTn id="10" dur="1" fill="hold">
                                          <p:stCondLst>
                                            <p:cond delay="0"/>
                                          </p:stCondLst>
                                        </p:cTn>
                                        <p:tgtEl>
                                          <p:spTgt spid="1843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additive="repl">
                                        <p:cTn id="14" dur="1" fill="hold">
                                          <p:stCondLst>
                                            <p:cond delay="0"/>
                                          </p:stCondLst>
                                        </p:cTn>
                                        <p:tgtEl>
                                          <p:spTgt spid="1843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fill="hold" nodeType="clickEffect">
                                  <p:stCondLst>
                                    <p:cond delay="0"/>
                                  </p:stCondLst>
                                  <p:childTnLst>
                                    <p:set>
                                      <p:cBhvr additive="repl">
                                        <p:cTn id="18" dur="1" fill="hold">
                                          <p:stCondLst>
                                            <p:cond delay="0"/>
                                          </p:stCondLst>
                                        </p:cTn>
                                        <p:tgtEl>
                                          <p:spTgt spid="1843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fill="hold" nodeType="clickEffect">
                                  <p:stCondLst>
                                    <p:cond delay="0"/>
                                  </p:stCondLst>
                                  <p:childTnLst>
                                    <p:set>
                                      <p:cBhvr additive="repl">
                                        <p:cTn id="22" dur="1" fill="hold">
                                          <p:stCondLst>
                                            <p:cond delay="0"/>
                                          </p:stCondLst>
                                        </p:cTn>
                                        <p:tgtEl>
                                          <p:spTgt spid="18434">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fill="hold" nodeType="clickEffect">
                                  <p:stCondLst>
                                    <p:cond delay="0"/>
                                  </p:stCondLst>
                                  <p:childTnLst>
                                    <p:set>
                                      <p:cBhvr additive="repl">
                                        <p:cTn id="26" dur="1" fill="hold">
                                          <p:stCondLst>
                                            <p:cond delay="0"/>
                                          </p:stCondLst>
                                        </p:cTn>
                                        <p:tgtEl>
                                          <p:spTgt spid="1843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mtClean="0"/>
              <a:t>Session Meta </a:t>
            </a:r>
            <a:r>
              <a:rPr lang="en-IN" dirty="0" smtClean="0"/>
              <a:t>Data</a:t>
            </a:r>
            <a:endParaRPr lang="en-IN" dirty="0"/>
          </a:p>
        </p:txBody>
      </p:sp>
      <p:graphicFrame>
        <p:nvGraphicFramePr>
          <p:cNvPr id="5" name="Table 4"/>
          <p:cNvGraphicFramePr>
            <a:graphicFrameLocks noGrp="1"/>
          </p:cNvGraphicFramePr>
          <p:nvPr>
            <p:extLst>
              <p:ext uri="{D42A27DB-BD31-4B8C-83A1-F6EECF244321}">
                <p14:modId xmlns:p14="http://schemas.microsoft.com/office/powerpoint/2010/main" xmlns="" val="1662330534"/>
              </p:ext>
            </p:extLst>
          </p:nvPr>
        </p:nvGraphicFramePr>
        <p:xfrm>
          <a:off x="966595" y="2171700"/>
          <a:ext cx="7720205" cy="1828800"/>
        </p:xfrm>
        <a:graphic>
          <a:graphicData uri="http://schemas.openxmlformats.org/drawingml/2006/table">
            <a:tbl>
              <a:tblPr firstRow="1" bandRow="1">
                <a:tableStyleId>{5DA37D80-6434-44D0-A028-1B22A696006F}</a:tableStyleId>
              </a:tblPr>
              <a:tblGrid>
                <a:gridCol w="3112702">
                  <a:extLst>
                    <a:ext uri="{9D8B030D-6E8A-4147-A177-3AD203B41FA5}">
                      <a16:colId xmlns:a16="http://schemas.microsoft.com/office/drawing/2014/main" xmlns="" val="3266605547"/>
                    </a:ext>
                  </a:extLst>
                </a:gridCol>
                <a:gridCol w="4607503">
                  <a:extLst>
                    <a:ext uri="{9D8B030D-6E8A-4147-A177-3AD203B41FA5}">
                      <a16:colId xmlns:a16="http://schemas.microsoft.com/office/drawing/2014/main" xmlns="" val="1276370"/>
                    </a:ext>
                  </a:extLst>
                </a:gridCol>
              </a:tblGrid>
              <a:tr h="370840">
                <a:tc>
                  <a:txBody>
                    <a:bodyPr/>
                    <a:lstStyle/>
                    <a:p>
                      <a:r>
                        <a:rPr lang="en-IN" sz="1200" dirty="0" smtClean="0">
                          <a:latin typeface="Arial" panose="020B0604020202020204" pitchFamily="34" charset="0"/>
                          <a:cs typeface="Arial" panose="020B0604020202020204" pitchFamily="34" charset="0"/>
                        </a:rPr>
                        <a:t>Author</a:t>
                      </a:r>
                    </a:p>
                    <a:p>
                      <a:endParaRPr lang="en-IN" sz="1200" dirty="0">
                        <a:latin typeface="Arial" panose="020B0604020202020204" pitchFamily="34" charset="0"/>
                        <a:cs typeface="Arial" panose="020B0604020202020204" pitchFamily="34" charset="0"/>
                      </a:endParaRPr>
                    </a:p>
                  </a:txBody>
                  <a:tcPr/>
                </a:tc>
                <a:tc>
                  <a:txBody>
                    <a:bodyPr/>
                    <a:lstStyle/>
                    <a:p>
                      <a:r>
                        <a:rPr lang="en-US" sz="1200" dirty="0" smtClean="0">
                          <a:latin typeface="Arial" panose="020B0604020202020204" pitchFamily="34" charset="0"/>
                          <a:cs typeface="Arial" panose="020B0604020202020204" pitchFamily="34" charset="0"/>
                        </a:rPr>
                        <a:t>Dr</a:t>
                      </a:r>
                      <a:r>
                        <a:rPr lang="en-US" sz="1200" baseline="0" dirty="0" smtClean="0">
                          <a:latin typeface="Arial" panose="020B0604020202020204" pitchFamily="34" charset="0"/>
                          <a:cs typeface="Arial" panose="020B0604020202020204" pitchFamily="34" charset="0"/>
                        </a:rPr>
                        <a:t> T </a:t>
                      </a:r>
                      <a:r>
                        <a:rPr lang="en-US" sz="1200" baseline="0" dirty="0" err="1" smtClean="0">
                          <a:latin typeface="Arial" panose="020B0604020202020204" pitchFamily="34" charset="0"/>
                          <a:cs typeface="Arial" panose="020B0604020202020204" pitchFamily="34" charset="0"/>
                        </a:rPr>
                        <a:t>Sree</a:t>
                      </a:r>
                      <a:r>
                        <a:rPr lang="en-US" sz="1200" baseline="0" dirty="0" smtClean="0">
                          <a:latin typeface="Arial" panose="020B0604020202020204" pitchFamily="34" charset="0"/>
                          <a:cs typeface="Arial" panose="020B0604020202020204" pitchFamily="34" charset="0"/>
                        </a:rPr>
                        <a:t> </a:t>
                      </a:r>
                      <a:r>
                        <a:rPr lang="en-US" sz="1200" baseline="0" dirty="0" err="1" smtClean="0">
                          <a:latin typeface="Arial" panose="020B0604020202020204" pitchFamily="34" charset="0"/>
                          <a:cs typeface="Arial" panose="020B0604020202020204" pitchFamily="34" charset="0"/>
                        </a:rPr>
                        <a:t>Sharmila</a:t>
                      </a:r>
                      <a:endParaRPr lang="en-IN" sz="12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2760423131"/>
                  </a:ext>
                </a:extLst>
              </a:tr>
              <a:tr h="370840">
                <a:tc>
                  <a:txBody>
                    <a:bodyPr/>
                    <a:lstStyle/>
                    <a:p>
                      <a:r>
                        <a:rPr lang="en-IN" sz="1200" dirty="0" smtClean="0">
                          <a:latin typeface="Arial" panose="020B0604020202020204" pitchFamily="34" charset="0"/>
                          <a:cs typeface="Arial" panose="020B0604020202020204" pitchFamily="34" charset="0"/>
                        </a:rPr>
                        <a:t>Reviewer</a:t>
                      </a:r>
                    </a:p>
                    <a:p>
                      <a:endParaRPr lang="en-IN" sz="1200" dirty="0">
                        <a:latin typeface="Arial" panose="020B0604020202020204" pitchFamily="34" charset="0"/>
                        <a:cs typeface="Arial" panose="020B0604020202020204" pitchFamily="34" charset="0"/>
                      </a:endParaRPr>
                    </a:p>
                  </a:txBody>
                  <a:tcPr/>
                </a:tc>
                <a:tc>
                  <a:txBody>
                    <a:bodyPr/>
                    <a:lstStyle/>
                    <a:p>
                      <a:endParaRPr lang="en-IN" sz="12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1743996211"/>
                  </a:ext>
                </a:extLst>
              </a:tr>
              <a:tr h="370840">
                <a:tc>
                  <a:txBody>
                    <a:bodyPr/>
                    <a:lstStyle/>
                    <a:p>
                      <a:r>
                        <a:rPr lang="en-IN" sz="1200" dirty="0" smtClean="0">
                          <a:latin typeface="Arial" panose="020B0604020202020204" pitchFamily="34" charset="0"/>
                          <a:cs typeface="Arial" panose="020B0604020202020204" pitchFamily="34" charset="0"/>
                        </a:rPr>
                        <a:t>Version Number</a:t>
                      </a:r>
                    </a:p>
                    <a:p>
                      <a:endParaRPr lang="en-IN" sz="1200" dirty="0">
                        <a:latin typeface="Arial" panose="020B0604020202020204" pitchFamily="34" charset="0"/>
                        <a:cs typeface="Arial" panose="020B0604020202020204" pitchFamily="34" charset="0"/>
                      </a:endParaRPr>
                    </a:p>
                  </a:txBody>
                  <a:tcPr/>
                </a:tc>
                <a:tc>
                  <a:txBody>
                    <a:bodyPr/>
                    <a:lstStyle/>
                    <a:p>
                      <a:r>
                        <a:rPr lang="en-US" sz="1200" dirty="0" smtClean="0">
                          <a:latin typeface="Arial" panose="020B0604020202020204" pitchFamily="34" charset="0"/>
                          <a:cs typeface="Arial" panose="020B0604020202020204" pitchFamily="34" charset="0"/>
                        </a:rPr>
                        <a:t>1.0</a:t>
                      </a:r>
                      <a:endParaRPr lang="en-IN" sz="12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385498376"/>
                  </a:ext>
                </a:extLst>
              </a:tr>
              <a:tr h="370840">
                <a:tc>
                  <a:txBody>
                    <a:bodyPr/>
                    <a:lstStyle/>
                    <a:p>
                      <a:r>
                        <a:rPr lang="en-IN" sz="1200" dirty="0" smtClean="0">
                          <a:latin typeface="Arial" panose="020B0604020202020204" pitchFamily="34" charset="0"/>
                          <a:cs typeface="Arial" panose="020B0604020202020204" pitchFamily="34" charset="0"/>
                        </a:rPr>
                        <a:t>Release Date</a:t>
                      </a:r>
                    </a:p>
                    <a:p>
                      <a:endParaRPr lang="en-IN" sz="1200" dirty="0">
                        <a:latin typeface="Arial" panose="020B0604020202020204" pitchFamily="34" charset="0"/>
                        <a:cs typeface="Arial" panose="020B0604020202020204" pitchFamily="34" charset="0"/>
                      </a:endParaRPr>
                    </a:p>
                  </a:txBody>
                  <a:tcPr/>
                </a:tc>
                <a:tc>
                  <a:txBody>
                    <a:bodyPr/>
                    <a:lstStyle/>
                    <a:p>
                      <a:r>
                        <a:rPr lang="en-US" sz="1200" dirty="0" smtClean="0">
                          <a:latin typeface="Arial" panose="020B0604020202020204" pitchFamily="34" charset="0"/>
                          <a:cs typeface="Arial" panose="020B0604020202020204" pitchFamily="34" charset="0"/>
                        </a:rPr>
                        <a:t>19 </a:t>
                      </a:r>
                      <a:r>
                        <a:rPr lang="en-US" sz="1200" dirty="0" smtClean="0">
                          <a:latin typeface="Arial" panose="020B0604020202020204" pitchFamily="34" charset="0"/>
                          <a:cs typeface="Arial" panose="020B0604020202020204" pitchFamily="34" charset="0"/>
                        </a:rPr>
                        <a:t>July 2018</a:t>
                      </a:r>
                      <a:endParaRPr lang="en-IN" sz="12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3552087090"/>
                  </a:ext>
                </a:extLst>
              </a:tr>
            </a:tbl>
          </a:graphicData>
        </a:graphic>
      </p:graphicFrame>
    </p:spTree>
    <p:extLst>
      <p:ext uri="{BB962C8B-B14F-4D97-AF65-F5344CB8AC3E}">
        <p14:creationId xmlns:p14="http://schemas.microsoft.com/office/powerpoint/2010/main" xmlns="" val="1480894335"/>
      </p:ext>
    </p:extLst>
  </p:cSld>
  <p:clrMapOvr>
    <a:masterClrMapping/>
  </p:clrMapOvr>
  <p:transition>
    <p:wipe di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ext Box 1"/>
          <p:cNvSpPr txBox="1">
            <a:spLocks noChangeArrowheads="1"/>
          </p:cNvSpPr>
          <p:nvPr/>
        </p:nvSpPr>
        <p:spPr bwMode="auto">
          <a:xfrm>
            <a:off x="457200" y="277813"/>
            <a:ext cx="8229600" cy="1139825"/>
          </a:xfrm>
          <a:prstGeom prst="rect">
            <a:avLst/>
          </a:prstGeom>
          <a:noFill/>
          <a:ln w="9525">
            <a:noFill/>
            <a:round/>
            <a:headEnd/>
            <a:tailEnd/>
          </a:ln>
          <a:effectLst/>
        </p:spPr>
        <p:txBody>
          <a:bodyPr anchor="ctr" anchorCtr="1"/>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600" dirty="0">
                <a:solidFill>
                  <a:srgbClr val="00B0F0"/>
                </a:solidFill>
                <a:latin typeface="Arial" pitchFamily="34" charset="0"/>
                <a:cs typeface="Arial" pitchFamily="34" charset="0"/>
              </a:rPr>
              <a:t>Requirements for MACs</a:t>
            </a:r>
          </a:p>
        </p:txBody>
      </p:sp>
      <p:sp>
        <p:nvSpPr>
          <p:cNvPr id="19458" name="Text Box 2"/>
          <p:cNvSpPr txBox="1">
            <a:spLocks noChangeArrowheads="1"/>
          </p:cNvSpPr>
          <p:nvPr/>
        </p:nvSpPr>
        <p:spPr bwMode="auto">
          <a:xfrm>
            <a:off x="470263" y="1441269"/>
            <a:ext cx="8229600" cy="4454525"/>
          </a:xfrm>
          <a:prstGeom prst="rect">
            <a:avLst/>
          </a:prstGeom>
          <a:noFill/>
          <a:ln w="9525">
            <a:noFill/>
            <a:round/>
            <a:headEnd/>
            <a:tailEnd/>
          </a:ln>
          <a:effectLst/>
        </p:spPr>
        <p:txBody>
          <a:bodyPr/>
          <a:lstStyle/>
          <a:p>
            <a:pPr marL="604838" indent="-604838" algn="just">
              <a:spcBef>
                <a:spcPts val="800"/>
              </a:spcBef>
              <a:buClr>
                <a:srgbClr val="5FAFFF"/>
              </a:buClr>
              <a:buSzPct val="80000"/>
              <a:buFont typeface="Wingdings" charset="2"/>
              <a:buChar char=""/>
              <a:tabLst>
                <a:tab pos="604838" algn="l"/>
                <a:tab pos="1062038" algn="l"/>
                <a:tab pos="1519238" algn="l"/>
                <a:tab pos="1976438" algn="l"/>
                <a:tab pos="2433638" algn="l"/>
                <a:tab pos="2890838" algn="l"/>
                <a:tab pos="3348038" algn="l"/>
                <a:tab pos="3805238" algn="l"/>
                <a:tab pos="4262438" algn="l"/>
                <a:tab pos="4719638" algn="l"/>
                <a:tab pos="5176838" algn="l"/>
                <a:tab pos="5634038" algn="l"/>
                <a:tab pos="6091238" algn="l"/>
                <a:tab pos="6548438" algn="l"/>
                <a:tab pos="7005638" algn="l"/>
                <a:tab pos="7462838" algn="l"/>
                <a:tab pos="7920038" algn="l"/>
                <a:tab pos="8377238" algn="l"/>
                <a:tab pos="8834438" algn="l"/>
                <a:tab pos="9291638" algn="l"/>
                <a:tab pos="9748838" algn="l"/>
              </a:tabLst>
            </a:pPr>
            <a:r>
              <a:rPr lang="en-US" sz="2800" dirty="0">
                <a:solidFill>
                  <a:srgbClr val="0033CC"/>
                </a:solidFill>
                <a:latin typeface="Arial" pitchFamily="34" charset="0"/>
                <a:cs typeface="Arial" pitchFamily="34" charset="0"/>
              </a:rPr>
              <a:t>taking into account the types of attacks</a:t>
            </a:r>
          </a:p>
          <a:p>
            <a:pPr marL="604838" indent="-604838" algn="just">
              <a:spcBef>
                <a:spcPts val="800"/>
              </a:spcBef>
              <a:buClr>
                <a:srgbClr val="5FAFFF"/>
              </a:buClr>
              <a:buSzPct val="80000"/>
              <a:buFont typeface="Wingdings" charset="2"/>
              <a:buChar char=""/>
              <a:tabLst>
                <a:tab pos="604838" algn="l"/>
                <a:tab pos="1062038" algn="l"/>
                <a:tab pos="1519238" algn="l"/>
                <a:tab pos="1976438" algn="l"/>
                <a:tab pos="2433638" algn="l"/>
                <a:tab pos="2890838" algn="l"/>
                <a:tab pos="3348038" algn="l"/>
                <a:tab pos="3805238" algn="l"/>
                <a:tab pos="4262438" algn="l"/>
                <a:tab pos="4719638" algn="l"/>
                <a:tab pos="5176838" algn="l"/>
                <a:tab pos="5634038" algn="l"/>
                <a:tab pos="6091238" algn="l"/>
                <a:tab pos="6548438" algn="l"/>
                <a:tab pos="7005638" algn="l"/>
                <a:tab pos="7462838" algn="l"/>
                <a:tab pos="7920038" algn="l"/>
                <a:tab pos="8377238" algn="l"/>
                <a:tab pos="8834438" algn="l"/>
                <a:tab pos="9291638" algn="l"/>
                <a:tab pos="9748838" algn="l"/>
              </a:tabLst>
            </a:pPr>
            <a:r>
              <a:rPr lang="en-US" sz="2800" dirty="0">
                <a:solidFill>
                  <a:srgbClr val="0033CC"/>
                </a:solidFill>
                <a:latin typeface="Arial" pitchFamily="34" charset="0"/>
                <a:cs typeface="Arial" pitchFamily="34" charset="0"/>
              </a:rPr>
              <a:t>need the MAC to satisfy the following:</a:t>
            </a:r>
          </a:p>
          <a:p>
            <a:pPr marL="985838" lvl="1" indent="-528638" algn="just">
              <a:spcBef>
                <a:spcPts val="700"/>
              </a:spcBef>
              <a:buClr>
                <a:srgbClr val="D9D9FF"/>
              </a:buClr>
              <a:buSzPct val="50000"/>
              <a:buFont typeface="StarSymbol" charset="0"/>
              <a:buAutoNum type="arabicPeriod"/>
              <a:tabLst>
                <a:tab pos="604838" algn="l"/>
                <a:tab pos="1062038" algn="l"/>
                <a:tab pos="1519238" algn="l"/>
                <a:tab pos="1976438" algn="l"/>
                <a:tab pos="2433638" algn="l"/>
                <a:tab pos="2890838" algn="l"/>
                <a:tab pos="3348038" algn="l"/>
                <a:tab pos="3805238" algn="l"/>
                <a:tab pos="4262438" algn="l"/>
                <a:tab pos="4719638" algn="l"/>
                <a:tab pos="5176838" algn="l"/>
                <a:tab pos="5634038" algn="l"/>
                <a:tab pos="6091238" algn="l"/>
                <a:tab pos="6548438" algn="l"/>
                <a:tab pos="7005638" algn="l"/>
                <a:tab pos="7462838" algn="l"/>
                <a:tab pos="7920038" algn="l"/>
                <a:tab pos="8377238" algn="l"/>
                <a:tab pos="8834438" algn="l"/>
                <a:tab pos="9291638" algn="l"/>
                <a:tab pos="9748838" algn="l"/>
              </a:tabLst>
            </a:pPr>
            <a:r>
              <a:rPr lang="en-US" sz="2400" dirty="0">
                <a:solidFill>
                  <a:srgbClr val="0033CC"/>
                </a:solidFill>
                <a:latin typeface="Arial" pitchFamily="34" charset="0"/>
                <a:cs typeface="Arial" pitchFamily="34" charset="0"/>
              </a:rPr>
              <a:t>knowing a message and MAC, is infeasible to find another message with same MAC</a:t>
            </a:r>
          </a:p>
          <a:p>
            <a:pPr marL="985838" lvl="1" indent="-528638" algn="just">
              <a:spcBef>
                <a:spcPts val="700"/>
              </a:spcBef>
              <a:buClr>
                <a:srgbClr val="D9D9FF"/>
              </a:buClr>
              <a:buSzPct val="50000"/>
              <a:buFont typeface="StarSymbol" charset="0"/>
              <a:buAutoNum type="arabicPeriod"/>
              <a:tabLst>
                <a:tab pos="604838" algn="l"/>
                <a:tab pos="1062038" algn="l"/>
                <a:tab pos="1519238" algn="l"/>
                <a:tab pos="1976438" algn="l"/>
                <a:tab pos="2433638" algn="l"/>
                <a:tab pos="2890838" algn="l"/>
                <a:tab pos="3348038" algn="l"/>
                <a:tab pos="3805238" algn="l"/>
                <a:tab pos="4262438" algn="l"/>
                <a:tab pos="4719638" algn="l"/>
                <a:tab pos="5176838" algn="l"/>
                <a:tab pos="5634038" algn="l"/>
                <a:tab pos="6091238" algn="l"/>
                <a:tab pos="6548438" algn="l"/>
                <a:tab pos="7005638" algn="l"/>
                <a:tab pos="7462838" algn="l"/>
                <a:tab pos="7920038" algn="l"/>
                <a:tab pos="8377238" algn="l"/>
                <a:tab pos="8834438" algn="l"/>
                <a:tab pos="9291638" algn="l"/>
                <a:tab pos="9748838" algn="l"/>
              </a:tabLst>
            </a:pPr>
            <a:r>
              <a:rPr lang="en-US" sz="2400" dirty="0">
                <a:solidFill>
                  <a:srgbClr val="0033CC"/>
                </a:solidFill>
                <a:latin typeface="Arial" pitchFamily="34" charset="0"/>
                <a:cs typeface="Arial" pitchFamily="34" charset="0"/>
              </a:rPr>
              <a:t>MACs should be uniformly distributed</a:t>
            </a:r>
          </a:p>
          <a:p>
            <a:pPr marL="985838" lvl="1" indent="-528638" algn="just">
              <a:spcBef>
                <a:spcPts val="700"/>
              </a:spcBef>
              <a:buClr>
                <a:srgbClr val="D9D9FF"/>
              </a:buClr>
              <a:buSzPct val="50000"/>
              <a:buFont typeface="StarSymbol" charset="0"/>
              <a:buAutoNum type="arabicPeriod"/>
              <a:tabLst>
                <a:tab pos="604838" algn="l"/>
                <a:tab pos="1062038" algn="l"/>
                <a:tab pos="1519238" algn="l"/>
                <a:tab pos="1976438" algn="l"/>
                <a:tab pos="2433638" algn="l"/>
                <a:tab pos="2890838" algn="l"/>
                <a:tab pos="3348038" algn="l"/>
                <a:tab pos="3805238" algn="l"/>
                <a:tab pos="4262438" algn="l"/>
                <a:tab pos="4719638" algn="l"/>
                <a:tab pos="5176838" algn="l"/>
                <a:tab pos="5634038" algn="l"/>
                <a:tab pos="6091238" algn="l"/>
                <a:tab pos="6548438" algn="l"/>
                <a:tab pos="7005638" algn="l"/>
                <a:tab pos="7462838" algn="l"/>
                <a:tab pos="7920038" algn="l"/>
                <a:tab pos="8377238" algn="l"/>
                <a:tab pos="8834438" algn="l"/>
                <a:tab pos="9291638" algn="l"/>
                <a:tab pos="9748838" algn="l"/>
              </a:tabLst>
            </a:pPr>
            <a:r>
              <a:rPr lang="en-US" sz="2400" dirty="0">
                <a:solidFill>
                  <a:srgbClr val="0033CC"/>
                </a:solidFill>
                <a:latin typeface="Arial" pitchFamily="34" charset="0"/>
                <a:cs typeface="Arial" pitchFamily="34" charset="0"/>
              </a:rPr>
              <a:t>MAC should depend equally on all bits of the message</a:t>
            </a:r>
          </a:p>
        </p:txBody>
      </p:sp>
    </p:spTree>
  </p:cSld>
  <p:clrMapOvr>
    <a:masterClrMapping/>
  </p:clrMapOvr>
  <p:transition spd="med"/>
  <p:timing>
    <p:tnLst>
      <p:par>
        <p:cTn id="1" dur="indefinite"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additive="repl">
                                        <p:cTn id="6" dur="1" fill="hold">
                                          <p:stCondLst>
                                            <p:cond delay="0"/>
                                          </p:stCondLst>
                                        </p:cTn>
                                        <p:tgtEl>
                                          <p:spTgt spid="19458">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additive="repl">
                                        <p:cTn id="10" dur="1" fill="hold">
                                          <p:stCondLst>
                                            <p:cond delay="0"/>
                                          </p:stCondLst>
                                        </p:cTn>
                                        <p:tgtEl>
                                          <p:spTgt spid="19458">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additive="repl">
                                        <p:cTn id="14" dur="1" fill="hold">
                                          <p:stCondLst>
                                            <p:cond delay="0"/>
                                          </p:stCondLst>
                                        </p:cTn>
                                        <p:tgtEl>
                                          <p:spTgt spid="1945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ext Box 1"/>
          <p:cNvSpPr txBox="1">
            <a:spLocks noChangeArrowheads="1"/>
          </p:cNvSpPr>
          <p:nvPr/>
        </p:nvSpPr>
        <p:spPr bwMode="auto">
          <a:xfrm>
            <a:off x="228600" y="277813"/>
            <a:ext cx="8610600" cy="1322387"/>
          </a:xfrm>
          <a:prstGeom prst="rect">
            <a:avLst/>
          </a:prstGeom>
          <a:noFill/>
          <a:ln w="9525">
            <a:noFill/>
            <a:round/>
            <a:headEnd/>
            <a:tailEnd/>
          </a:ln>
          <a:effectLst/>
        </p:spPr>
        <p:txBody>
          <a:bodyPr anchor="ctr" anchorCtr="1"/>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600" dirty="0">
                <a:solidFill>
                  <a:srgbClr val="00B0F0"/>
                </a:solidFill>
                <a:latin typeface="Arial" pitchFamily="34" charset="0"/>
                <a:cs typeface="Arial" pitchFamily="34" charset="0"/>
              </a:rPr>
              <a:t>Security of MACs</a:t>
            </a:r>
          </a:p>
        </p:txBody>
      </p:sp>
      <p:sp>
        <p:nvSpPr>
          <p:cNvPr id="20482" name="Text Box 2"/>
          <p:cNvSpPr txBox="1">
            <a:spLocks noChangeArrowheads="1"/>
          </p:cNvSpPr>
          <p:nvPr/>
        </p:nvSpPr>
        <p:spPr bwMode="auto">
          <a:xfrm>
            <a:off x="470263" y="1506582"/>
            <a:ext cx="8229600" cy="4454525"/>
          </a:xfrm>
          <a:prstGeom prst="rect">
            <a:avLst/>
          </a:prstGeom>
          <a:noFill/>
          <a:ln w="9525">
            <a:noFill/>
            <a:round/>
            <a:headEnd/>
            <a:tailEnd/>
          </a:ln>
          <a:effectLst/>
        </p:spPr>
        <p:txBody>
          <a:bodyPr/>
          <a:lstStyle/>
          <a:p>
            <a:pPr marL="338138" indent="-338138" algn="just">
              <a:spcBef>
                <a:spcPts val="800"/>
              </a:spcBef>
              <a:buClr>
                <a:srgbClr val="5FAFFF"/>
              </a:buClr>
              <a:buSzPct val="80000"/>
              <a:buFont typeface="Wingdings" charset="2"/>
              <a:buChar cha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US" sz="2800" dirty="0">
                <a:solidFill>
                  <a:srgbClr val="0033CC"/>
                </a:solidFill>
                <a:latin typeface="Arial" pitchFamily="34" charset="0"/>
                <a:cs typeface="Arial" pitchFamily="34" charset="0"/>
              </a:rPr>
              <a:t>like block ciphers have:</a:t>
            </a:r>
          </a:p>
          <a:p>
            <a:pPr marL="338138" indent="-338138" algn="just">
              <a:spcBef>
                <a:spcPts val="800"/>
              </a:spcBef>
              <a:buClr>
                <a:srgbClr val="5FAFFF"/>
              </a:buClr>
              <a:buSzPct val="80000"/>
              <a:buFont typeface="Wingdings" charset="2"/>
              <a:buChar cha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US" sz="2800" b="1" dirty="0">
                <a:solidFill>
                  <a:srgbClr val="0033CC"/>
                </a:solidFill>
                <a:latin typeface="Arial" pitchFamily="34" charset="0"/>
                <a:cs typeface="Arial" pitchFamily="34" charset="0"/>
              </a:rPr>
              <a:t>brute-force</a:t>
            </a:r>
            <a:r>
              <a:rPr lang="en-US" sz="2800" dirty="0">
                <a:solidFill>
                  <a:srgbClr val="0033CC"/>
                </a:solidFill>
                <a:latin typeface="Arial" pitchFamily="34" charset="0"/>
                <a:cs typeface="Arial" pitchFamily="34" charset="0"/>
              </a:rPr>
              <a:t> attacks exploiting</a:t>
            </a:r>
          </a:p>
          <a:p>
            <a:pPr marL="738188" lvl="1" indent="-280988" algn="just">
              <a:spcBef>
                <a:spcPts val="700"/>
              </a:spcBef>
              <a:buClr>
                <a:srgbClr val="D9D9FF"/>
              </a:buClr>
              <a:buSzPct val="50000"/>
              <a:buFont typeface="Wingdings" charset="2"/>
              <a:buChar cha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US" sz="2400" dirty="0">
                <a:solidFill>
                  <a:srgbClr val="0033CC"/>
                </a:solidFill>
                <a:latin typeface="Arial" pitchFamily="34" charset="0"/>
                <a:cs typeface="Arial" pitchFamily="34" charset="0"/>
              </a:rPr>
              <a:t>strong collision resistance hash have cost 2</a:t>
            </a:r>
            <a:r>
              <a:rPr lang="en-US" sz="2400" baseline="60000" dirty="0">
                <a:solidFill>
                  <a:srgbClr val="0033CC"/>
                </a:solidFill>
                <a:latin typeface="Arial" pitchFamily="34" charset="0"/>
                <a:cs typeface="Arial" pitchFamily="34" charset="0"/>
              </a:rPr>
              <a:t>m</a:t>
            </a:r>
            <a:r>
              <a:rPr lang="en-US" sz="2400" baseline="40000" dirty="0">
                <a:solidFill>
                  <a:srgbClr val="0033CC"/>
                </a:solidFill>
                <a:latin typeface="Arial" pitchFamily="34" charset="0"/>
                <a:cs typeface="Arial" pitchFamily="34" charset="0"/>
              </a:rPr>
              <a:t>/</a:t>
            </a:r>
            <a:r>
              <a:rPr lang="en-US" sz="2400" baseline="20000" dirty="0">
                <a:solidFill>
                  <a:srgbClr val="0033CC"/>
                </a:solidFill>
                <a:latin typeface="Arial" pitchFamily="34" charset="0"/>
                <a:cs typeface="Arial" pitchFamily="34" charset="0"/>
              </a:rPr>
              <a:t>2</a:t>
            </a:r>
            <a:r>
              <a:rPr lang="en-US" sz="2400" baseline="30000" dirty="0">
                <a:solidFill>
                  <a:srgbClr val="0033CC"/>
                </a:solidFill>
                <a:latin typeface="Arial" pitchFamily="34" charset="0"/>
                <a:cs typeface="Arial" pitchFamily="34" charset="0"/>
              </a:rPr>
              <a:t> </a:t>
            </a:r>
          </a:p>
          <a:p>
            <a:pPr lvl="2" algn="just">
              <a:spcBef>
                <a:spcPts val="600"/>
              </a:spcBef>
              <a:buClr>
                <a:srgbClr val="00FFFF"/>
              </a:buClr>
              <a:buFont typeface="Arial" charset="0"/>
              <a:buChar cha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US" sz="1600" dirty="0">
                <a:solidFill>
                  <a:srgbClr val="0033CC"/>
                </a:solidFill>
                <a:latin typeface="Arial" pitchFamily="34" charset="0"/>
                <a:cs typeface="Arial" pitchFamily="34" charset="0"/>
              </a:rPr>
              <a:t>128-bit hash looks vulnerable, 160-bits better</a:t>
            </a:r>
          </a:p>
          <a:p>
            <a:pPr marL="738188" lvl="1" indent="-280988" algn="just">
              <a:spcBef>
                <a:spcPts val="700"/>
              </a:spcBef>
              <a:buClr>
                <a:srgbClr val="D9D9FF"/>
              </a:buClr>
              <a:buSzPct val="50000"/>
              <a:buFont typeface="Wingdings" charset="2"/>
              <a:buChar cha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US" sz="2400" dirty="0">
                <a:solidFill>
                  <a:srgbClr val="0033CC"/>
                </a:solidFill>
                <a:latin typeface="Arial" pitchFamily="34" charset="0"/>
                <a:cs typeface="Arial" pitchFamily="34" charset="0"/>
              </a:rPr>
              <a:t>MACs with known message-MAC pairs</a:t>
            </a:r>
          </a:p>
          <a:p>
            <a:pPr lvl="2" algn="just">
              <a:spcBef>
                <a:spcPts val="600"/>
              </a:spcBef>
              <a:buClr>
                <a:srgbClr val="00FFFF"/>
              </a:buClr>
              <a:buFont typeface="Arial" charset="0"/>
              <a:buChar cha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US" sz="1600" dirty="0">
                <a:solidFill>
                  <a:srgbClr val="0033CC"/>
                </a:solidFill>
                <a:latin typeface="Arial" pitchFamily="34" charset="0"/>
                <a:cs typeface="Arial" pitchFamily="34" charset="0"/>
              </a:rPr>
              <a:t>can either attack </a:t>
            </a:r>
            <a:r>
              <a:rPr lang="en-US" sz="1600" dirty="0" err="1">
                <a:solidFill>
                  <a:srgbClr val="0033CC"/>
                </a:solidFill>
                <a:latin typeface="Arial" pitchFamily="34" charset="0"/>
                <a:cs typeface="Arial" pitchFamily="34" charset="0"/>
              </a:rPr>
              <a:t>keyspace</a:t>
            </a:r>
            <a:r>
              <a:rPr lang="en-US" sz="1600" dirty="0">
                <a:solidFill>
                  <a:srgbClr val="0033CC"/>
                </a:solidFill>
                <a:latin typeface="Arial" pitchFamily="34" charset="0"/>
                <a:cs typeface="Arial" pitchFamily="34" charset="0"/>
              </a:rPr>
              <a:t> (cf. key search) or MAC</a:t>
            </a:r>
          </a:p>
          <a:p>
            <a:pPr lvl="2" algn="just">
              <a:spcBef>
                <a:spcPts val="600"/>
              </a:spcBef>
              <a:buClr>
                <a:srgbClr val="00FFFF"/>
              </a:buClr>
              <a:buFont typeface="Arial" charset="0"/>
              <a:buChar cha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US" sz="1600" dirty="0">
                <a:solidFill>
                  <a:srgbClr val="0033CC"/>
                </a:solidFill>
                <a:latin typeface="Arial" pitchFamily="34" charset="0"/>
                <a:cs typeface="Arial" pitchFamily="34" charset="0"/>
              </a:rPr>
              <a:t>at least 128-bit MAC is needed for security</a:t>
            </a:r>
          </a:p>
        </p:txBody>
      </p:sp>
    </p:spTree>
  </p:cSld>
  <p:clrMapOvr>
    <a:masterClrMapping/>
  </p:clrMapOvr>
  <p:transition spd="med"/>
  <p:timing>
    <p:tnLst>
      <p:par>
        <p:cTn id="1" dur="indefinite"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additive="repl">
                                        <p:cTn id="6" dur="1" fill="hold">
                                          <p:stCondLst>
                                            <p:cond delay="0"/>
                                          </p:stCondLst>
                                        </p:cTn>
                                        <p:tgtEl>
                                          <p:spTgt spid="2048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additive="repl">
                                        <p:cTn id="10" dur="1" fill="hold">
                                          <p:stCondLst>
                                            <p:cond delay="0"/>
                                          </p:stCondLst>
                                        </p:cTn>
                                        <p:tgtEl>
                                          <p:spTgt spid="2048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additive="repl">
                                        <p:cTn id="14" dur="1" fill="hold">
                                          <p:stCondLst>
                                            <p:cond delay="0"/>
                                          </p:stCondLst>
                                        </p:cTn>
                                        <p:tgtEl>
                                          <p:spTgt spid="2048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fill="hold" nodeType="clickEffect">
                                  <p:stCondLst>
                                    <p:cond delay="0"/>
                                  </p:stCondLst>
                                  <p:childTnLst>
                                    <p:set>
                                      <p:cBhvr additive="repl">
                                        <p:cTn id="18" dur="1" fill="hold">
                                          <p:stCondLst>
                                            <p:cond delay="0"/>
                                          </p:stCondLst>
                                        </p:cTn>
                                        <p:tgtEl>
                                          <p:spTgt spid="20482">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fill="hold" nodeType="clickEffect">
                                  <p:stCondLst>
                                    <p:cond delay="0"/>
                                  </p:stCondLst>
                                  <p:childTnLst>
                                    <p:set>
                                      <p:cBhvr additive="repl">
                                        <p:cTn id="22" dur="1" fill="hold">
                                          <p:stCondLst>
                                            <p:cond delay="0"/>
                                          </p:stCondLst>
                                        </p:cTn>
                                        <p:tgtEl>
                                          <p:spTgt spid="2048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ext Box 1"/>
          <p:cNvSpPr txBox="1">
            <a:spLocks noChangeArrowheads="1"/>
          </p:cNvSpPr>
          <p:nvPr/>
        </p:nvSpPr>
        <p:spPr bwMode="auto">
          <a:xfrm>
            <a:off x="457200" y="277813"/>
            <a:ext cx="8229600" cy="1322387"/>
          </a:xfrm>
          <a:prstGeom prst="rect">
            <a:avLst/>
          </a:prstGeom>
          <a:noFill/>
          <a:ln w="9525">
            <a:noFill/>
            <a:round/>
            <a:headEnd/>
            <a:tailEnd/>
          </a:ln>
          <a:effectLst/>
        </p:spPr>
        <p:txBody>
          <a:bodyPr anchor="ctr" anchorCtr="1"/>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600" dirty="0">
                <a:solidFill>
                  <a:srgbClr val="00B0F0"/>
                </a:solidFill>
                <a:latin typeface="Arial" pitchFamily="34" charset="0"/>
                <a:cs typeface="Arial" pitchFamily="34" charset="0"/>
              </a:rPr>
              <a:t>Security of MACs</a:t>
            </a:r>
          </a:p>
        </p:txBody>
      </p:sp>
      <p:sp>
        <p:nvSpPr>
          <p:cNvPr id="21506" name="Text Box 2"/>
          <p:cNvSpPr txBox="1">
            <a:spLocks noChangeArrowheads="1"/>
          </p:cNvSpPr>
          <p:nvPr/>
        </p:nvSpPr>
        <p:spPr bwMode="auto">
          <a:xfrm>
            <a:off x="457200" y="1506583"/>
            <a:ext cx="8229600" cy="4454525"/>
          </a:xfrm>
          <a:prstGeom prst="rect">
            <a:avLst/>
          </a:prstGeom>
          <a:noFill/>
          <a:ln w="9525">
            <a:noFill/>
            <a:round/>
            <a:headEnd/>
            <a:tailEnd/>
          </a:ln>
          <a:effectLst/>
        </p:spPr>
        <p:txBody>
          <a:bodyPr/>
          <a:lstStyle/>
          <a:p>
            <a:pPr marL="338138" indent="-338138" algn="just">
              <a:lnSpc>
                <a:spcPct val="90000"/>
              </a:lnSpc>
              <a:spcBef>
                <a:spcPts val="800"/>
              </a:spcBef>
              <a:buClr>
                <a:srgbClr val="5FAFFF"/>
              </a:buClr>
              <a:buSzPct val="80000"/>
              <a:buFont typeface="Wingdings" charset="2"/>
              <a:buChar cha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US" sz="2800" b="1" dirty="0">
                <a:solidFill>
                  <a:srgbClr val="0033CC"/>
                </a:solidFill>
                <a:latin typeface="Arial" pitchFamily="34" charset="0"/>
                <a:cs typeface="Arial" pitchFamily="34" charset="0"/>
              </a:rPr>
              <a:t>cryptanalytic attacks</a:t>
            </a:r>
            <a:r>
              <a:rPr lang="en-US" sz="2800" dirty="0">
                <a:solidFill>
                  <a:srgbClr val="0033CC"/>
                </a:solidFill>
                <a:latin typeface="Arial" pitchFamily="34" charset="0"/>
                <a:cs typeface="Arial" pitchFamily="34" charset="0"/>
              </a:rPr>
              <a:t> exploit structure</a:t>
            </a:r>
          </a:p>
          <a:p>
            <a:pPr marL="738188" lvl="1" indent="-280988" algn="just">
              <a:lnSpc>
                <a:spcPct val="90000"/>
              </a:lnSpc>
              <a:spcBef>
                <a:spcPts val="700"/>
              </a:spcBef>
              <a:buClr>
                <a:srgbClr val="D9D9FF"/>
              </a:buClr>
              <a:buSzPct val="50000"/>
              <a:buFont typeface="Wingdings" charset="2"/>
              <a:buChar cha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US" sz="2400" dirty="0">
                <a:solidFill>
                  <a:srgbClr val="0033CC"/>
                </a:solidFill>
                <a:latin typeface="Arial" pitchFamily="34" charset="0"/>
                <a:cs typeface="Arial" pitchFamily="34" charset="0"/>
              </a:rPr>
              <a:t>like block ciphers want brute-force attacks to be the best alternative</a:t>
            </a:r>
          </a:p>
          <a:p>
            <a:pPr marL="338138" indent="-338138" algn="just">
              <a:lnSpc>
                <a:spcPct val="90000"/>
              </a:lnSpc>
              <a:spcBef>
                <a:spcPts val="800"/>
              </a:spcBef>
              <a:buClr>
                <a:srgbClr val="5FAFFF"/>
              </a:buClr>
              <a:buSzPct val="80000"/>
              <a:buFont typeface="Wingdings" charset="2"/>
              <a:buChar cha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US" sz="2800" dirty="0">
                <a:solidFill>
                  <a:srgbClr val="0033CC"/>
                </a:solidFill>
                <a:latin typeface="Arial" pitchFamily="34" charset="0"/>
                <a:cs typeface="Arial" pitchFamily="34" charset="0"/>
              </a:rPr>
              <a:t>more variety of MACs so harder to generalize about cryptanalysis </a:t>
            </a:r>
          </a:p>
          <a:p>
            <a:pPr marL="338138" indent="-338138" algn="just">
              <a:lnSpc>
                <a:spcPct val="90000"/>
              </a:lnSpc>
              <a:spcBef>
                <a:spcPts val="800"/>
              </a:spcBef>
              <a:buClrTx/>
              <a:buSzPct val="80000"/>
              <a:buFontTx/>
              <a:buNone/>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endParaRPr lang="en-US" sz="2800" dirty="0">
              <a:solidFill>
                <a:srgbClr val="0033CC"/>
              </a:solidFill>
              <a:latin typeface="Arial" pitchFamily="34" charset="0"/>
              <a:cs typeface="Arial" pitchFamily="34" charset="0"/>
            </a:endParaRPr>
          </a:p>
        </p:txBody>
      </p:sp>
    </p:spTree>
  </p:cSld>
  <p:clrMapOvr>
    <a:masterClrMapping/>
  </p:clrMapOvr>
  <p:transition spd="med"/>
  <p:timing>
    <p:tnLst>
      <p:par>
        <p:cTn id="1" dur="indefinite"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additive="repl">
                                        <p:cTn id="6" dur="1" fill="hold">
                                          <p:stCondLst>
                                            <p:cond delay="0"/>
                                          </p:stCondLst>
                                        </p:cTn>
                                        <p:tgtEl>
                                          <p:spTgt spid="2150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additive="repl">
                                        <p:cTn id="10" dur="1" fill="hold">
                                          <p:stCondLst>
                                            <p:cond delay="0"/>
                                          </p:stCondLst>
                                        </p:cTn>
                                        <p:tgtEl>
                                          <p:spTgt spid="2150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ext Box 1"/>
          <p:cNvSpPr txBox="1">
            <a:spLocks noChangeArrowheads="1"/>
          </p:cNvSpPr>
          <p:nvPr/>
        </p:nvSpPr>
        <p:spPr bwMode="auto">
          <a:xfrm>
            <a:off x="457200" y="277813"/>
            <a:ext cx="8229600" cy="1139825"/>
          </a:xfrm>
          <a:prstGeom prst="rect">
            <a:avLst/>
          </a:prstGeom>
          <a:noFill/>
          <a:ln w="9525">
            <a:noFill/>
            <a:round/>
            <a:headEnd/>
            <a:tailEnd/>
          </a:ln>
          <a:effectLst/>
        </p:spPr>
        <p:txBody>
          <a:bodyPr anchor="ctr" anchorCtr="1"/>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AU" sz="3600" dirty="0">
                <a:solidFill>
                  <a:srgbClr val="00B0F0"/>
                </a:solidFill>
                <a:latin typeface="Arial" pitchFamily="34" charset="0"/>
                <a:cs typeface="Arial" pitchFamily="34" charset="0"/>
              </a:rPr>
              <a:t>Keyed Hash Functions as MACs</a:t>
            </a:r>
          </a:p>
        </p:txBody>
      </p:sp>
      <p:sp>
        <p:nvSpPr>
          <p:cNvPr id="22530" name="Text Box 2"/>
          <p:cNvSpPr txBox="1">
            <a:spLocks noChangeArrowheads="1"/>
          </p:cNvSpPr>
          <p:nvPr/>
        </p:nvSpPr>
        <p:spPr bwMode="auto">
          <a:xfrm>
            <a:off x="496388" y="1343297"/>
            <a:ext cx="8229600" cy="5181600"/>
          </a:xfrm>
          <a:prstGeom prst="rect">
            <a:avLst/>
          </a:prstGeom>
          <a:noFill/>
          <a:ln w="9525">
            <a:noFill/>
            <a:round/>
            <a:headEnd/>
            <a:tailEnd/>
          </a:ln>
          <a:effectLst/>
        </p:spPr>
        <p:txBody>
          <a:bodyPr/>
          <a:lstStyle/>
          <a:p>
            <a:pPr marL="338138" indent="-338138" algn="just">
              <a:spcBef>
                <a:spcPts val="800"/>
              </a:spcBef>
              <a:buClr>
                <a:srgbClr val="5FAFFF"/>
              </a:buClr>
              <a:buSzPct val="80000"/>
              <a:buFont typeface="Wingdings" charset="2"/>
              <a:buChar cha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US" sz="2800" dirty="0">
                <a:solidFill>
                  <a:srgbClr val="0033CC"/>
                </a:solidFill>
                <a:latin typeface="Arial" pitchFamily="34" charset="0"/>
                <a:cs typeface="Arial" pitchFamily="34" charset="0"/>
              </a:rPr>
              <a:t>want a MAC based on a hash function </a:t>
            </a:r>
          </a:p>
          <a:p>
            <a:pPr marL="738188" lvl="1" indent="-280988" algn="just">
              <a:spcBef>
                <a:spcPts val="700"/>
              </a:spcBef>
              <a:buClr>
                <a:srgbClr val="D9D9FF"/>
              </a:buClr>
              <a:buSzPct val="50000"/>
              <a:buFont typeface="Wingdings" charset="2"/>
              <a:buChar cha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US" sz="2400" dirty="0">
                <a:solidFill>
                  <a:srgbClr val="0033CC"/>
                </a:solidFill>
                <a:latin typeface="Arial" pitchFamily="34" charset="0"/>
                <a:cs typeface="Arial" pitchFamily="34" charset="0"/>
              </a:rPr>
              <a:t>because hash functions are generally faster</a:t>
            </a:r>
          </a:p>
          <a:p>
            <a:pPr marL="738188" lvl="1" indent="-280988" algn="just">
              <a:spcBef>
                <a:spcPts val="700"/>
              </a:spcBef>
              <a:buClr>
                <a:srgbClr val="D9D9FF"/>
              </a:buClr>
              <a:buSzPct val="50000"/>
              <a:buFont typeface="Wingdings" charset="2"/>
              <a:buChar cha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US" sz="2400" dirty="0">
                <a:solidFill>
                  <a:srgbClr val="0033CC"/>
                </a:solidFill>
                <a:latin typeface="Arial" pitchFamily="34" charset="0"/>
                <a:cs typeface="Arial" pitchFamily="34" charset="0"/>
              </a:rPr>
              <a:t>crypto hash function code is widely available</a:t>
            </a:r>
          </a:p>
          <a:p>
            <a:pPr marL="338138" indent="-338138" algn="just">
              <a:spcBef>
                <a:spcPts val="800"/>
              </a:spcBef>
              <a:buClr>
                <a:srgbClr val="5FAFFF"/>
              </a:buClr>
              <a:buSzPct val="80000"/>
              <a:buFont typeface="Wingdings" charset="2"/>
              <a:buChar cha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AU" sz="2800" dirty="0">
                <a:solidFill>
                  <a:srgbClr val="0033CC"/>
                </a:solidFill>
                <a:latin typeface="Arial" pitchFamily="34" charset="0"/>
                <a:cs typeface="Arial" pitchFamily="34" charset="0"/>
              </a:rPr>
              <a:t>hash includes a key along with message</a:t>
            </a:r>
          </a:p>
          <a:p>
            <a:pPr marL="338138" indent="-338138" algn="just">
              <a:spcBef>
                <a:spcPts val="800"/>
              </a:spcBef>
              <a:buClr>
                <a:srgbClr val="5FAFFF"/>
              </a:buClr>
              <a:buSzPct val="80000"/>
              <a:buFont typeface="Wingdings" charset="2"/>
              <a:buChar cha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AU" sz="2800" dirty="0">
                <a:solidFill>
                  <a:srgbClr val="0033CC"/>
                </a:solidFill>
                <a:latin typeface="Arial" pitchFamily="34" charset="0"/>
                <a:cs typeface="Arial" pitchFamily="34" charset="0"/>
              </a:rPr>
              <a:t>original proposal:</a:t>
            </a:r>
          </a:p>
          <a:p>
            <a:pPr marL="738188" lvl="1" indent="-280988" algn="just">
              <a:spcBef>
                <a:spcPts val="700"/>
              </a:spcBef>
              <a:buClrTx/>
              <a:buSzPct val="50000"/>
              <a:buFontTx/>
              <a:buNone/>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AU" sz="2400" b="1" dirty="0" err="1">
                <a:solidFill>
                  <a:srgbClr val="0033CC"/>
                </a:solidFill>
                <a:latin typeface="Arial" pitchFamily="34" charset="0"/>
                <a:cs typeface="Arial" pitchFamily="34" charset="0"/>
              </a:rPr>
              <a:t>KeyedHash</a:t>
            </a:r>
            <a:r>
              <a:rPr lang="en-AU" sz="2400" b="1" dirty="0">
                <a:solidFill>
                  <a:srgbClr val="0033CC"/>
                </a:solidFill>
                <a:latin typeface="Arial" pitchFamily="34" charset="0"/>
                <a:cs typeface="Arial" pitchFamily="34" charset="0"/>
              </a:rPr>
              <a:t> = Hash(</a:t>
            </a:r>
            <a:r>
              <a:rPr lang="en-AU" sz="2400" b="1" dirty="0" err="1">
                <a:solidFill>
                  <a:srgbClr val="0033CC"/>
                </a:solidFill>
                <a:latin typeface="Arial" pitchFamily="34" charset="0"/>
                <a:cs typeface="Arial" pitchFamily="34" charset="0"/>
              </a:rPr>
              <a:t>Key|Message</a:t>
            </a:r>
            <a:r>
              <a:rPr lang="en-AU" sz="2400" b="1" dirty="0">
                <a:solidFill>
                  <a:srgbClr val="0033CC"/>
                </a:solidFill>
                <a:latin typeface="Arial" pitchFamily="34" charset="0"/>
                <a:cs typeface="Arial" pitchFamily="34" charset="0"/>
              </a:rPr>
              <a:t>) </a:t>
            </a:r>
          </a:p>
          <a:p>
            <a:pPr marL="738188" lvl="1" indent="-280988" algn="just">
              <a:spcBef>
                <a:spcPts val="700"/>
              </a:spcBef>
              <a:buClr>
                <a:srgbClr val="D9D9FF"/>
              </a:buClr>
              <a:buSzPct val="50000"/>
              <a:buFont typeface="Wingdings" charset="2"/>
              <a:buChar cha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AU" sz="2400" dirty="0">
                <a:solidFill>
                  <a:srgbClr val="0033CC"/>
                </a:solidFill>
                <a:latin typeface="Arial" pitchFamily="34" charset="0"/>
                <a:cs typeface="Arial" pitchFamily="34" charset="0"/>
              </a:rPr>
              <a:t>some weaknesses were found with this </a:t>
            </a:r>
          </a:p>
          <a:p>
            <a:pPr marL="338138" indent="-338138" algn="just">
              <a:spcBef>
                <a:spcPts val="800"/>
              </a:spcBef>
              <a:buClr>
                <a:srgbClr val="5FAFFF"/>
              </a:buClr>
              <a:buSzPct val="80000"/>
              <a:buFont typeface="Wingdings" charset="2"/>
              <a:buChar cha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AU" sz="2800" dirty="0">
                <a:solidFill>
                  <a:srgbClr val="0033CC"/>
                </a:solidFill>
                <a:latin typeface="Arial" pitchFamily="34" charset="0"/>
                <a:cs typeface="Arial" pitchFamily="34" charset="0"/>
              </a:rPr>
              <a:t>eventually led to development of HMAC </a:t>
            </a:r>
          </a:p>
        </p:txBody>
      </p:sp>
    </p:spTree>
  </p:cSld>
  <p:clrMapOvr>
    <a:masterClrMapping/>
  </p:clrMapOvr>
  <p:transition spd="med"/>
  <p:timing>
    <p:tnLst>
      <p:par>
        <p:cTn id="1" dur="indefinite"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additive="repl">
                                        <p:cTn id="6" dur="1" fill="hold">
                                          <p:stCondLst>
                                            <p:cond delay="0"/>
                                          </p:stCondLst>
                                        </p:cTn>
                                        <p:tgtEl>
                                          <p:spTgt spid="2253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additive="repl">
                                        <p:cTn id="10" dur="1" fill="hold">
                                          <p:stCondLst>
                                            <p:cond delay="0"/>
                                          </p:stCondLst>
                                        </p:cTn>
                                        <p:tgtEl>
                                          <p:spTgt spid="2253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additive="repl">
                                        <p:cTn id="14" dur="1" fill="hold">
                                          <p:stCondLst>
                                            <p:cond delay="0"/>
                                          </p:stCondLst>
                                        </p:cTn>
                                        <p:tgtEl>
                                          <p:spTgt spid="2253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fill="hold" nodeType="clickEffect">
                                  <p:stCondLst>
                                    <p:cond delay="0"/>
                                  </p:stCondLst>
                                  <p:childTnLst>
                                    <p:set>
                                      <p:cBhvr additive="repl">
                                        <p:cTn id="18" dur="1" fill="hold">
                                          <p:stCondLst>
                                            <p:cond delay="0"/>
                                          </p:stCondLst>
                                        </p:cTn>
                                        <p:tgtEl>
                                          <p:spTgt spid="2253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fill="hold" nodeType="clickEffect">
                                  <p:stCondLst>
                                    <p:cond delay="0"/>
                                  </p:stCondLst>
                                  <p:childTnLst>
                                    <p:set>
                                      <p:cBhvr additive="repl">
                                        <p:cTn id="22" dur="1" fill="hold">
                                          <p:stCondLst>
                                            <p:cond delay="0"/>
                                          </p:stCondLst>
                                        </p:cTn>
                                        <p:tgtEl>
                                          <p:spTgt spid="2253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fill="hold" nodeType="clickEffect">
                                  <p:stCondLst>
                                    <p:cond delay="0"/>
                                  </p:stCondLst>
                                  <p:childTnLst>
                                    <p:set>
                                      <p:cBhvr additive="repl">
                                        <p:cTn id="26" dur="1" fill="hold">
                                          <p:stCondLst>
                                            <p:cond delay="0"/>
                                          </p:stCondLst>
                                        </p:cTn>
                                        <p:tgtEl>
                                          <p:spTgt spid="22530">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fill="hold" nodeType="clickEffect">
                                  <p:stCondLst>
                                    <p:cond delay="0"/>
                                  </p:stCondLst>
                                  <p:childTnLst>
                                    <p:set>
                                      <p:cBhvr additive="repl">
                                        <p:cTn id="30" dur="1" fill="hold">
                                          <p:stCondLst>
                                            <p:cond delay="0"/>
                                          </p:stCondLst>
                                        </p:cTn>
                                        <p:tgtEl>
                                          <p:spTgt spid="22530">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fill="hold" nodeType="clickEffect">
                                  <p:stCondLst>
                                    <p:cond delay="0"/>
                                  </p:stCondLst>
                                  <p:childTnLst>
                                    <p:set>
                                      <p:cBhvr additive="repl">
                                        <p:cTn id="34" dur="1" fill="hold">
                                          <p:stCondLst>
                                            <p:cond delay="0"/>
                                          </p:stCondLst>
                                        </p:cTn>
                                        <p:tgtEl>
                                          <p:spTgt spid="2253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ext Box 1"/>
          <p:cNvSpPr txBox="1">
            <a:spLocks noChangeArrowheads="1"/>
          </p:cNvSpPr>
          <p:nvPr/>
        </p:nvSpPr>
        <p:spPr bwMode="auto">
          <a:xfrm>
            <a:off x="483326" y="0"/>
            <a:ext cx="8229600" cy="1139825"/>
          </a:xfrm>
          <a:prstGeom prst="rect">
            <a:avLst/>
          </a:prstGeom>
          <a:noFill/>
          <a:ln w="9525">
            <a:noFill/>
            <a:round/>
            <a:headEnd/>
            <a:tailEnd/>
          </a:ln>
          <a:effectLst/>
        </p:spPr>
        <p:txBody>
          <a:bodyPr anchor="ctr" anchorCtr="1"/>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600" dirty="0">
                <a:solidFill>
                  <a:srgbClr val="00B0F0"/>
                </a:solidFill>
                <a:latin typeface="Arial" pitchFamily="34" charset="0"/>
                <a:cs typeface="Arial" pitchFamily="34" charset="0"/>
              </a:rPr>
              <a:t>Problem with Keyed Hash</a:t>
            </a:r>
          </a:p>
        </p:txBody>
      </p:sp>
      <p:sp>
        <p:nvSpPr>
          <p:cNvPr id="23554" name="Text Box 2"/>
          <p:cNvSpPr txBox="1">
            <a:spLocks noChangeArrowheads="1"/>
          </p:cNvSpPr>
          <p:nvPr/>
        </p:nvSpPr>
        <p:spPr bwMode="auto">
          <a:xfrm>
            <a:off x="431075" y="1160417"/>
            <a:ext cx="8229600" cy="5181600"/>
          </a:xfrm>
          <a:prstGeom prst="rect">
            <a:avLst/>
          </a:prstGeom>
          <a:noFill/>
          <a:ln w="9525">
            <a:noFill/>
            <a:round/>
            <a:headEnd/>
            <a:tailEnd/>
          </a:ln>
          <a:effectLst/>
        </p:spPr>
        <p:txBody>
          <a:bodyPr/>
          <a:lstStyle/>
          <a:p>
            <a:pPr marL="338138" indent="-338138" algn="just">
              <a:lnSpc>
                <a:spcPct val="90000"/>
              </a:lnSpc>
              <a:spcBef>
                <a:spcPts val="800"/>
              </a:spcBef>
              <a:buClr>
                <a:srgbClr val="5FAFFF"/>
              </a:buClr>
              <a:buSzPct val="80000"/>
              <a:buFont typeface="Wingdings" charset="2"/>
              <a:buChar cha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AU" sz="2800" b="1" dirty="0" err="1">
                <a:solidFill>
                  <a:srgbClr val="0033CC"/>
                </a:solidFill>
                <a:latin typeface="Arial" pitchFamily="34" charset="0"/>
                <a:cs typeface="Arial" pitchFamily="34" charset="0"/>
              </a:rPr>
              <a:t>KeyedHash</a:t>
            </a:r>
            <a:r>
              <a:rPr lang="en-AU" sz="2800" b="1" dirty="0">
                <a:solidFill>
                  <a:srgbClr val="0033CC"/>
                </a:solidFill>
                <a:latin typeface="Arial" pitchFamily="34" charset="0"/>
                <a:cs typeface="Arial" pitchFamily="34" charset="0"/>
              </a:rPr>
              <a:t> = Hash(</a:t>
            </a:r>
            <a:r>
              <a:rPr lang="en-AU" sz="2800" b="1" dirty="0" err="1">
                <a:solidFill>
                  <a:srgbClr val="0033CC"/>
                </a:solidFill>
                <a:latin typeface="Arial" pitchFamily="34" charset="0"/>
                <a:cs typeface="Arial" pitchFamily="34" charset="0"/>
              </a:rPr>
              <a:t>Key|Message</a:t>
            </a:r>
            <a:r>
              <a:rPr lang="en-AU" sz="2800" b="1" dirty="0">
                <a:solidFill>
                  <a:srgbClr val="0033CC"/>
                </a:solidFill>
                <a:latin typeface="Arial" pitchFamily="34" charset="0"/>
                <a:cs typeface="Arial" pitchFamily="34" charset="0"/>
              </a:rPr>
              <a:t>) </a:t>
            </a:r>
          </a:p>
          <a:p>
            <a:pPr marL="338138" indent="-338138" algn="just">
              <a:lnSpc>
                <a:spcPct val="90000"/>
              </a:lnSpc>
              <a:spcBef>
                <a:spcPts val="800"/>
              </a:spcBef>
              <a:buClr>
                <a:srgbClr val="5FAFFF"/>
              </a:buClr>
              <a:buSzPct val="80000"/>
              <a:buFont typeface="Wingdings" charset="2"/>
              <a:buChar cha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AU" sz="2800" dirty="0">
                <a:solidFill>
                  <a:srgbClr val="0033CC"/>
                </a:solidFill>
                <a:latin typeface="Arial" pitchFamily="34" charset="0"/>
                <a:cs typeface="Arial" pitchFamily="34" charset="0"/>
              </a:rPr>
              <a:t>Recall hash function works on blocks</a:t>
            </a:r>
          </a:p>
          <a:p>
            <a:pPr marL="338138" indent="-338138" algn="just">
              <a:lnSpc>
                <a:spcPct val="90000"/>
              </a:lnSpc>
              <a:spcBef>
                <a:spcPts val="800"/>
              </a:spcBef>
              <a:buClr>
                <a:srgbClr val="5FAFFF"/>
              </a:buClr>
              <a:buSzPct val="80000"/>
              <a:buFont typeface="Wingdings" charset="2"/>
              <a:buChar cha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AU" sz="2800" dirty="0">
                <a:solidFill>
                  <a:srgbClr val="0033CC"/>
                </a:solidFill>
                <a:latin typeface="Arial" pitchFamily="34" charset="0"/>
                <a:cs typeface="Arial" pitchFamily="34" charset="0"/>
              </a:rPr>
              <a:t>Let M = Key | Message | Padding and M</a:t>
            </a:r>
          </a:p>
          <a:p>
            <a:pPr marL="338138" indent="-338138" algn="just">
              <a:lnSpc>
                <a:spcPct val="90000"/>
              </a:lnSpc>
              <a:spcBef>
                <a:spcPts val="800"/>
              </a:spcBef>
              <a:buClrTx/>
              <a:buSzPct val="80000"/>
              <a:buFontTx/>
              <a:buNone/>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AU" sz="2800" dirty="0">
                <a:solidFill>
                  <a:srgbClr val="0033CC"/>
                </a:solidFill>
                <a:latin typeface="Arial" pitchFamily="34" charset="0"/>
                <a:cs typeface="Arial" pitchFamily="34" charset="0"/>
              </a:rPr>
              <a:t>     M=M</a:t>
            </a:r>
            <a:r>
              <a:rPr lang="en-AU" sz="2800" baseline="-25000" dirty="0">
                <a:solidFill>
                  <a:srgbClr val="0033CC"/>
                </a:solidFill>
                <a:latin typeface="Arial" pitchFamily="34" charset="0"/>
                <a:cs typeface="Arial" pitchFamily="34" charset="0"/>
              </a:rPr>
              <a:t>1</a:t>
            </a:r>
            <a:r>
              <a:rPr lang="en-AU" sz="2800" dirty="0">
                <a:solidFill>
                  <a:srgbClr val="0033CC"/>
                </a:solidFill>
                <a:latin typeface="Arial" pitchFamily="34" charset="0"/>
                <a:cs typeface="Arial" pitchFamily="34" charset="0"/>
              </a:rPr>
              <a:t> M</a:t>
            </a:r>
            <a:r>
              <a:rPr lang="en-AU" sz="2800" baseline="-25000" dirty="0">
                <a:solidFill>
                  <a:srgbClr val="0033CC"/>
                </a:solidFill>
                <a:latin typeface="Arial" pitchFamily="34" charset="0"/>
                <a:cs typeface="Arial" pitchFamily="34" charset="0"/>
              </a:rPr>
              <a:t>2</a:t>
            </a:r>
            <a:r>
              <a:rPr lang="en-AU" sz="2800" dirty="0">
                <a:solidFill>
                  <a:srgbClr val="0033CC"/>
                </a:solidFill>
                <a:latin typeface="Arial" pitchFamily="34" charset="0"/>
                <a:cs typeface="Arial" pitchFamily="34" charset="0"/>
              </a:rPr>
              <a:t> … M</a:t>
            </a:r>
            <a:r>
              <a:rPr lang="en-AU" sz="2800" baseline="-25000" dirty="0">
                <a:solidFill>
                  <a:srgbClr val="0033CC"/>
                </a:solidFill>
                <a:latin typeface="Arial" pitchFamily="34" charset="0"/>
                <a:cs typeface="Arial" pitchFamily="34" charset="0"/>
              </a:rPr>
              <a:t>L</a:t>
            </a:r>
            <a:r>
              <a:rPr lang="en-AU" sz="2800" dirty="0">
                <a:solidFill>
                  <a:srgbClr val="0033CC"/>
                </a:solidFill>
                <a:latin typeface="Arial" pitchFamily="34" charset="0"/>
                <a:cs typeface="Arial" pitchFamily="34" charset="0"/>
              </a:rPr>
              <a:t>, where |M</a:t>
            </a:r>
            <a:r>
              <a:rPr lang="en-AU" sz="2800" baseline="-25000" dirty="0">
                <a:solidFill>
                  <a:srgbClr val="0033CC"/>
                </a:solidFill>
                <a:latin typeface="Arial" pitchFamily="34" charset="0"/>
                <a:cs typeface="Arial" pitchFamily="34" charset="0"/>
              </a:rPr>
              <a:t>i</a:t>
            </a:r>
            <a:r>
              <a:rPr lang="en-AU" sz="2800" dirty="0">
                <a:solidFill>
                  <a:srgbClr val="0033CC"/>
                </a:solidFill>
                <a:latin typeface="Arial" pitchFamily="34" charset="0"/>
                <a:cs typeface="Arial" pitchFamily="34" charset="0"/>
              </a:rPr>
              <a:t>| = </a:t>
            </a:r>
            <a:r>
              <a:rPr lang="en-AU" sz="2800" dirty="0" err="1">
                <a:solidFill>
                  <a:srgbClr val="0033CC"/>
                </a:solidFill>
                <a:latin typeface="Arial" pitchFamily="34" charset="0"/>
                <a:cs typeface="Arial" pitchFamily="34" charset="0"/>
              </a:rPr>
              <a:t>Blocksize</a:t>
            </a:r>
            <a:endParaRPr lang="en-AU" sz="2800" dirty="0">
              <a:solidFill>
                <a:srgbClr val="0033CC"/>
              </a:solidFill>
              <a:latin typeface="Arial" pitchFamily="34" charset="0"/>
              <a:cs typeface="Arial" pitchFamily="34" charset="0"/>
            </a:endParaRPr>
          </a:p>
          <a:p>
            <a:pPr marL="338138" indent="-338138" algn="just">
              <a:lnSpc>
                <a:spcPct val="90000"/>
              </a:lnSpc>
              <a:spcBef>
                <a:spcPts val="800"/>
              </a:spcBef>
              <a:buClrTx/>
              <a:buSzPct val="80000"/>
              <a:buFontTx/>
              <a:buNone/>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AU" sz="2800" dirty="0">
                <a:solidFill>
                  <a:srgbClr val="0033CC"/>
                </a:solidFill>
                <a:latin typeface="Arial" pitchFamily="34" charset="0"/>
                <a:cs typeface="Arial" pitchFamily="34" charset="0"/>
              </a:rPr>
              <a:t>     Hash=H(H(…H(H(IV,M</a:t>
            </a:r>
            <a:r>
              <a:rPr lang="en-AU" sz="2800" baseline="-25000" dirty="0">
                <a:solidFill>
                  <a:srgbClr val="0033CC"/>
                </a:solidFill>
                <a:latin typeface="Arial" pitchFamily="34" charset="0"/>
                <a:cs typeface="Arial" pitchFamily="34" charset="0"/>
              </a:rPr>
              <a:t>1</a:t>
            </a:r>
            <a:r>
              <a:rPr lang="en-AU" sz="2800" dirty="0">
                <a:solidFill>
                  <a:srgbClr val="0033CC"/>
                </a:solidFill>
                <a:latin typeface="Arial" pitchFamily="34" charset="0"/>
                <a:cs typeface="Arial" pitchFamily="34" charset="0"/>
              </a:rPr>
              <a:t>),M</a:t>
            </a:r>
            <a:r>
              <a:rPr lang="en-AU" sz="2800" baseline="-25000" dirty="0">
                <a:solidFill>
                  <a:srgbClr val="0033CC"/>
                </a:solidFill>
                <a:latin typeface="Arial" pitchFamily="34" charset="0"/>
                <a:cs typeface="Arial" pitchFamily="34" charset="0"/>
              </a:rPr>
              <a:t>2</a:t>
            </a:r>
            <a:r>
              <a:rPr lang="en-AU" sz="2800" dirty="0">
                <a:solidFill>
                  <a:srgbClr val="0033CC"/>
                </a:solidFill>
                <a:latin typeface="Arial" pitchFamily="34" charset="0"/>
                <a:cs typeface="Arial" pitchFamily="34" charset="0"/>
              </a:rPr>
              <a:t>),…,M</a:t>
            </a:r>
            <a:r>
              <a:rPr lang="en-AU" sz="2800" baseline="-25000" dirty="0">
                <a:solidFill>
                  <a:srgbClr val="0033CC"/>
                </a:solidFill>
                <a:latin typeface="Arial" pitchFamily="34" charset="0"/>
                <a:cs typeface="Arial" pitchFamily="34" charset="0"/>
              </a:rPr>
              <a:t>L</a:t>
            </a:r>
            <a:r>
              <a:rPr lang="en-AU" sz="2800" dirty="0">
                <a:solidFill>
                  <a:srgbClr val="0033CC"/>
                </a:solidFill>
                <a:latin typeface="Arial" pitchFamily="34" charset="0"/>
                <a:cs typeface="Arial" pitchFamily="34" charset="0"/>
              </a:rPr>
              <a:t>)</a:t>
            </a:r>
          </a:p>
          <a:p>
            <a:pPr marL="338138" indent="-338138" algn="just">
              <a:lnSpc>
                <a:spcPct val="90000"/>
              </a:lnSpc>
              <a:spcBef>
                <a:spcPts val="800"/>
              </a:spcBef>
              <a:buClr>
                <a:srgbClr val="5FAFFF"/>
              </a:buClr>
              <a:buSzPct val="80000"/>
              <a:buFont typeface="Wingdings" charset="2"/>
              <a:buChar cha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AU" sz="2800" dirty="0">
                <a:solidFill>
                  <a:srgbClr val="0033CC"/>
                </a:solidFill>
                <a:latin typeface="Arial" pitchFamily="34" charset="0"/>
                <a:cs typeface="Arial" pitchFamily="34" charset="0"/>
              </a:rPr>
              <a:t>But can add extra block(s) M</a:t>
            </a:r>
            <a:r>
              <a:rPr lang="en-AU" sz="2800" baseline="-25000" dirty="0">
                <a:solidFill>
                  <a:srgbClr val="0033CC"/>
                </a:solidFill>
                <a:latin typeface="Arial" pitchFamily="34" charset="0"/>
                <a:cs typeface="Arial" pitchFamily="34" charset="0"/>
              </a:rPr>
              <a:t>L+1</a:t>
            </a:r>
            <a:r>
              <a:rPr lang="en-AU" sz="2800" dirty="0">
                <a:solidFill>
                  <a:srgbClr val="0033CC"/>
                </a:solidFill>
                <a:latin typeface="Arial" pitchFamily="34" charset="0"/>
                <a:cs typeface="Arial" pitchFamily="34" charset="0"/>
              </a:rPr>
              <a:t> by</a:t>
            </a:r>
          </a:p>
          <a:p>
            <a:pPr marL="338138" indent="-338138" algn="just">
              <a:lnSpc>
                <a:spcPct val="90000"/>
              </a:lnSpc>
              <a:spcBef>
                <a:spcPts val="800"/>
              </a:spcBef>
              <a:buClrTx/>
              <a:buSzPct val="80000"/>
              <a:buFontTx/>
              <a:buNone/>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AU" sz="2800" dirty="0">
                <a:solidFill>
                  <a:srgbClr val="0033CC"/>
                </a:solidFill>
                <a:latin typeface="Arial" pitchFamily="34" charset="0"/>
                <a:cs typeface="Arial" pitchFamily="34" charset="0"/>
              </a:rPr>
              <a:t>     Hash’=H(Hash,M</a:t>
            </a:r>
            <a:r>
              <a:rPr lang="en-AU" sz="2800" baseline="-25000" dirty="0">
                <a:solidFill>
                  <a:srgbClr val="0033CC"/>
                </a:solidFill>
                <a:latin typeface="Arial" pitchFamily="34" charset="0"/>
                <a:cs typeface="Arial" pitchFamily="34" charset="0"/>
              </a:rPr>
              <a:t>L+1</a:t>
            </a:r>
            <a:r>
              <a:rPr lang="en-AU" sz="2800" dirty="0">
                <a:solidFill>
                  <a:srgbClr val="0033CC"/>
                </a:solidFill>
                <a:latin typeface="Arial" pitchFamily="34" charset="0"/>
                <a:cs typeface="Arial" pitchFamily="34" charset="0"/>
              </a:rPr>
              <a:t>)</a:t>
            </a:r>
          </a:p>
          <a:p>
            <a:pPr marL="338138" indent="-338138" algn="just">
              <a:lnSpc>
                <a:spcPct val="90000"/>
              </a:lnSpc>
              <a:spcBef>
                <a:spcPts val="800"/>
              </a:spcBef>
              <a:buClr>
                <a:srgbClr val="5FAFFF"/>
              </a:buClr>
              <a:buSzPct val="80000"/>
              <a:buFont typeface="Wingdings" charset="2"/>
              <a:buChar cha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AU" sz="2800" dirty="0">
                <a:solidFill>
                  <a:srgbClr val="0033CC"/>
                </a:solidFill>
                <a:latin typeface="Arial" pitchFamily="34" charset="0"/>
                <a:cs typeface="Arial" pitchFamily="34" charset="0"/>
              </a:rPr>
              <a:t>Unless formatting prevents it…</a:t>
            </a:r>
          </a:p>
          <a:p>
            <a:pPr marL="338138" indent="-338138" algn="just">
              <a:lnSpc>
                <a:spcPct val="90000"/>
              </a:lnSpc>
              <a:spcBef>
                <a:spcPts val="800"/>
              </a:spcBef>
              <a:buClrTx/>
              <a:buSzPct val="80000"/>
              <a:buFontTx/>
              <a:buNone/>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AU" sz="2800" dirty="0">
                <a:solidFill>
                  <a:srgbClr val="0033CC"/>
                </a:solidFill>
                <a:latin typeface="Arial" pitchFamily="34" charset="0"/>
                <a:cs typeface="Arial" pitchFamily="34" charset="0"/>
              </a:rPr>
              <a:t>    … but still best to use HMAC!</a:t>
            </a:r>
          </a:p>
        </p:txBody>
      </p:sp>
    </p:spTree>
  </p:cSld>
  <p:clrMapOvr>
    <a:masterClrMapping/>
  </p:clrMapOvr>
  <p:transition spd="med"/>
  <p:timing>
    <p:tnLst>
      <p:par>
        <p:cTn id="1" dur="indefinite"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additive="repl">
                                        <p:cTn id="6" dur="1" fill="hold">
                                          <p:stCondLst>
                                            <p:cond delay="0"/>
                                          </p:stCondLst>
                                        </p:cTn>
                                        <p:tgtEl>
                                          <p:spTgt spid="23554">
                                            <p:txEl>
                                              <p:pRg st="2" end="2"/>
                                            </p:txEl>
                                          </p:spTgt>
                                        </p:tgtEl>
                                        <p:attrNameLst>
                                          <p:attrName>style.visibility</p:attrName>
                                        </p:attrNameLst>
                                      </p:cBhvr>
                                      <p:to>
                                        <p:strVal val="visible"/>
                                      </p:to>
                                    </p:set>
                                  </p:childTnLst>
                                </p:cTn>
                              </p:par>
                              <p:par>
                                <p:cTn id="7" presetID="1" presetClass="entr" fill="hold" nodeType="withEffect">
                                  <p:stCondLst>
                                    <p:cond delay="0"/>
                                  </p:stCondLst>
                                  <p:childTnLst>
                                    <p:set>
                                      <p:cBhvr additive="repl">
                                        <p:cTn id="8" dur="1" fill="hold">
                                          <p:stCondLst>
                                            <p:cond delay="0"/>
                                          </p:stCondLst>
                                        </p:cTn>
                                        <p:tgtEl>
                                          <p:spTgt spid="23554">
                                            <p:txEl>
                                              <p:pRg st="3" end="3"/>
                                            </p:txEl>
                                          </p:spTgt>
                                        </p:tgtEl>
                                        <p:attrNameLst>
                                          <p:attrName>style.visibility</p:attrName>
                                        </p:attrNameLst>
                                      </p:cBhvr>
                                      <p:to>
                                        <p:strVal val="visible"/>
                                      </p:to>
                                    </p:set>
                                  </p:childTnLst>
                                </p:cTn>
                              </p:par>
                              <p:par>
                                <p:cTn id="9" presetID="1" presetClass="entr" fill="hold" nodeType="withEffect">
                                  <p:stCondLst>
                                    <p:cond delay="0"/>
                                  </p:stCondLst>
                                  <p:childTnLst>
                                    <p:set>
                                      <p:cBhvr additive="repl">
                                        <p:cTn id="10" dur="1" fill="hold">
                                          <p:stCondLst>
                                            <p:cond delay="0"/>
                                          </p:stCondLst>
                                        </p:cTn>
                                        <p:tgtEl>
                                          <p:spTgt spid="23554">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additive="repl">
                                        <p:cTn id="14" dur="1" fill="hold">
                                          <p:stCondLst>
                                            <p:cond delay="0"/>
                                          </p:stCondLst>
                                        </p:cTn>
                                        <p:tgtEl>
                                          <p:spTgt spid="23554">
                                            <p:txEl>
                                              <p:pRg st="5" end="5"/>
                                            </p:txEl>
                                          </p:spTgt>
                                        </p:tgtEl>
                                        <p:attrNameLst>
                                          <p:attrName>style.visibility</p:attrName>
                                        </p:attrNameLst>
                                      </p:cBhvr>
                                      <p:to>
                                        <p:strVal val="visible"/>
                                      </p:to>
                                    </p:set>
                                  </p:childTnLst>
                                </p:cTn>
                              </p:par>
                              <p:par>
                                <p:cTn id="15" presetID="1" presetClass="entr" fill="hold" nodeType="withEffect">
                                  <p:stCondLst>
                                    <p:cond delay="0"/>
                                  </p:stCondLst>
                                  <p:childTnLst>
                                    <p:set>
                                      <p:cBhvr additive="repl">
                                        <p:cTn id="16" dur="1" fill="hold">
                                          <p:stCondLst>
                                            <p:cond delay="0"/>
                                          </p:stCondLst>
                                        </p:cTn>
                                        <p:tgtEl>
                                          <p:spTgt spid="23554">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fill="hold" nodeType="clickEffect">
                                  <p:stCondLst>
                                    <p:cond delay="0"/>
                                  </p:stCondLst>
                                  <p:childTnLst>
                                    <p:set>
                                      <p:cBhvr additive="repl">
                                        <p:cTn id="20" dur="1" fill="hold">
                                          <p:stCondLst>
                                            <p:cond delay="0"/>
                                          </p:stCondLst>
                                        </p:cTn>
                                        <p:tgtEl>
                                          <p:spTgt spid="23554">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fill="hold" nodeType="clickEffect">
                                  <p:stCondLst>
                                    <p:cond delay="0"/>
                                  </p:stCondLst>
                                  <p:childTnLst>
                                    <p:set>
                                      <p:cBhvr additive="repl">
                                        <p:cTn id="24" dur="1" fill="hold">
                                          <p:stCondLst>
                                            <p:cond delay="0"/>
                                          </p:stCondLst>
                                        </p:cTn>
                                        <p:tgtEl>
                                          <p:spTgt spid="2355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0390" y="81025"/>
            <a:ext cx="5884857" cy="982266"/>
          </a:xfrm>
        </p:spPr>
        <p:txBody>
          <a:bodyPr/>
          <a:lstStyle/>
          <a:p>
            <a:pPr algn="l"/>
            <a:r>
              <a:rPr lang="en-US" dirty="0" smtClean="0"/>
              <a:t>Agenda</a:t>
            </a:r>
            <a:endParaRPr lang="en-US" dirty="0"/>
          </a:p>
        </p:txBody>
      </p:sp>
      <p:sp>
        <p:nvSpPr>
          <p:cNvPr id="5" name="Content Placeholder 4"/>
          <p:cNvSpPr>
            <a:spLocks noGrp="1"/>
          </p:cNvSpPr>
          <p:nvPr>
            <p:ph idx="1"/>
          </p:nvPr>
        </p:nvSpPr>
        <p:spPr>
          <a:xfrm>
            <a:off x="457199" y="1219202"/>
            <a:ext cx="8451669" cy="4906963"/>
          </a:xfrm>
        </p:spPr>
        <p:txBody>
          <a:bodyPr/>
          <a:lstStyle/>
          <a:p>
            <a:pPr algn="just"/>
            <a:r>
              <a:rPr lang="en-US" dirty="0" smtClean="0"/>
              <a:t>Introduction</a:t>
            </a:r>
          </a:p>
          <a:p>
            <a:pPr marL="342900" lvl="1" indent="-342900" algn="just">
              <a:buClr>
                <a:srgbClr val="D9D9FF"/>
              </a:buClr>
              <a:buSzPct val="50000"/>
              <a:buFont typeface="Wingdings" charset="2"/>
              <a:buChar cha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US" sz="2400" dirty="0" smtClean="0">
                <a:solidFill>
                  <a:srgbClr val="0000FF"/>
                </a:solidFill>
                <a:ea typeface="+mn-ea"/>
              </a:rPr>
              <a:t>Message </a:t>
            </a:r>
            <a:r>
              <a:rPr lang="en-US" sz="2400" dirty="0" smtClean="0">
                <a:solidFill>
                  <a:srgbClr val="0000FF"/>
                </a:solidFill>
                <a:ea typeface="+mn-ea"/>
              </a:rPr>
              <a:t>authentication requirements</a:t>
            </a:r>
          </a:p>
          <a:p>
            <a:pPr marL="342900" lvl="1" indent="-342900" algn="just">
              <a:buClr>
                <a:srgbClr val="D9D9FF"/>
              </a:buClr>
              <a:buSzPct val="50000"/>
              <a:buFont typeface="Wingdings" charset="2"/>
              <a:buChar cha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US" sz="2400" dirty="0" smtClean="0">
                <a:solidFill>
                  <a:srgbClr val="0000FF"/>
                </a:solidFill>
                <a:ea typeface="+mn-ea"/>
              </a:rPr>
              <a:t>Message </a:t>
            </a:r>
            <a:r>
              <a:rPr lang="en-US" sz="2400" dirty="0" smtClean="0">
                <a:solidFill>
                  <a:srgbClr val="0000FF"/>
                </a:solidFill>
                <a:ea typeface="+mn-ea"/>
              </a:rPr>
              <a:t>authentication using encryption</a:t>
            </a:r>
          </a:p>
          <a:p>
            <a:pPr marL="342900" lvl="1" indent="-342900" algn="just">
              <a:buClr>
                <a:srgbClr val="D9D9FF"/>
              </a:buClr>
              <a:buSzPct val="50000"/>
              <a:buFont typeface="Wingdings" charset="2"/>
              <a:buChar cha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US" sz="2400" dirty="0" smtClean="0">
                <a:solidFill>
                  <a:srgbClr val="0000FF"/>
                </a:solidFill>
                <a:ea typeface="+mn-ea"/>
              </a:rPr>
              <a:t>MACs</a:t>
            </a:r>
          </a:p>
          <a:p>
            <a:pPr marL="342900" lvl="1" indent="-342900" algn="just">
              <a:buClr>
                <a:srgbClr val="D9D9FF"/>
              </a:buClr>
              <a:buSzPct val="50000"/>
              <a:buFont typeface="Wingdings" charset="2"/>
              <a:buChar cha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US" sz="2400" dirty="0" smtClean="0">
                <a:solidFill>
                  <a:srgbClr val="0000FF"/>
                </a:solidFill>
                <a:ea typeface="+mn-ea"/>
              </a:rPr>
              <a:t>HMAC authentication using a hash function</a:t>
            </a:r>
          </a:p>
          <a:p>
            <a:pPr marL="342900" lvl="1" indent="-342900" algn="just">
              <a:buClr>
                <a:srgbClr val="D9D9FF"/>
              </a:buClr>
              <a:buSzPct val="50000"/>
              <a:buFont typeface="Wingdings" charset="2"/>
              <a:buChar cha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US" sz="2400" dirty="0" smtClean="0">
                <a:solidFill>
                  <a:srgbClr val="0000FF"/>
                </a:solidFill>
                <a:ea typeface="+mn-ea"/>
              </a:rPr>
              <a:t>CMAC authentication using a block cipher</a:t>
            </a:r>
          </a:p>
          <a:p>
            <a:pPr algn="just"/>
            <a:r>
              <a:rPr lang="en-US" dirty="0" smtClean="0"/>
              <a:t>Summary</a:t>
            </a:r>
            <a:endParaRPr lang="en-US" dirty="0" smtClean="0"/>
          </a:p>
          <a:p>
            <a:pPr algn="just"/>
            <a:r>
              <a:rPr lang="en-US" dirty="0" smtClean="0"/>
              <a:t>Test your understanding</a:t>
            </a:r>
          </a:p>
          <a:p>
            <a:pPr algn="just"/>
            <a:r>
              <a:rPr lang="en-US" dirty="0" smtClean="0"/>
              <a:t>References</a:t>
            </a:r>
            <a:endParaRPr lang="en-US" dirty="0" smtClean="0"/>
          </a:p>
          <a:p>
            <a:pPr algn="just">
              <a:buNone/>
            </a:pPr>
            <a:endParaRPr lang="en-US" dirty="0" smtClean="0"/>
          </a:p>
          <a:p>
            <a:pPr algn="just"/>
            <a:endParaRPr lang="en-US" dirty="0" smtClean="0"/>
          </a:p>
          <a:p>
            <a:endParaRPr lang="en-US" b="1" dirty="0" smtClean="0"/>
          </a:p>
          <a:p>
            <a:pPr>
              <a:buNone/>
            </a:pPr>
            <a:endParaRPr lang="en-US" dirty="0" smtClean="0"/>
          </a:p>
        </p:txBody>
      </p:sp>
      <p:sp>
        <p:nvSpPr>
          <p:cNvPr id="4" name="Rounded Rectangle 3"/>
          <p:cNvSpPr/>
          <p:nvPr/>
        </p:nvSpPr>
        <p:spPr>
          <a:xfrm>
            <a:off x="520033" y="2996148"/>
            <a:ext cx="6233463" cy="387133"/>
          </a:xfrm>
          <a:prstGeom prst="roundRect">
            <a:avLst/>
          </a:prstGeom>
          <a:solidFill>
            <a:schemeClr val="accent6">
              <a:lumMod val="40000"/>
              <a:lumOff val="60000"/>
              <a:alpha val="2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xmlns="" val="4094458282"/>
      </p:ext>
    </p:extLst>
  </p:cSld>
  <p:clrMapOvr>
    <a:masterClrMapping/>
  </p:clrMapOvr>
  <p:transition>
    <p:wipe dir="d"/>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ext Box 1"/>
          <p:cNvSpPr txBox="1">
            <a:spLocks noChangeArrowheads="1"/>
          </p:cNvSpPr>
          <p:nvPr/>
        </p:nvSpPr>
        <p:spPr bwMode="auto">
          <a:xfrm>
            <a:off x="457200" y="277813"/>
            <a:ext cx="8229600" cy="1139825"/>
          </a:xfrm>
          <a:prstGeom prst="rect">
            <a:avLst/>
          </a:prstGeom>
          <a:noFill/>
          <a:ln w="9525">
            <a:noFill/>
            <a:round/>
            <a:headEnd/>
            <a:tailEnd/>
          </a:ln>
          <a:effectLst/>
        </p:spPr>
        <p:txBody>
          <a:bodyPr anchor="ctr" anchorCtr="1"/>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600" dirty="0">
                <a:solidFill>
                  <a:srgbClr val="00B0F0"/>
                </a:solidFill>
                <a:latin typeface="Arial" pitchFamily="34" charset="0"/>
                <a:cs typeface="Arial" pitchFamily="34" charset="0"/>
              </a:rPr>
              <a:t>HMAC Design Objectives</a:t>
            </a:r>
          </a:p>
        </p:txBody>
      </p:sp>
      <p:sp>
        <p:nvSpPr>
          <p:cNvPr id="25602" name="Text Box 2"/>
          <p:cNvSpPr txBox="1">
            <a:spLocks noChangeArrowheads="1"/>
          </p:cNvSpPr>
          <p:nvPr/>
        </p:nvSpPr>
        <p:spPr bwMode="auto">
          <a:xfrm>
            <a:off x="343988" y="1493520"/>
            <a:ext cx="8534400" cy="4876800"/>
          </a:xfrm>
          <a:prstGeom prst="rect">
            <a:avLst/>
          </a:prstGeom>
          <a:noFill/>
          <a:ln w="9525">
            <a:noFill/>
            <a:round/>
            <a:headEnd/>
            <a:tailEnd/>
          </a:ln>
          <a:effectLst/>
        </p:spPr>
        <p:txBody>
          <a:bodyPr/>
          <a:lstStyle/>
          <a:p>
            <a:pPr marL="338138" indent="-338138" algn="just">
              <a:spcBef>
                <a:spcPts val="800"/>
              </a:spcBef>
              <a:buClr>
                <a:srgbClr val="5FAFFF"/>
              </a:buClr>
              <a:buSzPct val="80000"/>
              <a:buFont typeface="Wingdings" charset="2"/>
              <a:buChar cha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US" sz="2800" dirty="0">
                <a:solidFill>
                  <a:srgbClr val="0033CC"/>
                </a:solidFill>
                <a:latin typeface="Arial" pitchFamily="34" charset="0"/>
                <a:cs typeface="Arial" pitchFamily="34" charset="0"/>
              </a:rPr>
              <a:t>use, without modifications, hash functions</a:t>
            </a:r>
          </a:p>
          <a:p>
            <a:pPr marL="338138" indent="-338138" algn="just">
              <a:spcBef>
                <a:spcPts val="800"/>
              </a:spcBef>
              <a:buClr>
                <a:srgbClr val="5FAFFF"/>
              </a:buClr>
              <a:buSzPct val="80000"/>
              <a:buFont typeface="Wingdings" charset="2"/>
              <a:buChar cha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US" sz="2800" dirty="0">
                <a:solidFill>
                  <a:srgbClr val="0033CC"/>
                </a:solidFill>
                <a:latin typeface="Arial" pitchFamily="34" charset="0"/>
                <a:cs typeface="Arial" pitchFamily="34" charset="0"/>
              </a:rPr>
              <a:t>allow for easy replacement of embedded hash function</a:t>
            </a:r>
          </a:p>
          <a:p>
            <a:pPr marL="338138" indent="-338138" algn="just">
              <a:spcBef>
                <a:spcPts val="800"/>
              </a:spcBef>
              <a:buClr>
                <a:srgbClr val="5FAFFF"/>
              </a:buClr>
              <a:buSzPct val="80000"/>
              <a:buFont typeface="Wingdings" charset="2"/>
              <a:buChar cha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US" sz="2800" dirty="0">
                <a:solidFill>
                  <a:srgbClr val="0033CC"/>
                </a:solidFill>
                <a:latin typeface="Arial" pitchFamily="34" charset="0"/>
                <a:cs typeface="Arial" pitchFamily="34" charset="0"/>
              </a:rPr>
              <a:t>preserve original performance of hash function without significant degradation</a:t>
            </a:r>
          </a:p>
          <a:p>
            <a:pPr marL="338138" indent="-338138" algn="just">
              <a:spcBef>
                <a:spcPts val="800"/>
              </a:spcBef>
              <a:buClr>
                <a:srgbClr val="5FAFFF"/>
              </a:buClr>
              <a:buSzPct val="80000"/>
              <a:buFont typeface="Wingdings" charset="2"/>
              <a:buChar cha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US" sz="2800" dirty="0">
                <a:solidFill>
                  <a:srgbClr val="0033CC"/>
                </a:solidFill>
                <a:latin typeface="Arial" pitchFamily="34" charset="0"/>
                <a:cs typeface="Arial" pitchFamily="34" charset="0"/>
              </a:rPr>
              <a:t>use and handle keys in a simple way.</a:t>
            </a:r>
          </a:p>
          <a:p>
            <a:pPr marL="338138" indent="-338138" algn="just">
              <a:spcBef>
                <a:spcPts val="800"/>
              </a:spcBef>
              <a:buClr>
                <a:srgbClr val="5FAFFF"/>
              </a:buClr>
              <a:buSzPct val="80000"/>
              <a:buFont typeface="Wingdings" charset="2"/>
              <a:buChar cha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US" sz="2800" dirty="0">
                <a:solidFill>
                  <a:srgbClr val="0033CC"/>
                </a:solidFill>
                <a:latin typeface="Arial" pitchFamily="34" charset="0"/>
                <a:cs typeface="Arial" pitchFamily="34" charset="0"/>
              </a:rPr>
              <a:t>have well understood cryptographic analysis of authentication mechanism strength</a:t>
            </a:r>
          </a:p>
        </p:txBody>
      </p:sp>
    </p:spTree>
  </p:cSld>
  <p:clrMapOvr>
    <a:masterClrMapping/>
  </p:clrMapOvr>
  <p:transition spd="med"/>
  <p:timing>
    <p:tnLst>
      <p:par>
        <p:cTn id="1" dur="indefinite"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additive="repl">
                                        <p:cTn id="6" dur="1" fill="hold">
                                          <p:stCondLst>
                                            <p:cond delay="0"/>
                                          </p:stCondLst>
                                        </p:cTn>
                                        <p:tgtEl>
                                          <p:spTgt spid="2560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additive="repl">
                                        <p:cTn id="10" dur="1" fill="hold">
                                          <p:stCondLst>
                                            <p:cond delay="0"/>
                                          </p:stCondLst>
                                        </p:cTn>
                                        <p:tgtEl>
                                          <p:spTgt spid="2560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additive="repl">
                                        <p:cTn id="14" dur="1" fill="hold">
                                          <p:stCondLst>
                                            <p:cond delay="0"/>
                                          </p:stCondLst>
                                        </p:cTn>
                                        <p:tgtEl>
                                          <p:spTgt spid="2560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fill="hold" nodeType="clickEffect">
                                  <p:stCondLst>
                                    <p:cond delay="0"/>
                                  </p:stCondLst>
                                  <p:childTnLst>
                                    <p:set>
                                      <p:cBhvr additive="repl">
                                        <p:cTn id="18" dur="1" fill="hold">
                                          <p:stCondLst>
                                            <p:cond delay="0"/>
                                          </p:stCondLst>
                                        </p:cTn>
                                        <p:tgtEl>
                                          <p:spTgt spid="2560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fill="hold" nodeType="clickEffect">
                                  <p:stCondLst>
                                    <p:cond delay="0"/>
                                  </p:stCondLst>
                                  <p:childTnLst>
                                    <p:set>
                                      <p:cBhvr additive="repl">
                                        <p:cTn id="22" dur="1" fill="hold">
                                          <p:stCondLst>
                                            <p:cond delay="0"/>
                                          </p:stCondLst>
                                        </p:cTn>
                                        <p:tgtEl>
                                          <p:spTgt spid="2560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ext Box 1"/>
          <p:cNvSpPr txBox="1">
            <a:spLocks noChangeArrowheads="1"/>
          </p:cNvSpPr>
          <p:nvPr/>
        </p:nvSpPr>
        <p:spPr bwMode="auto">
          <a:xfrm>
            <a:off x="457200" y="277813"/>
            <a:ext cx="8229600" cy="1139825"/>
          </a:xfrm>
          <a:prstGeom prst="rect">
            <a:avLst/>
          </a:prstGeom>
          <a:noFill/>
          <a:ln w="9525">
            <a:noFill/>
            <a:round/>
            <a:headEnd/>
            <a:tailEnd/>
          </a:ln>
          <a:effectLst/>
        </p:spPr>
        <p:txBody>
          <a:bodyPr anchor="ctr" anchorCtr="1"/>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600" dirty="0">
                <a:solidFill>
                  <a:srgbClr val="00B0F0"/>
                </a:solidFill>
                <a:latin typeface="Arial" pitchFamily="34" charset="0"/>
                <a:cs typeface="Arial" pitchFamily="34" charset="0"/>
              </a:rPr>
              <a:t>HMAC</a:t>
            </a:r>
          </a:p>
        </p:txBody>
      </p:sp>
      <p:sp>
        <p:nvSpPr>
          <p:cNvPr id="26626" name="Text Box 2"/>
          <p:cNvSpPr txBox="1">
            <a:spLocks noChangeArrowheads="1"/>
          </p:cNvSpPr>
          <p:nvPr/>
        </p:nvSpPr>
        <p:spPr bwMode="auto">
          <a:xfrm>
            <a:off x="470263" y="1389017"/>
            <a:ext cx="8229600" cy="4454525"/>
          </a:xfrm>
          <a:prstGeom prst="rect">
            <a:avLst/>
          </a:prstGeom>
          <a:noFill/>
          <a:ln w="9525">
            <a:noFill/>
            <a:round/>
            <a:headEnd/>
            <a:tailEnd/>
          </a:ln>
          <a:effectLst/>
        </p:spPr>
        <p:txBody>
          <a:bodyPr/>
          <a:lstStyle/>
          <a:p>
            <a:pPr marL="338138" indent="-338138" algn="just">
              <a:spcBef>
                <a:spcPts val="700"/>
              </a:spcBef>
              <a:buClr>
                <a:srgbClr val="5FAFFF"/>
              </a:buClr>
              <a:buSzPct val="80000"/>
              <a:buFont typeface="Wingdings" charset="2"/>
              <a:buChar cha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AU" sz="2400" dirty="0">
                <a:solidFill>
                  <a:srgbClr val="0033CC"/>
                </a:solidFill>
                <a:latin typeface="Arial" pitchFamily="34" charset="0"/>
                <a:cs typeface="Arial" pitchFamily="34" charset="0"/>
              </a:rPr>
              <a:t>specified as Internet standard RFC2104 </a:t>
            </a:r>
          </a:p>
          <a:p>
            <a:pPr marL="338138" indent="-338138" algn="just">
              <a:spcBef>
                <a:spcPts val="700"/>
              </a:spcBef>
              <a:buClr>
                <a:srgbClr val="5FAFFF"/>
              </a:buClr>
              <a:buSzPct val="80000"/>
              <a:buFont typeface="Wingdings" charset="2"/>
              <a:buChar cha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AU" sz="2400" dirty="0">
                <a:solidFill>
                  <a:srgbClr val="0033CC"/>
                </a:solidFill>
                <a:latin typeface="Arial" pitchFamily="34" charset="0"/>
                <a:cs typeface="Arial" pitchFamily="34" charset="0"/>
              </a:rPr>
              <a:t>uses hash function on the message:</a:t>
            </a:r>
          </a:p>
          <a:p>
            <a:pPr lvl="1" indent="-280988" algn="just">
              <a:spcBef>
                <a:spcPts val="600"/>
              </a:spcBef>
              <a:buClrTx/>
              <a:buSzPct val="50000"/>
              <a:buFontTx/>
              <a:buNone/>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AU" sz="1600" b="1" dirty="0">
                <a:solidFill>
                  <a:srgbClr val="0033CC"/>
                </a:solidFill>
                <a:latin typeface="Arial" pitchFamily="34" charset="0"/>
                <a:cs typeface="Arial" pitchFamily="34" charset="0"/>
              </a:rPr>
              <a:t>HMAC</a:t>
            </a:r>
            <a:r>
              <a:rPr lang="en-AU" sz="1600" b="1" baseline="-25000" dirty="0">
                <a:solidFill>
                  <a:srgbClr val="0033CC"/>
                </a:solidFill>
                <a:latin typeface="Arial" pitchFamily="34" charset="0"/>
                <a:cs typeface="Arial" pitchFamily="34" charset="0"/>
              </a:rPr>
              <a:t>K</a:t>
            </a:r>
            <a:r>
              <a:rPr lang="en-AU" sz="1600" b="1" dirty="0">
                <a:solidFill>
                  <a:srgbClr val="0033CC"/>
                </a:solidFill>
                <a:latin typeface="Arial" pitchFamily="34" charset="0"/>
                <a:cs typeface="Arial" pitchFamily="34" charset="0"/>
              </a:rPr>
              <a:t>(M)= Hash[(K</a:t>
            </a:r>
            <a:r>
              <a:rPr lang="en-AU" sz="1600" b="1" baseline="30000" dirty="0">
                <a:solidFill>
                  <a:srgbClr val="0033CC"/>
                </a:solidFill>
                <a:latin typeface="Arial" pitchFamily="34" charset="0"/>
                <a:cs typeface="Arial" pitchFamily="34" charset="0"/>
              </a:rPr>
              <a:t>+</a:t>
            </a:r>
            <a:r>
              <a:rPr lang="en-AU" sz="1600" b="1" dirty="0">
                <a:solidFill>
                  <a:srgbClr val="0033CC"/>
                </a:solidFill>
                <a:latin typeface="Arial" pitchFamily="34" charset="0"/>
                <a:cs typeface="Arial" pitchFamily="34" charset="0"/>
              </a:rPr>
              <a:t> XOR </a:t>
            </a:r>
            <a:r>
              <a:rPr lang="en-AU" sz="1600" b="1" dirty="0" err="1">
                <a:solidFill>
                  <a:srgbClr val="0033CC"/>
                </a:solidFill>
                <a:latin typeface="Arial" pitchFamily="34" charset="0"/>
                <a:cs typeface="Arial" pitchFamily="34" charset="0"/>
              </a:rPr>
              <a:t>opad</a:t>
            </a:r>
            <a:r>
              <a:rPr lang="en-AU" sz="1600" b="1" dirty="0">
                <a:solidFill>
                  <a:srgbClr val="0033CC"/>
                </a:solidFill>
                <a:latin typeface="Arial" pitchFamily="34" charset="0"/>
                <a:cs typeface="Arial" pitchFamily="34" charset="0"/>
              </a:rPr>
              <a:t>) || </a:t>
            </a:r>
          </a:p>
          <a:p>
            <a:pPr lvl="1" indent="-280988" algn="just">
              <a:spcBef>
                <a:spcPts val="600"/>
              </a:spcBef>
              <a:buClrTx/>
              <a:buSzPct val="50000"/>
              <a:buFontTx/>
              <a:buNone/>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AU" sz="1600" b="1" dirty="0">
                <a:solidFill>
                  <a:srgbClr val="0033CC"/>
                </a:solidFill>
                <a:latin typeface="Arial" pitchFamily="34" charset="0"/>
                <a:cs typeface="Arial" pitchFamily="34" charset="0"/>
              </a:rPr>
              <a:t>				Hash[(K</a:t>
            </a:r>
            <a:r>
              <a:rPr lang="en-AU" sz="1600" b="1" baseline="30000" dirty="0">
                <a:solidFill>
                  <a:srgbClr val="0033CC"/>
                </a:solidFill>
                <a:latin typeface="Arial" pitchFamily="34" charset="0"/>
                <a:cs typeface="Arial" pitchFamily="34" charset="0"/>
              </a:rPr>
              <a:t>+</a:t>
            </a:r>
            <a:r>
              <a:rPr lang="en-AU" sz="1600" b="1" dirty="0">
                <a:solidFill>
                  <a:srgbClr val="0033CC"/>
                </a:solidFill>
                <a:latin typeface="Arial" pitchFamily="34" charset="0"/>
                <a:cs typeface="Arial" pitchFamily="34" charset="0"/>
              </a:rPr>
              <a:t> XOR </a:t>
            </a:r>
            <a:r>
              <a:rPr lang="en-AU" sz="1600" b="1" dirty="0" err="1">
                <a:solidFill>
                  <a:srgbClr val="0033CC"/>
                </a:solidFill>
                <a:latin typeface="Arial" pitchFamily="34" charset="0"/>
                <a:cs typeface="Arial" pitchFamily="34" charset="0"/>
              </a:rPr>
              <a:t>ipad</a:t>
            </a:r>
            <a:r>
              <a:rPr lang="en-AU" sz="1600" b="1" dirty="0">
                <a:solidFill>
                  <a:srgbClr val="0033CC"/>
                </a:solidFill>
                <a:latin typeface="Arial" pitchFamily="34" charset="0"/>
                <a:cs typeface="Arial" pitchFamily="34" charset="0"/>
              </a:rPr>
              <a:t>) || M)] ]</a:t>
            </a:r>
          </a:p>
          <a:p>
            <a:pPr lvl="1" indent="-280988" algn="just">
              <a:spcBef>
                <a:spcPts val="600"/>
              </a:spcBef>
              <a:buClr>
                <a:srgbClr val="D9D9FF"/>
              </a:buClr>
              <a:buSzPct val="50000"/>
              <a:buFont typeface="Wingdings" charset="2"/>
              <a:buChar cha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AU" sz="1600" dirty="0">
                <a:solidFill>
                  <a:srgbClr val="0033CC"/>
                </a:solidFill>
                <a:latin typeface="Arial" pitchFamily="34" charset="0"/>
                <a:cs typeface="Arial" pitchFamily="34" charset="0"/>
              </a:rPr>
              <a:t>where </a:t>
            </a:r>
            <a:r>
              <a:rPr lang="en-AU" sz="1600" b="1" dirty="0">
                <a:solidFill>
                  <a:srgbClr val="0033CC"/>
                </a:solidFill>
                <a:latin typeface="Arial" pitchFamily="34" charset="0"/>
                <a:cs typeface="Arial" pitchFamily="34" charset="0"/>
              </a:rPr>
              <a:t>K</a:t>
            </a:r>
            <a:r>
              <a:rPr lang="en-AU" sz="1600" b="1" baseline="30000" dirty="0">
                <a:solidFill>
                  <a:srgbClr val="0033CC"/>
                </a:solidFill>
                <a:latin typeface="Arial" pitchFamily="34" charset="0"/>
                <a:cs typeface="Arial" pitchFamily="34" charset="0"/>
              </a:rPr>
              <a:t>+</a:t>
            </a:r>
            <a:r>
              <a:rPr lang="en-AU" sz="1600" dirty="0">
                <a:solidFill>
                  <a:srgbClr val="0033CC"/>
                </a:solidFill>
                <a:latin typeface="Arial" pitchFamily="34" charset="0"/>
                <a:cs typeface="Arial" pitchFamily="34" charset="0"/>
              </a:rPr>
              <a:t> is the key padded out to block size </a:t>
            </a:r>
          </a:p>
          <a:p>
            <a:pPr lvl="1" indent="-280988" algn="just">
              <a:spcBef>
                <a:spcPts val="600"/>
              </a:spcBef>
              <a:buClr>
                <a:srgbClr val="D9D9FF"/>
              </a:buClr>
              <a:buSzPct val="50000"/>
              <a:buFont typeface="Wingdings" charset="2"/>
              <a:buChar cha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AU" sz="1600" b="1" dirty="0" err="1">
                <a:solidFill>
                  <a:srgbClr val="0033CC"/>
                </a:solidFill>
                <a:latin typeface="Arial" pitchFamily="34" charset="0"/>
                <a:cs typeface="Arial" pitchFamily="34" charset="0"/>
              </a:rPr>
              <a:t>opad</a:t>
            </a:r>
            <a:r>
              <a:rPr lang="en-AU" sz="1600" b="1" dirty="0">
                <a:solidFill>
                  <a:srgbClr val="0033CC"/>
                </a:solidFill>
                <a:latin typeface="Arial" pitchFamily="34" charset="0"/>
                <a:cs typeface="Arial" pitchFamily="34" charset="0"/>
              </a:rPr>
              <a:t>, </a:t>
            </a:r>
            <a:r>
              <a:rPr lang="en-AU" sz="1600" b="1" dirty="0" err="1">
                <a:solidFill>
                  <a:srgbClr val="0033CC"/>
                </a:solidFill>
                <a:latin typeface="Arial" pitchFamily="34" charset="0"/>
                <a:cs typeface="Arial" pitchFamily="34" charset="0"/>
              </a:rPr>
              <a:t>ipad</a:t>
            </a:r>
            <a:r>
              <a:rPr lang="en-AU" sz="1600" dirty="0">
                <a:solidFill>
                  <a:srgbClr val="0033CC"/>
                </a:solidFill>
                <a:latin typeface="Arial" pitchFamily="34" charset="0"/>
                <a:cs typeface="Arial" pitchFamily="34" charset="0"/>
              </a:rPr>
              <a:t> are specified padding constants </a:t>
            </a:r>
          </a:p>
          <a:p>
            <a:pPr marL="338138" indent="-338138" algn="just">
              <a:spcBef>
                <a:spcPts val="700"/>
              </a:spcBef>
              <a:buClr>
                <a:srgbClr val="5FAFFF"/>
              </a:buClr>
              <a:buSzPct val="80000"/>
              <a:buFont typeface="Wingdings" charset="2"/>
              <a:buChar cha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AU" sz="2400" dirty="0">
                <a:solidFill>
                  <a:srgbClr val="0033CC"/>
                </a:solidFill>
                <a:latin typeface="Arial" pitchFamily="34" charset="0"/>
                <a:cs typeface="Arial" pitchFamily="34" charset="0"/>
              </a:rPr>
              <a:t>overhead is just 3 more hash block calculations than the message needs alone</a:t>
            </a:r>
          </a:p>
          <a:p>
            <a:pPr marL="338138" indent="-338138" algn="just">
              <a:spcBef>
                <a:spcPts val="700"/>
              </a:spcBef>
              <a:buClr>
                <a:srgbClr val="5FAFFF"/>
              </a:buClr>
              <a:buSzPct val="80000"/>
              <a:buFont typeface="Wingdings" charset="2"/>
              <a:buChar cha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AU" sz="2400" dirty="0">
                <a:solidFill>
                  <a:srgbClr val="0033CC"/>
                </a:solidFill>
                <a:latin typeface="Arial" pitchFamily="34" charset="0"/>
                <a:cs typeface="Arial" pitchFamily="34" charset="0"/>
              </a:rPr>
              <a:t>any hash function can be used</a:t>
            </a:r>
          </a:p>
          <a:p>
            <a:pPr lvl="1" indent="-280988" algn="just">
              <a:spcBef>
                <a:spcPts val="600"/>
              </a:spcBef>
              <a:buClr>
                <a:srgbClr val="D9D9FF"/>
              </a:buClr>
              <a:buSzPct val="50000"/>
              <a:buFont typeface="Wingdings" charset="2"/>
              <a:buChar cha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AU" sz="1600" dirty="0" err="1">
                <a:solidFill>
                  <a:srgbClr val="0033CC"/>
                </a:solidFill>
                <a:latin typeface="Arial" pitchFamily="34" charset="0"/>
                <a:cs typeface="Arial" pitchFamily="34" charset="0"/>
              </a:rPr>
              <a:t>eg</a:t>
            </a:r>
            <a:r>
              <a:rPr lang="en-AU" sz="1600" dirty="0">
                <a:solidFill>
                  <a:srgbClr val="0033CC"/>
                </a:solidFill>
                <a:latin typeface="Arial" pitchFamily="34" charset="0"/>
                <a:cs typeface="Arial" pitchFamily="34" charset="0"/>
              </a:rPr>
              <a:t>. MD5, SHA-1, RIPEMD-160, Whirlpool</a:t>
            </a:r>
          </a:p>
        </p:txBody>
      </p:sp>
    </p:spTree>
  </p:cSld>
  <p:clrMapOvr>
    <a:masterClrMapping/>
  </p:clrMapOvr>
  <p:transition spd="med"/>
  <p:timing>
    <p:tnLst>
      <p:par>
        <p:cTn id="1" dur="indefinite"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additive="repl">
                                        <p:cTn id="6" dur="1" fill="hold">
                                          <p:stCondLst>
                                            <p:cond delay="0"/>
                                          </p:stCondLst>
                                        </p:cTn>
                                        <p:tgtEl>
                                          <p:spTgt spid="2662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additive="repl">
                                        <p:cTn id="10" dur="1" fill="hold">
                                          <p:stCondLst>
                                            <p:cond delay="0"/>
                                          </p:stCondLst>
                                        </p:cTn>
                                        <p:tgtEl>
                                          <p:spTgt spid="2662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additive="repl">
                                        <p:cTn id="14" dur="1" fill="hold">
                                          <p:stCondLst>
                                            <p:cond delay="0"/>
                                          </p:stCondLst>
                                        </p:cTn>
                                        <p:tgtEl>
                                          <p:spTgt spid="2662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fill="hold" nodeType="clickEffect">
                                  <p:stCondLst>
                                    <p:cond delay="0"/>
                                  </p:stCondLst>
                                  <p:childTnLst>
                                    <p:set>
                                      <p:cBhvr additive="repl">
                                        <p:cTn id="18" dur="1" fill="hold">
                                          <p:stCondLst>
                                            <p:cond delay="0"/>
                                          </p:stCondLst>
                                        </p:cTn>
                                        <p:tgtEl>
                                          <p:spTgt spid="2662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fill="hold" nodeType="clickEffect">
                                  <p:stCondLst>
                                    <p:cond delay="0"/>
                                  </p:stCondLst>
                                  <p:childTnLst>
                                    <p:set>
                                      <p:cBhvr additive="repl">
                                        <p:cTn id="22" dur="1" fill="hold">
                                          <p:stCondLst>
                                            <p:cond delay="0"/>
                                          </p:stCondLst>
                                        </p:cTn>
                                        <p:tgtEl>
                                          <p:spTgt spid="2662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fill="hold" nodeType="clickEffect">
                                  <p:stCondLst>
                                    <p:cond delay="0"/>
                                  </p:stCondLst>
                                  <p:childTnLst>
                                    <p:set>
                                      <p:cBhvr additive="repl">
                                        <p:cTn id="26" dur="1" fill="hold">
                                          <p:stCondLst>
                                            <p:cond delay="0"/>
                                          </p:stCondLst>
                                        </p:cTn>
                                        <p:tgtEl>
                                          <p:spTgt spid="26626">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fill="hold" nodeType="clickEffect">
                                  <p:stCondLst>
                                    <p:cond delay="0"/>
                                  </p:stCondLst>
                                  <p:childTnLst>
                                    <p:set>
                                      <p:cBhvr additive="repl">
                                        <p:cTn id="30" dur="1" fill="hold">
                                          <p:stCondLst>
                                            <p:cond delay="0"/>
                                          </p:stCondLst>
                                        </p:cTn>
                                        <p:tgtEl>
                                          <p:spTgt spid="26626">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fill="hold" nodeType="clickEffect">
                                  <p:stCondLst>
                                    <p:cond delay="0"/>
                                  </p:stCondLst>
                                  <p:childTnLst>
                                    <p:set>
                                      <p:cBhvr additive="repl">
                                        <p:cTn id="34" dur="1" fill="hold">
                                          <p:stCondLst>
                                            <p:cond delay="0"/>
                                          </p:stCondLst>
                                        </p:cTn>
                                        <p:tgtEl>
                                          <p:spTgt spid="2662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ext Box 1"/>
          <p:cNvSpPr txBox="1">
            <a:spLocks noChangeArrowheads="1"/>
          </p:cNvSpPr>
          <p:nvPr/>
        </p:nvSpPr>
        <p:spPr bwMode="auto">
          <a:xfrm>
            <a:off x="457200" y="277813"/>
            <a:ext cx="8229600" cy="1139825"/>
          </a:xfrm>
          <a:prstGeom prst="rect">
            <a:avLst/>
          </a:prstGeom>
          <a:noFill/>
          <a:ln w="9525">
            <a:noFill/>
            <a:round/>
            <a:headEnd/>
            <a:tailEnd/>
          </a:ln>
          <a:effectLst/>
        </p:spPr>
        <p:txBody>
          <a:bodyPr anchor="ctr" anchorCtr="1"/>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600" dirty="0">
                <a:solidFill>
                  <a:srgbClr val="00B0F0"/>
                </a:solidFill>
                <a:latin typeface="Arial" pitchFamily="34" charset="0"/>
                <a:cs typeface="Arial" pitchFamily="34" charset="0"/>
              </a:rPr>
              <a:t>HMAC</a:t>
            </a:r>
          </a:p>
        </p:txBody>
      </p:sp>
      <p:sp>
        <p:nvSpPr>
          <p:cNvPr id="26626" name="Text Box 2"/>
          <p:cNvSpPr txBox="1">
            <a:spLocks noChangeArrowheads="1"/>
          </p:cNvSpPr>
          <p:nvPr/>
        </p:nvSpPr>
        <p:spPr bwMode="auto">
          <a:xfrm>
            <a:off x="470263" y="1389017"/>
            <a:ext cx="8229600" cy="4454525"/>
          </a:xfrm>
          <a:prstGeom prst="rect">
            <a:avLst/>
          </a:prstGeom>
          <a:noFill/>
          <a:ln w="9525">
            <a:noFill/>
            <a:round/>
            <a:headEnd/>
            <a:tailEnd/>
          </a:ln>
          <a:effectLst/>
        </p:spPr>
        <p:txBody>
          <a:bodyPr/>
          <a:lstStyle/>
          <a:p>
            <a:pPr algn="just">
              <a:spcBef>
                <a:spcPts val="487"/>
              </a:spcBef>
              <a:buFont typeface="Arial" pitchFamily="34" charset="0"/>
              <a:buChar char="•"/>
              <a:tabLst>
                <a:tab pos="0" algn="l"/>
                <a:tab pos="495239" algn="l"/>
                <a:tab pos="990478" algn="l"/>
                <a:tab pos="1485717" algn="l"/>
                <a:tab pos="1980956" algn="l"/>
                <a:tab pos="2476195" algn="l"/>
                <a:tab pos="2971434" algn="l"/>
                <a:tab pos="3466673" algn="l"/>
                <a:tab pos="3961912" algn="l"/>
                <a:tab pos="4457151" algn="l"/>
                <a:tab pos="4952390" algn="l"/>
                <a:tab pos="5447629" algn="l"/>
                <a:tab pos="5942868" algn="l"/>
                <a:tab pos="6438108" algn="l"/>
                <a:tab pos="6933347" algn="l"/>
                <a:tab pos="7428586" algn="l"/>
                <a:tab pos="7923825" algn="l"/>
                <a:tab pos="8419064" algn="l"/>
                <a:tab pos="8914303" algn="l"/>
                <a:tab pos="9409542" algn="l"/>
                <a:tab pos="9904781" algn="l"/>
              </a:tabLst>
            </a:pPr>
            <a:r>
              <a:rPr lang="en-AU" sz="2400" dirty="0" smtClean="0">
                <a:solidFill>
                  <a:srgbClr val="0033CC"/>
                </a:solidFill>
                <a:latin typeface="Arial" charset="0"/>
                <a:ea typeface="ＭＳ Ｐゴシック" pitchFamily="32" charset="-128"/>
              </a:rPr>
              <a:t> The </a:t>
            </a:r>
            <a:r>
              <a:rPr lang="en-AU" sz="2400" dirty="0" smtClean="0">
                <a:solidFill>
                  <a:srgbClr val="0033CC"/>
                </a:solidFill>
                <a:latin typeface="Arial" charset="0"/>
                <a:ea typeface="ＭＳ Ｐゴシック" pitchFamily="32" charset="-128"/>
              </a:rPr>
              <a:t>idea of a keyed hash evolved into HMAC, designed to overcome some problems with the original proposals. </a:t>
            </a:r>
            <a:endParaRPr lang="en-AU" sz="2400" dirty="0" smtClean="0">
              <a:solidFill>
                <a:srgbClr val="0033CC"/>
              </a:solidFill>
              <a:latin typeface="Arial" charset="0"/>
              <a:ea typeface="ＭＳ Ｐゴシック" pitchFamily="32" charset="-128"/>
            </a:endParaRPr>
          </a:p>
          <a:p>
            <a:pPr algn="just">
              <a:spcBef>
                <a:spcPts val="487"/>
              </a:spcBef>
              <a:buFont typeface="Arial" pitchFamily="34" charset="0"/>
              <a:buChar char="•"/>
              <a:tabLst>
                <a:tab pos="0" algn="l"/>
                <a:tab pos="495239" algn="l"/>
                <a:tab pos="990478" algn="l"/>
                <a:tab pos="1485717" algn="l"/>
                <a:tab pos="1980956" algn="l"/>
                <a:tab pos="2476195" algn="l"/>
                <a:tab pos="2971434" algn="l"/>
                <a:tab pos="3466673" algn="l"/>
                <a:tab pos="3961912" algn="l"/>
                <a:tab pos="4457151" algn="l"/>
                <a:tab pos="4952390" algn="l"/>
                <a:tab pos="5447629" algn="l"/>
                <a:tab pos="5942868" algn="l"/>
                <a:tab pos="6438108" algn="l"/>
                <a:tab pos="6933347" algn="l"/>
                <a:tab pos="7428586" algn="l"/>
                <a:tab pos="7923825" algn="l"/>
                <a:tab pos="8419064" algn="l"/>
                <a:tab pos="8914303" algn="l"/>
                <a:tab pos="9409542" algn="l"/>
                <a:tab pos="9904781" algn="l"/>
              </a:tabLst>
            </a:pPr>
            <a:r>
              <a:rPr lang="en-AU" sz="2400" dirty="0" smtClean="0">
                <a:solidFill>
                  <a:srgbClr val="0033CC"/>
                </a:solidFill>
                <a:latin typeface="Arial" charset="0"/>
                <a:ea typeface="ＭＳ Ｐゴシック" pitchFamily="32" charset="-128"/>
              </a:rPr>
              <a:t> </a:t>
            </a:r>
            <a:r>
              <a:rPr lang="en-AU" sz="2400" dirty="0" smtClean="0">
                <a:solidFill>
                  <a:srgbClr val="0033CC"/>
                </a:solidFill>
                <a:latin typeface="Arial" charset="0"/>
                <a:ea typeface="ＭＳ Ｐゴシック" pitchFamily="32" charset="-128"/>
              </a:rPr>
              <a:t>It </a:t>
            </a:r>
            <a:r>
              <a:rPr lang="en-AU" sz="2400" dirty="0" smtClean="0">
                <a:solidFill>
                  <a:srgbClr val="0033CC"/>
                </a:solidFill>
                <a:latin typeface="Arial" charset="0"/>
                <a:ea typeface="ＭＳ Ｐゴシック" pitchFamily="32" charset="-128"/>
              </a:rPr>
              <a:t>involves hashing padded versions of the key concatenated with the message, and then with another outer hash of the result </a:t>
            </a:r>
            <a:r>
              <a:rPr lang="en-AU" sz="2400" dirty="0" err="1" smtClean="0">
                <a:solidFill>
                  <a:srgbClr val="0033CC"/>
                </a:solidFill>
                <a:latin typeface="Arial" charset="0"/>
                <a:ea typeface="ＭＳ Ｐゴシック" pitchFamily="32" charset="-128"/>
              </a:rPr>
              <a:t>prepended</a:t>
            </a:r>
            <a:r>
              <a:rPr lang="en-AU" sz="2400" dirty="0" smtClean="0">
                <a:solidFill>
                  <a:srgbClr val="0033CC"/>
                </a:solidFill>
                <a:latin typeface="Arial" charset="0"/>
                <a:ea typeface="ＭＳ Ｐゴシック" pitchFamily="32" charset="-128"/>
              </a:rPr>
              <a:t> by another padded variant of the key. </a:t>
            </a:r>
            <a:endParaRPr lang="en-AU" sz="2400" dirty="0" smtClean="0">
              <a:solidFill>
                <a:srgbClr val="0033CC"/>
              </a:solidFill>
              <a:latin typeface="Arial" charset="0"/>
              <a:ea typeface="ＭＳ Ｐゴシック" pitchFamily="32" charset="-128"/>
            </a:endParaRPr>
          </a:p>
          <a:p>
            <a:pPr algn="just">
              <a:spcBef>
                <a:spcPts val="487"/>
              </a:spcBef>
              <a:buFont typeface="Arial" pitchFamily="34" charset="0"/>
              <a:buChar char="•"/>
              <a:tabLst>
                <a:tab pos="0" algn="l"/>
                <a:tab pos="495239" algn="l"/>
                <a:tab pos="990478" algn="l"/>
                <a:tab pos="1485717" algn="l"/>
                <a:tab pos="1980956" algn="l"/>
                <a:tab pos="2476195" algn="l"/>
                <a:tab pos="2971434" algn="l"/>
                <a:tab pos="3466673" algn="l"/>
                <a:tab pos="3961912" algn="l"/>
                <a:tab pos="4457151" algn="l"/>
                <a:tab pos="4952390" algn="l"/>
                <a:tab pos="5447629" algn="l"/>
                <a:tab pos="5942868" algn="l"/>
                <a:tab pos="6438108" algn="l"/>
                <a:tab pos="6933347" algn="l"/>
                <a:tab pos="7428586" algn="l"/>
                <a:tab pos="7923825" algn="l"/>
                <a:tab pos="8419064" algn="l"/>
                <a:tab pos="8914303" algn="l"/>
                <a:tab pos="9409542" algn="l"/>
                <a:tab pos="9904781" algn="l"/>
              </a:tabLst>
            </a:pPr>
            <a:r>
              <a:rPr lang="en-AU" sz="2400" dirty="0" smtClean="0">
                <a:solidFill>
                  <a:srgbClr val="0033CC"/>
                </a:solidFill>
                <a:latin typeface="Arial" charset="0"/>
                <a:ea typeface="ＭＳ Ｐゴシック" pitchFamily="32" charset="-128"/>
              </a:rPr>
              <a:t> </a:t>
            </a:r>
            <a:r>
              <a:rPr lang="en-AU" sz="2400" dirty="0" smtClean="0">
                <a:solidFill>
                  <a:srgbClr val="0033CC"/>
                </a:solidFill>
                <a:latin typeface="Arial" charset="0"/>
                <a:ea typeface="ＭＳ Ｐゴシック" pitchFamily="32" charset="-128"/>
              </a:rPr>
              <a:t>The </a:t>
            </a:r>
            <a:r>
              <a:rPr lang="en-AU" sz="2400" dirty="0" smtClean="0">
                <a:solidFill>
                  <a:srgbClr val="0033CC"/>
                </a:solidFill>
                <a:latin typeface="Arial" charset="0"/>
                <a:ea typeface="ＭＳ Ｐゴシック" pitchFamily="32" charset="-128"/>
              </a:rPr>
              <a:t>hash function need only be used on 3 more blocks than when hashing just the original message (for the two keys + inner hash). </a:t>
            </a:r>
            <a:endParaRPr lang="en-AU" sz="2400" dirty="0" smtClean="0">
              <a:solidFill>
                <a:srgbClr val="0033CC"/>
              </a:solidFill>
              <a:latin typeface="Arial" charset="0"/>
              <a:ea typeface="ＭＳ Ｐゴシック" pitchFamily="32" charset="-128"/>
            </a:endParaRPr>
          </a:p>
          <a:p>
            <a:pPr algn="just">
              <a:spcBef>
                <a:spcPts val="487"/>
              </a:spcBef>
              <a:buFont typeface="Arial" pitchFamily="34" charset="0"/>
              <a:buChar char="•"/>
              <a:tabLst>
                <a:tab pos="0" algn="l"/>
                <a:tab pos="495239" algn="l"/>
                <a:tab pos="990478" algn="l"/>
                <a:tab pos="1485717" algn="l"/>
                <a:tab pos="1980956" algn="l"/>
                <a:tab pos="2476195" algn="l"/>
                <a:tab pos="2971434" algn="l"/>
                <a:tab pos="3466673" algn="l"/>
                <a:tab pos="3961912" algn="l"/>
                <a:tab pos="4457151" algn="l"/>
                <a:tab pos="4952390" algn="l"/>
                <a:tab pos="5447629" algn="l"/>
                <a:tab pos="5942868" algn="l"/>
                <a:tab pos="6438108" algn="l"/>
                <a:tab pos="6933347" algn="l"/>
                <a:tab pos="7428586" algn="l"/>
                <a:tab pos="7923825" algn="l"/>
                <a:tab pos="8419064" algn="l"/>
                <a:tab pos="8914303" algn="l"/>
                <a:tab pos="9409542" algn="l"/>
                <a:tab pos="9904781" algn="l"/>
              </a:tabLst>
            </a:pPr>
            <a:r>
              <a:rPr lang="en-AU" sz="2400" dirty="0" smtClean="0">
                <a:solidFill>
                  <a:srgbClr val="0033CC"/>
                </a:solidFill>
                <a:latin typeface="Arial" charset="0"/>
                <a:ea typeface="ＭＳ Ｐゴシック" pitchFamily="32" charset="-128"/>
              </a:rPr>
              <a:t> </a:t>
            </a:r>
            <a:r>
              <a:rPr lang="en-AU" sz="2400" dirty="0" smtClean="0">
                <a:solidFill>
                  <a:srgbClr val="0033CC"/>
                </a:solidFill>
                <a:latin typeface="Arial" charset="0"/>
                <a:ea typeface="ＭＳ Ｐゴシック" pitchFamily="32" charset="-128"/>
              </a:rPr>
              <a:t>HMAC </a:t>
            </a:r>
            <a:r>
              <a:rPr lang="en-AU" sz="2400" dirty="0" smtClean="0">
                <a:solidFill>
                  <a:srgbClr val="0033CC"/>
                </a:solidFill>
                <a:latin typeface="Arial" charset="0"/>
                <a:ea typeface="ＭＳ Ｐゴシック" pitchFamily="32" charset="-128"/>
              </a:rPr>
              <a:t>can use any desired hash function, and has been shown to have the same security as the underlying hash function. </a:t>
            </a:r>
            <a:endParaRPr lang="en-AU" sz="2400" dirty="0">
              <a:solidFill>
                <a:srgbClr val="0033CC"/>
              </a:solidFill>
              <a:latin typeface="Arial" charset="0"/>
              <a:ea typeface="ＭＳ Ｐゴシック" pitchFamily="32" charset="-128"/>
            </a:endParaRPr>
          </a:p>
        </p:txBody>
      </p:sp>
    </p:spTree>
  </p:cSld>
  <p:clrMapOvr>
    <a:masterClrMapping/>
  </p:clrMapOvr>
  <p:transition spd="med"/>
  <p:timing>
    <p:tnLst>
      <p:par>
        <p:cTn id="1" dur="indefinite"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ext Box 1"/>
          <p:cNvSpPr txBox="1">
            <a:spLocks noChangeArrowheads="1"/>
          </p:cNvSpPr>
          <p:nvPr/>
        </p:nvSpPr>
        <p:spPr bwMode="auto">
          <a:xfrm>
            <a:off x="0" y="228600"/>
            <a:ext cx="3276600" cy="6172200"/>
          </a:xfrm>
          <a:prstGeom prst="rect">
            <a:avLst/>
          </a:prstGeom>
          <a:noFill/>
          <a:ln w="9525">
            <a:noFill/>
            <a:round/>
            <a:headEnd/>
            <a:tailEnd/>
          </a:ln>
          <a:effectLst/>
        </p:spPr>
        <p:txBody>
          <a:bodyPr anchor="ctr" anchorCtr="1"/>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600" dirty="0">
                <a:solidFill>
                  <a:srgbClr val="00B0F0"/>
                </a:solidFill>
                <a:latin typeface="Arial" pitchFamily="34" charset="0"/>
                <a:cs typeface="Arial" pitchFamily="34" charset="0"/>
              </a:rPr>
              <a:t>HMAC Overview</a:t>
            </a:r>
          </a:p>
        </p:txBody>
      </p:sp>
      <p:pic>
        <p:nvPicPr>
          <p:cNvPr id="27650" name="Picture 2"/>
          <p:cNvPicPr>
            <a:picLocks noChangeAspect="1" noChangeArrowheads="1"/>
          </p:cNvPicPr>
          <p:nvPr/>
        </p:nvPicPr>
        <p:blipFill>
          <a:blip r:embed="rId3"/>
          <a:srcRect/>
          <a:stretch>
            <a:fillRect/>
          </a:stretch>
        </p:blipFill>
        <p:spPr bwMode="auto">
          <a:xfrm>
            <a:off x="3200401" y="228600"/>
            <a:ext cx="4911633" cy="5528039"/>
          </a:xfrm>
          <a:prstGeom prst="rect">
            <a:avLst/>
          </a:prstGeom>
          <a:noFill/>
          <a:ln w="9525">
            <a:noFill/>
            <a:round/>
            <a:headEnd/>
            <a:tailEnd/>
          </a:ln>
          <a:effectLst/>
        </p:spPr>
      </p:pic>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Revision History</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4158408092"/>
              </p:ext>
            </p:extLst>
          </p:nvPr>
        </p:nvGraphicFramePr>
        <p:xfrm>
          <a:off x="1092201" y="1997990"/>
          <a:ext cx="7177775" cy="828040"/>
        </p:xfrm>
        <a:graphic>
          <a:graphicData uri="http://schemas.openxmlformats.org/drawingml/2006/table">
            <a:tbl>
              <a:tblPr firstRow="1" bandRow="1">
                <a:tableStyleId>{5DA37D80-6434-44D0-A028-1B22A696006F}</a:tableStyleId>
              </a:tblPr>
              <a:tblGrid>
                <a:gridCol w="1576459">
                  <a:extLst>
                    <a:ext uri="{9D8B030D-6E8A-4147-A177-3AD203B41FA5}">
                      <a16:colId xmlns:a16="http://schemas.microsoft.com/office/drawing/2014/main" xmlns="" val="2990177744"/>
                    </a:ext>
                  </a:extLst>
                </a:gridCol>
                <a:gridCol w="4689612">
                  <a:extLst>
                    <a:ext uri="{9D8B030D-6E8A-4147-A177-3AD203B41FA5}">
                      <a16:colId xmlns:a16="http://schemas.microsoft.com/office/drawing/2014/main" xmlns="" val="2858349207"/>
                    </a:ext>
                  </a:extLst>
                </a:gridCol>
                <a:gridCol w="911704">
                  <a:extLst>
                    <a:ext uri="{9D8B030D-6E8A-4147-A177-3AD203B41FA5}">
                      <a16:colId xmlns:a16="http://schemas.microsoft.com/office/drawing/2014/main" xmlns="" val="590217036"/>
                    </a:ext>
                  </a:extLst>
                </a:gridCol>
              </a:tblGrid>
              <a:tr h="370840">
                <a:tc>
                  <a:txBody>
                    <a:bodyPr/>
                    <a:lstStyle/>
                    <a:p>
                      <a:pPr algn="ctr"/>
                      <a:r>
                        <a:rPr lang="en-IN" sz="1200" dirty="0" smtClean="0">
                          <a:latin typeface="Arial" panose="020B0604020202020204" pitchFamily="34" charset="0"/>
                          <a:cs typeface="Arial" panose="020B0604020202020204" pitchFamily="34" charset="0"/>
                        </a:rPr>
                        <a:t>Revision</a:t>
                      </a:r>
                      <a:r>
                        <a:rPr lang="en-IN" sz="1200" baseline="0" dirty="0" smtClean="0">
                          <a:latin typeface="Arial" panose="020B0604020202020204" pitchFamily="34" charset="0"/>
                          <a:cs typeface="Arial" panose="020B0604020202020204" pitchFamily="34" charset="0"/>
                        </a:rPr>
                        <a:t> Date</a:t>
                      </a:r>
                      <a:endParaRPr lang="en-IN" sz="1200" b="0" dirty="0">
                        <a:solidFill>
                          <a:schemeClr val="tx1"/>
                        </a:solidFill>
                        <a:latin typeface="Arial" panose="020B0604020202020204" pitchFamily="34" charset="0"/>
                        <a:cs typeface="Arial" panose="020B0604020202020204" pitchFamily="34" charset="0"/>
                      </a:endParaRPr>
                    </a:p>
                  </a:txBody>
                  <a:tcPr/>
                </a:tc>
                <a:tc>
                  <a:txBody>
                    <a:bodyPr/>
                    <a:lstStyle/>
                    <a:p>
                      <a:pPr algn="ctr"/>
                      <a:r>
                        <a:rPr lang="en-IN" sz="1200" dirty="0" smtClean="0">
                          <a:latin typeface="Arial" panose="020B0604020202020204" pitchFamily="34" charset="0"/>
                          <a:cs typeface="Arial" panose="020B0604020202020204" pitchFamily="34" charset="0"/>
                        </a:rPr>
                        <a:t>Details</a:t>
                      </a:r>
                      <a:endParaRPr lang="en-IN" sz="1200" b="0" dirty="0">
                        <a:solidFill>
                          <a:schemeClr val="tx1"/>
                        </a:solidFill>
                        <a:latin typeface="Arial" panose="020B0604020202020204" pitchFamily="34" charset="0"/>
                        <a:cs typeface="Arial" panose="020B0604020202020204" pitchFamily="34" charset="0"/>
                      </a:endParaRPr>
                    </a:p>
                  </a:txBody>
                  <a:tcPr/>
                </a:tc>
                <a:tc>
                  <a:txBody>
                    <a:bodyPr/>
                    <a:lstStyle/>
                    <a:p>
                      <a:pPr algn="ctr"/>
                      <a:r>
                        <a:rPr lang="en-IN" sz="1200" dirty="0" smtClean="0">
                          <a:latin typeface="Arial" panose="020B0604020202020204" pitchFamily="34" charset="0"/>
                          <a:cs typeface="Arial" panose="020B0604020202020204" pitchFamily="34" charset="0"/>
                        </a:rPr>
                        <a:t>Version no. </a:t>
                      </a:r>
                      <a:endParaRPr lang="en-IN" sz="1200" b="0" dirty="0">
                        <a:solidFill>
                          <a:schemeClr val="tx1"/>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2253377858"/>
                  </a:ext>
                </a:extLst>
              </a:tr>
              <a:tr h="370840">
                <a:tc>
                  <a:txBody>
                    <a:bodyPr/>
                    <a:lstStyle/>
                    <a:p>
                      <a:endParaRPr lang="en-IN" sz="1200" dirty="0">
                        <a:latin typeface="Arial" panose="020B0604020202020204" pitchFamily="34" charset="0"/>
                        <a:cs typeface="Arial" panose="020B0604020202020204" pitchFamily="34" charset="0"/>
                      </a:endParaRPr>
                    </a:p>
                  </a:txBody>
                  <a:tcPr/>
                </a:tc>
                <a:tc>
                  <a:txBody>
                    <a:bodyPr/>
                    <a:lstStyle/>
                    <a:p>
                      <a:pPr marL="228600" indent="-228600">
                        <a:buFont typeface="+mj-lt"/>
                        <a:buAutoNum type="arabicPeriod"/>
                      </a:pPr>
                      <a:endParaRPr lang="en-IN" sz="1200" dirty="0">
                        <a:latin typeface="Arial" panose="020B0604020202020204" pitchFamily="34" charset="0"/>
                        <a:cs typeface="Arial" panose="020B0604020202020204" pitchFamily="34" charset="0"/>
                      </a:endParaRPr>
                    </a:p>
                  </a:txBody>
                  <a:tcPr/>
                </a:tc>
                <a:tc>
                  <a:txBody>
                    <a:bodyPr/>
                    <a:lstStyle/>
                    <a:p>
                      <a:r>
                        <a:rPr lang="en-US" sz="1200" dirty="0" smtClean="0">
                          <a:latin typeface="Arial" panose="020B0604020202020204" pitchFamily="34" charset="0"/>
                          <a:cs typeface="Arial" panose="020B0604020202020204" pitchFamily="34" charset="0"/>
                        </a:rPr>
                        <a:t>1.0</a:t>
                      </a:r>
                      <a:endParaRPr lang="en-IN" sz="12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3307980548"/>
                  </a:ext>
                </a:extLst>
              </a:tr>
            </a:tbl>
          </a:graphicData>
        </a:graphic>
      </p:graphicFrame>
    </p:spTree>
    <p:extLst>
      <p:ext uri="{BB962C8B-B14F-4D97-AF65-F5344CB8AC3E}">
        <p14:creationId xmlns:p14="http://schemas.microsoft.com/office/powerpoint/2010/main" xmlns="" val="1469585642"/>
      </p:ext>
    </p:extLst>
  </p:cSld>
  <p:clrMapOvr>
    <a:masterClrMapping/>
  </p:clrMapOvr>
  <p:transition>
    <p:wipe dir="d"/>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ext Box 1"/>
          <p:cNvSpPr txBox="1">
            <a:spLocks noChangeArrowheads="1"/>
          </p:cNvSpPr>
          <p:nvPr/>
        </p:nvSpPr>
        <p:spPr bwMode="auto">
          <a:xfrm>
            <a:off x="457200" y="277814"/>
            <a:ext cx="8229600" cy="649650"/>
          </a:xfrm>
          <a:prstGeom prst="rect">
            <a:avLst/>
          </a:prstGeom>
          <a:noFill/>
          <a:ln w="9525">
            <a:noFill/>
            <a:round/>
            <a:headEnd/>
            <a:tailEnd/>
          </a:ln>
          <a:effectLst/>
        </p:spPr>
        <p:txBody>
          <a:bodyPr anchor="ctr" anchorCtr="1"/>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600" dirty="0">
                <a:solidFill>
                  <a:srgbClr val="00B0F0"/>
                </a:solidFill>
                <a:latin typeface="Arial" pitchFamily="34" charset="0"/>
                <a:cs typeface="Arial" pitchFamily="34" charset="0"/>
              </a:rPr>
              <a:t>HMAC</a:t>
            </a:r>
          </a:p>
        </p:txBody>
      </p:sp>
      <p:sp>
        <p:nvSpPr>
          <p:cNvPr id="26626" name="Text Box 2"/>
          <p:cNvSpPr txBox="1">
            <a:spLocks noChangeArrowheads="1"/>
          </p:cNvSpPr>
          <p:nvPr/>
        </p:nvSpPr>
        <p:spPr bwMode="auto">
          <a:xfrm>
            <a:off x="470263" y="979715"/>
            <a:ext cx="8438606" cy="5146766"/>
          </a:xfrm>
          <a:prstGeom prst="rect">
            <a:avLst/>
          </a:prstGeom>
          <a:noFill/>
          <a:ln w="9525">
            <a:noFill/>
            <a:round/>
            <a:headEnd/>
            <a:tailEnd/>
          </a:ln>
          <a:effectLst/>
        </p:spPr>
        <p:txBody>
          <a:bodyPr/>
          <a:lstStyle/>
          <a:p>
            <a:pPr algn="just">
              <a:spcBef>
                <a:spcPts val="487"/>
              </a:spcBef>
              <a:tabLst>
                <a:tab pos="0" algn="l"/>
                <a:tab pos="495239" algn="l"/>
                <a:tab pos="990478" algn="l"/>
                <a:tab pos="1485717" algn="l"/>
                <a:tab pos="1980956" algn="l"/>
                <a:tab pos="2476195" algn="l"/>
                <a:tab pos="2971434" algn="l"/>
                <a:tab pos="3466673" algn="l"/>
                <a:tab pos="3961912" algn="l"/>
                <a:tab pos="4457151" algn="l"/>
                <a:tab pos="4952390" algn="l"/>
                <a:tab pos="5447629" algn="l"/>
                <a:tab pos="5942868" algn="l"/>
                <a:tab pos="6438108" algn="l"/>
                <a:tab pos="6933347" algn="l"/>
                <a:tab pos="7428586" algn="l"/>
                <a:tab pos="7923825" algn="l"/>
                <a:tab pos="8419064" algn="l"/>
                <a:tab pos="8914303" algn="l"/>
                <a:tab pos="9409542" algn="l"/>
                <a:tab pos="9904781" algn="l"/>
              </a:tabLst>
            </a:pPr>
            <a:r>
              <a:rPr lang="en-US" dirty="0" smtClean="0">
                <a:solidFill>
                  <a:srgbClr val="0033CC"/>
                </a:solidFill>
                <a:latin typeface="Arial" charset="0"/>
                <a:ea typeface="ＭＳ Ｐゴシック" pitchFamily="32" charset="-128"/>
              </a:rPr>
              <a:t>The </a:t>
            </a:r>
            <a:r>
              <a:rPr lang="en-US" dirty="0" smtClean="0">
                <a:solidFill>
                  <a:srgbClr val="0033CC"/>
                </a:solidFill>
                <a:latin typeface="Arial" charset="0"/>
                <a:ea typeface="ＭＳ Ｐゴシック" pitchFamily="32" charset="-128"/>
              </a:rPr>
              <a:t>overall operation of HMAC:</a:t>
            </a:r>
          </a:p>
          <a:p>
            <a:pPr marL="495239" lvl="1" algn="just">
              <a:spcBef>
                <a:spcPts val="487"/>
              </a:spcBef>
              <a:buFont typeface="Arial" pitchFamily="34" charset="0"/>
              <a:buChar char="•"/>
              <a:tabLst>
                <a:tab pos="0" algn="l"/>
                <a:tab pos="495239" algn="l"/>
                <a:tab pos="990478" algn="l"/>
                <a:tab pos="1485717" algn="l"/>
                <a:tab pos="1980956" algn="l"/>
                <a:tab pos="2476195" algn="l"/>
                <a:tab pos="2971434" algn="l"/>
                <a:tab pos="3466673" algn="l"/>
                <a:tab pos="3961912" algn="l"/>
                <a:tab pos="4457151" algn="l"/>
                <a:tab pos="4952390" algn="l"/>
                <a:tab pos="5447629" algn="l"/>
                <a:tab pos="5942868" algn="l"/>
                <a:tab pos="6438108" algn="l"/>
                <a:tab pos="6933347" algn="l"/>
                <a:tab pos="7428586" algn="l"/>
                <a:tab pos="7923825" algn="l"/>
                <a:tab pos="8419064" algn="l"/>
                <a:tab pos="8914303" algn="l"/>
                <a:tab pos="9409542" algn="l"/>
                <a:tab pos="9904781" algn="l"/>
              </a:tabLst>
            </a:pPr>
            <a:r>
              <a:rPr lang="en-AU" dirty="0" smtClean="0">
                <a:solidFill>
                  <a:srgbClr val="0033CC"/>
                </a:solidFill>
                <a:latin typeface="Courier New" pitchFamily="49" charset="0"/>
                <a:ea typeface="ＭＳ Ｐゴシック" pitchFamily="32" charset="-128"/>
              </a:rPr>
              <a:t> HMAC</a:t>
            </a:r>
            <a:r>
              <a:rPr lang="en-AU" baseline="-25000" dirty="0" smtClean="0">
                <a:solidFill>
                  <a:srgbClr val="0033CC"/>
                </a:solidFill>
                <a:latin typeface="Courier New" pitchFamily="49" charset="0"/>
                <a:ea typeface="ＭＳ Ｐゴシック" pitchFamily="32" charset="-128"/>
              </a:rPr>
              <a:t>K</a:t>
            </a:r>
            <a:r>
              <a:rPr lang="en-AU" dirty="0" smtClean="0">
                <a:solidFill>
                  <a:srgbClr val="0033CC"/>
                </a:solidFill>
                <a:latin typeface="Courier New" pitchFamily="49" charset="0"/>
                <a:ea typeface="ＭＳ Ｐゴシック" pitchFamily="32" charset="-128"/>
              </a:rPr>
              <a:t> = Hash[(K</a:t>
            </a:r>
            <a:r>
              <a:rPr lang="en-AU" baseline="30000" dirty="0" smtClean="0">
                <a:solidFill>
                  <a:srgbClr val="0033CC"/>
                </a:solidFill>
                <a:latin typeface="Courier New" pitchFamily="49" charset="0"/>
                <a:ea typeface="ＭＳ Ｐゴシック" pitchFamily="32" charset="-128"/>
              </a:rPr>
              <a:t>+</a:t>
            </a:r>
            <a:r>
              <a:rPr lang="en-AU" dirty="0" smtClean="0">
                <a:solidFill>
                  <a:srgbClr val="0033CC"/>
                </a:solidFill>
                <a:latin typeface="Courier New" pitchFamily="49" charset="0"/>
                <a:ea typeface="ＭＳ Ｐゴシック" pitchFamily="32" charset="-128"/>
              </a:rPr>
              <a:t> XOR </a:t>
            </a:r>
            <a:r>
              <a:rPr lang="en-AU" dirty="0" err="1" smtClean="0">
                <a:solidFill>
                  <a:srgbClr val="0033CC"/>
                </a:solidFill>
                <a:latin typeface="Courier New" pitchFamily="49" charset="0"/>
                <a:ea typeface="ＭＳ Ｐゴシック" pitchFamily="32" charset="-128"/>
              </a:rPr>
              <a:t>opad</a:t>
            </a:r>
            <a:r>
              <a:rPr lang="en-AU" dirty="0" smtClean="0">
                <a:solidFill>
                  <a:srgbClr val="0033CC"/>
                </a:solidFill>
                <a:latin typeface="Courier New" pitchFamily="49" charset="0"/>
                <a:ea typeface="ＭＳ Ｐゴシック" pitchFamily="32" charset="-128"/>
              </a:rPr>
              <a:t>) || Hash[(K</a:t>
            </a:r>
            <a:r>
              <a:rPr lang="en-AU" baseline="30000" dirty="0" smtClean="0">
                <a:solidFill>
                  <a:srgbClr val="0033CC"/>
                </a:solidFill>
                <a:latin typeface="Courier New" pitchFamily="49" charset="0"/>
                <a:ea typeface="ＭＳ Ｐゴシック" pitchFamily="32" charset="-128"/>
              </a:rPr>
              <a:t>+</a:t>
            </a:r>
            <a:r>
              <a:rPr lang="en-AU" dirty="0" smtClean="0">
                <a:solidFill>
                  <a:srgbClr val="0033CC"/>
                </a:solidFill>
                <a:latin typeface="Courier New" pitchFamily="49" charset="0"/>
                <a:ea typeface="ＭＳ Ｐゴシック" pitchFamily="32" charset="-128"/>
              </a:rPr>
              <a:t> XOR </a:t>
            </a:r>
            <a:r>
              <a:rPr lang="en-AU" dirty="0" err="1" smtClean="0">
                <a:solidFill>
                  <a:srgbClr val="0033CC"/>
                </a:solidFill>
                <a:latin typeface="Courier New" pitchFamily="49" charset="0"/>
                <a:ea typeface="ＭＳ Ｐゴシック" pitchFamily="32" charset="-128"/>
              </a:rPr>
              <a:t>ipad</a:t>
            </a:r>
            <a:r>
              <a:rPr lang="en-AU" dirty="0" smtClean="0">
                <a:solidFill>
                  <a:srgbClr val="0033CC"/>
                </a:solidFill>
                <a:latin typeface="Courier New" pitchFamily="49" charset="0"/>
                <a:ea typeface="ＭＳ Ｐゴシック" pitchFamily="32" charset="-128"/>
              </a:rPr>
              <a:t>) || M)]</a:t>
            </a:r>
          </a:p>
          <a:p>
            <a:pPr marL="495239" lvl="1" algn="just">
              <a:spcBef>
                <a:spcPts val="487"/>
              </a:spcBef>
              <a:tabLst>
                <a:tab pos="0" algn="l"/>
                <a:tab pos="495239" algn="l"/>
                <a:tab pos="990478" algn="l"/>
                <a:tab pos="1485717" algn="l"/>
                <a:tab pos="1980956" algn="l"/>
                <a:tab pos="2476195" algn="l"/>
                <a:tab pos="2971434" algn="l"/>
                <a:tab pos="3466673" algn="l"/>
                <a:tab pos="3961912" algn="l"/>
                <a:tab pos="4457151" algn="l"/>
                <a:tab pos="4952390" algn="l"/>
                <a:tab pos="5447629" algn="l"/>
                <a:tab pos="5942868" algn="l"/>
                <a:tab pos="6438108" algn="l"/>
                <a:tab pos="6933347" algn="l"/>
                <a:tab pos="7428586" algn="l"/>
                <a:tab pos="7923825" algn="l"/>
                <a:tab pos="8419064" algn="l"/>
                <a:tab pos="8914303" algn="l"/>
                <a:tab pos="9409542" algn="l"/>
                <a:tab pos="9904781" algn="l"/>
              </a:tabLst>
            </a:pPr>
            <a:r>
              <a:rPr lang="en-AU" dirty="0" smtClean="0">
                <a:solidFill>
                  <a:srgbClr val="0033CC"/>
                </a:solidFill>
                <a:latin typeface="Arial" charset="0"/>
                <a:cs typeface="Arial" charset="0"/>
              </a:rPr>
              <a:t>where:</a:t>
            </a:r>
          </a:p>
          <a:p>
            <a:pPr marL="495239" lvl="1" algn="just">
              <a:spcBef>
                <a:spcPts val="487"/>
              </a:spcBef>
              <a:buFont typeface="Arial" pitchFamily="34" charset="0"/>
              <a:buChar char="•"/>
              <a:tabLst>
                <a:tab pos="0" algn="l"/>
                <a:tab pos="495239" algn="l"/>
                <a:tab pos="990478" algn="l"/>
                <a:tab pos="1485717" algn="l"/>
                <a:tab pos="1980956" algn="l"/>
                <a:tab pos="2476195" algn="l"/>
                <a:tab pos="2971434" algn="l"/>
                <a:tab pos="3466673" algn="l"/>
                <a:tab pos="3961912" algn="l"/>
                <a:tab pos="4457151" algn="l"/>
                <a:tab pos="4952390" algn="l"/>
                <a:tab pos="5447629" algn="l"/>
                <a:tab pos="5942868" algn="l"/>
                <a:tab pos="6438108" algn="l"/>
                <a:tab pos="6933347" algn="l"/>
                <a:tab pos="7428586" algn="l"/>
                <a:tab pos="7923825" algn="l"/>
                <a:tab pos="8419064" algn="l"/>
                <a:tab pos="8914303" algn="l"/>
                <a:tab pos="9409542" algn="l"/>
                <a:tab pos="9904781" algn="l"/>
              </a:tabLst>
            </a:pPr>
            <a:r>
              <a:rPr lang="en-AU" dirty="0" smtClean="0">
                <a:solidFill>
                  <a:srgbClr val="0033CC"/>
                </a:solidFill>
                <a:latin typeface="Courier New" pitchFamily="49" charset="0"/>
                <a:ea typeface="ＭＳ Ｐゴシック" pitchFamily="32" charset="-128"/>
              </a:rPr>
              <a:t> K</a:t>
            </a:r>
            <a:r>
              <a:rPr lang="en-AU" baseline="30000" dirty="0" smtClean="0">
                <a:solidFill>
                  <a:srgbClr val="0033CC"/>
                </a:solidFill>
                <a:latin typeface="Courier New" pitchFamily="49" charset="0"/>
                <a:ea typeface="ＭＳ Ｐゴシック" pitchFamily="32" charset="-128"/>
              </a:rPr>
              <a:t>+</a:t>
            </a:r>
            <a:r>
              <a:rPr lang="en-AU" dirty="0" smtClean="0">
                <a:solidFill>
                  <a:srgbClr val="0033CC"/>
                </a:solidFill>
                <a:latin typeface="Courier New" pitchFamily="49" charset="0"/>
                <a:ea typeface="ＭＳ Ｐゴシック" pitchFamily="32" charset="-128"/>
              </a:rPr>
              <a:t> is</a:t>
            </a:r>
            <a:r>
              <a:rPr lang="en-US" dirty="0" smtClean="0">
                <a:solidFill>
                  <a:srgbClr val="0033CC"/>
                </a:solidFill>
                <a:latin typeface="Arial" charset="0"/>
                <a:ea typeface="ＭＳ Ｐゴシック" pitchFamily="32" charset="-128"/>
              </a:rPr>
              <a:t> K padded with zeros on the left so that the result is b bits in length</a:t>
            </a:r>
          </a:p>
          <a:p>
            <a:pPr marL="495239" lvl="1" algn="just">
              <a:spcBef>
                <a:spcPts val="487"/>
              </a:spcBef>
              <a:buFont typeface="Arial" pitchFamily="34" charset="0"/>
              <a:buChar char="•"/>
              <a:tabLst>
                <a:tab pos="0" algn="l"/>
                <a:tab pos="495239" algn="l"/>
                <a:tab pos="990478" algn="l"/>
                <a:tab pos="1485717" algn="l"/>
                <a:tab pos="1980956" algn="l"/>
                <a:tab pos="2476195" algn="l"/>
                <a:tab pos="2971434" algn="l"/>
                <a:tab pos="3466673" algn="l"/>
                <a:tab pos="3961912" algn="l"/>
                <a:tab pos="4457151" algn="l"/>
                <a:tab pos="4952390" algn="l"/>
                <a:tab pos="5447629" algn="l"/>
                <a:tab pos="5942868" algn="l"/>
                <a:tab pos="6438108" algn="l"/>
                <a:tab pos="6933347" algn="l"/>
                <a:tab pos="7428586" algn="l"/>
                <a:tab pos="7923825" algn="l"/>
                <a:tab pos="8419064" algn="l"/>
                <a:tab pos="8914303" algn="l"/>
                <a:tab pos="9409542" algn="l"/>
                <a:tab pos="9904781" algn="l"/>
              </a:tabLst>
            </a:pPr>
            <a:r>
              <a:rPr lang="en-US" dirty="0" smtClean="0">
                <a:solidFill>
                  <a:srgbClr val="0033CC"/>
                </a:solidFill>
                <a:latin typeface="Arial" charset="0"/>
                <a:ea typeface="ＭＳ Ｐゴシック" pitchFamily="32" charset="-128"/>
              </a:rPr>
              <a:t> </a:t>
            </a:r>
            <a:r>
              <a:rPr lang="en-US" dirty="0" err="1" smtClean="0">
                <a:solidFill>
                  <a:srgbClr val="0033CC"/>
                </a:solidFill>
                <a:latin typeface="Arial" charset="0"/>
                <a:ea typeface="ＭＳ Ｐゴシック" pitchFamily="32" charset="-128"/>
              </a:rPr>
              <a:t>ipad</a:t>
            </a:r>
            <a:r>
              <a:rPr lang="en-US" dirty="0" smtClean="0">
                <a:solidFill>
                  <a:srgbClr val="0033CC"/>
                </a:solidFill>
                <a:latin typeface="Arial" charset="0"/>
                <a:ea typeface="ＭＳ Ｐゴシック" pitchFamily="32" charset="-128"/>
              </a:rPr>
              <a:t> is a pad value of 36 hex repeated to fill block</a:t>
            </a:r>
          </a:p>
          <a:p>
            <a:pPr marL="495239" lvl="1" algn="just">
              <a:spcBef>
                <a:spcPts val="487"/>
              </a:spcBef>
              <a:buFont typeface="Arial" pitchFamily="34" charset="0"/>
              <a:buChar char="•"/>
              <a:tabLst>
                <a:tab pos="0" algn="l"/>
                <a:tab pos="495239" algn="l"/>
                <a:tab pos="990478" algn="l"/>
                <a:tab pos="1485717" algn="l"/>
                <a:tab pos="1980956" algn="l"/>
                <a:tab pos="2476195" algn="l"/>
                <a:tab pos="2971434" algn="l"/>
                <a:tab pos="3466673" algn="l"/>
                <a:tab pos="3961912" algn="l"/>
                <a:tab pos="4457151" algn="l"/>
                <a:tab pos="4952390" algn="l"/>
                <a:tab pos="5447629" algn="l"/>
                <a:tab pos="5942868" algn="l"/>
                <a:tab pos="6438108" algn="l"/>
                <a:tab pos="6933347" algn="l"/>
                <a:tab pos="7428586" algn="l"/>
                <a:tab pos="7923825" algn="l"/>
                <a:tab pos="8419064" algn="l"/>
                <a:tab pos="8914303" algn="l"/>
                <a:tab pos="9409542" algn="l"/>
                <a:tab pos="9904781" algn="l"/>
              </a:tabLst>
            </a:pPr>
            <a:r>
              <a:rPr lang="en-US" dirty="0" smtClean="0">
                <a:solidFill>
                  <a:srgbClr val="0033CC"/>
                </a:solidFill>
                <a:latin typeface="Arial" charset="0"/>
                <a:ea typeface="ＭＳ Ｐゴシック" pitchFamily="32" charset="-128"/>
              </a:rPr>
              <a:t> </a:t>
            </a:r>
            <a:r>
              <a:rPr lang="en-US" dirty="0" err="1" smtClean="0">
                <a:solidFill>
                  <a:srgbClr val="0033CC"/>
                </a:solidFill>
                <a:latin typeface="Arial" charset="0"/>
                <a:ea typeface="ＭＳ Ｐゴシック" pitchFamily="32" charset="-128"/>
              </a:rPr>
              <a:t>opad</a:t>
            </a:r>
            <a:r>
              <a:rPr lang="en-US" dirty="0" smtClean="0">
                <a:solidFill>
                  <a:srgbClr val="0033CC"/>
                </a:solidFill>
                <a:latin typeface="Arial" charset="0"/>
                <a:ea typeface="ＭＳ Ｐゴシック" pitchFamily="32" charset="-128"/>
              </a:rPr>
              <a:t> is a pad value of 5C hex repeated to fill block</a:t>
            </a:r>
          </a:p>
          <a:p>
            <a:pPr marL="495239" lvl="1" algn="just">
              <a:spcBef>
                <a:spcPts val="487"/>
              </a:spcBef>
              <a:buFont typeface="Arial" pitchFamily="34" charset="0"/>
              <a:buChar char="•"/>
              <a:tabLst>
                <a:tab pos="0" algn="l"/>
                <a:tab pos="495239" algn="l"/>
                <a:tab pos="990478" algn="l"/>
                <a:tab pos="1485717" algn="l"/>
                <a:tab pos="1980956" algn="l"/>
                <a:tab pos="2476195" algn="l"/>
                <a:tab pos="2971434" algn="l"/>
                <a:tab pos="3466673" algn="l"/>
                <a:tab pos="3961912" algn="l"/>
                <a:tab pos="4457151" algn="l"/>
                <a:tab pos="4952390" algn="l"/>
                <a:tab pos="5447629" algn="l"/>
                <a:tab pos="5942868" algn="l"/>
                <a:tab pos="6438108" algn="l"/>
                <a:tab pos="6933347" algn="l"/>
                <a:tab pos="7428586" algn="l"/>
                <a:tab pos="7923825" algn="l"/>
                <a:tab pos="8419064" algn="l"/>
                <a:tab pos="8914303" algn="l"/>
                <a:tab pos="9409542" algn="l"/>
                <a:tab pos="9904781" algn="l"/>
              </a:tabLst>
            </a:pPr>
            <a:r>
              <a:rPr lang="en-US" dirty="0" smtClean="0">
                <a:solidFill>
                  <a:srgbClr val="0033CC"/>
                </a:solidFill>
                <a:latin typeface="Arial" charset="0"/>
                <a:ea typeface="ＭＳ Ｐゴシック" pitchFamily="32" charset="-128"/>
              </a:rPr>
              <a:t> M is the message input to HMAC (including the padding specified in the embedded hash function)</a:t>
            </a:r>
          </a:p>
          <a:p>
            <a:pPr marL="495239" lvl="1" algn="just">
              <a:spcBef>
                <a:spcPts val="487"/>
              </a:spcBef>
              <a:buFont typeface="Arial" pitchFamily="34" charset="0"/>
              <a:buChar char="•"/>
              <a:tabLst>
                <a:tab pos="0" algn="l"/>
                <a:tab pos="495239" algn="l"/>
                <a:tab pos="990478" algn="l"/>
                <a:tab pos="1485717" algn="l"/>
                <a:tab pos="1980956" algn="l"/>
                <a:tab pos="2476195" algn="l"/>
                <a:tab pos="2971434" algn="l"/>
                <a:tab pos="3466673" algn="l"/>
                <a:tab pos="3961912" algn="l"/>
                <a:tab pos="4457151" algn="l"/>
                <a:tab pos="4952390" algn="l"/>
                <a:tab pos="5447629" algn="l"/>
                <a:tab pos="5942868" algn="l"/>
                <a:tab pos="6438108" algn="l"/>
                <a:tab pos="6933347" algn="l"/>
                <a:tab pos="7428586" algn="l"/>
                <a:tab pos="7923825" algn="l"/>
                <a:tab pos="8419064" algn="l"/>
                <a:tab pos="8914303" algn="l"/>
                <a:tab pos="9409542" algn="l"/>
                <a:tab pos="9904781" algn="l"/>
              </a:tabLst>
            </a:pPr>
            <a:r>
              <a:rPr lang="en-US" dirty="0" smtClean="0">
                <a:solidFill>
                  <a:srgbClr val="0033CC"/>
                </a:solidFill>
                <a:latin typeface="Arial" charset="0"/>
                <a:ea typeface="ＭＳ Ｐゴシック" pitchFamily="32" charset="-128"/>
              </a:rPr>
              <a:t> Note that the XOR with </a:t>
            </a:r>
            <a:r>
              <a:rPr lang="en-US" dirty="0" err="1" smtClean="0">
                <a:solidFill>
                  <a:srgbClr val="0033CC"/>
                </a:solidFill>
                <a:latin typeface="Arial" charset="0"/>
                <a:ea typeface="ＭＳ Ｐゴシック" pitchFamily="32" charset="-128"/>
              </a:rPr>
              <a:t>ipad</a:t>
            </a:r>
            <a:r>
              <a:rPr lang="en-US" dirty="0" smtClean="0">
                <a:solidFill>
                  <a:srgbClr val="0033CC"/>
                </a:solidFill>
                <a:latin typeface="Arial" charset="0"/>
                <a:ea typeface="ＭＳ Ｐゴシック" pitchFamily="32" charset="-128"/>
              </a:rPr>
              <a:t> results in flipping one-half of the bits of </a:t>
            </a:r>
            <a:r>
              <a:rPr lang="en-US" i="1" dirty="0" smtClean="0">
                <a:solidFill>
                  <a:srgbClr val="0033CC"/>
                </a:solidFill>
                <a:latin typeface="Arial" charset="0"/>
                <a:ea typeface="ＭＳ Ｐゴシック" pitchFamily="32" charset="-128"/>
              </a:rPr>
              <a:t>K.</a:t>
            </a:r>
          </a:p>
          <a:p>
            <a:pPr marL="495239" lvl="1" algn="just">
              <a:spcBef>
                <a:spcPts val="487"/>
              </a:spcBef>
              <a:buFont typeface="Arial" pitchFamily="34" charset="0"/>
              <a:buChar char="•"/>
              <a:tabLst>
                <a:tab pos="0" algn="l"/>
                <a:tab pos="495239" algn="l"/>
                <a:tab pos="990478" algn="l"/>
                <a:tab pos="1485717" algn="l"/>
                <a:tab pos="1980956" algn="l"/>
                <a:tab pos="2476195" algn="l"/>
                <a:tab pos="2971434" algn="l"/>
                <a:tab pos="3466673" algn="l"/>
                <a:tab pos="3961912" algn="l"/>
                <a:tab pos="4457151" algn="l"/>
                <a:tab pos="4952390" algn="l"/>
                <a:tab pos="5447629" algn="l"/>
                <a:tab pos="5942868" algn="l"/>
                <a:tab pos="6438108" algn="l"/>
                <a:tab pos="6933347" algn="l"/>
                <a:tab pos="7428586" algn="l"/>
                <a:tab pos="7923825" algn="l"/>
                <a:tab pos="8419064" algn="l"/>
                <a:tab pos="8914303" algn="l"/>
                <a:tab pos="9409542" algn="l"/>
                <a:tab pos="9904781" algn="l"/>
              </a:tabLst>
            </a:pPr>
            <a:r>
              <a:rPr lang="en-US" i="1" dirty="0" smtClean="0">
                <a:solidFill>
                  <a:srgbClr val="0033CC"/>
                </a:solidFill>
                <a:latin typeface="Arial" charset="0"/>
                <a:ea typeface="ＭＳ Ｐゴシック" pitchFamily="32" charset="-128"/>
              </a:rPr>
              <a:t> </a:t>
            </a:r>
            <a:r>
              <a:rPr lang="en-US" dirty="0" smtClean="0">
                <a:solidFill>
                  <a:srgbClr val="0033CC"/>
                </a:solidFill>
                <a:latin typeface="Arial" charset="0"/>
                <a:ea typeface="ＭＳ Ｐゴシック" pitchFamily="32" charset="-128"/>
              </a:rPr>
              <a:t>Similarly, the XOR with </a:t>
            </a:r>
            <a:r>
              <a:rPr lang="en-US" dirty="0" err="1" smtClean="0">
                <a:solidFill>
                  <a:srgbClr val="0033CC"/>
                </a:solidFill>
                <a:latin typeface="Arial" charset="0"/>
                <a:ea typeface="ＭＳ Ｐゴシック" pitchFamily="32" charset="-128"/>
              </a:rPr>
              <a:t>opad</a:t>
            </a:r>
            <a:r>
              <a:rPr lang="en-US" dirty="0" smtClean="0">
                <a:solidFill>
                  <a:srgbClr val="0033CC"/>
                </a:solidFill>
                <a:latin typeface="Arial" charset="0"/>
                <a:ea typeface="ＭＳ Ｐゴシック" pitchFamily="32" charset="-128"/>
              </a:rPr>
              <a:t> results in flipping one-half of the bits of K, but a different set of bits.</a:t>
            </a:r>
          </a:p>
          <a:p>
            <a:pPr marL="495239" lvl="1" algn="just">
              <a:spcBef>
                <a:spcPts val="487"/>
              </a:spcBef>
              <a:buFont typeface="Arial" pitchFamily="34" charset="0"/>
              <a:buChar char="•"/>
              <a:tabLst>
                <a:tab pos="0" algn="l"/>
                <a:tab pos="495239" algn="l"/>
                <a:tab pos="990478" algn="l"/>
                <a:tab pos="1485717" algn="l"/>
                <a:tab pos="1980956" algn="l"/>
                <a:tab pos="2476195" algn="l"/>
                <a:tab pos="2971434" algn="l"/>
                <a:tab pos="3466673" algn="l"/>
                <a:tab pos="3961912" algn="l"/>
                <a:tab pos="4457151" algn="l"/>
                <a:tab pos="4952390" algn="l"/>
                <a:tab pos="5447629" algn="l"/>
                <a:tab pos="5942868" algn="l"/>
                <a:tab pos="6438108" algn="l"/>
                <a:tab pos="6933347" algn="l"/>
                <a:tab pos="7428586" algn="l"/>
                <a:tab pos="7923825" algn="l"/>
                <a:tab pos="8419064" algn="l"/>
                <a:tab pos="8914303" algn="l"/>
                <a:tab pos="9409542" algn="l"/>
                <a:tab pos="9904781" algn="l"/>
              </a:tabLst>
            </a:pPr>
            <a:r>
              <a:rPr lang="en-US" dirty="0" smtClean="0">
                <a:solidFill>
                  <a:srgbClr val="0033CC"/>
                </a:solidFill>
                <a:latin typeface="Arial" charset="0"/>
                <a:ea typeface="ＭＳ Ｐゴシック" pitchFamily="32" charset="-128"/>
              </a:rPr>
              <a:t> In effect, </a:t>
            </a:r>
            <a:r>
              <a:rPr lang="en-US" dirty="0" err="1" smtClean="0">
                <a:solidFill>
                  <a:srgbClr val="0033CC"/>
                </a:solidFill>
                <a:latin typeface="Arial" charset="0"/>
                <a:ea typeface="ＭＳ Ｐゴシック" pitchFamily="32" charset="-128"/>
              </a:rPr>
              <a:t>pseudorandomly</a:t>
            </a:r>
            <a:r>
              <a:rPr lang="en-US" dirty="0" smtClean="0">
                <a:solidFill>
                  <a:srgbClr val="0033CC"/>
                </a:solidFill>
                <a:latin typeface="Arial" charset="0"/>
                <a:ea typeface="ＭＳ Ｐゴシック" pitchFamily="32" charset="-128"/>
              </a:rPr>
              <a:t> generated two keys from K. </a:t>
            </a:r>
          </a:p>
          <a:p>
            <a:pPr marL="495239" lvl="1" algn="just">
              <a:spcBef>
                <a:spcPts val="487"/>
              </a:spcBef>
              <a:buFont typeface="Arial" pitchFamily="34" charset="0"/>
              <a:buChar char="•"/>
              <a:tabLst>
                <a:tab pos="0" algn="l"/>
                <a:tab pos="495239" algn="l"/>
                <a:tab pos="990478" algn="l"/>
                <a:tab pos="1485717" algn="l"/>
                <a:tab pos="1980956" algn="l"/>
                <a:tab pos="2476195" algn="l"/>
                <a:tab pos="2971434" algn="l"/>
                <a:tab pos="3466673" algn="l"/>
                <a:tab pos="3961912" algn="l"/>
                <a:tab pos="4457151" algn="l"/>
                <a:tab pos="4952390" algn="l"/>
                <a:tab pos="5447629" algn="l"/>
                <a:tab pos="5942868" algn="l"/>
                <a:tab pos="6438108" algn="l"/>
                <a:tab pos="6933347" algn="l"/>
                <a:tab pos="7428586" algn="l"/>
                <a:tab pos="7923825" algn="l"/>
                <a:tab pos="8419064" algn="l"/>
                <a:tab pos="8914303" algn="l"/>
                <a:tab pos="9409542" algn="l"/>
                <a:tab pos="9904781" algn="l"/>
              </a:tabLst>
            </a:pPr>
            <a:r>
              <a:rPr lang="en-US" dirty="0" smtClean="0">
                <a:solidFill>
                  <a:srgbClr val="0033CC"/>
                </a:solidFill>
                <a:latin typeface="Arial" charset="0"/>
                <a:ea typeface="ＭＳ Ｐゴシック" pitchFamily="32" charset="-128"/>
              </a:rPr>
              <a:t> </a:t>
            </a:r>
            <a:r>
              <a:rPr lang="en-US" dirty="0" smtClean="0">
                <a:solidFill>
                  <a:srgbClr val="0033CC"/>
                </a:solidFill>
                <a:latin typeface="Arial" charset="0"/>
                <a:ea typeface="ＭＳ Ｐゴシック" pitchFamily="32" charset="-128"/>
              </a:rPr>
              <a:t>HMAC should execute in approximately the same time as the embedded hash function for long messages. </a:t>
            </a:r>
            <a:endParaRPr lang="en-US" dirty="0">
              <a:solidFill>
                <a:srgbClr val="0033CC"/>
              </a:solidFill>
              <a:latin typeface="Arial" charset="0"/>
              <a:ea typeface="ＭＳ Ｐゴシック" pitchFamily="32" charset="-128"/>
            </a:endParaRPr>
          </a:p>
        </p:txBody>
      </p:sp>
    </p:spTree>
  </p:cSld>
  <p:clrMapOvr>
    <a:masterClrMapping/>
  </p:clrMapOvr>
  <p:transition spd="med"/>
  <p:timing>
    <p:tnLst>
      <p:par>
        <p:cTn id="1" dur="indefinite"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ext Box 1"/>
          <p:cNvSpPr txBox="1">
            <a:spLocks noChangeArrowheads="1"/>
          </p:cNvSpPr>
          <p:nvPr/>
        </p:nvSpPr>
        <p:spPr bwMode="auto">
          <a:xfrm>
            <a:off x="457200" y="277813"/>
            <a:ext cx="8229600" cy="1139825"/>
          </a:xfrm>
          <a:prstGeom prst="rect">
            <a:avLst/>
          </a:prstGeom>
          <a:noFill/>
          <a:ln w="9525">
            <a:noFill/>
            <a:round/>
            <a:headEnd/>
            <a:tailEnd/>
          </a:ln>
          <a:effectLst/>
        </p:spPr>
        <p:txBody>
          <a:bodyPr anchor="ctr" anchorCtr="1"/>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600" dirty="0">
                <a:solidFill>
                  <a:srgbClr val="00B0F0"/>
                </a:solidFill>
                <a:latin typeface="Arial" pitchFamily="34" charset="0"/>
                <a:cs typeface="Arial" pitchFamily="34" charset="0"/>
              </a:rPr>
              <a:t>HMAC Security</a:t>
            </a:r>
          </a:p>
        </p:txBody>
      </p:sp>
      <p:sp>
        <p:nvSpPr>
          <p:cNvPr id="28674" name="Text Box 2"/>
          <p:cNvSpPr txBox="1">
            <a:spLocks noChangeArrowheads="1"/>
          </p:cNvSpPr>
          <p:nvPr/>
        </p:nvSpPr>
        <p:spPr bwMode="auto">
          <a:xfrm>
            <a:off x="522514" y="1441269"/>
            <a:ext cx="8229600" cy="4454525"/>
          </a:xfrm>
          <a:prstGeom prst="rect">
            <a:avLst/>
          </a:prstGeom>
          <a:noFill/>
          <a:ln w="9525">
            <a:noFill/>
            <a:round/>
            <a:headEnd/>
            <a:tailEnd/>
          </a:ln>
          <a:effectLst/>
        </p:spPr>
        <p:txBody>
          <a:bodyPr/>
          <a:lstStyle/>
          <a:p>
            <a:pPr marL="338138" indent="-338138" algn="just">
              <a:lnSpc>
                <a:spcPct val="150000"/>
              </a:lnSpc>
              <a:spcBef>
                <a:spcPts val="800"/>
              </a:spcBef>
              <a:buClr>
                <a:srgbClr val="5FAFFF"/>
              </a:buClr>
              <a:buSzPct val="80000"/>
              <a:buFont typeface="Wingdings" charset="2"/>
              <a:buChar cha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US" sz="2400" dirty="0">
                <a:solidFill>
                  <a:srgbClr val="0033CC"/>
                </a:solidFill>
                <a:latin typeface="Arial" pitchFamily="34" charset="0"/>
                <a:cs typeface="Arial" pitchFamily="34" charset="0"/>
              </a:rPr>
              <a:t>proved </a:t>
            </a:r>
            <a:r>
              <a:rPr lang="en-AU" sz="2400" dirty="0">
                <a:solidFill>
                  <a:srgbClr val="0033CC"/>
                </a:solidFill>
                <a:latin typeface="Arial" pitchFamily="34" charset="0"/>
                <a:cs typeface="Arial" pitchFamily="34" charset="0"/>
              </a:rPr>
              <a:t>security of HMAC relates to that of the underlying hash algorithm</a:t>
            </a:r>
          </a:p>
          <a:p>
            <a:pPr marL="338138" indent="-338138" algn="just">
              <a:lnSpc>
                <a:spcPct val="150000"/>
              </a:lnSpc>
              <a:spcBef>
                <a:spcPts val="800"/>
              </a:spcBef>
              <a:buClr>
                <a:srgbClr val="5FAFFF"/>
              </a:buClr>
              <a:buSzPct val="80000"/>
              <a:buFont typeface="Wingdings" charset="2"/>
              <a:buChar cha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US" sz="2400" dirty="0">
                <a:solidFill>
                  <a:srgbClr val="0033CC"/>
                </a:solidFill>
                <a:latin typeface="Arial" pitchFamily="34" charset="0"/>
                <a:cs typeface="Arial" pitchFamily="34" charset="0"/>
              </a:rPr>
              <a:t>attacking HMAC requires either:</a:t>
            </a:r>
          </a:p>
          <a:p>
            <a:pPr marL="738188" lvl="1" indent="-280988" algn="just">
              <a:lnSpc>
                <a:spcPct val="150000"/>
              </a:lnSpc>
              <a:spcBef>
                <a:spcPts val="700"/>
              </a:spcBef>
              <a:buClr>
                <a:srgbClr val="D9D9FF"/>
              </a:buClr>
              <a:buSzPct val="50000"/>
              <a:buFont typeface="Wingdings" charset="2"/>
              <a:buChar cha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US" sz="2000" dirty="0">
                <a:solidFill>
                  <a:srgbClr val="0033CC"/>
                </a:solidFill>
                <a:latin typeface="Arial" pitchFamily="34" charset="0"/>
                <a:cs typeface="Arial" pitchFamily="34" charset="0"/>
              </a:rPr>
              <a:t>brute force attack on key used</a:t>
            </a:r>
          </a:p>
          <a:p>
            <a:pPr marL="738188" lvl="1" indent="-280988" algn="just">
              <a:lnSpc>
                <a:spcPct val="150000"/>
              </a:lnSpc>
              <a:spcBef>
                <a:spcPts val="700"/>
              </a:spcBef>
              <a:buClr>
                <a:srgbClr val="D9D9FF"/>
              </a:buClr>
              <a:buSzPct val="50000"/>
              <a:buFont typeface="Wingdings" charset="2"/>
              <a:buChar cha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US" sz="2000" dirty="0">
                <a:solidFill>
                  <a:srgbClr val="0033CC"/>
                </a:solidFill>
                <a:latin typeface="Arial" pitchFamily="34" charset="0"/>
                <a:cs typeface="Arial" pitchFamily="34" charset="0"/>
              </a:rPr>
              <a:t>birthday attack (but since keyed would need to observe a very large number of messages)</a:t>
            </a:r>
          </a:p>
          <a:p>
            <a:pPr marL="338138" indent="-338138" algn="just">
              <a:lnSpc>
                <a:spcPct val="150000"/>
              </a:lnSpc>
              <a:spcBef>
                <a:spcPts val="800"/>
              </a:spcBef>
              <a:buClr>
                <a:srgbClr val="5FAFFF"/>
              </a:buClr>
              <a:buSzPct val="80000"/>
              <a:buFont typeface="Wingdings" charset="2"/>
              <a:buChar cha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US" sz="2400" dirty="0">
                <a:solidFill>
                  <a:srgbClr val="0033CC"/>
                </a:solidFill>
                <a:latin typeface="Arial" pitchFamily="34" charset="0"/>
                <a:cs typeface="Arial" pitchFamily="34" charset="0"/>
              </a:rPr>
              <a:t>choose hash function used based on speed verses security constraints</a:t>
            </a:r>
          </a:p>
          <a:p>
            <a:pPr marL="338138" indent="-338138" algn="just">
              <a:lnSpc>
                <a:spcPct val="150000"/>
              </a:lnSpc>
              <a:spcBef>
                <a:spcPts val="800"/>
              </a:spcBef>
              <a:buClrTx/>
              <a:buSzPct val="80000"/>
              <a:buFontTx/>
              <a:buNone/>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endParaRPr lang="en-US" sz="2400" dirty="0">
              <a:solidFill>
                <a:srgbClr val="0033CC"/>
              </a:solidFill>
              <a:latin typeface="Arial" pitchFamily="34" charset="0"/>
              <a:cs typeface="Arial" pitchFamily="34" charset="0"/>
            </a:endParaRPr>
          </a:p>
        </p:txBody>
      </p:sp>
    </p:spTree>
  </p:cSld>
  <p:clrMapOvr>
    <a:masterClrMapping/>
  </p:clrMapOvr>
  <p:transition spd="med"/>
  <p:timing>
    <p:tnLst>
      <p:par>
        <p:cTn id="1" dur="indefinite"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additive="repl">
                                        <p:cTn id="6" dur="1" fill="hold">
                                          <p:stCondLst>
                                            <p:cond delay="0"/>
                                          </p:stCondLst>
                                        </p:cTn>
                                        <p:tgtEl>
                                          <p:spTgt spid="2867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additive="repl">
                                        <p:cTn id="10" dur="1" fill="hold">
                                          <p:stCondLst>
                                            <p:cond delay="0"/>
                                          </p:stCondLst>
                                        </p:cTn>
                                        <p:tgtEl>
                                          <p:spTgt spid="2867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additive="repl">
                                        <p:cTn id="14" dur="1" fill="hold">
                                          <p:stCondLst>
                                            <p:cond delay="0"/>
                                          </p:stCondLst>
                                        </p:cTn>
                                        <p:tgtEl>
                                          <p:spTgt spid="2867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ext Box 1"/>
          <p:cNvSpPr txBox="1">
            <a:spLocks noChangeArrowheads="1"/>
          </p:cNvSpPr>
          <p:nvPr/>
        </p:nvSpPr>
        <p:spPr bwMode="auto">
          <a:xfrm>
            <a:off x="457200" y="192088"/>
            <a:ext cx="8229600" cy="1311275"/>
          </a:xfrm>
          <a:prstGeom prst="rect">
            <a:avLst/>
          </a:prstGeom>
          <a:noFill/>
          <a:ln w="9525">
            <a:noFill/>
            <a:round/>
            <a:headEnd/>
            <a:tailEnd/>
          </a:ln>
          <a:effectLst/>
        </p:spPr>
        <p:txBody>
          <a:bodyPr anchor="ctr" anchorCtr="1"/>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600" dirty="0">
                <a:solidFill>
                  <a:srgbClr val="00B0F0"/>
                </a:solidFill>
                <a:latin typeface="Arial" pitchFamily="34" charset="0"/>
                <a:cs typeface="Arial" pitchFamily="34" charset="0"/>
              </a:rPr>
              <a:t>Using Symmetric Ciphers for MACs</a:t>
            </a:r>
          </a:p>
        </p:txBody>
      </p:sp>
      <p:sp>
        <p:nvSpPr>
          <p:cNvPr id="30722" name="Text Box 2"/>
          <p:cNvSpPr txBox="1">
            <a:spLocks noChangeArrowheads="1"/>
          </p:cNvSpPr>
          <p:nvPr/>
        </p:nvSpPr>
        <p:spPr bwMode="auto">
          <a:xfrm>
            <a:off x="404948" y="1428206"/>
            <a:ext cx="8507413" cy="4454525"/>
          </a:xfrm>
          <a:prstGeom prst="rect">
            <a:avLst/>
          </a:prstGeom>
          <a:noFill/>
          <a:ln w="9525">
            <a:noFill/>
            <a:round/>
            <a:headEnd/>
            <a:tailEnd/>
          </a:ln>
          <a:effectLst/>
        </p:spPr>
        <p:txBody>
          <a:bodyPr/>
          <a:lstStyle/>
          <a:p>
            <a:pPr marL="338138" indent="-338138" algn="just">
              <a:lnSpc>
                <a:spcPct val="90000"/>
              </a:lnSpc>
              <a:spcBef>
                <a:spcPts val="700"/>
              </a:spcBef>
              <a:buClr>
                <a:srgbClr val="5FAFFF"/>
              </a:buClr>
              <a:buSzPct val="80000"/>
              <a:buFont typeface="Wingdings" charset="2"/>
              <a:buChar cha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US" sz="2400" dirty="0">
                <a:solidFill>
                  <a:srgbClr val="0033CC"/>
                </a:solidFill>
                <a:latin typeface="Arial" pitchFamily="34" charset="0"/>
                <a:cs typeface="Arial" pitchFamily="34" charset="0"/>
              </a:rPr>
              <a:t>can use any block cipher chaining mode and use final block as a MAC</a:t>
            </a:r>
          </a:p>
          <a:p>
            <a:pPr marL="338138" indent="-338138" algn="just">
              <a:lnSpc>
                <a:spcPct val="90000"/>
              </a:lnSpc>
              <a:spcBef>
                <a:spcPts val="700"/>
              </a:spcBef>
              <a:buClr>
                <a:srgbClr val="5FAFFF"/>
              </a:buClr>
              <a:buSzPct val="80000"/>
              <a:buFont typeface="Wingdings" charset="2"/>
              <a:buChar cha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US" sz="2400" b="1" dirty="0">
                <a:solidFill>
                  <a:srgbClr val="0033CC"/>
                </a:solidFill>
                <a:latin typeface="Arial" pitchFamily="34" charset="0"/>
                <a:cs typeface="Arial" pitchFamily="34" charset="0"/>
              </a:rPr>
              <a:t>Data Authentication Algorithm (DAA)</a:t>
            </a:r>
            <a:r>
              <a:rPr lang="en-US" sz="2400" dirty="0">
                <a:solidFill>
                  <a:srgbClr val="0033CC"/>
                </a:solidFill>
                <a:latin typeface="Arial" pitchFamily="34" charset="0"/>
                <a:cs typeface="Arial" pitchFamily="34" charset="0"/>
              </a:rPr>
              <a:t> is a widely used MAC based on DES-CBC</a:t>
            </a:r>
          </a:p>
          <a:p>
            <a:pPr marL="738188" lvl="1" indent="-280988" algn="just">
              <a:lnSpc>
                <a:spcPct val="90000"/>
              </a:lnSpc>
              <a:spcBef>
                <a:spcPts val="600"/>
              </a:spcBef>
              <a:buClr>
                <a:srgbClr val="D9D9FF"/>
              </a:buClr>
              <a:buSzPct val="50000"/>
              <a:buFont typeface="Wingdings" charset="2"/>
              <a:buChar cha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US" sz="1600" dirty="0">
                <a:solidFill>
                  <a:srgbClr val="0033CC"/>
                </a:solidFill>
                <a:latin typeface="Arial" pitchFamily="34" charset="0"/>
                <a:cs typeface="Arial" pitchFamily="34" charset="0"/>
              </a:rPr>
              <a:t>using IV=0 and zero-pad of final block</a:t>
            </a:r>
          </a:p>
          <a:p>
            <a:pPr marL="738188" lvl="1" indent="-280988" algn="just">
              <a:lnSpc>
                <a:spcPct val="90000"/>
              </a:lnSpc>
              <a:spcBef>
                <a:spcPts val="600"/>
              </a:spcBef>
              <a:buClr>
                <a:srgbClr val="D9D9FF"/>
              </a:buClr>
              <a:buSzPct val="50000"/>
              <a:buFont typeface="Wingdings" charset="2"/>
              <a:buChar cha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US" sz="1600" dirty="0">
                <a:solidFill>
                  <a:srgbClr val="0033CC"/>
                </a:solidFill>
                <a:latin typeface="Arial" pitchFamily="34" charset="0"/>
                <a:cs typeface="Arial" pitchFamily="34" charset="0"/>
              </a:rPr>
              <a:t>encrypt message using DES in CBC mode</a:t>
            </a:r>
          </a:p>
          <a:p>
            <a:pPr marL="738188" lvl="1" indent="-280988" algn="just">
              <a:lnSpc>
                <a:spcPct val="90000"/>
              </a:lnSpc>
              <a:spcBef>
                <a:spcPts val="600"/>
              </a:spcBef>
              <a:buClr>
                <a:srgbClr val="D9D9FF"/>
              </a:buClr>
              <a:buSzPct val="50000"/>
              <a:buFont typeface="Wingdings" charset="2"/>
              <a:buChar cha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US" sz="1600" dirty="0">
                <a:solidFill>
                  <a:srgbClr val="0033CC"/>
                </a:solidFill>
                <a:latin typeface="Arial" pitchFamily="34" charset="0"/>
                <a:cs typeface="Arial" pitchFamily="34" charset="0"/>
              </a:rPr>
              <a:t>and send just the final block as the MAC</a:t>
            </a:r>
          </a:p>
          <a:p>
            <a:pPr lvl="2" algn="just">
              <a:lnSpc>
                <a:spcPct val="90000"/>
              </a:lnSpc>
              <a:spcBef>
                <a:spcPts val="500"/>
              </a:spcBef>
              <a:buClr>
                <a:srgbClr val="00FFFF"/>
              </a:buClr>
              <a:buFont typeface="Arial" charset="0"/>
              <a:buChar cha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US" dirty="0">
                <a:solidFill>
                  <a:srgbClr val="0033CC"/>
                </a:solidFill>
                <a:latin typeface="Arial" pitchFamily="34" charset="0"/>
                <a:cs typeface="Arial" pitchFamily="34" charset="0"/>
              </a:rPr>
              <a:t>or the leftmost M bits (16≤M≤64) of final block</a:t>
            </a:r>
          </a:p>
          <a:p>
            <a:pPr marL="338138" indent="-338138" algn="just">
              <a:lnSpc>
                <a:spcPct val="90000"/>
              </a:lnSpc>
              <a:spcBef>
                <a:spcPts val="700"/>
              </a:spcBef>
              <a:buClr>
                <a:srgbClr val="5FAFFF"/>
              </a:buClr>
              <a:buSzPct val="80000"/>
              <a:buFont typeface="Wingdings" charset="2"/>
              <a:buChar cha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US" sz="2400" dirty="0">
                <a:solidFill>
                  <a:srgbClr val="0033CC"/>
                </a:solidFill>
                <a:latin typeface="Arial" pitchFamily="34" charset="0"/>
                <a:cs typeface="Arial" pitchFamily="34" charset="0"/>
              </a:rPr>
              <a:t>but final MAC is now too small for security…</a:t>
            </a:r>
          </a:p>
          <a:p>
            <a:pPr marL="338138" indent="-338138" algn="just">
              <a:lnSpc>
                <a:spcPct val="90000"/>
              </a:lnSpc>
              <a:spcBef>
                <a:spcPts val="700"/>
              </a:spcBef>
              <a:buClrTx/>
              <a:buSzPct val="80000"/>
              <a:buFontTx/>
              <a:buNone/>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US" sz="2400" dirty="0">
                <a:solidFill>
                  <a:srgbClr val="0033CC"/>
                </a:solidFill>
                <a:latin typeface="Arial" pitchFamily="34" charset="0"/>
                <a:cs typeface="Arial" pitchFamily="34" charset="0"/>
              </a:rPr>
              <a:t> … can use message blocks in reverse order…</a:t>
            </a:r>
          </a:p>
        </p:txBody>
      </p:sp>
    </p:spTree>
  </p:cSld>
  <p:clrMapOvr>
    <a:masterClrMapping/>
  </p:clrMapOvr>
  <p:transition spd="med"/>
  <p:timing>
    <p:tnLst>
      <p:par>
        <p:cTn id="1" dur="indefinite"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additive="repl">
                                        <p:cTn id="6" dur="1" fill="hold">
                                          <p:stCondLst>
                                            <p:cond delay="0"/>
                                          </p:stCondLst>
                                        </p:cTn>
                                        <p:tgtEl>
                                          <p:spTgt spid="30722">
                                            <p:txEl>
                                              <p:pRg st="7" end="7"/>
                                            </p:txEl>
                                          </p:spTgt>
                                        </p:tgtEl>
                                        <p:attrNameLst>
                                          <p:attrName>style.visibility</p:attrName>
                                        </p:attrNameLst>
                                      </p:cBhvr>
                                      <p:to>
                                        <p:strVal val="visible"/>
                                      </p:to>
                                    </p:set>
                                    <p:animEffect transition="in" filter="checkerboard(across)">
                                      <p:cBhvr additive="repl">
                                        <p:cTn id="7" dur="500"/>
                                        <p:tgtEl>
                                          <p:spTgt spid="30722">
                                            <p:txEl>
                                              <p:pRg st="7" end="7"/>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fill="hold" nodeType="clickEffect">
                                  <p:stCondLst>
                                    <p:cond delay="0"/>
                                  </p:stCondLst>
                                  <p:childTnLst>
                                    <p:set>
                                      <p:cBhvr additive="repl">
                                        <p:cTn id="11" dur="1" fill="hold">
                                          <p:stCondLst>
                                            <p:cond delay="0"/>
                                          </p:stCondLst>
                                        </p:cTn>
                                        <p:tgtEl>
                                          <p:spTgt spid="30722">
                                            <p:txEl>
                                              <p:pRg st="1" end="1"/>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fill="hold" nodeType="clickEffect">
                                  <p:stCondLst>
                                    <p:cond delay="0"/>
                                  </p:stCondLst>
                                  <p:childTnLst>
                                    <p:set>
                                      <p:cBhvr additive="repl">
                                        <p:cTn id="15" dur="1" fill="hold">
                                          <p:stCondLst>
                                            <p:cond delay="0"/>
                                          </p:stCondLst>
                                        </p:cTn>
                                        <p:tgtEl>
                                          <p:spTgt spid="30722">
                                            <p:txEl>
                                              <p:pRg st="2" end="2"/>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fill="hold" nodeType="clickEffect">
                                  <p:stCondLst>
                                    <p:cond delay="0"/>
                                  </p:stCondLst>
                                  <p:childTnLst>
                                    <p:set>
                                      <p:cBhvr additive="repl">
                                        <p:cTn id="19" dur="1" fill="hold">
                                          <p:stCondLst>
                                            <p:cond delay="0"/>
                                          </p:stCondLst>
                                        </p:cTn>
                                        <p:tgtEl>
                                          <p:spTgt spid="30722">
                                            <p:txEl>
                                              <p:pRg st="3" end="3"/>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fill="hold" nodeType="clickEffect">
                                  <p:stCondLst>
                                    <p:cond delay="0"/>
                                  </p:stCondLst>
                                  <p:childTnLst>
                                    <p:set>
                                      <p:cBhvr additive="repl">
                                        <p:cTn id="23" dur="1" fill="hold">
                                          <p:stCondLst>
                                            <p:cond delay="0"/>
                                          </p:stCondLst>
                                        </p:cTn>
                                        <p:tgtEl>
                                          <p:spTgt spid="30722">
                                            <p:txEl>
                                              <p:pRg st="4" end="4"/>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fill="hold" nodeType="clickEffect">
                                  <p:stCondLst>
                                    <p:cond delay="0"/>
                                  </p:stCondLst>
                                  <p:childTnLst>
                                    <p:set>
                                      <p:cBhvr additive="repl">
                                        <p:cTn id="27" dur="1" fill="hold">
                                          <p:stCondLst>
                                            <p:cond delay="0"/>
                                          </p:stCondLst>
                                        </p:cTn>
                                        <p:tgtEl>
                                          <p:spTgt spid="30722">
                                            <p:txEl>
                                              <p:pRg st="5" end="5"/>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fill="hold" nodeType="clickEffect">
                                  <p:stCondLst>
                                    <p:cond delay="0"/>
                                  </p:stCondLst>
                                  <p:childTnLst>
                                    <p:set>
                                      <p:cBhvr additive="repl">
                                        <p:cTn id="31" dur="1" fill="hold">
                                          <p:stCondLst>
                                            <p:cond delay="0"/>
                                          </p:stCondLst>
                                        </p:cTn>
                                        <p:tgtEl>
                                          <p:spTgt spid="30722">
                                            <p:txEl>
                                              <p:pRg st="6" end="6"/>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fill="hold" nodeType="clickEffect">
                                  <p:stCondLst>
                                    <p:cond delay="0"/>
                                  </p:stCondLst>
                                  <p:childTnLst>
                                    <p:set>
                                      <p:cBhvr additive="repl">
                                        <p:cTn id="35" dur="1" fill="hold">
                                          <p:stCondLst>
                                            <p:cond delay="0"/>
                                          </p:stCondLst>
                                        </p:cTn>
                                        <p:tgtEl>
                                          <p:spTgt spid="3072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ext Box 1"/>
          <p:cNvSpPr txBox="1">
            <a:spLocks noChangeArrowheads="1"/>
          </p:cNvSpPr>
          <p:nvPr/>
        </p:nvSpPr>
        <p:spPr bwMode="auto">
          <a:xfrm>
            <a:off x="457200" y="277813"/>
            <a:ext cx="8229600" cy="1139825"/>
          </a:xfrm>
          <a:prstGeom prst="rect">
            <a:avLst/>
          </a:prstGeom>
          <a:noFill/>
          <a:ln w="9525">
            <a:noFill/>
            <a:round/>
            <a:headEnd/>
            <a:tailEnd/>
          </a:ln>
          <a:effectLst/>
        </p:spPr>
        <p:txBody>
          <a:bodyPr anchor="ctr" anchorCtr="1"/>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600" dirty="0">
                <a:solidFill>
                  <a:srgbClr val="00B0F0"/>
                </a:solidFill>
                <a:latin typeface="Arial" pitchFamily="34" charset="0"/>
                <a:cs typeface="Arial" pitchFamily="34" charset="0"/>
              </a:rPr>
              <a:t>Data Authentication Algorithm</a:t>
            </a:r>
          </a:p>
        </p:txBody>
      </p:sp>
      <p:pic>
        <p:nvPicPr>
          <p:cNvPr id="31746" name="Picture 2"/>
          <p:cNvPicPr>
            <a:picLocks noChangeAspect="1" noChangeArrowheads="1"/>
          </p:cNvPicPr>
          <p:nvPr/>
        </p:nvPicPr>
        <p:blipFill>
          <a:blip r:embed="rId3"/>
          <a:srcRect/>
          <a:stretch>
            <a:fillRect/>
          </a:stretch>
        </p:blipFill>
        <p:spPr bwMode="auto">
          <a:xfrm>
            <a:off x="829696" y="1828800"/>
            <a:ext cx="7256213" cy="3592286"/>
          </a:xfrm>
          <a:prstGeom prst="rect">
            <a:avLst/>
          </a:prstGeom>
          <a:noFill/>
          <a:ln w="9525">
            <a:noFill/>
            <a:round/>
            <a:headEnd/>
            <a:tailEnd/>
          </a:ln>
          <a:effectLst/>
        </p:spPr>
      </p:pic>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ext Box 1"/>
          <p:cNvSpPr txBox="1">
            <a:spLocks noChangeArrowheads="1"/>
          </p:cNvSpPr>
          <p:nvPr/>
        </p:nvSpPr>
        <p:spPr bwMode="auto">
          <a:xfrm>
            <a:off x="457200" y="192088"/>
            <a:ext cx="8229600" cy="1311275"/>
          </a:xfrm>
          <a:prstGeom prst="rect">
            <a:avLst/>
          </a:prstGeom>
          <a:noFill/>
          <a:ln w="9525">
            <a:noFill/>
            <a:round/>
            <a:headEnd/>
            <a:tailEnd/>
          </a:ln>
          <a:effectLst/>
        </p:spPr>
        <p:txBody>
          <a:bodyPr anchor="ctr" anchorCtr="1"/>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600" dirty="0" smtClean="0">
                <a:solidFill>
                  <a:srgbClr val="00B0F0"/>
                </a:solidFill>
                <a:latin typeface="Arial" pitchFamily="34" charset="0"/>
                <a:cs typeface="Arial" pitchFamily="34" charset="0"/>
              </a:rPr>
              <a:t>Data Authentication Algorithm</a:t>
            </a:r>
            <a:endParaRPr lang="en-US" sz="3600" dirty="0">
              <a:solidFill>
                <a:srgbClr val="00B0F0"/>
              </a:solidFill>
              <a:latin typeface="Arial" pitchFamily="34" charset="0"/>
              <a:cs typeface="Arial" pitchFamily="34" charset="0"/>
            </a:endParaRPr>
          </a:p>
        </p:txBody>
      </p:sp>
      <p:sp>
        <p:nvSpPr>
          <p:cNvPr id="30722" name="Text Box 2"/>
          <p:cNvSpPr txBox="1">
            <a:spLocks noChangeArrowheads="1"/>
          </p:cNvSpPr>
          <p:nvPr/>
        </p:nvSpPr>
        <p:spPr bwMode="auto">
          <a:xfrm>
            <a:off x="404948" y="1428206"/>
            <a:ext cx="8507413" cy="4454525"/>
          </a:xfrm>
          <a:prstGeom prst="rect">
            <a:avLst/>
          </a:prstGeom>
          <a:noFill/>
          <a:ln w="9525">
            <a:noFill/>
            <a:round/>
            <a:headEnd/>
            <a:tailEnd/>
          </a:ln>
          <a:effectLst/>
        </p:spPr>
        <p:txBody>
          <a:bodyPr/>
          <a:lstStyle/>
          <a:p>
            <a:pPr algn="just">
              <a:spcBef>
                <a:spcPts val="487"/>
              </a:spcBef>
              <a:buFont typeface="Arial" pitchFamily="34" charset="0"/>
              <a:buChar char="•"/>
              <a:tabLst>
                <a:tab pos="0" algn="l"/>
                <a:tab pos="495239" algn="l"/>
                <a:tab pos="990478" algn="l"/>
                <a:tab pos="1485717" algn="l"/>
                <a:tab pos="1980956" algn="l"/>
                <a:tab pos="2476195" algn="l"/>
                <a:tab pos="2971434" algn="l"/>
                <a:tab pos="3466673" algn="l"/>
                <a:tab pos="3961912" algn="l"/>
                <a:tab pos="4457151" algn="l"/>
                <a:tab pos="4952390" algn="l"/>
                <a:tab pos="5447629" algn="l"/>
                <a:tab pos="5942868" algn="l"/>
                <a:tab pos="6438108" algn="l"/>
                <a:tab pos="6933347" algn="l"/>
                <a:tab pos="7428586" algn="l"/>
                <a:tab pos="7923825" algn="l"/>
                <a:tab pos="8419064" algn="l"/>
                <a:tab pos="8914303" algn="l"/>
                <a:tab pos="9409542" algn="l"/>
                <a:tab pos="9904781" algn="l"/>
              </a:tabLst>
            </a:pPr>
            <a:r>
              <a:rPr lang="en-US" sz="2000" dirty="0" smtClean="0">
                <a:solidFill>
                  <a:srgbClr val="0033CC"/>
                </a:solidFill>
                <a:latin typeface="Arial" charset="0"/>
                <a:ea typeface="ＭＳ Ｐゴシック" pitchFamily="32" charset="-128"/>
              </a:rPr>
              <a:t> The </a:t>
            </a:r>
            <a:r>
              <a:rPr lang="en-US" sz="2000" dirty="0" smtClean="0">
                <a:solidFill>
                  <a:srgbClr val="0033CC"/>
                </a:solidFill>
                <a:latin typeface="Arial" charset="0"/>
                <a:ea typeface="ＭＳ Ｐゴシック" pitchFamily="32" charset="-128"/>
              </a:rPr>
              <a:t>Data Authentication Algorithm, based on DES, has been one of the most widely used MACs for a number of years. </a:t>
            </a:r>
            <a:endParaRPr lang="en-US" sz="2000" dirty="0" smtClean="0">
              <a:solidFill>
                <a:srgbClr val="0033CC"/>
              </a:solidFill>
              <a:latin typeface="Arial" charset="0"/>
              <a:ea typeface="ＭＳ Ｐゴシック" pitchFamily="32" charset="-128"/>
            </a:endParaRPr>
          </a:p>
          <a:p>
            <a:pPr algn="just">
              <a:spcBef>
                <a:spcPts val="487"/>
              </a:spcBef>
              <a:buFont typeface="Arial" pitchFamily="34" charset="0"/>
              <a:buChar char="•"/>
              <a:tabLst>
                <a:tab pos="0" algn="l"/>
                <a:tab pos="495239" algn="l"/>
                <a:tab pos="990478" algn="l"/>
                <a:tab pos="1485717" algn="l"/>
                <a:tab pos="1980956" algn="l"/>
                <a:tab pos="2476195" algn="l"/>
                <a:tab pos="2971434" algn="l"/>
                <a:tab pos="3466673" algn="l"/>
                <a:tab pos="3961912" algn="l"/>
                <a:tab pos="4457151" algn="l"/>
                <a:tab pos="4952390" algn="l"/>
                <a:tab pos="5447629" algn="l"/>
                <a:tab pos="5942868" algn="l"/>
                <a:tab pos="6438108" algn="l"/>
                <a:tab pos="6933347" algn="l"/>
                <a:tab pos="7428586" algn="l"/>
                <a:tab pos="7923825" algn="l"/>
                <a:tab pos="8419064" algn="l"/>
                <a:tab pos="8914303" algn="l"/>
                <a:tab pos="9409542" algn="l"/>
                <a:tab pos="9904781" algn="l"/>
              </a:tabLst>
            </a:pPr>
            <a:r>
              <a:rPr lang="en-US" sz="2000" dirty="0" smtClean="0">
                <a:solidFill>
                  <a:srgbClr val="0033CC"/>
                </a:solidFill>
                <a:latin typeface="Arial" charset="0"/>
                <a:ea typeface="ＭＳ Ｐゴシック" pitchFamily="32" charset="-128"/>
              </a:rPr>
              <a:t> </a:t>
            </a:r>
            <a:r>
              <a:rPr lang="en-US" sz="2000" dirty="0" smtClean="0">
                <a:solidFill>
                  <a:srgbClr val="0033CC"/>
                </a:solidFill>
                <a:latin typeface="Arial" charset="0"/>
                <a:ea typeface="ＭＳ Ｐゴシック" pitchFamily="32" charset="-128"/>
              </a:rPr>
              <a:t>The </a:t>
            </a:r>
            <a:r>
              <a:rPr lang="en-US" sz="2000" dirty="0" smtClean="0">
                <a:solidFill>
                  <a:srgbClr val="0033CC"/>
                </a:solidFill>
                <a:latin typeface="Arial" charset="0"/>
                <a:ea typeface="ＭＳ Ｐゴシック" pitchFamily="32" charset="-128"/>
              </a:rPr>
              <a:t>algorithm is both a FIPS publication (FIPS PUB 113) and an ANSI standard (X9.17). </a:t>
            </a:r>
            <a:endParaRPr lang="en-US" sz="2000" dirty="0" smtClean="0">
              <a:solidFill>
                <a:srgbClr val="0033CC"/>
              </a:solidFill>
              <a:latin typeface="Arial" charset="0"/>
              <a:ea typeface="ＭＳ Ｐゴシック" pitchFamily="32" charset="-128"/>
            </a:endParaRPr>
          </a:p>
          <a:p>
            <a:pPr algn="just">
              <a:spcBef>
                <a:spcPts val="487"/>
              </a:spcBef>
              <a:buFont typeface="Arial" pitchFamily="34" charset="0"/>
              <a:buChar char="•"/>
              <a:tabLst>
                <a:tab pos="0" algn="l"/>
                <a:tab pos="495239" algn="l"/>
                <a:tab pos="990478" algn="l"/>
                <a:tab pos="1485717" algn="l"/>
                <a:tab pos="1980956" algn="l"/>
                <a:tab pos="2476195" algn="l"/>
                <a:tab pos="2971434" algn="l"/>
                <a:tab pos="3466673" algn="l"/>
                <a:tab pos="3961912" algn="l"/>
                <a:tab pos="4457151" algn="l"/>
                <a:tab pos="4952390" algn="l"/>
                <a:tab pos="5447629" algn="l"/>
                <a:tab pos="5942868" algn="l"/>
                <a:tab pos="6438108" algn="l"/>
                <a:tab pos="6933347" algn="l"/>
                <a:tab pos="7428586" algn="l"/>
                <a:tab pos="7923825" algn="l"/>
                <a:tab pos="8419064" algn="l"/>
                <a:tab pos="8914303" algn="l"/>
                <a:tab pos="9409542" algn="l"/>
                <a:tab pos="9904781" algn="l"/>
              </a:tabLst>
            </a:pPr>
            <a:r>
              <a:rPr lang="en-US" sz="2000" dirty="0" smtClean="0">
                <a:solidFill>
                  <a:srgbClr val="0033CC"/>
                </a:solidFill>
                <a:latin typeface="Arial" charset="0"/>
                <a:ea typeface="ＭＳ Ｐゴシック" pitchFamily="32" charset="-128"/>
              </a:rPr>
              <a:t> </a:t>
            </a:r>
            <a:r>
              <a:rPr lang="en-US" sz="2000" dirty="0" smtClean="0">
                <a:solidFill>
                  <a:srgbClr val="0033CC"/>
                </a:solidFill>
                <a:latin typeface="Arial" charset="0"/>
                <a:ea typeface="ＭＳ Ｐゴシック" pitchFamily="32" charset="-128"/>
              </a:rPr>
              <a:t>However</a:t>
            </a:r>
            <a:r>
              <a:rPr lang="en-US" sz="2000" dirty="0" smtClean="0">
                <a:solidFill>
                  <a:srgbClr val="0033CC"/>
                </a:solidFill>
                <a:latin typeface="Arial" charset="0"/>
                <a:ea typeface="ＭＳ Ｐゴシック" pitchFamily="32" charset="-128"/>
              </a:rPr>
              <a:t>, security weaknesses in this algorithm have been discovered and it is being replaced by newer and stronger algorithms. </a:t>
            </a:r>
            <a:endParaRPr lang="en-US" sz="2000" dirty="0" smtClean="0">
              <a:solidFill>
                <a:srgbClr val="0033CC"/>
              </a:solidFill>
              <a:latin typeface="Arial" charset="0"/>
              <a:ea typeface="ＭＳ Ｐゴシック" pitchFamily="32" charset="-128"/>
            </a:endParaRPr>
          </a:p>
          <a:p>
            <a:pPr algn="just">
              <a:spcBef>
                <a:spcPts val="487"/>
              </a:spcBef>
              <a:buFont typeface="Arial" pitchFamily="34" charset="0"/>
              <a:buChar char="•"/>
              <a:tabLst>
                <a:tab pos="0" algn="l"/>
                <a:tab pos="495239" algn="l"/>
                <a:tab pos="990478" algn="l"/>
                <a:tab pos="1485717" algn="l"/>
                <a:tab pos="1980956" algn="l"/>
                <a:tab pos="2476195" algn="l"/>
                <a:tab pos="2971434" algn="l"/>
                <a:tab pos="3466673" algn="l"/>
                <a:tab pos="3961912" algn="l"/>
                <a:tab pos="4457151" algn="l"/>
                <a:tab pos="4952390" algn="l"/>
                <a:tab pos="5447629" algn="l"/>
                <a:tab pos="5942868" algn="l"/>
                <a:tab pos="6438108" algn="l"/>
                <a:tab pos="6933347" algn="l"/>
                <a:tab pos="7428586" algn="l"/>
                <a:tab pos="7923825" algn="l"/>
                <a:tab pos="8419064" algn="l"/>
                <a:tab pos="8914303" algn="l"/>
                <a:tab pos="9409542" algn="l"/>
                <a:tab pos="9904781" algn="l"/>
              </a:tabLst>
            </a:pPr>
            <a:r>
              <a:rPr lang="en-US" sz="2000" dirty="0" smtClean="0">
                <a:solidFill>
                  <a:srgbClr val="0033CC"/>
                </a:solidFill>
                <a:latin typeface="Arial" charset="0"/>
                <a:ea typeface="ＭＳ Ｐゴシック" pitchFamily="32" charset="-128"/>
              </a:rPr>
              <a:t> </a:t>
            </a:r>
            <a:r>
              <a:rPr lang="en-US" sz="2000" dirty="0" smtClean="0">
                <a:solidFill>
                  <a:srgbClr val="0033CC"/>
                </a:solidFill>
                <a:latin typeface="Arial" charset="0"/>
                <a:ea typeface="ＭＳ Ｐゴシック" pitchFamily="32" charset="-128"/>
              </a:rPr>
              <a:t>The </a:t>
            </a:r>
            <a:r>
              <a:rPr lang="en-US" sz="2000" dirty="0" smtClean="0">
                <a:solidFill>
                  <a:srgbClr val="0033CC"/>
                </a:solidFill>
                <a:latin typeface="Arial" charset="0"/>
                <a:ea typeface="ＭＳ Ｐゴシック" pitchFamily="32" charset="-128"/>
              </a:rPr>
              <a:t>algorithm is shown here in Stallings Figure 12.7, and can be defined as using the cipher block chaining (CBC) mode of operation of DES, with an initialization vector of zero, and 0-pad of the final block if needed</a:t>
            </a:r>
            <a:r>
              <a:rPr lang="en-US" sz="2000" dirty="0" smtClean="0">
                <a:solidFill>
                  <a:srgbClr val="0033CC"/>
                </a:solidFill>
                <a:latin typeface="Arial" charset="0"/>
                <a:ea typeface="ＭＳ Ｐゴシック" pitchFamily="32" charset="-128"/>
              </a:rPr>
              <a:t>.</a:t>
            </a:r>
          </a:p>
          <a:p>
            <a:pPr algn="just">
              <a:spcBef>
                <a:spcPts val="487"/>
              </a:spcBef>
              <a:buFont typeface="Arial" pitchFamily="34" charset="0"/>
              <a:buChar char="•"/>
              <a:tabLst>
                <a:tab pos="0" algn="l"/>
                <a:tab pos="495239" algn="l"/>
                <a:tab pos="990478" algn="l"/>
                <a:tab pos="1485717" algn="l"/>
                <a:tab pos="1980956" algn="l"/>
                <a:tab pos="2476195" algn="l"/>
                <a:tab pos="2971434" algn="l"/>
                <a:tab pos="3466673" algn="l"/>
                <a:tab pos="3961912" algn="l"/>
                <a:tab pos="4457151" algn="l"/>
                <a:tab pos="4952390" algn="l"/>
                <a:tab pos="5447629" algn="l"/>
                <a:tab pos="5942868" algn="l"/>
                <a:tab pos="6438108" algn="l"/>
                <a:tab pos="6933347" algn="l"/>
                <a:tab pos="7428586" algn="l"/>
                <a:tab pos="7923825" algn="l"/>
                <a:tab pos="8419064" algn="l"/>
                <a:tab pos="8914303" algn="l"/>
                <a:tab pos="9409542" algn="l"/>
                <a:tab pos="9904781" algn="l"/>
              </a:tabLst>
            </a:pPr>
            <a:r>
              <a:rPr lang="en-US" sz="2000" dirty="0" smtClean="0">
                <a:solidFill>
                  <a:srgbClr val="0033CC"/>
                </a:solidFill>
                <a:latin typeface="Arial" charset="0"/>
                <a:ea typeface="ＭＳ Ｐゴシック" pitchFamily="32" charset="-128"/>
              </a:rPr>
              <a:t> </a:t>
            </a:r>
            <a:r>
              <a:rPr lang="en-US" sz="2000" dirty="0" smtClean="0">
                <a:solidFill>
                  <a:srgbClr val="0033CC"/>
                </a:solidFill>
                <a:latin typeface="Arial" charset="0"/>
                <a:ea typeface="ＭＳ Ｐゴシック" pitchFamily="32" charset="-128"/>
              </a:rPr>
              <a:t>Resulting MAC can be 16-64 bits of the final block. </a:t>
            </a:r>
            <a:endParaRPr lang="en-US" sz="2000" dirty="0" smtClean="0">
              <a:solidFill>
                <a:srgbClr val="0033CC"/>
              </a:solidFill>
              <a:latin typeface="Arial" charset="0"/>
              <a:ea typeface="ＭＳ Ｐゴシック" pitchFamily="32" charset="-128"/>
            </a:endParaRPr>
          </a:p>
          <a:p>
            <a:pPr algn="just">
              <a:spcBef>
                <a:spcPts val="487"/>
              </a:spcBef>
              <a:buFont typeface="Arial" pitchFamily="34" charset="0"/>
              <a:buChar char="•"/>
              <a:tabLst>
                <a:tab pos="0" algn="l"/>
                <a:tab pos="495239" algn="l"/>
                <a:tab pos="990478" algn="l"/>
                <a:tab pos="1485717" algn="l"/>
                <a:tab pos="1980956" algn="l"/>
                <a:tab pos="2476195" algn="l"/>
                <a:tab pos="2971434" algn="l"/>
                <a:tab pos="3466673" algn="l"/>
                <a:tab pos="3961912" algn="l"/>
                <a:tab pos="4457151" algn="l"/>
                <a:tab pos="4952390" algn="l"/>
                <a:tab pos="5447629" algn="l"/>
                <a:tab pos="5942868" algn="l"/>
                <a:tab pos="6438108" algn="l"/>
                <a:tab pos="6933347" algn="l"/>
                <a:tab pos="7428586" algn="l"/>
                <a:tab pos="7923825" algn="l"/>
                <a:tab pos="8419064" algn="l"/>
                <a:tab pos="8914303" algn="l"/>
                <a:tab pos="9409542" algn="l"/>
                <a:tab pos="9904781" algn="l"/>
              </a:tabLst>
            </a:pPr>
            <a:r>
              <a:rPr lang="en-US" sz="2000" dirty="0" smtClean="0">
                <a:solidFill>
                  <a:srgbClr val="0033CC"/>
                </a:solidFill>
                <a:latin typeface="Arial" charset="0"/>
                <a:ea typeface="ＭＳ Ｐゴシック" pitchFamily="32" charset="-128"/>
              </a:rPr>
              <a:t> </a:t>
            </a:r>
            <a:r>
              <a:rPr lang="en-US" sz="2000" dirty="0" smtClean="0">
                <a:solidFill>
                  <a:srgbClr val="0033CC"/>
                </a:solidFill>
                <a:latin typeface="Arial" charset="0"/>
                <a:ea typeface="ＭＳ Ｐゴシック" pitchFamily="32" charset="-128"/>
              </a:rPr>
              <a:t>But, </a:t>
            </a:r>
            <a:r>
              <a:rPr lang="en-US" sz="2000" dirty="0" smtClean="0">
                <a:solidFill>
                  <a:srgbClr val="0033CC"/>
                </a:solidFill>
                <a:latin typeface="Arial" charset="0"/>
                <a:ea typeface="ＭＳ Ｐゴシック" pitchFamily="32" charset="-128"/>
              </a:rPr>
              <a:t>this is now too small for security.</a:t>
            </a:r>
            <a:endParaRPr lang="en-US" sz="2000" dirty="0">
              <a:solidFill>
                <a:srgbClr val="0033CC"/>
              </a:solidFill>
              <a:latin typeface="Arial" charset="0"/>
              <a:ea typeface="ＭＳ Ｐゴシック" pitchFamily="32" charset="-128"/>
            </a:endParaRPr>
          </a:p>
        </p:txBody>
      </p:sp>
    </p:spTree>
  </p:cSld>
  <p:clrMapOvr>
    <a:masterClrMapping/>
  </p:clrMapOvr>
  <p:transition spd="med"/>
  <p:timing>
    <p:tnLst>
      <p:par>
        <p:cTn id="1" dur="indefinite"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0390" y="81025"/>
            <a:ext cx="5884857" cy="982266"/>
          </a:xfrm>
        </p:spPr>
        <p:txBody>
          <a:bodyPr/>
          <a:lstStyle/>
          <a:p>
            <a:pPr algn="l"/>
            <a:r>
              <a:rPr lang="en-US" dirty="0" smtClean="0"/>
              <a:t>Agenda</a:t>
            </a:r>
            <a:endParaRPr lang="en-US" dirty="0"/>
          </a:p>
        </p:txBody>
      </p:sp>
      <p:sp>
        <p:nvSpPr>
          <p:cNvPr id="5" name="Content Placeholder 4"/>
          <p:cNvSpPr>
            <a:spLocks noGrp="1"/>
          </p:cNvSpPr>
          <p:nvPr>
            <p:ph idx="1"/>
          </p:nvPr>
        </p:nvSpPr>
        <p:spPr>
          <a:xfrm>
            <a:off x="457199" y="1219202"/>
            <a:ext cx="8451669" cy="4906963"/>
          </a:xfrm>
        </p:spPr>
        <p:txBody>
          <a:bodyPr/>
          <a:lstStyle/>
          <a:p>
            <a:pPr algn="just"/>
            <a:r>
              <a:rPr lang="en-US" dirty="0" smtClean="0"/>
              <a:t>Introduction</a:t>
            </a:r>
          </a:p>
          <a:p>
            <a:pPr marL="342900" lvl="1" indent="-342900" algn="just">
              <a:buClr>
                <a:srgbClr val="D9D9FF"/>
              </a:buClr>
              <a:buSzPct val="50000"/>
              <a:buFont typeface="Wingdings" charset="2"/>
              <a:buChar cha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US" sz="2400" dirty="0" smtClean="0">
                <a:solidFill>
                  <a:srgbClr val="0000FF"/>
                </a:solidFill>
                <a:ea typeface="+mn-ea"/>
              </a:rPr>
              <a:t>Message </a:t>
            </a:r>
            <a:r>
              <a:rPr lang="en-US" sz="2400" dirty="0" smtClean="0">
                <a:solidFill>
                  <a:srgbClr val="0000FF"/>
                </a:solidFill>
                <a:ea typeface="+mn-ea"/>
              </a:rPr>
              <a:t>authentication requirements</a:t>
            </a:r>
          </a:p>
          <a:p>
            <a:pPr marL="342900" lvl="1" indent="-342900" algn="just">
              <a:buClr>
                <a:srgbClr val="D9D9FF"/>
              </a:buClr>
              <a:buSzPct val="50000"/>
              <a:buFont typeface="Wingdings" charset="2"/>
              <a:buChar cha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US" sz="2400" dirty="0" smtClean="0">
                <a:solidFill>
                  <a:srgbClr val="0000FF"/>
                </a:solidFill>
                <a:ea typeface="+mn-ea"/>
              </a:rPr>
              <a:t>Message </a:t>
            </a:r>
            <a:r>
              <a:rPr lang="en-US" sz="2400" dirty="0" smtClean="0">
                <a:solidFill>
                  <a:srgbClr val="0000FF"/>
                </a:solidFill>
                <a:ea typeface="+mn-ea"/>
              </a:rPr>
              <a:t>authentication using encryption</a:t>
            </a:r>
          </a:p>
          <a:p>
            <a:pPr marL="342900" lvl="1" indent="-342900" algn="just">
              <a:buClr>
                <a:srgbClr val="D9D9FF"/>
              </a:buClr>
              <a:buSzPct val="50000"/>
              <a:buFont typeface="Wingdings" charset="2"/>
              <a:buChar cha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US" sz="2400" dirty="0" smtClean="0">
                <a:solidFill>
                  <a:srgbClr val="0000FF"/>
                </a:solidFill>
                <a:ea typeface="+mn-ea"/>
              </a:rPr>
              <a:t>MACs</a:t>
            </a:r>
          </a:p>
          <a:p>
            <a:pPr marL="342900" lvl="1" indent="-342900" algn="just">
              <a:buClr>
                <a:srgbClr val="D9D9FF"/>
              </a:buClr>
              <a:buSzPct val="50000"/>
              <a:buFont typeface="Wingdings" charset="2"/>
              <a:buChar cha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US" sz="2400" dirty="0" smtClean="0">
                <a:solidFill>
                  <a:srgbClr val="0000FF"/>
                </a:solidFill>
                <a:ea typeface="+mn-ea"/>
              </a:rPr>
              <a:t>HMAC authentication using a hash function</a:t>
            </a:r>
          </a:p>
          <a:p>
            <a:pPr marL="342900" lvl="1" indent="-342900" algn="just">
              <a:buClr>
                <a:srgbClr val="D9D9FF"/>
              </a:buClr>
              <a:buSzPct val="50000"/>
              <a:buFont typeface="Wingdings" charset="2"/>
              <a:buChar cha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US" sz="2400" dirty="0" smtClean="0">
                <a:solidFill>
                  <a:srgbClr val="0000FF"/>
                </a:solidFill>
                <a:ea typeface="+mn-ea"/>
              </a:rPr>
              <a:t>CMAC authentication using a block cipher</a:t>
            </a:r>
          </a:p>
          <a:p>
            <a:pPr algn="just"/>
            <a:r>
              <a:rPr lang="en-US" dirty="0" smtClean="0"/>
              <a:t>Summary</a:t>
            </a:r>
            <a:endParaRPr lang="en-US" dirty="0" smtClean="0"/>
          </a:p>
          <a:p>
            <a:pPr algn="just"/>
            <a:r>
              <a:rPr lang="en-US" dirty="0" smtClean="0"/>
              <a:t>Test your understanding</a:t>
            </a:r>
          </a:p>
          <a:p>
            <a:pPr algn="just"/>
            <a:r>
              <a:rPr lang="en-US" dirty="0" smtClean="0"/>
              <a:t>References</a:t>
            </a:r>
            <a:endParaRPr lang="en-US" dirty="0" smtClean="0"/>
          </a:p>
          <a:p>
            <a:pPr algn="just">
              <a:buNone/>
            </a:pPr>
            <a:endParaRPr lang="en-US" dirty="0" smtClean="0"/>
          </a:p>
          <a:p>
            <a:pPr algn="just"/>
            <a:endParaRPr lang="en-US" dirty="0" smtClean="0"/>
          </a:p>
          <a:p>
            <a:endParaRPr lang="en-US" b="1" dirty="0" smtClean="0"/>
          </a:p>
          <a:p>
            <a:pPr>
              <a:buNone/>
            </a:pPr>
            <a:endParaRPr lang="en-US" dirty="0" smtClean="0"/>
          </a:p>
        </p:txBody>
      </p:sp>
      <p:sp>
        <p:nvSpPr>
          <p:cNvPr id="4" name="Rounded Rectangle 3"/>
          <p:cNvSpPr/>
          <p:nvPr/>
        </p:nvSpPr>
        <p:spPr>
          <a:xfrm>
            <a:off x="454719" y="3440284"/>
            <a:ext cx="6168149" cy="387133"/>
          </a:xfrm>
          <a:prstGeom prst="roundRect">
            <a:avLst/>
          </a:prstGeom>
          <a:solidFill>
            <a:schemeClr val="accent6">
              <a:lumMod val="40000"/>
              <a:lumOff val="60000"/>
              <a:alpha val="2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xmlns="" val="4094458282"/>
      </p:ext>
    </p:extLst>
  </p:cSld>
  <p:clrMapOvr>
    <a:masterClrMapping/>
  </p:clrMapOvr>
  <p:transition>
    <p:wipe dir="d"/>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ext Box 1"/>
          <p:cNvSpPr txBox="1">
            <a:spLocks noChangeArrowheads="1"/>
          </p:cNvSpPr>
          <p:nvPr/>
        </p:nvSpPr>
        <p:spPr bwMode="auto">
          <a:xfrm>
            <a:off x="457200" y="277813"/>
            <a:ext cx="8229600" cy="1139825"/>
          </a:xfrm>
          <a:prstGeom prst="rect">
            <a:avLst/>
          </a:prstGeom>
          <a:noFill/>
          <a:ln w="9525">
            <a:noFill/>
            <a:round/>
            <a:headEnd/>
            <a:tailEnd/>
          </a:ln>
          <a:effectLst/>
        </p:spPr>
        <p:txBody>
          <a:bodyPr anchor="ctr" anchorCtr="1"/>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600" dirty="0">
                <a:solidFill>
                  <a:srgbClr val="00B0F0"/>
                </a:solidFill>
                <a:latin typeface="Arial" pitchFamily="34" charset="0"/>
                <a:cs typeface="Arial" pitchFamily="34" charset="0"/>
              </a:rPr>
              <a:t>CMAC</a:t>
            </a:r>
          </a:p>
        </p:txBody>
      </p:sp>
      <p:sp>
        <p:nvSpPr>
          <p:cNvPr id="32770" name="Text Box 2"/>
          <p:cNvSpPr txBox="1">
            <a:spLocks noChangeArrowheads="1"/>
          </p:cNvSpPr>
          <p:nvPr/>
        </p:nvSpPr>
        <p:spPr bwMode="auto">
          <a:xfrm>
            <a:off x="457200" y="1519645"/>
            <a:ext cx="8229600" cy="4525963"/>
          </a:xfrm>
          <a:prstGeom prst="rect">
            <a:avLst/>
          </a:prstGeom>
          <a:noFill/>
          <a:ln w="9525">
            <a:noFill/>
            <a:round/>
            <a:headEnd/>
            <a:tailEnd/>
          </a:ln>
          <a:effectLst/>
        </p:spPr>
        <p:txBody>
          <a:bodyPr/>
          <a:lstStyle/>
          <a:p>
            <a:pPr marL="338138" indent="-338138" algn="just">
              <a:spcBef>
                <a:spcPts val="800"/>
              </a:spcBef>
              <a:buClr>
                <a:srgbClr val="5FAFFF"/>
              </a:buClr>
              <a:buSzPct val="80000"/>
              <a:buFont typeface="Wingdings" charset="2"/>
              <a:buChar cha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US" sz="2800" dirty="0">
                <a:solidFill>
                  <a:srgbClr val="0033CC"/>
                </a:solidFill>
                <a:latin typeface="Arial" pitchFamily="34" charset="0"/>
                <a:cs typeface="Arial" pitchFamily="34" charset="0"/>
              </a:rPr>
              <a:t>previously saw the DAA (CBC-MAC)</a:t>
            </a:r>
          </a:p>
          <a:p>
            <a:pPr marL="338138" indent="-338138" algn="just">
              <a:spcBef>
                <a:spcPts val="800"/>
              </a:spcBef>
              <a:buClr>
                <a:srgbClr val="5FAFFF"/>
              </a:buClr>
              <a:buSzPct val="80000"/>
              <a:buFont typeface="Wingdings" charset="2"/>
              <a:buChar cha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US" sz="2800" dirty="0">
                <a:solidFill>
                  <a:srgbClr val="0033CC"/>
                </a:solidFill>
                <a:latin typeface="Arial" pitchFamily="34" charset="0"/>
                <a:cs typeface="Arial" pitchFamily="34" charset="0"/>
              </a:rPr>
              <a:t>widely used in </a:t>
            </a:r>
            <a:r>
              <a:rPr lang="en-US" sz="2800" dirty="0" err="1">
                <a:solidFill>
                  <a:srgbClr val="0033CC"/>
                </a:solidFill>
                <a:latin typeface="Arial" pitchFamily="34" charset="0"/>
                <a:cs typeface="Arial" pitchFamily="34" charset="0"/>
              </a:rPr>
              <a:t>govt</a:t>
            </a:r>
            <a:r>
              <a:rPr lang="en-US" sz="2800" dirty="0">
                <a:solidFill>
                  <a:srgbClr val="0033CC"/>
                </a:solidFill>
                <a:latin typeface="Arial" pitchFamily="34" charset="0"/>
                <a:cs typeface="Arial" pitchFamily="34" charset="0"/>
              </a:rPr>
              <a:t> &amp; industry</a:t>
            </a:r>
          </a:p>
          <a:p>
            <a:pPr marL="338138" indent="-338138" algn="just">
              <a:spcBef>
                <a:spcPts val="800"/>
              </a:spcBef>
              <a:buClr>
                <a:srgbClr val="5FAFFF"/>
              </a:buClr>
              <a:buSzPct val="80000"/>
              <a:buFont typeface="Wingdings" charset="2"/>
              <a:buChar cha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US" sz="2800" dirty="0">
                <a:solidFill>
                  <a:srgbClr val="0033CC"/>
                </a:solidFill>
                <a:latin typeface="Arial" pitchFamily="34" charset="0"/>
                <a:cs typeface="Arial" pitchFamily="34" charset="0"/>
              </a:rPr>
              <a:t>but has message size limitation</a:t>
            </a:r>
          </a:p>
          <a:p>
            <a:pPr marL="338138" indent="-338138" algn="just">
              <a:spcBef>
                <a:spcPts val="800"/>
              </a:spcBef>
              <a:buClr>
                <a:srgbClr val="5FAFFF"/>
              </a:buClr>
              <a:buSzPct val="80000"/>
              <a:buFont typeface="Wingdings" charset="2"/>
              <a:buChar cha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US" sz="2800" dirty="0">
                <a:solidFill>
                  <a:srgbClr val="0033CC"/>
                </a:solidFill>
                <a:latin typeface="Arial" pitchFamily="34" charset="0"/>
                <a:cs typeface="Arial" pitchFamily="34" charset="0"/>
              </a:rPr>
              <a:t>can overcome using 2 keys &amp; padding</a:t>
            </a:r>
          </a:p>
          <a:p>
            <a:pPr marL="338138" indent="-338138" algn="just">
              <a:spcBef>
                <a:spcPts val="800"/>
              </a:spcBef>
              <a:buClr>
                <a:srgbClr val="5FAFFF"/>
              </a:buClr>
              <a:buSzPct val="80000"/>
              <a:buFont typeface="Wingdings" charset="2"/>
              <a:buChar cha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US" sz="2800" dirty="0">
                <a:solidFill>
                  <a:srgbClr val="0033CC"/>
                </a:solidFill>
                <a:latin typeface="Arial" pitchFamily="34" charset="0"/>
                <a:cs typeface="Arial" pitchFamily="34" charset="0"/>
              </a:rPr>
              <a:t>thus forming the Cipher-based Message Authentication Code (CMAC)</a:t>
            </a:r>
          </a:p>
          <a:p>
            <a:pPr marL="338138" indent="-338138" algn="just">
              <a:spcBef>
                <a:spcPts val="800"/>
              </a:spcBef>
              <a:buClr>
                <a:srgbClr val="5FAFFF"/>
              </a:buClr>
              <a:buSzPct val="80000"/>
              <a:buFont typeface="Wingdings" charset="2"/>
              <a:buChar cha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US" sz="2800" dirty="0">
                <a:solidFill>
                  <a:srgbClr val="0033CC"/>
                </a:solidFill>
                <a:latin typeface="Arial" pitchFamily="34" charset="0"/>
                <a:cs typeface="Arial" pitchFamily="34" charset="0"/>
              </a:rPr>
              <a:t>adopted by NIST SP800-38B</a:t>
            </a:r>
          </a:p>
          <a:p>
            <a:pPr marL="741363" lvl="1" indent="-280988" algn="just">
              <a:spcBef>
                <a:spcPts val="700"/>
              </a:spcBef>
              <a:buClrTx/>
              <a:buSzPct val="50000"/>
              <a:buFontTx/>
              <a:buNone/>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endParaRPr lang="en-US" sz="2800" dirty="0">
              <a:solidFill>
                <a:srgbClr val="0033CC"/>
              </a:solidFill>
              <a:latin typeface="Arial" pitchFamily="34" charset="0"/>
              <a:cs typeface="Arial" pitchFamily="34" charset="0"/>
            </a:endParaRPr>
          </a:p>
        </p:txBody>
      </p:sp>
    </p:spTree>
  </p:cSld>
  <p:clrMapOvr>
    <a:masterClrMapping/>
  </p:clrMapOvr>
  <p:transition spd="med"/>
  <p:timing>
    <p:tnLst>
      <p:par>
        <p:cTn id="1" dur="indefinite"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additive="repl">
                                        <p:cTn id="6" dur="1" fill="hold">
                                          <p:stCondLst>
                                            <p:cond delay="0"/>
                                          </p:stCondLst>
                                        </p:cTn>
                                        <p:tgtEl>
                                          <p:spTgt spid="3277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additive="repl">
                                        <p:cTn id="10" dur="1" fill="hold">
                                          <p:stCondLst>
                                            <p:cond delay="0"/>
                                          </p:stCondLst>
                                        </p:cTn>
                                        <p:tgtEl>
                                          <p:spTgt spid="3277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additive="repl">
                                        <p:cTn id="14" dur="1" fill="hold">
                                          <p:stCondLst>
                                            <p:cond delay="0"/>
                                          </p:stCondLst>
                                        </p:cTn>
                                        <p:tgtEl>
                                          <p:spTgt spid="3277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fill="hold" nodeType="clickEffect">
                                  <p:stCondLst>
                                    <p:cond delay="0"/>
                                  </p:stCondLst>
                                  <p:childTnLst>
                                    <p:set>
                                      <p:cBhvr additive="repl">
                                        <p:cTn id="18" dur="1" fill="hold">
                                          <p:stCondLst>
                                            <p:cond delay="0"/>
                                          </p:stCondLst>
                                        </p:cTn>
                                        <p:tgtEl>
                                          <p:spTgt spid="3277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fill="hold" nodeType="clickEffect">
                                  <p:stCondLst>
                                    <p:cond delay="0"/>
                                  </p:stCondLst>
                                  <p:childTnLst>
                                    <p:set>
                                      <p:cBhvr additive="repl">
                                        <p:cTn id="22" dur="1" fill="hold">
                                          <p:stCondLst>
                                            <p:cond delay="0"/>
                                          </p:stCondLst>
                                        </p:cTn>
                                        <p:tgtEl>
                                          <p:spTgt spid="3277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fill="hold" nodeType="clickEffect">
                                  <p:stCondLst>
                                    <p:cond delay="0"/>
                                  </p:stCondLst>
                                  <p:childTnLst>
                                    <p:set>
                                      <p:cBhvr additive="repl">
                                        <p:cTn id="26" dur="1" fill="hold">
                                          <p:stCondLst>
                                            <p:cond delay="0"/>
                                          </p:stCondLst>
                                        </p:cTn>
                                        <p:tgtEl>
                                          <p:spTgt spid="3277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ext Box 1"/>
          <p:cNvSpPr txBox="1">
            <a:spLocks noChangeArrowheads="1"/>
          </p:cNvSpPr>
          <p:nvPr/>
        </p:nvSpPr>
        <p:spPr bwMode="auto">
          <a:xfrm>
            <a:off x="457200" y="0"/>
            <a:ext cx="8229600" cy="1139825"/>
          </a:xfrm>
          <a:prstGeom prst="rect">
            <a:avLst/>
          </a:prstGeom>
          <a:noFill/>
          <a:ln w="9525">
            <a:noFill/>
            <a:round/>
            <a:headEnd/>
            <a:tailEnd/>
          </a:ln>
          <a:effectLst/>
        </p:spPr>
        <p:txBody>
          <a:bodyPr anchor="ctr" anchorCtr="1"/>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600" dirty="0">
                <a:solidFill>
                  <a:srgbClr val="00B0F0"/>
                </a:solidFill>
                <a:latin typeface="Arial" pitchFamily="34" charset="0"/>
                <a:cs typeface="Arial" pitchFamily="34" charset="0"/>
              </a:rPr>
              <a:t>CMAC Overview</a:t>
            </a:r>
          </a:p>
        </p:txBody>
      </p:sp>
      <p:pic>
        <p:nvPicPr>
          <p:cNvPr id="33794" name="Picture 2"/>
          <p:cNvPicPr>
            <a:picLocks noChangeAspect="1" noChangeArrowheads="1"/>
          </p:cNvPicPr>
          <p:nvPr/>
        </p:nvPicPr>
        <p:blipFill>
          <a:blip r:embed="rId3"/>
          <a:srcRect/>
          <a:stretch>
            <a:fillRect/>
          </a:stretch>
        </p:blipFill>
        <p:spPr bwMode="auto">
          <a:xfrm>
            <a:off x="914400" y="914400"/>
            <a:ext cx="7340600" cy="5797550"/>
          </a:xfrm>
          <a:prstGeom prst="rect">
            <a:avLst/>
          </a:prstGeom>
          <a:noFill/>
          <a:ln w="9525">
            <a:noFill/>
            <a:round/>
            <a:headEnd/>
            <a:tailEnd/>
          </a:ln>
          <a:effectLst/>
        </p:spPr>
      </p:pic>
      <p:sp>
        <p:nvSpPr>
          <p:cNvPr id="33795" name="Oval 3"/>
          <p:cNvSpPr>
            <a:spLocks noChangeArrowheads="1"/>
          </p:cNvSpPr>
          <p:nvPr/>
        </p:nvSpPr>
        <p:spPr bwMode="auto">
          <a:xfrm>
            <a:off x="7478713" y="1498600"/>
            <a:ext cx="639762" cy="639763"/>
          </a:xfrm>
          <a:prstGeom prst="ellipse">
            <a:avLst/>
          </a:prstGeom>
          <a:noFill/>
          <a:ln w="54720">
            <a:solidFill>
              <a:srgbClr val="FF0000"/>
            </a:solidFill>
            <a:round/>
            <a:headEnd/>
            <a:tailEnd/>
          </a:ln>
          <a:effectLst/>
        </p:spPr>
        <p:txBody>
          <a:bodyPr wrap="none" anchor="ctr"/>
          <a:lstStyle/>
          <a:p>
            <a:endParaRPr lang="en-US"/>
          </a:p>
        </p:txBody>
      </p:sp>
      <p:sp>
        <p:nvSpPr>
          <p:cNvPr id="33796" name="Oval 4"/>
          <p:cNvSpPr>
            <a:spLocks noChangeArrowheads="1"/>
          </p:cNvSpPr>
          <p:nvPr/>
        </p:nvSpPr>
        <p:spPr bwMode="auto">
          <a:xfrm>
            <a:off x="7486650" y="4532313"/>
            <a:ext cx="639763" cy="639762"/>
          </a:xfrm>
          <a:prstGeom prst="ellipse">
            <a:avLst/>
          </a:prstGeom>
          <a:noFill/>
          <a:ln w="54720">
            <a:solidFill>
              <a:srgbClr val="FF0000"/>
            </a:solidFill>
            <a:round/>
            <a:headEnd/>
            <a:tailEnd/>
          </a:ln>
          <a:effectLst/>
        </p:spPr>
        <p:txBody>
          <a:bodyPr wrap="none" anchor="ctr"/>
          <a:lstStyle/>
          <a:p>
            <a:endParaRPr lang="en-US"/>
          </a:p>
        </p:txBody>
      </p:sp>
      <p:sp>
        <p:nvSpPr>
          <p:cNvPr id="33797" name="Oval 5"/>
          <p:cNvSpPr>
            <a:spLocks noChangeArrowheads="1"/>
          </p:cNvSpPr>
          <p:nvPr/>
        </p:nvSpPr>
        <p:spPr bwMode="auto">
          <a:xfrm>
            <a:off x="6991350" y="3963988"/>
            <a:ext cx="639763" cy="639762"/>
          </a:xfrm>
          <a:prstGeom prst="ellipse">
            <a:avLst/>
          </a:prstGeom>
          <a:noFill/>
          <a:ln w="54720">
            <a:solidFill>
              <a:srgbClr val="FF0000"/>
            </a:solidFill>
            <a:round/>
            <a:headEnd/>
            <a:tailEnd/>
          </a:ln>
          <a:effectLst/>
        </p:spPr>
        <p:txBody>
          <a:bodyPr wrap="none" anchor="ctr"/>
          <a:lstStyle/>
          <a:p>
            <a:endParaRPr lang="en-US"/>
          </a:p>
        </p:txBody>
      </p:sp>
    </p:spTree>
  </p:cSld>
  <p:clrMapOvr>
    <a:masterClrMapping/>
  </p:clrMapOvr>
  <p:transition spd="med"/>
  <p:timing>
    <p:tnLst>
      <p:par>
        <p:cTn id="1" dur="indefinite"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fill="hold" grpId="0" nodeType="clickEffect">
                                  <p:stCondLst>
                                    <p:cond delay="0"/>
                                  </p:stCondLst>
                                  <p:childTnLst>
                                    <p:set>
                                      <p:cBhvr additive="repl">
                                        <p:cTn id="6" dur="1" fill="hold">
                                          <p:stCondLst>
                                            <p:cond delay="0"/>
                                          </p:stCondLst>
                                        </p:cTn>
                                        <p:tgtEl>
                                          <p:spTgt spid="3379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grpId="0" nodeType="clickEffect">
                                  <p:stCondLst>
                                    <p:cond delay="0"/>
                                  </p:stCondLst>
                                  <p:childTnLst>
                                    <p:set>
                                      <p:cBhvr additive="repl">
                                        <p:cTn id="10" dur="1" fill="hold">
                                          <p:stCondLst>
                                            <p:cond delay="0"/>
                                          </p:stCondLst>
                                        </p:cTn>
                                        <p:tgtEl>
                                          <p:spTgt spid="3379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grpId="0" nodeType="clickEffect">
                                  <p:stCondLst>
                                    <p:cond delay="0"/>
                                  </p:stCondLst>
                                  <p:childTnLst>
                                    <p:set>
                                      <p:cBhvr additive="repl">
                                        <p:cTn id="14" dur="1" fill="hold">
                                          <p:stCondLst>
                                            <p:cond delay="0"/>
                                          </p:stCondLst>
                                        </p:cTn>
                                        <p:tgtEl>
                                          <p:spTgt spid="337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animBg="1"/>
      <p:bldP spid="33796" grpId="0" animBg="1"/>
      <p:bldP spid="33797"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ext Box 1"/>
          <p:cNvSpPr txBox="1">
            <a:spLocks noChangeArrowheads="1"/>
          </p:cNvSpPr>
          <p:nvPr/>
        </p:nvSpPr>
        <p:spPr bwMode="auto">
          <a:xfrm>
            <a:off x="457200" y="277814"/>
            <a:ext cx="8229600" cy="597398"/>
          </a:xfrm>
          <a:prstGeom prst="rect">
            <a:avLst/>
          </a:prstGeom>
          <a:noFill/>
          <a:ln w="9525">
            <a:noFill/>
            <a:round/>
            <a:headEnd/>
            <a:tailEnd/>
          </a:ln>
          <a:effectLst/>
        </p:spPr>
        <p:txBody>
          <a:bodyPr anchor="ctr" anchorCtr="1"/>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600" dirty="0">
                <a:solidFill>
                  <a:srgbClr val="00B0F0"/>
                </a:solidFill>
                <a:latin typeface="Arial" pitchFamily="34" charset="0"/>
                <a:cs typeface="Arial" pitchFamily="34" charset="0"/>
              </a:rPr>
              <a:t>CMAC</a:t>
            </a:r>
          </a:p>
        </p:txBody>
      </p:sp>
      <p:sp>
        <p:nvSpPr>
          <p:cNvPr id="32770" name="Text Box 2"/>
          <p:cNvSpPr txBox="1">
            <a:spLocks noChangeArrowheads="1"/>
          </p:cNvSpPr>
          <p:nvPr/>
        </p:nvSpPr>
        <p:spPr bwMode="auto">
          <a:xfrm>
            <a:off x="457200" y="1062446"/>
            <a:ext cx="8229600" cy="4985657"/>
          </a:xfrm>
          <a:prstGeom prst="rect">
            <a:avLst/>
          </a:prstGeom>
          <a:noFill/>
          <a:ln w="9525">
            <a:noFill/>
            <a:round/>
            <a:headEnd/>
            <a:tailEnd/>
          </a:ln>
          <a:effectLst/>
        </p:spPr>
        <p:txBody>
          <a:bodyPr/>
          <a:lstStyle/>
          <a:p>
            <a:pPr algn="just">
              <a:spcBef>
                <a:spcPts val="487"/>
              </a:spcBef>
              <a:buFont typeface="Arial" pitchFamily="34" charset="0"/>
              <a:buChar char="•"/>
              <a:tabLst>
                <a:tab pos="0" algn="l"/>
                <a:tab pos="495239" algn="l"/>
                <a:tab pos="990478" algn="l"/>
                <a:tab pos="1485717" algn="l"/>
                <a:tab pos="1980956" algn="l"/>
                <a:tab pos="2476195" algn="l"/>
                <a:tab pos="2971434" algn="l"/>
                <a:tab pos="3466673" algn="l"/>
                <a:tab pos="3961912" algn="l"/>
                <a:tab pos="4457151" algn="l"/>
                <a:tab pos="4952390" algn="l"/>
                <a:tab pos="5447629" algn="l"/>
                <a:tab pos="5942868" algn="l"/>
                <a:tab pos="6438108" algn="l"/>
                <a:tab pos="6933347" algn="l"/>
                <a:tab pos="7428586" algn="l"/>
                <a:tab pos="7923825" algn="l"/>
                <a:tab pos="8419064" algn="l"/>
                <a:tab pos="8914303" algn="l"/>
                <a:tab pos="9409542" algn="l"/>
                <a:tab pos="9904781" algn="l"/>
              </a:tabLst>
            </a:pPr>
            <a:r>
              <a:rPr lang="en-US" sz="2400" dirty="0" smtClean="0">
                <a:solidFill>
                  <a:srgbClr val="0033CC"/>
                </a:solidFill>
                <a:latin typeface="Arial" charset="0"/>
                <a:ea typeface="ＭＳ Ｐゴシック" pitchFamily="32" charset="-128"/>
              </a:rPr>
              <a:t> It </a:t>
            </a:r>
            <a:r>
              <a:rPr lang="en-US" sz="2400" dirty="0" smtClean="0">
                <a:solidFill>
                  <a:srgbClr val="0033CC"/>
                </a:solidFill>
                <a:latin typeface="Arial" charset="0"/>
                <a:ea typeface="ＭＳ Ｐゴシック" pitchFamily="32" charset="-128"/>
              </a:rPr>
              <a:t>uses the </a:t>
            </a:r>
            <a:r>
              <a:rPr lang="en-US" sz="2400" dirty="0" err="1" smtClean="0">
                <a:solidFill>
                  <a:srgbClr val="0033CC"/>
                </a:solidFill>
                <a:latin typeface="Arial" charset="0"/>
                <a:ea typeface="ＭＳ Ｐゴシック" pitchFamily="32" charset="-128"/>
              </a:rPr>
              <a:t>blocksize</a:t>
            </a:r>
            <a:r>
              <a:rPr lang="en-US" sz="2400" dirty="0" smtClean="0">
                <a:solidFill>
                  <a:srgbClr val="0033CC"/>
                </a:solidFill>
                <a:latin typeface="Arial" charset="0"/>
                <a:ea typeface="ＭＳ Ｐゴシック" pitchFamily="32" charset="-128"/>
              </a:rPr>
              <a:t> of the underlying cipher (</a:t>
            </a:r>
            <a:r>
              <a:rPr lang="en-US" sz="2400" dirty="0" err="1" smtClean="0">
                <a:solidFill>
                  <a:srgbClr val="0033CC"/>
                </a:solidFill>
                <a:latin typeface="Arial" charset="0"/>
                <a:ea typeface="ＭＳ Ｐゴシック" pitchFamily="32" charset="-128"/>
              </a:rPr>
              <a:t>ie</a:t>
            </a:r>
            <a:r>
              <a:rPr lang="en-US" sz="2400" dirty="0" smtClean="0">
                <a:solidFill>
                  <a:srgbClr val="0033CC"/>
                </a:solidFill>
                <a:latin typeface="Arial" charset="0"/>
                <a:ea typeface="ＭＳ Ｐゴシック" pitchFamily="32" charset="-128"/>
              </a:rPr>
              <a:t> 128-bits for AES or 64-bits for triple-DES). </a:t>
            </a:r>
            <a:endParaRPr lang="en-US" sz="2400" dirty="0" smtClean="0">
              <a:solidFill>
                <a:srgbClr val="0033CC"/>
              </a:solidFill>
              <a:latin typeface="Arial" charset="0"/>
              <a:ea typeface="ＭＳ Ｐゴシック" pitchFamily="32" charset="-128"/>
            </a:endParaRPr>
          </a:p>
          <a:p>
            <a:pPr algn="just">
              <a:spcBef>
                <a:spcPts val="487"/>
              </a:spcBef>
              <a:buFont typeface="Arial" pitchFamily="34" charset="0"/>
              <a:buChar char="•"/>
              <a:tabLst>
                <a:tab pos="0" algn="l"/>
                <a:tab pos="495239" algn="l"/>
                <a:tab pos="990478" algn="l"/>
                <a:tab pos="1485717" algn="l"/>
                <a:tab pos="1980956" algn="l"/>
                <a:tab pos="2476195" algn="l"/>
                <a:tab pos="2971434" algn="l"/>
                <a:tab pos="3466673" algn="l"/>
                <a:tab pos="3961912" algn="l"/>
                <a:tab pos="4457151" algn="l"/>
                <a:tab pos="4952390" algn="l"/>
                <a:tab pos="5447629" algn="l"/>
                <a:tab pos="5942868" algn="l"/>
                <a:tab pos="6438108" algn="l"/>
                <a:tab pos="6933347" algn="l"/>
                <a:tab pos="7428586" algn="l"/>
                <a:tab pos="7923825" algn="l"/>
                <a:tab pos="8419064" algn="l"/>
                <a:tab pos="8914303" algn="l"/>
                <a:tab pos="9409542" algn="l"/>
                <a:tab pos="9904781" algn="l"/>
              </a:tabLst>
            </a:pPr>
            <a:r>
              <a:rPr lang="en-US" sz="2400" dirty="0" smtClean="0">
                <a:solidFill>
                  <a:srgbClr val="0033CC"/>
                </a:solidFill>
                <a:latin typeface="Arial" charset="0"/>
                <a:ea typeface="ＭＳ Ｐゴシック" pitchFamily="32" charset="-128"/>
              </a:rPr>
              <a:t> </a:t>
            </a:r>
            <a:r>
              <a:rPr lang="en-US" sz="2400" dirty="0" smtClean="0">
                <a:solidFill>
                  <a:srgbClr val="0033CC"/>
                </a:solidFill>
                <a:latin typeface="Arial" charset="0"/>
                <a:ea typeface="ＭＳ Ｐゴシック" pitchFamily="32" charset="-128"/>
              </a:rPr>
              <a:t>The </a:t>
            </a:r>
            <a:r>
              <a:rPr lang="en-US" sz="2400" dirty="0" smtClean="0">
                <a:solidFill>
                  <a:srgbClr val="0033CC"/>
                </a:solidFill>
                <a:latin typeface="Arial" charset="0"/>
                <a:ea typeface="ＭＳ Ｐゴシック" pitchFamily="32" charset="-128"/>
              </a:rPr>
              <a:t>message is divided into n blocks M1..</a:t>
            </a:r>
            <a:r>
              <a:rPr lang="en-US" sz="2400" dirty="0" err="1" smtClean="0">
                <a:solidFill>
                  <a:srgbClr val="0033CC"/>
                </a:solidFill>
                <a:latin typeface="Arial" charset="0"/>
                <a:ea typeface="ＭＳ Ｐゴシック" pitchFamily="32" charset="-128"/>
              </a:rPr>
              <a:t>Mn</a:t>
            </a:r>
            <a:r>
              <a:rPr lang="en-US" sz="2400" dirty="0" smtClean="0">
                <a:solidFill>
                  <a:srgbClr val="0033CC"/>
                </a:solidFill>
                <a:latin typeface="Arial" charset="0"/>
                <a:ea typeface="ＭＳ Ｐゴシック" pitchFamily="32" charset="-128"/>
              </a:rPr>
              <a:t>, padded if necessary. </a:t>
            </a:r>
            <a:endParaRPr lang="en-US" sz="2400" dirty="0" smtClean="0">
              <a:solidFill>
                <a:srgbClr val="0033CC"/>
              </a:solidFill>
              <a:latin typeface="Arial" charset="0"/>
              <a:ea typeface="ＭＳ Ｐゴシック" pitchFamily="32" charset="-128"/>
            </a:endParaRPr>
          </a:p>
          <a:p>
            <a:pPr algn="just">
              <a:spcBef>
                <a:spcPts val="487"/>
              </a:spcBef>
              <a:buFont typeface="Arial" pitchFamily="34" charset="0"/>
              <a:buChar char="•"/>
              <a:tabLst>
                <a:tab pos="0" algn="l"/>
                <a:tab pos="495239" algn="l"/>
                <a:tab pos="990478" algn="l"/>
                <a:tab pos="1485717" algn="l"/>
                <a:tab pos="1980956" algn="l"/>
                <a:tab pos="2476195" algn="l"/>
                <a:tab pos="2971434" algn="l"/>
                <a:tab pos="3466673" algn="l"/>
                <a:tab pos="3961912" algn="l"/>
                <a:tab pos="4457151" algn="l"/>
                <a:tab pos="4952390" algn="l"/>
                <a:tab pos="5447629" algn="l"/>
                <a:tab pos="5942868" algn="l"/>
                <a:tab pos="6438108" algn="l"/>
                <a:tab pos="6933347" algn="l"/>
                <a:tab pos="7428586" algn="l"/>
                <a:tab pos="7923825" algn="l"/>
                <a:tab pos="8419064" algn="l"/>
                <a:tab pos="8914303" algn="l"/>
                <a:tab pos="9409542" algn="l"/>
                <a:tab pos="9904781" algn="l"/>
              </a:tabLst>
            </a:pPr>
            <a:r>
              <a:rPr lang="en-US" sz="2400" dirty="0" smtClean="0">
                <a:solidFill>
                  <a:srgbClr val="0033CC"/>
                </a:solidFill>
                <a:latin typeface="Arial" charset="0"/>
                <a:ea typeface="ＭＳ Ｐゴシック" pitchFamily="32" charset="-128"/>
              </a:rPr>
              <a:t> </a:t>
            </a:r>
            <a:r>
              <a:rPr lang="en-US" sz="2400" dirty="0" smtClean="0">
                <a:solidFill>
                  <a:srgbClr val="0033CC"/>
                </a:solidFill>
                <a:latin typeface="Arial" charset="0"/>
                <a:ea typeface="ＭＳ Ｐゴシック" pitchFamily="32" charset="-128"/>
              </a:rPr>
              <a:t>The </a:t>
            </a:r>
            <a:r>
              <a:rPr lang="en-US" sz="2400" dirty="0" smtClean="0">
                <a:solidFill>
                  <a:srgbClr val="0033CC"/>
                </a:solidFill>
                <a:latin typeface="Arial" charset="0"/>
                <a:ea typeface="ＭＳ Ｐゴシック" pitchFamily="32" charset="-128"/>
              </a:rPr>
              <a:t>algorithm makes use of a k-bit encryption key K and an n-bit constant K1 or K2 (depending on whether the message was padded or not).  </a:t>
            </a:r>
            <a:endParaRPr lang="en-US" sz="2400" dirty="0" smtClean="0">
              <a:solidFill>
                <a:srgbClr val="0033CC"/>
              </a:solidFill>
              <a:latin typeface="Arial" charset="0"/>
              <a:ea typeface="ＭＳ Ｐゴシック" pitchFamily="32" charset="-128"/>
            </a:endParaRPr>
          </a:p>
          <a:p>
            <a:pPr algn="just">
              <a:spcBef>
                <a:spcPts val="487"/>
              </a:spcBef>
              <a:buFont typeface="Arial" pitchFamily="34" charset="0"/>
              <a:buChar char="•"/>
              <a:tabLst>
                <a:tab pos="0" algn="l"/>
                <a:tab pos="495239" algn="l"/>
                <a:tab pos="990478" algn="l"/>
                <a:tab pos="1485717" algn="l"/>
                <a:tab pos="1980956" algn="l"/>
                <a:tab pos="2476195" algn="l"/>
                <a:tab pos="2971434" algn="l"/>
                <a:tab pos="3466673" algn="l"/>
                <a:tab pos="3961912" algn="l"/>
                <a:tab pos="4457151" algn="l"/>
                <a:tab pos="4952390" algn="l"/>
                <a:tab pos="5447629" algn="l"/>
                <a:tab pos="5942868" algn="l"/>
                <a:tab pos="6438108" algn="l"/>
                <a:tab pos="6933347" algn="l"/>
                <a:tab pos="7428586" algn="l"/>
                <a:tab pos="7923825" algn="l"/>
                <a:tab pos="8419064" algn="l"/>
                <a:tab pos="8914303" algn="l"/>
                <a:tab pos="9409542" algn="l"/>
                <a:tab pos="9904781" algn="l"/>
              </a:tabLst>
            </a:pPr>
            <a:r>
              <a:rPr lang="en-US" sz="2400" dirty="0" smtClean="0">
                <a:solidFill>
                  <a:srgbClr val="0033CC"/>
                </a:solidFill>
                <a:latin typeface="Arial" charset="0"/>
                <a:ea typeface="ＭＳ Ｐゴシック" pitchFamily="32" charset="-128"/>
              </a:rPr>
              <a:t> </a:t>
            </a:r>
            <a:r>
              <a:rPr lang="en-US" sz="2400" dirty="0" smtClean="0">
                <a:solidFill>
                  <a:srgbClr val="0033CC"/>
                </a:solidFill>
                <a:latin typeface="Arial" charset="0"/>
                <a:ea typeface="ＭＳ Ｐゴシック" pitchFamily="32" charset="-128"/>
              </a:rPr>
              <a:t>For </a:t>
            </a:r>
            <a:r>
              <a:rPr lang="en-US" sz="2400" dirty="0" smtClean="0">
                <a:solidFill>
                  <a:srgbClr val="0033CC"/>
                </a:solidFill>
                <a:latin typeface="Arial" charset="0"/>
                <a:ea typeface="ＭＳ Ｐゴシック" pitchFamily="32" charset="-128"/>
              </a:rPr>
              <a:t>AES, the key size k is 128,192, or 256 bits; for triple DES, the key size is 112 or 168 bits. </a:t>
            </a:r>
            <a:endParaRPr lang="en-US" sz="2400" dirty="0" smtClean="0">
              <a:solidFill>
                <a:srgbClr val="0033CC"/>
              </a:solidFill>
              <a:latin typeface="Arial" charset="0"/>
              <a:ea typeface="ＭＳ Ｐゴシック" pitchFamily="32" charset="-128"/>
            </a:endParaRPr>
          </a:p>
          <a:p>
            <a:pPr algn="just">
              <a:spcBef>
                <a:spcPts val="487"/>
              </a:spcBef>
              <a:buFont typeface="Arial" pitchFamily="34" charset="0"/>
              <a:buChar char="•"/>
              <a:tabLst>
                <a:tab pos="0" algn="l"/>
                <a:tab pos="495239" algn="l"/>
                <a:tab pos="990478" algn="l"/>
                <a:tab pos="1485717" algn="l"/>
                <a:tab pos="1980956" algn="l"/>
                <a:tab pos="2476195" algn="l"/>
                <a:tab pos="2971434" algn="l"/>
                <a:tab pos="3466673" algn="l"/>
                <a:tab pos="3961912" algn="l"/>
                <a:tab pos="4457151" algn="l"/>
                <a:tab pos="4952390" algn="l"/>
                <a:tab pos="5447629" algn="l"/>
                <a:tab pos="5942868" algn="l"/>
                <a:tab pos="6438108" algn="l"/>
                <a:tab pos="6933347" algn="l"/>
                <a:tab pos="7428586" algn="l"/>
                <a:tab pos="7923825" algn="l"/>
                <a:tab pos="8419064" algn="l"/>
                <a:tab pos="8914303" algn="l"/>
                <a:tab pos="9409542" algn="l"/>
                <a:tab pos="9904781" algn="l"/>
              </a:tabLst>
            </a:pPr>
            <a:r>
              <a:rPr lang="en-US" sz="2400" dirty="0" smtClean="0">
                <a:solidFill>
                  <a:srgbClr val="0033CC"/>
                </a:solidFill>
                <a:latin typeface="Arial" charset="0"/>
                <a:ea typeface="ＭＳ Ｐゴシック" pitchFamily="32" charset="-128"/>
              </a:rPr>
              <a:t> </a:t>
            </a:r>
            <a:r>
              <a:rPr lang="en-US" sz="2400" dirty="0" smtClean="0">
                <a:solidFill>
                  <a:srgbClr val="0033CC"/>
                </a:solidFill>
                <a:latin typeface="Arial" charset="0"/>
                <a:ea typeface="ＭＳ Ｐゴシック" pitchFamily="32" charset="-128"/>
              </a:rPr>
              <a:t>The </a:t>
            </a:r>
            <a:r>
              <a:rPr lang="en-US" sz="2400" dirty="0" smtClean="0">
                <a:solidFill>
                  <a:srgbClr val="0033CC"/>
                </a:solidFill>
                <a:latin typeface="Arial" charset="0"/>
                <a:ea typeface="ＭＳ Ｐゴシック" pitchFamily="32" charset="-128"/>
              </a:rPr>
              <a:t>two constants K1 &amp; K2 are derived from the original key K using encryption of 0 and multiplication in GF(2^n</a:t>
            </a:r>
            <a:r>
              <a:rPr lang="en-US" sz="2400" dirty="0" smtClean="0">
                <a:solidFill>
                  <a:srgbClr val="0033CC"/>
                </a:solidFill>
                <a:latin typeface="Arial" charset="0"/>
                <a:ea typeface="ＭＳ Ｐゴシック" pitchFamily="32" charset="-128"/>
              </a:rPr>
              <a:t>)</a:t>
            </a:r>
            <a:endParaRPr lang="en-US" sz="2400" dirty="0" smtClean="0">
              <a:solidFill>
                <a:srgbClr val="0033CC"/>
              </a:solidFill>
              <a:latin typeface="Arial" charset="0"/>
              <a:ea typeface="ＭＳ Ｐゴシック" pitchFamily="32" charset="-128"/>
            </a:endParaRPr>
          </a:p>
          <a:p>
            <a:pPr marL="741363" lvl="1" indent="-280988" algn="just">
              <a:spcBef>
                <a:spcPts val="700"/>
              </a:spcBef>
              <a:buClrTx/>
              <a:buSzPct val="50000"/>
              <a:buFont typeface="Arial" pitchFamily="34" charset="0"/>
              <a:buChar cha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endParaRPr lang="en-US" sz="2400" dirty="0">
              <a:solidFill>
                <a:srgbClr val="0033CC"/>
              </a:solidFill>
              <a:latin typeface="Arial" pitchFamily="34" charset="0"/>
              <a:cs typeface="Arial" pitchFamily="34" charset="0"/>
            </a:endParaRPr>
          </a:p>
        </p:txBody>
      </p:sp>
    </p:spTree>
  </p:cSld>
  <p:clrMapOvr>
    <a:masterClrMapping/>
  </p:clrMapOvr>
  <p:transition spd="med"/>
  <p:timing>
    <p:tnLst>
      <p:par>
        <p:cTn id="1" dur="indefinite"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additive="repl">
                                        <p:cTn id="6" dur="1" fill="hold">
                                          <p:stCondLst>
                                            <p:cond delay="0"/>
                                          </p:stCondLst>
                                        </p:cTn>
                                        <p:tgtEl>
                                          <p:spTgt spid="3277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additive="repl">
                                        <p:cTn id="10" dur="1" fill="hold">
                                          <p:stCondLst>
                                            <p:cond delay="0"/>
                                          </p:stCondLst>
                                        </p:cTn>
                                        <p:tgtEl>
                                          <p:spTgt spid="3277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additive="repl">
                                        <p:cTn id="14" dur="1" fill="hold">
                                          <p:stCondLst>
                                            <p:cond delay="0"/>
                                          </p:stCondLst>
                                        </p:cTn>
                                        <p:tgtEl>
                                          <p:spTgt spid="3277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fill="hold" nodeType="clickEffect">
                                  <p:stCondLst>
                                    <p:cond delay="0"/>
                                  </p:stCondLst>
                                  <p:childTnLst>
                                    <p:set>
                                      <p:cBhvr additive="repl">
                                        <p:cTn id="18" dur="1" fill="hold">
                                          <p:stCondLst>
                                            <p:cond delay="0"/>
                                          </p:stCondLst>
                                        </p:cTn>
                                        <p:tgtEl>
                                          <p:spTgt spid="3277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fill="hold" nodeType="clickEffect">
                                  <p:stCondLst>
                                    <p:cond delay="0"/>
                                  </p:stCondLst>
                                  <p:childTnLst>
                                    <p:set>
                                      <p:cBhvr additive="repl">
                                        <p:cTn id="22" dur="1" fill="hold">
                                          <p:stCondLst>
                                            <p:cond delay="0"/>
                                          </p:stCondLst>
                                        </p:cTn>
                                        <p:tgtEl>
                                          <p:spTgt spid="3277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0390" y="81025"/>
            <a:ext cx="5884857" cy="982266"/>
          </a:xfrm>
        </p:spPr>
        <p:txBody>
          <a:bodyPr/>
          <a:lstStyle/>
          <a:p>
            <a:pPr algn="l"/>
            <a:r>
              <a:rPr lang="en-US" dirty="0" smtClean="0"/>
              <a:t>Agenda</a:t>
            </a:r>
            <a:endParaRPr lang="en-US" dirty="0"/>
          </a:p>
        </p:txBody>
      </p:sp>
      <p:sp>
        <p:nvSpPr>
          <p:cNvPr id="5" name="Content Placeholder 4"/>
          <p:cNvSpPr>
            <a:spLocks noGrp="1"/>
          </p:cNvSpPr>
          <p:nvPr>
            <p:ph idx="1"/>
          </p:nvPr>
        </p:nvSpPr>
        <p:spPr>
          <a:xfrm>
            <a:off x="457199" y="1219202"/>
            <a:ext cx="8451669" cy="4906963"/>
          </a:xfrm>
        </p:spPr>
        <p:txBody>
          <a:bodyPr/>
          <a:lstStyle/>
          <a:p>
            <a:pPr algn="just"/>
            <a:r>
              <a:rPr lang="en-US" dirty="0" smtClean="0"/>
              <a:t>Introduction</a:t>
            </a:r>
          </a:p>
          <a:p>
            <a:pPr marL="342900" lvl="1" indent="-342900" algn="just">
              <a:buClr>
                <a:srgbClr val="D9D9FF"/>
              </a:buClr>
              <a:buSzPct val="50000"/>
              <a:buFont typeface="Wingdings" charset="2"/>
              <a:buChar cha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US" sz="2400" dirty="0" smtClean="0">
                <a:solidFill>
                  <a:srgbClr val="0000FF"/>
                </a:solidFill>
                <a:ea typeface="+mn-ea"/>
              </a:rPr>
              <a:t>Message </a:t>
            </a:r>
            <a:r>
              <a:rPr lang="en-US" sz="2400" dirty="0" smtClean="0">
                <a:solidFill>
                  <a:srgbClr val="0000FF"/>
                </a:solidFill>
                <a:ea typeface="+mn-ea"/>
              </a:rPr>
              <a:t>authentication requirements</a:t>
            </a:r>
          </a:p>
          <a:p>
            <a:pPr marL="342900" lvl="1" indent="-342900" algn="just">
              <a:buClr>
                <a:srgbClr val="D9D9FF"/>
              </a:buClr>
              <a:buSzPct val="50000"/>
              <a:buFont typeface="Wingdings" charset="2"/>
              <a:buChar cha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US" sz="2400" dirty="0" smtClean="0">
                <a:solidFill>
                  <a:srgbClr val="0000FF"/>
                </a:solidFill>
                <a:ea typeface="+mn-ea"/>
              </a:rPr>
              <a:t>Message </a:t>
            </a:r>
            <a:r>
              <a:rPr lang="en-US" sz="2400" dirty="0" smtClean="0">
                <a:solidFill>
                  <a:srgbClr val="0000FF"/>
                </a:solidFill>
                <a:ea typeface="+mn-ea"/>
              </a:rPr>
              <a:t>authentication using encryption</a:t>
            </a:r>
          </a:p>
          <a:p>
            <a:pPr marL="342900" lvl="1" indent="-342900" algn="just">
              <a:buClr>
                <a:srgbClr val="D9D9FF"/>
              </a:buClr>
              <a:buSzPct val="50000"/>
              <a:buFont typeface="Wingdings" charset="2"/>
              <a:buChar cha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US" sz="2400" dirty="0" smtClean="0">
                <a:solidFill>
                  <a:srgbClr val="0000FF"/>
                </a:solidFill>
                <a:ea typeface="+mn-ea"/>
              </a:rPr>
              <a:t>MACs</a:t>
            </a:r>
          </a:p>
          <a:p>
            <a:pPr marL="342900" lvl="1" indent="-342900" algn="just">
              <a:buClr>
                <a:srgbClr val="D9D9FF"/>
              </a:buClr>
              <a:buSzPct val="50000"/>
              <a:buFont typeface="Wingdings" charset="2"/>
              <a:buChar cha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US" sz="2400" dirty="0" smtClean="0">
                <a:solidFill>
                  <a:srgbClr val="0000FF"/>
                </a:solidFill>
                <a:ea typeface="+mn-ea"/>
              </a:rPr>
              <a:t>HMAC authentication using a hash function</a:t>
            </a:r>
          </a:p>
          <a:p>
            <a:pPr marL="342900" lvl="1" indent="-342900" algn="just">
              <a:buClr>
                <a:srgbClr val="D9D9FF"/>
              </a:buClr>
              <a:buSzPct val="50000"/>
              <a:buFont typeface="Wingdings" charset="2"/>
              <a:buChar cha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US" sz="2400" dirty="0" smtClean="0">
                <a:solidFill>
                  <a:srgbClr val="0000FF"/>
                </a:solidFill>
                <a:ea typeface="+mn-ea"/>
              </a:rPr>
              <a:t>CMAC authentication using a block cipher</a:t>
            </a:r>
          </a:p>
          <a:p>
            <a:pPr algn="just"/>
            <a:r>
              <a:rPr lang="en-US" dirty="0" smtClean="0"/>
              <a:t>Summary</a:t>
            </a:r>
            <a:endParaRPr lang="en-US" dirty="0" smtClean="0"/>
          </a:p>
          <a:p>
            <a:pPr algn="just"/>
            <a:r>
              <a:rPr lang="en-US" dirty="0" smtClean="0"/>
              <a:t>Test your understanding</a:t>
            </a:r>
          </a:p>
          <a:p>
            <a:pPr algn="just"/>
            <a:r>
              <a:rPr lang="en-US" dirty="0" smtClean="0"/>
              <a:t>References</a:t>
            </a:r>
            <a:endParaRPr lang="en-US" dirty="0" smtClean="0"/>
          </a:p>
          <a:p>
            <a:pPr algn="just">
              <a:buNone/>
            </a:pPr>
            <a:endParaRPr lang="en-US" dirty="0" smtClean="0"/>
          </a:p>
          <a:p>
            <a:pPr algn="just"/>
            <a:endParaRPr lang="en-US" dirty="0" smtClean="0"/>
          </a:p>
          <a:p>
            <a:endParaRPr lang="en-US" b="1" dirty="0" smtClean="0"/>
          </a:p>
          <a:p>
            <a:pPr>
              <a:buNone/>
            </a:pPr>
            <a:endParaRPr lang="en-US" dirty="0" smtClean="0"/>
          </a:p>
        </p:txBody>
      </p:sp>
      <p:sp>
        <p:nvSpPr>
          <p:cNvPr id="4" name="Rounded Rectangle 3"/>
          <p:cNvSpPr/>
          <p:nvPr/>
        </p:nvSpPr>
        <p:spPr>
          <a:xfrm>
            <a:off x="389406" y="3897484"/>
            <a:ext cx="3385760" cy="387133"/>
          </a:xfrm>
          <a:prstGeom prst="roundRect">
            <a:avLst/>
          </a:prstGeom>
          <a:solidFill>
            <a:schemeClr val="accent6">
              <a:lumMod val="40000"/>
              <a:lumOff val="60000"/>
              <a:alpha val="2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xmlns="" val="4094458282"/>
      </p:ext>
    </p:extLst>
  </p:cSld>
  <p:clrMapOvr>
    <a:masterClrMapping/>
  </p:clrMapOvr>
  <p:transition>
    <p:wipe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0390" y="81025"/>
            <a:ext cx="5884857" cy="982266"/>
          </a:xfrm>
        </p:spPr>
        <p:txBody>
          <a:bodyPr/>
          <a:lstStyle/>
          <a:p>
            <a:pPr algn="l"/>
            <a:r>
              <a:rPr lang="en-US" dirty="0" smtClean="0"/>
              <a:t>Agenda</a:t>
            </a:r>
            <a:endParaRPr lang="en-US" dirty="0"/>
          </a:p>
        </p:txBody>
      </p:sp>
      <p:sp>
        <p:nvSpPr>
          <p:cNvPr id="5" name="Content Placeholder 4"/>
          <p:cNvSpPr>
            <a:spLocks noGrp="1"/>
          </p:cNvSpPr>
          <p:nvPr>
            <p:ph idx="1"/>
          </p:nvPr>
        </p:nvSpPr>
        <p:spPr>
          <a:xfrm>
            <a:off x="457199" y="1219202"/>
            <a:ext cx="8451669" cy="4906963"/>
          </a:xfrm>
        </p:spPr>
        <p:txBody>
          <a:bodyPr/>
          <a:lstStyle/>
          <a:p>
            <a:pPr algn="just"/>
            <a:r>
              <a:rPr lang="en-US" dirty="0" smtClean="0"/>
              <a:t>Introduction</a:t>
            </a:r>
          </a:p>
          <a:p>
            <a:pPr marL="342900" lvl="1" indent="-342900" algn="just">
              <a:buClr>
                <a:srgbClr val="D9D9FF"/>
              </a:buClr>
              <a:buSzPct val="50000"/>
              <a:buFont typeface="Wingdings" charset="2"/>
              <a:buChar cha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US" sz="2400" dirty="0" smtClean="0">
                <a:solidFill>
                  <a:srgbClr val="0000FF"/>
                </a:solidFill>
                <a:ea typeface="+mn-ea"/>
              </a:rPr>
              <a:t>Message </a:t>
            </a:r>
            <a:r>
              <a:rPr lang="en-US" sz="2400" dirty="0" smtClean="0">
                <a:solidFill>
                  <a:srgbClr val="0000FF"/>
                </a:solidFill>
                <a:ea typeface="+mn-ea"/>
              </a:rPr>
              <a:t>authentication requirements</a:t>
            </a:r>
          </a:p>
          <a:p>
            <a:pPr marL="342900" lvl="1" indent="-342900" algn="just">
              <a:buClr>
                <a:srgbClr val="D9D9FF"/>
              </a:buClr>
              <a:buSzPct val="50000"/>
              <a:buFont typeface="Wingdings" charset="2"/>
              <a:buChar cha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US" sz="2400" dirty="0" smtClean="0">
                <a:solidFill>
                  <a:srgbClr val="0000FF"/>
                </a:solidFill>
                <a:ea typeface="+mn-ea"/>
              </a:rPr>
              <a:t>Message </a:t>
            </a:r>
            <a:r>
              <a:rPr lang="en-US" sz="2400" dirty="0" smtClean="0">
                <a:solidFill>
                  <a:srgbClr val="0000FF"/>
                </a:solidFill>
                <a:ea typeface="+mn-ea"/>
              </a:rPr>
              <a:t>authentication using encryption</a:t>
            </a:r>
          </a:p>
          <a:p>
            <a:pPr marL="342900" lvl="1" indent="-342900" algn="just">
              <a:buClr>
                <a:srgbClr val="D9D9FF"/>
              </a:buClr>
              <a:buSzPct val="50000"/>
              <a:buFont typeface="Wingdings" charset="2"/>
              <a:buChar cha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US" sz="2400" dirty="0" smtClean="0">
                <a:solidFill>
                  <a:srgbClr val="0000FF"/>
                </a:solidFill>
                <a:ea typeface="+mn-ea"/>
              </a:rPr>
              <a:t>MACs</a:t>
            </a:r>
          </a:p>
          <a:p>
            <a:pPr marL="342900" lvl="1" indent="-342900" algn="just">
              <a:buClr>
                <a:srgbClr val="D9D9FF"/>
              </a:buClr>
              <a:buSzPct val="50000"/>
              <a:buFont typeface="Wingdings" charset="2"/>
              <a:buChar cha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US" sz="2400" dirty="0" smtClean="0">
                <a:solidFill>
                  <a:srgbClr val="0000FF"/>
                </a:solidFill>
                <a:ea typeface="+mn-ea"/>
              </a:rPr>
              <a:t>HMAC authentication using a hash function</a:t>
            </a:r>
          </a:p>
          <a:p>
            <a:pPr marL="342900" lvl="1" indent="-342900" algn="just">
              <a:buClr>
                <a:srgbClr val="D9D9FF"/>
              </a:buClr>
              <a:buSzPct val="50000"/>
              <a:buFont typeface="Wingdings" charset="2"/>
              <a:buChar cha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US" sz="2400" dirty="0" smtClean="0">
                <a:solidFill>
                  <a:srgbClr val="0000FF"/>
                </a:solidFill>
                <a:ea typeface="+mn-ea"/>
              </a:rPr>
              <a:t>CMAC authentication using a block cipher</a:t>
            </a:r>
          </a:p>
          <a:p>
            <a:pPr algn="just"/>
            <a:r>
              <a:rPr lang="en-US" dirty="0" smtClean="0"/>
              <a:t>Summary</a:t>
            </a:r>
            <a:endParaRPr lang="en-US" dirty="0" smtClean="0"/>
          </a:p>
          <a:p>
            <a:pPr algn="just"/>
            <a:r>
              <a:rPr lang="en-US" dirty="0" smtClean="0"/>
              <a:t>Test your understanding</a:t>
            </a:r>
          </a:p>
          <a:p>
            <a:pPr algn="just"/>
            <a:r>
              <a:rPr lang="en-US" dirty="0" smtClean="0"/>
              <a:t>References</a:t>
            </a:r>
            <a:endParaRPr lang="en-US" dirty="0" smtClean="0"/>
          </a:p>
          <a:p>
            <a:pPr algn="just">
              <a:buNone/>
            </a:pPr>
            <a:endParaRPr lang="en-US" dirty="0" smtClean="0"/>
          </a:p>
          <a:p>
            <a:pPr algn="just"/>
            <a:endParaRPr lang="en-US" dirty="0" smtClean="0"/>
          </a:p>
          <a:p>
            <a:endParaRPr lang="en-US" b="1" dirty="0" smtClean="0"/>
          </a:p>
          <a:p>
            <a:pPr>
              <a:buNone/>
            </a:pPr>
            <a:endParaRPr lang="en-US" dirty="0" smtClean="0"/>
          </a:p>
        </p:txBody>
      </p:sp>
      <p:sp>
        <p:nvSpPr>
          <p:cNvPr id="4" name="Rounded Rectangle 3"/>
          <p:cNvSpPr/>
          <p:nvPr/>
        </p:nvSpPr>
        <p:spPr>
          <a:xfrm>
            <a:off x="493909" y="1284913"/>
            <a:ext cx="3385760" cy="387133"/>
          </a:xfrm>
          <a:prstGeom prst="roundRect">
            <a:avLst/>
          </a:prstGeom>
          <a:solidFill>
            <a:schemeClr val="accent6">
              <a:lumMod val="40000"/>
              <a:lumOff val="60000"/>
              <a:alpha val="2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xmlns="" val="4094458282"/>
      </p:ext>
    </p:extLst>
  </p:cSld>
  <p:clrMapOvr>
    <a:masterClrMapping/>
  </p:clrMapOvr>
  <p:transition>
    <p:wipe dir="d"/>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Text Box 1"/>
          <p:cNvSpPr txBox="1">
            <a:spLocks noChangeArrowheads="1"/>
          </p:cNvSpPr>
          <p:nvPr/>
        </p:nvSpPr>
        <p:spPr bwMode="auto">
          <a:xfrm>
            <a:off x="457200" y="277813"/>
            <a:ext cx="8229600" cy="1139825"/>
          </a:xfrm>
          <a:prstGeom prst="rect">
            <a:avLst/>
          </a:prstGeom>
          <a:noFill/>
          <a:ln w="9525">
            <a:noFill/>
            <a:round/>
            <a:headEnd/>
            <a:tailEnd/>
          </a:ln>
          <a:effectLst/>
        </p:spPr>
        <p:txBody>
          <a:bodyPr anchor="ctr" anchorCtr="1"/>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600" dirty="0">
                <a:solidFill>
                  <a:srgbClr val="00B0F0"/>
                </a:solidFill>
                <a:latin typeface="Arial" pitchFamily="34" charset="0"/>
                <a:cs typeface="Arial" pitchFamily="34" charset="0"/>
              </a:rPr>
              <a:t>Summary</a:t>
            </a:r>
          </a:p>
        </p:txBody>
      </p:sp>
      <p:sp>
        <p:nvSpPr>
          <p:cNvPr id="57346" name="Text Box 2"/>
          <p:cNvSpPr txBox="1">
            <a:spLocks noChangeArrowheads="1"/>
          </p:cNvSpPr>
          <p:nvPr/>
        </p:nvSpPr>
        <p:spPr bwMode="auto">
          <a:xfrm>
            <a:off x="457200" y="1497013"/>
            <a:ext cx="8229600" cy="4611687"/>
          </a:xfrm>
          <a:prstGeom prst="rect">
            <a:avLst/>
          </a:prstGeom>
          <a:noFill/>
          <a:ln w="9525">
            <a:noFill/>
            <a:round/>
            <a:headEnd/>
            <a:tailEnd/>
          </a:ln>
          <a:effectLst/>
        </p:spPr>
        <p:txBody>
          <a:bodyPr/>
          <a:lstStyle/>
          <a:p>
            <a:pPr marL="338138" indent="-338138" algn="just">
              <a:spcBef>
                <a:spcPts val="800"/>
              </a:spcBef>
              <a:buClr>
                <a:srgbClr val="5FAFFF"/>
              </a:buClr>
              <a:buSzPct val="80000"/>
              <a:buFont typeface="Wingdings" charset="2"/>
              <a:buChar cha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US" sz="3200" dirty="0">
                <a:solidFill>
                  <a:srgbClr val="0033CC"/>
                </a:solidFill>
                <a:latin typeface="Arial" pitchFamily="34" charset="0"/>
                <a:cs typeface="Arial" pitchFamily="34" charset="0"/>
              </a:rPr>
              <a:t>have considered:</a:t>
            </a:r>
          </a:p>
          <a:p>
            <a:pPr marL="738188" lvl="1" indent="-280988" algn="just">
              <a:spcBef>
                <a:spcPts val="700"/>
              </a:spcBef>
              <a:buClr>
                <a:srgbClr val="D9D9FF"/>
              </a:buClr>
              <a:buSzPct val="50000"/>
              <a:buFont typeface="Wingdings" charset="2"/>
              <a:buChar cha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US" sz="2800" dirty="0">
                <a:solidFill>
                  <a:srgbClr val="0033CC"/>
                </a:solidFill>
                <a:latin typeface="Arial" pitchFamily="34" charset="0"/>
                <a:cs typeface="Arial" pitchFamily="34" charset="0"/>
              </a:rPr>
              <a:t>message authentication requirements</a:t>
            </a:r>
          </a:p>
          <a:p>
            <a:pPr marL="738188" lvl="1" indent="-280988" algn="just">
              <a:spcBef>
                <a:spcPts val="700"/>
              </a:spcBef>
              <a:buClr>
                <a:srgbClr val="D9D9FF"/>
              </a:buClr>
              <a:buSzPct val="50000"/>
              <a:buFont typeface="Wingdings" charset="2"/>
              <a:buChar cha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US" sz="2800" dirty="0">
                <a:solidFill>
                  <a:srgbClr val="0033CC"/>
                </a:solidFill>
                <a:latin typeface="Arial" pitchFamily="34" charset="0"/>
                <a:cs typeface="Arial" pitchFamily="34" charset="0"/>
              </a:rPr>
              <a:t>message authentication using encryption</a:t>
            </a:r>
          </a:p>
          <a:p>
            <a:pPr marL="738188" lvl="1" indent="-280988" algn="just">
              <a:spcBef>
                <a:spcPts val="700"/>
              </a:spcBef>
              <a:buClr>
                <a:srgbClr val="D9D9FF"/>
              </a:buClr>
              <a:buSzPct val="50000"/>
              <a:buFont typeface="Wingdings" charset="2"/>
              <a:buChar cha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US" sz="2800" dirty="0">
                <a:solidFill>
                  <a:srgbClr val="0033CC"/>
                </a:solidFill>
                <a:latin typeface="Arial" pitchFamily="34" charset="0"/>
                <a:cs typeface="Arial" pitchFamily="34" charset="0"/>
              </a:rPr>
              <a:t>MACs</a:t>
            </a:r>
          </a:p>
          <a:p>
            <a:pPr marL="738188" lvl="1" indent="-280988" algn="just">
              <a:spcBef>
                <a:spcPts val="700"/>
              </a:spcBef>
              <a:buClr>
                <a:srgbClr val="D9D9FF"/>
              </a:buClr>
              <a:buSzPct val="50000"/>
              <a:buFont typeface="Wingdings" charset="2"/>
              <a:buChar cha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US" sz="2800" dirty="0">
                <a:solidFill>
                  <a:srgbClr val="0033CC"/>
                </a:solidFill>
                <a:latin typeface="Arial" pitchFamily="34" charset="0"/>
                <a:cs typeface="Arial" pitchFamily="34" charset="0"/>
              </a:rPr>
              <a:t>HMAC authentication using a hash function</a:t>
            </a:r>
          </a:p>
          <a:p>
            <a:pPr marL="738188" lvl="1" indent="-280988" algn="just">
              <a:spcBef>
                <a:spcPts val="700"/>
              </a:spcBef>
              <a:buClr>
                <a:srgbClr val="D9D9FF"/>
              </a:buClr>
              <a:buSzPct val="50000"/>
              <a:buFont typeface="Wingdings" charset="2"/>
              <a:buChar cha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US" sz="2800" dirty="0">
                <a:solidFill>
                  <a:srgbClr val="0033CC"/>
                </a:solidFill>
                <a:latin typeface="Arial" pitchFamily="34" charset="0"/>
                <a:cs typeface="Arial" pitchFamily="34" charset="0"/>
              </a:rPr>
              <a:t>CMAC authentication using a block cipher</a:t>
            </a:r>
          </a:p>
          <a:p>
            <a:pPr marL="738188" lvl="1" indent="-280988" algn="just">
              <a:spcBef>
                <a:spcPts val="700"/>
              </a:spcBef>
              <a:buClrTx/>
              <a:buSzPct val="50000"/>
              <a:buFontTx/>
              <a:buNone/>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endParaRPr lang="en-AU" sz="2800" dirty="0">
              <a:solidFill>
                <a:srgbClr val="0033CC"/>
              </a:solidFill>
              <a:latin typeface="Arial" pitchFamily="34" charset="0"/>
              <a:cs typeface="Arial" pitchFamily="34" charset="0"/>
            </a:endParaRP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0390" y="81025"/>
            <a:ext cx="5884857" cy="982266"/>
          </a:xfrm>
        </p:spPr>
        <p:txBody>
          <a:bodyPr/>
          <a:lstStyle/>
          <a:p>
            <a:pPr algn="l"/>
            <a:r>
              <a:rPr lang="en-US" dirty="0" smtClean="0"/>
              <a:t>Agenda</a:t>
            </a:r>
            <a:endParaRPr lang="en-US" dirty="0"/>
          </a:p>
        </p:txBody>
      </p:sp>
      <p:sp>
        <p:nvSpPr>
          <p:cNvPr id="5" name="Content Placeholder 4"/>
          <p:cNvSpPr>
            <a:spLocks noGrp="1"/>
          </p:cNvSpPr>
          <p:nvPr>
            <p:ph idx="1"/>
          </p:nvPr>
        </p:nvSpPr>
        <p:spPr>
          <a:xfrm>
            <a:off x="457199" y="1219202"/>
            <a:ext cx="8451669" cy="4906963"/>
          </a:xfrm>
        </p:spPr>
        <p:txBody>
          <a:bodyPr/>
          <a:lstStyle/>
          <a:p>
            <a:pPr algn="just"/>
            <a:r>
              <a:rPr lang="en-US" dirty="0" smtClean="0"/>
              <a:t>Introduction</a:t>
            </a:r>
          </a:p>
          <a:p>
            <a:pPr marL="342900" lvl="1" indent="-342900" algn="just">
              <a:buClr>
                <a:srgbClr val="D9D9FF"/>
              </a:buClr>
              <a:buSzPct val="50000"/>
              <a:buFont typeface="Wingdings" charset="2"/>
              <a:buChar cha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US" sz="2400" dirty="0" smtClean="0">
                <a:solidFill>
                  <a:srgbClr val="0000FF"/>
                </a:solidFill>
                <a:ea typeface="+mn-ea"/>
              </a:rPr>
              <a:t>Message </a:t>
            </a:r>
            <a:r>
              <a:rPr lang="en-US" sz="2400" dirty="0" smtClean="0">
                <a:solidFill>
                  <a:srgbClr val="0000FF"/>
                </a:solidFill>
                <a:ea typeface="+mn-ea"/>
              </a:rPr>
              <a:t>authentication requirements</a:t>
            </a:r>
          </a:p>
          <a:p>
            <a:pPr marL="342900" lvl="1" indent="-342900" algn="just">
              <a:buClr>
                <a:srgbClr val="D9D9FF"/>
              </a:buClr>
              <a:buSzPct val="50000"/>
              <a:buFont typeface="Wingdings" charset="2"/>
              <a:buChar cha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US" sz="2400" dirty="0" smtClean="0">
                <a:solidFill>
                  <a:srgbClr val="0000FF"/>
                </a:solidFill>
                <a:ea typeface="+mn-ea"/>
              </a:rPr>
              <a:t>Message </a:t>
            </a:r>
            <a:r>
              <a:rPr lang="en-US" sz="2400" dirty="0" smtClean="0">
                <a:solidFill>
                  <a:srgbClr val="0000FF"/>
                </a:solidFill>
                <a:ea typeface="+mn-ea"/>
              </a:rPr>
              <a:t>authentication using encryption</a:t>
            </a:r>
          </a:p>
          <a:p>
            <a:pPr marL="342900" lvl="1" indent="-342900" algn="just">
              <a:buClr>
                <a:srgbClr val="D9D9FF"/>
              </a:buClr>
              <a:buSzPct val="50000"/>
              <a:buFont typeface="Wingdings" charset="2"/>
              <a:buChar cha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US" sz="2400" dirty="0" smtClean="0">
                <a:solidFill>
                  <a:srgbClr val="0000FF"/>
                </a:solidFill>
                <a:ea typeface="+mn-ea"/>
              </a:rPr>
              <a:t>MACs</a:t>
            </a:r>
          </a:p>
          <a:p>
            <a:pPr marL="342900" lvl="1" indent="-342900" algn="just">
              <a:buClr>
                <a:srgbClr val="D9D9FF"/>
              </a:buClr>
              <a:buSzPct val="50000"/>
              <a:buFont typeface="Wingdings" charset="2"/>
              <a:buChar cha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US" sz="2400" dirty="0" smtClean="0">
                <a:solidFill>
                  <a:srgbClr val="0000FF"/>
                </a:solidFill>
                <a:ea typeface="+mn-ea"/>
              </a:rPr>
              <a:t>HMAC authentication using a hash function</a:t>
            </a:r>
          </a:p>
          <a:p>
            <a:pPr marL="342900" lvl="1" indent="-342900" algn="just">
              <a:buClr>
                <a:srgbClr val="D9D9FF"/>
              </a:buClr>
              <a:buSzPct val="50000"/>
              <a:buFont typeface="Wingdings" charset="2"/>
              <a:buChar cha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US" sz="2400" dirty="0" smtClean="0">
                <a:solidFill>
                  <a:srgbClr val="0000FF"/>
                </a:solidFill>
                <a:ea typeface="+mn-ea"/>
              </a:rPr>
              <a:t>CMAC authentication using a block cipher</a:t>
            </a:r>
          </a:p>
          <a:p>
            <a:pPr algn="just"/>
            <a:r>
              <a:rPr lang="en-US" dirty="0" smtClean="0"/>
              <a:t>Summary</a:t>
            </a:r>
            <a:endParaRPr lang="en-US" dirty="0" smtClean="0"/>
          </a:p>
          <a:p>
            <a:pPr algn="just"/>
            <a:r>
              <a:rPr lang="en-US" dirty="0" smtClean="0"/>
              <a:t>Test your understanding</a:t>
            </a:r>
          </a:p>
          <a:p>
            <a:pPr algn="just"/>
            <a:r>
              <a:rPr lang="en-US" dirty="0" smtClean="0"/>
              <a:t>References</a:t>
            </a:r>
            <a:endParaRPr lang="en-US" dirty="0" smtClean="0"/>
          </a:p>
          <a:p>
            <a:pPr algn="just">
              <a:buNone/>
            </a:pPr>
            <a:endParaRPr lang="en-US" dirty="0" smtClean="0"/>
          </a:p>
          <a:p>
            <a:pPr algn="just"/>
            <a:endParaRPr lang="en-US" dirty="0" smtClean="0"/>
          </a:p>
          <a:p>
            <a:endParaRPr lang="en-US" b="1" dirty="0" smtClean="0"/>
          </a:p>
          <a:p>
            <a:pPr>
              <a:buNone/>
            </a:pPr>
            <a:endParaRPr lang="en-US" dirty="0" smtClean="0"/>
          </a:p>
        </p:txBody>
      </p:sp>
      <p:sp>
        <p:nvSpPr>
          <p:cNvPr id="4" name="Rounded Rectangle 3"/>
          <p:cNvSpPr/>
          <p:nvPr/>
        </p:nvSpPr>
        <p:spPr>
          <a:xfrm>
            <a:off x="441657" y="4341622"/>
            <a:ext cx="3751520" cy="387133"/>
          </a:xfrm>
          <a:prstGeom prst="roundRect">
            <a:avLst/>
          </a:prstGeom>
          <a:solidFill>
            <a:schemeClr val="accent6">
              <a:lumMod val="40000"/>
              <a:lumOff val="60000"/>
              <a:alpha val="2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xmlns="" val="4094458282"/>
      </p:ext>
    </p:extLst>
  </p:cSld>
  <p:clrMapOvr>
    <a:masterClrMapping/>
  </p:clrMapOvr>
  <p:transition>
    <p:wipe dir="d"/>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your understanding</a:t>
            </a:r>
            <a:endParaRPr lang="en-US" dirty="0"/>
          </a:p>
        </p:txBody>
      </p:sp>
      <p:sp>
        <p:nvSpPr>
          <p:cNvPr id="3" name="Content Placeholder 2"/>
          <p:cNvSpPr>
            <a:spLocks noGrp="1"/>
          </p:cNvSpPr>
          <p:nvPr>
            <p:ph idx="1"/>
          </p:nvPr>
        </p:nvSpPr>
        <p:spPr/>
        <p:txBody>
          <a:bodyPr/>
          <a:lstStyle/>
          <a:p>
            <a:pPr marL="457200" indent="-457200" algn="just">
              <a:buFont typeface="+mj-lt"/>
              <a:buAutoNum type="arabicParenR"/>
            </a:pPr>
            <a:r>
              <a:rPr lang="en-US" dirty="0" smtClean="0"/>
              <a:t>What are the requirement of MAC?</a:t>
            </a:r>
          </a:p>
          <a:p>
            <a:pPr marL="457200" indent="-457200" algn="just">
              <a:buFont typeface="+mj-lt"/>
              <a:buAutoNum type="arabicParenR"/>
            </a:pPr>
            <a:r>
              <a:rPr lang="en-US" dirty="0" smtClean="0"/>
              <a:t>Explain HMAC.</a:t>
            </a:r>
          </a:p>
          <a:p>
            <a:pPr marL="457200" indent="-457200" algn="just">
              <a:buFont typeface="+mj-lt"/>
              <a:buAutoNum type="arabicParenR"/>
            </a:pPr>
            <a:r>
              <a:rPr lang="en-US" dirty="0" smtClean="0"/>
              <a:t>Explain CMAC.</a:t>
            </a:r>
            <a:endParaRPr lang="en-US" dirty="0" smtClean="0"/>
          </a:p>
          <a:p>
            <a:pPr marL="457200" indent="-457200" algn="just">
              <a:buFont typeface="+mj-lt"/>
              <a:buAutoNum type="arabicParenR"/>
            </a:pPr>
            <a:endParaRPr lang="en-US" dirty="0" smtClean="0"/>
          </a:p>
          <a:p>
            <a:pPr marL="457200" indent="-457200" algn="just">
              <a:buFont typeface="+mj-lt"/>
              <a:buAutoNum type="arabicParenR"/>
            </a:pPr>
            <a:endParaRPr lang="en-US" dirty="0"/>
          </a:p>
        </p:txBody>
      </p:sp>
    </p:spTree>
  </p:cSld>
  <p:clrMapOvr>
    <a:masterClrMapping/>
  </p:clrMapOvr>
  <p:transition>
    <p:wipe dir="d"/>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0390" y="81025"/>
            <a:ext cx="5884857" cy="982266"/>
          </a:xfrm>
        </p:spPr>
        <p:txBody>
          <a:bodyPr/>
          <a:lstStyle/>
          <a:p>
            <a:pPr algn="l"/>
            <a:r>
              <a:rPr lang="en-US" dirty="0" smtClean="0"/>
              <a:t>Agenda</a:t>
            </a:r>
            <a:endParaRPr lang="en-US" dirty="0"/>
          </a:p>
        </p:txBody>
      </p:sp>
      <p:sp>
        <p:nvSpPr>
          <p:cNvPr id="5" name="Content Placeholder 4"/>
          <p:cNvSpPr>
            <a:spLocks noGrp="1"/>
          </p:cNvSpPr>
          <p:nvPr>
            <p:ph idx="1"/>
          </p:nvPr>
        </p:nvSpPr>
        <p:spPr>
          <a:xfrm>
            <a:off x="457199" y="1219202"/>
            <a:ext cx="8451669" cy="4906963"/>
          </a:xfrm>
        </p:spPr>
        <p:txBody>
          <a:bodyPr/>
          <a:lstStyle/>
          <a:p>
            <a:pPr algn="just"/>
            <a:r>
              <a:rPr lang="en-US" dirty="0" smtClean="0"/>
              <a:t>Introduction</a:t>
            </a:r>
          </a:p>
          <a:p>
            <a:pPr marL="342900" lvl="1" indent="-342900" algn="just">
              <a:buClr>
                <a:srgbClr val="D9D9FF"/>
              </a:buClr>
              <a:buSzPct val="50000"/>
              <a:buFont typeface="Wingdings" charset="2"/>
              <a:buChar cha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US" sz="2400" dirty="0" smtClean="0">
                <a:solidFill>
                  <a:srgbClr val="0000FF"/>
                </a:solidFill>
                <a:ea typeface="+mn-ea"/>
              </a:rPr>
              <a:t>Message </a:t>
            </a:r>
            <a:r>
              <a:rPr lang="en-US" sz="2400" dirty="0" smtClean="0">
                <a:solidFill>
                  <a:srgbClr val="0000FF"/>
                </a:solidFill>
                <a:ea typeface="+mn-ea"/>
              </a:rPr>
              <a:t>authentication requirements</a:t>
            </a:r>
          </a:p>
          <a:p>
            <a:pPr marL="342900" lvl="1" indent="-342900" algn="just">
              <a:buClr>
                <a:srgbClr val="D9D9FF"/>
              </a:buClr>
              <a:buSzPct val="50000"/>
              <a:buFont typeface="Wingdings" charset="2"/>
              <a:buChar cha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US" sz="2400" dirty="0" smtClean="0">
                <a:solidFill>
                  <a:srgbClr val="0000FF"/>
                </a:solidFill>
                <a:ea typeface="+mn-ea"/>
              </a:rPr>
              <a:t>Message </a:t>
            </a:r>
            <a:r>
              <a:rPr lang="en-US" sz="2400" dirty="0" smtClean="0">
                <a:solidFill>
                  <a:srgbClr val="0000FF"/>
                </a:solidFill>
                <a:ea typeface="+mn-ea"/>
              </a:rPr>
              <a:t>authentication using encryption</a:t>
            </a:r>
          </a:p>
          <a:p>
            <a:pPr marL="342900" lvl="1" indent="-342900" algn="just">
              <a:buClr>
                <a:srgbClr val="D9D9FF"/>
              </a:buClr>
              <a:buSzPct val="50000"/>
              <a:buFont typeface="Wingdings" charset="2"/>
              <a:buChar cha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US" sz="2400" dirty="0" smtClean="0">
                <a:solidFill>
                  <a:srgbClr val="0000FF"/>
                </a:solidFill>
                <a:ea typeface="+mn-ea"/>
              </a:rPr>
              <a:t>MACs</a:t>
            </a:r>
          </a:p>
          <a:p>
            <a:pPr marL="342900" lvl="1" indent="-342900" algn="just">
              <a:buClr>
                <a:srgbClr val="D9D9FF"/>
              </a:buClr>
              <a:buSzPct val="50000"/>
              <a:buFont typeface="Wingdings" charset="2"/>
              <a:buChar cha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US" sz="2400" dirty="0" smtClean="0">
                <a:solidFill>
                  <a:srgbClr val="0000FF"/>
                </a:solidFill>
                <a:ea typeface="+mn-ea"/>
              </a:rPr>
              <a:t>HMAC authentication using a hash function</a:t>
            </a:r>
          </a:p>
          <a:p>
            <a:pPr marL="342900" lvl="1" indent="-342900" algn="just">
              <a:buClr>
                <a:srgbClr val="D9D9FF"/>
              </a:buClr>
              <a:buSzPct val="50000"/>
              <a:buFont typeface="Wingdings" charset="2"/>
              <a:buChar cha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US" sz="2400" dirty="0" smtClean="0">
                <a:solidFill>
                  <a:srgbClr val="0000FF"/>
                </a:solidFill>
                <a:ea typeface="+mn-ea"/>
              </a:rPr>
              <a:t>CMAC authentication using a block cipher</a:t>
            </a:r>
          </a:p>
          <a:p>
            <a:pPr algn="just"/>
            <a:r>
              <a:rPr lang="en-US" dirty="0" smtClean="0"/>
              <a:t>Summary</a:t>
            </a:r>
            <a:endParaRPr lang="en-US" dirty="0" smtClean="0"/>
          </a:p>
          <a:p>
            <a:pPr algn="just"/>
            <a:r>
              <a:rPr lang="en-US" dirty="0" smtClean="0"/>
              <a:t>Test your understanding</a:t>
            </a:r>
          </a:p>
          <a:p>
            <a:pPr algn="just"/>
            <a:r>
              <a:rPr lang="en-US" dirty="0" smtClean="0"/>
              <a:t>References</a:t>
            </a:r>
            <a:endParaRPr lang="en-US" dirty="0" smtClean="0"/>
          </a:p>
          <a:p>
            <a:pPr algn="just">
              <a:buNone/>
            </a:pPr>
            <a:endParaRPr lang="en-US" dirty="0" smtClean="0"/>
          </a:p>
          <a:p>
            <a:pPr algn="just"/>
            <a:endParaRPr lang="en-US" dirty="0" smtClean="0"/>
          </a:p>
          <a:p>
            <a:endParaRPr lang="en-US" b="1" dirty="0" smtClean="0"/>
          </a:p>
          <a:p>
            <a:pPr>
              <a:buNone/>
            </a:pPr>
            <a:endParaRPr lang="en-US" dirty="0" smtClean="0"/>
          </a:p>
        </p:txBody>
      </p:sp>
      <p:sp>
        <p:nvSpPr>
          <p:cNvPr id="4" name="Rounded Rectangle 3"/>
          <p:cNvSpPr/>
          <p:nvPr/>
        </p:nvSpPr>
        <p:spPr>
          <a:xfrm>
            <a:off x="415531" y="4772695"/>
            <a:ext cx="3385760" cy="387133"/>
          </a:xfrm>
          <a:prstGeom prst="roundRect">
            <a:avLst/>
          </a:prstGeom>
          <a:solidFill>
            <a:schemeClr val="accent6">
              <a:lumMod val="40000"/>
              <a:lumOff val="60000"/>
              <a:alpha val="2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xmlns="" val="4094458282"/>
      </p:ext>
    </p:extLst>
  </p:cSld>
  <p:clrMapOvr>
    <a:masterClrMapping/>
  </p:clrMapOvr>
  <p:transition>
    <p:wipe dir="d"/>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pPr lvl="0" algn="just">
              <a:buNone/>
            </a:pPr>
            <a:r>
              <a:rPr lang="en-US" sz="1800" dirty="0" smtClean="0"/>
              <a:t>1. William Stallings, Cryptography and Network Security, 6th Edition, Pearson Education, March 2013. </a:t>
            </a:r>
          </a:p>
          <a:p>
            <a:pPr lvl="0" algn="just">
              <a:buNone/>
            </a:pPr>
            <a:r>
              <a:rPr lang="en-US" sz="1800" dirty="0" smtClean="0"/>
              <a:t>2. Charlie Kaufman, </a:t>
            </a:r>
            <a:r>
              <a:rPr lang="en-US" sz="1800" dirty="0" err="1" smtClean="0"/>
              <a:t>Radia</a:t>
            </a:r>
            <a:r>
              <a:rPr lang="en-US" sz="1800" dirty="0" smtClean="0"/>
              <a:t> Perlman and Mike </a:t>
            </a:r>
            <a:r>
              <a:rPr lang="en-US" sz="1800" dirty="0" err="1" smtClean="0"/>
              <a:t>Speciner</a:t>
            </a:r>
            <a:r>
              <a:rPr lang="en-US" sz="1800" dirty="0" smtClean="0"/>
              <a:t>, “Network Security”, Prentice Hall of India, 2002. </a:t>
            </a:r>
          </a:p>
          <a:p>
            <a:endParaRPr lang="en-US" sz="1800" dirty="0"/>
          </a:p>
        </p:txBody>
      </p:sp>
    </p:spTree>
  </p:cSld>
  <p:clrMapOvr>
    <a:masterClrMapping/>
  </p:clrMapOvr>
  <p:transition>
    <p:wipe di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ext Box 1"/>
          <p:cNvSpPr txBox="1">
            <a:spLocks noChangeArrowheads="1"/>
          </p:cNvSpPr>
          <p:nvPr/>
        </p:nvSpPr>
        <p:spPr bwMode="auto">
          <a:xfrm>
            <a:off x="457200" y="277813"/>
            <a:ext cx="8229600" cy="1139825"/>
          </a:xfrm>
          <a:prstGeom prst="rect">
            <a:avLst/>
          </a:prstGeom>
          <a:noFill/>
          <a:ln w="9525">
            <a:noFill/>
            <a:round/>
            <a:headEnd/>
            <a:tailEnd/>
          </a:ln>
          <a:effectLst/>
        </p:spPr>
        <p:txBody>
          <a:bodyPr anchor="ctr" anchorCtr="1"/>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000" dirty="0" smtClean="0">
                <a:solidFill>
                  <a:srgbClr val="00B0F0"/>
                </a:solidFill>
                <a:latin typeface="Arial" pitchFamily="34" charset="0"/>
                <a:cs typeface="Arial" pitchFamily="34" charset="0"/>
              </a:rPr>
              <a:t>Introduction</a:t>
            </a:r>
            <a:endParaRPr lang="en-US" sz="4000" dirty="0">
              <a:solidFill>
                <a:srgbClr val="00B0F0"/>
              </a:solidFill>
              <a:latin typeface="Arial" pitchFamily="34" charset="0"/>
              <a:cs typeface="Arial" pitchFamily="34" charset="0"/>
            </a:endParaRPr>
          </a:p>
        </p:txBody>
      </p:sp>
      <p:sp>
        <p:nvSpPr>
          <p:cNvPr id="7170" name="Text Box 2"/>
          <p:cNvSpPr txBox="1">
            <a:spLocks noChangeArrowheads="1"/>
          </p:cNvSpPr>
          <p:nvPr/>
        </p:nvSpPr>
        <p:spPr bwMode="auto">
          <a:xfrm>
            <a:off x="404949" y="1467394"/>
            <a:ext cx="8229600" cy="4454525"/>
          </a:xfrm>
          <a:prstGeom prst="rect">
            <a:avLst/>
          </a:prstGeom>
          <a:noFill/>
          <a:ln w="9525">
            <a:noFill/>
            <a:round/>
            <a:headEnd/>
            <a:tailEnd/>
          </a:ln>
          <a:effectLst/>
        </p:spPr>
        <p:txBody>
          <a:bodyPr/>
          <a:lstStyle/>
          <a:p>
            <a:pPr marL="338138" indent="-338138">
              <a:spcBef>
                <a:spcPts val="700"/>
              </a:spcBef>
              <a:buClr>
                <a:srgbClr val="5FAFFF"/>
              </a:buClr>
              <a:buSzPct val="80000"/>
              <a:buFont typeface="Wingdings" charset="2"/>
              <a:buChar cha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AU" sz="2400" dirty="0">
                <a:solidFill>
                  <a:srgbClr val="0033CC"/>
                </a:solidFill>
                <a:latin typeface="Arial" pitchFamily="34" charset="0"/>
                <a:cs typeface="Arial" pitchFamily="34" charset="0"/>
              </a:rPr>
              <a:t>message authentication is concerned with: </a:t>
            </a:r>
          </a:p>
          <a:p>
            <a:pPr marL="738188" lvl="1" indent="-280988">
              <a:spcBef>
                <a:spcPts val="600"/>
              </a:spcBef>
              <a:buClr>
                <a:srgbClr val="D9D9FF"/>
              </a:buClr>
              <a:buSzPct val="50000"/>
              <a:buFont typeface="Wingdings" charset="2"/>
              <a:buChar cha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AU" sz="1600" dirty="0">
                <a:solidFill>
                  <a:srgbClr val="0033CC"/>
                </a:solidFill>
                <a:latin typeface="Arial" pitchFamily="34" charset="0"/>
                <a:cs typeface="Arial" pitchFamily="34" charset="0"/>
              </a:rPr>
              <a:t>protecting the integrity of a message </a:t>
            </a:r>
          </a:p>
          <a:p>
            <a:pPr marL="738188" lvl="1" indent="-280988">
              <a:spcBef>
                <a:spcPts val="600"/>
              </a:spcBef>
              <a:buClr>
                <a:srgbClr val="D9D9FF"/>
              </a:buClr>
              <a:buSzPct val="50000"/>
              <a:buFont typeface="Wingdings" charset="2"/>
              <a:buChar cha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AU" sz="1600" dirty="0">
                <a:solidFill>
                  <a:srgbClr val="0033CC"/>
                </a:solidFill>
                <a:latin typeface="Arial" pitchFamily="34" charset="0"/>
                <a:cs typeface="Arial" pitchFamily="34" charset="0"/>
              </a:rPr>
              <a:t>validating identity of originator </a:t>
            </a:r>
          </a:p>
          <a:p>
            <a:pPr marL="738188" lvl="1" indent="-280988">
              <a:spcBef>
                <a:spcPts val="600"/>
              </a:spcBef>
              <a:buClr>
                <a:srgbClr val="D9D9FF"/>
              </a:buClr>
              <a:buSzPct val="50000"/>
              <a:buFont typeface="Wingdings" charset="2"/>
              <a:buChar cha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AU" sz="1600" dirty="0">
                <a:solidFill>
                  <a:srgbClr val="0033CC"/>
                </a:solidFill>
                <a:latin typeface="Arial" pitchFamily="34" charset="0"/>
                <a:cs typeface="Arial" pitchFamily="34" charset="0"/>
              </a:rPr>
              <a:t>non-repudiation of origin (dispute resolution)</a:t>
            </a:r>
          </a:p>
          <a:p>
            <a:pPr marL="338138" indent="-338138">
              <a:spcBef>
                <a:spcPts val="700"/>
              </a:spcBef>
              <a:buClr>
                <a:srgbClr val="5FAFFF"/>
              </a:buClr>
              <a:buSzPct val="80000"/>
              <a:buFont typeface="Wingdings" charset="2"/>
              <a:buChar cha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US" sz="2400" dirty="0">
                <a:solidFill>
                  <a:srgbClr val="0033CC"/>
                </a:solidFill>
                <a:latin typeface="Arial" pitchFamily="34" charset="0"/>
                <a:cs typeface="Arial" pitchFamily="34" charset="0"/>
              </a:rPr>
              <a:t>will consider the security requirements</a:t>
            </a:r>
          </a:p>
          <a:p>
            <a:pPr marL="338138" indent="-338138">
              <a:spcBef>
                <a:spcPts val="700"/>
              </a:spcBef>
              <a:buClr>
                <a:srgbClr val="5FAFFF"/>
              </a:buClr>
              <a:buSzPct val="80000"/>
              <a:buFont typeface="Wingdings" charset="2"/>
              <a:buChar cha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US" sz="2400" dirty="0">
                <a:solidFill>
                  <a:srgbClr val="0033CC"/>
                </a:solidFill>
                <a:latin typeface="Arial" pitchFamily="34" charset="0"/>
                <a:cs typeface="Arial" pitchFamily="34" charset="0"/>
              </a:rPr>
              <a:t>then three alternative functions used:</a:t>
            </a:r>
          </a:p>
          <a:p>
            <a:pPr marL="738188" lvl="1" indent="-280988">
              <a:spcBef>
                <a:spcPts val="600"/>
              </a:spcBef>
              <a:buClr>
                <a:srgbClr val="D9D9FF"/>
              </a:buClr>
              <a:buSzPct val="50000"/>
              <a:buFont typeface="Wingdings" charset="2"/>
              <a:buChar cha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US" sz="1600" dirty="0">
                <a:solidFill>
                  <a:srgbClr val="0033CC"/>
                </a:solidFill>
                <a:latin typeface="Arial" pitchFamily="34" charset="0"/>
                <a:cs typeface="Arial" pitchFamily="34" charset="0"/>
              </a:rPr>
              <a:t>hash </a:t>
            </a:r>
            <a:r>
              <a:rPr lang="en-US" sz="1600" dirty="0" smtClean="0">
                <a:solidFill>
                  <a:srgbClr val="0033CC"/>
                </a:solidFill>
                <a:latin typeface="Arial" pitchFamily="34" charset="0"/>
                <a:cs typeface="Arial" pitchFamily="34" charset="0"/>
              </a:rPr>
              <a:t>function</a:t>
            </a:r>
            <a:endParaRPr lang="en-US" sz="1600" dirty="0">
              <a:solidFill>
                <a:srgbClr val="0033CC"/>
              </a:solidFill>
              <a:latin typeface="Arial" pitchFamily="34" charset="0"/>
              <a:cs typeface="Arial" pitchFamily="34" charset="0"/>
            </a:endParaRPr>
          </a:p>
          <a:p>
            <a:pPr marL="738188" lvl="1" indent="-280988">
              <a:spcBef>
                <a:spcPts val="600"/>
              </a:spcBef>
              <a:buClr>
                <a:srgbClr val="D9D9FF"/>
              </a:buClr>
              <a:buSzPct val="50000"/>
              <a:buFont typeface="Wingdings" charset="2"/>
              <a:buChar cha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US" sz="1600" dirty="0">
                <a:solidFill>
                  <a:srgbClr val="0033CC"/>
                </a:solidFill>
                <a:latin typeface="Arial" pitchFamily="34" charset="0"/>
                <a:cs typeface="Arial" pitchFamily="34" charset="0"/>
              </a:rPr>
              <a:t>message encryption</a:t>
            </a:r>
          </a:p>
          <a:p>
            <a:pPr marL="738188" lvl="1" indent="-280988">
              <a:spcBef>
                <a:spcPts val="600"/>
              </a:spcBef>
              <a:buClr>
                <a:srgbClr val="D9D9FF"/>
              </a:buClr>
              <a:buSzPct val="50000"/>
              <a:buFont typeface="Wingdings" charset="2"/>
              <a:buChar cha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US" sz="1600" dirty="0">
                <a:solidFill>
                  <a:srgbClr val="0033CC"/>
                </a:solidFill>
                <a:latin typeface="Arial" pitchFamily="34" charset="0"/>
                <a:cs typeface="Arial" pitchFamily="34" charset="0"/>
              </a:rPr>
              <a:t>message authentication code (MAC)</a:t>
            </a:r>
          </a:p>
          <a:p>
            <a:pPr marL="338138" indent="-338138">
              <a:spcBef>
                <a:spcPts val="600"/>
              </a:spcBef>
              <a:buClrTx/>
              <a:buSzPct val="80000"/>
              <a:buFontTx/>
              <a:buNone/>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endParaRPr lang="en-US" sz="1600" dirty="0">
              <a:solidFill>
                <a:srgbClr val="0033CC"/>
              </a:solidFill>
              <a:latin typeface="Arial" pitchFamily="34" charset="0"/>
              <a:cs typeface="Arial" pitchFamily="34" charset="0"/>
            </a:endParaRPr>
          </a:p>
        </p:txBody>
      </p:sp>
    </p:spTree>
  </p:cSld>
  <p:clrMapOvr>
    <a:masterClrMapping/>
  </p:clrMapOvr>
  <p:transition spd="med"/>
  <p:timing>
    <p:tnLst>
      <p:par>
        <p:cTn id="1" dur="indefinite"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additive="repl">
                                        <p:cTn id="6" dur="1" fill="hold">
                                          <p:stCondLst>
                                            <p:cond delay="0"/>
                                          </p:stCondLst>
                                        </p:cTn>
                                        <p:tgtEl>
                                          <p:spTgt spid="717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additive="repl">
                                        <p:cTn id="10" dur="1" fill="hold">
                                          <p:stCondLst>
                                            <p:cond delay="0"/>
                                          </p:stCondLst>
                                        </p:cTn>
                                        <p:tgtEl>
                                          <p:spTgt spid="717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additive="repl">
                                        <p:cTn id="14" dur="1" fill="hold">
                                          <p:stCondLst>
                                            <p:cond delay="0"/>
                                          </p:stCondLst>
                                        </p:cTn>
                                        <p:tgtEl>
                                          <p:spTgt spid="717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fill="hold" nodeType="clickEffect">
                                  <p:stCondLst>
                                    <p:cond delay="0"/>
                                  </p:stCondLst>
                                  <p:childTnLst>
                                    <p:set>
                                      <p:cBhvr additive="repl">
                                        <p:cTn id="18" dur="1" fill="hold">
                                          <p:stCondLst>
                                            <p:cond delay="0"/>
                                          </p:stCondLst>
                                        </p:cTn>
                                        <p:tgtEl>
                                          <p:spTgt spid="717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fill="hold" nodeType="clickEffect">
                                  <p:stCondLst>
                                    <p:cond delay="0"/>
                                  </p:stCondLst>
                                  <p:childTnLst>
                                    <p:set>
                                      <p:cBhvr additive="repl">
                                        <p:cTn id="22" dur="1" fill="hold">
                                          <p:stCondLst>
                                            <p:cond delay="0"/>
                                          </p:stCondLst>
                                        </p:cTn>
                                        <p:tgtEl>
                                          <p:spTgt spid="717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fill="hold" nodeType="clickEffect">
                                  <p:stCondLst>
                                    <p:cond delay="0"/>
                                  </p:stCondLst>
                                  <p:childTnLst>
                                    <p:set>
                                      <p:cBhvr additive="repl">
                                        <p:cTn id="26" dur="1" fill="hold">
                                          <p:stCondLst>
                                            <p:cond delay="0"/>
                                          </p:stCondLst>
                                        </p:cTn>
                                        <p:tgtEl>
                                          <p:spTgt spid="7170">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fill="hold" nodeType="clickEffect">
                                  <p:stCondLst>
                                    <p:cond delay="0"/>
                                  </p:stCondLst>
                                  <p:childTnLst>
                                    <p:set>
                                      <p:cBhvr additive="repl">
                                        <p:cTn id="30" dur="1" fill="hold">
                                          <p:stCondLst>
                                            <p:cond delay="0"/>
                                          </p:stCondLst>
                                        </p:cTn>
                                        <p:tgtEl>
                                          <p:spTgt spid="7170">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fill="hold" nodeType="clickEffect">
                                  <p:stCondLst>
                                    <p:cond delay="0"/>
                                  </p:stCondLst>
                                  <p:childTnLst>
                                    <p:set>
                                      <p:cBhvr additive="repl">
                                        <p:cTn id="34" dur="1" fill="hold">
                                          <p:stCondLst>
                                            <p:cond delay="0"/>
                                          </p:stCondLst>
                                        </p:cTn>
                                        <p:tgtEl>
                                          <p:spTgt spid="7170">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fill="hold" nodeType="clickEffect">
                                  <p:stCondLst>
                                    <p:cond delay="0"/>
                                  </p:stCondLst>
                                  <p:childTnLst>
                                    <p:set>
                                      <p:cBhvr additive="repl">
                                        <p:cTn id="38" dur="1" fill="hold">
                                          <p:stCondLst>
                                            <p:cond delay="0"/>
                                          </p:stCondLst>
                                        </p:cTn>
                                        <p:tgtEl>
                                          <p:spTgt spid="7170">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0390" y="81025"/>
            <a:ext cx="5884857" cy="982266"/>
          </a:xfrm>
        </p:spPr>
        <p:txBody>
          <a:bodyPr/>
          <a:lstStyle/>
          <a:p>
            <a:pPr algn="l"/>
            <a:r>
              <a:rPr lang="en-US" dirty="0" smtClean="0"/>
              <a:t>Agenda</a:t>
            </a:r>
            <a:endParaRPr lang="en-US" dirty="0"/>
          </a:p>
        </p:txBody>
      </p:sp>
      <p:sp>
        <p:nvSpPr>
          <p:cNvPr id="5" name="Content Placeholder 4"/>
          <p:cNvSpPr>
            <a:spLocks noGrp="1"/>
          </p:cNvSpPr>
          <p:nvPr>
            <p:ph idx="1"/>
          </p:nvPr>
        </p:nvSpPr>
        <p:spPr>
          <a:xfrm>
            <a:off x="457199" y="1219202"/>
            <a:ext cx="8451669" cy="4906963"/>
          </a:xfrm>
        </p:spPr>
        <p:txBody>
          <a:bodyPr/>
          <a:lstStyle/>
          <a:p>
            <a:pPr algn="just"/>
            <a:r>
              <a:rPr lang="en-US" dirty="0" smtClean="0"/>
              <a:t>Introduction</a:t>
            </a:r>
          </a:p>
          <a:p>
            <a:pPr marL="342900" lvl="1" indent="-342900" algn="just">
              <a:buClr>
                <a:srgbClr val="D9D9FF"/>
              </a:buClr>
              <a:buSzPct val="50000"/>
              <a:buFont typeface="Wingdings" charset="2"/>
              <a:buChar cha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US" sz="2400" dirty="0" smtClean="0">
                <a:solidFill>
                  <a:srgbClr val="0000FF"/>
                </a:solidFill>
                <a:ea typeface="+mn-ea"/>
              </a:rPr>
              <a:t>Message </a:t>
            </a:r>
            <a:r>
              <a:rPr lang="en-US" sz="2400" dirty="0" smtClean="0">
                <a:solidFill>
                  <a:srgbClr val="0000FF"/>
                </a:solidFill>
                <a:ea typeface="+mn-ea"/>
              </a:rPr>
              <a:t>authentication requirements</a:t>
            </a:r>
          </a:p>
          <a:p>
            <a:pPr marL="342900" lvl="1" indent="-342900" algn="just">
              <a:buClr>
                <a:srgbClr val="D9D9FF"/>
              </a:buClr>
              <a:buSzPct val="50000"/>
              <a:buFont typeface="Wingdings" charset="2"/>
              <a:buChar cha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US" sz="2400" dirty="0" smtClean="0">
                <a:solidFill>
                  <a:srgbClr val="0000FF"/>
                </a:solidFill>
                <a:ea typeface="+mn-ea"/>
              </a:rPr>
              <a:t>Message </a:t>
            </a:r>
            <a:r>
              <a:rPr lang="en-US" sz="2400" dirty="0" smtClean="0">
                <a:solidFill>
                  <a:srgbClr val="0000FF"/>
                </a:solidFill>
                <a:ea typeface="+mn-ea"/>
              </a:rPr>
              <a:t>authentication using encryption</a:t>
            </a:r>
          </a:p>
          <a:p>
            <a:pPr marL="342900" lvl="1" indent="-342900" algn="just">
              <a:buClr>
                <a:srgbClr val="D9D9FF"/>
              </a:buClr>
              <a:buSzPct val="50000"/>
              <a:buFont typeface="Wingdings" charset="2"/>
              <a:buChar cha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US" sz="2400" dirty="0" smtClean="0">
                <a:solidFill>
                  <a:srgbClr val="0000FF"/>
                </a:solidFill>
                <a:ea typeface="+mn-ea"/>
              </a:rPr>
              <a:t>MACs</a:t>
            </a:r>
          </a:p>
          <a:p>
            <a:pPr marL="342900" lvl="1" indent="-342900" algn="just">
              <a:buClr>
                <a:srgbClr val="D9D9FF"/>
              </a:buClr>
              <a:buSzPct val="50000"/>
              <a:buFont typeface="Wingdings" charset="2"/>
              <a:buChar cha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US" sz="2400" dirty="0" smtClean="0">
                <a:solidFill>
                  <a:srgbClr val="0000FF"/>
                </a:solidFill>
                <a:ea typeface="+mn-ea"/>
              </a:rPr>
              <a:t>HMAC authentication using a hash function</a:t>
            </a:r>
          </a:p>
          <a:p>
            <a:pPr marL="342900" lvl="1" indent="-342900" algn="just">
              <a:buClr>
                <a:srgbClr val="D9D9FF"/>
              </a:buClr>
              <a:buSzPct val="50000"/>
              <a:buFont typeface="Wingdings" charset="2"/>
              <a:buChar cha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US" sz="2400" dirty="0" smtClean="0">
                <a:solidFill>
                  <a:srgbClr val="0000FF"/>
                </a:solidFill>
                <a:ea typeface="+mn-ea"/>
              </a:rPr>
              <a:t>CMAC authentication using a block cipher</a:t>
            </a:r>
          </a:p>
          <a:p>
            <a:pPr algn="just"/>
            <a:r>
              <a:rPr lang="en-US" dirty="0" smtClean="0"/>
              <a:t>Summary</a:t>
            </a:r>
            <a:endParaRPr lang="en-US" dirty="0" smtClean="0"/>
          </a:p>
          <a:p>
            <a:pPr algn="just"/>
            <a:r>
              <a:rPr lang="en-US" dirty="0" smtClean="0"/>
              <a:t>Test your understanding</a:t>
            </a:r>
          </a:p>
          <a:p>
            <a:pPr algn="just"/>
            <a:r>
              <a:rPr lang="en-US" dirty="0" smtClean="0"/>
              <a:t>References</a:t>
            </a:r>
            <a:endParaRPr lang="en-US" dirty="0" smtClean="0"/>
          </a:p>
          <a:p>
            <a:pPr algn="just">
              <a:buNone/>
            </a:pPr>
            <a:endParaRPr lang="en-US" dirty="0" smtClean="0"/>
          </a:p>
          <a:p>
            <a:pPr algn="just"/>
            <a:endParaRPr lang="en-US" dirty="0" smtClean="0"/>
          </a:p>
          <a:p>
            <a:endParaRPr lang="en-US" b="1" dirty="0" smtClean="0"/>
          </a:p>
          <a:p>
            <a:pPr>
              <a:buNone/>
            </a:pPr>
            <a:endParaRPr lang="en-US" dirty="0" smtClean="0"/>
          </a:p>
        </p:txBody>
      </p:sp>
      <p:sp>
        <p:nvSpPr>
          <p:cNvPr id="4" name="Rounded Rectangle 3"/>
          <p:cNvSpPr/>
          <p:nvPr/>
        </p:nvSpPr>
        <p:spPr>
          <a:xfrm>
            <a:off x="493909" y="1729050"/>
            <a:ext cx="5580320" cy="387133"/>
          </a:xfrm>
          <a:prstGeom prst="roundRect">
            <a:avLst/>
          </a:prstGeom>
          <a:solidFill>
            <a:schemeClr val="accent6">
              <a:lumMod val="40000"/>
              <a:lumOff val="60000"/>
              <a:alpha val="2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xmlns="" val="4094458282"/>
      </p:ext>
    </p:extLst>
  </p:cSld>
  <p:clrMapOvr>
    <a:masterClrMapping/>
  </p:clrMapOvr>
  <p:transition>
    <p:wipe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ext Box 1"/>
          <p:cNvSpPr txBox="1">
            <a:spLocks noChangeArrowheads="1"/>
          </p:cNvSpPr>
          <p:nvPr/>
        </p:nvSpPr>
        <p:spPr bwMode="auto">
          <a:xfrm>
            <a:off x="0" y="304800"/>
            <a:ext cx="9144000" cy="1139825"/>
          </a:xfrm>
          <a:prstGeom prst="rect">
            <a:avLst/>
          </a:prstGeom>
          <a:noFill/>
          <a:ln w="9525">
            <a:noFill/>
            <a:round/>
            <a:headEnd/>
            <a:tailEnd/>
          </a:ln>
          <a:effectLst/>
        </p:spPr>
        <p:txBody>
          <a:bodyPr anchor="ctr" anchorCtr="1"/>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600" dirty="0">
                <a:solidFill>
                  <a:srgbClr val="00B0F0"/>
                </a:solidFill>
                <a:latin typeface="Arial" pitchFamily="34" charset="0"/>
                <a:cs typeface="Arial" pitchFamily="34" charset="0"/>
              </a:rPr>
              <a:t>Message Security Requirements</a:t>
            </a:r>
          </a:p>
        </p:txBody>
      </p:sp>
      <p:sp>
        <p:nvSpPr>
          <p:cNvPr id="8194" name="Text Box 2"/>
          <p:cNvSpPr txBox="1">
            <a:spLocks noChangeArrowheads="1"/>
          </p:cNvSpPr>
          <p:nvPr/>
        </p:nvSpPr>
        <p:spPr bwMode="auto">
          <a:xfrm>
            <a:off x="457200" y="1676400"/>
            <a:ext cx="8229600" cy="4454525"/>
          </a:xfrm>
          <a:prstGeom prst="rect">
            <a:avLst/>
          </a:prstGeom>
          <a:noFill/>
          <a:ln w="9525">
            <a:noFill/>
            <a:round/>
            <a:headEnd/>
            <a:tailEnd/>
          </a:ln>
          <a:effectLst/>
        </p:spPr>
        <p:txBody>
          <a:bodyPr/>
          <a:lstStyle/>
          <a:p>
            <a:pPr marL="338138" indent="-338138">
              <a:lnSpc>
                <a:spcPct val="90000"/>
              </a:lnSpc>
              <a:spcBef>
                <a:spcPts val="800"/>
              </a:spcBef>
              <a:buClr>
                <a:srgbClr val="5FAFFF"/>
              </a:buClr>
              <a:buSzPct val="80000"/>
              <a:buFont typeface="Wingdings" charset="2"/>
              <a:buChar cha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US" sz="3200" dirty="0">
                <a:solidFill>
                  <a:srgbClr val="0033CC"/>
                </a:solidFill>
                <a:latin typeface="Arial" pitchFamily="34" charset="0"/>
                <a:cs typeface="Arial" pitchFamily="34" charset="0"/>
              </a:rPr>
              <a:t>disclosure</a:t>
            </a:r>
          </a:p>
          <a:p>
            <a:pPr marL="338138" indent="-338138">
              <a:lnSpc>
                <a:spcPct val="90000"/>
              </a:lnSpc>
              <a:spcBef>
                <a:spcPts val="800"/>
              </a:spcBef>
              <a:buClr>
                <a:srgbClr val="5FAFFF"/>
              </a:buClr>
              <a:buSzPct val="80000"/>
              <a:buFont typeface="Wingdings" charset="2"/>
              <a:buChar cha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US" sz="3200" dirty="0">
                <a:solidFill>
                  <a:srgbClr val="0033CC"/>
                </a:solidFill>
                <a:latin typeface="Arial" pitchFamily="34" charset="0"/>
                <a:cs typeface="Arial" pitchFamily="34" charset="0"/>
              </a:rPr>
              <a:t>traffic analysis</a:t>
            </a:r>
          </a:p>
          <a:p>
            <a:pPr marL="338138" indent="-338138">
              <a:lnSpc>
                <a:spcPct val="90000"/>
              </a:lnSpc>
              <a:spcBef>
                <a:spcPts val="800"/>
              </a:spcBef>
              <a:buClr>
                <a:srgbClr val="5FAFFF"/>
              </a:buClr>
              <a:buSzPct val="80000"/>
              <a:buFont typeface="Wingdings" charset="2"/>
              <a:buChar cha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US" sz="3200" dirty="0">
                <a:solidFill>
                  <a:srgbClr val="0033CC"/>
                </a:solidFill>
                <a:latin typeface="Arial" pitchFamily="34" charset="0"/>
                <a:cs typeface="Arial" pitchFamily="34" charset="0"/>
              </a:rPr>
              <a:t>masquerade</a:t>
            </a:r>
          </a:p>
          <a:p>
            <a:pPr marL="338138" indent="-338138">
              <a:lnSpc>
                <a:spcPct val="90000"/>
              </a:lnSpc>
              <a:spcBef>
                <a:spcPts val="800"/>
              </a:spcBef>
              <a:buClr>
                <a:srgbClr val="5FAFFF"/>
              </a:buClr>
              <a:buSzPct val="80000"/>
              <a:buFont typeface="Wingdings" charset="2"/>
              <a:buChar cha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US" sz="3200" dirty="0">
                <a:solidFill>
                  <a:srgbClr val="0033CC"/>
                </a:solidFill>
                <a:latin typeface="Arial" pitchFamily="34" charset="0"/>
                <a:cs typeface="Arial" pitchFamily="34" charset="0"/>
              </a:rPr>
              <a:t>content modification</a:t>
            </a:r>
          </a:p>
          <a:p>
            <a:pPr marL="338138" indent="-338138">
              <a:lnSpc>
                <a:spcPct val="90000"/>
              </a:lnSpc>
              <a:spcBef>
                <a:spcPts val="800"/>
              </a:spcBef>
              <a:buClr>
                <a:srgbClr val="5FAFFF"/>
              </a:buClr>
              <a:buSzPct val="80000"/>
              <a:buFont typeface="Wingdings" charset="2"/>
              <a:buChar cha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US" sz="3200" dirty="0">
                <a:solidFill>
                  <a:srgbClr val="0033CC"/>
                </a:solidFill>
                <a:latin typeface="Arial" pitchFamily="34" charset="0"/>
                <a:cs typeface="Arial" pitchFamily="34" charset="0"/>
              </a:rPr>
              <a:t>sequence modification</a:t>
            </a:r>
          </a:p>
          <a:p>
            <a:pPr marL="338138" indent="-338138">
              <a:lnSpc>
                <a:spcPct val="90000"/>
              </a:lnSpc>
              <a:spcBef>
                <a:spcPts val="800"/>
              </a:spcBef>
              <a:buClr>
                <a:srgbClr val="5FAFFF"/>
              </a:buClr>
              <a:buSzPct val="80000"/>
              <a:buFont typeface="Wingdings" charset="2"/>
              <a:buChar cha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US" sz="3200" dirty="0">
                <a:solidFill>
                  <a:srgbClr val="0033CC"/>
                </a:solidFill>
                <a:latin typeface="Arial" pitchFamily="34" charset="0"/>
                <a:cs typeface="Arial" pitchFamily="34" charset="0"/>
              </a:rPr>
              <a:t>timing modification</a:t>
            </a:r>
          </a:p>
          <a:p>
            <a:pPr marL="338138" indent="-338138">
              <a:lnSpc>
                <a:spcPct val="90000"/>
              </a:lnSpc>
              <a:spcBef>
                <a:spcPts val="800"/>
              </a:spcBef>
              <a:buClr>
                <a:srgbClr val="5FAFFF"/>
              </a:buClr>
              <a:buSzPct val="80000"/>
              <a:buFont typeface="Wingdings" charset="2"/>
              <a:buChar cha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US" sz="3200" dirty="0">
                <a:solidFill>
                  <a:srgbClr val="0033CC"/>
                </a:solidFill>
                <a:latin typeface="Arial" pitchFamily="34" charset="0"/>
                <a:cs typeface="Arial" pitchFamily="34" charset="0"/>
              </a:rPr>
              <a:t>source repudiation</a:t>
            </a:r>
          </a:p>
          <a:p>
            <a:pPr marL="338138" indent="-338138">
              <a:lnSpc>
                <a:spcPct val="90000"/>
              </a:lnSpc>
              <a:spcBef>
                <a:spcPts val="800"/>
              </a:spcBef>
              <a:buClr>
                <a:srgbClr val="5FAFFF"/>
              </a:buClr>
              <a:buSzPct val="80000"/>
              <a:buFont typeface="Wingdings" charset="2"/>
              <a:buChar cha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US" sz="3200" dirty="0">
                <a:solidFill>
                  <a:srgbClr val="0033CC"/>
                </a:solidFill>
                <a:latin typeface="Arial" pitchFamily="34" charset="0"/>
                <a:cs typeface="Arial" pitchFamily="34" charset="0"/>
              </a:rPr>
              <a:t>destination repudiation</a:t>
            </a:r>
          </a:p>
        </p:txBody>
      </p:sp>
    </p:spTree>
  </p:cSld>
  <p:clrMapOvr>
    <a:masterClrMapping/>
  </p:clrMapOvr>
  <p:transition spd="med"/>
  <p:timing>
    <p:tnLst>
      <p:par>
        <p:cTn id="1" dur="indefinite"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additive="repl">
                                        <p:cTn id="6" dur="1" fill="hold">
                                          <p:stCondLst>
                                            <p:cond delay="0"/>
                                          </p:stCondLst>
                                        </p:cTn>
                                        <p:tgtEl>
                                          <p:spTgt spid="819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additive="repl">
                                        <p:cTn id="10" dur="1" fill="hold">
                                          <p:stCondLst>
                                            <p:cond delay="0"/>
                                          </p:stCondLst>
                                        </p:cTn>
                                        <p:tgtEl>
                                          <p:spTgt spid="819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additive="repl">
                                        <p:cTn id="14" dur="1" fill="hold">
                                          <p:stCondLst>
                                            <p:cond delay="0"/>
                                          </p:stCondLst>
                                        </p:cTn>
                                        <p:tgtEl>
                                          <p:spTgt spid="819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fill="hold" nodeType="clickEffect">
                                  <p:stCondLst>
                                    <p:cond delay="0"/>
                                  </p:stCondLst>
                                  <p:childTnLst>
                                    <p:set>
                                      <p:cBhvr additive="repl">
                                        <p:cTn id="18" dur="1" fill="hold">
                                          <p:stCondLst>
                                            <p:cond delay="0"/>
                                          </p:stCondLst>
                                        </p:cTn>
                                        <p:tgtEl>
                                          <p:spTgt spid="819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fill="hold" nodeType="clickEffect">
                                  <p:stCondLst>
                                    <p:cond delay="0"/>
                                  </p:stCondLst>
                                  <p:childTnLst>
                                    <p:set>
                                      <p:cBhvr additive="repl">
                                        <p:cTn id="22" dur="1" fill="hold">
                                          <p:stCondLst>
                                            <p:cond delay="0"/>
                                          </p:stCondLst>
                                        </p:cTn>
                                        <p:tgtEl>
                                          <p:spTgt spid="819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fill="hold" nodeType="clickEffect">
                                  <p:stCondLst>
                                    <p:cond delay="0"/>
                                  </p:stCondLst>
                                  <p:childTnLst>
                                    <p:set>
                                      <p:cBhvr additive="repl">
                                        <p:cTn id="26" dur="1" fill="hold">
                                          <p:stCondLst>
                                            <p:cond delay="0"/>
                                          </p:stCondLst>
                                        </p:cTn>
                                        <p:tgtEl>
                                          <p:spTgt spid="819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fill="hold" nodeType="clickEffect">
                                  <p:stCondLst>
                                    <p:cond delay="0"/>
                                  </p:stCondLst>
                                  <p:childTnLst>
                                    <p:set>
                                      <p:cBhvr additive="repl">
                                        <p:cTn id="30" dur="1" fill="hold">
                                          <p:stCondLst>
                                            <p:cond delay="0"/>
                                          </p:stCondLst>
                                        </p:cTn>
                                        <p:tgtEl>
                                          <p:spTgt spid="819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fill="hold" nodeType="clickEffect">
                                  <p:stCondLst>
                                    <p:cond delay="0"/>
                                  </p:stCondLst>
                                  <p:childTnLst>
                                    <p:set>
                                      <p:cBhvr additive="repl">
                                        <p:cTn id="34" dur="1" fill="hold">
                                          <p:stCondLst>
                                            <p:cond delay="0"/>
                                          </p:stCondLst>
                                        </p:cTn>
                                        <p:tgtEl>
                                          <p:spTgt spid="819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0390" y="81025"/>
            <a:ext cx="5884857" cy="982266"/>
          </a:xfrm>
        </p:spPr>
        <p:txBody>
          <a:bodyPr/>
          <a:lstStyle/>
          <a:p>
            <a:pPr algn="l"/>
            <a:r>
              <a:rPr lang="en-US" dirty="0" smtClean="0"/>
              <a:t>Agenda</a:t>
            </a:r>
            <a:endParaRPr lang="en-US" dirty="0"/>
          </a:p>
        </p:txBody>
      </p:sp>
      <p:sp>
        <p:nvSpPr>
          <p:cNvPr id="5" name="Content Placeholder 4"/>
          <p:cNvSpPr>
            <a:spLocks noGrp="1"/>
          </p:cNvSpPr>
          <p:nvPr>
            <p:ph idx="1"/>
          </p:nvPr>
        </p:nvSpPr>
        <p:spPr>
          <a:xfrm>
            <a:off x="457199" y="1219202"/>
            <a:ext cx="8451669" cy="4906963"/>
          </a:xfrm>
        </p:spPr>
        <p:txBody>
          <a:bodyPr/>
          <a:lstStyle/>
          <a:p>
            <a:pPr algn="just"/>
            <a:r>
              <a:rPr lang="en-US" dirty="0" smtClean="0"/>
              <a:t>Introduction</a:t>
            </a:r>
          </a:p>
          <a:p>
            <a:pPr marL="342900" lvl="1" indent="-342900" algn="just">
              <a:buClr>
                <a:srgbClr val="D9D9FF"/>
              </a:buClr>
              <a:buSzPct val="50000"/>
              <a:buFont typeface="Wingdings" charset="2"/>
              <a:buChar cha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US" sz="2400" dirty="0" smtClean="0">
                <a:solidFill>
                  <a:srgbClr val="0000FF"/>
                </a:solidFill>
                <a:ea typeface="+mn-ea"/>
              </a:rPr>
              <a:t>Message </a:t>
            </a:r>
            <a:r>
              <a:rPr lang="en-US" sz="2400" dirty="0" smtClean="0">
                <a:solidFill>
                  <a:srgbClr val="0000FF"/>
                </a:solidFill>
                <a:ea typeface="+mn-ea"/>
              </a:rPr>
              <a:t>authentication requirements</a:t>
            </a:r>
          </a:p>
          <a:p>
            <a:pPr marL="342900" lvl="1" indent="-342900" algn="just">
              <a:buClr>
                <a:srgbClr val="D9D9FF"/>
              </a:buClr>
              <a:buSzPct val="50000"/>
              <a:buFont typeface="Wingdings" charset="2"/>
              <a:buChar cha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US" sz="2400" dirty="0" smtClean="0">
                <a:solidFill>
                  <a:srgbClr val="0000FF"/>
                </a:solidFill>
                <a:ea typeface="+mn-ea"/>
              </a:rPr>
              <a:t>Message </a:t>
            </a:r>
            <a:r>
              <a:rPr lang="en-US" sz="2400" dirty="0" smtClean="0">
                <a:solidFill>
                  <a:srgbClr val="0000FF"/>
                </a:solidFill>
                <a:ea typeface="+mn-ea"/>
              </a:rPr>
              <a:t>authentication using encryption</a:t>
            </a:r>
          </a:p>
          <a:p>
            <a:pPr marL="342900" lvl="1" indent="-342900" algn="just">
              <a:buClr>
                <a:srgbClr val="D9D9FF"/>
              </a:buClr>
              <a:buSzPct val="50000"/>
              <a:buFont typeface="Wingdings" charset="2"/>
              <a:buChar cha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US" sz="2400" dirty="0" smtClean="0">
                <a:solidFill>
                  <a:srgbClr val="0000FF"/>
                </a:solidFill>
                <a:ea typeface="+mn-ea"/>
              </a:rPr>
              <a:t>MACs</a:t>
            </a:r>
          </a:p>
          <a:p>
            <a:pPr marL="342900" lvl="1" indent="-342900" algn="just">
              <a:buClr>
                <a:srgbClr val="D9D9FF"/>
              </a:buClr>
              <a:buSzPct val="50000"/>
              <a:buFont typeface="Wingdings" charset="2"/>
              <a:buChar cha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US" sz="2400" dirty="0" smtClean="0">
                <a:solidFill>
                  <a:srgbClr val="0000FF"/>
                </a:solidFill>
                <a:ea typeface="+mn-ea"/>
              </a:rPr>
              <a:t>HMAC authentication using a hash function</a:t>
            </a:r>
          </a:p>
          <a:p>
            <a:pPr marL="342900" lvl="1" indent="-342900" algn="just">
              <a:buClr>
                <a:srgbClr val="D9D9FF"/>
              </a:buClr>
              <a:buSzPct val="50000"/>
              <a:buFont typeface="Wingdings" charset="2"/>
              <a:buChar cha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US" sz="2400" dirty="0" smtClean="0">
                <a:solidFill>
                  <a:srgbClr val="0000FF"/>
                </a:solidFill>
                <a:ea typeface="+mn-ea"/>
              </a:rPr>
              <a:t>CMAC authentication using a block cipher</a:t>
            </a:r>
          </a:p>
          <a:p>
            <a:pPr algn="just"/>
            <a:r>
              <a:rPr lang="en-US" dirty="0" smtClean="0"/>
              <a:t>Summary</a:t>
            </a:r>
            <a:endParaRPr lang="en-US" dirty="0" smtClean="0"/>
          </a:p>
          <a:p>
            <a:pPr algn="just"/>
            <a:r>
              <a:rPr lang="en-US" dirty="0" smtClean="0"/>
              <a:t>Test your understanding</a:t>
            </a:r>
          </a:p>
          <a:p>
            <a:pPr algn="just"/>
            <a:r>
              <a:rPr lang="en-US" dirty="0" smtClean="0"/>
              <a:t>References</a:t>
            </a:r>
            <a:endParaRPr lang="en-US" dirty="0" smtClean="0"/>
          </a:p>
          <a:p>
            <a:pPr algn="just">
              <a:buNone/>
            </a:pPr>
            <a:endParaRPr lang="en-US" dirty="0" smtClean="0"/>
          </a:p>
          <a:p>
            <a:pPr algn="just"/>
            <a:endParaRPr lang="en-US" dirty="0" smtClean="0"/>
          </a:p>
          <a:p>
            <a:endParaRPr lang="en-US" b="1" dirty="0" smtClean="0"/>
          </a:p>
          <a:p>
            <a:pPr>
              <a:buNone/>
            </a:pPr>
            <a:endParaRPr lang="en-US" dirty="0" smtClean="0"/>
          </a:p>
        </p:txBody>
      </p:sp>
      <p:sp>
        <p:nvSpPr>
          <p:cNvPr id="4" name="Rounded Rectangle 3"/>
          <p:cNvSpPr/>
          <p:nvPr/>
        </p:nvSpPr>
        <p:spPr>
          <a:xfrm>
            <a:off x="454720" y="2160125"/>
            <a:ext cx="6128960" cy="387133"/>
          </a:xfrm>
          <a:prstGeom prst="roundRect">
            <a:avLst/>
          </a:prstGeom>
          <a:solidFill>
            <a:schemeClr val="accent6">
              <a:lumMod val="40000"/>
              <a:lumOff val="60000"/>
              <a:alpha val="2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xmlns="" val="4094458282"/>
      </p:ext>
    </p:extLst>
  </p:cSld>
  <p:clrMapOvr>
    <a:masterClrMapping/>
  </p:clrMapOvr>
  <p:transition>
    <p:wipe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Text Box 1"/>
          <p:cNvSpPr txBox="1">
            <a:spLocks noChangeArrowheads="1"/>
          </p:cNvSpPr>
          <p:nvPr/>
        </p:nvSpPr>
        <p:spPr bwMode="auto">
          <a:xfrm>
            <a:off x="228600" y="0"/>
            <a:ext cx="8686800" cy="809897"/>
          </a:xfrm>
          <a:prstGeom prst="rect">
            <a:avLst/>
          </a:prstGeom>
          <a:noFill/>
          <a:ln w="9525">
            <a:noFill/>
            <a:round/>
            <a:headEnd/>
            <a:tailEnd/>
          </a:ln>
          <a:effectLst/>
        </p:spPr>
        <p:txBody>
          <a:bodyPr anchor="ctr" anchorCtr="1"/>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600" dirty="0">
                <a:solidFill>
                  <a:srgbClr val="00B0F0"/>
                </a:solidFill>
                <a:latin typeface="Arial" pitchFamily="34" charset="0"/>
                <a:cs typeface="Arial" pitchFamily="34" charset="0"/>
              </a:rPr>
              <a:t>Symmetric Message Encryption</a:t>
            </a:r>
          </a:p>
        </p:txBody>
      </p:sp>
      <p:sp>
        <p:nvSpPr>
          <p:cNvPr id="10242" name="Text Box 2"/>
          <p:cNvSpPr txBox="1">
            <a:spLocks noChangeArrowheads="1"/>
          </p:cNvSpPr>
          <p:nvPr/>
        </p:nvSpPr>
        <p:spPr bwMode="auto">
          <a:xfrm>
            <a:off x="457200" y="882650"/>
            <a:ext cx="8382000" cy="4454525"/>
          </a:xfrm>
          <a:prstGeom prst="rect">
            <a:avLst/>
          </a:prstGeom>
          <a:noFill/>
          <a:ln w="9525">
            <a:noFill/>
            <a:round/>
            <a:headEnd/>
            <a:tailEnd/>
          </a:ln>
          <a:effectLst/>
        </p:spPr>
        <p:txBody>
          <a:bodyPr/>
          <a:lstStyle/>
          <a:p>
            <a:pPr marL="338138" indent="-338138" algn="just">
              <a:spcBef>
                <a:spcPts val="800"/>
              </a:spcBef>
              <a:buClr>
                <a:srgbClr val="5FAFFF"/>
              </a:buClr>
              <a:buSzPct val="80000"/>
              <a:buFont typeface="Wingdings" charset="2"/>
              <a:buChar cha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US" sz="2800" dirty="0">
                <a:solidFill>
                  <a:srgbClr val="0033CC"/>
                </a:solidFill>
                <a:latin typeface="Arial" pitchFamily="34" charset="0"/>
                <a:cs typeface="Arial" pitchFamily="34" charset="0"/>
              </a:rPr>
              <a:t>encryption can also provides authentication</a:t>
            </a:r>
          </a:p>
          <a:p>
            <a:pPr marL="338138" indent="-338138" algn="just">
              <a:spcBef>
                <a:spcPts val="800"/>
              </a:spcBef>
              <a:buClr>
                <a:srgbClr val="5FAFFF"/>
              </a:buClr>
              <a:buSzPct val="80000"/>
              <a:buFont typeface="Wingdings" charset="2"/>
              <a:buChar cha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US" sz="2800" dirty="0">
                <a:solidFill>
                  <a:srgbClr val="0033CC"/>
                </a:solidFill>
                <a:latin typeface="Arial" pitchFamily="34" charset="0"/>
                <a:cs typeface="Arial" pitchFamily="34" charset="0"/>
              </a:rPr>
              <a:t>if symmetric encryption is used then:</a:t>
            </a:r>
          </a:p>
          <a:p>
            <a:pPr marL="738188" lvl="1" indent="-280988" algn="just">
              <a:spcBef>
                <a:spcPts val="700"/>
              </a:spcBef>
              <a:buClr>
                <a:srgbClr val="D9D9FF"/>
              </a:buClr>
              <a:buSzPct val="50000"/>
              <a:buFont typeface="Wingdings" charset="2"/>
              <a:buChar cha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US" sz="2400" dirty="0">
                <a:solidFill>
                  <a:srgbClr val="0033CC"/>
                </a:solidFill>
                <a:latin typeface="Arial" pitchFamily="34" charset="0"/>
                <a:cs typeface="Arial" pitchFamily="34" charset="0"/>
              </a:rPr>
              <a:t>receiver know sender must have created it</a:t>
            </a:r>
          </a:p>
          <a:p>
            <a:pPr marL="738188" lvl="1" indent="-280988" algn="just">
              <a:spcBef>
                <a:spcPts val="700"/>
              </a:spcBef>
              <a:buClr>
                <a:srgbClr val="D9D9FF"/>
              </a:buClr>
              <a:buSzPct val="50000"/>
              <a:buFont typeface="Wingdings" charset="2"/>
              <a:buChar cha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US" sz="2400" dirty="0">
                <a:solidFill>
                  <a:srgbClr val="0033CC"/>
                </a:solidFill>
                <a:latin typeface="Arial" pitchFamily="34" charset="0"/>
                <a:cs typeface="Arial" pitchFamily="34" charset="0"/>
              </a:rPr>
              <a:t>since only sender and receiver know key used</a:t>
            </a:r>
          </a:p>
          <a:p>
            <a:pPr marL="738188" lvl="1" indent="-280988" algn="just">
              <a:spcBef>
                <a:spcPts val="700"/>
              </a:spcBef>
              <a:buClr>
                <a:srgbClr val="D9D9FF"/>
              </a:buClr>
              <a:buSzPct val="50000"/>
              <a:buFont typeface="Wingdings" charset="2"/>
              <a:buChar cha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US" sz="2400" dirty="0">
                <a:solidFill>
                  <a:srgbClr val="0033CC"/>
                </a:solidFill>
                <a:latin typeface="Arial" pitchFamily="34" charset="0"/>
                <a:cs typeface="Arial" pitchFamily="34" charset="0"/>
              </a:rPr>
              <a:t>know content cannot have been altered...</a:t>
            </a:r>
          </a:p>
          <a:p>
            <a:pPr marL="738188" lvl="1" indent="-280988" algn="just">
              <a:spcBef>
                <a:spcPts val="700"/>
              </a:spcBef>
              <a:buClr>
                <a:srgbClr val="D9D9FF"/>
              </a:buClr>
              <a:buSzPct val="50000"/>
              <a:buFont typeface="Wingdings" charset="2"/>
              <a:buChar cha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US" sz="2400" dirty="0">
                <a:solidFill>
                  <a:srgbClr val="0033CC"/>
                </a:solidFill>
                <a:latin typeface="Arial" pitchFamily="34" charset="0"/>
                <a:cs typeface="Arial" pitchFamily="34" charset="0"/>
              </a:rPr>
              <a:t>... if message has </a:t>
            </a:r>
            <a:r>
              <a:rPr lang="en-AU" sz="2400" dirty="0">
                <a:solidFill>
                  <a:srgbClr val="0033CC"/>
                </a:solidFill>
                <a:latin typeface="Arial" pitchFamily="34" charset="0"/>
                <a:cs typeface="Arial" pitchFamily="34" charset="0"/>
              </a:rPr>
              <a:t>suitable structure, redundancy or a suitable checksum to detect any changes</a:t>
            </a:r>
          </a:p>
        </p:txBody>
      </p:sp>
      <p:pic>
        <p:nvPicPr>
          <p:cNvPr id="10243" name="Picture 3"/>
          <p:cNvPicPr>
            <a:picLocks noChangeAspect="1" noChangeArrowheads="1"/>
          </p:cNvPicPr>
          <p:nvPr/>
        </p:nvPicPr>
        <p:blipFill>
          <a:blip r:embed="rId3"/>
          <a:srcRect/>
          <a:stretch>
            <a:fillRect/>
          </a:stretch>
        </p:blipFill>
        <p:spPr bwMode="auto">
          <a:xfrm>
            <a:off x="748937" y="4399215"/>
            <a:ext cx="6148252" cy="1753390"/>
          </a:xfrm>
          <a:prstGeom prst="rect">
            <a:avLst/>
          </a:prstGeom>
          <a:noFill/>
          <a:ln w="9525">
            <a:noFill/>
            <a:round/>
            <a:headEnd/>
            <a:tailEnd/>
          </a:ln>
          <a:effectLst/>
        </p:spPr>
      </p:pic>
    </p:spTree>
  </p:cSld>
  <p:clrMapOvr>
    <a:masterClrMapping/>
  </p:clrMapOvr>
  <p:transition spd="med"/>
  <p:timing>
    <p:tnLst>
      <p:par>
        <p:cTn id="1" dur="indefinite"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additive="repl">
                                        <p:cTn id="6" dur="1" fill="hold">
                                          <p:stCondLst>
                                            <p:cond delay="0"/>
                                          </p:stCondLst>
                                        </p:cTn>
                                        <p:tgtEl>
                                          <p:spTgt spid="1024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additive="repl">
                                        <p:cTn id="10" dur="1" fill="hold">
                                          <p:stCondLst>
                                            <p:cond delay="0"/>
                                          </p:stCondLst>
                                        </p:cTn>
                                        <p:tgtEl>
                                          <p:spTgt spid="1024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additive="repl">
                                        <p:cTn id="14" dur="1" fill="hold">
                                          <p:stCondLst>
                                            <p:cond delay="0"/>
                                          </p:stCondLst>
                                        </p:cTn>
                                        <p:tgtEl>
                                          <p:spTgt spid="1024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fill="hold" nodeType="clickEffect">
                                  <p:stCondLst>
                                    <p:cond delay="0"/>
                                  </p:stCondLst>
                                  <p:childTnLst>
                                    <p:set>
                                      <p:cBhvr additive="repl">
                                        <p:cTn id="18" dur="1" fill="hold">
                                          <p:stCondLst>
                                            <p:cond delay="0"/>
                                          </p:stCondLst>
                                        </p:cTn>
                                        <p:tgtEl>
                                          <p:spTgt spid="1024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fill="hold" nodeType="clickEffect">
                                  <p:stCondLst>
                                    <p:cond delay="0"/>
                                  </p:stCondLst>
                                  <p:childTnLst>
                                    <p:set>
                                      <p:cBhvr additive="repl">
                                        <p:cTn id="22" dur="1" fill="hold">
                                          <p:stCondLst>
                                            <p:cond delay="0"/>
                                          </p:stCondLst>
                                        </p:cTn>
                                        <p:tgtEl>
                                          <p:spTgt spid="1024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fill="hold" nodeType="clickEffect">
                                  <p:stCondLst>
                                    <p:cond delay="0"/>
                                  </p:stCondLst>
                                  <p:childTnLst>
                                    <p:set>
                                      <p:cBhvr additive="repl">
                                        <p:cTn id="26" dur="1" fill="hold">
                                          <p:stCondLst>
                                            <p:cond delay="0"/>
                                          </p:stCondLst>
                                        </p:cTn>
                                        <p:tgtEl>
                                          <p:spTgt spid="102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ASEPresentatio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Comic Sans MS"/>
        <a:ea typeface=""/>
        <a:cs typeface=""/>
      </a:majorFont>
      <a:minorFont>
        <a:latin typeface="Comic Sans MS"/>
        <a:ea typeface=""/>
        <a:cs typeface=""/>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Presentation1" id="{2E8CE935-F3DA-4639-839D-0F6A64CCE9C9}" vid="{A99DBA6F-CE1E-45EC-8558-A285390E65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2747</TotalTime>
  <Words>6261</Words>
  <Application>Microsoft Office PowerPoint</Application>
  <PresentationFormat>On-screen Show (4:3)</PresentationFormat>
  <Paragraphs>455</Paragraphs>
  <Slides>44</Slides>
  <Notes>42</Notes>
  <HiddenSlides>0</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SASEPresentation</vt:lpstr>
      <vt:lpstr>Cryptography and Network Security </vt:lpstr>
      <vt:lpstr>Session Meta Data</vt:lpstr>
      <vt:lpstr>Revision History</vt:lpstr>
      <vt:lpstr>Agenda</vt:lpstr>
      <vt:lpstr>Slide 5</vt:lpstr>
      <vt:lpstr>Agenda</vt:lpstr>
      <vt:lpstr>Slide 7</vt:lpstr>
      <vt:lpstr>Agenda</vt:lpstr>
      <vt:lpstr>Slide 9</vt:lpstr>
      <vt:lpstr>Slide 10</vt:lpstr>
      <vt:lpstr>Slide 11</vt:lpstr>
      <vt:lpstr>Agenda</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Agenda</vt:lpstr>
      <vt:lpstr>Slide 26</vt:lpstr>
      <vt:lpstr>Slide 27</vt:lpstr>
      <vt:lpstr>Slide 28</vt:lpstr>
      <vt:lpstr>Slide 29</vt:lpstr>
      <vt:lpstr>Slide 30</vt:lpstr>
      <vt:lpstr>Slide 31</vt:lpstr>
      <vt:lpstr>Slide 32</vt:lpstr>
      <vt:lpstr>Slide 33</vt:lpstr>
      <vt:lpstr>Slide 34</vt:lpstr>
      <vt:lpstr>Agenda</vt:lpstr>
      <vt:lpstr>Slide 36</vt:lpstr>
      <vt:lpstr>Slide 37</vt:lpstr>
      <vt:lpstr>Slide 38</vt:lpstr>
      <vt:lpstr>Agenda</vt:lpstr>
      <vt:lpstr>Slide 40</vt:lpstr>
      <vt:lpstr>Agenda</vt:lpstr>
      <vt:lpstr>Test your understanding</vt:lpstr>
      <vt:lpstr>Agenda</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service management</dc:title>
  <dc:creator>S Sivakumar</dc:creator>
  <cp:lastModifiedBy>ssn</cp:lastModifiedBy>
  <cp:revision>214</cp:revision>
  <dcterms:created xsi:type="dcterms:W3CDTF">2016-10-24T07:42:03Z</dcterms:created>
  <dcterms:modified xsi:type="dcterms:W3CDTF">2018-08-21T05:00:21Z</dcterms:modified>
</cp:coreProperties>
</file>