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sldIdLst>
    <p:sldId id="260" r:id="rId2"/>
    <p:sldId id="262" r:id="rId3"/>
    <p:sldId id="261" r:id="rId4"/>
    <p:sldId id="625" r:id="rId5"/>
    <p:sldId id="644" r:id="rId6"/>
    <p:sldId id="657" r:id="rId7"/>
    <p:sldId id="645" r:id="rId8"/>
    <p:sldId id="646" r:id="rId9"/>
    <p:sldId id="658" r:id="rId10"/>
    <p:sldId id="647" r:id="rId11"/>
    <p:sldId id="659" r:id="rId12"/>
    <p:sldId id="648" r:id="rId13"/>
    <p:sldId id="649" r:id="rId14"/>
    <p:sldId id="650" r:id="rId15"/>
    <p:sldId id="651" r:id="rId16"/>
    <p:sldId id="656" r:id="rId17"/>
    <p:sldId id="652" r:id="rId18"/>
    <p:sldId id="660" r:id="rId19"/>
    <p:sldId id="653" r:id="rId20"/>
    <p:sldId id="661" r:id="rId21"/>
    <p:sldId id="654" r:id="rId22"/>
    <p:sldId id="662" r:id="rId23"/>
    <p:sldId id="631" r:id="rId24"/>
    <p:sldId id="663" r:id="rId25"/>
    <p:sldId id="360" r:id="rId26"/>
    <p:sldId id="664" r:id="rId27"/>
    <p:sldId id="361" r:id="rId2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21-08-2018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4B20E-40C2-4F03-AFFF-9245F5CBFA53}" type="slidenum">
              <a:rPr lang="en-AU"/>
              <a:pPr/>
              <a:t>13</a:t>
            </a:fld>
            <a:endParaRPr lang="en-AU"/>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AU"/>
              <a:t>The padded message is broken into 512-bit blocks, processed along with the buffer value using 4 rounds, and the result added to the input buffer to make the new buffer value. Repeat till run out of message, and use final buffer value as hash. nb. due to padding always have a full final block (with length in it).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BF75F-9C8E-4349-B538-B6C0D339DE3E}" type="slidenum">
              <a:rPr lang="en-AU"/>
              <a:pPr/>
              <a:t>14</a:t>
            </a:fld>
            <a:endParaRPr lang="en-AU"/>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Stallings Fig 12-1.</a:t>
            </a:r>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BD613-1D49-4588-B066-627E17F75C4A}" type="slidenum">
              <a:rPr lang="en-AU"/>
              <a:pPr/>
              <a:t>15</a:t>
            </a:fld>
            <a:endParaRPr lang="en-AU"/>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AU"/>
              <a:t>Each round mixes the buffer input with the next "word" of the message in a complex, non-linear manner. A different non-linear function is used in each of the 4 rounds (but the same function for all 16 steps in a round). The 4 buffer words (a,b,c,d) are rotated from step to step so all are used and updated. g is one of the primitive functions F,G,H,I for the 4 rounds respectively. X[k] is the kth 32-bit word in the current message block. T[i] is the ith entry in the matrix of constants T. The addition of varying constants T and the use of different shifts helps ensure it is extremely difficult to compute collisions.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BD613-1D49-4588-B066-627E17F75C4A}" type="slidenum">
              <a:rPr lang="en-AU"/>
              <a:pPr/>
              <a:t>16</a:t>
            </a:fld>
            <a:endParaRPr lang="en-AU"/>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AU" dirty="0"/>
              <a:t>Each round mixes the buffer input with the next "word" of the message in a complex, non-linear manner. A different non-linear function is used in each of the 4 rounds (but the same function for all 16 steps in a round). The 4 buffer words (</a:t>
            </a:r>
            <a:r>
              <a:rPr lang="en-AU" dirty="0" err="1"/>
              <a:t>a,b,c,d</a:t>
            </a:r>
            <a:r>
              <a:rPr lang="en-AU" dirty="0"/>
              <a:t>) are rotated from step to step so all are used and updated. g is one of the primitive functions F,G,H,I for the 4 rounds respectively. X[k] is the </a:t>
            </a:r>
            <a:r>
              <a:rPr lang="en-AU" dirty="0" err="1"/>
              <a:t>kth</a:t>
            </a:r>
            <a:r>
              <a:rPr lang="en-AU" dirty="0"/>
              <a:t> 32-bit word in the current message block. T[</a:t>
            </a:r>
            <a:r>
              <a:rPr lang="en-AU" dirty="0" err="1"/>
              <a:t>i</a:t>
            </a:r>
            <a:r>
              <a:rPr lang="en-AU" dirty="0"/>
              <a:t>] is the </a:t>
            </a:r>
            <a:r>
              <a:rPr lang="en-AU" dirty="0" err="1"/>
              <a:t>ith</a:t>
            </a:r>
            <a:r>
              <a:rPr lang="en-AU" dirty="0"/>
              <a:t> entry in the matrix of constants T. The addition of varying constants T and the use of different shifts helps ensure it is extremely difficult to compute collisions.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DDC76-37E7-43C0-9E15-DCD67B79C289}" type="slidenum">
              <a:rPr lang="en-AU"/>
              <a:pPr/>
              <a:t>17</a:t>
            </a:fld>
            <a:endParaRPr lang="en-AU"/>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Stallings Fig 12-3.</a:t>
            </a:r>
            <a:endParaRPr lang="en-AU"/>
          </a:p>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5AEC1-69E2-48B7-A404-23606AAD9BB0}" type="slidenum">
              <a:rPr lang="en-AU"/>
              <a:pPr/>
              <a:t>19</a:t>
            </a:fld>
            <a:endParaRPr lang="en-AU"/>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MD4 is the precursor to MD5, and was widely used. It uses 3 instead of 4 rounds, and the round functions are a little simpler. In creating MD5 Rivest aimed to strengthen the algorithms by introducing the extra round, and varying the constants used.</a:t>
            </a:r>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10A05-DEFC-4BC1-B51A-161B506B74DA}" type="slidenum">
              <a:rPr lang="en-AU"/>
              <a:pPr/>
              <a:t>21</a:t>
            </a:fld>
            <a:endParaRPr lang="en-AU"/>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AU"/>
              <a:t>Some progress has been made analysing MD5, which along with the hash size of 128-bits means its starting to look too small. Hence interest in hash functions that create larger hashes.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E1BB13-95EA-4EB2-85E6-4A6C13899501}" type="slidenum">
              <a:rPr lang="en-AU"/>
              <a:pPr/>
              <a:t>23</a:t>
            </a:fld>
            <a:endParaRPr lang="en-AU"/>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13 summary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C8FBD-26EC-4DA6-930F-A0D5B2F06885}" type="slidenum">
              <a:rPr lang="en-AU"/>
              <a:pPr/>
              <a:t>5</a:t>
            </a:fld>
            <a:endParaRPr lang="en-AU"/>
          </a:p>
        </p:txBody>
      </p:sp>
      <p:sp>
        <p:nvSpPr>
          <p:cNvPr id="94210" name="Rectangle 2"/>
          <p:cNvSpPr>
            <a:spLocks noRot="1" noChangeArrowheads="1" noTextEdit="1"/>
          </p:cNvSpPr>
          <p:nvPr>
            <p:ph type="sldImg"/>
          </p:nvPr>
        </p:nvSpPr>
        <p:spPr>
          <a:xfrm>
            <a:off x="992188" y="768350"/>
            <a:ext cx="5118100" cy="3838575"/>
          </a:xfrm>
          <a:ln/>
        </p:spPr>
      </p:sp>
      <p:sp>
        <p:nvSpPr>
          <p:cNvPr id="94211" name="Rectangle 3"/>
          <p:cNvSpPr>
            <a:spLocks noGrp="1" noChangeArrowheads="1"/>
          </p:cNvSpPr>
          <p:nvPr>
            <p:ph type="body" idx="1"/>
          </p:nvPr>
        </p:nvSpPr>
        <p:spPr/>
        <p:txBody>
          <a:bodyPr/>
          <a:lstStyle/>
          <a:p>
            <a:r>
              <a:rPr 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a:t>m</a:t>
            </a:r>
            <a:r>
              <a:rPr lang="en-US" baseline="40000"/>
              <a:t>/</a:t>
            </a:r>
            <a:r>
              <a:rPr lang="en-US" baseline="20000"/>
              <a:t>2</a:t>
            </a:r>
            <a:r>
              <a:rPr lang="en-US"/>
              <a:t> in each to get a matching m-bit hash.</a:t>
            </a:r>
          </a:p>
          <a:p>
            <a:endParaRPr lang="en-US"/>
          </a:p>
          <a:p>
            <a:r>
              <a:rPr lang="en-US"/>
              <a:t>Note that creating many message variants is relatively easy, either by rewording or just varying the amount of white-space in the message.</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6899F-4876-492A-9E5D-2EFE3CC7D390}" type="slidenum">
              <a:rPr lang="en-AU"/>
              <a:pPr/>
              <a:t>12</a:t>
            </a:fld>
            <a:endParaRPr lang="en-AU"/>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AU"/>
              <a:t>MD5 is the current, and very widely used, member of Rivest’s family of hash functions.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MD5</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0DA18F0E-E032-47D8-8EE0-FDB5756EC69A}" type="slidenum">
              <a:rPr lang="en-AU"/>
              <a:pPr/>
              <a:t>10</a:t>
            </a:fld>
            <a:endParaRPr lang="en-AU"/>
          </a:p>
        </p:txBody>
      </p:sp>
      <p:sp>
        <p:nvSpPr>
          <p:cNvPr id="46082" name="Rectangle 2"/>
          <p:cNvSpPr>
            <a:spLocks noGrp="1" noChangeArrowheads="1"/>
          </p:cNvSpPr>
          <p:nvPr>
            <p:ph type="title"/>
          </p:nvPr>
        </p:nvSpPr>
        <p:spPr/>
        <p:txBody>
          <a:bodyPr/>
          <a:lstStyle/>
          <a:p>
            <a:r>
              <a:rPr lang="en-US"/>
              <a:t>Hash Algorithms</a:t>
            </a:r>
            <a:endParaRPr lang="en-AU"/>
          </a:p>
        </p:txBody>
      </p:sp>
      <p:sp>
        <p:nvSpPr>
          <p:cNvPr id="46083" name="Rectangle 3"/>
          <p:cNvSpPr>
            <a:spLocks noGrp="1" noChangeArrowheads="1"/>
          </p:cNvSpPr>
          <p:nvPr>
            <p:ph type="body" idx="1"/>
          </p:nvPr>
        </p:nvSpPr>
        <p:spPr/>
        <p:txBody>
          <a:bodyPr/>
          <a:lstStyle/>
          <a:p>
            <a:pPr>
              <a:lnSpc>
                <a:spcPct val="90000"/>
              </a:lnSpc>
            </a:pPr>
            <a:r>
              <a:rPr lang="en-AU"/>
              <a:t>similarities in the evolution of hash functions &amp; block ciphers</a:t>
            </a:r>
          </a:p>
          <a:p>
            <a:pPr lvl="1">
              <a:lnSpc>
                <a:spcPct val="90000"/>
              </a:lnSpc>
            </a:pPr>
            <a:r>
              <a:rPr lang="en-US"/>
              <a:t>increasing power of brute-force attacks</a:t>
            </a:r>
          </a:p>
          <a:p>
            <a:pPr lvl="1">
              <a:lnSpc>
                <a:spcPct val="90000"/>
              </a:lnSpc>
            </a:pPr>
            <a:r>
              <a:rPr lang="en-US"/>
              <a:t>leading to evolution in algorithms</a:t>
            </a:r>
          </a:p>
          <a:p>
            <a:pPr lvl="1">
              <a:lnSpc>
                <a:spcPct val="90000"/>
              </a:lnSpc>
            </a:pPr>
            <a:r>
              <a:rPr lang="en-US"/>
              <a:t>from DES to AES in block ciphers</a:t>
            </a:r>
          </a:p>
          <a:p>
            <a:pPr lvl="1">
              <a:lnSpc>
                <a:spcPct val="90000"/>
              </a:lnSpc>
            </a:pPr>
            <a:r>
              <a:rPr lang="en-US"/>
              <a:t>from MD4 &amp; MD5 to SHA-1 &amp; RIPEMD-160 in hash algorithms</a:t>
            </a:r>
          </a:p>
          <a:p>
            <a:pPr>
              <a:lnSpc>
                <a:spcPct val="90000"/>
              </a:lnSpc>
            </a:pPr>
            <a:r>
              <a:rPr lang="en-US"/>
              <a:t>likewise tend to use common iterative structure as do block ciphers</a:t>
            </a:r>
            <a:endParaRPr lang="en-AU"/>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8" y="249976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A981EF5A-E5FB-477B-96AF-214C009E9402}" type="slidenum">
              <a:rPr lang="en-AU"/>
              <a:pPr/>
              <a:t>12</a:t>
            </a:fld>
            <a:endParaRPr lang="en-AU"/>
          </a:p>
        </p:txBody>
      </p:sp>
      <p:sp>
        <p:nvSpPr>
          <p:cNvPr id="47106" name="Rectangle 2"/>
          <p:cNvSpPr>
            <a:spLocks noGrp="1" noChangeArrowheads="1"/>
          </p:cNvSpPr>
          <p:nvPr>
            <p:ph type="title"/>
          </p:nvPr>
        </p:nvSpPr>
        <p:spPr/>
        <p:txBody>
          <a:bodyPr/>
          <a:lstStyle/>
          <a:p>
            <a:r>
              <a:rPr lang="en-US"/>
              <a:t>MD5</a:t>
            </a:r>
            <a:endParaRPr lang="en-AU"/>
          </a:p>
        </p:txBody>
      </p:sp>
      <p:sp>
        <p:nvSpPr>
          <p:cNvPr id="47107" name="Rectangle 3"/>
          <p:cNvSpPr>
            <a:spLocks noGrp="1" noChangeArrowheads="1"/>
          </p:cNvSpPr>
          <p:nvPr>
            <p:ph type="body" idx="1"/>
          </p:nvPr>
        </p:nvSpPr>
        <p:spPr/>
        <p:txBody>
          <a:bodyPr/>
          <a:lstStyle/>
          <a:p>
            <a:r>
              <a:rPr lang="en-AU"/>
              <a:t>designed by </a:t>
            </a:r>
            <a:r>
              <a:rPr lang="en-AU" i="1"/>
              <a:t>Ronald Rivest</a:t>
            </a:r>
            <a:r>
              <a:rPr lang="en-AU"/>
              <a:t> (the “</a:t>
            </a:r>
            <a:r>
              <a:rPr lang="en-AU" i="1"/>
              <a:t>R</a:t>
            </a:r>
            <a:r>
              <a:rPr lang="en-AU"/>
              <a:t>” in RSA)</a:t>
            </a:r>
          </a:p>
          <a:p>
            <a:r>
              <a:rPr lang="en-AU"/>
              <a:t>latest in a series of MD2, MD4 </a:t>
            </a:r>
          </a:p>
          <a:p>
            <a:r>
              <a:rPr lang="en-AU"/>
              <a:t>produces a 128-bit hash value</a:t>
            </a:r>
          </a:p>
          <a:p>
            <a:r>
              <a:rPr lang="en-AU"/>
              <a:t>until recently was the most widely used hash algorithm</a:t>
            </a:r>
          </a:p>
          <a:p>
            <a:pPr lvl="1"/>
            <a:r>
              <a:rPr lang="en-US"/>
              <a:t>in recent times have both brute-force &amp; cryptanalytic concerns</a:t>
            </a:r>
            <a:endParaRPr lang="en-AU"/>
          </a:p>
          <a:p>
            <a:r>
              <a:rPr lang="en-AU"/>
              <a:t>specified as Internet standard RFC1321</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83DFFAE2-C667-47FD-A1D0-374FD09322C2}" type="slidenum">
              <a:rPr lang="en-AU"/>
              <a:pPr/>
              <a:t>13</a:t>
            </a:fld>
            <a:endParaRPr lang="en-AU"/>
          </a:p>
        </p:txBody>
      </p:sp>
      <p:sp>
        <p:nvSpPr>
          <p:cNvPr id="48130" name="Rectangle 2"/>
          <p:cNvSpPr>
            <a:spLocks noGrp="1" noChangeArrowheads="1"/>
          </p:cNvSpPr>
          <p:nvPr>
            <p:ph type="title"/>
          </p:nvPr>
        </p:nvSpPr>
        <p:spPr/>
        <p:txBody>
          <a:bodyPr/>
          <a:lstStyle/>
          <a:p>
            <a:r>
              <a:rPr lang="en-US"/>
              <a:t>MD5 Overview</a:t>
            </a:r>
            <a:endParaRPr lang="en-AU"/>
          </a:p>
        </p:txBody>
      </p:sp>
      <p:sp>
        <p:nvSpPr>
          <p:cNvPr id="48131" name="Rectangle 3"/>
          <p:cNvSpPr>
            <a:spLocks noGrp="1" noChangeArrowheads="1"/>
          </p:cNvSpPr>
          <p:nvPr>
            <p:ph type="body" idx="1"/>
          </p:nvPr>
        </p:nvSpPr>
        <p:spPr/>
        <p:txBody>
          <a:bodyPr/>
          <a:lstStyle/>
          <a:p>
            <a:pPr marL="533400" indent="-533400">
              <a:lnSpc>
                <a:spcPct val="90000"/>
              </a:lnSpc>
              <a:buFontTx/>
              <a:buAutoNum type="arabicPeriod"/>
            </a:pPr>
            <a:r>
              <a:rPr lang="en-AU" sz="2800"/>
              <a:t>pad message so its length is 448 mod 512 </a:t>
            </a:r>
          </a:p>
          <a:p>
            <a:pPr marL="533400" indent="-533400">
              <a:lnSpc>
                <a:spcPct val="90000"/>
              </a:lnSpc>
              <a:buFontTx/>
              <a:buAutoNum type="arabicPeriod"/>
            </a:pPr>
            <a:r>
              <a:rPr lang="en-AU" sz="2800"/>
              <a:t>append a 64-bit length value to message </a:t>
            </a:r>
          </a:p>
          <a:p>
            <a:pPr marL="533400" indent="-533400">
              <a:lnSpc>
                <a:spcPct val="90000"/>
              </a:lnSpc>
              <a:buFontTx/>
              <a:buAutoNum type="arabicPeriod"/>
            </a:pPr>
            <a:r>
              <a:rPr lang="en-AU" sz="2800"/>
              <a:t>initialise 4-word (128-bit) MD buffer (A,B,C,D) </a:t>
            </a:r>
          </a:p>
          <a:p>
            <a:pPr marL="533400" indent="-533400">
              <a:lnSpc>
                <a:spcPct val="90000"/>
              </a:lnSpc>
              <a:buFontTx/>
              <a:buAutoNum type="arabicPeriod"/>
            </a:pPr>
            <a:r>
              <a:rPr lang="en-AU" sz="2800"/>
              <a:t>process message in 16-word (512-bit) blocks: </a:t>
            </a:r>
          </a:p>
          <a:p>
            <a:pPr marL="914400" lvl="1" indent="-457200">
              <a:lnSpc>
                <a:spcPct val="90000"/>
              </a:lnSpc>
            </a:pPr>
            <a:r>
              <a:rPr lang="en-AU" sz="2400"/>
              <a:t>using 4 rounds of 16 bit operations on message block &amp; buffer </a:t>
            </a:r>
          </a:p>
          <a:p>
            <a:pPr marL="914400" lvl="1" indent="-457200">
              <a:lnSpc>
                <a:spcPct val="90000"/>
              </a:lnSpc>
            </a:pPr>
            <a:r>
              <a:rPr lang="en-AU" sz="2400"/>
              <a:t>add output to buffer input to form new buffer value </a:t>
            </a:r>
          </a:p>
          <a:p>
            <a:pPr marL="533400" indent="-533400">
              <a:lnSpc>
                <a:spcPct val="90000"/>
              </a:lnSpc>
              <a:buFontTx/>
              <a:buAutoNum type="arabicPeriod"/>
            </a:pPr>
            <a:r>
              <a:rPr lang="en-AU" sz="2800"/>
              <a:t>output hash value is the final buffer value </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B2A14672-9C23-4172-8AA6-56A33001E9EE}" type="slidenum">
              <a:rPr lang="en-AU"/>
              <a:pPr/>
              <a:t>14</a:t>
            </a:fld>
            <a:endParaRPr lang="en-AU"/>
          </a:p>
        </p:txBody>
      </p:sp>
      <p:sp>
        <p:nvSpPr>
          <p:cNvPr id="49154" name="Rectangle 2"/>
          <p:cNvSpPr>
            <a:spLocks noGrp="1" noChangeArrowheads="1"/>
          </p:cNvSpPr>
          <p:nvPr>
            <p:ph type="title"/>
          </p:nvPr>
        </p:nvSpPr>
        <p:spPr/>
        <p:txBody>
          <a:bodyPr/>
          <a:lstStyle/>
          <a:p>
            <a:r>
              <a:rPr lang="en-US"/>
              <a:t>MD5 Overview</a:t>
            </a:r>
            <a:endParaRPr lang="en-AU"/>
          </a:p>
        </p:txBody>
      </p:sp>
      <p:pic>
        <p:nvPicPr>
          <p:cNvPr id="49155" name="Picture 3"/>
          <p:cNvPicPr>
            <a:picLocks noChangeAspect="1" noChangeArrowheads="1"/>
          </p:cNvPicPr>
          <p:nvPr>
            <p:ph type="body" idx="1"/>
          </p:nvPr>
        </p:nvPicPr>
        <p:blipFill>
          <a:blip r:embed="rId3"/>
          <a:srcRect/>
          <a:stretch>
            <a:fillRect/>
          </a:stretch>
        </p:blipFill>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CD4B6C88-EFF7-4073-92D9-C122A042EA1E}" type="slidenum">
              <a:rPr lang="en-AU"/>
              <a:pPr/>
              <a:t>15</a:t>
            </a:fld>
            <a:endParaRPr lang="en-AU"/>
          </a:p>
        </p:txBody>
      </p:sp>
      <p:sp>
        <p:nvSpPr>
          <p:cNvPr id="53250" name="Rectangle 2"/>
          <p:cNvSpPr>
            <a:spLocks noGrp="1" noChangeArrowheads="1"/>
          </p:cNvSpPr>
          <p:nvPr>
            <p:ph type="title"/>
          </p:nvPr>
        </p:nvSpPr>
        <p:spPr/>
        <p:txBody>
          <a:bodyPr/>
          <a:lstStyle/>
          <a:p>
            <a:r>
              <a:rPr lang="en-AU"/>
              <a:t>MD5 Compression Function</a:t>
            </a:r>
          </a:p>
        </p:txBody>
      </p:sp>
      <p:sp>
        <p:nvSpPr>
          <p:cNvPr id="53251" name="Rectangle 3"/>
          <p:cNvSpPr>
            <a:spLocks noGrp="1" noChangeArrowheads="1"/>
          </p:cNvSpPr>
          <p:nvPr>
            <p:ph type="body" idx="1"/>
          </p:nvPr>
        </p:nvSpPr>
        <p:spPr/>
        <p:txBody>
          <a:bodyPr/>
          <a:lstStyle/>
          <a:p>
            <a:r>
              <a:rPr lang="en-AU" sz="2800"/>
              <a:t>each round has 16 steps of the form: </a:t>
            </a:r>
          </a:p>
          <a:p>
            <a:pPr lvl="1">
              <a:buFontTx/>
              <a:buNone/>
            </a:pPr>
            <a:r>
              <a:rPr lang="en-AU" sz="2400">
                <a:latin typeface="Courier New" pitchFamily="49" charset="0"/>
              </a:rPr>
              <a:t>a = b+((a+g(b,c,d)+X[k]+T[i])&lt;&lt;&lt;s) </a:t>
            </a:r>
          </a:p>
          <a:p>
            <a:r>
              <a:rPr lang="en-AU" sz="2800"/>
              <a:t>a,b,c,d refer to the 4 words of the buffer, but used in varying permutations</a:t>
            </a:r>
          </a:p>
          <a:p>
            <a:pPr lvl="1"/>
            <a:r>
              <a:rPr lang="en-US" sz="2400"/>
              <a:t>note this updates 1 word only of the buffer</a:t>
            </a:r>
          </a:p>
          <a:p>
            <a:pPr lvl="1"/>
            <a:r>
              <a:rPr lang="en-US" sz="2400"/>
              <a:t>after 16 steps each word is updated 4 times</a:t>
            </a:r>
            <a:endParaRPr lang="en-AU" sz="2400"/>
          </a:p>
          <a:p>
            <a:r>
              <a:rPr lang="en-AU" sz="2800"/>
              <a:t>where g(b,c,d) is a different nonlinear function in each round (F,G,H,I)</a:t>
            </a:r>
          </a:p>
          <a:p>
            <a:r>
              <a:rPr lang="en-AU" sz="2800"/>
              <a:t>T[i] is a constant value derived from sin</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CD4B6C88-EFF7-4073-92D9-C122A042EA1E}" type="slidenum">
              <a:rPr lang="en-AU"/>
              <a:pPr/>
              <a:t>16</a:t>
            </a:fld>
            <a:endParaRPr lang="en-AU"/>
          </a:p>
        </p:txBody>
      </p:sp>
      <p:sp>
        <p:nvSpPr>
          <p:cNvPr id="53250" name="Rectangle 2"/>
          <p:cNvSpPr>
            <a:spLocks noGrp="1" noChangeArrowheads="1"/>
          </p:cNvSpPr>
          <p:nvPr>
            <p:ph type="title"/>
          </p:nvPr>
        </p:nvSpPr>
        <p:spPr/>
        <p:txBody>
          <a:bodyPr/>
          <a:lstStyle/>
          <a:p>
            <a:r>
              <a:rPr lang="en-AU"/>
              <a:t>MD5 Compression Function</a:t>
            </a:r>
          </a:p>
        </p:txBody>
      </p:sp>
      <p:sp>
        <p:nvSpPr>
          <p:cNvPr id="53251" name="Rectangle 3"/>
          <p:cNvSpPr>
            <a:spLocks noGrp="1" noChangeArrowheads="1"/>
          </p:cNvSpPr>
          <p:nvPr>
            <p:ph type="body" idx="1"/>
          </p:nvPr>
        </p:nvSpPr>
        <p:spPr/>
        <p:txBody>
          <a:bodyPr/>
          <a:lstStyle/>
          <a:p>
            <a:pPr algn="just"/>
            <a:r>
              <a:rPr lang="en-AU" sz="2000" dirty="0" smtClean="0"/>
              <a:t>Each round mixes the buffer input with the next "word" of the message in a complex, non-linear manner. </a:t>
            </a:r>
            <a:endParaRPr lang="en-AU" sz="2000" dirty="0" smtClean="0"/>
          </a:p>
          <a:p>
            <a:pPr algn="just"/>
            <a:r>
              <a:rPr lang="en-AU" sz="2000" dirty="0" smtClean="0"/>
              <a:t>A </a:t>
            </a:r>
            <a:r>
              <a:rPr lang="en-AU" sz="2000" dirty="0" smtClean="0"/>
              <a:t>different non-linear function is used in each of the 4 rounds (but the same function for all 16 steps in a round). </a:t>
            </a:r>
            <a:endParaRPr lang="en-AU" sz="2000" dirty="0" smtClean="0"/>
          </a:p>
          <a:p>
            <a:pPr algn="just"/>
            <a:r>
              <a:rPr lang="en-AU" sz="2000" dirty="0" smtClean="0"/>
              <a:t>The </a:t>
            </a:r>
            <a:r>
              <a:rPr lang="en-AU" sz="2000" dirty="0" smtClean="0"/>
              <a:t>4 buffer words (</a:t>
            </a:r>
            <a:r>
              <a:rPr lang="en-AU" sz="2000" dirty="0" err="1" smtClean="0"/>
              <a:t>a,b,c,d</a:t>
            </a:r>
            <a:r>
              <a:rPr lang="en-AU" sz="2000" dirty="0" smtClean="0"/>
              <a:t>) are rotated from step to step so all are used and updated. </a:t>
            </a:r>
            <a:endParaRPr lang="en-AU" sz="2000" dirty="0" smtClean="0"/>
          </a:p>
          <a:p>
            <a:pPr algn="just"/>
            <a:r>
              <a:rPr lang="en-AU" sz="2000" dirty="0" smtClean="0"/>
              <a:t>g </a:t>
            </a:r>
            <a:r>
              <a:rPr lang="en-AU" sz="2000" dirty="0" smtClean="0"/>
              <a:t>is one of the primitive functions F,G,H,I for the 4 rounds respectively. </a:t>
            </a:r>
            <a:endParaRPr lang="en-AU" sz="2000" dirty="0" smtClean="0"/>
          </a:p>
          <a:p>
            <a:pPr algn="just"/>
            <a:r>
              <a:rPr lang="en-AU" sz="2000" dirty="0" smtClean="0"/>
              <a:t>X[k</a:t>
            </a:r>
            <a:r>
              <a:rPr lang="en-AU" sz="2000" dirty="0" smtClean="0"/>
              <a:t>] is the </a:t>
            </a:r>
            <a:r>
              <a:rPr lang="en-AU" sz="2000" dirty="0" err="1" smtClean="0"/>
              <a:t>kth</a:t>
            </a:r>
            <a:r>
              <a:rPr lang="en-AU" sz="2000" dirty="0" smtClean="0"/>
              <a:t> 32-bit word in the current message block</a:t>
            </a:r>
            <a:r>
              <a:rPr lang="en-AU" sz="2000" dirty="0" smtClean="0"/>
              <a:t>.</a:t>
            </a:r>
          </a:p>
          <a:p>
            <a:pPr algn="just"/>
            <a:r>
              <a:rPr lang="en-AU" sz="2000" dirty="0" smtClean="0"/>
              <a:t>T[</a:t>
            </a:r>
            <a:r>
              <a:rPr lang="en-AU" sz="2000" dirty="0" err="1" smtClean="0"/>
              <a:t>i</a:t>
            </a:r>
            <a:r>
              <a:rPr lang="en-AU" sz="2000" dirty="0" smtClean="0"/>
              <a:t>] is the </a:t>
            </a:r>
            <a:r>
              <a:rPr lang="en-AU" sz="2000" dirty="0" err="1" smtClean="0"/>
              <a:t>ith</a:t>
            </a:r>
            <a:r>
              <a:rPr lang="en-AU" sz="2000" dirty="0" smtClean="0"/>
              <a:t> entry in the matrix of constants T. </a:t>
            </a:r>
            <a:endParaRPr lang="en-AU" sz="2000" dirty="0" smtClean="0"/>
          </a:p>
          <a:p>
            <a:pPr algn="just"/>
            <a:r>
              <a:rPr lang="en-AU" sz="2000" dirty="0" smtClean="0"/>
              <a:t>The </a:t>
            </a:r>
            <a:r>
              <a:rPr lang="en-AU" sz="2000" dirty="0" smtClean="0"/>
              <a:t>addition of varying constants T and the use of different shifts helps ensure it is extremely difficult to compute collisions.</a:t>
            </a:r>
          </a:p>
          <a:p>
            <a:pPr algn="just"/>
            <a:endParaRPr lang="en-AU" sz="2000" dirty="0"/>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5D5AD91C-E3A6-4F4F-894B-086802E156AE}" type="slidenum">
              <a:rPr lang="en-AU"/>
              <a:pPr/>
              <a:t>17</a:t>
            </a:fld>
            <a:endParaRPr lang="en-AU"/>
          </a:p>
        </p:txBody>
      </p:sp>
      <p:sp>
        <p:nvSpPr>
          <p:cNvPr id="66562" name="Rectangle 2"/>
          <p:cNvSpPr>
            <a:spLocks noGrp="1" noChangeArrowheads="1"/>
          </p:cNvSpPr>
          <p:nvPr>
            <p:ph type="title"/>
          </p:nvPr>
        </p:nvSpPr>
        <p:spPr/>
        <p:txBody>
          <a:bodyPr/>
          <a:lstStyle/>
          <a:p>
            <a:r>
              <a:rPr lang="en-AU"/>
              <a:t>MD5 Compression Function</a:t>
            </a:r>
          </a:p>
        </p:txBody>
      </p:sp>
      <p:pic>
        <p:nvPicPr>
          <p:cNvPr id="66563" name="Picture 3"/>
          <p:cNvPicPr>
            <a:picLocks noChangeAspect="1" noChangeArrowheads="1"/>
          </p:cNvPicPr>
          <p:nvPr>
            <p:ph type="body" idx="1"/>
          </p:nvPr>
        </p:nvPicPr>
        <p:blipFill>
          <a:blip r:embed="rId3"/>
          <a:srcRect/>
          <a:stretch>
            <a:fillRect/>
          </a:stretch>
        </p:blipFill>
        <p:spPr>
          <a:xfrm>
            <a:off x="1476375" y="1600200"/>
            <a:ext cx="6551613" cy="4525963"/>
          </a:xfrm>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33096" y="289164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88D7CB32-D9CD-4805-ACD1-158FFD3B3255}" type="slidenum">
              <a:rPr lang="en-AU"/>
              <a:pPr/>
              <a:t>19</a:t>
            </a:fld>
            <a:endParaRPr lang="en-AU"/>
          </a:p>
        </p:txBody>
      </p:sp>
      <p:sp>
        <p:nvSpPr>
          <p:cNvPr id="55298" name="Rectangle 2"/>
          <p:cNvSpPr>
            <a:spLocks noGrp="1" noChangeArrowheads="1"/>
          </p:cNvSpPr>
          <p:nvPr>
            <p:ph type="title"/>
          </p:nvPr>
        </p:nvSpPr>
        <p:spPr/>
        <p:txBody>
          <a:bodyPr/>
          <a:lstStyle/>
          <a:p>
            <a:r>
              <a:rPr lang="en-US"/>
              <a:t>MD4</a:t>
            </a:r>
            <a:endParaRPr lang="en-AU"/>
          </a:p>
        </p:txBody>
      </p:sp>
      <p:sp>
        <p:nvSpPr>
          <p:cNvPr id="55299" name="Rectangle 3"/>
          <p:cNvSpPr>
            <a:spLocks noGrp="1" noChangeArrowheads="1"/>
          </p:cNvSpPr>
          <p:nvPr>
            <p:ph type="body" idx="1"/>
          </p:nvPr>
        </p:nvSpPr>
        <p:spPr/>
        <p:txBody>
          <a:bodyPr/>
          <a:lstStyle/>
          <a:p>
            <a:r>
              <a:rPr lang="en-US" sz="2800"/>
              <a:t>precursor to MD5</a:t>
            </a:r>
            <a:endParaRPr lang="en-AU" sz="2800"/>
          </a:p>
          <a:p>
            <a:r>
              <a:rPr lang="en-AU" sz="2800"/>
              <a:t>also produces a 128-bit hash of message</a:t>
            </a:r>
          </a:p>
          <a:p>
            <a:r>
              <a:rPr lang="en-US" sz="2800"/>
              <a:t>has 3 rounds of 16 steps versus 4 in MD5</a:t>
            </a:r>
            <a:endParaRPr lang="en-AU" sz="2800"/>
          </a:p>
          <a:p>
            <a:r>
              <a:rPr lang="en-AU" sz="2800"/>
              <a:t>design goals: </a:t>
            </a:r>
          </a:p>
          <a:p>
            <a:pPr lvl="1"/>
            <a:r>
              <a:rPr lang="en-AU" sz="2400"/>
              <a:t>collision resistant (hard to find collisions) </a:t>
            </a:r>
          </a:p>
          <a:p>
            <a:pPr lvl="1"/>
            <a:r>
              <a:rPr lang="en-AU" sz="2400"/>
              <a:t>direct security (no dependence on "hard" problems) </a:t>
            </a:r>
          </a:p>
          <a:p>
            <a:pPr lvl="1"/>
            <a:r>
              <a:rPr lang="en-AU" sz="2400"/>
              <a:t>fast, simple, compact </a:t>
            </a:r>
          </a:p>
          <a:p>
            <a:pPr lvl="1"/>
            <a:r>
              <a:rPr lang="en-AU" sz="2400"/>
              <a:t>favors little-endian systems (eg PCs) </a:t>
            </a:r>
          </a:p>
          <a:p>
            <a:endParaRPr lang="en-AU" sz="280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24 July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33096" y="338803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34CCAEF0-D7E6-4020-BD55-2DCF08A554FD}" type="slidenum">
              <a:rPr lang="en-AU"/>
              <a:pPr/>
              <a:t>21</a:t>
            </a:fld>
            <a:endParaRPr lang="en-AU"/>
          </a:p>
        </p:txBody>
      </p:sp>
      <p:sp>
        <p:nvSpPr>
          <p:cNvPr id="57346" name="Rectangle 2"/>
          <p:cNvSpPr>
            <a:spLocks noGrp="1" noChangeArrowheads="1"/>
          </p:cNvSpPr>
          <p:nvPr>
            <p:ph type="title"/>
          </p:nvPr>
        </p:nvSpPr>
        <p:spPr/>
        <p:txBody>
          <a:bodyPr/>
          <a:lstStyle/>
          <a:p>
            <a:r>
              <a:rPr lang="en-US"/>
              <a:t>Strength of MD5</a:t>
            </a:r>
            <a:endParaRPr lang="en-AU"/>
          </a:p>
        </p:txBody>
      </p:sp>
      <p:sp>
        <p:nvSpPr>
          <p:cNvPr id="57347" name="Rectangle 3"/>
          <p:cNvSpPr>
            <a:spLocks noGrp="1" noChangeArrowheads="1"/>
          </p:cNvSpPr>
          <p:nvPr>
            <p:ph type="body" idx="1"/>
          </p:nvPr>
        </p:nvSpPr>
        <p:spPr/>
        <p:txBody>
          <a:bodyPr/>
          <a:lstStyle/>
          <a:p>
            <a:r>
              <a:rPr lang="en-US" sz="2800"/>
              <a:t>MD5 hash is dependent on all message bits</a:t>
            </a:r>
          </a:p>
          <a:p>
            <a:r>
              <a:rPr lang="en-US" sz="2800"/>
              <a:t>Rivest claims security is good as can be</a:t>
            </a:r>
          </a:p>
          <a:p>
            <a:r>
              <a:rPr lang="en-US" sz="2800"/>
              <a:t>known attacks are:</a:t>
            </a:r>
          </a:p>
          <a:p>
            <a:pPr lvl="1"/>
            <a:r>
              <a:rPr lang="en-US" sz="2400"/>
              <a:t>Berson 92 attacked any 1 round using differential cryptanalysis (but can’t extend)</a:t>
            </a:r>
          </a:p>
          <a:p>
            <a:pPr lvl="1"/>
            <a:r>
              <a:rPr lang="en-US" sz="2400"/>
              <a:t>Boer &amp; Bosselaers 93 found a pseudo collision (again unable to extend)</a:t>
            </a:r>
          </a:p>
          <a:p>
            <a:pPr lvl="1"/>
            <a:r>
              <a:rPr lang="en-US" sz="2400"/>
              <a:t>Dobbertin 96 created collisions on MD compression function (but initial constants prevent exploit)</a:t>
            </a:r>
          </a:p>
          <a:p>
            <a:r>
              <a:rPr lang="en-US" sz="2800"/>
              <a:t>conclusion is that MD5 looks vulnerable soon</a:t>
            </a:r>
            <a:endParaRPr lang="en-AU" sz="280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1" y="381910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eaLnBrk="1" hangingPunct="1"/>
            <a:r>
              <a:rPr lang="en-US" smtClean="0">
                <a:ea typeface="ＭＳ Ｐゴシック" pitchFamily="34" charset="-128"/>
              </a:rPr>
              <a:t>have discussed:</a:t>
            </a:r>
          </a:p>
          <a:p>
            <a:pPr lvl="1" eaLnBrk="1" hangingPunct="1"/>
            <a:r>
              <a:rPr lang="en-US" smtClean="0">
                <a:ea typeface="ＭＳ Ｐゴシック" pitchFamily="34" charset="-128"/>
              </a:rPr>
              <a:t>digital signatures</a:t>
            </a:r>
          </a:p>
          <a:p>
            <a:pPr lvl="1" eaLnBrk="1" hangingPunct="1"/>
            <a:r>
              <a:rPr lang="en-US" smtClean="0">
                <a:ea typeface="ＭＳ Ｐゴシック" pitchFamily="34" charset="-128"/>
              </a:rPr>
              <a:t>ElGamal &amp; Schnorr signature schemes</a:t>
            </a:r>
          </a:p>
          <a:p>
            <a:pPr lvl="1" eaLnBrk="1" hangingPunct="1"/>
            <a:r>
              <a:rPr lang="en-US" smtClean="0">
                <a:ea typeface="ＭＳ Ｐゴシック" pitchFamily="34" charset="-128"/>
              </a:rPr>
              <a:t>digital signature algorithm and standard</a:t>
            </a:r>
          </a:p>
          <a:p>
            <a:pPr lvl="1" eaLnBrk="1" hangingPunct="1"/>
            <a:endParaRPr lang="en-US" smtClean="0">
              <a:ea typeface="ＭＳ Ｐゴシック" pitchFamily="34" charset="-128"/>
            </a:endParaRPr>
          </a:p>
          <a:p>
            <a:pPr lvl="1" eaLnBrk="1" hangingPunct="1"/>
            <a:endParaRPr lang="en-AU" smtClean="0">
              <a:ea typeface="ＭＳ Ｐゴシック" pitchFamily="34" charset="-128"/>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72283" y="4276308"/>
            <a:ext cx="380377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What is birthday attack?</a:t>
            </a:r>
          </a:p>
          <a:p>
            <a:pPr marL="457200" indent="-457200" algn="just">
              <a:buFont typeface="+mj-lt"/>
              <a:buAutoNum type="arabicParenR"/>
            </a:pPr>
            <a:r>
              <a:rPr lang="en-US" dirty="0" smtClean="0"/>
              <a:t>State the strength of MD5.</a:t>
            </a:r>
          </a:p>
          <a:p>
            <a:pPr marL="457200" indent="-457200" algn="just">
              <a:buFont typeface="+mj-lt"/>
              <a:buAutoNum type="arabicParenR"/>
            </a:pPr>
            <a:r>
              <a:rPr lang="en-US" dirty="0" smtClean="0"/>
              <a:t>Explain in detail MD5.</a:t>
            </a:r>
            <a:endParaRPr lang="en-US" dirty="0"/>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0" y="468125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46159" y="115428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104B0349-C903-40EC-8E5E-E86A09F1AAEB}" type="slidenum">
              <a:rPr lang="en-AU"/>
              <a:pPr/>
              <a:t>5</a:t>
            </a:fld>
            <a:endParaRPr lang="en-AU"/>
          </a:p>
        </p:txBody>
      </p:sp>
      <p:sp>
        <p:nvSpPr>
          <p:cNvPr id="93186" name="Rectangle 2"/>
          <p:cNvSpPr>
            <a:spLocks noGrp="1" noChangeArrowheads="1"/>
          </p:cNvSpPr>
          <p:nvPr>
            <p:ph type="title"/>
          </p:nvPr>
        </p:nvSpPr>
        <p:spPr/>
        <p:txBody>
          <a:bodyPr/>
          <a:lstStyle/>
          <a:p>
            <a:r>
              <a:rPr lang="en-US"/>
              <a:t>Birthday Attacks</a:t>
            </a:r>
            <a:endParaRPr lang="en-AU"/>
          </a:p>
        </p:txBody>
      </p:sp>
      <p:sp>
        <p:nvSpPr>
          <p:cNvPr id="93187" name="Rectangle 3"/>
          <p:cNvSpPr>
            <a:spLocks noGrp="1" noChangeArrowheads="1"/>
          </p:cNvSpPr>
          <p:nvPr>
            <p:ph type="body" idx="1"/>
          </p:nvPr>
        </p:nvSpPr>
        <p:spPr/>
        <p:txBody>
          <a:bodyPr/>
          <a:lstStyle/>
          <a:p>
            <a:pPr>
              <a:lnSpc>
                <a:spcPct val="90000"/>
              </a:lnSpc>
            </a:pPr>
            <a:r>
              <a:rPr lang="en-US" sz="2400"/>
              <a:t>might think a 64-bit hash is secure</a:t>
            </a:r>
          </a:p>
          <a:p>
            <a:pPr>
              <a:lnSpc>
                <a:spcPct val="90000"/>
              </a:lnSpc>
            </a:pPr>
            <a:r>
              <a:rPr lang="en-US" sz="2400"/>
              <a:t>but by </a:t>
            </a:r>
            <a:r>
              <a:rPr lang="en-US" sz="2400" b="1"/>
              <a:t>Birthday Paradox</a:t>
            </a:r>
            <a:r>
              <a:rPr lang="en-US" sz="2400"/>
              <a:t> is not</a:t>
            </a:r>
          </a:p>
          <a:p>
            <a:pPr>
              <a:lnSpc>
                <a:spcPct val="90000"/>
              </a:lnSpc>
            </a:pPr>
            <a:r>
              <a:rPr lang="en-US" sz="2400" b="1"/>
              <a:t>birthday attack </a:t>
            </a:r>
            <a:r>
              <a:rPr lang="en-US" sz="2400"/>
              <a:t>works thus:</a:t>
            </a:r>
          </a:p>
          <a:p>
            <a:pPr lvl="1">
              <a:lnSpc>
                <a:spcPct val="90000"/>
              </a:lnSpc>
            </a:pPr>
            <a:r>
              <a:rPr lang="en-US" sz="2000"/>
              <a:t>opponent generates 2</a:t>
            </a:r>
            <a:r>
              <a:rPr lang="en-US" sz="2000" baseline="60000"/>
              <a:t>m</a:t>
            </a:r>
            <a:r>
              <a:rPr lang="en-US" sz="2000" baseline="40000"/>
              <a:t>/</a:t>
            </a:r>
            <a:r>
              <a:rPr lang="en-US" sz="2000" baseline="20000"/>
              <a:t>2</a:t>
            </a:r>
            <a:r>
              <a:rPr lang="en-US" sz="2000" baseline="30000"/>
              <a:t> </a:t>
            </a:r>
            <a:r>
              <a:rPr lang="en-US" sz="2000"/>
              <a:t>variations of a valid message all with essentially the same meaning</a:t>
            </a:r>
          </a:p>
          <a:p>
            <a:pPr lvl="1">
              <a:lnSpc>
                <a:spcPct val="90000"/>
              </a:lnSpc>
            </a:pPr>
            <a:r>
              <a:rPr lang="en-US" sz="2000"/>
              <a:t>opponent also generates 2</a:t>
            </a:r>
            <a:r>
              <a:rPr lang="en-US" sz="2000" baseline="60000"/>
              <a:t>m</a:t>
            </a:r>
            <a:r>
              <a:rPr lang="en-US" sz="2000" baseline="40000"/>
              <a:t>/</a:t>
            </a:r>
            <a:r>
              <a:rPr lang="en-US" sz="2000" baseline="20000"/>
              <a:t>2</a:t>
            </a:r>
            <a:r>
              <a:rPr lang="en-US" sz="2000"/>
              <a:t> variations of a desired fraudulent message</a:t>
            </a:r>
          </a:p>
          <a:p>
            <a:pPr lvl="1">
              <a:lnSpc>
                <a:spcPct val="90000"/>
              </a:lnSpc>
            </a:pPr>
            <a:r>
              <a:rPr lang="en-US" sz="2000"/>
              <a:t>two sets of messages are compared to find pair with same hash (probability &gt; 0.5 by birthday paradox)</a:t>
            </a:r>
          </a:p>
          <a:p>
            <a:pPr lvl="1">
              <a:lnSpc>
                <a:spcPct val="90000"/>
              </a:lnSpc>
            </a:pPr>
            <a:r>
              <a:rPr lang="en-US" sz="2000"/>
              <a:t>have user sign the valid message, then substitute the forgery which will have a valid signature</a:t>
            </a:r>
          </a:p>
          <a:p>
            <a:pPr>
              <a:lnSpc>
                <a:spcPct val="90000"/>
              </a:lnSpc>
            </a:pPr>
            <a:r>
              <a:rPr lang="en-US" sz="2400"/>
              <a:t>conclusion is that need to use larger MACs</a:t>
            </a:r>
            <a:endParaRPr lang="en-AU" sz="240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46159" y="1585359"/>
            <a:ext cx="3738458"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7C2654D4-721C-47F7-AEF0-ABBA7BA670DF}" type="slidenum">
              <a:rPr lang="en-AU"/>
              <a:pPr/>
              <a:t>7</a:t>
            </a:fld>
            <a:endParaRPr lang="en-AU"/>
          </a:p>
        </p:txBody>
      </p:sp>
      <p:sp>
        <p:nvSpPr>
          <p:cNvPr id="99330" name="Rectangle 2"/>
          <p:cNvSpPr>
            <a:spLocks noGrp="1" noChangeArrowheads="1"/>
          </p:cNvSpPr>
          <p:nvPr>
            <p:ph type="title"/>
          </p:nvPr>
        </p:nvSpPr>
        <p:spPr/>
        <p:txBody>
          <a:bodyPr/>
          <a:lstStyle/>
          <a:p>
            <a:r>
              <a:rPr lang="en-US"/>
              <a:t>Hash Function Properties</a:t>
            </a:r>
            <a:endParaRPr lang="en-AU"/>
          </a:p>
        </p:txBody>
      </p:sp>
      <p:sp>
        <p:nvSpPr>
          <p:cNvPr id="99331" name="Rectangle 3"/>
          <p:cNvSpPr>
            <a:spLocks noGrp="1" noChangeArrowheads="1"/>
          </p:cNvSpPr>
          <p:nvPr>
            <p:ph type="body" idx="1"/>
          </p:nvPr>
        </p:nvSpPr>
        <p:spPr/>
        <p:txBody>
          <a:bodyPr/>
          <a:lstStyle/>
          <a:p>
            <a:r>
              <a:rPr lang="en-US"/>
              <a:t>a Hash Function produces a fingerprint of some file/message/data</a:t>
            </a:r>
          </a:p>
          <a:p>
            <a:pPr lvl="1">
              <a:buFontTx/>
              <a:buNone/>
            </a:pPr>
            <a:r>
              <a:rPr lang="en-US"/>
              <a:t>	</a:t>
            </a:r>
            <a:r>
              <a:rPr lang="en-US">
                <a:latin typeface="Courier New" pitchFamily="49" charset="0"/>
              </a:rPr>
              <a:t>h = H(M)</a:t>
            </a:r>
          </a:p>
          <a:p>
            <a:pPr lvl="1"/>
            <a:r>
              <a:rPr lang="en-US"/>
              <a:t>condenses a variable-length message M</a:t>
            </a:r>
          </a:p>
          <a:p>
            <a:pPr lvl="1"/>
            <a:r>
              <a:rPr lang="en-US"/>
              <a:t>to a fixed-sized fingerprint</a:t>
            </a:r>
          </a:p>
          <a:p>
            <a:r>
              <a:rPr lang="en-US"/>
              <a:t>assumed to be public</a:t>
            </a:r>
            <a:endParaRPr lang="en-AU"/>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9A1CE866-F932-40EF-9057-8C032978E1C2}" type="slidenum">
              <a:rPr lang="en-AU"/>
              <a:pPr/>
              <a:t>8</a:t>
            </a:fld>
            <a:endParaRPr lang="en-AU"/>
          </a:p>
        </p:txBody>
      </p:sp>
      <p:sp>
        <p:nvSpPr>
          <p:cNvPr id="95234" name="Rectangle 2"/>
          <p:cNvSpPr>
            <a:spLocks noGrp="1" noChangeArrowheads="1"/>
          </p:cNvSpPr>
          <p:nvPr>
            <p:ph type="title"/>
          </p:nvPr>
        </p:nvSpPr>
        <p:spPr/>
        <p:txBody>
          <a:bodyPr/>
          <a:lstStyle/>
          <a:p>
            <a:r>
              <a:rPr lang="en-US" sz="4000"/>
              <a:t>Block Ciphers as Hash Functions</a:t>
            </a:r>
            <a:endParaRPr lang="en-AU" sz="4000"/>
          </a:p>
        </p:txBody>
      </p:sp>
      <p:sp>
        <p:nvSpPr>
          <p:cNvPr id="95235" name="Rectangle 3"/>
          <p:cNvSpPr>
            <a:spLocks noGrp="1" noChangeArrowheads="1"/>
          </p:cNvSpPr>
          <p:nvPr>
            <p:ph type="body" idx="1"/>
          </p:nvPr>
        </p:nvSpPr>
        <p:spPr>
          <a:xfrm>
            <a:off x="457200" y="1412875"/>
            <a:ext cx="8229600" cy="4968875"/>
          </a:xfrm>
        </p:spPr>
        <p:txBody>
          <a:bodyPr/>
          <a:lstStyle/>
          <a:p>
            <a:r>
              <a:rPr lang="en-US"/>
              <a:t>can use block ciphers as hash functions</a:t>
            </a:r>
          </a:p>
          <a:p>
            <a:pPr lvl="1"/>
            <a:r>
              <a:rPr lang="en-US"/>
              <a:t>using H</a:t>
            </a:r>
            <a:r>
              <a:rPr lang="en-US" baseline="-25000"/>
              <a:t>0</a:t>
            </a:r>
            <a:r>
              <a:rPr lang="en-US"/>
              <a:t>=0 and zero-pad of final block</a:t>
            </a:r>
          </a:p>
          <a:p>
            <a:pPr lvl="1"/>
            <a:r>
              <a:rPr lang="en-US"/>
              <a:t>compute: H</a:t>
            </a:r>
            <a:r>
              <a:rPr lang="en-US" baseline="-25000"/>
              <a:t>i</a:t>
            </a:r>
            <a:r>
              <a:rPr lang="en-US"/>
              <a:t> = E</a:t>
            </a:r>
            <a:r>
              <a:rPr lang="en-US" baseline="-25000"/>
              <a:t>M</a:t>
            </a:r>
            <a:r>
              <a:rPr lang="en-US" baseline="-35000"/>
              <a:t>i</a:t>
            </a:r>
            <a:r>
              <a:rPr lang="en-US"/>
              <a:t> [H</a:t>
            </a:r>
            <a:r>
              <a:rPr lang="en-US" baseline="-25000"/>
              <a:t>i-1</a:t>
            </a:r>
            <a:r>
              <a:rPr lang="en-US"/>
              <a:t>]</a:t>
            </a:r>
          </a:p>
          <a:p>
            <a:pPr lvl="1"/>
            <a:r>
              <a:rPr lang="en-US"/>
              <a:t>and use final block as the hash value</a:t>
            </a:r>
          </a:p>
          <a:p>
            <a:pPr lvl="1"/>
            <a:r>
              <a:rPr lang="en-US"/>
              <a:t>similar to CBC but without a key</a:t>
            </a:r>
          </a:p>
          <a:p>
            <a:r>
              <a:rPr lang="en-US"/>
              <a:t>resulting hash is too small (64-bit)</a:t>
            </a:r>
          </a:p>
          <a:p>
            <a:pPr lvl="1"/>
            <a:r>
              <a:rPr lang="en-US"/>
              <a:t>both due to direct birthday attack</a:t>
            </a:r>
          </a:p>
          <a:p>
            <a:pPr lvl="1"/>
            <a:r>
              <a:rPr lang="en-US"/>
              <a:t>and to “meet-in-the-middle” attack</a:t>
            </a:r>
          </a:p>
          <a:p>
            <a:r>
              <a:rPr lang="en-US"/>
              <a:t>other variants also susceptible to attack</a:t>
            </a:r>
            <a:endParaRPr lang="en-AU"/>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Birthday attack</a:t>
            </a:r>
          </a:p>
          <a:p>
            <a:pPr algn="just"/>
            <a:r>
              <a:rPr lang="en-US" dirty="0" smtClean="0"/>
              <a:t>Hash function properties</a:t>
            </a:r>
          </a:p>
          <a:p>
            <a:pPr algn="just"/>
            <a:r>
              <a:rPr lang="en-US" dirty="0" smtClean="0"/>
              <a:t>Hash algorithm</a:t>
            </a:r>
          </a:p>
          <a:p>
            <a:pPr algn="just"/>
            <a:r>
              <a:rPr lang="en-US" dirty="0" smtClean="0"/>
              <a:t>MD5</a:t>
            </a:r>
          </a:p>
          <a:p>
            <a:pPr algn="just"/>
            <a:r>
              <a:rPr lang="en-US" dirty="0" smtClean="0"/>
              <a:t>MD4</a:t>
            </a:r>
          </a:p>
          <a:p>
            <a:pPr algn="just"/>
            <a:r>
              <a:rPr lang="en-US" dirty="0" smtClean="0"/>
              <a:t>Strength of MD5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endParaRPr lang="en-US" dirty="0" smtClean="0"/>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59222" y="201643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2828</TotalTime>
  <Words>1508</Words>
  <Application>Microsoft Office PowerPoint</Application>
  <PresentationFormat>On-screen Show (4:3)</PresentationFormat>
  <Paragraphs>263</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SASEPresentation</vt:lpstr>
      <vt:lpstr>Cryptography and Network Security </vt:lpstr>
      <vt:lpstr>Session Meta Data</vt:lpstr>
      <vt:lpstr>Revision History</vt:lpstr>
      <vt:lpstr>Agenda</vt:lpstr>
      <vt:lpstr>Birthday Attacks</vt:lpstr>
      <vt:lpstr>Agenda</vt:lpstr>
      <vt:lpstr>Hash Function Properties</vt:lpstr>
      <vt:lpstr>Block Ciphers as Hash Functions</vt:lpstr>
      <vt:lpstr>Agenda</vt:lpstr>
      <vt:lpstr>Hash Algorithms</vt:lpstr>
      <vt:lpstr>Agenda</vt:lpstr>
      <vt:lpstr>MD5</vt:lpstr>
      <vt:lpstr>MD5 Overview</vt:lpstr>
      <vt:lpstr>MD5 Overview</vt:lpstr>
      <vt:lpstr>MD5 Compression Function</vt:lpstr>
      <vt:lpstr>MD5 Compression Function</vt:lpstr>
      <vt:lpstr>MD5 Compression Function</vt:lpstr>
      <vt:lpstr>Agenda</vt:lpstr>
      <vt:lpstr>MD4</vt:lpstr>
      <vt:lpstr>Agenda</vt:lpstr>
      <vt:lpstr>Strength of MD5</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224</cp:revision>
  <dcterms:created xsi:type="dcterms:W3CDTF">2016-10-24T07:42:03Z</dcterms:created>
  <dcterms:modified xsi:type="dcterms:W3CDTF">2018-08-21T06:20:59Z</dcterms:modified>
</cp:coreProperties>
</file>