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8"/>
  </p:notesMasterIdLst>
  <p:sldIdLst>
    <p:sldId id="260" r:id="rId2"/>
    <p:sldId id="262" r:id="rId3"/>
    <p:sldId id="261" r:id="rId4"/>
    <p:sldId id="625" r:id="rId5"/>
    <p:sldId id="665" r:id="rId6"/>
    <p:sldId id="686" r:id="rId7"/>
    <p:sldId id="666" r:id="rId8"/>
    <p:sldId id="667" r:id="rId9"/>
    <p:sldId id="687" r:id="rId10"/>
    <p:sldId id="668" r:id="rId11"/>
    <p:sldId id="688" r:id="rId12"/>
    <p:sldId id="669" r:id="rId13"/>
    <p:sldId id="670" r:id="rId14"/>
    <p:sldId id="671" r:id="rId15"/>
    <p:sldId id="672" r:id="rId16"/>
    <p:sldId id="673" r:id="rId17"/>
    <p:sldId id="674" r:id="rId18"/>
    <p:sldId id="675" r:id="rId19"/>
    <p:sldId id="676" r:id="rId20"/>
    <p:sldId id="677" r:id="rId21"/>
    <p:sldId id="678" r:id="rId22"/>
    <p:sldId id="689" r:id="rId23"/>
    <p:sldId id="679" r:id="rId24"/>
    <p:sldId id="680" r:id="rId25"/>
    <p:sldId id="681" r:id="rId26"/>
    <p:sldId id="682" r:id="rId27"/>
    <p:sldId id="690" r:id="rId28"/>
    <p:sldId id="683" r:id="rId29"/>
    <p:sldId id="684" r:id="rId30"/>
    <p:sldId id="685" r:id="rId31"/>
    <p:sldId id="691" r:id="rId32"/>
    <p:sldId id="631" r:id="rId33"/>
    <p:sldId id="692" r:id="rId34"/>
    <p:sldId id="360" r:id="rId35"/>
    <p:sldId id="693" r:id="rId36"/>
    <p:sldId id="361" r:id="rId3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2609" autoAdjust="0"/>
  </p:normalViewPr>
  <p:slideViewPr>
    <p:cSldViewPr snapToGrid="0">
      <p:cViewPr>
        <p:scale>
          <a:sx n="73" d="100"/>
          <a:sy n="73" d="100"/>
        </p:scale>
        <p:origin x="-1800"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22-09-2018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 xmlns:p14="http://schemas.microsoft.com/office/powerpoint/2010/main"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63E91-53A2-40CD-B9B0-9DDFD61BE02A}" type="slidenum">
              <a:rPr lang="en-US"/>
              <a:pPr/>
              <a:t>15</a:t>
            </a:fld>
            <a:endParaRPr lang="en-US"/>
          </a:p>
        </p:txBody>
      </p:sp>
      <p:sp>
        <p:nvSpPr>
          <p:cNvPr id="14338" name="Rectangle 2"/>
          <p:cNvSpPr>
            <a:spLocks noRot="1" noChangeArrowheads="1" noTextEdit="1"/>
          </p:cNvSpPr>
          <p:nvPr>
            <p:ph type="sldImg"/>
          </p:nvPr>
        </p:nvSpPr>
        <p:spPr>
          <a:ln/>
        </p:spPr>
      </p:sp>
      <p:sp>
        <p:nvSpPr>
          <p:cNvPr id="14339" name="Rectangle 3"/>
          <p:cNvSpPr>
            <a:spLocks noGrp="1" noChangeArrowheads="1"/>
          </p:cNvSpPr>
          <p:nvPr>
            <p:ph type="body" idx="1"/>
          </p:nvPr>
        </p:nvSpPr>
        <p:spPr/>
        <p:txBody>
          <a:bodyPr/>
          <a:lstStyle/>
          <a:p>
            <a:r>
              <a:rPr lang="en-US"/>
              <a:t>The core of Kerberos is the Authentication and Ticket Granting Servers – these are trusted by all users and servers and must be securely administered. The protocol includes a sequence of interactions between the client, AS, TGT and desired server.</a:t>
            </a:r>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AE2F9F-3DF3-4E32-94C5-0E6DC40EE1B6}" type="slidenum">
              <a:rPr lang="en-US"/>
              <a:pPr/>
              <a:t>16</a:t>
            </a:fld>
            <a:endParaRPr lang="en-US"/>
          </a:p>
        </p:txBody>
      </p:sp>
      <p:sp>
        <p:nvSpPr>
          <p:cNvPr id="16386" name="Rectangle 2"/>
          <p:cNvSpPr>
            <a:spLocks noRo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AU"/>
              <a:t>The full Kerberos v4 authentication dialogue is shown in Stallings Table 14.1, divided into the 3 phases shown above. The justification for each item in the messages is given in Stallings Table 14.2.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C3004D-9732-46E9-8F6E-0B504A987616}" type="slidenum">
              <a:rPr lang="en-US"/>
              <a:pPr/>
              <a:t>17</a:t>
            </a:fld>
            <a:endParaRPr lang="en-US"/>
          </a:p>
        </p:txBody>
      </p:sp>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p:txBody>
          <a:bodyPr/>
          <a:lstStyle/>
          <a:p>
            <a:r>
              <a:rPr lang="en-US"/>
              <a:t>Stallings Figure 14.1 diagrammatically summarizes the </a:t>
            </a:r>
            <a:r>
              <a:rPr lang="en-AU"/>
              <a:t>Kerberos v4 authentication dialogue, with 3 pairs of messages, for each phase listed previously.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22</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AD0B2D-FB99-48FE-BA60-142EE83329CD}" type="slidenum">
              <a:rPr lang="en-US"/>
              <a:pPr/>
              <a:t>23</a:t>
            </a:fld>
            <a:endParaRPr lang="en-US"/>
          </a:p>
        </p:txBody>
      </p:sp>
      <p:sp>
        <p:nvSpPr>
          <p:cNvPr id="24578" name="Rectangle 2"/>
          <p:cNvSpPr>
            <a:spLocks noRo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US" dirty="0">
                <a:latin typeface="Times-Roman" charset="0"/>
              </a:rPr>
              <a:t>A full-service Kerberos environment consisting of a Kerberos server, a number of clients, and a number of application servers is referred to as a Kerberos realm. A Kerberos realm is a set of managed nodes that share the same Kerberos database, and are part of the same administrative domain. I</a:t>
            </a:r>
            <a:r>
              <a:rPr lang="en-US" dirty="0"/>
              <a:t>f have multiple realms, their Kerberos servers must share keys and trust each other.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6E1036-108F-4009-ACA9-2119747744BC}" type="slidenum">
              <a:rPr lang="en-US"/>
              <a:pPr/>
              <a:t>25</a:t>
            </a:fld>
            <a:endParaRPr lang="en-US"/>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en-US"/>
              <a:t>Stallings Figure 14.2 shows the authentication messages where service is being requested from another domain. </a:t>
            </a:r>
            <a:r>
              <a:rPr lang="en-US">
                <a:latin typeface="Times-Roman" charset="0"/>
              </a:rPr>
              <a:t>The ticket presented to the remote server indicates the realm in which the user was originally authenticated. The server chooses whether to honor the remote request. One problem presented by the foregoing approach is that it does not scale well to many realms, as each pair of realms need to share a key.</a:t>
            </a:r>
            <a:endParaRPr lang="en-US">
              <a:latin typeface="Helvetica"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27</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31</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6E1BB13-95EA-4EB2-85E6-4A6C13899501}" type="slidenum">
              <a:rPr lang="en-AU"/>
              <a:pPr/>
              <a:t>32</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Chapter 13 summary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33</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 xmlns:p14="http://schemas.microsoft.com/office/powerpoint/2010/main"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35</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 xmlns:p14="http://schemas.microsoft.com/office/powerpoint/2010/main" val="55111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4702BD-75F7-4A81-BB3A-7FA54326479D}" type="slidenum">
              <a:rPr lang="en-US"/>
              <a:pPr/>
              <a:t>5</a:t>
            </a:fld>
            <a:endParaRPr lang="en-US"/>
          </a:p>
        </p:txBody>
      </p:sp>
      <p:sp>
        <p:nvSpPr>
          <p:cNvPr id="5122" name="Rectangle 2"/>
          <p:cNvSpPr>
            <a:spLocks noRo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a:latin typeface="Times-Roman" charset="0"/>
              </a:rPr>
              <a:t>Kerberos is an authentication service developed as part of Project Athena at MIT, and is </a:t>
            </a:r>
            <a:r>
              <a:rPr lang="en-AU" dirty="0"/>
              <a:t>one of the best known and most widely implemented </a:t>
            </a:r>
            <a:r>
              <a:rPr lang="en-AU" b="1" dirty="0"/>
              <a:t>trusted third party</a:t>
            </a:r>
            <a:r>
              <a:rPr lang="en-AU" dirty="0"/>
              <a:t> key distribution systems.</a:t>
            </a:r>
          </a:p>
          <a:p>
            <a:r>
              <a:rPr lang="en-US" dirty="0">
                <a:latin typeface="Times-Roman" charset="0"/>
              </a:rPr>
              <a:t>Kerberos provides a centralized authentication server whose function is to authenticate users to servers and servers to users. Unlike most other authentication schemes, Kerberos relies exclusively on symmetric encryption, making no use of public-key encryption. Two versions of Kerberos are in common use: v4 &amp; v5.</a:t>
            </a:r>
            <a:endParaRPr lang="en-AU" dirty="0">
              <a:latin typeface="Times-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6</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9</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0E1332-6B21-446A-B2C1-6624F6BD04EA}" type="slidenum">
              <a:rPr lang="en-US"/>
              <a:pPr/>
              <a:t>10</a:t>
            </a:fld>
            <a:endParaRPr lang="en-US"/>
          </a:p>
        </p:txBody>
      </p:sp>
      <p:sp>
        <p:nvSpPr>
          <p:cNvPr id="9218" name="Rectangle 2"/>
          <p:cNvSpPr>
            <a:spLocks noRo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a:latin typeface="Times-Roman" charset="0"/>
              </a:rPr>
              <a:t>The first published report on Kerberos [STEI88] listed the requirements shown above. To support these requirements, Kerberos is a trusted third-party authentication service that uses a protocol based on that proposed by Needham and Schroeder [NEED78], which was discussed in Chapter 7.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11</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 xmlns:p14="http://schemas.microsoft.com/office/powerpoint/2010/main"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 xmlns:p14="http://schemas.microsoft.com/office/powerpoint/2010/main"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 xmlns:p14="http://schemas.microsoft.com/office/powerpoint/2010/main"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a:xfrm>
            <a:off x="1371600" y="3809999"/>
            <a:ext cx="6400800" cy="2055223"/>
          </a:xfrm>
        </p:spPr>
        <p:txBody>
          <a:bodyPr/>
          <a:lstStyle/>
          <a:p>
            <a:r>
              <a:rPr lang="en-US" dirty="0" smtClean="0"/>
              <a:t>KERBEROS</a:t>
            </a:r>
            <a:endParaRPr lang="en-US" dirty="0" smtClean="0"/>
          </a:p>
        </p:txBody>
      </p:sp>
    </p:spTree>
    <p:extLst>
      <p:ext uri="{BB962C8B-B14F-4D97-AF65-F5344CB8AC3E}">
        <p14:creationId xmlns="" xmlns:p14="http://schemas.microsoft.com/office/powerpoint/2010/main"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AU">
                <a:latin typeface="Comic Sans MS" pitchFamily="66" charset="0"/>
              </a:rPr>
              <a:t>Kerberos Requirements</a:t>
            </a:r>
          </a:p>
        </p:txBody>
      </p:sp>
      <p:sp>
        <p:nvSpPr>
          <p:cNvPr id="8195" name="Rectangle 3"/>
          <p:cNvSpPr>
            <a:spLocks noGrp="1" noChangeArrowheads="1"/>
          </p:cNvSpPr>
          <p:nvPr>
            <p:ph type="body" idx="1"/>
          </p:nvPr>
        </p:nvSpPr>
        <p:spPr/>
        <p:txBody>
          <a:bodyPr/>
          <a:lstStyle/>
          <a:p>
            <a:r>
              <a:rPr lang="en-US">
                <a:latin typeface="Comic Sans MS" pitchFamily="66" charset="0"/>
              </a:rPr>
              <a:t>its first report identified requirements as:</a:t>
            </a:r>
          </a:p>
          <a:p>
            <a:pPr lvl="1"/>
            <a:r>
              <a:rPr lang="en-US">
                <a:latin typeface="Comic Sans MS" pitchFamily="66" charset="0"/>
              </a:rPr>
              <a:t>secure</a:t>
            </a:r>
          </a:p>
          <a:p>
            <a:pPr lvl="1"/>
            <a:r>
              <a:rPr lang="en-US">
                <a:latin typeface="Comic Sans MS" pitchFamily="66" charset="0"/>
              </a:rPr>
              <a:t>reliable</a:t>
            </a:r>
          </a:p>
          <a:p>
            <a:pPr lvl="1"/>
            <a:r>
              <a:rPr lang="en-US">
                <a:latin typeface="Comic Sans MS" pitchFamily="66" charset="0"/>
              </a:rPr>
              <a:t>transparent</a:t>
            </a:r>
          </a:p>
          <a:p>
            <a:pPr lvl="1"/>
            <a:r>
              <a:rPr lang="en-US">
                <a:latin typeface="Comic Sans MS" pitchFamily="66" charset="0"/>
              </a:rPr>
              <a:t>Scalable</a:t>
            </a:r>
          </a:p>
          <a:p>
            <a:r>
              <a:rPr lang="en-US">
                <a:latin typeface="Comic Sans MS" pitchFamily="66" charset="0"/>
              </a:rPr>
              <a:t>Clients and servers trust Kerberos to mediate their mutual authentication</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Introduction</a:t>
            </a:r>
          </a:p>
          <a:p>
            <a:pPr algn="just"/>
            <a:r>
              <a:rPr lang="en-US" dirty="0" smtClean="0"/>
              <a:t>Motivation</a:t>
            </a:r>
          </a:p>
          <a:p>
            <a:pPr algn="just"/>
            <a:r>
              <a:rPr lang="en-US" dirty="0" smtClean="0"/>
              <a:t>Requirement</a:t>
            </a:r>
          </a:p>
          <a:p>
            <a:pPr algn="just"/>
            <a:r>
              <a:rPr lang="en-US" dirty="0" smtClean="0"/>
              <a:t>Kerberos V4</a:t>
            </a:r>
          </a:p>
          <a:p>
            <a:pPr algn="just"/>
            <a:r>
              <a:rPr lang="en-US" dirty="0" smtClean="0"/>
              <a:t>Kerberos Realms</a:t>
            </a:r>
          </a:p>
          <a:p>
            <a:pPr algn="just"/>
            <a:r>
              <a:rPr lang="en-US" dirty="0" smtClean="0"/>
              <a:t>Kerberos V5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94353" y="2473634"/>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457200" y="274638"/>
            <a:ext cx="8229600" cy="706437"/>
          </a:xfrm>
        </p:spPr>
        <p:txBody>
          <a:bodyPr lIns="0" rIns="0" bIns="0" anchor="b"/>
          <a:lstStyle/>
          <a:p>
            <a:r>
              <a:rPr lang="en-US">
                <a:latin typeface="Comic Sans MS" pitchFamily="66" charset="0"/>
              </a:rPr>
              <a:t>Kerberos Version 4</a:t>
            </a:r>
          </a:p>
        </p:txBody>
      </p:sp>
      <p:sp>
        <p:nvSpPr>
          <p:cNvPr id="10243" name="Content Placeholder 2"/>
          <p:cNvSpPr>
            <a:spLocks noGrp="1"/>
          </p:cNvSpPr>
          <p:nvPr>
            <p:ph idx="4294967295"/>
          </p:nvPr>
        </p:nvSpPr>
        <p:spPr>
          <a:xfrm>
            <a:off x="457200" y="981075"/>
            <a:ext cx="8229600" cy="5145088"/>
          </a:xfrm>
        </p:spPr>
        <p:txBody>
          <a:bodyPr/>
          <a:lstStyle/>
          <a:p>
            <a:pPr marL="273050" indent="-273050"/>
            <a:r>
              <a:rPr lang="en-US" sz="2200">
                <a:latin typeface="Comic Sans MS" pitchFamily="66" charset="0"/>
              </a:rPr>
              <a:t>Uses DES, in a rather elaborate protocol, to provide authentication</a:t>
            </a:r>
          </a:p>
          <a:p>
            <a:pPr marL="273050" indent="-273050"/>
            <a:r>
              <a:rPr lang="en-US" sz="2200">
                <a:latin typeface="Comic Sans MS" pitchFamily="66" charset="0"/>
              </a:rPr>
              <a:t>Uses an Authentication Server (AS)</a:t>
            </a:r>
          </a:p>
          <a:p>
            <a:pPr marL="639763" lvl="1" indent="-246063"/>
            <a:r>
              <a:rPr lang="en-US" sz="2200">
                <a:latin typeface="Comic Sans MS" pitchFamily="66" charset="0"/>
              </a:rPr>
              <a:t>Knows all user passwords, and stores in a DB</a:t>
            </a:r>
          </a:p>
          <a:p>
            <a:pPr marL="639763" lvl="1" indent="-246063"/>
            <a:r>
              <a:rPr lang="en-US" sz="2200">
                <a:latin typeface="Comic Sans MS" pitchFamily="66" charset="0"/>
              </a:rPr>
              <a:t>Shares a unique secret key with each server</a:t>
            </a:r>
          </a:p>
          <a:p>
            <a:pPr marL="639763" lvl="1" indent="-246063"/>
            <a:r>
              <a:rPr lang="en-US" sz="2200">
                <a:latin typeface="Comic Sans MS" pitchFamily="66" charset="0"/>
              </a:rPr>
              <a:t>Send an encrypted ticket granting ticket</a:t>
            </a:r>
          </a:p>
          <a:p>
            <a:pPr marL="639763" lvl="1" indent="-246063"/>
            <a:r>
              <a:rPr lang="en-US" sz="2200">
                <a:latin typeface="Comic Sans MS" pitchFamily="66" charset="0"/>
              </a:rPr>
              <a:t>TGT contains a lifetime and timestamp</a:t>
            </a:r>
          </a:p>
          <a:p>
            <a:pPr marL="273050" indent="-273050"/>
            <a:r>
              <a:rPr lang="en-US" sz="2200">
                <a:latin typeface="Comic Sans MS" pitchFamily="66" charset="0"/>
              </a:rPr>
              <a:t>Uses a Ticket Granting Server (TGS)</a:t>
            </a:r>
          </a:p>
          <a:p>
            <a:pPr marL="639763" lvl="1" indent="-246063"/>
            <a:r>
              <a:rPr lang="en-US" sz="2200">
                <a:latin typeface="Comic Sans MS" pitchFamily="66" charset="0"/>
              </a:rPr>
              <a:t>Issues tickets to users authenticated by AS</a:t>
            </a:r>
          </a:p>
          <a:p>
            <a:pPr marL="639763" lvl="1" indent="-246063"/>
            <a:r>
              <a:rPr lang="en-US" sz="2200">
                <a:latin typeface="Comic Sans MS" pitchFamily="66" charset="0"/>
              </a:rPr>
              <a:t>Encrypted with a key only known by AS and TGS</a:t>
            </a:r>
          </a:p>
          <a:p>
            <a:pPr marL="639763" lvl="1" indent="-246063"/>
            <a:r>
              <a:rPr lang="en-US" sz="2200">
                <a:latin typeface="Comic Sans MS" pitchFamily="66" charset="0"/>
              </a:rPr>
              <a:t>Returns a service granting ticket</a:t>
            </a:r>
          </a:p>
          <a:p>
            <a:pPr marL="273050" indent="-273050"/>
            <a:r>
              <a:rPr lang="en-US" sz="2200">
                <a:latin typeface="Comic Sans MS" pitchFamily="66" charset="0"/>
              </a:rPr>
              <a:t>Service granting ticket contains timestamp and lifetime</a:t>
            </a:r>
          </a:p>
          <a:p>
            <a:pPr marL="639763" lvl="1" indent="-246063"/>
            <a:endParaRPr lang="en-US" sz="2200">
              <a:latin typeface="Comic Sans MS" pitchFamily="6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AU">
                <a:latin typeface="Comic Sans MS" pitchFamily="66" charset="0"/>
              </a:rPr>
              <a:t>Kerberos v4</a:t>
            </a:r>
            <a:endParaRPr lang="en-US">
              <a:latin typeface="Comic Sans MS" pitchFamily="66" charset="0"/>
            </a:endParaRPr>
          </a:p>
        </p:txBody>
      </p:sp>
      <p:sp>
        <p:nvSpPr>
          <p:cNvPr id="11267" name="Rectangle 3"/>
          <p:cNvSpPr>
            <a:spLocks noGrp="1" noChangeArrowheads="1"/>
          </p:cNvSpPr>
          <p:nvPr>
            <p:ph type="body" idx="1"/>
          </p:nvPr>
        </p:nvSpPr>
        <p:spPr/>
        <p:txBody>
          <a:bodyPr/>
          <a:lstStyle/>
          <a:p>
            <a:pPr marL="609600" indent="-609600"/>
            <a:r>
              <a:rPr lang="en-US" sz="2800">
                <a:latin typeface="Comic Sans MS" pitchFamily="66" charset="0"/>
              </a:rPr>
              <a:t>A Simple Authentication Dialogue</a:t>
            </a:r>
          </a:p>
          <a:p>
            <a:pPr marL="609600" indent="-609600">
              <a:buFontTx/>
              <a:buAutoNum type="arabicParenR"/>
            </a:pPr>
            <a:r>
              <a:rPr lang="en-US" sz="2800">
                <a:latin typeface="Comic Sans MS" pitchFamily="66" charset="0"/>
              </a:rPr>
              <a:t>C -&gt; AS: 	ID</a:t>
            </a:r>
            <a:r>
              <a:rPr lang="en-US" sz="2800" baseline="-25000">
                <a:latin typeface="Comic Sans MS" pitchFamily="66" charset="0"/>
              </a:rPr>
              <a:t>C</a:t>
            </a:r>
            <a:r>
              <a:rPr lang="en-US" sz="2800">
                <a:latin typeface="Comic Sans MS" pitchFamily="66" charset="0"/>
              </a:rPr>
              <a:t>||P</a:t>
            </a:r>
            <a:r>
              <a:rPr lang="en-US" sz="2800" baseline="-25000">
                <a:latin typeface="Comic Sans MS" pitchFamily="66" charset="0"/>
              </a:rPr>
              <a:t>C</a:t>
            </a:r>
            <a:r>
              <a:rPr lang="en-US" sz="2800">
                <a:latin typeface="Comic Sans MS" pitchFamily="66" charset="0"/>
              </a:rPr>
              <a:t>|| ID</a:t>
            </a:r>
            <a:r>
              <a:rPr lang="en-US" sz="2800" baseline="-25000">
                <a:latin typeface="Comic Sans MS" pitchFamily="66" charset="0"/>
              </a:rPr>
              <a:t>V</a:t>
            </a:r>
          </a:p>
          <a:p>
            <a:pPr marL="609600" indent="-609600">
              <a:buFontTx/>
              <a:buAutoNum type="arabicParenR"/>
            </a:pPr>
            <a:r>
              <a:rPr lang="en-US" sz="2800">
                <a:latin typeface="Comic Sans MS" pitchFamily="66" charset="0"/>
              </a:rPr>
              <a:t>AS-&gt;C:		Ticket</a:t>
            </a:r>
          </a:p>
          <a:p>
            <a:pPr marL="609600" indent="-609600">
              <a:buFontTx/>
              <a:buAutoNum type="arabicParenR"/>
            </a:pPr>
            <a:r>
              <a:rPr lang="en-US" sz="2800">
                <a:latin typeface="Comic Sans MS" pitchFamily="66" charset="0"/>
              </a:rPr>
              <a:t>C-&gt;V:		 ID</a:t>
            </a:r>
            <a:r>
              <a:rPr lang="en-US" sz="2800" baseline="-25000">
                <a:latin typeface="Comic Sans MS" pitchFamily="66" charset="0"/>
              </a:rPr>
              <a:t>C</a:t>
            </a:r>
            <a:r>
              <a:rPr lang="en-US" sz="2800">
                <a:latin typeface="Comic Sans MS" pitchFamily="66" charset="0"/>
              </a:rPr>
              <a:t>|| Ticket</a:t>
            </a:r>
          </a:p>
          <a:p>
            <a:pPr marL="609600" indent="-609600">
              <a:buFontTx/>
              <a:buAutoNum type="arabicParenR"/>
            </a:pPr>
            <a:endParaRPr lang="en-US" sz="2800">
              <a:latin typeface="Comic Sans MS" pitchFamily="66" charset="0"/>
            </a:endParaRPr>
          </a:p>
          <a:p>
            <a:pPr marL="609600" indent="-609600">
              <a:buFontTx/>
              <a:buNone/>
            </a:pPr>
            <a:r>
              <a:rPr lang="en-US" sz="2800">
                <a:latin typeface="Comic Sans MS" pitchFamily="66" charset="0"/>
              </a:rPr>
              <a:t>Ticket = E</a:t>
            </a:r>
            <a:r>
              <a:rPr lang="en-US" sz="2800" baseline="-25000">
                <a:latin typeface="Comic Sans MS" pitchFamily="66" charset="0"/>
              </a:rPr>
              <a:t>KV</a:t>
            </a:r>
            <a:r>
              <a:rPr lang="en-US" sz="2800">
                <a:latin typeface="Comic Sans MS" pitchFamily="66" charset="0"/>
              </a:rPr>
              <a:t>[ID</a:t>
            </a:r>
            <a:r>
              <a:rPr lang="en-US" sz="2800" baseline="-25000">
                <a:latin typeface="Comic Sans MS" pitchFamily="66" charset="0"/>
              </a:rPr>
              <a:t>C</a:t>
            </a:r>
            <a:r>
              <a:rPr lang="en-US" sz="2800">
                <a:latin typeface="Comic Sans MS" pitchFamily="66" charset="0"/>
              </a:rPr>
              <a:t>||AD</a:t>
            </a:r>
            <a:r>
              <a:rPr lang="en-US" sz="2800" baseline="-25000">
                <a:latin typeface="Comic Sans MS" pitchFamily="66" charset="0"/>
              </a:rPr>
              <a:t>C</a:t>
            </a:r>
            <a:r>
              <a:rPr lang="en-US" sz="2800">
                <a:latin typeface="Comic Sans MS" pitchFamily="66" charset="0"/>
              </a:rPr>
              <a:t>|| ID</a:t>
            </a:r>
            <a:r>
              <a:rPr lang="en-US" sz="2800" baseline="-25000">
                <a:latin typeface="Comic Sans MS" pitchFamily="66" charset="0"/>
              </a:rPr>
              <a:t>V</a:t>
            </a:r>
            <a:r>
              <a:rPr lang="en-US" sz="2800">
                <a:latin typeface="Comic Sans MS" pitchFamily="66" charset="0"/>
              </a:rPr>
              <a:t>]</a:t>
            </a:r>
          </a:p>
          <a:p>
            <a:pPr marL="609600" indent="-609600">
              <a:buFontTx/>
              <a:buNone/>
            </a:pPr>
            <a:endParaRPr lang="en-US" sz="2800">
              <a:latin typeface="Comic Sans MS" pitchFamily="66" charset="0"/>
            </a:endParaRP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777875"/>
          </a:xfrm>
        </p:spPr>
        <p:txBody>
          <a:bodyPr/>
          <a:lstStyle/>
          <a:p>
            <a:r>
              <a:rPr lang="en-US" sz="3200">
                <a:latin typeface="Comic Sans MS" pitchFamily="66" charset="0"/>
              </a:rPr>
              <a:t>A More Secure Authentication Dialogue</a:t>
            </a:r>
            <a:r>
              <a:rPr lang="en-AU" sz="3600">
                <a:latin typeface="Comic Sans MS" pitchFamily="66" charset="0"/>
              </a:rPr>
              <a:t> </a:t>
            </a:r>
            <a:endParaRPr lang="en-US" sz="3600">
              <a:latin typeface="Comic Sans MS" pitchFamily="66" charset="0"/>
            </a:endParaRPr>
          </a:p>
        </p:txBody>
      </p:sp>
      <p:sp>
        <p:nvSpPr>
          <p:cNvPr id="12291" name="Rectangle 3"/>
          <p:cNvSpPr>
            <a:spLocks noGrp="1" noChangeArrowheads="1"/>
          </p:cNvSpPr>
          <p:nvPr>
            <p:ph type="body" idx="1"/>
          </p:nvPr>
        </p:nvSpPr>
        <p:spPr>
          <a:xfrm>
            <a:off x="457200" y="1268413"/>
            <a:ext cx="8229600" cy="4857750"/>
          </a:xfrm>
        </p:spPr>
        <p:txBody>
          <a:bodyPr/>
          <a:lstStyle/>
          <a:p>
            <a:pPr marL="609600" indent="-609600"/>
            <a:r>
              <a:rPr lang="en-AU" sz="2400" b="1">
                <a:latin typeface="Comic Sans MS" pitchFamily="66" charset="0"/>
              </a:rPr>
              <a:t>once per logon session</a:t>
            </a:r>
            <a:endParaRPr lang="en-US" sz="2400" b="1">
              <a:latin typeface="Comic Sans MS" pitchFamily="66" charset="0"/>
            </a:endParaRPr>
          </a:p>
          <a:p>
            <a:pPr marL="609600" indent="-609600">
              <a:buFontTx/>
              <a:buAutoNum type="arabicParenR"/>
            </a:pPr>
            <a:r>
              <a:rPr lang="en-US" sz="2400">
                <a:latin typeface="Comic Sans MS" pitchFamily="66" charset="0"/>
              </a:rPr>
              <a:t>C -&gt; AS: 	ID</a:t>
            </a:r>
            <a:r>
              <a:rPr lang="en-US" sz="2400" baseline="-25000">
                <a:latin typeface="Comic Sans MS" pitchFamily="66" charset="0"/>
              </a:rPr>
              <a:t>C</a:t>
            </a:r>
            <a:r>
              <a:rPr lang="en-US" sz="2400">
                <a:latin typeface="Comic Sans MS" pitchFamily="66" charset="0"/>
              </a:rPr>
              <a:t>||ID</a:t>
            </a:r>
            <a:r>
              <a:rPr lang="en-US" sz="2400" baseline="-25000">
                <a:latin typeface="Comic Sans MS" pitchFamily="66" charset="0"/>
              </a:rPr>
              <a:t>tgs</a:t>
            </a:r>
          </a:p>
          <a:p>
            <a:pPr marL="609600" indent="-609600">
              <a:buFontTx/>
              <a:buAutoNum type="arabicParenR"/>
            </a:pPr>
            <a:r>
              <a:rPr lang="en-US" sz="2400">
                <a:latin typeface="Comic Sans MS" pitchFamily="66" charset="0"/>
              </a:rPr>
              <a:t>AS-&gt;C:		E</a:t>
            </a:r>
            <a:r>
              <a:rPr lang="en-US" sz="2400" baseline="-25000">
                <a:latin typeface="Comic Sans MS" pitchFamily="66" charset="0"/>
              </a:rPr>
              <a:t>Kc</a:t>
            </a:r>
            <a:r>
              <a:rPr lang="en-US" sz="2400">
                <a:latin typeface="Comic Sans MS" pitchFamily="66" charset="0"/>
              </a:rPr>
              <a:t>[Ticket</a:t>
            </a:r>
            <a:r>
              <a:rPr lang="en-US" sz="2400" baseline="-25000">
                <a:latin typeface="Comic Sans MS" pitchFamily="66" charset="0"/>
              </a:rPr>
              <a:t>tgs</a:t>
            </a:r>
            <a:r>
              <a:rPr lang="en-US" sz="2400">
                <a:latin typeface="Comic Sans MS" pitchFamily="66" charset="0"/>
              </a:rPr>
              <a:t>]</a:t>
            </a:r>
          </a:p>
          <a:p>
            <a:pPr marL="609600" indent="-609600"/>
            <a:r>
              <a:rPr lang="en-AU" sz="2400" b="1">
                <a:latin typeface="Comic Sans MS" pitchFamily="66" charset="0"/>
              </a:rPr>
              <a:t>once per type of service</a:t>
            </a:r>
          </a:p>
          <a:p>
            <a:pPr marL="609600" indent="-609600">
              <a:buFontTx/>
              <a:buAutoNum type="arabicParenR" startAt="3"/>
            </a:pPr>
            <a:r>
              <a:rPr lang="en-US" sz="2400">
                <a:latin typeface="Comic Sans MS" pitchFamily="66" charset="0"/>
              </a:rPr>
              <a:t>C-&gt;TGS:	ID</a:t>
            </a:r>
            <a:r>
              <a:rPr lang="en-US" sz="2400" baseline="-25000">
                <a:latin typeface="Comic Sans MS" pitchFamily="66" charset="0"/>
              </a:rPr>
              <a:t>C</a:t>
            </a:r>
            <a:r>
              <a:rPr lang="en-US" sz="2400">
                <a:latin typeface="Comic Sans MS" pitchFamily="66" charset="0"/>
              </a:rPr>
              <a:t>|| ID</a:t>
            </a:r>
            <a:r>
              <a:rPr lang="en-US" sz="2400" baseline="-25000">
                <a:latin typeface="Comic Sans MS" pitchFamily="66" charset="0"/>
              </a:rPr>
              <a:t>V </a:t>
            </a:r>
            <a:r>
              <a:rPr lang="en-US" sz="2400">
                <a:latin typeface="Comic Sans MS" pitchFamily="66" charset="0"/>
              </a:rPr>
              <a:t>||Ticket</a:t>
            </a:r>
            <a:r>
              <a:rPr lang="en-US" sz="2400" baseline="-25000">
                <a:latin typeface="Comic Sans MS" pitchFamily="66" charset="0"/>
              </a:rPr>
              <a:t>tgs</a:t>
            </a:r>
          </a:p>
          <a:p>
            <a:pPr marL="609600" indent="-609600">
              <a:buFontTx/>
              <a:buAutoNum type="arabicParenR" startAt="3"/>
            </a:pPr>
            <a:r>
              <a:rPr lang="en-US" sz="2400">
                <a:latin typeface="Comic Sans MS" pitchFamily="66" charset="0"/>
              </a:rPr>
              <a:t>TGS-&gt;C:	Ticket</a:t>
            </a:r>
            <a:r>
              <a:rPr lang="en-US" sz="2400" baseline="-25000">
                <a:latin typeface="Comic Sans MS" pitchFamily="66" charset="0"/>
              </a:rPr>
              <a:t>V</a:t>
            </a:r>
            <a:endParaRPr lang="en-US" sz="2400">
              <a:latin typeface="Comic Sans MS" pitchFamily="66" charset="0"/>
            </a:endParaRPr>
          </a:p>
          <a:p>
            <a:pPr marL="609600" indent="-609600"/>
            <a:r>
              <a:rPr lang="en-AU" sz="2400" b="1">
                <a:latin typeface="Comic Sans MS" pitchFamily="66" charset="0"/>
              </a:rPr>
              <a:t>once per service session</a:t>
            </a:r>
          </a:p>
          <a:p>
            <a:pPr marL="609600" indent="-609600">
              <a:buFontTx/>
              <a:buAutoNum type="arabicParenR" startAt="5"/>
            </a:pPr>
            <a:r>
              <a:rPr lang="en-US" sz="2400">
                <a:latin typeface="Comic Sans MS" pitchFamily="66" charset="0"/>
              </a:rPr>
              <a:t>C-&gt;V:		ID</a:t>
            </a:r>
            <a:r>
              <a:rPr lang="en-US" sz="2400" baseline="-25000">
                <a:latin typeface="Comic Sans MS" pitchFamily="66" charset="0"/>
              </a:rPr>
              <a:t>C</a:t>
            </a:r>
            <a:r>
              <a:rPr lang="en-US" sz="2400">
                <a:latin typeface="Comic Sans MS" pitchFamily="66" charset="0"/>
              </a:rPr>
              <a:t>|| Ticket</a:t>
            </a:r>
            <a:r>
              <a:rPr lang="en-US" sz="2400" baseline="-25000">
                <a:latin typeface="Comic Sans MS" pitchFamily="66" charset="0"/>
              </a:rPr>
              <a:t>V</a:t>
            </a:r>
            <a:endParaRPr lang="en-US" sz="2400">
              <a:latin typeface="Comic Sans MS" pitchFamily="66" charset="0"/>
            </a:endParaRPr>
          </a:p>
          <a:p>
            <a:pPr marL="609600" indent="-609600">
              <a:buFontTx/>
              <a:buNone/>
            </a:pPr>
            <a:r>
              <a:rPr lang="en-US" sz="2400">
                <a:latin typeface="Comic Sans MS" pitchFamily="66" charset="0"/>
              </a:rPr>
              <a:t>Ticket</a:t>
            </a:r>
            <a:r>
              <a:rPr lang="en-US" sz="2400" baseline="-25000">
                <a:latin typeface="Comic Sans MS" pitchFamily="66" charset="0"/>
              </a:rPr>
              <a:t>tgs</a:t>
            </a:r>
            <a:r>
              <a:rPr lang="en-US" sz="2400">
                <a:latin typeface="Comic Sans MS" pitchFamily="66" charset="0"/>
              </a:rPr>
              <a:t> = E</a:t>
            </a:r>
            <a:r>
              <a:rPr lang="en-US" sz="2400" baseline="-25000">
                <a:latin typeface="Comic Sans MS" pitchFamily="66" charset="0"/>
              </a:rPr>
              <a:t>Ktgs</a:t>
            </a:r>
            <a:r>
              <a:rPr lang="en-US" sz="2400">
                <a:latin typeface="Comic Sans MS" pitchFamily="66" charset="0"/>
              </a:rPr>
              <a:t>[ID</a:t>
            </a:r>
            <a:r>
              <a:rPr lang="en-US" sz="2400" baseline="-25000">
                <a:latin typeface="Comic Sans MS" pitchFamily="66" charset="0"/>
              </a:rPr>
              <a:t>C</a:t>
            </a:r>
            <a:r>
              <a:rPr lang="en-US" sz="2400">
                <a:latin typeface="Comic Sans MS" pitchFamily="66" charset="0"/>
              </a:rPr>
              <a:t>||AD</a:t>
            </a:r>
            <a:r>
              <a:rPr lang="en-US" sz="2400" baseline="-25000">
                <a:latin typeface="Comic Sans MS" pitchFamily="66" charset="0"/>
              </a:rPr>
              <a:t>C</a:t>
            </a:r>
            <a:r>
              <a:rPr lang="en-US" sz="2400">
                <a:latin typeface="Comic Sans MS" pitchFamily="66" charset="0"/>
              </a:rPr>
              <a:t>|| ID</a:t>
            </a:r>
            <a:r>
              <a:rPr lang="en-US" sz="2400" baseline="-25000">
                <a:latin typeface="Comic Sans MS" pitchFamily="66" charset="0"/>
              </a:rPr>
              <a:t>tgs</a:t>
            </a:r>
            <a:r>
              <a:rPr lang="en-US" sz="2400">
                <a:latin typeface="Comic Sans MS" pitchFamily="66" charset="0"/>
              </a:rPr>
              <a:t>||TS</a:t>
            </a:r>
            <a:r>
              <a:rPr lang="en-US" sz="2400" baseline="-25000">
                <a:latin typeface="Comic Sans MS" pitchFamily="66" charset="0"/>
              </a:rPr>
              <a:t>1</a:t>
            </a:r>
            <a:r>
              <a:rPr lang="en-US" sz="2400">
                <a:latin typeface="Comic Sans MS" pitchFamily="66" charset="0"/>
              </a:rPr>
              <a:t>||Lifetime</a:t>
            </a:r>
            <a:r>
              <a:rPr lang="en-US" sz="2400" baseline="-25000">
                <a:latin typeface="Comic Sans MS" pitchFamily="66" charset="0"/>
              </a:rPr>
              <a:t>1</a:t>
            </a:r>
            <a:r>
              <a:rPr lang="en-US" sz="2400">
                <a:latin typeface="Comic Sans MS" pitchFamily="66" charset="0"/>
              </a:rPr>
              <a:t>]</a:t>
            </a:r>
          </a:p>
          <a:p>
            <a:pPr marL="609600" indent="-609600">
              <a:buFontTx/>
              <a:buNone/>
            </a:pPr>
            <a:r>
              <a:rPr lang="en-US" sz="2400">
                <a:latin typeface="Comic Sans MS" pitchFamily="66" charset="0"/>
              </a:rPr>
              <a:t>Ticket</a:t>
            </a:r>
            <a:r>
              <a:rPr lang="en-US" sz="2400" baseline="-25000">
                <a:latin typeface="Comic Sans MS" pitchFamily="66" charset="0"/>
              </a:rPr>
              <a:t>v</a:t>
            </a:r>
            <a:r>
              <a:rPr lang="en-US" sz="2400">
                <a:latin typeface="Comic Sans MS" pitchFamily="66" charset="0"/>
              </a:rPr>
              <a:t> = E</a:t>
            </a:r>
            <a:r>
              <a:rPr lang="en-US" sz="2400" baseline="-25000">
                <a:latin typeface="Comic Sans MS" pitchFamily="66" charset="0"/>
              </a:rPr>
              <a:t>Kv</a:t>
            </a:r>
            <a:r>
              <a:rPr lang="en-US" sz="2400">
                <a:latin typeface="Comic Sans MS" pitchFamily="66" charset="0"/>
              </a:rPr>
              <a:t>[ID</a:t>
            </a:r>
            <a:r>
              <a:rPr lang="en-US" sz="2400" baseline="-25000">
                <a:latin typeface="Comic Sans MS" pitchFamily="66" charset="0"/>
              </a:rPr>
              <a:t>C</a:t>
            </a:r>
            <a:r>
              <a:rPr lang="en-US" sz="2400">
                <a:latin typeface="Comic Sans MS" pitchFamily="66" charset="0"/>
              </a:rPr>
              <a:t>||AD</a:t>
            </a:r>
            <a:r>
              <a:rPr lang="en-US" sz="2400" baseline="-25000">
                <a:latin typeface="Comic Sans MS" pitchFamily="66" charset="0"/>
              </a:rPr>
              <a:t>C</a:t>
            </a:r>
            <a:r>
              <a:rPr lang="en-US" sz="2400">
                <a:latin typeface="Comic Sans MS" pitchFamily="66" charset="0"/>
              </a:rPr>
              <a:t>|| ID</a:t>
            </a:r>
            <a:r>
              <a:rPr lang="en-US" sz="2400" baseline="-25000">
                <a:latin typeface="Comic Sans MS" pitchFamily="66" charset="0"/>
              </a:rPr>
              <a:t>v</a:t>
            </a:r>
            <a:r>
              <a:rPr lang="en-US" sz="2400">
                <a:latin typeface="Comic Sans MS" pitchFamily="66" charset="0"/>
              </a:rPr>
              <a:t>||TS</a:t>
            </a:r>
            <a:r>
              <a:rPr lang="en-US" sz="2400" baseline="-25000">
                <a:latin typeface="Comic Sans MS" pitchFamily="66" charset="0"/>
              </a:rPr>
              <a:t>2</a:t>
            </a:r>
            <a:r>
              <a:rPr lang="en-US" sz="2400">
                <a:latin typeface="Comic Sans MS" pitchFamily="66" charset="0"/>
              </a:rPr>
              <a:t>||Lifetime</a:t>
            </a:r>
            <a:r>
              <a:rPr lang="en-US" sz="2400" baseline="-25000">
                <a:latin typeface="Comic Sans MS" pitchFamily="66" charset="0"/>
              </a:rPr>
              <a:t>2</a:t>
            </a:r>
            <a:r>
              <a:rPr lang="en-US" sz="2400">
                <a:latin typeface="Comic Sans MS" pitchFamily="66" charset="0"/>
              </a:rPr>
              <a:t>]</a:t>
            </a:r>
          </a:p>
          <a:p>
            <a:pPr marL="609600" indent="-609600"/>
            <a:endParaRPr lang="en-US" sz="2400">
              <a:latin typeface="Comic Sans MS" pitchFamily="66" charset="0"/>
            </a:endParaRPr>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188913"/>
            <a:ext cx="8229600" cy="863600"/>
          </a:xfrm>
        </p:spPr>
        <p:txBody>
          <a:bodyPr/>
          <a:lstStyle/>
          <a:p>
            <a:r>
              <a:rPr lang="en-AU">
                <a:latin typeface="Comic Sans MS" pitchFamily="66" charset="0"/>
              </a:rPr>
              <a:t>Kerberos v4 Overview</a:t>
            </a:r>
          </a:p>
        </p:txBody>
      </p:sp>
      <p:sp>
        <p:nvSpPr>
          <p:cNvPr id="13315" name="Rectangle 3"/>
          <p:cNvSpPr>
            <a:spLocks noGrp="1" noChangeArrowheads="1"/>
          </p:cNvSpPr>
          <p:nvPr>
            <p:ph type="body" idx="1"/>
          </p:nvPr>
        </p:nvSpPr>
        <p:spPr>
          <a:xfrm>
            <a:off x="395288" y="1052513"/>
            <a:ext cx="8229600" cy="5472112"/>
          </a:xfrm>
        </p:spPr>
        <p:txBody>
          <a:bodyPr/>
          <a:lstStyle/>
          <a:p>
            <a:r>
              <a:rPr lang="en-AU" sz="2800">
                <a:latin typeface="Comic Sans MS" pitchFamily="66" charset="0"/>
              </a:rPr>
              <a:t>a basic third-party authentication scheme</a:t>
            </a:r>
          </a:p>
          <a:p>
            <a:r>
              <a:rPr lang="en-AU" sz="2800">
                <a:latin typeface="Comic Sans MS" pitchFamily="66" charset="0"/>
              </a:rPr>
              <a:t>have an Authentication Server (AS) </a:t>
            </a:r>
          </a:p>
          <a:p>
            <a:pPr lvl="1"/>
            <a:r>
              <a:rPr lang="en-AU">
                <a:latin typeface="Comic Sans MS" pitchFamily="66" charset="0"/>
              </a:rPr>
              <a:t>users initially negotiate with AS to identify self </a:t>
            </a:r>
          </a:p>
          <a:p>
            <a:pPr lvl="1"/>
            <a:r>
              <a:rPr lang="en-AU">
                <a:latin typeface="Comic Sans MS" pitchFamily="66" charset="0"/>
              </a:rPr>
              <a:t>AS provides a non-corruptible authentication credential (ticket granting ticket TGT) </a:t>
            </a:r>
          </a:p>
          <a:p>
            <a:r>
              <a:rPr lang="en-US" sz="2800">
                <a:latin typeface="Comic Sans MS" pitchFamily="66" charset="0"/>
              </a:rPr>
              <a:t>have a Ticket Granting server (TGS)</a:t>
            </a:r>
            <a:endParaRPr lang="en-AU" sz="2800">
              <a:latin typeface="Comic Sans MS" pitchFamily="66" charset="0"/>
            </a:endParaRPr>
          </a:p>
          <a:p>
            <a:pPr lvl="1"/>
            <a:r>
              <a:rPr lang="en-AU">
                <a:latin typeface="Comic Sans MS" pitchFamily="66" charset="0"/>
              </a:rPr>
              <a:t>users subsequently request access to other services from TGS on basis of users TGT</a:t>
            </a: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AU">
                <a:latin typeface="Comic Sans MS" pitchFamily="66" charset="0"/>
              </a:rPr>
              <a:t>Kerberos v4 Dialogue</a:t>
            </a:r>
          </a:p>
        </p:txBody>
      </p:sp>
      <p:sp>
        <p:nvSpPr>
          <p:cNvPr id="15363" name="Rectangle 3"/>
          <p:cNvSpPr>
            <a:spLocks noGrp="1" noChangeArrowheads="1"/>
          </p:cNvSpPr>
          <p:nvPr>
            <p:ph type="body" idx="1"/>
          </p:nvPr>
        </p:nvSpPr>
        <p:spPr/>
        <p:txBody>
          <a:bodyPr/>
          <a:lstStyle/>
          <a:p>
            <a:pPr marL="609600" indent="-609600">
              <a:buFont typeface="Times" pitchFamily="18" charset="0"/>
              <a:buAutoNum type="arabicPeriod"/>
            </a:pPr>
            <a:r>
              <a:rPr lang="en-AU">
                <a:latin typeface="Comic Sans MS" pitchFamily="66" charset="0"/>
              </a:rPr>
              <a:t>obtain ticket granting ticket from AS</a:t>
            </a:r>
          </a:p>
          <a:p>
            <a:pPr marL="990600" lvl="1" indent="-533400">
              <a:buFont typeface="Times" pitchFamily="18" charset="0"/>
              <a:buChar char="•"/>
            </a:pPr>
            <a:r>
              <a:rPr lang="en-AU">
                <a:latin typeface="Comic Sans MS" pitchFamily="66" charset="0"/>
              </a:rPr>
              <a:t>once per session</a:t>
            </a:r>
          </a:p>
          <a:p>
            <a:pPr marL="609600" indent="-609600">
              <a:buFont typeface="Times" pitchFamily="18" charset="0"/>
              <a:buAutoNum type="arabicPeriod"/>
            </a:pPr>
            <a:r>
              <a:rPr lang="en-AU">
                <a:latin typeface="Comic Sans MS" pitchFamily="66" charset="0"/>
              </a:rPr>
              <a:t>obtain service granting ticket from TGT</a:t>
            </a:r>
          </a:p>
          <a:p>
            <a:pPr marL="990600" lvl="1" indent="-533400">
              <a:buFont typeface="Times" pitchFamily="18" charset="0"/>
              <a:buChar char="•"/>
            </a:pPr>
            <a:r>
              <a:rPr lang="en-AU">
                <a:latin typeface="Comic Sans MS" pitchFamily="66" charset="0"/>
              </a:rPr>
              <a:t>for each distinct service required</a:t>
            </a:r>
          </a:p>
          <a:p>
            <a:pPr marL="609600" indent="-609600">
              <a:buFont typeface="Times" pitchFamily="18" charset="0"/>
              <a:buAutoNum type="arabicPeriod"/>
            </a:pPr>
            <a:r>
              <a:rPr lang="en-AU">
                <a:latin typeface="Comic Sans MS" pitchFamily="66" charset="0"/>
              </a:rPr>
              <a:t>client/server exchange to obtain service</a:t>
            </a:r>
          </a:p>
          <a:p>
            <a:pPr marL="990600" lvl="1" indent="-533400">
              <a:buFont typeface="Times" pitchFamily="18" charset="0"/>
              <a:buChar char="•"/>
            </a:pPr>
            <a:r>
              <a:rPr lang="en-AU">
                <a:latin typeface="Comic Sans MS" pitchFamily="66" charset="0"/>
              </a:rPr>
              <a:t>on every service request</a:t>
            </a:r>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0"/>
            <a:ext cx="8229600" cy="587829"/>
          </a:xfrm>
        </p:spPr>
        <p:txBody>
          <a:bodyPr/>
          <a:lstStyle/>
          <a:p>
            <a:r>
              <a:rPr lang="en-AU" dirty="0">
                <a:latin typeface="Comic Sans MS" pitchFamily="66" charset="0"/>
              </a:rPr>
              <a:t>Kerberos 4 Overview</a:t>
            </a:r>
          </a:p>
        </p:txBody>
      </p:sp>
      <p:pic>
        <p:nvPicPr>
          <p:cNvPr id="17411" name="Picture 3"/>
          <p:cNvPicPr>
            <a:picLocks noChangeAspect="1" noChangeArrowheads="1"/>
          </p:cNvPicPr>
          <p:nvPr/>
        </p:nvPicPr>
        <p:blipFill>
          <a:blip r:embed="rId3"/>
          <a:srcRect t="4633" b="9265"/>
          <a:stretch>
            <a:fillRect/>
          </a:stretch>
        </p:blipFill>
        <p:spPr bwMode="auto">
          <a:xfrm>
            <a:off x="1" y="705394"/>
            <a:ext cx="9144000" cy="6152605"/>
          </a:xfrm>
          <a:prstGeom prst="rect">
            <a:avLst/>
          </a:prstGeom>
          <a:noFill/>
        </p:spPr>
      </p:pic>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3600">
                <a:latin typeface="Comic Sans MS" pitchFamily="66" charset="0"/>
              </a:rPr>
              <a:t>summary of Kerberos version 4 message exchanges</a:t>
            </a:r>
          </a:p>
        </p:txBody>
      </p:sp>
      <p:pic>
        <p:nvPicPr>
          <p:cNvPr id="19459" name="Picture 3"/>
          <p:cNvPicPr>
            <a:picLocks noChangeAspect="1" noChangeArrowheads="1"/>
          </p:cNvPicPr>
          <p:nvPr>
            <p:ph type="body" idx="1"/>
          </p:nvPr>
        </p:nvPicPr>
        <p:blipFill>
          <a:blip r:embed="rId2"/>
          <a:srcRect/>
          <a:stretch>
            <a:fillRect/>
          </a:stretch>
        </p:blipFill>
        <p:spPr>
          <a:xfrm>
            <a:off x="152400" y="1371600"/>
            <a:ext cx="6769100" cy="4968875"/>
          </a:xfrm>
          <a:noFill/>
          <a:ln/>
        </p:spPr>
      </p:pic>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600" b="1">
                <a:latin typeface="Comic Sans MS" pitchFamily="66" charset="0"/>
              </a:rPr>
              <a:t>Rationale for the Elements of the</a:t>
            </a:r>
            <a:br>
              <a:rPr lang="en-US" sz="3600" b="1">
                <a:latin typeface="Comic Sans MS" pitchFamily="66" charset="0"/>
              </a:rPr>
            </a:br>
            <a:r>
              <a:rPr lang="en-US" sz="3600" b="1">
                <a:latin typeface="Comic Sans MS" pitchFamily="66" charset="0"/>
              </a:rPr>
              <a:t>Kerberos Version 4 Protocol</a:t>
            </a:r>
          </a:p>
        </p:txBody>
      </p:sp>
      <p:pic>
        <p:nvPicPr>
          <p:cNvPr id="20483" name="Picture 3"/>
          <p:cNvPicPr>
            <a:picLocks noChangeAspect="1" noChangeArrowheads="1"/>
          </p:cNvPicPr>
          <p:nvPr>
            <p:ph type="body" idx="1"/>
          </p:nvPr>
        </p:nvPicPr>
        <p:blipFill>
          <a:blip r:embed="rId2"/>
          <a:srcRect/>
          <a:stretch>
            <a:fillRect/>
          </a:stretch>
        </p:blipFill>
        <p:spPr>
          <a:xfrm>
            <a:off x="609600" y="1676400"/>
            <a:ext cx="6829425" cy="3657600"/>
          </a:xfrm>
          <a:noFill/>
          <a:ln/>
        </p:spPr>
      </p:pic>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 xmlns:p14="http://schemas.microsoft.com/office/powerpoint/2010/main"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 xmlns:a16="http://schemas.microsoft.com/office/drawing/2014/main" val="3266605547"/>
                    </a:ext>
                  </a:extLst>
                </a:gridCol>
                <a:gridCol w="4607503">
                  <a:extLst>
                    <a:ext uri="{9D8B030D-6E8A-4147-A177-3AD203B41FA5}">
                      <a16:colId xmlns="" xmlns:a16="http://schemas.microsoft.com/office/drawing/2014/main"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 August 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552087090"/>
                  </a:ext>
                </a:extLst>
              </a:tr>
            </a:tbl>
          </a:graphicData>
        </a:graphic>
      </p:graphicFrame>
    </p:spTree>
    <p:extLst>
      <p:ext uri="{BB962C8B-B14F-4D97-AF65-F5344CB8AC3E}">
        <p14:creationId xmlns="" xmlns:p14="http://schemas.microsoft.com/office/powerpoint/2010/main"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endParaRPr lang="en-US"/>
          </a:p>
        </p:txBody>
      </p:sp>
      <p:pic>
        <p:nvPicPr>
          <p:cNvPr id="21507" name="Picture 3"/>
          <p:cNvPicPr>
            <a:picLocks noChangeAspect="1" noChangeArrowheads="1"/>
          </p:cNvPicPr>
          <p:nvPr>
            <p:ph type="body" idx="1"/>
          </p:nvPr>
        </p:nvPicPr>
        <p:blipFill>
          <a:blip r:embed="rId2"/>
          <a:srcRect/>
          <a:stretch>
            <a:fillRect/>
          </a:stretch>
        </p:blipFill>
        <p:spPr>
          <a:xfrm>
            <a:off x="444137" y="15093"/>
            <a:ext cx="7981406" cy="4915682"/>
          </a:xfrm>
          <a:noFill/>
          <a:ln/>
        </p:spPr>
      </p:pic>
      <p:pic>
        <p:nvPicPr>
          <p:cNvPr id="21508" name="Picture 4"/>
          <p:cNvPicPr>
            <a:picLocks noChangeAspect="1" noChangeArrowheads="1"/>
          </p:cNvPicPr>
          <p:nvPr/>
        </p:nvPicPr>
        <p:blipFill>
          <a:blip r:embed="rId3"/>
          <a:srcRect/>
          <a:stretch>
            <a:fillRect/>
          </a:stretch>
        </p:blipFill>
        <p:spPr bwMode="auto">
          <a:xfrm>
            <a:off x="431074" y="4797425"/>
            <a:ext cx="8044589" cy="1812381"/>
          </a:xfrm>
          <a:prstGeom prst="rect">
            <a:avLst/>
          </a:prstGeom>
          <a:noFill/>
          <a:ln w="9525">
            <a:noFill/>
            <a:miter lim="800000"/>
            <a:headEnd/>
            <a:tailEnd/>
          </a:ln>
          <a:effectLst/>
        </p:spPr>
      </p:pic>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endParaRPr lang="en-US"/>
          </a:p>
        </p:txBody>
      </p:sp>
      <p:pic>
        <p:nvPicPr>
          <p:cNvPr id="22531" name="Picture 3"/>
          <p:cNvPicPr>
            <a:picLocks noChangeAspect="1" noChangeArrowheads="1"/>
          </p:cNvPicPr>
          <p:nvPr>
            <p:ph type="body" idx="1"/>
          </p:nvPr>
        </p:nvPicPr>
        <p:blipFill>
          <a:blip r:embed="rId2"/>
          <a:srcRect/>
          <a:stretch>
            <a:fillRect/>
          </a:stretch>
        </p:blipFill>
        <p:spPr>
          <a:xfrm>
            <a:off x="0" y="3134"/>
            <a:ext cx="9143999" cy="6652047"/>
          </a:xfrm>
          <a:noFill/>
          <a:ln/>
        </p:spPr>
      </p:pic>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Introduction</a:t>
            </a:r>
          </a:p>
          <a:p>
            <a:pPr algn="just"/>
            <a:r>
              <a:rPr lang="en-US" dirty="0" smtClean="0"/>
              <a:t>Motivation</a:t>
            </a:r>
          </a:p>
          <a:p>
            <a:pPr algn="just"/>
            <a:r>
              <a:rPr lang="en-US" dirty="0" smtClean="0"/>
              <a:t>Requirement</a:t>
            </a:r>
          </a:p>
          <a:p>
            <a:pPr algn="just"/>
            <a:r>
              <a:rPr lang="en-US" dirty="0" smtClean="0"/>
              <a:t>Kerberos V4</a:t>
            </a:r>
          </a:p>
          <a:p>
            <a:pPr algn="just"/>
            <a:r>
              <a:rPr lang="en-US" dirty="0" smtClean="0"/>
              <a:t>Kerberos Realms</a:t>
            </a:r>
          </a:p>
          <a:p>
            <a:pPr algn="just"/>
            <a:r>
              <a:rPr lang="en-US" dirty="0" smtClean="0"/>
              <a:t>Kerberos V5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42102" y="2917771"/>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706437"/>
          </a:xfrm>
        </p:spPr>
        <p:txBody>
          <a:bodyPr/>
          <a:lstStyle/>
          <a:p>
            <a:r>
              <a:rPr lang="en-AU">
                <a:latin typeface="Comic Sans MS" pitchFamily="66" charset="0"/>
              </a:rPr>
              <a:t>Kerberos Realms</a:t>
            </a:r>
          </a:p>
        </p:txBody>
      </p:sp>
      <p:sp>
        <p:nvSpPr>
          <p:cNvPr id="23555" name="Rectangle 3"/>
          <p:cNvSpPr>
            <a:spLocks noGrp="1" noChangeArrowheads="1"/>
          </p:cNvSpPr>
          <p:nvPr>
            <p:ph type="body" idx="1"/>
          </p:nvPr>
        </p:nvSpPr>
        <p:spPr>
          <a:xfrm>
            <a:off x="468313" y="1125538"/>
            <a:ext cx="8229600" cy="5256212"/>
          </a:xfrm>
        </p:spPr>
        <p:txBody>
          <a:bodyPr/>
          <a:lstStyle/>
          <a:p>
            <a:pPr algn="just"/>
            <a:r>
              <a:rPr lang="en-US" dirty="0" smtClean="0"/>
              <a:t>A full-service Kerberos environment consisting of a Kerberos server, a number of clients, and a number of application servers is referred to as a Kerberos realm</a:t>
            </a:r>
            <a:r>
              <a:rPr lang="en-US" dirty="0" smtClean="0"/>
              <a:t>.</a:t>
            </a:r>
          </a:p>
          <a:p>
            <a:pPr algn="just"/>
            <a:r>
              <a:rPr lang="en-US" dirty="0" smtClean="0"/>
              <a:t>A </a:t>
            </a:r>
            <a:r>
              <a:rPr lang="en-US" dirty="0" smtClean="0"/>
              <a:t>Kerberos realm is a set of managed nodes that share the same Kerberos database, and are part of the same administrative domain. </a:t>
            </a:r>
            <a:endParaRPr lang="en-US" dirty="0" smtClean="0"/>
          </a:p>
          <a:p>
            <a:pPr algn="just"/>
            <a:r>
              <a:rPr lang="en-US" dirty="0" smtClean="0"/>
              <a:t>If </a:t>
            </a:r>
            <a:r>
              <a:rPr lang="en-US" dirty="0" smtClean="0"/>
              <a:t>have multiple realms, their Kerberos servers must share keys and trust each other. </a:t>
            </a:r>
            <a:endParaRPr lang="en-US" dirty="0" smtClean="0"/>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AU">
                <a:latin typeface="Comic Sans MS" pitchFamily="66" charset="0"/>
              </a:rPr>
              <a:t>Kerberos Realms</a:t>
            </a:r>
            <a:endParaRPr lang="en-US">
              <a:latin typeface="Comic Sans MS" pitchFamily="66" charset="0"/>
            </a:endParaRPr>
          </a:p>
        </p:txBody>
      </p:sp>
      <p:sp>
        <p:nvSpPr>
          <p:cNvPr id="25603" name="Rectangle 3"/>
          <p:cNvSpPr>
            <a:spLocks noGrp="1" noChangeArrowheads="1"/>
          </p:cNvSpPr>
          <p:nvPr>
            <p:ph type="body" idx="1"/>
          </p:nvPr>
        </p:nvSpPr>
        <p:spPr/>
        <p:txBody>
          <a:bodyPr/>
          <a:lstStyle/>
          <a:p>
            <a:pPr>
              <a:lnSpc>
                <a:spcPct val="90000"/>
              </a:lnSpc>
            </a:pPr>
            <a:r>
              <a:rPr lang="en-US" sz="2800">
                <a:latin typeface="Comic Sans MS" pitchFamily="66" charset="0"/>
              </a:rPr>
              <a:t>A Kerberos Realm</a:t>
            </a:r>
          </a:p>
          <a:p>
            <a:pPr lvl="1">
              <a:lnSpc>
                <a:spcPct val="90000"/>
              </a:lnSpc>
            </a:pPr>
            <a:r>
              <a:rPr lang="en-US">
                <a:latin typeface="Comic Sans MS" pitchFamily="66" charset="0"/>
              </a:rPr>
              <a:t>Set of managed nodes that share the same Kerberos database</a:t>
            </a:r>
          </a:p>
          <a:p>
            <a:pPr>
              <a:lnSpc>
                <a:spcPct val="90000"/>
              </a:lnSpc>
            </a:pPr>
            <a:r>
              <a:rPr lang="en-US" sz="2800">
                <a:latin typeface="Comic Sans MS" pitchFamily="66" charset="0"/>
              </a:rPr>
              <a:t>this is termed a realm</a:t>
            </a:r>
          </a:p>
          <a:p>
            <a:pPr lvl="1">
              <a:lnSpc>
                <a:spcPct val="90000"/>
              </a:lnSpc>
            </a:pPr>
            <a:r>
              <a:rPr lang="en-US">
                <a:latin typeface="Comic Sans MS" pitchFamily="66" charset="0"/>
              </a:rPr>
              <a:t>typically a single administrative domain</a:t>
            </a:r>
          </a:p>
          <a:p>
            <a:pPr>
              <a:lnSpc>
                <a:spcPct val="90000"/>
              </a:lnSpc>
            </a:pPr>
            <a:r>
              <a:rPr lang="en-US" sz="2800">
                <a:latin typeface="Comic Sans MS" pitchFamily="66" charset="0"/>
              </a:rPr>
              <a:t>Kerberos server in each realm shares a secret key with one another</a:t>
            </a:r>
          </a:p>
          <a:p>
            <a:pPr>
              <a:lnSpc>
                <a:spcPct val="90000"/>
              </a:lnSpc>
            </a:pPr>
            <a:r>
              <a:rPr lang="en-US" sz="2800">
                <a:latin typeface="Comic Sans MS" pitchFamily="66" charset="0"/>
              </a:rPr>
              <a:t>There must be trust between the servers</a:t>
            </a:r>
          </a:p>
          <a:p>
            <a:pPr>
              <a:lnSpc>
                <a:spcPct val="90000"/>
              </a:lnSpc>
            </a:pPr>
            <a:r>
              <a:rPr lang="en-US" sz="2800">
                <a:latin typeface="Comic Sans MS" pitchFamily="66" charset="0"/>
              </a:rPr>
              <a:t>i.e. each server are registered with one another</a:t>
            </a: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sz="3600">
                <a:latin typeface="Comic Sans MS" pitchFamily="66" charset="0"/>
              </a:rPr>
              <a:t>Request for Service in Another Realm</a:t>
            </a:r>
            <a:endParaRPr lang="en-AU" sz="3600">
              <a:latin typeface="Comic Sans MS" pitchFamily="66" charset="0"/>
            </a:endParaRPr>
          </a:p>
        </p:txBody>
      </p:sp>
      <p:pic>
        <p:nvPicPr>
          <p:cNvPr id="26627" name="Picture 3"/>
          <p:cNvPicPr>
            <a:picLocks noChangeAspect="1" noChangeArrowheads="1"/>
          </p:cNvPicPr>
          <p:nvPr/>
        </p:nvPicPr>
        <p:blipFill>
          <a:blip r:embed="rId3"/>
          <a:srcRect t="3580" b="12529"/>
          <a:stretch>
            <a:fillRect/>
          </a:stretch>
        </p:blipFill>
        <p:spPr bwMode="auto">
          <a:xfrm>
            <a:off x="309396" y="1110343"/>
            <a:ext cx="8468844" cy="5564777"/>
          </a:xfrm>
          <a:prstGeom prst="rect">
            <a:avLst/>
          </a:prstGeom>
          <a:noFill/>
        </p:spPr>
      </p:pic>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3600">
                <a:latin typeface="Comic Sans MS" pitchFamily="66" charset="0"/>
              </a:rPr>
              <a:t>summary of Kerberos realm message exchanges</a:t>
            </a:r>
          </a:p>
        </p:txBody>
      </p:sp>
      <p:sp>
        <p:nvSpPr>
          <p:cNvPr id="28675" name="Rectangle 3"/>
          <p:cNvSpPr>
            <a:spLocks noGrp="1" noChangeArrowheads="1"/>
          </p:cNvSpPr>
          <p:nvPr>
            <p:ph type="body" idx="1"/>
          </p:nvPr>
        </p:nvSpPr>
        <p:spPr/>
        <p:txBody>
          <a:bodyPr/>
          <a:lstStyle/>
          <a:p>
            <a:pPr marL="609600" indent="-609600">
              <a:lnSpc>
                <a:spcPct val="90000"/>
              </a:lnSpc>
              <a:buFontTx/>
              <a:buAutoNum type="arabicParenR"/>
            </a:pPr>
            <a:r>
              <a:rPr lang="en-US" sz="2800" dirty="0">
                <a:latin typeface="Comic Sans MS" pitchFamily="66" charset="0"/>
              </a:rPr>
              <a:t>C -&gt; AS: 	ID</a:t>
            </a:r>
            <a:r>
              <a:rPr lang="en-US" sz="2800" baseline="-25000" dirty="0">
                <a:latin typeface="Comic Sans MS" pitchFamily="66" charset="0"/>
              </a:rPr>
              <a:t>C</a:t>
            </a:r>
            <a:r>
              <a:rPr lang="en-US" sz="2800" dirty="0">
                <a:latin typeface="Comic Sans MS" pitchFamily="66" charset="0"/>
              </a:rPr>
              <a:t>||</a:t>
            </a:r>
            <a:r>
              <a:rPr lang="en-US" sz="2800" dirty="0" err="1">
                <a:latin typeface="Comic Sans MS" pitchFamily="66" charset="0"/>
              </a:rPr>
              <a:t>ID</a:t>
            </a:r>
            <a:r>
              <a:rPr lang="en-US" sz="2800" baseline="-25000" dirty="0" err="1">
                <a:latin typeface="Comic Sans MS" pitchFamily="66" charset="0"/>
              </a:rPr>
              <a:t>tgs</a:t>
            </a:r>
            <a:r>
              <a:rPr lang="en-US" sz="2800" baseline="-25000" dirty="0">
                <a:latin typeface="Comic Sans MS" pitchFamily="66" charset="0"/>
              </a:rPr>
              <a:t> </a:t>
            </a:r>
            <a:r>
              <a:rPr lang="en-US" sz="2800" dirty="0">
                <a:latin typeface="Comic Sans MS" pitchFamily="66" charset="0"/>
              </a:rPr>
              <a:t>||TS</a:t>
            </a:r>
            <a:r>
              <a:rPr lang="en-US" sz="2800" baseline="-25000" dirty="0">
                <a:latin typeface="Comic Sans MS" pitchFamily="66" charset="0"/>
              </a:rPr>
              <a:t>1</a:t>
            </a:r>
          </a:p>
          <a:p>
            <a:pPr marL="609600" indent="-609600">
              <a:lnSpc>
                <a:spcPct val="90000"/>
              </a:lnSpc>
              <a:buFontTx/>
              <a:buAutoNum type="arabicParenR"/>
            </a:pPr>
            <a:r>
              <a:rPr lang="en-US" sz="2800" dirty="0">
                <a:latin typeface="Comic Sans MS" pitchFamily="66" charset="0"/>
              </a:rPr>
              <a:t>AS-&gt;C:		</a:t>
            </a:r>
            <a:r>
              <a:rPr lang="en-US" sz="2800" dirty="0" err="1">
                <a:latin typeface="Comic Sans MS" pitchFamily="66" charset="0"/>
              </a:rPr>
              <a:t>E</a:t>
            </a:r>
            <a:r>
              <a:rPr lang="en-US" sz="2800" baseline="-25000" dirty="0" err="1">
                <a:latin typeface="Comic Sans MS" pitchFamily="66" charset="0"/>
              </a:rPr>
              <a:t>Kc</a:t>
            </a:r>
            <a:r>
              <a:rPr lang="en-US" sz="2800" dirty="0">
                <a:latin typeface="Comic Sans MS" pitchFamily="66" charset="0"/>
              </a:rPr>
              <a:t>[</a:t>
            </a:r>
            <a:r>
              <a:rPr lang="en-US" sz="2800" dirty="0" err="1">
                <a:latin typeface="Comic Sans MS" pitchFamily="66" charset="0"/>
              </a:rPr>
              <a:t>K</a:t>
            </a:r>
            <a:r>
              <a:rPr lang="en-US" sz="2800" baseline="-25000" dirty="0" err="1">
                <a:latin typeface="Comic Sans MS" pitchFamily="66" charset="0"/>
              </a:rPr>
              <a:t>c,tgs</a:t>
            </a:r>
            <a:r>
              <a:rPr lang="en-US" sz="2800" baseline="-25000" dirty="0">
                <a:latin typeface="Comic Sans MS" pitchFamily="66" charset="0"/>
              </a:rPr>
              <a:t> </a:t>
            </a:r>
            <a:r>
              <a:rPr lang="en-US" sz="2800" dirty="0">
                <a:latin typeface="Comic Sans MS" pitchFamily="66" charset="0"/>
              </a:rPr>
              <a:t>||</a:t>
            </a:r>
            <a:r>
              <a:rPr lang="en-US" sz="2800" dirty="0" err="1">
                <a:latin typeface="Comic Sans MS" pitchFamily="66" charset="0"/>
              </a:rPr>
              <a:t>ID</a:t>
            </a:r>
            <a:r>
              <a:rPr lang="en-US" sz="2800" baseline="-25000" dirty="0" err="1">
                <a:latin typeface="Comic Sans MS" pitchFamily="66" charset="0"/>
              </a:rPr>
              <a:t>tgs</a:t>
            </a:r>
            <a:r>
              <a:rPr lang="en-US" sz="2800" dirty="0">
                <a:latin typeface="Comic Sans MS" pitchFamily="66" charset="0"/>
              </a:rPr>
              <a:t> ||TS</a:t>
            </a:r>
            <a:r>
              <a:rPr lang="en-US" sz="2800" baseline="-25000" dirty="0">
                <a:latin typeface="Comic Sans MS" pitchFamily="66" charset="0"/>
              </a:rPr>
              <a:t>2 </a:t>
            </a:r>
            <a:r>
              <a:rPr lang="en-US" sz="2800" dirty="0">
                <a:latin typeface="Comic Sans MS" pitchFamily="66" charset="0"/>
              </a:rPr>
              <a:t>||Lifetime</a:t>
            </a:r>
            <a:r>
              <a:rPr lang="en-US" sz="2800" baseline="-25000" dirty="0">
                <a:latin typeface="Comic Sans MS" pitchFamily="66" charset="0"/>
              </a:rPr>
              <a:t>2</a:t>
            </a:r>
            <a:r>
              <a:rPr lang="en-US" sz="2800" dirty="0">
                <a:latin typeface="Comic Sans MS" pitchFamily="66" charset="0"/>
              </a:rPr>
              <a:t> ||</a:t>
            </a:r>
            <a:r>
              <a:rPr lang="en-US" sz="2800" dirty="0" err="1">
                <a:latin typeface="Comic Sans MS" pitchFamily="66" charset="0"/>
              </a:rPr>
              <a:t>Ticket</a:t>
            </a:r>
            <a:r>
              <a:rPr lang="en-US" sz="2800" baseline="-25000" dirty="0" err="1">
                <a:latin typeface="Comic Sans MS" pitchFamily="66" charset="0"/>
              </a:rPr>
              <a:t>tgs</a:t>
            </a:r>
            <a:r>
              <a:rPr lang="en-US" sz="2800" dirty="0">
                <a:latin typeface="Comic Sans MS" pitchFamily="66" charset="0"/>
              </a:rPr>
              <a:t>]</a:t>
            </a:r>
          </a:p>
          <a:p>
            <a:pPr marL="609600" indent="-609600">
              <a:lnSpc>
                <a:spcPct val="90000"/>
              </a:lnSpc>
              <a:buFontTx/>
              <a:buAutoNum type="arabicParenR" startAt="3"/>
            </a:pPr>
            <a:r>
              <a:rPr lang="en-US" sz="2800" dirty="0">
                <a:latin typeface="Comic Sans MS" pitchFamily="66" charset="0"/>
              </a:rPr>
              <a:t>C-&gt;TGS:	</a:t>
            </a:r>
            <a:r>
              <a:rPr lang="en-US" sz="2800" dirty="0" err="1">
                <a:latin typeface="Comic Sans MS" pitchFamily="66" charset="0"/>
              </a:rPr>
              <a:t>ID</a:t>
            </a:r>
            <a:r>
              <a:rPr lang="en-US" sz="2800" baseline="-25000" dirty="0" err="1">
                <a:latin typeface="Comic Sans MS" pitchFamily="66" charset="0"/>
              </a:rPr>
              <a:t>tgsrem</a:t>
            </a:r>
            <a:r>
              <a:rPr lang="en-US" sz="2800" dirty="0">
                <a:latin typeface="Comic Sans MS" pitchFamily="66" charset="0"/>
              </a:rPr>
              <a:t>|| </a:t>
            </a:r>
            <a:r>
              <a:rPr lang="en-US" sz="2800" dirty="0" err="1">
                <a:latin typeface="Comic Sans MS" pitchFamily="66" charset="0"/>
              </a:rPr>
              <a:t>Ticket</a:t>
            </a:r>
            <a:r>
              <a:rPr lang="en-US" sz="2800" baseline="-25000" dirty="0" err="1">
                <a:latin typeface="Comic Sans MS" pitchFamily="66" charset="0"/>
              </a:rPr>
              <a:t>tgs</a:t>
            </a:r>
            <a:r>
              <a:rPr lang="en-US" sz="2800" dirty="0">
                <a:latin typeface="Comic Sans MS" pitchFamily="66" charset="0"/>
              </a:rPr>
              <a:t>|| </a:t>
            </a:r>
            <a:r>
              <a:rPr lang="en-US" sz="2800" dirty="0" err="1">
                <a:latin typeface="Comic Sans MS" pitchFamily="66" charset="0"/>
              </a:rPr>
              <a:t>Authenticator</a:t>
            </a:r>
            <a:r>
              <a:rPr lang="en-US" sz="2800" baseline="-25000" dirty="0" err="1">
                <a:latin typeface="Comic Sans MS" pitchFamily="66" charset="0"/>
              </a:rPr>
              <a:t>c</a:t>
            </a:r>
            <a:endParaRPr lang="en-US" sz="2800" baseline="-25000" dirty="0">
              <a:latin typeface="Comic Sans MS" pitchFamily="66" charset="0"/>
            </a:endParaRPr>
          </a:p>
          <a:p>
            <a:pPr marL="609600" indent="-609600">
              <a:lnSpc>
                <a:spcPct val="90000"/>
              </a:lnSpc>
              <a:buFontTx/>
              <a:buAutoNum type="arabicParenR" startAt="3"/>
            </a:pPr>
            <a:r>
              <a:rPr lang="en-US" sz="2800" dirty="0">
                <a:latin typeface="Comic Sans MS" pitchFamily="66" charset="0"/>
              </a:rPr>
              <a:t>TGS-&gt;C:	</a:t>
            </a:r>
            <a:r>
              <a:rPr lang="en-US" sz="2800" dirty="0" err="1">
                <a:latin typeface="Comic Sans MS" pitchFamily="66" charset="0"/>
              </a:rPr>
              <a:t>E</a:t>
            </a:r>
            <a:r>
              <a:rPr lang="en-US" sz="2800" baseline="-25000" dirty="0" err="1">
                <a:latin typeface="Comic Sans MS" pitchFamily="66" charset="0"/>
              </a:rPr>
              <a:t>Kc,tgs</a:t>
            </a:r>
            <a:r>
              <a:rPr lang="en-US" sz="2800" dirty="0">
                <a:latin typeface="Comic Sans MS" pitchFamily="66" charset="0"/>
              </a:rPr>
              <a:t>[</a:t>
            </a:r>
            <a:r>
              <a:rPr lang="en-US" sz="2800" dirty="0" err="1">
                <a:latin typeface="Comic Sans MS" pitchFamily="66" charset="0"/>
              </a:rPr>
              <a:t>K</a:t>
            </a:r>
            <a:r>
              <a:rPr lang="en-US" sz="2800" baseline="-25000" dirty="0" err="1">
                <a:latin typeface="Comic Sans MS" pitchFamily="66" charset="0"/>
              </a:rPr>
              <a:t>c,tgsrem</a:t>
            </a:r>
            <a:r>
              <a:rPr lang="en-US" sz="2800" baseline="-25000" dirty="0">
                <a:latin typeface="Comic Sans MS" pitchFamily="66" charset="0"/>
              </a:rPr>
              <a:t> </a:t>
            </a:r>
            <a:r>
              <a:rPr lang="en-US" sz="2800" dirty="0">
                <a:latin typeface="Comic Sans MS" pitchFamily="66" charset="0"/>
              </a:rPr>
              <a:t>||</a:t>
            </a:r>
            <a:r>
              <a:rPr lang="en-US" sz="2800" dirty="0" err="1">
                <a:latin typeface="Comic Sans MS" pitchFamily="66" charset="0"/>
              </a:rPr>
              <a:t>ID</a:t>
            </a:r>
            <a:r>
              <a:rPr lang="en-US" sz="2800" baseline="-25000" dirty="0" err="1">
                <a:latin typeface="Comic Sans MS" pitchFamily="66" charset="0"/>
              </a:rPr>
              <a:t>tgsrem</a:t>
            </a:r>
            <a:r>
              <a:rPr lang="en-US" sz="2800" dirty="0">
                <a:latin typeface="Comic Sans MS" pitchFamily="66" charset="0"/>
              </a:rPr>
              <a:t> ||TS</a:t>
            </a:r>
            <a:r>
              <a:rPr lang="en-US" sz="2800" baseline="-25000" dirty="0">
                <a:latin typeface="Comic Sans MS" pitchFamily="66" charset="0"/>
              </a:rPr>
              <a:t>4 </a:t>
            </a:r>
            <a:r>
              <a:rPr lang="en-US" sz="2800" dirty="0">
                <a:latin typeface="Comic Sans MS" pitchFamily="66" charset="0"/>
              </a:rPr>
              <a:t>||</a:t>
            </a:r>
            <a:r>
              <a:rPr lang="en-US" sz="2800" dirty="0" err="1">
                <a:latin typeface="Comic Sans MS" pitchFamily="66" charset="0"/>
              </a:rPr>
              <a:t>Ticket</a:t>
            </a:r>
            <a:r>
              <a:rPr lang="en-US" sz="2800" baseline="-25000" dirty="0" err="1">
                <a:latin typeface="Comic Sans MS" pitchFamily="66" charset="0"/>
              </a:rPr>
              <a:t>tgsrem</a:t>
            </a:r>
            <a:r>
              <a:rPr lang="en-US" sz="2800" dirty="0">
                <a:latin typeface="Comic Sans MS" pitchFamily="66" charset="0"/>
              </a:rPr>
              <a:t>]</a:t>
            </a:r>
          </a:p>
          <a:p>
            <a:pPr marL="609600" indent="-609600">
              <a:lnSpc>
                <a:spcPct val="90000"/>
              </a:lnSpc>
              <a:buFontTx/>
              <a:buAutoNum type="arabicParenR" startAt="5"/>
            </a:pPr>
            <a:r>
              <a:rPr lang="en-US" sz="2800" dirty="0">
                <a:latin typeface="Comic Sans MS" pitchFamily="66" charset="0"/>
              </a:rPr>
              <a:t>C-&gt;</a:t>
            </a:r>
            <a:r>
              <a:rPr lang="en-US" sz="2800" dirty="0" err="1">
                <a:latin typeface="Comic Sans MS" pitchFamily="66" charset="0"/>
              </a:rPr>
              <a:t>TGS</a:t>
            </a:r>
            <a:r>
              <a:rPr lang="en-US" sz="2800" baseline="-25000" dirty="0" err="1">
                <a:latin typeface="Comic Sans MS" pitchFamily="66" charset="0"/>
              </a:rPr>
              <a:t>rem</a:t>
            </a:r>
            <a:r>
              <a:rPr lang="en-US" sz="2800" dirty="0">
                <a:latin typeface="Comic Sans MS" pitchFamily="66" charset="0"/>
              </a:rPr>
              <a:t>: 	</a:t>
            </a:r>
            <a:r>
              <a:rPr lang="en-US" sz="2800" dirty="0" err="1">
                <a:latin typeface="Comic Sans MS" pitchFamily="66" charset="0"/>
              </a:rPr>
              <a:t>ID</a:t>
            </a:r>
            <a:r>
              <a:rPr lang="en-US" sz="2800" baseline="-25000" dirty="0" err="1">
                <a:latin typeface="Comic Sans MS" pitchFamily="66" charset="0"/>
              </a:rPr>
              <a:t>vrem</a:t>
            </a:r>
            <a:r>
              <a:rPr lang="en-US" sz="2800" baseline="-25000" dirty="0">
                <a:latin typeface="Comic Sans MS" pitchFamily="66" charset="0"/>
              </a:rPr>
              <a:t> </a:t>
            </a:r>
            <a:r>
              <a:rPr lang="en-US" sz="2800" dirty="0">
                <a:latin typeface="Comic Sans MS" pitchFamily="66" charset="0"/>
              </a:rPr>
              <a:t>||</a:t>
            </a:r>
            <a:r>
              <a:rPr lang="en-US" sz="2800" dirty="0" err="1">
                <a:latin typeface="Comic Sans MS" pitchFamily="66" charset="0"/>
              </a:rPr>
              <a:t>Ticket</a:t>
            </a:r>
            <a:r>
              <a:rPr lang="en-US" sz="2800" baseline="-25000" dirty="0" err="1">
                <a:latin typeface="Comic Sans MS" pitchFamily="66" charset="0"/>
              </a:rPr>
              <a:t>tgsrem</a:t>
            </a:r>
            <a:r>
              <a:rPr lang="en-US" sz="2800" baseline="-25000" dirty="0">
                <a:latin typeface="Comic Sans MS" pitchFamily="66" charset="0"/>
              </a:rPr>
              <a:t> </a:t>
            </a:r>
            <a:r>
              <a:rPr lang="en-US" sz="2800" dirty="0">
                <a:latin typeface="Comic Sans MS" pitchFamily="66" charset="0"/>
              </a:rPr>
              <a:t>|| </a:t>
            </a:r>
            <a:r>
              <a:rPr lang="en-US" sz="2800" dirty="0" err="1">
                <a:latin typeface="Comic Sans MS" pitchFamily="66" charset="0"/>
              </a:rPr>
              <a:t>Authenticator</a:t>
            </a:r>
            <a:r>
              <a:rPr lang="en-US" sz="2800" baseline="-25000" dirty="0" err="1">
                <a:latin typeface="Comic Sans MS" pitchFamily="66" charset="0"/>
              </a:rPr>
              <a:t>c</a:t>
            </a:r>
            <a:endParaRPr lang="en-US" sz="2800" baseline="-25000" dirty="0">
              <a:latin typeface="Comic Sans MS" pitchFamily="66" charset="0"/>
            </a:endParaRPr>
          </a:p>
          <a:p>
            <a:pPr marL="609600" indent="-609600">
              <a:lnSpc>
                <a:spcPct val="90000"/>
              </a:lnSpc>
              <a:buFontTx/>
              <a:buAutoNum type="arabicParenR" startAt="5"/>
            </a:pPr>
            <a:r>
              <a:rPr lang="en-US" sz="2800" dirty="0">
                <a:latin typeface="Comic Sans MS" pitchFamily="66" charset="0"/>
              </a:rPr>
              <a:t>C-&gt;</a:t>
            </a:r>
            <a:r>
              <a:rPr lang="en-US" sz="2800" dirty="0" err="1">
                <a:latin typeface="Comic Sans MS" pitchFamily="66" charset="0"/>
              </a:rPr>
              <a:t>V</a:t>
            </a:r>
            <a:r>
              <a:rPr lang="en-US" sz="2800" baseline="-25000" dirty="0" err="1">
                <a:latin typeface="Comic Sans MS" pitchFamily="66" charset="0"/>
              </a:rPr>
              <a:t>rem</a:t>
            </a:r>
            <a:r>
              <a:rPr lang="en-US" sz="2800" dirty="0">
                <a:latin typeface="Comic Sans MS" pitchFamily="66" charset="0"/>
              </a:rPr>
              <a:t>:	</a:t>
            </a:r>
            <a:r>
              <a:rPr lang="en-US" sz="2800" dirty="0" err="1">
                <a:latin typeface="Comic Sans MS" pitchFamily="66" charset="0"/>
              </a:rPr>
              <a:t>Ticket</a:t>
            </a:r>
            <a:r>
              <a:rPr lang="en-US" sz="2800" baseline="-25000" dirty="0" err="1">
                <a:latin typeface="Comic Sans MS" pitchFamily="66" charset="0"/>
              </a:rPr>
              <a:t>vrem</a:t>
            </a:r>
            <a:r>
              <a:rPr lang="en-US" sz="2800" dirty="0">
                <a:latin typeface="Comic Sans MS" pitchFamily="66" charset="0"/>
              </a:rPr>
              <a:t>||</a:t>
            </a:r>
            <a:r>
              <a:rPr lang="en-US" sz="2800" dirty="0" err="1">
                <a:latin typeface="Comic Sans MS" pitchFamily="66" charset="0"/>
              </a:rPr>
              <a:t>Authenticator</a:t>
            </a:r>
            <a:r>
              <a:rPr lang="en-US" sz="2800" baseline="-25000" dirty="0" err="1">
                <a:latin typeface="Comic Sans MS" pitchFamily="66" charset="0"/>
              </a:rPr>
              <a:t>c</a:t>
            </a:r>
            <a:endParaRPr lang="en-US" sz="2800" dirty="0"/>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Introduction</a:t>
            </a:r>
          </a:p>
          <a:p>
            <a:pPr algn="just"/>
            <a:r>
              <a:rPr lang="en-US" dirty="0" smtClean="0"/>
              <a:t>Motivation</a:t>
            </a:r>
          </a:p>
          <a:p>
            <a:pPr algn="just"/>
            <a:r>
              <a:rPr lang="en-US" dirty="0" smtClean="0"/>
              <a:t>Requirement</a:t>
            </a:r>
          </a:p>
          <a:p>
            <a:pPr algn="just"/>
            <a:r>
              <a:rPr lang="en-US" dirty="0" smtClean="0"/>
              <a:t>Kerberos V4</a:t>
            </a:r>
          </a:p>
          <a:p>
            <a:pPr algn="just"/>
            <a:r>
              <a:rPr lang="en-US" dirty="0" smtClean="0"/>
              <a:t>Kerberos Realms</a:t>
            </a:r>
          </a:p>
          <a:p>
            <a:pPr algn="just"/>
            <a:r>
              <a:rPr lang="en-US" dirty="0" smtClean="0"/>
              <a:t>Kerberos V5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55164" y="3374971"/>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AU">
                <a:latin typeface="Comic Sans MS" pitchFamily="66" charset="0"/>
              </a:rPr>
              <a:t>Kerberos Version 5</a:t>
            </a:r>
          </a:p>
        </p:txBody>
      </p:sp>
      <p:sp>
        <p:nvSpPr>
          <p:cNvPr id="29699" name="Rectangle 3"/>
          <p:cNvSpPr>
            <a:spLocks noGrp="1" noChangeArrowheads="1"/>
          </p:cNvSpPr>
          <p:nvPr>
            <p:ph type="body" idx="1"/>
          </p:nvPr>
        </p:nvSpPr>
        <p:spPr/>
        <p:txBody>
          <a:bodyPr/>
          <a:lstStyle/>
          <a:p>
            <a:r>
              <a:rPr lang="en-US" sz="2800">
                <a:latin typeface="Comic Sans MS" pitchFamily="66" charset="0"/>
              </a:rPr>
              <a:t>developed in mid 1990’s</a:t>
            </a:r>
          </a:p>
          <a:p>
            <a:r>
              <a:rPr lang="en-US" sz="2800">
                <a:latin typeface="Comic Sans MS" pitchFamily="66" charset="0"/>
              </a:rPr>
              <a:t>provides improvements over v4</a:t>
            </a:r>
          </a:p>
          <a:p>
            <a:pPr lvl="1"/>
            <a:r>
              <a:rPr lang="en-US" sz="2400">
                <a:latin typeface="Comic Sans MS" pitchFamily="66" charset="0"/>
              </a:rPr>
              <a:t>addresses environmental shortcomings</a:t>
            </a:r>
          </a:p>
          <a:p>
            <a:pPr lvl="2"/>
            <a:r>
              <a:rPr lang="en-US" sz="2000">
                <a:latin typeface="Comic Sans MS" pitchFamily="66" charset="0"/>
              </a:rPr>
              <a:t>encryption algorithm, network protocol, byte order, ticket lifetime, authentication forwarding, inter-realm authentication</a:t>
            </a:r>
          </a:p>
          <a:p>
            <a:pPr lvl="1"/>
            <a:r>
              <a:rPr lang="en-US" sz="2400">
                <a:latin typeface="Comic Sans MS" pitchFamily="66" charset="0"/>
              </a:rPr>
              <a:t>and technical deficiencies</a:t>
            </a:r>
          </a:p>
          <a:p>
            <a:pPr lvl="2"/>
            <a:r>
              <a:rPr lang="en-US" sz="2000">
                <a:latin typeface="Comic Sans MS" pitchFamily="66" charset="0"/>
              </a:rPr>
              <a:t>double encryption, non-standard mode of use, session keys, password attacks</a:t>
            </a:r>
          </a:p>
          <a:p>
            <a:r>
              <a:rPr lang="en-US" sz="2800">
                <a:latin typeface="Comic Sans MS" pitchFamily="66" charset="0"/>
              </a:rPr>
              <a:t>specified as Internet standard RFC 1510</a:t>
            </a:r>
            <a:endParaRPr lang="en-AU" sz="2800">
              <a:latin typeface="Comic Sans MS" pitchFamily="66" charset="0"/>
            </a:endParaRPr>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600">
                <a:latin typeface="Comic Sans MS" pitchFamily="66" charset="0"/>
              </a:rPr>
              <a:t>summary of Kerberos version  5 message exchanges</a:t>
            </a:r>
          </a:p>
        </p:txBody>
      </p:sp>
      <p:pic>
        <p:nvPicPr>
          <p:cNvPr id="30723" name="Picture 3"/>
          <p:cNvPicPr>
            <a:picLocks noChangeAspect="1" noChangeArrowheads="1"/>
          </p:cNvPicPr>
          <p:nvPr>
            <p:ph type="body" idx="1"/>
          </p:nvPr>
        </p:nvPicPr>
        <p:blipFill>
          <a:blip r:embed="rId2"/>
          <a:srcRect/>
          <a:stretch>
            <a:fillRect/>
          </a:stretch>
        </p:blipFill>
        <p:spPr>
          <a:xfrm>
            <a:off x="235131" y="1123616"/>
            <a:ext cx="8556172" cy="5470231"/>
          </a:xfrm>
          <a:noFill/>
          <a:ln/>
        </p:spPr>
      </p:pic>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 xmlns:a16="http://schemas.microsoft.com/office/drawing/2014/main" val="2990177744"/>
                    </a:ext>
                  </a:extLst>
                </a:gridCol>
                <a:gridCol w="4689612">
                  <a:extLst>
                    <a:ext uri="{9D8B030D-6E8A-4147-A177-3AD203B41FA5}">
                      <a16:colId xmlns="" xmlns:a16="http://schemas.microsoft.com/office/drawing/2014/main" val="2858349207"/>
                    </a:ext>
                  </a:extLst>
                </a:gridCol>
                <a:gridCol w="911704">
                  <a:extLst>
                    <a:ext uri="{9D8B030D-6E8A-4147-A177-3AD203B41FA5}">
                      <a16:colId xmlns="" xmlns:a16="http://schemas.microsoft.com/office/drawing/2014/main"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07980548"/>
                  </a:ext>
                </a:extLst>
              </a:tr>
            </a:tbl>
          </a:graphicData>
        </a:graphic>
      </p:graphicFrame>
    </p:spTree>
    <p:extLst>
      <p:ext uri="{BB962C8B-B14F-4D97-AF65-F5344CB8AC3E}">
        <p14:creationId xmlns="" xmlns:p14="http://schemas.microsoft.com/office/powerpoint/2010/main"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b="1">
                <a:latin typeface="Comic Sans MS" pitchFamily="66" charset="0"/>
              </a:rPr>
              <a:t>Kerberos Version 5 Flags</a:t>
            </a:r>
          </a:p>
        </p:txBody>
      </p:sp>
      <p:pic>
        <p:nvPicPr>
          <p:cNvPr id="31747" name="Picture 3"/>
          <p:cNvPicPr>
            <a:picLocks noChangeAspect="1" noChangeArrowheads="1"/>
          </p:cNvPicPr>
          <p:nvPr>
            <p:ph type="body" idx="1"/>
          </p:nvPr>
        </p:nvPicPr>
        <p:blipFill>
          <a:blip r:embed="rId2"/>
          <a:srcRect/>
          <a:stretch>
            <a:fillRect/>
          </a:stretch>
        </p:blipFill>
        <p:spPr>
          <a:xfrm>
            <a:off x="0" y="982902"/>
            <a:ext cx="9144000" cy="5891480"/>
          </a:xfrm>
          <a:noFill/>
          <a:ln/>
        </p:spPr>
      </p:pic>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Introduction</a:t>
            </a:r>
          </a:p>
          <a:p>
            <a:pPr algn="just"/>
            <a:r>
              <a:rPr lang="en-US" dirty="0" smtClean="0"/>
              <a:t>Motivation</a:t>
            </a:r>
          </a:p>
          <a:p>
            <a:pPr algn="just"/>
            <a:r>
              <a:rPr lang="en-US" dirty="0" smtClean="0"/>
              <a:t>Requirement</a:t>
            </a:r>
          </a:p>
          <a:p>
            <a:pPr algn="just"/>
            <a:r>
              <a:rPr lang="en-US" dirty="0" smtClean="0"/>
              <a:t>Kerberos V4</a:t>
            </a:r>
          </a:p>
          <a:p>
            <a:pPr algn="just"/>
            <a:r>
              <a:rPr lang="en-US" dirty="0" smtClean="0"/>
              <a:t>Kerberos Realms</a:t>
            </a:r>
          </a:p>
          <a:p>
            <a:pPr algn="just"/>
            <a:r>
              <a:rPr lang="en-US" dirty="0" smtClean="0"/>
              <a:t>Kerberos V5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833542" y="3819108"/>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ea typeface="ＭＳ Ｐゴシック" pitchFamily="34" charset="-128"/>
              </a:rPr>
              <a:t>Summary</a:t>
            </a:r>
            <a:endParaRPr lang="en-AU" smtClean="0">
              <a:ea typeface="ＭＳ Ｐゴシック" pitchFamily="34" charset="-128"/>
            </a:endParaRPr>
          </a:p>
        </p:txBody>
      </p:sp>
      <p:sp>
        <p:nvSpPr>
          <p:cNvPr id="45059" name="Rectangle 3"/>
          <p:cNvSpPr>
            <a:spLocks noGrp="1" noChangeArrowheads="1"/>
          </p:cNvSpPr>
          <p:nvPr>
            <p:ph type="body" idx="1"/>
          </p:nvPr>
        </p:nvSpPr>
        <p:spPr/>
        <p:txBody>
          <a:bodyPr/>
          <a:lstStyle/>
          <a:p>
            <a:pPr eaLnBrk="1" hangingPunct="1"/>
            <a:r>
              <a:rPr lang="en-US" dirty="0" smtClean="0">
                <a:ea typeface="ＭＳ Ｐゴシック" pitchFamily="34" charset="-128"/>
              </a:rPr>
              <a:t>have discussed:</a:t>
            </a:r>
          </a:p>
          <a:p>
            <a:pPr lvl="1" eaLnBrk="1" hangingPunct="1"/>
            <a:r>
              <a:rPr lang="en-US" dirty="0" smtClean="0">
                <a:ea typeface="ＭＳ Ｐゴシック" pitchFamily="34" charset="-128"/>
              </a:rPr>
              <a:t>Kerberos V4</a:t>
            </a:r>
          </a:p>
          <a:p>
            <a:pPr lvl="1" eaLnBrk="1" hangingPunct="1"/>
            <a:r>
              <a:rPr lang="en-US" dirty="0" smtClean="0">
                <a:ea typeface="ＭＳ Ｐゴシック" pitchFamily="34" charset="-128"/>
              </a:rPr>
              <a:t>Kerberos Realms</a:t>
            </a:r>
          </a:p>
          <a:p>
            <a:pPr lvl="1" eaLnBrk="1" hangingPunct="1"/>
            <a:r>
              <a:rPr lang="en-US" dirty="0" smtClean="0">
                <a:ea typeface="ＭＳ Ｐゴシック" pitchFamily="34" charset="-128"/>
              </a:rPr>
              <a:t>Kerberos V5</a:t>
            </a:r>
            <a:endParaRPr lang="en-US" dirty="0" smtClean="0">
              <a:ea typeface="ＭＳ Ｐゴシック" pitchFamily="34" charset="-128"/>
            </a:endParaRPr>
          </a:p>
          <a:p>
            <a:pPr lvl="1" eaLnBrk="1" hangingPunct="1"/>
            <a:endParaRPr lang="en-AU" dirty="0" smtClean="0">
              <a:ea typeface="ＭＳ Ｐゴシック" pitchFamily="34" charset="-128"/>
            </a:endParaRPr>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Introduction</a:t>
            </a:r>
          </a:p>
          <a:p>
            <a:pPr algn="just"/>
            <a:r>
              <a:rPr lang="en-US" dirty="0" smtClean="0"/>
              <a:t>Motivation</a:t>
            </a:r>
          </a:p>
          <a:p>
            <a:pPr algn="just"/>
            <a:r>
              <a:rPr lang="en-US" dirty="0" smtClean="0"/>
              <a:t>Requirement</a:t>
            </a:r>
          </a:p>
          <a:p>
            <a:pPr algn="just"/>
            <a:r>
              <a:rPr lang="en-US" dirty="0" smtClean="0"/>
              <a:t>Kerberos V4</a:t>
            </a:r>
          </a:p>
          <a:p>
            <a:pPr algn="just"/>
            <a:r>
              <a:rPr lang="en-US" dirty="0" smtClean="0"/>
              <a:t>Kerberos Realms</a:t>
            </a:r>
          </a:p>
          <a:p>
            <a:pPr algn="just"/>
            <a:r>
              <a:rPr lang="en-US" dirty="0" smtClean="0"/>
              <a:t>Kerberos V5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885793" y="425018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indent="-457200" algn="just">
              <a:buFont typeface="+mj-lt"/>
              <a:buAutoNum type="arabicParenR"/>
            </a:pPr>
            <a:r>
              <a:rPr lang="en-US" dirty="0" smtClean="0"/>
              <a:t>What problem was Kerberos designed to address?</a:t>
            </a:r>
          </a:p>
          <a:p>
            <a:pPr marL="457200" indent="-457200" algn="just">
              <a:buFont typeface="+mj-lt"/>
              <a:buAutoNum type="arabicParenR"/>
            </a:pPr>
            <a:r>
              <a:rPr lang="en-US" dirty="0" smtClean="0"/>
              <a:t>What are three threats associated with user authentication over a network or internet?</a:t>
            </a:r>
          </a:p>
          <a:p>
            <a:pPr marL="457200" indent="-457200" algn="just">
              <a:buFont typeface="+mj-lt"/>
              <a:buAutoNum type="arabicParenR"/>
            </a:pPr>
            <a:r>
              <a:rPr lang="en-US" dirty="0" smtClean="0"/>
              <a:t>List three approaches to secure user authentication in a distributed environment.</a:t>
            </a:r>
          </a:p>
          <a:p>
            <a:pPr marL="457200" indent="-457200" algn="just">
              <a:buFont typeface="+mj-lt"/>
              <a:buAutoNum type="arabicParenR"/>
            </a:pPr>
            <a:r>
              <a:rPr lang="en-US" dirty="0" smtClean="0"/>
              <a:t>What four requirements were defined for Kerberos?</a:t>
            </a:r>
          </a:p>
          <a:p>
            <a:pPr marL="457200" indent="-457200" algn="just">
              <a:buFont typeface="+mj-lt"/>
              <a:buAutoNum type="arabicParenR"/>
            </a:pPr>
            <a:r>
              <a:rPr lang="en-US" dirty="0" smtClean="0"/>
              <a:t>In Kerberos, when Bob receives a Ticket from Alice, how does he know it came from Alice?</a:t>
            </a:r>
          </a:p>
          <a:p>
            <a:pPr marL="457200" indent="-457200" algn="just">
              <a:buFont typeface="+mj-lt"/>
              <a:buAutoNum type="arabicParenR"/>
            </a:pPr>
            <a:r>
              <a:rPr lang="en-US" dirty="0" smtClean="0"/>
              <a:t>In Kerberos, what does the Ticket contain that allows Alice and Bob to talk securely?</a:t>
            </a:r>
            <a:endParaRPr lang="en-US" dirty="0"/>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Introduction</a:t>
            </a:r>
          </a:p>
          <a:p>
            <a:pPr algn="just"/>
            <a:r>
              <a:rPr lang="en-US" dirty="0" smtClean="0"/>
              <a:t>Motivation</a:t>
            </a:r>
          </a:p>
          <a:p>
            <a:pPr algn="just"/>
            <a:r>
              <a:rPr lang="en-US" dirty="0" smtClean="0"/>
              <a:t>Requirement</a:t>
            </a:r>
          </a:p>
          <a:p>
            <a:pPr algn="just"/>
            <a:r>
              <a:rPr lang="en-US" dirty="0" smtClean="0"/>
              <a:t>Kerberos V4</a:t>
            </a:r>
          </a:p>
          <a:p>
            <a:pPr algn="just"/>
            <a:r>
              <a:rPr lang="en-US" dirty="0" smtClean="0"/>
              <a:t>Kerberos Realms</a:t>
            </a:r>
          </a:p>
          <a:p>
            <a:pPr algn="just"/>
            <a:r>
              <a:rPr lang="en-US" dirty="0" smtClean="0"/>
              <a:t>Kerberos V5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94354" y="470738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Introduction</a:t>
            </a:r>
          </a:p>
          <a:p>
            <a:pPr algn="just"/>
            <a:r>
              <a:rPr lang="en-US" dirty="0" smtClean="0"/>
              <a:t>Motivation</a:t>
            </a:r>
          </a:p>
          <a:p>
            <a:pPr algn="just"/>
            <a:r>
              <a:rPr lang="en-US" dirty="0" smtClean="0"/>
              <a:t>Requirement</a:t>
            </a:r>
          </a:p>
          <a:p>
            <a:pPr algn="just"/>
            <a:r>
              <a:rPr lang="en-US" dirty="0" smtClean="0"/>
              <a:t>Kerberos V4</a:t>
            </a:r>
          </a:p>
          <a:p>
            <a:pPr algn="just"/>
            <a:r>
              <a:rPr lang="en-US" dirty="0" smtClean="0"/>
              <a:t>Kerberos Realms</a:t>
            </a:r>
          </a:p>
          <a:p>
            <a:pPr algn="just"/>
            <a:r>
              <a:rPr lang="en-US" dirty="0" smtClean="0"/>
              <a:t>Kerberos V5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807416" y="115428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AU" dirty="0" smtClean="0">
                <a:latin typeface="Times New Roman" pitchFamily="18" charset="0"/>
                <a:cs typeface="Times New Roman" pitchFamily="18" charset="0"/>
              </a:rPr>
              <a:t>Kerberos - Introduction</a:t>
            </a:r>
            <a:endParaRPr lang="en-AU" dirty="0">
              <a:latin typeface="Times New Roman" pitchFamily="18" charset="0"/>
              <a:cs typeface="Times New Roman" pitchFamily="18" charset="0"/>
            </a:endParaRPr>
          </a:p>
        </p:txBody>
      </p:sp>
      <p:sp>
        <p:nvSpPr>
          <p:cNvPr id="3075" name="Rectangle 3"/>
          <p:cNvSpPr>
            <a:spLocks noGrp="1" noChangeArrowheads="1"/>
          </p:cNvSpPr>
          <p:nvPr>
            <p:ph type="body" idx="1"/>
          </p:nvPr>
        </p:nvSpPr>
        <p:spPr>
          <a:xfrm>
            <a:off x="468313" y="1268413"/>
            <a:ext cx="8229600" cy="5113337"/>
          </a:xfrm>
        </p:spPr>
        <p:txBody>
          <a:bodyPr/>
          <a:lstStyle/>
          <a:p>
            <a:pPr algn="just"/>
            <a:r>
              <a:rPr lang="en-US" dirty="0" smtClean="0">
                <a:latin typeface="Times New Roman" pitchFamily="18" charset="0"/>
                <a:cs typeface="Times New Roman" pitchFamily="18" charset="0"/>
              </a:rPr>
              <a:t>Kerberos is an authentication service developed as part of Project Athena at MIT, and is </a:t>
            </a:r>
            <a:r>
              <a:rPr lang="en-AU" dirty="0" smtClean="0">
                <a:latin typeface="Times New Roman" pitchFamily="18" charset="0"/>
                <a:cs typeface="Times New Roman" pitchFamily="18" charset="0"/>
              </a:rPr>
              <a:t>one of the best known and most widely implemented </a:t>
            </a:r>
            <a:r>
              <a:rPr lang="en-AU" b="1" dirty="0" smtClean="0">
                <a:latin typeface="Times New Roman" pitchFamily="18" charset="0"/>
                <a:cs typeface="Times New Roman" pitchFamily="18" charset="0"/>
              </a:rPr>
              <a:t>trusted third party</a:t>
            </a:r>
            <a:r>
              <a:rPr lang="en-AU" dirty="0" smtClean="0">
                <a:latin typeface="Times New Roman" pitchFamily="18" charset="0"/>
                <a:cs typeface="Times New Roman" pitchFamily="18" charset="0"/>
              </a:rPr>
              <a:t> key distribution systems.</a:t>
            </a:r>
          </a:p>
          <a:p>
            <a:pPr algn="just"/>
            <a:r>
              <a:rPr lang="en-US" dirty="0" smtClean="0">
                <a:latin typeface="Times New Roman" pitchFamily="18" charset="0"/>
                <a:cs typeface="Times New Roman" pitchFamily="18" charset="0"/>
              </a:rPr>
              <a:t>Kerberos provides a centralized authentication server whose function is to authenticate users to servers and servers to users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Unlike </a:t>
            </a:r>
            <a:r>
              <a:rPr lang="en-US" dirty="0" smtClean="0">
                <a:latin typeface="Times New Roman" pitchFamily="18" charset="0"/>
                <a:cs typeface="Times New Roman" pitchFamily="18" charset="0"/>
              </a:rPr>
              <a:t>most other authentication schemes, Kerberos relies exclusively on symmetric encryption, making no use of public-key encryption.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Two </a:t>
            </a:r>
            <a:r>
              <a:rPr lang="en-US" dirty="0" smtClean="0">
                <a:latin typeface="Times New Roman" pitchFamily="18" charset="0"/>
                <a:cs typeface="Times New Roman" pitchFamily="18" charset="0"/>
              </a:rPr>
              <a:t>versions of Kerberos are in common use: v4 &amp; v5.</a:t>
            </a:r>
            <a:endParaRPr lang="en-AU" dirty="0" smtClean="0">
              <a:latin typeface="Times New Roman" pitchFamily="18" charset="0"/>
              <a:cs typeface="Times New Roman" pitchFamily="18" charset="0"/>
            </a:endParaRPr>
          </a:p>
          <a:p>
            <a:pPr algn="just"/>
            <a:endParaRPr lang="en-AU" dirty="0">
              <a:latin typeface="Times New Roman" pitchFamily="18" charset="0"/>
              <a:cs typeface="Times New Roman" pitchFamily="18" charset="0"/>
            </a:endParaRP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Introduction</a:t>
            </a:r>
          </a:p>
          <a:p>
            <a:pPr algn="just"/>
            <a:r>
              <a:rPr lang="en-US" dirty="0" smtClean="0"/>
              <a:t>Motivation</a:t>
            </a:r>
          </a:p>
          <a:p>
            <a:pPr algn="just"/>
            <a:r>
              <a:rPr lang="en-US" dirty="0" smtClean="0"/>
              <a:t>Requirement</a:t>
            </a:r>
          </a:p>
          <a:p>
            <a:pPr algn="just"/>
            <a:r>
              <a:rPr lang="en-US" dirty="0" smtClean="0"/>
              <a:t>Kerberos V4</a:t>
            </a:r>
          </a:p>
          <a:p>
            <a:pPr algn="just"/>
            <a:r>
              <a:rPr lang="en-US" dirty="0" smtClean="0"/>
              <a:t>Kerberos Realms</a:t>
            </a:r>
          </a:p>
          <a:p>
            <a:pPr algn="just"/>
            <a:r>
              <a:rPr lang="en-US" dirty="0" smtClean="0"/>
              <a:t>Kerberos V5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807416" y="1624548"/>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AU" sz="3600" dirty="0">
                <a:latin typeface="Times New Roman" pitchFamily="18" charset="0"/>
                <a:cs typeface="Times New Roman" pitchFamily="18" charset="0"/>
              </a:rPr>
              <a:t>Kerberos</a:t>
            </a:r>
            <a:r>
              <a:rPr lang="en-US" sz="3600" dirty="0">
                <a:solidFill>
                  <a:schemeClr val="tx1"/>
                </a:solidFill>
                <a:latin typeface="Times New Roman" pitchFamily="18" charset="0"/>
                <a:cs typeface="Times New Roman" pitchFamily="18" charset="0"/>
              </a:rPr>
              <a:t> Motivation</a:t>
            </a:r>
          </a:p>
        </p:txBody>
      </p:sp>
      <p:sp>
        <p:nvSpPr>
          <p:cNvPr id="6147" name="Rectangle 3"/>
          <p:cNvSpPr>
            <a:spLocks noGrp="1" noChangeArrowheads="1"/>
          </p:cNvSpPr>
          <p:nvPr>
            <p:ph type="body" idx="1"/>
          </p:nvPr>
        </p:nvSpPr>
        <p:spPr/>
        <p:txBody>
          <a:bodyPr/>
          <a:lstStyle/>
          <a:p>
            <a:pPr algn="just">
              <a:lnSpc>
                <a:spcPct val="80000"/>
              </a:lnSpc>
            </a:pPr>
            <a:r>
              <a:rPr lang="en-US" sz="2800" dirty="0">
                <a:latin typeface="Times New Roman" pitchFamily="18" charset="0"/>
                <a:cs typeface="Times New Roman" pitchFamily="18" charset="0"/>
              </a:rPr>
              <a:t>Without knowledge of identity of person requesting an operation difficult to decide if it should be allowed.</a:t>
            </a:r>
          </a:p>
          <a:p>
            <a:pPr algn="just">
              <a:lnSpc>
                <a:spcPct val="80000"/>
              </a:lnSpc>
            </a:pPr>
            <a:endParaRPr lang="en-US" sz="2800" dirty="0">
              <a:latin typeface="Times New Roman" pitchFamily="18" charset="0"/>
              <a:cs typeface="Times New Roman" pitchFamily="18" charset="0"/>
            </a:endParaRPr>
          </a:p>
          <a:p>
            <a:pPr algn="just">
              <a:lnSpc>
                <a:spcPct val="80000"/>
              </a:lnSpc>
            </a:pPr>
            <a:r>
              <a:rPr lang="en-US" sz="2800" dirty="0">
                <a:latin typeface="Times New Roman" pitchFamily="18" charset="0"/>
                <a:cs typeface="Times New Roman" pitchFamily="18" charset="0"/>
              </a:rPr>
              <a:t>Traditional authentication methods are not suitable for use in computer networks where attackers can monitor network traffic and intercept passwords.</a:t>
            </a:r>
          </a:p>
          <a:p>
            <a:pPr algn="just">
              <a:lnSpc>
                <a:spcPct val="80000"/>
              </a:lnSpc>
            </a:pPr>
            <a:endParaRPr lang="en-US" sz="2800" dirty="0">
              <a:latin typeface="Times New Roman" pitchFamily="18" charset="0"/>
              <a:cs typeface="Times New Roman" pitchFamily="18" charset="0"/>
            </a:endParaRPr>
          </a:p>
          <a:p>
            <a:pPr algn="just">
              <a:lnSpc>
                <a:spcPct val="80000"/>
              </a:lnSpc>
            </a:pPr>
            <a:r>
              <a:rPr lang="en-US" sz="2800" dirty="0">
                <a:latin typeface="Times New Roman" pitchFamily="18" charset="0"/>
                <a:cs typeface="Times New Roman" pitchFamily="18" charset="0"/>
              </a:rPr>
              <a:t>Use of strong authentication methods is imperative.</a:t>
            </a:r>
          </a:p>
          <a:p>
            <a:pPr algn="just">
              <a:lnSpc>
                <a:spcPct val="80000"/>
              </a:lnSpc>
            </a:pPr>
            <a:endParaRPr lang="en-US" sz="2800" dirty="0">
              <a:latin typeface="Times New Roman" pitchFamily="18" charset="0"/>
              <a:cs typeface="Times New Roman" pitchFamily="18" charset="0"/>
            </a:endParaRP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AU" sz="3600">
                <a:latin typeface="Comic Sans MS" pitchFamily="66" charset="0"/>
              </a:rPr>
              <a:t>Kerberos</a:t>
            </a:r>
            <a:r>
              <a:rPr lang="en-US" sz="3600">
                <a:solidFill>
                  <a:schemeClr val="tx1"/>
                </a:solidFill>
                <a:latin typeface="Comic Sans MS" pitchFamily="66" charset="0"/>
              </a:rPr>
              <a:t> Motivation</a:t>
            </a:r>
          </a:p>
        </p:txBody>
      </p:sp>
      <p:sp>
        <p:nvSpPr>
          <p:cNvPr id="7171" name="Rectangle 3"/>
          <p:cNvSpPr>
            <a:spLocks noGrp="1" noChangeArrowheads="1"/>
          </p:cNvSpPr>
          <p:nvPr>
            <p:ph type="body" idx="1"/>
          </p:nvPr>
        </p:nvSpPr>
        <p:spPr/>
        <p:txBody>
          <a:bodyPr/>
          <a:lstStyle/>
          <a:p>
            <a:pPr algn="just">
              <a:lnSpc>
                <a:spcPct val="80000"/>
              </a:lnSpc>
              <a:buFontTx/>
              <a:buNone/>
            </a:pPr>
            <a:r>
              <a:rPr lang="en-US" sz="2800" dirty="0">
                <a:latin typeface="Comic Sans MS" pitchFamily="66" charset="0"/>
              </a:rPr>
              <a:t>In a common distributed architecture </a:t>
            </a:r>
          </a:p>
          <a:p>
            <a:pPr algn="just">
              <a:lnSpc>
                <a:spcPct val="80000"/>
              </a:lnSpc>
              <a:buFontTx/>
              <a:buNone/>
            </a:pPr>
            <a:r>
              <a:rPr lang="en-US" sz="2800" dirty="0">
                <a:latin typeface="Comic Sans MS" pitchFamily="66" charset="0"/>
              </a:rPr>
              <a:t>Three approaches to security envisaged:</a:t>
            </a:r>
          </a:p>
          <a:p>
            <a:pPr algn="just">
              <a:lnSpc>
                <a:spcPct val="80000"/>
              </a:lnSpc>
              <a:buFontTx/>
              <a:buNone/>
            </a:pPr>
            <a:endParaRPr lang="en-US" sz="2800" dirty="0">
              <a:latin typeface="Comic Sans MS" pitchFamily="66" charset="0"/>
            </a:endParaRPr>
          </a:p>
          <a:p>
            <a:pPr algn="just">
              <a:lnSpc>
                <a:spcPct val="80000"/>
              </a:lnSpc>
            </a:pPr>
            <a:r>
              <a:rPr lang="en-US" sz="2800" dirty="0">
                <a:latin typeface="Comic Sans MS" pitchFamily="66" charset="0"/>
              </a:rPr>
              <a:t>Rely on individual client work stations to assure identity of user.</a:t>
            </a:r>
          </a:p>
          <a:p>
            <a:pPr algn="just">
              <a:lnSpc>
                <a:spcPct val="80000"/>
              </a:lnSpc>
            </a:pPr>
            <a:endParaRPr lang="en-US" sz="2800" dirty="0">
              <a:latin typeface="Comic Sans MS" pitchFamily="66" charset="0"/>
            </a:endParaRPr>
          </a:p>
          <a:p>
            <a:pPr algn="just">
              <a:lnSpc>
                <a:spcPct val="80000"/>
              </a:lnSpc>
            </a:pPr>
            <a:r>
              <a:rPr lang="en-US" sz="2800" dirty="0">
                <a:latin typeface="Comic Sans MS" pitchFamily="66" charset="0"/>
              </a:rPr>
              <a:t>Require client systems to authenticate themselves to servers.</a:t>
            </a:r>
          </a:p>
          <a:p>
            <a:pPr algn="just">
              <a:lnSpc>
                <a:spcPct val="80000"/>
              </a:lnSpc>
            </a:pPr>
            <a:endParaRPr lang="en-US" sz="2800" dirty="0">
              <a:latin typeface="Comic Sans MS" pitchFamily="66" charset="0"/>
            </a:endParaRPr>
          </a:p>
          <a:p>
            <a:pPr algn="just">
              <a:lnSpc>
                <a:spcPct val="80000"/>
              </a:lnSpc>
            </a:pPr>
            <a:r>
              <a:rPr lang="en-US" sz="2800" dirty="0">
                <a:latin typeface="Comic Sans MS" pitchFamily="66" charset="0"/>
              </a:rPr>
              <a:t>Require user to prove identity for each service invoked.</a:t>
            </a:r>
          </a:p>
          <a:p>
            <a:pPr algn="just">
              <a:lnSpc>
                <a:spcPct val="80000"/>
              </a:lnSpc>
            </a:pPr>
            <a:endParaRPr lang="en-US" sz="2800" dirty="0">
              <a:latin typeface="Comic Sans MS" pitchFamily="66" charset="0"/>
            </a:endParaRP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gn="just"/>
            <a:r>
              <a:rPr lang="en-US" dirty="0" smtClean="0"/>
              <a:t>Introduction</a:t>
            </a:r>
          </a:p>
          <a:p>
            <a:pPr algn="just"/>
            <a:r>
              <a:rPr lang="en-US" dirty="0" smtClean="0"/>
              <a:t>Motivation</a:t>
            </a:r>
          </a:p>
          <a:p>
            <a:pPr algn="just"/>
            <a:r>
              <a:rPr lang="en-US" dirty="0" smtClean="0"/>
              <a:t>Requirement</a:t>
            </a:r>
          </a:p>
          <a:p>
            <a:pPr algn="just"/>
            <a:r>
              <a:rPr lang="en-US" dirty="0" smtClean="0"/>
              <a:t>Kerberos V4</a:t>
            </a:r>
          </a:p>
          <a:p>
            <a:pPr algn="just"/>
            <a:r>
              <a:rPr lang="en-US" dirty="0" smtClean="0"/>
              <a:t>Kerberos Realms</a:t>
            </a:r>
          </a:p>
          <a:p>
            <a:pPr algn="just"/>
            <a:r>
              <a:rPr lang="en-US" dirty="0" smtClean="0"/>
              <a:t>Kerberos V5</a:t>
            </a:r>
            <a:endParaRPr lang="en-US" dirty="0" smtClean="0"/>
          </a:p>
          <a:p>
            <a:pPr algn="just"/>
            <a:r>
              <a:rPr lang="en-US" dirty="0" smtClean="0"/>
              <a:t>Summary</a:t>
            </a:r>
            <a:endParaRPr lang="en-US" dirty="0" smtClean="0"/>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768227" y="206868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2853</TotalTime>
  <Words>1327</Words>
  <Application>Microsoft Office PowerPoint</Application>
  <PresentationFormat>On-screen Show (4:3)</PresentationFormat>
  <Paragraphs>271</Paragraphs>
  <Slides>36</Slides>
  <Notes>20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SASEPresentation</vt:lpstr>
      <vt:lpstr>Cryptography and Network Security </vt:lpstr>
      <vt:lpstr>Session Meta Data</vt:lpstr>
      <vt:lpstr>Revision History</vt:lpstr>
      <vt:lpstr>Agenda</vt:lpstr>
      <vt:lpstr>Kerberos - Introduction</vt:lpstr>
      <vt:lpstr>Agenda</vt:lpstr>
      <vt:lpstr>Kerberos Motivation</vt:lpstr>
      <vt:lpstr>Kerberos Motivation</vt:lpstr>
      <vt:lpstr>Agenda</vt:lpstr>
      <vt:lpstr>Kerberos Requirements</vt:lpstr>
      <vt:lpstr>Agenda</vt:lpstr>
      <vt:lpstr>Kerberos Version 4</vt:lpstr>
      <vt:lpstr>Kerberos v4</vt:lpstr>
      <vt:lpstr>A More Secure Authentication Dialogue </vt:lpstr>
      <vt:lpstr>Kerberos v4 Overview</vt:lpstr>
      <vt:lpstr>Kerberos v4 Dialogue</vt:lpstr>
      <vt:lpstr>Kerberos 4 Overview</vt:lpstr>
      <vt:lpstr>summary of Kerberos version 4 message exchanges</vt:lpstr>
      <vt:lpstr>Rationale for the Elements of the Kerberos Version 4 Protocol</vt:lpstr>
      <vt:lpstr>Slide 20</vt:lpstr>
      <vt:lpstr>Slide 21</vt:lpstr>
      <vt:lpstr>Agenda</vt:lpstr>
      <vt:lpstr>Kerberos Realms</vt:lpstr>
      <vt:lpstr>Kerberos Realms</vt:lpstr>
      <vt:lpstr>Request for Service in Another Realm</vt:lpstr>
      <vt:lpstr>summary of Kerberos realm message exchanges</vt:lpstr>
      <vt:lpstr>Agenda</vt:lpstr>
      <vt:lpstr>Kerberos Version 5</vt:lpstr>
      <vt:lpstr>summary of Kerberos version  5 message exchanges</vt:lpstr>
      <vt:lpstr>Kerberos Version 5 Flags</vt:lpstr>
      <vt:lpstr>Agenda</vt:lpstr>
      <vt:lpstr>Summary</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226</cp:revision>
  <dcterms:created xsi:type="dcterms:W3CDTF">2016-10-24T07:42:03Z</dcterms:created>
  <dcterms:modified xsi:type="dcterms:W3CDTF">2018-09-22T04:08:04Z</dcterms:modified>
</cp:coreProperties>
</file>