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5"/>
  </p:notesMasterIdLst>
  <p:sldIdLst>
    <p:sldId id="260" r:id="rId2"/>
    <p:sldId id="262" r:id="rId3"/>
    <p:sldId id="261" r:id="rId4"/>
    <p:sldId id="625" r:id="rId5"/>
    <p:sldId id="694" r:id="rId6"/>
    <p:sldId id="710" r:id="rId7"/>
    <p:sldId id="695" r:id="rId8"/>
    <p:sldId id="696" r:id="rId9"/>
    <p:sldId id="711" r:id="rId10"/>
    <p:sldId id="697" r:id="rId11"/>
    <p:sldId id="712" r:id="rId12"/>
    <p:sldId id="698" r:id="rId13"/>
    <p:sldId id="699" r:id="rId14"/>
    <p:sldId id="713" r:id="rId15"/>
    <p:sldId id="700" r:id="rId16"/>
    <p:sldId id="714" r:id="rId17"/>
    <p:sldId id="701" r:id="rId18"/>
    <p:sldId id="702" r:id="rId19"/>
    <p:sldId id="703" r:id="rId20"/>
    <p:sldId id="704" r:id="rId21"/>
    <p:sldId id="708" r:id="rId22"/>
    <p:sldId id="715" r:id="rId23"/>
    <p:sldId id="709" r:id="rId24"/>
    <p:sldId id="716" r:id="rId25"/>
    <p:sldId id="705" r:id="rId26"/>
    <p:sldId id="717" r:id="rId27"/>
    <p:sldId id="706" r:id="rId28"/>
    <p:sldId id="718" r:id="rId29"/>
    <p:sldId id="707" r:id="rId30"/>
    <p:sldId id="719" r:id="rId31"/>
    <p:sldId id="360" r:id="rId32"/>
    <p:sldId id="720" r:id="rId33"/>
    <p:sldId id="361" r:id="rId34"/>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33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82609" autoAdjust="0"/>
  </p:normalViewPr>
  <p:slideViewPr>
    <p:cSldViewPr snapToGrid="0">
      <p:cViewPr>
        <p:scale>
          <a:sx n="73" d="100"/>
          <a:sy n="73" d="100"/>
        </p:scale>
        <p:origin x="-1800" y="-5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36" d="100"/>
          <a:sy n="36" d="100"/>
        </p:scale>
        <p:origin x="2256" y="4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IN"/>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703EE1F4-F26E-4707-8020-842D2FFCB5F6}" type="datetimeFigureOut">
              <a:rPr lang="en-IN" smtClean="0"/>
              <a:pPr/>
              <a:t>22-09-2018</a:t>
            </a:fld>
            <a:endParaRPr lang="en-IN"/>
          </a:p>
        </p:txBody>
      </p:sp>
      <p:sp>
        <p:nvSpPr>
          <p:cNvPr id="4" name="Slide Image Placeholder 3"/>
          <p:cNvSpPr>
            <a:spLocks noGrp="1" noRot="1" noChangeAspect="1"/>
          </p:cNvSpPr>
          <p:nvPr>
            <p:ph type="sldImg" idx="2"/>
          </p:nvPr>
        </p:nvSpPr>
        <p:spPr>
          <a:xfrm>
            <a:off x="1247775" y="1279525"/>
            <a:ext cx="4603750" cy="3454400"/>
          </a:xfrm>
          <a:prstGeom prst="rect">
            <a:avLst/>
          </a:prstGeom>
          <a:noFill/>
          <a:ln w="12700">
            <a:solidFill>
              <a:prstClr val="black"/>
            </a:solidFill>
          </a:ln>
        </p:spPr>
        <p:txBody>
          <a:bodyPr vert="horz" lIns="99048" tIns="49524" rIns="99048" bIns="49524" rtlCol="0" anchor="ctr"/>
          <a:lstStyle/>
          <a:p>
            <a:endParaRPr lang="en-IN"/>
          </a:p>
        </p:txBody>
      </p:sp>
      <p:sp>
        <p:nvSpPr>
          <p:cNvPr id="5" name="Notes Placeholder 4"/>
          <p:cNvSpPr>
            <a:spLocks noGrp="1"/>
          </p:cNvSpPr>
          <p:nvPr>
            <p:ph type="body" sz="quarter" idx="3"/>
          </p:nvPr>
        </p:nvSpPr>
        <p:spPr>
          <a:xfrm>
            <a:off x="709930" y="4925408"/>
            <a:ext cx="5679440" cy="5309205"/>
          </a:xfrm>
          <a:prstGeom prst="rect">
            <a:avLst/>
          </a:prstGeom>
        </p:spPr>
        <p:txBody>
          <a:bodyPr vert="horz" lIns="99048" tIns="49524" rIns="99048" bIns="4952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IN"/>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A5FB0B8A-B651-4CB2-8667-94B028992942}" type="slidenum">
              <a:rPr lang="en-IN" smtClean="0"/>
              <a:pPr/>
              <a:t>‹#›</a:t>
            </a:fld>
            <a:endParaRPr lang="en-IN"/>
          </a:p>
        </p:txBody>
      </p:sp>
    </p:spTree>
    <p:extLst>
      <p:ext uri="{BB962C8B-B14F-4D97-AF65-F5344CB8AC3E}">
        <p14:creationId xmlns="" xmlns:p14="http://schemas.microsoft.com/office/powerpoint/2010/main" val="3244618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pPr/>
              <a:t>1</a:t>
            </a:fld>
            <a:endParaRPr lang="en-IN"/>
          </a:p>
        </p:txBody>
      </p:sp>
    </p:spTree>
    <p:extLst>
      <p:ext uri="{BB962C8B-B14F-4D97-AF65-F5344CB8AC3E}">
        <p14:creationId xmlns="" xmlns:p14="http://schemas.microsoft.com/office/powerpoint/2010/main" val="3353680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11</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AF1C33-06D5-4870-A91B-1E91657B7301}" type="slidenum">
              <a:rPr lang="en-AU"/>
              <a:pPr/>
              <a:t>12</a:t>
            </a:fld>
            <a:endParaRPr lang="en-AU"/>
          </a:p>
        </p:txBody>
      </p:sp>
      <p:sp>
        <p:nvSpPr>
          <p:cNvPr id="64514" name="Rectangle 2"/>
          <p:cNvSpPr>
            <a:spLocks noRot="1" noChangeArrowheads="1" noTextEdit="1"/>
          </p:cNvSpPr>
          <p:nvPr>
            <p:ph type="sldImg"/>
          </p:nvPr>
        </p:nvSpPr>
        <p:spPr>
          <a:ln/>
        </p:spPr>
      </p:sp>
      <p:sp>
        <p:nvSpPr>
          <p:cNvPr id="64515" name="Rectangle 3"/>
          <p:cNvSpPr>
            <a:spLocks noGrp="1" noChangeArrowheads="1"/>
          </p:cNvSpPr>
          <p:nvPr>
            <p:ph type="body" idx="1"/>
          </p:nvPr>
        </p:nvSpPr>
        <p:spPr/>
        <p:txBody>
          <a:bodyPr/>
          <a:lstStyle/>
          <a:p>
            <a:r>
              <a:rPr lang="en-AU"/>
              <a:t>All very easy is both parties use the same CA. If not, then there has to be some means to form a chain of certifications between the CA's used by the two parties. And that raises issues about whether the CA's are equivalent, whether they used the same policies to generate their certificates, and how much you're going to trust a CA at some remove from your own. These are all open issues.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D28D73-AD53-4529-9CC2-DDF8AF39534A}" type="slidenum">
              <a:rPr lang="en-AU"/>
              <a:pPr/>
              <a:t>13</a:t>
            </a:fld>
            <a:endParaRPr lang="en-AU"/>
          </a:p>
        </p:txBody>
      </p:sp>
      <p:sp>
        <p:nvSpPr>
          <p:cNvPr id="66562" name="Rectangle 2"/>
          <p:cNvSpPr>
            <a:spLocks noRot="1" noChangeArrowheads="1" noTextEdit="1"/>
          </p:cNvSpPr>
          <p:nvPr>
            <p:ph type="sldImg"/>
          </p:nvPr>
        </p:nvSpPr>
        <p:spPr>
          <a:ln/>
        </p:spPr>
      </p:sp>
      <p:sp>
        <p:nvSpPr>
          <p:cNvPr id="66563" name="Rectangle 3"/>
          <p:cNvSpPr>
            <a:spLocks noGrp="1" noChangeArrowheads="1"/>
          </p:cNvSpPr>
          <p:nvPr>
            <p:ph type="body" idx="1"/>
          </p:nvPr>
        </p:nvSpPr>
        <p:spPr/>
        <p:txBody>
          <a:bodyPr/>
          <a:lstStyle/>
          <a:p>
            <a:r>
              <a:rPr lang="en-US"/>
              <a:t>Stallings Fig 14.4.</a:t>
            </a:r>
          </a:p>
          <a:p>
            <a:endParaRPr lang="en-US"/>
          </a:p>
          <a:p>
            <a:r>
              <a:rPr lang="en-US"/>
              <a:t>Track chains of certificates:</a:t>
            </a:r>
          </a:p>
          <a:p>
            <a:r>
              <a:rPr lang="en-AU"/>
              <a:t>A acquires B certificate using chain:  X&lt;&lt;W&gt;&gt;W&lt;&lt;V&gt;&gt;V&lt;&lt;Y&gt;&gt;Y&lt;&lt;Z&gt;&gt;Z&lt;&lt;B&gt;&gt; </a:t>
            </a:r>
          </a:p>
          <a:p>
            <a:r>
              <a:rPr lang="en-AU"/>
              <a:t>B acquires A certificate using chain:  Z&lt;&lt;Y&gt;&gt;Y&lt;&lt;V&gt;&gt;V&lt;&lt;W&gt;&gt;W&lt;&lt;X&gt;&gt;X&lt;&lt;A&gt;&gt; </a:t>
            </a:r>
          </a:p>
          <a:p>
            <a:endParaRPr lang="en-A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14</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16</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854FD3-CABA-4BB4-8712-BAECFA8E9F18}" type="slidenum">
              <a:rPr lang="en-AU"/>
              <a:pPr/>
              <a:t>17</a:t>
            </a:fld>
            <a:endParaRPr lang="en-AU"/>
          </a:p>
        </p:txBody>
      </p:sp>
      <p:sp>
        <p:nvSpPr>
          <p:cNvPr id="69634" name="Rectangle 2"/>
          <p:cNvSpPr>
            <a:spLocks noRot="1" noChangeArrowheads="1" noTextEdit="1"/>
          </p:cNvSpPr>
          <p:nvPr>
            <p:ph type="sldImg"/>
          </p:nvPr>
        </p:nvSpPr>
        <p:spPr>
          <a:ln/>
        </p:spPr>
      </p:sp>
      <p:sp>
        <p:nvSpPr>
          <p:cNvPr id="69635" name="Rectangle 3"/>
          <p:cNvSpPr>
            <a:spLocks noGrp="1" noChangeArrowheads="1"/>
          </p:cNvSpPr>
          <p:nvPr>
            <p:ph type="body" idx="1"/>
          </p:nvPr>
        </p:nvSpPr>
        <p:spPr/>
        <p:txBody>
          <a:bodyPr/>
          <a:lstStyle/>
          <a:p>
            <a:r>
              <a:rPr lang="en-AU"/>
              <a:t>The X.509 standard specifies the authentication protocols that can be used when obtaining and using certificates. 1-way for unidirectional messages (like email), 2-way for interactive sessions when timestamps are used, 3-way for interactive sessions with no need for timestamps (and hence synchronised clocks).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22</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24</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26</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28</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pPr/>
              <a:t>2</a:t>
            </a:fld>
            <a:endParaRPr lang="en-IN"/>
          </a:p>
        </p:txBody>
      </p:sp>
    </p:spTree>
    <p:extLst>
      <p:ext uri="{BB962C8B-B14F-4D97-AF65-F5344CB8AC3E}">
        <p14:creationId xmlns="" xmlns:p14="http://schemas.microsoft.com/office/powerpoint/2010/main" val="28632818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30</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32</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5FB0B8A-B651-4CB2-8667-94B028992942}" type="slidenum">
              <a:rPr lang="en-IN" smtClean="0"/>
              <a:pPr/>
              <a:t>3</a:t>
            </a:fld>
            <a:endParaRPr lang="en-IN"/>
          </a:p>
        </p:txBody>
      </p:sp>
    </p:spTree>
    <p:extLst>
      <p:ext uri="{BB962C8B-B14F-4D97-AF65-F5344CB8AC3E}">
        <p14:creationId xmlns="" xmlns:p14="http://schemas.microsoft.com/office/powerpoint/2010/main" val="551119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4</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6137FD-BCCE-44FF-91A5-B9C64C213A63}" type="slidenum">
              <a:rPr lang="en-AU"/>
              <a:pPr/>
              <a:t>5</a:t>
            </a:fld>
            <a:endParaRPr lang="en-AU"/>
          </a:p>
        </p:txBody>
      </p:sp>
      <p:sp>
        <p:nvSpPr>
          <p:cNvPr id="58370" name="Rectangle 2"/>
          <p:cNvSpPr>
            <a:spLocks noRot="1" noChangeArrowheads="1" noTextEdit="1"/>
          </p:cNvSpPr>
          <p:nvPr>
            <p:ph type="sldImg"/>
          </p:nvPr>
        </p:nvSpPr>
        <p:spPr>
          <a:ln/>
        </p:spPr>
      </p:sp>
      <p:sp>
        <p:nvSpPr>
          <p:cNvPr id="58371" name="Rectangle 3"/>
          <p:cNvSpPr>
            <a:spLocks noGrp="1" noChangeArrowheads="1"/>
          </p:cNvSpPr>
          <p:nvPr>
            <p:ph type="body" idx="1"/>
          </p:nvPr>
        </p:nvSpPr>
        <p:spPr/>
        <p:txBody>
          <a:bodyPr/>
          <a:lstStyle/>
          <a:p>
            <a:r>
              <a:rPr lang="en-AU"/>
              <a:t>X.509 is the Internationally accepted standard for how to construct a public key certificate, and is becoming widely used. It has gone through several versions. It is used by S/MIME secure email, SSL/TLS secure Internet links (eg for secure web).</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6</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DC4782-BE7C-43CB-89DE-DE87B1DE7905}" type="slidenum">
              <a:rPr lang="en-AU"/>
              <a:pPr/>
              <a:t>7</a:t>
            </a:fld>
            <a:endParaRPr lang="en-AU"/>
          </a:p>
        </p:txBody>
      </p:sp>
      <p:sp>
        <p:nvSpPr>
          <p:cNvPr id="63490" name="Rectangle 2"/>
          <p:cNvSpPr>
            <a:spLocks noRot="1" noChangeArrowheads="1" noTextEdit="1"/>
          </p:cNvSpPr>
          <p:nvPr>
            <p:ph type="sldImg"/>
          </p:nvPr>
        </p:nvSpPr>
        <p:spPr>
          <a:ln/>
        </p:spPr>
      </p:sp>
      <p:sp>
        <p:nvSpPr>
          <p:cNvPr id="63491" name="Rectangle 3"/>
          <p:cNvSpPr>
            <a:spLocks noGrp="1" noChangeArrowheads="1"/>
          </p:cNvSpPr>
          <p:nvPr>
            <p:ph type="body" idx="1"/>
          </p:nvPr>
        </p:nvSpPr>
        <p:spPr/>
        <p:txBody>
          <a:bodyPr/>
          <a:lstStyle/>
          <a:p>
            <a:r>
              <a:rPr lang="en-AU"/>
              <a:t>The X.509 certificate is the heart of the standard. There are 3 versions, with successively more info in the certificate - must be v2 if either unique identifier field exists, must be v3 if any extensions are used.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32C217-105D-41E4-9C0D-A82A81B756E0}" type="slidenum">
              <a:rPr lang="en-AU"/>
              <a:pPr/>
              <a:t>8</a:t>
            </a:fld>
            <a:endParaRPr lang="en-AU"/>
          </a:p>
        </p:txBody>
      </p:sp>
      <p:sp>
        <p:nvSpPr>
          <p:cNvPr id="60418" name="Rectangle 2"/>
          <p:cNvSpPr>
            <a:spLocks noRot="1" noChangeArrowheads="1" noTextEdit="1"/>
          </p:cNvSpPr>
          <p:nvPr>
            <p:ph type="sldImg"/>
          </p:nvPr>
        </p:nvSpPr>
        <p:spPr>
          <a:ln/>
        </p:spPr>
      </p:sp>
      <p:sp>
        <p:nvSpPr>
          <p:cNvPr id="60419" name="Rectangle 3"/>
          <p:cNvSpPr>
            <a:spLocks noGrp="1" noChangeArrowheads="1"/>
          </p:cNvSpPr>
          <p:nvPr>
            <p:ph type="body" idx="1"/>
          </p:nvPr>
        </p:nvSpPr>
        <p:spPr/>
        <p:txBody>
          <a:bodyPr/>
          <a:lstStyle/>
          <a:p>
            <a:r>
              <a:rPr lang="en-US"/>
              <a:t>Stallings Fig 14.3</a:t>
            </a:r>
            <a:endParaRPr lang="en-A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9</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band"/>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 y="5583235"/>
            <a:ext cx="9128125" cy="1289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8"/>
          <p:cNvSpPr>
            <a:spLocks noChangeArrowheads="1"/>
          </p:cNvSpPr>
          <p:nvPr/>
        </p:nvSpPr>
        <p:spPr bwMode="auto">
          <a:xfrm>
            <a:off x="0" y="0"/>
            <a:ext cx="9144000" cy="1752600"/>
          </a:xfrm>
          <a:prstGeom prst="rect">
            <a:avLst/>
          </a:prstGeom>
          <a:solidFill>
            <a:srgbClr val="335295"/>
          </a:solidFill>
          <a:ln w="9525">
            <a:noFill/>
            <a:miter lim="800000"/>
            <a:headEnd/>
            <a:tailEnd/>
          </a:ln>
        </p:spPr>
        <p:txBody>
          <a:bodyPr wrap="none" anchor="ctr"/>
          <a:lstStyle/>
          <a:p>
            <a:pPr>
              <a:defRPr/>
            </a:pPr>
            <a:endParaRPr lang="en-US" sz="1800">
              <a:latin typeface="Arial" charset="0"/>
              <a:cs typeface="+mn-cs"/>
            </a:endParaRPr>
          </a:p>
        </p:txBody>
      </p:sp>
      <p:sp>
        <p:nvSpPr>
          <p:cNvPr id="5122" name="Rectangle 2"/>
          <p:cNvSpPr>
            <a:spLocks noGrp="1" noChangeArrowheads="1"/>
          </p:cNvSpPr>
          <p:nvPr>
            <p:ph type="ctrTitle"/>
          </p:nvPr>
        </p:nvSpPr>
        <p:spPr>
          <a:xfrm>
            <a:off x="685800" y="2286000"/>
            <a:ext cx="7772400" cy="1143000"/>
          </a:xfrm>
        </p:spPr>
        <p:txBody>
          <a:bodyPr/>
          <a:lstStyle>
            <a:lvl1pPr>
              <a:defRPr>
                <a:solidFill>
                  <a:srgbClr val="1B57B5"/>
                </a:solidFill>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latin typeface="Arial" panose="020B0604020202020204" pitchFamily="34" charset="0"/>
                <a:cs typeface="Arial" panose="020B0604020202020204" pitchFamily="34" charset="0"/>
              </a:defRPr>
            </a:lvl1pPr>
          </a:lstStyle>
          <a:p>
            <a:r>
              <a:rPr lang="en-US" smtClean="0"/>
              <a:t>Click to edit Master subtitle style</a:t>
            </a:r>
            <a:endParaRPr lang="en-US"/>
          </a:p>
        </p:txBody>
      </p:sp>
    </p:spTree>
    <p:extLst>
      <p:ext uri="{BB962C8B-B14F-4D97-AF65-F5344CB8AC3E}">
        <p14:creationId xmlns="" xmlns:p14="http://schemas.microsoft.com/office/powerpoint/2010/main" val="3388091961"/>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57200" y="1066800"/>
            <a:ext cx="822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74638"/>
            <a:ext cx="8229600" cy="792162"/>
          </a:xfrm>
        </p:spPr>
        <p:txBody>
          <a:bodyPr/>
          <a:lstStyle>
            <a:lvl1pPr>
              <a:defRPr sz="3200">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457200" y="1219202"/>
            <a:ext cx="8229600" cy="4906963"/>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p:nvSpPr>
        <p:spPr>
          <a:xfrm>
            <a:off x="3800520" y="6291590"/>
            <a:ext cx="466794" cy="253916"/>
          </a:xfrm>
          <a:prstGeom prst="rect">
            <a:avLst/>
          </a:prstGeom>
          <a:noFill/>
        </p:spPr>
        <p:txBody>
          <a:bodyPr wrap="none" rtlCol="0">
            <a:spAutoFit/>
          </a:bodyPr>
          <a:lstStyle/>
          <a:p>
            <a:r>
              <a:rPr lang="en-US" sz="1050" i="1" baseline="0" dirty="0" smtClean="0"/>
              <a:t>v 1.0</a:t>
            </a:r>
            <a:endParaRPr lang="en-US" sz="1050" i="1" dirty="0"/>
          </a:p>
        </p:txBody>
      </p:sp>
    </p:spTree>
    <p:extLst>
      <p:ext uri="{BB962C8B-B14F-4D97-AF65-F5344CB8AC3E}">
        <p14:creationId xmlns="" xmlns:p14="http://schemas.microsoft.com/office/powerpoint/2010/main" val="2107125811"/>
      </p:ext>
    </p:extLst>
  </p:cSld>
  <p:clrMapOvr>
    <a:overrideClrMapping bg1="lt1" tx1="dk1" bg2="lt2" tx2="dk2" accent1="accent1" accent2="accent2" accent3="accent3" accent4="accent4" accent5="accent5" accent6="accent6" hlink="hlink" folHlink="folHlink"/>
  </p:clrMapOvr>
  <p:transition>
    <p:wipe dir="d"/>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1" descr="band"/>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 y="5568727"/>
            <a:ext cx="9142413" cy="1289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2" name="Rectangle 3"/>
          <p:cNvSpPr>
            <a:spLocks noGrp="1" noChangeArrowheads="1"/>
          </p:cNvSpPr>
          <p:nvPr>
            <p:ph type="body" idx="1"/>
          </p:nvPr>
        </p:nvSpPr>
        <p:spPr bwMode="auto">
          <a:xfrm>
            <a:off x="457200" y="1447800"/>
            <a:ext cx="8229600" cy="4678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Oval 4"/>
          <p:cNvSpPr>
            <a:spLocks noChangeArrowheads="1"/>
          </p:cNvSpPr>
          <p:nvPr/>
        </p:nvSpPr>
        <p:spPr bwMode="auto">
          <a:xfrm>
            <a:off x="0" y="6213364"/>
            <a:ext cx="685800" cy="304800"/>
          </a:xfrm>
          <a:prstGeom prst="ellipse">
            <a:avLst/>
          </a:prstGeom>
          <a:solidFill>
            <a:schemeClr val="bg1"/>
          </a:solidFill>
          <a:ln w="25400" algn="ctr">
            <a:solidFill>
              <a:schemeClr val="bg1"/>
            </a:solidFill>
            <a:round/>
            <a:headEnd/>
            <a:tailEnd/>
          </a:ln>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fld id="{68F38F93-EFB2-4D8E-B34E-D4180BE42A95}" type="slidenum">
              <a:rPr lang="en-US" altLang="en-US" sz="1600" b="1">
                <a:solidFill>
                  <a:schemeClr val="accent2"/>
                </a:solidFill>
                <a:latin typeface="Calibri" panose="020F0502020204030204" pitchFamily="34" charset="0"/>
              </a:rPr>
              <a:pPr algn="ctr"/>
              <a:t>‹#›</a:t>
            </a:fld>
            <a:endParaRPr lang="en-US" altLang="en-US" sz="1800" b="1" dirty="0">
              <a:solidFill>
                <a:schemeClr val="accent2"/>
              </a:solidFill>
              <a:latin typeface="Calibri" panose="020F0502020204030204" pitchFamily="34" charset="0"/>
            </a:endParaRPr>
          </a:p>
        </p:txBody>
      </p:sp>
    </p:spTree>
    <p:extLst>
      <p:ext uri="{BB962C8B-B14F-4D97-AF65-F5344CB8AC3E}">
        <p14:creationId xmlns="" xmlns:p14="http://schemas.microsoft.com/office/powerpoint/2010/main" val="2030570571"/>
      </p:ext>
    </p:extLst>
  </p:cSld>
  <p:clrMap bg1="lt1" tx1="dk1" bg2="lt2" tx2="dk2" accent1="accent1" accent2="accent2" accent3="accent3" accent4="accent4" accent5="accent5" accent6="accent6" hlink="hlink" folHlink="folHlink"/>
  <p:sldLayoutIdLst>
    <p:sldLayoutId id="2147483666" r:id="rId1"/>
    <p:sldLayoutId id="2147483667" r:id="rId2"/>
  </p:sldLayoutIdLst>
  <p:transition>
    <p:wipe dir="d"/>
  </p:transition>
  <p:txStyles>
    <p:title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p:titleStyle>
    <p:bodyStyle>
      <a:lvl1pPr marL="342900" indent="-342900" algn="l" rtl="0" eaLnBrk="1" fontAlgn="base" hangingPunct="1">
        <a:spcBef>
          <a:spcPct val="20000"/>
        </a:spcBef>
        <a:spcAft>
          <a:spcPct val="0"/>
        </a:spcAft>
        <a:buChar char="•"/>
        <a:defRPr sz="2800">
          <a:solidFill>
            <a:srgbClr val="0000FF"/>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2pPr>
      <a:lvl3pPr marL="1143000" indent="-228600" algn="l" rtl="0" eaLnBrk="1" fontAlgn="base" hangingPunct="1">
        <a:spcBef>
          <a:spcPct val="20000"/>
        </a:spcBef>
        <a:spcAft>
          <a:spcPct val="0"/>
        </a:spcAft>
        <a:buChar char="•"/>
        <a:defRPr sz="2000">
          <a:solidFill>
            <a:srgbClr val="1B57B5"/>
          </a:solidFill>
          <a:latin typeface="Arial" panose="020B0604020202020204" pitchFamily="34" charset="0"/>
          <a:cs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Cryptography and Network Security</a:t>
            </a:r>
            <a:br>
              <a:rPr lang="en-US" b="1" dirty="0" smtClean="0"/>
            </a:br>
            <a:endParaRPr lang="en-IN" dirty="0"/>
          </a:p>
        </p:txBody>
      </p:sp>
      <p:sp>
        <p:nvSpPr>
          <p:cNvPr id="5" name="Subtitle 4"/>
          <p:cNvSpPr>
            <a:spLocks noGrp="1"/>
          </p:cNvSpPr>
          <p:nvPr>
            <p:ph type="subTitle" idx="1"/>
          </p:nvPr>
        </p:nvSpPr>
        <p:spPr>
          <a:xfrm>
            <a:off x="1371600" y="3809999"/>
            <a:ext cx="6400800" cy="2055223"/>
          </a:xfrm>
        </p:spPr>
        <p:txBody>
          <a:bodyPr/>
          <a:lstStyle/>
          <a:p>
            <a:r>
              <a:rPr lang="en-US" dirty="0" smtClean="0"/>
              <a:t>X.509 Certificate</a:t>
            </a:r>
            <a:endParaRPr lang="en-US" dirty="0" smtClean="0"/>
          </a:p>
        </p:txBody>
      </p:sp>
    </p:spTree>
    <p:extLst>
      <p:ext uri="{BB962C8B-B14F-4D97-AF65-F5344CB8AC3E}">
        <p14:creationId xmlns="" xmlns:p14="http://schemas.microsoft.com/office/powerpoint/2010/main" val="3948537728"/>
      </p:ext>
    </p:extLst>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Obtaining a </a:t>
            </a:r>
            <a:r>
              <a:rPr lang="en-AU"/>
              <a:t>Certificate </a:t>
            </a:r>
          </a:p>
        </p:txBody>
      </p:sp>
      <p:sp>
        <p:nvSpPr>
          <p:cNvPr id="61443" name="Rectangle 3"/>
          <p:cNvSpPr>
            <a:spLocks noGrp="1" noChangeArrowheads="1"/>
          </p:cNvSpPr>
          <p:nvPr>
            <p:ph type="body" idx="1"/>
          </p:nvPr>
        </p:nvSpPr>
        <p:spPr/>
        <p:txBody>
          <a:bodyPr/>
          <a:lstStyle/>
          <a:p>
            <a:r>
              <a:rPr lang="en-AU"/>
              <a:t>any user with access to CA can get any certificate from it </a:t>
            </a:r>
          </a:p>
          <a:p>
            <a:r>
              <a:rPr lang="en-AU"/>
              <a:t>only the CA can modify a certificate </a:t>
            </a:r>
          </a:p>
          <a:p>
            <a:r>
              <a:rPr lang="en-AU"/>
              <a:t>because cannot be forged, certificates can be placed in a public directory </a:t>
            </a:r>
          </a:p>
        </p:txBody>
      </p:sp>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gn="just"/>
            <a:r>
              <a:rPr lang="en-US" dirty="0" smtClean="0"/>
              <a:t>X.509 authentication service</a:t>
            </a:r>
          </a:p>
          <a:p>
            <a:pPr algn="just"/>
            <a:r>
              <a:rPr lang="en-US" dirty="0" smtClean="0"/>
              <a:t>X.509 certificates</a:t>
            </a:r>
          </a:p>
          <a:p>
            <a:pPr lvl="1" algn="just"/>
            <a:r>
              <a:rPr lang="en-US" dirty="0" smtClean="0"/>
              <a:t>Obtaining a certificate</a:t>
            </a:r>
          </a:p>
          <a:p>
            <a:pPr lvl="1" algn="just"/>
            <a:r>
              <a:rPr lang="en-US" dirty="0" smtClean="0"/>
              <a:t>CA hierarchy</a:t>
            </a:r>
          </a:p>
          <a:p>
            <a:pPr lvl="1" algn="just"/>
            <a:r>
              <a:rPr lang="en-US" dirty="0" smtClean="0"/>
              <a:t>Certificate revocation</a:t>
            </a:r>
          </a:p>
          <a:p>
            <a:pPr lvl="1" algn="just"/>
            <a:r>
              <a:rPr lang="en-US" dirty="0" smtClean="0"/>
              <a:t>Authentication procedures</a:t>
            </a:r>
          </a:p>
          <a:p>
            <a:pPr lvl="1" algn="just"/>
            <a:r>
              <a:rPr lang="en-US" dirty="0" smtClean="0"/>
              <a:t>Public Key infrastructure</a:t>
            </a:r>
          </a:p>
          <a:p>
            <a:pPr lvl="1" algn="just"/>
            <a:r>
              <a:rPr lang="en-US" dirty="0" smtClean="0"/>
              <a:t>X.509 version3</a:t>
            </a:r>
          </a:p>
          <a:p>
            <a:pPr lvl="1" algn="just"/>
            <a:r>
              <a:rPr lang="en-US" dirty="0" smtClean="0"/>
              <a:t>Certificate extension</a:t>
            </a:r>
            <a:endParaRPr lang="en-US" dirty="0" smtClean="0"/>
          </a:p>
          <a:p>
            <a:pPr algn="just"/>
            <a:r>
              <a:rPr lang="en-US" dirty="0" smtClean="0"/>
              <a:t>Summary</a:t>
            </a:r>
            <a:endParaRPr lang="en-US" dirty="0" smtClean="0"/>
          </a:p>
          <a:p>
            <a:pPr algn="just"/>
            <a:r>
              <a:rPr lang="en-US" dirty="0" smtClean="0"/>
              <a:t>Test your understanding</a:t>
            </a:r>
          </a:p>
          <a:p>
            <a:pPr algn="just"/>
            <a:r>
              <a:rPr lang="en-US"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938043" y="2356069"/>
            <a:ext cx="4025841"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AU"/>
              <a:t>CA Hierarchy </a:t>
            </a:r>
          </a:p>
        </p:txBody>
      </p:sp>
      <p:sp>
        <p:nvSpPr>
          <p:cNvPr id="62467" name="Rectangle 3"/>
          <p:cNvSpPr>
            <a:spLocks noGrp="1" noChangeArrowheads="1"/>
          </p:cNvSpPr>
          <p:nvPr>
            <p:ph type="body" idx="1"/>
          </p:nvPr>
        </p:nvSpPr>
        <p:spPr/>
        <p:txBody>
          <a:bodyPr/>
          <a:lstStyle/>
          <a:p>
            <a:pPr>
              <a:lnSpc>
                <a:spcPct val="90000"/>
              </a:lnSpc>
            </a:pPr>
            <a:r>
              <a:rPr lang="en-AU" sz="2800"/>
              <a:t>if both users share a common CA then they are assumed to know its public key </a:t>
            </a:r>
          </a:p>
          <a:p>
            <a:pPr>
              <a:lnSpc>
                <a:spcPct val="90000"/>
              </a:lnSpc>
            </a:pPr>
            <a:r>
              <a:rPr lang="en-AU" sz="2800"/>
              <a:t>otherwise CA's must form a hierarchy </a:t>
            </a:r>
          </a:p>
          <a:p>
            <a:pPr>
              <a:lnSpc>
                <a:spcPct val="90000"/>
              </a:lnSpc>
            </a:pPr>
            <a:r>
              <a:rPr lang="en-AU" sz="2800"/>
              <a:t>use certificates linking members of hierarchy to validate other CA's </a:t>
            </a:r>
          </a:p>
          <a:p>
            <a:pPr lvl="1">
              <a:lnSpc>
                <a:spcPct val="90000"/>
              </a:lnSpc>
            </a:pPr>
            <a:r>
              <a:rPr lang="en-AU" sz="2400"/>
              <a:t>each CA has certificates for clients (forward) and parent (backward) </a:t>
            </a:r>
          </a:p>
          <a:p>
            <a:pPr>
              <a:lnSpc>
                <a:spcPct val="90000"/>
              </a:lnSpc>
            </a:pPr>
            <a:r>
              <a:rPr lang="en-AU" sz="2800"/>
              <a:t>each client trusts parents certificates </a:t>
            </a:r>
          </a:p>
          <a:p>
            <a:pPr>
              <a:lnSpc>
                <a:spcPct val="90000"/>
              </a:lnSpc>
            </a:pPr>
            <a:r>
              <a:rPr lang="en-AU" sz="2800"/>
              <a:t>enable verification of any certificate from one CA by users of all other CAs in hierarchy </a:t>
            </a:r>
          </a:p>
        </p:txBody>
      </p:sp>
    </p:spTree>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AU"/>
              <a:t>CA Hierarchy Use</a:t>
            </a:r>
          </a:p>
        </p:txBody>
      </p:sp>
      <p:pic>
        <p:nvPicPr>
          <p:cNvPr id="65539" name="Picture 3"/>
          <p:cNvPicPr>
            <a:picLocks noChangeAspect="1" noChangeArrowheads="1"/>
          </p:cNvPicPr>
          <p:nvPr>
            <p:ph type="body" idx="1"/>
          </p:nvPr>
        </p:nvPicPr>
        <p:blipFill>
          <a:blip r:embed="rId3"/>
          <a:srcRect/>
          <a:stretch>
            <a:fillRect/>
          </a:stretch>
        </p:blipFill>
        <p:spPr>
          <a:xfrm>
            <a:off x="1331913" y="1600200"/>
            <a:ext cx="6264275" cy="4525963"/>
          </a:xfrm>
        </p:spPr>
      </p:pic>
    </p:spTree>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gn="just"/>
            <a:r>
              <a:rPr lang="en-US" dirty="0" smtClean="0"/>
              <a:t>X.509 authentication service</a:t>
            </a:r>
          </a:p>
          <a:p>
            <a:pPr algn="just"/>
            <a:r>
              <a:rPr lang="en-US" dirty="0" smtClean="0"/>
              <a:t>X.509 certificates</a:t>
            </a:r>
          </a:p>
          <a:p>
            <a:pPr lvl="1" algn="just"/>
            <a:r>
              <a:rPr lang="en-US" dirty="0" smtClean="0"/>
              <a:t>Obtaining a certificate</a:t>
            </a:r>
          </a:p>
          <a:p>
            <a:pPr lvl="1" algn="just"/>
            <a:r>
              <a:rPr lang="en-US" dirty="0" smtClean="0"/>
              <a:t>CA hierarchy</a:t>
            </a:r>
          </a:p>
          <a:p>
            <a:pPr lvl="1" algn="just"/>
            <a:r>
              <a:rPr lang="en-US" dirty="0" smtClean="0"/>
              <a:t>Certificate revocation</a:t>
            </a:r>
          </a:p>
          <a:p>
            <a:pPr lvl="1" algn="just"/>
            <a:r>
              <a:rPr lang="en-US" dirty="0" smtClean="0"/>
              <a:t>Authentication procedures</a:t>
            </a:r>
          </a:p>
          <a:p>
            <a:pPr lvl="1" algn="just"/>
            <a:r>
              <a:rPr lang="en-US" dirty="0" smtClean="0"/>
              <a:t>Public Key infrastructure</a:t>
            </a:r>
          </a:p>
          <a:p>
            <a:pPr lvl="1" algn="just"/>
            <a:r>
              <a:rPr lang="en-US" dirty="0" smtClean="0"/>
              <a:t>X.509 version3</a:t>
            </a:r>
          </a:p>
          <a:p>
            <a:pPr lvl="1" algn="just"/>
            <a:r>
              <a:rPr lang="en-US" dirty="0" smtClean="0"/>
              <a:t>Certificate extension</a:t>
            </a:r>
            <a:endParaRPr lang="en-US" dirty="0" smtClean="0"/>
          </a:p>
          <a:p>
            <a:pPr algn="just"/>
            <a:r>
              <a:rPr lang="en-US" dirty="0" smtClean="0"/>
              <a:t>Summary</a:t>
            </a:r>
            <a:endParaRPr lang="en-US" dirty="0" smtClean="0"/>
          </a:p>
          <a:p>
            <a:pPr algn="just"/>
            <a:r>
              <a:rPr lang="en-US" dirty="0" smtClean="0"/>
              <a:t>Test your understanding</a:t>
            </a:r>
          </a:p>
          <a:p>
            <a:pPr algn="just"/>
            <a:r>
              <a:rPr lang="en-US"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924980" y="2747955"/>
            <a:ext cx="4025841"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AU"/>
              <a:t>Certificate Revocation</a:t>
            </a:r>
          </a:p>
        </p:txBody>
      </p:sp>
      <p:sp>
        <p:nvSpPr>
          <p:cNvPr id="67587" name="Rectangle 3"/>
          <p:cNvSpPr>
            <a:spLocks noGrp="1" noChangeArrowheads="1"/>
          </p:cNvSpPr>
          <p:nvPr>
            <p:ph type="body" idx="1"/>
          </p:nvPr>
        </p:nvSpPr>
        <p:spPr/>
        <p:txBody>
          <a:bodyPr/>
          <a:lstStyle/>
          <a:p>
            <a:pPr marL="609600" indent="-609600"/>
            <a:r>
              <a:rPr lang="en-US"/>
              <a:t>certificates have a period of validity</a:t>
            </a:r>
          </a:p>
          <a:p>
            <a:pPr marL="609600" indent="-609600"/>
            <a:r>
              <a:rPr lang="en-US"/>
              <a:t>may need to revoke before expiry, eg:</a:t>
            </a:r>
          </a:p>
          <a:p>
            <a:pPr marL="990600" lvl="1" indent="-533400">
              <a:buFontTx/>
              <a:buAutoNum type="arabicPeriod"/>
            </a:pPr>
            <a:r>
              <a:rPr lang="en-AU"/>
              <a:t>user's private key is compromised</a:t>
            </a:r>
          </a:p>
          <a:p>
            <a:pPr marL="990600" lvl="1" indent="-533400">
              <a:buFontTx/>
              <a:buAutoNum type="arabicPeriod"/>
            </a:pPr>
            <a:r>
              <a:rPr lang="en-AU"/>
              <a:t>user is no longer certified by this CA</a:t>
            </a:r>
          </a:p>
          <a:p>
            <a:pPr marL="990600" lvl="1" indent="-533400">
              <a:buFontTx/>
              <a:buAutoNum type="arabicPeriod"/>
            </a:pPr>
            <a:r>
              <a:rPr lang="en-AU"/>
              <a:t>CA's certificate is compromised</a:t>
            </a:r>
          </a:p>
          <a:p>
            <a:pPr marL="609600" indent="-609600"/>
            <a:r>
              <a:rPr lang="en-US"/>
              <a:t>CA’s maintain list of revoked certificates</a:t>
            </a:r>
          </a:p>
          <a:p>
            <a:pPr marL="990600" lvl="1" indent="-533400"/>
            <a:r>
              <a:rPr lang="en-US"/>
              <a:t>the Certificate Revocation List (CRL)</a:t>
            </a:r>
          </a:p>
          <a:p>
            <a:pPr marL="609600" indent="-609600"/>
            <a:r>
              <a:rPr lang="en-US"/>
              <a:t>users should check certs with CA’s CRL</a:t>
            </a:r>
            <a:endParaRPr lang="en-AU"/>
          </a:p>
          <a:p>
            <a:pPr marL="990600" lvl="1" indent="-533400"/>
            <a:endParaRPr lang="en-AU"/>
          </a:p>
        </p:txBody>
      </p:sp>
    </p:spTree>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gn="just"/>
            <a:r>
              <a:rPr lang="en-US" dirty="0" smtClean="0"/>
              <a:t>X.509 authentication service</a:t>
            </a:r>
          </a:p>
          <a:p>
            <a:pPr algn="just"/>
            <a:r>
              <a:rPr lang="en-US" dirty="0" smtClean="0"/>
              <a:t>X.509 certificates</a:t>
            </a:r>
          </a:p>
          <a:p>
            <a:pPr lvl="1" algn="just"/>
            <a:r>
              <a:rPr lang="en-US" dirty="0" smtClean="0"/>
              <a:t>Obtaining a certificate</a:t>
            </a:r>
          </a:p>
          <a:p>
            <a:pPr lvl="1" algn="just"/>
            <a:r>
              <a:rPr lang="en-US" dirty="0" smtClean="0"/>
              <a:t>CA hierarchy</a:t>
            </a:r>
          </a:p>
          <a:p>
            <a:pPr lvl="1" algn="just"/>
            <a:r>
              <a:rPr lang="en-US" dirty="0" smtClean="0"/>
              <a:t>Certificate revocation</a:t>
            </a:r>
          </a:p>
          <a:p>
            <a:pPr lvl="1" algn="just"/>
            <a:r>
              <a:rPr lang="en-US" dirty="0" smtClean="0"/>
              <a:t>Authentication procedures</a:t>
            </a:r>
          </a:p>
          <a:p>
            <a:pPr lvl="1" algn="just"/>
            <a:r>
              <a:rPr lang="en-US" dirty="0" smtClean="0"/>
              <a:t>Public Key infrastructure</a:t>
            </a:r>
          </a:p>
          <a:p>
            <a:pPr lvl="1" algn="just"/>
            <a:r>
              <a:rPr lang="en-US" dirty="0" smtClean="0"/>
              <a:t>X.509 version3</a:t>
            </a:r>
          </a:p>
          <a:p>
            <a:pPr lvl="1" algn="just"/>
            <a:r>
              <a:rPr lang="en-US" dirty="0" smtClean="0"/>
              <a:t>Certificate extension</a:t>
            </a:r>
            <a:endParaRPr lang="en-US" dirty="0" smtClean="0"/>
          </a:p>
          <a:p>
            <a:pPr algn="just"/>
            <a:r>
              <a:rPr lang="en-US" dirty="0" smtClean="0"/>
              <a:t>Summary</a:t>
            </a:r>
            <a:endParaRPr lang="en-US" dirty="0" smtClean="0"/>
          </a:p>
          <a:p>
            <a:pPr algn="just"/>
            <a:r>
              <a:rPr lang="en-US" dirty="0" smtClean="0"/>
              <a:t>Test your understanding</a:t>
            </a:r>
          </a:p>
          <a:p>
            <a:pPr algn="just"/>
            <a:r>
              <a:rPr lang="en-US"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964169" y="3126777"/>
            <a:ext cx="4025841"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AU"/>
              <a:t>Authentication Procedures</a:t>
            </a:r>
          </a:p>
        </p:txBody>
      </p:sp>
      <p:sp>
        <p:nvSpPr>
          <p:cNvPr id="68611" name="Rectangle 3"/>
          <p:cNvSpPr>
            <a:spLocks noGrp="1" noChangeArrowheads="1"/>
          </p:cNvSpPr>
          <p:nvPr>
            <p:ph type="body" idx="1"/>
          </p:nvPr>
        </p:nvSpPr>
        <p:spPr/>
        <p:txBody>
          <a:bodyPr/>
          <a:lstStyle/>
          <a:p>
            <a:r>
              <a:rPr lang="en-AU"/>
              <a:t>X.509 includes three alternative authentication procedures: </a:t>
            </a:r>
          </a:p>
          <a:p>
            <a:r>
              <a:rPr lang="en-AU"/>
              <a:t>One-Way Authentication </a:t>
            </a:r>
          </a:p>
          <a:p>
            <a:r>
              <a:rPr lang="en-AU"/>
              <a:t>Two-Way Authentication </a:t>
            </a:r>
          </a:p>
          <a:p>
            <a:r>
              <a:rPr lang="en-AU"/>
              <a:t>Three-Way Authentication </a:t>
            </a:r>
          </a:p>
          <a:p>
            <a:r>
              <a:rPr lang="en-US"/>
              <a:t>all use public-key signatures</a:t>
            </a:r>
            <a:endParaRPr lang="en-AU"/>
          </a:p>
        </p:txBody>
      </p:sp>
    </p:spTree>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AU"/>
              <a:t>One-Way Authentication</a:t>
            </a:r>
          </a:p>
        </p:txBody>
      </p:sp>
      <p:sp>
        <p:nvSpPr>
          <p:cNvPr id="70659" name="Rectangle 3"/>
          <p:cNvSpPr>
            <a:spLocks noGrp="1" noChangeArrowheads="1"/>
          </p:cNvSpPr>
          <p:nvPr>
            <p:ph type="body" idx="1"/>
          </p:nvPr>
        </p:nvSpPr>
        <p:spPr/>
        <p:txBody>
          <a:bodyPr/>
          <a:lstStyle/>
          <a:p>
            <a:r>
              <a:rPr lang="en-AU"/>
              <a:t>1 message ( A-&gt;B) used to establish </a:t>
            </a:r>
          </a:p>
          <a:p>
            <a:pPr lvl="1"/>
            <a:r>
              <a:rPr lang="en-AU"/>
              <a:t>the identity of A and that message is from A </a:t>
            </a:r>
          </a:p>
          <a:p>
            <a:pPr lvl="1"/>
            <a:r>
              <a:rPr lang="en-AU"/>
              <a:t>message was intended for B </a:t>
            </a:r>
          </a:p>
          <a:p>
            <a:pPr lvl="1"/>
            <a:r>
              <a:rPr lang="en-AU"/>
              <a:t>integrity &amp; originality of message </a:t>
            </a:r>
          </a:p>
          <a:p>
            <a:r>
              <a:rPr lang="en-AU"/>
              <a:t>message must include timestamp, nonce, B's identity and is signed by A </a:t>
            </a:r>
          </a:p>
        </p:txBody>
      </p:sp>
    </p:spTree>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AU"/>
              <a:t>Two-Way Authentication</a:t>
            </a:r>
          </a:p>
        </p:txBody>
      </p:sp>
      <p:sp>
        <p:nvSpPr>
          <p:cNvPr id="71683" name="Rectangle 3"/>
          <p:cNvSpPr>
            <a:spLocks noGrp="1" noChangeArrowheads="1"/>
          </p:cNvSpPr>
          <p:nvPr>
            <p:ph type="body" idx="1"/>
          </p:nvPr>
        </p:nvSpPr>
        <p:spPr/>
        <p:txBody>
          <a:bodyPr/>
          <a:lstStyle/>
          <a:p>
            <a:r>
              <a:rPr lang="en-AU"/>
              <a:t>2 messages (A-&gt;B, B-&gt;A) which also establishes in addition:</a:t>
            </a:r>
          </a:p>
          <a:p>
            <a:pPr lvl="1"/>
            <a:r>
              <a:rPr lang="en-AU"/>
              <a:t>the identity of B and that reply is from B </a:t>
            </a:r>
          </a:p>
          <a:p>
            <a:pPr lvl="1"/>
            <a:r>
              <a:rPr lang="en-AU"/>
              <a:t>that reply is intended for A </a:t>
            </a:r>
          </a:p>
          <a:p>
            <a:pPr lvl="1"/>
            <a:r>
              <a:rPr lang="en-AU"/>
              <a:t>integrity &amp; originality of reply </a:t>
            </a:r>
          </a:p>
          <a:p>
            <a:r>
              <a:rPr lang="en-AU"/>
              <a:t>reply includes original nonce from A, also timestamp and nonce from B</a:t>
            </a:r>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Session Meta </a:t>
            </a:r>
            <a:r>
              <a:rPr lang="en-IN" dirty="0" smtClean="0"/>
              <a:t>Data</a:t>
            </a:r>
            <a:endParaRPr lang="en-IN" dirty="0"/>
          </a:p>
        </p:txBody>
      </p:sp>
      <p:graphicFrame>
        <p:nvGraphicFramePr>
          <p:cNvPr id="5" name="Table 4"/>
          <p:cNvGraphicFramePr>
            <a:graphicFrameLocks noGrp="1"/>
          </p:cNvGraphicFramePr>
          <p:nvPr>
            <p:extLst>
              <p:ext uri="{D42A27DB-BD31-4B8C-83A1-F6EECF244321}">
                <p14:modId xmlns="" xmlns:p14="http://schemas.microsoft.com/office/powerpoint/2010/main" val="1662330534"/>
              </p:ext>
            </p:extLst>
          </p:nvPr>
        </p:nvGraphicFramePr>
        <p:xfrm>
          <a:off x="966595" y="2171700"/>
          <a:ext cx="7720205" cy="1828800"/>
        </p:xfrm>
        <a:graphic>
          <a:graphicData uri="http://schemas.openxmlformats.org/drawingml/2006/table">
            <a:tbl>
              <a:tblPr firstRow="1" bandRow="1">
                <a:tableStyleId>{5DA37D80-6434-44D0-A028-1B22A696006F}</a:tableStyleId>
              </a:tblPr>
              <a:tblGrid>
                <a:gridCol w="3112702">
                  <a:extLst>
                    <a:ext uri="{9D8B030D-6E8A-4147-A177-3AD203B41FA5}">
                      <a16:colId xmlns="" xmlns:a16="http://schemas.microsoft.com/office/drawing/2014/main" val="3266605547"/>
                    </a:ext>
                  </a:extLst>
                </a:gridCol>
                <a:gridCol w="4607503">
                  <a:extLst>
                    <a:ext uri="{9D8B030D-6E8A-4147-A177-3AD203B41FA5}">
                      <a16:colId xmlns="" xmlns:a16="http://schemas.microsoft.com/office/drawing/2014/main" val="1276370"/>
                    </a:ext>
                  </a:extLst>
                </a:gridCol>
              </a:tblGrid>
              <a:tr h="370840">
                <a:tc>
                  <a:txBody>
                    <a:bodyPr/>
                    <a:lstStyle/>
                    <a:p>
                      <a:r>
                        <a:rPr lang="en-IN" sz="1200" dirty="0" smtClean="0">
                          <a:latin typeface="Arial" panose="020B0604020202020204" pitchFamily="34" charset="0"/>
                          <a:cs typeface="Arial" panose="020B0604020202020204" pitchFamily="34" charset="0"/>
                        </a:rPr>
                        <a:t>Author</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Dr</a:t>
                      </a:r>
                      <a:r>
                        <a:rPr lang="en-US" sz="1200" baseline="0" dirty="0" smtClean="0">
                          <a:latin typeface="Arial" panose="020B0604020202020204" pitchFamily="34" charset="0"/>
                          <a:cs typeface="Arial" panose="020B0604020202020204" pitchFamily="34" charset="0"/>
                        </a:rPr>
                        <a:t> T </a:t>
                      </a:r>
                      <a:r>
                        <a:rPr lang="en-US" sz="1200" baseline="0" dirty="0" err="1" smtClean="0">
                          <a:latin typeface="Arial" panose="020B0604020202020204" pitchFamily="34" charset="0"/>
                          <a:cs typeface="Arial" panose="020B0604020202020204" pitchFamily="34" charset="0"/>
                        </a:rPr>
                        <a:t>Sree</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Sharmila</a:t>
                      </a:r>
                      <a:endParaRPr lang="en-IN" sz="12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2760423131"/>
                  </a:ext>
                </a:extLst>
              </a:tr>
              <a:tr h="370840">
                <a:tc>
                  <a:txBody>
                    <a:bodyPr/>
                    <a:lstStyle/>
                    <a:p>
                      <a:r>
                        <a:rPr lang="en-IN" sz="1200" dirty="0" smtClean="0">
                          <a:latin typeface="Arial" panose="020B0604020202020204" pitchFamily="34" charset="0"/>
                          <a:cs typeface="Arial" panose="020B0604020202020204" pitchFamily="34" charset="0"/>
                        </a:rPr>
                        <a:t>Reviewer</a:t>
                      </a:r>
                    </a:p>
                    <a:p>
                      <a:endParaRPr lang="en-IN" sz="1200" dirty="0">
                        <a:latin typeface="Arial" panose="020B0604020202020204" pitchFamily="34" charset="0"/>
                        <a:cs typeface="Arial" panose="020B0604020202020204" pitchFamily="34" charset="0"/>
                      </a:endParaRPr>
                    </a:p>
                  </a:txBody>
                  <a:tcPr/>
                </a:tc>
                <a:tc>
                  <a:txBody>
                    <a:bodyPr/>
                    <a:lstStyle/>
                    <a:p>
                      <a:endParaRPr lang="en-IN" sz="12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743996211"/>
                  </a:ext>
                </a:extLst>
              </a:tr>
              <a:tr h="370840">
                <a:tc>
                  <a:txBody>
                    <a:bodyPr/>
                    <a:lstStyle/>
                    <a:p>
                      <a:r>
                        <a:rPr lang="en-IN" sz="1200" dirty="0" smtClean="0">
                          <a:latin typeface="Arial" panose="020B0604020202020204" pitchFamily="34" charset="0"/>
                          <a:cs typeface="Arial" panose="020B0604020202020204" pitchFamily="34" charset="0"/>
                        </a:rPr>
                        <a:t>Version Number</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a:t>
                      </a:r>
                      <a:endParaRPr lang="en-IN" sz="12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85498376"/>
                  </a:ext>
                </a:extLst>
              </a:tr>
              <a:tr h="370840">
                <a:tc>
                  <a:txBody>
                    <a:bodyPr/>
                    <a:lstStyle/>
                    <a:p>
                      <a:r>
                        <a:rPr lang="en-IN" sz="1200" dirty="0" smtClean="0">
                          <a:latin typeface="Arial" panose="020B0604020202020204" pitchFamily="34" charset="0"/>
                          <a:cs typeface="Arial" panose="020B0604020202020204" pitchFamily="34" charset="0"/>
                        </a:rPr>
                        <a:t>Release Date</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 August 2018</a:t>
                      </a:r>
                      <a:endParaRPr lang="en-IN" sz="12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552087090"/>
                  </a:ext>
                </a:extLst>
              </a:tr>
            </a:tbl>
          </a:graphicData>
        </a:graphic>
      </p:graphicFrame>
    </p:spTree>
    <p:extLst>
      <p:ext uri="{BB962C8B-B14F-4D97-AF65-F5344CB8AC3E}">
        <p14:creationId xmlns="" xmlns:p14="http://schemas.microsoft.com/office/powerpoint/2010/main" val="1480894335"/>
      </p:ext>
    </p:extLst>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AU"/>
              <a:t>Three-Way Authentication</a:t>
            </a:r>
          </a:p>
        </p:txBody>
      </p:sp>
      <p:sp>
        <p:nvSpPr>
          <p:cNvPr id="72707" name="Rectangle 3"/>
          <p:cNvSpPr>
            <a:spLocks noGrp="1" noChangeArrowheads="1"/>
          </p:cNvSpPr>
          <p:nvPr>
            <p:ph type="body" idx="1"/>
          </p:nvPr>
        </p:nvSpPr>
        <p:spPr/>
        <p:txBody>
          <a:bodyPr/>
          <a:lstStyle/>
          <a:p>
            <a:r>
              <a:rPr lang="en-AU"/>
              <a:t>3 messages (A-&gt;B, B-&gt;A, A-&gt;B) which enables above authentication without synchronized clocks </a:t>
            </a:r>
          </a:p>
          <a:p>
            <a:r>
              <a:rPr lang="en-AU"/>
              <a:t>has reply from A back to B containing signed copy of nonce from B </a:t>
            </a:r>
          </a:p>
          <a:p>
            <a:r>
              <a:rPr lang="en-AU"/>
              <a:t>means that timestamps need not be checked or relied upon </a:t>
            </a:r>
          </a:p>
        </p:txBody>
      </p:sp>
    </p:spTree>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894114" y="23308"/>
            <a:ext cx="4973411" cy="6325106"/>
          </a:xfrm>
          <a:prstGeom prst="rect">
            <a:avLst/>
          </a:prstGeom>
          <a:noFill/>
          <a:ln w="9525">
            <a:noFill/>
            <a:miter lim="800000"/>
            <a:headEnd/>
            <a:tailEnd/>
          </a:ln>
          <a:effectLst/>
        </p:spPr>
      </p:pic>
    </p:spTree>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gn="just"/>
            <a:r>
              <a:rPr lang="en-US" dirty="0" smtClean="0"/>
              <a:t>X.509 authentication service</a:t>
            </a:r>
          </a:p>
          <a:p>
            <a:pPr algn="just"/>
            <a:r>
              <a:rPr lang="en-US" dirty="0" smtClean="0"/>
              <a:t>X.509 certificates</a:t>
            </a:r>
          </a:p>
          <a:p>
            <a:pPr lvl="1" algn="just"/>
            <a:r>
              <a:rPr lang="en-US" dirty="0" smtClean="0"/>
              <a:t>Obtaining a certificate</a:t>
            </a:r>
          </a:p>
          <a:p>
            <a:pPr lvl="1" algn="just"/>
            <a:r>
              <a:rPr lang="en-US" dirty="0" smtClean="0"/>
              <a:t>CA hierarchy</a:t>
            </a:r>
          </a:p>
          <a:p>
            <a:pPr lvl="1" algn="just"/>
            <a:r>
              <a:rPr lang="en-US" dirty="0" smtClean="0"/>
              <a:t>Certificate revocation</a:t>
            </a:r>
          </a:p>
          <a:p>
            <a:pPr lvl="1" algn="just"/>
            <a:r>
              <a:rPr lang="en-US" dirty="0" smtClean="0"/>
              <a:t>Authentication procedures</a:t>
            </a:r>
          </a:p>
          <a:p>
            <a:pPr lvl="1" algn="just"/>
            <a:r>
              <a:rPr lang="en-US" dirty="0" smtClean="0"/>
              <a:t>Public Key infrastructure</a:t>
            </a:r>
          </a:p>
          <a:p>
            <a:pPr lvl="1" algn="just"/>
            <a:r>
              <a:rPr lang="en-US" dirty="0" smtClean="0"/>
              <a:t>X.509 version3</a:t>
            </a:r>
          </a:p>
          <a:p>
            <a:pPr lvl="1" algn="just"/>
            <a:r>
              <a:rPr lang="en-US" dirty="0" smtClean="0"/>
              <a:t>Certificate extension</a:t>
            </a:r>
            <a:endParaRPr lang="en-US" dirty="0" smtClean="0"/>
          </a:p>
          <a:p>
            <a:pPr algn="just"/>
            <a:r>
              <a:rPr lang="en-US" dirty="0" smtClean="0"/>
              <a:t>Summary</a:t>
            </a:r>
            <a:endParaRPr lang="en-US" dirty="0" smtClean="0"/>
          </a:p>
          <a:p>
            <a:pPr algn="just"/>
            <a:r>
              <a:rPr lang="en-US" dirty="0" smtClean="0"/>
              <a:t>Test your understanding</a:t>
            </a:r>
          </a:p>
          <a:p>
            <a:pPr algn="just"/>
            <a:r>
              <a:rPr lang="en-US"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1016420" y="3427223"/>
            <a:ext cx="4025841"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Key Infrastructure</a:t>
            </a:r>
            <a:endParaRPr lang="en-US" dirty="0"/>
          </a:p>
        </p:txBody>
      </p:sp>
      <p:pic>
        <p:nvPicPr>
          <p:cNvPr id="2050" name="Picture 2"/>
          <p:cNvPicPr>
            <a:picLocks noChangeAspect="1" noChangeArrowheads="1"/>
          </p:cNvPicPr>
          <p:nvPr/>
        </p:nvPicPr>
        <p:blipFill>
          <a:blip r:embed="rId2"/>
          <a:srcRect/>
          <a:stretch>
            <a:fillRect/>
          </a:stretch>
        </p:blipFill>
        <p:spPr bwMode="auto">
          <a:xfrm>
            <a:off x="770709" y="1092925"/>
            <a:ext cx="5739902" cy="5422841"/>
          </a:xfrm>
          <a:prstGeom prst="rect">
            <a:avLst/>
          </a:prstGeom>
          <a:noFill/>
          <a:ln w="9525">
            <a:noFill/>
            <a:miter lim="800000"/>
            <a:headEnd/>
            <a:tailEnd/>
          </a:ln>
          <a:effectLst/>
        </p:spPr>
      </p:pic>
    </p:spTree>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gn="just"/>
            <a:r>
              <a:rPr lang="en-US" dirty="0" smtClean="0"/>
              <a:t>X.509 authentication service</a:t>
            </a:r>
          </a:p>
          <a:p>
            <a:pPr algn="just"/>
            <a:r>
              <a:rPr lang="en-US" dirty="0" smtClean="0"/>
              <a:t>X.509 certificates</a:t>
            </a:r>
          </a:p>
          <a:p>
            <a:pPr lvl="1" algn="just"/>
            <a:r>
              <a:rPr lang="en-US" dirty="0" smtClean="0"/>
              <a:t>Obtaining a certificate</a:t>
            </a:r>
          </a:p>
          <a:p>
            <a:pPr lvl="1" algn="just"/>
            <a:r>
              <a:rPr lang="en-US" dirty="0" smtClean="0"/>
              <a:t>CA hierarchy</a:t>
            </a:r>
          </a:p>
          <a:p>
            <a:pPr lvl="1" algn="just"/>
            <a:r>
              <a:rPr lang="en-US" dirty="0" smtClean="0"/>
              <a:t>Certificate revocation</a:t>
            </a:r>
          </a:p>
          <a:p>
            <a:pPr lvl="1" algn="just"/>
            <a:r>
              <a:rPr lang="en-US" dirty="0" smtClean="0"/>
              <a:t>Authentication procedures</a:t>
            </a:r>
          </a:p>
          <a:p>
            <a:pPr lvl="1" algn="just"/>
            <a:r>
              <a:rPr lang="en-US" dirty="0" smtClean="0"/>
              <a:t>Public Key infrastructure</a:t>
            </a:r>
          </a:p>
          <a:p>
            <a:pPr lvl="1" algn="just"/>
            <a:r>
              <a:rPr lang="en-US" dirty="0" smtClean="0"/>
              <a:t>X.509 version3</a:t>
            </a:r>
          </a:p>
          <a:p>
            <a:pPr lvl="1" algn="just"/>
            <a:r>
              <a:rPr lang="en-US" dirty="0" smtClean="0"/>
              <a:t>Certificate extension</a:t>
            </a:r>
            <a:endParaRPr lang="en-US" dirty="0" smtClean="0"/>
          </a:p>
          <a:p>
            <a:pPr algn="just"/>
            <a:r>
              <a:rPr lang="en-US" dirty="0" smtClean="0"/>
              <a:t>Summary</a:t>
            </a:r>
            <a:endParaRPr lang="en-US" dirty="0" smtClean="0"/>
          </a:p>
          <a:p>
            <a:pPr algn="just"/>
            <a:r>
              <a:rPr lang="en-US" dirty="0" smtClean="0"/>
              <a:t>Test your understanding</a:t>
            </a:r>
          </a:p>
          <a:p>
            <a:pPr algn="just"/>
            <a:r>
              <a:rPr lang="en-US"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898854" y="3858297"/>
            <a:ext cx="4025841"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X.509 Version 3</a:t>
            </a:r>
            <a:endParaRPr lang="en-AU"/>
          </a:p>
        </p:txBody>
      </p:sp>
      <p:sp>
        <p:nvSpPr>
          <p:cNvPr id="73731" name="Rectangle 3"/>
          <p:cNvSpPr>
            <a:spLocks noGrp="1" noChangeArrowheads="1"/>
          </p:cNvSpPr>
          <p:nvPr>
            <p:ph type="body" idx="1"/>
          </p:nvPr>
        </p:nvSpPr>
        <p:spPr/>
        <p:txBody>
          <a:bodyPr/>
          <a:lstStyle/>
          <a:p>
            <a:pPr>
              <a:lnSpc>
                <a:spcPct val="90000"/>
              </a:lnSpc>
            </a:pPr>
            <a:r>
              <a:rPr lang="en-AU"/>
              <a:t>has been recognised that additional information is needed in a certificate </a:t>
            </a:r>
          </a:p>
          <a:p>
            <a:pPr lvl="1">
              <a:lnSpc>
                <a:spcPct val="90000"/>
              </a:lnSpc>
            </a:pPr>
            <a:r>
              <a:rPr lang="en-AU"/>
              <a:t>email/URL, policy details, usage constraints</a:t>
            </a:r>
          </a:p>
          <a:p>
            <a:pPr>
              <a:lnSpc>
                <a:spcPct val="90000"/>
              </a:lnSpc>
            </a:pPr>
            <a:r>
              <a:rPr lang="en-AU"/>
              <a:t>rather than explicitly naming new fields defined a general extension method</a:t>
            </a:r>
          </a:p>
          <a:p>
            <a:pPr>
              <a:lnSpc>
                <a:spcPct val="90000"/>
              </a:lnSpc>
            </a:pPr>
            <a:r>
              <a:rPr lang="en-US"/>
              <a:t>extensions consist of:</a:t>
            </a:r>
          </a:p>
          <a:p>
            <a:pPr lvl="1">
              <a:lnSpc>
                <a:spcPct val="90000"/>
              </a:lnSpc>
            </a:pPr>
            <a:r>
              <a:rPr lang="en-US"/>
              <a:t>extension identifier</a:t>
            </a:r>
          </a:p>
          <a:p>
            <a:pPr lvl="1">
              <a:lnSpc>
                <a:spcPct val="90000"/>
              </a:lnSpc>
            </a:pPr>
            <a:r>
              <a:rPr lang="en-US"/>
              <a:t>criticality indicator</a:t>
            </a:r>
          </a:p>
          <a:p>
            <a:pPr lvl="1">
              <a:lnSpc>
                <a:spcPct val="90000"/>
              </a:lnSpc>
            </a:pPr>
            <a:r>
              <a:rPr lang="en-US"/>
              <a:t>extension value</a:t>
            </a:r>
            <a:endParaRPr lang="en-AU"/>
          </a:p>
        </p:txBody>
      </p:sp>
    </p:spTree>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gn="just"/>
            <a:r>
              <a:rPr lang="en-US" dirty="0" smtClean="0"/>
              <a:t>X.509 authentication service</a:t>
            </a:r>
          </a:p>
          <a:p>
            <a:pPr algn="just"/>
            <a:r>
              <a:rPr lang="en-US" dirty="0" smtClean="0"/>
              <a:t>X.509 certificates</a:t>
            </a:r>
          </a:p>
          <a:p>
            <a:pPr lvl="1" algn="just"/>
            <a:r>
              <a:rPr lang="en-US" dirty="0" smtClean="0"/>
              <a:t>Obtaining a certificate</a:t>
            </a:r>
          </a:p>
          <a:p>
            <a:pPr lvl="1" algn="just"/>
            <a:r>
              <a:rPr lang="en-US" dirty="0" smtClean="0"/>
              <a:t>CA hierarchy</a:t>
            </a:r>
          </a:p>
          <a:p>
            <a:pPr lvl="1" algn="just"/>
            <a:r>
              <a:rPr lang="en-US" dirty="0" smtClean="0"/>
              <a:t>Certificate revocation</a:t>
            </a:r>
          </a:p>
          <a:p>
            <a:pPr lvl="1" algn="just"/>
            <a:r>
              <a:rPr lang="en-US" dirty="0" smtClean="0"/>
              <a:t>Authentication procedures</a:t>
            </a:r>
          </a:p>
          <a:p>
            <a:pPr lvl="1" algn="just"/>
            <a:r>
              <a:rPr lang="en-US" dirty="0" smtClean="0"/>
              <a:t>Public Key infrastructure</a:t>
            </a:r>
          </a:p>
          <a:p>
            <a:pPr lvl="1" algn="just"/>
            <a:r>
              <a:rPr lang="en-US" dirty="0" smtClean="0"/>
              <a:t>X.509 version3</a:t>
            </a:r>
          </a:p>
          <a:p>
            <a:pPr lvl="1" algn="just"/>
            <a:r>
              <a:rPr lang="en-US" dirty="0" smtClean="0"/>
              <a:t>Certificate extension</a:t>
            </a:r>
            <a:endParaRPr lang="en-US" dirty="0" smtClean="0"/>
          </a:p>
          <a:p>
            <a:pPr algn="just"/>
            <a:r>
              <a:rPr lang="en-US" dirty="0" smtClean="0"/>
              <a:t>Summary</a:t>
            </a:r>
            <a:endParaRPr lang="en-US" dirty="0" smtClean="0"/>
          </a:p>
          <a:p>
            <a:pPr algn="just"/>
            <a:r>
              <a:rPr lang="en-US" dirty="0" smtClean="0"/>
              <a:t>Test your understanding</a:t>
            </a:r>
          </a:p>
          <a:p>
            <a:pPr algn="just"/>
            <a:r>
              <a:rPr lang="en-US"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964169" y="4197932"/>
            <a:ext cx="4025841"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AU"/>
              <a:t>Certificate Extensions</a:t>
            </a:r>
          </a:p>
        </p:txBody>
      </p:sp>
      <p:sp>
        <p:nvSpPr>
          <p:cNvPr id="74755" name="Rectangle 3"/>
          <p:cNvSpPr>
            <a:spLocks noGrp="1" noChangeArrowheads="1"/>
          </p:cNvSpPr>
          <p:nvPr>
            <p:ph type="body" idx="1"/>
          </p:nvPr>
        </p:nvSpPr>
        <p:spPr/>
        <p:txBody>
          <a:bodyPr/>
          <a:lstStyle/>
          <a:p>
            <a:pPr>
              <a:lnSpc>
                <a:spcPct val="90000"/>
              </a:lnSpc>
            </a:pPr>
            <a:r>
              <a:rPr lang="en-US"/>
              <a:t>key and policy information</a:t>
            </a:r>
          </a:p>
          <a:p>
            <a:pPr lvl="1">
              <a:lnSpc>
                <a:spcPct val="90000"/>
              </a:lnSpc>
            </a:pPr>
            <a:r>
              <a:rPr lang="en-US"/>
              <a:t>convey info about subject &amp; issuer keys, plus indicators of certificate policy</a:t>
            </a:r>
          </a:p>
          <a:p>
            <a:pPr>
              <a:lnSpc>
                <a:spcPct val="90000"/>
              </a:lnSpc>
            </a:pPr>
            <a:r>
              <a:rPr lang="en-US"/>
              <a:t>certificate subject and issuer attributes</a:t>
            </a:r>
          </a:p>
          <a:p>
            <a:pPr lvl="1">
              <a:lnSpc>
                <a:spcPct val="90000"/>
              </a:lnSpc>
            </a:pPr>
            <a:r>
              <a:rPr lang="en-US"/>
              <a:t>support alternative names, in alternative formats for certificate subject and/or issuer</a:t>
            </a:r>
          </a:p>
          <a:p>
            <a:pPr>
              <a:lnSpc>
                <a:spcPct val="90000"/>
              </a:lnSpc>
            </a:pPr>
            <a:r>
              <a:rPr lang="en-US"/>
              <a:t>certificate path constraints</a:t>
            </a:r>
          </a:p>
          <a:p>
            <a:pPr lvl="1">
              <a:lnSpc>
                <a:spcPct val="90000"/>
              </a:lnSpc>
            </a:pPr>
            <a:r>
              <a:rPr lang="en-US"/>
              <a:t>allow constraints on use of certificates by other CA’s</a:t>
            </a:r>
            <a:endParaRPr lang="en-AU"/>
          </a:p>
        </p:txBody>
      </p:sp>
    </p:spTree>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gn="just"/>
            <a:r>
              <a:rPr lang="en-US" dirty="0" smtClean="0"/>
              <a:t>X.509 authentication service</a:t>
            </a:r>
          </a:p>
          <a:p>
            <a:pPr algn="just"/>
            <a:r>
              <a:rPr lang="en-US" dirty="0" smtClean="0"/>
              <a:t>X.509 certificates</a:t>
            </a:r>
          </a:p>
          <a:p>
            <a:pPr lvl="1" algn="just"/>
            <a:r>
              <a:rPr lang="en-US" dirty="0" smtClean="0"/>
              <a:t>Obtaining a certificate</a:t>
            </a:r>
          </a:p>
          <a:p>
            <a:pPr lvl="1" algn="just"/>
            <a:r>
              <a:rPr lang="en-US" dirty="0" smtClean="0"/>
              <a:t>CA hierarchy</a:t>
            </a:r>
          </a:p>
          <a:p>
            <a:pPr lvl="1" algn="just"/>
            <a:r>
              <a:rPr lang="en-US" dirty="0" smtClean="0"/>
              <a:t>Certificate revocation</a:t>
            </a:r>
          </a:p>
          <a:p>
            <a:pPr lvl="1" algn="just"/>
            <a:r>
              <a:rPr lang="en-US" dirty="0" smtClean="0"/>
              <a:t>Authentication procedures</a:t>
            </a:r>
          </a:p>
          <a:p>
            <a:pPr lvl="1" algn="just"/>
            <a:r>
              <a:rPr lang="en-US" dirty="0" smtClean="0"/>
              <a:t>Public Key infrastructure</a:t>
            </a:r>
          </a:p>
          <a:p>
            <a:pPr lvl="1" algn="just"/>
            <a:r>
              <a:rPr lang="en-US" dirty="0" smtClean="0"/>
              <a:t>X.509 version3</a:t>
            </a:r>
          </a:p>
          <a:p>
            <a:pPr lvl="1" algn="just"/>
            <a:r>
              <a:rPr lang="en-US" dirty="0" smtClean="0"/>
              <a:t>Certificate extension</a:t>
            </a:r>
            <a:endParaRPr lang="en-US" dirty="0" smtClean="0"/>
          </a:p>
          <a:p>
            <a:pPr algn="just"/>
            <a:r>
              <a:rPr lang="en-US" dirty="0" smtClean="0"/>
              <a:t>Summary</a:t>
            </a:r>
            <a:endParaRPr lang="en-US" dirty="0" smtClean="0"/>
          </a:p>
          <a:p>
            <a:pPr algn="just"/>
            <a:r>
              <a:rPr lang="en-US" dirty="0" smtClean="0"/>
              <a:t>Test your understanding</a:t>
            </a:r>
          </a:p>
          <a:p>
            <a:pPr algn="just"/>
            <a:r>
              <a:rPr lang="en-US"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67780" y="4615943"/>
            <a:ext cx="4025841"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Summary</a:t>
            </a:r>
            <a:endParaRPr lang="en-AU"/>
          </a:p>
        </p:txBody>
      </p:sp>
      <p:sp>
        <p:nvSpPr>
          <p:cNvPr id="45059" name="Rectangle 3"/>
          <p:cNvSpPr>
            <a:spLocks noGrp="1" noChangeArrowheads="1"/>
          </p:cNvSpPr>
          <p:nvPr>
            <p:ph type="body" idx="1"/>
          </p:nvPr>
        </p:nvSpPr>
        <p:spPr/>
        <p:txBody>
          <a:bodyPr/>
          <a:lstStyle/>
          <a:p>
            <a:r>
              <a:rPr lang="en-US" dirty="0"/>
              <a:t>have considered:</a:t>
            </a:r>
          </a:p>
          <a:p>
            <a:pPr lvl="1"/>
            <a:r>
              <a:rPr lang="en-US" dirty="0" smtClean="0"/>
              <a:t>X.509 </a:t>
            </a:r>
            <a:r>
              <a:rPr lang="en-US" dirty="0"/>
              <a:t>authentication and certificates</a:t>
            </a:r>
          </a:p>
          <a:p>
            <a:pPr lvl="1"/>
            <a:endParaRPr lang="en-US" dirty="0"/>
          </a:p>
          <a:p>
            <a:pPr lvl="1"/>
            <a:endParaRPr lang="en-AU" dirty="0"/>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Revision History</a:t>
            </a:r>
            <a:endParaRPr lang="en-IN"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4158408092"/>
              </p:ext>
            </p:extLst>
          </p:nvPr>
        </p:nvGraphicFramePr>
        <p:xfrm>
          <a:off x="1092201" y="1997990"/>
          <a:ext cx="7177775" cy="828040"/>
        </p:xfrm>
        <a:graphic>
          <a:graphicData uri="http://schemas.openxmlformats.org/drawingml/2006/table">
            <a:tbl>
              <a:tblPr firstRow="1" bandRow="1">
                <a:tableStyleId>{5DA37D80-6434-44D0-A028-1B22A696006F}</a:tableStyleId>
              </a:tblPr>
              <a:tblGrid>
                <a:gridCol w="1576459">
                  <a:extLst>
                    <a:ext uri="{9D8B030D-6E8A-4147-A177-3AD203B41FA5}">
                      <a16:colId xmlns="" xmlns:a16="http://schemas.microsoft.com/office/drawing/2014/main" val="2990177744"/>
                    </a:ext>
                  </a:extLst>
                </a:gridCol>
                <a:gridCol w="4689612">
                  <a:extLst>
                    <a:ext uri="{9D8B030D-6E8A-4147-A177-3AD203B41FA5}">
                      <a16:colId xmlns="" xmlns:a16="http://schemas.microsoft.com/office/drawing/2014/main" val="2858349207"/>
                    </a:ext>
                  </a:extLst>
                </a:gridCol>
                <a:gridCol w="911704">
                  <a:extLst>
                    <a:ext uri="{9D8B030D-6E8A-4147-A177-3AD203B41FA5}">
                      <a16:colId xmlns="" xmlns:a16="http://schemas.microsoft.com/office/drawing/2014/main" val="590217036"/>
                    </a:ext>
                  </a:extLst>
                </a:gridCol>
              </a:tblGrid>
              <a:tr h="370840">
                <a:tc>
                  <a:txBody>
                    <a:bodyPr/>
                    <a:lstStyle/>
                    <a:p>
                      <a:pPr algn="ctr"/>
                      <a:r>
                        <a:rPr lang="en-IN" sz="1200" dirty="0" smtClean="0">
                          <a:latin typeface="Arial" panose="020B0604020202020204" pitchFamily="34" charset="0"/>
                          <a:cs typeface="Arial" panose="020B0604020202020204" pitchFamily="34" charset="0"/>
                        </a:rPr>
                        <a:t>Revision</a:t>
                      </a:r>
                      <a:r>
                        <a:rPr lang="en-IN" sz="1200" baseline="0" dirty="0" smtClean="0">
                          <a:latin typeface="Arial" panose="020B0604020202020204" pitchFamily="34" charset="0"/>
                          <a:cs typeface="Arial" panose="020B0604020202020204" pitchFamily="34" charset="0"/>
                        </a:rPr>
                        <a:t> Date</a:t>
                      </a:r>
                      <a:endParaRPr lang="en-IN" sz="1200" b="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200" dirty="0" smtClean="0">
                          <a:latin typeface="Arial" panose="020B0604020202020204" pitchFamily="34" charset="0"/>
                          <a:cs typeface="Arial" panose="020B0604020202020204" pitchFamily="34" charset="0"/>
                        </a:rPr>
                        <a:t>Details</a:t>
                      </a:r>
                      <a:endParaRPr lang="en-IN" sz="1200" b="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200" dirty="0" smtClean="0">
                          <a:latin typeface="Arial" panose="020B0604020202020204" pitchFamily="34" charset="0"/>
                          <a:cs typeface="Arial" panose="020B0604020202020204" pitchFamily="34" charset="0"/>
                        </a:rPr>
                        <a:t>Version no. </a:t>
                      </a:r>
                      <a:endParaRPr lang="en-IN" sz="1200" b="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2253377858"/>
                  </a:ext>
                </a:extLst>
              </a:tr>
              <a:tr h="370840">
                <a:tc>
                  <a:txBody>
                    <a:bodyPr/>
                    <a:lstStyle/>
                    <a:p>
                      <a:endParaRPr lang="en-IN" sz="1200" dirty="0">
                        <a:latin typeface="Arial" panose="020B0604020202020204" pitchFamily="34" charset="0"/>
                        <a:cs typeface="Arial" panose="020B0604020202020204" pitchFamily="34" charset="0"/>
                      </a:endParaRPr>
                    </a:p>
                  </a:txBody>
                  <a:tcPr/>
                </a:tc>
                <a:tc>
                  <a:txBody>
                    <a:bodyPr/>
                    <a:lstStyle/>
                    <a:p>
                      <a:pPr marL="228600" indent="-228600">
                        <a:buFont typeface="+mj-lt"/>
                        <a:buAutoNum type="arabicPeriod"/>
                      </a:pPr>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a:t>
                      </a:r>
                      <a:endParaRPr lang="en-IN" sz="12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307980548"/>
                  </a:ext>
                </a:extLst>
              </a:tr>
            </a:tbl>
          </a:graphicData>
        </a:graphic>
      </p:graphicFrame>
    </p:spTree>
    <p:extLst>
      <p:ext uri="{BB962C8B-B14F-4D97-AF65-F5344CB8AC3E}">
        <p14:creationId xmlns="" xmlns:p14="http://schemas.microsoft.com/office/powerpoint/2010/main" val="1469585642"/>
      </p:ext>
    </p:extLst>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gn="just"/>
            <a:r>
              <a:rPr lang="en-US" dirty="0" smtClean="0"/>
              <a:t>X.509 authentication service</a:t>
            </a:r>
          </a:p>
          <a:p>
            <a:pPr algn="just"/>
            <a:r>
              <a:rPr lang="en-US" dirty="0" smtClean="0"/>
              <a:t>X.509 certificates</a:t>
            </a:r>
          </a:p>
          <a:p>
            <a:pPr lvl="1" algn="just"/>
            <a:r>
              <a:rPr lang="en-US" dirty="0" smtClean="0"/>
              <a:t>Obtaining a certificate</a:t>
            </a:r>
          </a:p>
          <a:p>
            <a:pPr lvl="1" algn="just"/>
            <a:r>
              <a:rPr lang="en-US" dirty="0" smtClean="0"/>
              <a:t>CA hierarchy</a:t>
            </a:r>
          </a:p>
          <a:p>
            <a:pPr lvl="1" algn="just"/>
            <a:r>
              <a:rPr lang="en-US" dirty="0" smtClean="0"/>
              <a:t>Certificate revocation</a:t>
            </a:r>
          </a:p>
          <a:p>
            <a:pPr lvl="1" algn="just"/>
            <a:r>
              <a:rPr lang="en-US" dirty="0" smtClean="0"/>
              <a:t>Authentication procedures</a:t>
            </a:r>
          </a:p>
          <a:p>
            <a:pPr lvl="1" algn="just"/>
            <a:r>
              <a:rPr lang="en-US" dirty="0" smtClean="0"/>
              <a:t>Public Key infrastructure</a:t>
            </a:r>
          </a:p>
          <a:p>
            <a:pPr lvl="1" algn="just"/>
            <a:r>
              <a:rPr lang="en-US" dirty="0" smtClean="0"/>
              <a:t>X.509 version3</a:t>
            </a:r>
          </a:p>
          <a:p>
            <a:pPr lvl="1" algn="just"/>
            <a:r>
              <a:rPr lang="en-US" dirty="0" smtClean="0"/>
              <a:t>Certificate extension</a:t>
            </a:r>
            <a:endParaRPr lang="en-US" dirty="0" smtClean="0"/>
          </a:p>
          <a:p>
            <a:pPr algn="just"/>
            <a:r>
              <a:rPr lang="en-US" dirty="0" smtClean="0"/>
              <a:t>Summary</a:t>
            </a:r>
            <a:endParaRPr lang="en-US" dirty="0" smtClean="0"/>
          </a:p>
          <a:p>
            <a:pPr algn="just"/>
            <a:r>
              <a:rPr lang="en-US" dirty="0" smtClean="0"/>
              <a:t>Test your understanding</a:t>
            </a:r>
          </a:p>
          <a:p>
            <a:pPr algn="just"/>
            <a:r>
              <a:rPr lang="en-US"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506969" y="5033955"/>
            <a:ext cx="4025841"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your understanding</a:t>
            </a:r>
            <a:endParaRPr lang="en-US" dirty="0"/>
          </a:p>
        </p:txBody>
      </p:sp>
      <p:sp>
        <p:nvSpPr>
          <p:cNvPr id="3" name="Content Placeholder 2"/>
          <p:cNvSpPr>
            <a:spLocks noGrp="1"/>
          </p:cNvSpPr>
          <p:nvPr>
            <p:ph idx="1"/>
          </p:nvPr>
        </p:nvSpPr>
        <p:spPr/>
        <p:txBody>
          <a:bodyPr/>
          <a:lstStyle/>
          <a:p>
            <a:pPr marL="457200" indent="-457200" algn="just">
              <a:buFont typeface="+mj-lt"/>
              <a:buAutoNum type="arabicParenR"/>
            </a:pPr>
            <a:r>
              <a:rPr lang="en-US" dirty="0" smtClean="0"/>
              <a:t>What is a public key certificate?</a:t>
            </a:r>
          </a:p>
          <a:p>
            <a:pPr marL="457200" indent="-457200" algn="just">
              <a:buFont typeface="+mj-lt"/>
              <a:buAutoNum type="arabicParenR"/>
            </a:pPr>
            <a:r>
              <a:rPr lang="en-US" dirty="0" smtClean="0"/>
              <a:t>What is the purpose of X.509 standard?</a:t>
            </a:r>
          </a:p>
          <a:p>
            <a:pPr marL="457200" indent="-457200" algn="just">
              <a:buFont typeface="+mj-lt"/>
              <a:buAutoNum type="arabicParenR"/>
            </a:pPr>
            <a:r>
              <a:rPr lang="en-US" dirty="0" smtClean="0"/>
              <a:t>Why is it sometimes desirable to revoke an X.509 certificate before it expires?</a:t>
            </a:r>
            <a:endParaRPr lang="en-US" dirty="0"/>
          </a:p>
        </p:txBody>
      </p:sp>
    </p:spTree>
  </p:cSld>
  <p:clrMapOvr>
    <a:masterClrMapping/>
  </p:clrMapOvr>
  <p:transition>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gn="just"/>
            <a:r>
              <a:rPr lang="en-US" dirty="0" smtClean="0"/>
              <a:t>X.509 authentication service</a:t>
            </a:r>
          </a:p>
          <a:p>
            <a:pPr algn="just"/>
            <a:r>
              <a:rPr lang="en-US" dirty="0" smtClean="0"/>
              <a:t>X.509 certificates</a:t>
            </a:r>
          </a:p>
          <a:p>
            <a:pPr lvl="1" algn="just"/>
            <a:r>
              <a:rPr lang="en-US" dirty="0" smtClean="0"/>
              <a:t>Obtaining a certificate</a:t>
            </a:r>
          </a:p>
          <a:p>
            <a:pPr lvl="1" algn="just"/>
            <a:r>
              <a:rPr lang="en-US" dirty="0" smtClean="0"/>
              <a:t>CA hierarchy</a:t>
            </a:r>
          </a:p>
          <a:p>
            <a:pPr lvl="1" algn="just"/>
            <a:r>
              <a:rPr lang="en-US" dirty="0" smtClean="0"/>
              <a:t>Certificate revocation</a:t>
            </a:r>
          </a:p>
          <a:p>
            <a:pPr lvl="1" algn="just"/>
            <a:r>
              <a:rPr lang="en-US" dirty="0" smtClean="0"/>
              <a:t>Authentication procedures</a:t>
            </a:r>
          </a:p>
          <a:p>
            <a:pPr lvl="1" algn="just"/>
            <a:r>
              <a:rPr lang="en-US" dirty="0" smtClean="0"/>
              <a:t>Public Key infrastructure</a:t>
            </a:r>
          </a:p>
          <a:p>
            <a:pPr lvl="1" algn="just"/>
            <a:r>
              <a:rPr lang="en-US" dirty="0" smtClean="0"/>
              <a:t>X.509 version3</a:t>
            </a:r>
          </a:p>
          <a:p>
            <a:pPr lvl="1" algn="just"/>
            <a:r>
              <a:rPr lang="en-US" dirty="0" smtClean="0"/>
              <a:t>Certificate extension</a:t>
            </a:r>
            <a:endParaRPr lang="en-US" dirty="0" smtClean="0"/>
          </a:p>
          <a:p>
            <a:pPr algn="just"/>
            <a:r>
              <a:rPr lang="en-US" dirty="0" smtClean="0"/>
              <a:t>Summary</a:t>
            </a:r>
            <a:endParaRPr lang="en-US" dirty="0" smtClean="0"/>
          </a:p>
          <a:p>
            <a:pPr algn="just"/>
            <a:r>
              <a:rPr lang="en-US" dirty="0" smtClean="0"/>
              <a:t>Test your understanding</a:t>
            </a:r>
          </a:p>
          <a:p>
            <a:pPr algn="just"/>
            <a:r>
              <a:rPr lang="en-US"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80843" y="5491154"/>
            <a:ext cx="4025841"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lvl="0" algn="just">
              <a:buNone/>
            </a:pPr>
            <a:r>
              <a:rPr lang="en-US" sz="1800" dirty="0" smtClean="0"/>
              <a:t>1. William Stallings, Cryptography and Network Security, 6th Edition, Pearson Education, March 2013. </a:t>
            </a:r>
          </a:p>
          <a:p>
            <a:pPr lvl="0" algn="just">
              <a:buNone/>
            </a:pPr>
            <a:r>
              <a:rPr lang="en-US" sz="1800" dirty="0" smtClean="0"/>
              <a:t>2. Charlie Kaufman, </a:t>
            </a:r>
            <a:r>
              <a:rPr lang="en-US" sz="1800" dirty="0" err="1" smtClean="0"/>
              <a:t>Radia</a:t>
            </a:r>
            <a:r>
              <a:rPr lang="en-US" sz="1800" dirty="0" smtClean="0"/>
              <a:t> Perlman and Mike </a:t>
            </a:r>
            <a:r>
              <a:rPr lang="en-US" sz="1800" dirty="0" err="1" smtClean="0"/>
              <a:t>Speciner</a:t>
            </a:r>
            <a:r>
              <a:rPr lang="en-US" sz="1800" dirty="0" smtClean="0"/>
              <a:t>, “Network Security”, Prentice Hall of India, 2002. </a:t>
            </a:r>
          </a:p>
          <a:p>
            <a:endParaRPr lang="en-US" sz="1800" dirty="0"/>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gn="just"/>
            <a:r>
              <a:rPr lang="en-US" dirty="0" smtClean="0"/>
              <a:t>X.509 authentication service</a:t>
            </a:r>
          </a:p>
          <a:p>
            <a:pPr algn="just"/>
            <a:r>
              <a:rPr lang="en-US" dirty="0" smtClean="0"/>
              <a:t>X.509 certificates</a:t>
            </a:r>
          </a:p>
          <a:p>
            <a:pPr lvl="1" algn="just"/>
            <a:r>
              <a:rPr lang="en-US" dirty="0" smtClean="0"/>
              <a:t>Obtaining a certificate</a:t>
            </a:r>
          </a:p>
          <a:p>
            <a:pPr lvl="1" algn="just"/>
            <a:r>
              <a:rPr lang="en-US" dirty="0" smtClean="0"/>
              <a:t>CA hierarchy</a:t>
            </a:r>
          </a:p>
          <a:p>
            <a:pPr lvl="1" algn="just"/>
            <a:r>
              <a:rPr lang="en-US" dirty="0" smtClean="0"/>
              <a:t>Certificate revocation</a:t>
            </a:r>
          </a:p>
          <a:p>
            <a:pPr lvl="1" algn="just"/>
            <a:r>
              <a:rPr lang="en-US" dirty="0" smtClean="0"/>
              <a:t>Authentication procedures</a:t>
            </a:r>
          </a:p>
          <a:p>
            <a:pPr lvl="1" algn="just"/>
            <a:r>
              <a:rPr lang="en-US" dirty="0" smtClean="0"/>
              <a:t>Public Key infrastructure</a:t>
            </a:r>
          </a:p>
          <a:p>
            <a:pPr lvl="1" algn="just"/>
            <a:r>
              <a:rPr lang="en-US" dirty="0" smtClean="0"/>
              <a:t>X.509 version3</a:t>
            </a:r>
          </a:p>
          <a:p>
            <a:pPr lvl="1" algn="just"/>
            <a:r>
              <a:rPr lang="en-US" dirty="0" smtClean="0"/>
              <a:t>Certificate extension</a:t>
            </a:r>
            <a:endParaRPr lang="en-US" dirty="0" smtClean="0"/>
          </a:p>
          <a:p>
            <a:pPr algn="just"/>
            <a:r>
              <a:rPr lang="en-US" dirty="0" smtClean="0"/>
              <a:t>Summary</a:t>
            </a:r>
            <a:endParaRPr lang="en-US" dirty="0" smtClean="0"/>
          </a:p>
          <a:p>
            <a:pPr algn="just"/>
            <a:r>
              <a:rPr lang="en-US" dirty="0" smtClean="0"/>
              <a:t>Test your understanding</a:t>
            </a:r>
          </a:p>
          <a:p>
            <a:pPr algn="just"/>
            <a:r>
              <a:rPr lang="en-US"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781289" y="1141223"/>
            <a:ext cx="4025841"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AU"/>
              <a:t>X.509 Authentication Service </a:t>
            </a:r>
          </a:p>
        </p:txBody>
      </p:sp>
      <p:sp>
        <p:nvSpPr>
          <p:cNvPr id="56323" name="Rectangle 3"/>
          <p:cNvSpPr>
            <a:spLocks noGrp="1" noChangeArrowheads="1"/>
          </p:cNvSpPr>
          <p:nvPr>
            <p:ph type="body" idx="1"/>
          </p:nvPr>
        </p:nvSpPr>
        <p:spPr/>
        <p:txBody>
          <a:bodyPr/>
          <a:lstStyle/>
          <a:p>
            <a:r>
              <a:rPr lang="en-AU" sz="2800"/>
              <a:t>part of CCITT X.500 directory service standards</a:t>
            </a:r>
          </a:p>
          <a:p>
            <a:pPr lvl="1"/>
            <a:r>
              <a:rPr lang="en-US" sz="2400"/>
              <a:t>distributed servers maintaining some info database</a:t>
            </a:r>
            <a:endParaRPr lang="en-AU" sz="2400"/>
          </a:p>
          <a:p>
            <a:r>
              <a:rPr lang="en-AU" sz="2800"/>
              <a:t>defines framework for authentication services </a:t>
            </a:r>
          </a:p>
          <a:p>
            <a:pPr lvl="1"/>
            <a:r>
              <a:rPr lang="en-AU" sz="2400"/>
              <a:t>directory may store public-key certificates</a:t>
            </a:r>
          </a:p>
          <a:p>
            <a:pPr lvl="1"/>
            <a:r>
              <a:rPr lang="en-AU" sz="2400"/>
              <a:t>with public key of user</a:t>
            </a:r>
          </a:p>
          <a:p>
            <a:pPr lvl="1"/>
            <a:r>
              <a:rPr lang="en-AU" sz="2400"/>
              <a:t>signed by certification authority </a:t>
            </a:r>
          </a:p>
          <a:p>
            <a:r>
              <a:rPr lang="en-AU" sz="2800"/>
              <a:t>also defines authentication protocols </a:t>
            </a:r>
          </a:p>
          <a:p>
            <a:r>
              <a:rPr lang="en-AU" sz="2800"/>
              <a:t>uses public-key crypto &amp; digital signatures </a:t>
            </a:r>
          </a:p>
          <a:p>
            <a:pPr lvl="1"/>
            <a:r>
              <a:rPr lang="en-AU" sz="2400"/>
              <a:t>algorithms not standardised, but RSA recommended </a:t>
            </a:r>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gn="just"/>
            <a:r>
              <a:rPr lang="en-US" dirty="0" smtClean="0"/>
              <a:t>X.509 authentication service</a:t>
            </a:r>
          </a:p>
          <a:p>
            <a:pPr algn="just"/>
            <a:r>
              <a:rPr lang="en-US" dirty="0" smtClean="0"/>
              <a:t>X.509 certificates</a:t>
            </a:r>
          </a:p>
          <a:p>
            <a:pPr lvl="1" algn="just"/>
            <a:r>
              <a:rPr lang="en-US" dirty="0" smtClean="0"/>
              <a:t>Obtaining a certificate</a:t>
            </a:r>
          </a:p>
          <a:p>
            <a:pPr lvl="1" algn="just"/>
            <a:r>
              <a:rPr lang="en-US" dirty="0" smtClean="0"/>
              <a:t>CA hierarchy</a:t>
            </a:r>
          </a:p>
          <a:p>
            <a:pPr lvl="1" algn="just"/>
            <a:r>
              <a:rPr lang="en-US" dirty="0" smtClean="0"/>
              <a:t>Certificate revocation</a:t>
            </a:r>
          </a:p>
          <a:p>
            <a:pPr lvl="1" algn="just"/>
            <a:r>
              <a:rPr lang="en-US" dirty="0" smtClean="0"/>
              <a:t>Authentication procedures</a:t>
            </a:r>
          </a:p>
          <a:p>
            <a:pPr lvl="1" algn="just"/>
            <a:r>
              <a:rPr lang="en-US" dirty="0" smtClean="0"/>
              <a:t>Public Key infrastructure</a:t>
            </a:r>
          </a:p>
          <a:p>
            <a:pPr lvl="1" algn="just"/>
            <a:r>
              <a:rPr lang="en-US" dirty="0" smtClean="0"/>
              <a:t>X.509 version3</a:t>
            </a:r>
          </a:p>
          <a:p>
            <a:pPr lvl="1" algn="just"/>
            <a:r>
              <a:rPr lang="en-US" dirty="0" smtClean="0"/>
              <a:t>Certificate extension</a:t>
            </a:r>
            <a:endParaRPr lang="en-US" dirty="0" smtClean="0"/>
          </a:p>
          <a:p>
            <a:pPr algn="just"/>
            <a:r>
              <a:rPr lang="en-US" dirty="0" smtClean="0"/>
              <a:t>Summary</a:t>
            </a:r>
            <a:endParaRPr lang="en-US" dirty="0" smtClean="0"/>
          </a:p>
          <a:p>
            <a:pPr algn="just"/>
            <a:r>
              <a:rPr lang="en-US" dirty="0" smtClean="0"/>
              <a:t>Test your understanding</a:t>
            </a:r>
          </a:p>
          <a:p>
            <a:pPr algn="just"/>
            <a:r>
              <a:rPr lang="en-US"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755164" y="1533109"/>
            <a:ext cx="3777648"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AU"/>
              <a:t>X.509 Certificates</a:t>
            </a:r>
          </a:p>
        </p:txBody>
      </p:sp>
      <p:sp>
        <p:nvSpPr>
          <p:cNvPr id="57347" name="Rectangle 3"/>
          <p:cNvSpPr>
            <a:spLocks noGrp="1" noChangeArrowheads="1"/>
          </p:cNvSpPr>
          <p:nvPr>
            <p:ph type="body" idx="1"/>
          </p:nvPr>
        </p:nvSpPr>
        <p:spPr/>
        <p:txBody>
          <a:bodyPr/>
          <a:lstStyle/>
          <a:p>
            <a:pPr>
              <a:lnSpc>
                <a:spcPct val="90000"/>
              </a:lnSpc>
            </a:pPr>
            <a:r>
              <a:rPr lang="en-AU" sz="2400"/>
              <a:t>issued by a Certification Authority (CA), containing: </a:t>
            </a:r>
          </a:p>
          <a:p>
            <a:pPr lvl="1">
              <a:lnSpc>
                <a:spcPct val="90000"/>
              </a:lnSpc>
            </a:pPr>
            <a:r>
              <a:rPr lang="en-AU" sz="2000"/>
              <a:t>version (1, 2, or 3) </a:t>
            </a:r>
          </a:p>
          <a:p>
            <a:pPr lvl="1">
              <a:lnSpc>
                <a:spcPct val="90000"/>
              </a:lnSpc>
            </a:pPr>
            <a:r>
              <a:rPr lang="en-AU" sz="2000"/>
              <a:t>serial number (unique within CA) identifying certificate </a:t>
            </a:r>
          </a:p>
          <a:p>
            <a:pPr lvl="1">
              <a:lnSpc>
                <a:spcPct val="90000"/>
              </a:lnSpc>
            </a:pPr>
            <a:r>
              <a:rPr lang="en-AU" sz="2000"/>
              <a:t>signature algorithm identifier </a:t>
            </a:r>
          </a:p>
          <a:p>
            <a:pPr lvl="1">
              <a:lnSpc>
                <a:spcPct val="90000"/>
              </a:lnSpc>
            </a:pPr>
            <a:r>
              <a:rPr lang="en-AU" sz="2000"/>
              <a:t>issuer X.500 name (CA) </a:t>
            </a:r>
          </a:p>
          <a:p>
            <a:pPr lvl="1">
              <a:lnSpc>
                <a:spcPct val="90000"/>
              </a:lnSpc>
            </a:pPr>
            <a:r>
              <a:rPr lang="en-AU" sz="2000"/>
              <a:t>period of validity (from - to dates) </a:t>
            </a:r>
          </a:p>
          <a:p>
            <a:pPr lvl="1">
              <a:lnSpc>
                <a:spcPct val="90000"/>
              </a:lnSpc>
            </a:pPr>
            <a:r>
              <a:rPr lang="en-AU" sz="2000"/>
              <a:t>subject X.500 name (name of owner) </a:t>
            </a:r>
          </a:p>
          <a:p>
            <a:pPr lvl="1">
              <a:lnSpc>
                <a:spcPct val="90000"/>
              </a:lnSpc>
            </a:pPr>
            <a:r>
              <a:rPr lang="en-AU" sz="2000"/>
              <a:t>subject public-key info (algorithm, parameters, key) </a:t>
            </a:r>
          </a:p>
          <a:p>
            <a:pPr lvl="1">
              <a:lnSpc>
                <a:spcPct val="90000"/>
              </a:lnSpc>
            </a:pPr>
            <a:r>
              <a:rPr lang="en-AU" sz="2000"/>
              <a:t>issuer unique identifier (v2+) </a:t>
            </a:r>
          </a:p>
          <a:p>
            <a:pPr lvl="1">
              <a:lnSpc>
                <a:spcPct val="90000"/>
              </a:lnSpc>
            </a:pPr>
            <a:r>
              <a:rPr lang="en-AU" sz="2000"/>
              <a:t>subject unique identifier (v2+) </a:t>
            </a:r>
          </a:p>
          <a:p>
            <a:pPr lvl="1">
              <a:lnSpc>
                <a:spcPct val="90000"/>
              </a:lnSpc>
            </a:pPr>
            <a:r>
              <a:rPr lang="en-AU" sz="2000"/>
              <a:t>extension fields (v3) </a:t>
            </a:r>
          </a:p>
          <a:p>
            <a:pPr lvl="1">
              <a:lnSpc>
                <a:spcPct val="90000"/>
              </a:lnSpc>
            </a:pPr>
            <a:r>
              <a:rPr lang="en-AU" sz="2000"/>
              <a:t>signature (of hash of all fields in certificate) </a:t>
            </a:r>
          </a:p>
          <a:p>
            <a:pPr>
              <a:lnSpc>
                <a:spcPct val="90000"/>
              </a:lnSpc>
            </a:pPr>
            <a:r>
              <a:rPr lang="en-US" sz="2400"/>
              <a:t>notation </a:t>
            </a:r>
            <a:r>
              <a:rPr lang="en-US" sz="2400">
                <a:latin typeface="Courier New" pitchFamily="49" charset="0"/>
              </a:rPr>
              <a:t>CA&lt;&lt;A&gt;&gt;</a:t>
            </a:r>
            <a:r>
              <a:rPr lang="en-US" sz="2400"/>
              <a:t> denotes certificate for A signed by CA</a:t>
            </a:r>
            <a:endParaRPr lang="en-AU" sz="2400"/>
          </a:p>
        </p:txBody>
      </p:sp>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AU"/>
              <a:t>X.509 Certificates</a:t>
            </a:r>
          </a:p>
        </p:txBody>
      </p:sp>
      <p:pic>
        <p:nvPicPr>
          <p:cNvPr id="59395" name="Picture 3"/>
          <p:cNvPicPr>
            <a:picLocks noChangeAspect="1" noChangeArrowheads="1"/>
          </p:cNvPicPr>
          <p:nvPr>
            <p:ph type="body" idx="1"/>
          </p:nvPr>
        </p:nvPicPr>
        <p:blipFill>
          <a:blip r:embed="rId3"/>
          <a:srcRect/>
          <a:stretch>
            <a:fillRect/>
          </a:stretch>
        </p:blipFill>
        <p:spPr/>
      </p:pic>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gn="just"/>
            <a:r>
              <a:rPr lang="en-US" dirty="0" smtClean="0"/>
              <a:t>X.509 authentication service</a:t>
            </a:r>
          </a:p>
          <a:p>
            <a:pPr algn="just"/>
            <a:r>
              <a:rPr lang="en-US" dirty="0" smtClean="0"/>
              <a:t>X.509 certificates</a:t>
            </a:r>
          </a:p>
          <a:p>
            <a:pPr lvl="1" algn="just"/>
            <a:r>
              <a:rPr lang="en-US" dirty="0" smtClean="0"/>
              <a:t>Obtaining a certificate</a:t>
            </a:r>
          </a:p>
          <a:p>
            <a:pPr lvl="1" algn="just"/>
            <a:r>
              <a:rPr lang="en-US" dirty="0" smtClean="0"/>
              <a:t>CA hierarchy</a:t>
            </a:r>
          </a:p>
          <a:p>
            <a:pPr lvl="1" algn="just"/>
            <a:r>
              <a:rPr lang="en-US" dirty="0" smtClean="0"/>
              <a:t>Certificate revocation</a:t>
            </a:r>
          </a:p>
          <a:p>
            <a:pPr lvl="1" algn="just"/>
            <a:r>
              <a:rPr lang="en-US" dirty="0" smtClean="0"/>
              <a:t>Authentication procedures</a:t>
            </a:r>
          </a:p>
          <a:p>
            <a:pPr lvl="1" algn="just"/>
            <a:r>
              <a:rPr lang="en-US" dirty="0" smtClean="0"/>
              <a:t>Public Key infrastructure</a:t>
            </a:r>
          </a:p>
          <a:p>
            <a:pPr lvl="1" algn="just"/>
            <a:r>
              <a:rPr lang="en-US" dirty="0" smtClean="0"/>
              <a:t>X.509 version3</a:t>
            </a:r>
          </a:p>
          <a:p>
            <a:pPr lvl="1" algn="just"/>
            <a:r>
              <a:rPr lang="en-US" dirty="0" smtClean="0"/>
              <a:t>Certificate extension</a:t>
            </a:r>
            <a:endParaRPr lang="en-US" dirty="0" smtClean="0"/>
          </a:p>
          <a:p>
            <a:pPr algn="just"/>
            <a:r>
              <a:rPr lang="en-US" dirty="0" smtClean="0"/>
              <a:t>Summary</a:t>
            </a:r>
            <a:endParaRPr lang="en-US" dirty="0" smtClean="0"/>
          </a:p>
          <a:p>
            <a:pPr algn="just"/>
            <a:r>
              <a:rPr lang="en-US" dirty="0" smtClean="0"/>
              <a:t>Test your understanding</a:t>
            </a:r>
          </a:p>
          <a:p>
            <a:pPr algn="just"/>
            <a:r>
              <a:rPr lang="en-US"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964169" y="1990308"/>
            <a:ext cx="4025841"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SASEPresentatio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Presentation1" id="{2E8CE935-F3DA-4639-839D-0F6A64CCE9C9}" vid="{A99DBA6F-CE1E-45EC-8558-A285390E65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2877</TotalTime>
  <Words>1321</Words>
  <Application>Microsoft Office PowerPoint</Application>
  <PresentationFormat>On-screen Show (4:3)</PresentationFormat>
  <Paragraphs>320</Paragraphs>
  <Slides>33</Slides>
  <Notes>21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SASEPresentation</vt:lpstr>
      <vt:lpstr>Cryptography and Network Security </vt:lpstr>
      <vt:lpstr>Session Meta Data</vt:lpstr>
      <vt:lpstr>Revision History</vt:lpstr>
      <vt:lpstr>Agenda</vt:lpstr>
      <vt:lpstr>X.509 Authentication Service </vt:lpstr>
      <vt:lpstr>Agenda</vt:lpstr>
      <vt:lpstr>X.509 Certificates</vt:lpstr>
      <vt:lpstr>X.509 Certificates</vt:lpstr>
      <vt:lpstr>Agenda</vt:lpstr>
      <vt:lpstr>Obtaining a Certificate </vt:lpstr>
      <vt:lpstr>Agenda</vt:lpstr>
      <vt:lpstr>CA Hierarchy </vt:lpstr>
      <vt:lpstr>CA Hierarchy Use</vt:lpstr>
      <vt:lpstr>Agenda</vt:lpstr>
      <vt:lpstr>Certificate Revocation</vt:lpstr>
      <vt:lpstr>Agenda</vt:lpstr>
      <vt:lpstr>Authentication Procedures</vt:lpstr>
      <vt:lpstr>One-Way Authentication</vt:lpstr>
      <vt:lpstr>Two-Way Authentication</vt:lpstr>
      <vt:lpstr>Three-Way Authentication</vt:lpstr>
      <vt:lpstr>Slide 21</vt:lpstr>
      <vt:lpstr>Agenda</vt:lpstr>
      <vt:lpstr>Public Key Infrastructure</vt:lpstr>
      <vt:lpstr>Agenda</vt:lpstr>
      <vt:lpstr>X.509 Version 3</vt:lpstr>
      <vt:lpstr>Agenda</vt:lpstr>
      <vt:lpstr>Certificate Extensions</vt:lpstr>
      <vt:lpstr>Agenda</vt:lpstr>
      <vt:lpstr>Summary</vt:lpstr>
      <vt:lpstr>Agenda</vt:lpstr>
      <vt:lpstr>Test your understanding</vt:lpstr>
      <vt:lpstr>Agenda</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service management</dc:title>
  <dc:creator>S Sivakumar</dc:creator>
  <cp:lastModifiedBy>ssn</cp:lastModifiedBy>
  <cp:revision>230</cp:revision>
  <dcterms:created xsi:type="dcterms:W3CDTF">2016-10-24T07:42:03Z</dcterms:created>
  <dcterms:modified xsi:type="dcterms:W3CDTF">2018-09-22T04:32:11Z</dcterms:modified>
</cp:coreProperties>
</file>