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8"/>
  </p:notesMasterIdLst>
  <p:sldIdLst>
    <p:sldId id="260" r:id="rId2"/>
    <p:sldId id="262" r:id="rId3"/>
    <p:sldId id="261" r:id="rId4"/>
    <p:sldId id="625" r:id="rId5"/>
    <p:sldId id="722" r:id="rId6"/>
    <p:sldId id="723" r:id="rId7"/>
    <p:sldId id="724" r:id="rId8"/>
    <p:sldId id="772" r:id="rId9"/>
    <p:sldId id="725" r:id="rId10"/>
    <p:sldId id="726" r:id="rId11"/>
    <p:sldId id="727" r:id="rId12"/>
    <p:sldId id="728" r:id="rId13"/>
    <p:sldId id="773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739" r:id="rId25"/>
    <p:sldId id="740" r:id="rId26"/>
    <p:sldId id="774" r:id="rId27"/>
    <p:sldId id="741" r:id="rId28"/>
    <p:sldId id="742" r:id="rId29"/>
    <p:sldId id="743" r:id="rId30"/>
    <p:sldId id="744" r:id="rId31"/>
    <p:sldId id="745" r:id="rId32"/>
    <p:sldId id="746" r:id="rId33"/>
    <p:sldId id="747" r:id="rId34"/>
    <p:sldId id="748" r:id="rId35"/>
    <p:sldId id="749" r:id="rId36"/>
    <p:sldId id="750" r:id="rId37"/>
    <p:sldId id="751" r:id="rId38"/>
    <p:sldId id="752" r:id="rId39"/>
    <p:sldId id="775" r:id="rId40"/>
    <p:sldId id="753" r:id="rId41"/>
    <p:sldId id="776" r:id="rId42"/>
    <p:sldId id="754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77" r:id="rId51"/>
    <p:sldId id="762" r:id="rId52"/>
    <p:sldId id="763" r:id="rId53"/>
    <p:sldId id="764" r:id="rId54"/>
    <p:sldId id="765" r:id="rId55"/>
    <p:sldId id="766" r:id="rId56"/>
    <p:sldId id="767" r:id="rId57"/>
    <p:sldId id="768" r:id="rId58"/>
    <p:sldId id="778" r:id="rId59"/>
    <p:sldId id="769" r:id="rId60"/>
    <p:sldId id="770" r:id="rId61"/>
    <p:sldId id="771" r:id="rId62"/>
    <p:sldId id="780" r:id="rId63"/>
    <p:sldId id="707" r:id="rId64"/>
    <p:sldId id="781" r:id="rId65"/>
    <p:sldId id="360" r:id="rId66"/>
    <p:sldId id="361" r:id="rId6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2" Type="http://schemas.openxmlformats.org/officeDocument/2006/relationships/slide" Target="slides/slide60.xml"/><Relationship Id="rId1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22-09-2018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09999"/>
            <a:ext cx="6400800" cy="2055223"/>
          </a:xfrm>
        </p:spPr>
        <p:txBody>
          <a:bodyPr/>
          <a:lstStyle/>
          <a:p>
            <a:r>
              <a:rPr lang="en-US" dirty="0" smtClean="0"/>
              <a:t>INTERNET FIREWALLS FOR TRUSTED SYSTEMS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Characteristics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Design goals: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firewall itself is immune to penetration (use of trusted system with a secure operating system)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Characteristics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Four general techniques: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Service control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Determines the types of Internet services that can be accessed, inbound or outbound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Direction control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Determines the direction in which particular service requests are allowed to flow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Characteristics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User control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Controls access to a service according to which user is attempting to access it</a:t>
            </a:r>
          </a:p>
          <a:p>
            <a:pPr algn="just"/>
            <a:r>
              <a:rPr lang="en-US" dirty="0">
                <a:latin typeface="Comic Sans MS" pitchFamily="66" charset="0"/>
              </a:rPr>
              <a:t>Behavior control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Controls how particular services are used (e.g. filter e-mail)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342991" y="1872743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Three common types of Firewalls: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Packet-filtering routers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Application-level gateways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Circuit-level gateways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(Bastion host)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Packet-filtering Router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447800" y="2667000"/>
          <a:ext cx="6440488" cy="2105025"/>
        </p:xfrm>
        <a:graphic>
          <a:graphicData uri="http://schemas.openxmlformats.org/presentationml/2006/ole">
            <p:oleObj spid="_x0000_s3074" name="Bitmap Image" r:id="rId3" imgW="6439799" imgH="2104762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Packet-filtering Router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Applies a set of rules to each incoming IP packet and then forwards or discards the packet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Filter packets going in both directions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The packet filter is typically set up as a list of rules based on matches to fields in the IP or TCP header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Two default policies (discard or forward)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Simplicity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Transparency to users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High speed</a:t>
            </a: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Difficulty of setting up packet filter rules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Lack of Authentication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Possible attacks and appropriate countermeasures</a:t>
            </a:r>
          </a:p>
          <a:p>
            <a:pPr lvl="1"/>
            <a:r>
              <a:rPr lang="en-US">
                <a:latin typeface="Comic Sans MS" pitchFamily="66" charset="0"/>
              </a:rPr>
              <a:t>IP address spoofing</a:t>
            </a:r>
          </a:p>
          <a:p>
            <a:pPr lvl="1"/>
            <a:r>
              <a:rPr lang="en-US">
                <a:latin typeface="Comic Sans MS" pitchFamily="66" charset="0"/>
              </a:rPr>
              <a:t>Source routing attacks</a:t>
            </a:r>
          </a:p>
          <a:p>
            <a:pPr lvl="1"/>
            <a:r>
              <a:rPr lang="en-US">
                <a:latin typeface="Comic Sans MS" pitchFamily="66" charset="0"/>
              </a:rPr>
              <a:t>Tiny fragment attacks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Application-level Gateway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447800" y="2743200"/>
          <a:ext cx="6276975" cy="2352675"/>
        </p:xfrm>
        <a:graphic>
          <a:graphicData uri="http://schemas.openxmlformats.org/presentationml/2006/ole">
            <p:oleObj spid="_x0000_s4098" name="Bitmap Image" r:id="rId3" imgW="6276190" imgH="2352381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August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Application-level Gateway</a:t>
            </a:r>
          </a:p>
          <a:p>
            <a:pPr lvl="1"/>
            <a:r>
              <a:rPr lang="en-US">
                <a:latin typeface="Comic Sans MS" pitchFamily="66" charset="0"/>
              </a:rPr>
              <a:t>Also called proxy server</a:t>
            </a:r>
          </a:p>
          <a:p>
            <a:pPr lvl="1"/>
            <a:r>
              <a:rPr lang="en-US">
                <a:latin typeface="Comic Sans MS" pitchFamily="66" charset="0"/>
              </a:rPr>
              <a:t>Acts as a relay of application-level traffic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Advantages: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Higher security than packet filters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Only need to scrutinize a few allowable applications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Easy to log and audit all incoming traffic</a:t>
            </a:r>
          </a:p>
          <a:p>
            <a:pPr algn="just"/>
            <a:r>
              <a:rPr lang="en-US" dirty="0">
                <a:latin typeface="Comic Sans MS" pitchFamily="66" charset="0"/>
              </a:rPr>
              <a:t>Disadvantages: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Additional processing overhead on each connection (gateway as splice point)</a:t>
            </a: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Circuit-level Gateway</a:t>
            </a:r>
          </a:p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447800" y="2667000"/>
          <a:ext cx="6335713" cy="2590800"/>
        </p:xfrm>
        <a:graphic>
          <a:graphicData uri="http://schemas.openxmlformats.org/presentationml/2006/ole">
            <p:oleObj spid="_x0000_s5122" name="Bitmap Image" r:id="rId3" imgW="6335009" imgH="2591162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Circuit-level Gateway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Stand-alone system or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Specialized function performed by an Application-level Gateway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Sets up two TCP connections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gateway typically relays TCP segments from one connection to the other without examining the contents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Circuit-level Gateway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security function consists of determining which connections will be allowed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Typically use is a situation in which the system administrator trusts the internal users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An example is the SOCKS package</a:t>
            </a: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Types of 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Bastion Host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 system identified by the firewall administrator as a critical strong point in the network´s security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bastion host serves as a platform for an application-level or circuit-level gateway</a:t>
            </a:r>
          </a:p>
          <a:p>
            <a:pPr lvl="1" algn="just"/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408305" y="2264629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In addition to the use of simple configuration of a single system (single packet filtering router or single gateway), more complex configurations are possible</a:t>
            </a:r>
          </a:p>
          <a:p>
            <a:pPr algn="just"/>
            <a:r>
              <a:rPr lang="en-US" dirty="0">
                <a:latin typeface="Comic Sans MS" pitchFamily="66" charset="0"/>
              </a:rPr>
              <a:t>Three common configurations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Screened host firewall system (single-homed bastion host)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049383" y="2309948"/>
          <a:ext cx="7089775" cy="2538413"/>
        </p:xfrm>
        <a:graphic>
          <a:graphicData uri="http://schemas.openxmlformats.org/presentationml/2006/ole">
            <p:oleObj spid="_x0000_s6146" name="Bitmap Image" r:id="rId3" imgW="8085714" imgH="2895238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Screened host firewall, single-homed bastion configuration</a:t>
            </a:r>
          </a:p>
          <a:p>
            <a:pPr algn="just"/>
            <a:r>
              <a:rPr lang="en-US" dirty="0">
                <a:latin typeface="Comic Sans MS" pitchFamily="66" charset="0"/>
              </a:rPr>
              <a:t>Firewall consists of two systems: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 packet-filtering router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 bastion host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Configuration for the packet-filtering router: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Only packets from and to the bastion host are allowed to pass through the router</a:t>
            </a:r>
          </a:p>
          <a:p>
            <a:pPr algn="just"/>
            <a:r>
              <a:rPr lang="en-US" dirty="0">
                <a:latin typeface="Comic Sans MS" pitchFamily="66" charset="0"/>
              </a:rPr>
              <a:t>The bastion host performs authentication and proxy functions</a:t>
            </a: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Greater security than single configurations because of two reasons: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This configuration implements both packet-level and application-level filtering (allowing for flexibility in defining security policy)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An intruder must generally penetrate two separate systems</a:t>
            </a:r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This configuration also affords flexibility in providing direct Internet access (public information server, e.g. Web server)</a:t>
            </a:r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Screened host firewall system (dual-homed bastion host)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051560" y="2362200"/>
          <a:ext cx="6789738" cy="2352675"/>
        </p:xfrm>
        <a:graphic>
          <a:graphicData uri="http://schemas.openxmlformats.org/presentationml/2006/ole">
            <p:oleObj spid="_x0000_s7170" name="Bitmap Image" r:id="rId3" imgW="7942857" imgH="2752381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Screened host firewall, dual-homed bastion configuration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packet-filtering router is not completely compromised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Traffic between the Internet and other hosts on the private network has to flow through the bastion host</a:t>
            </a:r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Screened-subnet firewall system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960119" y="2022566"/>
          <a:ext cx="7581577" cy="2575560"/>
        </p:xfrm>
        <a:graphic>
          <a:graphicData uri="http://schemas.openxmlformats.org/presentationml/2006/ole">
            <p:oleObj spid="_x0000_s8194" name="Bitmap Image" r:id="rId3" imgW="7992591" imgH="2715004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Screened subnet firewall configuration</a:t>
            </a:r>
          </a:p>
          <a:p>
            <a:pPr lvl="1"/>
            <a:r>
              <a:rPr lang="en-US">
                <a:latin typeface="Comic Sans MS" pitchFamily="66" charset="0"/>
              </a:rPr>
              <a:t>Most secure configuration of the three</a:t>
            </a:r>
          </a:p>
          <a:p>
            <a:pPr lvl="1"/>
            <a:r>
              <a:rPr lang="en-US">
                <a:latin typeface="Comic Sans MS" pitchFamily="66" charset="0"/>
              </a:rPr>
              <a:t>Two packet-filtering routers are used</a:t>
            </a:r>
          </a:p>
          <a:p>
            <a:pPr lvl="1"/>
            <a:r>
              <a:rPr lang="en-US">
                <a:latin typeface="Comic Sans MS" pitchFamily="66" charset="0"/>
              </a:rPr>
              <a:t>Creation of an isolated sub-network</a:t>
            </a:r>
          </a:p>
          <a:p>
            <a:pPr lvl="1"/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Advantages: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Three levels of defense to thwart intruders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outside router advertises only the existence of the screened subnet to the Internet (internal network is invisible to the Internet)</a:t>
            </a:r>
          </a:p>
          <a:p>
            <a:pPr lvl="1" algn="just">
              <a:buFontTx/>
              <a:buNone/>
            </a:pPr>
            <a:endParaRPr lang="en-US" dirty="0">
              <a:latin typeface="Comic Sans MS" pitchFamily="66" charset="0"/>
            </a:endParaRPr>
          </a:p>
          <a:p>
            <a:pPr lvl="1" algn="just"/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Configurations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Advantages: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inside router advertises only the existence of the screened subnet to the internal network (the systems on the inside network cannot construct direct routes to the Internet)</a:t>
            </a:r>
          </a:p>
          <a:p>
            <a:pPr lvl="1" algn="just">
              <a:buFontTx/>
              <a:buNone/>
            </a:pPr>
            <a:endParaRPr lang="en-US" dirty="0">
              <a:latin typeface="Comic Sans MS" pitchFamily="66" charset="0"/>
            </a:endParaRPr>
          </a:p>
          <a:p>
            <a:pPr lvl="1" algn="just"/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4717" y="2643452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94351" y="1102035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Trusted 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One way to enhance the ability of a system to defend against intruders and malicious programs is to implement trusted system technology</a:t>
            </a:r>
          </a:p>
          <a:p>
            <a:pPr lvl="1" algn="just">
              <a:buFontTx/>
              <a:buNone/>
            </a:pPr>
            <a:endParaRPr lang="en-US" dirty="0">
              <a:latin typeface="Comic Sans MS" pitchFamily="66" charset="0"/>
            </a:endParaRPr>
          </a:p>
          <a:p>
            <a:pPr lvl="1" algn="just"/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382179" y="3048401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Through the user access control procedure (log on), a user can be identified to the system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Associated with each user, there can be a profile that specifies permissible operations and file accesses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The operation system can enforce rules based on the user profile</a:t>
            </a:r>
          </a:p>
        </p:txBody>
      </p:sp>
    </p:spTree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General models of access control:</a:t>
            </a:r>
          </a:p>
          <a:p>
            <a:pPr lvl="1"/>
            <a:r>
              <a:rPr lang="en-US">
                <a:latin typeface="Comic Sans MS" pitchFamily="66" charset="0"/>
              </a:rPr>
              <a:t>Access matrix</a:t>
            </a:r>
          </a:p>
          <a:p>
            <a:pPr lvl="1"/>
            <a:r>
              <a:rPr lang="en-US">
                <a:latin typeface="Comic Sans MS" pitchFamily="66" charset="0"/>
              </a:rPr>
              <a:t>Access control list</a:t>
            </a:r>
          </a:p>
          <a:p>
            <a:pPr lvl="1"/>
            <a:r>
              <a:rPr lang="en-US">
                <a:latin typeface="Comic Sans MS" pitchFamily="66" charset="0"/>
              </a:rPr>
              <a:t>Capability list</a:t>
            </a:r>
          </a:p>
        </p:txBody>
      </p:sp>
    </p:spTree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Access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803365" y="1881052"/>
          <a:ext cx="7425731" cy="2638697"/>
        </p:xfrm>
        <a:graphic>
          <a:graphicData uri="http://schemas.openxmlformats.org/presentationml/2006/ole">
            <p:oleObj spid="_x0000_s9218" name="Bitmap Image" r:id="rId3" imgW="7561905" imgH="2685714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Comic Sans MS" pitchFamily="66" charset="0"/>
              </a:rPr>
              <a:t>Access Matrix: Basic elements of the model</a:t>
            </a:r>
          </a:p>
          <a:p>
            <a:pPr lvl="1" algn="just"/>
            <a:r>
              <a:rPr lang="en-US" sz="2400" dirty="0">
                <a:latin typeface="Comic Sans MS" pitchFamily="66" charset="0"/>
              </a:rPr>
              <a:t>Subject: An entity capable of accessing objects, the concept of subject equates with that of process</a:t>
            </a:r>
          </a:p>
          <a:p>
            <a:pPr lvl="1" algn="just"/>
            <a:r>
              <a:rPr lang="en-US" sz="2400" dirty="0">
                <a:latin typeface="Comic Sans MS" pitchFamily="66" charset="0"/>
              </a:rPr>
              <a:t>Object: Anything to which access is controlled (e.g. files, programs)</a:t>
            </a:r>
          </a:p>
          <a:p>
            <a:pPr lvl="1" algn="just"/>
            <a:r>
              <a:rPr lang="en-US" sz="2400" dirty="0">
                <a:latin typeface="Comic Sans MS" pitchFamily="66" charset="0"/>
              </a:rPr>
              <a:t>Access right: The way in which an object is accessed by a subject (e.g. read, write, execute)</a:t>
            </a:r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Access Control List: Decomposition of the matrix by columns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467395" y="2362200"/>
          <a:ext cx="5077096" cy="2955764"/>
        </p:xfrm>
        <a:graphic>
          <a:graphicData uri="http://schemas.openxmlformats.org/presentationml/2006/ole">
            <p:oleObj spid="_x0000_s10242" name="Bitmap Image" r:id="rId3" imgW="4285714" imgH="2495238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Access Control List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An access control list lists users and their permitted access right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The list may contain a default or public entry</a:t>
            </a:r>
          </a:p>
        </p:txBody>
      </p:sp>
    </p:spTree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Capability list: Decomposition of the matrix by rows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449977" y="2135776"/>
          <a:ext cx="4725680" cy="2410097"/>
        </p:xfrm>
        <a:graphic>
          <a:graphicData uri="http://schemas.openxmlformats.org/presentationml/2006/ole">
            <p:oleObj spid="_x0000_s11266" name="Bitmap Image" r:id="rId3" imgW="4219048" imgH="2152951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Data Access Control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Capability list</a:t>
            </a:r>
          </a:p>
          <a:p>
            <a:pPr lvl="1"/>
            <a:r>
              <a:rPr lang="en-US">
                <a:latin typeface="Comic Sans MS" pitchFamily="66" charset="0"/>
              </a:rPr>
              <a:t>A capability ticket specifies authorized objects and operations for a user</a:t>
            </a:r>
          </a:p>
          <a:p>
            <a:pPr lvl="1"/>
            <a:r>
              <a:rPr lang="en-US">
                <a:latin typeface="Comic Sans MS" pitchFamily="66" charset="0"/>
              </a:rPr>
              <a:t>Each user have a number of tickets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Effective means of protection a local system or network of systems from network-based security threats while affording access to the outside world via WAN`s or the Internet</a:t>
            </a:r>
          </a:p>
        </p:txBody>
      </p:sp>
    </p:spTree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447494" y="3361909"/>
            <a:ext cx="4404666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Trusted Systems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Protection of data and resources on the basis of levels of security (e.g. military)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Users can be granted clearances to access certain categories of data</a:t>
            </a:r>
          </a:p>
        </p:txBody>
      </p:sp>
    </p:spTree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Multilevel security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Definition of multiple categories or levels of data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A multilevel secure system must enforce: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No read up: A subject can only read an object of less or equal security level (Simple Security Property)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No write down: A subject can only write into an object of greater or equal security level (*-Property)</a:t>
            </a:r>
          </a:p>
        </p:txBody>
      </p:sp>
    </p:spTree>
  </p:cSld>
  <p:clrMapOvr>
    <a:masterClrMapping/>
  </p:clrMapOvr>
  <p:transition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Reference Monitor Concept: Multilevel security for a data processing system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338943" y="2235925"/>
          <a:ext cx="4552406" cy="3534105"/>
        </p:xfrm>
        <a:graphic>
          <a:graphicData uri="http://schemas.openxmlformats.org/presentationml/2006/ole">
            <p:oleObj spid="_x0000_s12290" name="Bitmap Image" r:id="rId3" imgW="7190476" imgH="5582429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1302" y="1121229"/>
          <a:ext cx="6300652" cy="4891210"/>
        </p:xfrm>
        <a:graphic>
          <a:graphicData uri="http://schemas.openxmlformats.org/presentationml/2006/ole">
            <p:oleObj spid="_x0000_s13314" name="Bitmap Image" r:id="rId3" imgW="7190476" imgH="5582429" progId="Paint.Picture">
              <p:embed/>
            </p:oleObj>
          </a:graphicData>
        </a:graphic>
      </p:graphicFrame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Reference Monitor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Controlling element in the hardware and operating system of a computer that regulates the access of subjects to objects on basis of security parameters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The monitor has access to a file (security kernel database)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The monitor enforces the security rules (no read up, no write down)</a:t>
            </a:r>
          </a:p>
        </p:txBody>
      </p:sp>
    </p:spTree>
  </p:cSld>
  <p:clrMapOvr>
    <a:masterClrMapping/>
  </p:clrMapOvr>
  <p:transition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Properties of the Reference Monitor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Complete mediation: Security rules are enforced on every access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Isolation: The reference monitor and database are protected from unauthorized modification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Verifiability: The reference monitor’s correctness must be provable (mathematically)</a:t>
            </a:r>
          </a:p>
        </p:txBody>
      </p:sp>
    </p:spTree>
  </p:cSld>
  <p:clrMapOvr>
    <a:masterClrMapping/>
  </p:clrMapOvr>
  <p:transition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The Concept </a:t>
            </a:r>
            <a:r>
              <a:rPr lang="sv-SE" b="1" dirty="0" smtClean="0">
                <a:latin typeface="Comic Sans MS" pitchFamily="66" charset="0"/>
              </a:rPr>
              <a:t>of Trusted </a:t>
            </a:r>
            <a:r>
              <a:rPr lang="sv-SE" b="1" dirty="0">
                <a:latin typeface="Comic Sans MS" pitchFamily="66" charset="0"/>
              </a:rPr>
              <a:t>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A system that can provide such verifications (properties) is referred to as a trusted system</a:t>
            </a:r>
          </a:p>
        </p:txBody>
      </p:sp>
    </p:spTree>
  </p:cSld>
  <p:clrMapOvr>
    <a:masterClrMapping/>
  </p:clrMapOvr>
  <p:transition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382180" y="3753795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Trojan Horse Defense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Secure, trusted operating systems are one way to secure against Trojan Horse attacks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</a:t>
            </a:r>
            <a:r>
              <a:rPr lang="sv-SE" b="1" dirty="0" smtClean="0">
                <a:latin typeface="Comic Sans MS" pitchFamily="66" charset="0"/>
              </a:rPr>
              <a:t>Design Principles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Information systems undergo a steady evolution (from small LAN`s to Internet connectivity)</a:t>
            </a:r>
            <a:endParaRPr lang="sv-SE" dirty="0">
              <a:latin typeface="Comic Sans MS" pitchFamily="66" charset="0"/>
            </a:endParaRPr>
          </a:p>
          <a:p>
            <a:pPr algn="just"/>
            <a:r>
              <a:rPr lang="en-US" dirty="0">
                <a:latin typeface="Comic Sans MS" pitchFamily="66" charset="0"/>
              </a:rPr>
              <a:t>Strong security features for all workstations and servers not established</a:t>
            </a:r>
          </a:p>
        </p:txBody>
      </p:sp>
    </p:spTree>
  </p:cSld>
  <p:clrMapOvr>
    <a:masterClrMapping/>
  </p:clrMapOvr>
  <p:transition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Trojan Horse Defense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28600" y="2057400"/>
          <a:ext cx="4257675" cy="2962275"/>
        </p:xfrm>
        <a:graphic>
          <a:graphicData uri="http://schemas.openxmlformats.org/presentationml/2006/ole">
            <p:oleObj spid="_x0000_s14338" name="Bitmap Image" r:id="rId3" imgW="4258269" imgH="2962689" progId="Paint.Picture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343400" y="1997075"/>
          <a:ext cx="4286250" cy="2962275"/>
        </p:xfrm>
        <a:graphic>
          <a:graphicData uri="http://schemas.openxmlformats.org/presentationml/2006/ole">
            <p:oleObj spid="_x0000_s14339" name="Bitmap Image" r:id="rId4" imgW="4285714" imgH="2962689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Trojan Horse Defense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4648200" y="1960563"/>
          <a:ext cx="4495800" cy="2867025"/>
        </p:xfrm>
        <a:graphic>
          <a:graphicData uri="http://schemas.openxmlformats.org/presentationml/2006/ole">
            <p:oleObj spid="_x0000_s15362" name="Bitmap Image" r:id="rId3" imgW="4495238" imgH="2866667" progId="Paint.Picture">
              <p:embed/>
            </p:oleObj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0" y="1905000"/>
          <a:ext cx="4543425" cy="2933700"/>
        </p:xfrm>
        <a:graphic>
          <a:graphicData uri="http://schemas.openxmlformats.org/presentationml/2006/ole">
            <p:oleObj spid="_x0000_s15363" name="Bitmap Image" r:id="rId4" imgW="4544059" imgH="2933333" progId="Paint.Picture">
              <p:embed/>
            </p:oleObj>
          </a:graphicData>
        </a:graphic>
      </p:graphicFrame>
    </p:spTree>
  </p:cSld>
  <p:clrMapOvr>
    <a:masterClrMapping/>
  </p:clrMapOvr>
  <p:transition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15528" y="4197932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considered:</a:t>
            </a:r>
          </a:p>
          <a:p>
            <a:pPr lvl="1"/>
            <a:r>
              <a:rPr lang="en-US" dirty="0" smtClean="0"/>
              <a:t>Firewall design principles</a:t>
            </a:r>
          </a:p>
          <a:p>
            <a:pPr lvl="1"/>
            <a:r>
              <a:rPr lang="en-US" dirty="0" smtClean="0"/>
              <a:t>Trusted systems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</p:cSld>
  <p:clrMapOvr>
    <a:masterClrMapping/>
  </p:clrMapOvr>
  <p:transition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33094" y="4629006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US" dirty="0" smtClean="0"/>
              <a:t>List out the design goals of firewalls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 smtClean="0"/>
              <a:t>Explain the design principles of firewall.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 smtClean="0"/>
              <a:t>Explain trusted systems.</a:t>
            </a:r>
          </a:p>
          <a:p>
            <a:pPr marL="457200" indent="-457200" algn="just">
              <a:buFont typeface="+mj-lt"/>
              <a:buAutoNum type="arabicParenR"/>
            </a:pPr>
            <a:endParaRPr lang="en-US" dirty="0" smtClean="0"/>
          </a:p>
          <a:p>
            <a:pPr marL="457200" indent="-457200" algn="just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</a:t>
            </a:r>
            <a:r>
              <a:rPr lang="sv-SE" b="1" dirty="0" smtClean="0">
                <a:latin typeface="Comic Sans MS" pitchFamily="66" charset="0"/>
              </a:rPr>
              <a:t>Design Principles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The firewall is inserted between the premises network and the Internet</a:t>
            </a:r>
          </a:p>
          <a:p>
            <a:pPr algn="just"/>
            <a:r>
              <a:rPr lang="en-US" dirty="0">
                <a:latin typeface="Comic Sans MS" pitchFamily="66" charset="0"/>
              </a:rPr>
              <a:t>Aims: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Establish a controlled link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Protect the premises network from Internet-based attacks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Provide a single choke point</a:t>
            </a:r>
          </a:p>
          <a:p>
            <a:pPr algn="just"/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388" y="1127762"/>
            <a:ext cx="8451669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 smtClean="0"/>
              <a:t>Firewall </a:t>
            </a:r>
            <a:r>
              <a:rPr lang="sv-SE" dirty="0" smtClean="0"/>
              <a:t>Design Principles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Characteristics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Types of Firewalls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  <a:ea typeface="+mn-ea"/>
              </a:rPr>
              <a:t>Firewall Configurations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Data Access Control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The Concept of Trusted systems</a:t>
            </a:r>
          </a:p>
          <a:p>
            <a:pPr lvl="2">
              <a:lnSpc>
                <a:spcPct val="90000"/>
              </a:lnSpc>
            </a:pPr>
            <a:r>
              <a:rPr lang="sv-SE" sz="2200" dirty="0" smtClean="0">
                <a:solidFill>
                  <a:schemeClr val="tx1"/>
                </a:solidFill>
                <a:ea typeface="+mn-ea"/>
              </a:rPr>
              <a:t>Trojan Horse Defense</a:t>
            </a:r>
            <a:endParaRPr lang="en-US" sz="2200" dirty="0" smtClean="0">
              <a:solidFill>
                <a:schemeClr val="tx1"/>
              </a:solidFill>
              <a:ea typeface="+mn-ea"/>
            </a:endParaRPr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64614" y="1520046"/>
            <a:ext cx="4025841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latin typeface="Comic Sans MS" pitchFamily="66" charset="0"/>
              </a:rPr>
              <a:t>Firewall Characteristics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b="1" dirty="0">
              <a:latin typeface="Comic Sans MS" pitchFamily="66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omic Sans MS" pitchFamily="66" charset="0"/>
              </a:rPr>
              <a:t>Design goals: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All traffic from inside to outside must pass through the firewall (physically blocking all access to the local network except via the firewall)</a:t>
            </a:r>
          </a:p>
          <a:p>
            <a:pPr lvl="1" algn="just"/>
            <a:r>
              <a:rPr lang="en-US" dirty="0">
                <a:latin typeface="Comic Sans MS" pitchFamily="66" charset="0"/>
              </a:rPr>
              <a:t>Only authorized traffic (defined by the local security police) will be allowed to pass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1726</Words>
  <Application>Microsoft Office PowerPoint</Application>
  <PresentationFormat>On-screen Show (4:3)</PresentationFormat>
  <Paragraphs>364</Paragraphs>
  <Slides>66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SASEPresentation</vt:lpstr>
      <vt:lpstr>Bitmap Image</vt:lpstr>
      <vt:lpstr>Cryptography and Network Security </vt:lpstr>
      <vt:lpstr>Session Meta Data</vt:lpstr>
      <vt:lpstr>Revision History</vt:lpstr>
      <vt:lpstr>Agenda</vt:lpstr>
      <vt:lpstr>Firewalls </vt:lpstr>
      <vt:lpstr>Firewall Design Principles </vt:lpstr>
      <vt:lpstr>Firewall Design Principles </vt:lpstr>
      <vt:lpstr>Agenda</vt:lpstr>
      <vt:lpstr>Firewall Characteristics </vt:lpstr>
      <vt:lpstr>Firewall Characteristics </vt:lpstr>
      <vt:lpstr>Firewall Characteristics </vt:lpstr>
      <vt:lpstr>Firewall Characteristics </vt:lpstr>
      <vt:lpstr>Agenda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Types of Firewalls </vt:lpstr>
      <vt:lpstr>Agenda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Firewall Configurations </vt:lpstr>
      <vt:lpstr>Agenda</vt:lpstr>
      <vt:lpstr>Trusted Systems </vt:lpstr>
      <vt:lpstr>Agenda</vt:lpstr>
      <vt:lpstr>Data Access Control </vt:lpstr>
      <vt:lpstr>Data Access Control </vt:lpstr>
      <vt:lpstr>Data Access Control </vt:lpstr>
      <vt:lpstr>Data Access Control </vt:lpstr>
      <vt:lpstr>Data Access Control </vt:lpstr>
      <vt:lpstr>Data Access Control </vt:lpstr>
      <vt:lpstr>Data Access Control </vt:lpstr>
      <vt:lpstr>Data Access Control </vt:lpstr>
      <vt:lpstr>Agenda</vt:lpstr>
      <vt:lpstr>The Concept of Trusted Systems </vt:lpstr>
      <vt:lpstr>The Concept of Trusted Systems </vt:lpstr>
      <vt:lpstr>The Concept of Trusted Systems </vt:lpstr>
      <vt:lpstr>The Concept of Trusted Systems </vt:lpstr>
      <vt:lpstr>The Concept of Trusted Systems </vt:lpstr>
      <vt:lpstr>The Concept of Trusted Systems </vt:lpstr>
      <vt:lpstr>The Concept of Trusted Systems </vt:lpstr>
      <vt:lpstr>Agenda</vt:lpstr>
      <vt:lpstr>Trojan Horse Defense </vt:lpstr>
      <vt:lpstr>Trojan Horse Defense </vt:lpstr>
      <vt:lpstr>Trojan Horse Defense </vt:lpstr>
      <vt:lpstr>Agenda</vt:lpstr>
      <vt:lpstr>Summary</vt:lpstr>
      <vt:lpstr>Agenda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235</cp:revision>
  <dcterms:created xsi:type="dcterms:W3CDTF">2016-10-24T07:42:03Z</dcterms:created>
  <dcterms:modified xsi:type="dcterms:W3CDTF">2018-09-22T10:20:59Z</dcterms:modified>
</cp:coreProperties>
</file>