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5"/>
  </p:notesMasterIdLst>
  <p:sldIdLst>
    <p:sldId id="260" r:id="rId2"/>
    <p:sldId id="262" r:id="rId3"/>
    <p:sldId id="261" r:id="rId4"/>
    <p:sldId id="625" r:id="rId5"/>
    <p:sldId id="782" r:id="rId6"/>
    <p:sldId id="783" r:id="rId7"/>
    <p:sldId id="814" r:id="rId8"/>
    <p:sldId id="784" r:id="rId9"/>
    <p:sldId id="785" r:id="rId10"/>
    <p:sldId id="815" r:id="rId11"/>
    <p:sldId id="786" r:id="rId12"/>
    <p:sldId id="787" r:id="rId13"/>
    <p:sldId id="816" r:id="rId14"/>
    <p:sldId id="788" r:id="rId15"/>
    <p:sldId id="789" r:id="rId16"/>
    <p:sldId id="790" r:id="rId17"/>
    <p:sldId id="817" r:id="rId18"/>
    <p:sldId id="791" r:id="rId19"/>
    <p:sldId id="818" r:id="rId20"/>
    <p:sldId id="792" r:id="rId21"/>
    <p:sldId id="793" r:id="rId22"/>
    <p:sldId id="794" r:id="rId23"/>
    <p:sldId id="795" r:id="rId24"/>
    <p:sldId id="819" r:id="rId25"/>
    <p:sldId id="796" r:id="rId26"/>
    <p:sldId id="820" r:id="rId27"/>
    <p:sldId id="797" r:id="rId28"/>
    <p:sldId id="798" r:id="rId29"/>
    <p:sldId id="821" r:id="rId30"/>
    <p:sldId id="799" r:id="rId31"/>
    <p:sldId id="822" r:id="rId32"/>
    <p:sldId id="800" r:id="rId33"/>
    <p:sldId id="801" r:id="rId34"/>
    <p:sldId id="802" r:id="rId35"/>
    <p:sldId id="803" r:id="rId36"/>
    <p:sldId id="804" r:id="rId37"/>
    <p:sldId id="823" r:id="rId38"/>
    <p:sldId id="805" r:id="rId39"/>
    <p:sldId id="806" r:id="rId40"/>
    <p:sldId id="824" r:id="rId41"/>
    <p:sldId id="807" r:id="rId42"/>
    <p:sldId id="825" r:id="rId43"/>
    <p:sldId id="808" r:id="rId44"/>
    <p:sldId id="809" r:id="rId45"/>
    <p:sldId id="810" r:id="rId46"/>
    <p:sldId id="811" r:id="rId47"/>
    <p:sldId id="812" r:id="rId48"/>
    <p:sldId id="826" r:id="rId49"/>
    <p:sldId id="813" r:id="rId50"/>
    <p:sldId id="827" r:id="rId51"/>
    <p:sldId id="360" r:id="rId52"/>
    <p:sldId id="828" r:id="rId53"/>
    <p:sldId id="361" r:id="rId5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82609" autoAdjust="0"/>
  </p:normalViewPr>
  <p:slideViewPr>
    <p:cSldViewPr snapToGrid="0">
      <p:cViewPr>
        <p:scale>
          <a:sx n="73" d="100"/>
          <a:sy n="73" d="100"/>
        </p:scale>
        <p:origin x="-1800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6" d="100"/>
          <a:sy n="36" d="100"/>
        </p:scale>
        <p:origin x="2256" y="4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03EE1F4-F26E-4707-8020-842D2FFCB5F6}" type="datetimeFigureOut">
              <a:rPr lang="en-IN" smtClean="0"/>
              <a:pPr/>
              <a:t>25-09-2018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5309205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461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53680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FC1976-136B-4DFF-BA65-CC4D6195C7CE}" type="slidenum">
              <a:rPr lang="en-US"/>
              <a:pPr/>
              <a:t>15</a:t>
            </a:fld>
            <a:endParaRPr lang="en-US"/>
          </a:p>
        </p:txBody>
      </p:sp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/>
              <a:t>SET Transaction:</a:t>
            </a:r>
          </a:p>
          <a:p>
            <a:r>
              <a:rPr lang="en-US" sz="1100" b="1" dirty="0"/>
              <a:t>Customer Opens An Account:</a:t>
            </a:r>
            <a:r>
              <a:rPr lang="en-US" sz="1100" dirty="0"/>
              <a:t>  Customer obtains a credit card account with a bank that supports electronic payment and SET.</a:t>
            </a:r>
          </a:p>
          <a:p>
            <a:endParaRPr lang="en-US" sz="1100" dirty="0"/>
          </a:p>
          <a:p>
            <a:r>
              <a:rPr lang="en-US" sz="1100" b="1" dirty="0"/>
              <a:t>Customer Receives A Certificate:</a:t>
            </a:r>
            <a:r>
              <a:rPr lang="en-US" sz="1100" dirty="0"/>
              <a:t>  After suitable verification of identity, the customer receives an X.509v3 digital certificate signed by the bank.</a:t>
            </a:r>
          </a:p>
          <a:p>
            <a:pPr lvl="1"/>
            <a:r>
              <a:rPr lang="en-US" sz="1100" dirty="0"/>
              <a:t>It verifies the customer’s RSA public key and its expiration date.</a:t>
            </a:r>
          </a:p>
          <a:p>
            <a:pPr lvl="1"/>
            <a:endParaRPr lang="en-US" sz="1100" dirty="0"/>
          </a:p>
          <a:p>
            <a:r>
              <a:rPr lang="en-US" sz="1100" b="1" dirty="0"/>
              <a:t>Merchants Have Own Certificates:</a:t>
            </a:r>
            <a:r>
              <a:rPr lang="en-US" sz="1100" dirty="0"/>
              <a:t>  A merchant who accepts a bank card must be in possession of two certificates for the two public keys owned by the merchant:</a:t>
            </a:r>
          </a:p>
          <a:p>
            <a:pPr lvl="1"/>
            <a:r>
              <a:rPr lang="en-US" sz="1100" dirty="0"/>
              <a:t>One for signing messages</a:t>
            </a:r>
          </a:p>
          <a:p>
            <a:pPr lvl="1"/>
            <a:r>
              <a:rPr lang="en-US" sz="1100" dirty="0"/>
              <a:t>One for key exchange</a:t>
            </a:r>
          </a:p>
          <a:p>
            <a:pPr lvl="1"/>
            <a:r>
              <a:rPr lang="en-US" sz="1100" dirty="0"/>
              <a:t>Merchant has a copy of payment gateway’s public-key certificate.</a:t>
            </a:r>
          </a:p>
          <a:p>
            <a:pPr lvl="1"/>
            <a:endParaRPr lang="en-US" sz="1100" dirty="0"/>
          </a:p>
          <a:p>
            <a:r>
              <a:rPr lang="en-US" sz="1100" b="1" dirty="0"/>
              <a:t>Customer Places An Order:</a:t>
            </a:r>
            <a:r>
              <a:rPr lang="en-US" sz="1100" dirty="0"/>
              <a:t>  Customer send a list of items to be purchases to the merchant, who returns an order form containing the list of items to be purchased to the merchant.</a:t>
            </a:r>
          </a:p>
          <a:p>
            <a:pPr lvl="1"/>
            <a:r>
              <a:rPr lang="en-US" sz="1100" dirty="0"/>
              <a:t>Merchant returns an order form containing the list of items, their price, a total price, and an order number.</a:t>
            </a:r>
          </a:p>
          <a:p>
            <a:pPr lvl="1"/>
            <a:endParaRPr lang="en-US" sz="1100" dirty="0"/>
          </a:p>
          <a:p>
            <a:r>
              <a:rPr lang="en-US" sz="1100" b="1" dirty="0"/>
              <a:t>Merchant is Verified:</a:t>
            </a:r>
            <a:r>
              <a:rPr lang="en-US" sz="1100" dirty="0"/>
              <a:t>  In addition to the order form, the merchant sends a copy of the certificate so that the customer can verify that he or she is dealing with a valid store.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EEB796-3507-4D57-99C1-FF77C4460BEB}" type="slidenum">
              <a:rPr lang="en-US"/>
              <a:pPr/>
              <a:t>16</a:t>
            </a:fld>
            <a:endParaRPr lang="en-US"/>
          </a:p>
        </p:txBody>
      </p:sp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577622" y="341154"/>
            <a:ext cx="4732867" cy="383798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/>
              <a:t>SET Transaction:</a:t>
            </a:r>
          </a:p>
          <a:p>
            <a:endParaRPr lang="en-US" sz="1100" b="1" dirty="0"/>
          </a:p>
          <a:p>
            <a:r>
              <a:rPr lang="en-US" sz="1100" b="1" dirty="0"/>
              <a:t>Order and Payment are Sent:</a:t>
            </a:r>
            <a:r>
              <a:rPr lang="en-US" sz="1100" dirty="0"/>
              <a:t>  Customer sends both order and payment information to merchant along with customer’s certificate.</a:t>
            </a:r>
          </a:p>
          <a:p>
            <a:pPr lvl="1"/>
            <a:r>
              <a:rPr lang="en-US" sz="1100" dirty="0"/>
              <a:t>The order confirms the purchase of items in the order form.</a:t>
            </a:r>
          </a:p>
          <a:p>
            <a:pPr lvl="1"/>
            <a:r>
              <a:rPr lang="en-US" sz="1100" dirty="0"/>
              <a:t>The payment contains credit card details.</a:t>
            </a:r>
          </a:p>
          <a:p>
            <a:pPr lvl="1"/>
            <a:r>
              <a:rPr lang="en-US" sz="1100" dirty="0"/>
              <a:t>The payment information is encrypted so that it cannot be read by the merchant.</a:t>
            </a:r>
          </a:p>
          <a:p>
            <a:pPr lvl="1"/>
            <a:r>
              <a:rPr lang="en-US" sz="1100" dirty="0"/>
              <a:t>The customer’s certificate enables the merchant to verify the customer.</a:t>
            </a:r>
          </a:p>
          <a:p>
            <a:endParaRPr lang="en-US" sz="1100" dirty="0"/>
          </a:p>
          <a:p>
            <a:r>
              <a:rPr lang="en-US" sz="1100" b="1" dirty="0"/>
              <a:t>Merchant Requests Payment Authorization:</a:t>
            </a:r>
            <a:r>
              <a:rPr lang="en-US" sz="1100" dirty="0"/>
              <a:t>  Merchant sends the payment information to the payment gateway.</a:t>
            </a:r>
          </a:p>
          <a:p>
            <a:pPr lvl="1"/>
            <a:r>
              <a:rPr lang="en-US" sz="1100" dirty="0"/>
              <a:t>This requests authorization that the customer’s available credit is sufficient for this purchase.</a:t>
            </a:r>
          </a:p>
          <a:p>
            <a:pPr lvl="1"/>
            <a:endParaRPr lang="en-US" sz="1100" dirty="0"/>
          </a:p>
          <a:p>
            <a:r>
              <a:rPr lang="en-US" sz="1100" b="1" dirty="0"/>
              <a:t>Merchant Confirms Order:</a:t>
            </a:r>
            <a:r>
              <a:rPr lang="en-US" sz="1100" dirty="0"/>
              <a:t>  Merchant sends a confirmation of the order to the customer.</a:t>
            </a:r>
          </a:p>
          <a:p>
            <a:endParaRPr lang="en-US" sz="1100" dirty="0"/>
          </a:p>
          <a:p>
            <a:r>
              <a:rPr lang="en-US" sz="1100" b="1" dirty="0"/>
              <a:t>Merchant Provides Goods or Service:</a:t>
            </a:r>
            <a:r>
              <a:rPr lang="en-US" sz="1100" dirty="0"/>
              <a:t>  Merchant ships the goods or provides the service to the customer.</a:t>
            </a:r>
          </a:p>
          <a:p>
            <a:endParaRPr lang="en-US" sz="1100" dirty="0"/>
          </a:p>
          <a:p>
            <a:r>
              <a:rPr lang="en-US" sz="1100" b="1" dirty="0"/>
              <a:t>Merchant Requests Payment:</a:t>
            </a:r>
            <a:r>
              <a:rPr lang="en-US" sz="1100" dirty="0"/>
              <a:t>  Request is sent to payment gateway to handle payment processing</a:t>
            </a:r>
          </a:p>
          <a:p>
            <a:endParaRPr lang="en-US" sz="11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328E7C-6BC1-4F70-810C-E8E6A6D7183D}" type="slidenum">
              <a:rPr lang="en-US"/>
              <a:pPr/>
              <a:t>20</a:t>
            </a:fld>
            <a:endParaRPr lang="en-US"/>
          </a:p>
        </p:txBody>
      </p:sp>
      <p:sp>
        <p:nvSpPr>
          <p:cNvPr id="1105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93077" y="774703"/>
            <a:ext cx="4714790" cy="3823765"/>
          </a:xfrm>
          <a:ln w="12700"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9727" tIns="49864" rIns="99727" bIns="49864"/>
          <a:lstStyle/>
          <a:p>
            <a:pPr eaLnBrk="0" hangingPunct="0">
              <a:spcBef>
                <a:spcPct val="0"/>
              </a:spcBef>
            </a:pPr>
            <a:endParaRPr lang="en-US" sz="26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D22E3-9A94-4271-9207-07B33E2D92D8}" type="slidenum">
              <a:rPr lang="en-US"/>
              <a:pPr/>
              <a:t>21</a:t>
            </a:fld>
            <a:endParaRPr lang="en-US"/>
          </a:p>
        </p:txBody>
      </p:sp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577622" y="341154"/>
            <a:ext cx="4732867" cy="383798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/>
              <a:t>SET Transaction:</a:t>
            </a:r>
          </a:p>
          <a:p>
            <a:endParaRPr lang="en-US" sz="1100" b="1" dirty="0"/>
          </a:p>
          <a:p>
            <a:r>
              <a:rPr lang="en-US" sz="1100" b="1" dirty="0"/>
              <a:t>Order and Payment are Sent:</a:t>
            </a:r>
            <a:r>
              <a:rPr lang="en-US" sz="1100" dirty="0"/>
              <a:t>  Customer sends both order and payment information to merchant along with customer’s certificate.</a:t>
            </a:r>
          </a:p>
          <a:p>
            <a:pPr lvl="1"/>
            <a:r>
              <a:rPr lang="en-US" sz="1100" dirty="0"/>
              <a:t>The order confirms the purchase of items in the order form.</a:t>
            </a:r>
          </a:p>
          <a:p>
            <a:pPr lvl="1"/>
            <a:r>
              <a:rPr lang="en-US" sz="1100" dirty="0"/>
              <a:t>The payment contains credit card details.</a:t>
            </a:r>
          </a:p>
          <a:p>
            <a:pPr lvl="1"/>
            <a:r>
              <a:rPr lang="en-US" sz="1100" dirty="0"/>
              <a:t>The payment information is encrypted so that it cannot be read by the merchant.</a:t>
            </a:r>
          </a:p>
          <a:p>
            <a:pPr lvl="1"/>
            <a:r>
              <a:rPr lang="en-US" sz="1100" dirty="0"/>
              <a:t>The customer’s certificate enables the merchant to verify the customer.</a:t>
            </a:r>
          </a:p>
          <a:p>
            <a:endParaRPr lang="en-US" sz="1100" dirty="0"/>
          </a:p>
          <a:p>
            <a:r>
              <a:rPr lang="en-US" sz="1100" b="1" dirty="0"/>
              <a:t>Merchant Requests Payment Authorization:</a:t>
            </a:r>
            <a:r>
              <a:rPr lang="en-US" sz="1100" dirty="0"/>
              <a:t>  Merchant sends the payment information to the payment gateway.</a:t>
            </a:r>
          </a:p>
          <a:p>
            <a:pPr lvl="1"/>
            <a:r>
              <a:rPr lang="en-US" sz="1100" dirty="0"/>
              <a:t>This requests authorization that the customer’s available credit is sufficient for this purchase.</a:t>
            </a:r>
          </a:p>
          <a:p>
            <a:pPr lvl="1"/>
            <a:endParaRPr lang="en-US" sz="1100" dirty="0"/>
          </a:p>
          <a:p>
            <a:r>
              <a:rPr lang="en-US" sz="1100" b="1" dirty="0"/>
              <a:t>Merchant Confirms Order:</a:t>
            </a:r>
            <a:r>
              <a:rPr lang="en-US" sz="1100" dirty="0"/>
              <a:t>  Merchant sends a confirmation of the order to the customer.</a:t>
            </a:r>
          </a:p>
          <a:p>
            <a:endParaRPr lang="en-US" sz="1100" dirty="0"/>
          </a:p>
          <a:p>
            <a:r>
              <a:rPr lang="en-US" sz="1100" b="1" dirty="0"/>
              <a:t>Merchant Provides Goods or Service:</a:t>
            </a:r>
            <a:r>
              <a:rPr lang="en-US" sz="1100" dirty="0"/>
              <a:t>  Merchant ships the goods or provides the service to the customer.</a:t>
            </a:r>
          </a:p>
          <a:p>
            <a:endParaRPr lang="en-US" sz="1100" dirty="0"/>
          </a:p>
          <a:p>
            <a:r>
              <a:rPr lang="en-US" sz="1100" b="1" dirty="0"/>
              <a:t>Merchant Requests Payment:</a:t>
            </a:r>
            <a:r>
              <a:rPr lang="en-US" sz="1100" dirty="0"/>
              <a:t>  Request is sent to payment gateway to handle payment processing</a:t>
            </a:r>
          </a:p>
          <a:p>
            <a:endParaRPr lang="en-US" sz="11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7BE941-6C4E-4247-A4CF-0A6B071FC1E4}" type="slidenum">
              <a:rPr lang="en-US"/>
              <a:pPr/>
              <a:t>22</a:t>
            </a:fld>
            <a:endParaRPr lang="en-US"/>
          </a:p>
        </p:txBody>
      </p:sp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577622" y="341154"/>
            <a:ext cx="4732867" cy="383798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/>
              <a:t>SET Transaction:</a:t>
            </a:r>
          </a:p>
          <a:p>
            <a:endParaRPr lang="en-US" sz="1100" b="1" dirty="0"/>
          </a:p>
          <a:p>
            <a:r>
              <a:rPr lang="en-US" sz="1100" b="1" dirty="0"/>
              <a:t>Order and Payment are Sent:</a:t>
            </a:r>
            <a:r>
              <a:rPr lang="en-US" sz="1100" dirty="0"/>
              <a:t>  Customer sends both order and payment information to merchant along with customer’s certificate.</a:t>
            </a:r>
          </a:p>
          <a:p>
            <a:pPr lvl="1"/>
            <a:r>
              <a:rPr lang="en-US" sz="1100" dirty="0"/>
              <a:t>The order confirms the purchase of items in the order form.</a:t>
            </a:r>
          </a:p>
          <a:p>
            <a:pPr lvl="1"/>
            <a:r>
              <a:rPr lang="en-US" sz="1100" dirty="0"/>
              <a:t>The payment contains credit card details.</a:t>
            </a:r>
          </a:p>
          <a:p>
            <a:pPr lvl="1"/>
            <a:r>
              <a:rPr lang="en-US" sz="1100" dirty="0"/>
              <a:t>The payment information is encrypted so that it cannot be read by the merchant.</a:t>
            </a:r>
          </a:p>
          <a:p>
            <a:pPr lvl="1"/>
            <a:r>
              <a:rPr lang="en-US" sz="1100" dirty="0"/>
              <a:t>The customer’s certificate enables the merchant to verify the customer.</a:t>
            </a:r>
          </a:p>
          <a:p>
            <a:endParaRPr lang="en-US" sz="1100" dirty="0"/>
          </a:p>
          <a:p>
            <a:r>
              <a:rPr lang="en-US" sz="1100" b="1" dirty="0"/>
              <a:t>Merchant Requests Payment Authorization:</a:t>
            </a:r>
            <a:r>
              <a:rPr lang="en-US" sz="1100" dirty="0"/>
              <a:t>  Merchant sends the payment information to the payment gateway.</a:t>
            </a:r>
          </a:p>
          <a:p>
            <a:pPr lvl="1"/>
            <a:r>
              <a:rPr lang="en-US" sz="1100" dirty="0"/>
              <a:t>This requests authorization that the customer’s available credit is sufficient for this purchase.</a:t>
            </a:r>
          </a:p>
          <a:p>
            <a:pPr lvl="1"/>
            <a:endParaRPr lang="en-US" sz="1100" dirty="0"/>
          </a:p>
          <a:p>
            <a:r>
              <a:rPr lang="en-US" sz="1100" b="1" dirty="0"/>
              <a:t>Merchant Confirms Order:</a:t>
            </a:r>
            <a:r>
              <a:rPr lang="en-US" sz="1100" dirty="0"/>
              <a:t>  Merchant sends a confirmation of the order to the customer.</a:t>
            </a:r>
          </a:p>
          <a:p>
            <a:endParaRPr lang="en-US" sz="1100" dirty="0"/>
          </a:p>
          <a:p>
            <a:r>
              <a:rPr lang="en-US" sz="1100" b="1" dirty="0"/>
              <a:t>Merchant Provides Goods or Service:</a:t>
            </a:r>
            <a:r>
              <a:rPr lang="en-US" sz="1100" dirty="0"/>
              <a:t>  Merchant ships the goods or provides the service to the customer.</a:t>
            </a:r>
          </a:p>
          <a:p>
            <a:endParaRPr lang="en-US" sz="1100" dirty="0"/>
          </a:p>
          <a:p>
            <a:r>
              <a:rPr lang="en-US" sz="1100" b="1" dirty="0"/>
              <a:t>Merchant Requests Payment:</a:t>
            </a:r>
            <a:r>
              <a:rPr lang="en-US" sz="1100" dirty="0"/>
              <a:t>  Request is sent to payment gateway to handle payment processing</a:t>
            </a:r>
          </a:p>
          <a:p>
            <a:endParaRPr lang="en-US" sz="11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FF0931-9B1F-4612-833E-0FBDEB4AFB00}" type="slidenum">
              <a:rPr lang="en-US"/>
              <a:pPr/>
              <a:t>23</a:t>
            </a:fld>
            <a:endParaRPr lang="en-US"/>
          </a:p>
        </p:txBody>
      </p:sp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577622" y="341154"/>
            <a:ext cx="4732867" cy="383798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/>
              <a:t>SET Transaction:</a:t>
            </a:r>
          </a:p>
          <a:p>
            <a:endParaRPr lang="en-US" sz="1100" b="1" dirty="0"/>
          </a:p>
          <a:p>
            <a:r>
              <a:rPr lang="en-US" sz="1100" b="1" dirty="0"/>
              <a:t>Order and Payment are Sent:</a:t>
            </a:r>
            <a:r>
              <a:rPr lang="en-US" sz="1100" dirty="0"/>
              <a:t>  Customer sends both order and payment information to merchant along with customer’s certificate.</a:t>
            </a:r>
          </a:p>
          <a:p>
            <a:pPr lvl="1"/>
            <a:r>
              <a:rPr lang="en-US" sz="1100" dirty="0"/>
              <a:t>The order confirms the purchase of items in the order form.</a:t>
            </a:r>
          </a:p>
          <a:p>
            <a:pPr lvl="1"/>
            <a:r>
              <a:rPr lang="en-US" sz="1100" dirty="0"/>
              <a:t>The payment contains credit card details.</a:t>
            </a:r>
          </a:p>
          <a:p>
            <a:pPr lvl="1"/>
            <a:r>
              <a:rPr lang="en-US" sz="1100" dirty="0"/>
              <a:t>The payment information is encrypted so that it cannot be read by the merchant.</a:t>
            </a:r>
          </a:p>
          <a:p>
            <a:pPr lvl="1"/>
            <a:r>
              <a:rPr lang="en-US" sz="1100" dirty="0"/>
              <a:t>The customer’s certificate enables the merchant to verify the customer.</a:t>
            </a:r>
          </a:p>
          <a:p>
            <a:endParaRPr lang="en-US" sz="1100" dirty="0"/>
          </a:p>
          <a:p>
            <a:r>
              <a:rPr lang="en-US" sz="1100" b="1" dirty="0"/>
              <a:t>Merchant Requests Payment Authorization:</a:t>
            </a:r>
            <a:r>
              <a:rPr lang="en-US" sz="1100" dirty="0"/>
              <a:t>  Merchant sends the payment information to the payment gateway.</a:t>
            </a:r>
          </a:p>
          <a:p>
            <a:pPr lvl="1"/>
            <a:r>
              <a:rPr lang="en-US" sz="1100" dirty="0"/>
              <a:t>This requests authorization that the customer’s available credit is sufficient for this purchase.</a:t>
            </a:r>
          </a:p>
          <a:p>
            <a:pPr lvl="1"/>
            <a:endParaRPr lang="en-US" sz="1100" dirty="0"/>
          </a:p>
          <a:p>
            <a:r>
              <a:rPr lang="en-US" sz="1100" b="1" dirty="0"/>
              <a:t>Merchant Confirms Order:</a:t>
            </a:r>
            <a:r>
              <a:rPr lang="en-US" sz="1100" dirty="0"/>
              <a:t>  Merchant sends a confirmation of the order to the customer.</a:t>
            </a:r>
          </a:p>
          <a:p>
            <a:endParaRPr lang="en-US" sz="1100" dirty="0"/>
          </a:p>
          <a:p>
            <a:r>
              <a:rPr lang="en-US" sz="1100" b="1" dirty="0"/>
              <a:t>Merchant Provides Goods or Service:</a:t>
            </a:r>
            <a:r>
              <a:rPr lang="en-US" sz="1100" dirty="0"/>
              <a:t>  Merchant ships the goods or provides the service to the customer.</a:t>
            </a:r>
          </a:p>
          <a:p>
            <a:endParaRPr lang="en-US" sz="1100" dirty="0"/>
          </a:p>
          <a:p>
            <a:r>
              <a:rPr lang="en-US" sz="1100" b="1" dirty="0"/>
              <a:t>Merchant Requests Payment:</a:t>
            </a:r>
            <a:r>
              <a:rPr lang="en-US" sz="1100" dirty="0"/>
              <a:t>  Request is sent to payment gateway to handle payment processing</a:t>
            </a:r>
          </a:p>
          <a:p>
            <a:endParaRPr lang="en-US" sz="11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37004D-C49E-48A9-A39E-50E0FB70CF96}" type="slidenum">
              <a:rPr lang="en-US"/>
              <a:pPr/>
              <a:t>25</a:t>
            </a:fld>
            <a:endParaRPr lang="en-US"/>
          </a:p>
        </p:txBody>
      </p:sp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577622" y="341154"/>
            <a:ext cx="4732867" cy="383798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/>
              <a:t>SET Transaction:</a:t>
            </a:r>
          </a:p>
          <a:p>
            <a:endParaRPr lang="en-US" sz="1100" b="1" dirty="0"/>
          </a:p>
          <a:p>
            <a:r>
              <a:rPr lang="en-US" sz="1100" b="1" dirty="0"/>
              <a:t>Order and Payment are Sent:</a:t>
            </a:r>
            <a:r>
              <a:rPr lang="en-US" sz="1100" dirty="0"/>
              <a:t>  Customer sends both order and payment information to merchant along with customer’s certificate.</a:t>
            </a:r>
          </a:p>
          <a:p>
            <a:pPr lvl="1"/>
            <a:r>
              <a:rPr lang="en-US" sz="1100" dirty="0"/>
              <a:t>The order confirms the purchase of items in the order form.</a:t>
            </a:r>
          </a:p>
          <a:p>
            <a:pPr lvl="1"/>
            <a:r>
              <a:rPr lang="en-US" sz="1100" dirty="0"/>
              <a:t>The payment contains credit card details.</a:t>
            </a:r>
          </a:p>
          <a:p>
            <a:pPr lvl="1"/>
            <a:r>
              <a:rPr lang="en-US" sz="1100" dirty="0"/>
              <a:t>The payment information is encrypted so that it cannot be read by the merchant.</a:t>
            </a:r>
          </a:p>
          <a:p>
            <a:pPr lvl="1"/>
            <a:r>
              <a:rPr lang="en-US" sz="1100" dirty="0"/>
              <a:t>The customer’s certificate enables the merchant to verify the customer.</a:t>
            </a:r>
          </a:p>
          <a:p>
            <a:endParaRPr lang="en-US" sz="1100" dirty="0"/>
          </a:p>
          <a:p>
            <a:r>
              <a:rPr lang="en-US" sz="1100" b="1" dirty="0"/>
              <a:t>Merchant Requests Payment Authorization:</a:t>
            </a:r>
            <a:r>
              <a:rPr lang="en-US" sz="1100" dirty="0"/>
              <a:t>  Merchant sends the payment information to the payment gateway.</a:t>
            </a:r>
          </a:p>
          <a:p>
            <a:pPr lvl="1"/>
            <a:r>
              <a:rPr lang="en-US" sz="1100" dirty="0"/>
              <a:t>This requests authorization that the customer’s available credit is sufficient for this purchase.</a:t>
            </a:r>
          </a:p>
          <a:p>
            <a:pPr lvl="1"/>
            <a:endParaRPr lang="en-US" sz="1100" dirty="0"/>
          </a:p>
          <a:p>
            <a:r>
              <a:rPr lang="en-US" sz="1100" b="1" dirty="0"/>
              <a:t>Merchant Confirms Order:</a:t>
            </a:r>
            <a:r>
              <a:rPr lang="en-US" sz="1100" dirty="0"/>
              <a:t>  Merchant sends a confirmation of the order to the customer.</a:t>
            </a:r>
          </a:p>
          <a:p>
            <a:endParaRPr lang="en-US" sz="1100" dirty="0"/>
          </a:p>
          <a:p>
            <a:r>
              <a:rPr lang="en-US" sz="1100" b="1" dirty="0"/>
              <a:t>Merchant Provides Goods or Service:</a:t>
            </a:r>
            <a:r>
              <a:rPr lang="en-US" sz="1100" dirty="0"/>
              <a:t>  Merchant ships the goods or provides the service to the customer.</a:t>
            </a:r>
          </a:p>
          <a:p>
            <a:endParaRPr lang="en-US" sz="1100" dirty="0"/>
          </a:p>
          <a:p>
            <a:r>
              <a:rPr lang="en-US" sz="1100" b="1" dirty="0"/>
              <a:t>Merchant Requests Payment:</a:t>
            </a:r>
            <a:r>
              <a:rPr lang="en-US" sz="1100" dirty="0"/>
              <a:t>  Request is sent to payment gateway to handle payment processing</a:t>
            </a:r>
          </a:p>
          <a:p>
            <a:endParaRPr lang="en-US" sz="11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63281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3ED851-9D1E-4773-99EC-2804060CC931}" type="slidenum">
              <a:rPr lang="en-US"/>
              <a:pPr/>
              <a:t>27</a:t>
            </a:fld>
            <a:endParaRPr lang="en-US"/>
          </a:p>
        </p:txBody>
      </p:sp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577622" y="341154"/>
            <a:ext cx="4732867" cy="383798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/>
              <a:t>SET Transaction:</a:t>
            </a:r>
          </a:p>
          <a:p>
            <a:endParaRPr lang="en-US" sz="1100" b="1" dirty="0"/>
          </a:p>
          <a:p>
            <a:r>
              <a:rPr lang="en-US" sz="1100" b="1" dirty="0"/>
              <a:t>Order and Payment are Sent:</a:t>
            </a:r>
            <a:r>
              <a:rPr lang="en-US" sz="1100" dirty="0"/>
              <a:t>  Customer sends both order and payment information to merchant along with customer’s certificate.</a:t>
            </a:r>
          </a:p>
          <a:p>
            <a:pPr lvl="1"/>
            <a:r>
              <a:rPr lang="en-US" sz="1100" dirty="0"/>
              <a:t>The order confirms the purchase of items in the order form.</a:t>
            </a:r>
          </a:p>
          <a:p>
            <a:pPr lvl="1"/>
            <a:r>
              <a:rPr lang="en-US" sz="1100" dirty="0"/>
              <a:t>The payment contains credit card details.</a:t>
            </a:r>
          </a:p>
          <a:p>
            <a:pPr lvl="1"/>
            <a:r>
              <a:rPr lang="en-US" sz="1100" dirty="0"/>
              <a:t>The payment information is encrypted so that it cannot be read by the merchant.</a:t>
            </a:r>
          </a:p>
          <a:p>
            <a:pPr lvl="1"/>
            <a:r>
              <a:rPr lang="en-US" sz="1100" dirty="0"/>
              <a:t>The customer’s certificate enables the merchant to verify the customer.</a:t>
            </a:r>
          </a:p>
          <a:p>
            <a:endParaRPr lang="en-US" sz="1100" dirty="0"/>
          </a:p>
          <a:p>
            <a:r>
              <a:rPr lang="en-US" sz="1100" b="1" dirty="0"/>
              <a:t>Merchant Requests Payment Authorization:</a:t>
            </a:r>
            <a:r>
              <a:rPr lang="en-US" sz="1100" dirty="0"/>
              <a:t>  Merchant sends the payment information to the payment gateway.</a:t>
            </a:r>
          </a:p>
          <a:p>
            <a:pPr lvl="1"/>
            <a:r>
              <a:rPr lang="en-US" sz="1100" dirty="0"/>
              <a:t>This requests authorization that the customer’s available credit is sufficient for this purchase.</a:t>
            </a:r>
          </a:p>
          <a:p>
            <a:pPr lvl="1"/>
            <a:endParaRPr lang="en-US" sz="1100" dirty="0"/>
          </a:p>
          <a:p>
            <a:r>
              <a:rPr lang="en-US" sz="1100" b="1" dirty="0"/>
              <a:t>Merchant Confirms Order:</a:t>
            </a:r>
            <a:r>
              <a:rPr lang="en-US" sz="1100" dirty="0"/>
              <a:t>  Merchant sends a confirmation of the order to the customer.</a:t>
            </a:r>
          </a:p>
          <a:p>
            <a:endParaRPr lang="en-US" sz="1100" dirty="0"/>
          </a:p>
          <a:p>
            <a:r>
              <a:rPr lang="en-US" sz="1100" b="1" dirty="0"/>
              <a:t>Merchant Provides Goods or Service:</a:t>
            </a:r>
            <a:r>
              <a:rPr lang="en-US" sz="1100" dirty="0"/>
              <a:t>  Merchant ships the goods or provides the service to the customer.</a:t>
            </a:r>
          </a:p>
          <a:p>
            <a:endParaRPr lang="en-US" sz="1100" dirty="0"/>
          </a:p>
          <a:p>
            <a:r>
              <a:rPr lang="en-US" sz="1100" b="1" dirty="0"/>
              <a:t>Merchant Requests Payment:</a:t>
            </a:r>
            <a:r>
              <a:rPr lang="en-US" sz="1100" dirty="0"/>
              <a:t>  Request is sent to payment gateway to handle payment processing</a:t>
            </a:r>
          </a:p>
          <a:p>
            <a:endParaRPr lang="en-US" sz="11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871C7-7D69-40CB-8539-2924C3044098}" type="slidenum">
              <a:rPr lang="en-US"/>
              <a:pPr/>
              <a:t>28</a:t>
            </a:fld>
            <a:endParaRPr lang="en-US"/>
          </a:p>
        </p:txBody>
      </p:sp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577622" y="341154"/>
            <a:ext cx="4732867" cy="383798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/>
              <a:t>SET Transaction:</a:t>
            </a:r>
          </a:p>
          <a:p>
            <a:endParaRPr lang="en-US" sz="1100" b="1" dirty="0"/>
          </a:p>
          <a:p>
            <a:r>
              <a:rPr lang="en-US" sz="1100" b="1" dirty="0"/>
              <a:t>Order and Payment are Sent:</a:t>
            </a:r>
            <a:r>
              <a:rPr lang="en-US" sz="1100" dirty="0"/>
              <a:t>  Customer sends both order and payment information to merchant along with customer’s certificate.</a:t>
            </a:r>
          </a:p>
          <a:p>
            <a:pPr lvl="1"/>
            <a:r>
              <a:rPr lang="en-US" sz="1100" dirty="0"/>
              <a:t>The order confirms the purchase of items in the order form.</a:t>
            </a:r>
          </a:p>
          <a:p>
            <a:pPr lvl="1"/>
            <a:r>
              <a:rPr lang="en-US" sz="1100" dirty="0"/>
              <a:t>The payment contains credit card details.</a:t>
            </a:r>
          </a:p>
          <a:p>
            <a:pPr lvl="1"/>
            <a:r>
              <a:rPr lang="en-US" sz="1100" dirty="0"/>
              <a:t>The payment information is encrypted so that it cannot be read by the merchant.</a:t>
            </a:r>
          </a:p>
          <a:p>
            <a:pPr lvl="1"/>
            <a:r>
              <a:rPr lang="en-US" sz="1100" dirty="0"/>
              <a:t>The customer’s certificate enables the merchant to verify the customer.</a:t>
            </a:r>
          </a:p>
          <a:p>
            <a:endParaRPr lang="en-US" sz="1100" dirty="0"/>
          </a:p>
          <a:p>
            <a:r>
              <a:rPr lang="en-US" sz="1100" b="1" dirty="0"/>
              <a:t>Merchant Requests Payment Authorization:</a:t>
            </a:r>
            <a:r>
              <a:rPr lang="en-US" sz="1100" dirty="0"/>
              <a:t>  Merchant sends the payment information to the payment gateway.</a:t>
            </a:r>
          </a:p>
          <a:p>
            <a:pPr lvl="1"/>
            <a:r>
              <a:rPr lang="en-US" sz="1100" dirty="0"/>
              <a:t>This requests authorization that the customer’s available credit is sufficient for this purchase.</a:t>
            </a:r>
          </a:p>
          <a:p>
            <a:pPr lvl="1"/>
            <a:endParaRPr lang="en-US" sz="1100" dirty="0"/>
          </a:p>
          <a:p>
            <a:r>
              <a:rPr lang="en-US" sz="1100" b="1" dirty="0"/>
              <a:t>Merchant Confirms Order:</a:t>
            </a:r>
            <a:r>
              <a:rPr lang="en-US" sz="1100" dirty="0"/>
              <a:t>  Merchant sends a confirmation of the order to the customer.</a:t>
            </a:r>
          </a:p>
          <a:p>
            <a:endParaRPr lang="en-US" sz="1100" dirty="0"/>
          </a:p>
          <a:p>
            <a:r>
              <a:rPr lang="en-US" sz="1100" b="1" dirty="0"/>
              <a:t>Merchant Provides Goods or Service:</a:t>
            </a:r>
            <a:r>
              <a:rPr lang="en-US" sz="1100" dirty="0"/>
              <a:t>  Merchant ships the goods or provides the service to the customer.</a:t>
            </a:r>
          </a:p>
          <a:p>
            <a:endParaRPr lang="en-US" sz="1100" dirty="0"/>
          </a:p>
          <a:p>
            <a:r>
              <a:rPr lang="en-US" sz="1100" b="1" dirty="0"/>
              <a:t>Merchant Requests Payment:</a:t>
            </a:r>
            <a:r>
              <a:rPr lang="en-US" sz="1100" dirty="0"/>
              <a:t>  Request is sent to payment gateway to handle payment processing</a:t>
            </a:r>
          </a:p>
          <a:p>
            <a:endParaRPr lang="en-US" sz="11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E89DE-0D06-449D-AA65-5630CAC410DA}" type="slidenum">
              <a:rPr lang="en-US"/>
              <a:pPr/>
              <a:t>30</a:t>
            </a:fld>
            <a:endParaRPr lang="en-US"/>
          </a:p>
        </p:txBody>
      </p:sp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en-US"/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20633" tIns="0" rIns="20633" bIns="0" anchor="b"/>
          <a:lstStyle/>
          <a:p>
            <a:pPr algn="r" eaLnBrk="0" hangingPunct="0"/>
            <a:r>
              <a:rPr lang="en-US" sz="1100" i="1" dirty="0"/>
              <a:t>52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en-US"/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en-US"/>
          </a:p>
        </p:txBody>
      </p:sp>
      <p:sp>
        <p:nvSpPr>
          <p:cNvPr id="106502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944563" y="757238"/>
            <a:ext cx="5149850" cy="3863975"/>
          </a:xfrm>
          <a:ln w="12700" cap="flat">
            <a:solidFill>
              <a:schemeClr val="tx1"/>
            </a:solidFill>
          </a:ln>
        </p:spPr>
      </p:sp>
      <p:sp>
        <p:nvSpPr>
          <p:cNvPr id="1065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8498" y="4873879"/>
            <a:ext cx="5262027" cy="4619791"/>
          </a:xfrm>
          <a:ln/>
        </p:spPr>
        <p:txBody>
          <a:bodyPr lIns="98008" tIns="48144" rIns="98008" bIns="48144"/>
          <a:lstStyle/>
          <a:p>
            <a:pPr eaLnBrk="0" hangingPunct="0">
              <a:lnSpc>
                <a:spcPct val="89000"/>
              </a:lnSpc>
              <a:spcBef>
                <a:spcPct val="0"/>
              </a:spcBef>
            </a:pPr>
            <a:endParaRPr lang="en-US" sz="26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28583C-1CE9-4134-8A8C-3C4E46911BE4}" type="slidenum">
              <a:rPr lang="en-US"/>
              <a:pPr/>
              <a:t>32</a:t>
            </a:fld>
            <a:endParaRPr lang="en-US"/>
          </a:p>
        </p:txBody>
      </p:sp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24DB58-3476-4DE8-A64A-1FA31B2C3969}" type="slidenum">
              <a:rPr lang="en-US"/>
              <a:pPr/>
              <a:t>33</a:t>
            </a:fld>
            <a:endParaRPr lang="en-US"/>
          </a:p>
        </p:txBody>
      </p:sp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A7E87A-D96C-444B-B192-132D887A042F}" type="slidenum">
              <a:rPr lang="en-US"/>
              <a:pPr/>
              <a:t>34</a:t>
            </a:fld>
            <a:endParaRPr lang="en-US"/>
          </a:p>
        </p:txBody>
      </p:sp>
      <p:sp>
        <p:nvSpPr>
          <p:cNvPr id="79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26702A-1E98-4757-B29E-4D760E47E94C}" type="slidenum">
              <a:rPr lang="en-US"/>
              <a:pPr/>
              <a:t>35</a:t>
            </a:fld>
            <a:endParaRPr lang="en-US"/>
          </a:p>
        </p:txBody>
      </p:sp>
      <p:sp>
        <p:nvSpPr>
          <p:cNvPr id="81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11195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CBF0FC-1440-4A1F-993F-76994F91AF84}" type="slidenum">
              <a:rPr lang="en-US"/>
              <a:pPr/>
              <a:t>36</a:t>
            </a:fld>
            <a:endParaRPr lang="en-US"/>
          </a:p>
        </p:txBody>
      </p:sp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Cardholder Sends Purchase Request Message:</a:t>
            </a:r>
          </a:p>
          <a:p>
            <a:endParaRPr lang="en-US" b="1"/>
          </a:p>
          <a:p>
            <a:r>
              <a:rPr lang="en-US" b="1"/>
              <a:t>Message Includes</a:t>
            </a:r>
            <a:r>
              <a:rPr lang="en-US"/>
              <a:t>:</a:t>
            </a:r>
          </a:p>
          <a:p>
            <a:pPr lvl="1"/>
            <a:r>
              <a:rPr lang="en-US" b="1"/>
              <a:t>Purchase-related Information:</a:t>
            </a:r>
            <a:r>
              <a:rPr lang="en-US"/>
              <a:t>  Forwarded to the Payment Gateway by the Merchant</a:t>
            </a:r>
          </a:p>
          <a:p>
            <a:pPr lvl="2"/>
            <a:r>
              <a:rPr lang="en-US"/>
              <a:t>PI</a:t>
            </a:r>
          </a:p>
          <a:p>
            <a:pPr lvl="2"/>
            <a:r>
              <a:rPr lang="en-US"/>
              <a:t>Dual Signature calculated over PI and OI and signed with the customer’s private signature key</a:t>
            </a:r>
          </a:p>
          <a:p>
            <a:pPr lvl="2"/>
            <a:r>
              <a:rPr lang="en-US"/>
              <a:t>OI Message Digest (OIMD)</a:t>
            </a:r>
          </a:p>
          <a:p>
            <a:pPr lvl="2"/>
            <a:r>
              <a:rPr lang="en-US"/>
              <a:t>Digital Envelope</a:t>
            </a:r>
          </a:p>
          <a:p>
            <a:pPr lvl="1"/>
            <a:r>
              <a:rPr lang="en-US" b="1"/>
              <a:t>Order-related Information:</a:t>
            </a:r>
            <a:r>
              <a:rPr lang="en-US"/>
              <a:t>  Information needed by Merchant</a:t>
            </a:r>
          </a:p>
          <a:p>
            <a:pPr lvl="2"/>
            <a:r>
              <a:rPr lang="en-US"/>
              <a:t>OI</a:t>
            </a:r>
          </a:p>
          <a:p>
            <a:pPr lvl="2"/>
            <a:r>
              <a:rPr lang="en-US"/>
              <a:t>Dual Signature</a:t>
            </a:r>
          </a:p>
          <a:p>
            <a:pPr lvl="2"/>
            <a:r>
              <a:rPr lang="en-US"/>
              <a:t>PI Message Digest (PIMD)</a:t>
            </a:r>
          </a:p>
          <a:p>
            <a:pPr lvl="1"/>
            <a:r>
              <a:rPr lang="en-US" b="1"/>
              <a:t>Cardholder Certificate:</a:t>
            </a:r>
            <a:r>
              <a:rPr lang="en-US"/>
              <a:t>  Contains the Cardholder’s public signature key</a:t>
            </a:r>
          </a:p>
          <a:p>
            <a:pPr lvl="2"/>
            <a:r>
              <a:rPr lang="en-US"/>
              <a:t>Used by Merchant and by Payment Gateway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0D22CF-9EF7-42C1-A203-071EF46C5EF7}" type="slidenum">
              <a:rPr lang="en-US"/>
              <a:pPr/>
              <a:t>38</a:t>
            </a:fld>
            <a:endParaRPr lang="en-US"/>
          </a:p>
        </p:txBody>
      </p:sp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Merchant Handles Purchase Request Message:</a:t>
            </a:r>
          </a:p>
          <a:p>
            <a:endParaRPr lang="en-US"/>
          </a:p>
          <a:p>
            <a:r>
              <a:rPr lang="en-US"/>
              <a:t>When Merchant receives the Purchase Request Message:</a:t>
            </a:r>
          </a:p>
          <a:p>
            <a:pPr lvl="1"/>
            <a:r>
              <a:rPr lang="en-US"/>
              <a:t>Verifies the Cardholder Certificate using its CA Signatures</a:t>
            </a:r>
          </a:p>
          <a:p>
            <a:pPr lvl="1"/>
            <a:r>
              <a:rPr lang="en-US"/>
              <a:t>Verifies the Dual Signature using the customer’s public signature key.</a:t>
            </a:r>
          </a:p>
          <a:p>
            <a:pPr lvl="2"/>
            <a:r>
              <a:rPr lang="en-US"/>
              <a:t>This ensures that the order has not been tampered with in transit and that it was signed using the cardholder’s private key.</a:t>
            </a:r>
          </a:p>
          <a:p>
            <a:pPr lvl="1"/>
            <a:r>
              <a:rPr lang="en-US"/>
              <a:t>Process the order and forward the payment information to the payment gateway for authorization.</a:t>
            </a:r>
          </a:p>
          <a:p>
            <a:pPr lvl="1"/>
            <a:r>
              <a:rPr lang="en-US"/>
              <a:t>Send a purchase response to cardholder.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15AF88-5B1A-4418-B49C-B1F54BC89574}" type="slidenum">
              <a:rPr lang="en-US"/>
              <a:pPr/>
              <a:t>39</a:t>
            </a:fld>
            <a:endParaRPr lang="en-US"/>
          </a:p>
        </p:txBody>
      </p:sp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Merchant Handles Purchase Request Message:</a:t>
            </a:r>
          </a:p>
          <a:p>
            <a:endParaRPr lang="en-US"/>
          </a:p>
          <a:p>
            <a:r>
              <a:rPr lang="en-US"/>
              <a:t>When Merchant receives the Purchase Request Message:</a:t>
            </a:r>
          </a:p>
          <a:p>
            <a:pPr lvl="1"/>
            <a:r>
              <a:rPr lang="en-US"/>
              <a:t>Verifies the Cardholder Certificate using its CA Signatures</a:t>
            </a:r>
          </a:p>
          <a:p>
            <a:pPr lvl="1"/>
            <a:r>
              <a:rPr lang="en-US"/>
              <a:t>Verifies the Dual Signature using the customer’s public signature key.</a:t>
            </a:r>
          </a:p>
          <a:p>
            <a:pPr lvl="2"/>
            <a:r>
              <a:rPr lang="en-US"/>
              <a:t>This ensures that the order has not been tampered with in transit and that it was signed using the cardholder’s private key.</a:t>
            </a:r>
          </a:p>
          <a:p>
            <a:pPr lvl="1"/>
            <a:r>
              <a:rPr lang="en-US"/>
              <a:t>Process the order and forward the payment information to the payment gateway for authorization.</a:t>
            </a:r>
          </a:p>
          <a:p>
            <a:pPr lvl="1"/>
            <a:r>
              <a:rPr lang="en-US"/>
              <a:t>Send a purchase response to cardholder.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40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B9762-12A8-426E-A151-DDBD342E7C70}" type="slidenum">
              <a:rPr lang="en-US"/>
              <a:pPr/>
              <a:t>41</a:t>
            </a:fld>
            <a:endParaRPr lang="en-US"/>
          </a:p>
        </p:txBody>
      </p:sp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42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2A060-3E08-4F21-9134-6B605E8571F5}" type="slidenum">
              <a:rPr lang="en-US"/>
              <a:pPr/>
              <a:t>43</a:t>
            </a:fld>
            <a:endParaRPr lang="en-US"/>
          </a:p>
        </p:txBody>
      </p:sp>
      <p:sp>
        <p:nvSpPr>
          <p:cNvPr id="92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Authorization Request Message:</a:t>
            </a:r>
          </a:p>
          <a:p>
            <a:pPr lvl="1"/>
            <a:r>
              <a:rPr lang="en-US" b="1"/>
              <a:t>Purchase-related Information:</a:t>
            </a:r>
            <a:r>
              <a:rPr lang="en-US"/>
              <a:t>  Customer Information</a:t>
            </a:r>
          </a:p>
          <a:p>
            <a:pPr lvl="2"/>
            <a:r>
              <a:rPr lang="en-US"/>
              <a:t>PI</a:t>
            </a:r>
          </a:p>
          <a:p>
            <a:pPr lvl="2"/>
            <a:r>
              <a:rPr lang="en-US"/>
              <a:t>Dual Signature</a:t>
            </a:r>
          </a:p>
          <a:p>
            <a:pPr lvl="2"/>
            <a:r>
              <a:rPr lang="en-US"/>
              <a:t>OI Message Digest (OIMD)</a:t>
            </a:r>
          </a:p>
          <a:p>
            <a:pPr lvl="2"/>
            <a:r>
              <a:rPr lang="en-US"/>
              <a:t>Digital Envelope</a:t>
            </a:r>
          </a:p>
          <a:p>
            <a:pPr lvl="1"/>
            <a:r>
              <a:rPr lang="en-US" b="1"/>
              <a:t>Authorization-related Information:</a:t>
            </a:r>
            <a:r>
              <a:rPr lang="en-US"/>
              <a:t>  Merchant Information</a:t>
            </a:r>
          </a:p>
          <a:p>
            <a:pPr lvl="2"/>
            <a:r>
              <a:rPr lang="en-US" b="1"/>
              <a:t>Authorization Block:</a:t>
            </a:r>
          </a:p>
          <a:p>
            <a:pPr lvl="3"/>
            <a:r>
              <a:rPr lang="en-US"/>
              <a:t>Transaction ID</a:t>
            </a:r>
          </a:p>
          <a:p>
            <a:pPr lvl="3"/>
            <a:r>
              <a:rPr lang="en-US"/>
              <a:t>Signed with Merchant’s Private Key</a:t>
            </a:r>
          </a:p>
          <a:p>
            <a:pPr lvl="3"/>
            <a:r>
              <a:rPr lang="en-US"/>
              <a:t>Encrypted with One-time Key Generated by Merchant</a:t>
            </a:r>
          </a:p>
          <a:p>
            <a:pPr lvl="3"/>
            <a:r>
              <a:rPr lang="en-US"/>
              <a:t>Digital Envelope:  Encrypt One-time Key with Private Key</a:t>
            </a:r>
          </a:p>
          <a:p>
            <a:pPr lvl="1"/>
            <a:r>
              <a:rPr lang="en-US" b="1"/>
              <a:t>Certificates:  </a:t>
            </a:r>
          </a:p>
          <a:p>
            <a:pPr lvl="1"/>
            <a:r>
              <a:rPr lang="en-US"/>
              <a:t>	Cardholder’s Signature Key Certificate (Verify Dual Sign.)</a:t>
            </a:r>
          </a:p>
          <a:p>
            <a:pPr lvl="1"/>
            <a:r>
              <a:rPr lang="en-US"/>
              <a:t>	Merchant’s Signature Key Certificate (Verify Merchant)</a:t>
            </a:r>
          </a:p>
          <a:p>
            <a:pPr lvl="1"/>
            <a:r>
              <a:rPr lang="en-US"/>
              <a:t>	Merchant’s Key-exchange Certificate (Gateway I/F)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9A6470-35CB-449E-AF83-68AED8C78903}" type="slidenum">
              <a:rPr lang="en-US"/>
              <a:pPr/>
              <a:t>44</a:t>
            </a:fld>
            <a:endParaRPr lang="en-US"/>
          </a:p>
        </p:txBody>
      </p:sp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Authorization Request Message:</a:t>
            </a:r>
          </a:p>
          <a:p>
            <a:pPr lvl="1"/>
            <a:r>
              <a:rPr lang="en-US" b="1"/>
              <a:t>Purchase-related Information:</a:t>
            </a:r>
            <a:r>
              <a:rPr lang="en-US"/>
              <a:t>  Customer Information</a:t>
            </a:r>
          </a:p>
          <a:p>
            <a:pPr lvl="2"/>
            <a:r>
              <a:rPr lang="en-US"/>
              <a:t>PI</a:t>
            </a:r>
          </a:p>
          <a:p>
            <a:pPr lvl="2"/>
            <a:r>
              <a:rPr lang="en-US"/>
              <a:t>Dual Signature</a:t>
            </a:r>
          </a:p>
          <a:p>
            <a:pPr lvl="2"/>
            <a:r>
              <a:rPr lang="en-US"/>
              <a:t>OI Message Digest (OIMD)</a:t>
            </a:r>
          </a:p>
          <a:p>
            <a:pPr lvl="2"/>
            <a:r>
              <a:rPr lang="en-US"/>
              <a:t>Digital Envelope</a:t>
            </a:r>
          </a:p>
          <a:p>
            <a:pPr lvl="1"/>
            <a:r>
              <a:rPr lang="en-US" b="1"/>
              <a:t>Authorization-related Information:</a:t>
            </a:r>
            <a:r>
              <a:rPr lang="en-US"/>
              <a:t>  Merchant Information</a:t>
            </a:r>
          </a:p>
          <a:p>
            <a:pPr lvl="2"/>
            <a:r>
              <a:rPr lang="en-US" b="1"/>
              <a:t>Authorization Block:</a:t>
            </a:r>
          </a:p>
          <a:p>
            <a:pPr lvl="3"/>
            <a:r>
              <a:rPr lang="en-US"/>
              <a:t>Transaction ID</a:t>
            </a:r>
          </a:p>
          <a:p>
            <a:pPr lvl="3"/>
            <a:r>
              <a:rPr lang="en-US"/>
              <a:t>Signed with Merchant’s Private Key</a:t>
            </a:r>
          </a:p>
          <a:p>
            <a:pPr lvl="3"/>
            <a:r>
              <a:rPr lang="en-US"/>
              <a:t>Encrypted with One-time Key Generated by Merchant</a:t>
            </a:r>
          </a:p>
          <a:p>
            <a:pPr lvl="3"/>
            <a:r>
              <a:rPr lang="en-US"/>
              <a:t>Digital Envelope:  Encrypt One-time Key with Private Key</a:t>
            </a:r>
          </a:p>
          <a:p>
            <a:pPr lvl="1"/>
            <a:r>
              <a:rPr lang="en-US" b="1"/>
              <a:t>Certificates:  </a:t>
            </a:r>
          </a:p>
          <a:p>
            <a:pPr lvl="1"/>
            <a:r>
              <a:rPr lang="en-US"/>
              <a:t>	Cardholder’s Signature Key Certificate (Verify Dual Sign.)</a:t>
            </a:r>
          </a:p>
          <a:p>
            <a:pPr lvl="1"/>
            <a:r>
              <a:rPr lang="en-US"/>
              <a:t>	Merchant’s Signature Key Certificate (Verify Merchant)</a:t>
            </a:r>
          </a:p>
          <a:p>
            <a:pPr lvl="1"/>
            <a:r>
              <a:rPr lang="en-US"/>
              <a:t>	Merchant’s Key-exchange Certificate (Gateway I/F)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B60424-7A35-4E1B-8CB7-CCD9D8A360C6}" type="slidenum">
              <a:rPr lang="en-US"/>
              <a:pPr/>
              <a:t>45</a:t>
            </a:fld>
            <a:endParaRPr lang="en-US"/>
          </a:p>
        </p:txBody>
      </p:sp>
      <p:sp>
        <p:nvSpPr>
          <p:cNvPr id="96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Authorization Request Message:</a:t>
            </a:r>
          </a:p>
          <a:p>
            <a:pPr lvl="1"/>
            <a:r>
              <a:rPr lang="en-US" b="1"/>
              <a:t>Purchase-related Information:</a:t>
            </a:r>
            <a:r>
              <a:rPr lang="en-US"/>
              <a:t>  Customer Information</a:t>
            </a:r>
          </a:p>
          <a:p>
            <a:pPr lvl="2"/>
            <a:r>
              <a:rPr lang="en-US"/>
              <a:t>PI</a:t>
            </a:r>
          </a:p>
          <a:p>
            <a:pPr lvl="2"/>
            <a:r>
              <a:rPr lang="en-US"/>
              <a:t>Dual Signature</a:t>
            </a:r>
          </a:p>
          <a:p>
            <a:pPr lvl="2"/>
            <a:r>
              <a:rPr lang="en-US"/>
              <a:t>OI Message Digest (OIMD)</a:t>
            </a:r>
          </a:p>
          <a:p>
            <a:pPr lvl="2"/>
            <a:r>
              <a:rPr lang="en-US"/>
              <a:t>Digital Envelope</a:t>
            </a:r>
          </a:p>
          <a:p>
            <a:pPr lvl="1"/>
            <a:r>
              <a:rPr lang="en-US" b="1"/>
              <a:t>Authorization-related Information:</a:t>
            </a:r>
            <a:r>
              <a:rPr lang="en-US"/>
              <a:t>  Merchant Information</a:t>
            </a:r>
          </a:p>
          <a:p>
            <a:pPr lvl="2"/>
            <a:r>
              <a:rPr lang="en-US" b="1"/>
              <a:t>Authorization Block:</a:t>
            </a:r>
          </a:p>
          <a:p>
            <a:pPr lvl="3"/>
            <a:r>
              <a:rPr lang="en-US"/>
              <a:t>Transaction ID</a:t>
            </a:r>
          </a:p>
          <a:p>
            <a:pPr lvl="3"/>
            <a:r>
              <a:rPr lang="en-US"/>
              <a:t>Signed with Merchant’s Private Key</a:t>
            </a:r>
          </a:p>
          <a:p>
            <a:pPr lvl="3"/>
            <a:r>
              <a:rPr lang="en-US"/>
              <a:t>Encrypted with One-time Key Generated by Merchant</a:t>
            </a:r>
          </a:p>
          <a:p>
            <a:pPr lvl="3"/>
            <a:r>
              <a:rPr lang="en-US"/>
              <a:t>Digital Envelope:  Encrypt One-time Key with Private Key</a:t>
            </a:r>
          </a:p>
          <a:p>
            <a:pPr lvl="1"/>
            <a:r>
              <a:rPr lang="en-US" b="1"/>
              <a:t>Certificates:  </a:t>
            </a:r>
          </a:p>
          <a:p>
            <a:pPr lvl="1"/>
            <a:r>
              <a:rPr lang="en-US"/>
              <a:t>	Cardholder’s Signature Key Certificate (Verify Dual Sign.)</a:t>
            </a:r>
          </a:p>
          <a:p>
            <a:pPr lvl="1"/>
            <a:r>
              <a:rPr lang="en-US"/>
              <a:t>	Merchant’s Signature Key Certificate (Verify Merchant)</a:t>
            </a:r>
          </a:p>
          <a:p>
            <a:pPr lvl="1"/>
            <a:r>
              <a:rPr lang="en-US"/>
              <a:t>	Merchant’s Key-exchange Certificate (Gateway I/F)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6ECAC-2A88-4FAD-8CC9-A094EF5A723C}" type="slidenum">
              <a:rPr lang="en-US"/>
              <a:pPr/>
              <a:t>46</a:t>
            </a:fld>
            <a:endParaRPr lang="en-US"/>
          </a:p>
        </p:txBody>
      </p:sp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DB57E2-91A2-4A6E-B167-25539E8F9FD8}" type="slidenum">
              <a:rPr lang="en-US"/>
              <a:pPr/>
              <a:t>47</a:t>
            </a:fld>
            <a:endParaRPr lang="en-US"/>
          </a:p>
        </p:txBody>
      </p:sp>
      <p:sp>
        <p:nvSpPr>
          <p:cNvPr id="100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Authorization Response Message:</a:t>
            </a:r>
          </a:p>
          <a:p>
            <a:endParaRPr lang="en-US" b="1"/>
          </a:p>
          <a:p>
            <a:pPr lvl="1"/>
            <a:r>
              <a:rPr lang="en-US" b="1"/>
              <a:t>Authorization-related Information:</a:t>
            </a:r>
            <a:r>
              <a:rPr lang="en-US"/>
              <a:t>  Authorization blocks</a:t>
            </a:r>
          </a:p>
          <a:p>
            <a:pPr lvl="2"/>
            <a:r>
              <a:rPr lang="en-US"/>
              <a:t>Signed by Gateway’s private key</a:t>
            </a:r>
          </a:p>
          <a:p>
            <a:pPr lvl="2"/>
            <a:r>
              <a:rPr lang="en-US"/>
              <a:t>Encrypted with one-time symmetric key generated by Gateway</a:t>
            </a:r>
          </a:p>
          <a:p>
            <a:pPr lvl="2"/>
            <a:r>
              <a:rPr lang="en-US"/>
              <a:t>Digital envelope containing one-time key encrypted with Merchant’s public key</a:t>
            </a:r>
          </a:p>
          <a:p>
            <a:pPr lvl="2"/>
            <a:endParaRPr lang="en-US"/>
          </a:p>
          <a:p>
            <a:pPr lvl="1"/>
            <a:r>
              <a:rPr lang="en-US" b="1"/>
              <a:t>Capture Token Information:</a:t>
            </a:r>
            <a:r>
              <a:rPr lang="en-US"/>
              <a:t>  Information to be used to effect payment.</a:t>
            </a:r>
          </a:p>
          <a:p>
            <a:pPr lvl="2"/>
            <a:r>
              <a:rPr lang="en-US"/>
              <a:t>Block</a:t>
            </a:r>
          </a:p>
          <a:p>
            <a:pPr lvl="2"/>
            <a:r>
              <a:rPr lang="en-US"/>
              <a:t>Signed, encrypted Capture Token with Digital Envelope</a:t>
            </a:r>
          </a:p>
          <a:p>
            <a:pPr lvl="2"/>
            <a:r>
              <a:rPr lang="en-US"/>
              <a:t>Not processed by merchant</a:t>
            </a:r>
          </a:p>
          <a:p>
            <a:pPr lvl="2"/>
            <a:r>
              <a:rPr lang="en-US"/>
              <a:t>Must be returned with a payment request</a:t>
            </a:r>
          </a:p>
          <a:p>
            <a:pPr lvl="2"/>
            <a:endParaRPr lang="en-US"/>
          </a:p>
          <a:p>
            <a:pPr lvl="1"/>
            <a:r>
              <a:rPr lang="en-US" b="1"/>
              <a:t>Certificate:</a:t>
            </a:r>
            <a:r>
              <a:rPr lang="en-US"/>
              <a:t>  The Gateway’s signature key certificate.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48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1B38B6-74C0-4C12-ADA4-58417AB94911}" type="slidenum">
              <a:rPr lang="en-US"/>
              <a:pPr/>
              <a:t>49</a:t>
            </a:fld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20633" tIns="0" rIns="20633" bIns="0" anchor="b"/>
          <a:lstStyle/>
          <a:p>
            <a:pPr algn="r" eaLnBrk="0" hangingPunct="0"/>
            <a:r>
              <a:rPr lang="en-US" sz="1100" i="1" dirty="0"/>
              <a:t>52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en-US"/>
          </a:p>
        </p:txBody>
      </p:sp>
      <p:sp>
        <p:nvSpPr>
          <p:cNvPr id="4403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944563" y="757238"/>
            <a:ext cx="5149850" cy="3863975"/>
          </a:xfrm>
          <a:ln w="12700" cap="flat">
            <a:solidFill>
              <a:schemeClr val="tx1"/>
            </a:solidFill>
          </a:ln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8498" y="4873879"/>
            <a:ext cx="5262027" cy="4619791"/>
          </a:xfrm>
          <a:ln/>
        </p:spPr>
        <p:txBody>
          <a:bodyPr lIns="98008" tIns="48144" rIns="98008" bIns="48144"/>
          <a:lstStyle/>
          <a:p>
            <a:pPr eaLnBrk="0" hangingPunct="0">
              <a:lnSpc>
                <a:spcPct val="89000"/>
              </a:lnSpc>
              <a:spcBef>
                <a:spcPct val="0"/>
              </a:spcBef>
            </a:pPr>
            <a:endParaRPr lang="en-US" sz="2600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50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52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D38B7-752A-4886-A71D-CEC62794730B}" type="slidenum">
              <a:rPr lang="en-US"/>
              <a:pPr/>
              <a:t>5</a:t>
            </a:fld>
            <a:endParaRPr 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20633" tIns="0" rIns="20633" bIns="0" anchor="b"/>
          <a:lstStyle/>
          <a:p>
            <a:pPr algn="r" eaLnBrk="0" hangingPunct="0"/>
            <a:r>
              <a:rPr lang="en-US" sz="1100" i="1" dirty="0"/>
              <a:t>52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37203" y="756936"/>
            <a:ext cx="4765734" cy="3864633"/>
          </a:xfrm>
          <a:ln w="12700" cap="flat">
            <a:solidFill>
              <a:schemeClr val="tx1"/>
            </a:solidFill>
          </a:ln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8498" y="4873879"/>
            <a:ext cx="5262027" cy="4619791"/>
          </a:xfrm>
          <a:ln/>
        </p:spPr>
        <p:txBody>
          <a:bodyPr lIns="98008" tIns="48144" rIns="98008" bIns="48144"/>
          <a:lstStyle/>
          <a:p>
            <a:pPr eaLnBrk="0" hangingPunct="0">
              <a:lnSpc>
                <a:spcPct val="89000"/>
              </a:lnSpc>
              <a:spcBef>
                <a:spcPct val="0"/>
              </a:spcBef>
            </a:pPr>
            <a:endParaRPr lang="en-US" sz="26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723B60-3F31-4056-ACA7-F1E081E851E7}" type="slidenum">
              <a:rPr lang="en-US"/>
              <a:pPr/>
              <a:t>6</a:t>
            </a:fld>
            <a:endParaRPr 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20633" tIns="0" rIns="20633" bIns="0" anchor="b"/>
          <a:lstStyle/>
          <a:p>
            <a:pPr algn="r" eaLnBrk="0" hangingPunct="0"/>
            <a:r>
              <a:rPr lang="en-US" sz="1100" i="1" dirty="0"/>
              <a:t>52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944563" y="757238"/>
            <a:ext cx="5149850" cy="3863975"/>
          </a:xfrm>
          <a:ln w="12700" cap="flat">
            <a:solidFill>
              <a:schemeClr val="tx1"/>
            </a:solidFill>
          </a:ln>
        </p:spPr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8498" y="4873879"/>
            <a:ext cx="5262027" cy="4619791"/>
          </a:xfrm>
          <a:ln/>
        </p:spPr>
        <p:txBody>
          <a:bodyPr lIns="98008" tIns="48144" rIns="98008" bIns="48144"/>
          <a:lstStyle/>
          <a:p>
            <a:pPr eaLnBrk="0" hangingPunct="0">
              <a:lnSpc>
                <a:spcPct val="89000"/>
              </a:lnSpc>
              <a:spcBef>
                <a:spcPct val="0"/>
              </a:spcBef>
            </a:pPr>
            <a:endParaRPr lang="en-US" sz="26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091961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1.0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xmlns="" val="2107125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F936B02-81B6-43DD-B681-DD59042FEF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EAB0584-C3A3-4ADC-915D-784523ADB9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E842B6-EFF6-4D4E-9357-00A3C0FD33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057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ransition>
    <p:wipe dir="d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Cryptography and Network Security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09999"/>
            <a:ext cx="6400800" cy="2055223"/>
          </a:xfrm>
        </p:spPr>
        <p:txBody>
          <a:bodyPr/>
          <a:lstStyle/>
          <a:p>
            <a:r>
              <a:rPr lang="en-US" dirty="0" smtClean="0"/>
              <a:t>SET for E-COMMERCE TRANSACTIONS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781124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000" dirty="0" smtClean="0"/>
              <a:t>Credit cards</a:t>
            </a:r>
          </a:p>
          <a:p>
            <a:pPr>
              <a:lnSpc>
                <a:spcPct val="90000"/>
              </a:lnSpc>
            </a:pPr>
            <a:r>
              <a:rPr lang="sv-SE" sz="2000" dirty="0" smtClean="0"/>
              <a:t>Secure Electronic Transactions (SET) System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requirement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Transaction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Key technologies of SET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Dual Signature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DS verification by merchant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DS verification by bank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supported transaction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Purchase request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Merchant verifies purchase request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Purchase response message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Payment processing</a:t>
            </a:r>
            <a:endParaRPr lang="en-US" dirty="0" smtClean="0">
              <a:solidFill>
                <a:schemeClr val="tx1"/>
              </a:solidFill>
              <a:ea typeface="+mn-ea"/>
            </a:endParaRPr>
          </a:p>
          <a:p>
            <a:pPr algn="just"/>
            <a:r>
              <a:rPr lang="en-US" sz="2000" dirty="0" smtClean="0"/>
              <a:t>Summary</a:t>
            </a:r>
          </a:p>
          <a:p>
            <a:pPr algn="just"/>
            <a:r>
              <a:rPr lang="en-US" sz="2000" dirty="0" smtClean="0"/>
              <a:t>Test your understanding</a:t>
            </a:r>
          </a:p>
          <a:p>
            <a:pPr algn="just"/>
            <a:r>
              <a:rPr lang="en-US" sz="2000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924980" y="1776549"/>
            <a:ext cx="4025841" cy="339636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SET Business Requirements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Provide confidentiality of payment and ordering information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Ensure the integrity of all transmitted data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Provide authentication that a cardholder is a legitimate user of a credit card account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Provide authentication that a merchant can accept credit card transactions through its relationship with a financial institution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>
                <a:ea typeface="新細明體" pitchFamily="18" charset="-120"/>
              </a:rPr>
              <a:t>SET Business Requirements (cont</a:t>
            </a:r>
            <a:r>
              <a:rPr lang="en-US" altLang="zh-TW" sz="2800">
                <a:latin typeface="Times New Roman"/>
                <a:ea typeface="新細明體" pitchFamily="18" charset="-120"/>
              </a:rPr>
              <a:t>’</a:t>
            </a:r>
            <a:r>
              <a:rPr lang="en-US" altLang="zh-TW" sz="2800">
                <a:ea typeface="新細明體" pitchFamily="18" charset="-120"/>
              </a:rPr>
              <a:t>d)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572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Ensure the use of the best security practices and system design techniques to protect all legitimate parties in an electronic commerce transaction</a:t>
            </a:r>
          </a:p>
          <a:p>
            <a:r>
              <a:rPr lang="en-US" altLang="zh-TW">
                <a:ea typeface="新細明體" pitchFamily="18" charset="-120"/>
              </a:rPr>
              <a:t>Create a protocol that neither depends on transport security mechanisms nor prevents their use</a:t>
            </a:r>
          </a:p>
          <a:p>
            <a:r>
              <a:rPr lang="en-US" altLang="zh-TW">
                <a:ea typeface="新細明體" pitchFamily="18" charset="-120"/>
              </a:rPr>
              <a:t>Facilitate and encourage interoperability among software and network providers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781124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000" dirty="0" smtClean="0"/>
              <a:t>Credit cards</a:t>
            </a:r>
          </a:p>
          <a:p>
            <a:pPr>
              <a:lnSpc>
                <a:spcPct val="90000"/>
              </a:lnSpc>
            </a:pPr>
            <a:r>
              <a:rPr lang="sv-SE" sz="2000" dirty="0" smtClean="0"/>
              <a:t>Secure Electronic Transactions (SET) System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requirement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Transaction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Key technologies of SET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Dual Signature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DS verification by merchant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DS verification by bank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supported transaction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Purchase request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Merchant verifies purchase request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Purchase response message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Payment processing</a:t>
            </a:r>
            <a:endParaRPr lang="en-US" dirty="0" smtClean="0">
              <a:solidFill>
                <a:schemeClr val="tx1"/>
              </a:solidFill>
              <a:ea typeface="+mn-ea"/>
            </a:endParaRPr>
          </a:p>
          <a:p>
            <a:pPr algn="just"/>
            <a:r>
              <a:rPr lang="en-US" sz="2000" dirty="0" smtClean="0"/>
              <a:t>Summary</a:t>
            </a:r>
          </a:p>
          <a:p>
            <a:pPr algn="just"/>
            <a:r>
              <a:rPr lang="en-US" sz="2000" dirty="0" smtClean="0"/>
              <a:t>Test your understanding</a:t>
            </a:r>
          </a:p>
          <a:p>
            <a:pPr algn="just"/>
            <a:r>
              <a:rPr lang="en-US" sz="2000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911918" y="2090058"/>
            <a:ext cx="4025841" cy="28738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813050" y="228600"/>
            <a:ext cx="235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SET Transactions</a:t>
            </a:r>
          </a:p>
        </p:txBody>
      </p:sp>
      <p:pic>
        <p:nvPicPr>
          <p:cNvPr id="8196" name="Picture 4" descr="fig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" y="1066800"/>
            <a:ext cx="8466138" cy="4905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</p:spPr>
        <p:txBody>
          <a:bodyPr/>
          <a:lstStyle/>
          <a:p>
            <a:r>
              <a:rPr lang="en-US" sz="2800"/>
              <a:t>SET Transactions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700"/>
              <a:t>The customer opens an account with a card issuer.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MasterCard, Visa, etc.</a:t>
            </a:r>
          </a:p>
          <a:p>
            <a:pPr lvl="1"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</a:pPr>
            <a:r>
              <a:rPr lang="en-US" sz="1700"/>
              <a:t>The customer receives a  X.509 V3 certificate signed by a bank.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X.509 V3</a:t>
            </a:r>
          </a:p>
          <a:p>
            <a:pPr lvl="1"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</a:pPr>
            <a:r>
              <a:rPr lang="en-US" sz="1700"/>
              <a:t>A merchant who accepts a certain brand of card must possess two X.509 V3 certificates.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One for signing &amp; one for key exchange</a:t>
            </a:r>
          </a:p>
          <a:p>
            <a:pPr lvl="1"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</a:pPr>
            <a:r>
              <a:rPr lang="en-US" sz="1700"/>
              <a:t>The customer places an order for a product or service with a merchant.</a:t>
            </a:r>
          </a:p>
          <a:p>
            <a:pPr>
              <a:lnSpc>
                <a:spcPct val="80000"/>
              </a:lnSpc>
            </a:pPr>
            <a:endParaRPr lang="en-US" sz="1700"/>
          </a:p>
          <a:p>
            <a:pPr>
              <a:lnSpc>
                <a:spcPct val="80000"/>
              </a:lnSpc>
            </a:pPr>
            <a:r>
              <a:rPr lang="en-US" sz="1700"/>
              <a:t>The merchant sends a copy of its certificate for verification.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762000"/>
          </a:xfrm>
        </p:spPr>
        <p:txBody>
          <a:bodyPr/>
          <a:lstStyle/>
          <a:p>
            <a:r>
              <a:rPr lang="en-US" sz="2800"/>
              <a:t>SET Transactions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r>
              <a:rPr lang="en-US" sz="2600"/>
              <a:t>The customer sends order and payment information to the merchant.</a:t>
            </a:r>
          </a:p>
          <a:p>
            <a:r>
              <a:rPr lang="en-US" sz="2600"/>
              <a:t>The merchant requests payment authorization from the payment gateway prior to shipment.</a:t>
            </a:r>
          </a:p>
          <a:p>
            <a:r>
              <a:rPr lang="en-US" sz="2600"/>
              <a:t>The merchant confirms order to the customer.</a:t>
            </a:r>
          </a:p>
          <a:p>
            <a:r>
              <a:rPr lang="en-US" sz="2600"/>
              <a:t>The merchant provides the goods or service to the customer.</a:t>
            </a:r>
          </a:p>
          <a:p>
            <a:r>
              <a:rPr lang="en-US" sz="2600"/>
              <a:t>The merchant requests payment from the payment gateway.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781124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000" dirty="0" smtClean="0"/>
              <a:t>Credit cards</a:t>
            </a:r>
          </a:p>
          <a:p>
            <a:pPr>
              <a:lnSpc>
                <a:spcPct val="90000"/>
              </a:lnSpc>
            </a:pPr>
            <a:r>
              <a:rPr lang="sv-SE" sz="2000" dirty="0" smtClean="0"/>
              <a:t>Secure Electronic Transactions (SET) System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requirement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Transaction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Key technologies of SET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Dual Signature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DS verification by merchant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DS verification by bank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supported transaction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Purchase request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Merchant verifies purchase request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Purchase response message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Payment processing</a:t>
            </a:r>
            <a:endParaRPr lang="en-US" dirty="0" smtClean="0">
              <a:solidFill>
                <a:schemeClr val="tx1"/>
              </a:solidFill>
              <a:ea typeface="+mn-ea"/>
            </a:endParaRPr>
          </a:p>
          <a:p>
            <a:pPr algn="just"/>
            <a:r>
              <a:rPr lang="en-US" sz="2000" dirty="0" smtClean="0"/>
              <a:t>Summary</a:t>
            </a:r>
          </a:p>
          <a:p>
            <a:pPr algn="just"/>
            <a:r>
              <a:rPr lang="en-US" sz="2000" dirty="0" smtClean="0"/>
              <a:t>Test your understanding</a:t>
            </a:r>
          </a:p>
          <a:p>
            <a:pPr algn="just"/>
            <a:r>
              <a:rPr lang="en-US" sz="2000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990296" y="2390504"/>
            <a:ext cx="4025841" cy="28738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Key Technologies of SET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Confidentiality of information: DES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Integrity of data: RSA digital signatures with SHA-1 hash codes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Cardholder account authentication: X.509v3 digital certificates with RSA signatures 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Merchant authentication: X.509v3 digital certificates with RSA signatures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Privacy: separation of order and payment information using dual signatures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781124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000" dirty="0" smtClean="0"/>
              <a:t>Credit cards</a:t>
            </a:r>
          </a:p>
          <a:p>
            <a:pPr>
              <a:lnSpc>
                <a:spcPct val="90000"/>
              </a:lnSpc>
            </a:pPr>
            <a:r>
              <a:rPr lang="sv-SE" sz="2000" dirty="0" smtClean="0"/>
              <a:t>Secure Electronic Transactions (SET) System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requirement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Transaction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Key technologies of SET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Dual Signature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DS verification by merchant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DS verification by bank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supported transaction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Purchase request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Merchant verifies purchase request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Purchase response message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Payment processing</a:t>
            </a:r>
            <a:endParaRPr lang="en-US" dirty="0" smtClean="0">
              <a:solidFill>
                <a:schemeClr val="tx1"/>
              </a:solidFill>
              <a:ea typeface="+mn-ea"/>
            </a:endParaRPr>
          </a:p>
          <a:p>
            <a:pPr algn="just"/>
            <a:r>
              <a:rPr lang="en-US" sz="2000" dirty="0" smtClean="0"/>
              <a:t>Summary</a:t>
            </a:r>
          </a:p>
          <a:p>
            <a:pPr algn="just"/>
            <a:r>
              <a:rPr lang="en-US" sz="2000" dirty="0" smtClean="0"/>
              <a:t>Test your understanding</a:t>
            </a:r>
          </a:p>
          <a:p>
            <a:pPr algn="just"/>
            <a:r>
              <a:rPr lang="en-US" sz="2000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003358" y="2690950"/>
            <a:ext cx="4025841" cy="28738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Session Meta </a:t>
            </a:r>
            <a:r>
              <a:rPr lang="en-IN" dirty="0" smtClean="0"/>
              <a:t>Data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62330534"/>
              </p:ext>
            </p:extLst>
          </p:nvPr>
        </p:nvGraphicFramePr>
        <p:xfrm>
          <a:off x="966595" y="2171700"/>
          <a:ext cx="7720205" cy="1828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112702">
                  <a:extLst>
                    <a:ext uri="{9D8B030D-6E8A-4147-A177-3AD203B41FA5}">
                      <a16:colId xmlns:a16="http://schemas.microsoft.com/office/drawing/2014/main" xmlns="" val="3266605547"/>
                    </a:ext>
                  </a:extLst>
                </a:gridCol>
                <a:gridCol w="4607503">
                  <a:extLst>
                    <a:ext uri="{9D8B030D-6E8A-4147-A177-3AD203B41FA5}">
                      <a16:colId xmlns:a16="http://schemas.microsoft.com/office/drawing/2014/main" xmlns="" val="127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Sree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Sharmila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042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399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Number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49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 Date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</a:t>
                      </a: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August 2018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2087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8089433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0" y="157163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Dual Signatures</a:t>
            </a:r>
            <a:endParaRPr lang="en-US" sz="360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247775"/>
            <a:ext cx="7772400" cy="4343400"/>
          </a:xfrm>
          <a:noFill/>
          <a:ln/>
        </p:spPr>
        <p:txBody>
          <a:bodyPr lIns="90488" tIns="44450" rIns="90488" bIns="44450"/>
          <a:lstStyle/>
          <a:p>
            <a:r>
              <a:rPr lang="en-US" sz="2000"/>
              <a:t>Links two messages securely but allows only one party to read each.  </a:t>
            </a:r>
            <a:endParaRPr lang="en-US" sz="2400"/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768350" y="2139950"/>
            <a:ext cx="31765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600" b="1">
                <a:latin typeface="Arial" charset="0"/>
              </a:rPr>
              <a:t>MESSAGE 1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2803525" y="3232150"/>
            <a:ext cx="13096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600" b="1">
                <a:latin typeface="Arial" charset="0"/>
              </a:rPr>
              <a:t>DIGEST 1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3309938" y="4151313"/>
            <a:ext cx="1804987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600" b="1">
                <a:latin typeface="Arial" charset="0"/>
              </a:rPr>
              <a:t>NEW DIGEST</a:t>
            </a:r>
          </a:p>
        </p:txBody>
      </p:sp>
      <p:sp>
        <p:nvSpPr>
          <p:cNvPr id="109575" name="Line 7"/>
          <p:cNvSpPr>
            <a:spLocks noChangeShapeType="1"/>
          </p:cNvSpPr>
          <p:nvPr/>
        </p:nvSpPr>
        <p:spPr bwMode="auto">
          <a:xfrm>
            <a:off x="3203575" y="2487613"/>
            <a:ext cx="0" cy="76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3544888" y="2551113"/>
            <a:ext cx="11620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FF3300"/>
                </a:solidFill>
                <a:latin typeface="Arial" charset="0"/>
              </a:rPr>
              <a:t>HASH 1 &amp; 2</a:t>
            </a:r>
          </a:p>
          <a:p>
            <a:pPr algn="ctr" eaLnBrk="0" hangingPunct="0"/>
            <a:r>
              <a:rPr lang="en-US" sz="1400" b="1">
                <a:solidFill>
                  <a:srgbClr val="FF3300"/>
                </a:solidFill>
                <a:latin typeface="Arial" charset="0"/>
              </a:rPr>
              <a:t>WITH SHA</a:t>
            </a:r>
            <a:endParaRPr lang="en-US" sz="1000" b="1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 flipH="1">
            <a:off x="4110038" y="3592513"/>
            <a:ext cx="1587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09578" name="Line 10"/>
          <p:cNvSpPr>
            <a:spLocks noChangeShapeType="1"/>
          </p:cNvSpPr>
          <p:nvPr/>
        </p:nvSpPr>
        <p:spPr bwMode="auto">
          <a:xfrm flipH="1">
            <a:off x="5530850" y="3271838"/>
            <a:ext cx="593725" cy="10953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4284663" y="2144713"/>
            <a:ext cx="3176587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600" b="1">
                <a:latin typeface="Arial" charset="0"/>
              </a:rPr>
              <a:t>MESSAGE 2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4106863" y="3224213"/>
            <a:ext cx="1346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600" b="1">
                <a:latin typeface="Arial" charset="0"/>
              </a:rPr>
              <a:t>DIGEST 2</a:t>
            </a:r>
          </a:p>
        </p:txBody>
      </p:sp>
      <p:sp>
        <p:nvSpPr>
          <p:cNvPr id="109581" name="Line 13"/>
          <p:cNvSpPr>
            <a:spLocks noChangeShapeType="1"/>
          </p:cNvSpPr>
          <p:nvPr/>
        </p:nvSpPr>
        <p:spPr bwMode="auto">
          <a:xfrm flipH="1">
            <a:off x="5037138" y="2503488"/>
            <a:ext cx="1587" cy="754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09582" name="Rectangle 14"/>
          <p:cNvSpPr>
            <a:spLocks noChangeArrowheads="1"/>
          </p:cNvSpPr>
          <p:nvPr/>
        </p:nvSpPr>
        <p:spPr bwMode="auto">
          <a:xfrm>
            <a:off x="6140450" y="2909888"/>
            <a:ext cx="2378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sz="1400" b="1">
                <a:solidFill>
                  <a:srgbClr val="FF3300"/>
                </a:solidFill>
                <a:latin typeface="Arial" charset="0"/>
              </a:rPr>
              <a:t>CONCATENATE DIGESTS</a:t>
            </a:r>
          </a:p>
          <a:p>
            <a:pPr eaLnBrk="0" hangingPunct="0"/>
            <a:r>
              <a:rPr lang="en-US" sz="1400" b="1">
                <a:solidFill>
                  <a:srgbClr val="FF3300"/>
                </a:solidFill>
                <a:latin typeface="Arial" charset="0"/>
              </a:rPr>
              <a:t>TOGETHER</a:t>
            </a:r>
          </a:p>
        </p:txBody>
      </p:sp>
      <p:sp>
        <p:nvSpPr>
          <p:cNvPr id="109583" name="Rectangle 15"/>
          <p:cNvSpPr>
            <a:spLocks noChangeArrowheads="1"/>
          </p:cNvSpPr>
          <p:nvPr/>
        </p:nvSpPr>
        <p:spPr bwMode="auto">
          <a:xfrm>
            <a:off x="6092825" y="3689350"/>
            <a:ext cx="20923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sz="1400" b="1">
                <a:solidFill>
                  <a:srgbClr val="FF3300"/>
                </a:solidFill>
                <a:latin typeface="Arial" charset="0"/>
              </a:rPr>
              <a:t>HASH WITH SHA TO</a:t>
            </a:r>
          </a:p>
          <a:p>
            <a:pPr eaLnBrk="0" hangingPunct="0"/>
            <a:r>
              <a:rPr lang="en-US" sz="1400" b="1">
                <a:solidFill>
                  <a:srgbClr val="FF3300"/>
                </a:solidFill>
                <a:latin typeface="Arial" charset="0"/>
              </a:rPr>
              <a:t>CREATE NEW DIGEST</a:t>
            </a:r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 flipH="1" flipV="1">
            <a:off x="4224338" y="3743325"/>
            <a:ext cx="1570037" cy="18891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09585" name="Text Box 17"/>
          <p:cNvSpPr txBox="1">
            <a:spLocks noChangeArrowheads="1"/>
          </p:cNvSpPr>
          <p:nvPr/>
        </p:nvSpPr>
        <p:spPr bwMode="auto">
          <a:xfrm>
            <a:off x="3092450" y="5243513"/>
            <a:ext cx="23114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600" b="1">
                <a:latin typeface="Arial" charset="0"/>
              </a:rPr>
              <a:t>DUAL SIGNATURE</a:t>
            </a:r>
          </a:p>
        </p:txBody>
      </p:sp>
      <p:sp>
        <p:nvSpPr>
          <p:cNvPr id="109586" name="Text Box 18"/>
          <p:cNvSpPr txBox="1">
            <a:spLocks noChangeArrowheads="1"/>
          </p:cNvSpPr>
          <p:nvPr/>
        </p:nvSpPr>
        <p:spPr bwMode="auto">
          <a:xfrm>
            <a:off x="1022350" y="4694238"/>
            <a:ext cx="15970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600" b="1">
                <a:latin typeface="Arial" charset="0"/>
              </a:rPr>
              <a:t>PRIVATE KEY</a:t>
            </a:r>
          </a:p>
        </p:txBody>
      </p:sp>
      <p:sp>
        <p:nvSpPr>
          <p:cNvPr id="109587" name="Line 19"/>
          <p:cNvSpPr>
            <a:spLocks noChangeShapeType="1"/>
          </p:cNvSpPr>
          <p:nvPr/>
        </p:nvSpPr>
        <p:spPr bwMode="auto">
          <a:xfrm>
            <a:off x="4119563" y="4491038"/>
            <a:ext cx="0" cy="754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>
            <a:off x="2622550" y="4824413"/>
            <a:ext cx="1497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09589" name="Rectangle 21"/>
          <p:cNvSpPr>
            <a:spLocks noChangeArrowheads="1"/>
          </p:cNvSpPr>
          <p:nvPr/>
        </p:nvSpPr>
        <p:spPr bwMode="auto">
          <a:xfrm>
            <a:off x="5591175" y="4559300"/>
            <a:ext cx="27749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sz="1400" b="1">
                <a:solidFill>
                  <a:srgbClr val="FF3300"/>
                </a:solidFill>
                <a:latin typeface="Arial" charset="0"/>
              </a:rPr>
              <a:t>ENCRYPT NEW DIGEST</a:t>
            </a:r>
          </a:p>
          <a:p>
            <a:pPr eaLnBrk="0" hangingPunct="0"/>
            <a:r>
              <a:rPr lang="en-US" sz="1400" b="1">
                <a:solidFill>
                  <a:srgbClr val="FF3300"/>
                </a:solidFill>
                <a:latin typeface="Arial" charset="0"/>
              </a:rPr>
              <a:t>WITH SIGNER’S PRIVATE KEY</a:t>
            </a:r>
          </a:p>
        </p:txBody>
      </p:sp>
      <p:sp>
        <p:nvSpPr>
          <p:cNvPr id="109590" name="Line 22"/>
          <p:cNvSpPr>
            <a:spLocks noChangeShapeType="1"/>
          </p:cNvSpPr>
          <p:nvPr/>
        </p:nvSpPr>
        <p:spPr bwMode="auto">
          <a:xfrm flipH="1">
            <a:off x="4227513" y="4827588"/>
            <a:ext cx="1274762" cy="1317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09591" name="Line 23"/>
          <p:cNvSpPr>
            <a:spLocks noChangeShapeType="1"/>
          </p:cNvSpPr>
          <p:nvPr/>
        </p:nvSpPr>
        <p:spPr bwMode="auto">
          <a:xfrm flipH="1">
            <a:off x="3308350" y="2781300"/>
            <a:ext cx="296863" cy="1476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09592" name="Line 24"/>
          <p:cNvSpPr>
            <a:spLocks noChangeShapeType="1"/>
          </p:cNvSpPr>
          <p:nvPr/>
        </p:nvSpPr>
        <p:spPr bwMode="auto">
          <a:xfrm>
            <a:off x="4645025" y="2805113"/>
            <a:ext cx="322263" cy="12223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sz="2800"/>
              <a:t>Dual Signature for SET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chemeClr val="tx2"/>
                </a:solidFill>
              </a:rPr>
              <a:t>Concept:</a:t>
            </a:r>
            <a:r>
              <a:rPr lang="en-US" sz="2200"/>
              <a:t>  Link Two Messages Intended for Two Different Receivers:</a:t>
            </a:r>
          </a:p>
          <a:p>
            <a:pPr marL="669925" lvl="1" indent="-325438">
              <a:lnSpc>
                <a:spcPct val="90000"/>
              </a:lnSpc>
            </a:pPr>
            <a:r>
              <a:rPr lang="en-US" sz="2200"/>
              <a:t>Order Information (OI):  Customer to Merchant</a:t>
            </a:r>
          </a:p>
          <a:p>
            <a:pPr marL="669925" lvl="1" indent="-325438">
              <a:lnSpc>
                <a:spcPct val="90000"/>
              </a:lnSpc>
            </a:pPr>
            <a:r>
              <a:rPr lang="en-US" sz="2200"/>
              <a:t>Payment Information (PI):  Customer to Bank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chemeClr val="tx2"/>
                </a:solidFill>
              </a:rPr>
              <a:t>Goal:</a:t>
            </a:r>
            <a:r>
              <a:rPr lang="en-US" sz="2200"/>
              <a:t>  Limit Information to A “Need-to-Know” Basis:</a:t>
            </a:r>
          </a:p>
          <a:p>
            <a:pPr marL="669925" lvl="1" indent="-325438">
              <a:lnSpc>
                <a:spcPct val="90000"/>
              </a:lnSpc>
            </a:pPr>
            <a:r>
              <a:rPr lang="en-US" sz="2200"/>
              <a:t>Merchant does not need credit card number.</a:t>
            </a:r>
          </a:p>
          <a:p>
            <a:pPr marL="669925" lvl="1" indent="-325438">
              <a:lnSpc>
                <a:spcPct val="90000"/>
              </a:lnSpc>
            </a:pPr>
            <a:r>
              <a:rPr lang="en-US" sz="2200"/>
              <a:t>Bank does not need details of customer order.</a:t>
            </a:r>
          </a:p>
          <a:p>
            <a:pPr marL="669925" lvl="1" indent="-325438">
              <a:lnSpc>
                <a:spcPct val="90000"/>
              </a:lnSpc>
            </a:pPr>
            <a:r>
              <a:rPr lang="en-US" sz="2200"/>
              <a:t>Afford the customer extra protection in terms of privacy by keeping these items separate.</a:t>
            </a:r>
          </a:p>
          <a:p>
            <a:pPr>
              <a:lnSpc>
                <a:spcPct val="90000"/>
              </a:lnSpc>
            </a:pPr>
            <a:r>
              <a:rPr lang="en-US" sz="2200"/>
              <a:t>This link is needed to prove that payment is intended for this order and not some other one.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Why Dual Signature?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>
                <a:solidFill>
                  <a:schemeClr val="tx1"/>
                </a:solidFill>
              </a:rPr>
              <a:t>Suppose that customers send the merchant two messages:</a:t>
            </a:r>
          </a:p>
          <a:p>
            <a:pPr lvl="2"/>
            <a:r>
              <a:rPr lang="en-US" sz="2200"/>
              <a:t>The signed order information (OI).</a:t>
            </a:r>
          </a:p>
          <a:p>
            <a:pPr lvl="2"/>
            <a:r>
              <a:rPr lang="en-US" sz="2200"/>
              <a:t>The signed payment information (PI).</a:t>
            </a:r>
          </a:p>
          <a:p>
            <a:pPr lvl="2"/>
            <a:r>
              <a:rPr lang="en-US" sz="2200"/>
              <a:t>In addition, the merchant passes the payment information (PI) to the bank.</a:t>
            </a:r>
            <a:endParaRPr lang="en-US" sz="1700"/>
          </a:p>
          <a:p>
            <a:r>
              <a:rPr lang="en-US" sz="2200">
                <a:solidFill>
                  <a:schemeClr val="tx1"/>
                </a:solidFill>
              </a:rPr>
              <a:t>If the merchant can capture another order information (OI) from this customer, the merchant could claim this order goes with the payment information (PI) rather than the original.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sz="2800"/>
              <a:t>Dual Signature Operation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3581400"/>
            <a:ext cx="7772400" cy="2438400"/>
          </a:xfrm>
        </p:spPr>
        <p:txBody>
          <a:bodyPr/>
          <a:lstStyle/>
          <a:p>
            <a:r>
              <a:rPr lang="en-US" sz="1800">
                <a:solidFill>
                  <a:schemeClr val="tx1"/>
                </a:solidFill>
              </a:rPr>
              <a:t>The operation for dual signature is as follows:</a:t>
            </a:r>
          </a:p>
          <a:p>
            <a:pPr lvl="1"/>
            <a:r>
              <a:rPr lang="en-US" sz="1800"/>
              <a:t>Take the hash (SHA-1) of the payment and order information.</a:t>
            </a:r>
          </a:p>
          <a:p>
            <a:pPr lvl="1"/>
            <a:r>
              <a:rPr lang="en-US" sz="1800"/>
              <a:t>These two hash values are concatenated [H(PI) || H(OI)] and then the result is hashed.</a:t>
            </a:r>
          </a:p>
          <a:p>
            <a:pPr lvl="1"/>
            <a:r>
              <a:rPr lang="en-US" sz="1800"/>
              <a:t>C</a:t>
            </a:r>
            <a:r>
              <a:rPr lang="en-US" sz="1700"/>
              <a:t>u</a:t>
            </a:r>
            <a:r>
              <a:rPr lang="en-US" sz="1700" b="1"/>
              <a:t>stomer encrypts the final hash with a private key creating the dual signature</a:t>
            </a:r>
            <a:r>
              <a:rPr lang="en-US" sz="1700"/>
              <a:t>.</a:t>
            </a:r>
          </a:p>
          <a:p>
            <a:pPr>
              <a:buFontTx/>
              <a:buNone/>
            </a:pPr>
            <a:r>
              <a:rPr lang="en-US" sz="2200">
                <a:solidFill>
                  <a:schemeClr val="tx1"/>
                </a:solidFill>
              </a:rPr>
              <a:t>		</a:t>
            </a:r>
            <a:r>
              <a:rPr lang="en-US" sz="1800">
                <a:solidFill>
                  <a:schemeClr val="tx1"/>
                </a:solidFill>
              </a:rPr>
              <a:t>DS =  E</a:t>
            </a:r>
            <a:r>
              <a:rPr lang="en-US" sz="1800" baseline="-25000">
                <a:solidFill>
                  <a:schemeClr val="tx1"/>
                </a:solidFill>
              </a:rPr>
              <a:t>KRC</a:t>
            </a:r>
            <a:r>
              <a:rPr lang="en-US" sz="1800">
                <a:solidFill>
                  <a:schemeClr val="tx1"/>
                </a:solidFill>
              </a:rPr>
              <a:t> [ H(H(PI) || H(OI)) ]</a:t>
            </a:r>
            <a:endParaRPr lang="en-US" sz="2000"/>
          </a:p>
        </p:txBody>
      </p:sp>
      <p:pic>
        <p:nvPicPr>
          <p:cNvPr id="56324" name="Picture 4"/>
          <p:cNvPicPr>
            <a:picLocks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371600" y="1066800"/>
            <a:ext cx="6343650" cy="24669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781124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000" dirty="0" smtClean="0"/>
              <a:t>Credit cards</a:t>
            </a:r>
          </a:p>
          <a:p>
            <a:pPr>
              <a:lnSpc>
                <a:spcPct val="90000"/>
              </a:lnSpc>
            </a:pPr>
            <a:r>
              <a:rPr lang="sv-SE" sz="2000" dirty="0" smtClean="0"/>
              <a:t>Secure Electronic Transactions (SET) System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requirement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Transaction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Key technologies of SET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Dual Signature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DS verification by merchant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DS verification by bank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supported transaction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Purchase request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Merchant verifies purchase request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Purchase response message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Payment processing</a:t>
            </a:r>
            <a:endParaRPr lang="en-US" dirty="0" smtClean="0">
              <a:solidFill>
                <a:schemeClr val="tx1"/>
              </a:solidFill>
              <a:ea typeface="+mn-ea"/>
            </a:endParaRPr>
          </a:p>
          <a:p>
            <a:pPr algn="just"/>
            <a:r>
              <a:rPr lang="en-US" sz="2000" dirty="0" smtClean="0"/>
              <a:t>Summary</a:t>
            </a:r>
          </a:p>
          <a:p>
            <a:pPr algn="just"/>
            <a:r>
              <a:rPr lang="en-US" sz="2000" dirty="0" smtClean="0"/>
              <a:t>Test your understanding</a:t>
            </a:r>
          </a:p>
          <a:p>
            <a:pPr algn="just"/>
            <a:r>
              <a:rPr lang="en-US" sz="2000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964170" y="3030584"/>
            <a:ext cx="4025841" cy="28738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DS Verification by Merchant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2057400"/>
            <a:ext cx="7772400" cy="4038600"/>
          </a:xfrm>
        </p:spPr>
        <p:txBody>
          <a:bodyPr/>
          <a:lstStyle/>
          <a:p>
            <a:r>
              <a:rPr lang="en-US" sz="2200">
                <a:solidFill>
                  <a:schemeClr val="tx1"/>
                </a:solidFill>
              </a:rPr>
              <a:t>The merchant has the public key of the customer obtained from the customer’s certificate.</a:t>
            </a:r>
          </a:p>
          <a:p>
            <a:r>
              <a:rPr lang="en-US" sz="2200">
                <a:solidFill>
                  <a:schemeClr val="tx1"/>
                </a:solidFill>
              </a:rPr>
              <a:t>Now, the merchant can compute two values:</a:t>
            </a:r>
          </a:p>
          <a:p>
            <a:pPr>
              <a:buFontTx/>
              <a:buNone/>
            </a:pPr>
            <a:r>
              <a:rPr lang="en-US" sz="2200">
                <a:solidFill>
                  <a:schemeClr val="tx1"/>
                </a:solidFill>
              </a:rPr>
              <a:t>		H(PIMD || H(OI))</a:t>
            </a:r>
          </a:p>
          <a:p>
            <a:pPr>
              <a:buFontTx/>
              <a:buNone/>
            </a:pPr>
            <a:r>
              <a:rPr lang="en-US" sz="2200">
                <a:solidFill>
                  <a:schemeClr val="tx1"/>
                </a:solidFill>
              </a:rPr>
              <a:t>		D</a:t>
            </a:r>
            <a:r>
              <a:rPr lang="en-US" sz="2200" baseline="-25000">
                <a:solidFill>
                  <a:schemeClr val="tx1"/>
                </a:solidFill>
              </a:rPr>
              <a:t>KUC</a:t>
            </a:r>
            <a:r>
              <a:rPr lang="en-US" sz="2200">
                <a:solidFill>
                  <a:schemeClr val="tx1"/>
                </a:solidFill>
              </a:rPr>
              <a:t>[DS]</a:t>
            </a:r>
          </a:p>
          <a:p>
            <a:r>
              <a:rPr lang="en-US" sz="2200">
                <a:solidFill>
                  <a:schemeClr val="tx1"/>
                </a:solidFill>
              </a:rPr>
              <a:t>Should be equal!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781124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000" dirty="0" smtClean="0"/>
              <a:t>Credit cards</a:t>
            </a:r>
          </a:p>
          <a:p>
            <a:pPr>
              <a:lnSpc>
                <a:spcPct val="90000"/>
              </a:lnSpc>
            </a:pPr>
            <a:r>
              <a:rPr lang="sv-SE" sz="2000" dirty="0" smtClean="0"/>
              <a:t>Secure Electronic Transactions (SET) System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requirement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Transaction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Key technologies of SET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Dual Signature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DS verification by merchant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DS verification by bank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supported transaction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Purchase request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Merchant verifies purchase request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Purchase response message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Payment processing</a:t>
            </a:r>
            <a:endParaRPr lang="en-US" dirty="0" smtClean="0">
              <a:solidFill>
                <a:schemeClr val="tx1"/>
              </a:solidFill>
              <a:ea typeface="+mn-ea"/>
            </a:endParaRPr>
          </a:p>
          <a:p>
            <a:pPr algn="just"/>
            <a:r>
              <a:rPr lang="en-US" sz="2000" dirty="0" smtClean="0"/>
              <a:t>Summary</a:t>
            </a:r>
          </a:p>
          <a:p>
            <a:pPr algn="just"/>
            <a:r>
              <a:rPr lang="en-US" sz="2000" dirty="0" smtClean="0"/>
              <a:t>Test your understanding</a:t>
            </a:r>
          </a:p>
          <a:p>
            <a:pPr algn="just"/>
            <a:r>
              <a:rPr lang="en-US" sz="2000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977233" y="3291841"/>
            <a:ext cx="4025841" cy="28738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DS Verification by Bank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The bank is in possession of DS, PI, the message digest for OI (OIMD), and the customer’s public key, then the bank can compute the following: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		H(H(PI) || OIMD)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		D</a:t>
            </a:r>
            <a:r>
              <a:rPr lang="en-US" sz="2000" baseline="-25000">
                <a:solidFill>
                  <a:schemeClr val="tx1"/>
                </a:solidFill>
              </a:rPr>
              <a:t>KUC</a:t>
            </a:r>
            <a:r>
              <a:rPr lang="en-US" sz="2000">
                <a:solidFill>
                  <a:schemeClr val="tx1"/>
                </a:solidFill>
              </a:rPr>
              <a:t> [ DS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What did we accomplish?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US" sz="2000"/>
              <a:t>The merchant has received OI and verified the signature.</a:t>
            </a:r>
          </a:p>
          <a:p>
            <a:r>
              <a:rPr lang="en-US" sz="2000"/>
              <a:t>The bank has received PI and verified the signature.</a:t>
            </a:r>
          </a:p>
          <a:p>
            <a:r>
              <a:rPr lang="en-US" sz="2000"/>
              <a:t>The customer has linked the OI and PI and can prove the linkage.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781124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000" dirty="0" smtClean="0"/>
              <a:t>Credit cards</a:t>
            </a:r>
          </a:p>
          <a:p>
            <a:pPr>
              <a:lnSpc>
                <a:spcPct val="90000"/>
              </a:lnSpc>
            </a:pPr>
            <a:r>
              <a:rPr lang="sv-SE" sz="2000" dirty="0" smtClean="0"/>
              <a:t>Secure Electronic Transactions (SET) System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requirement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Transaction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Key technologies of SET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Dual Signature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DS verification by merchant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DS verification by bank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supported transaction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Purchase request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Merchant verifies purchase request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Purchase response message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Payment processing</a:t>
            </a:r>
            <a:endParaRPr lang="en-US" dirty="0" smtClean="0">
              <a:solidFill>
                <a:schemeClr val="tx1"/>
              </a:solidFill>
              <a:ea typeface="+mn-ea"/>
            </a:endParaRPr>
          </a:p>
          <a:p>
            <a:pPr algn="just"/>
            <a:r>
              <a:rPr lang="en-US" sz="2000" dirty="0" smtClean="0"/>
              <a:t>Summary</a:t>
            </a:r>
          </a:p>
          <a:p>
            <a:pPr algn="just"/>
            <a:r>
              <a:rPr lang="en-US" sz="2000" dirty="0" smtClean="0"/>
              <a:t>Test your understanding</a:t>
            </a:r>
          </a:p>
          <a:p>
            <a:pPr algn="just"/>
            <a:r>
              <a:rPr lang="en-US" sz="2000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951107" y="3631476"/>
            <a:ext cx="4025841" cy="28738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Revision History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58408092"/>
              </p:ext>
            </p:extLst>
          </p:nvPr>
        </p:nvGraphicFramePr>
        <p:xfrm>
          <a:off x="1092201" y="1997990"/>
          <a:ext cx="7177775" cy="828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76459">
                  <a:extLst>
                    <a:ext uri="{9D8B030D-6E8A-4147-A177-3AD203B41FA5}">
                      <a16:colId xmlns:a16="http://schemas.microsoft.com/office/drawing/2014/main" xmlns="" val="2990177744"/>
                    </a:ext>
                  </a:extLst>
                </a:gridCol>
                <a:gridCol w="4689612">
                  <a:extLst>
                    <a:ext uri="{9D8B030D-6E8A-4147-A177-3AD203B41FA5}">
                      <a16:colId xmlns:a16="http://schemas.microsoft.com/office/drawing/2014/main" xmlns="" val="2858349207"/>
                    </a:ext>
                  </a:extLst>
                </a:gridCol>
                <a:gridCol w="911704">
                  <a:extLst>
                    <a:ext uri="{9D8B030D-6E8A-4147-A177-3AD203B41FA5}">
                      <a16:colId xmlns:a16="http://schemas.microsoft.com/office/drawing/2014/main" xmlns="" val="590217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Revision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Date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Details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no. 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337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7980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6958564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title"/>
          </p:nvPr>
        </p:nvSpPr>
        <p:spPr>
          <a:xfrm>
            <a:off x="724988" y="204652"/>
            <a:ext cx="7772400" cy="762000"/>
          </a:xfrm>
          <a:noFill/>
          <a:ln/>
        </p:spPr>
        <p:txBody>
          <a:bodyPr lIns="82550" tIns="41275" rIns="82550" bIns="41275" anchor="b"/>
          <a:lstStyle/>
          <a:p>
            <a:pPr>
              <a:lnSpc>
                <a:spcPct val="90000"/>
              </a:lnSpc>
            </a:pPr>
            <a:r>
              <a:rPr lang="en-US" sz="3600" dirty="0"/>
              <a:t>SET Supported Transactions</a:t>
            </a:r>
            <a:endParaRPr lang="en-US" dirty="0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01638" y="1676400"/>
            <a:ext cx="5002212" cy="2970213"/>
          </a:xfrm>
          <a:noFill/>
          <a:ln/>
        </p:spPr>
        <p:txBody>
          <a:bodyPr lIns="82550" tIns="41275" rIns="82550" bIns="41275"/>
          <a:lstStyle/>
          <a:p>
            <a:pPr lvl="3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card holder registration </a:t>
            </a:r>
          </a:p>
          <a:p>
            <a:pPr lvl="3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merchant registration </a:t>
            </a:r>
          </a:p>
          <a:p>
            <a:pPr lvl="3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purchase request </a:t>
            </a:r>
          </a:p>
          <a:p>
            <a:pPr lvl="3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payment authorization </a:t>
            </a:r>
          </a:p>
          <a:p>
            <a:pPr lvl="3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payment capture </a:t>
            </a:r>
          </a:p>
          <a:p>
            <a:pPr lvl="3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certificate query </a:t>
            </a:r>
          </a:p>
          <a:p>
            <a:pPr lvl="3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purchase inquiry </a:t>
            </a:r>
          </a:p>
          <a:p>
            <a:pPr lvl="3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endParaRPr lang="en-US"/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4038600" y="1676400"/>
            <a:ext cx="4225925" cy="197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lvl="3" eaLnBrk="0" hangingPunct="0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>
                <a:latin typeface="Arial" charset="0"/>
              </a:rPr>
              <a:t>  </a:t>
            </a:r>
            <a:r>
              <a:rPr lang="en-US" sz="1800" b="1">
                <a:latin typeface="Arial" charset="0"/>
              </a:rPr>
              <a:t>purchase notification </a:t>
            </a:r>
          </a:p>
          <a:p>
            <a:pPr lvl="3" eaLnBrk="0" hangingPunct="0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 b="1">
                <a:latin typeface="Arial" charset="0"/>
              </a:rPr>
              <a:t>  sale transaction </a:t>
            </a:r>
          </a:p>
          <a:p>
            <a:pPr lvl="3" eaLnBrk="0" hangingPunct="0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 b="1">
                <a:latin typeface="Arial" charset="0"/>
              </a:rPr>
              <a:t>  authorization reversal </a:t>
            </a:r>
          </a:p>
          <a:p>
            <a:pPr lvl="3" eaLnBrk="0" hangingPunct="0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 b="1">
                <a:latin typeface="Arial" charset="0"/>
              </a:rPr>
              <a:t>  capture reversal </a:t>
            </a:r>
          </a:p>
          <a:p>
            <a:pPr lvl="3" eaLnBrk="0" hangingPunct="0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 b="1">
                <a:latin typeface="Arial" charset="0"/>
              </a:rPr>
              <a:t>  credit reversal</a:t>
            </a:r>
            <a:endParaRPr lang="en-US" sz="1800" b="1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781124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000" dirty="0" smtClean="0"/>
              <a:t>Credit cards</a:t>
            </a:r>
          </a:p>
          <a:p>
            <a:pPr>
              <a:lnSpc>
                <a:spcPct val="90000"/>
              </a:lnSpc>
            </a:pPr>
            <a:r>
              <a:rPr lang="sv-SE" sz="2000" dirty="0" smtClean="0"/>
              <a:t>Secure Electronic Transactions (SET) System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requirement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Transaction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Key technologies of SET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Dual Signature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DS verification by merchant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DS verification by bank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supported transaction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Purchase request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Merchant verifies purchase request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Purchase response message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Payment processing</a:t>
            </a:r>
            <a:endParaRPr lang="en-US" dirty="0" smtClean="0">
              <a:solidFill>
                <a:schemeClr val="tx1"/>
              </a:solidFill>
              <a:ea typeface="+mn-ea"/>
            </a:endParaRPr>
          </a:p>
          <a:p>
            <a:pPr algn="just"/>
            <a:r>
              <a:rPr lang="en-US" sz="2000" dirty="0" smtClean="0"/>
              <a:t>Summary</a:t>
            </a:r>
          </a:p>
          <a:p>
            <a:pPr algn="just"/>
            <a:r>
              <a:rPr lang="en-US" sz="2000" dirty="0" smtClean="0"/>
              <a:t>Test your understanding</a:t>
            </a:r>
          </a:p>
          <a:p>
            <a:pPr algn="just"/>
            <a:r>
              <a:rPr lang="en-US" sz="2000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938044" y="3892732"/>
            <a:ext cx="4025841" cy="28738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48937" y="289560"/>
            <a:ext cx="7772400" cy="685800"/>
          </a:xfrm>
        </p:spPr>
        <p:txBody>
          <a:bodyPr/>
          <a:lstStyle/>
          <a:p>
            <a:r>
              <a:rPr lang="en-US" sz="2800" dirty="0"/>
              <a:t>Purchase Request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Browsing, Selecting, and Ordering is Done</a:t>
            </a:r>
          </a:p>
          <a:p>
            <a:r>
              <a:rPr lang="en-US" sz="2000"/>
              <a:t>Purchasing Involves 4 Messages:</a:t>
            </a:r>
          </a:p>
          <a:p>
            <a:pPr lvl="1"/>
            <a:r>
              <a:rPr lang="en-US" sz="2000"/>
              <a:t>Initiate Request</a:t>
            </a:r>
          </a:p>
          <a:p>
            <a:pPr lvl="1"/>
            <a:r>
              <a:rPr lang="en-US" sz="2000"/>
              <a:t>Initiate Response</a:t>
            </a:r>
          </a:p>
          <a:p>
            <a:pPr lvl="1"/>
            <a:r>
              <a:rPr lang="en-US" sz="2000"/>
              <a:t>Purchase Request</a:t>
            </a:r>
          </a:p>
          <a:p>
            <a:pPr lvl="1"/>
            <a:r>
              <a:rPr lang="en-US" sz="2000"/>
              <a:t>Purchase Response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Purchase Request:  Initiate Request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Basic Requirements:</a:t>
            </a:r>
          </a:p>
          <a:p>
            <a:pPr lvl="1"/>
            <a:r>
              <a:rPr lang="en-US"/>
              <a:t>Cardholder Must Have Copy of Certificates for Merchant and Payment Gateway</a:t>
            </a:r>
          </a:p>
          <a:p>
            <a:r>
              <a:rPr lang="en-US" sz="2400"/>
              <a:t>Customer Requests the Certificates in the Initiate Request Message to Merchant</a:t>
            </a:r>
          </a:p>
          <a:p>
            <a:pPr lvl="1"/>
            <a:r>
              <a:rPr lang="en-US"/>
              <a:t>Brand of Credit Card</a:t>
            </a:r>
          </a:p>
          <a:p>
            <a:pPr lvl="1"/>
            <a:r>
              <a:rPr lang="en-US"/>
              <a:t>ID Assigned to this Request/response pair by customer</a:t>
            </a:r>
          </a:p>
          <a:p>
            <a:pPr lvl="1"/>
            <a:r>
              <a:rPr lang="en-US"/>
              <a:t>Nonce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Purchase Request:  Initiate Response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Merchant Generates a Response</a:t>
            </a:r>
          </a:p>
          <a:p>
            <a:pPr lvl="1"/>
            <a:r>
              <a:rPr lang="en-US"/>
              <a:t>Signs with Private Signature Key</a:t>
            </a:r>
          </a:p>
          <a:p>
            <a:pPr lvl="1"/>
            <a:r>
              <a:rPr lang="en-US"/>
              <a:t>Include Customer Nonce</a:t>
            </a:r>
          </a:p>
          <a:p>
            <a:pPr lvl="1"/>
            <a:r>
              <a:rPr lang="en-US"/>
              <a:t>Include Merchant Nonce (Returned in Next Message)</a:t>
            </a:r>
          </a:p>
          <a:p>
            <a:pPr lvl="1"/>
            <a:r>
              <a:rPr lang="en-US"/>
              <a:t>Transaction ID for Purchase Transaction</a:t>
            </a:r>
          </a:p>
          <a:p>
            <a:r>
              <a:rPr lang="en-US" sz="2400"/>
              <a:t>In Addition …</a:t>
            </a:r>
          </a:p>
          <a:p>
            <a:pPr lvl="1"/>
            <a:r>
              <a:rPr lang="en-US"/>
              <a:t>Merchant’s Signature Certificate</a:t>
            </a:r>
          </a:p>
          <a:p>
            <a:pPr lvl="1"/>
            <a:r>
              <a:rPr lang="en-US"/>
              <a:t>Payment Gateway’s Key Exchange Certificate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Purchase Request:  Purchase Request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Cardholder Verifies Two Certificates Using Their CAs and Creates the OI and PI.</a:t>
            </a:r>
          </a:p>
          <a:p>
            <a:r>
              <a:rPr lang="en-US" sz="2000"/>
              <a:t>Message Includes:</a:t>
            </a:r>
          </a:p>
          <a:p>
            <a:pPr lvl="1"/>
            <a:r>
              <a:rPr lang="en-US" sz="2000"/>
              <a:t>Purchase-related Information</a:t>
            </a:r>
          </a:p>
          <a:p>
            <a:pPr lvl="1"/>
            <a:r>
              <a:rPr lang="en-US" sz="2000"/>
              <a:t>Order-related Information</a:t>
            </a:r>
          </a:p>
          <a:p>
            <a:pPr lvl="1"/>
            <a:r>
              <a:rPr lang="en-US" sz="2000"/>
              <a:t>Cardholder Certificate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2800"/>
              <a:t>Purchase Request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7696200" cy="762000"/>
          </a:xfrm>
        </p:spPr>
        <p:txBody>
          <a:bodyPr/>
          <a:lstStyle/>
          <a:p>
            <a:r>
              <a:rPr lang="en-US" sz="2200"/>
              <a:t>The cardholder generates a one-time symmetric encryption key, KS, </a:t>
            </a:r>
          </a:p>
        </p:txBody>
      </p:sp>
      <p:pic>
        <p:nvPicPr>
          <p:cNvPr id="82948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828800" y="2743200"/>
            <a:ext cx="4835525" cy="314483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781124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000" dirty="0" smtClean="0"/>
              <a:t>Credit cards</a:t>
            </a:r>
          </a:p>
          <a:p>
            <a:pPr>
              <a:lnSpc>
                <a:spcPct val="90000"/>
              </a:lnSpc>
            </a:pPr>
            <a:r>
              <a:rPr lang="sv-SE" sz="2000" dirty="0" smtClean="0"/>
              <a:t>Secure Electronic Transactions (SET) System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requirement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Transaction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Key technologies of SET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Dual Signature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DS verification by merchant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DS verification by bank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supported transaction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Purchase request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Merchant verifies purchase request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Purchase response message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Payment processing</a:t>
            </a:r>
            <a:endParaRPr lang="en-US" dirty="0" smtClean="0">
              <a:solidFill>
                <a:schemeClr val="tx1"/>
              </a:solidFill>
              <a:ea typeface="+mn-ea"/>
            </a:endParaRPr>
          </a:p>
          <a:p>
            <a:pPr algn="just"/>
            <a:r>
              <a:rPr lang="en-US" sz="2000" dirty="0" smtClean="0"/>
              <a:t>Summary</a:t>
            </a:r>
          </a:p>
          <a:p>
            <a:pPr algn="just"/>
            <a:r>
              <a:rPr lang="en-US" sz="2000" dirty="0" smtClean="0"/>
              <a:t>Test your understanding</a:t>
            </a:r>
          </a:p>
          <a:p>
            <a:pPr algn="just"/>
            <a:r>
              <a:rPr lang="en-US" sz="2000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977232" y="4232367"/>
            <a:ext cx="4025841" cy="28738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Merchant Verifies Purchase Request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4763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When the merchant receives the </a:t>
            </a:r>
            <a:r>
              <a:rPr lang="en-US" sz="2000">
                <a:solidFill>
                  <a:schemeClr val="tx2"/>
                </a:solidFill>
              </a:rPr>
              <a:t>Purchase Request message</a:t>
            </a:r>
            <a:r>
              <a:rPr lang="en-US" sz="2000"/>
              <a:t>, it performs the following actions: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Verify the cardholder certificates by means of its CA signatures.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/>
              <a:t>Verifies the dual signature using the customer’s public key signature.</a:t>
            </a:r>
          </a:p>
        </p:txBody>
      </p:sp>
      <p:pic>
        <p:nvPicPr>
          <p:cNvPr id="84996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787900" y="2051050"/>
            <a:ext cx="3670300" cy="33210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Merchant Verification (cont’d)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4763" cy="4114800"/>
          </a:xfrm>
        </p:spPr>
        <p:txBody>
          <a:bodyPr/>
          <a:lstStyle/>
          <a:p>
            <a:pPr lvl="1"/>
            <a:r>
              <a:rPr lang="en-US" sz="2200"/>
              <a:t>Processes the order and forwards the payment information to the payment gateway for authorization.</a:t>
            </a:r>
          </a:p>
          <a:p>
            <a:pPr lvl="1"/>
            <a:endParaRPr lang="en-US" sz="2200"/>
          </a:p>
          <a:p>
            <a:pPr lvl="1"/>
            <a:r>
              <a:rPr lang="en-US" sz="2200"/>
              <a:t>Sends a purchase response to the cardholder.</a:t>
            </a:r>
          </a:p>
        </p:txBody>
      </p:sp>
      <p:pic>
        <p:nvPicPr>
          <p:cNvPr id="87044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787900" y="2051050"/>
            <a:ext cx="3670300" cy="33210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781124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000" dirty="0" smtClean="0"/>
              <a:t>Credit cards</a:t>
            </a:r>
          </a:p>
          <a:p>
            <a:pPr>
              <a:lnSpc>
                <a:spcPct val="90000"/>
              </a:lnSpc>
            </a:pPr>
            <a:r>
              <a:rPr lang="sv-SE" sz="2000" dirty="0" smtClean="0"/>
              <a:t>Secure Electronic Transactions (SET) System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requirement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Transaction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Key technologies of SET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Dual Signature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DS verification by merchant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DS verification by bank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supported transaction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Purchase request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Merchant verifies purchase request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Purchase response message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Payment processing</a:t>
            </a:r>
            <a:endParaRPr lang="en-US" dirty="0" smtClean="0">
              <a:solidFill>
                <a:schemeClr val="tx1"/>
              </a:solidFill>
              <a:ea typeface="+mn-ea"/>
            </a:endParaRPr>
          </a:p>
          <a:p>
            <a:pPr algn="just"/>
            <a:r>
              <a:rPr lang="en-US" sz="2000" dirty="0" smtClean="0"/>
              <a:t>Summary</a:t>
            </a:r>
          </a:p>
          <a:p>
            <a:pPr algn="just"/>
            <a:r>
              <a:rPr lang="en-US" sz="2000" dirty="0" smtClean="0"/>
              <a:t>Test your understanding</a:t>
            </a:r>
          </a:p>
          <a:p>
            <a:pPr algn="just"/>
            <a:r>
              <a:rPr lang="en-US" sz="2000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41655" y="1088972"/>
            <a:ext cx="4025841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781124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000" dirty="0" smtClean="0"/>
              <a:t>Credit cards</a:t>
            </a:r>
          </a:p>
          <a:p>
            <a:pPr>
              <a:lnSpc>
                <a:spcPct val="90000"/>
              </a:lnSpc>
            </a:pPr>
            <a:r>
              <a:rPr lang="sv-SE" sz="2000" dirty="0" smtClean="0"/>
              <a:t>Secure Electronic Transactions (SET) System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requirement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Transaction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Key technologies of SET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Dual Signature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DS verification by merchant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DS verification by bank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supported transaction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Purchase request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Merchant verifies purchase request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Purchase response message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Payment processing</a:t>
            </a:r>
            <a:endParaRPr lang="en-US" dirty="0" smtClean="0">
              <a:solidFill>
                <a:schemeClr val="tx1"/>
              </a:solidFill>
              <a:ea typeface="+mn-ea"/>
            </a:endParaRPr>
          </a:p>
          <a:p>
            <a:pPr algn="just"/>
            <a:r>
              <a:rPr lang="en-US" sz="2000" dirty="0" smtClean="0"/>
              <a:t>Summary</a:t>
            </a:r>
          </a:p>
          <a:p>
            <a:pPr algn="just"/>
            <a:r>
              <a:rPr lang="en-US" sz="2000" dirty="0" smtClean="0"/>
              <a:t>Test your understanding</a:t>
            </a:r>
          </a:p>
          <a:p>
            <a:pPr algn="just"/>
            <a:r>
              <a:rPr lang="en-US" sz="2000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951107" y="4532812"/>
            <a:ext cx="4025841" cy="28738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Purchase Response Message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Message that Acknowledges the Order and References Corresponding Transaction Number</a:t>
            </a:r>
          </a:p>
          <a:p>
            <a:pPr>
              <a:lnSpc>
                <a:spcPct val="90000"/>
              </a:lnSpc>
            </a:pPr>
            <a:r>
              <a:rPr lang="en-US" sz="2000"/>
              <a:t>Block is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Signed by Merchant Using its Private Key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Block and Signature Are Sent to Customer Along with Merchant’s Signature Certificate</a:t>
            </a:r>
          </a:p>
          <a:p>
            <a:pPr>
              <a:lnSpc>
                <a:spcPct val="90000"/>
              </a:lnSpc>
            </a:pPr>
            <a:r>
              <a:rPr lang="en-US" sz="2000"/>
              <a:t>Upon Reception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Verifies Merchant Certificate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Verifies Signature on Response Block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Takes the Appropriate Action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781124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000" dirty="0" smtClean="0"/>
              <a:t>Credit cards</a:t>
            </a:r>
          </a:p>
          <a:p>
            <a:pPr>
              <a:lnSpc>
                <a:spcPct val="90000"/>
              </a:lnSpc>
            </a:pPr>
            <a:r>
              <a:rPr lang="sv-SE" sz="2000" dirty="0" smtClean="0"/>
              <a:t>Secure Electronic Transactions (SET) System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requirement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Transaction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Key technologies of SET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Dual Signature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DS verification by merchant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DS verification by bank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supported transaction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Purchase request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Merchant verifies purchase request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Purchase response message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Payment processing</a:t>
            </a:r>
            <a:endParaRPr lang="en-US" dirty="0" smtClean="0">
              <a:solidFill>
                <a:schemeClr val="tx1"/>
              </a:solidFill>
              <a:ea typeface="+mn-ea"/>
            </a:endParaRPr>
          </a:p>
          <a:p>
            <a:pPr algn="just"/>
            <a:r>
              <a:rPr lang="en-US" sz="2000" dirty="0" smtClean="0"/>
              <a:t>Summary</a:t>
            </a:r>
          </a:p>
          <a:p>
            <a:pPr algn="just"/>
            <a:r>
              <a:rPr lang="en-US" sz="2000" dirty="0" smtClean="0"/>
              <a:t>Test your understanding</a:t>
            </a:r>
          </a:p>
          <a:p>
            <a:pPr algn="just"/>
            <a:r>
              <a:rPr lang="en-US" sz="2000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938044" y="4833258"/>
            <a:ext cx="4025841" cy="28738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Payment Process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The payment process is broken down into two steps:</a:t>
            </a:r>
          </a:p>
          <a:p>
            <a:pPr lvl="1"/>
            <a:r>
              <a:rPr lang="en-US" sz="2000"/>
              <a:t>Payment authorization</a:t>
            </a:r>
          </a:p>
          <a:p>
            <a:pPr lvl="1"/>
            <a:r>
              <a:rPr lang="en-US" sz="2000"/>
              <a:t>Payment capture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Payment Authorization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100"/>
              <a:t>The merchant sends an </a:t>
            </a:r>
            <a:r>
              <a:rPr lang="en-US" sz="2100">
                <a:solidFill>
                  <a:schemeClr val="tx2"/>
                </a:solidFill>
              </a:rPr>
              <a:t>authorization request message</a:t>
            </a:r>
            <a:r>
              <a:rPr lang="en-US" sz="2100"/>
              <a:t> to the payment gateway consisting of the following:</a:t>
            </a:r>
          </a:p>
          <a:p>
            <a:pPr lvl="1"/>
            <a:r>
              <a:rPr lang="en-US" sz="2000"/>
              <a:t>Purchase-related information</a:t>
            </a:r>
          </a:p>
          <a:p>
            <a:pPr lvl="2"/>
            <a:r>
              <a:rPr lang="en-US"/>
              <a:t>PI</a:t>
            </a:r>
          </a:p>
          <a:p>
            <a:pPr lvl="2"/>
            <a:r>
              <a:rPr lang="en-US"/>
              <a:t>Dual signature calculated over the PI &amp; OI and signed with customer’s private key.</a:t>
            </a:r>
          </a:p>
          <a:p>
            <a:pPr lvl="2"/>
            <a:r>
              <a:rPr lang="en-US"/>
              <a:t>The OI message digest (OIMD)</a:t>
            </a:r>
          </a:p>
          <a:p>
            <a:pPr lvl="2"/>
            <a:r>
              <a:rPr lang="en-US"/>
              <a:t>The digital envelop</a:t>
            </a:r>
            <a:endParaRPr lang="en-US" sz="1800"/>
          </a:p>
          <a:p>
            <a:pPr lvl="1"/>
            <a:r>
              <a:rPr lang="en-US" sz="2000"/>
              <a:t>Authorization-related information</a:t>
            </a:r>
          </a:p>
          <a:p>
            <a:pPr lvl="1"/>
            <a:r>
              <a:rPr lang="en-US" sz="2000"/>
              <a:t>Certificates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Payment Authorization (cont’d)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sz="2200"/>
              <a:t>Authorization-related information</a:t>
            </a:r>
          </a:p>
          <a:p>
            <a:pPr lvl="2">
              <a:lnSpc>
                <a:spcPct val="90000"/>
              </a:lnSpc>
            </a:pPr>
            <a:r>
              <a:rPr lang="en-US" sz="2200"/>
              <a:t>An authorization block including:</a:t>
            </a:r>
          </a:p>
          <a:p>
            <a:pPr lvl="3">
              <a:lnSpc>
                <a:spcPct val="90000"/>
              </a:lnSpc>
            </a:pPr>
            <a:r>
              <a:rPr lang="en-US" sz="2400"/>
              <a:t>A transaction ID</a:t>
            </a:r>
          </a:p>
          <a:p>
            <a:pPr lvl="3">
              <a:lnSpc>
                <a:spcPct val="90000"/>
              </a:lnSpc>
            </a:pPr>
            <a:r>
              <a:rPr lang="en-US" sz="2400"/>
              <a:t>Signed with merchant’s private key</a:t>
            </a:r>
          </a:p>
          <a:p>
            <a:pPr lvl="3">
              <a:lnSpc>
                <a:spcPct val="90000"/>
              </a:lnSpc>
            </a:pPr>
            <a:r>
              <a:rPr lang="en-US" sz="2400"/>
              <a:t>Encrypted one-time session key</a:t>
            </a:r>
          </a:p>
          <a:p>
            <a:pPr lvl="1">
              <a:lnSpc>
                <a:spcPct val="90000"/>
              </a:lnSpc>
            </a:pPr>
            <a:endParaRPr lang="en-US" sz="2200"/>
          </a:p>
          <a:p>
            <a:pPr lvl="1">
              <a:lnSpc>
                <a:spcPct val="90000"/>
              </a:lnSpc>
            </a:pPr>
            <a:r>
              <a:rPr lang="en-US" sz="2200"/>
              <a:t>Certificates</a:t>
            </a:r>
          </a:p>
          <a:p>
            <a:pPr lvl="2">
              <a:lnSpc>
                <a:spcPct val="90000"/>
              </a:lnSpc>
            </a:pPr>
            <a:r>
              <a:rPr lang="en-US" sz="2200"/>
              <a:t>Cardholder’s signature key certificate</a:t>
            </a:r>
          </a:p>
          <a:p>
            <a:pPr lvl="2">
              <a:lnSpc>
                <a:spcPct val="90000"/>
              </a:lnSpc>
            </a:pPr>
            <a:r>
              <a:rPr lang="en-US" sz="2200"/>
              <a:t>Merchant’s signature key certificate</a:t>
            </a:r>
          </a:p>
          <a:p>
            <a:pPr lvl="2">
              <a:lnSpc>
                <a:spcPct val="90000"/>
              </a:lnSpc>
            </a:pPr>
            <a:r>
              <a:rPr lang="en-US" sz="2200"/>
              <a:t>Merchant’s key exchange certificate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Payment:  Payment Gateway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Verify All Certificates</a:t>
            </a:r>
          </a:p>
          <a:p>
            <a:pPr>
              <a:lnSpc>
                <a:spcPct val="90000"/>
              </a:lnSpc>
            </a:pPr>
            <a:r>
              <a:rPr lang="en-US" sz="2000"/>
              <a:t>Decrypt Authorization Block Digital Envelope to Obtain Symmetric Key and Decrypt Block</a:t>
            </a:r>
          </a:p>
          <a:p>
            <a:pPr>
              <a:lnSpc>
                <a:spcPct val="90000"/>
              </a:lnSpc>
            </a:pPr>
            <a:r>
              <a:rPr lang="en-US" sz="2000"/>
              <a:t>Verify Merchant Signature on Authorization Block</a:t>
            </a:r>
          </a:p>
          <a:p>
            <a:pPr>
              <a:lnSpc>
                <a:spcPct val="90000"/>
              </a:lnSpc>
            </a:pPr>
            <a:r>
              <a:rPr lang="en-US" sz="2000"/>
              <a:t>Decrypt Payment Block Digital Envelope to Obtain Symmetric Key and Decrypt Block</a:t>
            </a:r>
          </a:p>
          <a:p>
            <a:pPr>
              <a:lnSpc>
                <a:spcPct val="90000"/>
              </a:lnSpc>
            </a:pPr>
            <a:r>
              <a:rPr lang="en-US" sz="2000"/>
              <a:t>Verify Dual Signature on Payment Block</a:t>
            </a:r>
          </a:p>
          <a:p>
            <a:pPr>
              <a:lnSpc>
                <a:spcPct val="90000"/>
              </a:lnSpc>
            </a:pPr>
            <a:r>
              <a:rPr lang="en-US" sz="2000"/>
              <a:t>Verify Received Transaction ID Received from Merchant Matches PI Received from Customer</a:t>
            </a:r>
          </a:p>
          <a:p>
            <a:pPr>
              <a:lnSpc>
                <a:spcPct val="90000"/>
              </a:lnSpc>
            </a:pPr>
            <a:r>
              <a:rPr lang="en-US" sz="2000"/>
              <a:t>Request and Receive Issuer Authorization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Authorization Response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Authorization Response Message</a:t>
            </a:r>
          </a:p>
          <a:p>
            <a:pPr lvl="1"/>
            <a:r>
              <a:rPr lang="en-US" sz="2000"/>
              <a:t>Authorization-related Information</a:t>
            </a:r>
          </a:p>
          <a:p>
            <a:pPr lvl="1"/>
            <a:r>
              <a:rPr lang="en-US" sz="2000"/>
              <a:t>Capture Token Information</a:t>
            </a:r>
          </a:p>
          <a:p>
            <a:pPr lvl="1"/>
            <a:r>
              <a:rPr lang="en-US" sz="2000"/>
              <a:t>Certificate</a:t>
            </a:r>
            <a:endParaRPr lang="en-US" sz="18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781124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000" dirty="0" smtClean="0"/>
              <a:t>Credit cards</a:t>
            </a:r>
          </a:p>
          <a:p>
            <a:pPr>
              <a:lnSpc>
                <a:spcPct val="90000"/>
              </a:lnSpc>
            </a:pPr>
            <a:r>
              <a:rPr lang="sv-SE" sz="2000" dirty="0" smtClean="0"/>
              <a:t>Secure Electronic Transactions (SET) System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requirement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Transaction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Key technologies of SET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Dual Signature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DS verification by merchant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DS verification by bank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supported transaction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Purchase request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Merchant verifies purchase request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Purchase response message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Payment processing</a:t>
            </a:r>
            <a:endParaRPr lang="en-US" dirty="0" smtClean="0">
              <a:solidFill>
                <a:schemeClr val="tx1"/>
              </a:solidFill>
              <a:ea typeface="+mn-ea"/>
            </a:endParaRPr>
          </a:p>
          <a:p>
            <a:pPr algn="just"/>
            <a:r>
              <a:rPr lang="en-US" sz="2000" dirty="0" smtClean="0"/>
              <a:t>Summary</a:t>
            </a:r>
          </a:p>
          <a:p>
            <a:pPr algn="just"/>
            <a:r>
              <a:rPr lang="en-US" sz="2000" dirty="0" smtClean="0"/>
              <a:t>Test your understanding</a:t>
            </a:r>
          </a:p>
          <a:p>
            <a:pPr algn="just"/>
            <a:r>
              <a:rPr lang="en-US" sz="2000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520033" y="5185955"/>
            <a:ext cx="4025841" cy="28738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  <a:ln/>
        </p:spPr>
        <p:txBody>
          <a:bodyPr lIns="82550" tIns="41275" rIns="82550" bIns="41275" anchor="b"/>
          <a:lstStyle/>
          <a:p>
            <a:pPr>
              <a:lnSpc>
                <a:spcPct val="90000"/>
              </a:lnSpc>
            </a:pPr>
            <a:r>
              <a:rPr lang="en-US" sz="3600" dirty="0" smtClean="0"/>
              <a:t>Summary</a:t>
            </a:r>
            <a:endParaRPr lang="en-US" sz="3600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1200" y="1241425"/>
            <a:ext cx="7896225" cy="4343400"/>
          </a:xfrm>
          <a:noFill/>
          <a:ln/>
        </p:spPr>
        <p:txBody>
          <a:bodyPr lIns="82550" tIns="41275" rIns="82550" bIns="41275"/>
          <a:lstStyle/>
          <a:p>
            <a:pPr>
              <a:lnSpc>
                <a:spcPct val="90000"/>
              </a:lnSpc>
              <a:spcBef>
                <a:spcPts val="500"/>
              </a:spcBef>
              <a:buFontTx/>
              <a:buNone/>
            </a:pPr>
            <a:r>
              <a:rPr lang="en-US"/>
              <a:t>		</a:t>
            </a:r>
            <a:r>
              <a:rPr lang="en-US">
                <a:solidFill>
                  <a:schemeClr val="tx1"/>
                </a:solidFill>
              </a:rPr>
              <a:t>Simple purchase transaction:</a:t>
            </a:r>
            <a:endParaRPr lang="en-US" sz="2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400"/>
              <a:t>Four messages between merchant and customer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400"/>
              <a:t>Two messages between merchant and payment gateway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400"/>
              <a:t>6 digital signatures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400"/>
              <a:t>9 RSA encryption/decryption cycles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400"/>
              <a:t>4 DES encryption/decryption cycles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400"/>
              <a:t>4 certificate verifications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Tx/>
              <a:buNone/>
            </a:pPr>
            <a:r>
              <a:rPr lang="en-US"/>
              <a:t>		</a:t>
            </a:r>
            <a:r>
              <a:rPr lang="en-US">
                <a:solidFill>
                  <a:schemeClr val="tx1"/>
                </a:solidFill>
              </a:rPr>
              <a:t>Scaling:</a:t>
            </a:r>
            <a:endParaRPr lang="en-US" sz="2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400"/>
              <a:t>Multiple servers need copies of all certificates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endParaRPr lang="en-US" sz="2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  <a:noFill/>
          <a:ln/>
        </p:spPr>
        <p:txBody>
          <a:bodyPr lIns="82550" tIns="41275" rIns="82550" bIns="41275" anchor="b"/>
          <a:lstStyle/>
          <a:p>
            <a:pPr>
              <a:lnSpc>
                <a:spcPct val="90000"/>
              </a:lnSpc>
            </a:pPr>
            <a:r>
              <a:rPr lang="en-US"/>
              <a:t>Credit Cards on the Internet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1200" y="1368425"/>
            <a:ext cx="7896225" cy="4343400"/>
          </a:xfrm>
          <a:noFill/>
          <a:ln/>
        </p:spPr>
        <p:txBody>
          <a:bodyPr lIns="82550" tIns="41275" rIns="82550" bIns="41275"/>
          <a:lstStyle/>
          <a:p>
            <a:pPr>
              <a:spcBef>
                <a:spcPts val="500"/>
              </a:spcBef>
            </a:pPr>
            <a:r>
              <a:rPr lang="en-US" sz="2400"/>
              <a:t>Problem: communicate credit card and purchasing data securely to gain consumer trust</a:t>
            </a:r>
            <a:endParaRPr lang="en-US" sz="2000"/>
          </a:p>
          <a:p>
            <a:pPr lvl="1">
              <a:spcBef>
                <a:spcPts val="500"/>
              </a:spcBef>
            </a:pPr>
            <a:r>
              <a:rPr lang="en-US" sz="2000"/>
              <a:t>Authentication of buyer and merchant</a:t>
            </a:r>
          </a:p>
          <a:p>
            <a:pPr lvl="1">
              <a:spcBef>
                <a:spcPts val="500"/>
              </a:spcBef>
            </a:pPr>
            <a:r>
              <a:rPr lang="en-US" sz="2000"/>
              <a:t>Confidential transmissions</a:t>
            </a:r>
          </a:p>
          <a:p>
            <a:pPr>
              <a:spcBef>
                <a:spcPts val="500"/>
              </a:spcBef>
            </a:pPr>
            <a:r>
              <a:rPr lang="en-US" sz="2400"/>
              <a:t>Systems vary by</a:t>
            </a:r>
          </a:p>
          <a:p>
            <a:pPr lvl="1">
              <a:spcBef>
                <a:spcPts val="500"/>
              </a:spcBef>
            </a:pPr>
            <a:r>
              <a:rPr lang="en-US" sz="2000"/>
              <a:t>Type of public-key encryption</a:t>
            </a:r>
          </a:p>
          <a:p>
            <a:pPr lvl="1">
              <a:spcBef>
                <a:spcPts val="500"/>
              </a:spcBef>
            </a:pPr>
            <a:r>
              <a:rPr lang="en-US" sz="2000"/>
              <a:t>Type of symmetric encryption</a:t>
            </a:r>
          </a:p>
          <a:p>
            <a:pPr lvl="1">
              <a:spcBef>
                <a:spcPts val="500"/>
              </a:spcBef>
            </a:pPr>
            <a:r>
              <a:rPr lang="en-US" sz="2000"/>
              <a:t>Message digest algorithm</a:t>
            </a:r>
          </a:p>
          <a:p>
            <a:pPr lvl="1">
              <a:spcBef>
                <a:spcPts val="500"/>
              </a:spcBef>
            </a:pPr>
            <a:r>
              <a:rPr lang="en-US" sz="2000"/>
              <a:t>Number of parties having private keys</a:t>
            </a:r>
          </a:p>
          <a:p>
            <a:pPr lvl="1">
              <a:spcBef>
                <a:spcPts val="500"/>
              </a:spcBef>
            </a:pPr>
            <a:r>
              <a:rPr lang="en-US" sz="2000"/>
              <a:t>Number of parties having certificates</a:t>
            </a:r>
            <a:endParaRPr lang="en-US" sz="18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781124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000" dirty="0" smtClean="0"/>
              <a:t>Credit cards</a:t>
            </a:r>
          </a:p>
          <a:p>
            <a:pPr>
              <a:lnSpc>
                <a:spcPct val="90000"/>
              </a:lnSpc>
            </a:pPr>
            <a:r>
              <a:rPr lang="sv-SE" sz="2000" dirty="0" smtClean="0"/>
              <a:t>Secure Electronic Transactions (SET) System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requirement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Transaction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Key technologies of SET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Dual Signature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DS verification by merchant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DS verification by bank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supported transaction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Purchase request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Merchant verifies purchase request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Purchase response message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Payment processing</a:t>
            </a:r>
            <a:endParaRPr lang="en-US" dirty="0" smtClean="0">
              <a:solidFill>
                <a:schemeClr val="tx1"/>
              </a:solidFill>
              <a:ea typeface="+mn-ea"/>
            </a:endParaRPr>
          </a:p>
          <a:p>
            <a:pPr algn="just"/>
            <a:r>
              <a:rPr lang="en-US" sz="2000" dirty="0" smtClean="0"/>
              <a:t>Summary</a:t>
            </a:r>
          </a:p>
          <a:p>
            <a:pPr algn="just"/>
            <a:r>
              <a:rPr lang="en-US" sz="2000" dirty="0" smtClean="0"/>
              <a:t>Test your understanding</a:t>
            </a:r>
          </a:p>
          <a:p>
            <a:pPr algn="just"/>
            <a:r>
              <a:rPr lang="en-US" sz="2000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67780" y="5512526"/>
            <a:ext cx="4025841" cy="28738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arenR"/>
            </a:pPr>
            <a:r>
              <a:rPr lang="en-US" dirty="0" smtClean="0"/>
              <a:t>Explain SET in detail.</a:t>
            </a:r>
            <a:endParaRPr lang="en-US" dirty="0" smtClean="0"/>
          </a:p>
          <a:p>
            <a:pPr marL="457200" indent="-457200" algn="just">
              <a:buFont typeface="+mj-lt"/>
              <a:buAutoNum type="arabicParenR"/>
            </a:pPr>
            <a:endParaRPr lang="en-US" dirty="0" smtClean="0"/>
          </a:p>
          <a:p>
            <a:pPr marL="457200" indent="-457200" algn="just">
              <a:buFont typeface="+mj-lt"/>
              <a:buAutoNum type="arabicParenR"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781124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000" dirty="0" smtClean="0"/>
              <a:t>Credit cards</a:t>
            </a:r>
          </a:p>
          <a:p>
            <a:pPr>
              <a:lnSpc>
                <a:spcPct val="90000"/>
              </a:lnSpc>
            </a:pPr>
            <a:r>
              <a:rPr lang="sv-SE" sz="2000" dirty="0" smtClean="0"/>
              <a:t>Secure Electronic Transactions (SET) System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requirement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Transaction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Key technologies of SET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Dual Signature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DS verification by merchant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DS verification by bank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supported transaction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Purchase request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Merchant verifies purchase request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Purchase response message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Payment processing</a:t>
            </a:r>
            <a:endParaRPr lang="en-US" dirty="0" smtClean="0">
              <a:solidFill>
                <a:schemeClr val="tx1"/>
              </a:solidFill>
              <a:ea typeface="+mn-ea"/>
            </a:endParaRPr>
          </a:p>
          <a:p>
            <a:pPr algn="just"/>
            <a:r>
              <a:rPr lang="en-US" sz="2000" dirty="0" smtClean="0"/>
              <a:t>Summary</a:t>
            </a:r>
          </a:p>
          <a:p>
            <a:pPr algn="just"/>
            <a:r>
              <a:rPr lang="en-US" sz="2000" dirty="0" smtClean="0"/>
              <a:t>Test your understanding</a:t>
            </a:r>
          </a:p>
          <a:p>
            <a:pPr algn="just"/>
            <a:r>
              <a:rPr lang="en-US" sz="2000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546158" y="5891349"/>
            <a:ext cx="4025841" cy="28738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None/>
            </a:pPr>
            <a:r>
              <a:rPr lang="en-US" sz="1800" dirty="0" smtClean="0"/>
              <a:t>1. William Stallings, Cryptography and Network Security, 6th Edition, Pearson Education, March 2013. </a:t>
            </a:r>
          </a:p>
          <a:p>
            <a:pPr lvl="0" algn="just">
              <a:buNone/>
            </a:pPr>
            <a:r>
              <a:rPr lang="en-US" sz="1800" dirty="0" smtClean="0"/>
              <a:t>2. Charlie Kaufman, </a:t>
            </a:r>
            <a:r>
              <a:rPr lang="en-US" sz="1800" dirty="0" err="1" smtClean="0"/>
              <a:t>Radia</a:t>
            </a:r>
            <a:r>
              <a:rPr lang="en-US" sz="1800" dirty="0" smtClean="0"/>
              <a:t> Perlman and Mike </a:t>
            </a:r>
            <a:r>
              <a:rPr lang="en-US" sz="1800" dirty="0" err="1" smtClean="0"/>
              <a:t>Speciner</a:t>
            </a:r>
            <a:r>
              <a:rPr lang="en-US" sz="1800" dirty="0" smtClean="0"/>
              <a:t>, “Network Security”, Prentice Hall of India, 2002. </a:t>
            </a:r>
          </a:p>
          <a:p>
            <a:endParaRPr lang="en-US" sz="1800" dirty="0"/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828675" y="2759075"/>
            <a:ext cx="5368925" cy="2016125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>
          <a:xfrm>
            <a:off x="724989" y="243840"/>
            <a:ext cx="7772400" cy="762000"/>
          </a:xfrm>
          <a:noFill/>
          <a:ln/>
        </p:spPr>
        <p:txBody>
          <a:bodyPr lIns="82550" tIns="41275" rIns="82550" bIns="41275" anchor="b"/>
          <a:lstStyle/>
          <a:p>
            <a:pPr>
              <a:lnSpc>
                <a:spcPct val="90000"/>
              </a:lnSpc>
            </a:pPr>
            <a:r>
              <a:rPr lang="en-US" dirty="0"/>
              <a:t>Credit Card Protocols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3550" y="1368425"/>
            <a:ext cx="8440738" cy="4343400"/>
          </a:xfrm>
          <a:noFill/>
          <a:ln/>
        </p:spPr>
        <p:txBody>
          <a:bodyPr lIns="82550" tIns="41275" rIns="82550" bIns="41275"/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/>
              <a:t>SSL  </a:t>
            </a:r>
            <a:r>
              <a:rPr lang="en-US" sz="2400">
                <a:solidFill>
                  <a:schemeClr val="hlink"/>
                </a:solidFill>
              </a:rPr>
              <a:t>1 or 2 parties have private keys</a:t>
            </a:r>
            <a:endParaRPr lang="en-US"/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/>
              <a:t>TLS </a:t>
            </a:r>
            <a:r>
              <a:rPr lang="en-US" sz="2400"/>
              <a:t>(Transport Layer Security)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2000">
                <a:solidFill>
                  <a:schemeClr val="hlink"/>
                </a:solidFill>
              </a:rPr>
              <a:t>IETF version of SSL</a:t>
            </a:r>
            <a:br>
              <a:rPr lang="en-US" sz="2000">
                <a:solidFill>
                  <a:schemeClr val="hlink"/>
                </a:solidFill>
              </a:rPr>
            </a:br>
            <a:endParaRPr lang="en-US" sz="1400"/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i="1"/>
              <a:t>i</a:t>
            </a:r>
            <a:r>
              <a:rPr lang="en-US" sz="1200" i="1"/>
              <a:t> </a:t>
            </a:r>
            <a:r>
              <a:rPr lang="en-US" sz="1800"/>
              <a:t>KP (IBM)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1800"/>
              <a:t>SEPP (Secure Encryption Payment Protocol)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1800"/>
              <a:t>MasterCard, IBM, Netscape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1800"/>
              <a:t>STT (Secure Transaction Technology)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1800"/>
              <a:t>VISA, Microsoft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endParaRPr lang="en-US" sz="1800"/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1800"/>
              <a:t>SET (Secure Electronic Transactions)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1800"/>
              <a:t>MasterCard, VISA </a:t>
            </a:r>
            <a:r>
              <a:rPr lang="en-US" sz="1800">
                <a:solidFill>
                  <a:schemeClr val="hlink"/>
                </a:solidFill>
              </a:rPr>
              <a:t>all parties have certificates</a:t>
            </a:r>
            <a:r>
              <a:rPr lang="en-US"/>
              <a:t> 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endParaRPr lang="en-US" sz="2400"/>
          </a:p>
        </p:txBody>
      </p:sp>
      <p:sp>
        <p:nvSpPr>
          <p:cNvPr id="16391" name="AutoShape 7"/>
          <p:cNvSpPr>
            <a:spLocks/>
          </p:cNvSpPr>
          <p:nvPr/>
        </p:nvSpPr>
        <p:spPr bwMode="auto">
          <a:xfrm>
            <a:off x="6283325" y="2771775"/>
            <a:ext cx="173038" cy="2005013"/>
          </a:xfrm>
          <a:prstGeom prst="rightBrace">
            <a:avLst>
              <a:gd name="adj1" fmla="val 96559"/>
              <a:gd name="adj2" fmla="val 50000"/>
            </a:avLst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6416675" y="3275013"/>
            <a:ext cx="1858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b="1">
                <a:solidFill>
                  <a:schemeClr val="hlink"/>
                </a:solidFill>
                <a:latin typeface="Arial" charset="0"/>
              </a:rPr>
              <a:t>OBSOLETE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16393" name="AutoShape 9"/>
          <p:cNvSpPr>
            <a:spLocks/>
          </p:cNvSpPr>
          <p:nvPr/>
        </p:nvSpPr>
        <p:spPr bwMode="auto">
          <a:xfrm>
            <a:off x="6264275" y="1577975"/>
            <a:ext cx="185738" cy="754063"/>
          </a:xfrm>
          <a:prstGeom prst="rightBrace">
            <a:avLst>
              <a:gd name="adj1" fmla="val 33832"/>
              <a:gd name="adj2" fmla="val 50000"/>
            </a:avLst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6395" name="AutoShape 11"/>
          <p:cNvSpPr>
            <a:spLocks/>
          </p:cNvSpPr>
          <p:nvPr/>
        </p:nvSpPr>
        <p:spPr bwMode="auto">
          <a:xfrm>
            <a:off x="6294438" y="5032375"/>
            <a:ext cx="185737" cy="754063"/>
          </a:xfrm>
          <a:prstGeom prst="rightBrace">
            <a:avLst>
              <a:gd name="adj1" fmla="val 33832"/>
              <a:gd name="adj2" fmla="val 50000"/>
            </a:avLst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6530975" y="5051425"/>
            <a:ext cx="1746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sz="1800">
                <a:solidFill>
                  <a:schemeClr val="hlink"/>
                </a:solidFill>
                <a:latin typeface="Arial" charset="0"/>
              </a:rPr>
              <a:t>VERY SLOW</a:t>
            </a:r>
          </a:p>
          <a:p>
            <a:pPr algn="ctr" eaLnBrk="0" hangingPunct="0"/>
            <a:r>
              <a:rPr lang="en-US" sz="1800">
                <a:solidFill>
                  <a:schemeClr val="hlink"/>
                </a:solidFill>
                <a:latin typeface="Arial" charset="0"/>
              </a:rPr>
              <a:t>ACCEPTANCE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781124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000" dirty="0" smtClean="0"/>
              <a:t>Credit cards</a:t>
            </a:r>
          </a:p>
          <a:p>
            <a:pPr>
              <a:lnSpc>
                <a:spcPct val="90000"/>
              </a:lnSpc>
            </a:pPr>
            <a:r>
              <a:rPr lang="sv-SE" sz="2000" dirty="0" smtClean="0"/>
              <a:t>Secure Electronic Transactions (SET) System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requirement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Transaction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Key technologies of SET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Dual Signature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DS verification by merchant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DS verification by bank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SET supported transaction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Purchase request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Merchant verifies purchase request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Purchase response message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/>
              <a:t>Payment processing</a:t>
            </a:r>
            <a:endParaRPr lang="en-US" dirty="0" smtClean="0">
              <a:solidFill>
                <a:schemeClr val="tx1"/>
              </a:solidFill>
              <a:ea typeface="+mn-ea"/>
            </a:endParaRPr>
          </a:p>
          <a:p>
            <a:pPr algn="just"/>
            <a:r>
              <a:rPr lang="en-US" sz="2000" dirty="0" smtClean="0"/>
              <a:t>Summary</a:t>
            </a:r>
          </a:p>
          <a:p>
            <a:pPr algn="just"/>
            <a:r>
              <a:rPr lang="en-US" sz="2000" dirty="0" smtClean="0"/>
              <a:t>Test your understanding</a:t>
            </a:r>
          </a:p>
          <a:p>
            <a:pPr algn="just"/>
            <a:r>
              <a:rPr lang="en-US" sz="2000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533095" y="1402480"/>
            <a:ext cx="5684825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2623" y="0"/>
            <a:ext cx="8458200" cy="1143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Secure Electronic Transaction (SET)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Developed by Visa and MasterCard</a:t>
            </a:r>
          </a:p>
          <a:p>
            <a:r>
              <a:rPr lang="en-US" altLang="zh-TW" dirty="0">
                <a:ea typeface="新細明體" pitchFamily="18" charset="-120"/>
              </a:rPr>
              <a:t>Designed to protect credit card transactions</a:t>
            </a:r>
          </a:p>
          <a:p>
            <a:r>
              <a:rPr lang="en-US" altLang="zh-TW" dirty="0">
                <a:ea typeface="新細明體" pitchFamily="18" charset="-120"/>
              </a:rPr>
              <a:t>Confidentiality: all messages encrypted</a:t>
            </a:r>
          </a:p>
          <a:p>
            <a:r>
              <a:rPr lang="en-US" altLang="zh-TW" dirty="0">
                <a:ea typeface="新細明體" pitchFamily="18" charset="-120"/>
              </a:rPr>
              <a:t>Trust: all parties must have digital certificates</a:t>
            </a:r>
          </a:p>
          <a:p>
            <a:r>
              <a:rPr lang="en-US" altLang="zh-TW" dirty="0">
                <a:ea typeface="新細明體" pitchFamily="18" charset="-120"/>
              </a:rPr>
              <a:t>Privacy: information made available only when and where necessary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601913" y="304800"/>
            <a:ext cx="3667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Participants in the SET System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66800"/>
            <a:ext cx="7461250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3246</TotalTime>
  <Words>3818</Words>
  <Application>Microsoft Office PowerPoint</Application>
  <PresentationFormat>On-screen Show (4:3)</PresentationFormat>
  <Paragraphs>820</Paragraphs>
  <Slides>53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SASEPresentation</vt:lpstr>
      <vt:lpstr>Cryptography and Network Security </vt:lpstr>
      <vt:lpstr>Session Meta Data</vt:lpstr>
      <vt:lpstr>Revision History</vt:lpstr>
      <vt:lpstr>Agenda</vt:lpstr>
      <vt:lpstr>Credit Cards on the Internet</vt:lpstr>
      <vt:lpstr>Credit Card Protocols</vt:lpstr>
      <vt:lpstr>Agenda</vt:lpstr>
      <vt:lpstr>Secure Electronic Transaction (SET)</vt:lpstr>
      <vt:lpstr>Slide 9</vt:lpstr>
      <vt:lpstr>Agenda</vt:lpstr>
      <vt:lpstr>SET Business Requirements</vt:lpstr>
      <vt:lpstr>SET Business Requirements (cont’d)</vt:lpstr>
      <vt:lpstr>Agenda</vt:lpstr>
      <vt:lpstr>Slide 14</vt:lpstr>
      <vt:lpstr>SET Transactions</vt:lpstr>
      <vt:lpstr>SET Transactions</vt:lpstr>
      <vt:lpstr>Agenda</vt:lpstr>
      <vt:lpstr>Key Technologies of SET</vt:lpstr>
      <vt:lpstr>Agenda</vt:lpstr>
      <vt:lpstr>Dual Signatures</vt:lpstr>
      <vt:lpstr>Dual Signature for SET</vt:lpstr>
      <vt:lpstr>Why Dual Signature?</vt:lpstr>
      <vt:lpstr>Dual Signature Operation</vt:lpstr>
      <vt:lpstr>Agenda</vt:lpstr>
      <vt:lpstr>DS Verification by Merchant</vt:lpstr>
      <vt:lpstr>Agenda</vt:lpstr>
      <vt:lpstr>DS Verification by Bank</vt:lpstr>
      <vt:lpstr>What did we accomplish?</vt:lpstr>
      <vt:lpstr>Agenda</vt:lpstr>
      <vt:lpstr>SET Supported Transactions</vt:lpstr>
      <vt:lpstr>Agenda</vt:lpstr>
      <vt:lpstr>Purchase Request</vt:lpstr>
      <vt:lpstr>Purchase Request:  Initiate Request</vt:lpstr>
      <vt:lpstr>Purchase Request:  Initiate Response</vt:lpstr>
      <vt:lpstr>Purchase Request:  Purchase Request</vt:lpstr>
      <vt:lpstr>Purchase Request</vt:lpstr>
      <vt:lpstr>Agenda</vt:lpstr>
      <vt:lpstr>Merchant Verifies Purchase Request</vt:lpstr>
      <vt:lpstr>Merchant Verification (cont’d)</vt:lpstr>
      <vt:lpstr>Agenda</vt:lpstr>
      <vt:lpstr>Purchase Response Message</vt:lpstr>
      <vt:lpstr>Agenda</vt:lpstr>
      <vt:lpstr>Payment Process</vt:lpstr>
      <vt:lpstr>Payment Authorization</vt:lpstr>
      <vt:lpstr>Payment Authorization (cont’d)</vt:lpstr>
      <vt:lpstr>Payment:  Payment Gateway</vt:lpstr>
      <vt:lpstr>Authorization Response</vt:lpstr>
      <vt:lpstr>Agenda</vt:lpstr>
      <vt:lpstr>Summary</vt:lpstr>
      <vt:lpstr>Agenda</vt:lpstr>
      <vt:lpstr>Test your understanding</vt:lpstr>
      <vt:lpstr>Agenda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service management</dc:title>
  <dc:creator>S Sivakumar</dc:creator>
  <cp:lastModifiedBy>ssn</cp:lastModifiedBy>
  <cp:revision>237</cp:revision>
  <dcterms:created xsi:type="dcterms:W3CDTF">2016-10-24T07:42:03Z</dcterms:created>
  <dcterms:modified xsi:type="dcterms:W3CDTF">2018-09-25T06:24:44Z</dcterms:modified>
</cp:coreProperties>
</file>