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5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57"/>
  </p:notesMasterIdLst>
  <p:sldIdLst>
    <p:sldId id="260" r:id="rId2"/>
    <p:sldId id="262" r:id="rId3"/>
    <p:sldId id="261" r:id="rId4"/>
    <p:sldId id="625" r:id="rId5"/>
    <p:sldId id="829" r:id="rId6"/>
    <p:sldId id="830" r:id="rId7"/>
    <p:sldId id="861" r:id="rId8"/>
    <p:sldId id="831" r:id="rId9"/>
    <p:sldId id="862" r:id="rId10"/>
    <p:sldId id="832" r:id="rId11"/>
    <p:sldId id="863" r:id="rId12"/>
    <p:sldId id="833" r:id="rId13"/>
    <p:sldId id="864" r:id="rId14"/>
    <p:sldId id="834" r:id="rId15"/>
    <p:sldId id="835" r:id="rId16"/>
    <p:sldId id="865" r:id="rId17"/>
    <p:sldId id="836" r:id="rId18"/>
    <p:sldId id="837" r:id="rId19"/>
    <p:sldId id="866" r:id="rId20"/>
    <p:sldId id="838" r:id="rId21"/>
    <p:sldId id="839" r:id="rId22"/>
    <p:sldId id="840" r:id="rId23"/>
    <p:sldId id="841" r:id="rId24"/>
    <p:sldId id="842" r:id="rId25"/>
    <p:sldId id="867" r:id="rId26"/>
    <p:sldId id="843" r:id="rId27"/>
    <p:sldId id="868" r:id="rId28"/>
    <p:sldId id="844" r:id="rId29"/>
    <p:sldId id="869" r:id="rId30"/>
    <p:sldId id="845" r:id="rId31"/>
    <p:sldId id="870" r:id="rId32"/>
    <p:sldId id="846" r:id="rId33"/>
    <p:sldId id="871" r:id="rId34"/>
    <p:sldId id="847" r:id="rId35"/>
    <p:sldId id="848" r:id="rId36"/>
    <p:sldId id="849" r:id="rId37"/>
    <p:sldId id="872" r:id="rId38"/>
    <p:sldId id="850" r:id="rId39"/>
    <p:sldId id="851" r:id="rId40"/>
    <p:sldId id="852" r:id="rId41"/>
    <p:sldId id="873" r:id="rId42"/>
    <p:sldId id="853" r:id="rId43"/>
    <p:sldId id="874" r:id="rId44"/>
    <p:sldId id="854" r:id="rId45"/>
    <p:sldId id="855" r:id="rId46"/>
    <p:sldId id="856" r:id="rId47"/>
    <p:sldId id="857" r:id="rId48"/>
    <p:sldId id="858" r:id="rId49"/>
    <p:sldId id="859" r:id="rId50"/>
    <p:sldId id="875" r:id="rId51"/>
    <p:sldId id="860" r:id="rId52"/>
    <p:sldId id="876" r:id="rId53"/>
    <p:sldId id="877" r:id="rId54"/>
    <p:sldId id="879" r:id="rId55"/>
    <p:sldId id="878" r:id="rId56"/>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33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82609" autoAdjust="0"/>
  </p:normalViewPr>
  <p:slideViewPr>
    <p:cSldViewPr snapToGrid="0">
      <p:cViewPr>
        <p:scale>
          <a:sx n="73" d="100"/>
          <a:sy n="73" d="100"/>
        </p:scale>
        <p:origin x="-1800" y="-5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36" d="100"/>
          <a:sy n="36" d="100"/>
        </p:scale>
        <p:origin x="2256" y="48"/>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IN"/>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703EE1F4-F26E-4707-8020-842D2FFCB5F6}" type="datetimeFigureOut">
              <a:rPr lang="en-IN" smtClean="0"/>
              <a:pPr/>
              <a:t>25-09-2018</a:t>
            </a:fld>
            <a:endParaRPr lang="en-IN"/>
          </a:p>
        </p:txBody>
      </p:sp>
      <p:sp>
        <p:nvSpPr>
          <p:cNvPr id="4" name="Slide Image Placeholder 3"/>
          <p:cNvSpPr>
            <a:spLocks noGrp="1" noRot="1" noChangeAspect="1"/>
          </p:cNvSpPr>
          <p:nvPr>
            <p:ph type="sldImg" idx="2"/>
          </p:nvPr>
        </p:nvSpPr>
        <p:spPr>
          <a:xfrm>
            <a:off x="1247775" y="1279525"/>
            <a:ext cx="4603750" cy="3454400"/>
          </a:xfrm>
          <a:prstGeom prst="rect">
            <a:avLst/>
          </a:prstGeom>
          <a:noFill/>
          <a:ln w="12700">
            <a:solidFill>
              <a:prstClr val="black"/>
            </a:solidFill>
          </a:ln>
        </p:spPr>
        <p:txBody>
          <a:bodyPr vert="horz" lIns="99048" tIns="49524" rIns="99048" bIns="49524" rtlCol="0" anchor="ctr"/>
          <a:lstStyle/>
          <a:p>
            <a:endParaRPr lang="en-IN"/>
          </a:p>
        </p:txBody>
      </p:sp>
      <p:sp>
        <p:nvSpPr>
          <p:cNvPr id="5" name="Notes Placeholder 4"/>
          <p:cNvSpPr>
            <a:spLocks noGrp="1"/>
          </p:cNvSpPr>
          <p:nvPr>
            <p:ph type="body" sz="quarter" idx="3"/>
          </p:nvPr>
        </p:nvSpPr>
        <p:spPr>
          <a:xfrm>
            <a:off x="709930" y="4925408"/>
            <a:ext cx="5679440" cy="5309205"/>
          </a:xfrm>
          <a:prstGeom prst="rect">
            <a:avLst/>
          </a:prstGeom>
        </p:spPr>
        <p:txBody>
          <a:bodyPr vert="horz" lIns="99048" tIns="49524" rIns="99048" bIns="4952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IN"/>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A5FB0B8A-B651-4CB2-8667-94B028992942}" type="slidenum">
              <a:rPr lang="en-IN" smtClean="0"/>
              <a:pPr/>
              <a:t>‹#›</a:t>
            </a:fld>
            <a:endParaRPr lang="en-IN"/>
          </a:p>
        </p:txBody>
      </p:sp>
    </p:spTree>
    <p:extLst>
      <p:ext uri="{BB962C8B-B14F-4D97-AF65-F5344CB8AC3E}">
        <p14:creationId xmlns="" xmlns:p14="http://schemas.microsoft.com/office/powerpoint/2010/main" val="3244618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pPr/>
              <a:t>1</a:t>
            </a:fld>
            <a:endParaRPr lang="en-IN"/>
          </a:p>
        </p:txBody>
      </p:sp>
    </p:spTree>
    <p:extLst>
      <p:ext uri="{BB962C8B-B14F-4D97-AF65-F5344CB8AC3E}">
        <p14:creationId xmlns="" xmlns:p14="http://schemas.microsoft.com/office/powerpoint/2010/main" val="3353680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101A9EE0-62C3-48F4-A9B7-3D2297751044}" type="slidenum">
              <a:rPr lang="en-AU"/>
              <a:pPr/>
              <a:t>10</a:t>
            </a:fld>
            <a:endParaRPr lang="en-AU"/>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r>
              <a:rPr lang="en-US" smtClean="0">
                <a:latin typeface="Arial" charset="0"/>
                <a:cs typeface="Arial" charset="0"/>
              </a:rPr>
              <a:t>Traditionally, those who hack into computers do so for the thrill of it or for status. The hacking community is a strong meritocracy in which status is determined by level of competence. Thus, attackers often look for targets of opportunity, and then share the information with others. Benign intruders might be tolerable, although they do consume resources and may slow performance for legitimate users. However, there is no way in advance to know whether an intruder will be benign or malign. Consequently, even for systems with no particularly sensitive resources, there is a motivation to control this problem.</a:t>
            </a:r>
          </a:p>
          <a:p>
            <a:pPr eaLnBrk="1" hangingPunct="1"/>
            <a:r>
              <a:rPr lang="en-US" smtClean="0">
                <a:latin typeface="Arial" charset="0"/>
                <a:cs typeface="Arial" charset="0"/>
              </a:rPr>
              <a:t>Intrusion detection systems (IDSs) and intrusion prevention systems (IPSs) are designed to counter this type of hacker threat. In addition to using such systems, organizations can consider restricting remote logons to specific IP addresses and/or use virtual private network technology.</a:t>
            </a:r>
          </a:p>
          <a:p>
            <a:pPr eaLnBrk="1" hangingPunct="1"/>
            <a:r>
              <a:rPr lang="en-US" smtClean="0">
                <a:latin typeface="Arial" charset="0"/>
                <a:cs typeface="Arial" charset="0"/>
              </a:rPr>
              <a:t>One of the results of the growing awareness of the intruder problem has been the establishment of a number of computer emergency response teams (CERTs). These cooperative ventures collect information about system vulnerabilities and disseminate it to systems managers. Unfortunately, hackers can also gain access to CERT reports. Thus, it is important for system administrators to quickly insert all software patches to discovered vulnerabilities.</a:t>
            </a:r>
          </a:p>
          <a:p>
            <a:pPr eaLnBrk="1" hangingPunct="1"/>
            <a:endParaRPr lang="en-US" smtClean="0">
              <a:latin typeface="Arial" charset="0"/>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11</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E8CE1406-2FF1-434B-BA2C-2A9302C08B24}" type="slidenum">
              <a:rPr lang="en-AU"/>
              <a:pPr/>
              <a:t>12</a:t>
            </a:fld>
            <a:endParaRPr lang="en-AU"/>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r>
              <a:rPr lang="en-US" smtClean="0">
                <a:latin typeface="Arial" charset="0"/>
                <a:cs typeface="Arial" charset="0"/>
              </a:rPr>
              <a:t>The techniques and behavior patterns of intruders are constantly shifting, to exploit newly discovered weaknesses and to evade detection and countermeasures. Even so, intruders typically follow one of a number of recognizable behavior patterns, and these patterns typically differ from those of ordinary users. Table 20.1a, based on [RADC04] summarizes an example of the behavior of hackers. This example is a break-in at a large financial institution. The intruder took advantage of the fact that the corporate network was running unprotected services, some of which were not even needed. In this case, the key to the break-in was the pcAnywhere application. The manufacturer, Symantec, advertises this program as a remote control solution that enables secure connection to remote devices. But the attacker had an easy time gaining access to pcAnywhere; the administrator used the same three-letter username and password for the program. In this case, there was no intrusion detection system on the 700-node corporate network. The intruder was only discovered when a vice president walked into her office and saw the cursor moving files around on her Windows workstation.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13</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5AD0C953-637E-4D45-8C44-7C8F578D0CFC}" type="slidenum">
              <a:rPr lang="en-AU"/>
              <a:pPr/>
              <a:t>14</a:t>
            </a:fld>
            <a:endParaRPr lang="en-AU"/>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smtClean="0">
                <a:latin typeface="Arial" charset="0"/>
                <a:cs typeface="Arial" charset="0"/>
              </a:rPr>
              <a:t>Organized groups of hackers have become a widespread and common threat to Internet-based systems. These groups can be in the employ of a corporation or government, but often are loosely affiliated gangs of hackers. Typically, these gangs are young, often Eastern European or Russian hackers who do business on the Web. They meet in underground forums with names like DarkMarket.org and theftservices.com to trade tips and data and coordinate attacks. A common target is a credit card file at an e-commerce server. Attackers attempt to gain root access. The card numbers are used by organized crime gangs to purchase expensive items, and are then posted to carder sites, where others can access and use the account numbers; this obscures usage patterns and complicates investigation.</a:t>
            </a:r>
          </a:p>
          <a:p>
            <a:pPr eaLnBrk="1" hangingPunct="1"/>
            <a:r>
              <a:rPr lang="en-US" smtClean="0">
                <a:latin typeface="Arial" charset="0"/>
                <a:cs typeface="Arial" charset="0"/>
              </a:rPr>
              <a:t>Whereas traditional hackers look for targets of opportunity, criminal hackers usually have specific targets, or at least classes of targets in mind. Once a site is penetrated, the attacker acts quickly, scooping up as much valuable information as possible and exiting.</a:t>
            </a:r>
          </a:p>
          <a:p>
            <a:pPr eaLnBrk="1" hangingPunct="1"/>
            <a:r>
              <a:rPr lang="en-US" smtClean="0">
                <a:latin typeface="Arial" charset="0"/>
                <a:cs typeface="Arial" charset="0"/>
              </a:rPr>
              <a:t>IDSs and IPSs can also be used for these types of attackers, but may be less effective because of the quick in-and-out nature of the attack. For e-commerce sites, database encryption should be used for sensitive customer information, especially credit cards. For hosted e-commerce sites (provided by an outsider service), the e-commerce organization should make use of a dedicated server (not used to support multiple customers) and closely monitor the provider's security services.</a:t>
            </a:r>
          </a:p>
          <a:p>
            <a:pPr eaLnBrk="1" hangingPunct="1"/>
            <a:endParaRPr lang="en-US" smtClean="0">
              <a:latin typeface="Arial" charset="0"/>
              <a:cs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18729761-ECB7-4C60-A886-F72C66806635}" type="slidenum">
              <a:rPr lang="en-AU"/>
              <a:pPr/>
              <a:t>15</a:t>
            </a:fld>
            <a:endParaRPr lang="en-AU"/>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r>
              <a:rPr lang="en-US" smtClean="0">
                <a:latin typeface="Arial" charset="0"/>
                <a:cs typeface="Arial" charset="0"/>
              </a:rPr>
              <a:t>Table 20.1b, based on [RADC04] summarizes examples of criminal enterprise behavior.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16</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F7DA452C-744B-4FE0-B7E5-B2AE8B89494F}" type="slidenum">
              <a:rPr lang="en-AU"/>
              <a:pPr/>
              <a:t>17</a:t>
            </a:fld>
            <a:endParaRPr lang="en-AU"/>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smtClean="0">
                <a:latin typeface="Arial" charset="0"/>
                <a:cs typeface="Arial" charset="0"/>
              </a:rPr>
              <a:t>Insider attacks are among the most difficult to detect and prevent. Employees already have access and knowledge about the structure and content of corporate databases. Insider attacks can be motivated by revenge of simply a feeling of entitlement. An example of the former is the case of Kenneth Patterson, fired from his position as data communications manager for American Eagle Outfitters. Patterson disabled the company's ability to process credit card purchases during five days of the holiday season of 2002. As for a sense of entitlement, there have always been many employees who felt entitled to take extra office supplies for home use, but this now extends to corporate data. An example is that of a vice president of sales for a stock analysis firm who quit to go to a competitor. Before she left, she copied the customer database to take with her. The offender reported feeling no animus toward her former employee; she simply wanted the data because it would be useful to her.</a:t>
            </a:r>
          </a:p>
          <a:p>
            <a:pPr eaLnBrk="1" hangingPunct="1"/>
            <a:r>
              <a:rPr lang="en-US" smtClean="0">
                <a:latin typeface="Arial" charset="0"/>
                <a:cs typeface="Arial" charset="0"/>
              </a:rPr>
              <a:t>Although IDS and IPS facilities can be useful in countering insider attacks, other more direct approaches are of higher priority. Examples include: enforcing least privilege, monitor logs, protect sensitive resources with strong authentication, on termination delete employee's computer and network access and make a mirror image of employee's hard drive before reissuing it.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A8C57CFF-4308-43C4-A7C4-5C27B9F731A1}" type="slidenum">
              <a:rPr lang="en-AU"/>
              <a:pPr/>
              <a:t>18</a:t>
            </a:fld>
            <a:endParaRPr lang="en-AU"/>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smtClean="0">
                <a:latin typeface="Arial" charset="0"/>
                <a:cs typeface="Arial" charset="0"/>
              </a:rPr>
              <a:t>Table 20.1c, based on [RADC04] summarizes examples of insider behavior.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19</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pPr/>
              <a:t>2</a:t>
            </a:fld>
            <a:endParaRPr lang="en-IN"/>
          </a:p>
        </p:txBody>
      </p:sp>
    </p:spTree>
    <p:extLst>
      <p:ext uri="{BB962C8B-B14F-4D97-AF65-F5344CB8AC3E}">
        <p14:creationId xmlns="" xmlns:p14="http://schemas.microsoft.com/office/powerpoint/2010/main" val="28632818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31"/>
          <p:cNvSpPr>
            <a:spLocks noGrp="1" noChangeArrowheads="1"/>
          </p:cNvSpPr>
          <p:nvPr>
            <p:ph type="sldNum" sz="quarter" idx="5"/>
          </p:nvPr>
        </p:nvSpPr>
        <p:spPr>
          <a:noFill/>
        </p:spPr>
        <p:txBody>
          <a:bodyPr/>
          <a:lstStyle/>
          <a:p>
            <a:fld id="{7B4C5DD4-90D3-4726-8044-1E92385CC833}" type="slidenum">
              <a:rPr lang="en-AU"/>
              <a:pPr/>
              <a:t>20</a:t>
            </a:fld>
            <a:endParaRPr lang="en-AU"/>
          </a:p>
        </p:txBody>
      </p:sp>
      <p:sp>
        <p:nvSpPr>
          <p:cNvPr id="37891" name="Rectangle 1026"/>
          <p:cNvSpPr>
            <a:spLocks noGrp="1" noRot="1" noChangeAspect="1" noChangeArrowheads="1" noTextEdit="1"/>
          </p:cNvSpPr>
          <p:nvPr>
            <p:ph type="sldImg"/>
          </p:nvPr>
        </p:nvSpPr>
        <p:spPr>
          <a:ln/>
        </p:spPr>
      </p:sp>
      <p:sp>
        <p:nvSpPr>
          <p:cNvPr id="37892" name="Rectangle 1027"/>
          <p:cNvSpPr>
            <a:spLocks noGrp="1" noChangeArrowheads="1"/>
          </p:cNvSpPr>
          <p:nvPr>
            <p:ph type="body" idx="1"/>
          </p:nvPr>
        </p:nvSpPr>
        <p:spPr>
          <a:noFill/>
          <a:ln/>
        </p:spPr>
        <p:txBody>
          <a:bodyPr/>
          <a:lstStyle/>
          <a:p>
            <a:pPr eaLnBrk="1" hangingPunct="1"/>
            <a:r>
              <a:rPr lang="en-US" smtClean="0">
                <a:latin typeface="Arial" charset="0"/>
                <a:cs typeface="Arial" charset="0"/>
              </a:rPr>
              <a:t>The objective of the intruder is to gain access to a system or to increase the range of privileges accessible on a system. Most initial attacks use system or software vulnerabilities that allow a user to execute code that opens a back door into the system. Alternatively, the intruder attempts to acquire information that should have been protected. In some cases, this information is in the form of a user password. With knowledge of some other user's password, an intruder can log in to a system and exercise all the privileges accorded to the legitimate user. </a:t>
            </a:r>
          </a:p>
          <a:p>
            <a:pPr eaLnBrk="1" hangingPunct="1"/>
            <a:r>
              <a:rPr lang="en-US" smtClean="0">
                <a:latin typeface="Arial" charset="0"/>
                <a:cs typeface="Arial" charset="0"/>
              </a:rPr>
              <a:t>Knowing the standard attack methods is a key element in limiting your vulnerability. The basic aim is to gain access and/or increase privileges on some system. The </a:t>
            </a:r>
            <a:r>
              <a:rPr lang="en-AU" smtClean="0">
                <a:latin typeface="Arial" charset="0"/>
                <a:cs typeface="Arial" charset="0"/>
              </a:rPr>
              <a:t>basic attack methodology list is taken from </a:t>
            </a:r>
            <a:r>
              <a:rPr lang="en-US" smtClean="0">
                <a:latin typeface="Arial" charset="0"/>
                <a:cs typeface="Arial" charset="0"/>
              </a:rPr>
              <a:t>McClure et al "Hacking Exposed”.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31"/>
          <p:cNvSpPr>
            <a:spLocks noGrp="1" noChangeArrowheads="1"/>
          </p:cNvSpPr>
          <p:nvPr>
            <p:ph type="sldNum" sz="quarter" idx="5"/>
          </p:nvPr>
        </p:nvSpPr>
        <p:spPr>
          <a:noFill/>
        </p:spPr>
        <p:txBody>
          <a:bodyPr/>
          <a:lstStyle/>
          <a:p>
            <a:fld id="{9AE8D78B-5E5C-4393-8C3E-5E0B0F748A85}" type="slidenum">
              <a:rPr lang="en-AU"/>
              <a:pPr/>
              <a:t>21</a:t>
            </a:fld>
            <a:endParaRPr lang="en-AU"/>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r>
              <a:rPr lang="en-AU" smtClean="0">
                <a:latin typeface="Arial" charset="0"/>
              </a:rPr>
              <a:t>Password guessing is a common attack. If an attacker has obtained a poorly protected password file, then can mount attack off-line, so target is unaware of its progress. Some O/S take less care than others with their password files. If have to actually attempt to login to check guesses, then system should detect an abnormal number of failed logins, and hence trigger appropriate countermeasures by admins/security. Likelihood of success depends very much on how well the passwords are chosen. Unfortunately, users often don’t choose well (see later).</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31"/>
          <p:cNvSpPr>
            <a:spLocks noGrp="1" noChangeArrowheads="1"/>
          </p:cNvSpPr>
          <p:nvPr>
            <p:ph type="sldNum" sz="quarter" idx="5"/>
          </p:nvPr>
        </p:nvSpPr>
        <p:spPr>
          <a:noFill/>
        </p:spPr>
        <p:txBody>
          <a:bodyPr/>
          <a:lstStyle/>
          <a:p>
            <a:fld id="{2E18047E-471C-41CB-B9F9-0B0E800FBCA8}" type="slidenum">
              <a:rPr lang="en-AU"/>
              <a:pPr/>
              <a:t>22</a:t>
            </a:fld>
            <a:endParaRPr lang="en-AU"/>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r>
              <a:rPr lang="en-AU" smtClean="0">
                <a:latin typeface="Arial" charset="0"/>
              </a:rPr>
              <a:t>There is also a range of ways of "capturing" a login/password pair, from the low-tech looking over the shoulder, to the use of Trojan Horse programs (eg. game program or nifty utility with a covert function as well as the overt behaviour), to sophisticated network monitoring tools, or extracting recorded info after a successful login - say from web history or cache, or last number dialed memory on phones etc. Need to educate users to be aware of whose around, to check they really are interacting with the computer system (trusted path), to beware of unknown source s/w, to use secure network connections (HTTPS, SSH, SSL), to flush browser/phone histories after use etc.</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31"/>
          <p:cNvSpPr>
            <a:spLocks noGrp="1" noChangeArrowheads="1"/>
          </p:cNvSpPr>
          <p:nvPr>
            <p:ph type="sldNum" sz="quarter" idx="5"/>
          </p:nvPr>
        </p:nvSpPr>
        <p:spPr>
          <a:noFill/>
        </p:spPr>
        <p:txBody>
          <a:bodyPr/>
          <a:lstStyle/>
          <a:p>
            <a:fld id="{959B499C-D075-411E-A645-F802B6443744}" type="slidenum">
              <a:rPr lang="en-AU"/>
              <a:pPr/>
              <a:t>23</a:t>
            </a:fld>
            <a:endParaRPr lang="en-AU"/>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r>
              <a:rPr lang="en-US" smtClean="0">
                <a:latin typeface="Arial" charset="0"/>
              </a:rPr>
              <a:t>Inevitably, the best intrusion prevention system will fail. A system’s second line of defense is intrusion detection, which aims to detect intrusions so can: block access &amp; minimize damage if detected quickly; act as deterrent given chance of being caught; or can collect info on intruders to improve future security.</a:t>
            </a:r>
          </a:p>
          <a:p>
            <a:pPr eaLnBrk="1" hangingPunct="1"/>
            <a:r>
              <a:rPr lang="en-US" smtClean="0">
                <a:latin typeface="Arial" charset="0"/>
              </a:rPr>
              <a:t>Intrusion detection is based on the assumption that the behavior of the intruder differs from that of a legitimate user in ways that can be quantified. This is imperfect at best.</a:t>
            </a:r>
          </a:p>
          <a:p>
            <a:pPr lvl="1" eaLnBrk="1" hangingPunct="1"/>
            <a:endParaRPr lang="en-US"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p:cNvSpPr>
          <p:nvPr>
            <p:ph type="sldImg"/>
          </p:nvPr>
        </p:nvSpPr>
        <p:spPr>
          <a:ln/>
        </p:spPr>
      </p:sp>
      <p:sp>
        <p:nvSpPr>
          <p:cNvPr id="46083" name="Notes Placeholder 2"/>
          <p:cNvSpPr>
            <a:spLocks noGrp="1"/>
          </p:cNvSpPr>
          <p:nvPr>
            <p:ph type="body" idx="1"/>
          </p:nvPr>
        </p:nvSpPr>
        <p:spPr>
          <a:noFill/>
          <a:ln/>
        </p:spPr>
        <p:txBody>
          <a:bodyPr/>
          <a:lstStyle/>
          <a:p>
            <a:pPr eaLnBrk="1" hangingPunct="1"/>
            <a:r>
              <a:rPr lang="en-US" smtClean="0">
                <a:latin typeface="Arial" charset="0"/>
              </a:rPr>
              <a:t>Stallings Figure 20.1 suggests, in very abstract terms, the nature of the task confronting the designer of an intrusion detection system. Although the typical behavior of an intruder differs from the typical behavior of an authorized user, there is an overlap in these behaviors. Thus, a loose interpretation of intruder behavior, which will catch more intruders, will also lead to a number of "false positives," or authorized users identified as intruders. On the other hand, an attempt to limit false positives by a tight interpretation of intruder behavior will lead to an increase in false negatives, or intruders not identified as intruders. Thus, there is an element of compromise and art in the practice of intrusion detection. </a:t>
            </a:r>
          </a:p>
        </p:txBody>
      </p:sp>
      <p:sp>
        <p:nvSpPr>
          <p:cNvPr id="46084" name="Slide Number Placeholder 3"/>
          <p:cNvSpPr>
            <a:spLocks noGrp="1"/>
          </p:cNvSpPr>
          <p:nvPr>
            <p:ph type="sldNum" sz="quarter" idx="5"/>
          </p:nvPr>
        </p:nvSpPr>
        <p:spPr>
          <a:noFill/>
        </p:spPr>
        <p:txBody>
          <a:bodyPr/>
          <a:lstStyle/>
          <a:p>
            <a:fld id="{7570A33F-7FF9-4792-BF43-0FE987C59238}" type="slidenum">
              <a:rPr lang="en-AU"/>
              <a:pPr/>
              <a:t>24</a:t>
            </a:fld>
            <a:endParaRPr lang="en-A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25</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p:cNvSpPr>
            <a:spLocks noGrp="1" noChangeArrowheads="1"/>
          </p:cNvSpPr>
          <p:nvPr>
            <p:ph type="sldNum" sz="quarter" idx="5"/>
          </p:nvPr>
        </p:nvSpPr>
        <p:spPr>
          <a:noFill/>
        </p:spPr>
        <p:txBody>
          <a:bodyPr/>
          <a:lstStyle/>
          <a:p>
            <a:fld id="{CCC7FC6D-EF93-4DF4-9082-B5B3EF4DE2EE}" type="slidenum">
              <a:rPr lang="en-AU"/>
              <a:pPr/>
              <a:t>26</a:t>
            </a:fld>
            <a:endParaRPr lang="en-AU"/>
          </a:p>
        </p:txBody>
      </p:sp>
      <p:sp>
        <p:nvSpPr>
          <p:cNvPr id="48131" name="Rectangle 1026"/>
          <p:cNvSpPr>
            <a:spLocks noGrp="1" noRot="1" noChangeAspect="1" noChangeArrowheads="1" noTextEdit="1"/>
          </p:cNvSpPr>
          <p:nvPr>
            <p:ph type="sldImg"/>
          </p:nvPr>
        </p:nvSpPr>
        <p:spPr>
          <a:ln/>
        </p:spPr>
      </p:sp>
      <p:sp>
        <p:nvSpPr>
          <p:cNvPr id="48132" name="Rectangle 1027"/>
          <p:cNvSpPr>
            <a:spLocks noGrp="1" noChangeArrowheads="1"/>
          </p:cNvSpPr>
          <p:nvPr>
            <p:ph type="body" idx="1"/>
          </p:nvPr>
        </p:nvSpPr>
        <p:spPr>
          <a:xfrm>
            <a:off x="534091" y="4861441"/>
            <a:ext cx="6027832" cy="5033795"/>
          </a:xfrm>
          <a:noFill/>
          <a:ln/>
        </p:spPr>
        <p:txBody>
          <a:bodyPr/>
          <a:lstStyle/>
          <a:p>
            <a:pPr marL="247620" indent="-247620"/>
            <a:r>
              <a:rPr lang="en-US" dirty="0" smtClean="0">
                <a:latin typeface="Arial" charset="0"/>
              </a:rPr>
              <a:t>Can identify the following approaches to intrusion detection: </a:t>
            </a:r>
          </a:p>
          <a:p>
            <a:pPr marL="247620" indent="-247620"/>
            <a:r>
              <a:rPr lang="en-US" dirty="0" smtClean="0">
                <a:latin typeface="Arial" charset="0"/>
              </a:rPr>
              <a:t>1. Statistical anomaly detection: collect data relating to the behavior of legitimate users, then use statistical tests to determine with a high level of confidence whether new behavior is legitimate user behavior or not.</a:t>
            </a:r>
          </a:p>
          <a:p>
            <a:pPr marL="247620" indent="-247620"/>
            <a:r>
              <a:rPr lang="en-US" dirty="0" smtClean="0">
                <a:latin typeface="Arial" charset="0"/>
              </a:rPr>
              <a:t>  a. Threshold detection: define thresholds, independent of user, for the frequency of occurrence of events. </a:t>
            </a:r>
          </a:p>
          <a:p>
            <a:pPr marL="247620" indent="-247620"/>
            <a:r>
              <a:rPr lang="en-US" dirty="0" smtClean="0">
                <a:latin typeface="Arial" charset="0"/>
              </a:rPr>
              <a:t>  b. Profile based: develop profile of activity of each user and use to detect changes in the behavior </a:t>
            </a:r>
          </a:p>
          <a:p>
            <a:pPr marL="247620" indent="-247620"/>
            <a:r>
              <a:rPr lang="en-US" dirty="0" smtClean="0">
                <a:latin typeface="Arial" charset="0"/>
              </a:rPr>
              <a:t>2. Rule-based detection: attempt to define a set of rules used to decide if  given behavior is an intruder</a:t>
            </a:r>
          </a:p>
          <a:p>
            <a:pPr marL="247620" indent="-247620"/>
            <a:r>
              <a:rPr lang="en-US" dirty="0" smtClean="0">
                <a:latin typeface="Arial" charset="0"/>
              </a:rPr>
              <a:t>  a. Anomaly detection: rules detect deviation from previous usage patterns</a:t>
            </a:r>
          </a:p>
          <a:p>
            <a:pPr marL="247620" indent="-247620"/>
            <a:r>
              <a:rPr lang="en-US" dirty="0" smtClean="0">
                <a:latin typeface="Arial" charset="0"/>
              </a:rPr>
              <a:t>  b. Penetration identification: expert system approach that searches for suspicious behavior</a:t>
            </a:r>
          </a:p>
          <a:p>
            <a:pPr marL="247620" indent="-247620"/>
            <a:r>
              <a:rPr lang="en-US" dirty="0" smtClean="0">
                <a:latin typeface="Arial" charset="0"/>
              </a:rPr>
              <a:t>In a nutshell, statistical approaches attempt to define normal, or expected, behavior, whereas rule-based approaches attempt to define proper behavior. In terms of the types of attackers listed earlier, statistical anomaly detection is effective against masqueraders, who are unlikely to mimic the behavior patterns of the accounts they appropriate. On the other hand, such techniques may be unable to deal with misfeasors. For such attacks, rule-based approaches may be able to recognize events and sequences that, in context, reveal penetration. In practice, a system may exhibit a combination of both approaches to be effective against a broad range of attacks.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27</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31"/>
          <p:cNvSpPr>
            <a:spLocks noGrp="1" noChangeArrowheads="1"/>
          </p:cNvSpPr>
          <p:nvPr>
            <p:ph type="sldNum" sz="quarter" idx="5"/>
          </p:nvPr>
        </p:nvSpPr>
        <p:spPr>
          <a:noFill/>
        </p:spPr>
        <p:txBody>
          <a:bodyPr/>
          <a:lstStyle/>
          <a:p>
            <a:fld id="{10E57047-8035-4203-BA43-E0157082F748}" type="slidenum">
              <a:rPr lang="en-AU"/>
              <a:pPr/>
              <a:t>28</a:t>
            </a:fld>
            <a:endParaRPr lang="en-AU"/>
          </a:p>
        </p:txBody>
      </p:sp>
      <p:sp>
        <p:nvSpPr>
          <p:cNvPr id="50179" name="Rectangle 1026"/>
          <p:cNvSpPr>
            <a:spLocks noGrp="1" noRot="1" noChangeAspect="1" noChangeArrowheads="1" noTextEdit="1"/>
          </p:cNvSpPr>
          <p:nvPr>
            <p:ph type="sldImg"/>
          </p:nvPr>
        </p:nvSpPr>
        <p:spPr>
          <a:ln/>
        </p:spPr>
      </p:sp>
      <p:sp>
        <p:nvSpPr>
          <p:cNvPr id="50180" name="Rectangle 1027"/>
          <p:cNvSpPr>
            <a:spLocks noGrp="1" noChangeArrowheads="1"/>
          </p:cNvSpPr>
          <p:nvPr>
            <p:ph type="body" idx="1"/>
          </p:nvPr>
        </p:nvSpPr>
        <p:spPr>
          <a:noFill/>
          <a:ln/>
        </p:spPr>
        <p:txBody>
          <a:bodyPr/>
          <a:lstStyle/>
          <a:p>
            <a:pPr eaLnBrk="1" hangingPunct="1"/>
            <a:r>
              <a:rPr lang="en-US" smtClean="0">
                <a:latin typeface="Arial" charset="0"/>
              </a:rPr>
              <a:t>A fundamental tool for intrusion detection is the audit record. Some record of ongoing activity by users must be maintained as input to an intrusion detection system. Basically,two plans are used: </a:t>
            </a:r>
          </a:p>
          <a:p>
            <a:pPr eaLnBrk="1" hangingPunct="1"/>
            <a:r>
              <a:rPr lang="en-US" smtClean="0">
                <a:latin typeface="Arial" charset="0"/>
              </a:rPr>
              <a:t>• Native audit records: Virtually all main O/S’s include accounting software that collects information on user activity, advantage is its already there, disadvantage is it may not contain the needed information </a:t>
            </a:r>
          </a:p>
          <a:p>
            <a:pPr eaLnBrk="1" hangingPunct="1"/>
            <a:r>
              <a:rPr lang="en-US" smtClean="0">
                <a:latin typeface="Arial" charset="0"/>
              </a:rPr>
              <a:t>• Detection-specific audit records: implement collection facility to generates custom audit records with desired info, advantage is it can be vendor independent and portable, disadvantage is extra overhead involved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29</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5FB0B8A-B651-4CB2-8667-94B028992942}" type="slidenum">
              <a:rPr lang="en-IN" smtClean="0"/>
              <a:pPr/>
              <a:t>3</a:t>
            </a:fld>
            <a:endParaRPr lang="en-IN"/>
          </a:p>
        </p:txBody>
      </p:sp>
    </p:spTree>
    <p:extLst>
      <p:ext uri="{BB962C8B-B14F-4D97-AF65-F5344CB8AC3E}">
        <p14:creationId xmlns="" xmlns:p14="http://schemas.microsoft.com/office/powerpoint/2010/main" val="5511195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p:cNvSpPr>
            <a:spLocks noGrp="1" noChangeArrowheads="1"/>
          </p:cNvSpPr>
          <p:nvPr>
            <p:ph type="sldNum" sz="quarter" idx="5"/>
          </p:nvPr>
        </p:nvSpPr>
        <p:spPr>
          <a:noFill/>
        </p:spPr>
        <p:txBody>
          <a:bodyPr/>
          <a:lstStyle/>
          <a:p>
            <a:fld id="{510FE233-B3D0-4BAC-A7BD-8B7CE42C4690}" type="slidenum">
              <a:rPr lang="en-AU"/>
              <a:pPr/>
              <a:t>30</a:t>
            </a:fld>
            <a:endParaRPr lang="en-AU"/>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smtClean="0">
                <a:latin typeface="Arial" charset="0"/>
              </a:rPr>
              <a:t>Statistical anomaly detection techniques cover threshold detection and profile-based systems. </a:t>
            </a:r>
          </a:p>
          <a:p>
            <a:pPr eaLnBrk="1" hangingPunct="1"/>
            <a:r>
              <a:rPr lang="en-US" smtClean="0">
                <a:latin typeface="Arial" charset="0"/>
              </a:rPr>
              <a:t>Threshold detection involves counting no occurrences of a specific event type over an interval of time, if count surpasses a reasonable number, then intrusion is assumed. By itself, is a crude and ineffective detector of even moderately sophisticated attacks.</a:t>
            </a:r>
          </a:p>
          <a:p>
            <a:pPr eaLnBrk="1" hangingPunct="1"/>
            <a:r>
              <a:rPr lang="en-US" smtClean="0">
                <a:latin typeface="Arial" charset="0"/>
              </a:rPr>
              <a:t>Profile-based anomaly detection focuses on characterizing past behavior of users or groups, and then detecting significant deviations. A profile may consist of a set of parameters, so that deviation on just a single parameter may not be sufficient in itself to signal an alert. Foundation of this approach is analysis of audit records.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31</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31"/>
          <p:cNvSpPr>
            <a:spLocks noGrp="1" noChangeArrowheads="1"/>
          </p:cNvSpPr>
          <p:nvPr>
            <p:ph type="sldNum" sz="quarter" idx="5"/>
          </p:nvPr>
        </p:nvSpPr>
        <p:spPr>
          <a:noFill/>
        </p:spPr>
        <p:txBody>
          <a:bodyPr/>
          <a:lstStyle/>
          <a:p>
            <a:fld id="{F25ED388-6643-4122-AB6D-6C370CCD595D}" type="slidenum">
              <a:rPr lang="en-AU"/>
              <a:pPr/>
              <a:t>32</a:t>
            </a:fld>
            <a:endParaRPr lang="en-AU"/>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US" smtClean="0">
                <a:latin typeface="Arial" charset="0"/>
              </a:rPr>
              <a:t>An analysis of audit records over a period of time can be used to determine the activity profile of the average user. Then current audit records are used as input to detect intrusion, by analyzing incoming audit records to determine deviation from average behavior. Examples of metrics that are useful for profile-based intrusion detection are: counter, gauge, interval timer, resource use. Given these general metrics, various tests can be performed to determine whether current activity fits within acceptable limits, such as: Mean and standard deviation, Multivariate, Markov process,  Time series, Operational; as discussed in the text.</a:t>
            </a:r>
          </a:p>
          <a:p>
            <a:pPr eaLnBrk="1" hangingPunct="1"/>
            <a:r>
              <a:rPr lang="en-US" smtClean="0">
                <a:latin typeface="Arial" charset="0"/>
              </a:rPr>
              <a:t>Stallings Table 20.2 shows various measures considered or tested for the Stanford Research Institute (SRI) intrusion detection system.</a:t>
            </a:r>
          </a:p>
          <a:p>
            <a:pPr eaLnBrk="1" hangingPunct="1"/>
            <a:r>
              <a:rPr lang="en-US" smtClean="0">
                <a:latin typeface="Arial" charset="0"/>
              </a:rPr>
              <a:t>The main advantage of the use of statistical profiles is that a prior knowledge of security flaws is not required. Thus it should be readily portable among a variety of systems. </a:t>
            </a:r>
            <a:endParaRPr lang="en-AU" smtClean="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33</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31"/>
          <p:cNvSpPr>
            <a:spLocks noGrp="1" noChangeArrowheads="1"/>
          </p:cNvSpPr>
          <p:nvPr>
            <p:ph type="sldNum" sz="quarter" idx="5"/>
          </p:nvPr>
        </p:nvSpPr>
        <p:spPr>
          <a:noFill/>
        </p:spPr>
        <p:txBody>
          <a:bodyPr/>
          <a:lstStyle/>
          <a:p>
            <a:fld id="{D71F126C-0114-4261-AF77-B67CB73402B4}" type="slidenum">
              <a:rPr lang="en-AU"/>
              <a:pPr/>
              <a:t>34</a:t>
            </a:fld>
            <a:endParaRPr lang="en-AU"/>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smtClean="0">
                <a:latin typeface="Arial" charset="0"/>
              </a:rPr>
              <a:t>Rule-based techniques detect intrusion by observing events in the system and applying a set of rules that lead to a decision regarding whether a given pattern of activity is or is not suspicious. Can characterize approaches as either anomaly detection or penetration identification, although there is overlap. Rule-based anomaly detection is similar in terms of its approach and strengths to statistical anomaly detection. Historical audit records are analyzed to identify usage patterns and to automatically generate rules that describe those patterns. Current behavior is then observed and matched against the set of rules to see if it conforms to any historically observed pattern of behavior. As with statistical anomaly detection, rule-based anomaly detection does not require knowledge of security vulnerabilities within the system.</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31"/>
          <p:cNvSpPr>
            <a:spLocks noGrp="1" noChangeArrowheads="1"/>
          </p:cNvSpPr>
          <p:nvPr>
            <p:ph type="sldNum" sz="quarter" idx="5"/>
          </p:nvPr>
        </p:nvSpPr>
        <p:spPr>
          <a:noFill/>
        </p:spPr>
        <p:txBody>
          <a:bodyPr/>
          <a:lstStyle/>
          <a:p>
            <a:fld id="{02A5283B-1CC0-4781-ADF7-D78DD8F5C8B0}" type="slidenum">
              <a:rPr lang="en-AU"/>
              <a:pPr/>
              <a:t>35</a:t>
            </a:fld>
            <a:endParaRPr lang="en-AU"/>
          </a:p>
        </p:txBody>
      </p:sp>
      <p:sp>
        <p:nvSpPr>
          <p:cNvPr id="58371" name="Rectangle 1026"/>
          <p:cNvSpPr>
            <a:spLocks noGrp="1" noRot="1" noChangeAspect="1" noChangeArrowheads="1" noTextEdit="1"/>
          </p:cNvSpPr>
          <p:nvPr>
            <p:ph type="sldImg"/>
          </p:nvPr>
        </p:nvSpPr>
        <p:spPr>
          <a:ln/>
        </p:spPr>
      </p:sp>
      <p:sp>
        <p:nvSpPr>
          <p:cNvPr id="58372" name="Rectangle 1027"/>
          <p:cNvSpPr>
            <a:spLocks noGrp="1" noChangeArrowheads="1"/>
          </p:cNvSpPr>
          <p:nvPr>
            <p:ph type="body" idx="1"/>
          </p:nvPr>
        </p:nvSpPr>
        <p:spPr>
          <a:noFill/>
          <a:ln/>
        </p:spPr>
        <p:txBody>
          <a:bodyPr/>
          <a:lstStyle/>
          <a:p>
            <a:pPr eaLnBrk="1" hangingPunct="1"/>
            <a:r>
              <a:rPr lang="en-US" smtClean="0">
                <a:latin typeface="Arial" charset="0"/>
              </a:rPr>
              <a:t>Rule-based penetration identification takes a very different approach based on expert system technology. It uses rules for identifying known penetrations or penetrations that would exploit known weaknesses, or identify suspicious behavior. The rules used are specific to machine and operating system. The rules are generated by “experts”, from interviews of system administrators and security analysts. Thus the strength of the approach depends on the skill of those involved in setting up the rules.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31"/>
          <p:cNvSpPr>
            <a:spLocks noGrp="1" noChangeArrowheads="1"/>
          </p:cNvSpPr>
          <p:nvPr>
            <p:ph type="sldNum" sz="quarter" idx="5"/>
          </p:nvPr>
        </p:nvSpPr>
        <p:spPr>
          <a:noFill/>
        </p:spPr>
        <p:txBody>
          <a:bodyPr/>
          <a:lstStyle/>
          <a:p>
            <a:fld id="{7A087FD6-8ABE-4324-8681-CDC017FFC330}" type="slidenum">
              <a:rPr lang="en-AU"/>
              <a:pPr/>
              <a:t>36</a:t>
            </a:fld>
            <a:endParaRPr lang="en-AU"/>
          </a:p>
        </p:txBody>
      </p:sp>
      <p:sp>
        <p:nvSpPr>
          <p:cNvPr id="60419" name="Rectangle 1026"/>
          <p:cNvSpPr>
            <a:spLocks noGrp="1" noRot="1" noChangeAspect="1" noChangeArrowheads="1" noTextEdit="1"/>
          </p:cNvSpPr>
          <p:nvPr>
            <p:ph type="sldImg"/>
          </p:nvPr>
        </p:nvSpPr>
        <p:spPr>
          <a:ln/>
        </p:spPr>
      </p:sp>
      <p:sp>
        <p:nvSpPr>
          <p:cNvPr id="60420" name="Rectangle 1027"/>
          <p:cNvSpPr>
            <a:spLocks noGrp="1" noChangeArrowheads="1"/>
          </p:cNvSpPr>
          <p:nvPr>
            <p:ph type="body" idx="1"/>
          </p:nvPr>
        </p:nvSpPr>
        <p:spPr>
          <a:noFill/>
          <a:ln/>
        </p:spPr>
        <p:txBody>
          <a:bodyPr/>
          <a:lstStyle/>
          <a:p>
            <a:pPr eaLnBrk="1" hangingPunct="1"/>
            <a:r>
              <a:rPr lang="en-US" smtClean="0">
                <a:latin typeface="Arial" charset="0"/>
              </a:rPr>
              <a:t>To be of practical use, an intrusion detection system should detect a substantial percentage of intrusions while keeping the false alarm rate at an acceptable level. If only a modest percentage of actual intrusions are detected, the system provides a false sense of security. On the other hand, if the system frequently triggers an alert when there is no intrusion (a false alarm), then either system managers will begin to ignore the alarms, or much time will be wasted analyzing the false alarms. Unfortunately, because of the nature of the probabilities involved, it is very difficult to meet the standard of high rate of detections with a low rate of false alarms. A study of existing intrusion detection systems indicated that current systems have not overcome the problem of the base-rate fallacy.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37</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31"/>
          <p:cNvSpPr>
            <a:spLocks noGrp="1" noChangeArrowheads="1"/>
          </p:cNvSpPr>
          <p:nvPr>
            <p:ph type="sldNum" sz="quarter" idx="5"/>
          </p:nvPr>
        </p:nvSpPr>
        <p:spPr>
          <a:noFill/>
        </p:spPr>
        <p:txBody>
          <a:bodyPr/>
          <a:lstStyle/>
          <a:p>
            <a:fld id="{2DE2F3B5-003B-4D03-917F-F58C3F41D941}" type="slidenum">
              <a:rPr lang="en-AU"/>
              <a:pPr/>
              <a:t>38</a:t>
            </a:fld>
            <a:endParaRPr lang="en-AU"/>
          </a:p>
        </p:txBody>
      </p:sp>
      <p:sp>
        <p:nvSpPr>
          <p:cNvPr id="62467" name="Rectangle 1026"/>
          <p:cNvSpPr>
            <a:spLocks noGrp="1" noRot="1" noChangeAspect="1" noChangeArrowheads="1" noTextEdit="1"/>
          </p:cNvSpPr>
          <p:nvPr>
            <p:ph type="sldImg"/>
          </p:nvPr>
        </p:nvSpPr>
        <p:spPr>
          <a:ln/>
        </p:spPr>
      </p:sp>
      <p:sp>
        <p:nvSpPr>
          <p:cNvPr id="62468" name="Rectangle 1027"/>
          <p:cNvSpPr>
            <a:spLocks noGrp="1" noChangeArrowheads="1"/>
          </p:cNvSpPr>
          <p:nvPr>
            <p:ph type="body" idx="1"/>
          </p:nvPr>
        </p:nvSpPr>
        <p:spPr>
          <a:noFill/>
          <a:ln/>
        </p:spPr>
        <p:txBody>
          <a:bodyPr/>
          <a:lstStyle/>
          <a:p>
            <a:pPr eaLnBrk="1" hangingPunct="1"/>
            <a:r>
              <a:rPr lang="en-US" smtClean="0">
                <a:latin typeface="Arial" charset="0"/>
              </a:rPr>
              <a:t>Until recently, work on intrusion detection systems focused on single-system standalone facilities. The typical organization, however, needs to defend a distributed collection of hosts supported by a LAN or internetwork, where a more effective defense can be achieved by coordination and cooperation among intrusion detection systems across the network. </a:t>
            </a:r>
          </a:p>
          <a:p>
            <a:pPr eaLnBrk="1" hangingPunct="1"/>
            <a:r>
              <a:rPr lang="en-US" smtClean="0">
                <a:latin typeface="Arial" charset="0"/>
              </a:rPr>
              <a:t>Porras points out the following major issues in the design of a distributed IDS:</a:t>
            </a:r>
          </a:p>
          <a:p>
            <a:pPr eaLnBrk="1" hangingPunct="1"/>
            <a:r>
              <a:rPr lang="en-US" smtClean="0">
                <a:latin typeface="Arial" charset="0"/>
              </a:rPr>
              <a:t>• A distributed intrusion detection system may need to deal with different audit record formats</a:t>
            </a:r>
          </a:p>
          <a:p>
            <a:pPr eaLnBrk="1" hangingPunct="1"/>
            <a:r>
              <a:rPr lang="en-US" smtClean="0">
                <a:latin typeface="Arial" charset="0"/>
              </a:rPr>
              <a:t>• One or more nodes in the network will serve as collection and analysis points for the data, which must be securely transmitted to them</a:t>
            </a:r>
          </a:p>
          <a:p>
            <a:pPr eaLnBrk="1" hangingPunct="1"/>
            <a:r>
              <a:rPr lang="en-US" smtClean="0">
                <a:latin typeface="Arial" charset="0"/>
              </a:rPr>
              <a:t>• Either a centralized (single point, easier but bottleneck) or decentralized (multiple centers must coordinate) architecture can be used.</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31"/>
          <p:cNvSpPr>
            <a:spLocks noGrp="1" noChangeArrowheads="1"/>
          </p:cNvSpPr>
          <p:nvPr>
            <p:ph type="sldNum" sz="quarter" idx="5"/>
          </p:nvPr>
        </p:nvSpPr>
        <p:spPr>
          <a:noFill/>
        </p:spPr>
        <p:txBody>
          <a:bodyPr/>
          <a:lstStyle/>
          <a:p>
            <a:fld id="{681D69B4-0065-4C8F-8DDC-75ABCE4EF487}" type="slidenum">
              <a:rPr lang="en-AU"/>
              <a:pPr/>
              <a:t>39</a:t>
            </a:fld>
            <a:endParaRPr lang="en-AU"/>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en-US" smtClean="0">
                <a:latin typeface="Arial" charset="0"/>
              </a:rPr>
              <a:t>Stallings Figure 20.2 shows the overall architecture, consisting of three main components, of the system independent distributed IDS developed at the University of California at Davis. The components are:</a:t>
            </a:r>
          </a:p>
          <a:p>
            <a:pPr eaLnBrk="1" hangingPunct="1"/>
            <a:r>
              <a:rPr lang="en-US" smtClean="0">
                <a:latin typeface="Arial" charset="0"/>
              </a:rPr>
              <a:t>• Host agent module: audit collection module operating as a background process on a monitored system</a:t>
            </a:r>
          </a:p>
          <a:p>
            <a:pPr eaLnBrk="1" hangingPunct="1"/>
            <a:r>
              <a:rPr lang="en-US" smtClean="0">
                <a:latin typeface="Arial" charset="0"/>
              </a:rPr>
              <a:t>• LAN monitor agent module: like a host agent module except it analyzes LAN traffic </a:t>
            </a:r>
          </a:p>
          <a:p>
            <a:pPr eaLnBrk="1" hangingPunct="1"/>
            <a:r>
              <a:rPr lang="en-US" smtClean="0">
                <a:latin typeface="Arial" charset="0"/>
              </a:rPr>
              <a:t>• Central manager module: Receives reports from LAN monitor and host agents and processes and correlates these reports to detect intrusion</a:t>
            </a:r>
            <a:endParaRPr lang="en-AU"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4</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31"/>
          <p:cNvSpPr>
            <a:spLocks noGrp="1" noChangeArrowheads="1"/>
          </p:cNvSpPr>
          <p:nvPr>
            <p:ph type="sldNum" sz="quarter" idx="5"/>
          </p:nvPr>
        </p:nvSpPr>
        <p:spPr>
          <a:noFill/>
        </p:spPr>
        <p:txBody>
          <a:bodyPr/>
          <a:lstStyle/>
          <a:p>
            <a:fld id="{9AC294E2-2E2C-4180-93AE-8F5DC4EE0624}" type="slidenum">
              <a:rPr lang="en-AU"/>
              <a:pPr/>
              <a:t>40</a:t>
            </a:fld>
            <a:endParaRPr lang="en-AU"/>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en-US" smtClean="0">
                <a:latin typeface="Arial" charset="0"/>
              </a:rPr>
              <a:t>Stallings Figure 20.3 shows the general approach that is taken. The agent captures each native O/S audit record, &amp; applies a filter that retains only records of security interest. These records are then reformatted into a standardized format (HAR). Then a template-driven logic module analyzes the records for suspicious activity. When suspicious activity is detected, an alert is sent to the central manager. The central manager includes an expert system that can draw inferences from received data. The manager may also query individual systems for copies of HARs to correlate with those from other agents. </a:t>
            </a:r>
            <a:endParaRPr lang="en-AU" smtClean="0">
              <a:latin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41</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31"/>
          <p:cNvSpPr>
            <a:spLocks noGrp="1" noChangeArrowheads="1"/>
          </p:cNvSpPr>
          <p:nvPr>
            <p:ph type="sldNum" sz="quarter" idx="5"/>
          </p:nvPr>
        </p:nvSpPr>
        <p:spPr>
          <a:noFill/>
        </p:spPr>
        <p:txBody>
          <a:bodyPr/>
          <a:lstStyle/>
          <a:p>
            <a:fld id="{C4F0728C-B4E9-457D-9F44-4E50C16D8D28}" type="slidenum">
              <a:rPr lang="en-AU"/>
              <a:pPr/>
              <a:t>42</a:t>
            </a:fld>
            <a:endParaRPr lang="en-AU"/>
          </a:p>
        </p:txBody>
      </p:sp>
      <p:sp>
        <p:nvSpPr>
          <p:cNvPr id="68611" name="Rectangle 1026"/>
          <p:cNvSpPr>
            <a:spLocks noGrp="1" noRot="1" noChangeAspect="1" noChangeArrowheads="1" noTextEdit="1"/>
          </p:cNvSpPr>
          <p:nvPr>
            <p:ph type="sldImg"/>
          </p:nvPr>
        </p:nvSpPr>
        <p:spPr>
          <a:ln/>
        </p:spPr>
      </p:sp>
      <p:sp>
        <p:nvSpPr>
          <p:cNvPr id="68612" name="Rectangle 1027"/>
          <p:cNvSpPr>
            <a:spLocks noGrp="1" noChangeArrowheads="1"/>
          </p:cNvSpPr>
          <p:nvPr>
            <p:ph type="body" idx="1"/>
          </p:nvPr>
        </p:nvSpPr>
        <p:spPr>
          <a:noFill/>
          <a:ln/>
        </p:spPr>
        <p:txBody>
          <a:bodyPr/>
          <a:lstStyle/>
          <a:p>
            <a:pPr eaLnBrk="1" hangingPunct="1"/>
            <a:r>
              <a:rPr lang="en-US" smtClean="0">
                <a:latin typeface="Arial" charset="0"/>
              </a:rPr>
              <a:t>Honeypots are decoy systems, designed to lure a potential attacker away from critical systems, and:</a:t>
            </a:r>
          </a:p>
          <a:p>
            <a:pPr eaLnBrk="1" hangingPunct="1"/>
            <a:r>
              <a:rPr lang="en-US" smtClean="0">
                <a:latin typeface="Arial" charset="0"/>
              </a:rPr>
              <a:t>• divert an attacker from accessing critical systems</a:t>
            </a:r>
          </a:p>
          <a:p>
            <a:pPr eaLnBrk="1" hangingPunct="1"/>
            <a:r>
              <a:rPr lang="en-US" smtClean="0">
                <a:latin typeface="Arial" charset="0"/>
              </a:rPr>
              <a:t>• collect information about the attacker’s activity</a:t>
            </a:r>
          </a:p>
          <a:p>
            <a:pPr eaLnBrk="1" hangingPunct="1"/>
            <a:r>
              <a:rPr lang="en-US" smtClean="0">
                <a:latin typeface="Arial" charset="0"/>
              </a:rPr>
              <a:t>• encourage the attacker to stay on the system long enough for administrators to respond </a:t>
            </a:r>
          </a:p>
          <a:p>
            <a:pPr eaLnBrk="1" hangingPunct="1"/>
            <a:r>
              <a:rPr lang="en-US" smtClean="0">
                <a:latin typeface="Arial" charset="0"/>
              </a:rPr>
              <a:t>These systems are filled with fabricated information designed to appear valuable but which any legitimate user of the system wouldn’t access, thus, any access is suspect.</a:t>
            </a:r>
          </a:p>
          <a:p>
            <a:pPr eaLnBrk="1" hangingPunct="1"/>
            <a:r>
              <a:rPr lang="en-US" smtClean="0">
                <a:latin typeface="Arial" charset="0"/>
              </a:rPr>
              <a:t>They are instrumented with sensitive monitors and event loggers that detect these accesses and collect information about the attacker’s activities.</a:t>
            </a:r>
          </a:p>
          <a:p>
            <a:pPr eaLnBrk="1" hangingPunct="1"/>
            <a:r>
              <a:rPr lang="en-US" smtClean="0">
                <a:latin typeface="Arial" charset="0"/>
              </a:rPr>
              <a:t>Have seen evolution from single host honeypots to honeynets of multiple dispersed systems.</a:t>
            </a:r>
          </a:p>
          <a:p>
            <a:pPr eaLnBrk="1" hangingPunct="1"/>
            <a:r>
              <a:rPr lang="en-US" smtClean="0">
                <a:latin typeface="Arial" charset="0"/>
              </a:rPr>
              <a:t>The IETF Intrusion Detection Working Group is currently drafting standards to support interoperability of IDS info (both honeypot and normal IDS) over a wide range of systems &amp; O/S’s.</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43</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31"/>
          <p:cNvSpPr>
            <a:spLocks noGrp="1" noChangeArrowheads="1"/>
          </p:cNvSpPr>
          <p:nvPr>
            <p:ph type="sldNum" sz="quarter" idx="5"/>
          </p:nvPr>
        </p:nvSpPr>
        <p:spPr>
          <a:noFill/>
        </p:spPr>
        <p:txBody>
          <a:bodyPr/>
          <a:lstStyle/>
          <a:p>
            <a:fld id="{E5FAF7D6-D657-46FF-ADCB-17FBBF1A6B78}" type="slidenum">
              <a:rPr lang="en-AU"/>
              <a:pPr/>
              <a:t>44</a:t>
            </a:fld>
            <a:endParaRPr lang="en-AU"/>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US" smtClean="0">
                <a:latin typeface="Arial" charset="0"/>
              </a:rPr>
              <a:t>The front line of defense against intruders is the password system, where a user provides a name/login identifier (ID) and a password. The password serves to authenticate the ID of the individual logging on to the system. Passwords are usually stored encrypted rather than in the clear (which would make them more vulnerable to theft). Unix systems traditionally used a multiple DES variant with salt as a one-way hash function (see text). More recent O/S’s use a cryptographic hash function (eg. MD5). The file containing these passwords hashes needs access control protections to make guessing attacks harder.</a:t>
            </a:r>
          </a:p>
          <a:p>
            <a:pPr lvl="1" eaLnBrk="1" hangingPunct="1"/>
            <a:endParaRPr lang="en-US" smtClean="0">
              <a:latin typeface="Arial"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31"/>
          <p:cNvSpPr>
            <a:spLocks noGrp="1" noChangeArrowheads="1"/>
          </p:cNvSpPr>
          <p:nvPr>
            <p:ph type="sldNum" sz="quarter" idx="5"/>
          </p:nvPr>
        </p:nvSpPr>
        <p:spPr>
          <a:noFill/>
        </p:spPr>
        <p:txBody>
          <a:bodyPr/>
          <a:lstStyle/>
          <a:p>
            <a:fld id="{918DF5D3-67A5-4B36-869A-2896576ECCB9}" type="slidenum">
              <a:rPr lang="en-AU"/>
              <a:pPr/>
              <a:t>45</a:t>
            </a:fld>
            <a:endParaRPr lang="en-AU"/>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en-US" smtClean="0">
                <a:latin typeface="Arial" charset="0"/>
              </a:rPr>
              <a:t>Studies have shown that users tend to choose poor passwords too often.</a:t>
            </a:r>
          </a:p>
          <a:p>
            <a:pPr eaLnBrk="1" hangingPunct="1"/>
            <a:r>
              <a:rPr lang="en-US" smtClean="0">
                <a:latin typeface="Arial" charset="0"/>
              </a:rPr>
              <a:t>A study at Purdue University in 1992 observed password change choices on 54 machines, for 7000 users, and found almost 3% of the passwords were three characters or fewer in length, easily exhaustively searched!</a:t>
            </a:r>
          </a:p>
          <a:p>
            <a:pPr eaLnBrk="1" hangingPunct="1"/>
            <a:r>
              <a:rPr lang="en-US" smtClean="0">
                <a:latin typeface="Arial" charset="0"/>
              </a:rPr>
              <a:t>Password length is only part of the problem, since many people pick a password that is guessable, such as their own name, their street name, a common dictionary word, and so forth. This makes the job of password cracking straightforward.</a:t>
            </a:r>
          </a:p>
          <a:p>
            <a:pPr eaLnBrk="1" hangingPunct="1"/>
            <a:r>
              <a:rPr lang="en-US" smtClean="0">
                <a:latin typeface="Arial" charset="0"/>
              </a:rPr>
              <a:t>A study by Klein 1990 collected UNIX password files, containing nearly 14,000 encrypted passwords, and found nearly one-fourth of these passwords were guessable.</a:t>
            </a:r>
          </a:p>
          <a:p>
            <a:pPr eaLnBrk="1" hangingPunct="1"/>
            <a:r>
              <a:rPr lang="en-US" smtClean="0">
                <a:latin typeface="Arial" charset="0"/>
              </a:rPr>
              <a:t>A strategy is needed to force users to select passwords that are difficult to guess.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31"/>
          <p:cNvSpPr>
            <a:spLocks noGrp="1" noChangeArrowheads="1"/>
          </p:cNvSpPr>
          <p:nvPr>
            <p:ph type="sldNum" sz="quarter" idx="5"/>
          </p:nvPr>
        </p:nvSpPr>
        <p:spPr>
          <a:noFill/>
        </p:spPr>
        <p:txBody>
          <a:bodyPr/>
          <a:lstStyle/>
          <a:p>
            <a:fld id="{12A62E83-BC78-4754-8A47-B4F39B12BD77}" type="slidenum">
              <a:rPr lang="en-AU"/>
              <a:pPr/>
              <a:t>46</a:t>
            </a:fld>
            <a:endParaRPr lang="en-AU"/>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noFill/>
          <a:ln/>
        </p:spPr>
        <p:txBody>
          <a:bodyPr/>
          <a:lstStyle/>
          <a:p>
            <a:pPr eaLnBrk="1" hangingPunct="1"/>
            <a:r>
              <a:rPr lang="en-US" smtClean="0">
                <a:latin typeface="Arial" charset="0"/>
              </a:rPr>
              <a:t>Goal is to eliminate guessable passwords while allowing user to select a memorable password. Four basic techniques are in use: education, computer generation, reactive checking &amp; proactive checking.</a:t>
            </a:r>
            <a:endParaRPr lang="en-AU" smtClean="0">
              <a:latin typeface="Arial" charset="0"/>
            </a:endParaRPr>
          </a:p>
          <a:p>
            <a:pPr eaLnBrk="1" hangingPunct="1"/>
            <a:r>
              <a:rPr lang="en-US" smtClean="0">
                <a:latin typeface="Arial" charset="0"/>
              </a:rPr>
              <a:t>The user education strategy tells users the importance of using hard-to-guess passwords and provides guidelines for selecting strong passwords</a:t>
            </a:r>
            <a:r>
              <a:rPr lang="en-AU" smtClean="0">
                <a:latin typeface="Arial" charset="0"/>
              </a:rPr>
              <a:t>, but it needs their cooperation. The problem is that many </a:t>
            </a:r>
            <a:r>
              <a:rPr lang="en-US" smtClean="0">
                <a:latin typeface="Arial" charset="0"/>
              </a:rPr>
              <a:t>users will simply ignore the guidelines.</a:t>
            </a:r>
            <a:endParaRPr lang="en-AU" smtClean="0">
              <a:latin typeface="Arial"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31"/>
          <p:cNvSpPr>
            <a:spLocks noGrp="1" noChangeArrowheads="1"/>
          </p:cNvSpPr>
          <p:nvPr>
            <p:ph type="sldNum" sz="quarter" idx="5"/>
          </p:nvPr>
        </p:nvSpPr>
        <p:spPr>
          <a:noFill/>
        </p:spPr>
        <p:txBody>
          <a:bodyPr/>
          <a:lstStyle/>
          <a:p>
            <a:fld id="{85F0849A-F602-4DF3-BE93-6E32230B7344}" type="slidenum">
              <a:rPr lang="en-AU"/>
              <a:pPr/>
              <a:t>47</a:t>
            </a:fld>
            <a:endParaRPr lang="en-AU"/>
          </a:p>
        </p:txBody>
      </p:sp>
      <p:sp>
        <p:nvSpPr>
          <p:cNvPr id="76803" name="Rectangle 2"/>
          <p:cNvSpPr>
            <a:spLocks noGrp="1" noRot="1" noChangeAspect="1" noChangeArrowheads="1" noTextEdit="1"/>
          </p:cNvSpPr>
          <p:nvPr>
            <p:ph type="sldImg"/>
          </p:nvPr>
        </p:nvSpPr>
        <p:spPr>
          <a:solidFill>
            <a:srgbClr val="FFFFFF"/>
          </a:solidFill>
          <a:ln/>
        </p:spPr>
      </p:sp>
      <p:sp>
        <p:nvSpPr>
          <p:cNvPr id="76804" name="Rectangle 3"/>
          <p:cNvSpPr>
            <a:spLocks noGrp="1" noChangeArrowheads="1"/>
          </p:cNvSpPr>
          <p:nvPr>
            <p:ph type="body" idx="1"/>
          </p:nvPr>
        </p:nvSpPr>
        <p:spPr>
          <a:noFill/>
          <a:ln/>
        </p:spPr>
        <p:txBody>
          <a:bodyPr/>
          <a:lstStyle/>
          <a:p>
            <a:pPr eaLnBrk="1" hangingPunct="1"/>
            <a:r>
              <a:rPr lang="en-US" smtClean="0">
                <a:latin typeface="Arial" charset="0"/>
              </a:rPr>
              <a:t>Computer-generated passwords create a password for the user, but have problems. If the passwords are quite random in nature, users will not be able to remember them. Even if the password is pronounceable, the user may have difficulty remembering it and so be tempted to write it down. In general, computer-generated password schemes have a history of poor acceptance by users. FIPS PUB 181 defines one of the best-designed automated password generators. The standard includes not only a description of the approach but also a complete listing of the C source code of the algorithm, which generates words by forming a random set of pronounceable syllables and concatenating them to form a word.</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31"/>
          <p:cNvSpPr>
            <a:spLocks noGrp="1" noChangeArrowheads="1"/>
          </p:cNvSpPr>
          <p:nvPr>
            <p:ph type="sldNum" sz="quarter" idx="5"/>
          </p:nvPr>
        </p:nvSpPr>
        <p:spPr>
          <a:noFill/>
        </p:spPr>
        <p:txBody>
          <a:bodyPr/>
          <a:lstStyle/>
          <a:p>
            <a:fld id="{269C9513-0D95-42BC-8D9C-61A77C04087F}" type="slidenum">
              <a:rPr lang="en-AU"/>
              <a:pPr/>
              <a:t>48</a:t>
            </a:fld>
            <a:endParaRPr lang="en-AU"/>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smtClean="0">
                <a:latin typeface="Arial" charset="0"/>
              </a:rPr>
              <a:t>A reactive password checking strategy is one in which the system periodically runs its own password cracker to find guessable passwords. The system cancels any passwords that are guessed and notifies the user. Drawbacks are that it is resource intensive if the job is done right, and any existing passwords remain vulnerable until the reactive password checker finds them. </a:t>
            </a:r>
            <a:endParaRPr lang="en-AU" smtClean="0">
              <a:latin typeface="Arial"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31"/>
          <p:cNvSpPr>
            <a:spLocks noGrp="1" noChangeArrowheads="1"/>
          </p:cNvSpPr>
          <p:nvPr>
            <p:ph type="sldNum" sz="quarter" idx="5"/>
          </p:nvPr>
        </p:nvSpPr>
        <p:spPr>
          <a:noFill/>
        </p:spPr>
        <p:txBody>
          <a:bodyPr/>
          <a:lstStyle/>
          <a:p>
            <a:fld id="{B591B952-6861-48D6-8A8C-29C055B2EC64}" type="slidenum">
              <a:rPr lang="en-AU"/>
              <a:pPr/>
              <a:t>49</a:t>
            </a:fld>
            <a:endParaRPr lang="en-AU"/>
          </a:p>
        </p:txBody>
      </p:sp>
      <p:sp>
        <p:nvSpPr>
          <p:cNvPr id="80899" name="Rectangle 1026"/>
          <p:cNvSpPr>
            <a:spLocks noGrp="1" noRot="1" noChangeAspect="1" noChangeArrowheads="1" noTextEdit="1"/>
          </p:cNvSpPr>
          <p:nvPr>
            <p:ph type="sldImg"/>
          </p:nvPr>
        </p:nvSpPr>
        <p:spPr>
          <a:ln/>
        </p:spPr>
      </p:sp>
      <p:sp>
        <p:nvSpPr>
          <p:cNvPr id="80900" name="Rectangle 1027"/>
          <p:cNvSpPr>
            <a:spLocks noGrp="1" noChangeArrowheads="1"/>
          </p:cNvSpPr>
          <p:nvPr>
            <p:ph type="body" idx="1"/>
          </p:nvPr>
        </p:nvSpPr>
        <p:spPr>
          <a:noFill/>
          <a:ln/>
        </p:spPr>
        <p:txBody>
          <a:bodyPr/>
          <a:lstStyle/>
          <a:p>
            <a:pPr eaLnBrk="1" hangingPunct="1"/>
            <a:r>
              <a:rPr lang="en-US" smtClean="0">
                <a:latin typeface="Arial" charset="0"/>
              </a:rPr>
              <a:t>The most promising approach to improved password security is a proactive password checker, where a user is allowed to select his or her own password, but the system checks to see if it is allowable and rejects it if not. The trick is to strike a balance between user acceptability and strength. </a:t>
            </a:r>
          </a:p>
          <a:p>
            <a:pPr eaLnBrk="1" hangingPunct="1"/>
            <a:r>
              <a:rPr lang="en-US" smtClean="0">
                <a:latin typeface="Arial" charset="0"/>
              </a:rPr>
              <a:t>The first approach is a simple system for rule enforcement, enforcing say guidelines from user education. May not be good enough. Another approach is to compile a large dictionary of possible “bad”passwords, and check user passwords against this disapproved list. But this can be very large &amp; slow to search. A third approach is based on rejecting words using either a Markov model of guessable passwords, or a Bloom filter. Both attempt to identify good or bad passwords without keeping large dictionaries. See text for details.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31"/>
          <p:cNvSpPr>
            <a:spLocks noGrp="1" noChangeArrowheads="1"/>
          </p:cNvSpPr>
          <p:nvPr>
            <p:ph type="sldNum" sz="quarter" idx="5"/>
          </p:nvPr>
        </p:nvSpPr>
        <p:spPr>
          <a:noFill/>
        </p:spPr>
        <p:txBody>
          <a:bodyPr/>
          <a:lstStyle/>
          <a:p>
            <a:fld id="{4B029A29-59CA-41EB-9D41-F4AB1DC03965}" type="slidenum">
              <a:rPr lang="en-AU"/>
              <a:pPr/>
              <a:t>5</a:t>
            </a:fld>
            <a:endParaRPr lang="en-AU"/>
          </a:p>
        </p:txBody>
      </p:sp>
      <p:sp>
        <p:nvSpPr>
          <p:cNvPr id="19459" name="Rectangle 1026"/>
          <p:cNvSpPr>
            <a:spLocks noGrp="1" noRot="1" noChangeAspect="1" noChangeArrowheads="1" noTextEdit="1"/>
          </p:cNvSpPr>
          <p:nvPr>
            <p:ph type="sldImg"/>
          </p:nvPr>
        </p:nvSpPr>
        <p:spPr>
          <a:ln/>
        </p:spPr>
      </p:sp>
      <p:sp>
        <p:nvSpPr>
          <p:cNvPr id="19460" name="Rectangle 1027"/>
          <p:cNvSpPr>
            <a:spLocks noGrp="1" noChangeArrowheads="1"/>
          </p:cNvSpPr>
          <p:nvPr>
            <p:ph type="body" idx="1"/>
          </p:nvPr>
        </p:nvSpPr>
        <p:spPr>
          <a:noFill/>
          <a:ln/>
        </p:spPr>
        <p:txBody>
          <a:bodyPr/>
          <a:lstStyle/>
          <a:p>
            <a:pPr eaLnBrk="1" hangingPunct="1"/>
            <a:r>
              <a:rPr lang="en-US" smtClean="0">
                <a:latin typeface="Arial" charset="0"/>
                <a:cs typeface="Arial" charset="0"/>
              </a:rPr>
              <a:t>A significant security problem for networked systems is hostile, or at least unwanted, trespass being unauthorized login or use of a system, by local or remote users; or by software such as a virus, worm, or Trojan horse. </a:t>
            </a:r>
          </a:p>
          <a:p>
            <a:pPr eaLnBrk="1" hangingPunct="1"/>
            <a:r>
              <a:rPr lang="en-US" smtClean="0">
                <a:latin typeface="Arial" charset="0"/>
                <a:cs typeface="Arial" charset="0"/>
              </a:rPr>
              <a:t>One of the two most publicized threats to security is the intruder (or hacker or cracker), which Anderson identified three classes of:</a:t>
            </a:r>
          </a:p>
          <a:p>
            <a:pPr eaLnBrk="1" hangingPunct="1"/>
            <a:r>
              <a:rPr lang="en-US" smtClean="0">
                <a:latin typeface="Arial" charset="0"/>
                <a:cs typeface="Arial" charset="0"/>
              </a:rPr>
              <a:t>• Masquerader: An individual who is not authorized to use the computer (outsider)</a:t>
            </a:r>
          </a:p>
          <a:p>
            <a:pPr eaLnBrk="1" hangingPunct="1"/>
            <a:r>
              <a:rPr lang="en-US" smtClean="0">
                <a:latin typeface="Arial" charset="0"/>
                <a:cs typeface="Arial" charset="0"/>
              </a:rPr>
              <a:t>• Misfeasor: A legitimate user who accesses unauthorized data, programs, or resources (insider)</a:t>
            </a:r>
          </a:p>
          <a:p>
            <a:pPr eaLnBrk="1" hangingPunct="1"/>
            <a:r>
              <a:rPr lang="en-US" smtClean="0">
                <a:latin typeface="Arial" charset="0"/>
                <a:cs typeface="Arial" charset="0"/>
              </a:rPr>
              <a:t>• Clandestine user: An individual who seizes supervisory control of the system and uses this control to evade auditing and access controls or to suppress audit collection (either)</a:t>
            </a:r>
          </a:p>
          <a:p>
            <a:pPr eaLnBrk="1" hangingPunct="1"/>
            <a:r>
              <a:rPr lang="en-US" smtClean="0">
                <a:latin typeface="Arial" charset="0"/>
                <a:cs typeface="Arial" charset="0"/>
              </a:rPr>
              <a:t>Intruder attacks range from the benign (simply exploring net to see what is there); to the serious (who attempt to read privileged data, perform unauthorized modifications, or disrupt system).</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50</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31"/>
          <p:cNvSpPr>
            <a:spLocks noGrp="1" noChangeArrowheads="1"/>
          </p:cNvSpPr>
          <p:nvPr>
            <p:ph type="sldNum" sz="quarter" idx="5"/>
          </p:nvPr>
        </p:nvSpPr>
        <p:spPr>
          <a:noFill/>
        </p:spPr>
        <p:txBody>
          <a:bodyPr/>
          <a:lstStyle/>
          <a:p>
            <a:fld id="{C06C740E-81A4-40F7-96A2-0E3057025487}" type="slidenum">
              <a:rPr lang="en-AU"/>
              <a:pPr/>
              <a:t>51</a:t>
            </a:fld>
            <a:endParaRPr lang="en-AU"/>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en-US" smtClean="0">
                <a:latin typeface="Arial" charset="0"/>
              </a:rPr>
              <a:t>Chapter 20 summary.</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52</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54</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31"/>
          <p:cNvSpPr>
            <a:spLocks noGrp="1" noChangeArrowheads="1"/>
          </p:cNvSpPr>
          <p:nvPr>
            <p:ph type="sldNum" sz="quarter" idx="5"/>
          </p:nvPr>
        </p:nvSpPr>
        <p:spPr>
          <a:noFill/>
        </p:spPr>
        <p:txBody>
          <a:bodyPr/>
          <a:lstStyle/>
          <a:p>
            <a:fld id="{30023027-8261-426B-B518-0BDDCC994980}" type="slidenum">
              <a:rPr lang="en-AU"/>
              <a:pPr/>
              <a:t>6</a:t>
            </a:fld>
            <a:endParaRPr lang="en-AU"/>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r>
              <a:rPr lang="en-US" smtClean="0">
                <a:latin typeface="Arial" charset="0"/>
              </a:rPr>
              <a:t>The intruder threat has been well publicized, particularly because of the famous “Wily Hacker” incident of 1986–1987, documented by Cliff Stoll. Intruder attacks range from the benign to the serious. At the benign end of the scale, there are many people who simply wish to explore internets and see what is out there. At the serious end are individuals who are attempting to read privileged data, perform unauthorized modifications to data, or disrupt the system.</a:t>
            </a:r>
          </a:p>
          <a:p>
            <a:pPr eaLnBrk="1" hangingPunct="1"/>
            <a:r>
              <a:rPr lang="en-US" smtClean="0">
                <a:latin typeface="Arial" charset="0"/>
              </a:rPr>
              <a:t>One of the results of the growing awareness of the intruder problem has been the establishment of a number of computer emergency response teams (CERTs). These cooperative ventures collect information about system vulnerabilities and disseminate it to systems managers. </a:t>
            </a:r>
          </a:p>
          <a:p>
            <a:pPr eaLnBrk="1" hangingPunct="1"/>
            <a:r>
              <a:rPr lang="en-US" smtClean="0">
                <a:latin typeface="Arial" charset="0"/>
              </a:rPr>
              <a:t>The techniques and behavior patterns of intruders are constantly shifting, to exploit newly discovered weaknesses and to evade detection and countermeasures. Even so, intruders typically follow one of a number of recognizable behavior patterns, and these patterns typically differ from those of ordinary users.</a:t>
            </a:r>
          </a:p>
          <a:p>
            <a:pPr eaLnBrk="1" hangingPunct="1"/>
            <a:endParaRPr 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7</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C1EC77C0-5A6C-470B-A1F6-1F17BEA82F4F}" type="slidenum">
              <a:rPr lang="en-AU"/>
              <a:pPr/>
              <a:t>8</a:t>
            </a:fld>
            <a:endParaRPr lang="en-AU"/>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r>
              <a:rPr lang="en-US" smtClean="0">
                <a:latin typeface="Arial" charset="0"/>
                <a:cs typeface="Arial" charset="0"/>
              </a:rPr>
              <a:t>[GRAN04] lists the following examples of intrusion:</a:t>
            </a:r>
          </a:p>
          <a:p>
            <a:pPr eaLnBrk="1" hangingPunct="1"/>
            <a:r>
              <a:rPr lang="en-US" smtClean="0">
                <a:latin typeface="Arial" charset="0"/>
                <a:ea typeface="Times New Roman" pitchFamily="18" charset="0"/>
              </a:rPr>
              <a:t>• </a:t>
            </a:r>
            <a:r>
              <a:rPr lang="en-US" smtClean="0">
                <a:latin typeface="Arial" charset="0"/>
                <a:cs typeface="Arial" charset="0"/>
              </a:rPr>
              <a:t>Performing a remote root compromise of an e-mail server</a:t>
            </a:r>
          </a:p>
          <a:p>
            <a:pPr eaLnBrk="1" hangingPunct="1"/>
            <a:r>
              <a:rPr lang="en-US" smtClean="0">
                <a:latin typeface="Arial" charset="0"/>
                <a:ea typeface="Times New Roman" pitchFamily="18" charset="0"/>
              </a:rPr>
              <a:t>• </a:t>
            </a:r>
            <a:r>
              <a:rPr lang="en-US" smtClean="0">
                <a:latin typeface="Arial" charset="0"/>
                <a:cs typeface="Arial" charset="0"/>
              </a:rPr>
              <a:t>Defacing a Web server</a:t>
            </a:r>
          </a:p>
          <a:p>
            <a:pPr eaLnBrk="1" hangingPunct="1"/>
            <a:r>
              <a:rPr lang="en-US" smtClean="0">
                <a:latin typeface="Arial" charset="0"/>
                <a:cs typeface="Times New Roman" pitchFamily="18" charset="0"/>
              </a:rPr>
              <a:t>• </a:t>
            </a:r>
            <a:r>
              <a:rPr lang="en-US" smtClean="0">
                <a:latin typeface="Arial" charset="0"/>
                <a:cs typeface="Arial" charset="0"/>
              </a:rPr>
              <a:t>Guessing and cracking passwords</a:t>
            </a:r>
          </a:p>
          <a:p>
            <a:pPr eaLnBrk="1" hangingPunct="1"/>
            <a:r>
              <a:rPr lang="en-US" smtClean="0">
                <a:latin typeface="Arial" charset="0"/>
                <a:cs typeface="Times New Roman" pitchFamily="18" charset="0"/>
              </a:rPr>
              <a:t>• </a:t>
            </a:r>
            <a:r>
              <a:rPr lang="en-US" smtClean="0">
                <a:latin typeface="Arial" charset="0"/>
                <a:cs typeface="Arial" charset="0"/>
              </a:rPr>
              <a:t>Copying a database containing credit card numbers</a:t>
            </a:r>
          </a:p>
          <a:p>
            <a:pPr eaLnBrk="1" hangingPunct="1"/>
            <a:r>
              <a:rPr lang="en-US" smtClean="0">
                <a:latin typeface="Arial" charset="0"/>
                <a:cs typeface="Times New Roman" pitchFamily="18" charset="0"/>
              </a:rPr>
              <a:t>• </a:t>
            </a:r>
            <a:r>
              <a:rPr lang="en-US" smtClean="0">
                <a:latin typeface="Arial" charset="0"/>
                <a:cs typeface="Arial" charset="0"/>
              </a:rPr>
              <a:t>Viewing sensitive data, including payroll records and medical information, without authorization</a:t>
            </a:r>
          </a:p>
          <a:p>
            <a:pPr eaLnBrk="1" hangingPunct="1"/>
            <a:r>
              <a:rPr lang="en-US" smtClean="0">
                <a:latin typeface="Arial" charset="0"/>
                <a:cs typeface="Times New Roman" pitchFamily="18" charset="0"/>
              </a:rPr>
              <a:t>• </a:t>
            </a:r>
            <a:r>
              <a:rPr lang="en-US" smtClean="0">
                <a:latin typeface="Arial" charset="0"/>
                <a:cs typeface="Arial" charset="0"/>
              </a:rPr>
              <a:t>Running a packet sniffer on a workstation to capture usernames and passwords</a:t>
            </a:r>
          </a:p>
          <a:p>
            <a:pPr eaLnBrk="1" hangingPunct="1"/>
            <a:r>
              <a:rPr lang="en-US" smtClean="0">
                <a:latin typeface="Arial" charset="0"/>
                <a:cs typeface="Times New Roman" pitchFamily="18" charset="0"/>
              </a:rPr>
              <a:t>• </a:t>
            </a:r>
            <a:r>
              <a:rPr lang="en-US" smtClean="0">
                <a:latin typeface="Arial" charset="0"/>
                <a:cs typeface="Arial" charset="0"/>
              </a:rPr>
              <a:t>Using a permission error on an anonymous FTP server to distribute pirated software and music files</a:t>
            </a:r>
          </a:p>
          <a:p>
            <a:pPr eaLnBrk="1" hangingPunct="1"/>
            <a:r>
              <a:rPr lang="en-US" smtClean="0">
                <a:latin typeface="Arial" charset="0"/>
                <a:cs typeface="Times New Roman" pitchFamily="18" charset="0"/>
              </a:rPr>
              <a:t>• </a:t>
            </a:r>
            <a:r>
              <a:rPr lang="en-US" smtClean="0">
                <a:latin typeface="Arial" charset="0"/>
                <a:cs typeface="Arial" charset="0"/>
              </a:rPr>
              <a:t>Dialing into an unsecured modem and gaining internal network access</a:t>
            </a:r>
          </a:p>
          <a:p>
            <a:pPr eaLnBrk="1" hangingPunct="1"/>
            <a:r>
              <a:rPr lang="en-US" smtClean="0">
                <a:latin typeface="Arial" charset="0"/>
                <a:cs typeface="Times New Roman" pitchFamily="18" charset="0"/>
              </a:rPr>
              <a:t>• </a:t>
            </a:r>
            <a:r>
              <a:rPr lang="en-US" smtClean="0">
                <a:latin typeface="Arial" charset="0"/>
                <a:cs typeface="Arial" charset="0"/>
              </a:rPr>
              <a:t>Posing as an executive, calling the help desk, resetting the executive’s e-mail password, and learning the new password</a:t>
            </a:r>
          </a:p>
          <a:p>
            <a:pPr eaLnBrk="1" hangingPunct="1"/>
            <a:r>
              <a:rPr lang="en-US" smtClean="0">
                <a:latin typeface="Arial" charset="0"/>
                <a:cs typeface="Times New Roman" pitchFamily="18" charset="0"/>
              </a:rPr>
              <a:t>• </a:t>
            </a:r>
            <a:r>
              <a:rPr lang="en-US" smtClean="0">
                <a:latin typeface="Arial" charset="0"/>
                <a:cs typeface="Arial" charset="0"/>
              </a:rPr>
              <a:t>Using an unattended, logged-in workstation without permission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9</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band"/>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 y="5583235"/>
            <a:ext cx="9128125" cy="1289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18"/>
          <p:cNvSpPr>
            <a:spLocks noChangeArrowheads="1"/>
          </p:cNvSpPr>
          <p:nvPr/>
        </p:nvSpPr>
        <p:spPr bwMode="auto">
          <a:xfrm>
            <a:off x="0" y="0"/>
            <a:ext cx="9144000" cy="1752600"/>
          </a:xfrm>
          <a:prstGeom prst="rect">
            <a:avLst/>
          </a:prstGeom>
          <a:solidFill>
            <a:srgbClr val="335295"/>
          </a:solidFill>
          <a:ln w="9525">
            <a:noFill/>
            <a:miter lim="800000"/>
            <a:headEnd/>
            <a:tailEnd/>
          </a:ln>
        </p:spPr>
        <p:txBody>
          <a:bodyPr wrap="none" anchor="ctr"/>
          <a:lstStyle/>
          <a:p>
            <a:pPr>
              <a:defRPr/>
            </a:pPr>
            <a:endParaRPr lang="en-US" sz="1800">
              <a:latin typeface="Arial" charset="0"/>
              <a:cs typeface="+mn-cs"/>
            </a:endParaRPr>
          </a:p>
        </p:txBody>
      </p:sp>
      <p:sp>
        <p:nvSpPr>
          <p:cNvPr id="5122" name="Rectangle 2"/>
          <p:cNvSpPr>
            <a:spLocks noGrp="1" noChangeArrowheads="1"/>
          </p:cNvSpPr>
          <p:nvPr>
            <p:ph type="ctrTitle"/>
          </p:nvPr>
        </p:nvSpPr>
        <p:spPr>
          <a:xfrm>
            <a:off x="685800" y="2286000"/>
            <a:ext cx="7772400" cy="1143000"/>
          </a:xfrm>
        </p:spPr>
        <p:txBody>
          <a:bodyPr/>
          <a:lstStyle>
            <a:lvl1pPr>
              <a:defRPr>
                <a:solidFill>
                  <a:srgbClr val="1B57B5"/>
                </a:solidFill>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latin typeface="Arial" panose="020B0604020202020204" pitchFamily="34" charset="0"/>
                <a:cs typeface="Arial" panose="020B0604020202020204" pitchFamily="34" charset="0"/>
              </a:defRPr>
            </a:lvl1pPr>
          </a:lstStyle>
          <a:p>
            <a:r>
              <a:rPr lang="en-US" smtClean="0"/>
              <a:t>Click to edit Master subtitle style</a:t>
            </a:r>
            <a:endParaRPr lang="en-US"/>
          </a:p>
        </p:txBody>
      </p:sp>
    </p:spTree>
    <p:extLst>
      <p:ext uri="{BB962C8B-B14F-4D97-AF65-F5344CB8AC3E}">
        <p14:creationId xmlns="" xmlns:p14="http://schemas.microsoft.com/office/powerpoint/2010/main" val="3388091961"/>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57200" y="1066800"/>
            <a:ext cx="822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74638"/>
            <a:ext cx="8229600" cy="792162"/>
          </a:xfrm>
        </p:spPr>
        <p:txBody>
          <a:bodyPr/>
          <a:lstStyle>
            <a:lvl1pPr>
              <a:defRPr sz="3200">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457200" y="1219202"/>
            <a:ext cx="8229600" cy="4906963"/>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p:nvSpPr>
        <p:spPr>
          <a:xfrm>
            <a:off x="3800520" y="6291590"/>
            <a:ext cx="466794" cy="253916"/>
          </a:xfrm>
          <a:prstGeom prst="rect">
            <a:avLst/>
          </a:prstGeom>
          <a:noFill/>
        </p:spPr>
        <p:txBody>
          <a:bodyPr wrap="none" rtlCol="0">
            <a:spAutoFit/>
          </a:bodyPr>
          <a:lstStyle/>
          <a:p>
            <a:r>
              <a:rPr lang="en-US" sz="1050" i="1" baseline="0" dirty="0" smtClean="0"/>
              <a:t>v 1.0</a:t>
            </a:r>
            <a:endParaRPr lang="en-US" sz="1050" i="1" dirty="0"/>
          </a:p>
        </p:txBody>
      </p:sp>
    </p:spTree>
    <p:extLst>
      <p:ext uri="{BB962C8B-B14F-4D97-AF65-F5344CB8AC3E}">
        <p14:creationId xmlns="" xmlns:p14="http://schemas.microsoft.com/office/powerpoint/2010/main" val="2107125811"/>
      </p:ext>
    </p:extLst>
  </p:cSld>
  <p:clrMapOvr>
    <a:overrideClrMapping bg1="lt1" tx1="dk1" bg2="lt2" tx2="dk2" accent1="accent1" accent2="accent2" accent3="accent3" accent4="accent4" accent5="accent5" accent6="accent6" hlink="hlink" folHlink="folHlink"/>
  </p:clrMapOvr>
  <p:transition>
    <p:wipe dir="d"/>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1" descr="band"/>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 y="5568727"/>
            <a:ext cx="9142413" cy="1289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2" name="Rectangle 3"/>
          <p:cNvSpPr>
            <a:spLocks noGrp="1" noChangeArrowheads="1"/>
          </p:cNvSpPr>
          <p:nvPr>
            <p:ph type="body" idx="1"/>
          </p:nvPr>
        </p:nvSpPr>
        <p:spPr bwMode="auto">
          <a:xfrm>
            <a:off x="457200" y="1447800"/>
            <a:ext cx="8229600" cy="4678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Oval 4"/>
          <p:cNvSpPr>
            <a:spLocks noChangeArrowheads="1"/>
          </p:cNvSpPr>
          <p:nvPr/>
        </p:nvSpPr>
        <p:spPr bwMode="auto">
          <a:xfrm>
            <a:off x="0" y="6213364"/>
            <a:ext cx="685800" cy="304800"/>
          </a:xfrm>
          <a:prstGeom prst="ellipse">
            <a:avLst/>
          </a:prstGeom>
          <a:solidFill>
            <a:schemeClr val="bg1"/>
          </a:solidFill>
          <a:ln w="25400" algn="ctr">
            <a:solidFill>
              <a:schemeClr val="bg1"/>
            </a:solidFill>
            <a:round/>
            <a:headEnd/>
            <a:tailEnd/>
          </a:ln>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fld id="{68F38F93-EFB2-4D8E-B34E-D4180BE42A95}" type="slidenum">
              <a:rPr lang="en-US" altLang="en-US" sz="1600" b="1">
                <a:solidFill>
                  <a:schemeClr val="accent2"/>
                </a:solidFill>
                <a:latin typeface="Calibri" panose="020F0502020204030204" pitchFamily="34" charset="0"/>
              </a:rPr>
              <a:pPr algn="ctr"/>
              <a:t>‹#›</a:t>
            </a:fld>
            <a:endParaRPr lang="en-US" altLang="en-US" sz="1800" b="1" dirty="0">
              <a:solidFill>
                <a:schemeClr val="accent2"/>
              </a:solidFill>
              <a:latin typeface="Calibri" panose="020F0502020204030204" pitchFamily="34" charset="0"/>
            </a:endParaRPr>
          </a:p>
        </p:txBody>
      </p:sp>
    </p:spTree>
    <p:extLst>
      <p:ext uri="{BB962C8B-B14F-4D97-AF65-F5344CB8AC3E}">
        <p14:creationId xmlns="" xmlns:p14="http://schemas.microsoft.com/office/powerpoint/2010/main" val="2030570571"/>
      </p:ext>
    </p:extLst>
  </p:cSld>
  <p:clrMap bg1="lt1" tx1="dk1" bg2="lt2" tx2="dk2" accent1="accent1" accent2="accent2" accent3="accent3" accent4="accent4" accent5="accent5" accent6="accent6" hlink="hlink" folHlink="folHlink"/>
  <p:sldLayoutIdLst>
    <p:sldLayoutId id="2147483666" r:id="rId1"/>
    <p:sldLayoutId id="2147483667" r:id="rId2"/>
  </p:sldLayoutIdLst>
  <p:transition>
    <p:wipe dir="d"/>
  </p:transition>
  <p:hf sldNum="0" hdr="0" ftr="0" dt="0"/>
  <p:txStyles>
    <p:titleStyle>
      <a:lvl1pPr algn="ctr" rtl="0" eaLnBrk="1" fontAlgn="base" hangingPunct="1">
        <a:spcBef>
          <a:spcPct val="0"/>
        </a:spcBef>
        <a:spcAft>
          <a:spcPct val="0"/>
        </a:spcAft>
        <a:defRPr sz="3200">
          <a:solidFill>
            <a:srgbClr val="1B57B5"/>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200">
          <a:solidFill>
            <a:srgbClr val="1B57B5"/>
          </a:solidFill>
          <a:latin typeface="Tahoma" pitchFamily="34" charset="0"/>
          <a:cs typeface="Tahoma" pitchFamily="34" charset="0"/>
        </a:defRPr>
      </a:lvl2pPr>
      <a:lvl3pPr algn="ctr" rtl="0" eaLnBrk="1" fontAlgn="base" hangingPunct="1">
        <a:spcBef>
          <a:spcPct val="0"/>
        </a:spcBef>
        <a:spcAft>
          <a:spcPct val="0"/>
        </a:spcAft>
        <a:defRPr sz="3200">
          <a:solidFill>
            <a:srgbClr val="1B57B5"/>
          </a:solidFill>
          <a:latin typeface="Tahoma" pitchFamily="34" charset="0"/>
          <a:cs typeface="Tahoma" pitchFamily="34" charset="0"/>
        </a:defRPr>
      </a:lvl3pPr>
      <a:lvl4pPr algn="ctr" rtl="0" eaLnBrk="1" fontAlgn="base" hangingPunct="1">
        <a:spcBef>
          <a:spcPct val="0"/>
        </a:spcBef>
        <a:spcAft>
          <a:spcPct val="0"/>
        </a:spcAft>
        <a:defRPr sz="3200">
          <a:solidFill>
            <a:srgbClr val="1B57B5"/>
          </a:solidFill>
          <a:latin typeface="Tahoma" pitchFamily="34" charset="0"/>
          <a:cs typeface="Tahoma" pitchFamily="34" charset="0"/>
        </a:defRPr>
      </a:lvl4pPr>
      <a:lvl5pPr algn="ctr" rtl="0" eaLnBrk="1" fontAlgn="base" hangingPunct="1">
        <a:spcBef>
          <a:spcPct val="0"/>
        </a:spcBef>
        <a:spcAft>
          <a:spcPct val="0"/>
        </a:spcAft>
        <a:defRPr sz="3200">
          <a:solidFill>
            <a:srgbClr val="1B57B5"/>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p:titleStyle>
    <p:bodyStyle>
      <a:lvl1pPr marL="342900" indent="-342900" algn="l" rtl="0" eaLnBrk="1" fontAlgn="base" hangingPunct="1">
        <a:spcBef>
          <a:spcPct val="20000"/>
        </a:spcBef>
        <a:spcAft>
          <a:spcPct val="0"/>
        </a:spcAft>
        <a:buChar char="•"/>
        <a:defRPr sz="2800">
          <a:solidFill>
            <a:srgbClr val="0000FF"/>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2pPr>
      <a:lvl3pPr marL="1143000" indent="-228600" algn="l" rtl="0" eaLnBrk="1" fontAlgn="base" hangingPunct="1">
        <a:spcBef>
          <a:spcPct val="20000"/>
        </a:spcBef>
        <a:spcAft>
          <a:spcPct val="0"/>
        </a:spcAft>
        <a:buChar char="•"/>
        <a:defRPr sz="2000">
          <a:solidFill>
            <a:srgbClr val="1B57B5"/>
          </a:solidFill>
          <a:latin typeface="Arial" panose="020B0604020202020204" pitchFamily="34" charset="0"/>
          <a:cs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Cryptography and Network Security</a:t>
            </a:r>
            <a:br>
              <a:rPr lang="en-US" b="1" dirty="0" smtClean="0"/>
            </a:br>
            <a:endParaRPr lang="en-IN" dirty="0"/>
          </a:p>
        </p:txBody>
      </p:sp>
      <p:sp>
        <p:nvSpPr>
          <p:cNvPr id="5" name="Subtitle 4"/>
          <p:cNvSpPr>
            <a:spLocks noGrp="1"/>
          </p:cNvSpPr>
          <p:nvPr>
            <p:ph type="subTitle" idx="1"/>
          </p:nvPr>
        </p:nvSpPr>
        <p:spPr>
          <a:xfrm>
            <a:off x="1371600" y="3809999"/>
            <a:ext cx="6400800" cy="2055223"/>
          </a:xfrm>
        </p:spPr>
        <p:txBody>
          <a:bodyPr/>
          <a:lstStyle/>
          <a:p>
            <a:r>
              <a:rPr lang="en-US" dirty="0" smtClean="0"/>
              <a:t>INTRUSION DETECTION SYSTEM</a:t>
            </a:r>
          </a:p>
        </p:txBody>
      </p:sp>
    </p:spTree>
    <p:extLst>
      <p:ext uri="{BB962C8B-B14F-4D97-AF65-F5344CB8AC3E}">
        <p14:creationId xmlns="" xmlns:p14="http://schemas.microsoft.com/office/powerpoint/2010/main" val="3948537728"/>
      </p:ext>
    </p:extLst>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457200" y="228600"/>
            <a:ext cx="8229600" cy="1139825"/>
          </a:xfrm>
        </p:spPr>
        <p:txBody>
          <a:bodyPr/>
          <a:lstStyle/>
          <a:p>
            <a:pPr eaLnBrk="1" hangingPunct="1">
              <a:defRPr/>
            </a:pPr>
            <a:r>
              <a:rPr lang="en-US">
                <a:ea typeface="+mj-ea"/>
              </a:rPr>
              <a:t>Hackers</a:t>
            </a:r>
          </a:p>
        </p:txBody>
      </p:sp>
      <p:sp>
        <p:nvSpPr>
          <p:cNvPr id="210947" name="Rectangle 3"/>
          <p:cNvSpPr>
            <a:spLocks noGrp="1" noChangeArrowheads="1"/>
          </p:cNvSpPr>
          <p:nvPr>
            <p:ph type="body" idx="1"/>
          </p:nvPr>
        </p:nvSpPr>
        <p:spPr>
          <a:xfrm>
            <a:off x="457200" y="1524000"/>
            <a:ext cx="8229600" cy="5105400"/>
          </a:xfrm>
        </p:spPr>
        <p:txBody>
          <a:bodyPr/>
          <a:lstStyle/>
          <a:p>
            <a:pPr eaLnBrk="1" hangingPunct="1"/>
            <a:r>
              <a:rPr lang="en-US" sz="2800" smtClean="0"/>
              <a:t>motivated by thrill of access and status</a:t>
            </a:r>
          </a:p>
          <a:p>
            <a:pPr lvl="1" eaLnBrk="1" hangingPunct="1"/>
            <a:r>
              <a:rPr lang="en-US" sz="2400" smtClean="0"/>
              <a:t>hacking community a strong meritocracy</a:t>
            </a:r>
          </a:p>
          <a:p>
            <a:pPr lvl="1" eaLnBrk="1" hangingPunct="1"/>
            <a:r>
              <a:rPr lang="en-US" sz="2400" smtClean="0"/>
              <a:t>status is determined by level of competence</a:t>
            </a:r>
          </a:p>
          <a:p>
            <a:pPr eaLnBrk="1" hangingPunct="1"/>
            <a:r>
              <a:rPr lang="en-US" sz="2800" smtClean="0"/>
              <a:t>benign intruders might be tolerable</a:t>
            </a:r>
          </a:p>
          <a:p>
            <a:pPr lvl="1" eaLnBrk="1" hangingPunct="1"/>
            <a:r>
              <a:rPr lang="en-US" sz="2400" smtClean="0"/>
              <a:t>do consume resources and may slow performance</a:t>
            </a:r>
          </a:p>
          <a:p>
            <a:pPr lvl="1" eaLnBrk="1" hangingPunct="1"/>
            <a:r>
              <a:rPr lang="en-US" sz="2400" smtClean="0"/>
              <a:t>can’t know in advance whether benign or malign</a:t>
            </a:r>
          </a:p>
          <a:p>
            <a:pPr eaLnBrk="1" hangingPunct="1"/>
            <a:r>
              <a:rPr lang="en-US" sz="2800" smtClean="0"/>
              <a:t>IDS / IPS / VPNs can help counter</a:t>
            </a:r>
          </a:p>
          <a:p>
            <a:pPr eaLnBrk="1" hangingPunct="1"/>
            <a:r>
              <a:rPr lang="en-US" sz="2800" smtClean="0"/>
              <a:t>awareness led to establishment of CERTs</a:t>
            </a:r>
          </a:p>
          <a:p>
            <a:pPr lvl="1" eaLnBrk="1" hangingPunct="1"/>
            <a:r>
              <a:rPr lang="en-US" sz="2400" smtClean="0"/>
              <a:t>collect / disseminate vulnerability info / responses</a:t>
            </a:r>
          </a:p>
        </p:txBody>
      </p:sp>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781124"/>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nSpc>
                <a:spcPct val="90000"/>
              </a:lnSpc>
            </a:pPr>
            <a:r>
              <a:rPr lang="sv-SE" sz="2000" dirty="0" smtClean="0"/>
              <a:t>Intruder</a:t>
            </a:r>
          </a:p>
          <a:p>
            <a:pPr lvl="1">
              <a:lnSpc>
                <a:spcPct val="90000"/>
              </a:lnSpc>
            </a:pPr>
            <a:r>
              <a:rPr lang="sv-SE" sz="1600" dirty="0" smtClean="0"/>
              <a:t>Example</a:t>
            </a:r>
          </a:p>
          <a:p>
            <a:pPr>
              <a:lnSpc>
                <a:spcPct val="90000"/>
              </a:lnSpc>
            </a:pPr>
            <a:r>
              <a:rPr lang="sv-SE" sz="2000" dirty="0" smtClean="0"/>
              <a:t>Hackers</a:t>
            </a:r>
          </a:p>
          <a:p>
            <a:pPr lvl="1">
              <a:lnSpc>
                <a:spcPct val="90000"/>
              </a:lnSpc>
            </a:pPr>
            <a:r>
              <a:rPr lang="sv-SE" sz="1600" dirty="0" smtClean="0"/>
              <a:t>Example</a:t>
            </a:r>
          </a:p>
          <a:p>
            <a:pPr>
              <a:lnSpc>
                <a:spcPct val="90000"/>
              </a:lnSpc>
            </a:pPr>
            <a:r>
              <a:rPr lang="sv-SE" sz="2000" dirty="0" smtClean="0"/>
              <a:t>Criminal Enterprise</a:t>
            </a:r>
          </a:p>
          <a:p>
            <a:pPr>
              <a:lnSpc>
                <a:spcPct val="90000"/>
              </a:lnSpc>
            </a:pPr>
            <a:r>
              <a:rPr lang="sv-SE" sz="2000" dirty="0" smtClean="0"/>
              <a:t>Insider attacks</a:t>
            </a:r>
          </a:p>
          <a:p>
            <a:pPr>
              <a:lnSpc>
                <a:spcPct val="90000"/>
              </a:lnSpc>
            </a:pPr>
            <a:r>
              <a:rPr lang="sv-SE" sz="2000" dirty="0" smtClean="0"/>
              <a:t>Intrusion techniques</a:t>
            </a:r>
          </a:p>
          <a:p>
            <a:pPr>
              <a:lnSpc>
                <a:spcPct val="90000"/>
              </a:lnSpc>
            </a:pPr>
            <a:r>
              <a:rPr lang="sv-SE" sz="2000" dirty="0" smtClean="0"/>
              <a:t>Approaches</a:t>
            </a:r>
          </a:p>
          <a:p>
            <a:pPr lvl="1">
              <a:lnSpc>
                <a:spcPct val="90000"/>
              </a:lnSpc>
            </a:pPr>
            <a:r>
              <a:rPr lang="sv-SE" sz="1600" dirty="0" smtClean="0"/>
              <a:t>Audit records</a:t>
            </a:r>
          </a:p>
          <a:p>
            <a:pPr lvl="1">
              <a:lnSpc>
                <a:spcPct val="90000"/>
              </a:lnSpc>
            </a:pPr>
            <a:r>
              <a:rPr lang="sv-SE" sz="1600" dirty="0" smtClean="0"/>
              <a:t>Statistical anomaly detection</a:t>
            </a:r>
          </a:p>
          <a:p>
            <a:pPr lvl="1">
              <a:lnSpc>
                <a:spcPct val="90000"/>
              </a:lnSpc>
            </a:pPr>
            <a:r>
              <a:rPr lang="sv-SE" sz="1600" dirty="0" smtClean="0"/>
              <a:t>Audit record analysis</a:t>
            </a:r>
          </a:p>
          <a:p>
            <a:pPr lvl="1">
              <a:lnSpc>
                <a:spcPct val="90000"/>
              </a:lnSpc>
            </a:pPr>
            <a:r>
              <a:rPr lang="sv-SE" sz="1600" dirty="0" smtClean="0"/>
              <a:t>Rule based intrusion detection</a:t>
            </a:r>
          </a:p>
          <a:p>
            <a:pPr lvl="1">
              <a:lnSpc>
                <a:spcPct val="90000"/>
              </a:lnSpc>
            </a:pPr>
            <a:r>
              <a:rPr lang="sv-SE" sz="1600" dirty="0" smtClean="0"/>
              <a:t>’distributed intrusion detection</a:t>
            </a:r>
          </a:p>
          <a:p>
            <a:pPr lvl="1">
              <a:lnSpc>
                <a:spcPct val="90000"/>
              </a:lnSpc>
            </a:pPr>
            <a:r>
              <a:rPr lang="sv-SE" sz="1600" dirty="0" smtClean="0"/>
              <a:t>Honeypots</a:t>
            </a:r>
          </a:p>
          <a:p>
            <a:pPr lvl="1">
              <a:lnSpc>
                <a:spcPct val="90000"/>
              </a:lnSpc>
            </a:pPr>
            <a:r>
              <a:rPr lang="sv-SE" sz="1600" dirty="0" smtClean="0"/>
              <a:t>Password management</a:t>
            </a:r>
          </a:p>
          <a:p>
            <a:pPr algn="just"/>
            <a:r>
              <a:rPr lang="en-US" sz="2000" dirty="0" smtClean="0"/>
              <a:t>Summary</a:t>
            </a:r>
          </a:p>
          <a:p>
            <a:pPr algn="just"/>
            <a:r>
              <a:rPr lang="en-US" sz="2000" dirty="0" smtClean="0"/>
              <a:t>Test your understanding</a:t>
            </a:r>
          </a:p>
          <a:p>
            <a:pPr algn="just"/>
            <a:r>
              <a:rPr lang="en-US" sz="2000"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637597" y="2024742"/>
            <a:ext cx="4025841" cy="313509"/>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pPr eaLnBrk="1" hangingPunct="1">
              <a:defRPr/>
            </a:pPr>
            <a:r>
              <a:rPr lang="en-US">
                <a:ea typeface="+mj-ea"/>
              </a:rPr>
              <a:t>Hacker Behavior Example</a:t>
            </a:r>
          </a:p>
        </p:txBody>
      </p:sp>
      <p:sp>
        <p:nvSpPr>
          <p:cNvPr id="211971" name="Rectangle 3"/>
          <p:cNvSpPr>
            <a:spLocks noGrp="1" noChangeArrowheads="1"/>
          </p:cNvSpPr>
          <p:nvPr>
            <p:ph type="body" idx="1"/>
          </p:nvPr>
        </p:nvSpPr>
        <p:spPr>
          <a:xfrm>
            <a:off x="457200" y="1676400"/>
            <a:ext cx="8229600" cy="4724400"/>
          </a:xfrm>
        </p:spPr>
        <p:txBody>
          <a:bodyPr/>
          <a:lstStyle/>
          <a:p>
            <a:pPr marL="609600" indent="-609600" eaLnBrk="1" hangingPunct="1">
              <a:lnSpc>
                <a:spcPct val="90000"/>
              </a:lnSpc>
              <a:buFont typeface="Times" pitchFamily="-107" charset="0"/>
              <a:buAutoNum type="arabicPeriod"/>
              <a:defRPr/>
            </a:pPr>
            <a:r>
              <a:rPr lang="en-US">
                <a:latin typeface="Helvetica" pitchFamily="-107" charset="0"/>
                <a:ea typeface="+mn-ea"/>
              </a:rPr>
              <a:t>select target using IP lookup tools </a:t>
            </a:r>
          </a:p>
          <a:p>
            <a:pPr marL="609600" indent="-609600" eaLnBrk="1" hangingPunct="1">
              <a:lnSpc>
                <a:spcPct val="90000"/>
              </a:lnSpc>
              <a:buFont typeface="Times" pitchFamily="-107" charset="0"/>
              <a:buAutoNum type="arabicPeriod"/>
              <a:defRPr/>
            </a:pPr>
            <a:r>
              <a:rPr lang="en-US">
                <a:latin typeface="Helvetica" pitchFamily="-107" charset="0"/>
                <a:ea typeface="+mn-ea"/>
              </a:rPr>
              <a:t>map network for accessible services </a:t>
            </a:r>
          </a:p>
          <a:p>
            <a:pPr marL="609600" indent="-609600" eaLnBrk="1" hangingPunct="1">
              <a:lnSpc>
                <a:spcPct val="90000"/>
              </a:lnSpc>
              <a:buFont typeface="Times" pitchFamily="-107" charset="0"/>
              <a:buAutoNum type="arabicPeriod"/>
              <a:defRPr/>
            </a:pPr>
            <a:r>
              <a:rPr lang="en-US">
                <a:latin typeface="Helvetica" pitchFamily="-107" charset="0"/>
                <a:ea typeface="+mn-ea"/>
              </a:rPr>
              <a:t>identify potentially vulnerable services </a:t>
            </a:r>
          </a:p>
          <a:p>
            <a:pPr marL="609600" indent="-609600" eaLnBrk="1" hangingPunct="1">
              <a:lnSpc>
                <a:spcPct val="90000"/>
              </a:lnSpc>
              <a:buFont typeface="Times" pitchFamily="-107" charset="0"/>
              <a:buAutoNum type="arabicPeriod"/>
              <a:defRPr/>
            </a:pPr>
            <a:r>
              <a:rPr lang="en-US">
                <a:latin typeface="Helvetica" pitchFamily="-107" charset="0"/>
                <a:ea typeface="+mn-ea"/>
              </a:rPr>
              <a:t>brute force (guess) passwords</a:t>
            </a:r>
          </a:p>
          <a:p>
            <a:pPr marL="609600" indent="-609600" eaLnBrk="1" hangingPunct="1">
              <a:lnSpc>
                <a:spcPct val="90000"/>
              </a:lnSpc>
              <a:buFont typeface="Times" pitchFamily="-107" charset="0"/>
              <a:buAutoNum type="arabicPeriod"/>
              <a:defRPr/>
            </a:pPr>
            <a:r>
              <a:rPr lang="en-US">
                <a:latin typeface="Helvetica" pitchFamily="-107" charset="0"/>
                <a:ea typeface="+mn-ea"/>
              </a:rPr>
              <a:t>install remote administration tool </a:t>
            </a:r>
          </a:p>
          <a:p>
            <a:pPr marL="609600" indent="-609600" eaLnBrk="1" hangingPunct="1">
              <a:lnSpc>
                <a:spcPct val="90000"/>
              </a:lnSpc>
              <a:buFont typeface="Times" pitchFamily="-107" charset="0"/>
              <a:buAutoNum type="arabicPeriod"/>
              <a:defRPr/>
            </a:pPr>
            <a:r>
              <a:rPr lang="en-US">
                <a:latin typeface="Helvetica" pitchFamily="-107" charset="0"/>
                <a:ea typeface="+mn-ea"/>
              </a:rPr>
              <a:t>wait for admin to log on and capture password</a:t>
            </a:r>
          </a:p>
          <a:p>
            <a:pPr marL="609600" indent="-609600" eaLnBrk="1" hangingPunct="1">
              <a:lnSpc>
                <a:spcPct val="90000"/>
              </a:lnSpc>
              <a:buFont typeface="Times" pitchFamily="-107" charset="0"/>
              <a:buAutoNum type="arabicPeriod"/>
              <a:defRPr/>
            </a:pPr>
            <a:r>
              <a:rPr lang="en-US">
                <a:latin typeface="Helvetica" pitchFamily="-107" charset="0"/>
                <a:ea typeface="+mn-ea"/>
              </a:rPr>
              <a:t>use password to access remainder of network</a:t>
            </a:r>
          </a:p>
        </p:txBody>
      </p:sp>
    </p:spTree>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781124"/>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nSpc>
                <a:spcPct val="90000"/>
              </a:lnSpc>
            </a:pPr>
            <a:r>
              <a:rPr lang="sv-SE" sz="2000" dirty="0" smtClean="0"/>
              <a:t>Intruder</a:t>
            </a:r>
          </a:p>
          <a:p>
            <a:pPr lvl="1">
              <a:lnSpc>
                <a:spcPct val="90000"/>
              </a:lnSpc>
            </a:pPr>
            <a:r>
              <a:rPr lang="sv-SE" sz="1600" dirty="0" smtClean="0"/>
              <a:t>Example</a:t>
            </a:r>
          </a:p>
          <a:p>
            <a:pPr>
              <a:lnSpc>
                <a:spcPct val="90000"/>
              </a:lnSpc>
            </a:pPr>
            <a:r>
              <a:rPr lang="sv-SE" sz="2000" dirty="0" smtClean="0"/>
              <a:t>Hackers</a:t>
            </a:r>
          </a:p>
          <a:p>
            <a:pPr lvl="1">
              <a:lnSpc>
                <a:spcPct val="90000"/>
              </a:lnSpc>
            </a:pPr>
            <a:r>
              <a:rPr lang="sv-SE" sz="1600" dirty="0" smtClean="0"/>
              <a:t>Example</a:t>
            </a:r>
          </a:p>
          <a:p>
            <a:pPr>
              <a:lnSpc>
                <a:spcPct val="90000"/>
              </a:lnSpc>
            </a:pPr>
            <a:r>
              <a:rPr lang="sv-SE" sz="2000" dirty="0" smtClean="0"/>
              <a:t>Criminal Enterprise</a:t>
            </a:r>
          </a:p>
          <a:p>
            <a:pPr>
              <a:lnSpc>
                <a:spcPct val="90000"/>
              </a:lnSpc>
            </a:pPr>
            <a:r>
              <a:rPr lang="sv-SE" sz="2000" dirty="0" smtClean="0"/>
              <a:t>Insider attacks</a:t>
            </a:r>
          </a:p>
          <a:p>
            <a:pPr>
              <a:lnSpc>
                <a:spcPct val="90000"/>
              </a:lnSpc>
            </a:pPr>
            <a:r>
              <a:rPr lang="sv-SE" sz="2000" dirty="0" smtClean="0"/>
              <a:t>Intrusion techniques</a:t>
            </a:r>
          </a:p>
          <a:p>
            <a:pPr>
              <a:lnSpc>
                <a:spcPct val="90000"/>
              </a:lnSpc>
            </a:pPr>
            <a:r>
              <a:rPr lang="sv-SE" sz="2000" dirty="0" smtClean="0"/>
              <a:t>Approaches</a:t>
            </a:r>
          </a:p>
          <a:p>
            <a:pPr lvl="1">
              <a:lnSpc>
                <a:spcPct val="90000"/>
              </a:lnSpc>
            </a:pPr>
            <a:r>
              <a:rPr lang="sv-SE" sz="1600" dirty="0" smtClean="0"/>
              <a:t>Audit records</a:t>
            </a:r>
          </a:p>
          <a:p>
            <a:pPr lvl="1">
              <a:lnSpc>
                <a:spcPct val="90000"/>
              </a:lnSpc>
            </a:pPr>
            <a:r>
              <a:rPr lang="sv-SE" sz="1600" dirty="0" smtClean="0"/>
              <a:t>Statistical anomaly detection</a:t>
            </a:r>
          </a:p>
          <a:p>
            <a:pPr lvl="1">
              <a:lnSpc>
                <a:spcPct val="90000"/>
              </a:lnSpc>
            </a:pPr>
            <a:r>
              <a:rPr lang="sv-SE" sz="1600" dirty="0" smtClean="0"/>
              <a:t>Audit record analysis</a:t>
            </a:r>
          </a:p>
          <a:p>
            <a:pPr lvl="1">
              <a:lnSpc>
                <a:spcPct val="90000"/>
              </a:lnSpc>
            </a:pPr>
            <a:r>
              <a:rPr lang="sv-SE" sz="1600" dirty="0" smtClean="0"/>
              <a:t>Rule based intrusion detection</a:t>
            </a:r>
          </a:p>
          <a:p>
            <a:pPr lvl="1">
              <a:lnSpc>
                <a:spcPct val="90000"/>
              </a:lnSpc>
            </a:pPr>
            <a:r>
              <a:rPr lang="sv-SE" sz="1600" dirty="0" smtClean="0"/>
              <a:t>’distributed intrusion detection</a:t>
            </a:r>
          </a:p>
          <a:p>
            <a:pPr lvl="1">
              <a:lnSpc>
                <a:spcPct val="90000"/>
              </a:lnSpc>
            </a:pPr>
            <a:r>
              <a:rPr lang="sv-SE" sz="1600" dirty="0" smtClean="0"/>
              <a:t>Honeypots</a:t>
            </a:r>
          </a:p>
          <a:p>
            <a:pPr lvl="1">
              <a:lnSpc>
                <a:spcPct val="90000"/>
              </a:lnSpc>
            </a:pPr>
            <a:r>
              <a:rPr lang="sv-SE" sz="1600" dirty="0" smtClean="0"/>
              <a:t>Password management</a:t>
            </a:r>
          </a:p>
          <a:p>
            <a:pPr algn="just"/>
            <a:r>
              <a:rPr lang="en-US" sz="2000" dirty="0" smtClean="0"/>
              <a:t>Summary</a:t>
            </a:r>
          </a:p>
          <a:p>
            <a:pPr algn="just"/>
            <a:r>
              <a:rPr lang="en-US" sz="2000" dirty="0" smtClean="0"/>
              <a:t>Test your understanding</a:t>
            </a:r>
          </a:p>
          <a:p>
            <a:pPr algn="just"/>
            <a:r>
              <a:rPr lang="en-US" sz="2000"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28591" y="2338251"/>
            <a:ext cx="4025841" cy="313509"/>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eaLnBrk="1" hangingPunct="1">
              <a:defRPr/>
            </a:pPr>
            <a:r>
              <a:rPr lang="en-US">
                <a:ea typeface="+mj-ea"/>
              </a:rPr>
              <a:t>Criminal Enterprise</a:t>
            </a:r>
          </a:p>
        </p:txBody>
      </p:sp>
      <p:sp>
        <p:nvSpPr>
          <p:cNvPr id="215043" name="Rectangle 3"/>
          <p:cNvSpPr>
            <a:spLocks noGrp="1" noChangeArrowheads="1"/>
          </p:cNvSpPr>
          <p:nvPr>
            <p:ph type="body" idx="1"/>
          </p:nvPr>
        </p:nvSpPr>
        <p:spPr>
          <a:xfrm>
            <a:off x="152400" y="1447800"/>
            <a:ext cx="8839200" cy="4800600"/>
          </a:xfrm>
        </p:spPr>
        <p:txBody>
          <a:bodyPr/>
          <a:lstStyle/>
          <a:p>
            <a:pPr eaLnBrk="1" hangingPunct="1">
              <a:lnSpc>
                <a:spcPct val="90000"/>
              </a:lnSpc>
            </a:pPr>
            <a:r>
              <a:rPr lang="en-US" smtClean="0"/>
              <a:t>organized groups of hackers now a threat</a:t>
            </a:r>
          </a:p>
          <a:p>
            <a:pPr lvl="1" eaLnBrk="1" hangingPunct="1">
              <a:lnSpc>
                <a:spcPct val="90000"/>
              </a:lnSpc>
            </a:pPr>
            <a:r>
              <a:rPr lang="en-US" smtClean="0"/>
              <a:t>corporation / government / loosely affiliated gangs</a:t>
            </a:r>
          </a:p>
          <a:p>
            <a:pPr lvl="1" eaLnBrk="1" hangingPunct="1">
              <a:lnSpc>
                <a:spcPct val="90000"/>
              </a:lnSpc>
            </a:pPr>
            <a:r>
              <a:rPr lang="en-US" smtClean="0"/>
              <a:t>typically young</a:t>
            </a:r>
          </a:p>
          <a:p>
            <a:pPr lvl="1" eaLnBrk="1" hangingPunct="1">
              <a:lnSpc>
                <a:spcPct val="90000"/>
              </a:lnSpc>
            </a:pPr>
            <a:r>
              <a:rPr lang="en-US" smtClean="0"/>
              <a:t>often Eastern European or Russian hackers</a:t>
            </a:r>
          </a:p>
          <a:p>
            <a:pPr lvl="1" eaLnBrk="1" hangingPunct="1">
              <a:lnSpc>
                <a:spcPct val="90000"/>
              </a:lnSpc>
            </a:pPr>
            <a:r>
              <a:rPr lang="en-US" smtClean="0"/>
              <a:t>often target credit cards on e-commerce server</a:t>
            </a:r>
          </a:p>
          <a:p>
            <a:pPr eaLnBrk="1" hangingPunct="1">
              <a:lnSpc>
                <a:spcPct val="90000"/>
              </a:lnSpc>
            </a:pPr>
            <a:r>
              <a:rPr lang="en-US" smtClean="0"/>
              <a:t>criminal hackers usually have specific targets</a:t>
            </a:r>
          </a:p>
          <a:p>
            <a:pPr eaLnBrk="1" hangingPunct="1">
              <a:lnSpc>
                <a:spcPct val="90000"/>
              </a:lnSpc>
            </a:pPr>
            <a:r>
              <a:rPr lang="en-US" smtClean="0"/>
              <a:t>once penetrated act quickly and get out</a:t>
            </a:r>
          </a:p>
          <a:p>
            <a:pPr eaLnBrk="1" hangingPunct="1">
              <a:lnSpc>
                <a:spcPct val="90000"/>
              </a:lnSpc>
            </a:pPr>
            <a:r>
              <a:rPr lang="en-US" smtClean="0"/>
              <a:t>IDS / IPS help but less effective</a:t>
            </a:r>
          </a:p>
          <a:p>
            <a:pPr eaLnBrk="1" hangingPunct="1">
              <a:lnSpc>
                <a:spcPct val="90000"/>
              </a:lnSpc>
            </a:pPr>
            <a:r>
              <a:rPr lang="en-US" smtClean="0"/>
              <a:t>sensitive data needs strong protection</a:t>
            </a:r>
          </a:p>
        </p:txBody>
      </p:sp>
    </p:spTree>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pPr eaLnBrk="1" hangingPunct="1">
              <a:defRPr/>
            </a:pPr>
            <a:r>
              <a:rPr lang="en-US">
                <a:ea typeface="+mj-ea"/>
              </a:rPr>
              <a:t>Criminal Enterprise Behavior</a:t>
            </a:r>
          </a:p>
        </p:txBody>
      </p:sp>
      <p:sp>
        <p:nvSpPr>
          <p:cNvPr id="216067" name="Rectangle 3"/>
          <p:cNvSpPr>
            <a:spLocks noGrp="1" noChangeArrowheads="1"/>
          </p:cNvSpPr>
          <p:nvPr>
            <p:ph type="body" idx="1"/>
          </p:nvPr>
        </p:nvSpPr>
        <p:spPr>
          <a:xfrm>
            <a:off x="457200" y="1676400"/>
            <a:ext cx="8229600" cy="4648200"/>
          </a:xfrm>
        </p:spPr>
        <p:txBody>
          <a:bodyPr/>
          <a:lstStyle/>
          <a:p>
            <a:pPr marL="609600" indent="-609600" eaLnBrk="1" hangingPunct="1">
              <a:buFont typeface="Times" pitchFamily="-107" charset="0"/>
              <a:buAutoNum type="arabicPeriod"/>
              <a:defRPr/>
            </a:pPr>
            <a:r>
              <a:rPr lang="en-US">
                <a:latin typeface="Helvetica" pitchFamily="-107" charset="0"/>
                <a:ea typeface="+mn-ea"/>
              </a:rPr>
              <a:t>act quickly and precisely to make their activities harder to detect</a:t>
            </a:r>
          </a:p>
          <a:p>
            <a:pPr marL="609600" indent="-609600" eaLnBrk="1" hangingPunct="1">
              <a:buFont typeface="Times" pitchFamily="-107" charset="0"/>
              <a:buAutoNum type="arabicPeriod"/>
              <a:defRPr/>
            </a:pPr>
            <a:r>
              <a:rPr lang="en-US">
                <a:latin typeface="Helvetica" pitchFamily="-107" charset="0"/>
                <a:ea typeface="+mn-ea"/>
              </a:rPr>
              <a:t>exploit perimeter via vulnerable ports</a:t>
            </a:r>
          </a:p>
          <a:p>
            <a:pPr marL="609600" indent="-609600" eaLnBrk="1" hangingPunct="1">
              <a:buFont typeface="Times" pitchFamily="-107" charset="0"/>
              <a:buAutoNum type="arabicPeriod"/>
              <a:defRPr/>
            </a:pPr>
            <a:r>
              <a:rPr lang="en-US">
                <a:latin typeface="Helvetica" pitchFamily="-107" charset="0"/>
                <a:ea typeface="+mn-ea"/>
              </a:rPr>
              <a:t>use trojan horses (hidden software) to leave back doors for re-entry</a:t>
            </a:r>
          </a:p>
          <a:p>
            <a:pPr marL="609600" indent="-609600" eaLnBrk="1" hangingPunct="1">
              <a:buFont typeface="Times" pitchFamily="-107" charset="0"/>
              <a:buAutoNum type="arabicPeriod"/>
              <a:defRPr/>
            </a:pPr>
            <a:r>
              <a:rPr lang="en-US">
                <a:latin typeface="Helvetica" pitchFamily="-107" charset="0"/>
                <a:ea typeface="+mn-ea"/>
              </a:rPr>
              <a:t>use sniffers to capture passwords</a:t>
            </a:r>
          </a:p>
          <a:p>
            <a:pPr marL="609600" indent="-609600" eaLnBrk="1" hangingPunct="1">
              <a:buFont typeface="Times" pitchFamily="-107" charset="0"/>
              <a:buAutoNum type="arabicPeriod"/>
              <a:defRPr/>
            </a:pPr>
            <a:r>
              <a:rPr lang="en-US">
                <a:latin typeface="Helvetica" pitchFamily="-107" charset="0"/>
                <a:ea typeface="+mn-ea"/>
              </a:rPr>
              <a:t>do not stick around until noticed</a:t>
            </a:r>
          </a:p>
          <a:p>
            <a:pPr marL="609600" indent="-609600" eaLnBrk="1" hangingPunct="1">
              <a:buFont typeface="Times" pitchFamily="-107" charset="0"/>
              <a:buAutoNum type="arabicPeriod"/>
              <a:defRPr/>
            </a:pPr>
            <a:r>
              <a:rPr lang="en-US">
                <a:latin typeface="Helvetica" pitchFamily="-107" charset="0"/>
                <a:ea typeface="+mn-ea"/>
              </a:rPr>
              <a:t>make few or no mistakes. </a:t>
            </a:r>
          </a:p>
        </p:txBody>
      </p:sp>
    </p:spTree>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781124"/>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nSpc>
                <a:spcPct val="90000"/>
              </a:lnSpc>
            </a:pPr>
            <a:r>
              <a:rPr lang="sv-SE" sz="2000" dirty="0" smtClean="0"/>
              <a:t>Intruder</a:t>
            </a:r>
          </a:p>
          <a:p>
            <a:pPr lvl="1">
              <a:lnSpc>
                <a:spcPct val="90000"/>
              </a:lnSpc>
            </a:pPr>
            <a:r>
              <a:rPr lang="sv-SE" sz="1600" dirty="0" smtClean="0"/>
              <a:t>Example</a:t>
            </a:r>
          </a:p>
          <a:p>
            <a:pPr>
              <a:lnSpc>
                <a:spcPct val="90000"/>
              </a:lnSpc>
            </a:pPr>
            <a:r>
              <a:rPr lang="sv-SE" sz="2000" dirty="0" smtClean="0"/>
              <a:t>Hackers</a:t>
            </a:r>
          </a:p>
          <a:p>
            <a:pPr lvl="1">
              <a:lnSpc>
                <a:spcPct val="90000"/>
              </a:lnSpc>
            </a:pPr>
            <a:r>
              <a:rPr lang="sv-SE" sz="1600" dirty="0" smtClean="0"/>
              <a:t>Example</a:t>
            </a:r>
          </a:p>
          <a:p>
            <a:pPr>
              <a:lnSpc>
                <a:spcPct val="90000"/>
              </a:lnSpc>
            </a:pPr>
            <a:r>
              <a:rPr lang="sv-SE" sz="2000" dirty="0" smtClean="0"/>
              <a:t>Criminal Enterprise</a:t>
            </a:r>
          </a:p>
          <a:p>
            <a:pPr>
              <a:lnSpc>
                <a:spcPct val="90000"/>
              </a:lnSpc>
            </a:pPr>
            <a:r>
              <a:rPr lang="sv-SE" sz="2000" dirty="0" smtClean="0"/>
              <a:t>Insider attacks</a:t>
            </a:r>
          </a:p>
          <a:p>
            <a:pPr>
              <a:lnSpc>
                <a:spcPct val="90000"/>
              </a:lnSpc>
            </a:pPr>
            <a:r>
              <a:rPr lang="sv-SE" sz="2000" dirty="0" smtClean="0"/>
              <a:t>Intrusion techniques</a:t>
            </a:r>
          </a:p>
          <a:p>
            <a:pPr>
              <a:lnSpc>
                <a:spcPct val="90000"/>
              </a:lnSpc>
            </a:pPr>
            <a:r>
              <a:rPr lang="sv-SE" sz="2000" dirty="0" smtClean="0"/>
              <a:t>Approaches</a:t>
            </a:r>
          </a:p>
          <a:p>
            <a:pPr lvl="1">
              <a:lnSpc>
                <a:spcPct val="90000"/>
              </a:lnSpc>
            </a:pPr>
            <a:r>
              <a:rPr lang="sv-SE" sz="1600" dirty="0" smtClean="0"/>
              <a:t>Audit records</a:t>
            </a:r>
          </a:p>
          <a:p>
            <a:pPr lvl="1">
              <a:lnSpc>
                <a:spcPct val="90000"/>
              </a:lnSpc>
            </a:pPr>
            <a:r>
              <a:rPr lang="sv-SE" sz="1600" dirty="0" smtClean="0"/>
              <a:t>Statistical anomaly detection</a:t>
            </a:r>
          </a:p>
          <a:p>
            <a:pPr lvl="1">
              <a:lnSpc>
                <a:spcPct val="90000"/>
              </a:lnSpc>
            </a:pPr>
            <a:r>
              <a:rPr lang="sv-SE" sz="1600" dirty="0" smtClean="0"/>
              <a:t>Audit record analysis</a:t>
            </a:r>
          </a:p>
          <a:p>
            <a:pPr lvl="1">
              <a:lnSpc>
                <a:spcPct val="90000"/>
              </a:lnSpc>
            </a:pPr>
            <a:r>
              <a:rPr lang="sv-SE" sz="1600" dirty="0" smtClean="0"/>
              <a:t>Rule based intrusion detection</a:t>
            </a:r>
          </a:p>
          <a:p>
            <a:pPr lvl="1">
              <a:lnSpc>
                <a:spcPct val="90000"/>
              </a:lnSpc>
            </a:pPr>
            <a:r>
              <a:rPr lang="sv-SE" sz="1600" dirty="0" smtClean="0"/>
              <a:t>’distributed intrusion detection</a:t>
            </a:r>
          </a:p>
          <a:p>
            <a:pPr lvl="1">
              <a:lnSpc>
                <a:spcPct val="90000"/>
              </a:lnSpc>
            </a:pPr>
            <a:r>
              <a:rPr lang="sv-SE" sz="1600" dirty="0" smtClean="0"/>
              <a:t>Honeypots</a:t>
            </a:r>
          </a:p>
          <a:p>
            <a:pPr lvl="1">
              <a:lnSpc>
                <a:spcPct val="90000"/>
              </a:lnSpc>
            </a:pPr>
            <a:r>
              <a:rPr lang="sv-SE" sz="1600" dirty="0" smtClean="0"/>
              <a:t>Password management</a:t>
            </a:r>
          </a:p>
          <a:p>
            <a:pPr algn="just"/>
            <a:r>
              <a:rPr lang="en-US" sz="2000" dirty="0" smtClean="0"/>
              <a:t>Summary</a:t>
            </a:r>
          </a:p>
          <a:p>
            <a:pPr algn="just"/>
            <a:r>
              <a:rPr lang="en-US" sz="2000" dirty="0" smtClean="0"/>
              <a:t>Test your understanding</a:t>
            </a:r>
          </a:p>
          <a:p>
            <a:pPr algn="just"/>
            <a:r>
              <a:rPr lang="en-US" sz="2000"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67779" y="2704010"/>
            <a:ext cx="4025841" cy="313509"/>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pPr eaLnBrk="1" hangingPunct="1">
              <a:defRPr/>
            </a:pPr>
            <a:r>
              <a:rPr lang="en-US">
                <a:ea typeface="+mj-ea"/>
              </a:rPr>
              <a:t>Insider Attacks</a:t>
            </a:r>
          </a:p>
        </p:txBody>
      </p:sp>
      <p:sp>
        <p:nvSpPr>
          <p:cNvPr id="217091" name="Rectangle 3"/>
          <p:cNvSpPr>
            <a:spLocks noGrp="1" noChangeArrowheads="1"/>
          </p:cNvSpPr>
          <p:nvPr>
            <p:ph type="body" idx="1"/>
          </p:nvPr>
        </p:nvSpPr>
        <p:spPr>
          <a:xfrm>
            <a:off x="457200" y="1676400"/>
            <a:ext cx="8229600" cy="4724400"/>
          </a:xfrm>
        </p:spPr>
        <p:txBody>
          <a:bodyPr/>
          <a:lstStyle/>
          <a:p>
            <a:pPr eaLnBrk="1" hangingPunct="1">
              <a:defRPr/>
            </a:pPr>
            <a:r>
              <a:rPr lang="en-US" sz="2800">
                <a:ea typeface="+mn-ea"/>
              </a:rPr>
              <a:t>among most difficult to detect and prevent</a:t>
            </a:r>
          </a:p>
          <a:p>
            <a:pPr eaLnBrk="1" hangingPunct="1">
              <a:defRPr/>
            </a:pPr>
            <a:r>
              <a:rPr lang="en-US" sz="2800">
                <a:ea typeface="+mn-ea"/>
              </a:rPr>
              <a:t>employees have access &amp; systems knowledge</a:t>
            </a:r>
          </a:p>
          <a:p>
            <a:pPr eaLnBrk="1" hangingPunct="1">
              <a:defRPr/>
            </a:pPr>
            <a:r>
              <a:rPr lang="en-US" sz="2800">
                <a:ea typeface="+mn-ea"/>
              </a:rPr>
              <a:t>may be motivated by revenge / entitlement</a:t>
            </a:r>
          </a:p>
          <a:p>
            <a:pPr lvl="1" eaLnBrk="1" hangingPunct="1">
              <a:defRPr/>
            </a:pPr>
            <a:r>
              <a:rPr lang="en-US" sz="2400"/>
              <a:t>when employment terminated</a:t>
            </a:r>
          </a:p>
          <a:p>
            <a:pPr lvl="1" eaLnBrk="1" hangingPunct="1">
              <a:defRPr/>
            </a:pPr>
            <a:r>
              <a:rPr lang="en-US" sz="2400"/>
              <a:t>taking customer data when move to competitor</a:t>
            </a:r>
          </a:p>
          <a:p>
            <a:pPr eaLnBrk="1" hangingPunct="1">
              <a:defRPr/>
            </a:pPr>
            <a:r>
              <a:rPr lang="en-US" sz="2800">
                <a:ea typeface="+mn-ea"/>
              </a:rPr>
              <a:t>IDS / IPS may help but also need:</a:t>
            </a:r>
          </a:p>
          <a:p>
            <a:pPr lvl="1" eaLnBrk="1" hangingPunct="1">
              <a:defRPr/>
            </a:pPr>
            <a:r>
              <a:rPr lang="en-US" sz="2400"/>
              <a:t>least privilege, monitor logs, strong authentication, termination process to block access &amp; mirror data</a:t>
            </a:r>
          </a:p>
        </p:txBody>
      </p:sp>
    </p:spTree>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pPr eaLnBrk="1" hangingPunct="1">
              <a:defRPr/>
            </a:pPr>
            <a:r>
              <a:rPr lang="en-US">
                <a:ea typeface="+mj-ea"/>
              </a:rPr>
              <a:t>Insider Behavior Example</a:t>
            </a:r>
          </a:p>
        </p:txBody>
      </p:sp>
      <p:sp>
        <p:nvSpPr>
          <p:cNvPr id="218115" name="Rectangle 3"/>
          <p:cNvSpPr>
            <a:spLocks noGrp="1" noChangeArrowheads="1"/>
          </p:cNvSpPr>
          <p:nvPr>
            <p:ph type="body" idx="1"/>
          </p:nvPr>
        </p:nvSpPr>
        <p:spPr/>
        <p:txBody>
          <a:bodyPr/>
          <a:lstStyle/>
          <a:p>
            <a:pPr marL="533400" indent="-533400" eaLnBrk="1" hangingPunct="1">
              <a:lnSpc>
                <a:spcPct val="90000"/>
              </a:lnSpc>
              <a:buFont typeface="Times" pitchFamily="-107" charset="0"/>
              <a:buAutoNum type="arabicPeriod"/>
              <a:defRPr/>
            </a:pPr>
            <a:r>
              <a:rPr lang="en-US" sz="2800">
                <a:latin typeface="Helvetica" pitchFamily="-107" charset="0"/>
                <a:ea typeface="+mn-ea"/>
              </a:rPr>
              <a:t>create network accounts for themselves and their friends</a:t>
            </a:r>
          </a:p>
          <a:p>
            <a:pPr marL="533400" indent="-533400" eaLnBrk="1" hangingPunct="1">
              <a:lnSpc>
                <a:spcPct val="90000"/>
              </a:lnSpc>
              <a:buFont typeface="Times" pitchFamily="-107" charset="0"/>
              <a:buAutoNum type="arabicPeriod"/>
              <a:defRPr/>
            </a:pPr>
            <a:r>
              <a:rPr lang="en-US" sz="2800">
                <a:latin typeface="Helvetica" pitchFamily="-107" charset="0"/>
                <a:ea typeface="+mn-ea"/>
              </a:rPr>
              <a:t>access accounts and applications they wouldn't normally use for their daily jobs</a:t>
            </a:r>
          </a:p>
          <a:p>
            <a:pPr marL="533400" indent="-533400" eaLnBrk="1" hangingPunct="1">
              <a:lnSpc>
                <a:spcPct val="90000"/>
              </a:lnSpc>
              <a:buFont typeface="Times" pitchFamily="-107" charset="0"/>
              <a:buAutoNum type="arabicPeriod"/>
              <a:defRPr/>
            </a:pPr>
            <a:r>
              <a:rPr lang="en-US" sz="2800">
                <a:latin typeface="Helvetica" pitchFamily="-107" charset="0"/>
                <a:ea typeface="+mn-ea"/>
              </a:rPr>
              <a:t>e-mail former and prospective employers</a:t>
            </a:r>
          </a:p>
          <a:p>
            <a:pPr marL="533400" indent="-533400" eaLnBrk="1" hangingPunct="1">
              <a:lnSpc>
                <a:spcPct val="90000"/>
              </a:lnSpc>
              <a:buFont typeface="Times" pitchFamily="-107" charset="0"/>
              <a:buAutoNum type="arabicPeriod"/>
              <a:defRPr/>
            </a:pPr>
            <a:r>
              <a:rPr lang="en-US" sz="2800">
                <a:latin typeface="Helvetica" pitchFamily="-107" charset="0"/>
                <a:ea typeface="+mn-ea"/>
              </a:rPr>
              <a:t>conduct furtive instant-messaging chats</a:t>
            </a:r>
          </a:p>
          <a:p>
            <a:pPr marL="533400" indent="-533400" eaLnBrk="1" hangingPunct="1">
              <a:lnSpc>
                <a:spcPct val="90000"/>
              </a:lnSpc>
              <a:buFont typeface="Times" pitchFamily="-107" charset="0"/>
              <a:buAutoNum type="arabicPeriod"/>
              <a:defRPr/>
            </a:pPr>
            <a:r>
              <a:rPr lang="en-US" sz="2800">
                <a:latin typeface="Helvetica" pitchFamily="-107" charset="0"/>
                <a:ea typeface="+mn-ea"/>
              </a:rPr>
              <a:t>visit web sites that cater to disgruntled employees, such as f'dcompany.com</a:t>
            </a:r>
          </a:p>
          <a:p>
            <a:pPr marL="533400" indent="-533400" eaLnBrk="1" hangingPunct="1">
              <a:lnSpc>
                <a:spcPct val="90000"/>
              </a:lnSpc>
              <a:buFont typeface="Times" pitchFamily="-107" charset="0"/>
              <a:buAutoNum type="arabicPeriod"/>
              <a:defRPr/>
            </a:pPr>
            <a:r>
              <a:rPr lang="en-US" sz="2800">
                <a:latin typeface="Helvetica" pitchFamily="-107" charset="0"/>
                <a:ea typeface="+mn-ea"/>
              </a:rPr>
              <a:t>perform large downloads and file copying</a:t>
            </a:r>
          </a:p>
          <a:p>
            <a:pPr marL="533400" indent="-533400" eaLnBrk="1" hangingPunct="1">
              <a:lnSpc>
                <a:spcPct val="90000"/>
              </a:lnSpc>
              <a:buFont typeface="Times" pitchFamily="-107" charset="0"/>
              <a:buAutoNum type="arabicPeriod"/>
              <a:defRPr/>
            </a:pPr>
            <a:r>
              <a:rPr lang="en-US" sz="2800">
                <a:latin typeface="Helvetica" pitchFamily="-107" charset="0"/>
                <a:ea typeface="+mn-ea"/>
              </a:rPr>
              <a:t>access the network during off hours.</a:t>
            </a:r>
          </a:p>
        </p:txBody>
      </p:sp>
    </p:spTree>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781124"/>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nSpc>
                <a:spcPct val="90000"/>
              </a:lnSpc>
            </a:pPr>
            <a:r>
              <a:rPr lang="sv-SE" sz="2000" dirty="0" smtClean="0"/>
              <a:t>Intruder</a:t>
            </a:r>
          </a:p>
          <a:p>
            <a:pPr lvl="1">
              <a:lnSpc>
                <a:spcPct val="90000"/>
              </a:lnSpc>
            </a:pPr>
            <a:r>
              <a:rPr lang="sv-SE" sz="1600" dirty="0" smtClean="0"/>
              <a:t>Example</a:t>
            </a:r>
          </a:p>
          <a:p>
            <a:pPr>
              <a:lnSpc>
                <a:spcPct val="90000"/>
              </a:lnSpc>
            </a:pPr>
            <a:r>
              <a:rPr lang="sv-SE" sz="2000" dirty="0" smtClean="0"/>
              <a:t>Hackers</a:t>
            </a:r>
          </a:p>
          <a:p>
            <a:pPr lvl="1">
              <a:lnSpc>
                <a:spcPct val="90000"/>
              </a:lnSpc>
            </a:pPr>
            <a:r>
              <a:rPr lang="sv-SE" sz="1600" dirty="0" smtClean="0"/>
              <a:t>Example</a:t>
            </a:r>
          </a:p>
          <a:p>
            <a:pPr>
              <a:lnSpc>
                <a:spcPct val="90000"/>
              </a:lnSpc>
            </a:pPr>
            <a:r>
              <a:rPr lang="sv-SE" sz="2000" dirty="0" smtClean="0"/>
              <a:t>Criminal Enterprise</a:t>
            </a:r>
          </a:p>
          <a:p>
            <a:pPr>
              <a:lnSpc>
                <a:spcPct val="90000"/>
              </a:lnSpc>
            </a:pPr>
            <a:r>
              <a:rPr lang="sv-SE" sz="2000" dirty="0" smtClean="0"/>
              <a:t>Insider attacks</a:t>
            </a:r>
          </a:p>
          <a:p>
            <a:pPr>
              <a:lnSpc>
                <a:spcPct val="90000"/>
              </a:lnSpc>
            </a:pPr>
            <a:r>
              <a:rPr lang="sv-SE" sz="2000" dirty="0" smtClean="0"/>
              <a:t>Intrusion techniques</a:t>
            </a:r>
          </a:p>
          <a:p>
            <a:pPr>
              <a:lnSpc>
                <a:spcPct val="90000"/>
              </a:lnSpc>
            </a:pPr>
            <a:r>
              <a:rPr lang="sv-SE" sz="2000" dirty="0" smtClean="0"/>
              <a:t>Approaches</a:t>
            </a:r>
          </a:p>
          <a:p>
            <a:pPr lvl="1">
              <a:lnSpc>
                <a:spcPct val="90000"/>
              </a:lnSpc>
            </a:pPr>
            <a:r>
              <a:rPr lang="sv-SE" sz="1600" dirty="0" smtClean="0"/>
              <a:t>Audit records</a:t>
            </a:r>
          </a:p>
          <a:p>
            <a:pPr lvl="1">
              <a:lnSpc>
                <a:spcPct val="90000"/>
              </a:lnSpc>
            </a:pPr>
            <a:r>
              <a:rPr lang="sv-SE" sz="1600" dirty="0" smtClean="0"/>
              <a:t>Statistical anomaly detection</a:t>
            </a:r>
          </a:p>
          <a:p>
            <a:pPr lvl="1">
              <a:lnSpc>
                <a:spcPct val="90000"/>
              </a:lnSpc>
            </a:pPr>
            <a:r>
              <a:rPr lang="sv-SE" sz="1600" dirty="0" smtClean="0"/>
              <a:t>Audit record analysis</a:t>
            </a:r>
          </a:p>
          <a:p>
            <a:pPr lvl="1">
              <a:lnSpc>
                <a:spcPct val="90000"/>
              </a:lnSpc>
            </a:pPr>
            <a:r>
              <a:rPr lang="sv-SE" sz="1600" dirty="0" smtClean="0"/>
              <a:t>Rule based intrusion detection</a:t>
            </a:r>
          </a:p>
          <a:p>
            <a:pPr lvl="1">
              <a:lnSpc>
                <a:spcPct val="90000"/>
              </a:lnSpc>
            </a:pPr>
            <a:r>
              <a:rPr lang="sv-SE" sz="1600" dirty="0" smtClean="0"/>
              <a:t>’distributed intrusion detection</a:t>
            </a:r>
          </a:p>
          <a:p>
            <a:pPr lvl="1">
              <a:lnSpc>
                <a:spcPct val="90000"/>
              </a:lnSpc>
            </a:pPr>
            <a:r>
              <a:rPr lang="sv-SE" sz="1600" dirty="0" smtClean="0"/>
              <a:t>Honeypots</a:t>
            </a:r>
          </a:p>
          <a:p>
            <a:pPr lvl="1">
              <a:lnSpc>
                <a:spcPct val="90000"/>
              </a:lnSpc>
            </a:pPr>
            <a:r>
              <a:rPr lang="sv-SE" sz="1600" dirty="0" smtClean="0"/>
              <a:t>Password management</a:t>
            </a:r>
          </a:p>
          <a:p>
            <a:pPr algn="just"/>
            <a:r>
              <a:rPr lang="en-US" sz="2000" dirty="0" smtClean="0"/>
              <a:t>Summary</a:t>
            </a:r>
          </a:p>
          <a:p>
            <a:pPr algn="just"/>
            <a:r>
              <a:rPr lang="en-US" sz="2000" dirty="0" smtClean="0"/>
              <a:t>Test your understanding</a:t>
            </a:r>
          </a:p>
          <a:p>
            <a:pPr algn="just"/>
            <a:r>
              <a:rPr lang="en-US" sz="2000"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54717" y="3004457"/>
            <a:ext cx="4025841" cy="313509"/>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Session Meta </a:t>
            </a:r>
            <a:r>
              <a:rPr lang="en-IN" dirty="0" smtClean="0"/>
              <a:t>Data</a:t>
            </a:r>
            <a:endParaRPr lang="en-IN" dirty="0"/>
          </a:p>
        </p:txBody>
      </p:sp>
      <p:graphicFrame>
        <p:nvGraphicFramePr>
          <p:cNvPr id="5" name="Table 4"/>
          <p:cNvGraphicFramePr>
            <a:graphicFrameLocks noGrp="1"/>
          </p:cNvGraphicFramePr>
          <p:nvPr>
            <p:extLst>
              <p:ext uri="{D42A27DB-BD31-4B8C-83A1-F6EECF244321}">
                <p14:modId xmlns="" xmlns:p14="http://schemas.microsoft.com/office/powerpoint/2010/main" val="1662330534"/>
              </p:ext>
            </p:extLst>
          </p:nvPr>
        </p:nvGraphicFramePr>
        <p:xfrm>
          <a:off x="966595" y="2171700"/>
          <a:ext cx="7720205" cy="1828800"/>
        </p:xfrm>
        <a:graphic>
          <a:graphicData uri="http://schemas.openxmlformats.org/drawingml/2006/table">
            <a:tbl>
              <a:tblPr firstRow="1" bandRow="1">
                <a:tableStyleId>{5DA37D80-6434-44D0-A028-1B22A696006F}</a:tableStyleId>
              </a:tblPr>
              <a:tblGrid>
                <a:gridCol w="3112702">
                  <a:extLst>
                    <a:ext uri="{9D8B030D-6E8A-4147-A177-3AD203B41FA5}">
                      <a16:colId xmlns="" xmlns:a16="http://schemas.microsoft.com/office/drawing/2014/main" val="3266605547"/>
                    </a:ext>
                  </a:extLst>
                </a:gridCol>
                <a:gridCol w="4607503">
                  <a:extLst>
                    <a:ext uri="{9D8B030D-6E8A-4147-A177-3AD203B41FA5}">
                      <a16:colId xmlns="" xmlns:a16="http://schemas.microsoft.com/office/drawing/2014/main" val="1276370"/>
                    </a:ext>
                  </a:extLst>
                </a:gridCol>
              </a:tblGrid>
              <a:tr h="370840">
                <a:tc>
                  <a:txBody>
                    <a:bodyPr/>
                    <a:lstStyle/>
                    <a:p>
                      <a:r>
                        <a:rPr lang="en-IN" sz="1200" dirty="0" smtClean="0">
                          <a:latin typeface="Arial" panose="020B0604020202020204" pitchFamily="34" charset="0"/>
                          <a:cs typeface="Arial" panose="020B0604020202020204" pitchFamily="34" charset="0"/>
                        </a:rPr>
                        <a:t>Author</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Dr</a:t>
                      </a:r>
                      <a:r>
                        <a:rPr lang="en-US" sz="1200" baseline="0" dirty="0" smtClean="0">
                          <a:latin typeface="Arial" panose="020B0604020202020204" pitchFamily="34" charset="0"/>
                          <a:cs typeface="Arial" panose="020B0604020202020204" pitchFamily="34" charset="0"/>
                        </a:rPr>
                        <a:t> T </a:t>
                      </a:r>
                      <a:r>
                        <a:rPr lang="en-US" sz="1200" baseline="0" dirty="0" err="1" smtClean="0">
                          <a:latin typeface="Arial" panose="020B0604020202020204" pitchFamily="34" charset="0"/>
                          <a:cs typeface="Arial" panose="020B0604020202020204" pitchFamily="34" charset="0"/>
                        </a:rPr>
                        <a:t>Sree</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Sharmila</a:t>
                      </a:r>
                      <a:endParaRPr lang="en-IN" sz="12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2760423131"/>
                  </a:ext>
                </a:extLst>
              </a:tr>
              <a:tr h="370840">
                <a:tc>
                  <a:txBody>
                    <a:bodyPr/>
                    <a:lstStyle/>
                    <a:p>
                      <a:r>
                        <a:rPr lang="en-IN" sz="1200" dirty="0" smtClean="0">
                          <a:latin typeface="Arial" panose="020B0604020202020204" pitchFamily="34" charset="0"/>
                          <a:cs typeface="Arial" panose="020B0604020202020204" pitchFamily="34" charset="0"/>
                        </a:rPr>
                        <a:t>Reviewer</a:t>
                      </a:r>
                    </a:p>
                    <a:p>
                      <a:endParaRPr lang="en-IN" sz="1200" dirty="0">
                        <a:latin typeface="Arial" panose="020B0604020202020204" pitchFamily="34" charset="0"/>
                        <a:cs typeface="Arial" panose="020B0604020202020204" pitchFamily="34" charset="0"/>
                      </a:endParaRPr>
                    </a:p>
                  </a:txBody>
                  <a:tcPr/>
                </a:tc>
                <a:tc>
                  <a:txBody>
                    <a:bodyPr/>
                    <a:lstStyle/>
                    <a:p>
                      <a:endParaRPr lang="en-IN" sz="12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743996211"/>
                  </a:ext>
                </a:extLst>
              </a:tr>
              <a:tr h="370840">
                <a:tc>
                  <a:txBody>
                    <a:bodyPr/>
                    <a:lstStyle/>
                    <a:p>
                      <a:r>
                        <a:rPr lang="en-IN" sz="1200" dirty="0" smtClean="0">
                          <a:latin typeface="Arial" panose="020B0604020202020204" pitchFamily="34" charset="0"/>
                          <a:cs typeface="Arial" panose="020B0604020202020204" pitchFamily="34" charset="0"/>
                        </a:rPr>
                        <a:t>Version Number</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1.0</a:t>
                      </a:r>
                      <a:endParaRPr lang="en-IN" sz="12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385498376"/>
                  </a:ext>
                </a:extLst>
              </a:tr>
              <a:tr h="370840">
                <a:tc>
                  <a:txBody>
                    <a:bodyPr/>
                    <a:lstStyle/>
                    <a:p>
                      <a:r>
                        <a:rPr lang="en-IN" sz="1200" dirty="0" smtClean="0">
                          <a:latin typeface="Arial" panose="020B0604020202020204" pitchFamily="34" charset="0"/>
                          <a:cs typeface="Arial" panose="020B0604020202020204" pitchFamily="34" charset="0"/>
                        </a:rPr>
                        <a:t>Release Date</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7 August 2018</a:t>
                      </a:r>
                      <a:endParaRPr lang="en-IN" sz="12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3552087090"/>
                  </a:ext>
                </a:extLst>
              </a:tr>
            </a:tbl>
          </a:graphicData>
        </a:graphic>
      </p:graphicFrame>
    </p:spTree>
    <p:extLst>
      <p:ext uri="{BB962C8B-B14F-4D97-AF65-F5344CB8AC3E}">
        <p14:creationId xmlns="" xmlns:p14="http://schemas.microsoft.com/office/powerpoint/2010/main" val="1480894335"/>
      </p:ext>
    </p:extLst>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28600"/>
            <a:ext cx="8229600" cy="1139825"/>
          </a:xfrm>
        </p:spPr>
        <p:txBody>
          <a:bodyPr/>
          <a:lstStyle/>
          <a:p>
            <a:pPr eaLnBrk="1" hangingPunct="1"/>
            <a:r>
              <a:rPr lang="en-US" smtClean="0"/>
              <a:t>Intrusion Techniques</a:t>
            </a:r>
            <a:endParaRPr lang="en-AU" smtClean="0"/>
          </a:p>
        </p:txBody>
      </p:sp>
      <p:sp>
        <p:nvSpPr>
          <p:cNvPr id="48131" name="Rectangle 3"/>
          <p:cNvSpPr>
            <a:spLocks noGrp="1" noChangeArrowheads="1"/>
          </p:cNvSpPr>
          <p:nvPr>
            <p:ph type="body" idx="1"/>
          </p:nvPr>
        </p:nvSpPr>
        <p:spPr>
          <a:xfrm>
            <a:off x="457200" y="1371600"/>
            <a:ext cx="8229600" cy="4759325"/>
          </a:xfrm>
        </p:spPr>
        <p:txBody>
          <a:bodyPr/>
          <a:lstStyle/>
          <a:p>
            <a:pPr eaLnBrk="1" hangingPunct="1">
              <a:lnSpc>
                <a:spcPct val="90000"/>
              </a:lnSpc>
            </a:pPr>
            <a:r>
              <a:rPr lang="en-US" smtClean="0"/>
              <a:t>aim to gain access and/or increase privileges on a system</a:t>
            </a:r>
          </a:p>
          <a:p>
            <a:pPr eaLnBrk="1" hangingPunct="1">
              <a:lnSpc>
                <a:spcPct val="90000"/>
              </a:lnSpc>
            </a:pPr>
            <a:r>
              <a:rPr lang="en-US" smtClean="0"/>
              <a:t>often use system / software vulnerabilities</a:t>
            </a:r>
            <a:endParaRPr lang="en-AU" smtClean="0"/>
          </a:p>
          <a:p>
            <a:pPr eaLnBrk="1" hangingPunct="1">
              <a:lnSpc>
                <a:spcPct val="90000"/>
              </a:lnSpc>
            </a:pPr>
            <a:r>
              <a:rPr lang="en-US" smtClean="0"/>
              <a:t>key goal often is to acquire passwords</a:t>
            </a:r>
            <a:endParaRPr lang="en-AU" smtClean="0"/>
          </a:p>
          <a:p>
            <a:pPr lvl="1" eaLnBrk="1" hangingPunct="1">
              <a:lnSpc>
                <a:spcPct val="90000"/>
              </a:lnSpc>
            </a:pPr>
            <a:r>
              <a:rPr lang="en-US" smtClean="0"/>
              <a:t>so then exercise access rights of owner</a:t>
            </a:r>
            <a:endParaRPr lang="en-AU" smtClean="0"/>
          </a:p>
          <a:p>
            <a:pPr eaLnBrk="1" hangingPunct="1">
              <a:lnSpc>
                <a:spcPct val="90000"/>
              </a:lnSpc>
            </a:pPr>
            <a:r>
              <a:rPr lang="en-AU" smtClean="0"/>
              <a:t>basic attack methodology </a:t>
            </a:r>
          </a:p>
          <a:p>
            <a:pPr lvl="1" eaLnBrk="1" hangingPunct="1">
              <a:lnSpc>
                <a:spcPct val="90000"/>
              </a:lnSpc>
            </a:pPr>
            <a:r>
              <a:rPr lang="en-AU" smtClean="0"/>
              <a:t>target acquisition and information gathering </a:t>
            </a:r>
          </a:p>
          <a:p>
            <a:pPr lvl="1" eaLnBrk="1" hangingPunct="1">
              <a:lnSpc>
                <a:spcPct val="90000"/>
              </a:lnSpc>
            </a:pPr>
            <a:r>
              <a:rPr lang="en-AU" smtClean="0"/>
              <a:t>initial access </a:t>
            </a:r>
          </a:p>
          <a:p>
            <a:pPr lvl="1" eaLnBrk="1" hangingPunct="1">
              <a:lnSpc>
                <a:spcPct val="90000"/>
              </a:lnSpc>
            </a:pPr>
            <a:r>
              <a:rPr lang="en-AU" smtClean="0"/>
              <a:t>privilege escalation </a:t>
            </a:r>
          </a:p>
          <a:p>
            <a:pPr lvl="1" eaLnBrk="1" hangingPunct="1">
              <a:lnSpc>
                <a:spcPct val="90000"/>
              </a:lnSpc>
            </a:pPr>
            <a:r>
              <a:rPr lang="en-AU" smtClean="0"/>
              <a:t>covering tracks </a:t>
            </a:r>
          </a:p>
        </p:txBody>
      </p:sp>
    </p:spTree>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Password Guessing</a:t>
            </a:r>
            <a:endParaRPr lang="en-AU" smtClean="0"/>
          </a:p>
        </p:txBody>
      </p:sp>
      <p:sp>
        <p:nvSpPr>
          <p:cNvPr id="49155" name="Rectangle 3"/>
          <p:cNvSpPr>
            <a:spLocks noGrp="1" noChangeArrowheads="1"/>
          </p:cNvSpPr>
          <p:nvPr>
            <p:ph type="body" idx="1"/>
          </p:nvPr>
        </p:nvSpPr>
        <p:spPr>
          <a:xfrm>
            <a:off x="304800" y="1371600"/>
            <a:ext cx="8458200" cy="5257800"/>
          </a:xfrm>
        </p:spPr>
        <p:txBody>
          <a:bodyPr/>
          <a:lstStyle/>
          <a:p>
            <a:pPr eaLnBrk="1" hangingPunct="1">
              <a:defRPr/>
            </a:pPr>
            <a:r>
              <a:rPr lang="en-AU" sz="2800" dirty="0">
                <a:ea typeface="+mn-ea"/>
              </a:rPr>
              <a:t>one of the most common attacks</a:t>
            </a:r>
          </a:p>
          <a:p>
            <a:pPr eaLnBrk="1" hangingPunct="1">
              <a:defRPr/>
            </a:pPr>
            <a:r>
              <a:rPr lang="en-AU" sz="2800" dirty="0">
                <a:ea typeface="+mn-ea"/>
              </a:rPr>
              <a:t>attacker knows a login (from email/web page etc) </a:t>
            </a:r>
          </a:p>
          <a:p>
            <a:pPr eaLnBrk="1" hangingPunct="1">
              <a:defRPr/>
            </a:pPr>
            <a:r>
              <a:rPr lang="en-AU" sz="2800" dirty="0">
                <a:ea typeface="+mn-ea"/>
              </a:rPr>
              <a:t>then attempts to guess password for it </a:t>
            </a:r>
          </a:p>
          <a:p>
            <a:pPr lvl="1" eaLnBrk="1" hangingPunct="1">
              <a:defRPr/>
            </a:pPr>
            <a:r>
              <a:rPr lang="en-US" sz="2400" dirty="0"/>
              <a:t>defaults, short passwords, </a:t>
            </a:r>
            <a:r>
              <a:rPr lang="en-AU" sz="2400" dirty="0"/>
              <a:t>common word searches</a:t>
            </a:r>
          </a:p>
          <a:p>
            <a:pPr lvl="1" eaLnBrk="1" hangingPunct="1">
              <a:defRPr/>
            </a:pPr>
            <a:r>
              <a:rPr lang="en-AU" sz="2400" dirty="0"/>
              <a:t>user info (variations on names, birthday, phone, common words/interests) </a:t>
            </a:r>
          </a:p>
          <a:p>
            <a:pPr lvl="1" eaLnBrk="1" hangingPunct="1">
              <a:defRPr/>
            </a:pPr>
            <a:r>
              <a:rPr lang="en-AU" sz="2400" dirty="0"/>
              <a:t>exhaustively searching all possible passwords</a:t>
            </a:r>
            <a:r>
              <a:rPr lang="en-AU" sz="2000" dirty="0"/>
              <a:t> </a:t>
            </a:r>
          </a:p>
          <a:p>
            <a:pPr eaLnBrk="1" hangingPunct="1">
              <a:defRPr/>
            </a:pPr>
            <a:r>
              <a:rPr lang="en-AU" sz="2800" dirty="0">
                <a:ea typeface="+mn-ea"/>
              </a:rPr>
              <a:t>check by login or against stolen password file </a:t>
            </a:r>
          </a:p>
          <a:p>
            <a:pPr eaLnBrk="1" hangingPunct="1">
              <a:defRPr/>
            </a:pPr>
            <a:r>
              <a:rPr lang="en-AU" sz="2800" dirty="0">
                <a:ea typeface="+mn-ea"/>
              </a:rPr>
              <a:t>success depends on password chosen by user</a:t>
            </a:r>
          </a:p>
          <a:p>
            <a:pPr eaLnBrk="1" hangingPunct="1">
              <a:defRPr/>
            </a:pPr>
            <a:r>
              <a:rPr lang="en-AU" sz="2800" dirty="0">
                <a:ea typeface="+mn-ea"/>
              </a:rPr>
              <a:t>surveys show many users choose poorly </a:t>
            </a:r>
          </a:p>
        </p:txBody>
      </p:sp>
    </p:spTree>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mtClean="0"/>
              <a:t>Password Capture</a:t>
            </a:r>
            <a:endParaRPr lang="en-AU" smtClean="0"/>
          </a:p>
        </p:txBody>
      </p:sp>
      <p:sp>
        <p:nvSpPr>
          <p:cNvPr id="52227" name="Rectangle 3"/>
          <p:cNvSpPr>
            <a:spLocks noGrp="1" noChangeArrowheads="1"/>
          </p:cNvSpPr>
          <p:nvPr>
            <p:ph type="body" idx="1"/>
          </p:nvPr>
        </p:nvSpPr>
        <p:spPr/>
        <p:txBody>
          <a:bodyPr/>
          <a:lstStyle/>
          <a:p>
            <a:pPr eaLnBrk="1" hangingPunct="1">
              <a:defRPr/>
            </a:pPr>
            <a:r>
              <a:rPr lang="en-AU" sz="2800">
                <a:ea typeface="+mn-ea"/>
              </a:rPr>
              <a:t>another attack involves </a:t>
            </a:r>
            <a:r>
              <a:rPr lang="en-AU" sz="2800" b="1">
                <a:ea typeface="+mn-ea"/>
              </a:rPr>
              <a:t>password capture</a:t>
            </a:r>
            <a:r>
              <a:rPr lang="en-AU" sz="2800">
                <a:ea typeface="+mn-ea"/>
              </a:rPr>
              <a:t> </a:t>
            </a:r>
          </a:p>
          <a:p>
            <a:pPr lvl="1" eaLnBrk="1" hangingPunct="1">
              <a:defRPr/>
            </a:pPr>
            <a:r>
              <a:rPr lang="en-AU" sz="2400"/>
              <a:t>watching over shoulder as password is entered </a:t>
            </a:r>
          </a:p>
          <a:p>
            <a:pPr lvl="1" eaLnBrk="1" hangingPunct="1">
              <a:defRPr/>
            </a:pPr>
            <a:r>
              <a:rPr lang="en-AU" sz="2400"/>
              <a:t>using a trojan horse program to collect</a:t>
            </a:r>
          </a:p>
          <a:p>
            <a:pPr lvl="1" eaLnBrk="1" hangingPunct="1">
              <a:defRPr/>
            </a:pPr>
            <a:r>
              <a:rPr lang="en-AU" sz="2400"/>
              <a:t>monitoring an insecure network login </a:t>
            </a:r>
          </a:p>
          <a:p>
            <a:pPr lvl="2" eaLnBrk="1" hangingPunct="1">
              <a:defRPr/>
            </a:pPr>
            <a:r>
              <a:rPr lang="en-AU" sz="2000"/>
              <a:t>eg. telnet, FTP, web, email</a:t>
            </a:r>
          </a:p>
          <a:p>
            <a:pPr lvl="1" eaLnBrk="1" hangingPunct="1">
              <a:defRPr/>
            </a:pPr>
            <a:r>
              <a:rPr lang="en-AU" sz="2400"/>
              <a:t>extracting recorded info after successful login (web history/cache, last number dialed etc) </a:t>
            </a:r>
          </a:p>
          <a:p>
            <a:pPr eaLnBrk="1" hangingPunct="1">
              <a:defRPr/>
            </a:pPr>
            <a:r>
              <a:rPr lang="en-AU" sz="2800">
                <a:ea typeface="+mn-ea"/>
              </a:rPr>
              <a:t>using valid login/password can impersonate user</a:t>
            </a:r>
          </a:p>
          <a:p>
            <a:pPr eaLnBrk="1" hangingPunct="1">
              <a:defRPr/>
            </a:pPr>
            <a:r>
              <a:rPr lang="en-AU" sz="2800">
                <a:ea typeface="+mn-ea"/>
              </a:rPr>
              <a:t>users need to be educated to use suitable precautions/countermeasures </a:t>
            </a:r>
          </a:p>
        </p:txBody>
      </p:sp>
    </p:spTree>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t>Intrusion Detection</a:t>
            </a:r>
            <a:endParaRPr lang="en-AU" smtClean="0"/>
          </a:p>
        </p:txBody>
      </p:sp>
      <p:sp>
        <p:nvSpPr>
          <p:cNvPr id="54275" name="Rectangle 3"/>
          <p:cNvSpPr>
            <a:spLocks noGrp="1" noChangeArrowheads="1"/>
          </p:cNvSpPr>
          <p:nvPr>
            <p:ph type="body" idx="1"/>
          </p:nvPr>
        </p:nvSpPr>
        <p:spPr/>
        <p:txBody>
          <a:bodyPr/>
          <a:lstStyle/>
          <a:p>
            <a:pPr eaLnBrk="1" hangingPunct="1"/>
            <a:r>
              <a:rPr lang="en-US" smtClean="0"/>
              <a:t>inevitably will have security failures</a:t>
            </a:r>
          </a:p>
          <a:p>
            <a:pPr eaLnBrk="1" hangingPunct="1"/>
            <a:r>
              <a:rPr lang="en-US" smtClean="0"/>
              <a:t>so need also to detect intrusions so can</a:t>
            </a:r>
          </a:p>
          <a:p>
            <a:pPr lvl="1" eaLnBrk="1" hangingPunct="1"/>
            <a:r>
              <a:rPr lang="en-US" smtClean="0"/>
              <a:t>block if detected quickly</a:t>
            </a:r>
          </a:p>
          <a:p>
            <a:pPr lvl="1" eaLnBrk="1" hangingPunct="1"/>
            <a:r>
              <a:rPr lang="en-US" smtClean="0"/>
              <a:t>act as deterrent</a:t>
            </a:r>
          </a:p>
          <a:p>
            <a:pPr lvl="1" eaLnBrk="1" hangingPunct="1"/>
            <a:r>
              <a:rPr lang="en-US" smtClean="0"/>
              <a:t>collect info to improve security</a:t>
            </a:r>
          </a:p>
          <a:p>
            <a:pPr eaLnBrk="1" hangingPunct="1"/>
            <a:r>
              <a:rPr lang="en-US" smtClean="0"/>
              <a:t>assume intruder will behave differently to a legitimate user</a:t>
            </a:r>
          </a:p>
          <a:p>
            <a:pPr lvl="1" eaLnBrk="1" hangingPunct="1"/>
            <a:r>
              <a:rPr lang="en-US" smtClean="0"/>
              <a:t>but will have imperfect distinction between</a:t>
            </a:r>
            <a:endParaRPr lang="en-AU" smtClean="0"/>
          </a:p>
        </p:txBody>
      </p:sp>
    </p:spTree>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39825"/>
          </a:xfrm>
        </p:spPr>
        <p:txBody>
          <a:bodyPr/>
          <a:lstStyle/>
          <a:p>
            <a:pPr eaLnBrk="1" hangingPunct="1">
              <a:defRPr/>
            </a:pPr>
            <a:r>
              <a:rPr lang="en-US" dirty="0" smtClean="0">
                <a:ea typeface="+mj-ea"/>
              </a:rPr>
              <a:t>Intrusion Detection</a:t>
            </a:r>
          </a:p>
        </p:txBody>
      </p:sp>
      <p:pic>
        <p:nvPicPr>
          <p:cNvPr id="45059" name="Picture 3"/>
          <p:cNvPicPr>
            <a:picLocks noChangeAspect="1"/>
          </p:cNvPicPr>
          <p:nvPr/>
        </p:nvPicPr>
        <p:blipFill>
          <a:blip r:embed="rId3"/>
          <a:srcRect/>
          <a:stretch>
            <a:fillRect/>
          </a:stretch>
        </p:blipFill>
        <p:spPr bwMode="auto">
          <a:xfrm>
            <a:off x="914400" y="1371600"/>
            <a:ext cx="7315200" cy="5019675"/>
          </a:xfrm>
          <a:prstGeom prst="rect">
            <a:avLst/>
          </a:prstGeom>
          <a:noFill/>
          <a:ln w="9525">
            <a:noFill/>
            <a:miter lim="800000"/>
            <a:headEnd/>
            <a:tailEnd/>
          </a:ln>
        </p:spPr>
      </p:pic>
    </p:spTree>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781124"/>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nSpc>
                <a:spcPct val="90000"/>
              </a:lnSpc>
            </a:pPr>
            <a:r>
              <a:rPr lang="sv-SE" sz="2000" dirty="0" smtClean="0"/>
              <a:t>Intruder</a:t>
            </a:r>
          </a:p>
          <a:p>
            <a:pPr lvl="1">
              <a:lnSpc>
                <a:spcPct val="90000"/>
              </a:lnSpc>
            </a:pPr>
            <a:r>
              <a:rPr lang="sv-SE" sz="1600" dirty="0" smtClean="0"/>
              <a:t>Example</a:t>
            </a:r>
          </a:p>
          <a:p>
            <a:pPr>
              <a:lnSpc>
                <a:spcPct val="90000"/>
              </a:lnSpc>
            </a:pPr>
            <a:r>
              <a:rPr lang="sv-SE" sz="2000" dirty="0" smtClean="0"/>
              <a:t>Hackers</a:t>
            </a:r>
          </a:p>
          <a:p>
            <a:pPr lvl="1">
              <a:lnSpc>
                <a:spcPct val="90000"/>
              </a:lnSpc>
            </a:pPr>
            <a:r>
              <a:rPr lang="sv-SE" sz="1600" dirty="0" smtClean="0"/>
              <a:t>Example</a:t>
            </a:r>
          </a:p>
          <a:p>
            <a:pPr>
              <a:lnSpc>
                <a:spcPct val="90000"/>
              </a:lnSpc>
            </a:pPr>
            <a:r>
              <a:rPr lang="sv-SE" sz="2000" dirty="0" smtClean="0"/>
              <a:t>Criminal Enterprise</a:t>
            </a:r>
          </a:p>
          <a:p>
            <a:pPr>
              <a:lnSpc>
                <a:spcPct val="90000"/>
              </a:lnSpc>
            </a:pPr>
            <a:r>
              <a:rPr lang="sv-SE" sz="2000" dirty="0" smtClean="0"/>
              <a:t>Insider attacks</a:t>
            </a:r>
          </a:p>
          <a:p>
            <a:pPr>
              <a:lnSpc>
                <a:spcPct val="90000"/>
              </a:lnSpc>
            </a:pPr>
            <a:r>
              <a:rPr lang="sv-SE" sz="2000" dirty="0" smtClean="0"/>
              <a:t>Intrusion techniques</a:t>
            </a:r>
          </a:p>
          <a:p>
            <a:pPr>
              <a:lnSpc>
                <a:spcPct val="90000"/>
              </a:lnSpc>
            </a:pPr>
            <a:r>
              <a:rPr lang="sv-SE" sz="2000" dirty="0" smtClean="0"/>
              <a:t>Approaches</a:t>
            </a:r>
          </a:p>
          <a:p>
            <a:pPr lvl="1">
              <a:lnSpc>
                <a:spcPct val="90000"/>
              </a:lnSpc>
            </a:pPr>
            <a:r>
              <a:rPr lang="sv-SE" sz="1600" dirty="0" smtClean="0"/>
              <a:t>Audit records</a:t>
            </a:r>
          </a:p>
          <a:p>
            <a:pPr lvl="1">
              <a:lnSpc>
                <a:spcPct val="90000"/>
              </a:lnSpc>
            </a:pPr>
            <a:r>
              <a:rPr lang="sv-SE" sz="1600" dirty="0" smtClean="0"/>
              <a:t>Statistical anomaly detection</a:t>
            </a:r>
          </a:p>
          <a:p>
            <a:pPr lvl="1">
              <a:lnSpc>
                <a:spcPct val="90000"/>
              </a:lnSpc>
            </a:pPr>
            <a:r>
              <a:rPr lang="sv-SE" sz="1600" dirty="0" smtClean="0"/>
              <a:t>Audit record analysis</a:t>
            </a:r>
          </a:p>
          <a:p>
            <a:pPr lvl="1">
              <a:lnSpc>
                <a:spcPct val="90000"/>
              </a:lnSpc>
            </a:pPr>
            <a:r>
              <a:rPr lang="sv-SE" sz="1600" dirty="0" smtClean="0"/>
              <a:t>Rule based intrusion detection</a:t>
            </a:r>
          </a:p>
          <a:p>
            <a:pPr lvl="1">
              <a:lnSpc>
                <a:spcPct val="90000"/>
              </a:lnSpc>
            </a:pPr>
            <a:r>
              <a:rPr lang="sv-SE" sz="1600" dirty="0" smtClean="0"/>
              <a:t>’distributed intrusion detection</a:t>
            </a:r>
          </a:p>
          <a:p>
            <a:pPr lvl="1">
              <a:lnSpc>
                <a:spcPct val="90000"/>
              </a:lnSpc>
            </a:pPr>
            <a:r>
              <a:rPr lang="sv-SE" sz="1600" dirty="0" smtClean="0"/>
              <a:t>Honeypots</a:t>
            </a:r>
          </a:p>
          <a:p>
            <a:pPr lvl="1">
              <a:lnSpc>
                <a:spcPct val="90000"/>
              </a:lnSpc>
            </a:pPr>
            <a:r>
              <a:rPr lang="sv-SE" sz="1600" dirty="0" smtClean="0"/>
              <a:t>Password management</a:t>
            </a:r>
          </a:p>
          <a:p>
            <a:pPr algn="just"/>
            <a:r>
              <a:rPr lang="en-US" sz="2000" dirty="0" smtClean="0"/>
              <a:t>Summary</a:t>
            </a:r>
          </a:p>
          <a:p>
            <a:pPr algn="just"/>
            <a:r>
              <a:rPr lang="en-US" sz="2000" dirty="0" smtClean="0"/>
              <a:t>Test your understanding</a:t>
            </a:r>
          </a:p>
          <a:p>
            <a:pPr algn="just"/>
            <a:r>
              <a:rPr lang="en-US" sz="2000"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02465" y="3331028"/>
            <a:ext cx="4025841" cy="313509"/>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z="4000" smtClean="0"/>
              <a:t>Approaches to Intrusion Detection</a:t>
            </a:r>
            <a:endParaRPr lang="en-AU" sz="4000" smtClean="0"/>
          </a:p>
        </p:txBody>
      </p:sp>
      <p:sp>
        <p:nvSpPr>
          <p:cNvPr id="55299" name="Rectangle 3"/>
          <p:cNvSpPr>
            <a:spLocks noGrp="1" noChangeArrowheads="1"/>
          </p:cNvSpPr>
          <p:nvPr>
            <p:ph type="body" idx="1"/>
          </p:nvPr>
        </p:nvSpPr>
        <p:spPr/>
        <p:txBody>
          <a:bodyPr/>
          <a:lstStyle/>
          <a:p>
            <a:pPr eaLnBrk="1" hangingPunct="1"/>
            <a:r>
              <a:rPr lang="en-US" smtClean="0"/>
              <a:t>statistical anomaly detection</a:t>
            </a:r>
          </a:p>
          <a:p>
            <a:pPr lvl="1" eaLnBrk="1" hangingPunct="1"/>
            <a:r>
              <a:rPr lang="en-US" smtClean="0"/>
              <a:t>attempts to define normal/expected behavior</a:t>
            </a:r>
          </a:p>
          <a:p>
            <a:pPr lvl="1" eaLnBrk="1" hangingPunct="1"/>
            <a:r>
              <a:rPr lang="en-US" smtClean="0"/>
              <a:t>threshold</a:t>
            </a:r>
          </a:p>
          <a:p>
            <a:pPr lvl="1" eaLnBrk="1" hangingPunct="1"/>
            <a:r>
              <a:rPr lang="en-US" smtClean="0"/>
              <a:t>profile based</a:t>
            </a:r>
          </a:p>
          <a:p>
            <a:pPr eaLnBrk="1" hangingPunct="1"/>
            <a:r>
              <a:rPr lang="en-US" smtClean="0"/>
              <a:t>rule-based detection</a:t>
            </a:r>
          </a:p>
          <a:p>
            <a:pPr lvl="1" eaLnBrk="1" hangingPunct="1"/>
            <a:r>
              <a:rPr lang="en-US" smtClean="0"/>
              <a:t>attempts to define proper behavior</a:t>
            </a:r>
          </a:p>
          <a:p>
            <a:pPr lvl="1" eaLnBrk="1" hangingPunct="1"/>
            <a:r>
              <a:rPr lang="en-US" smtClean="0"/>
              <a:t>anomaly</a:t>
            </a:r>
          </a:p>
          <a:p>
            <a:pPr lvl="1" eaLnBrk="1" hangingPunct="1"/>
            <a:r>
              <a:rPr lang="en-US" smtClean="0"/>
              <a:t>penetration identification</a:t>
            </a:r>
            <a:endParaRPr lang="en-AU" smtClean="0"/>
          </a:p>
        </p:txBody>
      </p:sp>
    </p:spTree>
  </p:cSld>
  <p:clrMapOvr>
    <a:masterClrMapping/>
  </p:clrMapOvr>
  <p:transition>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781124"/>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nSpc>
                <a:spcPct val="90000"/>
              </a:lnSpc>
            </a:pPr>
            <a:r>
              <a:rPr lang="sv-SE" sz="2000" dirty="0" smtClean="0"/>
              <a:t>Intruder</a:t>
            </a:r>
          </a:p>
          <a:p>
            <a:pPr lvl="1">
              <a:lnSpc>
                <a:spcPct val="90000"/>
              </a:lnSpc>
            </a:pPr>
            <a:r>
              <a:rPr lang="sv-SE" sz="1600" dirty="0" smtClean="0"/>
              <a:t>Example</a:t>
            </a:r>
          </a:p>
          <a:p>
            <a:pPr>
              <a:lnSpc>
                <a:spcPct val="90000"/>
              </a:lnSpc>
            </a:pPr>
            <a:r>
              <a:rPr lang="sv-SE" sz="2000" dirty="0" smtClean="0"/>
              <a:t>Hackers</a:t>
            </a:r>
          </a:p>
          <a:p>
            <a:pPr lvl="1">
              <a:lnSpc>
                <a:spcPct val="90000"/>
              </a:lnSpc>
            </a:pPr>
            <a:r>
              <a:rPr lang="sv-SE" sz="1600" dirty="0" smtClean="0"/>
              <a:t>Example</a:t>
            </a:r>
          </a:p>
          <a:p>
            <a:pPr>
              <a:lnSpc>
                <a:spcPct val="90000"/>
              </a:lnSpc>
            </a:pPr>
            <a:r>
              <a:rPr lang="sv-SE" sz="2000" dirty="0" smtClean="0"/>
              <a:t>Criminal Enterprise</a:t>
            </a:r>
          </a:p>
          <a:p>
            <a:pPr>
              <a:lnSpc>
                <a:spcPct val="90000"/>
              </a:lnSpc>
            </a:pPr>
            <a:r>
              <a:rPr lang="sv-SE" sz="2000" dirty="0" smtClean="0"/>
              <a:t>Insider attacks</a:t>
            </a:r>
          </a:p>
          <a:p>
            <a:pPr>
              <a:lnSpc>
                <a:spcPct val="90000"/>
              </a:lnSpc>
            </a:pPr>
            <a:r>
              <a:rPr lang="sv-SE" sz="2000" dirty="0" smtClean="0"/>
              <a:t>Intrusion techniques</a:t>
            </a:r>
          </a:p>
          <a:p>
            <a:pPr>
              <a:lnSpc>
                <a:spcPct val="90000"/>
              </a:lnSpc>
            </a:pPr>
            <a:r>
              <a:rPr lang="sv-SE" sz="2000" dirty="0" smtClean="0"/>
              <a:t>Approaches</a:t>
            </a:r>
          </a:p>
          <a:p>
            <a:pPr lvl="1">
              <a:lnSpc>
                <a:spcPct val="90000"/>
              </a:lnSpc>
            </a:pPr>
            <a:r>
              <a:rPr lang="sv-SE" sz="1600" dirty="0" smtClean="0"/>
              <a:t>Audit records</a:t>
            </a:r>
          </a:p>
          <a:p>
            <a:pPr lvl="1">
              <a:lnSpc>
                <a:spcPct val="90000"/>
              </a:lnSpc>
            </a:pPr>
            <a:r>
              <a:rPr lang="sv-SE" sz="1600" dirty="0" smtClean="0"/>
              <a:t>Statistical anomaly detection</a:t>
            </a:r>
          </a:p>
          <a:p>
            <a:pPr lvl="1">
              <a:lnSpc>
                <a:spcPct val="90000"/>
              </a:lnSpc>
            </a:pPr>
            <a:r>
              <a:rPr lang="sv-SE" sz="1600" dirty="0" smtClean="0"/>
              <a:t>Audit record analysis</a:t>
            </a:r>
          </a:p>
          <a:p>
            <a:pPr lvl="1">
              <a:lnSpc>
                <a:spcPct val="90000"/>
              </a:lnSpc>
            </a:pPr>
            <a:r>
              <a:rPr lang="sv-SE" sz="1600" dirty="0" smtClean="0"/>
              <a:t>Rule based intrusion detection</a:t>
            </a:r>
          </a:p>
          <a:p>
            <a:pPr lvl="1">
              <a:lnSpc>
                <a:spcPct val="90000"/>
              </a:lnSpc>
            </a:pPr>
            <a:r>
              <a:rPr lang="sv-SE" sz="1600" dirty="0" smtClean="0"/>
              <a:t>’distributed intrusion detection</a:t>
            </a:r>
          </a:p>
          <a:p>
            <a:pPr lvl="1">
              <a:lnSpc>
                <a:spcPct val="90000"/>
              </a:lnSpc>
            </a:pPr>
            <a:r>
              <a:rPr lang="sv-SE" sz="1600" dirty="0" smtClean="0"/>
              <a:t>Honeypots</a:t>
            </a:r>
          </a:p>
          <a:p>
            <a:pPr lvl="1">
              <a:lnSpc>
                <a:spcPct val="90000"/>
              </a:lnSpc>
            </a:pPr>
            <a:r>
              <a:rPr lang="sv-SE" sz="1600" dirty="0" smtClean="0"/>
              <a:t>Password management</a:t>
            </a:r>
          </a:p>
          <a:p>
            <a:pPr algn="just"/>
            <a:r>
              <a:rPr lang="en-US" sz="2000" dirty="0" smtClean="0"/>
              <a:t>Summary</a:t>
            </a:r>
          </a:p>
          <a:p>
            <a:pPr algn="just"/>
            <a:r>
              <a:rPr lang="en-US" sz="2000" dirty="0" smtClean="0"/>
              <a:t>Test your understanding</a:t>
            </a:r>
          </a:p>
          <a:p>
            <a:pPr algn="just"/>
            <a:r>
              <a:rPr lang="en-US" sz="2000"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924979" y="3657599"/>
            <a:ext cx="4025841" cy="313509"/>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Audit Records</a:t>
            </a:r>
            <a:endParaRPr lang="en-AU" smtClean="0"/>
          </a:p>
        </p:txBody>
      </p:sp>
      <p:sp>
        <p:nvSpPr>
          <p:cNvPr id="56323" name="Rectangle 3"/>
          <p:cNvSpPr>
            <a:spLocks noGrp="1" noChangeArrowheads="1"/>
          </p:cNvSpPr>
          <p:nvPr>
            <p:ph type="body" idx="1"/>
          </p:nvPr>
        </p:nvSpPr>
        <p:spPr/>
        <p:txBody>
          <a:bodyPr/>
          <a:lstStyle/>
          <a:p>
            <a:pPr eaLnBrk="1" hangingPunct="1"/>
            <a:r>
              <a:rPr lang="en-US" smtClean="0"/>
              <a:t>fundamental tool for intrusion detection</a:t>
            </a:r>
          </a:p>
          <a:p>
            <a:pPr eaLnBrk="1" hangingPunct="1"/>
            <a:r>
              <a:rPr lang="en-US" smtClean="0"/>
              <a:t>native audit records</a:t>
            </a:r>
          </a:p>
          <a:p>
            <a:pPr lvl="1" eaLnBrk="1" hangingPunct="1"/>
            <a:r>
              <a:rPr lang="en-US" smtClean="0"/>
              <a:t>part of all common multi-user O/S</a:t>
            </a:r>
          </a:p>
          <a:p>
            <a:pPr lvl="1" eaLnBrk="1" hangingPunct="1"/>
            <a:r>
              <a:rPr lang="en-US" smtClean="0"/>
              <a:t>already present for use</a:t>
            </a:r>
          </a:p>
          <a:p>
            <a:pPr lvl="1" eaLnBrk="1" hangingPunct="1"/>
            <a:r>
              <a:rPr lang="en-US" smtClean="0"/>
              <a:t>may not have info wanted in desired form</a:t>
            </a:r>
          </a:p>
          <a:p>
            <a:pPr eaLnBrk="1" hangingPunct="1"/>
            <a:r>
              <a:rPr lang="en-US" smtClean="0"/>
              <a:t>detection-specific audit records</a:t>
            </a:r>
          </a:p>
          <a:p>
            <a:pPr lvl="1" eaLnBrk="1" hangingPunct="1"/>
            <a:r>
              <a:rPr lang="en-US" smtClean="0"/>
              <a:t>created specifically to collect wanted info</a:t>
            </a:r>
          </a:p>
          <a:p>
            <a:pPr lvl="1" eaLnBrk="1" hangingPunct="1"/>
            <a:r>
              <a:rPr lang="en-US" smtClean="0"/>
              <a:t>at cost of additional overhead on system</a:t>
            </a:r>
            <a:endParaRPr lang="en-AU" smtClean="0"/>
          </a:p>
        </p:txBody>
      </p:sp>
    </p:spTree>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781124"/>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nSpc>
                <a:spcPct val="90000"/>
              </a:lnSpc>
            </a:pPr>
            <a:r>
              <a:rPr lang="sv-SE" sz="2000" dirty="0" smtClean="0"/>
              <a:t>Intruder</a:t>
            </a:r>
          </a:p>
          <a:p>
            <a:pPr lvl="1">
              <a:lnSpc>
                <a:spcPct val="90000"/>
              </a:lnSpc>
            </a:pPr>
            <a:r>
              <a:rPr lang="sv-SE" sz="1600" dirty="0" smtClean="0"/>
              <a:t>Example</a:t>
            </a:r>
          </a:p>
          <a:p>
            <a:pPr>
              <a:lnSpc>
                <a:spcPct val="90000"/>
              </a:lnSpc>
            </a:pPr>
            <a:r>
              <a:rPr lang="sv-SE" sz="2000" dirty="0" smtClean="0"/>
              <a:t>Hackers</a:t>
            </a:r>
          </a:p>
          <a:p>
            <a:pPr lvl="1">
              <a:lnSpc>
                <a:spcPct val="90000"/>
              </a:lnSpc>
            </a:pPr>
            <a:r>
              <a:rPr lang="sv-SE" sz="1600" dirty="0" smtClean="0"/>
              <a:t>Example</a:t>
            </a:r>
          </a:p>
          <a:p>
            <a:pPr>
              <a:lnSpc>
                <a:spcPct val="90000"/>
              </a:lnSpc>
            </a:pPr>
            <a:r>
              <a:rPr lang="sv-SE" sz="2000" dirty="0" smtClean="0"/>
              <a:t>Criminal Enterprise</a:t>
            </a:r>
          </a:p>
          <a:p>
            <a:pPr>
              <a:lnSpc>
                <a:spcPct val="90000"/>
              </a:lnSpc>
            </a:pPr>
            <a:r>
              <a:rPr lang="sv-SE" sz="2000" dirty="0" smtClean="0"/>
              <a:t>Insider attacks</a:t>
            </a:r>
          </a:p>
          <a:p>
            <a:pPr>
              <a:lnSpc>
                <a:spcPct val="90000"/>
              </a:lnSpc>
            </a:pPr>
            <a:r>
              <a:rPr lang="sv-SE" sz="2000" dirty="0" smtClean="0"/>
              <a:t>Intrusion techniques</a:t>
            </a:r>
          </a:p>
          <a:p>
            <a:pPr>
              <a:lnSpc>
                <a:spcPct val="90000"/>
              </a:lnSpc>
            </a:pPr>
            <a:r>
              <a:rPr lang="sv-SE" sz="2000" dirty="0" smtClean="0"/>
              <a:t>Approaches</a:t>
            </a:r>
          </a:p>
          <a:p>
            <a:pPr lvl="1">
              <a:lnSpc>
                <a:spcPct val="90000"/>
              </a:lnSpc>
            </a:pPr>
            <a:r>
              <a:rPr lang="sv-SE" sz="1600" dirty="0" smtClean="0"/>
              <a:t>Audit records</a:t>
            </a:r>
          </a:p>
          <a:p>
            <a:pPr lvl="1">
              <a:lnSpc>
                <a:spcPct val="90000"/>
              </a:lnSpc>
            </a:pPr>
            <a:r>
              <a:rPr lang="sv-SE" sz="1600" dirty="0" smtClean="0"/>
              <a:t>Statistical anomaly detection</a:t>
            </a:r>
          </a:p>
          <a:p>
            <a:pPr lvl="1">
              <a:lnSpc>
                <a:spcPct val="90000"/>
              </a:lnSpc>
            </a:pPr>
            <a:r>
              <a:rPr lang="sv-SE" sz="1600" dirty="0" smtClean="0"/>
              <a:t>Audit record analysis</a:t>
            </a:r>
          </a:p>
          <a:p>
            <a:pPr lvl="1">
              <a:lnSpc>
                <a:spcPct val="90000"/>
              </a:lnSpc>
            </a:pPr>
            <a:r>
              <a:rPr lang="sv-SE" sz="1600" dirty="0" smtClean="0"/>
              <a:t>Rule based intrusion detection</a:t>
            </a:r>
          </a:p>
          <a:p>
            <a:pPr lvl="1">
              <a:lnSpc>
                <a:spcPct val="90000"/>
              </a:lnSpc>
            </a:pPr>
            <a:r>
              <a:rPr lang="sv-SE" sz="1600" dirty="0" smtClean="0"/>
              <a:t>’distributed intrusion detection</a:t>
            </a:r>
          </a:p>
          <a:p>
            <a:pPr lvl="1">
              <a:lnSpc>
                <a:spcPct val="90000"/>
              </a:lnSpc>
            </a:pPr>
            <a:r>
              <a:rPr lang="sv-SE" sz="1600" dirty="0" smtClean="0"/>
              <a:t>Honeypots</a:t>
            </a:r>
          </a:p>
          <a:p>
            <a:pPr lvl="1">
              <a:lnSpc>
                <a:spcPct val="90000"/>
              </a:lnSpc>
            </a:pPr>
            <a:r>
              <a:rPr lang="sv-SE" sz="1600" dirty="0" smtClean="0"/>
              <a:t>Password management</a:t>
            </a:r>
          </a:p>
          <a:p>
            <a:pPr algn="just"/>
            <a:r>
              <a:rPr lang="en-US" sz="2000" dirty="0" smtClean="0"/>
              <a:t>Summary</a:t>
            </a:r>
          </a:p>
          <a:p>
            <a:pPr algn="just"/>
            <a:r>
              <a:rPr lang="en-US" sz="2000" dirty="0" smtClean="0"/>
              <a:t>Test your understanding</a:t>
            </a:r>
          </a:p>
          <a:p>
            <a:pPr algn="just"/>
            <a:r>
              <a:rPr lang="en-US" sz="2000"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1003356" y="3931919"/>
            <a:ext cx="4025841" cy="313509"/>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Revision History</a:t>
            </a:r>
            <a:endParaRPr lang="en-IN"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4158408092"/>
              </p:ext>
            </p:extLst>
          </p:nvPr>
        </p:nvGraphicFramePr>
        <p:xfrm>
          <a:off x="1092201" y="1997990"/>
          <a:ext cx="7177775" cy="828040"/>
        </p:xfrm>
        <a:graphic>
          <a:graphicData uri="http://schemas.openxmlformats.org/drawingml/2006/table">
            <a:tbl>
              <a:tblPr firstRow="1" bandRow="1">
                <a:tableStyleId>{5DA37D80-6434-44D0-A028-1B22A696006F}</a:tableStyleId>
              </a:tblPr>
              <a:tblGrid>
                <a:gridCol w="1576459">
                  <a:extLst>
                    <a:ext uri="{9D8B030D-6E8A-4147-A177-3AD203B41FA5}">
                      <a16:colId xmlns="" xmlns:a16="http://schemas.microsoft.com/office/drawing/2014/main" val="2990177744"/>
                    </a:ext>
                  </a:extLst>
                </a:gridCol>
                <a:gridCol w="4689612">
                  <a:extLst>
                    <a:ext uri="{9D8B030D-6E8A-4147-A177-3AD203B41FA5}">
                      <a16:colId xmlns="" xmlns:a16="http://schemas.microsoft.com/office/drawing/2014/main" val="2858349207"/>
                    </a:ext>
                  </a:extLst>
                </a:gridCol>
                <a:gridCol w="911704">
                  <a:extLst>
                    <a:ext uri="{9D8B030D-6E8A-4147-A177-3AD203B41FA5}">
                      <a16:colId xmlns="" xmlns:a16="http://schemas.microsoft.com/office/drawing/2014/main" val="590217036"/>
                    </a:ext>
                  </a:extLst>
                </a:gridCol>
              </a:tblGrid>
              <a:tr h="370840">
                <a:tc>
                  <a:txBody>
                    <a:bodyPr/>
                    <a:lstStyle/>
                    <a:p>
                      <a:pPr algn="ctr"/>
                      <a:r>
                        <a:rPr lang="en-IN" sz="1200" dirty="0" smtClean="0">
                          <a:latin typeface="Arial" panose="020B0604020202020204" pitchFamily="34" charset="0"/>
                          <a:cs typeface="Arial" panose="020B0604020202020204" pitchFamily="34" charset="0"/>
                        </a:rPr>
                        <a:t>Revision</a:t>
                      </a:r>
                      <a:r>
                        <a:rPr lang="en-IN" sz="1200" baseline="0" dirty="0" smtClean="0">
                          <a:latin typeface="Arial" panose="020B0604020202020204" pitchFamily="34" charset="0"/>
                          <a:cs typeface="Arial" panose="020B0604020202020204" pitchFamily="34" charset="0"/>
                        </a:rPr>
                        <a:t> Date</a:t>
                      </a:r>
                      <a:endParaRPr lang="en-IN" sz="1200" b="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200" dirty="0" smtClean="0">
                          <a:latin typeface="Arial" panose="020B0604020202020204" pitchFamily="34" charset="0"/>
                          <a:cs typeface="Arial" panose="020B0604020202020204" pitchFamily="34" charset="0"/>
                        </a:rPr>
                        <a:t>Details</a:t>
                      </a:r>
                      <a:endParaRPr lang="en-IN" sz="1200" b="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200" dirty="0" smtClean="0">
                          <a:latin typeface="Arial" panose="020B0604020202020204" pitchFamily="34" charset="0"/>
                          <a:cs typeface="Arial" panose="020B0604020202020204" pitchFamily="34" charset="0"/>
                        </a:rPr>
                        <a:t>Version no. </a:t>
                      </a:r>
                      <a:endParaRPr lang="en-IN" sz="1200" b="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2253377858"/>
                  </a:ext>
                </a:extLst>
              </a:tr>
              <a:tr h="370840">
                <a:tc>
                  <a:txBody>
                    <a:bodyPr/>
                    <a:lstStyle/>
                    <a:p>
                      <a:endParaRPr lang="en-IN" sz="1200" dirty="0">
                        <a:latin typeface="Arial" panose="020B0604020202020204" pitchFamily="34" charset="0"/>
                        <a:cs typeface="Arial" panose="020B0604020202020204" pitchFamily="34" charset="0"/>
                      </a:endParaRPr>
                    </a:p>
                  </a:txBody>
                  <a:tcPr/>
                </a:tc>
                <a:tc>
                  <a:txBody>
                    <a:bodyPr/>
                    <a:lstStyle/>
                    <a:p>
                      <a:pPr marL="228600" indent="-228600">
                        <a:buFont typeface="+mj-lt"/>
                        <a:buAutoNum type="arabicPeriod"/>
                      </a:pPr>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1.0</a:t>
                      </a:r>
                      <a:endParaRPr lang="en-IN" sz="12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3307980548"/>
                  </a:ext>
                </a:extLst>
              </a:tr>
            </a:tbl>
          </a:graphicData>
        </a:graphic>
      </p:graphicFrame>
    </p:spTree>
    <p:extLst>
      <p:ext uri="{BB962C8B-B14F-4D97-AF65-F5344CB8AC3E}">
        <p14:creationId xmlns="" xmlns:p14="http://schemas.microsoft.com/office/powerpoint/2010/main" val="1469585642"/>
      </p:ext>
    </p:extLst>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defRPr/>
            </a:pPr>
            <a:r>
              <a:rPr lang="en-AU">
                <a:ea typeface="+mj-ea"/>
              </a:rPr>
              <a:t>Statistical Anomaly Detection</a:t>
            </a:r>
          </a:p>
        </p:txBody>
      </p:sp>
      <p:sp>
        <p:nvSpPr>
          <p:cNvPr id="57347" name="Rectangle 3"/>
          <p:cNvSpPr>
            <a:spLocks noGrp="1" noChangeArrowheads="1"/>
          </p:cNvSpPr>
          <p:nvPr>
            <p:ph type="body" idx="1"/>
          </p:nvPr>
        </p:nvSpPr>
        <p:spPr/>
        <p:txBody>
          <a:bodyPr/>
          <a:lstStyle/>
          <a:p>
            <a:pPr eaLnBrk="1" hangingPunct="1"/>
            <a:r>
              <a:rPr lang="en-US" smtClean="0"/>
              <a:t>threshold detection</a:t>
            </a:r>
          </a:p>
          <a:p>
            <a:pPr lvl="1" eaLnBrk="1" hangingPunct="1"/>
            <a:r>
              <a:rPr lang="en-US" smtClean="0"/>
              <a:t>count occurrences of specific event over time</a:t>
            </a:r>
          </a:p>
          <a:p>
            <a:pPr lvl="1" eaLnBrk="1" hangingPunct="1"/>
            <a:r>
              <a:rPr lang="en-US" smtClean="0"/>
              <a:t>if exceed reasonable value assume intrusion</a:t>
            </a:r>
          </a:p>
          <a:p>
            <a:pPr lvl="1" eaLnBrk="1" hangingPunct="1"/>
            <a:r>
              <a:rPr lang="en-US" smtClean="0"/>
              <a:t>alone is a crude &amp; ineffective detector</a:t>
            </a:r>
          </a:p>
          <a:p>
            <a:pPr eaLnBrk="1" hangingPunct="1"/>
            <a:r>
              <a:rPr lang="en-US" smtClean="0"/>
              <a:t>profile based</a:t>
            </a:r>
          </a:p>
          <a:p>
            <a:pPr lvl="1" eaLnBrk="1" hangingPunct="1"/>
            <a:r>
              <a:rPr lang="en-US" smtClean="0"/>
              <a:t>characterize past behavior of users</a:t>
            </a:r>
          </a:p>
          <a:p>
            <a:pPr lvl="1" eaLnBrk="1" hangingPunct="1"/>
            <a:r>
              <a:rPr lang="en-US" smtClean="0"/>
              <a:t>detect significant deviations from this</a:t>
            </a:r>
          </a:p>
          <a:p>
            <a:pPr lvl="1" eaLnBrk="1" hangingPunct="1"/>
            <a:r>
              <a:rPr lang="en-US" smtClean="0"/>
              <a:t>profile usually multi-parameter</a:t>
            </a:r>
            <a:endParaRPr lang="en-AU" smtClean="0"/>
          </a:p>
        </p:txBody>
      </p:sp>
    </p:spTree>
  </p:cSld>
  <p:clrMapOvr>
    <a:masterClrMapping/>
  </p:clrMapOvr>
  <p:transition>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781124"/>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nSpc>
                <a:spcPct val="90000"/>
              </a:lnSpc>
            </a:pPr>
            <a:r>
              <a:rPr lang="sv-SE" sz="2000" dirty="0" smtClean="0"/>
              <a:t>Intruder</a:t>
            </a:r>
          </a:p>
          <a:p>
            <a:pPr lvl="1">
              <a:lnSpc>
                <a:spcPct val="90000"/>
              </a:lnSpc>
            </a:pPr>
            <a:r>
              <a:rPr lang="sv-SE" sz="1600" dirty="0" smtClean="0"/>
              <a:t>Example</a:t>
            </a:r>
          </a:p>
          <a:p>
            <a:pPr>
              <a:lnSpc>
                <a:spcPct val="90000"/>
              </a:lnSpc>
            </a:pPr>
            <a:r>
              <a:rPr lang="sv-SE" sz="2000" dirty="0" smtClean="0"/>
              <a:t>Hackers</a:t>
            </a:r>
          </a:p>
          <a:p>
            <a:pPr lvl="1">
              <a:lnSpc>
                <a:spcPct val="90000"/>
              </a:lnSpc>
            </a:pPr>
            <a:r>
              <a:rPr lang="sv-SE" sz="1600" dirty="0" smtClean="0"/>
              <a:t>Example</a:t>
            </a:r>
          </a:p>
          <a:p>
            <a:pPr>
              <a:lnSpc>
                <a:spcPct val="90000"/>
              </a:lnSpc>
            </a:pPr>
            <a:r>
              <a:rPr lang="sv-SE" sz="2000" dirty="0" smtClean="0"/>
              <a:t>Criminal Enterprise</a:t>
            </a:r>
          </a:p>
          <a:p>
            <a:pPr>
              <a:lnSpc>
                <a:spcPct val="90000"/>
              </a:lnSpc>
            </a:pPr>
            <a:r>
              <a:rPr lang="sv-SE" sz="2000" dirty="0" smtClean="0"/>
              <a:t>Insider attacks</a:t>
            </a:r>
          </a:p>
          <a:p>
            <a:pPr>
              <a:lnSpc>
                <a:spcPct val="90000"/>
              </a:lnSpc>
            </a:pPr>
            <a:r>
              <a:rPr lang="sv-SE" sz="2000" dirty="0" smtClean="0"/>
              <a:t>Intrusion techniques</a:t>
            </a:r>
          </a:p>
          <a:p>
            <a:pPr>
              <a:lnSpc>
                <a:spcPct val="90000"/>
              </a:lnSpc>
            </a:pPr>
            <a:r>
              <a:rPr lang="sv-SE" sz="2000" dirty="0" smtClean="0"/>
              <a:t>Approaches</a:t>
            </a:r>
          </a:p>
          <a:p>
            <a:pPr lvl="1">
              <a:lnSpc>
                <a:spcPct val="90000"/>
              </a:lnSpc>
            </a:pPr>
            <a:r>
              <a:rPr lang="sv-SE" sz="1600" dirty="0" smtClean="0"/>
              <a:t>Audit records</a:t>
            </a:r>
          </a:p>
          <a:p>
            <a:pPr lvl="1">
              <a:lnSpc>
                <a:spcPct val="90000"/>
              </a:lnSpc>
            </a:pPr>
            <a:r>
              <a:rPr lang="sv-SE" sz="1600" dirty="0" smtClean="0"/>
              <a:t>Statistical anomaly detection</a:t>
            </a:r>
          </a:p>
          <a:p>
            <a:pPr lvl="1">
              <a:lnSpc>
                <a:spcPct val="90000"/>
              </a:lnSpc>
            </a:pPr>
            <a:r>
              <a:rPr lang="sv-SE" sz="1600" dirty="0" smtClean="0"/>
              <a:t>Audit record analysis</a:t>
            </a:r>
          </a:p>
          <a:p>
            <a:pPr lvl="1">
              <a:lnSpc>
                <a:spcPct val="90000"/>
              </a:lnSpc>
            </a:pPr>
            <a:r>
              <a:rPr lang="sv-SE" sz="1600" dirty="0" smtClean="0"/>
              <a:t>Rule based intrusion detection</a:t>
            </a:r>
          </a:p>
          <a:p>
            <a:pPr lvl="1">
              <a:lnSpc>
                <a:spcPct val="90000"/>
              </a:lnSpc>
            </a:pPr>
            <a:r>
              <a:rPr lang="sv-SE" sz="1600" dirty="0" smtClean="0"/>
              <a:t>’distributed intrusion detection</a:t>
            </a:r>
          </a:p>
          <a:p>
            <a:pPr lvl="1">
              <a:lnSpc>
                <a:spcPct val="90000"/>
              </a:lnSpc>
            </a:pPr>
            <a:r>
              <a:rPr lang="sv-SE" sz="1600" dirty="0" smtClean="0"/>
              <a:t>Honeypots</a:t>
            </a:r>
          </a:p>
          <a:p>
            <a:pPr lvl="1">
              <a:lnSpc>
                <a:spcPct val="90000"/>
              </a:lnSpc>
            </a:pPr>
            <a:r>
              <a:rPr lang="sv-SE" sz="1600" dirty="0" smtClean="0"/>
              <a:t>Password management</a:t>
            </a:r>
          </a:p>
          <a:p>
            <a:pPr algn="just"/>
            <a:r>
              <a:rPr lang="en-US" sz="2000" dirty="0" smtClean="0"/>
              <a:t>Summary</a:t>
            </a:r>
          </a:p>
          <a:p>
            <a:pPr algn="just"/>
            <a:r>
              <a:rPr lang="en-US" sz="2000" dirty="0" smtClean="0"/>
              <a:t>Test your understanding</a:t>
            </a:r>
          </a:p>
          <a:p>
            <a:pPr algn="just"/>
            <a:r>
              <a:rPr lang="en-US" sz="2000"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964168" y="4193176"/>
            <a:ext cx="4025841" cy="313509"/>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Audit Record Analysis</a:t>
            </a:r>
            <a:endParaRPr lang="en-AU" smtClean="0"/>
          </a:p>
        </p:txBody>
      </p:sp>
      <p:sp>
        <p:nvSpPr>
          <p:cNvPr id="58371" name="Rectangle 3"/>
          <p:cNvSpPr>
            <a:spLocks noGrp="1" noChangeArrowheads="1"/>
          </p:cNvSpPr>
          <p:nvPr>
            <p:ph type="body" idx="1"/>
          </p:nvPr>
        </p:nvSpPr>
        <p:spPr/>
        <p:txBody>
          <a:bodyPr/>
          <a:lstStyle/>
          <a:p>
            <a:pPr eaLnBrk="1" hangingPunct="1"/>
            <a:r>
              <a:rPr lang="en-US" smtClean="0"/>
              <a:t>foundation of statistical approaches</a:t>
            </a:r>
          </a:p>
          <a:p>
            <a:pPr eaLnBrk="1" hangingPunct="1"/>
            <a:r>
              <a:rPr lang="en-US" smtClean="0"/>
              <a:t>analyze records to get metrics over time</a:t>
            </a:r>
          </a:p>
          <a:p>
            <a:pPr lvl="1" eaLnBrk="1" hangingPunct="1"/>
            <a:r>
              <a:rPr lang="en-US" smtClean="0"/>
              <a:t>counter, gauge, interval timer, resource use</a:t>
            </a:r>
          </a:p>
          <a:p>
            <a:pPr eaLnBrk="1" hangingPunct="1"/>
            <a:r>
              <a:rPr lang="en-US" smtClean="0"/>
              <a:t>use various tests on these to determine if current behavior is acceptable</a:t>
            </a:r>
          </a:p>
          <a:p>
            <a:pPr lvl="1" eaLnBrk="1" hangingPunct="1"/>
            <a:r>
              <a:rPr lang="en-US" smtClean="0"/>
              <a:t>mean &amp; standard deviation, multivariate, markov process, time series, operational</a:t>
            </a:r>
          </a:p>
          <a:p>
            <a:pPr eaLnBrk="1" hangingPunct="1"/>
            <a:r>
              <a:rPr lang="en-US" smtClean="0"/>
              <a:t>key advantage is no prior knowledge used</a:t>
            </a:r>
            <a:endParaRPr lang="en-AU" smtClean="0"/>
          </a:p>
        </p:txBody>
      </p:sp>
    </p:spTree>
  </p:cSld>
  <p:clrMapOvr>
    <a:masterClrMapping/>
  </p:clrMapOvr>
  <p:transition>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781124"/>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nSpc>
                <a:spcPct val="90000"/>
              </a:lnSpc>
            </a:pPr>
            <a:r>
              <a:rPr lang="sv-SE" sz="2000" dirty="0" smtClean="0"/>
              <a:t>Intruder</a:t>
            </a:r>
          </a:p>
          <a:p>
            <a:pPr lvl="1">
              <a:lnSpc>
                <a:spcPct val="90000"/>
              </a:lnSpc>
            </a:pPr>
            <a:r>
              <a:rPr lang="sv-SE" sz="1600" dirty="0" smtClean="0"/>
              <a:t>Example</a:t>
            </a:r>
          </a:p>
          <a:p>
            <a:pPr>
              <a:lnSpc>
                <a:spcPct val="90000"/>
              </a:lnSpc>
            </a:pPr>
            <a:r>
              <a:rPr lang="sv-SE" sz="2000" dirty="0" smtClean="0"/>
              <a:t>Hackers</a:t>
            </a:r>
          </a:p>
          <a:p>
            <a:pPr lvl="1">
              <a:lnSpc>
                <a:spcPct val="90000"/>
              </a:lnSpc>
            </a:pPr>
            <a:r>
              <a:rPr lang="sv-SE" sz="1600" dirty="0" smtClean="0"/>
              <a:t>Example</a:t>
            </a:r>
          </a:p>
          <a:p>
            <a:pPr>
              <a:lnSpc>
                <a:spcPct val="90000"/>
              </a:lnSpc>
            </a:pPr>
            <a:r>
              <a:rPr lang="sv-SE" sz="2000" dirty="0" smtClean="0"/>
              <a:t>Criminal Enterprise</a:t>
            </a:r>
          </a:p>
          <a:p>
            <a:pPr>
              <a:lnSpc>
                <a:spcPct val="90000"/>
              </a:lnSpc>
            </a:pPr>
            <a:r>
              <a:rPr lang="sv-SE" sz="2000" dirty="0" smtClean="0"/>
              <a:t>Insider attacks</a:t>
            </a:r>
          </a:p>
          <a:p>
            <a:pPr>
              <a:lnSpc>
                <a:spcPct val="90000"/>
              </a:lnSpc>
            </a:pPr>
            <a:r>
              <a:rPr lang="sv-SE" sz="2000" dirty="0" smtClean="0"/>
              <a:t>Intrusion techniques</a:t>
            </a:r>
          </a:p>
          <a:p>
            <a:pPr>
              <a:lnSpc>
                <a:spcPct val="90000"/>
              </a:lnSpc>
            </a:pPr>
            <a:r>
              <a:rPr lang="sv-SE" sz="2000" dirty="0" smtClean="0"/>
              <a:t>Approaches</a:t>
            </a:r>
          </a:p>
          <a:p>
            <a:pPr lvl="1">
              <a:lnSpc>
                <a:spcPct val="90000"/>
              </a:lnSpc>
            </a:pPr>
            <a:r>
              <a:rPr lang="sv-SE" sz="1600" dirty="0" smtClean="0"/>
              <a:t>Audit records</a:t>
            </a:r>
          </a:p>
          <a:p>
            <a:pPr lvl="1">
              <a:lnSpc>
                <a:spcPct val="90000"/>
              </a:lnSpc>
            </a:pPr>
            <a:r>
              <a:rPr lang="sv-SE" sz="1600" dirty="0" smtClean="0"/>
              <a:t>Statistical anomaly detection</a:t>
            </a:r>
          </a:p>
          <a:p>
            <a:pPr lvl="1">
              <a:lnSpc>
                <a:spcPct val="90000"/>
              </a:lnSpc>
            </a:pPr>
            <a:r>
              <a:rPr lang="sv-SE" sz="1600" dirty="0" smtClean="0"/>
              <a:t>Audit record analysis</a:t>
            </a:r>
          </a:p>
          <a:p>
            <a:pPr lvl="1">
              <a:lnSpc>
                <a:spcPct val="90000"/>
              </a:lnSpc>
            </a:pPr>
            <a:r>
              <a:rPr lang="sv-SE" sz="1600" dirty="0" smtClean="0"/>
              <a:t>Rule based intrusion detection</a:t>
            </a:r>
          </a:p>
          <a:p>
            <a:pPr lvl="1">
              <a:lnSpc>
                <a:spcPct val="90000"/>
              </a:lnSpc>
            </a:pPr>
            <a:r>
              <a:rPr lang="sv-SE" sz="1600" dirty="0" smtClean="0"/>
              <a:t>’distributed intrusion detection</a:t>
            </a:r>
          </a:p>
          <a:p>
            <a:pPr lvl="1">
              <a:lnSpc>
                <a:spcPct val="90000"/>
              </a:lnSpc>
            </a:pPr>
            <a:r>
              <a:rPr lang="sv-SE" sz="1600" dirty="0" smtClean="0"/>
              <a:t>Honeypots</a:t>
            </a:r>
          </a:p>
          <a:p>
            <a:pPr lvl="1">
              <a:lnSpc>
                <a:spcPct val="90000"/>
              </a:lnSpc>
            </a:pPr>
            <a:r>
              <a:rPr lang="sv-SE" sz="1600" dirty="0" smtClean="0"/>
              <a:t>Password management</a:t>
            </a:r>
          </a:p>
          <a:p>
            <a:pPr algn="just"/>
            <a:r>
              <a:rPr lang="en-US" sz="2000" dirty="0" smtClean="0"/>
              <a:t>Summary</a:t>
            </a:r>
          </a:p>
          <a:p>
            <a:pPr algn="just"/>
            <a:r>
              <a:rPr lang="en-US" sz="2000" dirty="0" smtClean="0"/>
              <a:t>Test your understanding</a:t>
            </a:r>
          </a:p>
          <a:p>
            <a:pPr algn="just"/>
            <a:r>
              <a:rPr lang="en-US" sz="2000"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938043" y="4493622"/>
            <a:ext cx="4025841" cy="313509"/>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en-AU">
                <a:ea typeface="+mj-ea"/>
              </a:rPr>
              <a:t>Rule-Based Intrusion Detection</a:t>
            </a:r>
          </a:p>
        </p:txBody>
      </p:sp>
      <p:sp>
        <p:nvSpPr>
          <p:cNvPr id="60419" name="Rectangle 3"/>
          <p:cNvSpPr>
            <a:spLocks noGrp="1" noChangeArrowheads="1"/>
          </p:cNvSpPr>
          <p:nvPr>
            <p:ph type="body" idx="1"/>
          </p:nvPr>
        </p:nvSpPr>
        <p:spPr/>
        <p:txBody>
          <a:bodyPr/>
          <a:lstStyle/>
          <a:p>
            <a:pPr eaLnBrk="1" hangingPunct="1">
              <a:lnSpc>
                <a:spcPct val="90000"/>
              </a:lnSpc>
            </a:pPr>
            <a:r>
              <a:rPr lang="en-US" smtClean="0"/>
              <a:t>observe events on system &amp; apply rules to decide if activity is suspicious or not</a:t>
            </a:r>
          </a:p>
          <a:p>
            <a:pPr eaLnBrk="1" hangingPunct="1">
              <a:lnSpc>
                <a:spcPct val="90000"/>
              </a:lnSpc>
            </a:pPr>
            <a:r>
              <a:rPr lang="en-AU" smtClean="0"/>
              <a:t>rule-based anomaly detection</a:t>
            </a:r>
          </a:p>
          <a:p>
            <a:pPr lvl="1" eaLnBrk="1" hangingPunct="1">
              <a:lnSpc>
                <a:spcPct val="90000"/>
              </a:lnSpc>
            </a:pPr>
            <a:r>
              <a:rPr lang="en-US" smtClean="0"/>
              <a:t>analyze historical audit records to identify usage patterns &amp; auto-generate rules for them</a:t>
            </a:r>
          </a:p>
          <a:p>
            <a:pPr lvl="1" eaLnBrk="1" hangingPunct="1">
              <a:lnSpc>
                <a:spcPct val="90000"/>
              </a:lnSpc>
            </a:pPr>
            <a:r>
              <a:rPr lang="en-US" smtClean="0"/>
              <a:t>then observe current behavior &amp; match against rules to see if conforms</a:t>
            </a:r>
          </a:p>
          <a:p>
            <a:pPr lvl="1" eaLnBrk="1" hangingPunct="1">
              <a:lnSpc>
                <a:spcPct val="90000"/>
              </a:lnSpc>
            </a:pPr>
            <a:r>
              <a:rPr lang="en-US" smtClean="0"/>
              <a:t>like </a:t>
            </a:r>
            <a:r>
              <a:rPr lang="en-AU" smtClean="0"/>
              <a:t>statistical anomaly detection does not require </a:t>
            </a:r>
            <a:r>
              <a:rPr lang="en-US" smtClean="0"/>
              <a:t>prior knowledge of security flaws</a:t>
            </a:r>
            <a:endParaRPr lang="en-AU" smtClean="0"/>
          </a:p>
        </p:txBody>
      </p:sp>
    </p:spTree>
  </p:cSld>
  <p:clrMapOvr>
    <a:masterClrMapping/>
  </p:clrMapOvr>
  <p:transition>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defRPr/>
            </a:pPr>
            <a:r>
              <a:rPr lang="en-AU">
                <a:ea typeface="+mj-ea"/>
              </a:rPr>
              <a:t>Rule-Based Intrusion Detection</a:t>
            </a:r>
          </a:p>
        </p:txBody>
      </p:sp>
      <p:sp>
        <p:nvSpPr>
          <p:cNvPr id="61443" name="Rectangle 3"/>
          <p:cNvSpPr>
            <a:spLocks noGrp="1" noChangeArrowheads="1"/>
          </p:cNvSpPr>
          <p:nvPr>
            <p:ph type="body" idx="1"/>
          </p:nvPr>
        </p:nvSpPr>
        <p:spPr>
          <a:xfrm>
            <a:off x="457200" y="1676400"/>
            <a:ext cx="8229600" cy="4876800"/>
          </a:xfrm>
        </p:spPr>
        <p:txBody>
          <a:bodyPr/>
          <a:lstStyle/>
          <a:p>
            <a:pPr eaLnBrk="1" hangingPunct="1">
              <a:defRPr/>
            </a:pPr>
            <a:r>
              <a:rPr lang="en-AU">
                <a:ea typeface="+mn-ea"/>
              </a:rPr>
              <a:t>rule-based penetration identification</a:t>
            </a:r>
          </a:p>
          <a:p>
            <a:pPr lvl="1" eaLnBrk="1" hangingPunct="1">
              <a:defRPr/>
            </a:pPr>
            <a:r>
              <a:rPr lang="en-US"/>
              <a:t>uses expert systems technology</a:t>
            </a:r>
          </a:p>
          <a:p>
            <a:pPr lvl="1" eaLnBrk="1" hangingPunct="1">
              <a:defRPr/>
            </a:pPr>
            <a:r>
              <a:rPr lang="en-US"/>
              <a:t>with rules identifying known penetration, weakness patterns, or suspicious behavior</a:t>
            </a:r>
          </a:p>
          <a:p>
            <a:pPr lvl="1" eaLnBrk="1" hangingPunct="1">
              <a:defRPr/>
            </a:pPr>
            <a:r>
              <a:rPr lang="en-US"/>
              <a:t>compare audit records or states against rules</a:t>
            </a:r>
            <a:endParaRPr lang="en-AU"/>
          </a:p>
          <a:p>
            <a:pPr lvl="1" eaLnBrk="1" hangingPunct="1">
              <a:defRPr/>
            </a:pPr>
            <a:r>
              <a:rPr lang="en-US"/>
              <a:t>rules usually machine &amp; O/S specific</a:t>
            </a:r>
          </a:p>
          <a:p>
            <a:pPr lvl="1" eaLnBrk="1" hangingPunct="1">
              <a:defRPr/>
            </a:pPr>
            <a:r>
              <a:rPr lang="en-US"/>
              <a:t>rules are generated by experts who interview &amp; codify knowledge of security admins</a:t>
            </a:r>
          </a:p>
          <a:p>
            <a:pPr lvl="1" eaLnBrk="1" hangingPunct="1">
              <a:defRPr/>
            </a:pPr>
            <a:r>
              <a:rPr lang="en-US"/>
              <a:t>quality depends on how well this is done</a:t>
            </a:r>
          </a:p>
        </p:txBody>
      </p:sp>
    </p:spTree>
  </p:cSld>
  <p:clrMapOvr>
    <a:masterClrMapping/>
  </p:clrMapOvr>
  <p:transition>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en-AU">
                <a:ea typeface="+mj-ea"/>
              </a:rPr>
              <a:t>Base-Rate Fallacy</a:t>
            </a:r>
          </a:p>
        </p:txBody>
      </p:sp>
      <p:sp>
        <p:nvSpPr>
          <p:cNvPr id="62467" name="Rectangle 3"/>
          <p:cNvSpPr>
            <a:spLocks noGrp="1" noChangeArrowheads="1"/>
          </p:cNvSpPr>
          <p:nvPr>
            <p:ph type="body" idx="1"/>
          </p:nvPr>
        </p:nvSpPr>
        <p:spPr/>
        <p:txBody>
          <a:bodyPr/>
          <a:lstStyle/>
          <a:p>
            <a:pPr eaLnBrk="1" hangingPunct="1"/>
            <a:r>
              <a:rPr lang="en-US" smtClean="0"/>
              <a:t>practically an intrusion detection system needs to detect a substantial percentage of intrusions with few false alarms</a:t>
            </a:r>
          </a:p>
          <a:p>
            <a:pPr lvl="1" eaLnBrk="1" hangingPunct="1"/>
            <a:r>
              <a:rPr lang="en-US" smtClean="0"/>
              <a:t>if too few intrusions detected -&gt; false security</a:t>
            </a:r>
          </a:p>
          <a:p>
            <a:pPr lvl="1" eaLnBrk="1" hangingPunct="1"/>
            <a:r>
              <a:rPr lang="en-US" smtClean="0"/>
              <a:t>if too many false alarms -&gt; ignore / waste time</a:t>
            </a:r>
          </a:p>
          <a:p>
            <a:pPr eaLnBrk="1" hangingPunct="1"/>
            <a:r>
              <a:rPr lang="en-US" smtClean="0"/>
              <a:t>this is very hard to do</a:t>
            </a:r>
          </a:p>
          <a:p>
            <a:pPr eaLnBrk="1" hangingPunct="1"/>
            <a:r>
              <a:rPr lang="en-US" smtClean="0"/>
              <a:t>existing systems seem not to have a good record</a:t>
            </a:r>
            <a:endParaRPr lang="en-AU" smtClean="0"/>
          </a:p>
        </p:txBody>
      </p:sp>
    </p:spTree>
  </p:cSld>
  <p:clrMapOvr>
    <a:masterClrMapping/>
  </p:clrMapOvr>
  <p:transition>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781124"/>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nSpc>
                <a:spcPct val="90000"/>
              </a:lnSpc>
            </a:pPr>
            <a:r>
              <a:rPr lang="sv-SE" sz="2000" dirty="0" smtClean="0"/>
              <a:t>Intruder</a:t>
            </a:r>
          </a:p>
          <a:p>
            <a:pPr lvl="1">
              <a:lnSpc>
                <a:spcPct val="90000"/>
              </a:lnSpc>
            </a:pPr>
            <a:r>
              <a:rPr lang="sv-SE" sz="1600" dirty="0" smtClean="0"/>
              <a:t>Example</a:t>
            </a:r>
          </a:p>
          <a:p>
            <a:pPr>
              <a:lnSpc>
                <a:spcPct val="90000"/>
              </a:lnSpc>
            </a:pPr>
            <a:r>
              <a:rPr lang="sv-SE" sz="2000" dirty="0" smtClean="0"/>
              <a:t>Hackers</a:t>
            </a:r>
          </a:p>
          <a:p>
            <a:pPr lvl="1">
              <a:lnSpc>
                <a:spcPct val="90000"/>
              </a:lnSpc>
            </a:pPr>
            <a:r>
              <a:rPr lang="sv-SE" sz="1600" dirty="0" smtClean="0"/>
              <a:t>Example</a:t>
            </a:r>
          </a:p>
          <a:p>
            <a:pPr>
              <a:lnSpc>
                <a:spcPct val="90000"/>
              </a:lnSpc>
            </a:pPr>
            <a:r>
              <a:rPr lang="sv-SE" sz="2000" dirty="0" smtClean="0"/>
              <a:t>Criminal Enterprise</a:t>
            </a:r>
          </a:p>
          <a:p>
            <a:pPr>
              <a:lnSpc>
                <a:spcPct val="90000"/>
              </a:lnSpc>
            </a:pPr>
            <a:r>
              <a:rPr lang="sv-SE" sz="2000" dirty="0" smtClean="0"/>
              <a:t>Insider attacks</a:t>
            </a:r>
          </a:p>
          <a:p>
            <a:pPr>
              <a:lnSpc>
                <a:spcPct val="90000"/>
              </a:lnSpc>
            </a:pPr>
            <a:r>
              <a:rPr lang="sv-SE" sz="2000" dirty="0" smtClean="0"/>
              <a:t>Intrusion techniques</a:t>
            </a:r>
          </a:p>
          <a:p>
            <a:pPr>
              <a:lnSpc>
                <a:spcPct val="90000"/>
              </a:lnSpc>
            </a:pPr>
            <a:r>
              <a:rPr lang="sv-SE" sz="2000" dirty="0" smtClean="0"/>
              <a:t>Approaches</a:t>
            </a:r>
          </a:p>
          <a:p>
            <a:pPr lvl="1">
              <a:lnSpc>
                <a:spcPct val="90000"/>
              </a:lnSpc>
            </a:pPr>
            <a:r>
              <a:rPr lang="sv-SE" sz="1600" dirty="0" smtClean="0"/>
              <a:t>Audit records</a:t>
            </a:r>
          </a:p>
          <a:p>
            <a:pPr lvl="1">
              <a:lnSpc>
                <a:spcPct val="90000"/>
              </a:lnSpc>
            </a:pPr>
            <a:r>
              <a:rPr lang="sv-SE" sz="1600" dirty="0" smtClean="0"/>
              <a:t>Statistical anomaly detection</a:t>
            </a:r>
          </a:p>
          <a:p>
            <a:pPr lvl="1">
              <a:lnSpc>
                <a:spcPct val="90000"/>
              </a:lnSpc>
            </a:pPr>
            <a:r>
              <a:rPr lang="sv-SE" sz="1600" dirty="0" smtClean="0"/>
              <a:t>Audit record analysis</a:t>
            </a:r>
          </a:p>
          <a:p>
            <a:pPr lvl="1">
              <a:lnSpc>
                <a:spcPct val="90000"/>
              </a:lnSpc>
            </a:pPr>
            <a:r>
              <a:rPr lang="sv-SE" sz="1600" dirty="0" smtClean="0"/>
              <a:t>Rule based intrusion detection</a:t>
            </a:r>
          </a:p>
          <a:p>
            <a:pPr lvl="1">
              <a:lnSpc>
                <a:spcPct val="90000"/>
              </a:lnSpc>
            </a:pPr>
            <a:r>
              <a:rPr lang="sv-SE" sz="1600" dirty="0" smtClean="0"/>
              <a:t>’distributed intrusion detection</a:t>
            </a:r>
          </a:p>
          <a:p>
            <a:pPr lvl="1">
              <a:lnSpc>
                <a:spcPct val="90000"/>
              </a:lnSpc>
            </a:pPr>
            <a:r>
              <a:rPr lang="sv-SE" sz="1600" dirty="0" smtClean="0"/>
              <a:t>Honeypots</a:t>
            </a:r>
          </a:p>
          <a:p>
            <a:pPr lvl="1">
              <a:lnSpc>
                <a:spcPct val="90000"/>
              </a:lnSpc>
            </a:pPr>
            <a:r>
              <a:rPr lang="sv-SE" sz="1600" dirty="0" smtClean="0"/>
              <a:t>Password management</a:t>
            </a:r>
          </a:p>
          <a:p>
            <a:pPr algn="just"/>
            <a:r>
              <a:rPr lang="en-US" sz="2000" dirty="0" smtClean="0"/>
              <a:t>Summary</a:t>
            </a:r>
          </a:p>
          <a:p>
            <a:pPr algn="just"/>
            <a:r>
              <a:rPr lang="en-US" sz="2000" dirty="0" smtClean="0"/>
              <a:t>Test your understanding</a:t>
            </a:r>
          </a:p>
          <a:p>
            <a:pPr algn="just"/>
            <a:r>
              <a:rPr lang="en-US" sz="2000"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1003356" y="4715691"/>
            <a:ext cx="4025841" cy="313509"/>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en-AU">
                <a:ea typeface="+mj-ea"/>
              </a:rPr>
              <a:t>Distributed Intrusion Detection</a:t>
            </a:r>
          </a:p>
        </p:txBody>
      </p:sp>
      <p:sp>
        <p:nvSpPr>
          <p:cNvPr id="65539" name="Rectangle 3"/>
          <p:cNvSpPr>
            <a:spLocks noGrp="1" noChangeArrowheads="1"/>
          </p:cNvSpPr>
          <p:nvPr>
            <p:ph type="body" idx="1"/>
          </p:nvPr>
        </p:nvSpPr>
        <p:spPr/>
        <p:txBody>
          <a:bodyPr/>
          <a:lstStyle/>
          <a:p>
            <a:pPr eaLnBrk="1" hangingPunct="1"/>
            <a:r>
              <a:rPr lang="en-US" smtClean="0"/>
              <a:t>traditional focus is on single systems</a:t>
            </a:r>
          </a:p>
          <a:p>
            <a:pPr eaLnBrk="1" hangingPunct="1"/>
            <a:r>
              <a:rPr lang="en-US" smtClean="0"/>
              <a:t>but typically have networked systems</a:t>
            </a:r>
          </a:p>
          <a:p>
            <a:pPr eaLnBrk="1" hangingPunct="1"/>
            <a:r>
              <a:rPr lang="en-US" smtClean="0"/>
              <a:t>more effective defense has these working together to detect intrusions</a:t>
            </a:r>
          </a:p>
          <a:p>
            <a:pPr eaLnBrk="1" hangingPunct="1"/>
            <a:r>
              <a:rPr lang="en-US" smtClean="0"/>
              <a:t>issues</a:t>
            </a:r>
          </a:p>
          <a:p>
            <a:pPr lvl="1" eaLnBrk="1" hangingPunct="1"/>
            <a:r>
              <a:rPr lang="en-US" smtClean="0"/>
              <a:t>dealing with varying audit record formats</a:t>
            </a:r>
          </a:p>
          <a:p>
            <a:pPr lvl="1" eaLnBrk="1" hangingPunct="1"/>
            <a:r>
              <a:rPr lang="en-US" smtClean="0"/>
              <a:t>integrity &amp; confidentiality of networked data</a:t>
            </a:r>
          </a:p>
          <a:p>
            <a:pPr lvl="1" eaLnBrk="1" hangingPunct="1"/>
            <a:r>
              <a:rPr lang="en-US" smtClean="0"/>
              <a:t>centralized or decentralized architecture</a:t>
            </a:r>
            <a:endParaRPr lang="en-AU" smtClean="0"/>
          </a:p>
        </p:txBody>
      </p:sp>
    </p:spTree>
  </p:cSld>
  <p:clrMapOvr>
    <a:masterClrMapping/>
  </p:clrMapOvr>
  <p:transition>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en-AU" sz="4000">
                <a:ea typeface="+mj-ea"/>
              </a:rPr>
              <a:t>Distributed Intrusion Detection - Architecture</a:t>
            </a:r>
          </a:p>
        </p:txBody>
      </p:sp>
      <p:pic>
        <p:nvPicPr>
          <p:cNvPr id="63491" name="Picture 3"/>
          <p:cNvPicPr>
            <a:picLocks noGrp="1" noChangeAspect="1" noChangeArrowheads="1"/>
          </p:cNvPicPr>
          <p:nvPr>
            <p:ph type="body" idx="1"/>
          </p:nvPr>
        </p:nvPicPr>
        <p:blipFill>
          <a:blip r:embed="rId3"/>
          <a:srcRect/>
          <a:stretch>
            <a:fillRect/>
          </a:stretch>
        </p:blipFill>
        <p:spPr>
          <a:noFill/>
        </p:spPr>
      </p:pic>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781124"/>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nSpc>
                <a:spcPct val="90000"/>
              </a:lnSpc>
            </a:pPr>
            <a:r>
              <a:rPr lang="sv-SE" sz="2000" dirty="0" smtClean="0"/>
              <a:t>Intruder</a:t>
            </a:r>
          </a:p>
          <a:p>
            <a:pPr lvl="1">
              <a:lnSpc>
                <a:spcPct val="90000"/>
              </a:lnSpc>
            </a:pPr>
            <a:r>
              <a:rPr lang="sv-SE" sz="1600" dirty="0" smtClean="0"/>
              <a:t>Example</a:t>
            </a:r>
          </a:p>
          <a:p>
            <a:pPr>
              <a:lnSpc>
                <a:spcPct val="90000"/>
              </a:lnSpc>
            </a:pPr>
            <a:r>
              <a:rPr lang="sv-SE" sz="2000" dirty="0" smtClean="0"/>
              <a:t>Hackers</a:t>
            </a:r>
          </a:p>
          <a:p>
            <a:pPr lvl="1">
              <a:lnSpc>
                <a:spcPct val="90000"/>
              </a:lnSpc>
            </a:pPr>
            <a:r>
              <a:rPr lang="sv-SE" sz="1600" dirty="0" smtClean="0"/>
              <a:t>Example</a:t>
            </a:r>
          </a:p>
          <a:p>
            <a:pPr>
              <a:lnSpc>
                <a:spcPct val="90000"/>
              </a:lnSpc>
            </a:pPr>
            <a:r>
              <a:rPr lang="sv-SE" sz="2000" dirty="0" smtClean="0"/>
              <a:t>Criminal Enterprise</a:t>
            </a:r>
          </a:p>
          <a:p>
            <a:pPr>
              <a:lnSpc>
                <a:spcPct val="90000"/>
              </a:lnSpc>
            </a:pPr>
            <a:r>
              <a:rPr lang="sv-SE" sz="2000" dirty="0" smtClean="0"/>
              <a:t>Insider attacks</a:t>
            </a:r>
          </a:p>
          <a:p>
            <a:pPr>
              <a:lnSpc>
                <a:spcPct val="90000"/>
              </a:lnSpc>
            </a:pPr>
            <a:r>
              <a:rPr lang="sv-SE" sz="2000" dirty="0" smtClean="0"/>
              <a:t>Intrusion techniques</a:t>
            </a:r>
          </a:p>
          <a:p>
            <a:pPr>
              <a:lnSpc>
                <a:spcPct val="90000"/>
              </a:lnSpc>
            </a:pPr>
            <a:r>
              <a:rPr lang="sv-SE" sz="2000" dirty="0" smtClean="0"/>
              <a:t>Approaches</a:t>
            </a:r>
          </a:p>
          <a:p>
            <a:pPr lvl="1">
              <a:lnSpc>
                <a:spcPct val="90000"/>
              </a:lnSpc>
            </a:pPr>
            <a:r>
              <a:rPr lang="sv-SE" sz="1600" dirty="0" smtClean="0"/>
              <a:t>Audit records</a:t>
            </a:r>
          </a:p>
          <a:p>
            <a:pPr lvl="1">
              <a:lnSpc>
                <a:spcPct val="90000"/>
              </a:lnSpc>
            </a:pPr>
            <a:r>
              <a:rPr lang="sv-SE" sz="1600" dirty="0" smtClean="0"/>
              <a:t>Statistical anomaly detection</a:t>
            </a:r>
          </a:p>
          <a:p>
            <a:pPr lvl="1">
              <a:lnSpc>
                <a:spcPct val="90000"/>
              </a:lnSpc>
            </a:pPr>
            <a:r>
              <a:rPr lang="sv-SE" sz="1600" dirty="0" smtClean="0"/>
              <a:t>Audit record analysis</a:t>
            </a:r>
          </a:p>
          <a:p>
            <a:pPr lvl="1">
              <a:lnSpc>
                <a:spcPct val="90000"/>
              </a:lnSpc>
            </a:pPr>
            <a:r>
              <a:rPr lang="sv-SE" sz="1600" dirty="0" smtClean="0"/>
              <a:t>Rule based intrusion detection</a:t>
            </a:r>
          </a:p>
          <a:p>
            <a:pPr lvl="1">
              <a:lnSpc>
                <a:spcPct val="90000"/>
              </a:lnSpc>
            </a:pPr>
            <a:r>
              <a:rPr lang="sv-SE" sz="1600" dirty="0" smtClean="0"/>
              <a:t>’distributed intrusion detection</a:t>
            </a:r>
          </a:p>
          <a:p>
            <a:pPr lvl="1">
              <a:lnSpc>
                <a:spcPct val="90000"/>
              </a:lnSpc>
            </a:pPr>
            <a:r>
              <a:rPr lang="sv-SE" sz="1600" dirty="0" smtClean="0"/>
              <a:t>Honeypots</a:t>
            </a:r>
          </a:p>
          <a:p>
            <a:pPr lvl="1">
              <a:lnSpc>
                <a:spcPct val="90000"/>
              </a:lnSpc>
            </a:pPr>
            <a:r>
              <a:rPr lang="sv-SE" sz="1600" dirty="0" smtClean="0"/>
              <a:t>Password management</a:t>
            </a:r>
          </a:p>
          <a:p>
            <a:pPr algn="just"/>
            <a:r>
              <a:rPr lang="en-US" sz="2000" dirty="0" smtClean="0"/>
              <a:t>Summary</a:t>
            </a:r>
          </a:p>
          <a:p>
            <a:pPr algn="just"/>
            <a:r>
              <a:rPr lang="en-US" sz="2000" dirty="0" smtClean="0"/>
              <a:t>Test your understanding</a:t>
            </a:r>
          </a:p>
          <a:p>
            <a:pPr algn="just"/>
            <a:r>
              <a:rPr lang="en-US" sz="2000"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506968" y="1110342"/>
            <a:ext cx="4025841" cy="313509"/>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p:cNvSpPr>
            <a:spLocks noGrp="1" noChangeArrowheads="1"/>
          </p:cNvSpPr>
          <p:nvPr>
            <p:ph type="title"/>
          </p:nvPr>
        </p:nvSpPr>
        <p:spPr/>
        <p:txBody>
          <a:bodyPr/>
          <a:lstStyle/>
          <a:p>
            <a:pPr eaLnBrk="1" hangingPunct="1"/>
            <a:r>
              <a:rPr lang="en-AU" sz="4000" smtClean="0"/>
              <a:t>Distributed Intrusion Detection – Agent Implementation</a:t>
            </a:r>
          </a:p>
        </p:txBody>
      </p:sp>
      <p:pic>
        <p:nvPicPr>
          <p:cNvPr id="65539" name="Picture 1027"/>
          <p:cNvPicPr>
            <a:picLocks noGrp="1" noChangeAspect="1" noChangeArrowheads="1"/>
          </p:cNvPicPr>
          <p:nvPr>
            <p:ph type="body" idx="1"/>
          </p:nvPr>
        </p:nvPicPr>
        <p:blipFill>
          <a:blip r:embed="rId3"/>
          <a:srcRect/>
          <a:stretch>
            <a:fillRect/>
          </a:stretch>
        </p:blipFill>
        <p:spPr>
          <a:xfrm>
            <a:off x="1763713" y="1676400"/>
            <a:ext cx="5472112" cy="4454525"/>
          </a:xfrm>
          <a:noFill/>
        </p:spPr>
      </p:pic>
    </p:spTree>
  </p:cSld>
  <p:clrMapOvr>
    <a:masterClrMapping/>
  </p:clrMapOvr>
  <p:transition>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781124"/>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nSpc>
                <a:spcPct val="90000"/>
              </a:lnSpc>
            </a:pPr>
            <a:r>
              <a:rPr lang="sv-SE" sz="2000" dirty="0" smtClean="0"/>
              <a:t>Intruder</a:t>
            </a:r>
          </a:p>
          <a:p>
            <a:pPr lvl="1">
              <a:lnSpc>
                <a:spcPct val="90000"/>
              </a:lnSpc>
            </a:pPr>
            <a:r>
              <a:rPr lang="sv-SE" sz="1600" dirty="0" smtClean="0"/>
              <a:t>Example</a:t>
            </a:r>
          </a:p>
          <a:p>
            <a:pPr>
              <a:lnSpc>
                <a:spcPct val="90000"/>
              </a:lnSpc>
            </a:pPr>
            <a:r>
              <a:rPr lang="sv-SE" sz="2000" dirty="0" smtClean="0"/>
              <a:t>Hackers</a:t>
            </a:r>
          </a:p>
          <a:p>
            <a:pPr lvl="1">
              <a:lnSpc>
                <a:spcPct val="90000"/>
              </a:lnSpc>
            </a:pPr>
            <a:r>
              <a:rPr lang="sv-SE" sz="1600" dirty="0" smtClean="0"/>
              <a:t>Example</a:t>
            </a:r>
          </a:p>
          <a:p>
            <a:pPr>
              <a:lnSpc>
                <a:spcPct val="90000"/>
              </a:lnSpc>
            </a:pPr>
            <a:r>
              <a:rPr lang="sv-SE" sz="2000" dirty="0" smtClean="0"/>
              <a:t>Criminal Enterprise</a:t>
            </a:r>
          </a:p>
          <a:p>
            <a:pPr>
              <a:lnSpc>
                <a:spcPct val="90000"/>
              </a:lnSpc>
            </a:pPr>
            <a:r>
              <a:rPr lang="sv-SE" sz="2000" dirty="0" smtClean="0"/>
              <a:t>Insider attacks</a:t>
            </a:r>
          </a:p>
          <a:p>
            <a:pPr>
              <a:lnSpc>
                <a:spcPct val="90000"/>
              </a:lnSpc>
            </a:pPr>
            <a:r>
              <a:rPr lang="sv-SE" sz="2000" dirty="0" smtClean="0"/>
              <a:t>Intrusion techniques</a:t>
            </a:r>
          </a:p>
          <a:p>
            <a:pPr>
              <a:lnSpc>
                <a:spcPct val="90000"/>
              </a:lnSpc>
            </a:pPr>
            <a:r>
              <a:rPr lang="sv-SE" sz="2000" dirty="0" smtClean="0"/>
              <a:t>Approaches</a:t>
            </a:r>
          </a:p>
          <a:p>
            <a:pPr lvl="1">
              <a:lnSpc>
                <a:spcPct val="90000"/>
              </a:lnSpc>
            </a:pPr>
            <a:r>
              <a:rPr lang="sv-SE" sz="1600" dirty="0" smtClean="0"/>
              <a:t>Audit records</a:t>
            </a:r>
          </a:p>
          <a:p>
            <a:pPr lvl="1">
              <a:lnSpc>
                <a:spcPct val="90000"/>
              </a:lnSpc>
            </a:pPr>
            <a:r>
              <a:rPr lang="sv-SE" sz="1600" dirty="0" smtClean="0"/>
              <a:t>Statistical anomaly detection</a:t>
            </a:r>
          </a:p>
          <a:p>
            <a:pPr lvl="1">
              <a:lnSpc>
                <a:spcPct val="90000"/>
              </a:lnSpc>
            </a:pPr>
            <a:r>
              <a:rPr lang="sv-SE" sz="1600" dirty="0" smtClean="0"/>
              <a:t>Audit record analysis</a:t>
            </a:r>
          </a:p>
          <a:p>
            <a:pPr lvl="1">
              <a:lnSpc>
                <a:spcPct val="90000"/>
              </a:lnSpc>
            </a:pPr>
            <a:r>
              <a:rPr lang="sv-SE" sz="1600" dirty="0" smtClean="0"/>
              <a:t>Rule based intrusion detection</a:t>
            </a:r>
          </a:p>
          <a:p>
            <a:pPr lvl="1">
              <a:lnSpc>
                <a:spcPct val="90000"/>
              </a:lnSpc>
            </a:pPr>
            <a:r>
              <a:rPr lang="sv-SE" sz="1600" dirty="0" smtClean="0"/>
              <a:t>’distributed intrusion detection</a:t>
            </a:r>
          </a:p>
          <a:p>
            <a:pPr lvl="1">
              <a:lnSpc>
                <a:spcPct val="90000"/>
              </a:lnSpc>
            </a:pPr>
            <a:r>
              <a:rPr lang="sv-SE" sz="1600" dirty="0" smtClean="0"/>
              <a:t>Honeypots</a:t>
            </a:r>
          </a:p>
          <a:p>
            <a:pPr lvl="1">
              <a:lnSpc>
                <a:spcPct val="90000"/>
              </a:lnSpc>
            </a:pPr>
            <a:r>
              <a:rPr lang="sv-SE" sz="1600" dirty="0" smtClean="0"/>
              <a:t>Password management</a:t>
            </a:r>
          </a:p>
          <a:p>
            <a:pPr algn="just"/>
            <a:r>
              <a:rPr lang="en-US" sz="2000" dirty="0" smtClean="0"/>
              <a:t>Summary</a:t>
            </a:r>
          </a:p>
          <a:p>
            <a:pPr algn="just"/>
            <a:r>
              <a:rPr lang="en-US" sz="2000" dirty="0" smtClean="0"/>
              <a:t>Test your understanding</a:t>
            </a:r>
          </a:p>
          <a:p>
            <a:pPr algn="just"/>
            <a:r>
              <a:rPr lang="en-US" sz="2000"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924980" y="5016137"/>
            <a:ext cx="4025841" cy="313509"/>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smtClean="0"/>
              <a:t>Honeypots</a:t>
            </a:r>
            <a:endParaRPr lang="en-AU" smtClean="0"/>
          </a:p>
        </p:txBody>
      </p:sp>
      <p:sp>
        <p:nvSpPr>
          <p:cNvPr id="68611" name="Rectangle 3"/>
          <p:cNvSpPr>
            <a:spLocks noGrp="1" noChangeArrowheads="1"/>
          </p:cNvSpPr>
          <p:nvPr>
            <p:ph type="body" idx="1"/>
          </p:nvPr>
        </p:nvSpPr>
        <p:spPr>
          <a:xfrm>
            <a:off x="457200" y="1447800"/>
            <a:ext cx="8229600" cy="5029200"/>
          </a:xfrm>
        </p:spPr>
        <p:txBody>
          <a:bodyPr/>
          <a:lstStyle/>
          <a:p>
            <a:pPr eaLnBrk="1" hangingPunct="1">
              <a:lnSpc>
                <a:spcPct val="90000"/>
              </a:lnSpc>
              <a:defRPr/>
            </a:pPr>
            <a:r>
              <a:rPr lang="en-US">
                <a:ea typeface="+mn-ea"/>
              </a:rPr>
              <a:t>decoy systems to lure attackers</a:t>
            </a:r>
          </a:p>
          <a:p>
            <a:pPr lvl="1" eaLnBrk="1" hangingPunct="1">
              <a:lnSpc>
                <a:spcPct val="90000"/>
              </a:lnSpc>
              <a:defRPr/>
            </a:pPr>
            <a:r>
              <a:rPr lang="en-US"/>
              <a:t>away from accessing critical systems</a:t>
            </a:r>
          </a:p>
          <a:p>
            <a:pPr lvl="1" eaLnBrk="1" hangingPunct="1">
              <a:lnSpc>
                <a:spcPct val="90000"/>
              </a:lnSpc>
              <a:defRPr/>
            </a:pPr>
            <a:r>
              <a:rPr lang="en-US"/>
              <a:t>to collect information of their activities</a:t>
            </a:r>
          </a:p>
          <a:p>
            <a:pPr lvl="1" eaLnBrk="1" hangingPunct="1">
              <a:lnSpc>
                <a:spcPct val="90000"/>
              </a:lnSpc>
              <a:defRPr/>
            </a:pPr>
            <a:r>
              <a:rPr lang="en-US"/>
              <a:t>to encourage attacker to stay on system so administrator can respond</a:t>
            </a:r>
          </a:p>
          <a:p>
            <a:pPr eaLnBrk="1" hangingPunct="1">
              <a:lnSpc>
                <a:spcPct val="90000"/>
              </a:lnSpc>
              <a:defRPr/>
            </a:pPr>
            <a:r>
              <a:rPr lang="en-US">
                <a:ea typeface="+mn-ea"/>
              </a:rPr>
              <a:t>are filled with fabricated information</a:t>
            </a:r>
          </a:p>
          <a:p>
            <a:pPr eaLnBrk="1" hangingPunct="1">
              <a:lnSpc>
                <a:spcPct val="90000"/>
              </a:lnSpc>
              <a:defRPr/>
            </a:pPr>
            <a:r>
              <a:rPr lang="en-US">
                <a:ea typeface="+mn-ea"/>
              </a:rPr>
              <a:t>instrumented to collect detailed information on attackers activities</a:t>
            </a:r>
          </a:p>
          <a:p>
            <a:pPr eaLnBrk="1" hangingPunct="1">
              <a:lnSpc>
                <a:spcPct val="90000"/>
              </a:lnSpc>
              <a:defRPr/>
            </a:pPr>
            <a:r>
              <a:rPr lang="en-US">
                <a:ea typeface="+mn-ea"/>
              </a:rPr>
              <a:t>single or multiple networked systems</a:t>
            </a:r>
          </a:p>
          <a:p>
            <a:pPr eaLnBrk="1" hangingPunct="1">
              <a:lnSpc>
                <a:spcPct val="90000"/>
              </a:lnSpc>
              <a:defRPr/>
            </a:pPr>
            <a:r>
              <a:rPr lang="en-AU">
                <a:ea typeface="+mn-ea"/>
              </a:rPr>
              <a:t>cf IETF Intrusion Detection WG standards</a:t>
            </a:r>
          </a:p>
        </p:txBody>
      </p:sp>
    </p:spTree>
  </p:cSld>
  <p:clrMapOvr>
    <a:masterClrMapping/>
  </p:clrMapOvr>
  <p:transition>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781124"/>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nSpc>
                <a:spcPct val="90000"/>
              </a:lnSpc>
            </a:pPr>
            <a:r>
              <a:rPr lang="sv-SE" sz="2000" dirty="0" smtClean="0"/>
              <a:t>Intruder</a:t>
            </a:r>
          </a:p>
          <a:p>
            <a:pPr lvl="1">
              <a:lnSpc>
                <a:spcPct val="90000"/>
              </a:lnSpc>
            </a:pPr>
            <a:r>
              <a:rPr lang="sv-SE" sz="1600" dirty="0" smtClean="0"/>
              <a:t>Example</a:t>
            </a:r>
          </a:p>
          <a:p>
            <a:pPr>
              <a:lnSpc>
                <a:spcPct val="90000"/>
              </a:lnSpc>
            </a:pPr>
            <a:r>
              <a:rPr lang="sv-SE" sz="2000" dirty="0" smtClean="0"/>
              <a:t>Hackers</a:t>
            </a:r>
          </a:p>
          <a:p>
            <a:pPr lvl="1">
              <a:lnSpc>
                <a:spcPct val="90000"/>
              </a:lnSpc>
            </a:pPr>
            <a:r>
              <a:rPr lang="sv-SE" sz="1600" dirty="0" smtClean="0"/>
              <a:t>Example</a:t>
            </a:r>
          </a:p>
          <a:p>
            <a:pPr>
              <a:lnSpc>
                <a:spcPct val="90000"/>
              </a:lnSpc>
            </a:pPr>
            <a:r>
              <a:rPr lang="sv-SE" sz="2000" dirty="0" smtClean="0"/>
              <a:t>Criminal Enterprise</a:t>
            </a:r>
          </a:p>
          <a:p>
            <a:pPr>
              <a:lnSpc>
                <a:spcPct val="90000"/>
              </a:lnSpc>
            </a:pPr>
            <a:r>
              <a:rPr lang="sv-SE" sz="2000" dirty="0" smtClean="0"/>
              <a:t>Insider attacks</a:t>
            </a:r>
          </a:p>
          <a:p>
            <a:pPr>
              <a:lnSpc>
                <a:spcPct val="90000"/>
              </a:lnSpc>
            </a:pPr>
            <a:r>
              <a:rPr lang="sv-SE" sz="2000" dirty="0" smtClean="0"/>
              <a:t>Intrusion techniques</a:t>
            </a:r>
          </a:p>
          <a:p>
            <a:pPr>
              <a:lnSpc>
                <a:spcPct val="90000"/>
              </a:lnSpc>
            </a:pPr>
            <a:r>
              <a:rPr lang="sv-SE" sz="2000" dirty="0" smtClean="0"/>
              <a:t>Approaches</a:t>
            </a:r>
          </a:p>
          <a:p>
            <a:pPr lvl="1">
              <a:lnSpc>
                <a:spcPct val="90000"/>
              </a:lnSpc>
            </a:pPr>
            <a:r>
              <a:rPr lang="sv-SE" sz="1600" dirty="0" smtClean="0"/>
              <a:t>Audit records</a:t>
            </a:r>
          </a:p>
          <a:p>
            <a:pPr lvl="1">
              <a:lnSpc>
                <a:spcPct val="90000"/>
              </a:lnSpc>
            </a:pPr>
            <a:r>
              <a:rPr lang="sv-SE" sz="1600" dirty="0" smtClean="0"/>
              <a:t>Statistical anomaly detection</a:t>
            </a:r>
          </a:p>
          <a:p>
            <a:pPr lvl="1">
              <a:lnSpc>
                <a:spcPct val="90000"/>
              </a:lnSpc>
            </a:pPr>
            <a:r>
              <a:rPr lang="sv-SE" sz="1600" dirty="0" smtClean="0"/>
              <a:t>Audit record analysis</a:t>
            </a:r>
          </a:p>
          <a:p>
            <a:pPr lvl="1">
              <a:lnSpc>
                <a:spcPct val="90000"/>
              </a:lnSpc>
            </a:pPr>
            <a:r>
              <a:rPr lang="sv-SE" sz="1600" dirty="0" smtClean="0"/>
              <a:t>Rule based intrusion detection</a:t>
            </a:r>
          </a:p>
          <a:p>
            <a:pPr lvl="1">
              <a:lnSpc>
                <a:spcPct val="90000"/>
              </a:lnSpc>
            </a:pPr>
            <a:r>
              <a:rPr lang="sv-SE" sz="1600" dirty="0" smtClean="0"/>
              <a:t>’distributed intrusion detection</a:t>
            </a:r>
          </a:p>
          <a:p>
            <a:pPr lvl="1">
              <a:lnSpc>
                <a:spcPct val="90000"/>
              </a:lnSpc>
            </a:pPr>
            <a:r>
              <a:rPr lang="sv-SE" sz="1600" dirty="0" smtClean="0"/>
              <a:t>Honeypots</a:t>
            </a:r>
          </a:p>
          <a:p>
            <a:pPr lvl="1">
              <a:lnSpc>
                <a:spcPct val="90000"/>
              </a:lnSpc>
            </a:pPr>
            <a:r>
              <a:rPr lang="sv-SE" sz="1600" dirty="0" smtClean="0"/>
              <a:t>Password management</a:t>
            </a:r>
          </a:p>
          <a:p>
            <a:pPr algn="just"/>
            <a:r>
              <a:rPr lang="en-US" sz="2000" dirty="0" smtClean="0"/>
              <a:t>Summary</a:t>
            </a:r>
          </a:p>
          <a:p>
            <a:pPr algn="just"/>
            <a:r>
              <a:rPr lang="en-US" sz="2000" dirty="0" smtClean="0"/>
              <a:t>Test your understanding</a:t>
            </a:r>
          </a:p>
          <a:p>
            <a:pPr algn="just"/>
            <a:r>
              <a:rPr lang="en-US" sz="2000"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938042" y="5290457"/>
            <a:ext cx="4025841" cy="313509"/>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smtClean="0"/>
              <a:t>Password Management</a:t>
            </a:r>
            <a:endParaRPr lang="en-AU" smtClean="0"/>
          </a:p>
        </p:txBody>
      </p:sp>
      <p:sp>
        <p:nvSpPr>
          <p:cNvPr id="69635" name="Rectangle 3"/>
          <p:cNvSpPr>
            <a:spLocks noGrp="1" noChangeArrowheads="1"/>
          </p:cNvSpPr>
          <p:nvPr>
            <p:ph type="body" idx="1"/>
          </p:nvPr>
        </p:nvSpPr>
        <p:spPr/>
        <p:txBody>
          <a:bodyPr/>
          <a:lstStyle/>
          <a:p>
            <a:pPr eaLnBrk="1" hangingPunct="1"/>
            <a:r>
              <a:rPr lang="en-US" smtClean="0"/>
              <a:t>front-line defense against intruders</a:t>
            </a:r>
          </a:p>
          <a:p>
            <a:pPr eaLnBrk="1" hangingPunct="1"/>
            <a:r>
              <a:rPr lang="en-US" smtClean="0"/>
              <a:t>users supply both:</a:t>
            </a:r>
          </a:p>
          <a:p>
            <a:pPr lvl="1" eaLnBrk="1" hangingPunct="1"/>
            <a:r>
              <a:rPr lang="en-US" smtClean="0"/>
              <a:t>login – determines privileges of that user</a:t>
            </a:r>
          </a:p>
          <a:p>
            <a:pPr lvl="1" eaLnBrk="1" hangingPunct="1"/>
            <a:r>
              <a:rPr lang="en-US" smtClean="0"/>
              <a:t>password – to identify them</a:t>
            </a:r>
          </a:p>
          <a:p>
            <a:pPr eaLnBrk="1" hangingPunct="1"/>
            <a:r>
              <a:rPr lang="en-US" smtClean="0"/>
              <a:t>passwords often stored encrypted</a:t>
            </a:r>
          </a:p>
          <a:p>
            <a:pPr lvl="1" eaLnBrk="1" hangingPunct="1"/>
            <a:r>
              <a:rPr lang="en-US" smtClean="0"/>
              <a:t>Unix uses multiple DES (variant with salt)</a:t>
            </a:r>
          </a:p>
          <a:p>
            <a:pPr lvl="1" eaLnBrk="1" hangingPunct="1"/>
            <a:r>
              <a:rPr lang="en-US" smtClean="0"/>
              <a:t>more recent systems use crypto hash function</a:t>
            </a:r>
          </a:p>
          <a:p>
            <a:pPr eaLnBrk="1" hangingPunct="1"/>
            <a:r>
              <a:rPr lang="en-AU" smtClean="0"/>
              <a:t>should protect password file on system</a:t>
            </a:r>
          </a:p>
        </p:txBody>
      </p:sp>
    </p:spTree>
  </p:cSld>
  <p:clrMapOvr>
    <a:masterClrMapping/>
  </p:clrMapOvr>
  <p:transition>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AU">
                <a:ea typeface="+mj-ea"/>
              </a:rPr>
              <a:t>Password Studies</a:t>
            </a:r>
          </a:p>
        </p:txBody>
      </p:sp>
      <p:sp>
        <p:nvSpPr>
          <p:cNvPr id="70659" name="Rectangle 3"/>
          <p:cNvSpPr>
            <a:spLocks noGrp="1" noChangeArrowheads="1"/>
          </p:cNvSpPr>
          <p:nvPr>
            <p:ph type="body" idx="1"/>
          </p:nvPr>
        </p:nvSpPr>
        <p:spPr/>
        <p:txBody>
          <a:bodyPr/>
          <a:lstStyle/>
          <a:p>
            <a:pPr eaLnBrk="1" hangingPunct="1">
              <a:defRPr/>
            </a:pPr>
            <a:r>
              <a:rPr lang="en-AU">
                <a:ea typeface="+mn-ea"/>
              </a:rPr>
              <a:t>Purdue 1992 - many short passwords</a:t>
            </a:r>
          </a:p>
          <a:p>
            <a:pPr eaLnBrk="1" hangingPunct="1">
              <a:defRPr/>
            </a:pPr>
            <a:r>
              <a:rPr lang="en-AU">
                <a:ea typeface="+mn-ea"/>
              </a:rPr>
              <a:t>Klein 1990 - many guessable passwords</a:t>
            </a:r>
          </a:p>
          <a:p>
            <a:pPr eaLnBrk="1" hangingPunct="1">
              <a:defRPr/>
            </a:pPr>
            <a:r>
              <a:rPr lang="en-AU">
                <a:ea typeface="+mn-ea"/>
              </a:rPr>
              <a:t>conclusion is that users choose poor passwords too often</a:t>
            </a:r>
          </a:p>
          <a:p>
            <a:pPr eaLnBrk="1" hangingPunct="1">
              <a:defRPr/>
            </a:pPr>
            <a:r>
              <a:rPr lang="en-AU">
                <a:ea typeface="+mn-ea"/>
              </a:rPr>
              <a:t>need some approach to counter this</a:t>
            </a:r>
          </a:p>
        </p:txBody>
      </p:sp>
    </p:spTree>
  </p:cSld>
  <p:clrMapOvr>
    <a:masterClrMapping/>
  </p:clrMapOvr>
  <p:transition>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eaLnBrk="1" hangingPunct="1">
              <a:defRPr/>
            </a:pPr>
            <a:r>
              <a:rPr lang="en-AU">
                <a:ea typeface="+mj-ea"/>
              </a:rPr>
              <a:t>Managing Passwords - Education</a:t>
            </a:r>
          </a:p>
        </p:txBody>
      </p:sp>
      <p:sp>
        <p:nvSpPr>
          <p:cNvPr id="1027" name="Rectangle 3"/>
          <p:cNvSpPr>
            <a:spLocks noGrp="1" noChangeArrowheads="1"/>
          </p:cNvSpPr>
          <p:nvPr>
            <p:ph type="body" idx="1"/>
          </p:nvPr>
        </p:nvSpPr>
        <p:spPr/>
        <p:txBody>
          <a:bodyPr/>
          <a:lstStyle/>
          <a:p>
            <a:pPr eaLnBrk="1" hangingPunct="1">
              <a:defRPr/>
            </a:pPr>
            <a:r>
              <a:rPr lang="en-AU">
                <a:ea typeface="+mn-ea"/>
              </a:rPr>
              <a:t>can use policies and good user education </a:t>
            </a:r>
          </a:p>
          <a:p>
            <a:pPr eaLnBrk="1" hangingPunct="1">
              <a:defRPr/>
            </a:pPr>
            <a:r>
              <a:rPr lang="en-AU">
                <a:ea typeface="+mn-ea"/>
              </a:rPr>
              <a:t>educate on importance of good passwords</a:t>
            </a:r>
          </a:p>
          <a:p>
            <a:pPr eaLnBrk="1" hangingPunct="1">
              <a:defRPr/>
            </a:pPr>
            <a:r>
              <a:rPr lang="en-AU">
                <a:ea typeface="+mn-ea"/>
              </a:rPr>
              <a:t>give guidelines for good passwords </a:t>
            </a:r>
          </a:p>
          <a:p>
            <a:pPr lvl="1" eaLnBrk="1" hangingPunct="1">
              <a:defRPr/>
            </a:pPr>
            <a:r>
              <a:rPr lang="en-AU"/>
              <a:t>minimum length (&gt;6) </a:t>
            </a:r>
          </a:p>
          <a:p>
            <a:pPr lvl="1" eaLnBrk="1" hangingPunct="1">
              <a:defRPr/>
            </a:pPr>
            <a:r>
              <a:rPr lang="en-AU"/>
              <a:t>require a mix of upper &amp; lower case letters, numbers, punctuation </a:t>
            </a:r>
          </a:p>
          <a:p>
            <a:pPr lvl="1" eaLnBrk="1" hangingPunct="1">
              <a:defRPr/>
            </a:pPr>
            <a:r>
              <a:rPr lang="en-AU"/>
              <a:t>not dictionary words</a:t>
            </a:r>
          </a:p>
          <a:p>
            <a:pPr eaLnBrk="1" hangingPunct="1">
              <a:defRPr/>
            </a:pPr>
            <a:r>
              <a:rPr lang="en-AU">
                <a:ea typeface="+mn-ea"/>
              </a:rPr>
              <a:t>but likely to be ignored by many users</a:t>
            </a:r>
          </a:p>
        </p:txBody>
      </p:sp>
    </p:spTree>
  </p:cSld>
  <p:clrMapOvr>
    <a:masterClrMapping/>
  </p:clrMapOvr>
  <p:transition>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26"/>
          <p:cNvSpPr>
            <a:spLocks noGrp="1" noChangeArrowheads="1"/>
          </p:cNvSpPr>
          <p:nvPr>
            <p:ph type="title"/>
          </p:nvPr>
        </p:nvSpPr>
        <p:spPr/>
        <p:txBody>
          <a:bodyPr/>
          <a:lstStyle/>
          <a:p>
            <a:pPr eaLnBrk="1" hangingPunct="1">
              <a:defRPr/>
            </a:pPr>
            <a:r>
              <a:rPr lang="en-AU">
                <a:ea typeface="+mj-ea"/>
              </a:rPr>
              <a:t>Managing Passwords - Computer Generated</a:t>
            </a:r>
          </a:p>
        </p:txBody>
      </p:sp>
      <p:sp>
        <p:nvSpPr>
          <p:cNvPr id="82947" name="Rectangle 1027"/>
          <p:cNvSpPr>
            <a:spLocks noGrp="1" noChangeArrowheads="1"/>
          </p:cNvSpPr>
          <p:nvPr>
            <p:ph type="body" idx="1"/>
          </p:nvPr>
        </p:nvSpPr>
        <p:spPr/>
        <p:txBody>
          <a:bodyPr/>
          <a:lstStyle/>
          <a:p>
            <a:pPr eaLnBrk="1" hangingPunct="1">
              <a:lnSpc>
                <a:spcPct val="90000"/>
              </a:lnSpc>
            </a:pPr>
            <a:r>
              <a:rPr lang="en-AU" smtClean="0"/>
              <a:t>let computer create passwords</a:t>
            </a:r>
          </a:p>
          <a:p>
            <a:pPr eaLnBrk="1" hangingPunct="1">
              <a:lnSpc>
                <a:spcPct val="90000"/>
              </a:lnSpc>
            </a:pPr>
            <a:r>
              <a:rPr lang="en-AU" smtClean="0"/>
              <a:t>if random likely not memorisable, so will be written down (sticky label syndrome)</a:t>
            </a:r>
          </a:p>
          <a:p>
            <a:pPr eaLnBrk="1" hangingPunct="1">
              <a:lnSpc>
                <a:spcPct val="90000"/>
              </a:lnSpc>
            </a:pPr>
            <a:r>
              <a:rPr lang="en-AU" smtClean="0"/>
              <a:t>even pronounceable not remembered</a:t>
            </a:r>
          </a:p>
          <a:p>
            <a:pPr eaLnBrk="1" hangingPunct="1">
              <a:lnSpc>
                <a:spcPct val="90000"/>
              </a:lnSpc>
            </a:pPr>
            <a:r>
              <a:rPr lang="en-AU" smtClean="0"/>
              <a:t>have history of poor user acceptance</a:t>
            </a:r>
          </a:p>
          <a:p>
            <a:pPr eaLnBrk="1" hangingPunct="1">
              <a:lnSpc>
                <a:spcPct val="90000"/>
              </a:lnSpc>
            </a:pPr>
            <a:r>
              <a:rPr lang="en-AU" smtClean="0"/>
              <a:t>FIPS PUB 181 one of best generators</a:t>
            </a:r>
          </a:p>
          <a:p>
            <a:pPr lvl="1" eaLnBrk="1" hangingPunct="1">
              <a:lnSpc>
                <a:spcPct val="90000"/>
              </a:lnSpc>
            </a:pPr>
            <a:r>
              <a:rPr lang="en-AU" smtClean="0"/>
              <a:t>has both description &amp; sample code</a:t>
            </a:r>
          </a:p>
          <a:p>
            <a:pPr lvl="1" eaLnBrk="1" hangingPunct="1">
              <a:lnSpc>
                <a:spcPct val="90000"/>
              </a:lnSpc>
            </a:pPr>
            <a:r>
              <a:rPr lang="en-US" smtClean="0"/>
              <a:t>generates words from concatenating random pronounceable syllables</a:t>
            </a:r>
            <a:endParaRPr lang="en-AU" sz="3200" smtClean="0"/>
          </a:p>
        </p:txBody>
      </p:sp>
    </p:spTree>
  </p:cSld>
  <p:clrMapOvr>
    <a:masterClrMapping/>
  </p:clrMapOvr>
  <p:transition>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en-AU">
                <a:ea typeface="+mj-ea"/>
              </a:rPr>
              <a:t>Managing Passwords - Reactive Checking</a:t>
            </a:r>
          </a:p>
        </p:txBody>
      </p:sp>
      <p:sp>
        <p:nvSpPr>
          <p:cNvPr id="71683" name="Rectangle 3"/>
          <p:cNvSpPr>
            <a:spLocks noGrp="1" noChangeArrowheads="1"/>
          </p:cNvSpPr>
          <p:nvPr>
            <p:ph type="body" idx="1"/>
          </p:nvPr>
        </p:nvSpPr>
        <p:spPr>
          <a:xfrm>
            <a:off x="457200" y="1600200"/>
            <a:ext cx="8229600" cy="4637088"/>
          </a:xfrm>
        </p:spPr>
        <p:txBody>
          <a:bodyPr/>
          <a:lstStyle/>
          <a:p>
            <a:pPr eaLnBrk="1" hangingPunct="1"/>
            <a:r>
              <a:rPr lang="en-AU" smtClean="0"/>
              <a:t>reactively run password guessing tools </a:t>
            </a:r>
          </a:p>
          <a:p>
            <a:pPr lvl="1" eaLnBrk="1" hangingPunct="1"/>
            <a:r>
              <a:rPr lang="en-AU" smtClean="0"/>
              <a:t>note that good dictionaries exist for almost any language/interest group</a:t>
            </a:r>
          </a:p>
          <a:p>
            <a:pPr eaLnBrk="1" hangingPunct="1"/>
            <a:r>
              <a:rPr lang="en-AU" smtClean="0"/>
              <a:t>cracked passwords are disabled</a:t>
            </a:r>
          </a:p>
          <a:p>
            <a:pPr eaLnBrk="1" hangingPunct="1"/>
            <a:r>
              <a:rPr lang="en-AU" smtClean="0"/>
              <a:t>but is resource intensive</a:t>
            </a:r>
          </a:p>
          <a:p>
            <a:pPr eaLnBrk="1" hangingPunct="1"/>
            <a:r>
              <a:rPr lang="en-AU" smtClean="0"/>
              <a:t>bad passwords are vulnerable till found</a:t>
            </a:r>
          </a:p>
          <a:p>
            <a:pPr eaLnBrk="1" hangingPunct="1"/>
            <a:endParaRPr lang="en-AU" smtClean="0"/>
          </a:p>
        </p:txBody>
      </p:sp>
    </p:spTree>
  </p:cSld>
  <p:clrMapOvr>
    <a:masterClrMapping/>
  </p:clrMapOvr>
  <p:transition>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AU" smtClean="0"/>
              <a:t>Managing Passwords - </a:t>
            </a:r>
            <a:r>
              <a:rPr lang="en-US" smtClean="0"/>
              <a:t>Proactive Checking</a:t>
            </a:r>
            <a:endParaRPr lang="en-AU" smtClean="0"/>
          </a:p>
        </p:txBody>
      </p:sp>
      <p:sp>
        <p:nvSpPr>
          <p:cNvPr id="74755" name="Rectangle 3"/>
          <p:cNvSpPr>
            <a:spLocks noGrp="1" noChangeArrowheads="1"/>
          </p:cNvSpPr>
          <p:nvPr>
            <p:ph type="body" idx="1"/>
          </p:nvPr>
        </p:nvSpPr>
        <p:spPr/>
        <p:txBody>
          <a:bodyPr/>
          <a:lstStyle/>
          <a:p>
            <a:pPr eaLnBrk="1" hangingPunct="1">
              <a:lnSpc>
                <a:spcPct val="90000"/>
              </a:lnSpc>
            </a:pPr>
            <a:r>
              <a:rPr lang="en-US" smtClean="0"/>
              <a:t>most promising approach to improving password security</a:t>
            </a:r>
          </a:p>
          <a:p>
            <a:pPr eaLnBrk="1" hangingPunct="1">
              <a:lnSpc>
                <a:spcPct val="90000"/>
              </a:lnSpc>
            </a:pPr>
            <a:r>
              <a:rPr lang="en-US" smtClean="0"/>
              <a:t>allow users to select own password</a:t>
            </a:r>
          </a:p>
          <a:p>
            <a:pPr eaLnBrk="1" hangingPunct="1">
              <a:lnSpc>
                <a:spcPct val="90000"/>
              </a:lnSpc>
            </a:pPr>
            <a:r>
              <a:rPr lang="en-US" smtClean="0"/>
              <a:t>but have system verify it is acceptable</a:t>
            </a:r>
          </a:p>
          <a:p>
            <a:pPr lvl="1" eaLnBrk="1" hangingPunct="1">
              <a:lnSpc>
                <a:spcPct val="90000"/>
              </a:lnSpc>
            </a:pPr>
            <a:r>
              <a:rPr lang="en-US" smtClean="0"/>
              <a:t>simple rule enforcement (see earlier slide)</a:t>
            </a:r>
          </a:p>
          <a:p>
            <a:pPr lvl="1" eaLnBrk="1" hangingPunct="1">
              <a:lnSpc>
                <a:spcPct val="90000"/>
              </a:lnSpc>
            </a:pPr>
            <a:r>
              <a:rPr lang="en-US" smtClean="0"/>
              <a:t>compare against dictionary of bad passwords</a:t>
            </a:r>
          </a:p>
          <a:p>
            <a:pPr lvl="1" eaLnBrk="1" hangingPunct="1">
              <a:lnSpc>
                <a:spcPct val="90000"/>
              </a:lnSpc>
            </a:pPr>
            <a:r>
              <a:rPr lang="en-US" smtClean="0"/>
              <a:t>use algorithmic (markov model or bloom filter) to detect poor choices</a:t>
            </a:r>
          </a:p>
          <a:p>
            <a:pPr eaLnBrk="1" hangingPunct="1">
              <a:lnSpc>
                <a:spcPct val="90000"/>
              </a:lnSpc>
            </a:pPr>
            <a:endParaRPr lang="en-AU" smtClean="0"/>
          </a:p>
        </p:txBody>
      </p:sp>
    </p:spTree>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Intruders</a:t>
            </a:r>
            <a:endParaRPr lang="en-AU" smtClean="0"/>
          </a:p>
        </p:txBody>
      </p:sp>
      <p:sp>
        <p:nvSpPr>
          <p:cNvPr id="46083" name="Rectangle 3"/>
          <p:cNvSpPr>
            <a:spLocks noGrp="1" noChangeArrowheads="1"/>
          </p:cNvSpPr>
          <p:nvPr>
            <p:ph type="body" idx="1"/>
          </p:nvPr>
        </p:nvSpPr>
        <p:spPr/>
        <p:txBody>
          <a:bodyPr/>
          <a:lstStyle/>
          <a:p>
            <a:pPr eaLnBrk="1" hangingPunct="1"/>
            <a:r>
              <a:rPr lang="en-US" smtClean="0"/>
              <a:t>significant issue for networked systems is hostile or unwanted access</a:t>
            </a:r>
          </a:p>
          <a:p>
            <a:pPr eaLnBrk="1" hangingPunct="1"/>
            <a:r>
              <a:rPr lang="en-US" smtClean="0"/>
              <a:t>either via network or local</a:t>
            </a:r>
          </a:p>
          <a:p>
            <a:pPr eaLnBrk="1" hangingPunct="1"/>
            <a:r>
              <a:rPr lang="en-US" smtClean="0"/>
              <a:t>can identify classes of intruders:</a:t>
            </a:r>
          </a:p>
          <a:p>
            <a:pPr lvl="1" eaLnBrk="1" hangingPunct="1"/>
            <a:r>
              <a:rPr lang="en-US" smtClean="0"/>
              <a:t>masquerader</a:t>
            </a:r>
          </a:p>
          <a:p>
            <a:pPr lvl="1" eaLnBrk="1" hangingPunct="1"/>
            <a:r>
              <a:rPr lang="en-US" smtClean="0"/>
              <a:t>misfeasor</a:t>
            </a:r>
          </a:p>
          <a:p>
            <a:pPr lvl="1" eaLnBrk="1" hangingPunct="1"/>
            <a:r>
              <a:rPr lang="en-US" smtClean="0"/>
              <a:t>clandestine user</a:t>
            </a:r>
          </a:p>
          <a:p>
            <a:pPr eaLnBrk="1" hangingPunct="1"/>
            <a:r>
              <a:rPr lang="en-US" smtClean="0"/>
              <a:t>varying levels of competence</a:t>
            </a:r>
            <a:endParaRPr lang="en-AU" smtClean="0"/>
          </a:p>
        </p:txBody>
      </p:sp>
    </p:spTree>
  </p:cSld>
  <p:clrMapOvr>
    <a:masterClrMapping/>
  </p:clrMapOvr>
  <p:transition>
    <p:wipe di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781124"/>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nSpc>
                <a:spcPct val="90000"/>
              </a:lnSpc>
            </a:pPr>
            <a:r>
              <a:rPr lang="sv-SE" sz="2000" dirty="0" smtClean="0"/>
              <a:t>Intruder</a:t>
            </a:r>
          </a:p>
          <a:p>
            <a:pPr lvl="1">
              <a:lnSpc>
                <a:spcPct val="90000"/>
              </a:lnSpc>
            </a:pPr>
            <a:r>
              <a:rPr lang="sv-SE" sz="1600" dirty="0" smtClean="0"/>
              <a:t>Example</a:t>
            </a:r>
          </a:p>
          <a:p>
            <a:pPr>
              <a:lnSpc>
                <a:spcPct val="90000"/>
              </a:lnSpc>
            </a:pPr>
            <a:r>
              <a:rPr lang="sv-SE" sz="2000" dirty="0" smtClean="0"/>
              <a:t>Hackers</a:t>
            </a:r>
          </a:p>
          <a:p>
            <a:pPr lvl="1">
              <a:lnSpc>
                <a:spcPct val="90000"/>
              </a:lnSpc>
            </a:pPr>
            <a:r>
              <a:rPr lang="sv-SE" sz="1600" dirty="0" smtClean="0"/>
              <a:t>Example</a:t>
            </a:r>
          </a:p>
          <a:p>
            <a:pPr>
              <a:lnSpc>
                <a:spcPct val="90000"/>
              </a:lnSpc>
            </a:pPr>
            <a:r>
              <a:rPr lang="sv-SE" sz="2000" dirty="0" smtClean="0"/>
              <a:t>Criminal Enterprise</a:t>
            </a:r>
          </a:p>
          <a:p>
            <a:pPr>
              <a:lnSpc>
                <a:spcPct val="90000"/>
              </a:lnSpc>
            </a:pPr>
            <a:r>
              <a:rPr lang="sv-SE" sz="2000" dirty="0" smtClean="0"/>
              <a:t>Insider attacks</a:t>
            </a:r>
          </a:p>
          <a:p>
            <a:pPr>
              <a:lnSpc>
                <a:spcPct val="90000"/>
              </a:lnSpc>
            </a:pPr>
            <a:r>
              <a:rPr lang="sv-SE" sz="2000" dirty="0" smtClean="0"/>
              <a:t>Intrusion techniques</a:t>
            </a:r>
          </a:p>
          <a:p>
            <a:pPr>
              <a:lnSpc>
                <a:spcPct val="90000"/>
              </a:lnSpc>
            </a:pPr>
            <a:r>
              <a:rPr lang="sv-SE" sz="2000" dirty="0" smtClean="0"/>
              <a:t>Approaches</a:t>
            </a:r>
          </a:p>
          <a:p>
            <a:pPr lvl="1">
              <a:lnSpc>
                <a:spcPct val="90000"/>
              </a:lnSpc>
            </a:pPr>
            <a:r>
              <a:rPr lang="sv-SE" sz="1600" dirty="0" smtClean="0"/>
              <a:t>Audit records</a:t>
            </a:r>
          </a:p>
          <a:p>
            <a:pPr lvl="1">
              <a:lnSpc>
                <a:spcPct val="90000"/>
              </a:lnSpc>
            </a:pPr>
            <a:r>
              <a:rPr lang="sv-SE" sz="1600" dirty="0" smtClean="0"/>
              <a:t>Statistical anomaly detection</a:t>
            </a:r>
          </a:p>
          <a:p>
            <a:pPr lvl="1">
              <a:lnSpc>
                <a:spcPct val="90000"/>
              </a:lnSpc>
            </a:pPr>
            <a:r>
              <a:rPr lang="sv-SE" sz="1600" dirty="0" smtClean="0"/>
              <a:t>Audit record analysis</a:t>
            </a:r>
          </a:p>
          <a:p>
            <a:pPr lvl="1">
              <a:lnSpc>
                <a:spcPct val="90000"/>
              </a:lnSpc>
            </a:pPr>
            <a:r>
              <a:rPr lang="sv-SE" sz="1600" dirty="0" smtClean="0"/>
              <a:t>Rule based intrusion detection</a:t>
            </a:r>
          </a:p>
          <a:p>
            <a:pPr lvl="1">
              <a:lnSpc>
                <a:spcPct val="90000"/>
              </a:lnSpc>
            </a:pPr>
            <a:r>
              <a:rPr lang="sv-SE" sz="1600" dirty="0" smtClean="0"/>
              <a:t>’distributed intrusion detection</a:t>
            </a:r>
          </a:p>
          <a:p>
            <a:pPr lvl="1">
              <a:lnSpc>
                <a:spcPct val="90000"/>
              </a:lnSpc>
            </a:pPr>
            <a:r>
              <a:rPr lang="sv-SE" sz="1600" dirty="0" smtClean="0"/>
              <a:t>Honeypots</a:t>
            </a:r>
          </a:p>
          <a:p>
            <a:pPr lvl="1">
              <a:lnSpc>
                <a:spcPct val="90000"/>
              </a:lnSpc>
            </a:pPr>
            <a:r>
              <a:rPr lang="sv-SE" sz="1600" dirty="0" smtClean="0"/>
              <a:t>Password management</a:t>
            </a:r>
          </a:p>
          <a:p>
            <a:pPr algn="just"/>
            <a:r>
              <a:rPr lang="en-US" sz="2000" dirty="0" smtClean="0"/>
              <a:t>Summary</a:t>
            </a:r>
          </a:p>
          <a:p>
            <a:pPr algn="just"/>
            <a:r>
              <a:rPr lang="en-US" sz="2000" dirty="0" smtClean="0"/>
              <a:t>Test your understanding</a:t>
            </a:r>
          </a:p>
          <a:p>
            <a:pPr algn="just"/>
            <a:r>
              <a:rPr lang="en-US" sz="2000"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67779" y="5603965"/>
            <a:ext cx="4025841" cy="313509"/>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Summary</a:t>
            </a:r>
            <a:endParaRPr lang="en-AU" smtClean="0"/>
          </a:p>
        </p:txBody>
      </p:sp>
      <p:sp>
        <p:nvSpPr>
          <p:cNvPr id="45059" name="Rectangle 3"/>
          <p:cNvSpPr>
            <a:spLocks noGrp="1" noChangeArrowheads="1"/>
          </p:cNvSpPr>
          <p:nvPr>
            <p:ph type="body" idx="1"/>
          </p:nvPr>
        </p:nvSpPr>
        <p:spPr/>
        <p:txBody>
          <a:bodyPr/>
          <a:lstStyle/>
          <a:p>
            <a:pPr eaLnBrk="1" hangingPunct="1"/>
            <a:r>
              <a:rPr lang="en-US" smtClean="0"/>
              <a:t>have considered:</a:t>
            </a:r>
          </a:p>
          <a:p>
            <a:pPr lvl="1" eaLnBrk="1" hangingPunct="1"/>
            <a:r>
              <a:rPr lang="en-US" smtClean="0"/>
              <a:t>problem of intrusion, behavior and techniques</a:t>
            </a:r>
          </a:p>
          <a:p>
            <a:pPr lvl="1" eaLnBrk="1" hangingPunct="1"/>
            <a:r>
              <a:rPr lang="en-US" smtClean="0"/>
              <a:t>intrusion detection (statistical &amp; rule-based)</a:t>
            </a:r>
          </a:p>
          <a:p>
            <a:pPr lvl="1" eaLnBrk="1" hangingPunct="1"/>
            <a:r>
              <a:rPr lang="en-US" smtClean="0"/>
              <a:t>password management</a:t>
            </a:r>
          </a:p>
          <a:p>
            <a:pPr lvl="1" eaLnBrk="1" hangingPunct="1"/>
            <a:endParaRPr lang="en-US" smtClean="0"/>
          </a:p>
          <a:p>
            <a:pPr lvl="1" eaLnBrk="1" hangingPunct="1"/>
            <a:endParaRPr lang="en-AU" smtClean="0"/>
          </a:p>
        </p:txBody>
      </p:sp>
    </p:spTree>
  </p:cSld>
  <p:clrMapOvr>
    <a:masterClrMapping/>
  </p:clrMapOvr>
  <p:transition>
    <p:wipe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781124"/>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nSpc>
                <a:spcPct val="90000"/>
              </a:lnSpc>
            </a:pPr>
            <a:r>
              <a:rPr lang="sv-SE" sz="2000" dirty="0" smtClean="0"/>
              <a:t>Intruder</a:t>
            </a:r>
          </a:p>
          <a:p>
            <a:pPr lvl="1">
              <a:lnSpc>
                <a:spcPct val="90000"/>
              </a:lnSpc>
            </a:pPr>
            <a:r>
              <a:rPr lang="sv-SE" sz="1600" dirty="0" smtClean="0"/>
              <a:t>Example</a:t>
            </a:r>
          </a:p>
          <a:p>
            <a:pPr>
              <a:lnSpc>
                <a:spcPct val="90000"/>
              </a:lnSpc>
            </a:pPr>
            <a:r>
              <a:rPr lang="sv-SE" sz="2000" dirty="0" smtClean="0"/>
              <a:t>Hackers</a:t>
            </a:r>
          </a:p>
          <a:p>
            <a:pPr lvl="1">
              <a:lnSpc>
                <a:spcPct val="90000"/>
              </a:lnSpc>
            </a:pPr>
            <a:r>
              <a:rPr lang="sv-SE" sz="1600" dirty="0" smtClean="0"/>
              <a:t>Example</a:t>
            </a:r>
          </a:p>
          <a:p>
            <a:pPr>
              <a:lnSpc>
                <a:spcPct val="90000"/>
              </a:lnSpc>
            </a:pPr>
            <a:r>
              <a:rPr lang="sv-SE" sz="2000" dirty="0" smtClean="0"/>
              <a:t>Criminal Enterprise</a:t>
            </a:r>
          </a:p>
          <a:p>
            <a:pPr>
              <a:lnSpc>
                <a:spcPct val="90000"/>
              </a:lnSpc>
            </a:pPr>
            <a:r>
              <a:rPr lang="sv-SE" sz="2000" dirty="0" smtClean="0"/>
              <a:t>Insider attacks</a:t>
            </a:r>
          </a:p>
          <a:p>
            <a:pPr>
              <a:lnSpc>
                <a:spcPct val="90000"/>
              </a:lnSpc>
            </a:pPr>
            <a:r>
              <a:rPr lang="sv-SE" sz="2000" dirty="0" smtClean="0"/>
              <a:t>Intrusion techniques</a:t>
            </a:r>
          </a:p>
          <a:p>
            <a:pPr>
              <a:lnSpc>
                <a:spcPct val="90000"/>
              </a:lnSpc>
            </a:pPr>
            <a:r>
              <a:rPr lang="sv-SE" sz="2000" dirty="0" smtClean="0"/>
              <a:t>Approaches</a:t>
            </a:r>
          </a:p>
          <a:p>
            <a:pPr lvl="1">
              <a:lnSpc>
                <a:spcPct val="90000"/>
              </a:lnSpc>
            </a:pPr>
            <a:r>
              <a:rPr lang="sv-SE" sz="1600" dirty="0" smtClean="0"/>
              <a:t>Audit records</a:t>
            </a:r>
          </a:p>
          <a:p>
            <a:pPr lvl="1">
              <a:lnSpc>
                <a:spcPct val="90000"/>
              </a:lnSpc>
            </a:pPr>
            <a:r>
              <a:rPr lang="sv-SE" sz="1600" dirty="0" smtClean="0"/>
              <a:t>Statistical anomaly detection</a:t>
            </a:r>
          </a:p>
          <a:p>
            <a:pPr lvl="1">
              <a:lnSpc>
                <a:spcPct val="90000"/>
              </a:lnSpc>
            </a:pPr>
            <a:r>
              <a:rPr lang="sv-SE" sz="1600" dirty="0" smtClean="0"/>
              <a:t>Audit record analysis</a:t>
            </a:r>
          </a:p>
          <a:p>
            <a:pPr lvl="1">
              <a:lnSpc>
                <a:spcPct val="90000"/>
              </a:lnSpc>
            </a:pPr>
            <a:r>
              <a:rPr lang="sv-SE" sz="1600" dirty="0" smtClean="0"/>
              <a:t>Rule based intrusion detection</a:t>
            </a:r>
          </a:p>
          <a:p>
            <a:pPr lvl="1">
              <a:lnSpc>
                <a:spcPct val="90000"/>
              </a:lnSpc>
            </a:pPr>
            <a:r>
              <a:rPr lang="sv-SE" sz="1600" dirty="0" smtClean="0"/>
              <a:t>’distributed intrusion detection</a:t>
            </a:r>
          </a:p>
          <a:p>
            <a:pPr lvl="1">
              <a:lnSpc>
                <a:spcPct val="90000"/>
              </a:lnSpc>
            </a:pPr>
            <a:r>
              <a:rPr lang="sv-SE" sz="1600" dirty="0" smtClean="0"/>
              <a:t>Honeypots</a:t>
            </a:r>
          </a:p>
          <a:p>
            <a:pPr lvl="1">
              <a:lnSpc>
                <a:spcPct val="90000"/>
              </a:lnSpc>
            </a:pPr>
            <a:r>
              <a:rPr lang="sv-SE" sz="1600" dirty="0" smtClean="0"/>
              <a:t>Password management</a:t>
            </a:r>
          </a:p>
          <a:p>
            <a:pPr algn="just"/>
            <a:r>
              <a:rPr lang="en-US" sz="2000" dirty="0" smtClean="0"/>
              <a:t>Summary</a:t>
            </a:r>
          </a:p>
          <a:p>
            <a:pPr algn="just"/>
            <a:r>
              <a:rPr lang="en-US" sz="2000" dirty="0" smtClean="0"/>
              <a:t>Test your understanding</a:t>
            </a:r>
          </a:p>
          <a:p>
            <a:pPr algn="just"/>
            <a:r>
              <a:rPr lang="en-US" sz="2000"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520030" y="5982788"/>
            <a:ext cx="4025841" cy="313509"/>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your understanding</a:t>
            </a:r>
            <a:endParaRPr lang="en-US" dirty="0"/>
          </a:p>
        </p:txBody>
      </p:sp>
      <p:sp>
        <p:nvSpPr>
          <p:cNvPr id="3" name="Content Placeholder 2"/>
          <p:cNvSpPr>
            <a:spLocks noGrp="1"/>
          </p:cNvSpPr>
          <p:nvPr>
            <p:ph idx="1"/>
          </p:nvPr>
        </p:nvSpPr>
        <p:spPr/>
        <p:txBody>
          <a:bodyPr/>
          <a:lstStyle/>
          <a:p>
            <a:pPr marL="457200" indent="-457200" algn="just">
              <a:buFont typeface="+mj-lt"/>
              <a:buAutoNum type="arabicParenR"/>
            </a:pPr>
            <a:r>
              <a:rPr lang="en-US" dirty="0" smtClean="0"/>
              <a:t>If you accidentally find someone’s password and use it to get into a system, is this hacking? Explain</a:t>
            </a:r>
            <a:r>
              <a:rPr lang="en-US" dirty="0" smtClean="0"/>
              <a:t>.</a:t>
            </a:r>
          </a:p>
          <a:p>
            <a:pPr marL="457200" indent="-457200" algn="just">
              <a:buFont typeface="+mj-lt"/>
              <a:buAutoNum type="arabicParenR"/>
            </a:pPr>
            <a:r>
              <a:rPr lang="en-US" dirty="0" smtClean="0"/>
              <a:t>Someone sends you a “game”. When you run it, it logs you into an IRS server. Is this hacking? </a:t>
            </a:r>
            <a:r>
              <a:rPr lang="en-US" dirty="0" smtClean="0"/>
              <a:t>Explain</a:t>
            </a:r>
          </a:p>
          <a:p>
            <a:pPr marL="457200" indent="-457200" algn="just">
              <a:buFont typeface="+mj-lt"/>
              <a:buAutoNum type="arabicParenR"/>
            </a:pPr>
            <a:r>
              <a:rPr lang="en-US" dirty="0" smtClean="0"/>
              <a:t>You have access to your home page on a server. By accident, you discover that if you hit a certain key, you can get into someone else’s files. You spend just a few minutes looking around. Is this hacking? Explain</a:t>
            </a:r>
            <a:r>
              <a:rPr lang="en-US" dirty="0" smtClean="0"/>
              <a:t>.</a:t>
            </a:r>
          </a:p>
          <a:p>
            <a:pPr marL="457200" indent="-457200" algn="just">
              <a:buFont typeface="+mj-lt"/>
              <a:buAutoNum type="arabicParenR"/>
            </a:pPr>
            <a:r>
              <a:rPr lang="en-US" dirty="0" smtClean="0"/>
              <a:t>Explain IDS in detail.</a:t>
            </a:r>
            <a:endParaRPr lang="en-US" dirty="0" smtClean="0"/>
          </a:p>
          <a:p>
            <a:pPr marL="457200" indent="-457200" algn="just">
              <a:buFont typeface="+mj-lt"/>
              <a:buAutoNum type="arabicParenR"/>
            </a:pPr>
            <a:endParaRPr lang="en-US" dirty="0"/>
          </a:p>
        </p:txBody>
      </p:sp>
    </p:spTree>
  </p:cSld>
  <p:clrMapOvr>
    <a:masterClrMapping/>
  </p:clrMapOvr>
  <p:transition>
    <p:wipe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781124"/>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nSpc>
                <a:spcPct val="90000"/>
              </a:lnSpc>
            </a:pPr>
            <a:r>
              <a:rPr lang="sv-SE" sz="2000" dirty="0" smtClean="0"/>
              <a:t>Intruder</a:t>
            </a:r>
          </a:p>
          <a:p>
            <a:pPr lvl="1">
              <a:lnSpc>
                <a:spcPct val="90000"/>
              </a:lnSpc>
            </a:pPr>
            <a:r>
              <a:rPr lang="sv-SE" sz="1600" dirty="0" smtClean="0"/>
              <a:t>Example</a:t>
            </a:r>
          </a:p>
          <a:p>
            <a:pPr>
              <a:lnSpc>
                <a:spcPct val="90000"/>
              </a:lnSpc>
            </a:pPr>
            <a:r>
              <a:rPr lang="sv-SE" sz="2000" dirty="0" smtClean="0"/>
              <a:t>Hackers</a:t>
            </a:r>
          </a:p>
          <a:p>
            <a:pPr lvl="1">
              <a:lnSpc>
                <a:spcPct val="90000"/>
              </a:lnSpc>
            </a:pPr>
            <a:r>
              <a:rPr lang="sv-SE" sz="1600" dirty="0" smtClean="0"/>
              <a:t>Example</a:t>
            </a:r>
          </a:p>
          <a:p>
            <a:pPr>
              <a:lnSpc>
                <a:spcPct val="90000"/>
              </a:lnSpc>
            </a:pPr>
            <a:r>
              <a:rPr lang="sv-SE" sz="2000" dirty="0" smtClean="0"/>
              <a:t>Criminal Enterprise</a:t>
            </a:r>
          </a:p>
          <a:p>
            <a:pPr>
              <a:lnSpc>
                <a:spcPct val="90000"/>
              </a:lnSpc>
            </a:pPr>
            <a:r>
              <a:rPr lang="sv-SE" sz="2000" dirty="0" smtClean="0"/>
              <a:t>Insider attacks</a:t>
            </a:r>
          </a:p>
          <a:p>
            <a:pPr>
              <a:lnSpc>
                <a:spcPct val="90000"/>
              </a:lnSpc>
            </a:pPr>
            <a:r>
              <a:rPr lang="sv-SE" sz="2000" dirty="0" smtClean="0"/>
              <a:t>Intrusion techniques</a:t>
            </a:r>
          </a:p>
          <a:p>
            <a:pPr>
              <a:lnSpc>
                <a:spcPct val="90000"/>
              </a:lnSpc>
            </a:pPr>
            <a:r>
              <a:rPr lang="sv-SE" sz="2000" dirty="0" smtClean="0"/>
              <a:t>Approaches</a:t>
            </a:r>
          </a:p>
          <a:p>
            <a:pPr lvl="1">
              <a:lnSpc>
                <a:spcPct val="90000"/>
              </a:lnSpc>
            </a:pPr>
            <a:r>
              <a:rPr lang="sv-SE" sz="1600" dirty="0" smtClean="0"/>
              <a:t>Audit records</a:t>
            </a:r>
          </a:p>
          <a:p>
            <a:pPr lvl="1">
              <a:lnSpc>
                <a:spcPct val="90000"/>
              </a:lnSpc>
            </a:pPr>
            <a:r>
              <a:rPr lang="sv-SE" sz="1600" dirty="0" smtClean="0"/>
              <a:t>Statistical anomaly detection</a:t>
            </a:r>
          </a:p>
          <a:p>
            <a:pPr lvl="1">
              <a:lnSpc>
                <a:spcPct val="90000"/>
              </a:lnSpc>
            </a:pPr>
            <a:r>
              <a:rPr lang="sv-SE" sz="1600" dirty="0" smtClean="0"/>
              <a:t>Audit record analysis</a:t>
            </a:r>
          </a:p>
          <a:p>
            <a:pPr lvl="1">
              <a:lnSpc>
                <a:spcPct val="90000"/>
              </a:lnSpc>
            </a:pPr>
            <a:r>
              <a:rPr lang="sv-SE" sz="1600" dirty="0" smtClean="0"/>
              <a:t>Rule based intrusion detection</a:t>
            </a:r>
          </a:p>
          <a:p>
            <a:pPr lvl="1">
              <a:lnSpc>
                <a:spcPct val="90000"/>
              </a:lnSpc>
            </a:pPr>
            <a:r>
              <a:rPr lang="sv-SE" sz="1600" dirty="0" smtClean="0"/>
              <a:t>’distributed intrusion detection</a:t>
            </a:r>
          </a:p>
          <a:p>
            <a:pPr lvl="1">
              <a:lnSpc>
                <a:spcPct val="90000"/>
              </a:lnSpc>
            </a:pPr>
            <a:r>
              <a:rPr lang="sv-SE" sz="1600" dirty="0" smtClean="0"/>
              <a:t>Honeypots</a:t>
            </a:r>
          </a:p>
          <a:p>
            <a:pPr lvl="1">
              <a:lnSpc>
                <a:spcPct val="90000"/>
              </a:lnSpc>
            </a:pPr>
            <a:r>
              <a:rPr lang="sv-SE" sz="1600" dirty="0" smtClean="0"/>
              <a:t>Password management</a:t>
            </a:r>
          </a:p>
          <a:p>
            <a:pPr algn="just"/>
            <a:r>
              <a:rPr lang="en-US" sz="2000" dirty="0" smtClean="0"/>
              <a:t>Summary</a:t>
            </a:r>
          </a:p>
          <a:p>
            <a:pPr algn="just"/>
            <a:r>
              <a:rPr lang="en-US" sz="2000" dirty="0" smtClean="0"/>
              <a:t>Test your understanding</a:t>
            </a:r>
          </a:p>
          <a:p>
            <a:pPr algn="just"/>
            <a:r>
              <a:rPr lang="en-US" sz="2000"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41653" y="6335485"/>
            <a:ext cx="4025841" cy="313509"/>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lvl="0" algn="just">
              <a:buNone/>
            </a:pPr>
            <a:r>
              <a:rPr lang="en-US" sz="1800" dirty="0" smtClean="0"/>
              <a:t>1. William Stallings, Cryptography and Network Security, 6th Edition, Pearson Education, March 2013. </a:t>
            </a:r>
          </a:p>
          <a:p>
            <a:pPr lvl="0" algn="just">
              <a:buNone/>
            </a:pPr>
            <a:r>
              <a:rPr lang="en-US" sz="1800" dirty="0" smtClean="0"/>
              <a:t>2. Charlie Kaufman, </a:t>
            </a:r>
            <a:r>
              <a:rPr lang="en-US" sz="1800" dirty="0" err="1" smtClean="0"/>
              <a:t>Radia</a:t>
            </a:r>
            <a:r>
              <a:rPr lang="en-US" sz="1800" dirty="0" smtClean="0"/>
              <a:t> Perlman and Mike </a:t>
            </a:r>
            <a:r>
              <a:rPr lang="en-US" sz="1800" dirty="0" err="1" smtClean="0"/>
              <a:t>Speciner</a:t>
            </a:r>
            <a:r>
              <a:rPr lang="en-US" sz="1800" dirty="0" smtClean="0"/>
              <a:t>, “Network Security”, Prentice Hall of India, 2002. </a:t>
            </a:r>
          </a:p>
          <a:p>
            <a:endParaRPr lang="en-US" sz="1800" dirty="0"/>
          </a:p>
        </p:txBody>
      </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Intruders</a:t>
            </a:r>
            <a:endParaRPr lang="en-AU" smtClean="0"/>
          </a:p>
        </p:txBody>
      </p:sp>
      <p:sp>
        <p:nvSpPr>
          <p:cNvPr id="47107" name="Rectangle 3"/>
          <p:cNvSpPr>
            <a:spLocks noGrp="1" noChangeArrowheads="1"/>
          </p:cNvSpPr>
          <p:nvPr>
            <p:ph type="body" idx="1"/>
          </p:nvPr>
        </p:nvSpPr>
        <p:spPr>
          <a:xfrm>
            <a:off x="457200" y="1295400"/>
            <a:ext cx="8229600" cy="5257800"/>
          </a:xfrm>
        </p:spPr>
        <p:txBody>
          <a:bodyPr/>
          <a:lstStyle/>
          <a:p>
            <a:pPr eaLnBrk="1" hangingPunct="1"/>
            <a:r>
              <a:rPr lang="en-US" smtClean="0"/>
              <a:t>clearly a growing publicized problem</a:t>
            </a:r>
          </a:p>
          <a:p>
            <a:pPr lvl="1" eaLnBrk="1" hangingPunct="1"/>
            <a:r>
              <a:rPr lang="en-US" smtClean="0"/>
              <a:t>from “Wily Hacker” in 1986/87</a:t>
            </a:r>
          </a:p>
          <a:p>
            <a:pPr lvl="1" eaLnBrk="1" hangingPunct="1"/>
            <a:r>
              <a:rPr lang="en-US" smtClean="0"/>
              <a:t>to clearly escalating CERT stats</a:t>
            </a:r>
          </a:p>
          <a:p>
            <a:pPr eaLnBrk="1" hangingPunct="1"/>
            <a:r>
              <a:rPr lang="en-US" smtClean="0"/>
              <a:t>range </a:t>
            </a:r>
          </a:p>
          <a:p>
            <a:pPr lvl="1" eaLnBrk="1" hangingPunct="1"/>
            <a:r>
              <a:rPr lang="en-US" smtClean="0"/>
              <a:t>benign: explore, still costs resources</a:t>
            </a:r>
          </a:p>
          <a:p>
            <a:pPr lvl="1" eaLnBrk="1" hangingPunct="1"/>
            <a:r>
              <a:rPr lang="en-US" smtClean="0"/>
              <a:t>serious: access/modify data, disrupt system</a:t>
            </a:r>
          </a:p>
          <a:p>
            <a:pPr eaLnBrk="1" hangingPunct="1"/>
            <a:r>
              <a:rPr lang="en-US" smtClean="0"/>
              <a:t>led to the development of CERTs</a:t>
            </a:r>
          </a:p>
          <a:p>
            <a:pPr eaLnBrk="1" hangingPunct="1"/>
            <a:r>
              <a:rPr lang="en-US" smtClean="0"/>
              <a:t>intruder techniques &amp; behavior patterns constantly shifting, have common features</a:t>
            </a:r>
            <a:endParaRPr lang="en-AU" smtClean="0"/>
          </a:p>
        </p:txBody>
      </p:sp>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781124"/>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nSpc>
                <a:spcPct val="90000"/>
              </a:lnSpc>
            </a:pPr>
            <a:r>
              <a:rPr lang="sv-SE" sz="2000" dirty="0" smtClean="0"/>
              <a:t>Intruder</a:t>
            </a:r>
          </a:p>
          <a:p>
            <a:pPr lvl="1">
              <a:lnSpc>
                <a:spcPct val="90000"/>
              </a:lnSpc>
            </a:pPr>
            <a:r>
              <a:rPr lang="sv-SE" sz="1600" dirty="0" smtClean="0"/>
              <a:t>Example</a:t>
            </a:r>
          </a:p>
          <a:p>
            <a:pPr>
              <a:lnSpc>
                <a:spcPct val="90000"/>
              </a:lnSpc>
            </a:pPr>
            <a:r>
              <a:rPr lang="sv-SE" sz="2000" dirty="0" smtClean="0"/>
              <a:t>Hackers</a:t>
            </a:r>
          </a:p>
          <a:p>
            <a:pPr lvl="1">
              <a:lnSpc>
                <a:spcPct val="90000"/>
              </a:lnSpc>
            </a:pPr>
            <a:r>
              <a:rPr lang="sv-SE" sz="1600" dirty="0" smtClean="0"/>
              <a:t>Example</a:t>
            </a:r>
          </a:p>
          <a:p>
            <a:pPr>
              <a:lnSpc>
                <a:spcPct val="90000"/>
              </a:lnSpc>
            </a:pPr>
            <a:r>
              <a:rPr lang="sv-SE" sz="2000" dirty="0" smtClean="0"/>
              <a:t>Criminal Enterprise</a:t>
            </a:r>
          </a:p>
          <a:p>
            <a:pPr>
              <a:lnSpc>
                <a:spcPct val="90000"/>
              </a:lnSpc>
            </a:pPr>
            <a:r>
              <a:rPr lang="sv-SE" sz="2000" dirty="0" smtClean="0"/>
              <a:t>Insider attacks</a:t>
            </a:r>
          </a:p>
          <a:p>
            <a:pPr>
              <a:lnSpc>
                <a:spcPct val="90000"/>
              </a:lnSpc>
            </a:pPr>
            <a:r>
              <a:rPr lang="sv-SE" sz="2000" dirty="0" smtClean="0"/>
              <a:t>Intrusion techniques</a:t>
            </a:r>
          </a:p>
          <a:p>
            <a:pPr>
              <a:lnSpc>
                <a:spcPct val="90000"/>
              </a:lnSpc>
            </a:pPr>
            <a:r>
              <a:rPr lang="sv-SE" sz="2000" dirty="0" smtClean="0"/>
              <a:t>Approaches</a:t>
            </a:r>
          </a:p>
          <a:p>
            <a:pPr lvl="1">
              <a:lnSpc>
                <a:spcPct val="90000"/>
              </a:lnSpc>
            </a:pPr>
            <a:r>
              <a:rPr lang="sv-SE" sz="1600" dirty="0" smtClean="0"/>
              <a:t>Audit records</a:t>
            </a:r>
          </a:p>
          <a:p>
            <a:pPr lvl="1">
              <a:lnSpc>
                <a:spcPct val="90000"/>
              </a:lnSpc>
            </a:pPr>
            <a:r>
              <a:rPr lang="sv-SE" sz="1600" dirty="0" smtClean="0"/>
              <a:t>Statistical anomaly detection</a:t>
            </a:r>
          </a:p>
          <a:p>
            <a:pPr lvl="1">
              <a:lnSpc>
                <a:spcPct val="90000"/>
              </a:lnSpc>
            </a:pPr>
            <a:r>
              <a:rPr lang="sv-SE" sz="1600" dirty="0" smtClean="0"/>
              <a:t>Audit record analysis</a:t>
            </a:r>
          </a:p>
          <a:p>
            <a:pPr lvl="1">
              <a:lnSpc>
                <a:spcPct val="90000"/>
              </a:lnSpc>
            </a:pPr>
            <a:r>
              <a:rPr lang="sv-SE" sz="1600" dirty="0" smtClean="0"/>
              <a:t>Rule based intrusion detection</a:t>
            </a:r>
          </a:p>
          <a:p>
            <a:pPr lvl="1">
              <a:lnSpc>
                <a:spcPct val="90000"/>
              </a:lnSpc>
            </a:pPr>
            <a:r>
              <a:rPr lang="sv-SE" sz="1600" dirty="0" smtClean="0"/>
              <a:t>’distributed intrusion detection</a:t>
            </a:r>
          </a:p>
          <a:p>
            <a:pPr lvl="1">
              <a:lnSpc>
                <a:spcPct val="90000"/>
              </a:lnSpc>
            </a:pPr>
            <a:r>
              <a:rPr lang="sv-SE" sz="1600" dirty="0" smtClean="0"/>
              <a:t>Honeypots</a:t>
            </a:r>
          </a:p>
          <a:p>
            <a:pPr lvl="1">
              <a:lnSpc>
                <a:spcPct val="90000"/>
              </a:lnSpc>
            </a:pPr>
            <a:r>
              <a:rPr lang="sv-SE" sz="1600" dirty="0" smtClean="0"/>
              <a:t>Password management</a:t>
            </a:r>
          </a:p>
          <a:p>
            <a:pPr algn="just"/>
            <a:r>
              <a:rPr lang="en-US" sz="2000" dirty="0" smtClean="0"/>
              <a:t>Summary</a:t>
            </a:r>
          </a:p>
          <a:p>
            <a:pPr algn="just"/>
            <a:r>
              <a:rPr lang="en-US" sz="2000" dirty="0" smtClean="0"/>
              <a:t>Test your understanding</a:t>
            </a:r>
          </a:p>
          <a:p>
            <a:pPr algn="just"/>
            <a:r>
              <a:rPr lang="en-US" sz="2000"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533094" y="1463039"/>
            <a:ext cx="4025841" cy="313509"/>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eaLnBrk="1" hangingPunct="1">
              <a:defRPr/>
            </a:pPr>
            <a:r>
              <a:rPr lang="en-US">
                <a:ea typeface="+mj-ea"/>
              </a:rPr>
              <a:t>Examples of Intrusion</a:t>
            </a:r>
          </a:p>
        </p:txBody>
      </p:sp>
      <p:sp>
        <p:nvSpPr>
          <p:cNvPr id="208899" name="Rectangle 3"/>
          <p:cNvSpPr>
            <a:spLocks noGrp="1" noChangeArrowheads="1"/>
          </p:cNvSpPr>
          <p:nvPr>
            <p:ph type="body" idx="1"/>
          </p:nvPr>
        </p:nvSpPr>
        <p:spPr/>
        <p:txBody>
          <a:bodyPr/>
          <a:lstStyle/>
          <a:p>
            <a:pPr eaLnBrk="1" hangingPunct="1">
              <a:lnSpc>
                <a:spcPct val="90000"/>
              </a:lnSpc>
              <a:defRPr/>
            </a:pPr>
            <a:r>
              <a:rPr lang="en-US" sz="2800">
                <a:ea typeface="+mn-ea"/>
              </a:rPr>
              <a:t>remote root compromise</a:t>
            </a:r>
          </a:p>
          <a:p>
            <a:pPr eaLnBrk="1" hangingPunct="1">
              <a:lnSpc>
                <a:spcPct val="90000"/>
              </a:lnSpc>
              <a:defRPr/>
            </a:pPr>
            <a:r>
              <a:rPr lang="en-US" sz="2800">
                <a:ea typeface="+mn-ea"/>
              </a:rPr>
              <a:t>web server defacement</a:t>
            </a:r>
          </a:p>
          <a:p>
            <a:pPr eaLnBrk="1" hangingPunct="1">
              <a:lnSpc>
                <a:spcPct val="90000"/>
              </a:lnSpc>
              <a:defRPr/>
            </a:pPr>
            <a:r>
              <a:rPr lang="en-US" sz="2800">
                <a:ea typeface="+mn-ea"/>
              </a:rPr>
              <a:t>guessing / cracking passwords</a:t>
            </a:r>
          </a:p>
          <a:p>
            <a:pPr eaLnBrk="1" hangingPunct="1">
              <a:lnSpc>
                <a:spcPct val="90000"/>
              </a:lnSpc>
              <a:defRPr/>
            </a:pPr>
            <a:r>
              <a:rPr lang="en-US" sz="2800">
                <a:ea typeface="+mn-ea"/>
              </a:rPr>
              <a:t>copying viewing sensitive data / databases</a:t>
            </a:r>
          </a:p>
          <a:p>
            <a:pPr eaLnBrk="1" hangingPunct="1">
              <a:lnSpc>
                <a:spcPct val="90000"/>
              </a:lnSpc>
              <a:defRPr/>
            </a:pPr>
            <a:r>
              <a:rPr lang="en-US" sz="2800">
                <a:ea typeface="+mn-ea"/>
              </a:rPr>
              <a:t>running a packet sniffer</a:t>
            </a:r>
          </a:p>
          <a:p>
            <a:pPr eaLnBrk="1" hangingPunct="1">
              <a:lnSpc>
                <a:spcPct val="90000"/>
              </a:lnSpc>
              <a:defRPr/>
            </a:pPr>
            <a:r>
              <a:rPr lang="en-US" sz="2800">
                <a:ea typeface="+mn-ea"/>
              </a:rPr>
              <a:t>distributing pirated software</a:t>
            </a:r>
          </a:p>
          <a:p>
            <a:pPr eaLnBrk="1" hangingPunct="1">
              <a:lnSpc>
                <a:spcPct val="90000"/>
              </a:lnSpc>
              <a:defRPr/>
            </a:pPr>
            <a:r>
              <a:rPr lang="en-US" sz="2800">
                <a:ea typeface="+mn-ea"/>
              </a:rPr>
              <a:t>using an unsecured modem to access net</a:t>
            </a:r>
          </a:p>
          <a:p>
            <a:pPr eaLnBrk="1" hangingPunct="1">
              <a:lnSpc>
                <a:spcPct val="90000"/>
              </a:lnSpc>
              <a:defRPr/>
            </a:pPr>
            <a:r>
              <a:rPr lang="en-US" sz="2800">
                <a:ea typeface="+mn-ea"/>
              </a:rPr>
              <a:t>impersonating a user to reset password</a:t>
            </a:r>
          </a:p>
          <a:p>
            <a:pPr eaLnBrk="1" hangingPunct="1">
              <a:lnSpc>
                <a:spcPct val="90000"/>
              </a:lnSpc>
              <a:defRPr/>
            </a:pPr>
            <a:r>
              <a:rPr lang="en-US" sz="2800">
                <a:ea typeface="+mn-ea"/>
              </a:rPr>
              <a:t>using an unattended workstation</a:t>
            </a:r>
          </a:p>
        </p:txBody>
      </p:sp>
    </p:spTree>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781124"/>
          </a:xfrm>
        </p:spPr>
        <p:txBody>
          <a:bodyPr/>
          <a:lstStyle/>
          <a:p>
            <a:pPr algn="l"/>
            <a:r>
              <a:rPr lang="en-US" dirty="0" smtClean="0"/>
              <a:t>Agenda</a:t>
            </a:r>
            <a:endParaRPr lang="en-US" dirty="0"/>
          </a:p>
        </p:txBody>
      </p:sp>
      <p:sp>
        <p:nvSpPr>
          <p:cNvPr id="5" name="Content Placeholder 4"/>
          <p:cNvSpPr>
            <a:spLocks noGrp="1"/>
          </p:cNvSpPr>
          <p:nvPr>
            <p:ph idx="1"/>
          </p:nvPr>
        </p:nvSpPr>
        <p:spPr>
          <a:xfrm>
            <a:off x="496388" y="1127762"/>
            <a:ext cx="8451669" cy="4906963"/>
          </a:xfrm>
        </p:spPr>
        <p:txBody>
          <a:bodyPr/>
          <a:lstStyle/>
          <a:p>
            <a:pPr>
              <a:lnSpc>
                <a:spcPct val="90000"/>
              </a:lnSpc>
            </a:pPr>
            <a:r>
              <a:rPr lang="sv-SE" sz="2000" dirty="0" smtClean="0"/>
              <a:t>Intruder</a:t>
            </a:r>
          </a:p>
          <a:p>
            <a:pPr lvl="1">
              <a:lnSpc>
                <a:spcPct val="90000"/>
              </a:lnSpc>
            </a:pPr>
            <a:r>
              <a:rPr lang="sv-SE" sz="1600" dirty="0" smtClean="0"/>
              <a:t>Example</a:t>
            </a:r>
          </a:p>
          <a:p>
            <a:pPr>
              <a:lnSpc>
                <a:spcPct val="90000"/>
              </a:lnSpc>
            </a:pPr>
            <a:r>
              <a:rPr lang="sv-SE" sz="2000" dirty="0" smtClean="0"/>
              <a:t>Hackers</a:t>
            </a:r>
          </a:p>
          <a:p>
            <a:pPr lvl="1">
              <a:lnSpc>
                <a:spcPct val="90000"/>
              </a:lnSpc>
            </a:pPr>
            <a:r>
              <a:rPr lang="sv-SE" sz="1600" dirty="0" smtClean="0"/>
              <a:t>Example</a:t>
            </a:r>
          </a:p>
          <a:p>
            <a:pPr>
              <a:lnSpc>
                <a:spcPct val="90000"/>
              </a:lnSpc>
            </a:pPr>
            <a:r>
              <a:rPr lang="sv-SE" sz="2000" dirty="0" smtClean="0"/>
              <a:t>Criminal Enterprise</a:t>
            </a:r>
          </a:p>
          <a:p>
            <a:pPr>
              <a:lnSpc>
                <a:spcPct val="90000"/>
              </a:lnSpc>
            </a:pPr>
            <a:r>
              <a:rPr lang="sv-SE" sz="2000" dirty="0" smtClean="0"/>
              <a:t>Insider attacks</a:t>
            </a:r>
          </a:p>
          <a:p>
            <a:pPr>
              <a:lnSpc>
                <a:spcPct val="90000"/>
              </a:lnSpc>
            </a:pPr>
            <a:r>
              <a:rPr lang="sv-SE" sz="2000" dirty="0" smtClean="0"/>
              <a:t>Intrusion techniques</a:t>
            </a:r>
          </a:p>
          <a:p>
            <a:pPr>
              <a:lnSpc>
                <a:spcPct val="90000"/>
              </a:lnSpc>
            </a:pPr>
            <a:r>
              <a:rPr lang="sv-SE" sz="2000" dirty="0" smtClean="0"/>
              <a:t>Approaches</a:t>
            </a:r>
          </a:p>
          <a:p>
            <a:pPr lvl="1">
              <a:lnSpc>
                <a:spcPct val="90000"/>
              </a:lnSpc>
            </a:pPr>
            <a:r>
              <a:rPr lang="sv-SE" sz="1600" dirty="0" smtClean="0"/>
              <a:t>Audit records</a:t>
            </a:r>
          </a:p>
          <a:p>
            <a:pPr lvl="1">
              <a:lnSpc>
                <a:spcPct val="90000"/>
              </a:lnSpc>
            </a:pPr>
            <a:r>
              <a:rPr lang="sv-SE" sz="1600" dirty="0" smtClean="0"/>
              <a:t>Statistical anomaly detection</a:t>
            </a:r>
          </a:p>
          <a:p>
            <a:pPr lvl="1">
              <a:lnSpc>
                <a:spcPct val="90000"/>
              </a:lnSpc>
            </a:pPr>
            <a:r>
              <a:rPr lang="sv-SE" sz="1600" dirty="0" smtClean="0"/>
              <a:t>Audit record analysis</a:t>
            </a:r>
          </a:p>
          <a:p>
            <a:pPr lvl="1">
              <a:lnSpc>
                <a:spcPct val="90000"/>
              </a:lnSpc>
            </a:pPr>
            <a:r>
              <a:rPr lang="sv-SE" sz="1600" dirty="0" smtClean="0"/>
              <a:t>Rule based intrusion detection</a:t>
            </a:r>
          </a:p>
          <a:p>
            <a:pPr lvl="1">
              <a:lnSpc>
                <a:spcPct val="90000"/>
              </a:lnSpc>
            </a:pPr>
            <a:r>
              <a:rPr lang="sv-SE" sz="1600" dirty="0" smtClean="0"/>
              <a:t>’distributed intrusion detection</a:t>
            </a:r>
          </a:p>
          <a:p>
            <a:pPr lvl="1">
              <a:lnSpc>
                <a:spcPct val="90000"/>
              </a:lnSpc>
            </a:pPr>
            <a:r>
              <a:rPr lang="sv-SE" sz="1600" dirty="0" smtClean="0"/>
              <a:t>Honeypots</a:t>
            </a:r>
          </a:p>
          <a:p>
            <a:pPr lvl="1">
              <a:lnSpc>
                <a:spcPct val="90000"/>
              </a:lnSpc>
            </a:pPr>
            <a:r>
              <a:rPr lang="sv-SE" sz="1600" dirty="0" smtClean="0"/>
              <a:t>Password management</a:t>
            </a:r>
          </a:p>
          <a:p>
            <a:pPr algn="just"/>
            <a:r>
              <a:rPr lang="en-US" sz="2000" dirty="0" smtClean="0"/>
              <a:t>Summary</a:t>
            </a:r>
          </a:p>
          <a:p>
            <a:pPr algn="just"/>
            <a:r>
              <a:rPr lang="en-US" sz="2000" dirty="0" smtClean="0"/>
              <a:t>Test your understanding</a:t>
            </a:r>
          </a:p>
          <a:p>
            <a:pPr algn="just"/>
            <a:r>
              <a:rPr lang="en-US" sz="2000"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67779" y="1711234"/>
            <a:ext cx="4025841" cy="313509"/>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SASEPresentatio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Comic Sans MS"/>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Presentation1" id="{2E8CE935-F3DA-4639-839D-0F6A64CCE9C9}" vid="{A99DBA6F-CE1E-45EC-8558-A285390E65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3305</TotalTime>
  <Words>6427</Words>
  <Application>Microsoft Office PowerPoint</Application>
  <PresentationFormat>On-screen Show (4:3)</PresentationFormat>
  <Paragraphs>780</Paragraphs>
  <Slides>55</Slides>
  <Notes>53</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SASEPresentation</vt:lpstr>
      <vt:lpstr>Cryptography and Network Security </vt:lpstr>
      <vt:lpstr>Session Meta Data</vt:lpstr>
      <vt:lpstr>Revision History</vt:lpstr>
      <vt:lpstr>Agenda</vt:lpstr>
      <vt:lpstr>Intruders</vt:lpstr>
      <vt:lpstr>Intruders</vt:lpstr>
      <vt:lpstr>Agenda</vt:lpstr>
      <vt:lpstr>Examples of Intrusion</vt:lpstr>
      <vt:lpstr>Agenda</vt:lpstr>
      <vt:lpstr>Hackers</vt:lpstr>
      <vt:lpstr>Agenda</vt:lpstr>
      <vt:lpstr>Hacker Behavior Example</vt:lpstr>
      <vt:lpstr>Agenda</vt:lpstr>
      <vt:lpstr>Criminal Enterprise</vt:lpstr>
      <vt:lpstr>Criminal Enterprise Behavior</vt:lpstr>
      <vt:lpstr>Agenda</vt:lpstr>
      <vt:lpstr>Insider Attacks</vt:lpstr>
      <vt:lpstr>Insider Behavior Example</vt:lpstr>
      <vt:lpstr>Agenda</vt:lpstr>
      <vt:lpstr>Intrusion Techniques</vt:lpstr>
      <vt:lpstr>Password Guessing</vt:lpstr>
      <vt:lpstr>Password Capture</vt:lpstr>
      <vt:lpstr>Intrusion Detection</vt:lpstr>
      <vt:lpstr>Intrusion Detection</vt:lpstr>
      <vt:lpstr>Agenda</vt:lpstr>
      <vt:lpstr>Approaches to Intrusion Detection</vt:lpstr>
      <vt:lpstr>Agenda</vt:lpstr>
      <vt:lpstr>Audit Records</vt:lpstr>
      <vt:lpstr>Agenda</vt:lpstr>
      <vt:lpstr>Statistical Anomaly Detection</vt:lpstr>
      <vt:lpstr>Agenda</vt:lpstr>
      <vt:lpstr>Audit Record Analysis</vt:lpstr>
      <vt:lpstr>Agenda</vt:lpstr>
      <vt:lpstr>Rule-Based Intrusion Detection</vt:lpstr>
      <vt:lpstr>Rule-Based Intrusion Detection</vt:lpstr>
      <vt:lpstr>Base-Rate Fallacy</vt:lpstr>
      <vt:lpstr>Agenda</vt:lpstr>
      <vt:lpstr>Distributed Intrusion Detection</vt:lpstr>
      <vt:lpstr>Distributed Intrusion Detection - Architecture</vt:lpstr>
      <vt:lpstr>Distributed Intrusion Detection – Agent Implementation</vt:lpstr>
      <vt:lpstr>Agenda</vt:lpstr>
      <vt:lpstr>Honeypots</vt:lpstr>
      <vt:lpstr>Agenda</vt:lpstr>
      <vt:lpstr>Password Management</vt:lpstr>
      <vt:lpstr>Password Studies</vt:lpstr>
      <vt:lpstr>Managing Passwords - Education</vt:lpstr>
      <vt:lpstr>Managing Passwords - Computer Generated</vt:lpstr>
      <vt:lpstr>Managing Passwords - Reactive Checking</vt:lpstr>
      <vt:lpstr>Managing Passwords - Proactive Checking</vt:lpstr>
      <vt:lpstr>Agenda</vt:lpstr>
      <vt:lpstr>Summary</vt:lpstr>
      <vt:lpstr>Agenda</vt:lpstr>
      <vt:lpstr>Test your understanding</vt:lpstr>
      <vt:lpstr>Agenda</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service management</dc:title>
  <dc:creator>S Sivakumar</dc:creator>
  <cp:lastModifiedBy>ssn</cp:lastModifiedBy>
  <cp:revision>239</cp:revision>
  <dcterms:created xsi:type="dcterms:W3CDTF">2016-10-24T07:42:03Z</dcterms:created>
  <dcterms:modified xsi:type="dcterms:W3CDTF">2018-09-25T10:00:35Z</dcterms:modified>
</cp:coreProperties>
</file>