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260" r:id="rId2"/>
    <p:sldId id="262" r:id="rId3"/>
    <p:sldId id="261" r:id="rId4"/>
    <p:sldId id="625" r:id="rId5"/>
    <p:sldId id="880" r:id="rId6"/>
    <p:sldId id="899" r:id="rId7"/>
    <p:sldId id="881" r:id="rId8"/>
    <p:sldId id="900" r:id="rId9"/>
    <p:sldId id="882" r:id="rId10"/>
    <p:sldId id="901" r:id="rId11"/>
    <p:sldId id="883" r:id="rId12"/>
    <p:sldId id="884" r:id="rId13"/>
    <p:sldId id="885" r:id="rId14"/>
    <p:sldId id="886" r:id="rId15"/>
    <p:sldId id="887" r:id="rId16"/>
    <p:sldId id="888" r:id="rId17"/>
    <p:sldId id="902" r:id="rId18"/>
    <p:sldId id="889" r:id="rId19"/>
    <p:sldId id="890" r:id="rId20"/>
    <p:sldId id="904" r:id="rId21"/>
    <p:sldId id="891" r:id="rId22"/>
    <p:sldId id="903" r:id="rId23"/>
    <p:sldId id="892" r:id="rId24"/>
    <p:sldId id="905" r:id="rId25"/>
    <p:sldId id="893" r:id="rId26"/>
    <p:sldId id="906" r:id="rId27"/>
    <p:sldId id="894" r:id="rId28"/>
    <p:sldId id="908" r:id="rId29"/>
    <p:sldId id="895" r:id="rId30"/>
    <p:sldId id="907" r:id="rId31"/>
    <p:sldId id="896" r:id="rId32"/>
    <p:sldId id="909" r:id="rId33"/>
    <p:sldId id="897" r:id="rId34"/>
    <p:sldId id="910" r:id="rId35"/>
    <p:sldId id="898" r:id="rId36"/>
    <p:sldId id="877" r:id="rId37"/>
    <p:sldId id="878" r:id="rId3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91D9E-F271-4D8B-8E67-36E53CFE2CDD}" type="slidenum">
              <a:rPr lang="en-AU"/>
              <a:pPr/>
              <a:t>16</a:t>
            </a:fld>
            <a:endParaRPr lang="en-AU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Stallings Fig 15-2.</a:t>
            </a:r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BCA0-71BE-4620-90F3-803EABDD83AF}" type="slidenum">
              <a:rPr lang="en-AU"/>
              <a:pPr/>
              <a:t>5</a:t>
            </a:fld>
            <a:endParaRPr lang="en-AU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Current email services are roughly like "postcards". Anyone who wants could pick it up and have a look as its in transit or sitting in the recipients mailbox.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D91C4-3215-426B-9898-D2BB334A80CB}" type="slidenum">
              <a:rPr lang="en-AU"/>
              <a:pPr/>
              <a:t>7</a:t>
            </a:fld>
            <a:endParaRPr lang="en-AU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What we want is something more akin to standard mail (contents protected inside an envelope) if not registered mail (have confidence about the sender of the mail and its contents).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09999"/>
            <a:ext cx="6400800" cy="2055223"/>
          </a:xfrm>
        </p:spPr>
        <p:txBody>
          <a:bodyPr/>
          <a:lstStyle/>
          <a:p>
            <a:r>
              <a:rPr lang="en-US" dirty="0" smtClean="0"/>
              <a:t>EMAIL SECURITY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98853" y="2037805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Operation – Authentication</a:t>
            </a:r>
            <a:endParaRPr lang="en-AU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AU" sz="2800"/>
              <a:t>sender creates a message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AU" sz="2800"/>
              <a:t>SHA-1 used to generate 160-bit hash code of message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AU" sz="2800"/>
              <a:t>hash code is encrypted with RSA using the sender's private key, and result is attached to message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AU" sz="2800"/>
              <a:t>receiver uses RSA or DSS with sender's public key to decrypt and recover hash code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AU" sz="2800"/>
              <a:t>receiver generates new hash code for message and compares with decrypted hash code, if match, message is accepted as authentic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Operation – Confidentiality</a:t>
            </a:r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AU" sz="2800"/>
              <a:t>sender generates message and random 128-bit number to be used as session key for this message only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AU" sz="2800"/>
              <a:t>message is encrypted, using CAST-128 / IDEA/3DES with session key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AU" sz="2800"/>
              <a:t>session key is encrypted using RSA with recipient's public key, then attached to message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AU" sz="2800"/>
              <a:t>receiver uses RSA with its private key to decrypt and recover session key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AU" sz="2800"/>
              <a:t>session key is used to decrypt message</a:t>
            </a:r>
          </a:p>
          <a:p>
            <a:pPr marL="457200" indent="-457200">
              <a:lnSpc>
                <a:spcPct val="90000"/>
              </a:lnSpc>
            </a:pPr>
            <a:endParaRPr lang="en-AU" sz="280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PGP Operation – Confidentiality &amp; Authentication </a:t>
            </a:r>
            <a:endParaRPr lang="en-AU" sz="40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both services on same message</a:t>
            </a:r>
          </a:p>
          <a:p>
            <a:pPr lvl="1"/>
            <a:r>
              <a:rPr lang="en-US"/>
              <a:t>create signature &amp; attach to message</a:t>
            </a:r>
          </a:p>
          <a:p>
            <a:pPr lvl="1"/>
            <a:r>
              <a:rPr lang="en-US"/>
              <a:t>encrypt both message &amp; signature</a:t>
            </a:r>
          </a:p>
          <a:p>
            <a:pPr lvl="1"/>
            <a:r>
              <a:rPr lang="en-US"/>
              <a:t>attach RSA encrypted session key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Operation – Compression</a:t>
            </a:r>
            <a:endParaRPr lang="en-AU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default PGP compresses message after signing but before encrypting</a:t>
            </a:r>
          </a:p>
          <a:p>
            <a:pPr lvl="1"/>
            <a:r>
              <a:rPr lang="en-US"/>
              <a:t>so can store uncompressed message &amp; signature for later verification</a:t>
            </a:r>
          </a:p>
          <a:p>
            <a:pPr lvl="1"/>
            <a:r>
              <a:rPr lang="en-US"/>
              <a:t>&amp; because compression is non deterministic</a:t>
            </a:r>
          </a:p>
          <a:p>
            <a:r>
              <a:rPr lang="en-US"/>
              <a:t>uses ZIP compression algorithm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PGP Operation – Email Compatibility</a:t>
            </a:r>
            <a:endParaRPr lang="en-AU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using PGP will have binary data to send (encrypted message etc)</a:t>
            </a:r>
          </a:p>
          <a:p>
            <a:pPr>
              <a:lnSpc>
                <a:spcPct val="90000"/>
              </a:lnSpc>
            </a:pPr>
            <a:r>
              <a:rPr lang="en-US"/>
              <a:t>however email was designed only for text</a:t>
            </a:r>
          </a:p>
          <a:p>
            <a:pPr>
              <a:lnSpc>
                <a:spcPct val="90000"/>
              </a:lnSpc>
            </a:pPr>
            <a:r>
              <a:rPr lang="en-US"/>
              <a:t>hence PGP must encode raw binary data into printable ASCII characters</a:t>
            </a:r>
          </a:p>
          <a:p>
            <a:pPr>
              <a:lnSpc>
                <a:spcPct val="90000"/>
              </a:lnSpc>
            </a:pPr>
            <a:r>
              <a:rPr lang="en-US"/>
              <a:t>uses radix-64 algorithm</a:t>
            </a:r>
          </a:p>
          <a:p>
            <a:pPr lvl="1">
              <a:lnSpc>
                <a:spcPct val="90000"/>
              </a:lnSpc>
            </a:pPr>
            <a:r>
              <a:rPr lang="en-US"/>
              <a:t>maps 3 bytes to 4 printable chars</a:t>
            </a:r>
          </a:p>
          <a:p>
            <a:pPr lvl="1">
              <a:lnSpc>
                <a:spcPct val="90000"/>
              </a:lnSpc>
            </a:pPr>
            <a:r>
              <a:rPr lang="en-US"/>
              <a:t>also appends a CRC</a:t>
            </a:r>
          </a:p>
          <a:p>
            <a:pPr>
              <a:lnSpc>
                <a:spcPct val="90000"/>
              </a:lnSpc>
            </a:pPr>
            <a:r>
              <a:rPr lang="en-US"/>
              <a:t>PGP also segments messages if too big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Operation – Summary</a:t>
            </a:r>
            <a:endParaRPr lang="en-AU"/>
          </a:p>
        </p:txBody>
      </p:sp>
      <p:pic>
        <p:nvPicPr>
          <p:cNvPr id="573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51104" y="2299062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Session Keys</a:t>
            </a:r>
            <a:endParaRPr lang="en-A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a session key for each message</a:t>
            </a:r>
          </a:p>
          <a:p>
            <a:pPr lvl="1"/>
            <a:r>
              <a:rPr lang="en-US"/>
              <a:t>of varying sizes: 56-bit DES, 128-bit CAST or IDEA, 168-bit Triple-DES</a:t>
            </a:r>
          </a:p>
          <a:p>
            <a:r>
              <a:rPr lang="en-US"/>
              <a:t>generated using ANSI X12.17 mode</a:t>
            </a:r>
          </a:p>
          <a:p>
            <a:r>
              <a:rPr lang="en-US"/>
              <a:t>uses random inputs taken from previous uses and from keystroke timing of user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Public &amp; Private Keys</a:t>
            </a: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since many public/private keys may be in use, need to identify which is actually used to encrypt session key in a message</a:t>
            </a:r>
          </a:p>
          <a:p>
            <a:pPr lvl="1">
              <a:lnSpc>
                <a:spcPct val="90000"/>
              </a:lnSpc>
            </a:pPr>
            <a:r>
              <a:rPr lang="en-US"/>
              <a:t>could send full public-key with every message</a:t>
            </a:r>
          </a:p>
          <a:p>
            <a:pPr lvl="1">
              <a:lnSpc>
                <a:spcPct val="90000"/>
              </a:lnSpc>
            </a:pPr>
            <a:r>
              <a:rPr lang="en-US"/>
              <a:t>but this is inefficient</a:t>
            </a:r>
          </a:p>
          <a:p>
            <a:pPr>
              <a:lnSpc>
                <a:spcPct val="90000"/>
              </a:lnSpc>
            </a:pPr>
            <a:r>
              <a:rPr lang="en-US"/>
              <a:t>rather use a key identifier based on key</a:t>
            </a:r>
          </a:p>
          <a:p>
            <a:pPr lvl="1">
              <a:lnSpc>
                <a:spcPct val="90000"/>
              </a:lnSpc>
            </a:pPr>
            <a:r>
              <a:rPr lang="en-US"/>
              <a:t>is least significant 64-bits of the key</a:t>
            </a:r>
          </a:p>
          <a:p>
            <a:pPr lvl="1">
              <a:lnSpc>
                <a:spcPct val="90000"/>
              </a:lnSpc>
            </a:pPr>
            <a:r>
              <a:rPr lang="en-US"/>
              <a:t>will very likely be unique</a:t>
            </a:r>
          </a:p>
          <a:p>
            <a:pPr>
              <a:lnSpc>
                <a:spcPct val="90000"/>
              </a:lnSpc>
            </a:pPr>
            <a:r>
              <a:rPr lang="en-US"/>
              <a:t>also use key ID in signatures</a:t>
            </a:r>
          </a:p>
          <a:p>
            <a:pPr>
              <a:lnSpc>
                <a:spcPct val="90000"/>
              </a:lnSpc>
            </a:pP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1916" y="2560320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Key Rings</a:t>
            </a:r>
            <a:endParaRPr lang="en-A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PGP user has a pair of keyrings:</a:t>
            </a:r>
          </a:p>
          <a:p>
            <a:pPr lvl="1"/>
            <a:r>
              <a:rPr lang="en-US"/>
              <a:t>public-key ring contains all the public-keys of other PGP users known to this user, indexed by key ID</a:t>
            </a:r>
          </a:p>
          <a:p>
            <a:pPr lvl="1"/>
            <a:r>
              <a:rPr lang="en-US"/>
              <a:t>private-key ring contains the public/private key pair(s) for this user, indexed by key ID &amp; encrypted keyed from a hashed passphrase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98853" y="2873828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PGP Key Management</a:t>
            </a: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rather than relying on certificate authorities</a:t>
            </a:r>
          </a:p>
          <a:p>
            <a:pPr>
              <a:lnSpc>
                <a:spcPct val="90000"/>
              </a:lnSpc>
            </a:pPr>
            <a:r>
              <a:rPr lang="en-US"/>
              <a:t>in PGP every user is own CA</a:t>
            </a:r>
          </a:p>
          <a:p>
            <a:pPr lvl="1">
              <a:lnSpc>
                <a:spcPct val="90000"/>
              </a:lnSpc>
            </a:pPr>
            <a:r>
              <a:rPr lang="en-US"/>
              <a:t>can sign keys for users they know directly</a:t>
            </a:r>
          </a:p>
          <a:p>
            <a:pPr>
              <a:lnSpc>
                <a:spcPct val="90000"/>
              </a:lnSpc>
            </a:pPr>
            <a:r>
              <a:rPr lang="en-US"/>
              <a:t>forms a “web of trust”</a:t>
            </a:r>
          </a:p>
          <a:p>
            <a:pPr lvl="1">
              <a:lnSpc>
                <a:spcPct val="90000"/>
              </a:lnSpc>
            </a:pPr>
            <a:r>
              <a:rPr lang="en-US"/>
              <a:t>trust keys have signed</a:t>
            </a:r>
          </a:p>
          <a:p>
            <a:pPr lvl="1">
              <a:lnSpc>
                <a:spcPct val="90000"/>
              </a:lnSpc>
            </a:pPr>
            <a:r>
              <a:rPr lang="en-US"/>
              <a:t>can trust keys others have signed if have a chain of signatures to them</a:t>
            </a:r>
          </a:p>
          <a:p>
            <a:pPr>
              <a:lnSpc>
                <a:spcPct val="90000"/>
              </a:lnSpc>
            </a:pPr>
            <a:r>
              <a:rPr lang="en-US"/>
              <a:t>key ring includes trust indicators</a:t>
            </a:r>
          </a:p>
          <a:p>
            <a:pPr>
              <a:lnSpc>
                <a:spcPct val="90000"/>
              </a:lnSpc>
            </a:pPr>
            <a:r>
              <a:rPr lang="en-US"/>
              <a:t>users can also revoke their keys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15528" y="3148148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S/MIME (Secure/Multipurpose Internet Mail Extensions)</a:t>
            </a:r>
            <a:endParaRPr lang="en-AU" sz="28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 enhancement to MIME email</a:t>
            </a:r>
          </a:p>
          <a:p>
            <a:pPr lvl="1"/>
            <a:r>
              <a:rPr lang="en-US"/>
              <a:t>original Internet RFC822 email was text only</a:t>
            </a:r>
          </a:p>
          <a:p>
            <a:pPr lvl="1"/>
            <a:r>
              <a:rPr lang="en-US"/>
              <a:t>MIME provided support for varying content types and multi-part messages</a:t>
            </a:r>
          </a:p>
          <a:p>
            <a:pPr lvl="1"/>
            <a:r>
              <a:rPr lang="en-US"/>
              <a:t>with encoding of binary data to textual form</a:t>
            </a:r>
          </a:p>
          <a:p>
            <a:pPr lvl="1"/>
            <a:r>
              <a:rPr lang="en-US"/>
              <a:t>S/MIME added security enhancements</a:t>
            </a:r>
          </a:p>
          <a:p>
            <a:r>
              <a:rPr lang="en-US"/>
              <a:t>have S/MIME support in various modern mail agents: MS Outlook, Netscape etc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59665" y="3435530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S/MIME Functions</a:t>
            </a:r>
            <a:endParaRPr lang="en-AU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enveloped data</a:t>
            </a:r>
          </a:p>
          <a:p>
            <a:pPr lvl="1"/>
            <a:r>
              <a:rPr lang="en-US"/>
              <a:t>encrypted content and associated keys</a:t>
            </a:r>
          </a:p>
          <a:p>
            <a:r>
              <a:rPr lang="en-US"/>
              <a:t>signed data</a:t>
            </a:r>
          </a:p>
          <a:p>
            <a:pPr lvl="1"/>
            <a:r>
              <a:rPr lang="en-US"/>
              <a:t>encoded message + signed digest</a:t>
            </a:r>
          </a:p>
          <a:p>
            <a:r>
              <a:rPr lang="en-US"/>
              <a:t>clear-signed data</a:t>
            </a:r>
          </a:p>
          <a:p>
            <a:pPr lvl="1"/>
            <a:r>
              <a:rPr lang="en-US"/>
              <a:t>cleartext message + encoded signed digest</a:t>
            </a:r>
          </a:p>
          <a:p>
            <a:r>
              <a:rPr lang="en-US"/>
              <a:t>signed &amp; enveloped data</a:t>
            </a:r>
          </a:p>
          <a:p>
            <a:pPr lvl="1"/>
            <a:r>
              <a:rPr lang="en-US"/>
              <a:t>nesting of signed &amp; encrypted entities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38042" y="3696788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S/MIME Cryptographic Algorithms</a:t>
            </a:r>
            <a:endParaRPr lang="en-AU" sz="40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 functions: SHA-1 &amp; MD5</a:t>
            </a:r>
          </a:p>
          <a:p>
            <a:r>
              <a:rPr lang="en-US"/>
              <a:t>digital signatures: DSS &amp; RSA</a:t>
            </a:r>
          </a:p>
          <a:p>
            <a:r>
              <a:rPr lang="en-US"/>
              <a:t>session key encryption: ElGamal &amp; RSA</a:t>
            </a:r>
          </a:p>
          <a:p>
            <a:r>
              <a:rPr lang="en-US"/>
              <a:t>message encryption: Triple-DES, RC2/40 and others</a:t>
            </a:r>
          </a:p>
          <a:p>
            <a:r>
              <a:rPr lang="en-US"/>
              <a:t>have a procedure to decide which algorithms to use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77231" y="4010297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S/MIME Certificate Processing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S/MIME uses X.509 v3 certificates</a:t>
            </a:r>
          </a:p>
          <a:p>
            <a:r>
              <a:rPr lang="en-US"/>
              <a:t>managed using a hybrid of a strict X.509 CA hierarchy &amp; PGP’s web of trust</a:t>
            </a:r>
          </a:p>
          <a:p>
            <a:r>
              <a:rPr lang="en-US"/>
              <a:t>each client has a list of trusted CA’s certs</a:t>
            </a:r>
          </a:p>
          <a:p>
            <a:r>
              <a:rPr lang="en-US"/>
              <a:t>and own public/private key pairs &amp; certs</a:t>
            </a:r>
          </a:p>
          <a:p>
            <a:r>
              <a:rPr lang="en-US"/>
              <a:t>certificates must be signed by trusted CA’s</a:t>
            </a:r>
            <a:endParaRPr lang="en-AU"/>
          </a:p>
          <a:p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38042" y="4245428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Authorities</a:t>
            </a:r>
            <a:endParaRPr lang="en-AU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have several well-known CA’s</a:t>
            </a:r>
          </a:p>
          <a:p>
            <a:r>
              <a:rPr lang="en-US" sz="2800"/>
              <a:t>Verisign one of most widely used</a:t>
            </a:r>
          </a:p>
          <a:p>
            <a:r>
              <a:rPr lang="en-US" sz="2800"/>
              <a:t>Verisign issues several types of Digital IDs</a:t>
            </a:r>
          </a:p>
          <a:p>
            <a:r>
              <a:rPr lang="en-US" sz="2800"/>
              <a:t>with increasing levels of checks &amp; hence trust</a:t>
            </a:r>
          </a:p>
          <a:p>
            <a:pPr lvl="1">
              <a:buFontTx/>
              <a:buNone/>
            </a:pPr>
            <a:r>
              <a:rPr lang="en-AU" sz="2400" b="1"/>
              <a:t>Class	Identity Checks	Usage</a:t>
            </a:r>
          </a:p>
          <a:p>
            <a:pPr lvl="1">
              <a:buFontTx/>
              <a:buNone/>
            </a:pPr>
            <a:r>
              <a:rPr lang="en-AU" sz="2400"/>
              <a:t>1			name/email check	web browsing/email</a:t>
            </a:r>
          </a:p>
          <a:p>
            <a:pPr lvl="1">
              <a:buFontTx/>
              <a:buNone/>
            </a:pPr>
            <a:r>
              <a:rPr lang="en-AU" sz="2400"/>
              <a:t>2+		enroll/addr check	email, subs, s/w validate</a:t>
            </a:r>
          </a:p>
          <a:p>
            <a:pPr lvl="1">
              <a:buFontTx/>
              <a:buNone/>
            </a:pPr>
            <a:r>
              <a:rPr lang="en-AU" sz="2400"/>
              <a:t>3+		ID documents	e-banking/service access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4716" y="4585062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considered:</a:t>
            </a:r>
          </a:p>
          <a:p>
            <a:pPr lvl="1"/>
            <a:r>
              <a:rPr lang="en-US"/>
              <a:t>secure email</a:t>
            </a:r>
          </a:p>
          <a:p>
            <a:pPr lvl="1"/>
            <a:r>
              <a:rPr lang="en-US"/>
              <a:t>PGP</a:t>
            </a:r>
          </a:p>
          <a:p>
            <a:pPr lvl="1"/>
            <a:r>
              <a:rPr lang="en-US"/>
              <a:t>S/MIME</a:t>
            </a:r>
          </a:p>
          <a:p>
            <a:pPr lvl="1"/>
            <a:endParaRPr lang="en-US"/>
          </a:p>
          <a:p>
            <a:pPr lvl="1"/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Explain PGP in detail.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Explain S/MIME in detail.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7779" y="1136468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Email Security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email is one of the most widely used and regarded network services </a:t>
            </a:r>
          </a:p>
          <a:p>
            <a:r>
              <a:rPr lang="en-AU"/>
              <a:t>currently message contents are not secure </a:t>
            </a:r>
          </a:p>
          <a:p>
            <a:pPr lvl="1"/>
            <a:r>
              <a:rPr lang="en-AU"/>
              <a:t>may be inspected either in transit </a:t>
            </a:r>
          </a:p>
          <a:p>
            <a:pPr lvl="1"/>
            <a:r>
              <a:rPr lang="en-AU"/>
              <a:t>or by suitably privileged users on destination system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85790" y="1436914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Email Security Enhancements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confidentiality</a:t>
            </a:r>
          </a:p>
          <a:p>
            <a:pPr lvl="1"/>
            <a:r>
              <a:rPr lang="en-AU"/>
              <a:t>protection from disclosure</a:t>
            </a:r>
          </a:p>
          <a:p>
            <a:r>
              <a:rPr lang="en-AU"/>
              <a:t>authentication</a:t>
            </a:r>
          </a:p>
          <a:p>
            <a:pPr lvl="1"/>
            <a:r>
              <a:rPr lang="en-AU"/>
              <a:t>of sender of message</a:t>
            </a:r>
          </a:p>
          <a:p>
            <a:r>
              <a:rPr lang="en-AU"/>
              <a:t>message integrity</a:t>
            </a:r>
          </a:p>
          <a:p>
            <a:pPr lvl="1"/>
            <a:r>
              <a:rPr lang="en-AU"/>
              <a:t>protection from modification </a:t>
            </a:r>
          </a:p>
          <a:p>
            <a:r>
              <a:rPr lang="en-AU"/>
              <a:t>non-repudiation of origin</a:t>
            </a:r>
          </a:p>
          <a:p>
            <a:pPr lvl="1"/>
            <a:r>
              <a:rPr lang="en-AU"/>
              <a:t>protection from denial by sender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781124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000" dirty="0" smtClean="0"/>
              <a:t>Email Security</a:t>
            </a:r>
            <a:endParaRPr lang="sv-SE" sz="2000" dirty="0" smtClean="0"/>
          </a:p>
          <a:p>
            <a:pPr lvl="1">
              <a:lnSpc>
                <a:spcPct val="90000"/>
              </a:lnSpc>
            </a:pPr>
            <a:r>
              <a:rPr lang="sv-SE" sz="1600" dirty="0" smtClean="0"/>
              <a:t>Enhancements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Pretty Good Privacy (PGP)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Session keys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rings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Key management</a:t>
            </a:r>
            <a:endParaRPr lang="sv-SE" sz="1600" dirty="0" smtClean="0"/>
          </a:p>
          <a:p>
            <a:pPr>
              <a:lnSpc>
                <a:spcPct val="90000"/>
              </a:lnSpc>
            </a:pPr>
            <a:r>
              <a:rPr lang="sv-SE" sz="2000" dirty="0" smtClean="0"/>
              <a:t>S/MIME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Cryptography algorithm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process</a:t>
            </a:r>
          </a:p>
          <a:p>
            <a:pPr lvl="1">
              <a:lnSpc>
                <a:spcPct val="90000"/>
              </a:lnSpc>
            </a:pPr>
            <a:r>
              <a:rPr lang="sv-SE" sz="1600" dirty="0" smtClean="0"/>
              <a:t>Certificate authorities</a:t>
            </a:r>
            <a:endParaRPr lang="sv-SE" sz="1600" dirty="0" smtClean="0"/>
          </a:p>
          <a:p>
            <a:pPr algn="just"/>
            <a:r>
              <a:rPr lang="en-US" sz="2000" dirty="0" smtClean="0"/>
              <a:t>Summary</a:t>
            </a:r>
            <a:endParaRPr lang="en-US" sz="2000" dirty="0" smtClean="0"/>
          </a:p>
          <a:p>
            <a:pPr algn="just"/>
            <a:r>
              <a:rPr lang="en-US" sz="2000" dirty="0" smtClean="0"/>
              <a:t>Test your understanding</a:t>
            </a:r>
          </a:p>
          <a:p>
            <a:pPr algn="just"/>
            <a:r>
              <a:rPr lang="en-US" sz="2000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0842" y="1711234"/>
            <a:ext cx="4025841" cy="31350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Pretty Good Privacy (PGP)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widely used de facto secure email</a:t>
            </a:r>
          </a:p>
          <a:p>
            <a:r>
              <a:rPr lang="en-AU"/>
              <a:t>developed by Phil Zimmermann</a:t>
            </a:r>
          </a:p>
          <a:p>
            <a:r>
              <a:rPr lang="en-US"/>
              <a:t>selected best available crypto algs to use</a:t>
            </a:r>
          </a:p>
          <a:p>
            <a:r>
              <a:rPr lang="en-US"/>
              <a:t>integrated into a single program</a:t>
            </a:r>
            <a:endParaRPr lang="en-AU"/>
          </a:p>
          <a:p>
            <a:r>
              <a:rPr lang="en-AU"/>
              <a:t>available on Unix, PC, Macintosh and Amiga systems </a:t>
            </a:r>
          </a:p>
          <a:p>
            <a:r>
              <a:rPr lang="en-AU"/>
              <a:t>originally free, now have commercial versions available also</a:t>
            </a:r>
          </a:p>
          <a:p>
            <a:endParaRPr lang="en-AU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1365</Words>
  <Application>Microsoft Office PowerPoint</Application>
  <PresentationFormat>On-screen Show (4:3)</PresentationFormat>
  <Paragraphs>397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SASEPresentation</vt:lpstr>
      <vt:lpstr>Cryptography and Network Security </vt:lpstr>
      <vt:lpstr>Session Meta Data</vt:lpstr>
      <vt:lpstr>Revision History</vt:lpstr>
      <vt:lpstr>Agenda</vt:lpstr>
      <vt:lpstr>Email Security</vt:lpstr>
      <vt:lpstr>Agenda</vt:lpstr>
      <vt:lpstr>Email Security Enhancements</vt:lpstr>
      <vt:lpstr>Agenda</vt:lpstr>
      <vt:lpstr>Pretty Good Privacy (PGP)</vt:lpstr>
      <vt:lpstr>Agenda</vt:lpstr>
      <vt:lpstr>PGP Operation – Authentication</vt:lpstr>
      <vt:lpstr>PGP Operation – Confidentiality</vt:lpstr>
      <vt:lpstr>PGP Operation – Confidentiality &amp; Authentication </vt:lpstr>
      <vt:lpstr>PGP Operation – Compression</vt:lpstr>
      <vt:lpstr>PGP Operation – Email Compatibility</vt:lpstr>
      <vt:lpstr>PGP Operation – Summary</vt:lpstr>
      <vt:lpstr>Agenda</vt:lpstr>
      <vt:lpstr>PGP Session Keys</vt:lpstr>
      <vt:lpstr>PGP Public &amp; Private Keys</vt:lpstr>
      <vt:lpstr>Agenda</vt:lpstr>
      <vt:lpstr>PGP Key Rings</vt:lpstr>
      <vt:lpstr>Agenda</vt:lpstr>
      <vt:lpstr>PGP Key Management</vt:lpstr>
      <vt:lpstr>Agenda</vt:lpstr>
      <vt:lpstr>S/MIME (Secure/Multipurpose Internet Mail Extensions)</vt:lpstr>
      <vt:lpstr>Agenda</vt:lpstr>
      <vt:lpstr>S/MIME Functions</vt:lpstr>
      <vt:lpstr>Agenda</vt:lpstr>
      <vt:lpstr>S/MIME Cryptographic Algorithms</vt:lpstr>
      <vt:lpstr>Agenda</vt:lpstr>
      <vt:lpstr>S/MIME Certificate Processing</vt:lpstr>
      <vt:lpstr>Agenda</vt:lpstr>
      <vt:lpstr>Certificate Authorities</vt:lpstr>
      <vt:lpstr>Agenda</vt:lpstr>
      <vt:lpstr>Summary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240</cp:revision>
  <dcterms:created xsi:type="dcterms:W3CDTF">2016-10-24T07:42:03Z</dcterms:created>
  <dcterms:modified xsi:type="dcterms:W3CDTF">2018-09-25T10:27:11Z</dcterms:modified>
</cp:coreProperties>
</file>