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256" r:id="rId2"/>
    <p:sldId id="275" r:id="rId3"/>
    <p:sldId id="277" r:id="rId4"/>
    <p:sldId id="257" r:id="rId5"/>
    <p:sldId id="278" r:id="rId6"/>
    <p:sldId id="259" r:id="rId7"/>
    <p:sldId id="260" r:id="rId8"/>
    <p:sldId id="261" r:id="rId9"/>
    <p:sldId id="264" r:id="rId10"/>
    <p:sldId id="262" r:id="rId11"/>
    <p:sldId id="263" r:id="rId12"/>
    <p:sldId id="265" r:id="rId13"/>
    <p:sldId id="266" r:id="rId14"/>
    <p:sldId id="267" r:id="rId15"/>
    <p:sldId id="268" r:id="rId16"/>
    <p:sldId id="269" r:id="rId17"/>
    <p:sldId id="270" r:id="rId18"/>
    <p:sldId id="271" r:id="rId19"/>
    <p:sldId id="272" r:id="rId20"/>
    <p:sldId id="273" r:id="rId21"/>
    <p:sldId id="274" r:id="rId22"/>
    <p:sldId id="279" r:id="rId23"/>
    <p:sldId id="280"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3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66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72D1C-C736-4AF1-AA2C-30FF38897BC1}" type="datetimeFigureOut">
              <a:rPr lang="en-US" smtClean="0"/>
              <a:t>3/23/2019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1530E-5FD8-4F46-9684-0C4387A53252}" type="slidenum">
              <a:rPr lang="en-US" smtClean="0"/>
              <a:t>‹#›</a:t>
            </a:fld>
            <a:endParaRPr lang="en-US"/>
          </a:p>
        </p:txBody>
      </p:sp>
    </p:spTree>
    <p:extLst>
      <p:ext uri="{BB962C8B-B14F-4D97-AF65-F5344CB8AC3E}">
        <p14:creationId xmlns:p14="http://schemas.microsoft.com/office/powerpoint/2010/main" val="320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1530E-5FD8-4F46-9684-0C4387A53252}" type="slidenum">
              <a:rPr lang="en-US" smtClean="0"/>
              <a:t>1</a:t>
            </a:fld>
            <a:endParaRPr lang="en-US"/>
          </a:p>
        </p:txBody>
      </p:sp>
    </p:spTree>
    <p:extLst>
      <p:ext uri="{BB962C8B-B14F-4D97-AF65-F5344CB8AC3E}">
        <p14:creationId xmlns:p14="http://schemas.microsoft.com/office/powerpoint/2010/main" val="78706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D7BB01-8EFA-4372-8C54-08C1DDF563E1}"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158825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7BB01-8EFA-4372-8C54-08C1DDF563E1}"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177566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7BB01-8EFA-4372-8C54-08C1DDF563E1}"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370026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7BB01-8EFA-4372-8C54-08C1DDF563E1}"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179294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D7BB01-8EFA-4372-8C54-08C1DDF563E1}"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234372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D7BB01-8EFA-4372-8C54-08C1DDF563E1}"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271197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D7BB01-8EFA-4372-8C54-08C1DDF563E1}" type="datetimeFigureOut">
              <a:rPr lang="en-US" smtClean="0"/>
              <a:t>3/23/2019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14132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7BB01-8EFA-4372-8C54-08C1DDF563E1}" type="datetimeFigureOut">
              <a:rPr lang="en-US" smtClean="0"/>
              <a:t>3/23/2019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4628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7BB01-8EFA-4372-8C54-08C1DDF563E1}" type="datetimeFigureOut">
              <a:rPr lang="en-US" smtClean="0"/>
              <a:t>3/23/2019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166532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D7BB01-8EFA-4372-8C54-08C1DDF563E1}"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287375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D7BB01-8EFA-4372-8C54-08C1DDF563E1}"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42D4-23D3-4239-9A90-C6B12B93AD68}" type="slidenum">
              <a:rPr lang="en-US" smtClean="0"/>
              <a:t>‹#›</a:t>
            </a:fld>
            <a:endParaRPr lang="en-US"/>
          </a:p>
        </p:txBody>
      </p:sp>
    </p:spTree>
    <p:extLst>
      <p:ext uri="{BB962C8B-B14F-4D97-AF65-F5344CB8AC3E}">
        <p14:creationId xmlns:p14="http://schemas.microsoft.com/office/powerpoint/2010/main" val="418541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7BB01-8EFA-4372-8C54-08C1DDF563E1}" type="datetimeFigureOut">
              <a:rPr lang="en-US" smtClean="0"/>
              <a:t>3/23/2019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642D4-23D3-4239-9A90-C6B12B93AD68}" type="slidenum">
              <a:rPr lang="en-US" smtClean="0"/>
              <a:t>‹#›</a:t>
            </a:fld>
            <a:endParaRPr lang="en-US"/>
          </a:p>
        </p:txBody>
      </p:sp>
    </p:spTree>
    <p:extLst>
      <p:ext uri="{BB962C8B-B14F-4D97-AF65-F5344CB8AC3E}">
        <p14:creationId xmlns:p14="http://schemas.microsoft.com/office/powerpoint/2010/main" val="1237357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192.168.34.5\bca2016\MEAN\saistores\Bliss\Bliss-36.jpg"/>
          <p:cNvPicPr/>
          <p:nvPr/>
        </p:nvPicPr>
        <p:blipFill>
          <a:blip r:embed="rId3">
            <a:extLst>
              <a:ext uri="{28A0092B-C50C-407E-A947-70E740481C1C}">
                <a14:useLocalDpi xmlns:a14="http://schemas.microsoft.com/office/drawing/2010/main" val="0"/>
              </a:ext>
            </a:extLst>
          </a:blip>
          <a:srcRect/>
          <a:stretch>
            <a:fillRect/>
          </a:stretch>
        </p:blipFill>
        <p:spPr bwMode="auto">
          <a:xfrm>
            <a:off x="-117565" y="-91441"/>
            <a:ext cx="12422776" cy="7053943"/>
          </a:xfrm>
          <a:prstGeom prst="rect">
            <a:avLst/>
          </a:prstGeom>
          <a:noFill/>
          <a:ln>
            <a:noFill/>
          </a:ln>
        </p:spPr>
      </p:pic>
      <p:sp>
        <p:nvSpPr>
          <p:cNvPr id="2" name="Rectangle 1"/>
          <p:cNvSpPr/>
          <p:nvPr/>
        </p:nvSpPr>
        <p:spPr>
          <a:xfrm>
            <a:off x="4978400" y="5854700"/>
            <a:ext cx="1828800" cy="906164"/>
          </a:xfrm>
          <a:prstGeom prst="rect">
            <a:avLst/>
          </a:prstGeom>
          <a:noFill/>
        </p:spPr>
        <p:txBody>
          <a:bodyPr wrap="squar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4673439" y="5854700"/>
            <a:ext cx="7107971" cy="923330"/>
          </a:xfrm>
          <a:prstGeom prst="rect">
            <a:avLst/>
          </a:prstGeom>
          <a:noFill/>
        </p:spPr>
        <p:txBody>
          <a:bodyPr wrap="none" lIns="91440" tIns="45720" rIns="91440" bIns="45720">
            <a:spAutoFit/>
          </a:bodyPr>
          <a:lstStyle/>
          <a:p>
            <a:pPr algn="ctr"/>
            <a:r>
              <a:rPr lang="en-US" sz="5400" dirty="0" smtClean="0">
                <a:ln w="0"/>
                <a:solidFill>
                  <a:schemeClr val="accent1">
                    <a:lumMod val="75000"/>
                  </a:schemeClr>
                </a:solidFill>
                <a:effectLst>
                  <a:reflection blurRad="6350" stA="53000" endA="300" endPos="35500" dir="5400000" sy="-90000" algn="bl" rotWithShape="0"/>
                </a:effectLst>
              </a:rPr>
              <a:t>Offering at the lotus feet</a:t>
            </a:r>
            <a:endParaRPr lang="en-US" sz="5400" dirty="0">
              <a:ln w="0"/>
              <a:solidFill>
                <a:schemeClr val="accent1">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4282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15584449"/>
              </p:ext>
            </p:extLst>
          </p:nvPr>
        </p:nvGraphicFramePr>
        <p:xfrm>
          <a:off x="190500" y="162625"/>
          <a:ext cx="11734800" cy="6482858"/>
        </p:xfrm>
        <a:graphic>
          <a:graphicData uri="http://schemas.openxmlformats.org/drawingml/2006/table">
            <a:tbl>
              <a:tblPr firstRow="1" firstCol="1" bandRow="1">
                <a:tableStyleId>{5940675A-B579-460E-94D1-54222C63F5DA}</a:tableStyleId>
              </a:tblPr>
              <a:tblGrid>
                <a:gridCol w="3225800">
                  <a:extLst>
                    <a:ext uri="{9D8B030D-6E8A-4147-A177-3AD203B41FA5}">
                      <a16:colId xmlns:a16="http://schemas.microsoft.com/office/drawing/2014/main" val="2536870659"/>
                    </a:ext>
                  </a:extLst>
                </a:gridCol>
                <a:gridCol w="8509000">
                  <a:extLst>
                    <a:ext uri="{9D8B030D-6E8A-4147-A177-3AD203B41FA5}">
                      <a16:colId xmlns:a16="http://schemas.microsoft.com/office/drawing/2014/main" val="1194410239"/>
                    </a:ext>
                  </a:extLst>
                </a:gridCol>
              </a:tblGrid>
              <a:tr h="305394">
                <a:tc>
                  <a:txBody>
                    <a:bodyPr/>
                    <a:lstStyle/>
                    <a:p>
                      <a:pPr marL="0" marR="0" algn="ctr">
                        <a:lnSpc>
                          <a:spcPct val="107000"/>
                        </a:lnSpc>
                        <a:spcBef>
                          <a:spcPts val="0"/>
                        </a:spcBef>
                        <a:spcAft>
                          <a:spcPts val="0"/>
                        </a:spcAft>
                      </a:pPr>
                      <a:r>
                        <a:rPr lang="en-US" sz="2000" b="1" dirty="0" smtClean="0">
                          <a:solidFill>
                            <a:schemeClr val="bg1">
                              <a:lumMod val="95000"/>
                            </a:schemeClr>
                          </a:solidFill>
                          <a:effectLst/>
                        </a:rPr>
                        <a:t>NAME </a:t>
                      </a:r>
                      <a:r>
                        <a:rPr lang="en-US" sz="2000" b="1" dirty="0">
                          <a:solidFill>
                            <a:schemeClr val="bg1">
                              <a:lumMod val="95000"/>
                            </a:schemeClr>
                          </a:solidFill>
                          <a:effectLst/>
                        </a:rPr>
                        <a:t>OF THE FUNCTION</a:t>
                      </a:r>
                      <a:endParaRPr lang="en-US" sz="1600" b="1"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solidFill>
                            <a:schemeClr val="bg1">
                              <a:lumMod val="95000"/>
                            </a:schemeClr>
                          </a:solidFill>
                          <a:effectLst/>
                        </a:rPr>
                        <a:t>DESCRIPTION ABOUT THE FUNCTION</a:t>
                      </a:r>
                      <a:endParaRPr lang="en-US" sz="1600" b="1"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0750324"/>
                  </a:ext>
                </a:extLst>
              </a:tr>
              <a:tr h="305394">
                <a:tc>
                  <a:txBody>
                    <a:bodyPr/>
                    <a:lstStyle/>
                    <a:p>
                      <a:pPr marL="0" marR="0">
                        <a:lnSpc>
                          <a:spcPct val="107000"/>
                        </a:lnSpc>
                        <a:spcBef>
                          <a:spcPts val="0"/>
                        </a:spcBef>
                        <a:spcAft>
                          <a:spcPts val="0"/>
                        </a:spcAft>
                      </a:pPr>
                      <a:r>
                        <a:rPr lang="en-US" sz="2000" dirty="0" err="1">
                          <a:solidFill>
                            <a:schemeClr val="bg1">
                              <a:lumMod val="95000"/>
                            </a:schemeClr>
                          </a:solidFill>
                          <a:effectLst/>
                        </a:rPr>
                        <a:t>mnemonicPage</a:t>
                      </a:r>
                      <a:r>
                        <a:rPr lang="en-US" sz="2000" dirty="0">
                          <a:solidFill>
                            <a:schemeClr val="bg1">
                              <a:lumMod val="95000"/>
                            </a:schemeClr>
                          </a:solidFill>
                          <a:effectLst/>
                        </a:rPr>
                        <a:t>()</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Displays the mnemonic operations available.</a:t>
                      </a:r>
                      <a:endParaRPr lang="en-US" sz="160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0197233"/>
                  </a:ext>
                </a:extLst>
              </a:tr>
              <a:tr h="1264138">
                <a:tc>
                  <a:txBody>
                    <a:bodyPr/>
                    <a:lstStyle/>
                    <a:p>
                      <a:pPr marL="0" marR="0">
                        <a:lnSpc>
                          <a:spcPct val="107000"/>
                        </a:lnSpc>
                        <a:spcBef>
                          <a:spcPts val="0"/>
                        </a:spcBef>
                        <a:spcAft>
                          <a:spcPts val="0"/>
                        </a:spcAft>
                      </a:pPr>
                      <a:r>
                        <a:rPr lang="en-US" sz="2000" dirty="0">
                          <a:solidFill>
                            <a:schemeClr val="bg1">
                              <a:lumMod val="95000"/>
                            </a:schemeClr>
                          </a:solidFill>
                          <a:effectLst/>
                        </a:rPr>
                        <a:t>mnemonic(ins)</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ins as a parameter and it contains the mnemonic name. This function is called when the mnemonic is clicked. It writes the mnemonic (ADD,LDR/MUL….) in the instruction panel and creates a track.</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2570295"/>
                  </a:ext>
                </a:extLst>
              </a:tr>
              <a:tr h="1085735">
                <a:tc>
                  <a:txBody>
                    <a:bodyPr/>
                    <a:lstStyle/>
                    <a:p>
                      <a:pPr marL="0" marR="0">
                        <a:lnSpc>
                          <a:spcPct val="107000"/>
                        </a:lnSpc>
                        <a:spcBef>
                          <a:spcPts val="0"/>
                        </a:spcBef>
                        <a:spcAft>
                          <a:spcPts val="0"/>
                        </a:spcAft>
                      </a:pPr>
                      <a:r>
                        <a:rPr lang="en-US" sz="2000" dirty="0" err="1">
                          <a:solidFill>
                            <a:schemeClr val="bg1">
                              <a:lumMod val="95000"/>
                            </a:schemeClr>
                          </a:solidFill>
                          <a:effectLst/>
                        </a:rPr>
                        <a:t>changeToConditional</a:t>
                      </a:r>
                      <a:r>
                        <a:rPr lang="en-US" sz="2000" dirty="0">
                          <a:solidFill>
                            <a:schemeClr val="bg1">
                              <a:lumMod val="95000"/>
                            </a:schemeClr>
                          </a:solidFill>
                          <a:effectLst/>
                        </a:rPr>
                        <a:t>(</a:t>
                      </a:r>
                      <a:r>
                        <a:rPr lang="en-US" sz="2000" dirty="0" err="1">
                          <a:solidFill>
                            <a:schemeClr val="bg1">
                              <a:lumMod val="95000"/>
                            </a:schemeClr>
                          </a:solidFill>
                          <a:effectLst/>
                        </a:rPr>
                        <a:t>mcins</a:t>
                      </a:r>
                      <a:r>
                        <a:rPr lang="en-US" sz="2000" dirty="0">
                          <a:solidFill>
                            <a:schemeClr val="bg1">
                              <a:lumMod val="95000"/>
                            </a:schemeClr>
                          </a:solidFill>
                          <a:effectLst/>
                        </a:rPr>
                        <a:t>)</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t>
                      </a:r>
                      <a:r>
                        <a:rPr lang="en-US" sz="2000" dirty="0" err="1">
                          <a:solidFill>
                            <a:schemeClr val="bg1">
                              <a:lumMod val="95000"/>
                            </a:schemeClr>
                          </a:solidFill>
                          <a:effectLst/>
                        </a:rPr>
                        <a:t>mcins</a:t>
                      </a:r>
                      <a:r>
                        <a:rPr lang="en-US" sz="2000" dirty="0">
                          <a:solidFill>
                            <a:schemeClr val="bg1">
                              <a:lumMod val="95000"/>
                            </a:schemeClr>
                          </a:solidFill>
                          <a:effectLst/>
                        </a:rPr>
                        <a:t> as a parameter and it contains the instruction that is to be displayed in the instruction panel. This function is called by the mnemonic(). It displays the conditional execution instructions.</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9553952"/>
                  </a:ext>
                </a:extLst>
              </a:tr>
              <a:tr h="1360206">
                <a:tc>
                  <a:txBody>
                    <a:bodyPr/>
                    <a:lstStyle/>
                    <a:p>
                      <a:pPr marL="0" marR="0">
                        <a:lnSpc>
                          <a:spcPct val="107000"/>
                        </a:lnSpc>
                        <a:spcBef>
                          <a:spcPts val="0"/>
                        </a:spcBef>
                        <a:spcAft>
                          <a:spcPts val="0"/>
                        </a:spcAft>
                      </a:pPr>
                      <a:r>
                        <a:rPr lang="en-US" sz="2000">
                          <a:solidFill>
                            <a:schemeClr val="bg1">
                              <a:lumMod val="95000"/>
                            </a:schemeClr>
                          </a:solidFill>
                          <a:effectLst/>
                        </a:rPr>
                        <a:t>condition(condition)</a:t>
                      </a:r>
                      <a:endParaRPr lang="en-US" sz="160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condition as a parameter and it contains the conditional execution mnemonic that’s been clicked by user. This function is called when the condition is clicked. It writes the condition(NE/EQ/AL….) in the instruction panel and creates a track.</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81707958"/>
                  </a:ext>
                </a:extLst>
              </a:tr>
              <a:tr h="536788">
                <a:tc>
                  <a:txBody>
                    <a:bodyPr/>
                    <a:lstStyle/>
                    <a:p>
                      <a:pPr marL="0" marR="0">
                        <a:lnSpc>
                          <a:spcPct val="107000"/>
                        </a:lnSpc>
                        <a:spcBef>
                          <a:spcPts val="0"/>
                        </a:spcBef>
                        <a:spcAft>
                          <a:spcPts val="0"/>
                        </a:spcAft>
                      </a:pPr>
                      <a:r>
                        <a:rPr lang="en-US" sz="2000" dirty="0" err="1">
                          <a:solidFill>
                            <a:schemeClr val="bg1">
                              <a:lumMod val="95000"/>
                            </a:schemeClr>
                          </a:solidFill>
                          <a:effectLst/>
                        </a:rPr>
                        <a:t>changeToRegister</a:t>
                      </a:r>
                      <a:r>
                        <a:rPr lang="en-US" sz="2000" dirty="0">
                          <a:solidFill>
                            <a:schemeClr val="bg1">
                              <a:lumMod val="95000"/>
                            </a:schemeClr>
                          </a:solidFill>
                          <a:effectLst/>
                        </a:rPr>
                        <a:t>()</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is called by the condition(). It displays the Register set.</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853283"/>
                  </a:ext>
                </a:extLst>
              </a:tr>
              <a:tr h="1583719">
                <a:tc>
                  <a:txBody>
                    <a:bodyPr/>
                    <a:lstStyle/>
                    <a:p>
                      <a:pPr marL="0" marR="0">
                        <a:lnSpc>
                          <a:spcPct val="107000"/>
                        </a:lnSpc>
                        <a:spcBef>
                          <a:spcPts val="0"/>
                        </a:spcBef>
                        <a:spcAft>
                          <a:spcPts val="0"/>
                        </a:spcAft>
                      </a:pPr>
                      <a:r>
                        <a:rPr lang="en-US" sz="2000" dirty="0">
                          <a:solidFill>
                            <a:schemeClr val="bg1">
                              <a:lumMod val="95000"/>
                            </a:schemeClr>
                          </a:solidFill>
                          <a:effectLst/>
                        </a:rPr>
                        <a:t>register(register)</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register as a parameter and it contains the register name. This function is called when a Register is clicked. It writes the register (R0/R1…) in the instruction panel and creates a track. This function plays an important role in directing user in a proper of entering the instruction.</a:t>
                      </a:r>
                      <a:endParaRPr lang="en-US" sz="16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2379364"/>
                  </a:ext>
                </a:extLst>
              </a:tr>
            </a:tbl>
          </a:graphicData>
        </a:graphic>
      </p:graphicFrame>
    </p:spTree>
    <p:extLst>
      <p:ext uri="{BB962C8B-B14F-4D97-AF65-F5344CB8AC3E}">
        <p14:creationId xmlns:p14="http://schemas.microsoft.com/office/powerpoint/2010/main" val="2711561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741834918"/>
              </p:ext>
            </p:extLst>
          </p:nvPr>
        </p:nvGraphicFramePr>
        <p:xfrm>
          <a:off x="165100" y="165101"/>
          <a:ext cx="11836400" cy="6527800"/>
        </p:xfrm>
        <a:graphic>
          <a:graphicData uri="http://schemas.openxmlformats.org/drawingml/2006/table">
            <a:tbl>
              <a:tblPr firstRow="1" firstCol="1" bandRow="1">
                <a:tableStyleId>{5940675A-B579-460E-94D1-54222C63F5DA}</a:tableStyleId>
              </a:tblPr>
              <a:tblGrid>
                <a:gridCol w="3644900">
                  <a:extLst>
                    <a:ext uri="{9D8B030D-6E8A-4147-A177-3AD203B41FA5}">
                      <a16:colId xmlns:a16="http://schemas.microsoft.com/office/drawing/2014/main" val="1354565867"/>
                    </a:ext>
                  </a:extLst>
                </a:gridCol>
                <a:gridCol w="8191500">
                  <a:extLst>
                    <a:ext uri="{9D8B030D-6E8A-4147-A177-3AD203B41FA5}">
                      <a16:colId xmlns:a16="http://schemas.microsoft.com/office/drawing/2014/main" val="2450513338"/>
                    </a:ext>
                  </a:extLst>
                </a:gridCol>
              </a:tblGrid>
              <a:tr h="1135823">
                <a:tc>
                  <a:txBody>
                    <a:bodyPr/>
                    <a:lstStyle/>
                    <a:p>
                      <a:pPr marL="0" marR="0">
                        <a:lnSpc>
                          <a:spcPct val="107000"/>
                        </a:lnSpc>
                        <a:spcBef>
                          <a:spcPts val="0"/>
                        </a:spcBef>
                        <a:spcAft>
                          <a:spcPts val="0"/>
                        </a:spcAft>
                      </a:pPr>
                      <a:r>
                        <a:rPr lang="en-US" sz="2000" dirty="0">
                          <a:solidFill>
                            <a:schemeClr val="bg1">
                              <a:lumMod val="95000"/>
                            </a:schemeClr>
                          </a:solidFill>
                          <a:effectLst/>
                        </a:rPr>
                        <a:t>shifter(</a:t>
                      </a:r>
                      <a:r>
                        <a:rPr lang="en-US" sz="2000" dirty="0" err="1">
                          <a:solidFill>
                            <a:schemeClr val="bg1">
                              <a:lumMod val="95000"/>
                            </a:schemeClr>
                          </a:solidFill>
                          <a:effectLst/>
                        </a:rPr>
                        <a:t>mcins</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t>
                      </a:r>
                      <a:r>
                        <a:rPr lang="en-US" sz="2000" dirty="0" err="1">
                          <a:solidFill>
                            <a:schemeClr val="bg1">
                              <a:lumMod val="95000"/>
                            </a:schemeClr>
                          </a:solidFill>
                          <a:effectLst/>
                        </a:rPr>
                        <a:t>mcins</a:t>
                      </a:r>
                      <a:r>
                        <a:rPr lang="en-US" sz="2000" dirty="0">
                          <a:solidFill>
                            <a:schemeClr val="bg1">
                              <a:lumMod val="95000"/>
                            </a:schemeClr>
                          </a:solidFill>
                          <a:effectLst/>
                        </a:rPr>
                        <a:t> as a parameter which contains the instruction that’s to be written in the instruction panel. This function is called by the register().This displays the button of shifter.</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12494834"/>
                  </a:ext>
                </a:extLst>
              </a:tr>
              <a:tr h="1135823">
                <a:tc>
                  <a:txBody>
                    <a:bodyPr/>
                    <a:lstStyle/>
                    <a:p>
                      <a:pPr marL="0" marR="0">
                        <a:lnSpc>
                          <a:spcPct val="107000"/>
                        </a:lnSpc>
                        <a:spcBef>
                          <a:spcPts val="0"/>
                        </a:spcBef>
                        <a:spcAft>
                          <a:spcPts val="0"/>
                        </a:spcAft>
                      </a:pPr>
                      <a:r>
                        <a:rPr lang="en-US" sz="2000" dirty="0" err="1">
                          <a:solidFill>
                            <a:schemeClr val="bg1">
                              <a:lumMod val="95000"/>
                            </a:schemeClr>
                          </a:solidFill>
                          <a:effectLst/>
                        </a:rPr>
                        <a:t>changeToShifter</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This function is called when the shifter button is clicked. This function displays different shifts available.</a:t>
                      </a:r>
                    </a:p>
                    <a:p>
                      <a:pPr marL="0" marR="0">
                        <a:lnSpc>
                          <a:spcPct val="107000"/>
                        </a:lnSpc>
                        <a:spcBef>
                          <a:spcPts val="0"/>
                        </a:spcBef>
                        <a:spcAft>
                          <a:spcPts val="0"/>
                        </a:spcAft>
                      </a:pPr>
                      <a:r>
                        <a:rPr lang="en-US" sz="2000">
                          <a:solidFill>
                            <a:schemeClr val="bg1">
                              <a:lumMod val="95000"/>
                            </a:schemeClr>
                          </a:solidFill>
                          <a:effectLst/>
                        </a:rPr>
                        <a:t>(LSL/ASR…). </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23784438"/>
                  </a:ext>
                </a:extLst>
              </a:tr>
              <a:tr h="1422962">
                <a:tc>
                  <a:txBody>
                    <a:bodyPr/>
                    <a:lstStyle/>
                    <a:p>
                      <a:pPr marL="0" marR="0">
                        <a:lnSpc>
                          <a:spcPct val="107000"/>
                        </a:lnSpc>
                        <a:spcBef>
                          <a:spcPts val="0"/>
                        </a:spcBef>
                        <a:spcAft>
                          <a:spcPts val="0"/>
                        </a:spcAft>
                      </a:pPr>
                      <a:r>
                        <a:rPr lang="en-US" sz="2000" dirty="0" err="1">
                          <a:solidFill>
                            <a:schemeClr val="bg1">
                              <a:lumMod val="95000"/>
                            </a:schemeClr>
                          </a:solidFill>
                          <a:effectLst/>
                        </a:rPr>
                        <a:t>shifterValues</a:t>
                      </a:r>
                      <a:r>
                        <a:rPr lang="en-US" sz="2000" dirty="0">
                          <a:solidFill>
                            <a:schemeClr val="bg1">
                              <a:lumMod val="95000"/>
                            </a:schemeClr>
                          </a:solidFill>
                          <a:effectLst/>
                        </a:rPr>
                        <a:t>(</a:t>
                      </a:r>
                      <a:r>
                        <a:rPr lang="en-US" sz="2000" dirty="0" err="1">
                          <a:solidFill>
                            <a:schemeClr val="bg1">
                              <a:lumMod val="95000"/>
                            </a:schemeClr>
                          </a:solidFill>
                          <a:effectLst/>
                        </a:rPr>
                        <a:t>shif</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t>
                      </a:r>
                      <a:r>
                        <a:rPr lang="en-US" sz="2000" dirty="0" err="1">
                          <a:solidFill>
                            <a:schemeClr val="bg1">
                              <a:lumMod val="95000"/>
                            </a:schemeClr>
                          </a:solidFill>
                          <a:effectLst/>
                        </a:rPr>
                        <a:t>shif</a:t>
                      </a:r>
                      <a:r>
                        <a:rPr lang="en-US" sz="2000" dirty="0">
                          <a:solidFill>
                            <a:schemeClr val="bg1">
                              <a:lumMod val="95000"/>
                            </a:schemeClr>
                          </a:solidFill>
                          <a:effectLst/>
                        </a:rPr>
                        <a:t> as a parameter it contains the type of shifter that’s been chosen by the user. This function gives the option for the user to decide whether  the shifter value is an immediate value or a value from the register.</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3685683"/>
                  </a:ext>
                </a:extLst>
              </a:tr>
              <a:tr h="561546">
                <a:tc>
                  <a:txBody>
                    <a:bodyPr/>
                    <a:lstStyle/>
                    <a:p>
                      <a:pPr marL="0" marR="0">
                        <a:lnSpc>
                          <a:spcPct val="107000"/>
                        </a:lnSpc>
                        <a:spcBef>
                          <a:spcPts val="0"/>
                        </a:spcBef>
                        <a:spcAft>
                          <a:spcPts val="0"/>
                        </a:spcAft>
                      </a:pPr>
                      <a:r>
                        <a:rPr lang="en-US" sz="2000">
                          <a:solidFill>
                            <a:schemeClr val="bg1">
                              <a:lumMod val="95000"/>
                            </a:schemeClr>
                          </a:solidFill>
                          <a:effectLst/>
                        </a:rPr>
                        <a:t>changeToNumAndReg()</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displays two buttons NUMBER, REGISTER.</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69220103"/>
                  </a:ext>
                </a:extLst>
              </a:tr>
              <a:tr h="1135823">
                <a:tc>
                  <a:txBody>
                    <a:bodyPr/>
                    <a:lstStyle/>
                    <a:p>
                      <a:pPr marL="0" marR="0">
                        <a:lnSpc>
                          <a:spcPct val="107000"/>
                        </a:lnSpc>
                        <a:spcBef>
                          <a:spcPts val="0"/>
                        </a:spcBef>
                        <a:spcAft>
                          <a:spcPts val="0"/>
                        </a:spcAft>
                      </a:pPr>
                      <a:r>
                        <a:rPr lang="en-US" sz="2000">
                          <a:solidFill>
                            <a:schemeClr val="bg1">
                              <a:lumMod val="95000"/>
                            </a:schemeClr>
                          </a:solidFill>
                          <a:effectLst/>
                        </a:rPr>
                        <a:t>changeToNumRegAndShift(mcins)</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t>
                      </a:r>
                      <a:r>
                        <a:rPr lang="en-US" sz="2000" dirty="0" err="1">
                          <a:solidFill>
                            <a:schemeClr val="bg1">
                              <a:lumMod val="95000"/>
                            </a:schemeClr>
                          </a:solidFill>
                          <a:effectLst/>
                        </a:rPr>
                        <a:t>mcins</a:t>
                      </a:r>
                      <a:r>
                        <a:rPr lang="en-US" sz="2000" dirty="0">
                          <a:solidFill>
                            <a:schemeClr val="bg1">
                              <a:lumMod val="95000"/>
                            </a:schemeClr>
                          </a:solidFill>
                          <a:effectLst/>
                        </a:rPr>
                        <a:t> as a parameter which contains the instruction that’s to be written in the instruction panel. This function displays three buttons NUMBER, REGISTER, SHIFTER.</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3821056"/>
                  </a:ext>
                </a:extLst>
              </a:tr>
              <a:tr h="1135823">
                <a:tc>
                  <a:txBody>
                    <a:bodyPr/>
                    <a:lstStyle/>
                    <a:p>
                      <a:pPr marL="0" marR="0">
                        <a:lnSpc>
                          <a:spcPct val="107000"/>
                        </a:lnSpc>
                        <a:spcBef>
                          <a:spcPts val="0"/>
                        </a:spcBef>
                        <a:spcAft>
                          <a:spcPts val="0"/>
                        </a:spcAft>
                      </a:pPr>
                      <a:r>
                        <a:rPr lang="en-US" sz="2000">
                          <a:solidFill>
                            <a:schemeClr val="bg1">
                              <a:lumMod val="95000"/>
                            </a:schemeClr>
                          </a:solidFill>
                          <a:effectLst/>
                        </a:rPr>
                        <a:t>changeToNumber()</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allows the user to enter the number that he wishes to store in a register. This function goes through validation where it accepts only numeric values. </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70489851"/>
                  </a:ext>
                </a:extLst>
              </a:tr>
            </a:tbl>
          </a:graphicData>
        </a:graphic>
      </p:graphicFrame>
    </p:spTree>
    <p:extLst>
      <p:ext uri="{BB962C8B-B14F-4D97-AF65-F5344CB8AC3E}">
        <p14:creationId xmlns:p14="http://schemas.microsoft.com/office/powerpoint/2010/main" val="183159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88543014"/>
              </p:ext>
            </p:extLst>
          </p:nvPr>
        </p:nvGraphicFramePr>
        <p:xfrm>
          <a:off x="215900" y="241300"/>
          <a:ext cx="11747500" cy="6400799"/>
        </p:xfrm>
        <a:graphic>
          <a:graphicData uri="http://schemas.openxmlformats.org/drawingml/2006/table">
            <a:tbl>
              <a:tblPr firstRow="1" firstCol="1" bandRow="1">
                <a:tableStyleId>{5940675A-B579-460E-94D1-54222C63F5DA}</a:tableStyleId>
              </a:tblPr>
              <a:tblGrid>
                <a:gridCol w="2324100">
                  <a:extLst>
                    <a:ext uri="{9D8B030D-6E8A-4147-A177-3AD203B41FA5}">
                      <a16:colId xmlns:a16="http://schemas.microsoft.com/office/drawing/2014/main" val="223029259"/>
                    </a:ext>
                  </a:extLst>
                </a:gridCol>
                <a:gridCol w="9423400">
                  <a:extLst>
                    <a:ext uri="{9D8B030D-6E8A-4147-A177-3AD203B41FA5}">
                      <a16:colId xmlns:a16="http://schemas.microsoft.com/office/drawing/2014/main" val="1901609368"/>
                    </a:ext>
                  </a:extLst>
                </a:gridCol>
              </a:tblGrid>
              <a:tr h="1162597">
                <a:tc>
                  <a:txBody>
                    <a:bodyPr/>
                    <a:lstStyle/>
                    <a:p>
                      <a:pPr marL="0" marR="0">
                        <a:lnSpc>
                          <a:spcPct val="107000"/>
                        </a:lnSpc>
                        <a:spcBef>
                          <a:spcPts val="0"/>
                        </a:spcBef>
                        <a:spcAft>
                          <a:spcPts val="0"/>
                        </a:spcAft>
                      </a:pPr>
                      <a:r>
                        <a:rPr lang="en-US" sz="2000" dirty="0" err="1">
                          <a:solidFill>
                            <a:schemeClr val="bg1">
                              <a:lumMod val="95000"/>
                            </a:schemeClr>
                          </a:solidFill>
                          <a:effectLst/>
                        </a:rPr>
                        <a:t>ChangeToAddress</a:t>
                      </a:r>
                      <a:r>
                        <a:rPr lang="en-US" sz="2000" dirty="0">
                          <a:solidFill>
                            <a:schemeClr val="bg1">
                              <a:lumMod val="95000"/>
                            </a:schemeClr>
                          </a:solidFill>
                          <a:effectLst/>
                        </a:rPr>
                        <a:t>()</a:t>
                      </a:r>
                      <a:endParaRPr lang="en-US" sz="2000" dirty="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allows the user to enter an address where the value of the register specified in the instruction will be stored. This function goes through validation where it accepts only numeric values.</a:t>
                      </a:r>
                      <a:endParaRPr lang="en-US" sz="2000" dirty="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17488713"/>
                  </a:ext>
                </a:extLst>
              </a:tr>
              <a:tr h="1162597">
                <a:tc>
                  <a:txBody>
                    <a:bodyPr/>
                    <a:lstStyle/>
                    <a:p>
                      <a:pPr marL="0" marR="0">
                        <a:lnSpc>
                          <a:spcPct val="107000"/>
                        </a:lnSpc>
                        <a:spcBef>
                          <a:spcPts val="0"/>
                        </a:spcBef>
                        <a:spcAft>
                          <a:spcPts val="0"/>
                        </a:spcAft>
                      </a:pPr>
                      <a:r>
                        <a:rPr lang="en-US" sz="2000">
                          <a:solidFill>
                            <a:schemeClr val="bg1">
                              <a:lumMod val="95000"/>
                            </a:schemeClr>
                          </a:solidFill>
                          <a:effectLst/>
                        </a:rPr>
                        <a:t>openFile(event)</a:t>
                      </a:r>
                      <a:endParaRPr lang="en-US" sz="200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This function takes in event as a parameter which is created onclick of choose button. This function gets invoked when the user wants to execute a file by clicking the CHOOSE option in the simulator.</a:t>
                      </a:r>
                      <a:endParaRPr lang="en-US" sz="200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2886304"/>
                  </a:ext>
                </a:extLst>
              </a:tr>
              <a:tr h="1162597">
                <a:tc>
                  <a:txBody>
                    <a:bodyPr/>
                    <a:lstStyle/>
                    <a:p>
                      <a:pPr marL="0" marR="0">
                        <a:lnSpc>
                          <a:spcPct val="107000"/>
                        </a:lnSpc>
                        <a:spcBef>
                          <a:spcPts val="0"/>
                        </a:spcBef>
                        <a:spcAft>
                          <a:spcPts val="0"/>
                        </a:spcAft>
                      </a:pPr>
                      <a:r>
                        <a:rPr lang="en-US" sz="2000" dirty="0">
                          <a:solidFill>
                            <a:schemeClr val="bg1">
                              <a:lumMod val="95000"/>
                            </a:schemeClr>
                          </a:solidFill>
                          <a:effectLst/>
                        </a:rPr>
                        <a:t>number(</a:t>
                      </a:r>
                      <a:r>
                        <a:rPr lang="en-US" sz="2000" dirty="0" err="1">
                          <a:solidFill>
                            <a:schemeClr val="bg1">
                              <a:lumMod val="95000"/>
                            </a:schemeClr>
                          </a:solidFill>
                          <a:effectLst/>
                        </a:rPr>
                        <a:t>num</a:t>
                      </a:r>
                      <a:r>
                        <a:rPr lang="en-US" sz="2000" dirty="0">
                          <a:solidFill>
                            <a:schemeClr val="bg1">
                              <a:lumMod val="95000"/>
                            </a:schemeClr>
                          </a:solidFill>
                          <a:effectLst/>
                        </a:rPr>
                        <a:t>)</a:t>
                      </a:r>
                      <a:endParaRPr lang="en-US" sz="2000" dirty="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t>
                      </a:r>
                      <a:r>
                        <a:rPr lang="en-US" sz="2000" dirty="0" err="1">
                          <a:solidFill>
                            <a:schemeClr val="bg1">
                              <a:lumMod val="95000"/>
                            </a:schemeClr>
                          </a:solidFill>
                          <a:effectLst/>
                        </a:rPr>
                        <a:t>num</a:t>
                      </a:r>
                      <a:r>
                        <a:rPr lang="en-US" sz="2000" dirty="0">
                          <a:solidFill>
                            <a:schemeClr val="bg1">
                              <a:lumMod val="95000"/>
                            </a:schemeClr>
                          </a:solidFill>
                          <a:effectLst/>
                        </a:rPr>
                        <a:t> as a parameter which contains the number entered by the user. This function adds the number to instruction panel and modifies the track. </a:t>
                      </a:r>
                      <a:endParaRPr lang="en-US" sz="2000" dirty="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67739740"/>
                  </a:ext>
                </a:extLst>
              </a:tr>
              <a:tr h="1162597">
                <a:tc>
                  <a:txBody>
                    <a:bodyPr/>
                    <a:lstStyle/>
                    <a:p>
                      <a:pPr marL="0" marR="0">
                        <a:lnSpc>
                          <a:spcPct val="107000"/>
                        </a:lnSpc>
                        <a:spcBef>
                          <a:spcPts val="0"/>
                        </a:spcBef>
                        <a:spcAft>
                          <a:spcPts val="0"/>
                        </a:spcAft>
                      </a:pPr>
                      <a:r>
                        <a:rPr lang="en-US" sz="2000">
                          <a:solidFill>
                            <a:schemeClr val="bg1">
                              <a:lumMod val="95000"/>
                            </a:schemeClr>
                          </a:solidFill>
                          <a:effectLst/>
                        </a:rPr>
                        <a:t>address(addr)</a:t>
                      </a:r>
                      <a:endParaRPr lang="en-US" sz="200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This function takes addr as a parameter which contains the address entered by the user. This function adds the address entered by the user to instruction panel and modifies the track. </a:t>
                      </a:r>
                      <a:endParaRPr lang="en-US" sz="200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23938826"/>
                  </a:ext>
                </a:extLst>
              </a:tr>
              <a:tr h="1750411">
                <a:tc>
                  <a:txBody>
                    <a:bodyPr/>
                    <a:lstStyle/>
                    <a:p>
                      <a:pPr marL="0" marR="0">
                        <a:lnSpc>
                          <a:spcPct val="107000"/>
                        </a:lnSpc>
                        <a:spcBef>
                          <a:spcPts val="0"/>
                        </a:spcBef>
                        <a:spcAft>
                          <a:spcPts val="0"/>
                        </a:spcAft>
                      </a:pPr>
                      <a:r>
                        <a:rPr lang="en-US" sz="2000">
                          <a:solidFill>
                            <a:schemeClr val="bg1">
                              <a:lumMod val="95000"/>
                            </a:schemeClr>
                          </a:solidFill>
                          <a:effectLst/>
                        </a:rPr>
                        <a:t>back()</a:t>
                      </a:r>
                      <a:endParaRPr lang="en-US" sz="200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gets invoked when the BACK button is clicked in the simulator. This removes the last word in the instruction panel and removes the last word in the track. EXAMPLE:    ADD, EQ, R0 </a:t>
                      </a:r>
                      <a:r>
                        <a:rPr lang="en-US" sz="2000" dirty="0" err="1">
                          <a:solidFill>
                            <a:schemeClr val="bg1">
                              <a:lumMod val="95000"/>
                            </a:schemeClr>
                          </a:solidFill>
                          <a:effectLst/>
                        </a:rPr>
                        <a:t>onclick</a:t>
                      </a:r>
                      <a:r>
                        <a:rPr lang="en-US" sz="2000" dirty="0">
                          <a:solidFill>
                            <a:schemeClr val="bg1">
                              <a:lumMod val="95000"/>
                            </a:schemeClr>
                          </a:solidFill>
                          <a:effectLst/>
                        </a:rPr>
                        <a:t> of BACK button the instruction panel become ADD, EQ, . The track becomes M01, C00, from  M01, C00, R.</a:t>
                      </a:r>
                      <a:endParaRPr lang="en-US" sz="2000" dirty="0">
                        <a:solidFill>
                          <a:schemeClr val="bg1">
                            <a:lumMod val="95000"/>
                          </a:schemeClr>
                        </a:solidFill>
                        <a:effectLst/>
                        <a:latin typeface="+mn-lt"/>
                        <a:ea typeface="Calibri" panose="020F0502020204030204" pitchFamily="34" charset="0"/>
                        <a:cs typeface="Latha"/>
                      </a:endParaRPr>
                    </a:p>
                  </a:txBody>
                  <a:tcPr marL="62248" marR="6224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23714116"/>
                  </a:ext>
                </a:extLst>
              </a:tr>
            </a:tbl>
          </a:graphicData>
        </a:graphic>
      </p:graphicFrame>
    </p:spTree>
    <p:extLst>
      <p:ext uri="{BB962C8B-B14F-4D97-AF65-F5344CB8AC3E}">
        <p14:creationId xmlns:p14="http://schemas.microsoft.com/office/powerpoint/2010/main" val="979586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450041298"/>
              </p:ext>
            </p:extLst>
          </p:nvPr>
        </p:nvGraphicFramePr>
        <p:xfrm>
          <a:off x="266700" y="279400"/>
          <a:ext cx="11684000" cy="6286500"/>
        </p:xfrm>
        <a:graphic>
          <a:graphicData uri="http://schemas.openxmlformats.org/drawingml/2006/table">
            <a:tbl>
              <a:tblPr firstRow="1" firstCol="1" bandRow="1">
                <a:tableStyleId>{5940675A-B579-460E-94D1-54222C63F5DA}</a:tableStyleId>
              </a:tblPr>
              <a:tblGrid>
                <a:gridCol w="2197100">
                  <a:extLst>
                    <a:ext uri="{9D8B030D-6E8A-4147-A177-3AD203B41FA5}">
                      <a16:colId xmlns:a16="http://schemas.microsoft.com/office/drawing/2014/main" val="1256378551"/>
                    </a:ext>
                  </a:extLst>
                </a:gridCol>
                <a:gridCol w="9486900">
                  <a:extLst>
                    <a:ext uri="{9D8B030D-6E8A-4147-A177-3AD203B41FA5}">
                      <a16:colId xmlns:a16="http://schemas.microsoft.com/office/drawing/2014/main" val="3814861135"/>
                    </a:ext>
                  </a:extLst>
                </a:gridCol>
              </a:tblGrid>
              <a:tr h="1655119">
                <a:tc>
                  <a:txBody>
                    <a:bodyPr/>
                    <a:lstStyle/>
                    <a:p>
                      <a:pPr marL="0" marR="0">
                        <a:lnSpc>
                          <a:spcPct val="107000"/>
                        </a:lnSpc>
                        <a:spcBef>
                          <a:spcPts val="0"/>
                        </a:spcBef>
                        <a:spcAft>
                          <a:spcPts val="0"/>
                        </a:spcAft>
                      </a:pPr>
                      <a:r>
                        <a:rPr lang="en-US" sz="2000" dirty="0" err="1">
                          <a:solidFill>
                            <a:schemeClr val="bg1">
                              <a:lumMod val="95000"/>
                            </a:schemeClr>
                          </a:solidFill>
                          <a:effectLst/>
                        </a:rPr>
                        <a:t>clr</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This function gets invoked when the CLEAR button is pressed in the simulator. This clears the whole instruction that is present in the instruction panel an d calls the mnemonicPage() function which displays the mnemonic operations available.</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04902908"/>
                  </a:ext>
                </a:extLst>
              </a:tr>
              <a:tr h="1989099">
                <a:tc>
                  <a:txBody>
                    <a:bodyPr/>
                    <a:lstStyle/>
                    <a:p>
                      <a:pPr marL="0" marR="0">
                        <a:lnSpc>
                          <a:spcPct val="107000"/>
                        </a:lnSpc>
                        <a:spcBef>
                          <a:spcPts val="0"/>
                        </a:spcBef>
                        <a:spcAft>
                          <a:spcPts val="0"/>
                        </a:spcAft>
                      </a:pPr>
                      <a:r>
                        <a:rPr lang="en-US" sz="2000">
                          <a:solidFill>
                            <a:schemeClr val="bg1">
                              <a:lumMod val="95000"/>
                            </a:schemeClr>
                          </a:solidFill>
                          <a:effectLst/>
                        </a:rPr>
                        <a:t>validation(num)</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t>
                      </a:r>
                      <a:r>
                        <a:rPr lang="en-US" sz="2000" dirty="0" err="1">
                          <a:solidFill>
                            <a:schemeClr val="bg1">
                              <a:lumMod val="95000"/>
                            </a:schemeClr>
                          </a:solidFill>
                          <a:effectLst/>
                        </a:rPr>
                        <a:t>num</a:t>
                      </a:r>
                      <a:r>
                        <a:rPr lang="en-US" sz="2000" dirty="0">
                          <a:solidFill>
                            <a:schemeClr val="bg1">
                              <a:lumMod val="95000"/>
                            </a:schemeClr>
                          </a:solidFill>
                          <a:effectLst/>
                        </a:rPr>
                        <a:t> as parameter which contains a number entered by </a:t>
                      </a:r>
                      <a:r>
                        <a:rPr lang="en-US" sz="2000" dirty="0" err="1">
                          <a:solidFill>
                            <a:schemeClr val="bg1">
                              <a:lumMod val="95000"/>
                            </a:schemeClr>
                          </a:solidFill>
                          <a:effectLst/>
                        </a:rPr>
                        <a:t>user.This</a:t>
                      </a:r>
                      <a:r>
                        <a:rPr lang="en-US" sz="2000" dirty="0">
                          <a:solidFill>
                            <a:schemeClr val="bg1">
                              <a:lumMod val="95000"/>
                            </a:schemeClr>
                          </a:solidFill>
                          <a:effectLst/>
                        </a:rPr>
                        <a:t> function gets called when an address or a number is entered. This does a validation where it allows only numeric values to be entered.</a:t>
                      </a:r>
                    </a:p>
                    <a:p>
                      <a:pPr marL="0" marR="0">
                        <a:lnSpc>
                          <a:spcPct val="107000"/>
                        </a:lnSpc>
                        <a:spcBef>
                          <a:spcPts val="0"/>
                        </a:spcBef>
                        <a:spcAft>
                          <a:spcPts val="0"/>
                        </a:spcAft>
                      </a:pPr>
                      <a:r>
                        <a:rPr lang="en-US" sz="2000" dirty="0">
                          <a:solidFill>
                            <a:schemeClr val="bg1">
                              <a:lumMod val="95000"/>
                            </a:schemeClr>
                          </a:solidFill>
                          <a:effectLst/>
                        </a:rPr>
                        <a:t> </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2685117"/>
                  </a:ext>
                </a:extLst>
              </a:tr>
              <a:tr h="1655119">
                <a:tc>
                  <a:txBody>
                    <a:bodyPr/>
                    <a:lstStyle/>
                    <a:p>
                      <a:pPr marL="0" marR="0">
                        <a:lnSpc>
                          <a:spcPct val="107000"/>
                        </a:lnSpc>
                        <a:spcBef>
                          <a:spcPts val="0"/>
                        </a:spcBef>
                        <a:spcAft>
                          <a:spcPts val="0"/>
                        </a:spcAft>
                      </a:pPr>
                      <a:r>
                        <a:rPr lang="en-US" sz="2000">
                          <a:solidFill>
                            <a:schemeClr val="bg1">
                              <a:lumMod val="95000"/>
                            </a:schemeClr>
                          </a:solidFill>
                          <a:effectLst/>
                        </a:rPr>
                        <a:t>removePopover()</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Since the popover of the elements are activated on hover. Onclick of an element activates the popover and it doesn’t get removed. To solve this problem, the element is captured by its class name and is removed in the next function. </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4481035"/>
                  </a:ext>
                </a:extLst>
              </a:tr>
              <a:tr h="987163">
                <a:tc>
                  <a:txBody>
                    <a:bodyPr/>
                    <a:lstStyle/>
                    <a:p>
                      <a:pPr marL="0" marR="0">
                        <a:lnSpc>
                          <a:spcPct val="107000"/>
                        </a:lnSpc>
                        <a:spcBef>
                          <a:spcPts val="0"/>
                        </a:spcBef>
                        <a:spcAft>
                          <a:spcPts val="0"/>
                        </a:spcAft>
                      </a:pPr>
                      <a:r>
                        <a:rPr lang="en-US" sz="2000">
                          <a:solidFill>
                            <a:schemeClr val="bg1">
                              <a:lumMod val="95000"/>
                            </a:schemeClr>
                          </a:solidFill>
                          <a:effectLst/>
                        </a:rPr>
                        <a:t>tour()</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is a kind of reminder for the user who uses the simulator. This gets called </a:t>
                      </a:r>
                      <a:r>
                        <a:rPr lang="en-US" sz="2000" dirty="0" err="1">
                          <a:solidFill>
                            <a:schemeClr val="bg1">
                              <a:lumMod val="95000"/>
                            </a:schemeClr>
                          </a:solidFill>
                          <a:effectLst/>
                        </a:rPr>
                        <a:t>onload</a:t>
                      </a:r>
                      <a:r>
                        <a:rPr lang="en-US" sz="2000" dirty="0">
                          <a:solidFill>
                            <a:schemeClr val="bg1">
                              <a:lumMod val="95000"/>
                            </a:schemeClr>
                          </a:solidFill>
                          <a:effectLst/>
                        </a:rPr>
                        <a:t>() of the body. This displays the Do’s and Don’ts of the simulator.  </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15675844"/>
                  </a:ext>
                </a:extLst>
              </a:tr>
            </a:tbl>
          </a:graphicData>
        </a:graphic>
      </p:graphicFrame>
    </p:spTree>
    <p:extLst>
      <p:ext uri="{BB962C8B-B14F-4D97-AF65-F5344CB8AC3E}">
        <p14:creationId xmlns:p14="http://schemas.microsoft.com/office/powerpoint/2010/main" val="2442155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Rectangle 3"/>
          <p:cNvSpPr/>
          <p:nvPr/>
        </p:nvSpPr>
        <p:spPr>
          <a:xfrm>
            <a:off x="683845" y="3086438"/>
            <a:ext cx="10824309" cy="645113"/>
          </a:xfrm>
          <a:prstGeom prst="rect">
            <a:avLst/>
          </a:prstGeom>
        </p:spPr>
        <p:txBody>
          <a:bodyPr wrap="none">
            <a:spAutoFit/>
          </a:bodyPr>
          <a:lstStyle/>
          <a:p>
            <a:pPr algn="ctr">
              <a:lnSpc>
                <a:spcPct val="107000"/>
              </a:lnSpc>
              <a:spcBef>
                <a:spcPts val="200"/>
              </a:spcBef>
            </a:pPr>
            <a:r>
              <a:rPr lang="en-US" sz="3600" b="1" dirty="0" smtClean="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DESCRIPTION OF FUNCTIONS IN DIRECTING.js</a:t>
            </a:r>
            <a:endParaRPr lang="en-US" sz="3600"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404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2432314"/>
              </p:ext>
            </p:extLst>
          </p:nvPr>
        </p:nvGraphicFramePr>
        <p:xfrm>
          <a:off x="228600" y="165100"/>
          <a:ext cx="11633200" cy="6451373"/>
        </p:xfrm>
        <a:graphic>
          <a:graphicData uri="http://schemas.openxmlformats.org/drawingml/2006/table">
            <a:tbl>
              <a:tblPr firstRow="1" firstCol="1" bandRow="1">
                <a:tableStyleId>{5940675A-B579-460E-94D1-54222C63F5DA}</a:tableStyleId>
              </a:tblPr>
              <a:tblGrid>
                <a:gridCol w="3371761">
                  <a:extLst>
                    <a:ext uri="{9D8B030D-6E8A-4147-A177-3AD203B41FA5}">
                      <a16:colId xmlns:a16="http://schemas.microsoft.com/office/drawing/2014/main" val="2744099641"/>
                    </a:ext>
                  </a:extLst>
                </a:gridCol>
                <a:gridCol w="8261439">
                  <a:extLst>
                    <a:ext uri="{9D8B030D-6E8A-4147-A177-3AD203B41FA5}">
                      <a16:colId xmlns:a16="http://schemas.microsoft.com/office/drawing/2014/main" val="3613042591"/>
                    </a:ext>
                  </a:extLst>
                </a:gridCol>
              </a:tblGrid>
              <a:tr h="322588">
                <a:tc>
                  <a:txBody>
                    <a:bodyPr/>
                    <a:lstStyle/>
                    <a:p>
                      <a:pPr marL="0" marR="0" algn="ctr">
                        <a:lnSpc>
                          <a:spcPct val="107000"/>
                        </a:lnSpc>
                        <a:spcBef>
                          <a:spcPts val="0"/>
                        </a:spcBef>
                        <a:spcAft>
                          <a:spcPts val="0"/>
                        </a:spcAft>
                      </a:pPr>
                      <a:r>
                        <a:rPr lang="en-US" sz="2000" dirty="0">
                          <a:solidFill>
                            <a:schemeClr val="bg1">
                              <a:lumMod val="95000"/>
                            </a:schemeClr>
                          </a:solidFill>
                          <a:effectLst/>
                        </a:rPr>
                        <a:t>NAME OF THE FUNCTION</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solidFill>
                            <a:schemeClr val="bg1">
                              <a:lumMod val="95000"/>
                            </a:schemeClr>
                          </a:solidFill>
                          <a:effectLst/>
                        </a:rPr>
                        <a:t>DESCRIPTION ABOUT THE FUNCTION</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35887633"/>
                  </a:ext>
                </a:extLst>
              </a:tr>
              <a:tr h="1683085">
                <a:tc>
                  <a:txBody>
                    <a:bodyPr/>
                    <a:lstStyle/>
                    <a:p>
                      <a:pPr marL="0" marR="0">
                        <a:lnSpc>
                          <a:spcPct val="107000"/>
                        </a:lnSpc>
                        <a:spcBef>
                          <a:spcPts val="0"/>
                        </a:spcBef>
                        <a:spcAft>
                          <a:spcPts val="0"/>
                        </a:spcAft>
                      </a:pPr>
                      <a:r>
                        <a:rPr lang="en-US" sz="2000">
                          <a:solidFill>
                            <a:schemeClr val="bg1">
                              <a:lumMod val="95000"/>
                            </a:schemeClr>
                          </a:solidFill>
                          <a:effectLst/>
                        </a:rPr>
                        <a:t>executeFile(ARM)</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 parameter called ARM which is a string array. This variable contains the instruction that’s present in the file. This function first creates the track for each instruction and directs each instruction to the direct() function. On successful execution of the file there will be an alert indicating the file has been executed successfully. </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789177"/>
                  </a:ext>
                </a:extLst>
              </a:tr>
              <a:tr h="1745089">
                <a:tc>
                  <a:txBody>
                    <a:bodyPr/>
                    <a:lstStyle/>
                    <a:p>
                      <a:pPr marL="0" marR="0">
                        <a:lnSpc>
                          <a:spcPct val="107000"/>
                        </a:lnSpc>
                        <a:spcBef>
                          <a:spcPts val="0"/>
                        </a:spcBef>
                        <a:spcAft>
                          <a:spcPts val="0"/>
                        </a:spcAft>
                      </a:pPr>
                      <a:r>
                        <a:rPr lang="en-US" sz="2000" dirty="0" err="1">
                          <a:solidFill>
                            <a:schemeClr val="bg1">
                              <a:lumMod val="95000"/>
                            </a:schemeClr>
                          </a:solidFill>
                          <a:effectLst/>
                        </a:rPr>
                        <a:t>createTrack</a:t>
                      </a:r>
                      <a:r>
                        <a:rPr lang="en-US" sz="2000" dirty="0">
                          <a:solidFill>
                            <a:schemeClr val="bg1">
                              <a:lumMod val="95000"/>
                            </a:schemeClr>
                          </a:solidFill>
                          <a:effectLst/>
                        </a:rPr>
                        <a:t>(ARM[</a:t>
                      </a:r>
                      <a:r>
                        <a:rPr lang="en-US" sz="2000" dirty="0" err="1">
                          <a:solidFill>
                            <a:schemeClr val="bg1">
                              <a:lumMod val="95000"/>
                            </a:schemeClr>
                          </a:solidFill>
                          <a:effectLst/>
                        </a:rPr>
                        <a:t>i</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 parameter called ARM[</a:t>
                      </a:r>
                      <a:r>
                        <a:rPr lang="en-US" sz="2000" dirty="0" err="1">
                          <a:solidFill>
                            <a:schemeClr val="bg1">
                              <a:lumMod val="95000"/>
                            </a:schemeClr>
                          </a:solidFill>
                          <a:effectLst/>
                        </a:rPr>
                        <a:t>i</a:t>
                      </a:r>
                      <a:r>
                        <a:rPr lang="en-US" sz="2000" dirty="0">
                          <a:solidFill>
                            <a:schemeClr val="bg1">
                              <a:lumMod val="95000"/>
                            </a:schemeClr>
                          </a:solidFill>
                          <a:effectLst/>
                        </a:rPr>
                        <a:t>] which is a string, which contains instruction. There is a kind of unique code for each part of the instruction. The instruction is executed by recognizing this code. In manual execution </a:t>
                      </a:r>
                      <a:r>
                        <a:rPr lang="en-US" sz="2000" dirty="0" err="1">
                          <a:solidFill>
                            <a:schemeClr val="bg1">
                              <a:lumMod val="95000"/>
                            </a:schemeClr>
                          </a:solidFill>
                          <a:effectLst/>
                        </a:rPr>
                        <a:t>onclick</a:t>
                      </a:r>
                      <a:r>
                        <a:rPr lang="en-US" sz="2000" dirty="0">
                          <a:solidFill>
                            <a:schemeClr val="bg1">
                              <a:lumMod val="95000"/>
                            </a:schemeClr>
                          </a:solidFill>
                          <a:effectLst/>
                        </a:rPr>
                        <a:t> of each button the track is created. In file execution track is not created therefore this function creates the track for the instruction.</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79578573"/>
                  </a:ext>
                </a:extLst>
              </a:tr>
              <a:tr h="1494860">
                <a:tc>
                  <a:txBody>
                    <a:bodyPr/>
                    <a:lstStyle/>
                    <a:p>
                      <a:pPr marL="0" marR="0">
                        <a:lnSpc>
                          <a:spcPct val="107000"/>
                        </a:lnSpc>
                        <a:spcBef>
                          <a:spcPts val="0"/>
                        </a:spcBef>
                        <a:spcAft>
                          <a:spcPts val="0"/>
                        </a:spcAft>
                      </a:pPr>
                      <a:r>
                        <a:rPr lang="en-US" sz="2000">
                          <a:solidFill>
                            <a:schemeClr val="bg1">
                              <a:lumMod val="95000"/>
                            </a:schemeClr>
                          </a:solidFill>
                          <a:effectLst/>
                        </a:rPr>
                        <a:t>direct()</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This is a main function in the simulator which directs to different functions. It checks the conditional execution by calling checkExecution(), it fetches the register values by calling getRegisterValue(), does a shift modification by calling shift(), last it passes the operands the mnemonic function().  </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88237379"/>
                  </a:ext>
                </a:extLst>
              </a:tr>
              <a:tr h="1202203">
                <a:tc>
                  <a:txBody>
                    <a:bodyPr/>
                    <a:lstStyle/>
                    <a:p>
                      <a:pPr marL="0" marR="0">
                        <a:lnSpc>
                          <a:spcPct val="107000"/>
                        </a:lnSpc>
                        <a:spcBef>
                          <a:spcPts val="0"/>
                        </a:spcBef>
                        <a:spcAft>
                          <a:spcPts val="0"/>
                        </a:spcAft>
                      </a:pPr>
                      <a:r>
                        <a:rPr lang="en-US" sz="2000">
                          <a:solidFill>
                            <a:schemeClr val="bg1">
                              <a:lumMod val="95000"/>
                            </a:schemeClr>
                          </a:solidFill>
                          <a:effectLst/>
                        </a:rPr>
                        <a:t>operands(ltrack, lword)</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The parameters </a:t>
                      </a:r>
                      <a:r>
                        <a:rPr lang="en-US" sz="2000" dirty="0" err="1">
                          <a:solidFill>
                            <a:schemeClr val="bg1">
                              <a:lumMod val="95000"/>
                            </a:schemeClr>
                          </a:solidFill>
                          <a:effectLst/>
                        </a:rPr>
                        <a:t>ltrack</a:t>
                      </a:r>
                      <a:r>
                        <a:rPr lang="en-US" sz="2000" dirty="0">
                          <a:solidFill>
                            <a:schemeClr val="bg1">
                              <a:lumMod val="95000"/>
                            </a:schemeClr>
                          </a:solidFill>
                          <a:effectLst/>
                        </a:rPr>
                        <a:t> and </a:t>
                      </a:r>
                      <a:r>
                        <a:rPr lang="en-US" sz="2000" dirty="0" err="1">
                          <a:solidFill>
                            <a:schemeClr val="bg1">
                              <a:lumMod val="95000"/>
                            </a:schemeClr>
                          </a:solidFill>
                          <a:effectLst/>
                        </a:rPr>
                        <a:t>lword</a:t>
                      </a:r>
                      <a:r>
                        <a:rPr lang="en-US" sz="2000" dirty="0">
                          <a:solidFill>
                            <a:schemeClr val="bg1">
                              <a:lumMod val="95000"/>
                            </a:schemeClr>
                          </a:solidFill>
                          <a:effectLst/>
                        </a:rPr>
                        <a:t> are the particular unique code and the mnemonic for that code respectively. This function differentiates between register and immediate operands returns the value of it.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44507592"/>
                  </a:ext>
                </a:extLst>
              </a:tr>
            </a:tbl>
          </a:graphicData>
        </a:graphic>
      </p:graphicFrame>
    </p:spTree>
    <p:extLst>
      <p:ext uri="{BB962C8B-B14F-4D97-AF65-F5344CB8AC3E}">
        <p14:creationId xmlns:p14="http://schemas.microsoft.com/office/powerpoint/2010/main" val="31872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14127365"/>
              </p:ext>
            </p:extLst>
          </p:nvPr>
        </p:nvGraphicFramePr>
        <p:xfrm>
          <a:off x="228600" y="203201"/>
          <a:ext cx="11760200" cy="6438898"/>
        </p:xfrm>
        <a:graphic>
          <a:graphicData uri="http://schemas.openxmlformats.org/drawingml/2006/table">
            <a:tbl>
              <a:tblPr firstRow="1" firstCol="1" bandRow="1">
                <a:tableStyleId>{5940675A-B579-460E-94D1-54222C63F5DA}</a:tableStyleId>
              </a:tblPr>
              <a:tblGrid>
                <a:gridCol w="4347091">
                  <a:extLst>
                    <a:ext uri="{9D8B030D-6E8A-4147-A177-3AD203B41FA5}">
                      <a16:colId xmlns:a16="http://schemas.microsoft.com/office/drawing/2014/main" val="1023964541"/>
                    </a:ext>
                  </a:extLst>
                </a:gridCol>
                <a:gridCol w="7413109">
                  <a:extLst>
                    <a:ext uri="{9D8B030D-6E8A-4147-A177-3AD203B41FA5}">
                      <a16:colId xmlns:a16="http://schemas.microsoft.com/office/drawing/2014/main" val="2670079166"/>
                    </a:ext>
                  </a:extLst>
                </a:gridCol>
              </a:tblGrid>
              <a:tr h="1463387">
                <a:tc>
                  <a:txBody>
                    <a:bodyPr/>
                    <a:lstStyle/>
                    <a:p>
                      <a:pPr marL="0" marR="0">
                        <a:lnSpc>
                          <a:spcPct val="107000"/>
                        </a:lnSpc>
                        <a:spcBef>
                          <a:spcPts val="0"/>
                        </a:spcBef>
                        <a:spcAft>
                          <a:spcPts val="0"/>
                        </a:spcAft>
                      </a:pPr>
                      <a:r>
                        <a:rPr lang="en-US" sz="2000" dirty="0" err="1">
                          <a:solidFill>
                            <a:schemeClr val="bg1">
                              <a:lumMod val="95000"/>
                            </a:schemeClr>
                          </a:solidFill>
                          <a:effectLst/>
                        </a:rPr>
                        <a:t>getRegisterValue</a:t>
                      </a:r>
                      <a:r>
                        <a:rPr lang="en-US" sz="2000" dirty="0">
                          <a:solidFill>
                            <a:schemeClr val="bg1">
                              <a:lumMod val="95000"/>
                            </a:schemeClr>
                          </a:solidFill>
                          <a:effectLst/>
                        </a:rPr>
                        <a:t>(</a:t>
                      </a:r>
                      <a:r>
                        <a:rPr lang="en-US" sz="2000" dirty="0" err="1">
                          <a:solidFill>
                            <a:schemeClr val="bg1">
                              <a:lumMod val="95000"/>
                            </a:schemeClr>
                          </a:solidFill>
                          <a:effectLst/>
                        </a:rPr>
                        <a:t>lword</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The parameter </a:t>
                      </a:r>
                      <a:r>
                        <a:rPr lang="en-US" sz="2000" dirty="0" err="1">
                          <a:solidFill>
                            <a:schemeClr val="bg1">
                              <a:lumMod val="95000"/>
                            </a:schemeClr>
                          </a:solidFill>
                          <a:effectLst/>
                        </a:rPr>
                        <a:t>lword</a:t>
                      </a:r>
                      <a:r>
                        <a:rPr lang="en-US" sz="2000" dirty="0">
                          <a:solidFill>
                            <a:schemeClr val="bg1">
                              <a:lumMod val="95000"/>
                            </a:schemeClr>
                          </a:solidFill>
                          <a:effectLst/>
                        </a:rPr>
                        <a:t> contains the part of instruction. In this case it contains the register (R0, R1, …). This function using document. </a:t>
                      </a:r>
                      <a:r>
                        <a:rPr lang="en-US" sz="2000" dirty="0" err="1">
                          <a:solidFill>
                            <a:schemeClr val="bg1">
                              <a:lumMod val="95000"/>
                            </a:schemeClr>
                          </a:solidFill>
                          <a:effectLst/>
                        </a:rPr>
                        <a:t>getElementById</a:t>
                      </a:r>
                      <a:r>
                        <a:rPr lang="en-US" sz="2000" dirty="0">
                          <a:solidFill>
                            <a:schemeClr val="bg1">
                              <a:lumMod val="95000"/>
                            </a:schemeClr>
                          </a:solidFill>
                          <a:effectLst/>
                        </a:rPr>
                        <a:t> () accesses the GPR table and fetches the value of the particular register mentioned. </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9931238"/>
                  </a:ext>
                </a:extLst>
              </a:tr>
              <a:tr h="878033">
                <a:tc>
                  <a:txBody>
                    <a:bodyPr/>
                    <a:lstStyle/>
                    <a:p>
                      <a:pPr marL="0" marR="0">
                        <a:lnSpc>
                          <a:spcPct val="107000"/>
                        </a:lnSpc>
                        <a:spcBef>
                          <a:spcPts val="0"/>
                        </a:spcBef>
                        <a:spcAft>
                          <a:spcPts val="0"/>
                        </a:spcAft>
                      </a:pPr>
                      <a:r>
                        <a:rPr lang="en-US" sz="2000" dirty="0">
                          <a:solidFill>
                            <a:schemeClr val="bg1">
                              <a:lumMod val="95000"/>
                            </a:schemeClr>
                          </a:solidFill>
                          <a:effectLst/>
                        </a:rPr>
                        <a:t>shift(track, word)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The parameters track and word is a string which contains the unique code for the whole instruction and the whole instruction respectively.</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1910643"/>
                  </a:ext>
                </a:extLst>
              </a:tr>
              <a:tr h="1756062">
                <a:tc>
                  <a:txBody>
                    <a:bodyPr/>
                    <a:lstStyle/>
                    <a:p>
                      <a:pPr marL="0" marR="0">
                        <a:lnSpc>
                          <a:spcPct val="107000"/>
                        </a:lnSpc>
                        <a:spcBef>
                          <a:spcPts val="0"/>
                        </a:spcBef>
                        <a:spcAft>
                          <a:spcPts val="0"/>
                        </a:spcAft>
                      </a:pPr>
                      <a:r>
                        <a:rPr lang="en-US" sz="2000">
                          <a:solidFill>
                            <a:schemeClr val="bg1">
                              <a:lumMod val="95000"/>
                            </a:schemeClr>
                          </a:solidFill>
                          <a:effectLst/>
                        </a:rPr>
                        <a:t>mnemoniCall(ltrack, val1, val2)</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After fetching the operand values this function directs the values and the operation unique code to the respective mnemonic function. ADD (ltrack, val1, val2).</a:t>
                      </a:r>
                    </a:p>
                    <a:p>
                      <a:pPr marL="0" marR="0">
                        <a:lnSpc>
                          <a:spcPct val="107000"/>
                        </a:lnSpc>
                        <a:spcBef>
                          <a:spcPts val="0"/>
                        </a:spcBef>
                        <a:spcAft>
                          <a:spcPts val="0"/>
                        </a:spcAft>
                      </a:pPr>
                      <a:r>
                        <a:rPr lang="en-US" sz="2000">
                          <a:solidFill>
                            <a:schemeClr val="bg1">
                              <a:lumMod val="95000"/>
                            </a:schemeClr>
                          </a:solidFill>
                          <a:effectLst/>
                        </a:rPr>
                        <a:t>The parameters ltrack is the unique code for the mnemonic operation, val1 and val2 are the two operands for the operation.</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6736589"/>
                  </a:ext>
                </a:extLst>
              </a:tr>
              <a:tr h="1170708">
                <a:tc>
                  <a:txBody>
                    <a:bodyPr/>
                    <a:lstStyle/>
                    <a:p>
                      <a:pPr marL="0" marR="0">
                        <a:lnSpc>
                          <a:spcPct val="107000"/>
                        </a:lnSpc>
                        <a:spcBef>
                          <a:spcPts val="0"/>
                        </a:spcBef>
                        <a:spcAft>
                          <a:spcPts val="0"/>
                        </a:spcAft>
                      </a:pPr>
                      <a:r>
                        <a:rPr lang="en-US" sz="2000">
                          <a:solidFill>
                            <a:schemeClr val="bg1">
                              <a:lumMod val="95000"/>
                            </a:schemeClr>
                          </a:solidFill>
                          <a:effectLst/>
                        </a:rPr>
                        <a:t>writeToTable(val, word)</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chemeClr val="bg1">
                              <a:lumMod val="95000"/>
                            </a:schemeClr>
                          </a:solidFill>
                          <a:effectLst/>
                        </a:rPr>
                        <a:t>This function takes the value that is to be written to the register and the register to which it is to be written. This function accesses the GPR table and write the value to the particular register mentioned.</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8568424"/>
                  </a:ext>
                </a:extLst>
              </a:tr>
              <a:tr h="1170708">
                <a:tc>
                  <a:txBody>
                    <a:bodyPr/>
                    <a:lstStyle/>
                    <a:p>
                      <a:pPr marL="0" marR="0">
                        <a:lnSpc>
                          <a:spcPct val="107000"/>
                        </a:lnSpc>
                        <a:spcBef>
                          <a:spcPts val="0"/>
                        </a:spcBef>
                        <a:spcAft>
                          <a:spcPts val="0"/>
                        </a:spcAft>
                      </a:pPr>
                      <a:r>
                        <a:rPr lang="en-US" sz="2000">
                          <a:solidFill>
                            <a:schemeClr val="bg1">
                              <a:lumMod val="95000"/>
                            </a:schemeClr>
                          </a:solidFill>
                          <a:effectLst/>
                        </a:rPr>
                        <a:t>checkExecution(cond)</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bg1">
                              <a:lumMod val="95000"/>
                            </a:schemeClr>
                          </a:solidFill>
                          <a:effectLst/>
                        </a:rPr>
                        <a:t>This function takes </a:t>
                      </a:r>
                      <a:r>
                        <a:rPr lang="en-US" sz="2000" dirty="0" err="1">
                          <a:solidFill>
                            <a:schemeClr val="bg1">
                              <a:lumMod val="95000"/>
                            </a:schemeClr>
                          </a:solidFill>
                          <a:effectLst/>
                        </a:rPr>
                        <a:t>cond</a:t>
                      </a:r>
                      <a:r>
                        <a:rPr lang="en-US" sz="2000" dirty="0">
                          <a:solidFill>
                            <a:schemeClr val="bg1">
                              <a:lumMod val="95000"/>
                            </a:schemeClr>
                          </a:solidFill>
                          <a:effectLst/>
                        </a:rPr>
                        <a:t> as parameter which is the conditional execution instruction. This function checks the condition of the conditional execution with the flag registers.</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9419" marR="59419"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81237255"/>
                  </a:ext>
                </a:extLst>
              </a:tr>
            </a:tbl>
          </a:graphicData>
        </a:graphic>
      </p:graphicFrame>
    </p:spTree>
    <p:extLst>
      <p:ext uri="{BB962C8B-B14F-4D97-AF65-F5344CB8AC3E}">
        <p14:creationId xmlns:p14="http://schemas.microsoft.com/office/powerpoint/2010/main" val="2572850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Rectangle 3"/>
          <p:cNvSpPr/>
          <p:nvPr/>
        </p:nvSpPr>
        <p:spPr>
          <a:xfrm>
            <a:off x="711200" y="2790043"/>
            <a:ext cx="10769600" cy="1277914"/>
          </a:xfrm>
          <a:prstGeom prst="rect">
            <a:avLst/>
          </a:prstGeom>
        </p:spPr>
        <p:txBody>
          <a:bodyPr wrap="square">
            <a:spAutoFit/>
          </a:bodyPr>
          <a:lstStyle/>
          <a:p>
            <a:pPr algn="ctr">
              <a:lnSpc>
                <a:spcPct val="107000"/>
              </a:lnSpc>
              <a:spcBef>
                <a:spcPts val="200"/>
              </a:spcBef>
            </a:pPr>
            <a:r>
              <a:rPr lang="en-US" sz="3600" b="1" dirty="0" smtClean="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DESCRIPTION OF FUNCTIONS IN MNEMONIC_FUNCTIONS.js</a:t>
            </a:r>
            <a:endParaRPr lang="en-US" sz="3600"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936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855014996"/>
              </p:ext>
            </p:extLst>
          </p:nvPr>
        </p:nvGraphicFramePr>
        <p:xfrm>
          <a:off x="152400" y="495300"/>
          <a:ext cx="11760200" cy="6105144"/>
        </p:xfrm>
        <a:graphic>
          <a:graphicData uri="http://schemas.openxmlformats.org/drawingml/2006/table">
            <a:tbl>
              <a:tblPr firstRow="1" firstCol="1" bandRow="1">
                <a:tableStyleId>{5940675A-B579-460E-94D1-54222C63F5DA}</a:tableStyleId>
              </a:tblPr>
              <a:tblGrid>
                <a:gridCol w="2882900">
                  <a:extLst>
                    <a:ext uri="{9D8B030D-6E8A-4147-A177-3AD203B41FA5}">
                      <a16:colId xmlns:a16="http://schemas.microsoft.com/office/drawing/2014/main" val="2125822034"/>
                    </a:ext>
                  </a:extLst>
                </a:gridCol>
                <a:gridCol w="8877300">
                  <a:extLst>
                    <a:ext uri="{9D8B030D-6E8A-4147-A177-3AD203B41FA5}">
                      <a16:colId xmlns:a16="http://schemas.microsoft.com/office/drawing/2014/main" val="3232960135"/>
                    </a:ext>
                  </a:extLst>
                </a:gridCol>
              </a:tblGrid>
              <a:tr h="635511">
                <a:tc>
                  <a:txBody>
                    <a:bodyPr/>
                    <a:lstStyle/>
                    <a:p>
                      <a:pPr marL="0" marR="0" algn="l">
                        <a:lnSpc>
                          <a:spcPct val="107000"/>
                        </a:lnSpc>
                        <a:spcBef>
                          <a:spcPts val="0"/>
                        </a:spcBef>
                        <a:spcAft>
                          <a:spcPts val="0"/>
                        </a:spcAft>
                      </a:pPr>
                      <a:r>
                        <a:rPr lang="en-US" sz="2000" dirty="0" err="1">
                          <a:solidFill>
                            <a:schemeClr val="bg1">
                              <a:lumMod val="95000"/>
                            </a:schemeClr>
                          </a:solidFill>
                        </a:rPr>
                        <a:t>addIns</a:t>
                      </a:r>
                      <a:r>
                        <a:rPr lang="en-US" sz="2000" dirty="0">
                          <a:solidFill>
                            <a:schemeClr val="bg1">
                              <a:lumMod val="95000"/>
                            </a:schemeClr>
                          </a:solidFill>
                          <a:effectLst/>
                        </a:rPr>
                        <a:t>(ins)</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functions takes instruction that’s to be executed as its parameter. It writes the instruction in the instruction table and it is called by the direct() function.</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42696885"/>
                  </a:ext>
                </a:extLst>
              </a:tr>
              <a:tr h="740290">
                <a:tc>
                  <a:txBody>
                    <a:bodyPr/>
                    <a:lstStyle/>
                    <a:p>
                      <a:pPr marL="0" marR="0" algn="l">
                        <a:lnSpc>
                          <a:spcPct val="107000"/>
                        </a:lnSpc>
                        <a:spcBef>
                          <a:spcPts val="0"/>
                        </a:spcBef>
                        <a:spcAft>
                          <a:spcPts val="0"/>
                        </a:spcAft>
                      </a:pPr>
                      <a:r>
                        <a:rPr lang="en-US" sz="2000" dirty="0" err="1">
                          <a:solidFill>
                            <a:schemeClr val="bg1">
                              <a:lumMod val="95000"/>
                            </a:schemeClr>
                          </a:solidFill>
                        </a:rPr>
                        <a:t>addRow</a:t>
                      </a:r>
                      <a:r>
                        <a:rPr lang="en-US" sz="2000" dirty="0">
                          <a:solidFill>
                            <a:schemeClr val="bg1">
                              <a:lumMod val="95000"/>
                            </a:schemeClr>
                          </a:solidFill>
                          <a:effectLst/>
                        </a:rPr>
                        <a:t>(ins)</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functions takes instruction that’s to be executed as its parameter. It writes the instruction in the GPR table and creates a row of the general purpose registers.  </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7837804"/>
                  </a:ext>
                </a:extLst>
              </a:tr>
              <a:tr h="1285448">
                <a:tc>
                  <a:txBody>
                    <a:bodyPr/>
                    <a:lstStyle/>
                    <a:p>
                      <a:pPr marL="0" marR="0" algn="l">
                        <a:lnSpc>
                          <a:spcPct val="107000"/>
                        </a:lnSpc>
                        <a:spcBef>
                          <a:spcPts val="0"/>
                        </a:spcBef>
                        <a:spcAft>
                          <a:spcPts val="0"/>
                        </a:spcAft>
                      </a:pPr>
                      <a:r>
                        <a:rPr lang="en-US" sz="2000" dirty="0">
                          <a:solidFill>
                            <a:schemeClr val="bg1">
                              <a:lumMod val="95000"/>
                            </a:schemeClr>
                          </a:solidFill>
                        </a:rPr>
                        <a:t>ADC</a:t>
                      </a:r>
                      <a:r>
                        <a:rPr lang="en-US" sz="2000" dirty="0">
                          <a:solidFill>
                            <a:schemeClr val="bg1">
                              <a:lumMod val="95000"/>
                            </a:schemeClr>
                          </a:solidFill>
                          <a:effectLst/>
                        </a:rPr>
                        <a:t>(n1, n2)</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ADDITION WITH CARRY operation where it adds the values of two operands and adds the value of carry flag to the result. According to the result the flag registers are updated. </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2154820"/>
                  </a:ext>
                </a:extLst>
              </a:tr>
              <a:tr h="1062094">
                <a:tc>
                  <a:txBody>
                    <a:bodyPr/>
                    <a:lstStyle/>
                    <a:p>
                      <a:pPr marL="0" marR="0" algn="l">
                        <a:lnSpc>
                          <a:spcPct val="107000"/>
                        </a:lnSpc>
                        <a:spcBef>
                          <a:spcPts val="0"/>
                        </a:spcBef>
                        <a:spcAft>
                          <a:spcPts val="0"/>
                        </a:spcAft>
                      </a:pPr>
                      <a:r>
                        <a:rPr lang="en-US" sz="2000" dirty="0" smtClean="0">
                          <a:solidFill>
                            <a:schemeClr val="bg1">
                              <a:lumMod val="95000"/>
                            </a:schemeClr>
                          </a:solidFill>
                          <a:effectLst/>
                        </a:rPr>
                        <a:t>ADD(n1</a:t>
                      </a:r>
                      <a:r>
                        <a:rPr lang="en-US" sz="2000" dirty="0">
                          <a:solidFill>
                            <a:schemeClr val="bg1">
                              <a:lumMod val="95000"/>
                            </a:schemeClr>
                          </a:solidFill>
                          <a:effectLst/>
                        </a:rPr>
                        <a:t>, n2)</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ADDITION operation where it adds the values of two operands. According to the result the flag registers are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83840994"/>
                  </a:ext>
                </a:extLst>
              </a:tr>
              <a:tr h="1041400">
                <a:tc>
                  <a:txBody>
                    <a:bodyPr/>
                    <a:lstStyle/>
                    <a:p>
                      <a:pPr marL="0" marR="0" algn="l">
                        <a:lnSpc>
                          <a:spcPct val="107000"/>
                        </a:lnSpc>
                        <a:spcBef>
                          <a:spcPts val="0"/>
                        </a:spcBef>
                        <a:spcAft>
                          <a:spcPts val="0"/>
                        </a:spcAft>
                      </a:pPr>
                      <a:r>
                        <a:rPr lang="en-US" sz="2000" dirty="0">
                          <a:solidFill>
                            <a:schemeClr val="bg1">
                              <a:lumMod val="95000"/>
                            </a:schemeClr>
                          </a:solidFill>
                          <a:effectLst/>
                        </a:rPr>
                        <a:t>AND(n1, n2)</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95000"/>
                            </a:schemeClr>
                          </a:solidFill>
                          <a:effectLst/>
                        </a:rPr>
                        <a:t>This function takes in n1 and n2 as its parameters which contains the values of register. This function performs BITWISE AND operation where it does the AND operation for each bit. According to the result the flag registers are updated.</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09411297"/>
                  </a:ext>
                </a:extLst>
              </a:tr>
              <a:tr h="1233817">
                <a:tc>
                  <a:txBody>
                    <a:bodyPr/>
                    <a:lstStyle/>
                    <a:p>
                      <a:pPr marL="0" marR="0" algn="l">
                        <a:lnSpc>
                          <a:spcPct val="107000"/>
                        </a:lnSpc>
                        <a:spcBef>
                          <a:spcPts val="0"/>
                        </a:spcBef>
                        <a:spcAft>
                          <a:spcPts val="0"/>
                        </a:spcAft>
                      </a:pPr>
                      <a:r>
                        <a:rPr lang="en-US" sz="2000">
                          <a:solidFill>
                            <a:schemeClr val="bg1">
                              <a:lumMod val="95000"/>
                            </a:schemeClr>
                          </a:solidFill>
                          <a:effectLst/>
                        </a:rPr>
                        <a:t>BIC(n1, n2)</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The second variable is passed to NOT () function and the BITWISE AND operation is performed with the modified value. According to the result the flag registers are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080827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569549"/>
              </p:ext>
            </p:extLst>
          </p:nvPr>
        </p:nvGraphicFramePr>
        <p:xfrm>
          <a:off x="152400" y="169164"/>
          <a:ext cx="11772900" cy="326136"/>
        </p:xfrm>
        <a:graphic>
          <a:graphicData uri="http://schemas.openxmlformats.org/drawingml/2006/table">
            <a:tbl>
              <a:tblPr firstRow="1" firstCol="1" bandRow="1">
                <a:tableStyleId>{5940675A-B579-460E-94D1-54222C63F5DA}</a:tableStyleId>
              </a:tblPr>
              <a:tblGrid>
                <a:gridCol w="2882900">
                  <a:extLst>
                    <a:ext uri="{9D8B030D-6E8A-4147-A177-3AD203B41FA5}">
                      <a16:colId xmlns:a16="http://schemas.microsoft.com/office/drawing/2014/main" val="465935275"/>
                    </a:ext>
                  </a:extLst>
                </a:gridCol>
                <a:gridCol w="8890000">
                  <a:extLst>
                    <a:ext uri="{9D8B030D-6E8A-4147-A177-3AD203B41FA5}">
                      <a16:colId xmlns:a16="http://schemas.microsoft.com/office/drawing/2014/main" val="4212130507"/>
                    </a:ext>
                  </a:extLst>
                </a:gridCol>
              </a:tblGrid>
              <a:tr h="322588">
                <a:tc>
                  <a:txBody>
                    <a:bodyPr/>
                    <a:lstStyle/>
                    <a:p>
                      <a:pPr marL="0" marR="0" algn="ctr">
                        <a:lnSpc>
                          <a:spcPct val="107000"/>
                        </a:lnSpc>
                        <a:spcBef>
                          <a:spcPts val="0"/>
                        </a:spcBef>
                        <a:spcAft>
                          <a:spcPts val="0"/>
                        </a:spcAft>
                      </a:pPr>
                      <a:r>
                        <a:rPr lang="en-US" sz="2000" b="1" dirty="0" smtClean="0">
                          <a:solidFill>
                            <a:schemeClr val="bg1">
                              <a:lumMod val="95000"/>
                            </a:schemeClr>
                          </a:solidFill>
                          <a:effectLst/>
                        </a:rPr>
                        <a:t>NAME OF THE FUNCTION</a:t>
                      </a:r>
                      <a:endParaRPr lang="en-US" sz="2000" b="1"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solidFill>
                            <a:schemeClr val="bg1">
                              <a:lumMod val="95000"/>
                            </a:schemeClr>
                          </a:solidFill>
                          <a:effectLst/>
                        </a:rPr>
                        <a:t>DESCRIPTION ABOUT THE FUNCTION</a:t>
                      </a:r>
                      <a:endParaRPr lang="en-US" sz="2000" b="1"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8169729"/>
                  </a:ext>
                </a:extLst>
              </a:tr>
            </a:tbl>
          </a:graphicData>
        </a:graphic>
      </p:graphicFrame>
    </p:spTree>
    <p:extLst>
      <p:ext uri="{BB962C8B-B14F-4D97-AF65-F5344CB8AC3E}">
        <p14:creationId xmlns:p14="http://schemas.microsoft.com/office/powerpoint/2010/main" val="2388741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4" name="Content Placeholder 3"/>
          <p:cNvGraphicFramePr>
            <a:graphicFrameLocks noGrp="1"/>
          </p:cNvGraphicFramePr>
          <p:nvPr>
            <p:ph idx="1"/>
            <p:extLst>
              <p:ext uri="{D42A27DB-BD31-4B8C-83A1-F6EECF244321}">
                <p14:modId xmlns:p14="http://schemas.microsoft.com/office/powerpoint/2010/main" val="2709435678"/>
              </p:ext>
            </p:extLst>
          </p:nvPr>
        </p:nvGraphicFramePr>
        <p:xfrm>
          <a:off x="228600" y="253998"/>
          <a:ext cx="11683999" cy="6443649"/>
        </p:xfrm>
        <a:graphic>
          <a:graphicData uri="http://schemas.openxmlformats.org/drawingml/2006/table">
            <a:tbl>
              <a:tblPr firstRow="1" firstCol="1" bandRow="1">
                <a:tableStyleId>{5940675A-B579-460E-94D1-54222C63F5DA}</a:tableStyleId>
              </a:tblPr>
              <a:tblGrid>
                <a:gridCol w="2133600">
                  <a:extLst>
                    <a:ext uri="{9D8B030D-6E8A-4147-A177-3AD203B41FA5}">
                      <a16:colId xmlns:a16="http://schemas.microsoft.com/office/drawing/2014/main" val="2564443511"/>
                    </a:ext>
                  </a:extLst>
                </a:gridCol>
                <a:gridCol w="9550399">
                  <a:extLst>
                    <a:ext uri="{9D8B030D-6E8A-4147-A177-3AD203B41FA5}">
                      <a16:colId xmlns:a16="http://schemas.microsoft.com/office/drawing/2014/main" val="3834795818"/>
                    </a:ext>
                  </a:extLst>
                </a:gridCol>
              </a:tblGrid>
              <a:tr h="978877">
                <a:tc>
                  <a:txBody>
                    <a:bodyPr/>
                    <a:lstStyle/>
                    <a:p>
                      <a:pPr marL="0" marR="0" algn="l">
                        <a:lnSpc>
                          <a:spcPct val="107000"/>
                        </a:lnSpc>
                        <a:spcBef>
                          <a:spcPts val="0"/>
                        </a:spcBef>
                        <a:spcAft>
                          <a:spcPts val="0"/>
                        </a:spcAft>
                      </a:pPr>
                      <a:r>
                        <a:rPr lang="en-US" sz="2000" dirty="0">
                          <a:solidFill>
                            <a:schemeClr val="bg1">
                              <a:lumMod val="95000"/>
                            </a:schemeClr>
                          </a:solidFill>
                          <a:effectLst/>
                        </a:rPr>
                        <a:t>EOR(n1, n2)</a:t>
                      </a:r>
                      <a:endParaRPr lang="en-US" sz="2000" dirty="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95000"/>
                            </a:schemeClr>
                          </a:solidFill>
                          <a:effectLst/>
                        </a:rPr>
                        <a:t>This function takes in n1 and n2 as its parameters which contains the values of register. EOR (Exclusive OR) operation is performed between these two operands. According to the result the flag registers are updated.</a:t>
                      </a:r>
                      <a:endParaRPr lang="en-US" sz="200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13478034"/>
                  </a:ext>
                </a:extLst>
              </a:tr>
              <a:tr h="978877">
                <a:tc>
                  <a:txBody>
                    <a:bodyPr/>
                    <a:lstStyle/>
                    <a:p>
                      <a:pPr marL="0" marR="0" algn="l">
                        <a:lnSpc>
                          <a:spcPct val="107000"/>
                        </a:lnSpc>
                        <a:spcBef>
                          <a:spcPts val="0"/>
                        </a:spcBef>
                        <a:spcAft>
                          <a:spcPts val="0"/>
                        </a:spcAft>
                      </a:pPr>
                      <a:r>
                        <a:rPr lang="en-US" sz="2000">
                          <a:solidFill>
                            <a:schemeClr val="bg1">
                              <a:lumMod val="95000"/>
                            </a:schemeClr>
                          </a:solidFill>
                          <a:effectLst/>
                        </a:rPr>
                        <a:t>MOV(n1)</a:t>
                      </a:r>
                      <a:endParaRPr lang="en-US" sz="200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as its parameter which contains an immediate value or value of a register. This function performs a MOVE operation. According to the value of n1 flag registers are updated.</a:t>
                      </a:r>
                      <a:endParaRPr lang="en-US" sz="2000" dirty="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37453011"/>
                  </a:ext>
                </a:extLst>
              </a:tr>
              <a:tr h="978877">
                <a:tc>
                  <a:txBody>
                    <a:bodyPr/>
                    <a:lstStyle/>
                    <a:p>
                      <a:pPr marL="0" marR="0" algn="l">
                        <a:lnSpc>
                          <a:spcPct val="107000"/>
                        </a:lnSpc>
                        <a:spcBef>
                          <a:spcPts val="0"/>
                        </a:spcBef>
                        <a:spcAft>
                          <a:spcPts val="0"/>
                        </a:spcAft>
                      </a:pPr>
                      <a:r>
                        <a:rPr lang="en-US" sz="2000">
                          <a:solidFill>
                            <a:schemeClr val="bg1">
                              <a:lumMod val="95000"/>
                            </a:schemeClr>
                          </a:solidFill>
                          <a:effectLst/>
                        </a:rPr>
                        <a:t>MVN(n1)</a:t>
                      </a:r>
                      <a:endParaRPr lang="en-US" sz="200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as its parameter which contains an immediate value or value of a register. Since the operation MOVE NOT the operand is passed to NOT () function. According to the value of n1 flag registers are updated.</a:t>
                      </a:r>
                      <a:endParaRPr lang="en-US" sz="2000" dirty="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9774287"/>
                  </a:ext>
                </a:extLst>
              </a:tr>
              <a:tr h="1223597">
                <a:tc>
                  <a:txBody>
                    <a:bodyPr/>
                    <a:lstStyle/>
                    <a:p>
                      <a:pPr marL="0" marR="0" algn="l">
                        <a:lnSpc>
                          <a:spcPct val="107000"/>
                        </a:lnSpc>
                        <a:spcBef>
                          <a:spcPts val="0"/>
                        </a:spcBef>
                        <a:spcAft>
                          <a:spcPts val="0"/>
                        </a:spcAft>
                      </a:pPr>
                      <a:r>
                        <a:rPr lang="en-US" sz="2000">
                          <a:solidFill>
                            <a:schemeClr val="bg1">
                              <a:lumMod val="95000"/>
                            </a:schemeClr>
                          </a:solidFill>
                          <a:effectLst/>
                        </a:rPr>
                        <a:t>ORR(n1, n2)</a:t>
                      </a:r>
                      <a:endParaRPr lang="en-US" sz="200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BITWISE OR operation where it does the OR operation for each bit. According to the result the flag registers are updated.</a:t>
                      </a:r>
                      <a:endParaRPr lang="en-US" sz="2000" dirty="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98990327"/>
                  </a:ext>
                </a:extLst>
              </a:tr>
              <a:tr h="978877">
                <a:tc>
                  <a:txBody>
                    <a:bodyPr/>
                    <a:lstStyle/>
                    <a:p>
                      <a:pPr marL="0" marR="0" algn="l">
                        <a:lnSpc>
                          <a:spcPct val="107000"/>
                        </a:lnSpc>
                        <a:spcBef>
                          <a:spcPts val="0"/>
                        </a:spcBef>
                        <a:spcAft>
                          <a:spcPts val="0"/>
                        </a:spcAft>
                      </a:pPr>
                      <a:r>
                        <a:rPr lang="en-US" sz="2000">
                          <a:solidFill>
                            <a:schemeClr val="bg1">
                              <a:lumMod val="95000"/>
                            </a:schemeClr>
                          </a:solidFill>
                          <a:effectLst/>
                        </a:rPr>
                        <a:t>RSB(n1, n2)</a:t>
                      </a:r>
                      <a:endParaRPr lang="en-US" sz="200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95000"/>
                            </a:schemeClr>
                          </a:solidFill>
                          <a:effectLst/>
                        </a:rPr>
                        <a:t>This function takes in n1 and n2 as its parameters which contains the values of register. This function performs REVERSE SUBTRACTION (n2-n1). According to the result the flag registers are updated.</a:t>
                      </a:r>
                      <a:endParaRPr lang="en-US" sz="200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77922790"/>
                  </a:ext>
                </a:extLst>
              </a:tr>
              <a:tr h="1223597">
                <a:tc>
                  <a:txBody>
                    <a:bodyPr/>
                    <a:lstStyle/>
                    <a:p>
                      <a:pPr marL="0" marR="0" algn="l">
                        <a:lnSpc>
                          <a:spcPct val="107000"/>
                        </a:lnSpc>
                        <a:spcBef>
                          <a:spcPts val="0"/>
                        </a:spcBef>
                        <a:spcAft>
                          <a:spcPts val="0"/>
                        </a:spcAft>
                      </a:pPr>
                      <a:r>
                        <a:rPr lang="en-US" sz="2000">
                          <a:solidFill>
                            <a:schemeClr val="bg1">
                              <a:lumMod val="95000"/>
                            </a:schemeClr>
                          </a:solidFill>
                          <a:effectLst/>
                        </a:rPr>
                        <a:t>RSC(n1, n2)</a:t>
                      </a:r>
                      <a:endParaRPr lang="en-US" sz="200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REVERSE SUBTRACTION WITH CARRY. First (n2-n1) is performed, later the carry flag is subtracted from (n2-n1). According to the result the flag registers are updated.</a:t>
                      </a:r>
                      <a:endParaRPr lang="en-US" sz="2000" dirty="0">
                        <a:solidFill>
                          <a:schemeClr val="bg1">
                            <a:lumMod val="95000"/>
                          </a:schemeClr>
                        </a:solidFill>
                        <a:effectLst/>
                        <a:latin typeface="+mn-lt"/>
                        <a:ea typeface="Calibri" panose="020F0502020204030204" pitchFamily="34" charset="0"/>
                        <a:cs typeface="Latha"/>
                      </a:endParaRPr>
                    </a:p>
                  </a:txBody>
                  <a:tcPr marL="50278" marR="5027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2776442"/>
                  </a:ext>
                </a:extLst>
              </a:tr>
            </a:tbl>
          </a:graphicData>
        </a:graphic>
      </p:graphicFrame>
    </p:spTree>
    <p:extLst>
      <p:ext uri="{BB962C8B-B14F-4D97-AF65-F5344CB8AC3E}">
        <p14:creationId xmlns:p14="http://schemas.microsoft.com/office/powerpoint/2010/main" val="194623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3"/>
            <a:ext cx="12192000" cy="6854614"/>
          </a:xfrm>
          <a:prstGeom prst="rect">
            <a:avLst/>
          </a:prstGeom>
        </p:spPr>
      </p:pic>
      <p:sp>
        <p:nvSpPr>
          <p:cNvPr id="5" name="Rectangle 4"/>
          <p:cNvSpPr/>
          <p:nvPr/>
        </p:nvSpPr>
        <p:spPr>
          <a:xfrm>
            <a:off x="3470410" y="147935"/>
            <a:ext cx="5251181" cy="923330"/>
          </a:xfrm>
          <a:prstGeom prst="rect">
            <a:avLst/>
          </a:prstGeom>
          <a:noFill/>
        </p:spPr>
        <p:txBody>
          <a:bodyPr wrap="non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cs typeface="Times New Roman" panose="02020603050405020304" pitchFamily="18" charset="0"/>
              </a:rPr>
              <a:t>ARM SIMULATOR</a:t>
            </a:r>
            <a:endParaRPr lang="en-US" sz="5400" b="1" cap="none" spc="50" dirty="0">
              <a:ln w="0"/>
              <a:solidFill>
                <a:schemeClr val="bg2"/>
              </a:solidFill>
              <a:effectLst>
                <a:innerShdw blurRad="63500" dist="50800" dir="13500000">
                  <a:srgbClr val="000000">
                    <a:alpha val="50000"/>
                  </a:srgbClr>
                </a:innerShdw>
              </a:effectLst>
              <a:cs typeface="Times New Roman" panose="02020603050405020304" pitchFamily="18" charset="0"/>
            </a:endParaRPr>
          </a:p>
        </p:txBody>
      </p:sp>
    </p:spTree>
    <p:extLst>
      <p:ext uri="{BB962C8B-B14F-4D97-AF65-F5344CB8AC3E}">
        <p14:creationId xmlns:p14="http://schemas.microsoft.com/office/powerpoint/2010/main" val="3566063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4" name="Content Placeholder 3"/>
          <p:cNvGraphicFramePr>
            <a:graphicFrameLocks noGrp="1"/>
          </p:cNvGraphicFramePr>
          <p:nvPr>
            <p:ph idx="1"/>
            <p:extLst>
              <p:ext uri="{D42A27DB-BD31-4B8C-83A1-F6EECF244321}">
                <p14:modId xmlns:p14="http://schemas.microsoft.com/office/powerpoint/2010/main" val="4199488463"/>
              </p:ext>
            </p:extLst>
          </p:nvPr>
        </p:nvGraphicFramePr>
        <p:xfrm>
          <a:off x="139700" y="215899"/>
          <a:ext cx="11887199" cy="6444139"/>
        </p:xfrm>
        <a:graphic>
          <a:graphicData uri="http://schemas.openxmlformats.org/drawingml/2006/table">
            <a:tbl>
              <a:tblPr firstRow="1" firstCol="1" bandRow="1">
                <a:tableStyleId>{5940675A-B579-460E-94D1-54222C63F5DA}</a:tableStyleId>
              </a:tblPr>
              <a:tblGrid>
                <a:gridCol w="1776689">
                  <a:extLst>
                    <a:ext uri="{9D8B030D-6E8A-4147-A177-3AD203B41FA5}">
                      <a16:colId xmlns:a16="http://schemas.microsoft.com/office/drawing/2014/main" val="1287078793"/>
                    </a:ext>
                  </a:extLst>
                </a:gridCol>
                <a:gridCol w="10110510">
                  <a:extLst>
                    <a:ext uri="{9D8B030D-6E8A-4147-A177-3AD203B41FA5}">
                      <a16:colId xmlns:a16="http://schemas.microsoft.com/office/drawing/2014/main" val="991422665"/>
                    </a:ext>
                  </a:extLst>
                </a:gridCol>
              </a:tblGrid>
              <a:tr h="1043458">
                <a:tc>
                  <a:txBody>
                    <a:bodyPr/>
                    <a:lstStyle/>
                    <a:p>
                      <a:pPr marL="0" marR="0" algn="l">
                        <a:lnSpc>
                          <a:spcPct val="107000"/>
                        </a:lnSpc>
                        <a:spcBef>
                          <a:spcPts val="0"/>
                        </a:spcBef>
                        <a:spcAft>
                          <a:spcPts val="0"/>
                        </a:spcAft>
                      </a:pPr>
                      <a:r>
                        <a:rPr lang="en-US" sz="2000" dirty="0">
                          <a:solidFill>
                            <a:schemeClr val="bg1">
                              <a:lumMod val="95000"/>
                            </a:schemeClr>
                          </a:solidFill>
                          <a:effectLst/>
                        </a:rPr>
                        <a:t>SBC(n1, n2)</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SUBTRACTION WITH CARRY. First (n1-n2) is performed, later the carry flag is subtracted from the result of (n1-n2). According to the result the flag registers are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47673832"/>
                  </a:ext>
                </a:extLst>
              </a:tr>
              <a:tr h="980340">
                <a:tc>
                  <a:txBody>
                    <a:bodyPr/>
                    <a:lstStyle/>
                    <a:p>
                      <a:pPr marL="0" marR="0" algn="l">
                        <a:lnSpc>
                          <a:spcPct val="107000"/>
                        </a:lnSpc>
                        <a:spcBef>
                          <a:spcPts val="0"/>
                        </a:spcBef>
                        <a:spcAft>
                          <a:spcPts val="0"/>
                        </a:spcAft>
                      </a:pPr>
                      <a:r>
                        <a:rPr lang="en-US" sz="2000" dirty="0">
                          <a:solidFill>
                            <a:schemeClr val="bg1">
                              <a:lumMod val="95000"/>
                            </a:schemeClr>
                          </a:solidFill>
                          <a:effectLst/>
                        </a:rPr>
                        <a:t>SUB(n1, n2)</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SUBTRACTION of two operands (n1-n2).  According to the result the flag registers are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12361392"/>
                  </a:ext>
                </a:extLst>
              </a:tr>
              <a:tr h="1307120">
                <a:tc>
                  <a:txBody>
                    <a:bodyPr/>
                    <a:lstStyle/>
                    <a:p>
                      <a:pPr marL="0" marR="0" algn="l">
                        <a:lnSpc>
                          <a:spcPct val="107000"/>
                        </a:lnSpc>
                        <a:spcBef>
                          <a:spcPts val="0"/>
                        </a:spcBef>
                        <a:spcAft>
                          <a:spcPts val="0"/>
                        </a:spcAft>
                      </a:pPr>
                      <a:r>
                        <a:rPr lang="en-US" sz="2000">
                          <a:solidFill>
                            <a:schemeClr val="bg1">
                              <a:lumMod val="95000"/>
                            </a:schemeClr>
                          </a:solidFill>
                          <a:effectLst/>
                        </a:rPr>
                        <a:t>TEQ(n1, n2)</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BITWISE EOR (Exclusive OR). The difference between EOR() and TEQ() is the result is not written to the destination register but according to the result the flag registers are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2859055"/>
                  </a:ext>
                </a:extLst>
              </a:tr>
              <a:tr h="1110135">
                <a:tc>
                  <a:txBody>
                    <a:bodyPr/>
                    <a:lstStyle/>
                    <a:p>
                      <a:pPr marL="0" marR="0" algn="l">
                        <a:lnSpc>
                          <a:spcPct val="107000"/>
                        </a:lnSpc>
                        <a:spcBef>
                          <a:spcPts val="0"/>
                        </a:spcBef>
                        <a:spcAft>
                          <a:spcPts val="0"/>
                        </a:spcAft>
                      </a:pPr>
                      <a:r>
                        <a:rPr lang="en-US" sz="2000">
                          <a:solidFill>
                            <a:schemeClr val="bg1">
                              <a:lumMod val="95000"/>
                            </a:schemeClr>
                          </a:solidFill>
                          <a:effectLst/>
                        </a:rPr>
                        <a:t>TST(n1, n2)</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BITWISE AND. The difference between AND () and TST () is the result is not written to the destination register but according to the result the flag registers are updated</a:t>
                      </a:r>
                      <a:r>
                        <a:rPr lang="en-US" sz="2000" dirty="0" smtClean="0">
                          <a:solidFill>
                            <a:schemeClr val="bg1">
                              <a:lumMod val="95000"/>
                            </a:schemeClr>
                          </a:solidFill>
                          <a:effectLst/>
                        </a:rPr>
                        <a:t>.</a:t>
                      </a:r>
                      <a:endParaRPr lang="en-US" sz="2000" dirty="0">
                        <a:solidFill>
                          <a:schemeClr val="bg1">
                            <a:lumMod val="95000"/>
                          </a:schemeClr>
                        </a:solidFill>
                        <a:effectLst/>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3839375"/>
                  </a:ext>
                </a:extLst>
              </a:tr>
              <a:tr h="1001543">
                <a:tc>
                  <a:txBody>
                    <a:bodyPr/>
                    <a:lstStyle/>
                    <a:p>
                      <a:pPr marL="0" marR="0" algn="l">
                        <a:lnSpc>
                          <a:spcPct val="107000"/>
                        </a:lnSpc>
                        <a:spcBef>
                          <a:spcPts val="0"/>
                        </a:spcBef>
                        <a:spcAft>
                          <a:spcPts val="0"/>
                        </a:spcAft>
                      </a:pPr>
                      <a:r>
                        <a:rPr lang="en-US" sz="2000">
                          <a:solidFill>
                            <a:schemeClr val="bg1">
                              <a:lumMod val="95000"/>
                            </a:schemeClr>
                          </a:solidFill>
                          <a:effectLst/>
                        </a:rPr>
                        <a:t>CMN(n1, n2)</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95000"/>
                            </a:schemeClr>
                          </a:solidFill>
                          <a:effectLst/>
                        </a:rPr>
                        <a:t>This function takes in n1 and n2 as its parameters which contains the values of register. This function performs ADDITION. The difference between ADD() and CMN() is the result is not written to the destination register but according to the result the flag registers are updated.</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02270593"/>
                  </a:ext>
                </a:extLst>
              </a:tr>
              <a:tr h="1001543">
                <a:tc>
                  <a:txBody>
                    <a:bodyPr/>
                    <a:lstStyle/>
                    <a:p>
                      <a:pPr marL="0" marR="0" algn="l">
                        <a:lnSpc>
                          <a:spcPct val="107000"/>
                        </a:lnSpc>
                        <a:spcBef>
                          <a:spcPts val="0"/>
                        </a:spcBef>
                        <a:spcAft>
                          <a:spcPts val="0"/>
                        </a:spcAft>
                      </a:pPr>
                      <a:r>
                        <a:rPr lang="en-US" sz="2000">
                          <a:solidFill>
                            <a:schemeClr val="bg1">
                              <a:lumMod val="95000"/>
                            </a:schemeClr>
                          </a:solidFill>
                          <a:effectLst/>
                        </a:rPr>
                        <a:t>CMP(n1, n2)</a:t>
                      </a:r>
                      <a:endParaRPr lang="en-US" sz="200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SUBTRACTION. The difference between SUB() and CMP() is the result is not written to the destination register but according to the result the flag registers are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2168" marR="42168"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8278836"/>
                  </a:ext>
                </a:extLst>
              </a:tr>
            </a:tbl>
          </a:graphicData>
        </a:graphic>
      </p:graphicFrame>
    </p:spTree>
    <p:extLst>
      <p:ext uri="{BB962C8B-B14F-4D97-AF65-F5344CB8AC3E}">
        <p14:creationId xmlns:p14="http://schemas.microsoft.com/office/powerpoint/2010/main" val="1889135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graphicFrame>
        <p:nvGraphicFramePr>
          <p:cNvPr id="4" name="Content Placeholder 3"/>
          <p:cNvGraphicFramePr>
            <a:graphicFrameLocks noGrp="1"/>
          </p:cNvGraphicFramePr>
          <p:nvPr>
            <p:ph idx="1"/>
            <p:extLst>
              <p:ext uri="{D42A27DB-BD31-4B8C-83A1-F6EECF244321}">
                <p14:modId xmlns:p14="http://schemas.microsoft.com/office/powerpoint/2010/main" val="1445240287"/>
              </p:ext>
            </p:extLst>
          </p:nvPr>
        </p:nvGraphicFramePr>
        <p:xfrm>
          <a:off x="228600" y="241300"/>
          <a:ext cx="11734800" cy="6382968"/>
        </p:xfrm>
        <a:graphic>
          <a:graphicData uri="http://schemas.openxmlformats.org/drawingml/2006/table">
            <a:tbl>
              <a:tblPr firstRow="1" firstCol="1" bandRow="1">
                <a:tableStyleId>{5940675A-B579-460E-94D1-54222C63F5DA}</a:tableStyleId>
              </a:tblPr>
              <a:tblGrid>
                <a:gridCol w="2463800">
                  <a:extLst>
                    <a:ext uri="{9D8B030D-6E8A-4147-A177-3AD203B41FA5}">
                      <a16:colId xmlns:a16="http://schemas.microsoft.com/office/drawing/2014/main" val="2421821789"/>
                    </a:ext>
                  </a:extLst>
                </a:gridCol>
                <a:gridCol w="9271000">
                  <a:extLst>
                    <a:ext uri="{9D8B030D-6E8A-4147-A177-3AD203B41FA5}">
                      <a16:colId xmlns:a16="http://schemas.microsoft.com/office/drawing/2014/main" val="1692670520"/>
                    </a:ext>
                  </a:extLst>
                </a:gridCol>
              </a:tblGrid>
              <a:tr h="1054100">
                <a:tc>
                  <a:txBody>
                    <a:bodyPr/>
                    <a:lstStyle/>
                    <a:p>
                      <a:pPr marL="0" marR="0" algn="l">
                        <a:lnSpc>
                          <a:spcPct val="107000"/>
                        </a:lnSpc>
                        <a:spcBef>
                          <a:spcPts val="0"/>
                        </a:spcBef>
                        <a:spcAft>
                          <a:spcPts val="0"/>
                        </a:spcAft>
                      </a:pPr>
                      <a:r>
                        <a:rPr lang="en-US" sz="2000" dirty="0">
                          <a:solidFill>
                            <a:schemeClr val="bg1">
                              <a:lumMod val="95000"/>
                            </a:schemeClr>
                          </a:solidFill>
                          <a:effectLst/>
                        </a:rPr>
                        <a:t>MUL(n1, n2)</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n1 and n2 as its parameters which contains the values of register. This function performs multiplication of two numbers. According to the result the flag registers are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71491143"/>
                  </a:ext>
                </a:extLst>
              </a:tr>
              <a:tr h="1419296">
                <a:tc>
                  <a:txBody>
                    <a:bodyPr/>
                    <a:lstStyle/>
                    <a:p>
                      <a:pPr marL="0" marR="0" algn="l">
                        <a:lnSpc>
                          <a:spcPct val="107000"/>
                        </a:lnSpc>
                        <a:spcBef>
                          <a:spcPts val="0"/>
                        </a:spcBef>
                        <a:spcAft>
                          <a:spcPts val="0"/>
                        </a:spcAft>
                      </a:pPr>
                      <a:r>
                        <a:rPr lang="en-US" sz="2000" dirty="0">
                          <a:solidFill>
                            <a:schemeClr val="bg1">
                              <a:lumMod val="95000"/>
                            </a:schemeClr>
                          </a:solidFill>
                          <a:effectLst/>
                        </a:rPr>
                        <a:t>LDR(</a:t>
                      </a:r>
                      <a:r>
                        <a:rPr lang="en-US" sz="2000" dirty="0" err="1">
                          <a:solidFill>
                            <a:schemeClr val="bg1">
                              <a:lumMod val="95000"/>
                            </a:schemeClr>
                          </a:solidFill>
                          <a:effectLst/>
                        </a:rPr>
                        <a:t>reg</a:t>
                      </a:r>
                      <a:r>
                        <a:rPr lang="en-US" sz="2000" dirty="0">
                          <a:solidFill>
                            <a:schemeClr val="bg1">
                              <a:lumMod val="95000"/>
                            </a:schemeClr>
                          </a:solidFill>
                          <a:effectLst/>
                        </a:rPr>
                        <a:t>, </a:t>
                      </a:r>
                      <a:r>
                        <a:rPr lang="en-US" sz="2000" dirty="0" err="1">
                          <a:solidFill>
                            <a:schemeClr val="bg1">
                              <a:lumMod val="95000"/>
                            </a:schemeClr>
                          </a:solidFill>
                          <a:effectLst/>
                        </a:rPr>
                        <a:t>saddr</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a:t>
                      </a:r>
                      <a:r>
                        <a:rPr lang="en-US" sz="2000" dirty="0" err="1">
                          <a:solidFill>
                            <a:schemeClr val="bg1">
                              <a:lumMod val="95000"/>
                            </a:schemeClr>
                          </a:solidFill>
                          <a:effectLst/>
                        </a:rPr>
                        <a:t>reg</a:t>
                      </a:r>
                      <a:r>
                        <a:rPr lang="en-US" sz="2000" dirty="0">
                          <a:solidFill>
                            <a:schemeClr val="bg1">
                              <a:lumMod val="95000"/>
                            </a:schemeClr>
                          </a:solidFill>
                          <a:effectLst/>
                        </a:rPr>
                        <a:t> and </a:t>
                      </a:r>
                      <a:r>
                        <a:rPr lang="en-US" sz="2000" dirty="0" err="1">
                          <a:solidFill>
                            <a:schemeClr val="bg1">
                              <a:lumMod val="95000"/>
                            </a:schemeClr>
                          </a:solidFill>
                          <a:effectLst/>
                        </a:rPr>
                        <a:t>saddr</a:t>
                      </a:r>
                      <a:r>
                        <a:rPr lang="en-US" sz="2000" dirty="0">
                          <a:solidFill>
                            <a:schemeClr val="bg1">
                              <a:lumMod val="95000"/>
                            </a:schemeClr>
                          </a:solidFill>
                          <a:effectLst/>
                        </a:rPr>
                        <a:t> as its parameters which contains the values of register and address respectively. If the address mentioned is not present in STACK TABLE, then an ERROR alert pop’s up by mentioning illegal access of memory. According to the value of the register the flag value is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25669280"/>
                  </a:ext>
                </a:extLst>
              </a:tr>
              <a:tr h="1419296">
                <a:tc>
                  <a:txBody>
                    <a:bodyPr/>
                    <a:lstStyle/>
                    <a:p>
                      <a:pPr marL="0" marR="0" algn="l">
                        <a:lnSpc>
                          <a:spcPct val="107000"/>
                        </a:lnSpc>
                        <a:spcBef>
                          <a:spcPts val="0"/>
                        </a:spcBef>
                        <a:spcAft>
                          <a:spcPts val="0"/>
                        </a:spcAft>
                      </a:pPr>
                      <a:r>
                        <a:rPr lang="en-US" sz="2000" dirty="0">
                          <a:solidFill>
                            <a:schemeClr val="bg1">
                              <a:lumMod val="95000"/>
                            </a:schemeClr>
                          </a:solidFill>
                          <a:effectLst/>
                        </a:rPr>
                        <a:t>STR(</a:t>
                      </a:r>
                      <a:r>
                        <a:rPr lang="en-US" sz="2000" dirty="0" err="1">
                          <a:solidFill>
                            <a:schemeClr val="bg1">
                              <a:lumMod val="95000"/>
                            </a:schemeClr>
                          </a:solidFill>
                          <a:effectLst/>
                        </a:rPr>
                        <a:t>reg</a:t>
                      </a:r>
                      <a:r>
                        <a:rPr lang="en-US" sz="2000" dirty="0">
                          <a:solidFill>
                            <a:schemeClr val="bg1">
                              <a:lumMod val="95000"/>
                            </a:schemeClr>
                          </a:solidFill>
                          <a:effectLst/>
                        </a:rPr>
                        <a:t>, </a:t>
                      </a:r>
                      <a:r>
                        <a:rPr lang="en-US" sz="2000" dirty="0" err="1">
                          <a:solidFill>
                            <a:schemeClr val="bg1">
                              <a:lumMod val="95000"/>
                            </a:schemeClr>
                          </a:solidFill>
                          <a:effectLst/>
                        </a:rPr>
                        <a:t>saddr</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a:t>
                      </a:r>
                      <a:r>
                        <a:rPr lang="en-US" sz="2000" dirty="0" err="1">
                          <a:solidFill>
                            <a:schemeClr val="bg1">
                              <a:lumMod val="95000"/>
                            </a:schemeClr>
                          </a:solidFill>
                          <a:effectLst/>
                        </a:rPr>
                        <a:t>reg</a:t>
                      </a:r>
                      <a:r>
                        <a:rPr lang="en-US" sz="2000" dirty="0">
                          <a:solidFill>
                            <a:schemeClr val="bg1">
                              <a:lumMod val="95000"/>
                            </a:schemeClr>
                          </a:solidFill>
                          <a:effectLst/>
                        </a:rPr>
                        <a:t> and </a:t>
                      </a:r>
                      <a:r>
                        <a:rPr lang="en-US" sz="2000" dirty="0" err="1">
                          <a:solidFill>
                            <a:schemeClr val="bg1">
                              <a:lumMod val="95000"/>
                            </a:schemeClr>
                          </a:solidFill>
                          <a:effectLst/>
                        </a:rPr>
                        <a:t>saddr</a:t>
                      </a:r>
                      <a:r>
                        <a:rPr lang="en-US" sz="2000" dirty="0">
                          <a:solidFill>
                            <a:schemeClr val="bg1">
                              <a:lumMod val="95000"/>
                            </a:schemeClr>
                          </a:solidFill>
                          <a:effectLst/>
                        </a:rPr>
                        <a:t> as its parameters which contains the values of register and address respectively. If the address mentioned is not present in STACK TABLE, then the address and its value is added to the table, else the value is rewritten on that address value. According to the value of the register the flag value is updated.</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99247545"/>
                  </a:ext>
                </a:extLst>
              </a:tr>
              <a:tr h="706576">
                <a:tc>
                  <a:txBody>
                    <a:bodyPr/>
                    <a:lstStyle/>
                    <a:p>
                      <a:pPr marL="0" marR="0" algn="l">
                        <a:lnSpc>
                          <a:spcPct val="107000"/>
                        </a:lnSpc>
                        <a:spcBef>
                          <a:spcPts val="0"/>
                        </a:spcBef>
                        <a:spcAft>
                          <a:spcPts val="0"/>
                        </a:spcAft>
                      </a:pPr>
                      <a:r>
                        <a:rPr lang="en-US" sz="2000" dirty="0">
                          <a:solidFill>
                            <a:schemeClr val="bg1">
                              <a:lumMod val="95000"/>
                            </a:schemeClr>
                          </a:solidFill>
                          <a:effectLst/>
                        </a:rPr>
                        <a:t>NOT(</a:t>
                      </a:r>
                      <a:r>
                        <a:rPr lang="en-US" sz="2000" dirty="0" err="1">
                          <a:solidFill>
                            <a:schemeClr val="bg1">
                              <a:lumMod val="95000"/>
                            </a:schemeClr>
                          </a:solidFill>
                          <a:effectLst/>
                        </a:rPr>
                        <a:t>num</a:t>
                      </a:r>
                      <a:r>
                        <a:rPr lang="en-US" sz="2000" dirty="0">
                          <a:solidFill>
                            <a:schemeClr val="bg1">
                              <a:lumMod val="95000"/>
                            </a:schemeClr>
                          </a:solidFill>
                          <a:effectLst/>
                        </a:rPr>
                        <a:t>)</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a register value as it’s parameter and does a NOT () operation on it. All the 1’s are changed to 0 and 0’s to 1.</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83235108"/>
                  </a:ext>
                </a:extLst>
              </a:tr>
              <a:tr h="1077124">
                <a:tc>
                  <a:txBody>
                    <a:bodyPr/>
                    <a:lstStyle/>
                    <a:p>
                      <a:pPr marL="0" marR="0" algn="l">
                        <a:lnSpc>
                          <a:spcPct val="107000"/>
                        </a:lnSpc>
                        <a:spcBef>
                          <a:spcPts val="0"/>
                        </a:spcBef>
                        <a:spcAft>
                          <a:spcPts val="0"/>
                        </a:spcAft>
                      </a:pPr>
                      <a:r>
                        <a:rPr lang="en-US" sz="2000" dirty="0" err="1">
                          <a:solidFill>
                            <a:schemeClr val="bg1">
                              <a:lumMod val="95000"/>
                            </a:schemeClr>
                          </a:solidFill>
                          <a:effectLst/>
                        </a:rPr>
                        <a:t>Decbin</a:t>
                      </a:r>
                      <a:r>
                        <a:rPr lang="en-US" sz="2000" dirty="0">
                          <a:solidFill>
                            <a:schemeClr val="bg1">
                              <a:lumMod val="95000"/>
                            </a:schemeClr>
                          </a:solidFill>
                          <a:effectLst/>
                        </a:rPr>
                        <a:t>(</a:t>
                      </a:r>
                      <a:r>
                        <a:rPr lang="en-US" sz="2000" dirty="0" err="1">
                          <a:solidFill>
                            <a:schemeClr val="bg1">
                              <a:lumMod val="95000"/>
                            </a:schemeClr>
                          </a:solidFill>
                          <a:effectLst/>
                        </a:rPr>
                        <a:t>dec</a:t>
                      </a:r>
                      <a:r>
                        <a:rPr lang="en-US" sz="2000" dirty="0">
                          <a:solidFill>
                            <a:schemeClr val="bg1">
                              <a:lumMod val="95000"/>
                            </a:schemeClr>
                          </a:solidFill>
                          <a:effectLst/>
                        </a:rPr>
                        <a:t>, length)</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a:t>
                      </a:r>
                      <a:r>
                        <a:rPr lang="en-US" sz="2000" dirty="0" err="1">
                          <a:solidFill>
                            <a:schemeClr val="bg1">
                              <a:lumMod val="95000"/>
                            </a:schemeClr>
                          </a:solidFill>
                          <a:effectLst/>
                        </a:rPr>
                        <a:t>dec</a:t>
                      </a:r>
                      <a:r>
                        <a:rPr lang="en-US" sz="2000" dirty="0">
                          <a:solidFill>
                            <a:schemeClr val="bg1">
                              <a:lumMod val="95000"/>
                            </a:schemeClr>
                          </a:solidFill>
                          <a:effectLst/>
                        </a:rPr>
                        <a:t> and length as it’s parameters which contains register value and the length of the binary representation of the register value. It converts a decimal number to binary of the length mentioned and returns the binary value.</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80525406"/>
                  </a:ext>
                </a:extLst>
              </a:tr>
              <a:tr h="706576">
                <a:tc>
                  <a:txBody>
                    <a:bodyPr/>
                    <a:lstStyle/>
                    <a:p>
                      <a:pPr marL="0" marR="0" algn="l">
                        <a:lnSpc>
                          <a:spcPct val="107000"/>
                        </a:lnSpc>
                        <a:spcBef>
                          <a:spcPts val="0"/>
                        </a:spcBef>
                        <a:spcAft>
                          <a:spcPts val="0"/>
                        </a:spcAft>
                      </a:pPr>
                      <a:r>
                        <a:rPr lang="en-US" sz="2000" dirty="0" err="1">
                          <a:solidFill>
                            <a:schemeClr val="bg1">
                              <a:lumMod val="95000"/>
                            </a:schemeClr>
                          </a:solidFill>
                          <a:effectLst/>
                        </a:rPr>
                        <a:t>binDec</a:t>
                      </a:r>
                      <a:r>
                        <a:rPr lang="en-US" sz="2000" dirty="0">
                          <a:solidFill>
                            <a:schemeClr val="bg1">
                              <a:lumMod val="95000"/>
                            </a:schemeClr>
                          </a:solidFill>
                          <a:effectLst/>
                        </a:rPr>
                        <a:t>(binary)</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95000"/>
                            </a:schemeClr>
                          </a:solidFill>
                          <a:effectLst/>
                        </a:rPr>
                        <a:t>This function takes in binary as it’s parameters which contains a binary value. It converts the binary to its decimal equivalent. </a:t>
                      </a:r>
                      <a:endParaRPr lang="en-US" sz="2000" dirty="0">
                        <a:solidFill>
                          <a:schemeClr val="bg1">
                            <a:lumMod val="95000"/>
                          </a:schemeClr>
                        </a:solidFill>
                        <a:effectLst/>
                        <a:latin typeface="Calibri" panose="020F0502020204030204" pitchFamily="34" charset="0"/>
                        <a:ea typeface="Calibri" panose="020F0502020204030204" pitchFamily="34" charset="0"/>
                        <a:cs typeface="Latha"/>
                      </a:endParaRPr>
                    </a:p>
                  </a:txBody>
                  <a:tcPr marL="48415" marR="4841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22039587"/>
                  </a:ext>
                </a:extLst>
              </a:tr>
            </a:tbl>
          </a:graphicData>
        </a:graphic>
      </p:graphicFrame>
    </p:spTree>
    <p:extLst>
      <p:ext uri="{BB962C8B-B14F-4D97-AF65-F5344CB8AC3E}">
        <p14:creationId xmlns:p14="http://schemas.microsoft.com/office/powerpoint/2010/main" val="3710143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5" name="Rectangle 4"/>
          <p:cNvSpPr/>
          <p:nvPr/>
        </p:nvSpPr>
        <p:spPr>
          <a:xfrm>
            <a:off x="4586607" y="692729"/>
            <a:ext cx="2603149" cy="523220"/>
          </a:xfrm>
          <a:prstGeom prst="rect">
            <a:avLst/>
          </a:prstGeom>
        </p:spPr>
        <p:txBody>
          <a:bodyPr wrap="none">
            <a:spAutoFit/>
          </a:bodyPr>
          <a:lstStyle/>
          <a:p>
            <a:pPr algn="ctr"/>
            <a:r>
              <a:rPr lang="en-US" sz="2800" b="1" dirty="0" smtClean="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LIMITATIONS</a:t>
            </a:r>
            <a:endParaRPr lang="en-US" sz="2800"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810491" y="1548966"/>
            <a:ext cx="10571018" cy="3780522"/>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ea typeface="Calibri" panose="020F0502020204030204" pitchFamily="34" charset="0"/>
                <a:cs typeface="Times New Roman" panose="02020603050405020304" pitchFamily="18" charset="0"/>
              </a:rPr>
              <a:t>Validation for file execution is not done.</a:t>
            </a:r>
            <a:endParaRPr lang="en-US" sz="2800" dirty="0">
              <a:solidFill>
                <a:schemeClr val="bg1">
                  <a:lumMod val="95000"/>
                </a:schemeClr>
              </a:solidFill>
              <a:ea typeface="Calibri" panose="020F0502020204030204" pitchFamily="34" charset="0"/>
              <a:cs typeface="Latha"/>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ea typeface="Calibri" panose="020F0502020204030204" pitchFamily="34" charset="0"/>
                <a:cs typeface="Times New Roman" panose="02020603050405020304" pitchFamily="18" charset="0"/>
              </a:rPr>
              <a:t>Since </a:t>
            </a:r>
            <a:r>
              <a:rPr lang="en-US" sz="2800" dirty="0" err="1">
                <a:solidFill>
                  <a:schemeClr val="bg1">
                    <a:lumMod val="95000"/>
                  </a:schemeClr>
                </a:solidFill>
                <a:ea typeface="Calibri" panose="020F0502020204030204" pitchFamily="34" charset="0"/>
                <a:cs typeface="Times New Roman" panose="02020603050405020304" pitchFamily="18" charset="0"/>
              </a:rPr>
              <a:t>onchange</a:t>
            </a:r>
            <a:r>
              <a:rPr lang="en-US" sz="2800" dirty="0">
                <a:solidFill>
                  <a:schemeClr val="bg1">
                    <a:lumMod val="95000"/>
                  </a:schemeClr>
                </a:solidFill>
                <a:ea typeface="Calibri" panose="020F0502020204030204" pitchFamily="34" charset="0"/>
                <a:cs typeface="Times New Roman" panose="02020603050405020304" pitchFamily="18" charset="0"/>
              </a:rPr>
              <a:t>() is given for file execution, files of same name can’t be executed consecutively.</a:t>
            </a:r>
            <a:endParaRPr lang="en-US" sz="2800" dirty="0">
              <a:solidFill>
                <a:schemeClr val="bg1">
                  <a:lumMod val="95000"/>
                </a:schemeClr>
              </a:solidFill>
              <a:ea typeface="Calibri" panose="020F0502020204030204" pitchFamily="34" charset="0"/>
              <a:cs typeface="Latha"/>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ea typeface="Calibri" panose="020F0502020204030204" pitchFamily="34" charset="0"/>
                <a:cs typeface="Times New Roman" panose="02020603050405020304" pitchFamily="18" charset="0"/>
              </a:rPr>
              <a:t>Since the project is client side dependent the F5 button has been disabled but the browser refresh/reload button is not.</a:t>
            </a:r>
            <a:endParaRPr lang="en-US" sz="2800" dirty="0">
              <a:solidFill>
                <a:schemeClr val="bg1">
                  <a:lumMod val="95000"/>
                </a:schemeClr>
              </a:solidFill>
              <a:ea typeface="Calibri" panose="020F0502020204030204" pitchFamily="34" charset="0"/>
              <a:cs typeface="Latha"/>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ea typeface="Calibri" panose="020F0502020204030204" pitchFamily="34" charset="0"/>
                <a:cs typeface="Times New Roman" panose="02020603050405020304" pitchFamily="18" charset="0"/>
              </a:rPr>
              <a:t>The project can be used only after knowing some basics of Assembly language and basics of Microprocessor.</a:t>
            </a:r>
            <a:endParaRPr lang="en-US" sz="2800" dirty="0">
              <a:solidFill>
                <a:schemeClr val="bg1">
                  <a:lumMod val="95000"/>
                </a:schemeClr>
              </a:solidFill>
              <a:ea typeface="Calibri" panose="020F0502020204030204" pitchFamily="34" charset="0"/>
              <a:cs typeface="Latha"/>
            </a:endParaRPr>
          </a:p>
          <a:p>
            <a:pPr marL="342900" marR="0" lvl="0" indent="-342900">
              <a:lnSpc>
                <a:spcPct val="107000"/>
              </a:lnSpc>
              <a:spcBef>
                <a:spcPts val="0"/>
              </a:spcBef>
              <a:spcAft>
                <a:spcPts val="800"/>
              </a:spcAft>
              <a:buFont typeface="Wingdings" panose="05000000000000000000" pitchFamily="2" charset="2"/>
              <a:buChar char=""/>
            </a:pPr>
            <a:r>
              <a:rPr lang="en-US" sz="2800" dirty="0">
                <a:solidFill>
                  <a:schemeClr val="bg1">
                    <a:lumMod val="95000"/>
                  </a:schemeClr>
                </a:solidFill>
                <a:ea typeface="Calibri" panose="020F0502020204030204" pitchFamily="34" charset="0"/>
                <a:cs typeface="Times New Roman" panose="02020603050405020304" pitchFamily="18" charset="0"/>
              </a:rPr>
              <a:t>Because of the browser the </a:t>
            </a:r>
            <a:r>
              <a:rPr lang="en-US" sz="2800" dirty="0" smtClean="0">
                <a:solidFill>
                  <a:schemeClr val="bg1">
                    <a:lumMod val="95000"/>
                  </a:schemeClr>
                </a:solidFill>
                <a:ea typeface="Calibri" panose="020F0502020204030204" pitchFamily="34" charset="0"/>
                <a:cs typeface="Times New Roman" panose="02020603050405020304" pitchFamily="18" charset="0"/>
              </a:rPr>
              <a:t>popup sometimes </a:t>
            </a:r>
            <a:r>
              <a:rPr lang="en-US" sz="2800" dirty="0">
                <a:solidFill>
                  <a:schemeClr val="bg1">
                    <a:lumMod val="95000"/>
                  </a:schemeClr>
                </a:solidFill>
                <a:ea typeface="Calibri" panose="020F0502020204030204" pitchFamily="34" charset="0"/>
                <a:cs typeface="Times New Roman" panose="02020603050405020304" pitchFamily="18" charset="0"/>
              </a:rPr>
              <a:t>might not get cleared. </a:t>
            </a:r>
            <a:endParaRPr lang="en-US" sz="2800" dirty="0">
              <a:solidFill>
                <a:schemeClr val="bg1">
                  <a:lumMod val="95000"/>
                </a:schemeClr>
              </a:solidFill>
              <a:effectLst/>
              <a:ea typeface="Calibri" panose="020F0502020204030204" pitchFamily="34" charset="0"/>
              <a:cs typeface="Latha"/>
            </a:endParaRPr>
          </a:p>
        </p:txBody>
      </p:sp>
    </p:spTree>
    <p:extLst>
      <p:ext uri="{BB962C8B-B14F-4D97-AF65-F5344CB8AC3E}">
        <p14:creationId xmlns:p14="http://schemas.microsoft.com/office/powerpoint/2010/main" val="598667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5" name="Rectangle 4"/>
          <p:cNvSpPr/>
          <p:nvPr/>
        </p:nvSpPr>
        <p:spPr>
          <a:xfrm>
            <a:off x="4621879" y="833634"/>
            <a:ext cx="2948243" cy="523220"/>
          </a:xfrm>
          <a:prstGeom prst="rect">
            <a:avLst/>
          </a:prstGeom>
        </p:spPr>
        <p:txBody>
          <a:bodyPr wrap="none">
            <a:spAutoFit/>
          </a:bodyPr>
          <a:lstStyle/>
          <a:p>
            <a:pPr algn="ctr"/>
            <a:r>
              <a:rPr lang="en-US" sz="2800" b="1" dirty="0" smtClean="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SCOPE</a:t>
            </a:r>
            <a:endParaRPr lang="en-US"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623455" y="1769251"/>
            <a:ext cx="10958946" cy="3780522"/>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This simulator just performs basic arithmetic, load and store operations. In future some more operations can be included.</a:t>
            </a:r>
            <a:endParaRPr lang="en-US" sz="2800" dirty="0">
              <a:solidFill>
                <a:schemeClr val="bg1">
                  <a:lumMod val="95000"/>
                </a:schemeClr>
              </a:solidFill>
              <a:latin typeface="Calibri" panose="020F0502020204030204" pitchFamily="34" charset="0"/>
              <a:ea typeface="Calibri" panose="020F0502020204030204" pitchFamily="34" charset="0"/>
              <a:cs typeface="Latha"/>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Loops and subroutines can be added.</a:t>
            </a:r>
            <a:endParaRPr lang="en-US" sz="2800" dirty="0">
              <a:solidFill>
                <a:schemeClr val="bg1">
                  <a:lumMod val="95000"/>
                </a:schemeClr>
              </a:solidFill>
              <a:latin typeface="Calibri" panose="020F0502020204030204" pitchFamily="34" charset="0"/>
              <a:ea typeface="Calibri" panose="020F0502020204030204" pitchFamily="34" charset="0"/>
              <a:cs typeface="Latha"/>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Register pair operations can be performed.</a:t>
            </a:r>
            <a:endParaRPr lang="en-US" sz="2800" dirty="0">
              <a:solidFill>
                <a:schemeClr val="bg1">
                  <a:lumMod val="95000"/>
                </a:schemeClr>
              </a:solidFill>
              <a:latin typeface="Calibri" panose="020F0502020204030204" pitchFamily="34" charset="0"/>
              <a:ea typeface="Calibri" panose="020F0502020204030204" pitchFamily="34" charset="0"/>
              <a:cs typeface="Latha"/>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Machine cycle, Instruction cycle, and T-states can be added to the simulator.</a:t>
            </a:r>
            <a:endParaRPr lang="en-US" sz="2800" dirty="0">
              <a:solidFill>
                <a:schemeClr val="bg1">
                  <a:lumMod val="95000"/>
                </a:schemeClr>
              </a:solidFill>
              <a:latin typeface="Calibri" panose="020F0502020204030204" pitchFamily="34" charset="0"/>
              <a:ea typeface="Calibri" panose="020F0502020204030204" pitchFamily="34" charset="0"/>
              <a:cs typeface="Latha"/>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The simulator can be made more user friendly. </a:t>
            </a:r>
            <a:endParaRPr lang="en-US" sz="2800" dirty="0">
              <a:solidFill>
                <a:schemeClr val="bg1">
                  <a:lumMod val="95000"/>
                </a:schemeClr>
              </a:solidFill>
              <a:latin typeface="Calibri" panose="020F0502020204030204" pitchFamily="34" charset="0"/>
              <a:ea typeface="Calibri" panose="020F0502020204030204" pitchFamily="34" charset="0"/>
              <a:cs typeface="Latha"/>
            </a:endParaRPr>
          </a:p>
          <a:p>
            <a:pPr marL="342900" marR="0" lvl="0" indent="-342900">
              <a:lnSpc>
                <a:spcPct val="107000"/>
              </a:lnSpc>
              <a:spcBef>
                <a:spcPts val="0"/>
              </a:spcBef>
              <a:spcAft>
                <a:spcPts val="800"/>
              </a:spcAft>
              <a:buFont typeface="Wingdings" panose="05000000000000000000" pitchFamily="2" charset="2"/>
              <a:buChar char=""/>
            </a:pPr>
            <a:r>
              <a:rPr lang="en-US" sz="28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Further Addressing Modes can be added.</a:t>
            </a:r>
            <a:endParaRPr lang="en-US" sz="2800" dirty="0">
              <a:solidFill>
                <a:schemeClr val="bg1">
                  <a:lumMod val="95000"/>
                </a:schemeClr>
              </a:solidFill>
              <a:effectLst/>
              <a:latin typeface="Calibri" panose="020F0502020204030204" pitchFamily="34" charset="0"/>
              <a:ea typeface="Calibri" panose="020F0502020204030204" pitchFamily="34" charset="0"/>
              <a:cs typeface="Latha"/>
            </a:endParaRPr>
          </a:p>
        </p:txBody>
      </p:sp>
    </p:spTree>
    <p:extLst>
      <p:ext uri="{BB962C8B-B14F-4D97-AF65-F5344CB8AC3E}">
        <p14:creationId xmlns:p14="http://schemas.microsoft.com/office/powerpoint/2010/main" val="2661172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45218" cy="6858000"/>
          </a:xfrm>
          <a:prstGeom prst="rect">
            <a:avLst/>
          </a:prstGeom>
        </p:spPr>
      </p:pic>
      <p:sp>
        <p:nvSpPr>
          <p:cNvPr id="4" name="Rectangle 3"/>
          <p:cNvSpPr/>
          <p:nvPr/>
        </p:nvSpPr>
        <p:spPr>
          <a:xfrm>
            <a:off x="4258714" y="4455069"/>
            <a:ext cx="3627789" cy="769441"/>
          </a:xfrm>
          <a:prstGeom prst="rect">
            <a:avLst/>
          </a:prstGeom>
        </p:spPr>
        <p:txBody>
          <a:bodyPr wrap="none">
            <a:spAutoFit/>
          </a:bodyPr>
          <a:lstStyle/>
          <a:p>
            <a:pPr algn="ctr"/>
            <a:r>
              <a:rPr lang="en-US" sz="44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4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8510612" y="5224510"/>
            <a:ext cx="3380942" cy="1323439"/>
          </a:xfrm>
          <a:prstGeom prst="rect">
            <a:avLst/>
          </a:prstGeom>
        </p:spPr>
        <p:txBody>
          <a:bodyPr wrap="square">
            <a:spAutoFit/>
          </a:bodyPr>
          <a:lstStyle/>
          <a:p>
            <a:pPr marL="285750" indent="-285750" algn="ctr">
              <a:buFontTx/>
              <a:buChar char="-"/>
            </a:pPr>
            <a:r>
              <a:rPr lang="en-US" sz="4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164406</a:t>
            </a:r>
            <a:endParaRPr lang="en-US"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lgn="ctr">
              <a:buFontTx/>
              <a:buChar char="-"/>
            </a:pPr>
            <a:r>
              <a:rPr lang="en-US" sz="40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164414</a:t>
            </a:r>
          </a:p>
        </p:txBody>
      </p:sp>
    </p:spTree>
    <p:extLst>
      <p:ext uri="{BB962C8B-B14F-4D97-AF65-F5344CB8AC3E}">
        <p14:creationId xmlns:p14="http://schemas.microsoft.com/office/powerpoint/2010/main" val="1251390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Rectangle 3"/>
          <p:cNvSpPr/>
          <p:nvPr/>
        </p:nvSpPr>
        <p:spPr>
          <a:xfrm>
            <a:off x="3364104" y="399534"/>
            <a:ext cx="5463803" cy="646331"/>
          </a:xfrm>
          <a:prstGeom prst="rect">
            <a:avLst/>
          </a:prstGeom>
        </p:spPr>
        <p:txBody>
          <a:bodyPr wrap="none">
            <a:spAutoFit/>
          </a:bodyPr>
          <a:lstStyle/>
          <a:p>
            <a:pPr algn="ctr"/>
            <a:r>
              <a:rPr lang="en-US" sz="3600" b="1" dirty="0" smtClean="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endParaRPr lang="en-US" sz="3600"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995" y="2767281"/>
            <a:ext cx="10936011" cy="1323439"/>
          </a:xfrm>
          <a:prstGeom prst="rect">
            <a:avLst/>
          </a:prstGeom>
        </p:spPr>
        <p:txBody>
          <a:bodyPr wrap="square">
            <a:spAutoFit/>
          </a:bodyPr>
          <a:lstStyle/>
          <a:p>
            <a:pPr algn="ctr"/>
            <a:r>
              <a:rPr lang="en-US" sz="4000" dirty="0" smtClean="0">
                <a:solidFill>
                  <a:schemeClr val="bg1">
                    <a:lumMod val="95000"/>
                  </a:schemeClr>
                </a:solidFill>
              </a:rPr>
              <a:t>To create an ARM Simulator which performs basic arithmetic, LOAD and STORE operations.</a:t>
            </a:r>
            <a:endParaRPr lang="en-US" sz="4000" dirty="0">
              <a:solidFill>
                <a:schemeClr val="bg1">
                  <a:lumMod val="95000"/>
                </a:schemeClr>
              </a:solidFill>
            </a:endParaRPr>
          </a:p>
        </p:txBody>
      </p:sp>
    </p:spTree>
    <p:extLst>
      <p:ext uri="{BB962C8B-B14F-4D97-AF65-F5344CB8AC3E}">
        <p14:creationId xmlns:p14="http://schemas.microsoft.com/office/powerpoint/2010/main" val="46543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Rectangle 3"/>
          <p:cNvSpPr/>
          <p:nvPr/>
        </p:nvSpPr>
        <p:spPr>
          <a:xfrm>
            <a:off x="679270" y="2037806"/>
            <a:ext cx="11652068" cy="3108543"/>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ARM processors are </a:t>
            </a:r>
            <a:r>
              <a:rPr lang="en-US" sz="2800" dirty="0" smtClean="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made </a:t>
            </a: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by the ARM holdings PLC. </a:t>
            </a:r>
            <a:endParaRPr lang="en-US" sz="2800" dirty="0" smtClean="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b="1" dirty="0" smtClean="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RISC </a:t>
            </a:r>
            <a:r>
              <a:rPr lang="en-US" sz="2800" b="1"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(Reduces Instruction Set Computing)</a:t>
            </a: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marL="457200" indent="-457200">
              <a:buFont typeface="Arial" panose="020B0604020202020204" pitchFamily="34" charset="0"/>
              <a:buChar char="•"/>
            </a:pPr>
            <a:r>
              <a:rPr lang="en-US" sz="2800" dirty="0" smtClean="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simple processing unit </a:t>
            </a: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producing a high quality for the </a:t>
            </a:r>
            <a:r>
              <a:rPr lang="en-US" sz="2800" dirty="0" smtClean="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users.</a:t>
            </a:r>
          </a:p>
          <a:p>
            <a:pPr marL="457200" indent="-457200">
              <a:buFont typeface="Arial" panose="020B0604020202020204" pitchFamily="34" charset="0"/>
              <a:buChar char="•"/>
            </a:pPr>
            <a:r>
              <a:rPr lang="en-US" sz="2800" dirty="0" smtClean="0">
                <a:solidFill>
                  <a:schemeClr val="bg1">
                    <a:lumMod val="95000"/>
                  </a:schemeClr>
                </a:solidFill>
                <a:latin typeface="Times New Roman" panose="02020603050405020304" pitchFamily="18" charset="0"/>
                <a:cs typeface="Times New Roman" panose="02020603050405020304" pitchFamily="18" charset="0"/>
              </a:rPr>
              <a:t>There </a:t>
            </a:r>
            <a:r>
              <a:rPr lang="en-US" sz="2800" dirty="0">
                <a:solidFill>
                  <a:schemeClr val="bg1">
                    <a:lumMod val="95000"/>
                  </a:schemeClr>
                </a:solidFill>
                <a:latin typeface="Times New Roman" panose="02020603050405020304" pitchFamily="18" charset="0"/>
                <a:cs typeface="Times New Roman" panose="02020603050405020304" pitchFamily="18" charset="0"/>
              </a:rPr>
              <a:t>are only 25 basic instruction types in this designed processor. </a:t>
            </a:r>
            <a:endParaRPr lang="en-US" sz="2800" dirty="0" smtClean="0">
              <a:solidFill>
                <a:schemeClr val="bg1">
                  <a:lumMod val="9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solidFill>
                  <a:schemeClr val="bg1">
                    <a:lumMod val="95000"/>
                  </a:schemeClr>
                </a:solidFill>
                <a:latin typeface="Times New Roman" panose="02020603050405020304" pitchFamily="18" charset="0"/>
                <a:cs typeface="Times New Roman" panose="02020603050405020304" pitchFamily="18" charset="0"/>
              </a:rPr>
              <a:t>All </a:t>
            </a:r>
            <a:r>
              <a:rPr lang="en-US" sz="2800" dirty="0">
                <a:solidFill>
                  <a:schemeClr val="bg1">
                    <a:lumMod val="95000"/>
                  </a:schemeClr>
                </a:solidFill>
                <a:latin typeface="Times New Roman" panose="02020603050405020304" pitchFamily="18" charset="0"/>
                <a:cs typeface="Times New Roman" panose="02020603050405020304" pitchFamily="18" charset="0"/>
              </a:rPr>
              <a:t>instructions have some condition on them. </a:t>
            </a:r>
            <a:endParaRPr lang="en-US" sz="2800" dirty="0" smtClean="0">
              <a:solidFill>
                <a:schemeClr val="bg1">
                  <a:lumMod val="9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lumMod val="95000"/>
                  </a:schemeClr>
                </a:solidFill>
                <a:latin typeface="Times New Roman" panose="02020603050405020304" pitchFamily="18" charset="0"/>
                <a:cs typeface="Times New Roman" panose="02020603050405020304" pitchFamily="18" charset="0"/>
              </a:rPr>
              <a:t>This project is a simple ARM Simulator which performs only </a:t>
            </a:r>
            <a:r>
              <a:rPr lang="en-US" sz="2800" dirty="0" smtClean="0">
                <a:solidFill>
                  <a:schemeClr val="bg1">
                    <a:lumMod val="95000"/>
                  </a:schemeClr>
                </a:solidFill>
                <a:latin typeface="Times New Roman" panose="02020603050405020304" pitchFamily="18" charset="0"/>
                <a:cs typeface="Times New Roman" panose="02020603050405020304" pitchFamily="18" charset="0"/>
              </a:rPr>
              <a:t>arithmetic, </a:t>
            </a:r>
            <a:r>
              <a:rPr lang="en-US" sz="2800" dirty="0">
                <a:solidFill>
                  <a:schemeClr val="bg1">
                    <a:lumMod val="95000"/>
                  </a:schemeClr>
                </a:solidFill>
                <a:latin typeface="Times New Roman" panose="02020603050405020304" pitchFamily="18" charset="0"/>
                <a:cs typeface="Times New Roman" panose="02020603050405020304" pitchFamily="18" charset="0"/>
              </a:rPr>
              <a:t>Load and Store operations. </a:t>
            </a:r>
            <a:endParaRPr lang="en-US" sz="4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4157008" y="399534"/>
            <a:ext cx="3877985" cy="646331"/>
          </a:xfrm>
          <a:prstGeom prst="rect">
            <a:avLst/>
          </a:prstGeom>
        </p:spPr>
        <p:txBody>
          <a:bodyPr wrap="none">
            <a:spAutoFit/>
          </a:bodyPr>
          <a:lstStyle/>
          <a:p>
            <a:pPr algn="ctr"/>
            <a:r>
              <a:rPr lang="en-US" sz="3600" b="1" dirty="0" smtClean="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US" sz="3600"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991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30130" t="27455" r="29442" b="8546"/>
          <a:stretch/>
        </p:blipFill>
        <p:spPr>
          <a:xfrm>
            <a:off x="0" y="595745"/>
            <a:ext cx="7686676" cy="6245324"/>
          </a:xfrm>
          <a:solidFill>
            <a:schemeClr val="tx1"/>
          </a:solidFill>
          <a:effectLst>
            <a:glow rad="101600">
              <a:srgbClr val="46331A">
                <a:alpha val="60000"/>
              </a:srgbClr>
            </a:glow>
          </a:effec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5568" t="36155" r="35682" b="9273"/>
          <a:stretch/>
        </p:blipFill>
        <p:spPr>
          <a:xfrm>
            <a:off x="7686676" y="1423941"/>
            <a:ext cx="4505324" cy="5417128"/>
          </a:xfrm>
          <a:prstGeom prst="rect">
            <a:avLst/>
          </a:prstGeom>
          <a:solidFill>
            <a:srgbClr val="46331A"/>
          </a:solidFill>
        </p:spPr>
      </p:pic>
      <p:sp>
        <p:nvSpPr>
          <p:cNvPr id="9" name="Rectangle 8"/>
          <p:cNvSpPr/>
          <p:nvPr/>
        </p:nvSpPr>
        <p:spPr>
          <a:xfrm>
            <a:off x="1368808" y="72525"/>
            <a:ext cx="4051110" cy="523220"/>
          </a:xfrm>
          <a:prstGeom prst="rect">
            <a:avLst/>
          </a:prstGeom>
        </p:spPr>
        <p:txBody>
          <a:bodyPr wrap="none">
            <a:spAutoFit/>
          </a:bodyPr>
          <a:lstStyle/>
          <a:p>
            <a:pPr algn="ctr"/>
            <a:r>
              <a:rPr lang="en-US" sz="2800"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NORMAL</a:t>
            </a:r>
            <a:r>
              <a:rPr lang="en-US"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EXECUTION</a:t>
            </a:r>
            <a:endParaRPr lang="en-US"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8415963" y="931682"/>
            <a:ext cx="3284874" cy="523220"/>
          </a:xfrm>
          <a:prstGeom prst="rect">
            <a:avLst/>
          </a:prstGeom>
        </p:spPr>
        <p:txBody>
          <a:bodyPr wrap="none">
            <a:spAutoFit/>
          </a:bodyPr>
          <a:lstStyle/>
          <a:p>
            <a:pPr algn="ctr"/>
            <a:r>
              <a:rPr lang="en-US" sz="2800" b="1"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FILE EXECUTION</a:t>
            </a:r>
          </a:p>
        </p:txBody>
      </p:sp>
    </p:spTree>
    <p:extLst>
      <p:ext uri="{BB962C8B-B14F-4D97-AF65-F5344CB8AC3E}">
        <p14:creationId xmlns:p14="http://schemas.microsoft.com/office/powerpoint/2010/main" val="2993738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Rectangle 3"/>
          <p:cNvSpPr/>
          <p:nvPr/>
        </p:nvSpPr>
        <p:spPr>
          <a:xfrm>
            <a:off x="0" y="0"/>
            <a:ext cx="12192000" cy="6089552"/>
          </a:xfrm>
          <a:prstGeom prst="rect">
            <a:avLst/>
          </a:prstGeom>
        </p:spPr>
        <p:txBody>
          <a:bodyPr wrap="square">
            <a:spAutoFit/>
          </a:bodyPr>
          <a:lstStyle/>
          <a:p>
            <a:pPr algn="ctr">
              <a:lnSpc>
                <a:spcPct val="107000"/>
              </a:lnSpc>
              <a:spcBef>
                <a:spcPts val="200"/>
              </a:spcBef>
            </a:pPr>
            <a:endParaRPr lang="en-US" sz="3200" b="1" dirty="0" smtClean="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200"/>
              </a:spcBef>
            </a:pPr>
            <a:r>
              <a:rPr lang="en-US" sz="3200" b="1" dirty="0" smtClean="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Normal Execution Functionalities:</a:t>
            </a:r>
          </a:p>
          <a:p>
            <a:pPr algn="ctr">
              <a:lnSpc>
                <a:spcPct val="107000"/>
              </a:lnSpc>
              <a:spcBef>
                <a:spcPts val="200"/>
              </a:spcBef>
            </a:pPr>
            <a:endParaRPr lang="en-US" sz="1400" b="1" dirty="0" smtClean="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200"/>
              </a:spcBef>
            </a:pPr>
            <a:endParaRPr lang="en-US" sz="1400" b="1" dirty="0" smtClean="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200"/>
              </a:spcBef>
            </a:pPr>
            <a:endParaRPr lang="en-US" sz="1400" b="1" dirty="0" smtClean="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The user is made sure that he/she doesn’t enter an instruction that doesn’t fall under the ARM Instruction Set.</a:t>
            </a:r>
            <a:endParaRPr lang="en-US" sz="2800" dirty="0" smtClean="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On hover over an element a popup appears explaining the functionality of the particular instruction.</a:t>
            </a:r>
            <a:endParaRPr lang="en-US" sz="2800" dirty="0" smtClean="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User has an option of deleting the mnemonic by clicking the back button.</a:t>
            </a:r>
            <a:endParaRPr lang="en-US" sz="2800" dirty="0" smtClean="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On execution of an instruction the instruction table (list of instructions that has been executed till that point) pops up.</a:t>
            </a:r>
            <a:endParaRPr lang="en-US" sz="2800" dirty="0" smtClean="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If the conditional execution fails, there will be an alert informing that the instruction has not been executed.</a:t>
            </a:r>
            <a:endPar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164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Rectangle 5"/>
          <p:cNvSpPr/>
          <p:nvPr/>
        </p:nvSpPr>
        <p:spPr>
          <a:xfrm>
            <a:off x="0" y="-1"/>
            <a:ext cx="12192000" cy="6803016"/>
          </a:xfrm>
          <a:prstGeom prst="rect">
            <a:avLst/>
          </a:prstGeom>
        </p:spPr>
        <p:txBody>
          <a:bodyPr wrap="square">
            <a:spAutoFit/>
          </a:bodyPr>
          <a:lstStyle/>
          <a:p>
            <a:pPr algn="ctr">
              <a:lnSpc>
                <a:spcPct val="107000"/>
              </a:lnSpc>
              <a:spcBef>
                <a:spcPts val="200"/>
              </a:spcBef>
            </a:pPr>
            <a:r>
              <a:rPr lang="en-US" sz="3200" b="1" dirty="0" smtClean="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File </a:t>
            </a:r>
            <a:r>
              <a:rPr lang="en-US" sz="3200"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Execution Functionalities</a:t>
            </a:r>
            <a:r>
              <a:rPr lang="en-US" sz="3200" b="1" dirty="0" smtClean="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Bef>
                <a:spcPts val="200"/>
              </a:spcBef>
            </a:pPr>
            <a:endParaRPr lang="en-US" sz="1200"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The simulator accepts only files of .txt format.</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The instructions have to be written in the way as mentioned</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828800" marR="0">
              <a:lnSpc>
                <a:spcPct val="107000"/>
              </a:lnSpc>
              <a:spcBef>
                <a:spcPts val="0"/>
              </a:spcBef>
              <a:spcAft>
                <a:spcPts val="0"/>
              </a:spcAft>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MOV, NE, R0, #100</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828800" marR="0">
              <a:lnSpc>
                <a:spcPct val="107000"/>
              </a:lnSpc>
              <a:spcBef>
                <a:spcPts val="0"/>
              </a:spcBef>
              <a:spcAft>
                <a:spcPts val="0"/>
              </a:spcAft>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MOV, NE, R1, R0</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828800" marR="0">
              <a:lnSpc>
                <a:spcPct val="107000"/>
              </a:lnSpc>
              <a:spcBef>
                <a:spcPts val="0"/>
              </a:spcBef>
              <a:spcAft>
                <a:spcPts val="0"/>
              </a:spcAft>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ADD, AL, R2, R0, R1</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828800" marR="0">
              <a:lnSpc>
                <a:spcPct val="107000"/>
              </a:lnSpc>
              <a:spcBef>
                <a:spcPts val="0"/>
              </a:spcBef>
              <a:spcAft>
                <a:spcPts val="0"/>
              </a:spcAft>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In the above code each mnemonic and its operands are succeeded with comma and a space (, ) except the last one.</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The end of file is recognized with (#).</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All the instructions in the file must be uppercase.</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The immediate value must be preceded with (#).</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By clicking the choose button in the simulator, the option for selecting files gets opened and on clicking at the file, it gets executed.</a:t>
            </a:r>
            <a:endParaRPr lang="en-US"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If the conditional execution fails, there will be an alert informing that the instruction has not been executed.</a:t>
            </a:r>
            <a:endParaRPr lang="en-US"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8804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4773" t="39793" r="22841" b="15741"/>
          <a:stretch/>
        </p:blipFill>
        <p:spPr>
          <a:xfrm>
            <a:off x="4349931" y="130628"/>
            <a:ext cx="7672251" cy="3712991"/>
          </a:xfrm>
          <a:prstGeom prst="rect">
            <a:avLst/>
          </a:prstGeom>
        </p:spPr>
      </p:pic>
      <p:sp>
        <p:nvSpPr>
          <p:cNvPr id="5" name="Rectangle 4"/>
          <p:cNvSpPr/>
          <p:nvPr/>
        </p:nvSpPr>
        <p:spPr>
          <a:xfrm>
            <a:off x="261257" y="3831018"/>
            <a:ext cx="12192000" cy="2929969"/>
          </a:xfrm>
          <a:prstGeom prst="rect">
            <a:avLst/>
          </a:prstGeom>
        </p:spPr>
        <p:txBody>
          <a:bodyPr wrap="square">
            <a:spAutoFit/>
          </a:bodyPr>
          <a:lstStyle/>
          <a:p>
            <a:pPr>
              <a:lnSpc>
                <a:spcPct val="107000"/>
              </a:lnSpc>
              <a:spcAft>
                <a:spcPts val="800"/>
              </a:spcAft>
              <a:tabLst>
                <a:tab pos="634365" algn="l"/>
              </a:tabLst>
            </a:pPr>
            <a:r>
              <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MVC can be used if </a:t>
            </a:r>
          </a:p>
          <a:p>
            <a:pPr marL="342900" marR="0" lvl="0" indent="-342900">
              <a:lnSpc>
                <a:spcPct val="107000"/>
              </a:lnSpc>
              <a:spcBef>
                <a:spcPts val="0"/>
              </a:spcBef>
              <a:spcAft>
                <a:spcPts val="0"/>
              </a:spcAft>
              <a:buFont typeface="Symbol" panose="05050102010706020507" pitchFamily="18" charset="2"/>
              <a:buChar char=""/>
            </a:pPr>
            <a:r>
              <a:rPr lang="en-US" sz="2800"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The same data is being rendered in different ways on the page</a:t>
            </a:r>
            <a:endPar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Your application has many trivial interactions that modify data (buttons, switches)</a:t>
            </a:r>
            <a:endParaRPr lang="en-US" sz="28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Much of the viewing or manipulation of data will be within the browser rather than on the server</a:t>
            </a:r>
            <a:endParaRPr lang="en-US"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747315" y="763680"/>
            <a:ext cx="3116559" cy="523220"/>
          </a:xfrm>
          <a:prstGeom prst="rect">
            <a:avLst/>
          </a:prstGeom>
          <a:noFill/>
        </p:spPr>
        <p:txBody>
          <a:bodyPr wrap="none" lIns="91440" tIns="45720" rIns="91440" bIns="45720">
            <a:spAutoFit/>
          </a:bodyPr>
          <a:lstStyle/>
          <a:p>
            <a:pPr algn="ctr"/>
            <a:r>
              <a:rPr lang="en-US" sz="2800" b="1" cap="none" spc="0" dirty="0" smtClean="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ARCHITECTURE</a:t>
            </a:r>
            <a:endParaRPr lang="en-US" sz="2800" b="1" cap="none" spc="0"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879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Rectangle 3"/>
          <p:cNvSpPr/>
          <p:nvPr/>
        </p:nvSpPr>
        <p:spPr>
          <a:xfrm>
            <a:off x="1226750" y="3106443"/>
            <a:ext cx="9738500" cy="645113"/>
          </a:xfrm>
          <a:prstGeom prst="rect">
            <a:avLst/>
          </a:prstGeom>
        </p:spPr>
        <p:txBody>
          <a:bodyPr wrap="none">
            <a:spAutoFit/>
          </a:bodyPr>
          <a:lstStyle/>
          <a:p>
            <a:pPr algn="ctr">
              <a:lnSpc>
                <a:spcPct val="107000"/>
              </a:lnSpc>
              <a:spcBef>
                <a:spcPts val="200"/>
              </a:spcBef>
            </a:pPr>
            <a:r>
              <a:rPr lang="en-US" sz="3600" b="1" dirty="0" smtClean="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DESCRIPTION OF FUNCTIONS IN FRONT.js</a:t>
            </a:r>
            <a:endParaRPr lang="en-US" sz="3600"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008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174</TotalTime>
  <Words>2906</Words>
  <Application>Microsoft Office PowerPoint</Application>
  <PresentationFormat>Widescreen</PresentationFormat>
  <Paragraphs>179</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Latha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IMCA 3</dc:creator>
  <cp:lastModifiedBy>IMCA 3</cp:lastModifiedBy>
  <cp:revision>30</cp:revision>
  <dcterms:created xsi:type="dcterms:W3CDTF">2019-03-19T14:46:03Z</dcterms:created>
  <dcterms:modified xsi:type="dcterms:W3CDTF">2019-03-23T08:19:02Z</dcterms:modified>
</cp:coreProperties>
</file>