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48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9/26/2023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9/26/2023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9/26/2023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9/26/2023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308" y="4684928"/>
            <a:ext cx="11194741" cy="1463040"/>
          </a:xfrm>
        </p:spPr>
        <p:txBody>
          <a:bodyPr>
            <a:normAutofit/>
          </a:bodyPr>
          <a:lstStyle/>
          <a:p>
            <a:r>
              <a:rPr lang="en-US" sz="5400" dirty="0" smtClean="0">
                <a:solidFill>
                  <a:schemeClr val="accent3">
                    <a:lumMod val="75000"/>
                  </a:schemeClr>
                </a:solidFill>
                <a:latin typeface="Arial" panose="020B0604020202020204" pitchFamily="34" charset="0"/>
                <a:cs typeface="Arial" panose="020B0604020202020204" pitchFamily="34" charset="0"/>
              </a:rPr>
              <a:t>FUTURE SALES PREDICTION</a:t>
            </a:r>
            <a:endParaRPr lang="en-US" sz="5400" dirty="0">
              <a:solidFill>
                <a:schemeClr val="accent3">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8429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023938" y="239713"/>
            <a:ext cx="10153650" cy="6069012"/>
          </a:xfrm>
        </p:spPr>
        <p:txBody>
          <a:bodyPr>
            <a:normAutofit fontScale="77500" lnSpcReduction="20000"/>
          </a:bodyPr>
          <a:lstStyle/>
          <a:p>
            <a:r>
              <a:rPr lang="en-US" sz="2800" dirty="0">
                <a:latin typeface="Times New Roman" panose="02020603050405020304" pitchFamily="18" charset="0"/>
                <a:cs typeface="Times New Roman" panose="02020603050405020304" pitchFamily="18" charset="0"/>
              </a:rPr>
              <a:t>Machine learning preprocessing involves preparing and cleaning data before it's fed into a model. There are various techniques and algorithms used for this purpose. Here are some commonly used preprocessing algorithms:</a:t>
            </a:r>
          </a:p>
          <a:p>
            <a:r>
              <a:rPr lang="en-US" sz="2600" b="1" dirty="0">
                <a:latin typeface="Times New Roman" panose="02020603050405020304" pitchFamily="18" charset="0"/>
                <a:cs typeface="Times New Roman" panose="02020603050405020304" pitchFamily="18" charset="0"/>
              </a:rPr>
              <a:t>Imputation</a:t>
            </a:r>
            <a:r>
              <a:rPr lang="en-US" sz="2600" dirty="0">
                <a:latin typeface="Times New Roman" panose="02020603050405020304" pitchFamily="18" charset="0"/>
                <a:cs typeface="Times New Roman" panose="02020603050405020304" pitchFamily="18" charset="0"/>
              </a:rPr>
              <a:t>:</a:t>
            </a:r>
          </a:p>
          <a:p>
            <a:r>
              <a:rPr lang="en-US" sz="2600" b="1" dirty="0" smtClean="0">
                <a:latin typeface="Times New Roman" panose="02020603050405020304" pitchFamily="18" charset="0"/>
                <a:cs typeface="Times New Roman" panose="02020603050405020304" pitchFamily="18" charset="0"/>
              </a:rPr>
              <a:t>Normalization </a:t>
            </a:r>
            <a:r>
              <a:rPr lang="en-US" sz="2600" b="1" dirty="0">
                <a:latin typeface="Times New Roman" panose="02020603050405020304" pitchFamily="18" charset="0"/>
                <a:cs typeface="Times New Roman" panose="02020603050405020304" pitchFamily="18" charset="0"/>
              </a:rPr>
              <a:t>and Standardization</a:t>
            </a:r>
            <a:r>
              <a:rPr lang="en-US" sz="2600" dirty="0" smtClean="0">
                <a:latin typeface="Times New Roman" panose="02020603050405020304" pitchFamily="18" charset="0"/>
                <a:cs typeface="Times New Roman" panose="02020603050405020304" pitchFamily="18" charset="0"/>
              </a:rPr>
              <a:t>:</a:t>
            </a:r>
          </a:p>
          <a:p>
            <a:endParaRPr lang="en-US" sz="2600" dirty="0">
              <a:latin typeface="Times New Roman" panose="02020603050405020304" pitchFamily="18" charset="0"/>
              <a:cs typeface="Times New Roman" panose="02020603050405020304" pitchFamily="18" charset="0"/>
            </a:endParaRPr>
          </a:p>
          <a:p>
            <a:pPr lvl="1"/>
            <a:r>
              <a:rPr lang="en-US" sz="2600" b="1" dirty="0">
                <a:latin typeface="Times New Roman" panose="02020603050405020304" pitchFamily="18" charset="0"/>
                <a:cs typeface="Times New Roman" panose="02020603050405020304" pitchFamily="18" charset="0"/>
              </a:rPr>
              <a:t>Min-Max Scaling</a:t>
            </a:r>
            <a:r>
              <a:rPr lang="en-US" sz="2600" dirty="0">
                <a:latin typeface="Times New Roman" panose="02020603050405020304" pitchFamily="18" charset="0"/>
                <a:cs typeface="Times New Roman" panose="02020603050405020304" pitchFamily="18" charset="0"/>
              </a:rPr>
              <a:t>: Scales features to a specific range (e.g., [0, 1]).</a:t>
            </a:r>
          </a:p>
          <a:p>
            <a:pPr lvl="1"/>
            <a:r>
              <a:rPr lang="en-US" sz="2600" b="1" dirty="0">
                <a:latin typeface="Times New Roman" panose="02020603050405020304" pitchFamily="18" charset="0"/>
                <a:cs typeface="Times New Roman" panose="02020603050405020304" pitchFamily="18" charset="0"/>
              </a:rPr>
              <a:t>Z-score Standardization</a:t>
            </a:r>
            <a:r>
              <a:rPr lang="en-US" sz="2600" dirty="0">
                <a:latin typeface="Times New Roman" panose="02020603050405020304" pitchFamily="18" charset="0"/>
                <a:cs typeface="Times New Roman" panose="02020603050405020304" pitchFamily="18" charset="0"/>
              </a:rPr>
              <a:t>: Scales features to have a mean of 0 and standard deviation of 1.</a:t>
            </a:r>
          </a:p>
          <a:p>
            <a:r>
              <a:rPr lang="en-US" sz="2600" b="1" dirty="0">
                <a:latin typeface="Times New Roman" panose="02020603050405020304" pitchFamily="18" charset="0"/>
                <a:cs typeface="Times New Roman" panose="02020603050405020304" pitchFamily="18" charset="0"/>
              </a:rPr>
              <a:t>Encoding Categorical Variables</a:t>
            </a:r>
            <a:r>
              <a:rPr lang="en-US" sz="2600" dirty="0">
                <a:latin typeface="Times New Roman" panose="02020603050405020304" pitchFamily="18" charset="0"/>
                <a:cs typeface="Times New Roman" panose="02020603050405020304" pitchFamily="18" charset="0"/>
              </a:rPr>
              <a:t>:</a:t>
            </a:r>
          </a:p>
          <a:p>
            <a:pPr lvl="1"/>
            <a:r>
              <a:rPr lang="en-US" sz="2600" b="1" dirty="0">
                <a:latin typeface="Times New Roman" panose="02020603050405020304" pitchFamily="18" charset="0"/>
                <a:cs typeface="Times New Roman" panose="02020603050405020304" pitchFamily="18" charset="0"/>
              </a:rPr>
              <a:t>One-Hot Encoding</a:t>
            </a:r>
            <a:r>
              <a:rPr lang="en-US" sz="2600" dirty="0">
                <a:latin typeface="Times New Roman" panose="02020603050405020304" pitchFamily="18" charset="0"/>
                <a:cs typeface="Times New Roman" panose="02020603050405020304" pitchFamily="18" charset="0"/>
              </a:rPr>
              <a:t>: Creates binary columns for each category.</a:t>
            </a:r>
          </a:p>
          <a:p>
            <a:pPr lvl="1"/>
            <a:r>
              <a:rPr lang="en-US" sz="2600" b="1" dirty="0">
                <a:latin typeface="Times New Roman" panose="02020603050405020304" pitchFamily="18" charset="0"/>
                <a:cs typeface="Times New Roman" panose="02020603050405020304" pitchFamily="18" charset="0"/>
              </a:rPr>
              <a:t>Label Encoding</a:t>
            </a:r>
            <a:r>
              <a:rPr lang="en-US" sz="2600" dirty="0">
                <a:latin typeface="Times New Roman" panose="02020603050405020304" pitchFamily="18" charset="0"/>
                <a:cs typeface="Times New Roman" panose="02020603050405020304" pitchFamily="18" charset="0"/>
              </a:rPr>
              <a:t>: Assigns a unique integer to each category.</a:t>
            </a:r>
          </a:p>
          <a:p>
            <a:pPr lvl="1"/>
            <a:r>
              <a:rPr lang="en-US" sz="2600" b="1" dirty="0">
                <a:latin typeface="Times New Roman" panose="02020603050405020304" pitchFamily="18" charset="0"/>
                <a:cs typeface="Times New Roman" panose="02020603050405020304" pitchFamily="18" charset="0"/>
              </a:rPr>
              <a:t>Binary Encoding</a:t>
            </a:r>
            <a:r>
              <a:rPr lang="en-US" sz="2600" dirty="0">
                <a:latin typeface="Times New Roman" panose="02020603050405020304" pitchFamily="18" charset="0"/>
                <a:cs typeface="Times New Roman" panose="02020603050405020304" pitchFamily="18" charset="0"/>
              </a:rPr>
              <a:t>: Combines one-hot encoding and label encoding to save memory.</a:t>
            </a:r>
          </a:p>
          <a:p>
            <a:r>
              <a:rPr lang="en-US" sz="2600" b="1" dirty="0" smtClean="0">
                <a:latin typeface="Times New Roman" panose="02020603050405020304" pitchFamily="18" charset="0"/>
                <a:cs typeface="Times New Roman" panose="02020603050405020304" pitchFamily="18" charset="0"/>
              </a:rPr>
              <a:t>Text </a:t>
            </a:r>
            <a:r>
              <a:rPr lang="en-US" sz="2600" b="1" dirty="0">
                <a:latin typeface="Times New Roman" panose="02020603050405020304" pitchFamily="18" charset="0"/>
                <a:cs typeface="Times New Roman" panose="02020603050405020304" pitchFamily="18" charset="0"/>
              </a:rPr>
              <a:t>Preprocessing</a:t>
            </a:r>
            <a:r>
              <a:rPr lang="en-US" sz="2600" dirty="0">
                <a:latin typeface="Times New Roman" panose="02020603050405020304" pitchFamily="18" charset="0"/>
                <a:cs typeface="Times New Roman" panose="02020603050405020304" pitchFamily="18" charset="0"/>
              </a:rPr>
              <a:t>:</a:t>
            </a:r>
          </a:p>
          <a:p>
            <a:pPr lvl="1"/>
            <a:r>
              <a:rPr lang="en-US" sz="2600" b="1" dirty="0">
                <a:latin typeface="Times New Roman" panose="02020603050405020304" pitchFamily="18" charset="0"/>
                <a:cs typeface="Times New Roman" panose="02020603050405020304" pitchFamily="18" charset="0"/>
              </a:rPr>
              <a:t>Tokenization</a:t>
            </a:r>
            <a:r>
              <a:rPr lang="en-US" sz="2600" dirty="0">
                <a:latin typeface="Times New Roman" panose="02020603050405020304" pitchFamily="18" charset="0"/>
                <a:cs typeface="Times New Roman" panose="02020603050405020304" pitchFamily="18" charset="0"/>
              </a:rPr>
              <a:t>: Divides text into individual words or tokens.</a:t>
            </a:r>
          </a:p>
          <a:p>
            <a:pPr lvl="1"/>
            <a:r>
              <a:rPr lang="en-US" sz="2600" b="1" dirty="0" err="1">
                <a:latin typeface="Times New Roman" panose="02020603050405020304" pitchFamily="18" charset="0"/>
                <a:cs typeface="Times New Roman" panose="02020603050405020304" pitchFamily="18" charset="0"/>
              </a:rPr>
              <a:t>Stopword</a:t>
            </a:r>
            <a:r>
              <a:rPr lang="en-US" sz="2600" b="1" dirty="0">
                <a:latin typeface="Times New Roman" panose="02020603050405020304" pitchFamily="18" charset="0"/>
                <a:cs typeface="Times New Roman" panose="02020603050405020304" pitchFamily="18" charset="0"/>
              </a:rPr>
              <a:t> Removal</a:t>
            </a:r>
            <a:r>
              <a:rPr lang="en-US" sz="2600" dirty="0">
                <a:latin typeface="Times New Roman" panose="02020603050405020304" pitchFamily="18" charset="0"/>
                <a:cs typeface="Times New Roman" panose="02020603050405020304" pitchFamily="18" charset="0"/>
              </a:rPr>
              <a:t>: Eliminates common words (e.g., "the", "and") that don't provide much information.</a:t>
            </a:r>
          </a:p>
          <a:p>
            <a:pPr lvl="1"/>
            <a:r>
              <a:rPr lang="en-US" sz="2600" b="1" dirty="0">
                <a:latin typeface="Times New Roman" panose="02020603050405020304" pitchFamily="18" charset="0"/>
                <a:cs typeface="Times New Roman" panose="02020603050405020304" pitchFamily="18" charset="0"/>
              </a:rPr>
              <a:t>Stemming and Lemmatization</a:t>
            </a:r>
            <a:r>
              <a:rPr lang="en-US" sz="2600" dirty="0">
                <a:latin typeface="Times New Roman" panose="02020603050405020304" pitchFamily="18" charset="0"/>
                <a:cs typeface="Times New Roman" panose="02020603050405020304" pitchFamily="18" charset="0"/>
              </a:rPr>
              <a:t>: Reduces words to their base or root form.</a:t>
            </a:r>
          </a:p>
          <a:p>
            <a:r>
              <a:rPr lang="en-US" dirty="0" smtClean="0"/>
              <a:t>.</a:t>
            </a:r>
            <a:endParaRPr lang="en-US" dirty="0"/>
          </a:p>
        </p:txBody>
      </p:sp>
    </p:spTree>
    <p:extLst>
      <p:ext uri="{BB962C8B-B14F-4D97-AF65-F5344CB8AC3E}">
        <p14:creationId xmlns:p14="http://schemas.microsoft.com/office/powerpoint/2010/main" val="4961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023938" y="204788"/>
            <a:ext cx="10517187" cy="6059487"/>
          </a:xfrm>
        </p:spPr>
        <p:txBody>
          <a:bodyPr>
            <a:normAutofit/>
          </a:bodyPr>
          <a:lstStyle/>
          <a:p>
            <a:pPr algn="ctr"/>
            <a:r>
              <a:rPr lang="en-US" sz="4800" dirty="0"/>
              <a:t>Model </a:t>
            </a:r>
            <a:r>
              <a:rPr lang="en-US" sz="4800" dirty="0" smtClean="0"/>
              <a:t>Training</a:t>
            </a:r>
            <a:endParaRPr lang="en-US" sz="4800" dirty="0"/>
          </a:p>
          <a:p>
            <a:pPr algn="ct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Train the selected model using the preprocessed data</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Model </a:t>
            </a:r>
            <a:r>
              <a:rPr lang="en-US" sz="2400" dirty="0">
                <a:latin typeface="Times New Roman" panose="02020603050405020304" pitchFamily="18" charset="0"/>
                <a:cs typeface="Times New Roman" panose="02020603050405020304" pitchFamily="18" charset="0"/>
              </a:rPr>
              <a:t>training is a crucial step in the machine learning workflow where a machine learning algorithm learns patterns in the data. The goal of training is to enable the model to make accurate predictions or decisions when presented with new, unseen data.</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903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Evaluation</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Evaluate the model's performance using appropriate time series forecasting metrics (e.g., Mean Absolute Error, Root Mean Squared Error</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 model is evaluated to assess its performance and determine how well it generalizes to new, unseen data. The evaluation process provides insights into the model's strengths and weaknesses, helping to make informed decisions about its suitability for a given task.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7100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1: Problem Definition and Design Thinking</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A problem definition is a clear, concise statement that outlines the specific issue or challenge that needs to be addressed. It sets the stage for problem-solving and guides the process of finding a solution. A well-defined problem provides a clear understanding of what needs to be achieved and helps in generating effective solutions</a:t>
            </a:r>
            <a:r>
              <a:rPr lang="en-US" dirty="0" smtClean="0"/>
              <a:t>.</a:t>
            </a:r>
          </a:p>
          <a:p>
            <a:pPr marL="0" indent="0">
              <a:buNone/>
            </a:pPr>
            <a:endParaRPr lang="en-US" dirty="0" smtClean="0"/>
          </a:p>
          <a:p>
            <a:pPr>
              <a:buFont typeface="Wingdings" panose="05000000000000000000" pitchFamily="2" charset="2"/>
              <a:buChar char="q"/>
            </a:pPr>
            <a:r>
              <a:rPr lang="en-US" dirty="0"/>
              <a:t>Design thinking is a problem-solving approach that emphasizes empathy, creativity, and collaboration to develop innovative solutions. It is a human-centered approach that seeks to understand the needs and perspectives of the people who will use or be affected by a product, service, or system</a:t>
            </a:r>
            <a:endParaRPr lang="en-US" dirty="0"/>
          </a:p>
        </p:txBody>
      </p:sp>
    </p:spTree>
    <p:extLst>
      <p:ext uri="{BB962C8B-B14F-4D97-AF65-F5344CB8AC3E}">
        <p14:creationId xmlns:p14="http://schemas.microsoft.com/office/powerpoint/2010/main" val="119021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r>
            <a:br>
              <a:rPr lang="en-US" dirty="0"/>
            </a:br>
            <a:r>
              <a:rPr lang="en-US" dirty="0"/>
              <a:t>Problem Definition</a:t>
            </a:r>
          </a:p>
        </p:txBody>
      </p:sp>
      <p:sp>
        <p:nvSpPr>
          <p:cNvPr id="3" name="Content Placeholder 2"/>
          <p:cNvSpPr>
            <a:spLocks noGrp="1"/>
          </p:cNvSpPr>
          <p:nvPr>
            <p:ph idx="1"/>
          </p:nvPr>
        </p:nvSpPr>
        <p:spPr/>
        <p:txBody>
          <a:bodyPr>
            <a:normAutofit/>
          </a:bodyPr>
          <a:lstStyle/>
          <a:p>
            <a:pPr algn="ctr"/>
            <a:r>
              <a:rPr lang="en-US" sz="2800" dirty="0"/>
              <a:t> The problem is to develop a predictive model that uses historical sales data to forecast future sales for a retail company. The objective is to create a tool that enables the company to optimize inventory management and make informed business decisions based on </a:t>
            </a:r>
            <a:r>
              <a:rPr lang="en-US" sz="2800" dirty="0" err="1"/>
              <a:t>datadriven</a:t>
            </a:r>
            <a:r>
              <a:rPr lang="en-US" sz="2800" dirty="0"/>
              <a:t> sales predictions. This project involves data preprocessing, feature engineering, model selection, training, and evaluation.</a:t>
            </a:r>
          </a:p>
        </p:txBody>
      </p:sp>
    </p:spTree>
    <p:extLst>
      <p:ext uri="{BB962C8B-B14F-4D97-AF65-F5344CB8AC3E}">
        <p14:creationId xmlns:p14="http://schemas.microsoft.com/office/powerpoint/2010/main" val="413699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Design Thinking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3200" dirty="0"/>
              <a:t>Data </a:t>
            </a:r>
            <a:r>
              <a:rPr lang="en-US" sz="3200" dirty="0" smtClean="0"/>
              <a:t>Source</a:t>
            </a:r>
          </a:p>
          <a:p>
            <a:pPr>
              <a:buFont typeface="Wingdings" panose="05000000000000000000" pitchFamily="2" charset="2"/>
              <a:buChar char="q"/>
            </a:pPr>
            <a:r>
              <a:rPr lang="en-US" sz="3200" dirty="0"/>
              <a:t>Data </a:t>
            </a:r>
            <a:r>
              <a:rPr lang="en-US" sz="3200" dirty="0" smtClean="0"/>
              <a:t>Preprocessing</a:t>
            </a:r>
          </a:p>
          <a:p>
            <a:pPr>
              <a:buFont typeface="Wingdings" panose="05000000000000000000" pitchFamily="2" charset="2"/>
              <a:buChar char="q"/>
            </a:pPr>
            <a:r>
              <a:rPr lang="en-US" sz="3200" dirty="0"/>
              <a:t>Model </a:t>
            </a:r>
            <a:r>
              <a:rPr lang="en-US" sz="3200" dirty="0" smtClean="0"/>
              <a:t>Training</a:t>
            </a:r>
          </a:p>
          <a:p>
            <a:pPr>
              <a:buFont typeface="Wingdings" panose="05000000000000000000" pitchFamily="2" charset="2"/>
              <a:buChar char="q"/>
            </a:pPr>
            <a:r>
              <a:rPr lang="en-US" sz="3200" dirty="0"/>
              <a:t>Evaluation</a:t>
            </a:r>
          </a:p>
        </p:txBody>
      </p:sp>
    </p:spTree>
    <p:extLst>
      <p:ext uri="{BB962C8B-B14F-4D97-AF65-F5344CB8AC3E}">
        <p14:creationId xmlns:p14="http://schemas.microsoft.com/office/powerpoint/2010/main" val="2110409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1581024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Preprocessing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Clean and preprocess the data, handle missing values, and convert categorical features into numerical representations</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Create additional features that could enhance the predictive power of the model, such as time-based features (e.g., day of the week, month</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Choose suitable time series forecasting algorithms (e.g., ARIMA, Exponential Smoothing) for predicting future sales.</a:t>
            </a:r>
          </a:p>
        </p:txBody>
      </p:sp>
      <p:sp>
        <p:nvSpPr>
          <p:cNvPr id="4" name="Rectangle 3"/>
          <p:cNvSpPr/>
          <p:nvPr/>
        </p:nvSpPr>
        <p:spPr>
          <a:xfrm>
            <a:off x="5114705" y="3244334"/>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1308980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r>
            <a:br>
              <a:rPr lang="en-US" dirty="0"/>
            </a:br>
            <a:r>
              <a:rPr lang="en-US" dirty="0"/>
              <a:t>Data Source</a:t>
            </a:r>
          </a:p>
        </p:txBody>
      </p:sp>
      <p:sp>
        <p:nvSpPr>
          <p:cNvPr id="3" name="Content Placeholder 2"/>
          <p:cNvSpPr>
            <a:spLocks noGrp="1"/>
          </p:cNvSpPr>
          <p:nvPr>
            <p:ph idx="1"/>
          </p:nvPr>
        </p:nvSpPr>
        <p:spPr/>
        <p:txBody>
          <a:bodyPr/>
          <a:lstStyle/>
          <a:p>
            <a:pPr algn="ctr"/>
            <a:r>
              <a:rPr lang="en-US" dirty="0">
                <a:latin typeface="Times New Roman" panose="02020603050405020304" pitchFamily="18" charset="0"/>
                <a:cs typeface="Times New Roman" panose="02020603050405020304" pitchFamily="18" charset="0"/>
              </a:rPr>
              <a:t> Utilize a dataset containing historical sales data, including features like date, product ID, store ID, and sales quantity</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Structured </a:t>
            </a:r>
            <a:r>
              <a:rPr lang="en-US" b="1" dirty="0" smtClean="0">
                <a:latin typeface="Times New Roman" panose="02020603050405020304" pitchFamily="18" charset="0"/>
                <a:cs typeface="Times New Roman" panose="02020603050405020304" pitchFamily="18" charset="0"/>
              </a:rPr>
              <a:t>Data</a:t>
            </a:r>
            <a:r>
              <a:rPr lang="en-US" dirty="0" smtClean="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Databases</a:t>
            </a:r>
            <a:r>
              <a:rPr lang="en-US" dirty="0">
                <a:latin typeface="Times New Roman" panose="02020603050405020304" pitchFamily="18" charset="0"/>
                <a:cs typeface="Times New Roman" panose="02020603050405020304" pitchFamily="18" charset="0"/>
              </a:rPr>
              <a:t>: Relational databases like MySQL, </a:t>
            </a:r>
            <a:r>
              <a:rPr lang="en-US" dirty="0" err="1">
                <a:latin typeface="Times New Roman" panose="02020603050405020304" pitchFamily="18" charset="0"/>
                <a:cs typeface="Times New Roman" panose="02020603050405020304" pitchFamily="18" charset="0"/>
              </a:rPr>
              <a:t>PostgreSQL</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NoSQL</a:t>
            </a:r>
            <a:r>
              <a:rPr lang="en-US" dirty="0">
                <a:latin typeface="Times New Roman" panose="02020603050405020304" pitchFamily="18" charset="0"/>
                <a:cs typeface="Times New Roman" panose="02020603050405020304" pitchFamily="18" charset="0"/>
              </a:rPr>
              <a:t> databases like </a:t>
            </a:r>
            <a:r>
              <a:rPr lang="en-US" dirty="0" err="1">
                <a:latin typeface="Times New Roman" panose="02020603050405020304" pitchFamily="18" charset="0"/>
                <a:cs typeface="Times New Roman" panose="02020603050405020304" pitchFamily="18" charset="0"/>
              </a:rPr>
              <a:t>MongoDB</a:t>
            </a:r>
            <a:r>
              <a:rPr lang="en-US" dirty="0">
                <a:latin typeface="Times New Roman" panose="02020603050405020304" pitchFamily="18" charset="0"/>
                <a:cs typeface="Times New Roman" panose="02020603050405020304" pitchFamily="18" charset="0"/>
              </a:rPr>
              <a:t>, where data is organized in tables or collections with predefined schemas.</a:t>
            </a:r>
          </a:p>
          <a:p>
            <a:r>
              <a:rPr lang="en-US" b="1" dirty="0">
                <a:latin typeface="Times New Roman" panose="02020603050405020304" pitchFamily="18" charset="0"/>
                <a:cs typeface="Times New Roman" panose="02020603050405020304" pitchFamily="18" charset="0"/>
              </a:rPr>
              <a:t>CSV/TSV Files</a:t>
            </a:r>
            <a:r>
              <a:rPr lang="en-US" dirty="0">
                <a:latin typeface="Times New Roman" panose="02020603050405020304" pitchFamily="18" charset="0"/>
                <a:cs typeface="Times New Roman" panose="02020603050405020304" pitchFamily="18" charset="0"/>
              </a:rPr>
              <a:t>: Comma-separated values (CSV) or tab-separated values (TSV) files that contain rows and columns of structured data.</a:t>
            </a:r>
          </a:p>
          <a:p>
            <a:pPr>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0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5"/>
            <a:ext cx="10800928" cy="5851095"/>
          </a:xfrm>
        </p:spPr>
        <p:txBody>
          <a:bodyPr>
            <a:normAutofit/>
          </a:bodyPr>
          <a:lstStyle/>
          <a:p>
            <a:r>
              <a:rPr lang="en-US" sz="2400" b="1" dirty="0">
                <a:latin typeface="Times New Roman" panose="02020603050405020304" pitchFamily="18" charset="0"/>
                <a:cs typeface="Times New Roman" panose="02020603050405020304" pitchFamily="18" charset="0"/>
              </a:rPr>
              <a:t>Unstructured Data</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Text Data</a:t>
            </a:r>
            <a:r>
              <a:rPr lang="en-US" sz="2400" dirty="0">
                <a:latin typeface="Times New Roman" panose="02020603050405020304" pitchFamily="18" charset="0"/>
                <a:cs typeface="Times New Roman" panose="02020603050405020304" pitchFamily="18" charset="0"/>
              </a:rPr>
              <a:t>: Includes emails, documents, social media posts, articles, and any other form of text. It can be used for tasks like sentiment analysis, text classification, and named entity recognition</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Images</a:t>
            </a:r>
            <a:r>
              <a:rPr lang="en-US" sz="2400" dirty="0">
                <a:latin typeface="Times New Roman" panose="02020603050405020304" pitchFamily="18" charset="0"/>
                <a:cs typeface="Times New Roman" panose="02020603050405020304" pitchFamily="18" charset="0"/>
              </a:rPr>
              <a:t>: Photos, scanned documents, or any other visual data. Convolutional Neural Networks (CNNs) are commonly used to process and analyze image data</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Audio Data</a:t>
            </a:r>
            <a:r>
              <a:rPr lang="en-US" sz="2400" dirty="0">
                <a:latin typeface="Times New Roman" panose="02020603050405020304" pitchFamily="18" charset="0"/>
                <a:cs typeface="Times New Roman" panose="02020603050405020304" pitchFamily="18" charset="0"/>
              </a:rPr>
              <a:t>: Speech recordings, music files, or any form of audio. Techniques like speech recognition and audio classification can be applied</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Video Data</a:t>
            </a:r>
            <a:r>
              <a:rPr lang="en-US" sz="2400" dirty="0">
                <a:latin typeface="Times New Roman" panose="02020603050405020304" pitchFamily="18" charset="0"/>
                <a:cs typeface="Times New Roman" panose="02020603050405020304" pitchFamily="18" charset="0"/>
              </a:rPr>
              <a:t>: Moving images with a temporal component. Video analysis may involve tasks like object detection or action recognition.</a:t>
            </a:r>
          </a:p>
        </p:txBody>
      </p:sp>
    </p:spTree>
    <p:extLst>
      <p:ext uri="{BB962C8B-B14F-4D97-AF65-F5344CB8AC3E}">
        <p14:creationId xmlns:p14="http://schemas.microsoft.com/office/powerpoint/2010/main" val="332487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709613" y="781050"/>
            <a:ext cx="10034587" cy="5527675"/>
          </a:xfrm>
        </p:spPr>
        <p:txBody>
          <a:bodyPr/>
          <a:lstStyle/>
          <a:p>
            <a:r>
              <a:rPr lang="en-US" sz="3200" b="1" dirty="0"/>
              <a:t>Semi-Structured Data</a:t>
            </a:r>
            <a:r>
              <a:rPr lang="en-US" sz="3200" dirty="0" smtClean="0"/>
              <a:t>:</a:t>
            </a:r>
          </a:p>
          <a:p>
            <a:pPr marL="0" indent="0">
              <a:buNone/>
            </a:pPr>
            <a:endParaRPr lang="en-US"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JSON/XML Data</a:t>
            </a:r>
            <a:r>
              <a:rPr lang="en-US" sz="2800" dirty="0">
                <a:latin typeface="Times New Roman" panose="02020603050405020304" pitchFamily="18" charset="0"/>
                <a:cs typeface="Times New Roman" panose="02020603050405020304" pitchFamily="18" charset="0"/>
              </a:rPr>
              <a:t>: Data that is organized hierarchically with tags or keys, commonly used in web applications and APIs</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HTML Documents</a:t>
            </a:r>
            <a:r>
              <a:rPr lang="en-US" sz="2800" dirty="0">
                <a:latin typeface="Times New Roman" panose="02020603050405020304" pitchFamily="18" charset="0"/>
                <a:cs typeface="Times New Roman" panose="02020603050405020304" pitchFamily="18" charset="0"/>
              </a:rPr>
              <a:t>: Web pages that can be parsed to extract information using techniques like web scraping.</a:t>
            </a:r>
          </a:p>
        </p:txBody>
      </p:sp>
    </p:spTree>
    <p:extLst>
      <p:ext uri="{BB962C8B-B14F-4D97-AF65-F5344CB8AC3E}">
        <p14:creationId xmlns:p14="http://schemas.microsoft.com/office/powerpoint/2010/main" val="2555273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175</TotalTime>
  <Words>666</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Times New Roman</vt:lpstr>
      <vt:lpstr>Tw Cen MT</vt:lpstr>
      <vt:lpstr>Tw Cen MT Condensed</vt:lpstr>
      <vt:lpstr>Wingdings</vt:lpstr>
      <vt:lpstr>Wingdings 3</vt:lpstr>
      <vt:lpstr>Integral</vt:lpstr>
      <vt:lpstr>FUTURE SALES PREDICTION</vt:lpstr>
      <vt:lpstr>Phase 1: Problem Definition and Design Thinking</vt:lpstr>
      <vt:lpstr> Problem Definition</vt:lpstr>
      <vt:lpstr>Design Thinking</vt:lpstr>
      <vt:lpstr>PowerPoint Presentation</vt:lpstr>
      <vt:lpstr>Data Preprocessing</vt:lpstr>
      <vt:lpstr> Data Source</vt:lpstr>
      <vt:lpstr>Unstructured Data:  Text Data: Includes emails, documents, social media posts, articles, and any other form of text. It can be used for tasks like sentiment analysis, text classification, and named entity recognition.  Images: Photos, scanned documents, or any other visual data. Convolutional Neural Networks (CNNs) are commonly used to process and analyze image data.  Audio Data: Speech recordings, music files, or any form of audio. Techniques like speech recognition and audio classification can be applied.  Video Data: Moving images with a temporal component. Video analysis may involve tasks like object detection or action recognition.</vt:lpstr>
      <vt:lpstr>PowerPoint Presentation</vt:lpstr>
      <vt:lpstr>PowerPoint Presentation</vt:lpstr>
      <vt:lpstr>PowerPoint Presentation</vt:lpstr>
      <vt:lpstr>Evaluation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SALES PREDICTION</dc:title>
  <dc:creator>welcome</dc:creator>
  <cp:lastModifiedBy>welcome</cp:lastModifiedBy>
  <cp:revision>8</cp:revision>
  <dcterms:created xsi:type="dcterms:W3CDTF">2023-09-26T09:51:42Z</dcterms:created>
  <dcterms:modified xsi:type="dcterms:W3CDTF">2023-09-26T12:47:17Z</dcterms:modified>
</cp:coreProperties>
</file>