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0" r:id="rId7"/>
    <p:sldId id="266" r:id="rId8"/>
    <p:sldId id="261" r:id="rId9"/>
    <p:sldId id="271" r:id="rId10"/>
    <p:sldId id="272" r:id="rId11"/>
    <p:sldId id="273" r:id="rId12"/>
    <p:sldId id="274" r:id="rId13"/>
    <p:sldId id="275" r:id="rId14"/>
    <p:sldId id="262" r:id="rId15"/>
    <p:sldId id="267" r:id="rId16"/>
    <p:sldId id="269" r:id="rId17"/>
    <p:sldId id="270" r:id="rId18"/>
    <p:sldId id="276" r:id="rId19"/>
    <p:sldId id="277" r:id="rId20"/>
    <p:sldId id="278" r:id="rId21"/>
    <p:sldId id="280"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8" autoAdjust="0"/>
    <p:restoredTop sz="94660"/>
  </p:normalViewPr>
  <p:slideViewPr>
    <p:cSldViewPr snapToGrid="0">
      <p:cViewPr varScale="1">
        <p:scale>
          <a:sx n="54" d="100"/>
          <a:sy n="54" d="100"/>
        </p:scale>
        <p:origin x="1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42DBB2-4A29-42BB-93DA-941D0272CBD0}"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393371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DBB2-4A29-42BB-93DA-941D0272CBD0}"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269121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DBB2-4A29-42BB-93DA-941D0272CBD0}"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418113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DBB2-4A29-42BB-93DA-941D0272CBD0}"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221621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2DBB2-4A29-42BB-93DA-941D0272CBD0}"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182020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42DBB2-4A29-42BB-93DA-941D0272CBD0}"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285263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42DBB2-4A29-42BB-93DA-941D0272CBD0}"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302425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42DBB2-4A29-42BB-93DA-941D0272CBD0}"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168384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2DBB2-4A29-42BB-93DA-941D0272CBD0}"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25002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2DBB2-4A29-42BB-93DA-941D0272CBD0}"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43975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2DBB2-4A29-42BB-93DA-941D0272CBD0}"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419125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2DBB2-4A29-42BB-93DA-941D0272CBD0}"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2A4B-72BB-4A78-A099-A8EC09F20E3E}" type="slidenum">
              <a:rPr lang="en-US" smtClean="0"/>
              <a:t>‹#›</a:t>
            </a:fld>
            <a:endParaRPr lang="en-US"/>
          </a:p>
        </p:txBody>
      </p:sp>
    </p:spTree>
    <p:extLst>
      <p:ext uri="{BB962C8B-B14F-4D97-AF65-F5344CB8AC3E}">
        <p14:creationId xmlns:p14="http://schemas.microsoft.com/office/powerpoint/2010/main" val="1108178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709" y="1122363"/>
            <a:ext cx="10457895" cy="2552992"/>
          </a:xfrm>
        </p:spPr>
        <p:txBody>
          <a:bodyPr>
            <a:normAutofit/>
          </a:bodyPr>
          <a:lstStyle/>
          <a:p>
            <a:r>
              <a:rPr lang="en-US" sz="8000" dirty="0" smtClean="0"/>
              <a:t>Future Sales </a:t>
            </a:r>
            <a:r>
              <a:rPr lang="en-US" sz="8000" dirty="0"/>
              <a:t>P</a:t>
            </a:r>
            <a:r>
              <a:rPr lang="en-US" sz="8000" dirty="0" smtClean="0"/>
              <a:t>rediction</a:t>
            </a:r>
            <a:endParaRPr lang="en-US" sz="8000" dirty="0"/>
          </a:p>
        </p:txBody>
      </p:sp>
    </p:spTree>
    <p:extLst>
      <p:ext uri="{BB962C8B-B14F-4D97-AF65-F5344CB8AC3E}">
        <p14:creationId xmlns:p14="http://schemas.microsoft.com/office/powerpoint/2010/main" val="78191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439400" cy="913259"/>
          </a:xfrm>
        </p:spPr>
        <p:txBody>
          <a:bodyPr>
            <a:normAutofit/>
          </a:bodyPr>
          <a:lstStyle/>
          <a:p>
            <a:r>
              <a:rPr lang="en-US" dirty="0" smtClean="0"/>
              <a:t>2)</a:t>
            </a:r>
            <a:r>
              <a:rPr lang="en-US" dirty="0" err="1" smtClean="0"/>
              <a:t>Numpy</a:t>
            </a:r>
            <a:endParaRPr lang="en-US" dirty="0"/>
          </a:p>
        </p:txBody>
      </p:sp>
      <p:sp>
        <p:nvSpPr>
          <p:cNvPr id="3" name="Content Placeholder 2"/>
          <p:cNvSpPr>
            <a:spLocks noGrp="1"/>
          </p:cNvSpPr>
          <p:nvPr>
            <p:ph idx="1"/>
          </p:nvPr>
        </p:nvSpPr>
        <p:spPr>
          <a:xfrm>
            <a:off x="816746" y="1207363"/>
            <a:ext cx="10537054" cy="4969600"/>
          </a:xfrm>
        </p:spPr>
        <p:txBody>
          <a:bodyPr>
            <a:normAutofit lnSpcReduction="10000"/>
          </a:bodyPr>
          <a:lstStyle/>
          <a:p>
            <a:pPr marL="0" indent="0">
              <a:buNone/>
            </a:pPr>
            <a:r>
              <a:rPr lang="en-US" sz="2400" b="1"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(Numerical Python) is an open-source Python library that provides support for large, multi-dimensional arrays and matrices, along with a collection of high-level mathematical functions to operate on these arrays. It forms the foundation for numerical and scientific computing in </a:t>
            </a:r>
            <a:r>
              <a:rPr lang="en-US" sz="2400" dirty="0" smtClean="0">
                <a:latin typeface="Times New Roman" panose="02020603050405020304" pitchFamily="18" charset="0"/>
                <a:cs typeface="Times New Roman" panose="02020603050405020304" pitchFamily="18" charset="0"/>
              </a:rPr>
              <a:t>Python</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Efficient Numerical Operations</a:t>
            </a:r>
          </a:p>
          <a:p>
            <a:r>
              <a:rPr lang="en-US" sz="2400" dirty="0">
                <a:latin typeface="Times New Roman" panose="02020603050405020304" pitchFamily="18" charset="0"/>
                <a:cs typeface="Times New Roman" panose="02020603050405020304" pitchFamily="18" charset="0"/>
              </a:rPr>
              <a:t>Mathematical and Logical Operations</a:t>
            </a:r>
          </a:p>
          <a:p>
            <a:r>
              <a:rPr lang="en-US" sz="2400" dirty="0">
                <a:latin typeface="Times New Roman" panose="02020603050405020304" pitchFamily="18" charset="0"/>
                <a:cs typeface="Times New Roman" panose="02020603050405020304" pitchFamily="18" charset="0"/>
              </a:rPr>
              <a:t>Efficient Memory </a:t>
            </a:r>
            <a:r>
              <a:rPr lang="en-US" sz="2400" dirty="0" smtClean="0">
                <a:latin typeface="Times New Roman" panose="02020603050405020304" pitchFamily="18" charset="0"/>
                <a:cs typeface="Times New Roman" panose="02020603050405020304" pitchFamily="18" charset="0"/>
              </a:rPr>
              <a:t>Handling</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is a fundamental library in the Python ecosystem and plays a crucial role in scientific computing, data analysis, and various other numerical applications. It's a cornerstone for many other libraries in the data science and scientific computing stack.</a:t>
            </a:r>
          </a:p>
        </p:txBody>
      </p:sp>
    </p:spTree>
    <p:extLst>
      <p:ext uri="{BB962C8B-B14F-4D97-AF65-F5344CB8AC3E}">
        <p14:creationId xmlns:p14="http://schemas.microsoft.com/office/powerpoint/2010/main" val="193143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8052"/>
          </a:xfrm>
        </p:spPr>
        <p:txBody>
          <a:bodyPr>
            <a:normAutofit fontScale="90000"/>
          </a:bodyPr>
          <a:lstStyle/>
          <a:p>
            <a:r>
              <a:rPr lang="en-US" dirty="0" err="1"/>
              <a:t>M</a:t>
            </a:r>
            <a:r>
              <a:rPr lang="en-US" dirty="0" err="1" smtClean="0"/>
              <a:t>atplotlib</a:t>
            </a:r>
            <a:endParaRPr lang="en-US" dirty="0"/>
          </a:p>
        </p:txBody>
      </p:sp>
      <p:sp>
        <p:nvSpPr>
          <p:cNvPr id="3" name="Content Placeholder 2"/>
          <p:cNvSpPr>
            <a:spLocks noGrp="1"/>
          </p:cNvSpPr>
          <p:nvPr>
            <p:ph idx="1"/>
          </p:nvPr>
        </p:nvSpPr>
        <p:spPr>
          <a:xfrm>
            <a:off x="838200" y="1003178"/>
            <a:ext cx="10515600" cy="5173785"/>
          </a:xfrm>
        </p:spPr>
        <p:txBody>
          <a:bodyPr>
            <a:normAutofit/>
          </a:bodyPr>
          <a:lstStyle/>
          <a:p>
            <a:pPr marL="0" indent="0">
              <a:buNone/>
            </a:pPr>
            <a:r>
              <a:rPr lang="en-US" sz="2400" b="1" dirty="0" err="1"/>
              <a:t>Matplotlib</a:t>
            </a:r>
            <a:r>
              <a:rPr lang="en-US" sz="2400" dirty="0"/>
              <a:t> is an open-source Python library used for data visualization. It provides a wide range of tools for constructing plots, graphs, histograms, and other visual representations of data. </a:t>
            </a:r>
            <a:r>
              <a:rPr lang="en-US" sz="2400" dirty="0" err="1"/>
              <a:t>Matplotlib</a:t>
            </a:r>
            <a:r>
              <a:rPr lang="en-US" sz="2400" dirty="0"/>
              <a:t> is widely used in scientific computing, data analysis, machine learning, and various other fields where visualizing data is </a:t>
            </a:r>
            <a:r>
              <a:rPr lang="en-US" sz="2400" dirty="0" smtClean="0"/>
              <a:t>crucial.</a:t>
            </a:r>
          </a:p>
          <a:p>
            <a:pPr marL="0" indent="0">
              <a:buNone/>
            </a:pPr>
            <a:endParaRPr lang="en-US" sz="2400" dirty="0" smtClean="0"/>
          </a:p>
          <a:p>
            <a:r>
              <a:rPr lang="en-US" sz="2400" b="1" dirty="0"/>
              <a:t>Flexible Data Visualization</a:t>
            </a:r>
          </a:p>
          <a:p>
            <a:r>
              <a:rPr lang="en-US" sz="2400" b="1" dirty="0"/>
              <a:t>High-Quality </a:t>
            </a:r>
            <a:r>
              <a:rPr lang="en-US" sz="2400" b="1" dirty="0" smtClean="0"/>
              <a:t>Output</a:t>
            </a:r>
            <a:endParaRPr lang="en-US" sz="2400" b="1" dirty="0"/>
          </a:p>
          <a:p>
            <a:r>
              <a:rPr lang="en-US" sz="2400" b="1" dirty="0"/>
              <a:t>Wide Range of Plot </a:t>
            </a:r>
            <a:r>
              <a:rPr lang="en-US" sz="2400" b="1" dirty="0" smtClean="0"/>
              <a:t>Styles</a:t>
            </a:r>
          </a:p>
          <a:p>
            <a:pPr marL="0" indent="0">
              <a:buNone/>
            </a:pPr>
            <a:endParaRPr lang="en-US" sz="2400" b="1" dirty="0"/>
          </a:p>
          <a:p>
            <a:pPr marL="0" indent="0">
              <a:buNone/>
            </a:pPr>
            <a:r>
              <a:rPr lang="en-US" sz="2400" dirty="0" err="1"/>
              <a:t>Matplotlib</a:t>
            </a:r>
            <a:r>
              <a:rPr lang="en-US" sz="2400" dirty="0"/>
              <a:t> is a powerful library that provides the tools necessary for creating a wide range of high-quality data visualizations in Python. It's a cornerstone in the data science and scientific computing stack, often used in conjunction with libraries like </a:t>
            </a:r>
            <a:r>
              <a:rPr lang="en-US" sz="2400" dirty="0" err="1"/>
              <a:t>NumPy</a:t>
            </a:r>
            <a:r>
              <a:rPr lang="en-US" sz="2400" dirty="0"/>
              <a:t>, Pandas, and </a:t>
            </a:r>
            <a:r>
              <a:rPr lang="en-US" sz="2400" dirty="0" err="1"/>
              <a:t>Seaborn</a:t>
            </a:r>
            <a:r>
              <a:rPr lang="en-US" sz="2400" dirty="0"/>
              <a:t>.</a:t>
            </a:r>
            <a:endParaRPr lang="en-US" sz="2400" dirty="0" smtClean="0"/>
          </a:p>
          <a:p>
            <a:endParaRPr lang="en-US" sz="2400" dirty="0"/>
          </a:p>
        </p:txBody>
      </p:sp>
    </p:spTree>
    <p:extLst>
      <p:ext uri="{BB962C8B-B14F-4D97-AF65-F5344CB8AC3E}">
        <p14:creationId xmlns:p14="http://schemas.microsoft.com/office/powerpoint/2010/main" val="287991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r>
              <a:rPr lang="en-US" dirty="0" err="1" smtClean="0"/>
              <a:t>Scikit</a:t>
            </a:r>
            <a:r>
              <a:rPr lang="en-US" dirty="0" smtClean="0"/>
              <a:t>-learn</a:t>
            </a:r>
            <a:endParaRPr lang="en-US" dirty="0"/>
          </a:p>
        </p:txBody>
      </p:sp>
      <p:sp>
        <p:nvSpPr>
          <p:cNvPr id="3" name="Content Placeholder 2"/>
          <p:cNvSpPr>
            <a:spLocks noGrp="1"/>
          </p:cNvSpPr>
          <p:nvPr>
            <p:ph idx="1"/>
          </p:nvPr>
        </p:nvSpPr>
        <p:spPr>
          <a:xfrm>
            <a:off x="838200" y="1085850"/>
            <a:ext cx="10515600" cy="5443538"/>
          </a:xfrm>
        </p:spPr>
        <p:txBody>
          <a:bodyPr>
            <a:normAutofit lnSpcReduction="10000"/>
          </a:bodyPr>
          <a:lstStyle/>
          <a:p>
            <a:pPr marL="0" indent="0">
              <a:buNone/>
            </a:pPr>
            <a:r>
              <a:rPr lang="en-US" b="1" dirty="0" err="1">
                <a:latin typeface="Times New Roman" panose="02020603050405020304" pitchFamily="18" charset="0"/>
                <a:cs typeface="Times New Roman" panose="02020603050405020304" pitchFamily="18" charset="0"/>
              </a:rPr>
              <a:t>scikit</a:t>
            </a:r>
            <a:r>
              <a:rPr lang="en-US" b="1" dirty="0">
                <a:latin typeface="Times New Roman" panose="02020603050405020304" pitchFamily="18" charset="0"/>
                <a:cs typeface="Times New Roman" panose="02020603050405020304" pitchFamily="18" charset="0"/>
              </a:rPr>
              <a:t>-learn</a:t>
            </a:r>
            <a:r>
              <a:rPr lang="en-US" dirty="0">
                <a:latin typeface="Times New Roman" panose="02020603050405020304" pitchFamily="18" charset="0"/>
                <a:cs typeface="Times New Roman" panose="02020603050405020304" pitchFamily="18" charset="0"/>
              </a:rPr>
              <a:t>, often abbreviated as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is an open-source machine learning library for Python. It provides a wide range of machine learning algorithms, as well as tools for data preprocessing, model evaluation, and model selection.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is one of the most popular and widely used libraries for machine learning in the Python ecosystem</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r>
              <a:rPr lang="en-US" b="1" dirty="0" smtClean="0"/>
              <a:t> </a:t>
            </a:r>
            <a:r>
              <a:rPr lang="en-US" dirty="0">
                <a:latin typeface="Times New Roman" panose="02020603050405020304" pitchFamily="18" charset="0"/>
                <a:cs typeface="Times New Roman" panose="02020603050405020304" pitchFamily="18" charset="0"/>
              </a:rPr>
              <a:t>Wide Range of Machine Learning Algorithms:</a:t>
            </a:r>
          </a:p>
          <a:p>
            <a:r>
              <a:rPr lang="en-US" dirty="0">
                <a:latin typeface="Times New Roman" panose="02020603050405020304" pitchFamily="18" charset="0"/>
                <a:cs typeface="Times New Roman" panose="02020603050405020304" pitchFamily="18" charset="0"/>
              </a:rPr>
              <a:t>Model Evaluation and Selection</a:t>
            </a:r>
          </a:p>
          <a:p>
            <a:r>
              <a:rPr lang="en-US" dirty="0">
                <a:latin typeface="Times New Roman" panose="02020603050405020304" pitchFamily="18" charset="0"/>
                <a:cs typeface="Times New Roman" panose="02020603050405020304" pitchFamily="18" charset="0"/>
              </a:rPr>
              <a:t>Performance and Efficiency</a:t>
            </a:r>
          </a:p>
          <a:p>
            <a:r>
              <a:rPr lang="en-US" dirty="0" smtClean="0">
                <a:latin typeface="Times New Roman" panose="02020603050405020304" pitchFamily="18" charset="0"/>
                <a:cs typeface="Times New Roman" panose="02020603050405020304" pitchFamily="18" charset="0"/>
              </a:rPr>
              <a:t>Scalability</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54000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to download libraries </a:t>
            </a:r>
            <a:endParaRPr lang="en-US" dirty="0"/>
          </a:p>
        </p:txBody>
      </p:sp>
      <p:sp>
        <p:nvSpPr>
          <p:cNvPr id="3" name="Content Placeholder 2"/>
          <p:cNvSpPr>
            <a:spLocks noGrp="1"/>
          </p:cNvSpPr>
          <p:nvPr>
            <p:ph idx="1"/>
          </p:nvPr>
        </p:nvSpPr>
        <p:spPr/>
        <p:txBody>
          <a:bodyPr/>
          <a:lstStyle/>
          <a:p>
            <a:r>
              <a:rPr lang="en-US" dirty="0" smtClean="0"/>
              <a:t>Step1:Go to settings</a:t>
            </a:r>
          </a:p>
          <a:p>
            <a:r>
              <a:rPr lang="en-US" dirty="0" smtClean="0"/>
              <a:t>Step2:Click on the python interpreter</a:t>
            </a:r>
          </a:p>
          <a:p>
            <a:r>
              <a:rPr lang="en-US" dirty="0" smtClean="0"/>
              <a:t>Step3:Click on the “+” the package column</a:t>
            </a:r>
          </a:p>
          <a:p>
            <a:r>
              <a:rPr lang="en-US" dirty="0" smtClean="0"/>
              <a:t>Step4:Search for the required package</a:t>
            </a:r>
          </a:p>
          <a:p>
            <a:r>
              <a:rPr lang="en-US" dirty="0"/>
              <a:t>S</a:t>
            </a:r>
            <a:r>
              <a:rPr lang="en-US" dirty="0" smtClean="0"/>
              <a:t>tep5:Click on the “install package”</a:t>
            </a:r>
          </a:p>
          <a:p>
            <a:r>
              <a:rPr lang="en-US" dirty="0" smtClean="0"/>
              <a:t> Step6:the required package is installed</a:t>
            </a:r>
            <a:endParaRPr lang="en-US" dirty="0"/>
          </a:p>
        </p:txBody>
      </p:sp>
    </p:spTree>
    <p:extLst>
      <p:ext uri="{BB962C8B-B14F-4D97-AF65-F5344CB8AC3E}">
        <p14:creationId xmlns:p14="http://schemas.microsoft.com/office/powerpoint/2010/main" val="2617784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Forecasting Techniques </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Forecasting techniques like LSTM (Long Short-Term Memory) and Prophet are used for predicting future values or trends based on historical data</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are particularly effective in time series analysis, where data points are collected at regular intervals over time. </a:t>
            </a:r>
          </a:p>
        </p:txBody>
      </p:sp>
    </p:spTree>
    <p:extLst>
      <p:ext uri="{BB962C8B-B14F-4D97-AF65-F5344CB8AC3E}">
        <p14:creationId xmlns:p14="http://schemas.microsoft.com/office/powerpoint/2010/main" val="389578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LSTM(Long Short-term Memory)</a:t>
            </a:r>
            <a:endParaRPr lang="en-US" dirty="0"/>
          </a:p>
        </p:txBody>
      </p:sp>
      <p:sp>
        <p:nvSpPr>
          <p:cNvPr id="3" name="Content Placeholder 2"/>
          <p:cNvSpPr>
            <a:spLocks noGrp="1"/>
          </p:cNvSpPr>
          <p:nvPr>
            <p:ph idx="1"/>
          </p:nvPr>
        </p:nvSpPr>
        <p:spPr/>
        <p:txBody>
          <a:bodyPr/>
          <a:lstStyle/>
          <a:p>
            <a:r>
              <a:rPr lang="en-US" dirty="0"/>
              <a:t>Long Short-Term Memory (LSTM) is a type of recurrent neural network (RNN) architecture that is designed to handle long-term dependencies in sequential data</a:t>
            </a:r>
            <a:r>
              <a:rPr lang="en-US" dirty="0" smtClean="0"/>
              <a:t>.</a:t>
            </a:r>
          </a:p>
          <a:p>
            <a:endParaRPr lang="en-US" dirty="0"/>
          </a:p>
          <a:p>
            <a:r>
              <a:rPr lang="en-US" dirty="0" smtClean="0"/>
              <a:t> </a:t>
            </a:r>
            <a:r>
              <a:rPr lang="en-US" dirty="0"/>
              <a:t>It is particularly effective for tasks involving time series data or sequences of data points.</a:t>
            </a:r>
          </a:p>
        </p:txBody>
      </p:sp>
    </p:spTree>
    <p:extLst>
      <p:ext uri="{BB962C8B-B14F-4D97-AF65-F5344CB8AC3E}">
        <p14:creationId xmlns:p14="http://schemas.microsoft.com/office/powerpoint/2010/main" val="2677004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a:t>
            </a:r>
            <a:r>
              <a:rPr lang="en-US" dirty="0" err="1" smtClean="0">
                <a:latin typeface="Times New Roman" panose="02020603050405020304" pitchFamily="18" charset="0"/>
                <a:cs typeface="Times New Roman" panose="02020603050405020304" pitchFamily="18" charset="0"/>
              </a:rPr>
              <a:t>lstm</a:t>
            </a:r>
            <a:r>
              <a:rPr lang="en-US" dirty="0" smtClean="0">
                <a:latin typeface="Times New Roman" panose="02020603050405020304" pitchFamily="18" charset="0"/>
                <a:cs typeface="Times New Roman" panose="02020603050405020304" pitchFamily="18" charset="0"/>
              </a:rPr>
              <a:t> works: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Step 1 (Forget Gate)</a:t>
            </a:r>
            <a:r>
              <a:rPr lang="en-US" dirty="0">
                <a:latin typeface="Times New Roman" panose="02020603050405020304" pitchFamily="18" charset="0"/>
                <a:cs typeface="Times New Roman" panose="02020603050405020304" pitchFamily="18" charset="0"/>
              </a:rPr>
              <a:t>: Decide what information to discard from the cell state based on the current input and previous hidden state.</a:t>
            </a:r>
          </a:p>
          <a:p>
            <a:r>
              <a:rPr lang="en-US" b="1" dirty="0">
                <a:latin typeface="Times New Roman" panose="02020603050405020304" pitchFamily="18" charset="0"/>
                <a:cs typeface="Times New Roman" panose="02020603050405020304" pitchFamily="18" charset="0"/>
              </a:rPr>
              <a:t>Step 2 (Input Gate)</a:t>
            </a:r>
            <a:r>
              <a:rPr lang="en-US" dirty="0">
                <a:latin typeface="Times New Roman" panose="02020603050405020304" pitchFamily="18" charset="0"/>
                <a:cs typeface="Times New Roman" panose="02020603050405020304" pitchFamily="18" charset="0"/>
              </a:rPr>
              <a:t>: Decide what new information to store in the cell state.</a:t>
            </a:r>
          </a:p>
          <a:p>
            <a:r>
              <a:rPr lang="en-US" b="1" dirty="0">
                <a:latin typeface="Times New Roman" panose="02020603050405020304" pitchFamily="18" charset="0"/>
                <a:cs typeface="Times New Roman" panose="02020603050405020304" pitchFamily="18" charset="0"/>
              </a:rPr>
              <a:t>Step 3 (Update Cell State)</a:t>
            </a:r>
            <a:r>
              <a:rPr lang="en-US" dirty="0">
                <a:latin typeface="Times New Roman" panose="02020603050405020304" pitchFamily="18" charset="0"/>
                <a:cs typeface="Times New Roman" panose="02020603050405020304" pitchFamily="18" charset="0"/>
              </a:rPr>
              <a:t>: Combine the previous cell state, the information to forget, and the new information to get the updated cell state.</a:t>
            </a:r>
          </a:p>
          <a:p>
            <a:r>
              <a:rPr lang="en-US" b="1" dirty="0">
                <a:latin typeface="Times New Roman" panose="02020603050405020304" pitchFamily="18" charset="0"/>
                <a:cs typeface="Times New Roman" panose="02020603050405020304" pitchFamily="18" charset="0"/>
              </a:rPr>
              <a:t>Step 4 (Output Gate)</a:t>
            </a:r>
            <a:r>
              <a:rPr lang="en-US" dirty="0">
                <a:latin typeface="Times New Roman" panose="02020603050405020304" pitchFamily="18" charset="0"/>
                <a:cs typeface="Times New Roman" panose="02020603050405020304" pitchFamily="18" charset="0"/>
              </a:rPr>
              <a:t>: Decide what information to output from the cell state.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25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rophet</a:t>
            </a:r>
            <a:endParaRPr lang="en-US" dirty="0"/>
          </a:p>
        </p:txBody>
      </p:sp>
      <p:sp>
        <p:nvSpPr>
          <p:cNvPr id="3" name="Content Placeholder 2"/>
          <p:cNvSpPr>
            <a:spLocks noGrp="1"/>
          </p:cNvSpPr>
          <p:nvPr>
            <p:ph idx="1"/>
          </p:nvPr>
        </p:nvSpPr>
        <p:spPr/>
        <p:txBody>
          <a:bodyPr/>
          <a:lstStyle/>
          <a:p>
            <a:r>
              <a:rPr lang="en-US" dirty="0"/>
              <a:t>The Prophet algorithm, developed by Facebook, is designed to handle time series data with strong seasonal patterns, multiple seasonality, and holiday effects</a:t>
            </a:r>
            <a:r>
              <a:rPr lang="en-US" dirty="0" smtClean="0"/>
              <a:t>.</a:t>
            </a:r>
          </a:p>
          <a:p>
            <a:endParaRPr lang="en-US" dirty="0" smtClean="0"/>
          </a:p>
          <a:p>
            <a:r>
              <a:rPr lang="en-US" dirty="0" smtClean="0"/>
              <a:t>It </a:t>
            </a:r>
            <a:r>
              <a:rPr lang="en-US" dirty="0"/>
              <a:t>employs an additive model that combines various components, including trend, seasonality, holiday effects, and potentially other user-specified components.</a:t>
            </a:r>
          </a:p>
          <a:p>
            <a:pPr marL="0" indent="0">
              <a:buNone/>
            </a:pPr>
            <a:r>
              <a:rPr lang="en-US" dirty="0"/>
              <a:t/>
            </a:r>
            <a:br>
              <a:rPr lang="en-US" dirty="0"/>
            </a:br>
            <a:endParaRPr lang="en-US" dirty="0"/>
          </a:p>
        </p:txBody>
      </p:sp>
    </p:spTree>
    <p:extLst>
      <p:ext uri="{BB962C8B-B14F-4D97-AF65-F5344CB8AC3E}">
        <p14:creationId xmlns:p14="http://schemas.microsoft.com/office/powerpoint/2010/main" val="428624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0377"/>
            <a:ext cx="10515600" cy="1325563"/>
          </a:xfrm>
        </p:spPr>
        <p:txBody>
          <a:bodyPr/>
          <a:lstStyle/>
          <a:p>
            <a:r>
              <a:rPr lang="en-US" dirty="0" smtClean="0"/>
              <a:t>How to train and test Data</a:t>
            </a:r>
            <a:endParaRPr lang="en-US" dirty="0"/>
          </a:p>
        </p:txBody>
      </p:sp>
      <p:sp>
        <p:nvSpPr>
          <p:cNvPr id="5" name="Rectangle 2"/>
          <p:cNvSpPr>
            <a:spLocks noGrp="1" noChangeArrowheads="1"/>
          </p:cNvSpPr>
          <p:nvPr>
            <p:ph idx="1"/>
          </p:nvPr>
        </p:nvSpPr>
        <p:spPr bwMode="auto">
          <a:xfrm>
            <a:off x="838200" y="1422834"/>
            <a:ext cx="10546413" cy="526297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To split your data into training and testing sets, you can use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function from the </a:t>
            </a:r>
            <a:r>
              <a:rPr kumimoji="0" 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sklearn.model_selection</a:t>
            </a: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module.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function randomly shuffles and partitions your data into two subsets,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typically one for training and one for testing.</a:t>
            </a:r>
            <a:r>
              <a:rPr kumimoji="0" 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Code:</a:t>
            </a:r>
          </a:p>
          <a:p>
            <a:pPr marL="0" lvl="0" indent="0">
              <a:lnSpc>
                <a:spcPct val="10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train_test_split</a:t>
            </a:r>
            <a:endParaRPr lang="en-US" dirty="0">
              <a:latin typeface="Times New Roman" panose="02020603050405020304" pitchFamily="18" charset="0"/>
              <a:cs typeface="Times New Roman" panose="02020603050405020304" pitchFamily="18" charset="0"/>
            </a:endParaRPr>
          </a:p>
          <a:p>
            <a:pPr marL="0" lvl="0" indent="0">
              <a:lnSpc>
                <a:spcPct val="100000"/>
              </a:lnSpc>
              <a:buNone/>
            </a:pPr>
            <a:endParaRPr lang="en-US"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Assuming 'X' is your input data and 'y' is your target variable</a:t>
            </a:r>
          </a:p>
          <a:p>
            <a:pPr marL="0" lvl="0" indent="0">
              <a:lnSpc>
                <a:spcPct val="100000"/>
              </a:lnSpc>
              <a:buNone/>
            </a:pP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(X, y,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=42)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76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42900"/>
            <a:ext cx="10668000" cy="5834063"/>
          </a:xfrm>
        </p:spPr>
        <p:txBody>
          <a:bodyPr/>
          <a:lstStyle/>
          <a:p>
            <a:pPr marL="0" indent="0">
              <a:buNone/>
            </a:pPr>
            <a:r>
              <a:rPr lang="en-US" dirty="0" smtClean="0"/>
              <a:t>In the above dataset there  are four main features</a:t>
            </a:r>
          </a:p>
          <a:p>
            <a:r>
              <a:rPr lang="en-US" dirty="0"/>
              <a:t> </a:t>
            </a:r>
            <a:r>
              <a:rPr lang="en-US" dirty="0" smtClean="0"/>
              <a:t>TV</a:t>
            </a:r>
          </a:p>
          <a:p>
            <a:r>
              <a:rPr lang="en-US" dirty="0" smtClean="0"/>
              <a:t>Radio</a:t>
            </a:r>
          </a:p>
          <a:p>
            <a:r>
              <a:rPr lang="en-US" dirty="0" smtClean="0"/>
              <a:t>Newspaper</a:t>
            </a:r>
          </a:p>
          <a:p>
            <a:r>
              <a:rPr lang="en-US" dirty="0" smtClean="0"/>
              <a:t>Sales</a:t>
            </a:r>
          </a:p>
          <a:p>
            <a:pPr marL="0" indent="0">
              <a:buNone/>
            </a:pPr>
            <a:r>
              <a:rPr lang="en-US" dirty="0"/>
              <a:t> </a:t>
            </a:r>
            <a:r>
              <a:rPr lang="en-US" dirty="0" smtClean="0"/>
              <a:t>   </a:t>
            </a:r>
            <a:r>
              <a:rPr lang="en-US" dirty="0" err="1" smtClean="0"/>
              <a:t>In,this</a:t>
            </a:r>
            <a:r>
              <a:rPr lang="en-US" dirty="0" smtClean="0"/>
              <a:t> dataset </a:t>
            </a:r>
            <a:r>
              <a:rPr lang="en-US" dirty="0" err="1" smtClean="0"/>
              <a:t>TV,Radio,Newspaper</a:t>
            </a:r>
            <a:r>
              <a:rPr lang="en-US" dirty="0" smtClean="0"/>
              <a:t> are independent variables and Sales is dependent </a:t>
            </a:r>
            <a:r>
              <a:rPr lang="en-US" dirty="0" err="1" smtClean="0"/>
              <a:t>variable.Based</a:t>
            </a:r>
            <a:r>
              <a:rPr lang="en-US" dirty="0" smtClean="0"/>
              <a:t> on the this we have to find the future sales </a:t>
            </a:r>
          </a:p>
          <a:p>
            <a:endParaRPr lang="en-US" dirty="0"/>
          </a:p>
        </p:txBody>
      </p:sp>
    </p:spTree>
    <p:extLst>
      <p:ext uri="{BB962C8B-B14F-4D97-AF65-F5344CB8AC3E}">
        <p14:creationId xmlns:p14="http://schemas.microsoft.com/office/powerpoint/2010/main" val="9017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PHASE2: INNOVATION</a:t>
            </a:r>
            <a:endParaRPr lang="en-US" b="1" dirty="0"/>
          </a:p>
        </p:txBody>
      </p:sp>
      <p:sp>
        <p:nvSpPr>
          <p:cNvPr id="3" name="Content Placeholder 2"/>
          <p:cNvSpPr>
            <a:spLocks noGrp="1"/>
          </p:cNvSpPr>
          <p:nvPr>
            <p:ph idx="1"/>
          </p:nvPr>
        </p:nvSpPr>
        <p:spPr/>
        <p:txBody>
          <a:bodyPr>
            <a:normAutofit fontScale="25000" lnSpcReduction="20000"/>
          </a:bodyPr>
          <a:lstStyle/>
          <a:p>
            <a:r>
              <a:rPr lang="en-US" sz="14400" dirty="0" smtClean="0">
                <a:latin typeface="Times New Roman" panose="02020603050405020304" pitchFamily="18" charset="0"/>
                <a:cs typeface="Times New Roman" panose="02020603050405020304" pitchFamily="18" charset="0"/>
              </a:rPr>
              <a:t>INTRODUCTION</a:t>
            </a:r>
          </a:p>
          <a:p>
            <a:r>
              <a:rPr lang="en-US" sz="14400" dirty="0" smtClean="0">
                <a:latin typeface="Times New Roman" panose="02020603050405020304" pitchFamily="18" charset="0"/>
                <a:cs typeface="Times New Roman" panose="02020603050405020304" pitchFamily="18" charset="0"/>
              </a:rPr>
              <a:t>IMPORTING DATASET</a:t>
            </a:r>
          </a:p>
          <a:p>
            <a:r>
              <a:rPr lang="en-US" sz="14400" dirty="0" smtClean="0">
                <a:latin typeface="Times New Roman" panose="02020603050405020304" pitchFamily="18" charset="0"/>
                <a:cs typeface="Times New Roman" panose="02020603050405020304" pitchFamily="18" charset="0"/>
              </a:rPr>
              <a:t>DATA PREPROCESSING</a:t>
            </a:r>
          </a:p>
          <a:p>
            <a:r>
              <a:rPr lang="en-US" sz="14400" dirty="0" smtClean="0">
                <a:latin typeface="Times New Roman" panose="02020603050405020304" pitchFamily="18" charset="0"/>
                <a:cs typeface="Times New Roman" panose="02020603050405020304" pitchFamily="18" charset="0"/>
              </a:rPr>
              <a:t>MODEL SELECTION</a:t>
            </a:r>
          </a:p>
          <a:p>
            <a:r>
              <a:rPr lang="en-US" sz="14400" dirty="0" smtClean="0">
                <a:latin typeface="Times New Roman" panose="02020603050405020304" pitchFamily="18" charset="0"/>
                <a:cs typeface="Times New Roman" panose="02020603050405020304" pitchFamily="18" charset="0"/>
              </a:rPr>
              <a:t>MODEL TRAINING</a:t>
            </a:r>
          </a:p>
          <a:p>
            <a:r>
              <a:rPr lang="en-US" sz="14400" dirty="0" smtClean="0">
                <a:latin typeface="Times New Roman" panose="02020603050405020304" pitchFamily="18" charset="0"/>
                <a:cs typeface="Times New Roman" panose="02020603050405020304" pitchFamily="18" charset="0"/>
              </a:rPr>
              <a:t>EVALUATION</a:t>
            </a:r>
          </a:p>
          <a:p>
            <a:endParaRPr lang="en-US" sz="9600" dirty="0" smtClean="0"/>
          </a:p>
          <a:p>
            <a:endParaRPr lang="en-US" sz="9600" dirty="0" smtClean="0"/>
          </a:p>
          <a:p>
            <a:endParaRPr lang="en-US" sz="9600" dirty="0" smtClean="0"/>
          </a:p>
          <a:p>
            <a:endParaRPr lang="en-US" sz="96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L</a:t>
            </a:r>
            <a:endParaRPr lang="en-US" dirty="0"/>
          </a:p>
        </p:txBody>
      </p:sp>
    </p:spTree>
    <p:extLst>
      <p:ext uri="{BB962C8B-B14F-4D97-AF65-F5344CB8AC3E}">
        <p14:creationId xmlns:p14="http://schemas.microsoft.com/office/powerpoint/2010/main" val="449313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42926" y="538162"/>
            <a:ext cx="11405356" cy="470949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374151"/>
                </a:solidFill>
                <a:effectLst/>
                <a:latin typeface="Söhne Mono"/>
              </a:rPr>
              <a:t>X</a:t>
            </a:r>
            <a:r>
              <a:rPr kumimoji="0" lang="en-US" b="0" i="0" u="none" strike="noStrike" cap="none" normalizeH="0" baseline="0" dirty="0" smtClean="0">
                <a:ln>
                  <a:noFill/>
                </a:ln>
                <a:solidFill>
                  <a:srgbClr val="374151"/>
                </a:solidFill>
                <a:effectLst/>
                <a:latin typeface="Söhne"/>
              </a:rPr>
              <a:t>: Input features (independent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374151"/>
                </a:solidFill>
                <a:effectLst/>
                <a:latin typeface="Söhne Mono"/>
              </a:rPr>
              <a:t>y</a:t>
            </a:r>
            <a:r>
              <a:rPr kumimoji="0" lang="en-US" b="0" i="0" u="none" strike="noStrike" cap="none" normalizeH="0" baseline="0" dirty="0" smtClean="0">
                <a:ln>
                  <a:noFill/>
                </a:ln>
                <a:solidFill>
                  <a:srgbClr val="374151"/>
                </a:solidFill>
                <a:effectLst/>
                <a:latin typeface="Söhne"/>
              </a:rPr>
              <a:t>: Target variable (dependent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err="1" smtClean="0">
                <a:ln>
                  <a:noFill/>
                </a:ln>
                <a:solidFill>
                  <a:srgbClr val="374151"/>
                </a:solidFill>
                <a:effectLst/>
                <a:latin typeface="Söhne Mono"/>
              </a:rPr>
              <a:t>test_size</a:t>
            </a:r>
            <a:r>
              <a:rPr kumimoji="0" lang="en-US" b="0" i="0" u="none" strike="noStrike" cap="none" normalizeH="0" baseline="0" dirty="0" smtClean="0">
                <a:ln>
                  <a:noFill/>
                </a:ln>
                <a:solidFill>
                  <a:srgbClr val="374151"/>
                </a:solidFill>
                <a:effectLst/>
                <a:latin typeface="Söhne"/>
              </a:rPr>
              <a:t>: The proportion of the dataset to include in the test split.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74151"/>
                </a:solidFill>
                <a:effectLst/>
                <a:latin typeface="Söhne"/>
              </a:rPr>
              <a:t> In this example, it's set to 20%, meaning 80% will be used for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err="1" smtClean="0">
                <a:ln>
                  <a:noFill/>
                </a:ln>
                <a:solidFill>
                  <a:srgbClr val="374151"/>
                </a:solidFill>
                <a:effectLst/>
                <a:latin typeface="Söhne Mono"/>
              </a:rPr>
              <a:t>random_state</a:t>
            </a:r>
            <a:r>
              <a:rPr kumimoji="0" lang="en-US" b="0" i="0" u="none" strike="noStrike" cap="none" normalizeH="0" baseline="0" dirty="0" smtClean="0">
                <a:ln>
                  <a:noFill/>
                </a:ln>
                <a:solidFill>
                  <a:srgbClr val="374151"/>
                </a:solidFill>
                <a:effectLst/>
                <a:latin typeface="Söhne"/>
              </a:rPr>
              <a:t>: Seed for the random number generator.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74151"/>
                </a:solidFill>
                <a:effectLst/>
                <a:latin typeface="Söhne"/>
              </a:rPr>
              <a:t>Setting this ensures that the split is reproducible.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74151"/>
                </a:solidFill>
                <a:effectLst/>
                <a:latin typeface="Söhne"/>
              </a:rPr>
              <a:t>After running this code, you will have </a:t>
            </a:r>
            <a:r>
              <a:rPr kumimoji="0" lang="en-US" b="1" i="0" u="none" strike="noStrike" cap="none" normalizeH="0" baseline="0" dirty="0" err="1" smtClean="0">
                <a:ln>
                  <a:noFill/>
                </a:ln>
                <a:solidFill>
                  <a:srgbClr val="374151"/>
                </a:solidFill>
                <a:effectLst/>
                <a:latin typeface="Söhne Mono"/>
              </a:rPr>
              <a:t>X_train</a:t>
            </a:r>
            <a:r>
              <a:rPr kumimoji="0" lang="en-US" b="0" i="0" u="none" strike="noStrike" cap="none" normalizeH="0" baseline="0" dirty="0" smtClean="0">
                <a:ln>
                  <a:noFill/>
                </a:ln>
                <a:solidFill>
                  <a:srgbClr val="374151"/>
                </a:solidFill>
                <a:effectLst/>
                <a:latin typeface="Söhne"/>
              </a:rPr>
              <a:t>, </a:t>
            </a:r>
            <a:r>
              <a:rPr kumimoji="0" lang="en-US" b="1" i="0" u="none" strike="noStrike" cap="none" normalizeH="0" baseline="0" dirty="0" err="1" smtClean="0">
                <a:ln>
                  <a:noFill/>
                </a:ln>
                <a:solidFill>
                  <a:srgbClr val="374151"/>
                </a:solidFill>
                <a:effectLst/>
                <a:latin typeface="Söhne Mono"/>
              </a:rPr>
              <a:t>X_test</a:t>
            </a:r>
            <a:r>
              <a:rPr kumimoji="0" lang="en-US" b="0" i="0" u="none" strike="noStrike" cap="none" normalizeH="0" baseline="0" dirty="0" smtClean="0">
                <a:ln>
                  <a:noFill/>
                </a:ln>
                <a:solidFill>
                  <a:srgbClr val="374151"/>
                </a:solidFill>
                <a:effectLst/>
                <a:latin typeface="Söhne"/>
              </a:rPr>
              <a:t>, </a:t>
            </a:r>
            <a:r>
              <a:rPr kumimoji="0" lang="en-US" b="1" i="0" u="none" strike="noStrike" cap="none" normalizeH="0" baseline="0" dirty="0" err="1" smtClean="0">
                <a:ln>
                  <a:noFill/>
                </a:ln>
                <a:solidFill>
                  <a:srgbClr val="374151"/>
                </a:solidFill>
                <a:effectLst/>
                <a:latin typeface="Söhne Mono"/>
              </a:rPr>
              <a:t>y_train</a:t>
            </a:r>
            <a:r>
              <a:rPr kumimoji="0" lang="en-US" b="0" i="0" u="none" strike="noStrike" cap="none" normalizeH="0" baseline="0" dirty="0" smtClean="0">
                <a:ln>
                  <a:noFill/>
                </a:ln>
                <a:solidFill>
                  <a:srgbClr val="374151"/>
                </a:solidFill>
                <a:effectLst/>
                <a:latin typeface="Söhne"/>
              </a:rPr>
              <a:t>,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74151"/>
                </a:solidFill>
                <a:effectLst/>
                <a:latin typeface="Söhne"/>
              </a:rPr>
              <a:t> </a:t>
            </a:r>
            <a:r>
              <a:rPr kumimoji="0" lang="en-US" b="1" i="0" u="none" strike="noStrike" cap="none" normalizeH="0" baseline="0" dirty="0" err="1" smtClean="0">
                <a:ln>
                  <a:noFill/>
                </a:ln>
                <a:solidFill>
                  <a:srgbClr val="374151"/>
                </a:solidFill>
                <a:effectLst/>
                <a:latin typeface="Söhne Mono"/>
              </a:rPr>
              <a:t>y_test</a:t>
            </a:r>
            <a:r>
              <a:rPr kumimoji="0" lang="en-US" b="0" i="0" u="none" strike="noStrike" cap="none" normalizeH="0" baseline="0" dirty="0" smtClean="0">
                <a:ln>
                  <a:noFill/>
                </a:ln>
                <a:solidFill>
                  <a:srgbClr val="374151"/>
                </a:solidFill>
                <a:effectLst/>
                <a:latin typeface="Söhne"/>
              </a:rPr>
              <a:t> containing the training and testing sets for both your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74151"/>
                </a:solidFill>
                <a:effectLst/>
                <a:latin typeface="Söhne"/>
              </a:rPr>
              <a:t> features and target variable.</a:t>
            </a:r>
            <a:endParaRPr kumimoji="0" 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5170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078" y="885825"/>
            <a:ext cx="9558867" cy="5376863"/>
          </a:xfrm>
        </p:spPr>
      </p:pic>
      <p:sp>
        <p:nvSpPr>
          <p:cNvPr id="5" name="TextBox 4"/>
          <p:cNvSpPr txBox="1"/>
          <p:nvPr/>
        </p:nvSpPr>
        <p:spPr>
          <a:xfrm flipH="1">
            <a:off x="700087" y="114300"/>
            <a:ext cx="9186862" cy="646331"/>
          </a:xfrm>
          <a:prstGeom prst="rect">
            <a:avLst/>
          </a:prstGeom>
          <a:noFill/>
        </p:spPr>
        <p:txBody>
          <a:bodyPr wrap="square" rtlCol="0">
            <a:spAutoFit/>
          </a:bodyPr>
          <a:lstStyle/>
          <a:p>
            <a:r>
              <a:rPr lang="en-US" sz="3600" dirty="0" smtClean="0"/>
              <a:t>Training and testing dataset</a:t>
            </a:r>
            <a:endParaRPr lang="en-US" sz="3600" dirty="0"/>
          </a:p>
        </p:txBody>
      </p:sp>
    </p:spTree>
    <p:extLst>
      <p:ext uri="{BB962C8B-B14F-4D97-AF65-F5344CB8AC3E}">
        <p14:creationId xmlns:p14="http://schemas.microsoft.com/office/powerpoint/2010/main" val="2206295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and training</a:t>
            </a:r>
            <a:endParaRPr lang="en-US" dirty="0"/>
          </a:p>
        </p:txBody>
      </p:sp>
      <p:sp>
        <p:nvSpPr>
          <p:cNvPr id="7" name="Rectangle 3"/>
          <p:cNvSpPr>
            <a:spLocks noGrp="1" noChangeArrowheads="1"/>
          </p:cNvSpPr>
          <p:nvPr>
            <p:ph idx="1"/>
          </p:nvPr>
        </p:nvSpPr>
        <p:spPr bwMode="auto">
          <a:xfrm>
            <a:off x="988672" y="1332370"/>
            <a:ext cx="10214656" cy="169328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Choose a machine learning algorithm or model that is appropriate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your task.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Train the model on the training data using the </a:t>
            </a: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fit</a:t>
            </a:r>
            <a:r>
              <a:rPr kumimoji="0" lang="en-US" b="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method</a:t>
            </a:r>
            <a:r>
              <a:rPr kumimoji="0" lang="en-US" sz="1200" b="0" i="0" u="none" strike="noStrike" cap="none" normalizeH="0" baseline="0" dirty="0" smtClean="0">
                <a:ln>
                  <a:noFill/>
                </a:ln>
                <a:solidFill>
                  <a:srgbClr val="374151"/>
                </a:solidFill>
                <a:effectLst/>
                <a:latin typeface="Söhne"/>
              </a:rPr>
              <a: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838200" y="3314700"/>
            <a:ext cx="4583453" cy="830997"/>
          </a:xfrm>
          <a:prstGeom prst="rect">
            <a:avLst/>
          </a:prstGeom>
          <a:noFill/>
        </p:spPr>
        <p:txBody>
          <a:bodyPr wrap="square" rtlCol="0">
            <a:spAutoFit/>
          </a:bodyPr>
          <a:lstStyle/>
          <a:p>
            <a:r>
              <a:rPr lang="en-US" sz="4800" dirty="0" smtClean="0"/>
              <a:t>Model evaluation</a:t>
            </a:r>
            <a:endParaRPr lang="en-US" sz="4800" dirty="0"/>
          </a:p>
        </p:txBody>
      </p:sp>
      <p:sp>
        <p:nvSpPr>
          <p:cNvPr id="10" name="TextBox 9"/>
          <p:cNvSpPr txBox="1"/>
          <p:nvPr/>
        </p:nvSpPr>
        <p:spPr>
          <a:xfrm>
            <a:off x="988672" y="4314825"/>
            <a:ext cx="10469903" cy="2062103"/>
          </a:xfrm>
          <a:prstGeom prst="rect">
            <a:avLst/>
          </a:prstGeom>
          <a:noFill/>
        </p:spPr>
        <p:txBody>
          <a:bodyPr wrap="square" rtlCol="0">
            <a:spAutoFit/>
          </a:bodyPr>
          <a:lstStyle/>
          <a:p>
            <a:r>
              <a:rPr lang="en-US" sz="3200" dirty="0"/>
              <a:t>Evaluate the model's performance on the testing data using appropriate metrics (e.g., accuracy, mean squared error, etc.). This step helps you understand how well your model is likely to perform on new, unseen data</a:t>
            </a:r>
            <a:endParaRPr lang="en-US" sz="3200" dirty="0"/>
          </a:p>
        </p:txBody>
      </p:sp>
    </p:spTree>
    <p:extLst>
      <p:ext uri="{BB962C8B-B14F-4D97-AF65-F5344CB8AC3E}">
        <p14:creationId xmlns:p14="http://schemas.microsoft.com/office/powerpoint/2010/main" val="743290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71513" y="571500"/>
            <a:ext cx="10682287" cy="5605463"/>
          </a:xfrm>
        </p:spPr>
        <p:txBody>
          <a:bodyPr>
            <a:normAutofit lnSpcReduction="10000"/>
          </a:bodyPr>
          <a:lstStyle/>
          <a:p>
            <a:pPr marL="0" indent="0">
              <a:buNone/>
            </a:pPr>
            <a:r>
              <a:rPr lang="en-US" sz="4000" dirty="0" smtClean="0">
                <a:latin typeface="Times New Roman" panose="02020603050405020304" pitchFamily="18" charset="0"/>
                <a:cs typeface="Times New Roman" panose="02020603050405020304" pitchFamily="18" charset="0"/>
              </a:rPr>
              <a:t>Regression Metrics</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Mean Absolute Error (MAE)</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Measures </a:t>
            </a:r>
            <a:r>
              <a:rPr lang="en-US" dirty="0">
                <a:latin typeface="Times New Roman" panose="02020603050405020304" pitchFamily="18" charset="0"/>
                <a:cs typeface="Times New Roman" panose="02020603050405020304" pitchFamily="18" charset="0"/>
              </a:rPr>
              <a:t>the average absolute differences between actual and predicted values. It gives you an idea of how far off your predictions are on average</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Mean Squared Error (MSE)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Similar </a:t>
            </a:r>
            <a:r>
              <a:rPr lang="en-US" dirty="0">
                <a:latin typeface="Times New Roman" panose="02020603050405020304" pitchFamily="18" charset="0"/>
                <a:cs typeface="Times New Roman" panose="02020603050405020304" pitchFamily="18" charset="0"/>
              </a:rPr>
              <a:t>to MAE, but squares the differences, which can amplify the impact of large errors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Root Mean Squared Error (RMSE)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square root of MSE. It gives you an interpretable measure in the same units as the target variable</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604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latin typeface="Times New Roman" panose="02020603050405020304" pitchFamily="18" charset="0"/>
                <a:cs typeface="Times New Roman" panose="02020603050405020304" pitchFamily="18" charset="0"/>
              </a:rPr>
              <a:t>Future</a:t>
            </a:r>
            <a:r>
              <a:rPr lang="en-US" dirty="0" smtClean="0"/>
              <a:t> Sales</a:t>
            </a:r>
            <a:endParaRPr lang="en-US" dirty="0"/>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"Future sales" refers to the anticipated revenue or volume of products or services that a business or individual expects to generate in the upcoming time period. It's a prediction of the sales performance for a specific period, which could range from days to months or even years into the future. Accurate forecasting of future sales is crucial for business planning, resource allocation, inventory management, and overall financial stability.</a:t>
            </a:r>
          </a:p>
        </p:txBody>
      </p:sp>
    </p:spTree>
    <p:extLst>
      <p:ext uri="{BB962C8B-B14F-4D97-AF65-F5344CB8AC3E}">
        <p14:creationId xmlns:p14="http://schemas.microsoft.com/office/powerpoint/2010/main" val="153029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sales prediction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Future sales prediction, also known as sales forecasting, is the process of using historical sales data, along with other relevant information and predictive techniques, to estimate or predict the future sales performance of a product, service, or business. The goal is to make informed decisions about production, inventory, marketing, and resource allocation based on these forecasts.</a:t>
            </a:r>
          </a:p>
        </p:txBody>
      </p:sp>
    </p:spTree>
    <p:extLst>
      <p:ext uri="{BB962C8B-B14F-4D97-AF65-F5344CB8AC3E}">
        <p14:creationId xmlns:p14="http://schemas.microsoft.com/office/powerpoint/2010/main" val="383029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source</a:t>
            </a:r>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The dataset for the above mentioned project was obtained from </a:t>
            </a:r>
            <a:r>
              <a:rPr lang="en-US" sz="3200" dirty="0" err="1" smtClean="0">
                <a:latin typeface="Times New Roman" panose="02020603050405020304" pitchFamily="18" charset="0"/>
                <a:cs typeface="Times New Roman" panose="02020603050405020304" pitchFamily="18" charset="0"/>
              </a:rPr>
              <a:t>kaggle</a:t>
            </a:r>
            <a:r>
              <a:rPr lang="en-US" sz="3200" dirty="0" smtClean="0">
                <a:latin typeface="Times New Roman" panose="02020603050405020304" pitchFamily="18" charset="0"/>
                <a:cs typeface="Times New Roman" panose="02020603050405020304" pitchFamily="18" charset="0"/>
              </a:rPr>
              <a:t> website.</a:t>
            </a:r>
          </a:p>
          <a:p>
            <a:r>
              <a:rPr lang="en-US" sz="3200" dirty="0" err="1" smtClean="0">
                <a:latin typeface="Times New Roman" panose="02020603050405020304" pitchFamily="18" charset="0"/>
                <a:cs typeface="Times New Roman" panose="02020603050405020304" pitchFamily="18" charset="0"/>
              </a:rPr>
              <a:t>Kaggle</a:t>
            </a:r>
            <a:r>
              <a:rPr lang="en-US" sz="3200" dirty="0" smtClean="0">
                <a:latin typeface="Times New Roman" panose="02020603050405020304" pitchFamily="18" charset="0"/>
                <a:cs typeface="Times New Roman" panose="02020603050405020304" pitchFamily="18" charset="0"/>
              </a:rPr>
              <a:t> is an popular dataset providing </a:t>
            </a:r>
            <a:r>
              <a:rPr lang="en-US" sz="3200" dirty="0" err="1" smtClean="0">
                <a:latin typeface="Times New Roman" panose="02020603050405020304" pitchFamily="18" charset="0"/>
                <a:cs typeface="Times New Roman" panose="02020603050405020304" pitchFamily="18" charset="0"/>
              </a:rPr>
              <a:t>source,where</a:t>
            </a:r>
            <a:r>
              <a:rPr lang="en-US" sz="3200" dirty="0" smtClean="0">
                <a:latin typeface="Times New Roman" panose="02020603050405020304" pitchFamily="18" charset="0"/>
                <a:cs typeface="Times New Roman" panose="02020603050405020304" pitchFamily="18" charset="0"/>
              </a:rPr>
              <a:t> obtained datasets are with high quality and less errors.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15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Imported dataset </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478" y="1337121"/>
            <a:ext cx="9472613" cy="5328345"/>
          </a:xfrm>
          <a:prstGeom prst="rect">
            <a:avLst/>
          </a:prstGeom>
        </p:spPr>
      </p:pic>
    </p:spTree>
    <p:extLst>
      <p:ext uri="{BB962C8B-B14F-4D97-AF65-F5344CB8AC3E}">
        <p14:creationId xmlns:p14="http://schemas.microsoft.com/office/powerpoint/2010/main" val="60670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about the columns</a:t>
            </a:r>
            <a:endParaRPr lang="en-US" dirty="0"/>
          </a:p>
        </p:txBody>
      </p:sp>
      <p:sp>
        <p:nvSpPr>
          <p:cNvPr id="3" name="Content Placeholder 2"/>
          <p:cNvSpPr>
            <a:spLocks noGrp="1"/>
          </p:cNvSpPr>
          <p:nvPr>
            <p:ph idx="1"/>
          </p:nvPr>
        </p:nvSpPr>
        <p:spPr/>
        <p:txBody>
          <a:bodyPr>
            <a:normAutofit lnSpcReduction="10000"/>
          </a:bodyPr>
          <a:lstStyle/>
          <a:p>
            <a:r>
              <a:rPr lang="en-US" dirty="0" smtClean="0"/>
              <a:t>The above dataset contains the following dataset:</a:t>
            </a:r>
          </a:p>
          <a:p>
            <a:pPr marL="0" indent="0">
              <a:buNone/>
            </a:pPr>
            <a:r>
              <a:rPr lang="en-US" dirty="0" smtClean="0"/>
              <a:t>            1)</a:t>
            </a:r>
            <a:r>
              <a:rPr lang="en-US" dirty="0" err="1" smtClean="0"/>
              <a:t>Tv</a:t>
            </a:r>
            <a:r>
              <a:rPr lang="en-US" dirty="0" smtClean="0"/>
              <a:t>:</a:t>
            </a:r>
          </a:p>
          <a:p>
            <a:pPr marL="0" indent="0">
              <a:buNone/>
            </a:pPr>
            <a:r>
              <a:rPr lang="en-US" dirty="0"/>
              <a:t> </a:t>
            </a:r>
            <a:r>
              <a:rPr lang="en-US" dirty="0" smtClean="0"/>
              <a:t>                   Contains the amount of sales of </a:t>
            </a:r>
            <a:r>
              <a:rPr lang="en-US" dirty="0" err="1" smtClean="0"/>
              <a:t>tv</a:t>
            </a:r>
            <a:r>
              <a:rPr lang="en-US" dirty="0" smtClean="0"/>
              <a:t>.</a:t>
            </a:r>
          </a:p>
          <a:p>
            <a:pPr marL="0" indent="0">
              <a:buNone/>
            </a:pPr>
            <a:r>
              <a:rPr lang="en-US" dirty="0"/>
              <a:t> </a:t>
            </a:r>
            <a:r>
              <a:rPr lang="en-US" dirty="0" smtClean="0"/>
              <a:t>           2)radio:</a:t>
            </a:r>
          </a:p>
          <a:p>
            <a:pPr marL="0" indent="0">
              <a:buNone/>
            </a:pPr>
            <a:r>
              <a:rPr lang="en-US" dirty="0"/>
              <a:t> </a:t>
            </a:r>
            <a:r>
              <a:rPr lang="en-US" dirty="0" smtClean="0"/>
              <a:t>                   Contains the amount of sales of radio.</a:t>
            </a:r>
          </a:p>
          <a:p>
            <a:pPr marL="0" indent="0">
              <a:buNone/>
            </a:pPr>
            <a:r>
              <a:rPr lang="en-US" dirty="0"/>
              <a:t> </a:t>
            </a:r>
            <a:r>
              <a:rPr lang="en-US" dirty="0" smtClean="0"/>
              <a:t>           3)Newspaper:</a:t>
            </a:r>
          </a:p>
          <a:p>
            <a:pPr marL="0" indent="0">
              <a:buNone/>
            </a:pPr>
            <a:r>
              <a:rPr lang="en-US" dirty="0"/>
              <a:t> </a:t>
            </a:r>
            <a:r>
              <a:rPr lang="en-US" dirty="0" smtClean="0"/>
              <a:t>                   Contains the amount of sales of newspaper.</a:t>
            </a:r>
          </a:p>
          <a:p>
            <a:pPr marL="0" indent="0">
              <a:buNone/>
            </a:pPr>
            <a:r>
              <a:rPr lang="en-US" dirty="0"/>
              <a:t> </a:t>
            </a:r>
            <a:r>
              <a:rPr lang="en-US" dirty="0" smtClean="0"/>
              <a:t>            4)Sales:</a:t>
            </a:r>
          </a:p>
          <a:p>
            <a:pPr marL="0" indent="0">
              <a:buNone/>
            </a:pPr>
            <a:r>
              <a:rPr lang="en-US" dirty="0"/>
              <a:t> </a:t>
            </a:r>
            <a:r>
              <a:rPr lang="en-US" dirty="0" smtClean="0"/>
              <a:t>                    Contain the sales amount</a:t>
            </a:r>
          </a:p>
        </p:txBody>
      </p:sp>
    </p:spTree>
    <p:extLst>
      <p:ext uri="{BB962C8B-B14F-4D97-AF65-F5344CB8AC3E}">
        <p14:creationId xmlns:p14="http://schemas.microsoft.com/office/powerpoint/2010/main" val="411669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idx="1"/>
          </p:nvPr>
        </p:nvSpPr>
        <p:spPr/>
        <p:txBody>
          <a:bodyPr>
            <a:normAutofit fontScale="85000" lnSpcReduction="20000"/>
          </a:bodyPr>
          <a:lstStyle/>
          <a:p>
            <a:r>
              <a:rPr lang="en-US" sz="2600" dirty="0" smtClean="0">
                <a:latin typeface="Times New Roman" panose="02020603050405020304" pitchFamily="18" charset="0"/>
                <a:cs typeface="Times New Roman" panose="02020603050405020304" pitchFamily="18" charset="0"/>
              </a:rPr>
              <a:t>Filling missing value</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Identify </a:t>
            </a:r>
            <a:r>
              <a:rPr lang="en-US" sz="2600" dirty="0">
                <a:latin typeface="Times New Roman" panose="02020603050405020304" pitchFamily="18" charset="0"/>
                <a:cs typeface="Times New Roman" panose="02020603050405020304" pitchFamily="18" charset="0"/>
              </a:rPr>
              <a:t>and decide how to deal with missing data points (e.g., imputation, removal, or interpolation</a:t>
            </a:r>
            <a:r>
              <a:rPr lang="en-US" sz="2600" dirty="0" smtClean="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Removing Duplicate Records:</a:t>
            </a:r>
          </a:p>
          <a:p>
            <a:pPr marL="457200" lvl="1" indent="0">
              <a:buNone/>
            </a:pPr>
            <a:r>
              <a:rPr lang="en-US" sz="2600" dirty="0" smtClean="0">
                <a:latin typeface="Times New Roman" panose="02020603050405020304" pitchFamily="18" charset="0"/>
                <a:cs typeface="Times New Roman" panose="02020603050405020304" pitchFamily="18" charset="0"/>
              </a:rPr>
              <a:t>    Identify </a:t>
            </a:r>
            <a:r>
              <a:rPr lang="en-US" sz="2600" dirty="0">
                <a:latin typeface="Times New Roman" panose="02020603050405020304" pitchFamily="18" charset="0"/>
                <a:cs typeface="Times New Roman" panose="02020603050405020304" pitchFamily="18" charset="0"/>
              </a:rPr>
              <a:t>and remove identical or redundant rows in the dataset</a:t>
            </a:r>
            <a:r>
              <a:rPr lang="en-US" sz="2600" dirty="0" smtClean="0">
                <a:latin typeface="Times New Roman" panose="02020603050405020304" pitchFamily="18" charset="0"/>
                <a:cs typeface="Times New Roman" panose="02020603050405020304" pitchFamily="18" charset="0"/>
              </a:rPr>
              <a:t>.</a:t>
            </a:r>
          </a:p>
          <a:p>
            <a:pPr marL="457200" lvl="1"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Handling Outliers:</a:t>
            </a:r>
          </a:p>
          <a:p>
            <a:pPr marL="457200" lvl="1" indent="0">
              <a:buNone/>
            </a:pPr>
            <a:r>
              <a:rPr lang="en-US" sz="2600" dirty="0">
                <a:latin typeface="Times New Roman" panose="02020603050405020304" pitchFamily="18" charset="0"/>
                <a:cs typeface="Times New Roman" panose="02020603050405020304" pitchFamily="18" charset="0"/>
              </a:rPr>
              <a:t>Identify and decide whether to remove, transform, or keep outliers based on their impact on the analysis</a:t>
            </a:r>
            <a:r>
              <a:rPr lang="en-US" sz="2600" dirty="0" smtClean="0">
                <a:latin typeface="Times New Roman" panose="02020603050405020304" pitchFamily="18" charset="0"/>
                <a:cs typeface="Times New Roman" panose="02020603050405020304" pitchFamily="18" charset="0"/>
              </a:rPr>
              <a:t>.</a:t>
            </a:r>
          </a:p>
          <a:p>
            <a:pPr lvl="1"/>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Standardizing Formats:</a:t>
            </a:r>
          </a:p>
          <a:p>
            <a:pPr marL="457200" lvl="1" indent="0">
              <a:buNone/>
            </a:pPr>
            <a:r>
              <a:rPr lang="en-US" sz="2600" dirty="0">
                <a:latin typeface="Times New Roman" panose="02020603050405020304" pitchFamily="18" charset="0"/>
                <a:cs typeface="Times New Roman" panose="02020603050405020304" pitchFamily="18" charset="0"/>
              </a:rPr>
              <a:t>Ensure consistent formats for data (e.g., date formats, units of measurement) to avoid discrepancies.</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90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81050" y="355600"/>
            <a:ext cx="10572750" cy="5821363"/>
          </a:xfrm>
        </p:spPr>
        <p:txBody>
          <a:bodyPr>
            <a:normAutofit fontScale="25000" lnSpcReduction="20000"/>
          </a:bodyPr>
          <a:lstStyle/>
          <a:p>
            <a:pPr marL="0" indent="0">
              <a:buNone/>
            </a:pPr>
            <a:r>
              <a:rPr lang="en-US" sz="14400" dirty="0" smtClean="0">
                <a:latin typeface="Times New Roman" panose="02020603050405020304" pitchFamily="18" charset="0"/>
                <a:cs typeface="Times New Roman" panose="02020603050405020304" pitchFamily="18" charset="0"/>
              </a:rPr>
              <a:t>LIBRARYS USED</a:t>
            </a:r>
          </a:p>
          <a:p>
            <a:pPr marL="0" indent="0">
              <a:buNone/>
            </a:pPr>
            <a:endParaRPr lang="en-US" sz="144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1)PANDAS:</a:t>
            </a:r>
          </a:p>
          <a:p>
            <a:pPr marL="0" indent="0">
              <a:buNone/>
            </a:pPr>
            <a:r>
              <a:rPr lang="en-US" sz="9600" dirty="0">
                <a:latin typeface="Times New Roman" panose="02020603050405020304" pitchFamily="18" charset="0"/>
                <a:cs typeface="Times New Roman" panose="02020603050405020304" pitchFamily="18" charset="0"/>
              </a:rPr>
              <a:t>The Pandas library in Python is an open-source data manipulation and analysis tool built on top of the Python programming language. It provides easy-to-use data structures and data analysis tools, making it an essential library for working with structured data</a:t>
            </a:r>
            <a:r>
              <a:rPr lang="en-US" sz="9600" dirty="0" smtClean="0">
                <a:latin typeface="Times New Roman" panose="02020603050405020304" pitchFamily="18" charset="0"/>
                <a:cs typeface="Times New Roman" panose="02020603050405020304" pitchFamily="18" charset="0"/>
              </a:rPr>
              <a:t>.</a:t>
            </a:r>
          </a:p>
          <a:p>
            <a:pPr marL="0" indent="0">
              <a:buNone/>
            </a:pPr>
            <a:endParaRPr lang="en-US" sz="9600" dirty="0" smtClean="0">
              <a:latin typeface="Times New Roman" panose="02020603050405020304" pitchFamily="18" charset="0"/>
              <a:cs typeface="Times New Roman" panose="02020603050405020304" pitchFamily="18" charset="0"/>
            </a:endParaRPr>
          </a:p>
          <a:p>
            <a:pPr marL="457200" indent="-457200">
              <a:buAutoNum type="arabicPeriod"/>
            </a:pPr>
            <a:r>
              <a:rPr lang="en-US" sz="9600" dirty="0" smtClean="0">
                <a:latin typeface="Times New Roman" panose="02020603050405020304" pitchFamily="18" charset="0"/>
                <a:cs typeface="Times New Roman" panose="02020603050405020304" pitchFamily="18" charset="0"/>
              </a:rPr>
              <a:t>Data Structures(</a:t>
            </a:r>
            <a:r>
              <a:rPr lang="en-US" sz="9600" dirty="0" err="1" smtClean="0">
                <a:latin typeface="Times New Roman" panose="02020603050405020304" pitchFamily="18" charset="0"/>
                <a:cs typeface="Times New Roman" panose="02020603050405020304" pitchFamily="18" charset="0"/>
              </a:rPr>
              <a:t>dataframe</a:t>
            </a:r>
            <a:r>
              <a:rPr lang="en-US" sz="9600" dirty="0" smtClean="0">
                <a:latin typeface="Times New Roman" panose="02020603050405020304" pitchFamily="18" charset="0"/>
                <a:cs typeface="Times New Roman" panose="02020603050405020304" pitchFamily="18" charset="0"/>
              </a:rPr>
              <a:t> and series)</a:t>
            </a:r>
          </a:p>
          <a:p>
            <a:pPr marL="457200" indent="-457200">
              <a:buFont typeface="Arial" panose="020B0604020202020204" pitchFamily="34" charset="0"/>
              <a:buAutoNum type="arabicPeriod"/>
            </a:pPr>
            <a:r>
              <a:rPr lang="en-US" sz="9600" dirty="0" smtClean="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Data </a:t>
            </a:r>
            <a:r>
              <a:rPr lang="en-US" sz="9600" dirty="0" smtClean="0">
                <a:latin typeface="Times New Roman" panose="02020603050405020304" pitchFamily="18" charset="0"/>
                <a:cs typeface="Times New Roman" panose="02020603050405020304" pitchFamily="18" charset="0"/>
              </a:rPr>
              <a:t>Manipulation</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Data Loading and </a:t>
            </a:r>
            <a:r>
              <a:rPr lang="en-US" sz="9600" dirty="0" smtClean="0">
                <a:latin typeface="Times New Roman" panose="02020603050405020304" pitchFamily="18" charset="0"/>
                <a:cs typeface="Times New Roman" panose="02020603050405020304" pitchFamily="18" charset="0"/>
              </a:rPr>
              <a:t>Saving</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Data Indexing and </a:t>
            </a:r>
            <a:r>
              <a:rPr lang="en-US" sz="9600" dirty="0" smtClean="0">
                <a:latin typeface="Times New Roman" panose="02020603050405020304" pitchFamily="18" charset="0"/>
                <a:cs typeface="Times New Roman" panose="02020603050405020304" pitchFamily="18" charset="0"/>
              </a:rPr>
              <a:t>Selection</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Handling Missing </a:t>
            </a:r>
            <a:r>
              <a:rPr lang="en-US" sz="9600" dirty="0" smtClean="0">
                <a:latin typeface="Times New Roman" panose="02020603050405020304" pitchFamily="18" charset="0"/>
                <a:cs typeface="Times New Roman" panose="02020603050405020304" pitchFamily="18" charset="0"/>
              </a:rPr>
              <a:t>Data</a:t>
            </a:r>
          </a:p>
          <a:p>
            <a:pPr marL="0" indent="0">
              <a:buNone/>
            </a:pPr>
            <a:endParaRPr lang="en-US" sz="9600" b="1"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Pandas is a powerful tool that simplifies many aspects of data handling and analysis in Python, making it an essential library for data scientists, analysts, and researchers.</a:t>
            </a:r>
          </a:p>
          <a:p>
            <a:pPr marL="0" indent="0">
              <a:buNone/>
            </a:pPr>
            <a:endParaRPr lang="en-US" sz="9600" b="1" dirty="0" smtClean="0">
              <a:latin typeface="Times New Roman" panose="02020603050405020304" pitchFamily="18" charset="0"/>
              <a:cs typeface="Times New Roman" panose="02020603050405020304" pitchFamily="18" charset="0"/>
            </a:endParaRPr>
          </a:p>
          <a:p>
            <a:pPr marL="0" indent="0">
              <a:buNone/>
            </a:pPr>
            <a:endParaRPr lang="en-US" sz="9600" b="1" dirty="0" smtClean="0">
              <a:latin typeface="Times New Roman" panose="02020603050405020304" pitchFamily="18" charset="0"/>
              <a:cs typeface="Times New Roman" panose="02020603050405020304" pitchFamily="18" charset="0"/>
            </a:endParaRPr>
          </a:p>
          <a:p>
            <a:pPr lvl="5"/>
            <a:endParaRPr lang="en-US" sz="9600" b="1" dirty="0">
              <a:latin typeface="Times New Roman" panose="02020603050405020304" pitchFamily="18" charset="0"/>
              <a:cs typeface="Times New Roman" panose="02020603050405020304" pitchFamily="18" charset="0"/>
            </a:endParaRPr>
          </a:p>
          <a:p>
            <a:pPr lvl="2"/>
            <a:endParaRPr lang="en-US" sz="9600" dirty="0" smtClean="0">
              <a:latin typeface="Times New Roman" panose="02020603050405020304" pitchFamily="18" charset="0"/>
              <a:cs typeface="Times New Roman" panose="02020603050405020304" pitchFamily="18" charset="0"/>
            </a:endParaRPr>
          </a:p>
          <a:p>
            <a:pPr marL="0" indent="0">
              <a:buNone/>
            </a:pPr>
            <a:endParaRPr lang="en-US" sz="9600" dirty="0" smtClean="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a:p>
            <a:pPr marL="0" indent="0">
              <a:buNone/>
            </a:pP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33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1403</Words>
  <Application>Microsoft Office PowerPoint</Application>
  <PresentationFormat>Widescreen</PresentationFormat>
  <Paragraphs>229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Söhne</vt:lpstr>
      <vt:lpstr>Söhne Mono</vt:lpstr>
      <vt:lpstr>Times New Roman</vt:lpstr>
      <vt:lpstr>Office Theme</vt:lpstr>
      <vt:lpstr>Future Sales Prediction</vt:lpstr>
      <vt:lpstr>PHASE2: INNOVATION</vt:lpstr>
      <vt:lpstr>What is Future Sales</vt:lpstr>
      <vt:lpstr>Future sales prediction</vt:lpstr>
      <vt:lpstr>Dataset source</vt:lpstr>
      <vt:lpstr>Imported dataset </vt:lpstr>
      <vt:lpstr>Details about the columns</vt:lpstr>
      <vt:lpstr>Data cleansing</vt:lpstr>
      <vt:lpstr>PowerPoint Presentation</vt:lpstr>
      <vt:lpstr>2)Numpy</vt:lpstr>
      <vt:lpstr>Matplotlib</vt:lpstr>
      <vt:lpstr>Scikit-learn</vt:lpstr>
      <vt:lpstr>Process to download libraries </vt:lpstr>
      <vt:lpstr>Time series Forecasting Techniques </vt:lpstr>
      <vt:lpstr>LSTM(Long Short-term Memory)</vt:lpstr>
      <vt:lpstr>How lstm works:</vt:lpstr>
      <vt:lpstr>Prophet</vt:lpstr>
      <vt:lpstr>How to train and test Data</vt:lpstr>
      <vt:lpstr>PowerPoint Presentation</vt:lpstr>
      <vt:lpstr>PowerPoint Presentation</vt:lpstr>
      <vt:lpstr>PowerPoint Presentation</vt:lpstr>
      <vt:lpstr>Model selection and training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welcome</dc:creator>
  <cp:lastModifiedBy>welcome</cp:lastModifiedBy>
  <cp:revision>34</cp:revision>
  <dcterms:created xsi:type="dcterms:W3CDTF">2023-10-09T15:41:44Z</dcterms:created>
  <dcterms:modified xsi:type="dcterms:W3CDTF">2023-10-10T18:10:50Z</dcterms:modified>
</cp:coreProperties>
</file>