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772" y="987043"/>
            <a:ext cx="4423424" cy="52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013" y="2008569"/>
            <a:ext cx="1398747" cy="2475037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0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Georgia"/>
                <a:cs typeface="Georgia"/>
              </a:rPr>
              <a:t>PGDATA</a:t>
            </a:r>
          </a:p>
          <a:p>
            <a:pPr marL="193675" indent="-181610">
              <a:lnSpc>
                <a:spcPct val="100000"/>
              </a:lnSpc>
              <a:spcBef>
                <a:spcPts val="905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-60" dirty="0">
                <a:latin typeface="Georgia"/>
                <a:cs typeface="Georgia"/>
              </a:rPr>
              <a:t>PGUSER</a:t>
            </a:r>
            <a:endParaRPr sz="2000" dirty="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80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-20" dirty="0">
                <a:latin typeface="Georgia"/>
                <a:cs typeface="Georgia"/>
              </a:rPr>
              <a:t>PGPORT</a:t>
            </a:r>
            <a:endParaRPr sz="2000" dirty="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75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-95" dirty="0">
                <a:latin typeface="Georgia"/>
                <a:cs typeface="Georgia"/>
              </a:rPr>
              <a:t>P</a:t>
            </a:r>
            <a:r>
              <a:rPr sz="2000" spc="195" dirty="0">
                <a:latin typeface="Georgia"/>
                <a:cs typeface="Georgia"/>
              </a:rPr>
              <a:t>G</a:t>
            </a:r>
            <a:r>
              <a:rPr sz="2000" dirty="0">
                <a:latin typeface="Georgia"/>
                <a:cs typeface="Georgia"/>
              </a:rPr>
              <a:t>D</a:t>
            </a:r>
            <a:r>
              <a:rPr sz="2000" spc="5" dirty="0">
                <a:latin typeface="Georgia"/>
                <a:cs typeface="Georgia"/>
              </a:rPr>
              <a:t>A</a:t>
            </a:r>
            <a:r>
              <a:rPr sz="2000" spc="-190" dirty="0">
                <a:latin typeface="Georgia"/>
                <a:cs typeface="Georgia"/>
              </a:rPr>
              <a:t>T</a:t>
            </a:r>
            <a:r>
              <a:rPr sz="2000" spc="75" dirty="0">
                <a:latin typeface="Georgia"/>
                <a:cs typeface="Georgia"/>
              </a:rPr>
              <a:t>A</a:t>
            </a:r>
            <a:r>
              <a:rPr sz="2000" spc="-114" dirty="0">
                <a:latin typeface="Georgia"/>
                <a:cs typeface="Georgia"/>
              </a:rPr>
              <a:t>B</a:t>
            </a:r>
            <a:r>
              <a:rPr sz="2000" spc="75" dirty="0">
                <a:latin typeface="Georgia"/>
                <a:cs typeface="Georgia"/>
              </a:rPr>
              <a:t>A</a:t>
            </a:r>
            <a:r>
              <a:rPr sz="2000" spc="-75" dirty="0">
                <a:latin typeface="Georgia"/>
                <a:cs typeface="Georgia"/>
              </a:rPr>
              <a:t>S</a:t>
            </a:r>
            <a:r>
              <a:rPr sz="2000" spc="-40" dirty="0">
                <a:latin typeface="Georgia"/>
                <a:cs typeface="Georgia"/>
              </a:rPr>
              <a:t>E</a:t>
            </a:r>
            <a:endParaRPr sz="2000" dirty="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80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-15" dirty="0">
                <a:latin typeface="Georgia"/>
                <a:cs typeface="Georgia"/>
              </a:rPr>
              <a:t>PGHOST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271" y="987043"/>
            <a:ext cx="1278900" cy="52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013" y="2008564"/>
            <a:ext cx="6772275" cy="34855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0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35" dirty="0">
                <a:latin typeface="Georgia"/>
                <a:cs typeface="Georgia"/>
              </a:rPr>
              <a:t>Used </a:t>
            </a:r>
            <a:r>
              <a:rPr sz="2000" spc="114" dirty="0">
                <a:latin typeface="Georgia"/>
                <a:cs typeface="Georgia"/>
              </a:rPr>
              <a:t>by </a:t>
            </a:r>
            <a:r>
              <a:rPr sz="2000" spc="30" dirty="0">
                <a:latin typeface="Georgia"/>
                <a:cs typeface="Georgia"/>
              </a:rPr>
              <a:t>command </a:t>
            </a:r>
            <a:r>
              <a:rPr sz="2000" spc="50" dirty="0">
                <a:latin typeface="Georgia"/>
                <a:cs typeface="Georgia"/>
              </a:rPr>
              <a:t>like </a:t>
            </a:r>
            <a:r>
              <a:rPr sz="2000" spc="35" dirty="0">
                <a:latin typeface="Georgia"/>
                <a:cs typeface="Georgia"/>
              </a:rPr>
              <a:t>pg_ctl and</a:t>
            </a:r>
            <a:r>
              <a:rPr sz="2000" spc="-21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initdb</a:t>
            </a:r>
            <a:endParaRPr sz="2000" dirty="0">
              <a:latin typeface="Georgia"/>
              <a:cs typeface="Georgia"/>
            </a:endParaRPr>
          </a:p>
          <a:p>
            <a:pPr marL="193675" marR="189865" indent="-181610">
              <a:lnSpc>
                <a:spcPts val="2180"/>
              </a:lnSpc>
              <a:spcBef>
                <a:spcPts val="1160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-120" dirty="0">
                <a:latin typeface="Georgia"/>
                <a:cs typeface="Georgia"/>
              </a:rPr>
              <a:t>If </a:t>
            </a:r>
            <a:r>
              <a:rPr sz="2000" spc="145" dirty="0">
                <a:latin typeface="Trebuchet MS"/>
                <a:cs typeface="Trebuchet MS"/>
              </a:rPr>
              <a:t>–</a:t>
            </a:r>
            <a:r>
              <a:rPr sz="2000" spc="145" dirty="0">
                <a:latin typeface="Georgia"/>
                <a:cs typeface="Georgia"/>
              </a:rPr>
              <a:t>D </a:t>
            </a:r>
            <a:r>
              <a:rPr sz="2000" spc="20" dirty="0">
                <a:latin typeface="Georgia"/>
                <a:cs typeface="Georgia"/>
              </a:rPr>
              <a:t>option </a:t>
            </a:r>
            <a:r>
              <a:rPr sz="2000" spc="35" dirty="0">
                <a:latin typeface="Georgia"/>
                <a:cs typeface="Georgia"/>
              </a:rPr>
              <a:t>is </a:t>
            </a:r>
            <a:r>
              <a:rPr sz="2000" spc="-30" dirty="0">
                <a:latin typeface="Georgia"/>
                <a:cs typeface="Georgia"/>
              </a:rPr>
              <a:t>not </a:t>
            </a:r>
            <a:r>
              <a:rPr sz="2000" spc="75" dirty="0">
                <a:latin typeface="Georgia"/>
                <a:cs typeface="Georgia"/>
              </a:rPr>
              <a:t>specified </a:t>
            </a:r>
            <a:r>
              <a:rPr sz="2000" spc="-5" dirty="0">
                <a:latin typeface="Georgia"/>
                <a:cs typeface="Georgia"/>
              </a:rPr>
              <a:t>in </a:t>
            </a:r>
            <a:r>
              <a:rPr sz="2000" spc="20" dirty="0">
                <a:latin typeface="Georgia"/>
                <a:cs typeface="Georgia"/>
              </a:rPr>
              <a:t>the </a:t>
            </a:r>
            <a:r>
              <a:rPr sz="2000" spc="30" dirty="0">
                <a:latin typeface="Georgia"/>
                <a:cs typeface="Georgia"/>
              </a:rPr>
              <a:t>command </a:t>
            </a:r>
            <a:r>
              <a:rPr sz="2000" spc="50" dirty="0">
                <a:latin typeface="Georgia"/>
                <a:cs typeface="Georgia"/>
              </a:rPr>
              <a:t>. </a:t>
            </a:r>
            <a:r>
              <a:rPr sz="2000" spc="-130" dirty="0">
                <a:latin typeface="Georgia"/>
                <a:cs typeface="Georgia"/>
              </a:rPr>
              <a:t>It </a:t>
            </a:r>
            <a:r>
              <a:rPr sz="2000" spc="35" dirty="0">
                <a:latin typeface="Georgia"/>
                <a:cs typeface="Georgia"/>
              </a:rPr>
              <a:t>will </a:t>
            </a:r>
            <a:r>
              <a:rPr sz="2000" spc="70" dirty="0">
                <a:latin typeface="Georgia"/>
                <a:cs typeface="Georgia"/>
              </a:rPr>
              <a:t>pickup </a:t>
            </a:r>
            <a:r>
              <a:rPr sz="2000" spc="20" dirty="0">
                <a:latin typeface="Georgia"/>
                <a:cs typeface="Georgia"/>
              </a:rPr>
              <a:t>the </a:t>
            </a:r>
            <a:r>
              <a:rPr sz="2000" spc="70" dirty="0">
                <a:latin typeface="Georgia"/>
                <a:cs typeface="Georgia"/>
              </a:rPr>
              <a:t>value </a:t>
            </a:r>
            <a:r>
              <a:rPr sz="2000" spc="35" dirty="0">
                <a:latin typeface="Georgia"/>
                <a:cs typeface="Georgia"/>
              </a:rPr>
              <a:t>set</a:t>
            </a:r>
            <a:r>
              <a:rPr sz="2000" spc="-2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  </a:t>
            </a:r>
            <a:r>
              <a:rPr sz="2000" dirty="0">
                <a:latin typeface="Georgia"/>
                <a:cs typeface="Georgia"/>
              </a:rPr>
              <a:t>PGDATA </a:t>
            </a:r>
            <a:r>
              <a:rPr sz="2000" spc="5" dirty="0">
                <a:latin typeface="Georgia"/>
                <a:cs typeface="Georgia"/>
              </a:rPr>
              <a:t>environment</a:t>
            </a:r>
            <a:r>
              <a:rPr sz="2000" spc="80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variable.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 dirty="0">
              <a:latin typeface="Georgia"/>
              <a:cs typeface="Georgia"/>
            </a:endParaRPr>
          </a:p>
          <a:p>
            <a:pPr marL="927735">
              <a:lnSpc>
                <a:spcPct val="100000"/>
              </a:lnSpc>
              <a:spcBef>
                <a:spcPts val="1595"/>
              </a:spcBef>
            </a:pPr>
            <a:r>
              <a:rPr sz="2000" spc="45" dirty="0">
                <a:latin typeface="Georgia"/>
                <a:cs typeface="Georgia"/>
              </a:rPr>
              <a:t>Example:</a:t>
            </a:r>
            <a:endParaRPr sz="2000" dirty="0">
              <a:latin typeface="Georgia"/>
              <a:cs typeface="Georgia"/>
            </a:endParaRPr>
          </a:p>
          <a:p>
            <a:pPr marL="2757805">
              <a:lnSpc>
                <a:spcPct val="100000"/>
              </a:lnSpc>
              <a:spcBef>
                <a:spcPts val="980"/>
              </a:spcBef>
            </a:pPr>
            <a:r>
              <a:rPr sz="2000" spc="35" dirty="0">
                <a:latin typeface="Georgia"/>
                <a:cs typeface="Georgia"/>
              </a:rPr>
              <a:t>pg_ctl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start</a:t>
            </a:r>
            <a:endParaRPr sz="2000" dirty="0">
              <a:latin typeface="Georgia"/>
              <a:cs typeface="Georgia"/>
            </a:endParaRPr>
          </a:p>
          <a:p>
            <a:pPr marL="1842770">
              <a:lnSpc>
                <a:spcPct val="100000"/>
              </a:lnSpc>
              <a:spcBef>
                <a:spcPts val="900"/>
              </a:spcBef>
            </a:pPr>
            <a:r>
              <a:rPr sz="2000" spc="20" dirty="0">
                <a:latin typeface="Georgia"/>
                <a:cs typeface="Georgia"/>
              </a:rPr>
              <a:t>the </a:t>
            </a:r>
            <a:r>
              <a:rPr sz="2000" spc="35" dirty="0">
                <a:latin typeface="Georgia"/>
                <a:cs typeface="Georgia"/>
              </a:rPr>
              <a:t>cluster </a:t>
            </a:r>
            <a:r>
              <a:rPr sz="2000" spc="20" dirty="0">
                <a:latin typeface="Georgia"/>
                <a:cs typeface="Georgia"/>
              </a:rPr>
              <a:t>path </a:t>
            </a:r>
            <a:r>
              <a:rPr sz="2000" spc="25" dirty="0">
                <a:latin typeface="Georgia"/>
                <a:cs typeface="Georgia"/>
              </a:rPr>
              <a:t>mentioned </a:t>
            </a:r>
            <a:r>
              <a:rPr sz="2000" spc="-5" dirty="0">
                <a:latin typeface="Georgia"/>
                <a:cs typeface="Georgia"/>
              </a:rPr>
              <a:t>in </a:t>
            </a:r>
            <a:r>
              <a:rPr sz="2000" spc="20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PGDATA </a:t>
            </a:r>
            <a:r>
              <a:rPr sz="2000" spc="75" dirty="0">
                <a:latin typeface="Georgia"/>
                <a:cs typeface="Georgia"/>
              </a:rPr>
              <a:t>variable </a:t>
            </a:r>
            <a:r>
              <a:rPr sz="2000" spc="35" dirty="0">
                <a:latin typeface="Georgia"/>
                <a:cs typeface="Georgia"/>
              </a:rPr>
              <a:t>is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started.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558" y="987043"/>
            <a:ext cx="3711252" cy="52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1558" y="995293"/>
            <a:ext cx="1637621" cy="508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2015" y="2008564"/>
            <a:ext cx="7428548" cy="343991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0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-60" dirty="0">
                <a:latin typeface="Georgia"/>
                <a:cs typeface="Georgia"/>
              </a:rPr>
              <a:t>PGUSER</a:t>
            </a:r>
            <a:endParaRPr sz="200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05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-20" dirty="0">
                <a:latin typeface="Georgia"/>
                <a:cs typeface="Georgia"/>
              </a:rPr>
              <a:t>PGPORT</a:t>
            </a:r>
            <a:endParaRPr sz="200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80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-15" dirty="0">
                <a:latin typeface="Georgia"/>
                <a:cs typeface="Georgia"/>
              </a:rPr>
              <a:t>PGDATABASE</a:t>
            </a:r>
            <a:endParaRPr sz="200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75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-15" dirty="0">
                <a:latin typeface="Georgia"/>
                <a:cs typeface="Georgia"/>
              </a:rPr>
              <a:t>PGHOST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Georgia"/>
              <a:cs typeface="Georgia"/>
            </a:endParaRPr>
          </a:p>
          <a:p>
            <a:pPr marL="12700" marR="5080" indent="915035" algn="just">
              <a:lnSpc>
                <a:spcPct val="89200"/>
              </a:lnSpc>
              <a:spcBef>
                <a:spcPts val="1889"/>
              </a:spcBef>
            </a:pPr>
            <a:r>
              <a:rPr sz="2000" spc="90" dirty="0">
                <a:latin typeface="Georgia"/>
                <a:cs typeface="Georgia"/>
              </a:rPr>
              <a:t>Above </a:t>
            </a:r>
            <a:r>
              <a:rPr sz="2000" spc="5" dirty="0">
                <a:latin typeface="Georgia"/>
                <a:cs typeface="Georgia"/>
              </a:rPr>
              <a:t>environment </a:t>
            </a:r>
            <a:r>
              <a:rPr sz="2000" spc="70" dirty="0">
                <a:latin typeface="Georgia"/>
                <a:cs typeface="Georgia"/>
              </a:rPr>
              <a:t>variables </a:t>
            </a:r>
            <a:r>
              <a:rPr sz="2000" spc="55" dirty="0">
                <a:latin typeface="Georgia"/>
                <a:cs typeface="Georgia"/>
              </a:rPr>
              <a:t>are </a:t>
            </a:r>
            <a:r>
              <a:rPr sz="2000" spc="70" dirty="0">
                <a:latin typeface="Georgia"/>
                <a:cs typeface="Georgia"/>
              </a:rPr>
              <a:t>used </a:t>
            </a:r>
            <a:r>
              <a:rPr sz="2000" spc="114" dirty="0">
                <a:latin typeface="Georgia"/>
                <a:cs typeface="Georgia"/>
              </a:rPr>
              <a:t>by</a:t>
            </a:r>
            <a:r>
              <a:rPr sz="2000" spc="-33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tools </a:t>
            </a:r>
            <a:r>
              <a:rPr sz="2000" spc="50" dirty="0">
                <a:latin typeface="Georgia"/>
                <a:cs typeface="Georgia"/>
              </a:rPr>
              <a:t>like </a:t>
            </a:r>
            <a:r>
              <a:rPr sz="2000" spc="80" dirty="0">
                <a:latin typeface="Georgia"/>
                <a:cs typeface="Georgia"/>
              </a:rPr>
              <a:t>psql </a:t>
            </a:r>
            <a:r>
              <a:rPr sz="2000" spc="35" dirty="0">
                <a:latin typeface="Georgia"/>
                <a:cs typeface="Georgia"/>
              </a:rPr>
              <a:t>and </a:t>
            </a:r>
            <a:r>
              <a:rPr sz="2000" spc="20" dirty="0">
                <a:latin typeface="Georgia"/>
                <a:cs typeface="Georgia"/>
              </a:rPr>
              <a:t>other </a:t>
            </a:r>
            <a:r>
              <a:rPr sz="2000" spc="10" dirty="0">
                <a:latin typeface="Georgia"/>
                <a:cs typeface="Georgia"/>
              </a:rPr>
              <a:t>utilities. </a:t>
            </a:r>
            <a:r>
              <a:rPr sz="2000" spc="-120" dirty="0">
                <a:latin typeface="Georgia"/>
                <a:cs typeface="Georgia"/>
              </a:rPr>
              <a:t>If  </a:t>
            </a:r>
            <a:r>
              <a:rPr sz="2000" spc="2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port</a:t>
            </a:r>
            <a:r>
              <a:rPr sz="2000" spc="114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,</a:t>
            </a:r>
            <a:r>
              <a:rPr sz="2000" spc="-170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user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,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database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,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host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are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not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explicitly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mentioned</a:t>
            </a:r>
            <a:r>
              <a:rPr sz="2000" spc="130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during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command</a:t>
            </a:r>
            <a:r>
              <a:rPr sz="2000" spc="50" dirty="0">
                <a:latin typeface="Georgia"/>
                <a:cs typeface="Georgia"/>
              </a:rPr>
              <a:t> ,</a:t>
            </a:r>
            <a:r>
              <a:rPr sz="2000" spc="-1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then</a:t>
            </a:r>
            <a:r>
              <a:rPr sz="2000" spc="85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it  </a:t>
            </a:r>
            <a:r>
              <a:rPr sz="2000" spc="35" dirty="0">
                <a:latin typeface="Georgia"/>
                <a:cs typeface="Georgia"/>
              </a:rPr>
              <a:t>will </a:t>
            </a:r>
            <a:r>
              <a:rPr sz="2000" spc="70" dirty="0">
                <a:latin typeface="Georgia"/>
                <a:cs typeface="Georgia"/>
              </a:rPr>
              <a:t>pickup </a:t>
            </a:r>
            <a:r>
              <a:rPr sz="2000" spc="20" dirty="0">
                <a:latin typeface="Georgia"/>
                <a:cs typeface="Georgia"/>
              </a:rPr>
              <a:t>the </a:t>
            </a:r>
            <a:r>
              <a:rPr sz="2000" spc="65" dirty="0">
                <a:latin typeface="Georgia"/>
                <a:cs typeface="Georgia"/>
              </a:rPr>
              <a:t>values </a:t>
            </a:r>
            <a:r>
              <a:rPr sz="2000" spc="35" dirty="0">
                <a:latin typeface="Georgia"/>
                <a:cs typeface="Georgia"/>
              </a:rPr>
              <a:t>set </a:t>
            </a:r>
            <a:r>
              <a:rPr sz="2000" spc="-5" dirty="0">
                <a:latin typeface="Georgia"/>
                <a:cs typeface="Georgia"/>
              </a:rPr>
              <a:t>in </a:t>
            </a:r>
            <a:r>
              <a:rPr sz="2000" spc="80" dirty="0">
                <a:latin typeface="Georgia"/>
                <a:cs typeface="Georgia"/>
              </a:rPr>
              <a:t>above </a:t>
            </a:r>
            <a:r>
              <a:rPr sz="2000" spc="5" dirty="0">
                <a:latin typeface="Georgia"/>
                <a:cs typeface="Georgia"/>
              </a:rPr>
              <a:t>environment</a:t>
            </a:r>
            <a:r>
              <a:rPr sz="2000" spc="365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variables.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51263" y="6229682"/>
            <a:ext cx="342900" cy="457200"/>
            <a:chOff x="11401683" y="6229682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83" y="6229682"/>
              <a:ext cx="457199" cy="4572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3" y="6258875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6"/>
                  </a:moveTo>
                  <a:lnTo>
                    <a:pt x="5266" y="153683"/>
                  </a:lnTo>
                  <a:lnTo>
                    <a:pt x="20267" y="111711"/>
                  </a:lnTo>
                  <a:lnTo>
                    <a:pt x="43806" y="74687"/>
                  </a:lnTo>
                  <a:lnTo>
                    <a:pt x="74686" y="43806"/>
                  </a:lnTo>
                  <a:lnTo>
                    <a:pt x="111709" y="20267"/>
                  </a:lnTo>
                  <a:lnTo>
                    <a:pt x="153679" y="5266"/>
                  </a:lnTo>
                  <a:lnTo>
                    <a:pt x="199400" y="0"/>
                  </a:lnTo>
                  <a:lnTo>
                    <a:pt x="245158" y="5266"/>
                  </a:lnTo>
                  <a:lnTo>
                    <a:pt x="287143" y="20267"/>
                  </a:lnTo>
                  <a:lnTo>
                    <a:pt x="324165" y="43806"/>
                  </a:lnTo>
                  <a:lnTo>
                    <a:pt x="355032" y="74687"/>
                  </a:lnTo>
                  <a:lnTo>
                    <a:pt x="378554" y="111711"/>
                  </a:lnTo>
                  <a:lnTo>
                    <a:pt x="393540" y="153683"/>
                  </a:lnTo>
                  <a:lnTo>
                    <a:pt x="398800" y="199406"/>
                  </a:lnTo>
                  <a:lnTo>
                    <a:pt x="393540" y="245130"/>
                  </a:lnTo>
                  <a:lnTo>
                    <a:pt x="378554" y="287104"/>
                  </a:lnTo>
                  <a:lnTo>
                    <a:pt x="355032" y="324131"/>
                  </a:lnTo>
                  <a:lnTo>
                    <a:pt x="324165" y="355014"/>
                  </a:lnTo>
                  <a:lnTo>
                    <a:pt x="287143" y="378555"/>
                  </a:lnTo>
                  <a:lnTo>
                    <a:pt x="245158" y="393558"/>
                  </a:lnTo>
                  <a:lnTo>
                    <a:pt x="199400" y="398825"/>
                  </a:lnTo>
                  <a:lnTo>
                    <a:pt x="153679" y="393558"/>
                  </a:lnTo>
                  <a:lnTo>
                    <a:pt x="111709" y="378555"/>
                  </a:lnTo>
                  <a:lnTo>
                    <a:pt x="74686" y="355014"/>
                  </a:lnTo>
                  <a:lnTo>
                    <a:pt x="43806" y="324131"/>
                  </a:lnTo>
                  <a:lnTo>
                    <a:pt x="20267" y="287104"/>
                  </a:lnTo>
                  <a:lnTo>
                    <a:pt x="5266" y="245130"/>
                  </a:lnTo>
                  <a:lnTo>
                    <a:pt x="0" y="1994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89555" y="987043"/>
            <a:ext cx="6015703" cy="521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013" y="2119309"/>
            <a:ext cx="7400925" cy="34656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56515" rIns="0" bIns="0" rtlCol="0">
            <a:spAutoFit/>
          </a:bodyPr>
          <a:lstStyle/>
          <a:p>
            <a:pPr marL="193675" marR="5080" indent="-181610">
              <a:lnSpc>
                <a:spcPts val="2100"/>
              </a:lnSpc>
              <a:spcBef>
                <a:spcPts val="445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20" dirty="0">
                <a:latin typeface="Georgia"/>
                <a:cs typeface="Georgia"/>
              </a:rPr>
              <a:t>After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the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installation,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make</a:t>
            </a:r>
            <a:r>
              <a:rPr sz="2000" spc="9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sure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bin,</a:t>
            </a:r>
            <a:r>
              <a:rPr sz="2000" b="1" spc="-95" dirty="0">
                <a:latin typeface="Georgia"/>
                <a:cs typeface="Georgia"/>
              </a:rPr>
              <a:t> </a:t>
            </a:r>
            <a:r>
              <a:rPr sz="2000" b="1" spc="-40" dirty="0">
                <a:latin typeface="Georgia"/>
                <a:cs typeface="Georgia"/>
              </a:rPr>
              <a:t>doc,</a:t>
            </a:r>
            <a:r>
              <a:rPr sz="2000" b="1" spc="55" dirty="0">
                <a:latin typeface="Georgia"/>
                <a:cs typeface="Georgia"/>
              </a:rPr>
              <a:t> </a:t>
            </a:r>
            <a:r>
              <a:rPr sz="2000" b="1" spc="-15" dirty="0">
                <a:latin typeface="Georgia"/>
                <a:cs typeface="Georgia"/>
              </a:rPr>
              <a:t>include,</a:t>
            </a:r>
            <a:r>
              <a:rPr sz="2000" b="1" spc="-170" dirty="0">
                <a:latin typeface="Georgia"/>
                <a:cs typeface="Georgia"/>
              </a:rPr>
              <a:t> </a:t>
            </a:r>
            <a:r>
              <a:rPr sz="2000" b="1" spc="15" dirty="0">
                <a:latin typeface="Georgia"/>
                <a:cs typeface="Georgia"/>
              </a:rPr>
              <a:t>lib,</a:t>
            </a:r>
            <a:r>
              <a:rPr sz="2000" b="1" spc="-100" dirty="0">
                <a:latin typeface="Georgia"/>
                <a:cs typeface="Georgia"/>
              </a:rPr>
              <a:t> </a:t>
            </a:r>
            <a:r>
              <a:rPr sz="2000" b="1" spc="-40" dirty="0">
                <a:latin typeface="Georgia"/>
                <a:cs typeface="Georgia"/>
              </a:rPr>
              <a:t>man</a:t>
            </a:r>
            <a:r>
              <a:rPr sz="2000" b="1" spc="-114" dirty="0">
                <a:latin typeface="Georgia"/>
                <a:cs typeface="Georgia"/>
              </a:rPr>
              <a:t> </a:t>
            </a:r>
            <a:r>
              <a:rPr sz="2000" b="1" spc="-55" dirty="0">
                <a:latin typeface="Georgia"/>
                <a:cs typeface="Georgia"/>
              </a:rPr>
              <a:t>and</a:t>
            </a:r>
            <a:r>
              <a:rPr sz="2000" b="1" spc="-40" dirty="0">
                <a:latin typeface="Georgia"/>
                <a:cs typeface="Georgia"/>
              </a:rPr>
              <a:t> share</a:t>
            </a:r>
            <a:r>
              <a:rPr sz="2000" b="1" spc="-180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directories  are </a:t>
            </a:r>
            <a:r>
              <a:rPr sz="2000" spc="65" dirty="0">
                <a:latin typeface="Georgia"/>
                <a:cs typeface="Georgia"/>
              </a:rPr>
              <a:t>created </a:t>
            </a:r>
            <a:r>
              <a:rPr sz="2000" spc="45" dirty="0">
                <a:latin typeface="Georgia"/>
                <a:cs typeface="Georgia"/>
              </a:rPr>
              <a:t>under </a:t>
            </a:r>
            <a:r>
              <a:rPr sz="2000" spc="20" dirty="0">
                <a:latin typeface="Georgia"/>
                <a:cs typeface="Georgia"/>
              </a:rPr>
              <a:t>the </a:t>
            </a:r>
            <a:r>
              <a:rPr sz="2000" spc="35" dirty="0">
                <a:latin typeface="Georgia"/>
                <a:cs typeface="Georgia"/>
              </a:rPr>
              <a:t>default </a:t>
            </a:r>
            <a:r>
              <a:rPr sz="2000" spc="10" dirty="0">
                <a:latin typeface="Georgia"/>
                <a:cs typeface="Georgia"/>
              </a:rPr>
              <a:t>/opt/PostgreSQL/10.6 </a:t>
            </a:r>
            <a:r>
              <a:rPr sz="2000" spc="50" dirty="0">
                <a:latin typeface="Georgia"/>
                <a:cs typeface="Georgia"/>
              </a:rPr>
              <a:t>directory as </a:t>
            </a:r>
            <a:r>
              <a:rPr sz="2000" spc="10" dirty="0">
                <a:latin typeface="Georgia"/>
                <a:cs typeface="Georgia"/>
              </a:rPr>
              <a:t>shown</a:t>
            </a:r>
            <a:r>
              <a:rPr sz="2000" spc="-300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below.</a:t>
            </a:r>
            <a:endParaRPr sz="2000" dirty="0">
              <a:latin typeface="Georgia"/>
              <a:cs typeface="Georgia"/>
            </a:endParaRPr>
          </a:p>
          <a:p>
            <a:pPr marL="336550">
              <a:lnSpc>
                <a:spcPct val="100000"/>
              </a:lnSpc>
              <a:spcBef>
                <a:spcPts val="185"/>
              </a:spcBef>
            </a:pPr>
            <a:r>
              <a:rPr sz="1800" b="1" spc="-65" dirty="0">
                <a:latin typeface="Georgia"/>
                <a:cs typeface="Georgia"/>
              </a:rPr>
              <a:t># </a:t>
            </a:r>
            <a:r>
              <a:rPr sz="1800" b="1" spc="-15" dirty="0">
                <a:latin typeface="Georgia"/>
                <a:cs typeface="Georgia"/>
              </a:rPr>
              <a:t>ls </a:t>
            </a:r>
            <a:r>
              <a:rPr sz="1800" b="1" spc="-35" dirty="0">
                <a:latin typeface="Georgia"/>
                <a:cs typeface="Georgia"/>
              </a:rPr>
              <a:t>-l</a:t>
            </a:r>
            <a:r>
              <a:rPr sz="1800" b="1" spc="65" dirty="0">
                <a:latin typeface="Georgia"/>
                <a:cs typeface="Georgia"/>
              </a:rPr>
              <a:t> </a:t>
            </a:r>
            <a:r>
              <a:rPr sz="1800" b="1" spc="-50" dirty="0">
                <a:latin typeface="Georgia"/>
                <a:cs typeface="Georgia"/>
              </a:rPr>
              <a:t>/opt/PostgreSQL/10.6</a:t>
            </a:r>
            <a:endParaRPr sz="1800" dirty="0">
              <a:latin typeface="Georgia"/>
              <a:cs typeface="Georgia"/>
            </a:endParaRPr>
          </a:p>
          <a:p>
            <a:pPr marL="336550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latin typeface="Georgia"/>
                <a:cs typeface="Georgia"/>
              </a:rPr>
              <a:t>total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12</a:t>
            </a:r>
            <a:endParaRPr sz="1800" dirty="0">
              <a:latin typeface="Georgia"/>
              <a:cs typeface="Georgia"/>
            </a:endParaRPr>
          </a:p>
          <a:p>
            <a:pPr marL="336550">
              <a:lnSpc>
                <a:spcPct val="100000"/>
              </a:lnSpc>
              <a:spcBef>
                <a:spcPts val="395"/>
              </a:spcBef>
            </a:pPr>
            <a:r>
              <a:rPr sz="1800" spc="40" dirty="0">
                <a:latin typeface="Georgia"/>
                <a:cs typeface="Georgia"/>
              </a:rPr>
              <a:t>drwxr-xr-x </a:t>
            </a:r>
            <a:r>
              <a:rPr sz="1800" spc="-30" dirty="0">
                <a:latin typeface="Georgia"/>
                <a:cs typeface="Georgia"/>
              </a:rPr>
              <a:t>2 </a:t>
            </a:r>
            <a:r>
              <a:rPr sz="1800" dirty="0">
                <a:latin typeface="Georgia"/>
                <a:cs typeface="Georgia"/>
              </a:rPr>
              <a:t>root root </a:t>
            </a:r>
            <a:r>
              <a:rPr sz="1800" spc="-65" dirty="0">
                <a:latin typeface="Georgia"/>
                <a:cs typeface="Georgia"/>
              </a:rPr>
              <a:t>4096 </a:t>
            </a:r>
            <a:r>
              <a:rPr sz="1800" spc="-5" dirty="0">
                <a:latin typeface="Georgia"/>
                <a:cs typeface="Georgia"/>
              </a:rPr>
              <a:t>Nov </a:t>
            </a:r>
            <a:r>
              <a:rPr sz="1800" spc="200" dirty="0">
                <a:latin typeface="Georgia"/>
                <a:cs typeface="Georgia"/>
              </a:rPr>
              <a:t>11 </a:t>
            </a:r>
            <a:r>
              <a:rPr sz="1800" spc="-20" dirty="0">
                <a:latin typeface="Georgia"/>
                <a:cs typeface="Georgia"/>
              </a:rPr>
              <a:t>23:25</a:t>
            </a:r>
            <a:r>
              <a:rPr sz="1800" spc="-190" dirty="0">
                <a:latin typeface="Georgia"/>
                <a:cs typeface="Georgia"/>
              </a:rPr>
              <a:t> </a:t>
            </a:r>
            <a:r>
              <a:rPr sz="1800" b="1" spc="-65" dirty="0">
                <a:latin typeface="Georgia"/>
                <a:cs typeface="Georgia"/>
              </a:rPr>
              <a:t>bin</a:t>
            </a:r>
            <a:endParaRPr sz="1800" dirty="0">
              <a:latin typeface="Georgia"/>
              <a:cs typeface="Georgia"/>
            </a:endParaRPr>
          </a:p>
          <a:p>
            <a:pPr marL="336550">
              <a:lnSpc>
                <a:spcPct val="100000"/>
              </a:lnSpc>
              <a:spcBef>
                <a:spcPts val="395"/>
              </a:spcBef>
            </a:pPr>
            <a:r>
              <a:rPr sz="1800" spc="40" dirty="0">
                <a:latin typeface="Georgia"/>
                <a:cs typeface="Georgia"/>
              </a:rPr>
              <a:t>drwxr-xr-x </a:t>
            </a:r>
            <a:r>
              <a:rPr sz="1800" spc="-20" dirty="0">
                <a:latin typeface="Georgia"/>
                <a:cs typeface="Georgia"/>
              </a:rPr>
              <a:t>3 </a:t>
            </a:r>
            <a:r>
              <a:rPr sz="1800" dirty="0">
                <a:latin typeface="Georgia"/>
                <a:cs typeface="Georgia"/>
              </a:rPr>
              <a:t>root root </a:t>
            </a:r>
            <a:r>
              <a:rPr sz="1800" spc="-65" dirty="0">
                <a:latin typeface="Georgia"/>
                <a:cs typeface="Georgia"/>
              </a:rPr>
              <a:t>4096 </a:t>
            </a:r>
            <a:r>
              <a:rPr sz="1800" spc="-5" dirty="0">
                <a:latin typeface="Georgia"/>
                <a:cs typeface="Georgia"/>
              </a:rPr>
              <a:t>Nov </a:t>
            </a:r>
            <a:r>
              <a:rPr sz="1800" spc="200" dirty="0">
                <a:latin typeface="Georgia"/>
                <a:cs typeface="Georgia"/>
              </a:rPr>
              <a:t>11 </a:t>
            </a:r>
            <a:r>
              <a:rPr sz="1800" spc="-20" dirty="0">
                <a:latin typeface="Georgia"/>
                <a:cs typeface="Georgia"/>
              </a:rPr>
              <a:t>23:25</a:t>
            </a:r>
            <a:r>
              <a:rPr sz="1800" spc="-200" dirty="0">
                <a:latin typeface="Georgia"/>
                <a:cs typeface="Georgia"/>
              </a:rPr>
              <a:t> </a:t>
            </a:r>
            <a:r>
              <a:rPr sz="1800" b="1" spc="-35" dirty="0">
                <a:latin typeface="Georgia"/>
                <a:cs typeface="Georgia"/>
              </a:rPr>
              <a:t>doc</a:t>
            </a:r>
            <a:endParaRPr sz="1800" dirty="0">
              <a:latin typeface="Georgia"/>
              <a:cs typeface="Georgia"/>
            </a:endParaRPr>
          </a:p>
          <a:p>
            <a:pPr marL="336550">
              <a:lnSpc>
                <a:spcPct val="100000"/>
              </a:lnSpc>
              <a:spcBef>
                <a:spcPts val="390"/>
              </a:spcBef>
            </a:pPr>
            <a:r>
              <a:rPr sz="1800" spc="40" dirty="0">
                <a:latin typeface="Georgia"/>
                <a:cs typeface="Georgia"/>
              </a:rPr>
              <a:t>drwxr-xr-x </a:t>
            </a:r>
            <a:r>
              <a:rPr sz="1800" spc="-45" dirty="0">
                <a:latin typeface="Georgia"/>
                <a:cs typeface="Georgia"/>
              </a:rPr>
              <a:t>6 </a:t>
            </a:r>
            <a:r>
              <a:rPr sz="1800" dirty="0">
                <a:latin typeface="Georgia"/>
                <a:cs typeface="Georgia"/>
              </a:rPr>
              <a:t>root root </a:t>
            </a:r>
            <a:r>
              <a:rPr sz="1800" spc="-65" dirty="0">
                <a:latin typeface="Georgia"/>
                <a:cs typeface="Georgia"/>
              </a:rPr>
              <a:t>4096 </a:t>
            </a:r>
            <a:r>
              <a:rPr sz="1800" spc="-5" dirty="0">
                <a:latin typeface="Georgia"/>
                <a:cs typeface="Georgia"/>
              </a:rPr>
              <a:t>Nov </a:t>
            </a:r>
            <a:r>
              <a:rPr sz="1800" spc="200" dirty="0">
                <a:latin typeface="Georgia"/>
                <a:cs typeface="Georgia"/>
              </a:rPr>
              <a:t>11 </a:t>
            </a:r>
            <a:r>
              <a:rPr sz="1800" spc="-20" dirty="0">
                <a:latin typeface="Georgia"/>
                <a:cs typeface="Georgia"/>
              </a:rPr>
              <a:t>23:25</a:t>
            </a:r>
            <a:r>
              <a:rPr sz="1800" spc="-175" dirty="0">
                <a:latin typeface="Georgia"/>
                <a:cs typeface="Georgia"/>
              </a:rPr>
              <a:t> </a:t>
            </a:r>
            <a:r>
              <a:rPr sz="1800" b="1" spc="-35" dirty="0">
                <a:latin typeface="Georgia"/>
                <a:cs typeface="Georgia"/>
              </a:rPr>
              <a:t>include</a:t>
            </a:r>
            <a:endParaRPr sz="1800" dirty="0">
              <a:latin typeface="Georgia"/>
              <a:cs typeface="Georgia"/>
            </a:endParaRPr>
          </a:p>
          <a:p>
            <a:pPr marL="336550">
              <a:lnSpc>
                <a:spcPct val="100000"/>
              </a:lnSpc>
              <a:spcBef>
                <a:spcPts val="395"/>
              </a:spcBef>
            </a:pPr>
            <a:r>
              <a:rPr sz="1800" spc="40" dirty="0">
                <a:latin typeface="Georgia"/>
                <a:cs typeface="Georgia"/>
              </a:rPr>
              <a:t>drwxr-xr-x </a:t>
            </a:r>
            <a:r>
              <a:rPr sz="1800" spc="-20" dirty="0">
                <a:latin typeface="Georgia"/>
                <a:cs typeface="Georgia"/>
              </a:rPr>
              <a:t>3 </a:t>
            </a:r>
            <a:r>
              <a:rPr sz="1800" dirty="0">
                <a:latin typeface="Georgia"/>
                <a:cs typeface="Georgia"/>
              </a:rPr>
              <a:t>root root </a:t>
            </a:r>
            <a:r>
              <a:rPr sz="1800" spc="-65" dirty="0">
                <a:latin typeface="Georgia"/>
                <a:cs typeface="Georgia"/>
              </a:rPr>
              <a:t>4096 </a:t>
            </a:r>
            <a:r>
              <a:rPr sz="1800" spc="-5" dirty="0">
                <a:latin typeface="Georgia"/>
                <a:cs typeface="Georgia"/>
              </a:rPr>
              <a:t>Nov </a:t>
            </a:r>
            <a:r>
              <a:rPr sz="1800" spc="200" dirty="0">
                <a:latin typeface="Georgia"/>
                <a:cs typeface="Georgia"/>
              </a:rPr>
              <a:t>11 </a:t>
            </a:r>
            <a:r>
              <a:rPr sz="1800" spc="-20" dirty="0">
                <a:latin typeface="Georgia"/>
                <a:cs typeface="Georgia"/>
              </a:rPr>
              <a:t>23:25</a:t>
            </a:r>
            <a:r>
              <a:rPr sz="1800" spc="-200" dirty="0">
                <a:latin typeface="Georgia"/>
                <a:cs typeface="Georgia"/>
              </a:rPr>
              <a:t> </a:t>
            </a:r>
            <a:r>
              <a:rPr sz="1800" b="1" spc="-45" dirty="0">
                <a:latin typeface="Georgia"/>
                <a:cs typeface="Georgia"/>
              </a:rPr>
              <a:t>lib</a:t>
            </a:r>
            <a:endParaRPr sz="1800" dirty="0">
              <a:latin typeface="Georgia"/>
              <a:cs typeface="Georgia"/>
            </a:endParaRPr>
          </a:p>
          <a:p>
            <a:pPr marL="336550">
              <a:lnSpc>
                <a:spcPct val="100000"/>
              </a:lnSpc>
              <a:spcBef>
                <a:spcPts val="395"/>
              </a:spcBef>
            </a:pPr>
            <a:r>
              <a:rPr sz="1800" spc="40" dirty="0">
                <a:latin typeface="Georgia"/>
                <a:cs typeface="Georgia"/>
              </a:rPr>
              <a:t>drwxr-xr-x </a:t>
            </a:r>
            <a:r>
              <a:rPr sz="1800" spc="-40" dirty="0">
                <a:latin typeface="Georgia"/>
                <a:cs typeface="Georgia"/>
              </a:rPr>
              <a:t>4 </a:t>
            </a:r>
            <a:r>
              <a:rPr sz="1800" dirty="0">
                <a:latin typeface="Georgia"/>
                <a:cs typeface="Georgia"/>
              </a:rPr>
              <a:t>root root </a:t>
            </a:r>
            <a:r>
              <a:rPr sz="1800" spc="-65" dirty="0">
                <a:latin typeface="Georgia"/>
                <a:cs typeface="Georgia"/>
              </a:rPr>
              <a:t>4096 </a:t>
            </a:r>
            <a:r>
              <a:rPr sz="1800" spc="-5" dirty="0">
                <a:latin typeface="Georgia"/>
                <a:cs typeface="Georgia"/>
              </a:rPr>
              <a:t>Nov </a:t>
            </a:r>
            <a:r>
              <a:rPr sz="1800" spc="200" dirty="0">
                <a:latin typeface="Georgia"/>
                <a:cs typeface="Georgia"/>
              </a:rPr>
              <a:t>11 </a:t>
            </a:r>
            <a:r>
              <a:rPr sz="1800" spc="-20" dirty="0">
                <a:latin typeface="Georgia"/>
                <a:cs typeface="Georgia"/>
              </a:rPr>
              <a:t>23:25</a:t>
            </a:r>
            <a:r>
              <a:rPr sz="1800" spc="-180" dirty="0">
                <a:latin typeface="Georgia"/>
                <a:cs typeface="Georgia"/>
              </a:rPr>
              <a:t> </a:t>
            </a:r>
            <a:r>
              <a:rPr sz="1800" b="1" spc="-55" dirty="0">
                <a:latin typeface="Georgia"/>
                <a:cs typeface="Georgia"/>
              </a:rPr>
              <a:t>man</a:t>
            </a:r>
            <a:endParaRPr sz="1800" dirty="0">
              <a:latin typeface="Georgia"/>
              <a:cs typeface="Georgia"/>
            </a:endParaRPr>
          </a:p>
          <a:p>
            <a:pPr marL="336550">
              <a:lnSpc>
                <a:spcPct val="100000"/>
              </a:lnSpc>
              <a:spcBef>
                <a:spcPts val="390"/>
              </a:spcBef>
            </a:pPr>
            <a:r>
              <a:rPr sz="1800" spc="40" dirty="0">
                <a:latin typeface="Georgia"/>
                <a:cs typeface="Georgia"/>
              </a:rPr>
              <a:t>drwxr-xr-x </a:t>
            </a:r>
            <a:r>
              <a:rPr sz="1800" spc="25" dirty="0">
                <a:latin typeface="Georgia"/>
                <a:cs typeface="Georgia"/>
              </a:rPr>
              <a:t>5 </a:t>
            </a:r>
            <a:r>
              <a:rPr sz="1800" dirty="0">
                <a:latin typeface="Georgia"/>
                <a:cs typeface="Georgia"/>
              </a:rPr>
              <a:t>root root </a:t>
            </a:r>
            <a:r>
              <a:rPr sz="1800" spc="-65" dirty="0">
                <a:latin typeface="Georgia"/>
                <a:cs typeface="Georgia"/>
              </a:rPr>
              <a:t>4096 </a:t>
            </a:r>
            <a:r>
              <a:rPr sz="1800" spc="-5" dirty="0">
                <a:latin typeface="Georgia"/>
                <a:cs typeface="Georgia"/>
              </a:rPr>
              <a:t>Nov </a:t>
            </a:r>
            <a:r>
              <a:rPr sz="1800" spc="200" dirty="0">
                <a:latin typeface="Georgia"/>
                <a:cs typeface="Georgia"/>
              </a:rPr>
              <a:t>11 </a:t>
            </a:r>
            <a:r>
              <a:rPr sz="1800" spc="-20" dirty="0">
                <a:latin typeface="Georgia"/>
                <a:cs typeface="Georgia"/>
              </a:rPr>
              <a:t>23:25</a:t>
            </a:r>
            <a:r>
              <a:rPr sz="1800" spc="-245" dirty="0">
                <a:latin typeface="Georgia"/>
                <a:cs typeface="Georgia"/>
              </a:rPr>
              <a:t> </a:t>
            </a:r>
            <a:r>
              <a:rPr sz="1800" b="1" spc="-50" dirty="0">
                <a:latin typeface="Georgia"/>
                <a:cs typeface="Georgia"/>
              </a:rPr>
              <a:t>share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28601"/>
            <a:ext cx="8343900" cy="430887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latin typeface="+mn-lt"/>
              </a:rPr>
              <a:t>Terminology in Postgres(</a:t>
            </a:r>
            <a:r>
              <a:rPr lang="en-US" sz="2800" dirty="0" err="1" smtClean="0">
                <a:latin typeface="+mn-lt"/>
              </a:rPr>
              <a:t>Archiecture:general:smilarities</a:t>
            </a:r>
            <a:r>
              <a:rPr lang="en-US" sz="2800" dirty="0" smtClean="0">
                <a:latin typeface="+mn-lt"/>
              </a:rPr>
              <a:t>)</a:t>
            </a:r>
            <a:endParaRPr lang="en-US"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0050" y="685800"/>
            <a:ext cx="8362950" cy="5867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US" sz="2000" b="1" u="sng" dirty="0" smtClean="0">
                <a:solidFill>
                  <a:srgbClr val="FF0000"/>
                </a:solidFill>
              </a:rPr>
              <a:t>Oracle</a:t>
            </a:r>
            <a:r>
              <a:rPr lang="en-US" sz="2000" dirty="0" smtClean="0"/>
              <a:t>			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Postgres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1.Default tablespace:system 		</a:t>
            </a:r>
            <a:r>
              <a:rPr lang="en-US" sz="2000" dirty="0" err="1" smtClean="0"/>
              <a:t>pg_default</a:t>
            </a:r>
            <a:endParaRPr lang="en-US" sz="2000" dirty="0" smtClean="0"/>
          </a:p>
          <a:p>
            <a:r>
              <a:rPr lang="en-US" sz="2000" dirty="0" smtClean="0"/>
              <a:t>2.Data Dictionary			</a:t>
            </a:r>
            <a:r>
              <a:rPr lang="en-US" sz="2000" dirty="0" err="1" smtClean="0"/>
              <a:t>pg_catalog</a:t>
            </a:r>
            <a:endParaRPr lang="en-US" sz="2000" dirty="0" smtClean="0"/>
          </a:p>
          <a:p>
            <a:r>
              <a:rPr lang="en-US" sz="2000" dirty="0" smtClean="0"/>
              <a:t>3.Server process – sp			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process - pg</a:t>
            </a:r>
          </a:p>
          <a:p>
            <a:r>
              <a:rPr lang="en-US" sz="2000" dirty="0" smtClean="0"/>
              <a:t>4.User process – up			</a:t>
            </a:r>
            <a:r>
              <a:rPr lang="en-US" sz="2000" dirty="0" smtClean="0"/>
              <a:t>client </a:t>
            </a:r>
            <a:r>
              <a:rPr lang="en-US" sz="2000" dirty="0" smtClean="0"/>
              <a:t>process – cp</a:t>
            </a:r>
          </a:p>
          <a:p>
            <a:r>
              <a:rPr lang="en-US" sz="2000" dirty="0" smtClean="0"/>
              <a:t>5.DB Writer				</a:t>
            </a:r>
            <a:r>
              <a:rPr lang="en-US" sz="2000" dirty="0" smtClean="0"/>
              <a:t>Background </a:t>
            </a:r>
            <a:r>
              <a:rPr lang="en-US" sz="2000" dirty="0" smtClean="0"/>
              <a:t>writer</a:t>
            </a:r>
          </a:p>
          <a:p>
            <a:r>
              <a:rPr lang="en-US" sz="2000" dirty="0" smtClean="0"/>
              <a:t>6.Log Writer				</a:t>
            </a:r>
            <a:r>
              <a:rPr lang="en-US" sz="2000" dirty="0" smtClean="0"/>
              <a:t>WAL </a:t>
            </a:r>
            <a:r>
              <a:rPr lang="en-US" sz="2000" dirty="0" smtClean="0"/>
              <a:t>Writer</a:t>
            </a:r>
          </a:p>
          <a:p>
            <a:r>
              <a:rPr lang="en-US" sz="2000" dirty="0" smtClean="0"/>
              <a:t>7.Archiver				</a:t>
            </a:r>
            <a:r>
              <a:rPr lang="en-US" sz="2000" dirty="0" err="1" smtClean="0"/>
              <a:t>Archiver</a:t>
            </a:r>
            <a:endParaRPr lang="en-US" sz="2000" dirty="0" smtClean="0"/>
          </a:p>
          <a:p>
            <a:r>
              <a:rPr lang="en-US" sz="2000" dirty="0" smtClean="0"/>
              <a:t>8.Mmon				</a:t>
            </a:r>
            <a:r>
              <a:rPr lang="en-US" sz="2000" dirty="0" smtClean="0"/>
              <a:t>Stats </a:t>
            </a:r>
            <a:r>
              <a:rPr lang="en-US" sz="2000" dirty="0" smtClean="0"/>
              <a:t>collector</a:t>
            </a:r>
          </a:p>
          <a:p>
            <a:r>
              <a:rPr lang="en-US" sz="2000" dirty="0" smtClean="0"/>
              <a:t>9.Shared global area			</a:t>
            </a:r>
            <a:r>
              <a:rPr lang="en-US" sz="2000" dirty="0" smtClean="0"/>
              <a:t>Shared </a:t>
            </a:r>
            <a:r>
              <a:rPr lang="en-US" sz="2000" dirty="0" smtClean="0"/>
              <a:t>Memory</a:t>
            </a:r>
          </a:p>
          <a:p>
            <a:r>
              <a:rPr lang="en-US" sz="2000" dirty="0" smtClean="0"/>
              <a:t>10.DB Buffer cache			</a:t>
            </a:r>
            <a:r>
              <a:rPr lang="en-US" sz="2000" dirty="0" smtClean="0"/>
              <a:t>Shared </a:t>
            </a:r>
            <a:r>
              <a:rPr lang="en-US" sz="2000" dirty="0" smtClean="0"/>
              <a:t>Buffer</a:t>
            </a:r>
          </a:p>
          <a:p>
            <a:r>
              <a:rPr lang="en-US" sz="2000" dirty="0" smtClean="0"/>
              <a:t>11.Log buffer				</a:t>
            </a:r>
            <a:r>
              <a:rPr lang="en-US" sz="2000" dirty="0" smtClean="0"/>
              <a:t>WAL </a:t>
            </a:r>
            <a:r>
              <a:rPr lang="en-US" sz="2000" dirty="0" smtClean="0"/>
              <a:t>buffer</a:t>
            </a:r>
          </a:p>
          <a:p>
            <a:r>
              <a:rPr lang="en-US" sz="2000" dirty="0" smtClean="0"/>
              <a:t>13.Private Global area			Work memory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304800"/>
            <a:ext cx="8401050" cy="3581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800" u="sng" dirty="0" smtClean="0">
                <a:solidFill>
                  <a:srgbClr val="FF0000"/>
                </a:solidFill>
                <a:latin typeface="+mn-lt"/>
              </a:rPr>
              <a:t>Oracle</a:t>
            </a:r>
            <a:r>
              <a:rPr lang="en-US" dirty="0" smtClean="0"/>
              <a:t>				</a:t>
            </a:r>
            <a:r>
              <a:rPr lang="en-US" sz="2800" u="sng" dirty="0" err="1" smtClean="0">
                <a:solidFill>
                  <a:srgbClr val="FF0000"/>
                </a:solidFill>
                <a:latin typeface="+mn-lt"/>
              </a:rPr>
              <a:t>Postgres</a:t>
            </a:r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dirty="0" smtClean="0">
                <a:latin typeface="+mn-lt"/>
              </a:rPr>
              <a:t>1.Table/Index</a:t>
            </a:r>
            <a:r>
              <a:rPr lang="en-US" sz="2800" dirty="0" smtClean="0">
                <a:latin typeface="+mn-lt"/>
              </a:rPr>
              <a:t>			</a:t>
            </a:r>
            <a:r>
              <a:rPr lang="en-US" sz="2800" dirty="0" smtClean="0">
                <a:latin typeface="+mn-lt"/>
              </a:rPr>
              <a:t>Relation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2.Row				</a:t>
            </a:r>
            <a:r>
              <a:rPr lang="en-US" sz="2800" dirty="0" err="1" smtClean="0">
                <a:latin typeface="+mn-lt"/>
              </a:rPr>
              <a:t>Tuple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3.column			</a:t>
            </a:r>
            <a:r>
              <a:rPr lang="en-US" sz="2800" dirty="0" smtClean="0">
                <a:latin typeface="+mn-lt"/>
              </a:rPr>
              <a:t>Attribute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4.data block			</a:t>
            </a:r>
            <a:r>
              <a:rPr lang="en-US" sz="2800" dirty="0" smtClean="0">
                <a:latin typeface="+mn-lt"/>
              </a:rPr>
              <a:t>page </a:t>
            </a:r>
            <a:r>
              <a:rPr lang="en-US" sz="2800" dirty="0" smtClean="0">
                <a:latin typeface="+mn-lt"/>
              </a:rPr>
              <a:t>(when block is on disk)	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5.page				</a:t>
            </a:r>
            <a:r>
              <a:rPr lang="en-US" sz="2800" dirty="0" smtClean="0">
                <a:latin typeface="+mn-lt"/>
              </a:rPr>
              <a:t>buffer(when </a:t>
            </a:r>
            <a:r>
              <a:rPr lang="en-US" sz="2800" dirty="0" smtClean="0">
                <a:latin typeface="+mn-lt"/>
              </a:rPr>
              <a:t>block is in memory)						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DIRECTOY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2" descr="https://4.bp.blogspot.com/-Zj-BsUk9Xfg/Wkt0w_KavLI/AAAAAAAAE5w/bWZ5919jmkEdIVFtCfSS451dBXYu-YBVQCLcBGAs/s640/PostgreSQL%2BDirectory%2BLay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73530"/>
            <a:ext cx="6019800" cy="391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Terminology in Postgres(Archiecture:general:smilarities)</vt:lpstr>
      <vt:lpstr>Oracle    Postgres 1.Table/Index   Relation 2.Row    Tuple 3.column   Attribute 4.data block   page (when block is on disk)  5.page    buffer(when block is in memory)      </vt:lpstr>
      <vt:lpstr>DATA DIRECTOY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mandla</dc:creator>
  <cp:lastModifiedBy>Windows User</cp:lastModifiedBy>
  <cp:revision>3</cp:revision>
  <dcterms:created xsi:type="dcterms:W3CDTF">2006-08-16T00:00:00Z</dcterms:created>
  <dcterms:modified xsi:type="dcterms:W3CDTF">2021-05-17T02:19:09Z</dcterms:modified>
</cp:coreProperties>
</file>