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63" r:id="rId5"/>
    <p:sldId id="274" r:id="rId6"/>
    <p:sldId id="275" r:id="rId7"/>
    <p:sldId id="264" r:id="rId8"/>
    <p:sldId id="266" r:id="rId9"/>
    <p:sldId id="27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static/warm-standb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631" y="1346903"/>
            <a:ext cx="7667243" cy="8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90630" y="1295400"/>
            <a:ext cx="8148164" cy="3854438"/>
            <a:chOff x="920840" y="1484757"/>
            <a:chExt cx="10222991" cy="3665088"/>
          </a:xfrm>
        </p:grpSpPr>
        <p:sp>
          <p:nvSpPr>
            <p:cNvPr id="4" name="object 4"/>
            <p:cNvSpPr/>
            <p:nvPr/>
          </p:nvSpPr>
          <p:spPr>
            <a:xfrm>
              <a:off x="920840" y="4299668"/>
              <a:ext cx="10222991" cy="80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0840" y="1484757"/>
              <a:ext cx="10222991" cy="36650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57287" y="4177034"/>
              <a:ext cx="864869" cy="864869"/>
            </a:xfrm>
            <a:custGeom>
              <a:avLst/>
              <a:gdLst/>
              <a:ahLst/>
              <a:cxnLst/>
              <a:rect l="l" t="t" r="r" b="b"/>
              <a:pathLst>
                <a:path w="864870" h="864870">
                  <a:moveTo>
                    <a:pt x="0" y="432303"/>
                  </a:moveTo>
                  <a:lnTo>
                    <a:pt x="2536" y="385199"/>
                  </a:lnTo>
                  <a:lnTo>
                    <a:pt x="9971" y="339564"/>
                  </a:lnTo>
                  <a:lnTo>
                    <a:pt x="22039" y="295662"/>
                  </a:lnTo>
                  <a:lnTo>
                    <a:pt x="38479" y="253756"/>
                  </a:lnTo>
                  <a:lnTo>
                    <a:pt x="59026" y="214111"/>
                  </a:lnTo>
                  <a:lnTo>
                    <a:pt x="83416" y="176990"/>
                  </a:lnTo>
                  <a:lnTo>
                    <a:pt x="111387" y="142657"/>
                  </a:lnTo>
                  <a:lnTo>
                    <a:pt x="142674" y="111375"/>
                  </a:lnTo>
                  <a:lnTo>
                    <a:pt x="177015" y="83409"/>
                  </a:lnTo>
                  <a:lnTo>
                    <a:pt x="214145" y="59021"/>
                  </a:lnTo>
                  <a:lnTo>
                    <a:pt x="253802" y="38477"/>
                  </a:lnTo>
                  <a:lnTo>
                    <a:pt x="295721" y="22039"/>
                  </a:lnTo>
                  <a:lnTo>
                    <a:pt x="339639" y="9970"/>
                  </a:lnTo>
                  <a:lnTo>
                    <a:pt x="385293" y="2536"/>
                  </a:lnTo>
                  <a:lnTo>
                    <a:pt x="432419" y="0"/>
                  </a:lnTo>
                  <a:lnTo>
                    <a:pt x="479528" y="2536"/>
                  </a:lnTo>
                  <a:lnTo>
                    <a:pt x="525167" y="9970"/>
                  </a:lnTo>
                  <a:lnTo>
                    <a:pt x="569073" y="22039"/>
                  </a:lnTo>
                  <a:lnTo>
                    <a:pt x="610981" y="38477"/>
                  </a:lnTo>
                  <a:lnTo>
                    <a:pt x="650629" y="59021"/>
                  </a:lnTo>
                  <a:lnTo>
                    <a:pt x="687752" y="83409"/>
                  </a:lnTo>
                  <a:lnTo>
                    <a:pt x="722087" y="111375"/>
                  </a:lnTo>
                  <a:lnTo>
                    <a:pt x="753369" y="142657"/>
                  </a:lnTo>
                  <a:lnTo>
                    <a:pt x="781337" y="176990"/>
                  </a:lnTo>
                  <a:lnTo>
                    <a:pt x="805725" y="214111"/>
                  </a:lnTo>
                  <a:lnTo>
                    <a:pt x="826270" y="253756"/>
                  </a:lnTo>
                  <a:lnTo>
                    <a:pt x="842708" y="295662"/>
                  </a:lnTo>
                  <a:lnTo>
                    <a:pt x="854777" y="339564"/>
                  </a:lnTo>
                  <a:lnTo>
                    <a:pt x="862211" y="385199"/>
                  </a:lnTo>
                  <a:lnTo>
                    <a:pt x="864748" y="432303"/>
                  </a:lnTo>
                  <a:lnTo>
                    <a:pt x="862211" y="479410"/>
                  </a:lnTo>
                  <a:lnTo>
                    <a:pt x="854777" y="525049"/>
                  </a:lnTo>
                  <a:lnTo>
                    <a:pt x="842708" y="568959"/>
                  </a:lnTo>
                  <a:lnTo>
                    <a:pt x="826270" y="610874"/>
                  </a:lnTo>
                  <a:lnTo>
                    <a:pt x="805725" y="650530"/>
                  </a:lnTo>
                  <a:lnTo>
                    <a:pt x="781337" y="687663"/>
                  </a:lnTo>
                  <a:lnTo>
                    <a:pt x="753369" y="722009"/>
                  </a:lnTo>
                  <a:lnTo>
                    <a:pt x="722087" y="753304"/>
                  </a:lnTo>
                  <a:lnTo>
                    <a:pt x="687752" y="781283"/>
                  </a:lnTo>
                  <a:lnTo>
                    <a:pt x="650629" y="805683"/>
                  </a:lnTo>
                  <a:lnTo>
                    <a:pt x="610981" y="826238"/>
                  </a:lnTo>
                  <a:lnTo>
                    <a:pt x="569073" y="842686"/>
                  </a:lnTo>
                  <a:lnTo>
                    <a:pt x="525167" y="854761"/>
                  </a:lnTo>
                  <a:lnTo>
                    <a:pt x="479528" y="862200"/>
                  </a:lnTo>
                  <a:lnTo>
                    <a:pt x="432419" y="864738"/>
                  </a:lnTo>
                  <a:lnTo>
                    <a:pt x="385293" y="862200"/>
                  </a:lnTo>
                  <a:lnTo>
                    <a:pt x="339639" y="854761"/>
                  </a:lnTo>
                  <a:lnTo>
                    <a:pt x="295721" y="842686"/>
                  </a:lnTo>
                  <a:lnTo>
                    <a:pt x="253802" y="826238"/>
                  </a:lnTo>
                  <a:lnTo>
                    <a:pt x="214145" y="805683"/>
                  </a:lnTo>
                  <a:lnTo>
                    <a:pt x="177015" y="781283"/>
                  </a:lnTo>
                  <a:lnTo>
                    <a:pt x="142674" y="753304"/>
                  </a:lnTo>
                  <a:lnTo>
                    <a:pt x="111387" y="722009"/>
                  </a:lnTo>
                  <a:lnTo>
                    <a:pt x="83416" y="687663"/>
                  </a:lnTo>
                  <a:lnTo>
                    <a:pt x="59026" y="650530"/>
                  </a:lnTo>
                  <a:lnTo>
                    <a:pt x="38479" y="610874"/>
                  </a:lnTo>
                  <a:lnTo>
                    <a:pt x="22039" y="568959"/>
                  </a:lnTo>
                  <a:lnTo>
                    <a:pt x="9971" y="525049"/>
                  </a:lnTo>
                  <a:lnTo>
                    <a:pt x="2536" y="479410"/>
                  </a:lnTo>
                  <a:lnTo>
                    <a:pt x="0" y="432303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9433" y="2426694"/>
              <a:ext cx="3549482" cy="8294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2012" y="4390071"/>
            <a:ext cx="1294448" cy="677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60" dirty="0">
                <a:latin typeface="Georgia"/>
                <a:cs typeface="Georgia"/>
              </a:rPr>
              <a:t>initdb</a:t>
            </a:r>
            <a:r>
              <a:rPr sz="2150" b="1" spc="50" dirty="0">
                <a:latin typeface="Georgia"/>
                <a:cs typeface="Georgia"/>
              </a:rPr>
              <a:t> </a:t>
            </a:r>
            <a:r>
              <a:rPr sz="2150" b="1" spc="-40" dirty="0">
                <a:latin typeface="Georgia"/>
                <a:cs typeface="Georgia"/>
              </a:rPr>
              <a:t>utility</a:t>
            </a:r>
            <a:endParaRPr sz="2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pg_version</a:t>
            </a:r>
            <a:r>
              <a:rPr lang="en-US" dirty="0" smtClean="0"/>
              <a:t>: It contains database version information.</a:t>
            </a:r>
          </a:p>
          <a:p>
            <a:r>
              <a:rPr lang="en-US" dirty="0" smtClean="0"/>
              <a:t>Base: Containing database subdirectories.</a:t>
            </a:r>
          </a:p>
          <a:p>
            <a:r>
              <a:rPr lang="en-US" dirty="0" smtClean="0"/>
              <a:t>Global: Containing cluster wise tables such as </a:t>
            </a:r>
            <a:r>
              <a:rPr lang="en-US" dirty="0" err="1" smtClean="0"/>
              <a:t>pg_user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pg_clog</a:t>
            </a:r>
            <a:r>
              <a:rPr lang="en-US" dirty="0" smtClean="0"/>
              <a:t>: Containing transaction commits status data.</a:t>
            </a:r>
          </a:p>
          <a:p>
            <a:r>
              <a:rPr lang="en-US" dirty="0" err="1" smtClean="0"/>
              <a:t>pg_multixact</a:t>
            </a:r>
            <a:r>
              <a:rPr lang="en-US" dirty="0" smtClean="0"/>
              <a:t>: Containing multi transaction status data (used for shared row locks).</a:t>
            </a:r>
          </a:p>
          <a:p>
            <a:r>
              <a:rPr lang="en-US" dirty="0" err="1" smtClean="0"/>
              <a:t>pg_notify</a:t>
            </a:r>
            <a:r>
              <a:rPr lang="en-US" dirty="0" smtClean="0"/>
              <a:t>: Containing LISTEN/NOTIFY status data.</a:t>
            </a:r>
          </a:p>
          <a:p>
            <a:r>
              <a:rPr lang="en-US" dirty="0" err="1" smtClean="0"/>
              <a:t>pg_serial</a:t>
            </a:r>
            <a:r>
              <a:rPr lang="en-US" dirty="0" smtClean="0"/>
              <a:t>: Containing information about committed </a:t>
            </a:r>
            <a:r>
              <a:rPr lang="en-US" dirty="0" err="1" smtClean="0"/>
              <a:t>serializable</a:t>
            </a:r>
            <a:r>
              <a:rPr lang="en-US" dirty="0" smtClean="0"/>
              <a:t> transactions.</a:t>
            </a:r>
          </a:p>
          <a:p>
            <a:r>
              <a:rPr lang="en-US" dirty="0" err="1" smtClean="0"/>
              <a:t>pg_snapshots</a:t>
            </a:r>
            <a:r>
              <a:rPr lang="en-US" dirty="0" smtClean="0"/>
              <a:t>: Containing exported snapshots.</a:t>
            </a:r>
          </a:p>
          <a:p>
            <a:r>
              <a:rPr lang="en-US" dirty="0" err="1" smtClean="0"/>
              <a:t>pg_stat_tmp</a:t>
            </a:r>
            <a:r>
              <a:rPr lang="en-US" dirty="0" smtClean="0"/>
              <a:t>: Containing temporary files for the statistics subsystem.</a:t>
            </a:r>
          </a:p>
          <a:p>
            <a:r>
              <a:rPr lang="en-US" dirty="0" err="1" smtClean="0"/>
              <a:t>pg_subtrans</a:t>
            </a:r>
            <a:r>
              <a:rPr lang="en-US" dirty="0" smtClean="0"/>
              <a:t>: Containing sub-transaction status data.</a:t>
            </a:r>
          </a:p>
          <a:p>
            <a:r>
              <a:rPr lang="en-US" dirty="0" err="1" smtClean="0"/>
              <a:t>pg_tblspc</a:t>
            </a:r>
            <a:r>
              <a:rPr lang="en-US" dirty="0" smtClean="0"/>
              <a:t>: Containing symbolic links to </a:t>
            </a:r>
            <a:r>
              <a:rPr lang="en-US" dirty="0" err="1" smtClean="0"/>
              <a:t>tablespaces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pg_twophase</a:t>
            </a:r>
            <a:r>
              <a:rPr lang="en-US" dirty="0" smtClean="0"/>
              <a:t>: Containing state files for prepared transactions.</a:t>
            </a:r>
          </a:p>
          <a:p>
            <a:r>
              <a:rPr lang="en-US" dirty="0" err="1" smtClean="0"/>
              <a:t>pg_xlog</a:t>
            </a:r>
            <a:r>
              <a:rPr lang="en-US" dirty="0" smtClean="0"/>
              <a:t>: Containing WAL (Write Ahead Log) files.</a:t>
            </a:r>
          </a:p>
          <a:p>
            <a:r>
              <a:rPr lang="en-US" dirty="0" err="1" smtClean="0"/>
              <a:t>pid</a:t>
            </a:r>
            <a:r>
              <a:rPr lang="en-US" dirty="0" smtClean="0"/>
              <a:t>: This file containing the current postmaster process ID (PID).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971800" y="838201"/>
            <a:ext cx="1470127" cy="52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" y="1524000"/>
            <a:ext cx="8686800" cy="3718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0"/>
              </a:spcBef>
              <a:buClr>
                <a:srgbClr val="9D3610"/>
              </a:buClr>
              <a:buSzPct val="85000"/>
              <a:buFont typeface="Wingdings" pitchFamily="2" charset="2"/>
              <a:buChar char="§"/>
              <a:tabLst>
                <a:tab pos="194310" algn="l"/>
              </a:tabLst>
            </a:pPr>
            <a:r>
              <a:rPr sz="2000" spc="-100" dirty="0" smtClean="0">
                <a:latin typeface="Georgia"/>
                <a:cs typeface="Georgia"/>
              </a:rPr>
              <a:t>In</a:t>
            </a:r>
            <a:r>
              <a:rPr lang="en-US" sz="2000" spc="-100" dirty="0" smtClean="0">
                <a:latin typeface="Georgia"/>
                <a:cs typeface="Georgia"/>
              </a:rPr>
              <a:t> </a:t>
            </a:r>
            <a:r>
              <a:rPr sz="2000" spc="-100" dirty="0" smtClean="0">
                <a:latin typeface="Georgia"/>
                <a:cs typeface="Georgia"/>
              </a:rPr>
              <a:t> </a:t>
            </a:r>
            <a:r>
              <a:rPr sz="2000" spc="65" dirty="0" err="1">
                <a:latin typeface="Georgia"/>
                <a:cs typeface="Georgia"/>
              </a:rPr>
              <a:t>postgres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spc="105" dirty="0">
                <a:latin typeface="Georgia"/>
                <a:cs typeface="Georgia"/>
              </a:rPr>
              <a:t>we </a:t>
            </a:r>
            <a:r>
              <a:rPr sz="2000" spc="60" dirty="0">
                <a:latin typeface="Georgia"/>
                <a:cs typeface="Georgia"/>
              </a:rPr>
              <a:t>create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cluster.</a:t>
            </a:r>
            <a:endParaRPr sz="2000" dirty="0">
              <a:latin typeface="Georgia"/>
              <a:cs typeface="Georgia"/>
            </a:endParaRPr>
          </a:p>
          <a:p>
            <a:pPr marL="193675" marR="5080" indent="-181610">
              <a:lnSpc>
                <a:spcPts val="2180"/>
              </a:lnSpc>
              <a:spcBef>
                <a:spcPts val="1160"/>
              </a:spcBef>
              <a:buClr>
                <a:srgbClr val="9D3610"/>
              </a:buClr>
              <a:buSzPct val="85000"/>
              <a:buFont typeface="Wingdings" pitchFamily="2" charset="2"/>
              <a:buChar char="§"/>
              <a:tabLst>
                <a:tab pos="194310" algn="l"/>
              </a:tabLst>
            </a:pPr>
            <a:r>
              <a:rPr sz="2000" spc="55" dirty="0">
                <a:latin typeface="Georgia"/>
                <a:cs typeface="Georgia"/>
              </a:rPr>
              <a:t>We can </a:t>
            </a:r>
            <a:r>
              <a:rPr sz="2000" spc="-20" dirty="0">
                <a:latin typeface="Georgia"/>
                <a:cs typeface="Georgia"/>
              </a:rPr>
              <a:t>start </a:t>
            </a:r>
            <a:r>
              <a:rPr sz="2000" spc="35" dirty="0">
                <a:latin typeface="Georgia"/>
                <a:cs typeface="Georgia"/>
              </a:rPr>
              <a:t>and </a:t>
            </a:r>
            <a:r>
              <a:rPr sz="2000" spc="25" dirty="0">
                <a:latin typeface="Georgia"/>
                <a:cs typeface="Georgia"/>
              </a:rPr>
              <a:t>stop </a:t>
            </a:r>
            <a:r>
              <a:rPr sz="2000" spc="35" dirty="0">
                <a:latin typeface="Georgia"/>
                <a:cs typeface="Georgia"/>
              </a:rPr>
              <a:t>clusters. Each cluster </a:t>
            </a:r>
            <a:r>
              <a:rPr sz="2000" spc="20" dirty="0">
                <a:latin typeface="Georgia"/>
                <a:cs typeface="Georgia"/>
              </a:rPr>
              <a:t>listens </a:t>
            </a:r>
            <a:r>
              <a:rPr sz="2000" spc="10" dirty="0">
                <a:latin typeface="Georgia"/>
                <a:cs typeface="Georgia"/>
              </a:rPr>
              <a:t>on </a:t>
            </a:r>
            <a:r>
              <a:rPr sz="2000" spc="55" dirty="0">
                <a:latin typeface="Georgia"/>
                <a:cs typeface="Georgia"/>
              </a:rPr>
              <a:t>separate </a:t>
            </a:r>
            <a:r>
              <a:rPr sz="2000" spc="25" dirty="0">
                <a:latin typeface="Georgia"/>
                <a:cs typeface="Georgia"/>
              </a:rPr>
              <a:t>port </a:t>
            </a:r>
            <a:r>
              <a:rPr sz="2000" spc="15" dirty="0">
                <a:latin typeface="Georgia"/>
                <a:cs typeface="Georgia"/>
              </a:rPr>
              <a:t>number.</a:t>
            </a:r>
            <a:r>
              <a:rPr sz="2000" spc="-3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  </a:t>
            </a:r>
            <a:r>
              <a:rPr sz="2000" spc="25" dirty="0">
                <a:latin typeface="Georgia"/>
                <a:cs typeface="Georgia"/>
              </a:rPr>
              <a:t>port </a:t>
            </a:r>
            <a:r>
              <a:rPr sz="2000" spc="35" dirty="0">
                <a:latin typeface="Georgia"/>
                <a:cs typeface="Georgia"/>
              </a:rPr>
              <a:t>number is </a:t>
            </a:r>
            <a:r>
              <a:rPr sz="2000" spc="25" dirty="0">
                <a:latin typeface="Georgia"/>
                <a:cs typeface="Georgia"/>
              </a:rPr>
              <a:t>mentioned </a:t>
            </a:r>
            <a:r>
              <a:rPr sz="2000" spc="-5" dirty="0">
                <a:latin typeface="Georgia"/>
                <a:cs typeface="Georgia"/>
              </a:rPr>
              <a:t>in </a:t>
            </a:r>
            <a:r>
              <a:rPr sz="2000" b="1" spc="-25" dirty="0">
                <a:latin typeface="Georgia"/>
                <a:cs typeface="Georgia"/>
              </a:rPr>
              <a:t>postgresql.conf </a:t>
            </a:r>
            <a:r>
              <a:rPr sz="2000" spc="15" dirty="0">
                <a:latin typeface="Georgia"/>
                <a:cs typeface="Georgia"/>
              </a:rPr>
              <a:t>file.Two </a:t>
            </a:r>
            <a:r>
              <a:rPr sz="2000" spc="40" dirty="0">
                <a:latin typeface="Georgia"/>
                <a:cs typeface="Georgia"/>
              </a:rPr>
              <a:t>clusters </a:t>
            </a:r>
            <a:r>
              <a:rPr sz="2000" spc="5" dirty="0">
                <a:latin typeface="Georgia"/>
                <a:cs typeface="Georgia"/>
              </a:rPr>
              <a:t>cannot </a:t>
            </a:r>
            <a:r>
              <a:rPr sz="2000" spc="20" dirty="0">
                <a:latin typeface="Georgia"/>
                <a:cs typeface="Georgia"/>
              </a:rPr>
              <a:t>listen </a:t>
            </a:r>
            <a:r>
              <a:rPr sz="2000" spc="10" dirty="0">
                <a:latin typeface="Georgia"/>
                <a:cs typeface="Georgia"/>
              </a:rPr>
              <a:t>on  </a:t>
            </a:r>
            <a:r>
              <a:rPr sz="2000" spc="55" dirty="0">
                <a:latin typeface="Georgia"/>
                <a:cs typeface="Georgia"/>
              </a:rPr>
              <a:t>same </a:t>
            </a:r>
            <a:r>
              <a:rPr sz="2000" spc="25" dirty="0">
                <a:latin typeface="Georgia"/>
                <a:cs typeface="Georgia"/>
              </a:rPr>
              <a:t>port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number</a:t>
            </a:r>
            <a:endParaRPr sz="2000" dirty="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40"/>
              </a:spcBef>
              <a:buClr>
                <a:srgbClr val="9D3610"/>
              </a:buClr>
              <a:buSzPct val="85000"/>
              <a:buFont typeface="Wingdings" pitchFamily="2" charset="2"/>
              <a:buChar char="§"/>
              <a:tabLst>
                <a:tab pos="194310" algn="l"/>
                <a:tab pos="1968500" algn="l"/>
              </a:tabLst>
            </a:pPr>
            <a:r>
              <a:rPr sz="2000" spc="60" dirty="0">
                <a:latin typeface="Georgia"/>
                <a:cs typeface="Georgia"/>
              </a:rPr>
              <a:t>We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can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60" dirty="0">
                <a:latin typeface="Georgia"/>
                <a:cs typeface="Georgia"/>
              </a:rPr>
              <a:t>create</a:t>
            </a:r>
            <a:r>
              <a:rPr sz="2000" spc="60" dirty="0">
                <a:latin typeface="Times New Roman"/>
                <a:cs typeface="Times New Roman"/>
              </a:rPr>
              <a:t>	</a:t>
            </a:r>
            <a:r>
              <a:rPr sz="2000" spc="20" dirty="0">
                <a:latin typeface="Georgia"/>
                <a:cs typeface="Georgia"/>
              </a:rPr>
              <a:t>any </a:t>
            </a:r>
            <a:r>
              <a:rPr sz="2000" spc="35" dirty="0">
                <a:latin typeface="Georgia"/>
                <a:cs typeface="Georgia"/>
              </a:rPr>
              <a:t>number </a:t>
            </a:r>
            <a:r>
              <a:rPr sz="2000" spc="-10" dirty="0">
                <a:latin typeface="Georgia"/>
                <a:cs typeface="Georgia"/>
              </a:rPr>
              <a:t>of </a:t>
            </a:r>
            <a:r>
              <a:rPr sz="2000" spc="60" dirty="0">
                <a:latin typeface="Georgia"/>
                <a:cs typeface="Georgia"/>
              </a:rPr>
              <a:t>databases </a:t>
            </a:r>
            <a:r>
              <a:rPr sz="2000" spc="-5" dirty="0">
                <a:latin typeface="Georgia"/>
                <a:cs typeface="Georgia"/>
              </a:rPr>
              <a:t>in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cluster.</a:t>
            </a:r>
            <a:endParaRPr sz="2000" dirty="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80"/>
              </a:spcBef>
              <a:buClr>
                <a:srgbClr val="9D3610"/>
              </a:buClr>
              <a:buSzPct val="85000"/>
              <a:buFont typeface="Wingdings" pitchFamily="2" charset="2"/>
              <a:buChar char="§"/>
              <a:tabLst>
                <a:tab pos="194310" algn="l"/>
              </a:tabLst>
            </a:pPr>
            <a:r>
              <a:rPr sz="2000" spc="55" dirty="0">
                <a:latin typeface="Georgia"/>
                <a:cs typeface="Georgia"/>
              </a:rPr>
              <a:t>We </a:t>
            </a:r>
            <a:r>
              <a:rPr sz="2000" spc="5" dirty="0">
                <a:latin typeface="Georgia"/>
                <a:cs typeface="Georgia"/>
              </a:rPr>
              <a:t>cannot </a:t>
            </a:r>
            <a:r>
              <a:rPr sz="2000" spc="-20" dirty="0">
                <a:latin typeface="Georgia"/>
                <a:cs typeface="Georgia"/>
              </a:rPr>
              <a:t>start </a:t>
            </a:r>
            <a:r>
              <a:rPr sz="2000" spc="35" dirty="0">
                <a:latin typeface="Georgia"/>
                <a:cs typeface="Georgia"/>
              </a:rPr>
              <a:t>or </a:t>
            </a:r>
            <a:r>
              <a:rPr sz="2000" spc="25" dirty="0">
                <a:latin typeface="Georgia"/>
                <a:cs typeface="Georgia"/>
              </a:rPr>
              <a:t>stop </a:t>
            </a:r>
            <a:r>
              <a:rPr sz="2000" spc="30" dirty="0">
                <a:latin typeface="Georgia"/>
                <a:cs typeface="Georgia"/>
              </a:rPr>
              <a:t>individual </a:t>
            </a:r>
            <a:r>
              <a:rPr sz="2000" spc="60" dirty="0">
                <a:latin typeface="Georgia"/>
                <a:cs typeface="Georgia"/>
              </a:rPr>
              <a:t>databases </a:t>
            </a:r>
            <a:r>
              <a:rPr sz="2000" spc="-5" dirty="0">
                <a:latin typeface="Georgia"/>
                <a:cs typeface="Georgia"/>
              </a:rPr>
              <a:t>in </a:t>
            </a:r>
            <a:r>
              <a:rPr sz="2000" spc="65" dirty="0">
                <a:latin typeface="Georgia"/>
                <a:cs typeface="Georgia"/>
              </a:rPr>
              <a:t>a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15" dirty="0">
                <a:latin typeface="Georgia"/>
                <a:cs typeface="Georgia"/>
              </a:rPr>
              <a:t>cluster.</a:t>
            </a:r>
            <a:endParaRPr sz="2000" dirty="0">
              <a:latin typeface="Georgia"/>
              <a:cs typeface="Georgia"/>
            </a:endParaRPr>
          </a:p>
          <a:p>
            <a:pPr marL="193675" marR="116205" indent="-181610">
              <a:lnSpc>
                <a:spcPts val="2180"/>
              </a:lnSpc>
              <a:spcBef>
                <a:spcPts val="1160"/>
              </a:spcBef>
              <a:buClr>
                <a:srgbClr val="9D3610"/>
              </a:buClr>
              <a:buSzPct val="85000"/>
              <a:buFont typeface="Wingdings" pitchFamily="2" charset="2"/>
              <a:buChar char="§"/>
              <a:tabLst>
                <a:tab pos="194310" algn="l"/>
              </a:tabLst>
            </a:pPr>
            <a:r>
              <a:rPr sz="2000" spc="80" dirty="0">
                <a:latin typeface="Trebuchet MS"/>
                <a:cs typeface="Trebuchet MS"/>
              </a:rPr>
              <a:t>Each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cluster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has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default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database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which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is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“</a:t>
            </a:r>
            <a:r>
              <a:rPr sz="2000" b="1" spc="-30" dirty="0" err="1">
                <a:latin typeface="Georgia"/>
                <a:cs typeface="Georgia"/>
              </a:rPr>
              <a:t>postgres</a:t>
            </a:r>
            <a:r>
              <a:rPr sz="2000" spc="-30" dirty="0">
                <a:latin typeface="Trebuchet MS"/>
                <a:cs typeface="Trebuchet MS"/>
              </a:rPr>
              <a:t>”</a:t>
            </a:r>
            <a:r>
              <a:rPr sz="2000" spc="-38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and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default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super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user  </a:t>
            </a:r>
            <a:r>
              <a:rPr sz="2000" spc="-35" dirty="0">
                <a:latin typeface="Trebuchet MS"/>
                <a:cs typeface="Trebuchet MS"/>
              </a:rPr>
              <a:t>“</a:t>
            </a:r>
            <a:r>
              <a:rPr sz="2000" b="1" spc="-35" dirty="0" err="1">
                <a:latin typeface="Georgia"/>
                <a:cs typeface="Georgia"/>
              </a:rPr>
              <a:t>postgres</a:t>
            </a:r>
            <a:r>
              <a:rPr sz="2000" spc="-35" dirty="0">
                <a:latin typeface="Trebuchet MS"/>
                <a:cs typeface="Trebuchet MS"/>
              </a:rPr>
              <a:t>”.</a:t>
            </a:r>
            <a:r>
              <a:rPr sz="2000" spc="-3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Default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Georgia"/>
                <a:cs typeface="Georgia"/>
              </a:rPr>
              <a:t>superuser</a:t>
            </a:r>
            <a:r>
              <a:rPr sz="2000" spc="95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name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can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175" dirty="0">
                <a:latin typeface="Georgia"/>
                <a:cs typeface="Georgia"/>
              </a:rPr>
              <a:t>be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75" dirty="0">
                <a:latin typeface="Georgia"/>
                <a:cs typeface="Georgia"/>
              </a:rPr>
              <a:t>changed</a:t>
            </a:r>
            <a:r>
              <a:rPr sz="2000" spc="13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at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time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45" dirty="0">
                <a:latin typeface="Georgia"/>
                <a:cs typeface="Georgia"/>
              </a:rPr>
              <a:t>creating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cluster</a:t>
            </a:r>
            <a:endParaRPr sz="2000" dirty="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40"/>
              </a:spcBef>
              <a:buClr>
                <a:srgbClr val="9D3610"/>
              </a:buClr>
              <a:buSzPct val="85000"/>
              <a:buFont typeface="Wingdings" pitchFamily="2" charset="2"/>
              <a:buChar char="§"/>
              <a:tabLst>
                <a:tab pos="194310" algn="l"/>
              </a:tabLst>
            </a:pPr>
            <a:r>
              <a:rPr sz="2000" spc="80" dirty="0">
                <a:latin typeface="Trebuchet MS"/>
                <a:cs typeface="Trebuchet MS"/>
              </a:rPr>
              <a:t>Each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cluster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has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two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default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tablespaces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“</a:t>
            </a:r>
            <a:r>
              <a:rPr sz="2000" b="1" spc="-55" dirty="0">
                <a:latin typeface="Georgia"/>
                <a:cs typeface="Georgia"/>
              </a:rPr>
              <a:t>pg_default</a:t>
            </a:r>
            <a:r>
              <a:rPr sz="2000" spc="-55" dirty="0">
                <a:latin typeface="Trebuchet MS"/>
                <a:cs typeface="Trebuchet MS"/>
              </a:rPr>
              <a:t>”</a:t>
            </a:r>
            <a:r>
              <a:rPr sz="2000" spc="-45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and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“</a:t>
            </a:r>
            <a:r>
              <a:rPr sz="2000" b="1" spc="-30" dirty="0">
                <a:latin typeface="Georgia"/>
                <a:cs typeface="Georgia"/>
              </a:rPr>
              <a:t>pg_global</a:t>
            </a:r>
            <a:r>
              <a:rPr sz="2000" spc="-30" dirty="0">
                <a:latin typeface="Trebuchet MS"/>
                <a:cs typeface="Trebuchet MS"/>
              </a:rPr>
              <a:t>”.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1" y="152400"/>
            <a:ext cx="4038599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457201" y="685800"/>
            <a:ext cx="8229599" cy="58231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0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b="1" spc="-30" dirty="0">
                <a:latin typeface="Georgia"/>
                <a:cs typeface="Georgia"/>
              </a:rPr>
              <a:t>initdb </a:t>
            </a:r>
            <a:r>
              <a:rPr sz="2000" dirty="0">
                <a:latin typeface="Georgia"/>
                <a:cs typeface="Georgia"/>
              </a:rPr>
              <a:t>utility </a:t>
            </a:r>
            <a:r>
              <a:rPr sz="2000" spc="35" dirty="0">
                <a:latin typeface="Georgia"/>
                <a:cs typeface="Georgia"/>
              </a:rPr>
              <a:t>is </a:t>
            </a:r>
            <a:r>
              <a:rPr sz="2000" spc="70" dirty="0">
                <a:latin typeface="Georgia"/>
                <a:cs typeface="Georgia"/>
              </a:rPr>
              <a:t>used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spc="60" dirty="0">
                <a:latin typeface="Georgia"/>
                <a:cs typeface="Georgia"/>
              </a:rPr>
              <a:t>create </a:t>
            </a:r>
            <a:r>
              <a:rPr sz="2000" spc="35" dirty="0">
                <a:latin typeface="Georgia"/>
                <a:cs typeface="Georgia"/>
              </a:rPr>
              <a:t>new</a:t>
            </a:r>
            <a:r>
              <a:rPr sz="2000" spc="-245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clusters</a:t>
            </a:r>
            <a:endParaRPr sz="2000" dirty="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05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85" dirty="0">
                <a:latin typeface="Georgia"/>
                <a:cs typeface="Georgia"/>
              </a:rPr>
              <a:t>Create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a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65" dirty="0" smtClean="0">
                <a:latin typeface="Georgia"/>
                <a:cs typeface="Georgia"/>
              </a:rPr>
              <a:t>folder</a:t>
            </a:r>
            <a:r>
              <a:rPr lang="en-US" sz="2000" spc="65" dirty="0" smtClean="0">
                <a:latin typeface="Georgia"/>
                <a:cs typeface="Georgia"/>
              </a:rPr>
              <a:t>/directory</a:t>
            </a:r>
            <a:r>
              <a:rPr sz="2000" spc="-55" dirty="0" smtClean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and</a:t>
            </a:r>
            <a:r>
              <a:rPr sz="2000" spc="50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pass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it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as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input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the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initdb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utility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using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b="1" spc="-20" dirty="0">
                <a:latin typeface="Georgia"/>
                <a:cs typeface="Georgia"/>
              </a:rPr>
              <a:t>-D</a:t>
            </a:r>
            <a:r>
              <a:rPr sz="2000" spc="-2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 marL="193675" indent="-181610">
              <a:lnSpc>
                <a:spcPts val="2290"/>
              </a:lnSpc>
              <a:spcBef>
                <a:spcPts val="980"/>
              </a:spcBef>
              <a:buClr>
                <a:srgbClr val="9D3610"/>
              </a:buClr>
              <a:buSzPct val="85000"/>
              <a:buFont typeface="Wingdings"/>
              <a:buChar char=""/>
              <a:tabLst>
                <a:tab pos="194310" algn="l"/>
              </a:tabLst>
            </a:pPr>
            <a:r>
              <a:rPr sz="2000" spc="35" dirty="0">
                <a:latin typeface="Georgia"/>
                <a:cs typeface="Georgia"/>
              </a:rPr>
              <a:t>Each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cluster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has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a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default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superuser.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-50" dirty="0">
                <a:latin typeface="Georgia"/>
                <a:cs typeface="Georgia"/>
              </a:rPr>
              <a:t>You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can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80" dirty="0">
                <a:latin typeface="Georgia"/>
                <a:cs typeface="Georgia"/>
              </a:rPr>
              <a:t>specify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the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default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45" dirty="0">
                <a:latin typeface="Georgia"/>
                <a:cs typeface="Georgia"/>
              </a:rPr>
              <a:t>user</a:t>
            </a:r>
            <a:r>
              <a:rPr sz="2000" spc="11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name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using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b="1" spc="275" dirty="0">
                <a:latin typeface="Trebuchet MS"/>
                <a:cs typeface="Trebuchet MS"/>
              </a:rPr>
              <a:t>–</a:t>
            </a:r>
            <a:endParaRPr sz="2000" dirty="0">
              <a:latin typeface="Trebuchet MS"/>
              <a:cs typeface="Trebuchet MS"/>
            </a:endParaRPr>
          </a:p>
          <a:p>
            <a:pPr marL="193675">
              <a:lnSpc>
                <a:spcPts val="2290"/>
              </a:lnSpc>
            </a:pPr>
            <a:r>
              <a:rPr sz="2000" b="1" spc="-295" dirty="0" smtClean="0">
                <a:latin typeface="Georgia"/>
                <a:cs typeface="Georgia"/>
              </a:rPr>
              <a:t>U</a:t>
            </a:r>
            <a:r>
              <a:rPr lang="en-US" sz="2000" b="1" spc="-295" dirty="0" smtClean="0">
                <a:latin typeface="Georgia"/>
                <a:cs typeface="Georgia"/>
              </a:rPr>
              <a:t> </a:t>
            </a:r>
            <a:r>
              <a:rPr sz="2000" b="1" spc="-225" dirty="0" smtClean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option.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45" dirty="0">
                <a:latin typeface="Georgia"/>
                <a:cs typeface="Georgia"/>
              </a:rPr>
              <a:t>Example:</a:t>
            </a:r>
            <a:endParaRPr sz="2000" dirty="0">
              <a:latin typeface="Georgia"/>
              <a:cs typeface="Georgia"/>
            </a:endParaRPr>
          </a:p>
          <a:p>
            <a:pPr marL="651510" marR="4167504">
              <a:lnSpc>
                <a:spcPct val="137600"/>
              </a:lnSpc>
              <a:spcBef>
                <a:spcPts val="75"/>
              </a:spcBef>
            </a:pPr>
            <a:r>
              <a:rPr sz="1600" b="1" spc="-30" dirty="0">
                <a:latin typeface="Georgia"/>
                <a:cs typeface="Georgia"/>
              </a:rPr>
              <a:t>initdb </a:t>
            </a:r>
            <a:r>
              <a:rPr sz="1600" b="1" spc="-65" dirty="0">
                <a:latin typeface="Georgia"/>
                <a:cs typeface="Georgia"/>
              </a:rPr>
              <a:t>-D </a:t>
            </a:r>
            <a:r>
              <a:rPr lang="en-US" sz="1600" b="1" dirty="0" smtClean="0">
                <a:latin typeface="Georgia"/>
                <a:cs typeface="Georgia"/>
              </a:rPr>
              <a:t>/data/as11/data</a:t>
            </a:r>
            <a:r>
              <a:rPr sz="1600" b="1" dirty="0" smtClean="0">
                <a:latin typeface="Georgia"/>
                <a:cs typeface="Georgia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–</a:t>
            </a:r>
            <a:r>
              <a:rPr sz="1600" b="1" spc="5" dirty="0">
                <a:latin typeface="Georgia"/>
                <a:cs typeface="Georgia"/>
              </a:rPr>
              <a:t>U </a:t>
            </a:r>
            <a:r>
              <a:rPr sz="1600" b="1" spc="-35" dirty="0" err="1">
                <a:latin typeface="Georgia"/>
                <a:cs typeface="Georgia"/>
              </a:rPr>
              <a:t>postgres</a:t>
            </a:r>
            <a:r>
              <a:rPr sz="1600" b="1" spc="-35" dirty="0">
                <a:latin typeface="Georgia"/>
                <a:cs typeface="Georgia"/>
              </a:rPr>
              <a:t>  </a:t>
            </a:r>
            <a:r>
              <a:rPr sz="1600" b="1" spc="-30" dirty="0">
                <a:latin typeface="Georgia"/>
                <a:cs typeface="Georgia"/>
              </a:rPr>
              <a:t>initdb </a:t>
            </a:r>
            <a:r>
              <a:rPr sz="1600" b="1" spc="-65" dirty="0">
                <a:latin typeface="Georgia"/>
                <a:cs typeface="Georgia"/>
              </a:rPr>
              <a:t>-D </a:t>
            </a:r>
            <a:r>
              <a:rPr lang="en-US" sz="1600" b="1" spc="35" dirty="0" smtClean="0">
                <a:latin typeface="Georgia"/>
                <a:cs typeface="Georgia"/>
              </a:rPr>
              <a:t>/data/as11/data </a:t>
            </a:r>
            <a:r>
              <a:rPr sz="1600" b="1" spc="-190" dirty="0" smtClean="0">
                <a:latin typeface="Georgia"/>
                <a:cs typeface="Georgia"/>
              </a:rPr>
              <a:t>-U</a:t>
            </a:r>
            <a:r>
              <a:rPr sz="1600" b="1" spc="125" dirty="0" smtClean="0">
                <a:latin typeface="Georgia"/>
                <a:cs typeface="Georgia"/>
              </a:rPr>
              <a:t> </a:t>
            </a:r>
            <a:r>
              <a:rPr sz="1600" b="1" spc="-35" dirty="0" err="1" smtClean="0">
                <a:latin typeface="Georgia"/>
                <a:cs typeface="Georgia"/>
              </a:rPr>
              <a:t>postgres</a:t>
            </a:r>
            <a:endParaRPr lang="en-US" sz="1600" b="1" spc="-35" dirty="0" smtClean="0">
              <a:latin typeface="Georgia"/>
              <a:cs typeface="Georgia"/>
            </a:endParaRPr>
          </a:p>
          <a:p>
            <a:pPr marL="651510" marR="4167504">
              <a:lnSpc>
                <a:spcPct val="137600"/>
              </a:lnSpc>
              <a:spcBef>
                <a:spcPts val="75"/>
              </a:spcBef>
            </a:pPr>
            <a:r>
              <a:rPr lang="en-US" sz="1600" b="1" spc="-35" dirty="0" smtClean="0">
                <a:latin typeface="Georgia"/>
                <a:cs typeface="Georgia"/>
              </a:rPr>
              <a:t>Linux: #</a:t>
            </a:r>
            <a:r>
              <a:rPr lang="en-US" sz="1600" b="1" spc="-35" dirty="0" err="1" smtClean="0">
                <a:latin typeface="Georgia"/>
                <a:cs typeface="Georgia"/>
              </a:rPr>
              <a:t>mkdir</a:t>
            </a:r>
            <a:r>
              <a:rPr lang="en-US" sz="1600" b="1" spc="-35" dirty="0" smtClean="0">
                <a:latin typeface="Georgia"/>
                <a:cs typeface="Georgia"/>
              </a:rPr>
              <a:t>  /data/as11/data</a:t>
            </a:r>
            <a:endParaRPr lang="en-US" sz="1600" b="1" dirty="0" smtClean="0">
              <a:latin typeface="Georgia"/>
              <a:cs typeface="Georgia"/>
            </a:endParaRPr>
          </a:p>
          <a:p>
            <a:pPr marL="651510" marR="4167504">
              <a:lnSpc>
                <a:spcPct val="137600"/>
              </a:lnSpc>
              <a:spcBef>
                <a:spcPts val="75"/>
              </a:spcBef>
            </a:pPr>
            <a:r>
              <a:rPr lang="en-US" sz="1600" b="1" dirty="0" smtClean="0">
                <a:latin typeface="Georgia"/>
                <a:cs typeface="Georgia"/>
              </a:rPr>
              <a:t>#</a:t>
            </a:r>
            <a:r>
              <a:rPr lang="en-US" sz="1600" b="1" dirty="0" err="1" smtClean="0">
                <a:latin typeface="Georgia"/>
                <a:cs typeface="Georgia"/>
              </a:rPr>
              <a:t>chown</a:t>
            </a:r>
            <a:r>
              <a:rPr lang="en-US" sz="1600" b="1" dirty="0" smtClean="0">
                <a:latin typeface="Georgia"/>
                <a:cs typeface="Georgia"/>
              </a:rPr>
              <a:t>  -R </a:t>
            </a:r>
            <a:r>
              <a:rPr lang="en-US" sz="1600" b="1" dirty="0" err="1" smtClean="0">
                <a:latin typeface="Georgia"/>
                <a:cs typeface="Georgia"/>
              </a:rPr>
              <a:t>postgres:postgres</a:t>
            </a:r>
            <a:r>
              <a:rPr lang="en-US" sz="1600" b="1" dirty="0" smtClean="0">
                <a:latin typeface="Georgia"/>
                <a:cs typeface="Georgia"/>
              </a:rPr>
              <a:t> /data/as11/data</a:t>
            </a:r>
          </a:p>
          <a:p>
            <a:pPr marL="651510" marR="4167504">
              <a:lnSpc>
                <a:spcPct val="137600"/>
              </a:lnSpc>
              <a:spcBef>
                <a:spcPts val="75"/>
              </a:spcBef>
            </a:pPr>
            <a:r>
              <a:rPr lang="en-US" sz="1600" b="1" dirty="0" err="1" smtClean="0">
                <a:latin typeface="Georgia"/>
                <a:cs typeface="Georgia"/>
              </a:rPr>
              <a:t>Initdb</a:t>
            </a:r>
            <a:r>
              <a:rPr lang="en-US" sz="1600" b="1" dirty="0" smtClean="0">
                <a:latin typeface="Georgia"/>
                <a:cs typeface="Georgia"/>
              </a:rPr>
              <a:t> -D /data/as11//data  -U </a:t>
            </a:r>
            <a:r>
              <a:rPr lang="en-US" sz="1600" b="1" dirty="0" err="1" smtClean="0">
                <a:latin typeface="Georgia"/>
                <a:cs typeface="Georgia"/>
              </a:rPr>
              <a:t>postgres</a:t>
            </a:r>
            <a:r>
              <a:rPr lang="en-US" sz="1600" b="1" dirty="0" smtClean="0">
                <a:latin typeface="Georgia"/>
                <a:cs typeface="Georgia"/>
              </a:rPr>
              <a:t> </a:t>
            </a:r>
          </a:p>
          <a:p>
            <a:pPr marL="651510" marR="4167504">
              <a:lnSpc>
                <a:spcPct val="137600"/>
              </a:lnSpc>
              <a:spcBef>
                <a:spcPts val="75"/>
              </a:spcBef>
            </a:pP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397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Folders and Files In Cluster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61028"/>
            <a:ext cx="8368871" cy="543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457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Directory layout inside data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715000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Files</a:t>
            </a:r>
            <a:r>
              <a:rPr lang="en-US" sz="1600" dirty="0" smtClean="0">
                <a:solidFill>
                  <a:srgbClr val="FF0000"/>
                </a:solidFill>
              </a:rPr>
              <a:t> 		</a:t>
            </a:r>
            <a:r>
              <a:rPr lang="en-US" sz="1600" b="1" u="sng" dirty="0" err="1" smtClean="0">
                <a:solidFill>
                  <a:srgbClr val="FF0000"/>
                </a:solidFill>
              </a:rPr>
              <a:t>Desription</a:t>
            </a:r>
            <a:endParaRPr lang="en-US" sz="1600" b="1" u="sng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PG_VERSION</a:t>
            </a:r>
            <a:r>
              <a:rPr lang="en-US" sz="1600" dirty="0" smtClean="0"/>
              <a:t> 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A file containing the major version number of </a:t>
            </a:r>
            <a:r>
              <a:rPr lang="en-US" sz="1600" dirty="0" err="1" smtClean="0"/>
              <a:t>PostgreSQL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pg_hba.conf</a:t>
            </a:r>
            <a:r>
              <a:rPr lang="en-US" sz="1600" dirty="0" smtClean="0"/>
              <a:t> 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A file to control </a:t>
            </a:r>
            <a:r>
              <a:rPr lang="en-US" sz="1600" dirty="0" err="1" smtClean="0"/>
              <a:t>PosgreSQL's</a:t>
            </a:r>
            <a:r>
              <a:rPr lang="en-US" sz="1600" dirty="0" smtClean="0"/>
              <a:t> client authentication.</a:t>
            </a:r>
          </a:p>
          <a:p>
            <a:r>
              <a:rPr lang="en-US" sz="1600" dirty="0" err="1" smtClean="0"/>
              <a:t>pg_ident.conf</a:t>
            </a:r>
            <a:r>
              <a:rPr lang="en-US" sz="1600" dirty="0" smtClean="0"/>
              <a:t> 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A file to control </a:t>
            </a:r>
            <a:r>
              <a:rPr lang="en-US" sz="1600" dirty="0" err="1" smtClean="0"/>
              <a:t>PostgreSQL's</a:t>
            </a:r>
            <a:r>
              <a:rPr lang="en-US" sz="1600" dirty="0" smtClean="0"/>
              <a:t> user name mapping.</a:t>
            </a:r>
          </a:p>
          <a:p>
            <a:r>
              <a:rPr lang="en-US" sz="1600" dirty="0" err="1" smtClean="0"/>
              <a:t>postgresql.conf</a:t>
            </a:r>
            <a:r>
              <a:rPr lang="en-US" sz="1600" dirty="0" smtClean="0"/>
              <a:t> 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A file to set configuration parameters.</a:t>
            </a:r>
          </a:p>
          <a:p>
            <a:r>
              <a:rPr lang="en-US" sz="1600" dirty="0" err="1" smtClean="0"/>
              <a:t>postgresql.auto.conf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A file used for storing configuration parameters that are set in ALTER 				SYSTEM (version 9.4 or later).</a:t>
            </a:r>
          </a:p>
          <a:p>
            <a:r>
              <a:rPr lang="en-US" sz="1600" b="1" u="sng" dirty="0" smtClean="0">
                <a:solidFill>
                  <a:srgbClr val="FF0000"/>
                </a:solidFill>
              </a:rPr>
              <a:t>SUBDIRECTORIES</a:t>
            </a: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b="1" u="sng" dirty="0" smtClean="0">
                <a:solidFill>
                  <a:srgbClr val="FF0000"/>
                </a:solidFill>
              </a:rPr>
              <a:t>DIRECTORIES</a:t>
            </a:r>
          </a:p>
          <a:p>
            <a:r>
              <a:rPr lang="en-US" sz="1600" dirty="0" smtClean="0"/>
              <a:t>base/   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Subdirectory containing per-database subdirectories.</a:t>
            </a:r>
          </a:p>
          <a:p>
            <a:r>
              <a:rPr lang="en-US" sz="1600" dirty="0" smtClean="0"/>
              <a:t>Global/  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Subdirectory containing cluster-wide tables, such as </a:t>
            </a:r>
            <a:r>
              <a:rPr lang="en-US" sz="1600" dirty="0" err="1" smtClean="0"/>
              <a:t>pg_database</a:t>
            </a:r>
            <a:r>
              <a:rPr lang="en-US" sz="1600" dirty="0" smtClean="0"/>
              <a:t> and </a:t>
            </a:r>
            <a:r>
              <a:rPr lang="en-US" sz="1600" dirty="0" err="1" smtClean="0"/>
              <a:t>pg_control</a:t>
            </a:r>
            <a:r>
              <a:rPr lang="en-US" sz="1600" dirty="0" smtClean="0"/>
              <a:t>.</a:t>
            </a:r>
          </a:p>
          <a:p>
            <a:r>
              <a:rPr lang="en-US" sz="1600" b="1" dirty="0" err="1" smtClean="0"/>
              <a:t>pg_commit_t</a:t>
            </a:r>
            <a:r>
              <a:rPr lang="en-US" sz="1600" dirty="0" err="1" smtClean="0"/>
              <a:t>s</a:t>
            </a:r>
            <a:r>
              <a:rPr lang="en-US" sz="1600" dirty="0" smtClean="0"/>
              <a:t>/Subdirectory containing transaction commit timestamp data. Version 9.5 or later.</a:t>
            </a:r>
          </a:p>
          <a:p>
            <a:r>
              <a:rPr lang="en-US" sz="1600" dirty="0" err="1" smtClean="0"/>
              <a:t>pg_clog</a:t>
            </a:r>
            <a:r>
              <a:rPr lang="en-US" sz="1600" dirty="0" smtClean="0"/>
              <a:t>/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 (Version 9.6 or earlier)Subdirectory containing transaction commit state data. It is renamed to </a:t>
            </a:r>
            <a:r>
              <a:rPr lang="en-US" sz="1600" i="1" dirty="0" err="1" smtClean="0"/>
              <a:t>pg_xact</a:t>
            </a:r>
            <a:r>
              <a:rPr lang="en-US" sz="1600" dirty="0" smtClean="0"/>
              <a:t> in Version 10. CLOG will be described in</a:t>
            </a:r>
          </a:p>
          <a:p>
            <a:r>
              <a:rPr lang="en-US" sz="1600" dirty="0" err="1" smtClean="0"/>
              <a:t>Postmaster.opts</a:t>
            </a:r>
            <a:r>
              <a:rPr lang="en-US" sz="1600" dirty="0" smtClean="0"/>
              <a:t>/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b="1" dirty="0" smtClean="0"/>
              <a:t> opts</a:t>
            </a:r>
            <a:r>
              <a:rPr lang="en-US" sz="1600" dirty="0" smtClean="0"/>
              <a:t> is a file in the data directory written after startup which contains the </a:t>
            </a:r>
            <a:r>
              <a:rPr lang="en-US" sz="1600" b="1" dirty="0" smtClean="0"/>
              <a:t>options</a:t>
            </a:r>
            <a:r>
              <a:rPr lang="en-US" sz="1600" dirty="0" smtClean="0"/>
              <a:t> used to start the </a:t>
            </a:r>
            <a:r>
              <a:rPr lang="en-US" sz="1600" b="1" dirty="0" smtClean="0"/>
              <a:t>postmaster</a:t>
            </a:r>
            <a:r>
              <a:rPr lang="en-US" sz="1600" dirty="0" smtClean="0"/>
              <a:t> process </a:t>
            </a:r>
          </a:p>
          <a:p>
            <a:r>
              <a:rPr lang="en-US" sz="1600" dirty="0" err="1" smtClean="0"/>
              <a:t>pg_logical</a:t>
            </a:r>
            <a:r>
              <a:rPr lang="en-US" sz="1600" dirty="0" smtClean="0"/>
              <a:t>/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Subdirectory containing status data for logical decoding</a:t>
            </a:r>
          </a:p>
          <a:p>
            <a:r>
              <a:rPr lang="en-US" sz="1600" dirty="0" err="1" smtClean="0"/>
              <a:t>pg_multixact</a:t>
            </a:r>
            <a:r>
              <a:rPr lang="en-US" sz="1600" dirty="0" smtClean="0"/>
              <a:t>/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Subdirectory containing multitransaction status data (used for shared row locks).</a:t>
            </a:r>
          </a:p>
          <a:p>
            <a:r>
              <a:rPr lang="en-US" sz="1600" dirty="0" err="1" smtClean="0"/>
              <a:t>pg_notify</a:t>
            </a:r>
            <a:r>
              <a:rPr lang="en-US" sz="1600" dirty="0" smtClean="0"/>
              <a:t>/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Subdirectory containing LISTEN/NOTIFY status data.</a:t>
            </a:r>
          </a:p>
          <a:p>
            <a:r>
              <a:rPr lang="en-US" sz="1600" dirty="0" smtClean="0"/>
              <a:t>postmaster.pid: it will store </a:t>
            </a:r>
            <a:r>
              <a:rPr lang="en-US" sz="1600" smtClean="0"/>
              <a:t>the cluster </a:t>
            </a:r>
            <a:r>
              <a:rPr lang="en-US" sz="1600" dirty="0" smtClean="0"/>
              <a:t>PID.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5821363"/>
          </a:xfrm>
        </p:spPr>
        <p:txBody>
          <a:bodyPr>
            <a:normAutofit/>
          </a:bodyPr>
          <a:lstStyle/>
          <a:p>
            <a:endParaRPr lang="en-US" sz="1500" dirty="0" smtClean="0"/>
          </a:p>
          <a:p>
            <a:r>
              <a:rPr lang="en-US" sz="1800" dirty="0" err="1" smtClean="0"/>
              <a:t>pg_repslot</a:t>
            </a:r>
            <a:r>
              <a:rPr lang="en-US" sz="1800" dirty="0" smtClean="0"/>
              <a:t>/Subdirectory containing </a:t>
            </a:r>
            <a:r>
              <a:rPr lang="en-US" sz="1800" dirty="0" smtClean="0">
                <a:hlinkClick r:id="rId2"/>
              </a:rPr>
              <a:t>replication slot</a:t>
            </a:r>
            <a:r>
              <a:rPr lang="en-US" sz="1800" dirty="0" smtClean="0"/>
              <a:t> data.</a:t>
            </a:r>
          </a:p>
          <a:p>
            <a:r>
              <a:rPr lang="en-US" sz="1800" dirty="0" err="1" smtClean="0"/>
              <a:t>pg_serial</a:t>
            </a:r>
            <a:r>
              <a:rPr lang="en-US" sz="1800" dirty="0" smtClean="0"/>
              <a:t>/Subdirectory containing information about committed </a:t>
            </a:r>
            <a:r>
              <a:rPr lang="en-US" sz="1800" dirty="0" err="1" smtClean="0"/>
              <a:t>serializable</a:t>
            </a:r>
            <a:r>
              <a:rPr lang="en-US" sz="1800" dirty="0" smtClean="0"/>
              <a:t> transactions.</a:t>
            </a:r>
          </a:p>
          <a:p>
            <a:r>
              <a:rPr lang="en-US" sz="1800" dirty="0" err="1" smtClean="0"/>
              <a:t>pg_snapshots</a:t>
            </a:r>
            <a:r>
              <a:rPr lang="en-US" sz="1800" dirty="0" smtClean="0"/>
              <a:t>/Subdirectory containing exported snapshots (version 9.2 or later). The </a:t>
            </a:r>
            <a:r>
              <a:rPr lang="en-US" sz="1800" dirty="0" err="1" smtClean="0"/>
              <a:t>PostgreSQL's</a:t>
            </a:r>
            <a:r>
              <a:rPr lang="en-US" sz="1800" dirty="0" smtClean="0"/>
              <a:t> function </a:t>
            </a:r>
            <a:r>
              <a:rPr lang="en-US" sz="1800" dirty="0" err="1" smtClean="0"/>
              <a:t>pg_export_snapshot</a:t>
            </a:r>
            <a:r>
              <a:rPr lang="en-US" sz="1800" dirty="0" smtClean="0"/>
              <a:t> creates a snapshot information file in this subdirectory.</a:t>
            </a:r>
          </a:p>
          <a:p>
            <a:r>
              <a:rPr lang="en-US" sz="1800" dirty="0" err="1" smtClean="0"/>
              <a:t>pg_stat</a:t>
            </a:r>
            <a:r>
              <a:rPr lang="en-US" sz="1800" dirty="0" smtClean="0"/>
              <a:t>/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Subdirectory containing permanent files for the statistics subsystem.</a:t>
            </a:r>
          </a:p>
          <a:p>
            <a:r>
              <a:rPr lang="en-US" sz="1800" dirty="0" err="1" smtClean="0"/>
              <a:t>pg_stat_tmp</a:t>
            </a:r>
            <a:r>
              <a:rPr lang="en-US" sz="1800" dirty="0" smtClean="0"/>
              <a:t>/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Subdirectory containing temporary files for the statistics subsystem.</a:t>
            </a:r>
          </a:p>
          <a:p>
            <a:r>
              <a:rPr lang="en-US" sz="1800" dirty="0" err="1" smtClean="0"/>
              <a:t>pg_tblspc</a:t>
            </a:r>
            <a:r>
              <a:rPr lang="en-US" sz="1800" dirty="0" smtClean="0"/>
              <a:t>/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Subdirectory containing symbolic links to </a:t>
            </a:r>
            <a:r>
              <a:rPr lang="en-US" sz="1800" dirty="0" err="1" smtClean="0"/>
              <a:t>tablespaces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pg_twophase</a:t>
            </a:r>
            <a:r>
              <a:rPr lang="en-US" sz="1800" dirty="0" smtClean="0"/>
              <a:t>/Subdirectory containing state files for prepared transactions.</a:t>
            </a:r>
          </a:p>
          <a:p>
            <a:r>
              <a:rPr lang="en-US" sz="1800" dirty="0" err="1" smtClean="0"/>
              <a:t>pg_wal</a:t>
            </a:r>
            <a:r>
              <a:rPr lang="en-US" sz="1800" dirty="0" smtClean="0"/>
              <a:t>/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(Version 10 or later)Subdirectory containing WAL (Write Ahead Logging) segment 		files. It is renamed from </a:t>
            </a:r>
            <a:r>
              <a:rPr lang="en-US" sz="1800" i="1" dirty="0" err="1" smtClean="0"/>
              <a:t>pg_xlog</a:t>
            </a:r>
            <a:r>
              <a:rPr lang="en-US" sz="1800" dirty="0" smtClean="0"/>
              <a:t> in Version 10.</a:t>
            </a:r>
          </a:p>
          <a:p>
            <a:r>
              <a:rPr lang="en-US" sz="1800" dirty="0" err="1" smtClean="0"/>
              <a:t>pg_xact</a:t>
            </a:r>
            <a:r>
              <a:rPr lang="en-US" sz="1800" dirty="0" smtClean="0"/>
              <a:t>/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(Version 10 or later)Subdirectory containing transaction commit state data. It is renamed from </a:t>
            </a:r>
            <a:r>
              <a:rPr lang="en-US" sz="1800" i="1" dirty="0" err="1" smtClean="0"/>
              <a:t>pg_clog</a:t>
            </a:r>
            <a:r>
              <a:rPr lang="en-US" sz="1800" dirty="0" smtClean="0"/>
              <a:t> in Version 10. CLOG will be described.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Cluster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Cluster when up, we call it a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instance. It will be listening on port for  incoming connections .This port details are mentioned in </a:t>
            </a:r>
            <a:r>
              <a:rPr lang="en-US" sz="2000" dirty="0" err="1" smtClean="0"/>
              <a:t>postgresql.conf</a:t>
            </a:r>
            <a:r>
              <a:rPr lang="en-US" sz="2000" dirty="0" smtClean="0"/>
              <a:t> file.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When cluster is created , it will consist of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Databases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Postgres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Users/Roles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Postgres</a:t>
            </a:r>
            <a:r>
              <a:rPr lang="en-US" sz="2000" dirty="0" smtClean="0"/>
              <a:t> ( specified during creation of cluster)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/>
              <a:t>Tablespaces</a:t>
            </a: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pg_default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Pg_gloabl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object 3"/>
          <p:cNvGrpSpPr/>
          <p:nvPr/>
        </p:nvGrpSpPr>
        <p:grpSpPr>
          <a:xfrm>
            <a:off x="920840" y="1676399"/>
            <a:ext cx="7080160" cy="3473577"/>
            <a:chOff x="920840" y="1484757"/>
            <a:chExt cx="10223500" cy="3665220"/>
          </a:xfrm>
        </p:grpSpPr>
        <p:sp>
          <p:nvSpPr>
            <p:cNvPr id="5" name="object 4"/>
            <p:cNvSpPr/>
            <p:nvPr/>
          </p:nvSpPr>
          <p:spPr>
            <a:xfrm>
              <a:off x="920840" y="4299668"/>
              <a:ext cx="10222991" cy="80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920840" y="1484757"/>
              <a:ext cx="10222991" cy="36650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757287" y="4177034"/>
              <a:ext cx="864869" cy="864869"/>
            </a:xfrm>
            <a:custGeom>
              <a:avLst/>
              <a:gdLst/>
              <a:ahLst/>
              <a:cxnLst/>
              <a:rect l="l" t="t" r="r" b="b"/>
              <a:pathLst>
                <a:path w="864870" h="864870">
                  <a:moveTo>
                    <a:pt x="0" y="432303"/>
                  </a:moveTo>
                  <a:lnTo>
                    <a:pt x="2536" y="385199"/>
                  </a:lnTo>
                  <a:lnTo>
                    <a:pt x="9971" y="339564"/>
                  </a:lnTo>
                  <a:lnTo>
                    <a:pt x="22039" y="295662"/>
                  </a:lnTo>
                  <a:lnTo>
                    <a:pt x="38479" y="253756"/>
                  </a:lnTo>
                  <a:lnTo>
                    <a:pt x="59026" y="214111"/>
                  </a:lnTo>
                  <a:lnTo>
                    <a:pt x="83416" y="176990"/>
                  </a:lnTo>
                  <a:lnTo>
                    <a:pt x="111387" y="142657"/>
                  </a:lnTo>
                  <a:lnTo>
                    <a:pt x="142674" y="111375"/>
                  </a:lnTo>
                  <a:lnTo>
                    <a:pt x="177015" y="83409"/>
                  </a:lnTo>
                  <a:lnTo>
                    <a:pt x="214145" y="59021"/>
                  </a:lnTo>
                  <a:lnTo>
                    <a:pt x="253802" y="38477"/>
                  </a:lnTo>
                  <a:lnTo>
                    <a:pt x="295721" y="22039"/>
                  </a:lnTo>
                  <a:lnTo>
                    <a:pt x="339639" y="9970"/>
                  </a:lnTo>
                  <a:lnTo>
                    <a:pt x="385293" y="2536"/>
                  </a:lnTo>
                  <a:lnTo>
                    <a:pt x="432419" y="0"/>
                  </a:lnTo>
                  <a:lnTo>
                    <a:pt x="479528" y="2536"/>
                  </a:lnTo>
                  <a:lnTo>
                    <a:pt x="525167" y="9970"/>
                  </a:lnTo>
                  <a:lnTo>
                    <a:pt x="569073" y="22039"/>
                  </a:lnTo>
                  <a:lnTo>
                    <a:pt x="610981" y="38477"/>
                  </a:lnTo>
                  <a:lnTo>
                    <a:pt x="650629" y="59021"/>
                  </a:lnTo>
                  <a:lnTo>
                    <a:pt x="687752" y="83409"/>
                  </a:lnTo>
                  <a:lnTo>
                    <a:pt x="722087" y="111375"/>
                  </a:lnTo>
                  <a:lnTo>
                    <a:pt x="753369" y="142657"/>
                  </a:lnTo>
                  <a:lnTo>
                    <a:pt x="781337" y="176990"/>
                  </a:lnTo>
                  <a:lnTo>
                    <a:pt x="805725" y="214111"/>
                  </a:lnTo>
                  <a:lnTo>
                    <a:pt x="826270" y="253756"/>
                  </a:lnTo>
                  <a:lnTo>
                    <a:pt x="842708" y="295662"/>
                  </a:lnTo>
                  <a:lnTo>
                    <a:pt x="854777" y="339564"/>
                  </a:lnTo>
                  <a:lnTo>
                    <a:pt x="862211" y="385199"/>
                  </a:lnTo>
                  <a:lnTo>
                    <a:pt x="864748" y="432303"/>
                  </a:lnTo>
                  <a:lnTo>
                    <a:pt x="862211" y="479410"/>
                  </a:lnTo>
                  <a:lnTo>
                    <a:pt x="854777" y="525049"/>
                  </a:lnTo>
                  <a:lnTo>
                    <a:pt x="842708" y="568959"/>
                  </a:lnTo>
                  <a:lnTo>
                    <a:pt x="826270" y="610874"/>
                  </a:lnTo>
                  <a:lnTo>
                    <a:pt x="805725" y="650530"/>
                  </a:lnTo>
                  <a:lnTo>
                    <a:pt x="781337" y="687663"/>
                  </a:lnTo>
                  <a:lnTo>
                    <a:pt x="753369" y="722009"/>
                  </a:lnTo>
                  <a:lnTo>
                    <a:pt x="722087" y="753304"/>
                  </a:lnTo>
                  <a:lnTo>
                    <a:pt x="687752" y="781283"/>
                  </a:lnTo>
                  <a:lnTo>
                    <a:pt x="650629" y="805683"/>
                  </a:lnTo>
                  <a:lnTo>
                    <a:pt x="610981" y="826238"/>
                  </a:lnTo>
                  <a:lnTo>
                    <a:pt x="569073" y="842686"/>
                  </a:lnTo>
                  <a:lnTo>
                    <a:pt x="525167" y="854761"/>
                  </a:lnTo>
                  <a:lnTo>
                    <a:pt x="479528" y="862200"/>
                  </a:lnTo>
                  <a:lnTo>
                    <a:pt x="432419" y="864738"/>
                  </a:lnTo>
                  <a:lnTo>
                    <a:pt x="385293" y="862200"/>
                  </a:lnTo>
                  <a:lnTo>
                    <a:pt x="339639" y="854761"/>
                  </a:lnTo>
                  <a:lnTo>
                    <a:pt x="295721" y="842686"/>
                  </a:lnTo>
                  <a:lnTo>
                    <a:pt x="253802" y="826238"/>
                  </a:lnTo>
                  <a:lnTo>
                    <a:pt x="214145" y="805683"/>
                  </a:lnTo>
                  <a:lnTo>
                    <a:pt x="177015" y="781283"/>
                  </a:lnTo>
                  <a:lnTo>
                    <a:pt x="142674" y="753304"/>
                  </a:lnTo>
                  <a:lnTo>
                    <a:pt x="111387" y="722009"/>
                  </a:lnTo>
                  <a:lnTo>
                    <a:pt x="83416" y="687663"/>
                  </a:lnTo>
                  <a:lnTo>
                    <a:pt x="59026" y="650530"/>
                  </a:lnTo>
                  <a:lnTo>
                    <a:pt x="38479" y="610874"/>
                  </a:lnTo>
                  <a:lnTo>
                    <a:pt x="22039" y="568959"/>
                  </a:lnTo>
                  <a:lnTo>
                    <a:pt x="9971" y="525049"/>
                  </a:lnTo>
                  <a:lnTo>
                    <a:pt x="2536" y="479410"/>
                  </a:lnTo>
                  <a:lnTo>
                    <a:pt x="0" y="432303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191816" y="2329189"/>
              <a:ext cx="7838523" cy="9269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PG_CTL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Pg_ctl</a:t>
            </a:r>
            <a:r>
              <a:rPr lang="en-US" sz="2400" dirty="0" smtClean="0"/>
              <a:t> utility is used to start/stop the cluster.</a:t>
            </a:r>
          </a:p>
          <a:p>
            <a:r>
              <a:rPr lang="en-US" sz="2400" dirty="0" smtClean="0"/>
              <a:t>To start a cluster	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pg_ctl</a:t>
            </a:r>
            <a:r>
              <a:rPr lang="en-US" sz="2400" dirty="0" smtClean="0"/>
              <a:t> -D $PGDATA start</a:t>
            </a:r>
          </a:p>
          <a:p>
            <a:r>
              <a:rPr lang="en-US" sz="2400" dirty="0" smtClean="0"/>
              <a:t>To stop a cluster 	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pg_ctl</a:t>
            </a:r>
            <a:r>
              <a:rPr lang="en-US" sz="2400" dirty="0" smtClean="0"/>
              <a:t> -D $PGDATA stop</a:t>
            </a:r>
          </a:p>
          <a:p>
            <a:r>
              <a:rPr lang="en-US" sz="2400" dirty="0" smtClean="0"/>
              <a:t>To check status of cluster	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pg_ctl</a:t>
            </a:r>
            <a:r>
              <a:rPr lang="en-US" sz="2400" dirty="0" smtClean="0"/>
              <a:t> -D $PGDATA  status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</TotalTime>
  <Words>336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Folders and Files In Cluster</vt:lpstr>
      <vt:lpstr>Directory layout inside data directory</vt:lpstr>
      <vt:lpstr>Slide 6</vt:lpstr>
      <vt:lpstr>Cluster details</vt:lpstr>
      <vt:lpstr>Slide 8</vt:lpstr>
      <vt:lpstr>PG_CTL Utility</vt:lpstr>
      <vt:lpstr>Directory 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mandla</dc:creator>
  <cp:lastModifiedBy>Windows User</cp:lastModifiedBy>
  <cp:revision>18</cp:revision>
  <dcterms:created xsi:type="dcterms:W3CDTF">2006-08-16T00:00:00Z</dcterms:created>
  <dcterms:modified xsi:type="dcterms:W3CDTF">2021-07-03T03:36:58Z</dcterms:modified>
</cp:coreProperties>
</file>