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1" r:id="rId5"/>
    <p:sldId id="262" r:id="rId6"/>
    <p:sldId id="266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.org/docs/current/static/ddl-schemas.html" TargetMode="External"/><Relationship Id="rId7" Type="http://schemas.openxmlformats.org/officeDocument/2006/relationships/hyperlink" Target="https://en.wikipedia.org/wiki/Column_(database)" TargetMode="External"/><Relationship Id="rId2" Type="http://schemas.openxmlformats.org/officeDocument/2006/relationships/hyperlink" Target="https://en.wikipedia.org/wiki/Database_cata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ow_(database)" TargetMode="External"/><Relationship Id="rId5" Type="http://schemas.openxmlformats.org/officeDocument/2006/relationships/hyperlink" Target="https://en.wikipedia.org/wiki/Table_(database)" TargetMode="External"/><Relationship Id="rId4" Type="http://schemas.openxmlformats.org/officeDocument/2006/relationships/hyperlink" Target="https://en.wikipedia.org/wiki/Namespa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.org/docs/current/static/catalog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.org/docs/current/static/app-initdb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CLUSTER HIERARCHY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Cluster having below hierarchy.</a:t>
            </a:r>
          </a:p>
          <a:p>
            <a:r>
              <a:rPr lang="en-US" sz="2800" b="1" dirty="0" smtClean="0"/>
              <a:t>Cluster &gt; Catalog &gt; Schema &gt; Table &gt; Columns &amp; Rows</a:t>
            </a:r>
          </a:p>
          <a:p>
            <a:pPr fontAlgn="base"/>
            <a:r>
              <a:rPr lang="en-US" sz="2800" dirty="0" smtClean="0"/>
              <a:t>A computer may have one cluster or multiple.</a:t>
            </a:r>
          </a:p>
          <a:p>
            <a:pPr fontAlgn="base"/>
            <a:r>
              <a:rPr lang="en-US" sz="2800" dirty="0" smtClean="0"/>
              <a:t>A database server is a </a:t>
            </a:r>
            <a:r>
              <a:rPr lang="en-US" sz="2800" i="1" dirty="0" smtClean="0"/>
              <a:t>cluster</a:t>
            </a:r>
            <a:r>
              <a:rPr lang="en-US" sz="2800" dirty="0" smtClean="0"/>
              <a:t>.</a:t>
            </a:r>
          </a:p>
          <a:p>
            <a:pPr fontAlgn="base"/>
            <a:r>
              <a:rPr lang="en-US" sz="2800" dirty="0" smtClean="0"/>
              <a:t>A cluster has </a:t>
            </a:r>
            <a:r>
              <a:rPr lang="en-US" sz="2800" i="1" u="sng" dirty="0" smtClean="0">
                <a:hlinkClick r:id="rId2"/>
              </a:rPr>
              <a:t>catalogs</a:t>
            </a:r>
            <a:r>
              <a:rPr lang="en-US" sz="2800" dirty="0" smtClean="0"/>
              <a:t>. ( Catalog = Database )</a:t>
            </a:r>
          </a:p>
          <a:p>
            <a:pPr fontAlgn="base"/>
            <a:r>
              <a:rPr lang="en-US" sz="2800" dirty="0" smtClean="0"/>
              <a:t>Catalogs have </a:t>
            </a:r>
            <a:r>
              <a:rPr lang="en-US" sz="2800" i="1" u="sng" dirty="0" smtClean="0">
                <a:hlinkClick r:id="rId3"/>
              </a:rPr>
              <a:t>schemas</a:t>
            </a:r>
            <a:r>
              <a:rPr lang="en-US" sz="2800" dirty="0" smtClean="0"/>
              <a:t>. (Schema = </a:t>
            </a:r>
            <a:r>
              <a:rPr lang="en-US" sz="2800" u="sng" dirty="0" smtClean="0">
                <a:hlinkClick r:id="rId4"/>
              </a:rPr>
              <a:t>namespace</a:t>
            </a:r>
            <a:r>
              <a:rPr lang="en-US" sz="2800" dirty="0" smtClean="0"/>
              <a:t> of tables, and security boundary)</a:t>
            </a:r>
          </a:p>
          <a:p>
            <a:pPr fontAlgn="base"/>
            <a:r>
              <a:rPr lang="en-US" sz="2800" dirty="0" smtClean="0"/>
              <a:t>Schemas have </a:t>
            </a:r>
            <a:r>
              <a:rPr lang="en-US" sz="2800" i="1" u="sng" dirty="0" smtClean="0">
                <a:hlinkClick r:id="rId5"/>
              </a:rPr>
              <a:t>tables</a:t>
            </a:r>
            <a:r>
              <a:rPr lang="en-US" sz="2800" dirty="0" smtClean="0"/>
              <a:t>.</a:t>
            </a:r>
          </a:p>
          <a:p>
            <a:pPr fontAlgn="base"/>
            <a:r>
              <a:rPr lang="en-US" sz="2800" dirty="0" smtClean="0"/>
              <a:t>Tables have </a:t>
            </a:r>
            <a:r>
              <a:rPr lang="en-US" sz="2800" i="1" u="sng" dirty="0" smtClean="0">
                <a:hlinkClick r:id="rId6"/>
              </a:rPr>
              <a:t>rows</a:t>
            </a:r>
            <a:r>
              <a:rPr lang="en-US" sz="2800" dirty="0" smtClean="0"/>
              <a:t>.</a:t>
            </a:r>
          </a:p>
          <a:p>
            <a:pPr fontAlgn="base"/>
            <a:r>
              <a:rPr lang="en-US" sz="2800" dirty="0" smtClean="0"/>
              <a:t>Rows have </a:t>
            </a:r>
            <a:r>
              <a:rPr lang="en-US" sz="2800" i="1" dirty="0" smtClean="0"/>
              <a:t>values</a:t>
            </a:r>
            <a:r>
              <a:rPr lang="en-US" sz="2800" dirty="0" smtClean="0"/>
              <a:t>, defined by </a:t>
            </a:r>
            <a:r>
              <a:rPr lang="en-US" sz="2800" i="1" u="sng" dirty="0" smtClean="0">
                <a:hlinkClick r:id="rId7"/>
              </a:rPr>
              <a:t>columns</a:t>
            </a:r>
            <a:r>
              <a:rPr lang="en-US" sz="2800" dirty="0" smtClean="0"/>
              <a:t>.</a:t>
            </a:r>
          </a:p>
          <a:p>
            <a:endParaRPr lang="en-US" sz="28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9445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CLUSTER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077200" cy="49069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0275" y="1665841"/>
            <a:ext cx="4505325" cy="4125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83819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CLUSTER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7772400" cy="51054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dirty="0" smtClean="0"/>
              <a:t>Cluster has 2 types of architectures.</a:t>
            </a:r>
          </a:p>
          <a:p>
            <a:r>
              <a:rPr lang="en-US" sz="2400" b="1" dirty="0" smtClean="0"/>
              <a:t>1.Logical Architecture</a:t>
            </a:r>
          </a:p>
          <a:p>
            <a:r>
              <a:rPr lang="en-US" sz="2400" b="1" dirty="0" smtClean="0"/>
              <a:t>2.Physical Architecture.</a:t>
            </a:r>
          </a:p>
          <a:p>
            <a:r>
              <a:rPr lang="en-US" sz="2400" b="1" dirty="0" smtClean="0"/>
              <a:t>1.Logical architecture: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0"/>
            <a:ext cx="746760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58213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A </a:t>
            </a:r>
            <a:r>
              <a:rPr lang="en-US" sz="2000" b="1" dirty="0" smtClean="0"/>
              <a:t>database cluster</a:t>
            </a:r>
            <a:r>
              <a:rPr lang="en-US" sz="2000" dirty="0" smtClean="0"/>
              <a:t> is a collection of </a:t>
            </a:r>
            <a:r>
              <a:rPr lang="en-US" sz="2000" i="1" dirty="0" smtClean="0"/>
              <a:t>databases</a:t>
            </a:r>
            <a:r>
              <a:rPr lang="en-US" sz="2000" dirty="0" smtClean="0"/>
              <a:t> managed by a </a:t>
            </a:r>
            <a:r>
              <a:rPr lang="en-US" sz="2000" dirty="0" err="1" smtClean="0"/>
              <a:t>PostgreSQL</a:t>
            </a:r>
            <a:r>
              <a:rPr lang="en-US" sz="2000" dirty="0" smtClean="0"/>
              <a:t> server.</a:t>
            </a:r>
          </a:p>
          <a:p>
            <a:r>
              <a:rPr lang="en-US" sz="2000" dirty="0" smtClean="0"/>
              <a:t>In oracle cluster means a group of database servers.</a:t>
            </a:r>
          </a:p>
          <a:p>
            <a:r>
              <a:rPr lang="en-US" sz="2000" dirty="0" smtClean="0"/>
              <a:t>A </a:t>
            </a:r>
            <a:r>
              <a:rPr lang="en-US" sz="2000" dirty="0" err="1" smtClean="0"/>
              <a:t>PostgreSQL</a:t>
            </a:r>
            <a:r>
              <a:rPr lang="en-US" sz="2000" dirty="0" smtClean="0"/>
              <a:t> server runs on a single host and manages a single database cluster.</a:t>
            </a:r>
          </a:p>
          <a:p>
            <a:r>
              <a:rPr lang="en-US" sz="2000" dirty="0" smtClean="0"/>
              <a:t>The above d </a:t>
            </a:r>
            <a:r>
              <a:rPr lang="en-US" sz="2000" dirty="0" err="1" smtClean="0"/>
              <a:t>iagram</a:t>
            </a:r>
            <a:r>
              <a:rPr lang="en-US" sz="2000" dirty="0" smtClean="0"/>
              <a:t> shows the </a:t>
            </a:r>
            <a:r>
              <a:rPr lang="en-US" sz="2000" b="1" dirty="0" smtClean="0"/>
              <a:t>logical structure </a:t>
            </a:r>
            <a:r>
              <a:rPr lang="en-US" sz="2000" dirty="0" smtClean="0"/>
              <a:t>of a database cluster. A </a:t>
            </a:r>
            <a:r>
              <a:rPr lang="en-US" sz="2000" i="1" dirty="0" smtClean="0"/>
              <a:t>database</a:t>
            </a:r>
            <a:r>
              <a:rPr lang="en-US" sz="2000" dirty="0" smtClean="0"/>
              <a:t> is a collection of </a:t>
            </a:r>
            <a:r>
              <a:rPr lang="en-US" sz="2000" i="1" dirty="0" smtClean="0"/>
              <a:t>database objects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All the database objects in </a:t>
            </a:r>
            <a:r>
              <a:rPr lang="en-US" sz="2000" dirty="0" err="1" smtClean="0"/>
              <a:t>PostgreSQL</a:t>
            </a:r>
            <a:r>
              <a:rPr lang="en-US" sz="2000" dirty="0" smtClean="0"/>
              <a:t> are internally managed by respective </a:t>
            </a:r>
            <a:r>
              <a:rPr lang="en-US" sz="2000" b="1" dirty="0" smtClean="0"/>
              <a:t>object identifiers (OIDs)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relations between database objects and the respective OIDs are stored in appropriate </a:t>
            </a:r>
            <a:r>
              <a:rPr lang="en-US" sz="2000" dirty="0" smtClean="0">
                <a:hlinkClick r:id="rId2"/>
              </a:rPr>
              <a:t>system catalogs</a:t>
            </a:r>
            <a:r>
              <a:rPr lang="en-US" sz="2000" dirty="0" smtClean="0"/>
              <a:t>, depending on the type of objects.</a:t>
            </a:r>
          </a:p>
          <a:p>
            <a:r>
              <a:rPr lang="en-US" sz="2000" dirty="0" smtClean="0"/>
              <a:t>For example, OIDs of databases and heap tables are stored in </a:t>
            </a:r>
            <a:r>
              <a:rPr lang="en-US" sz="2000" i="1" dirty="0" err="1" smtClean="0"/>
              <a:t>pg_database</a:t>
            </a:r>
            <a:r>
              <a:rPr lang="en-US" sz="2000" dirty="0" smtClean="0"/>
              <a:t> and </a:t>
            </a:r>
            <a:r>
              <a:rPr lang="en-US" sz="2000" i="1" dirty="0" err="1" smtClean="0"/>
              <a:t>pg_class</a:t>
            </a:r>
            <a:r>
              <a:rPr lang="en-US" sz="2000" dirty="0" smtClean="0"/>
              <a:t> respectively, so you can find out the OIDs you want to know by issuing the queries such as the following</a:t>
            </a:r>
          </a:p>
          <a:p>
            <a:r>
              <a:rPr lang="en-US" sz="2000" dirty="0" smtClean="0"/>
              <a:t>SELECT </a:t>
            </a:r>
            <a:r>
              <a:rPr lang="en-US" sz="2000" dirty="0" err="1" smtClean="0"/>
              <a:t>datname</a:t>
            </a:r>
            <a:r>
              <a:rPr lang="en-US" sz="2000" dirty="0" smtClean="0"/>
              <a:t>, </a:t>
            </a:r>
            <a:r>
              <a:rPr lang="en-US" sz="2000" dirty="0" err="1" smtClean="0"/>
              <a:t>oid</a:t>
            </a:r>
            <a:r>
              <a:rPr lang="en-US" sz="2000" dirty="0" smtClean="0"/>
              <a:t> FROM </a:t>
            </a:r>
            <a:r>
              <a:rPr lang="en-US" sz="2000" dirty="0" err="1" smtClean="0"/>
              <a:t>pg_database</a:t>
            </a:r>
            <a:r>
              <a:rPr lang="en-US" sz="2000" dirty="0" smtClean="0"/>
              <a:t> WHERE </a:t>
            </a:r>
            <a:r>
              <a:rPr lang="en-US" sz="2000" dirty="0" err="1" smtClean="0"/>
              <a:t>datname</a:t>
            </a:r>
            <a:r>
              <a:rPr lang="en-US" sz="2000" dirty="0" smtClean="0"/>
              <a:t> = '</a:t>
            </a:r>
            <a:r>
              <a:rPr lang="en-US" sz="2000" dirty="0" err="1" smtClean="0"/>
              <a:t>sampledb</a:t>
            </a:r>
            <a:r>
              <a:rPr lang="en-US" sz="2000" dirty="0" smtClean="0"/>
              <a:t>‘;</a:t>
            </a:r>
          </a:p>
          <a:p>
            <a:r>
              <a:rPr lang="en-US" sz="2000" dirty="0" smtClean="0"/>
              <a:t>SELECT </a:t>
            </a:r>
            <a:r>
              <a:rPr lang="en-US" sz="2000" dirty="0" err="1" smtClean="0"/>
              <a:t>relname</a:t>
            </a:r>
            <a:r>
              <a:rPr lang="en-US" sz="2000" dirty="0" smtClean="0"/>
              <a:t>, </a:t>
            </a:r>
            <a:r>
              <a:rPr lang="en-US" sz="2000" dirty="0" err="1" smtClean="0"/>
              <a:t>oid</a:t>
            </a:r>
            <a:r>
              <a:rPr lang="en-US" sz="2000" dirty="0" smtClean="0"/>
              <a:t> FROM </a:t>
            </a:r>
            <a:r>
              <a:rPr lang="en-US" sz="2000" dirty="0" err="1" smtClean="0"/>
              <a:t>pg_class</a:t>
            </a:r>
            <a:r>
              <a:rPr lang="en-US" sz="2000" dirty="0" smtClean="0"/>
              <a:t> WHERE </a:t>
            </a:r>
            <a:r>
              <a:rPr lang="en-US" sz="2000" dirty="0" err="1" smtClean="0"/>
              <a:t>relname</a:t>
            </a:r>
            <a:r>
              <a:rPr lang="en-US" sz="2000" dirty="0" smtClean="0"/>
              <a:t> = '</a:t>
            </a:r>
            <a:r>
              <a:rPr lang="en-US" sz="2000" dirty="0" err="1" smtClean="0"/>
              <a:t>sampletbl</a:t>
            </a:r>
            <a:r>
              <a:rPr lang="en-US" sz="2000" dirty="0" smtClean="0"/>
              <a:t>';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2.Physical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A </a:t>
            </a:r>
            <a:r>
              <a:rPr lang="en-US" sz="2000" i="1" dirty="0" smtClean="0"/>
              <a:t>database cluster</a:t>
            </a:r>
            <a:r>
              <a:rPr lang="en-US" sz="2000" dirty="0" smtClean="0"/>
              <a:t> basically is one directory referred to as </a:t>
            </a:r>
            <a:r>
              <a:rPr lang="en-US" sz="2000" b="1" dirty="0" smtClean="0"/>
              <a:t>base directory</a:t>
            </a:r>
            <a:r>
              <a:rPr lang="en-US" sz="2000" dirty="0" smtClean="0"/>
              <a:t>, and it contains some subdirectories and lots of files.</a:t>
            </a:r>
          </a:p>
          <a:p>
            <a:r>
              <a:rPr lang="en-US" sz="2000" dirty="0" smtClean="0"/>
              <a:t>If you execute the </a:t>
            </a:r>
            <a:r>
              <a:rPr lang="en-US" sz="2000" dirty="0" err="1" smtClean="0">
                <a:hlinkClick r:id="rId2"/>
              </a:rPr>
              <a:t>initdb</a:t>
            </a:r>
            <a:r>
              <a:rPr lang="en-US" sz="2000" dirty="0" smtClean="0"/>
              <a:t> utility to initialize a new database cluster, a base directory will be created under the specified directory.</a:t>
            </a:r>
          </a:p>
          <a:p>
            <a:r>
              <a:rPr lang="en-US" sz="2000" dirty="0" smtClean="0"/>
              <a:t>Though it is not compulsory, the path of the base directory is usually set to the environment variable </a:t>
            </a:r>
            <a:r>
              <a:rPr lang="en-US" sz="2000" i="1" dirty="0" smtClean="0"/>
              <a:t>PGDATA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database is a subdirectory under the </a:t>
            </a:r>
            <a:r>
              <a:rPr lang="en-US" sz="2000" i="1" dirty="0" smtClean="0"/>
              <a:t>base</a:t>
            </a:r>
            <a:r>
              <a:rPr lang="en-US" sz="2000" dirty="0" smtClean="0"/>
              <a:t> subdirectory. and each of the tables and indexes is (at least) one file stored under the subdirectory of the database to which it belongs.</a:t>
            </a:r>
          </a:p>
          <a:p>
            <a:r>
              <a:rPr lang="en-US" sz="2000" dirty="0" smtClean="0"/>
              <a:t> Also there are several subdirectories containing particular data, and configuration files</a:t>
            </a:r>
          </a:p>
          <a:p>
            <a:r>
              <a:rPr lang="en-US" sz="2000" dirty="0" smtClean="0"/>
              <a:t>While </a:t>
            </a:r>
            <a:r>
              <a:rPr lang="en-US" sz="2000" dirty="0" err="1" smtClean="0"/>
              <a:t>PostgreSQL</a:t>
            </a:r>
            <a:r>
              <a:rPr lang="en-US" sz="2000" dirty="0" smtClean="0"/>
              <a:t> supports </a:t>
            </a:r>
            <a:r>
              <a:rPr lang="en-US" sz="2000" i="1" dirty="0" err="1" smtClean="0"/>
              <a:t>tablespaces</a:t>
            </a:r>
            <a:r>
              <a:rPr lang="en-US" sz="2000" i="1" dirty="0" smtClean="0"/>
              <a:t>.</a:t>
            </a:r>
          </a:p>
          <a:p>
            <a:r>
              <a:rPr lang="en-US" sz="2000" dirty="0" smtClean="0"/>
              <a:t> A </a:t>
            </a:r>
            <a:r>
              <a:rPr lang="en-US" sz="2000" dirty="0" err="1" smtClean="0"/>
              <a:t>tablespace</a:t>
            </a:r>
            <a:r>
              <a:rPr lang="en-US" sz="2000" dirty="0" smtClean="0"/>
              <a:t> in </a:t>
            </a:r>
            <a:r>
              <a:rPr lang="en-US" sz="2000" dirty="0" err="1" smtClean="0"/>
              <a:t>PostgreSQL</a:t>
            </a:r>
            <a:r>
              <a:rPr lang="en-US" sz="2000" dirty="0" smtClean="0"/>
              <a:t> is one directory that contains some data outside of the base directory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Physical architecture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620000" cy="425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Cluster level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1.  role, database, and </a:t>
            </a:r>
            <a:r>
              <a:rPr lang="en-US" sz="2400" dirty="0" err="1" smtClean="0"/>
              <a:t>tablespace</a:t>
            </a:r>
            <a:r>
              <a:rPr lang="en-US" sz="2400" dirty="0" smtClean="0"/>
              <a:t> names, are defined at the cluster level and stored in the </a:t>
            </a:r>
            <a:r>
              <a:rPr lang="en-US" sz="2400" dirty="0" err="1" smtClean="0"/>
              <a:t>pg_global</a:t>
            </a:r>
            <a:r>
              <a:rPr lang="en-US" sz="2400" dirty="0" smtClean="0"/>
              <a:t> </a:t>
            </a:r>
            <a:r>
              <a:rPr lang="en-US" sz="2400" dirty="0" err="1" smtClean="0"/>
              <a:t>tablespace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If you want find the databases use the below statement.</a:t>
            </a:r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datname</a:t>
            </a:r>
            <a:r>
              <a:rPr lang="en-US" sz="2400" dirty="0" smtClean="0"/>
              <a:t> FROM </a:t>
            </a:r>
            <a:r>
              <a:rPr lang="en-US" sz="2400" dirty="0" err="1" smtClean="0"/>
              <a:t>pg_database</a:t>
            </a:r>
            <a:r>
              <a:rPr lang="en-US" sz="2400" dirty="0" smtClean="0"/>
              <a:t>; or</a:t>
            </a:r>
          </a:p>
          <a:p>
            <a:r>
              <a:rPr lang="en-US" sz="2400" dirty="0" smtClean="0"/>
              <a:t>\l</a:t>
            </a:r>
          </a:p>
          <a:p>
            <a:r>
              <a:rPr lang="en-US" sz="2400" dirty="0" smtClean="0"/>
              <a:t>If you want find the users use below statement.</a:t>
            </a:r>
          </a:p>
          <a:p>
            <a:r>
              <a:rPr lang="en-US" sz="2400" dirty="0" smtClean="0"/>
              <a:t>Select * from </a:t>
            </a:r>
            <a:r>
              <a:rPr lang="en-US" sz="2400" dirty="0" err="1" smtClean="0"/>
              <a:t>pg_users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\du</a:t>
            </a:r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tablespaces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Select * from </a:t>
            </a:r>
            <a:r>
              <a:rPr lang="en-US" sz="2400" dirty="0" err="1" smtClean="0"/>
              <a:t>pg_tablespaces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\db+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Psql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err="1" smtClean="0"/>
              <a:t>Psql</a:t>
            </a:r>
            <a:r>
              <a:rPr lang="en-US" sz="2400" dirty="0" smtClean="0"/>
              <a:t> </a:t>
            </a:r>
            <a:r>
              <a:rPr lang="en-US" sz="2400" dirty="0" err="1" smtClean="0"/>
              <a:t>uasage:psql</a:t>
            </a:r>
            <a:r>
              <a:rPr lang="en-US" sz="2400" dirty="0" smtClean="0"/>
              <a:t> –d </a:t>
            </a:r>
            <a:r>
              <a:rPr lang="en-US" sz="2400" dirty="0" err="1" smtClean="0"/>
              <a:t>dbname</a:t>
            </a:r>
            <a:r>
              <a:rPr lang="en-US" sz="2400" dirty="0" smtClean="0"/>
              <a:t> –U username –h hostname –p port</a:t>
            </a:r>
          </a:p>
          <a:p>
            <a:r>
              <a:rPr lang="en-US" sz="2400" dirty="0" smtClean="0"/>
              <a:t>Where –d=</a:t>
            </a:r>
            <a:r>
              <a:rPr lang="en-US" sz="2400" dirty="0" err="1" smtClean="0"/>
              <a:t>dbname</a:t>
            </a:r>
            <a:endParaRPr lang="en-US" sz="2400" dirty="0" smtClean="0"/>
          </a:p>
          <a:p>
            <a:r>
              <a:rPr lang="en-US" sz="2400" dirty="0" smtClean="0"/>
              <a:t>-U=username</a:t>
            </a:r>
          </a:p>
          <a:p>
            <a:r>
              <a:rPr lang="en-US" sz="2400" dirty="0" smtClean="0"/>
              <a:t>-h=host where cluster is running.</a:t>
            </a:r>
          </a:p>
          <a:p>
            <a:r>
              <a:rPr lang="en-US" sz="2400" dirty="0" smtClean="0"/>
              <a:t>-p=port where cluster is running.</a:t>
            </a:r>
          </a:p>
          <a:p>
            <a:r>
              <a:rPr lang="en-US" sz="2400" dirty="0" smtClean="0"/>
              <a:t> \! -</a:t>
            </a:r>
            <a:r>
              <a:rPr lang="en-US" sz="2400" dirty="0" smtClean="0">
                <a:sym typeface="Wingdings" pitchFamily="2" charset="2"/>
              </a:rPr>
              <a:t> to print current </a:t>
            </a:r>
            <a:r>
              <a:rPr lang="en-US" sz="2400" dirty="0" err="1" smtClean="0">
                <a:sym typeface="Wingdings" pitchFamily="2" charset="2"/>
              </a:rPr>
              <a:t>pwd</a:t>
            </a:r>
            <a:r>
              <a:rPr lang="en-US" sz="2400" dirty="0" smtClean="0">
                <a:sym typeface="Wingdings" pitchFamily="2" charset="2"/>
              </a:rPr>
              <a:t> at  </a:t>
            </a:r>
            <a:r>
              <a:rPr lang="en-US" sz="2400" dirty="0" err="1" smtClean="0">
                <a:sym typeface="Wingdings" pitchFamily="2" charset="2"/>
              </a:rPr>
              <a:t>postgres</a:t>
            </a:r>
            <a:r>
              <a:rPr lang="en-US" sz="2400" dirty="0" smtClean="0">
                <a:sym typeface="Wingdings" pitchFamily="2" charset="2"/>
              </a:rPr>
              <a:t> d b level.</a:t>
            </a:r>
          </a:p>
          <a:p>
            <a:r>
              <a:rPr lang="en-US" sz="2400" dirty="0" smtClean="0">
                <a:sym typeface="Wingdings" pitchFamily="2" charset="2"/>
              </a:rPr>
              <a:t>To print the </a:t>
            </a:r>
            <a:r>
              <a:rPr lang="en-US" sz="2400" dirty="0" err="1" smtClean="0">
                <a:sym typeface="Wingdings" pitchFamily="2" charset="2"/>
              </a:rPr>
              <a:t>pwd</a:t>
            </a:r>
            <a:r>
              <a:rPr lang="en-US" sz="2400" dirty="0" smtClean="0">
                <a:sym typeface="Wingdings" pitchFamily="2" charset="2"/>
              </a:rPr>
              <a:t> at </a:t>
            </a:r>
            <a:r>
              <a:rPr lang="en-US" sz="2400" dirty="0" err="1" smtClean="0">
                <a:sym typeface="Wingdings" pitchFamily="2" charset="2"/>
              </a:rPr>
              <a:t>postgres</a:t>
            </a:r>
            <a:r>
              <a:rPr lang="en-US" sz="2400" dirty="0" smtClean="0">
                <a:sym typeface="Wingdings" pitchFamily="2" charset="2"/>
              </a:rPr>
              <a:t> db level.</a:t>
            </a:r>
          </a:p>
          <a:p>
            <a:r>
              <a:rPr lang="en-US" sz="2400" b="1" dirty="0" err="1" smtClean="0">
                <a:sym typeface="Wingdings" pitchFamily="2" charset="2"/>
              </a:rPr>
              <a:t>postgres</a:t>
            </a:r>
            <a:r>
              <a:rPr lang="en-US" sz="2400" b="1" dirty="0" smtClean="0">
                <a:sym typeface="Wingdings" pitchFamily="2" charset="2"/>
              </a:rPr>
              <a:t>=# \! </a:t>
            </a:r>
            <a:r>
              <a:rPr lang="en-US" sz="2400" b="1" dirty="0" err="1" smtClean="0">
                <a:sym typeface="Wingdings" pitchFamily="2" charset="2"/>
              </a:rPr>
              <a:t>pwd</a:t>
            </a:r>
            <a:endParaRPr lang="en-US" sz="2400" b="1" dirty="0" smtClean="0">
              <a:sym typeface="Wingdings" pitchFamily="2" charset="2"/>
            </a:endParaRPr>
          </a:p>
          <a:p>
            <a:r>
              <a:rPr lang="en-US" sz="2400" b="1" dirty="0" smtClean="0">
                <a:sym typeface="Wingdings" pitchFamily="2" charset="2"/>
              </a:rPr>
              <a:t>/home/</a:t>
            </a:r>
            <a:r>
              <a:rPr lang="en-US" sz="2400" b="1" dirty="0" err="1" smtClean="0">
                <a:sym typeface="Wingdings" pitchFamily="2" charset="2"/>
              </a:rPr>
              <a:t>postgres</a:t>
            </a:r>
            <a:endParaRPr lang="en-US" sz="2400" b="1" dirty="0" smtClean="0">
              <a:sym typeface="Wingdings" pitchFamily="2" charset="2"/>
            </a:endParaRPr>
          </a:p>
          <a:p>
            <a:endParaRPr lang="en-US" sz="2400" dirty="0" smtClean="0">
              <a:sym typeface="Wingdings" pitchFamily="2" charset="2"/>
            </a:endParaRPr>
          </a:p>
          <a:p>
            <a:endParaRPr lang="en-US" sz="2400" dirty="0" smtClean="0">
              <a:sym typeface="Wingdings" pitchFamily="2" charset="2"/>
            </a:endParaRP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META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\?   -</a:t>
            </a:r>
            <a:r>
              <a:rPr lang="en-US" dirty="0" smtClean="0">
                <a:sym typeface="Wingdings" pitchFamily="2" charset="2"/>
              </a:rPr>
              <a:t>it will give the meta commands.</a:t>
            </a:r>
          </a:p>
          <a:p>
            <a:r>
              <a:rPr lang="en-US" dirty="0" smtClean="0">
                <a:sym typeface="Wingdings" pitchFamily="2" charset="2"/>
              </a:rPr>
              <a:t>\l-list of databases.</a:t>
            </a:r>
          </a:p>
          <a:p>
            <a:r>
              <a:rPr lang="en-US" dirty="0" smtClean="0">
                <a:sym typeface="Wingdings" pitchFamily="2" charset="2"/>
              </a:rPr>
              <a:t>\l+ list of database sizes.</a:t>
            </a:r>
          </a:p>
          <a:p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dulist</a:t>
            </a:r>
            <a:r>
              <a:rPr lang="en-US" dirty="0" smtClean="0">
                <a:sym typeface="Wingdings" pitchFamily="2" charset="2"/>
              </a:rPr>
              <a:t> of  users</a:t>
            </a:r>
          </a:p>
          <a:p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dn</a:t>
            </a:r>
            <a:r>
              <a:rPr lang="en-US" dirty="0" smtClean="0">
                <a:sym typeface="Wingdings" pitchFamily="2" charset="2"/>
              </a:rPr>
              <a:t>- list of schema</a:t>
            </a:r>
          </a:p>
          <a:p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dt</a:t>
            </a:r>
            <a:r>
              <a:rPr lang="en-US" dirty="0" smtClean="0">
                <a:sym typeface="Wingdings" pitchFamily="2" charset="2"/>
              </a:rPr>
              <a:t> List of relations.</a:t>
            </a:r>
          </a:p>
          <a:p>
            <a:r>
              <a:rPr lang="en-US" dirty="0" smtClean="0">
                <a:sym typeface="Wingdings" pitchFamily="2" charset="2"/>
              </a:rPr>
              <a:t>\du+ give more details for users.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154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CLUSTER HIERARCHY</vt:lpstr>
      <vt:lpstr>CLUSTER HIERARCHY</vt:lpstr>
      <vt:lpstr>CLUSTER ARCHITECTURE</vt:lpstr>
      <vt:lpstr>Slide 4</vt:lpstr>
      <vt:lpstr>2.Physical architecture</vt:lpstr>
      <vt:lpstr>Physical architecture</vt:lpstr>
      <vt:lpstr>Cluster level objects</vt:lpstr>
      <vt:lpstr>Psql usage</vt:lpstr>
      <vt:lpstr>META COMMANDS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HIERARCHY</dc:title>
  <dc:creator>mandla</dc:creator>
  <cp:lastModifiedBy>Windows User</cp:lastModifiedBy>
  <cp:revision>9</cp:revision>
  <dcterms:created xsi:type="dcterms:W3CDTF">2006-08-16T00:00:00Z</dcterms:created>
  <dcterms:modified xsi:type="dcterms:W3CDTF">2021-06-09T02:01:14Z</dcterms:modified>
</cp:coreProperties>
</file>