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59" r:id="rId5"/>
    <p:sldId id="260" r:id="rId6"/>
    <p:sldId id="266" r:id="rId7"/>
    <p:sldId id="261" r:id="rId8"/>
    <p:sldId id="263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3710"/>
            <a:ext cx="9144000" cy="18293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729961"/>
            <a:ext cx="9144000" cy="906366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3591340"/>
            <a:ext cx="10515600" cy="161676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Section Separator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208105"/>
            <a:ext cx="10515600" cy="88154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0" y="-1"/>
            <a:ext cx="12192000" cy="3324639"/>
            <a:chOff x="523875" y="495300"/>
            <a:chExt cx="5353050" cy="1485900"/>
          </a:xfrm>
        </p:grpSpPr>
        <p:pic>
          <p:nvPicPr>
            <p:cNvPr id="8" name="Picture 6" descr="https://encrypted-tbn3.gstatic.com/images?q=tbn:ANd9GcQiUgtaxvJPtlOUBpPl2QixEphZNqR7oFI2UaT4765LYhWeN-Ep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75" y="495300"/>
              <a:ext cx="2676525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9" descr="https://encrypted-tbn3.gstatic.com/images?q=tbn:ANd9GcQiUgtaxvJPtlOUBpPl2QixEphZNqR7oFI2UaT4765LYhWeN-Ep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495300"/>
              <a:ext cx="2676525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9"/>
          <p:cNvSpPr/>
          <p:nvPr/>
        </p:nvSpPr>
        <p:spPr>
          <a:xfrm>
            <a:off x="-6349" y="3339564"/>
            <a:ext cx="12192000" cy="118424"/>
          </a:xfrm>
          <a:prstGeom prst="rect">
            <a:avLst/>
          </a:prstGeom>
          <a:gradFill flip="none" rotWithShape="1">
            <a:gsLst>
              <a:gs pos="71000">
                <a:srgbClr val="C00000"/>
              </a:gs>
              <a:gs pos="0">
                <a:srgbClr val="C00000"/>
              </a:gs>
              <a:gs pos="82000">
                <a:schemeClr val="tx1"/>
              </a:gs>
              <a:gs pos="90000">
                <a:schemeClr val="tx1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1" y="6334405"/>
            <a:ext cx="2342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851" y="6334405"/>
            <a:ext cx="6598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0115-DE9D-4050-9B47-4E15F2F7CFDE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45160" y="6334404"/>
            <a:ext cx="152329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 flipH="1">
            <a:off x="0" y="6727771"/>
            <a:ext cx="12192000" cy="118424"/>
          </a:xfrm>
          <a:prstGeom prst="rect">
            <a:avLst/>
          </a:prstGeom>
          <a:gradFill flip="none" rotWithShape="1">
            <a:gsLst>
              <a:gs pos="71000">
                <a:srgbClr val="C00000"/>
              </a:gs>
              <a:gs pos="0">
                <a:srgbClr val="C00000"/>
              </a:gs>
              <a:gs pos="82000">
                <a:schemeClr val="tx1"/>
              </a:gs>
              <a:gs pos="90000">
                <a:schemeClr val="tx1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067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300176"/>
            <a:ext cx="10234613" cy="2152283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632174"/>
            <a:ext cx="9144000" cy="44726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0115-DE9D-4050-9B47-4E15F2F7CFD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38200" y="3452459"/>
            <a:ext cx="10607040" cy="27432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0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121426"/>
            <a:ext cx="9144000" cy="1450027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632174"/>
            <a:ext cx="9144000" cy="44726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0115-DE9D-4050-9B47-4E15F2F7C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38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0115-DE9D-4050-9B47-4E15F2F7C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04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57313"/>
            <a:ext cx="5181600" cy="4819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57313"/>
            <a:ext cx="5181600" cy="4819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0115-DE9D-4050-9B47-4E15F2F7C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39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150"/>
            <a:ext cx="10515600" cy="11144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5255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47903"/>
            <a:ext cx="5157787" cy="401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5255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47903"/>
            <a:ext cx="5183188" cy="401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0115-DE9D-4050-9B47-4E15F2F7C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54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0115-DE9D-4050-9B47-4E15F2F7C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69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0115-DE9D-4050-9B47-4E15F2F7CFD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779993" y="1228725"/>
            <a:ext cx="10792882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8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 bwMode="gray">
          <a:xfrm>
            <a:off x="785285" y="1112839"/>
            <a:ext cx="9408583" cy="526881"/>
          </a:xfrm>
          <a:prstGeom prst="rect">
            <a:avLst/>
          </a:prstGeom>
        </p:spPr>
        <p:txBody>
          <a:bodyPr vert="horz"/>
          <a:lstStyle>
            <a:lvl1pPr algn="l">
              <a:defRPr sz="2500" b="1">
                <a:solidFill>
                  <a:srgbClr val="393996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sz="quarter" idx="15"/>
          </p:nvPr>
        </p:nvSpPr>
        <p:spPr bwMode="gray">
          <a:xfrm>
            <a:off x="785285" y="1798454"/>
            <a:ext cx="10612967" cy="4481696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680"/>
              </a:lnSpc>
              <a:spcBef>
                <a:spcPts val="400"/>
              </a:spcBef>
              <a:spcAft>
                <a:spcPts val="400"/>
              </a:spcAft>
              <a:buClr>
                <a:srgbClr val="353D98"/>
              </a:buClr>
              <a:defRPr sz="1400">
                <a:solidFill>
                  <a:srgbClr val="646464"/>
                </a:solidFill>
                <a:latin typeface="Airal"/>
                <a:cs typeface="Airal"/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00509C"/>
              </a:buClr>
              <a:buFont typeface="Arial"/>
              <a:buChar char="•"/>
              <a:defRPr sz="1200">
                <a:solidFill>
                  <a:srgbClr val="646464"/>
                </a:solidFill>
                <a:latin typeface="Airal"/>
                <a:cs typeface="Airal"/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A9218E"/>
              </a:buClr>
              <a:defRPr sz="1200">
                <a:solidFill>
                  <a:srgbClr val="646464"/>
                </a:solidFill>
                <a:latin typeface="Airal"/>
                <a:cs typeface="Airal"/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EE304E"/>
              </a:buClr>
              <a:buFont typeface="Arial"/>
              <a:buChar char="•"/>
              <a:defRPr sz="1200">
                <a:solidFill>
                  <a:srgbClr val="646464"/>
                </a:solidFill>
                <a:latin typeface="Airal"/>
                <a:cs typeface="Airal"/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rgbClr val="F26631"/>
              </a:buClr>
              <a:buFont typeface="Arial"/>
              <a:buChar char="•"/>
              <a:defRPr sz="1200">
                <a:solidFill>
                  <a:srgbClr val="646464"/>
                </a:solidFill>
                <a:latin typeface="Airal"/>
                <a:cs typeface="Air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64548" y="6444850"/>
            <a:ext cx="4432624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200" i="1" u="none" strike="noStrike" kern="1200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cs typeface="Arial"/>
              </a:rPr>
              <a:t>The data </a:t>
            </a:r>
            <a:r>
              <a:rPr lang="en-US" sz="1200" i="1" dirty="0">
                <a:solidFill>
                  <a:srgbClr val="646464"/>
                </a:solidFill>
                <a:latin typeface="Arial"/>
                <a:cs typeface="Arial"/>
              </a:rPr>
              <a:t>used in slides is for illustration only and is not actuals</a:t>
            </a:r>
            <a:endParaRPr kumimoji="0" lang="en-US" sz="1200" i="1" u="none" strike="noStrike" kern="1200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700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021"/>
            <a:ext cx="10515600" cy="111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65064"/>
            <a:ext cx="10515600" cy="4811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32" y="6348318"/>
            <a:ext cx="752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0115-DE9D-4050-9B47-4E15F2F7CFDE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9304" y="6486180"/>
            <a:ext cx="1192696" cy="37181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88764" y="0"/>
            <a:ext cx="5943600" cy="55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756" y="6816794"/>
            <a:ext cx="5943600" cy="55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5400000">
            <a:off x="9188518" y="2946746"/>
            <a:ext cx="5943600" cy="559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-2943868" y="3881029"/>
            <a:ext cx="5943600" cy="559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4450" y="1261713"/>
            <a:ext cx="10607040" cy="27432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E0FA00-8E80-4F07-BD62-1D1F7703A340}"/>
              </a:ext>
            </a:extLst>
          </p:cNvPr>
          <p:cNvSpPr txBox="1"/>
          <p:nvPr/>
        </p:nvSpPr>
        <p:spPr>
          <a:xfrm>
            <a:off x="1791093" y="2595744"/>
            <a:ext cx="8814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highlight>
                  <a:srgbClr val="000080"/>
                </a:highlight>
                <a:latin typeface="Algerian" panose="04020705040A02060702" pitchFamily="82" charset="0"/>
              </a:rPr>
              <a:t>GRAPH DATABASE </a:t>
            </a:r>
          </a:p>
        </p:txBody>
      </p:sp>
    </p:spTree>
    <p:extLst>
      <p:ext uri="{BB962C8B-B14F-4D97-AF65-F5344CB8AC3E}">
        <p14:creationId xmlns:p14="http://schemas.microsoft.com/office/powerpoint/2010/main" val="258136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E0FA00-8E80-4F07-BD62-1D1F7703A340}"/>
              </a:ext>
            </a:extLst>
          </p:cNvPr>
          <p:cNvSpPr txBox="1"/>
          <p:nvPr/>
        </p:nvSpPr>
        <p:spPr>
          <a:xfrm>
            <a:off x="1791093" y="2595744"/>
            <a:ext cx="8814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highlight>
                  <a:srgbClr val="FF0000"/>
                </a:highlight>
                <a:latin typeface="Algerian" panose="04020705040A02060702" pitchFamily="82" charset="0"/>
              </a:rPr>
              <a:t>THANK YOU !!! </a:t>
            </a:r>
          </a:p>
        </p:txBody>
      </p:sp>
    </p:spTree>
    <p:extLst>
      <p:ext uri="{BB962C8B-B14F-4D97-AF65-F5344CB8AC3E}">
        <p14:creationId xmlns:p14="http://schemas.microsoft.com/office/powerpoint/2010/main" val="133339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4E7BA6-1BA0-47E7-9F5C-6683BEC83965}"/>
              </a:ext>
            </a:extLst>
          </p:cNvPr>
          <p:cNvSpPr/>
          <p:nvPr/>
        </p:nvSpPr>
        <p:spPr>
          <a:xfrm>
            <a:off x="1517715" y="2865748"/>
            <a:ext cx="9945278" cy="1913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accent4"/>
                </a:solidFill>
              </a:rPr>
              <a:t>A graph database is a collection of nodes (or vertices) and edges (or relationships). A node represents an entity (for example, a person or an organization) and an edge represents a relationship between the two nodes that it connects (for example, likes or friends). Both nodes and edges may have properties associated with them.</a:t>
            </a:r>
            <a:endParaRPr lang="en-IN" sz="40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112A8-632D-4368-90CA-80C9F79E7F4F}"/>
              </a:ext>
            </a:extLst>
          </p:cNvPr>
          <p:cNvSpPr txBox="1"/>
          <p:nvPr/>
        </p:nvSpPr>
        <p:spPr>
          <a:xfrm>
            <a:off x="1517714" y="1432875"/>
            <a:ext cx="994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b="1" dirty="0">
                <a:solidFill>
                  <a:schemeClr val="accent4"/>
                </a:solidFill>
              </a:rPr>
              <a:t>What is a graph </a:t>
            </a:r>
            <a:r>
              <a:rPr lang="en-US" sz="3600" dirty="0">
                <a:solidFill>
                  <a:schemeClr val="accent4"/>
                </a:solidFill>
              </a:rPr>
              <a:t>database</a:t>
            </a:r>
            <a:r>
              <a:rPr lang="en-US" sz="3200" b="1" dirty="0">
                <a:solidFill>
                  <a:schemeClr val="accent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362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9895084-94FA-49B8-9E68-00C1EFE28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247" y="1423446"/>
            <a:ext cx="5590095" cy="4675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E1E0EA-1C66-4CF8-ADE6-0799D243A979}"/>
              </a:ext>
            </a:extLst>
          </p:cNvPr>
          <p:cNvSpPr txBox="1"/>
          <p:nvPr/>
        </p:nvSpPr>
        <p:spPr>
          <a:xfrm>
            <a:off x="1687398" y="537328"/>
            <a:ext cx="2818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4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61928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7225E5-AE03-4CC9-8BF9-3435EE49B10C}"/>
              </a:ext>
            </a:extLst>
          </p:cNvPr>
          <p:cNvSpPr txBox="1"/>
          <p:nvPr/>
        </p:nvSpPr>
        <p:spPr>
          <a:xfrm>
            <a:off x="2469823" y="667882"/>
            <a:ext cx="89677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Why use a graph database?</a:t>
            </a:r>
          </a:p>
          <a:p>
            <a:endParaRPr lang="en-IN" sz="3200" dirty="0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4EBF1-2249-425C-85A5-E01AFBE9F587}"/>
              </a:ext>
            </a:extLst>
          </p:cNvPr>
          <p:cNvSpPr txBox="1"/>
          <p:nvPr/>
        </p:nvSpPr>
        <p:spPr>
          <a:xfrm>
            <a:off x="2580047" y="2183050"/>
            <a:ext cx="89677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To achieve high levels of performance and data reliability. Graph representation offers a convenient means of handling complex relationships and provides solution to many important problems and helps derive the results within the scope of the given context.</a:t>
            </a:r>
            <a:endParaRPr lang="en-IN" sz="2800" dirty="0">
              <a:solidFill>
                <a:schemeClr val="accent4"/>
              </a:solidFill>
            </a:endParaRPr>
          </a:p>
        </p:txBody>
      </p:sp>
      <p:sp>
        <p:nvSpPr>
          <p:cNvPr id="5" name="AutoShape 2" descr="https://www.sqlshack.com/wp-content/uploads/2017/12/word-image-11.png">
            <a:extLst>
              <a:ext uri="{FF2B5EF4-FFF2-40B4-BE49-F238E27FC236}">
                <a16:creationId xmlns:a16="http://schemas.microsoft.com/office/drawing/2014/main" id="{E445F780-9387-474D-9859-4F8027C41451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248399" y="3276599"/>
            <a:ext cx="868837" cy="86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E4672-55E4-4F0B-A86B-6C4F928C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47" y="4429819"/>
            <a:ext cx="6827904" cy="20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2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9B8F0E-B39A-4137-BFF4-7ACACDF086DD}"/>
              </a:ext>
            </a:extLst>
          </p:cNvPr>
          <p:cNvSpPr txBox="1"/>
          <p:nvPr/>
        </p:nvSpPr>
        <p:spPr>
          <a:xfrm>
            <a:off x="2620651" y="2978870"/>
            <a:ext cx="88140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It has the capability to influence various fields such as social networking, fraud detection, IT network analysis, social recommendations, product recommendation, and content recommendation.</a:t>
            </a:r>
            <a:endParaRPr lang="en-IN" sz="2800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82A31-438B-40EE-881E-8B46682562BF}"/>
              </a:ext>
            </a:extLst>
          </p:cNvPr>
          <p:cNvSpPr txBox="1"/>
          <p:nvPr/>
        </p:nvSpPr>
        <p:spPr>
          <a:xfrm>
            <a:off x="2620651" y="1762812"/>
            <a:ext cx="8814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Where use a graph database?</a:t>
            </a:r>
          </a:p>
          <a:p>
            <a:endParaRPr lang="en-IN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6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3215EB89-5D35-47D7-B166-78D300565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551" y="1634580"/>
            <a:ext cx="5883548" cy="4747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A0E674-397E-4E22-850E-54AFA5FC0D8C}"/>
              </a:ext>
            </a:extLst>
          </p:cNvPr>
          <p:cNvSpPr txBox="1"/>
          <p:nvPr/>
        </p:nvSpPr>
        <p:spPr>
          <a:xfrm>
            <a:off x="1489435" y="857839"/>
            <a:ext cx="994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Scenario 1:Person_city_Restaurant Relationship</a:t>
            </a:r>
          </a:p>
        </p:txBody>
      </p:sp>
    </p:spTree>
    <p:extLst>
      <p:ext uri="{BB962C8B-B14F-4D97-AF65-F5344CB8AC3E}">
        <p14:creationId xmlns:p14="http://schemas.microsoft.com/office/powerpoint/2010/main" val="191624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0C53D8-7DC2-4205-B72B-813AB5EEFA8A}"/>
              </a:ext>
            </a:extLst>
          </p:cNvPr>
          <p:cNvSpPr txBox="1"/>
          <p:nvPr/>
        </p:nvSpPr>
        <p:spPr>
          <a:xfrm>
            <a:off x="1489435" y="857839"/>
            <a:ext cx="994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Scenario 2: Employee Manager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6FCA9-16ED-48C6-98FC-1EDBB9A5C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49" y="1814513"/>
            <a:ext cx="8880050" cy="421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6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80B78D-CB79-4F3D-9794-9B2E73082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11" t="24331" r="2964" b="15463"/>
          <a:stretch/>
        </p:blipFill>
        <p:spPr>
          <a:xfrm>
            <a:off x="3054096" y="1604772"/>
            <a:ext cx="4315968" cy="2766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47FDD9-0360-4674-BC94-03789B61149F}"/>
              </a:ext>
            </a:extLst>
          </p:cNvPr>
          <p:cNvSpPr txBox="1"/>
          <p:nvPr/>
        </p:nvSpPr>
        <p:spPr>
          <a:xfrm>
            <a:off x="1489435" y="857839"/>
            <a:ext cx="994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SSMS 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588A3-5D56-4BCE-8F62-5B7FC97C62B9}"/>
              </a:ext>
            </a:extLst>
          </p:cNvPr>
          <p:cNvSpPr txBox="1"/>
          <p:nvPr/>
        </p:nvSpPr>
        <p:spPr>
          <a:xfrm>
            <a:off x="1291283" y="4776174"/>
            <a:ext cx="9945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4"/>
                </a:solidFill>
              </a:rPr>
              <a:t>SELECT </a:t>
            </a:r>
            <a:r>
              <a:rPr lang="en-IN" sz="2800" dirty="0" err="1">
                <a:solidFill>
                  <a:schemeClr val="accent4"/>
                </a:solidFill>
              </a:rPr>
              <a:t>is_edge,is_node</a:t>
            </a:r>
            <a:r>
              <a:rPr lang="en-IN" sz="2800" dirty="0">
                <a:solidFill>
                  <a:schemeClr val="accent4"/>
                </a:solidFill>
              </a:rPr>
              <a:t>,* FROM </a:t>
            </a:r>
            <a:r>
              <a:rPr lang="en-IN" sz="2800" dirty="0" err="1">
                <a:solidFill>
                  <a:schemeClr val="accent4"/>
                </a:solidFill>
              </a:rPr>
              <a:t>sys.tables</a:t>
            </a:r>
            <a:r>
              <a:rPr lang="en-IN" sz="2800" dirty="0">
                <a:solidFill>
                  <a:schemeClr val="accent4"/>
                </a:solidFill>
              </a:rPr>
              <a:t> </a:t>
            </a:r>
          </a:p>
          <a:p>
            <a:r>
              <a:rPr lang="en-IN" sz="2800" dirty="0">
                <a:solidFill>
                  <a:schemeClr val="accent4"/>
                </a:solidFill>
              </a:rPr>
              <a:t>SELECT </a:t>
            </a:r>
            <a:r>
              <a:rPr lang="en-IN" sz="2800" dirty="0" err="1">
                <a:solidFill>
                  <a:schemeClr val="accent4"/>
                </a:solidFill>
              </a:rPr>
              <a:t>graph_type,graph_type_desc</a:t>
            </a:r>
            <a:r>
              <a:rPr lang="en-IN" sz="2800" dirty="0">
                <a:solidFill>
                  <a:schemeClr val="accent4"/>
                </a:solidFill>
              </a:rPr>
              <a:t>,* FROM </a:t>
            </a:r>
            <a:r>
              <a:rPr lang="en-IN" sz="2800" dirty="0" err="1">
                <a:solidFill>
                  <a:schemeClr val="accent4"/>
                </a:solidFill>
              </a:rPr>
              <a:t>sys.columns</a:t>
            </a:r>
            <a:r>
              <a:rPr lang="en-IN" sz="2800" dirty="0">
                <a:solidFill>
                  <a:schemeClr val="accent4"/>
                </a:solidFill>
              </a:rPr>
              <a:t> </a:t>
            </a:r>
            <a:endParaRPr lang="en-US" sz="8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7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7FDD9-0360-4674-BC94-03789B61149F}"/>
              </a:ext>
            </a:extLst>
          </p:cNvPr>
          <p:cNvSpPr txBox="1"/>
          <p:nvPr/>
        </p:nvSpPr>
        <p:spPr>
          <a:xfrm>
            <a:off x="1489435" y="857839"/>
            <a:ext cx="994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Limitation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588A3-5D56-4BCE-8F62-5B7FC97C62B9}"/>
              </a:ext>
            </a:extLst>
          </p:cNvPr>
          <p:cNvSpPr txBox="1"/>
          <p:nvPr/>
        </p:nvSpPr>
        <p:spPr>
          <a:xfrm>
            <a:off x="932688" y="1643782"/>
            <a:ext cx="110825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>
                <a:solidFill>
                  <a:schemeClr val="accent4"/>
                </a:solidFill>
              </a:rPr>
              <a:t>No support for polymorphism</a:t>
            </a:r>
          </a:p>
          <a:p>
            <a:pPr fontAlgn="base"/>
            <a:r>
              <a:rPr lang="en-US" sz="2800" dirty="0">
                <a:solidFill>
                  <a:schemeClr val="accent4"/>
                </a:solidFill>
              </a:rPr>
              <a:t>SQL supports only unidirectional mapping</a:t>
            </a:r>
          </a:p>
          <a:p>
            <a:pPr fontAlgn="base"/>
            <a:r>
              <a:rPr lang="en-US" sz="2800" dirty="0">
                <a:solidFill>
                  <a:schemeClr val="accent4"/>
                </a:solidFill>
              </a:rPr>
              <a:t>Update on the edge columns is not allowed</a:t>
            </a:r>
          </a:p>
          <a:p>
            <a:pPr fontAlgn="base"/>
            <a:r>
              <a:rPr lang="en-US" sz="2800" dirty="0">
                <a:solidFill>
                  <a:schemeClr val="accent4"/>
                </a:solidFill>
              </a:rPr>
              <a:t>Support for In-Memory OLTP objects is limited</a:t>
            </a:r>
          </a:p>
          <a:p>
            <a:pPr fontAlgn="base"/>
            <a:r>
              <a:rPr lang="en-US" sz="2800" dirty="0">
                <a:solidFill>
                  <a:schemeClr val="accent4"/>
                </a:solidFill>
              </a:rPr>
              <a:t>System table, Temporary table, and Global Temporary tables are not supported</a:t>
            </a:r>
          </a:p>
          <a:p>
            <a:pPr fontAlgn="base"/>
            <a:r>
              <a:rPr lang="en-US" sz="2800" dirty="0">
                <a:solidFill>
                  <a:schemeClr val="accent4"/>
                </a:solidFill>
              </a:rPr>
              <a:t>Table types and table variables are not declared as NODE or EDGE</a:t>
            </a:r>
          </a:p>
          <a:p>
            <a:pPr fontAlgn="base"/>
            <a:r>
              <a:rPr lang="en-US" sz="2800" dirty="0">
                <a:solidFill>
                  <a:schemeClr val="accent4"/>
                </a:solidFill>
              </a:rPr>
              <a:t>Cross-database queries are not supported</a:t>
            </a:r>
          </a:p>
          <a:p>
            <a:pPr fontAlgn="base"/>
            <a:r>
              <a:rPr lang="en-US" sz="2800" dirty="0">
                <a:solidFill>
                  <a:schemeClr val="accent4"/>
                </a:solidFill>
              </a:rPr>
              <a:t>There is no direct way or a wizard available to convert existing traditional database tables to graph</a:t>
            </a:r>
          </a:p>
        </p:txBody>
      </p:sp>
    </p:spTree>
    <p:extLst>
      <p:ext uri="{BB962C8B-B14F-4D97-AF65-F5344CB8AC3E}">
        <p14:creationId xmlns:p14="http://schemas.microsoft.com/office/powerpoint/2010/main" val="41775118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harmaACE July15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C00000"/>
      </a:accent1>
      <a:accent2>
        <a:srgbClr val="A5A5A5"/>
      </a:accent2>
      <a:accent3>
        <a:srgbClr val="FFBFBF"/>
      </a:accent3>
      <a:accent4>
        <a:srgbClr val="3160E3"/>
      </a:accent4>
      <a:accent5>
        <a:srgbClr val="FFFFCC"/>
      </a:accent5>
      <a:accent6>
        <a:srgbClr val="3F3F3F"/>
      </a:accent6>
      <a:hlink>
        <a:srgbClr val="000000"/>
      </a:hlink>
      <a:folHlink>
        <a:srgbClr val="6000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4EA3C82-B507-4194-91F0-2DD4A64A37BA}" vid="{D91F20F8-51D5-41F9-97F3-4333C8AB98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 Plan_v1.0</Template>
  <TotalTime>401</TotalTime>
  <Words>276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Airal</vt:lpstr>
      <vt:lpstr>Algerian</vt:lpstr>
      <vt:lpstr>Arial</vt:lpstr>
      <vt:lpstr>Calibri</vt:lpstr>
      <vt:lpstr>Verdana</vt:lpstr>
      <vt:lpstr>Wingdings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Singh</dc:creator>
  <cp:lastModifiedBy>Vinod Singh</cp:lastModifiedBy>
  <cp:revision>24</cp:revision>
  <dcterms:created xsi:type="dcterms:W3CDTF">2018-07-30T13:27:20Z</dcterms:created>
  <dcterms:modified xsi:type="dcterms:W3CDTF">2018-07-31T10:24:00Z</dcterms:modified>
</cp:coreProperties>
</file>