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1071" r:id="rId2"/>
    <p:sldId id="1167" r:id="rId3"/>
    <p:sldId id="1274" r:id="rId4"/>
    <p:sldId id="1180" r:id="rId5"/>
    <p:sldId id="1181" r:id="rId6"/>
    <p:sldId id="1100" r:id="rId7"/>
    <p:sldId id="1101" r:id="rId8"/>
    <p:sldId id="1102" r:id="rId9"/>
    <p:sldId id="1182" r:id="rId10"/>
    <p:sldId id="1104" r:id="rId11"/>
    <p:sldId id="1275" r:id="rId12"/>
    <p:sldId id="1183" r:id="rId13"/>
    <p:sldId id="1184" r:id="rId14"/>
    <p:sldId id="1276" r:id="rId15"/>
    <p:sldId id="1187" r:id="rId16"/>
    <p:sldId id="1188" r:id="rId17"/>
    <p:sldId id="1277" r:id="rId18"/>
    <p:sldId id="1192" r:id="rId19"/>
    <p:sldId id="1193" r:id="rId20"/>
    <p:sldId id="1194" r:id="rId21"/>
    <p:sldId id="1278" r:id="rId22"/>
    <p:sldId id="1210" r:id="rId23"/>
    <p:sldId id="1148" r:id="rId24"/>
    <p:sldId id="1149" r:id="rId25"/>
    <p:sldId id="1150" r:id="rId26"/>
    <p:sldId id="1279" r:id="rId27"/>
    <p:sldId id="1126" r:id="rId28"/>
    <p:sldId id="1127" r:id="rId29"/>
    <p:sldId id="1128" r:id="rId30"/>
    <p:sldId id="1129" r:id="rId31"/>
    <p:sldId id="1280" r:id="rId32"/>
    <p:sldId id="1288" r:id="rId33"/>
    <p:sldId id="1289" r:id="rId34"/>
    <p:sldId id="1287" r:id="rId35"/>
    <p:sldId id="1281" r:id="rId36"/>
    <p:sldId id="1282" r:id="rId37"/>
    <p:sldId id="1283" r:id="rId38"/>
    <p:sldId id="1284" r:id="rId39"/>
    <p:sldId id="1286" r:id="rId40"/>
    <p:sldId id="128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04B7E"/>
    <a:srgbClr val="1EA8AA"/>
    <a:srgbClr val="C00000"/>
    <a:srgbClr val="FF9201"/>
    <a:srgbClr val="00B050"/>
    <a:srgbClr val="767171"/>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291" autoAdjust="0"/>
  </p:normalViewPr>
  <p:slideViewPr>
    <p:cSldViewPr snapToGrid="0" showGuides="1">
      <p:cViewPr varScale="1">
        <p:scale>
          <a:sx n="75" d="100"/>
          <a:sy n="75" d="100"/>
        </p:scale>
        <p:origin x="4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Singh" userId="77f2534b-55d4-4387-bb75-8ed300e95038" providerId="ADAL" clId="{5FBC4853-1AA6-4FB1-BA4A-1606D64E90D7}"/>
    <pc:docChg chg="modSld">
      <pc:chgData name="Vinod Singh" userId="77f2534b-55d4-4387-bb75-8ed300e95038" providerId="ADAL" clId="{5FBC4853-1AA6-4FB1-BA4A-1606D64E90D7}" dt="2022-07-15T10:36:33.179" v="1" actId="1036"/>
      <pc:docMkLst>
        <pc:docMk/>
      </pc:docMkLst>
      <pc:sldChg chg="modSp mod">
        <pc:chgData name="Vinod Singh" userId="77f2534b-55d4-4387-bb75-8ed300e95038" providerId="ADAL" clId="{5FBC4853-1AA6-4FB1-BA4A-1606D64E90D7}" dt="2022-07-15T10:36:33.179" v="1" actId="1036"/>
        <pc:sldMkLst>
          <pc:docMk/>
          <pc:sldMk cId="0" sldId="1129"/>
        </pc:sldMkLst>
        <pc:spChg chg="mod">
          <ac:chgData name="Vinod Singh" userId="77f2534b-55d4-4387-bb75-8ed300e95038" providerId="ADAL" clId="{5FBC4853-1AA6-4FB1-BA4A-1606D64E90D7}" dt="2022-07-15T10:36:33.179" v="1" actId="1036"/>
          <ac:spMkLst>
            <pc:docMk/>
            <pc:sldMk cId="0" sldId="1129"/>
            <ac:spMk id="104451" creationId="{51ADFEC1-B3A4-4EA1-86DA-633367B41D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0F5A5-8DF5-415C-9920-2AA5E1FA8E2C}"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015A9-486E-4A55-87A4-D1EDD0FDDF02}" type="slidenum">
              <a:rPr lang="en-US" smtClean="0"/>
              <a:t>‹#›</a:t>
            </a:fld>
            <a:endParaRPr lang="en-US"/>
          </a:p>
        </p:txBody>
      </p:sp>
    </p:spTree>
    <p:extLst>
      <p:ext uri="{BB962C8B-B14F-4D97-AF65-F5344CB8AC3E}">
        <p14:creationId xmlns:p14="http://schemas.microsoft.com/office/powerpoint/2010/main" val="110044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015A9-486E-4A55-87A4-D1EDD0FDDF02}" type="slidenum">
              <a:rPr lang="en-US" smtClean="0"/>
              <a:t>1</a:t>
            </a:fld>
            <a:endParaRPr lang="en-US"/>
          </a:p>
        </p:txBody>
      </p:sp>
    </p:spTree>
    <p:extLst>
      <p:ext uri="{BB962C8B-B14F-4D97-AF65-F5344CB8AC3E}">
        <p14:creationId xmlns:p14="http://schemas.microsoft.com/office/powerpoint/2010/main" val="334943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34</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1393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2</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3</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8706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11</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4195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14</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0755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17</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87509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21</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8780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26</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1372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31</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41774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1062865"/>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304323"/>
            <a:ext cx="7406640" cy="684537"/>
          </a:xfrm>
        </p:spPr>
        <p:txBody>
          <a:bodyPr vert="horz" lIns="91440" tIns="45720" rIns="91440" bIns="45720" rtlCol="0">
            <a:normAutofit/>
          </a:bodyPr>
          <a:lstStyle>
            <a:lvl1pPr marL="0" indent="0" algn="ctr">
              <a:buNone/>
              <a:defRPr lang="en-US" sz="2400" dirty="0">
                <a:solidFill>
                  <a:schemeClr val="bg1">
                    <a:lumMod val="50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7/15/2022</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a:xfrm>
            <a:off x="11706224" y="3175"/>
            <a:ext cx="485775" cy="510172"/>
          </a:xfrm>
        </p:spPr>
        <p:txBody>
          <a:bodyPr/>
          <a:lstStyle/>
          <a:p>
            <a:fld id="{EFF8037A-D555-4E7B-9116-8013ACAA7502}" type="slidenum">
              <a:rPr lang="en-US" smtClean="0"/>
              <a:t>‹#›</a:t>
            </a:fld>
            <a:endParaRPr lang="en-US"/>
          </a:p>
        </p:txBody>
      </p:sp>
      <p:pic>
        <p:nvPicPr>
          <p:cNvPr id="7" name="Picture 6">
            <a:extLst>
              <a:ext uri="{FF2B5EF4-FFF2-40B4-BE49-F238E27FC236}">
                <a16:creationId xmlns:a16="http://schemas.microsoft.com/office/drawing/2014/main" id="{53DC1611-780D-435A-A8CF-333BB92FB9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599" y="3181316"/>
            <a:ext cx="10210801" cy="2885872"/>
          </a:xfrm>
          <a:prstGeom prst="rect">
            <a:avLst/>
          </a:prstGeom>
        </p:spPr>
      </p:pic>
      <p:grpSp>
        <p:nvGrpSpPr>
          <p:cNvPr id="19" name="Group 18">
            <a:extLst>
              <a:ext uri="{FF2B5EF4-FFF2-40B4-BE49-F238E27FC236}">
                <a16:creationId xmlns:a16="http://schemas.microsoft.com/office/drawing/2014/main" id="{3AFC2FBD-2A36-4C1F-92D0-DEE6558A32A0}"/>
              </a:ext>
            </a:extLst>
          </p:cNvPr>
          <p:cNvGrpSpPr/>
          <p:nvPr userDrawn="1"/>
        </p:nvGrpSpPr>
        <p:grpSpPr>
          <a:xfrm>
            <a:off x="8056415" y="4476655"/>
            <a:ext cx="612648" cy="612648"/>
            <a:chOff x="2095142" y="1921678"/>
            <a:chExt cx="2781658" cy="2778316"/>
          </a:xfrm>
        </p:grpSpPr>
        <p:grpSp>
          <p:nvGrpSpPr>
            <p:cNvPr id="18" name="Group 17">
              <a:extLst>
                <a:ext uri="{FF2B5EF4-FFF2-40B4-BE49-F238E27FC236}">
                  <a16:creationId xmlns:a16="http://schemas.microsoft.com/office/drawing/2014/main" id="{47377BDE-5DE9-4475-899C-92345887C45E}"/>
                </a:ext>
              </a:extLst>
            </p:cNvPr>
            <p:cNvGrpSpPr/>
            <p:nvPr userDrawn="1"/>
          </p:nvGrpSpPr>
          <p:grpSpPr>
            <a:xfrm>
              <a:off x="2137395" y="1970294"/>
              <a:ext cx="2694890" cy="2701990"/>
              <a:chOff x="2137395" y="1970294"/>
              <a:chExt cx="2694890" cy="2701990"/>
            </a:xfrm>
          </p:grpSpPr>
          <p:sp>
            <p:nvSpPr>
              <p:cNvPr id="14" name="Oval 13">
                <a:extLst>
                  <a:ext uri="{FF2B5EF4-FFF2-40B4-BE49-F238E27FC236}">
                    <a16:creationId xmlns:a16="http://schemas.microsoft.com/office/drawing/2014/main" id="{BB21BBF6-6959-452B-8911-25652FCA94A4}"/>
                  </a:ext>
                </a:extLst>
              </p:cNvPr>
              <p:cNvSpPr/>
              <p:nvPr userDrawn="1"/>
            </p:nvSpPr>
            <p:spPr>
              <a:xfrm>
                <a:off x="2926994" y="1970294"/>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AB1A37-43A4-4508-A639-CA6532DD2F84}"/>
                  </a:ext>
                </a:extLst>
              </p:cNvPr>
              <p:cNvSpPr/>
              <p:nvPr userDrawn="1"/>
            </p:nvSpPr>
            <p:spPr>
              <a:xfrm>
                <a:off x="2926994" y="3584990"/>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347A5E7-35B9-4444-94EF-601332B4DCAF}"/>
                  </a:ext>
                </a:extLst>
              </p:cNvPr>
              <p:cNvSpPr/>
              <p:nvPr userDrawn="1"/>
            </p:nvSpPr>
            <p:spPr>
              <a:xfrm>
                <a:off x="3744991"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DFADE9-EDAB-4C2A-A6CA-A98E8AC1B3EE}"/>
                  </a:ext>
                </a:extLst>
              </p:cNvPr>
              <p:cNvSpPr/>
              <p:nvPr userDrawn="1"/>
            </p:nvSpPr>
            <p:spPr>
              <a:xfrm>
                <a:off x="2137395"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close up of a mans face&#10;&#10;Description automatically generated">
              <a:extLst>
                <a:ext uri="{FF2B5EF4-FFF2-40B4-BE49-F238E27FC236}">
                  <a16:creationId xmlns:a16="http://schemas.microsoft.com/office/drawing/2014/main" id="{BC1E0141-810A-44A5-970C-2D53CEC44529}"/>
                </a:ext>
              </a:extLst>
            </p:cNvPr>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779" t="24041" r="16026" b="24848"/>
            <a:stretch/>
          </p:blipFill>
          <p:spPr>
            <a:xfrm>
              <a:off x="2095142" y="1921678"/>
              <a:ext cx="2781658" cy="2778316"/>
            </a:xfrm>
            <a:prstGeom prst="ellipse">
              <a:avLst/>
            </a:prstGeom>
          </p:spPr>
        </p:pic>
      </p:grpSp>
      <p:sp>
        <p:nvSpPr>
          <p:cNvPr id="20" name="Rectangle: Top Corners Rounded 19">
            <a:extLst>
              <a:ext uri="{FF2B5EF4-FFF2-40B4-BE49-F238E27FC236}">
                <a16:creationId xmlns:a16="http://schemas.microsoft.com/office/drawing/2014/main" id="{58EC1334-9EA3-43D6-B244-7E6E1D18F1E2}"/>
              </a:ext>
            </a:extLst>
          </p:cNvPr>
          <p:cNvSpPr/>
          <p:nvPr userDrawn="1"/>
        </p:nvSpPr>
        <p:spPr>
          <a:xfrm rot="5400000">
            <a:off x="1196783" y="2833552"/>
            <a:ext cx="1187834" cy="3581400"/>
          </a:xfrm>
          <a:prstGeom prst="round2SameRect">
            <a:avLst/>
          </a:prstGeom>
          <a:blipFill dpi="0" rotWithShape="0">
            <a:blip r:embed="rId4"/>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29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1532" y="136525"/>
            <a:ext cx="6156000" cy="6049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74D45CD2-28D5-4C1E-87D5-76CCCE4CF6EC}" type="datetime1">
              <a:rPr lang="en-US" smtClean="0"/>
              <a:t>7/15/2022</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
        <p:nvSpPr>
          <p:cNvPr id="8" name="Title 1">
            <a:extLst>
              <a:ext uri="{FF2B5EF4-FFF2-40B4-BE49-F238E27FC236}">
                <a16:creationId xmlns:a16="http://schemas.microsoft.com/office/drawing/2014/main" id="{CD5FFD29-09D1-4295-BD4D-1AAA63AF6960}"/>
              </a:ext>
            </a:extLst>
          </p:cNvPr>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11" name="Text Placeholder 3">
            <a:extLst>
              <a:ext uri="{FF2B5EF4-FFF2-40B4-BE49-F238E27FC236}">
                <a16:creationId xmlns:a16="http://schemas.microsoft.com/office/drawing/2014/main" id="{34E906AF-AAD6-4DCF-A478-B2149364995B}"/>
              </a:ext>
            </a:extLst>
          </p:cNvPr>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Tree>
    <p:extLst>
      <p:ext uri="{BB962C8B-B14F-4D97-AF65-F5344CB8AC3E}">
        <p14:creationId xmlns:p14="http://schemas.microsoft.com/office/powerpoint/2010/main" val="182243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066800"/>
            <a:ext cx="9144000" cy="1580148"/>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761881"/>
            <a:ext cx="7406640" cy="996088"/>
          </a:xfrm>
        </p:spPr>
        <p:txBody>
          <a:bodyPr vert="horz" lIns="91440" tIns="45720" rIns="91440" bIns="45720" rtlCol="0">
            <a:normAutofit/>
          </a:bodyPr>
          <a:lstStyle>
            <a:lvl1pPr marL="0" indent="0" algn="ctr">
              <a:buNone/>
              <a:defRPr lang="en-US" sz="2400" dirty="0">
                <a:solidFill>
                  <a:schemeClr val="tx1">
                    <a:tint val="75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7/15/2022</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
        <p:nvSpPr>
          <p:cNvPr id="11" name="Rectangle: Top Corners Rounded 10">
            <a:extLst>
              <a:ext uri="{FF2B5EF4-FFF2-40B4-BE49-F238E27FC236}">
                <a16:creationId xmlns:a16="http://schemas.microsoft.com/office/drawing/2014/main" id="{55AD44C5-B681-4C3A-8AAD-8723967385F9}"/>
              </a:ext>
            </a:extLst>
          </p:cNvPr>
          <p:cNvSpPr/>
          <p:nvPr userDrawn="1"/>
        </p:nvSpPr>
        <p:spPr>
          <a:xfrm rot="5400000">
            <a:off x="1196783" y="2833552"/>
            <a:ext cx="1187834" cy="3581400"/>
          </a:xfrm>
          <a:prstGeom prst="round2SameRect">
            <a:avLst/>
          </a:prstGeom>
          <a:blipFill dpi="0" rotWithShape="0">
            <a:blip r:embed="rId2"/>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95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Date Placeholder 2"/>
          <p:cNvSpPr>
            <a:spLocks noGrp="1"/>
          </p:cNvSpPr>
          <p:nvPr>
            <p:ph type="dt" sz="half" idx="10"/>
          </p:nvPr>
        </p:nvSpPr>
        <p:spPr/>
        <p:txBody>
          <a:bodyPr/>
          <a:lstStyle/>
          <a:p>
            <a:fld id="{5ADCF96F-AF4B-48E5-9807-98930D85AD89}" type="datetime1">
              <a:rPr lang="en-US" smtClean="0"/>
              <a:t>7/15/2022</a:t>
            </a:fld>
            <a:endParaRPr lang="en-US"/>
          </a:p>
        </p:txBody>
      </p:sp>
      <p:sp>
        <p:nvSpPr>
          <p:cNvPr id="4" name="Footer Placeholder 3"/>
          <p:cNvSpPr>
            <a:spLocks noGrp="1"/>
          </p:cNvSpPr>
          <p:nvPr>
            <p:ph type="ftr" sz="quarter" idx="11"/>
          </p:nvPr>
        </p:nvSpPr>
        <p:spPr/>
        <p:txBody>
          <a:bodyPr/>
          <a:lstStyle/>
          <a:p>
            <a:r>
              <a:rPr lang="en-US"/>
              <a:t>All Rights Reserved</a:t>
            </a:r>
          </a:p>
        </p:txBody>
      </p:sp>
      <p:sp>
        <p:nvSpPr>
          <p:cNvPr id="5" name="Slide Number Placeholder 4"/>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06893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idx="1" hasCustomPrompt="1"/>
          </p:nvPr>
        </p:nvSpPr>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763852-0F5F-4320-A9AC-0BF1FBD9AFF1}" type="datetime1">
              <a:rPr lang="en-US" smtClean="0"/>
              <a:t>7/15/2022</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6307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Click to edit 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a:t>
            </a:r>
          </a:p>
        </p:txBody>
      </p:sp>
      <p:sp>
        <p:nvSpPr>
          <p:cNvPr id="4" name="Date Placeholder 3"/>
          <p:cNvSpPr>
            <a:spLocks noGrp="1"/>
          </p:cNvSpPr>
          <p:nvPr>
            <p:ph type="dt" sz="half" idx="10"/>
          </p:nvPr>
        </p:nvSpPr>
        <p:spPr/>
        <p:txBody>
          <a:bodyPr/>
          <a:lstStyle/>
          <a:p>
            <a:fld id="{DEB54339-3787-4C50-ABD2-FAC58B516721}" type="datetime1">
              <a:rPr lang="en-US" smtClean="0"/>
              <a:t>7/15/2022</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347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sz="half" idx="1" hasCustomPrompt="1"/>
          </p:nvPr>
        </p:nvSpPr>
        <p:spPr>
          <a:xfrm>
            <a:off x="865496"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44904"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777B16-E56A-4F19-9690-CE10AD8AC0F8}" type="datetime1">
              <a:rPr lang="en-US" smtClean="0"/>
              <a:t>7/15/2022</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65118355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134656"/>
            <a:ext cx="10515600" cy="900000"/>
          </a:xfrm>
        </p:spPr>
        <p:txBody>
          <a:bodyPr/>
          <a:lstStyle>
            <a:lvl1pPr>
              <a:defRPr/>
            </a:lvl1pPr>
          </a:lstStyle>
          <a:p>
            <a:r>
              <a:rPr lang="en-US" dirty="0"/>
              <a:t>Click to edit Headline</a:t>
            </a:r>
          </a:p>
        </p:txBody>
      </p:sp>
      <p:sp>
        <p:nvSpPr>
          <p:cNvPr id="3" name="Text Placeholder 2"/>
          <p:cNvSpPr>
            <a:spLocks noGrp="1"/>
          </p:cNvSpPr>
          <p:nvPr>
            <p:ph type="body" idx="1" hasCustomPrompt="1"/>
          </p:nvPr>
        </p:nvSpPr>
        <p:spPr>
          <a:xfrm>
            <a:off x="865496"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 name="Text Placeholder 4"/>
          <p:cNvSpPr>
            <a:spLocks noGrp="1"/>
          </p:cNvSpPr>
          <p:nvPr>
            <p:ph type="body" sz="quarter" idx="3" hasCustomPrompt="1"/>
          </p:nvPr>
        </p:nvSpPr>
        <p:spPr>
          <a:xfrm>
            <a:off x="6144904"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7" name="Date Placeholder 6"/>
          <p:cNvSpPr>
            <a:spLocks noGrp="1"/>
          </p:cNvSpPr>
          <p:nvPr>
            <p:ph type="dt" sz="half" idx="10"/>
          </p:nvPr>
        </p:nvSpPr>
        <p:spPr/>
        <p:txBody>
          <a:bodyPr/>
          <a:lstStyle/>
          <a:p>
            <a:fld id="{8E71AE23-E86A-4646-9A97-D739CB249A51}" type="datetime1">
              <a:rPr lang="en-US" smtClean="0"/>
              <a:t>7/15/2022</a:t>
            </a:fld>
            <a:endParaRPr lang="en-US"/>
          </a:p>
        </p:txBody>
      </p:sp>
      <p:sp>
        <p:nvSpPr>
          <p:cNvPr id="8" name="Footer Placeholder 7"/>
          <p:cNvSpPr>
            <a:spLocks noGrp="1"/>
          </p:cNvSpPr>
          <p:nvPr>
            <p:ph type="ftr" sz="quarter" idx="11"/>
          </p:nvPr>
        </p:nvSpPr>
        <p:spPr/>
        <p:txBody>
          <a:bodyPr/>
          <a:lstStyle/>
          <a:p>
            <a:r>
              <a:rPr lang="en-US"/>
              <a:t>All Rights Reserved</a:t>
            </a:r>
          </a:p>
        </p:txBody>
      </p:sp>
      <p:sp>
        <p:nvSpPr>
          <p:cNvPr id="9" name="Slide Number Placeholder 8"/>
          <p:cNvSpPr>
            <a:spLocks noGrp="1"/>
          </p:cNvSpPr>
          <p:nvPr>
            <p:ph type="sldNum" sz="quarter" idx="12"/>
          </p:nvPr>
        </p:nvSpPr>
        <p:spPr/>
        <p:txBody>
          <a:bodyPr/>
          <a:lstStyle/>
          <a:p>
            <a:fld id="{EFF8037A-D555-4E7B-9116-8013ACAA7502}" type="slidenum">
              <a:rPr lang="en-US" smtClean="0"/>
              <a:t>‹#›</a:t>
            </a:fld>
            <a:endParaRPr lang="en-US"/>
          </a:p>
        </p:txBody>
      </p:sp>
      <p:sp>
        <p:nvSpPr>
          <p:cNvPr id="10" name="Content Placeholder 2">
            <a:extLst>
              <a:ext uri="{FF2B5EF4-FFF2-40B4-BE49-F238E27FC236}">
                <a16:creationId xmlns:a16="http://schemas.microsoft.com/office/drawing/2014/main" id="{61859132-5E19-45D4-9585-29E19FA8E61C}"/>
              </a:ext>
            </a:extLst>
          </p:cNvPr>
          <p:cNvSpPr>
            <a:spLocks noGrp="1"/>
          </p:cNvSpPr>
          <p:nvPr>
            <p:ph sz="half" idx="13" hasCustomPrompt="1"/>
          </p:nvPr>
        </p:nvSpPr>
        <p:spPr>
          <a:xfrm>
            <a:off x="865496"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9A3DF8A8-D430-4D24-BAD0-4E3A0226D590}"/>
              </a:ext>
            </a:extLst>
          </p:cNvPr>
          <p:cNvSpPr>
            <a:spLocks noGrp="1"/>
          </p:cNvSpPr>
          <p:nvPr>
            <p:ph sz="half" idx="2" hasCustomPrompt="1"/>
          </p:nvPr>
        </p:nvSpPr>
        <p:spPr>
          <a:xfrm>
            <a:off x="6144904"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39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07CF3-3357-4C7F-94E9-FB36A755206C}" type="datetime1">
              <a:rPr lang="en-US" smtClean="0"/>
              <a:t>7/15/2022</a:t>
            </a:fld>
            <a:endParaRPr lang="en-US"/>
          </a:p>
        </p:txBody>
      </p:sp>
      <p:sp>
        <p:nvSpPr>
          <p:cNvPr id="3" name="Footer Placeholder 2"/>
          <p:cNvSpPr>
            <a:spLocks noGrp="1"/>
          </p:cNvSpPr>
          <p:nvPr>
            <p:ph type="ftr" sz="quarter" idx="11"/>
          </p:nvPr>
        </p:nvSpPr>
        <p:spPr/>
        <p:txBody>
          <a:bodyPr/>
          <a:lstStyle/>
          <a:p>
            <a:r>
              <a:rPr lang="en-US"/>
              <a:t>All Rights Reserved</a:t>
            </a:r>
          </a:p>
        </p:txBody>
      </p:sp>
      <p:sp>
        <p:nvSpPr>
          <p:cNvPr id="4" name="Slide Number Placeholder 3"/>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73452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3" name="Content Placeholder 2"/>
          <p:cNvSpPr>
            <a:spLocks noGrp="1"/>
          </p:cNvSpPr>
          <p:nvPr>
            <p:ph idx="1" hasCustomPrompt="1"/>
          </p:nvPr>
        </p:nvSpPr>
        <p:spPr>
          <a:xfrm>
            <a:off x="5229682" y="136525"/>
            <a:ext cx="6156000" cy="6049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
        <p:nvSpPr>
          <p:cNvPr id="5" name="Date Placeholder 4"/>
          <p:cNvSpPr>
            <a:spLocks noGrp="1"/>
          </p:cNvSpPr>
          <p:nvPr>
            <p:ph type="dt" sz="half" idx="10"/>
          </p:nvPr>
        </p:nvSpPr>
        <p:spPr/>
        <p:txBody>
          <a:bodyPr/>
          <a:lstStyle/>
          <a:p>
            <a:fld id="{6AFBC248-A92F-4084-B252-75764A8595E0}" type="datetime1">
              <a:rPr lang="en-US" smtClean="0"/>
              <a:t>7/15/2022</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61710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0644"/>
            <a:ext cx="10548000" cy="900000"/>
          </a:xfrm>
          <a:prstGeom prst="rect">
            <a:avLst/>
          </a:prstGeom>
        </p:spPr>
        <p:txBody>
          <a:bodyPr vert="horz" lIns="91440" tIns="45720" rIns="91440" bIns="45720" rtlCol="0" anchor="t">
            <a:normAutofit/>
          </a:bodyPr>
          <a:lstStyle/>
          <a:p>
            <a:r>
              <a:rPr lang="en-US" dirty="0"/>
              <a:t>Click to edit Headline</a:t>
            </a:r>
          </a:p>
        </p:txBody>
      </p:sp>
      <p:sp>
        <p:nvSpPr>
          <p:cNvPr id="3" name="Text Placeholder 2"/>
          <p:cNvSpPr>
            <a:spLocks noGrp="1"/>
          </p:cNvSpPr>
          <p:nvPr>
            <p:ph type="body" idx="1"/>
          </p:nvPr>
        </p:nvSpPr>
        <p:spPr>
          <a:xfrm>
            <a:off x="838200" y="1104900"/>
            <a:ext cx="10548000" cy="5092580"/>
          </a:xfrm>
          <a:prstGeom prst="rect">
            <a:avLst/>
          </a:prstGeom>
        </p:spPr>
        <p:txBody>
          <a:bodyPr vert="horz" lIns="91440" tIns="45720" rIns="91440" bIns="45720" rtlCol="0">
            <a:norm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01733-28FF-446C-AE6D-B22992229740}" type="datetime1">
              <a:rPr lang="en-US" smtClean="0"/>
              <a:t>7/15/2022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All Rights Reserved</a:t>
            </a:r>
          </a:p>
        </p:txBody>
      </p:sp>
      <p:sp>
        <p:nvSpPr>
          <p:cNvPr id="7" name="Folded Corner 6"/>
          <p:cNvSpPr/>
          <p:nvPr userDrawn="1"/>
        </p:nvSpPr>
        <p:spPr>
          <a:xfrm>
            <a:off x="11706224" y="-1588"/>
            <a:ext cx="485776" cy="521208"/>
          </a:xfrm>
          <a:prstGeom prst="foldedCorner">
            <a:avLst>
              <a:gd name="adj" fmla="val 1649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706224" y="3175"/>
            <a:ext cx="485775" cy="521208"/>
          </a:xfrm>
          <a:prstGeom prst="rect">
            <a:avLst/>
          </a:prstGeom>
        </p:spPr>
        <p:txBody>
          <a:bodyPr vert="horz" lIns="91440" tIns="45720" rIns="91440" bIns="45720" rtlCol="0" anchor="ctr"/>
          <a:lstStyle>
            <a:lvl1pPr algn="ctr">
              <a:defRPr sz="1400" b="1">
                <a:solidFill>
                  <a:schemeClr val="bg1"/>
                </a:solidFill>
              </a:defRPr>
            </a:lvl1pPr>
          </a:lstStyle>
          <a:p>
            <a:fld id="{EFF8037A-D555-4E7B-9116-8013ACAA7502}" type="slidenum">
              <a:rPr lang="en-US" smtClean="0"/>
              <a:pPr/>
              <a:t>‹#›</a:t>
            </a:fld>
            <a:endParaRPr lang="en-US"/>
          </a:p>
        </p:txBody>
      </p:sp>
      <p:grpSp>
        <p:nvGrpSpPr>
          <p:cNvPr id="11" name="Group 10"/>
          <p:cNvGrpSpPr/>
          <p:nvPr userDrawn="1"/>
        </p:nvGrpSpPr>
        <p:grpSpPr>
          <a:xfrm>
            <a:off x="142875" y="-1"/>
            <a:ext cx="133350" cy="3360420"/>
            <a:chOff x="142875" y="-1"/>
            <a:chExt cx="133350" cy="3360420"/>
          </a:xfrm>
        </p:grpSpPr>
        <p:cxnSp>
          <p:nvCxnSpPr>
            <p:cNvPr id="9" name="Straight Connector 8"/>
            <p:cNvCxnSpPr/>
            <p:nvPr userDrawn="1"/>
          </p:nvCxnSpPr>
          <p:spPr>
            <a:xfrm>
              <a:off x="142875" y="-1"/>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a:xfrm>
              <a:off x="276225" y="800099"/>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13" name="Straight Connector 12"/>
          <p:cNvCxnSpPr/>
          <p:nvPr userDrawn="1"/>
        </p:nvCxnSpPr>
        <p:spPr>
          <a:xfrm flipH="1" flipV="1">
            <a:off x="12072937" y="4284980"/>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p:nvPr userDrawn="1"/>
        </p:nvCxnSpPr>
        <p:spPr>
          <a:xfrm flipH="1" flipV="1">
            <a:off x="11939587" y="3484880"/>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pic>
        <p:nvPicPr>
          <p:cNvPr id="16" name="Picture 15">
            <a:extLst>
              <a:ext uri="{FF2B5EF4-FFF2-40B4-BE49-F238E27FC236}">
                <a16:creationId xmlns:a16="http://schemas.microsoft.com/office/drawing/2014/main" id="{57432722-A695-4B6A-814C-A924B28BC03E}"/>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9386050" y="6239143"/>
            <a:ext cx="2010140" cy="540000"/>
          </a:xfrm>
          <a:prstGeom prst="rect">
            <a:avLst/>
          </a:prstGeom>
        </p:spPr>
      </p:pic>
    </p:spTree>
    <p:extLst>
      <p:ext uri="{BB962C8B-B14F-4D97-AF65-F5344CB8AC3E}">
        <p14:creationId xmlns:p14="http://schemas.microsoft.com/office/powerpoint/2010/main" val="398059535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4" r:id="rId3"/>
    <p:sldLayoutId id="2147483650" r:id="rId4"/>
    <p:sldLayoutId id="2147483651" r:id="rId5"/>
    <p:sldLayoutId id="2147483652" r:id="rId6"/>
    <p:sldLayoutId id="2147483653" r:id="rId7"/>
    <p:sldLayoutId id="2147483655" r:id="rId8"/>
    <p:sldLayoutId id="2147483656" r:id="rId9"/>
    <p:sldLayoutId id="2147483657" r:id="rId10"/>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06" userDrawn="1">
          <p15:clr>
            <a:srgbClr val="F26B43"/>
          </p15:clr>
        </p15:guide>
        <p15:guide id="4" orient="horz" pos="672" userDrawn="1">
          <p15:clr>
            <a:srgbClr val="F26B43"/>
          </p15:clr>
        </p15:guide>
        <p15:guide id="5" pos="7174" userDrawn="1">
          <p15:clr>
            <a:srgbClr val="F26B43"/>
          </p15:clr>
        </p15:guide>
        <p15:guide id="6"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window-functions-in-sq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qlshack.com/sql-lag-function-overview-and-example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Training</a:t>
            </a:r>
          </a:p>
        </p:txBody>
      </p:sp>
      <p:sp>
        <p:nvSpPr>
          <p:cNvPr id="4" name="Subtitle 3">
            <a:extLst>
              <a:ext uri="{FF2B5EF4-FFF2-40B4-BE49-F238E27FC236}">
                <a16:creationId xmlns:a16="http://schemas.microsoft.com/office/drawing/2014/main" id="{50470E3F-2C54-4865-8CE0-C4EB16EC786C}"/>
              </a:ext>
            </a:extLst>
          </p:cNvPr>
          <p:cNvSpPr>
            <a:spLocks noGrp="1"/>
          </p:cNvSpPr>
          <p:nvPr>
            <p:ph type="subTitle" idx="1"/>
          </p:nvPr>
        </p:nvSpPr>
        <p:spPr/>
        <p:txBody>
          <a:bodyPr/>
          <a:lstStyle/>
          <a:p>
            <a:r>
              <a:rPr lang="en-US" dirty="0"/>
              <a:t>Advanced</a:t>
            </a:r>
          </a:p>
        </p:txBody>
      </p:sp>
    </p:spTree>
    <p:extLst>
      <p:ext uri="{BB962C8B-B14F-4D97-AF65-F5344CB8AC3E}">
        <p14:creationId xmlns:p14="http://schemas.microsoft.com/office/powerpoint/2010/main" val="147200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A030F6A-C0EE-43C7-A031-908C87475DE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How to write a long query?</a:t>
            </a:r>
          </a:p>
        </p:txBody>
      </p:sp>
      <p:sp>
        <p:nvSpPr>
          <p:cNvPr id="86019" name="Rectangle 9">
            <a:extLst>
              <a:ext uri="{FF2B5EF4-FFF2-40B4-BE49-F238E27FC236}">
                <a16:creationId xmlns:a16="http://schemas.microsoft.com/office/drawing/2014/main" id="{C16C6FB9-F11D-4959-AE85-37488A159471}"/>
              </a:ext>
            </a:extLst>
          </p:cNvPr>
          <p:cNvSpPr>
            <a:spLocks noGrp="1" noChangeArrowheads="1"/>
          </p:cNvSpPr>
          <p:nvPr>
            <p:ph type="body" idx="1"/>
          </p:nvPr>
        </p:nvSpPr>
        <p:spPr/>
        <p:txBody>
          <a:bodyPr/>
          <a:lstStyle/>
          <a:p>
            <a:pPr eaLnBrk="1" hangingPunct="1"/>
            <a:r>
              <a:rPr lang="en-US" altLang="en-US"/>
              <a:t>Say we want to find sum of columns Prod_Nrx_1 to Prod_Nrx_24, how to do this?</a:t>
            </a:r>
          </a:p>
          <a:p>
            <a:pPr eaLnBrk="1" hangingPunct="1"/>
            <a:endParaRPr lang="en-US" altLang="en-US"/>
          </a:p>
          <a:p>
            <a:pPr eaLnBrk="1" hangingPunct="1"/>
            <a:r>
              <a:rPr lang="en-US" altLang="en-US"/>
              <a:t>One way is we can use </a:t>
            </a:r>
            <a:r>
              <a:rPr lang="en-US" altLang="en-US" b="1"/>
              <a:t>EXCEL</a:t>
            </a:r>
            <a:r>
              <a:rPr lang="en-US" altLang="en-US"/>
              <a:t> and write the formulas in excel to build query.</a:t>
            </a:r>
          </a:p>
          <a:p>
            <a:pPr eaLnBrk="1" hangingPunct="1"/>
            <a:endParaRPr lang="en-US" altLang="en-US"/>
          </a:p>
          <a:p>
            <a:pPr eaLnBrk="1" hangingPunct="1"/>
            <a:r>
              <a:rPr lang="en-US" altLang="en-US"/>
              <a:t>See the example below</a:t>
            </a:r>
          </a:p>
          <a:p>
            <a:pPr lvl="1" eaLnBrk="1" hangingPunct="1"/>
            <a:r>
              <a:rPr lang="en-US" altLang="en-US"/>
              <a:t>In the formula Section you can see the formula we can type to get the results shown in third column “Formula Result”</a:t>
            </a:r>
          </a:p>
          <a:p>
            <a:pPr lvl="1" eaLnBrk="1" hangingPunct="1"/>
            <a:r>
              <a:rPr lang="en-US" altLang="en-US"/>
              <a:t>Just copy the final cell to the left and </a:t>
            </a:r>
          </a:p>
          <a:p>
            <a:pPr lvl="1" eaLnBrk="1" hangingPunct="1"/>
            <a:r>
              <a:rPr lang="en-US" altLang="en-US"/>
              <a:t>Paste in SQL and write the rest of query</a:t>
            </a:r>
          </a:p>
          <a:p>
            <a:pPr eaLnBrk="1" hangingPunct="1"/>
            <a:endParaRPr lang="en-US" altLang="en-US"/>
          </a:p>
        </p:txBody>
      </p:sp>
      <p:pic>
        <p:nvPicPr>
          <p:cNvPr id="86020" name="Picture 148">
            <a:extLst>
              <a:ext uri="{FF2B5EF4-FFF2-40B4-BE49-F238E27FC236}">
                <a16:creationId xmlns:a16="http://schemas.microsoft.com/office/drawing/2014/main" id="{3A53FA02-7790-4857-94EC-7FC233B61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038601"/>
            <a:ext cx="86868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6CA7FBA1-A986-F23E-F43C-4A0B3B25639A}"/>
              </a:ext>
            </a:extLst>
          </p:cNvPr>
          <p:cNvSpPr>
            <a:spLocks noChangeArrowheads="1"/>
          </p:cNvSpPr>
          <p:nvPr/>
        </p:nvSpPr>
        <p:spPr bwMode="auto">
          <a:xfrm>
            <a:off x="1943100" y="14478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lvl="1" eaLnBrk="1" hangingPunct="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366411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CD46B33-1039-4ADD-9A6C-A915A09D2C7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Cursors</a:t>
            </a:r>
          </a:p>
        </p:txBody>
      </p:sp>
      <p:sp>
        <p:nvSpPr>
          <p:cNvPr id="88067" name="Rectangle 3">
            <a:extLst>
              <a:ext uri="{FF2B5EF4-FFF2-40B4-BE49-F238E27FC236}">
                <a16:creationId xmlns:a16="http://schemas.microsoft.com/office/drawing/2014/main" id="{FE2FBA4C-7773-4BCF-97F2-EF038EF62B87}"/>
              </a:ext>
            </a:extLst>
          </p:cNvPr>
          <p:cNvSpPr>
            <a:spLocks noGrp="1" noChangeArrowheads="1"/>
          </p:cNvSpPr>
          <p:nvPr>
            <p:ph type="body" idx="1"/>
          </p:nvPr>
        </p:nvSpPr>
        <p:spPr>
          <a:xfrm>
            <a:off x="1752600" y="1143000"/>
            <a:ext cx="8686800" cy="5105400"/>
          </a:xfrm>
        </p:spPr>
        <p:txBody>
          <a:bodyPr/>
          <a:lstStyle/>
          <a:p>
            <a:pPr eaLnBrk="1" hangingPunct="1"/>
            <a:r>
              <a:rPr lang="en-US" altLang="en-US"/>
              <a:t>Operations in a relational database act on a complete set of rows. The set of rows returned by a SELECT statement consists of all the rows that satisfy the conditions in the WHERE clause of the statement. This complete set of rows returned by the statement is known as the result set.. Some times we need a mechanism to work with one row or a small block of rows at a time. Cursors are an extension to result sets that provide that mechanism.</a:t>
            </a:r>
          </a:p>
          <a:p>
            <a:pPr eaLnBrk="1" hangingPunct="1">
              <a:buFont typeface="Wingdings" panose="05000000000000000000" pitchFamily="2" charset="2"/>
              <a:buNone/>
            </a:pPr>
            <a:endParaRPr lang="en-US" altLang="en-US"/>
          </a:p>
          <a:p>
            <a:pPr eaLnBrk="1" hangingPunct="1"/>
            <a:r>
              <a:rPr lang="en-US" altLang="en-US"/>
              <a:t>Cursors extend result processing by: </a:t>
            </a:r>
          </a:p>
          <a:p>
            <a:pPr lvl="1" eaLnBrk="1" hangingPunct="1"/>
            <a:r>
              <a:rPr lang="en-US" altLang="en-US"/>
              <a:t>Allowing positioning at specific rows of the result set.</a:t>
            </a:r>
          </a:p>
          <a:p>
            <a:pPr lvl="1" eaLnBrk="1" hangingPunct="1"/>
            <a:r>
              <a:rPr lang="en-US" altLang="en-US"/>
              <a:t>Retrieving one row or block of rows from the current position in the result set.</a:t>
            </a:r>
          </a:p>
          <a:p>
            <a:pPr lvl="1" eaLnBrk="1" hangingPunct="1"/>
            <a:r>
              <a:rPr lang="en-US" altLang="en-US"/>
              <a:t>Supporting data modifications to the rows at the current position in the result set.</a:t>
            </a:r>
          </a:p>
          <a:p>
            <a:pPr lvl="1" eaLnBrk="1" hangingPunct="1"/>
            <a:r>
              <a:rPr lang="en-US" altLang="en-US"/>
              <a:t>Supporting different levels of visibility to changes made by other users to the database data that is presented in the result set.</a:t>
            </a:r>
          </a:p>
          <a:p>
            <a:pPr lvl="1" eaLnBrk="1" hangingPunct="1"/>
            <a:r>
              <a:rPr lang="en-US" altLang="en-US"/>
              <a:t>Providing Transact-SQL statements in scripts, stored procedures, and triggers access to the data in a result set.</a:t>
            </a:r>
          </a:p>
          <a:p>
            <a:pPr eaLnBrk="1" hangingPunct="1"/>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85FA798-39F3-4769-A671-F181853B627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Cursors Example</a:t>
            </a:r>
          </a:p>
        </p:txBody>
      </p:sp>
      <p:sp>
        <p:nvSpPr>
          <p:cNvPr id="89091" name="Rectangle 3">
            <a:extLst>
              <a:ext uri="{FF2B5EF4-FFF2-40B4-BE49-F238E27FC236}">
                <a16:creationId xmlns:a16="http://schemas.microsoft.com/office/drawing/2014/main" id="{3CF59E32-97B6-491E-A292-F6CB13DC52F4}"/>
              </a:ext>
            </a:extLst>
          </p:cNvPr>
          <p:cNvSpPr>
            <a:spLocks noGrp="1" noChangeArrowheads="1"/>
          </p:cNvSpPr>
          <p:nvPr>
            <p:ph type="body" idx="1"/>
          </p:nvPr>
        </p:nvSpPr>
        <p:spPr>
          <a:xfrm>
            <a:off x="1828800" y="1066800"/>
            <a:ext cx="6096000" cy="5029200"/>
          </a:xfrm>
        </p:spPr>
        <p:txBody>
          <a:bodyPr>
            <a:normAutofit fontScale="70000" lnSpcReduction="20000"/>
          </a:bodyPr>
          <a:lstStyle/>
          <a:p>
            <a:pPr eaLnBrk="1" hangingPunct="1">
              <a:lnSpc>
                <a:spcPct val="80000"/>
              </a:lnSpc>
              <a:buFont typeface="Wingdings" panose="05000000000000000000" pitchFamily="2" charset="2"/>
              <a:buNone/>
            </a:pPr>
            <a:endParaRPr lang="en-US" altLang="en-US" sz="900" noProof="1"/>
          </a:p>
          <a:p>
            <a:pPr eaLnBrk="1" hangingPunct="1">
              <a:lnSpc>
                <a:spcPct val="80000"/>
              </a:lnSpc>
              <a:buFont typeface="Wingdings" panose="05000000000000000000" pitchFamily="2" charset="2"/>
              <a:buNone/>
            </a:pPr>
            <a:r>
              <a:rPr lang="en-US" altLang="en-US" sz="1200" noProof="1">
                <a:solidFill>
                  <a:srgbClr val="808080"/>
                </a:solidFill>
              </a:rPr>
              <a:t>DECLARE @DocId nvarchar(10) </a:t>
            </a:r>
          </a:p>
          <a:p>
            <a:pPr eaLnBrk="1" hangingPunct="1">
              <a:lnSpc>
                <a:spcPct val="80000"/>
              </a:lnSpc>
              <a:buFont typeface="Wingdings" panose="05000000000000000000" pitchFamily="2" charset="2"/>
              <a:buNone/>
            </a:pPr>
            <a:r>
              <a:rPr lang="en-US" altLang="en-US" sz="1200" noProof="1">
                <a:solidFill>
                  <a:srgbClr val="808080"/>
                </a:solidFill>
              </a:rPr>
              <a:t>DECLARE @SUM_VALUES nvarchar(10) </a:t>
            </a:r>
          </a:p>
          <a:p>
            <a:pPr eaLnBrk="1" hangingPunct="1">
              <a:lnSpc>
                <a:spcPct val="80000"/>
              </a:lnSpc>
              <a:buFont typeface="Wingdings" panose="05000000000000000000" pitchFamily="2" charset="2"/>
              <a:buNone/>
            </a:pPr>
            <a:r>
              <a:rPr lang="en-US" altLang="en-US" sz="1200" noProof="1">
                <a:solidFill>
                  <a:srgbClr val="808080"/>
                </a:solidFill>
              </a:rPr>
              <a:t>DECLARE @MyCursor CURSOR </a:t>
            </a:r>
          </a:p>
          <a:p>
            <a:pPr eaLnBrk="1" hangingPunct="1">
              <a:lnSpc>
                <a:spcPct val="80000"/>
              </a:lnSpc>
              <a:buFont typeface="Wingdings" panose="05000000000000000000" pitchFamily="2" charset="2"/>
              <a:buNone/>
            </a:pPr>
            <a:endParaRPr lang="en-US" altLang="en-US" sz="1200" noProof="1">
              <a:solidFill>
                <a:srgbClr val="808080"/>
              </a:solidFill>
            </a:endParaRPr>
          </a:p>
          <a:p>
            <a:pPr eaLnBrk="1" hangingPunct="1">
              <a:lnSpc>
                <a:spcPct val="80000"/>
              </a:lnSpc>
              <a:buFont typeface="Wingdings" panose="05000000000000000000" pitchFamily="2" charset="2"/>
              <a:buNone/>
            </a:pPr>
            <a:r>
              <a:rPr lang="en-US" altLang="en-US" sz="1200" noProof="1">
                <a:solidFill>
                  <a:srgbClr val="808080"/>
                </a:solidFill>
              </a:rPr>
              <a:t>SET @MyCursor = CURSOR </a:t>
            </a:r>
          </a:p>
          <a:p>
            <a:pPr eaLnBrk="1" hangingPunct="1">
              <a:lnSpc>
                <a:spcPct val="80000"/>
              </a:lnSpc>
              <a:buFont typeface="Wingdings" panose="05000000000000000000" pitchFamily="2" charset="2"/>
              <a:buNone/>
            </a:pPr>
            <a:r>
              <a:rPr lang="en-US" altLang="en-US" sz="1200" noProof="1">
                <a:solidFill>
                  <a:srgbClr val="808080"/>
                </a:solidFill>
              </a:rPr>
              <a:t>FOR </a:t>
            </a:r>
          </a:p>
          <a:p>
            <a:pPr eaLnBrk="1" hangingPunct="1">
              <a:lnSpc>
                <a:spcPct val="80000"/>
              </a:lnSpc>
              <a:buFont typeface="Wingdings" panose="05000000000000000000" pitchFamily="2" charset="2"/>
              <a:buNone/>
            </a:pPr>
            <a:r>
              <a:rPr lang="en-US" altLang="en-US" sz="1200" noProof="1">
                <a:solidFill>
                  <a:srgbClr val="808080"/>
                </a:solidFill>
              </a:rPr>
              <a:t>SELECT     DocId, SUM(PROD_VALUES_2+ PROD_VALUES_3+ PROD_VALUES_4) AS SUM_VALUES</a:t>
            </a:r>
          </a:p>
          <a:p>
            <a:pPr eaLnBrk="1" hangingPunct="1">
              <a:lnSpc>
                <a:spcPct val="80000"/>
              </a:lnSpc>
              <a:buFont typeface="Wingdings" panose="05000000000000000000" pitchFamily="2" charset="2"/>
              <a:buNone/>
            </a:pPr>
            <a:r>
              <a:rPr lang="en-US" altLang="en-US" sz="1200" noProof="1">
                <a:solidFill>
                  <a:srgbClr val="808080"/>
                </a:solidFill>
              </a:rPr>
              <a:t>FROM         T_PRODUCTTABLE</a:t>
            </a:r>
          </a:p>
          <a:p>
            <a:pPr eaLnBrk="1" hangingPunct="1">
              <a:lnSpc>
                <a:spcPct val="80000"/>
              </a:lnSpc>
              <a:buFont typeface="Wingdings" panose="05000000000000000000" pitchFamily="2" charset="2"/>
              <a:buNone/>
            </a:pPr>
            <a:r>
              <a:rPr lang="en-US" altLang="en-US" sz="1200" noProof="1">
                <a:solidFill>
                  <a:srgbClr val="808080"/>
                </a:solidFill>
              </a:rPr>
              <a:t>GROUP BY DocId</a:t>
            </a:r>
          </a:p>
          <a:p>
            <a:pPr eaLnBrk="1" hangingPunct="1">
              <a:lnSpc>
                <a:spcPct val="80000"/>
              </a:lnSpc>
              <a:buFont typeface="Wingdings" panose="05000000000000000000" pitchFamily="2" charset="2"/>
              <a:buNone/>
            </a:pPr>
            <a:endParaRPr lang="en-US" altLang="en-US" sz="1200" noProof="1">
              <a:solidFill>
                <a:srgbClr val="808080"/>
              </a:solidFill>
            </a:endParaRPr>
          </a:p>
          <a:p>
            <a:pPr eaLnBrk="1" hangingPunct="1">
              <a:lnSpc>
                <a:spcPct val="80000"/>
              </a:lnSpc>
              <a:buFont typeface="Wingdings" panose="05000000000000000000" pitchFamily="2" charset="2"/>
              <a:buNone/>
            </a:pPr>
            <a:r>
              <a:rPr lang="en-US" altLang="en-US" sz="1200" noProof="1">
                <a:solidFill>
                  <a:srgbClr val="808080"/>
                </a:solidFill>
              </a:rPr>
              <a:t>OPEN @MyCursor </a:t>
            </a:r>
          </a:p>
          <a:p>
            <a:pPr eaLnBrk="1" hangingPunct="1">
              <a:lnSpc>
                <a:spcPct val="80000"/>
              </a:lnSpc>
              <a:buFont typeface="Wingdings" panose="05000000000000000000" pitchFamily="2" charset="2"/>
              <a:buNone/>
            </a:pPr>
            <a:r>
              <a:rPr lang="en-US" altLang="en-US" sz="1200" noProof="1">
                <a:solidFill>
                  <a:srgbClr val="808080"/>
                </a:solidFill>
              </a:rPr>
              <a:t>FETCH NEXT FROM @MyCursor </a:t>
            </a:r>
          </a:p>
          <a:p>
            <a:pPr eaLnBrk="1" hangingPunct="1">
              <a:lnSpc>
                <a:spcPct val="80000"/>
              </a:lnSpc>
              <a:buFont typeface="Wingdings" panose="05000000000000000000" pitchFamily="2" charset="2"/>
              <a:buNone/>
            </a:pPr>
            <a:r>
              <a:rPr lang="en-US" altLang="en-US" sz="1200" noProof="1">
                <a:solidFill>
                  <a:srgbClr val="808080"/>
                </a:solidFill>
              </a:rPr>
              <a:t>INTO @DocId,@SUM_VALUES </a:t>
            </a:r>
          </a:p>
          <a:p>
            <a:pPr eaLnBrk="1" hangingPunct="1">
              <a:lnSpc>
                <a:spcPct val="80000"/>
              </a:lnSpc>
              <a:buFont typeface="Wingdings" panose="05000000000000000000" pitchFamily="2" charset="2"/>
              <a:buNone/>
            </a:pPr>
            <a:endParaRPr lang="en-US" altLang="en-US" sz="1200" noProof="1">
              <a:solidFill>
                <a:srgbClr val="808080"/>
              </a:solidFill>
            </a:endParaRPr>
          </a:p>
          <a:p>
            <a:pPr eaLnBrk="1" hangingPunct="1">
              <a:lnSpc>
                <a:spcPct val="80000"/>
              </a:lnSpc>
              <a:buFont typeface="Wingdings" panose="05000000000000000000" pitchFamily="2" charset="2"/>
              <a:buNone/>
            </a:pPr>
            <a:r>
              <a:rPr lang="en-US" altLang="en-US" sz="1200" noProof="1">
                <a:solidFill>
                  <a:srgbClr val="808080"/>
                </a:solidFill>
              </a:rPr>
              <a:t>WHILE @@FETCH_STATUS = 0 </a:t>
            </a:r>
          </a:p>
          <a:p>
            <a:pPr eaLnBrk="1" hangingPunct="1">
              <a:lnSpc>
                <a:spcPct val="80000"/>
              </a:lnSpc>
              <a:buFont typeface="Wingdings" panose="05000000000000000000" pitchFamily="2" charset="2"/>
              <a:buNone/>
            </a:pPr>
            <a:r>
              <a:rPr lang="en-US" altLang="en-US" sz="1200" noProof="1">
                <a:solidFill>
                  <a:srgbClr val="808080"/>
                </a:solidFill>
              </a:rPr>
              <a:t>BEGIN </a:t>
            </a:r>
          </a:p>
          <a:p>
            <a:pPr lvl="1" eaLnBrk="1" hangingPunct="1">
              <a:lnSpc>
                <a:spcPct val="80000"/>
              </a:lnSpc>
              <a:buFont typeface="Wingdings" panose="05000000000000000000" pitchFamily="2" charset="2"/>
              <a:buNone/>
            </a:pPr>
            <a:r>
              <a:rPr lang="en-US" altLang="en-US" sz="1200" noProof="1">
                <a:solidFill>
                  <a:srgbClr val="808080"/>
                </a:solidFill>
              </a:rPr>
              <a:t>PRINT @DocId </a:t>
            </a:r>
          </a:p>
          <a:p>
            <a:pPr lvl="1" eaLnBrk="1" hangingPunct="1">
              <a:lnSpc>
                <a:spcPct val="80000"/>
              </a:lnSpc>
              <a:buFont typeface="Wingdings" panose="05000000000000000000" pitchFamily="2" charset="2"/>
              <a:buNone/>
            </a:pPr>
            <a:r>
              <a:rPr lang="en-US" altLang="en-US" sz="1200" noProof="1">
                <a:solidFill>
                  <a:srgbClr val="808080"/>
                </a:solidFill>
              </a:rPr>
              <a:t>PRINT @SUM_VALUES </a:t>
            </a:r>
          </a:p>
          <a:p>
            <a:pPr lvl="1" eaLnBrk="1" hangingPunct="1">
              <a:lnSpc>
                <a:spcPct val="80000"/>
              </a:lnSpc>
              <a:buFont typeface="Wingdings" panose="05000000000000000000" pitchFamily="2" charset="2"/>
              <a:buNone/>
            </a:pPr>
            <a:r>
              <a:rPr lang="en-US" altLang="en-US" sz="1200" noProof="1">
                <a:solidFill>
                  <a:srgbClr val="808080"/>
                </a:solidFill>
              </a:rPr>
              <a:t>FETCH NEXT FROM @MyCursor </a:t>
            </a:r>
          </a:p>
          <a:p>
            <a:pPr lvl="1" eaLnBrk="1" hangingPunct="1">
              <a:lnSpc>
                <a:spcPct val="80000"/>
              </a:lnSpc>
              <a:buFont typeface="Wingdings" panose="05000000000000000000" pitchFamily="2" charset="2"/>
              <a:buNone/>
            </a:pPr>
            <a:r>
              <a:rPr lang="en-US" altLang="en-US" sz="1200" noProof="1">
                <a:solidFill>
                  <a:srgbClr val="808080"/>
                </a:solidFill>
              </a:rPr>
              <a:t>INTO @DocId,@SUM_VALUES </a:t>
            </a:r>
          </a:p>
          <a:p>
            <a:pPr eaLnBrk="1" hangingPunct="1">
              <a:lnSpc>
                <a:spcPct val="80000"/>
              </a:lnSpc>
              <a:buFont typeface="Wingdings" panose="05000000000000000000" pitchFamily="2" charset="2"/>
              <a:buNone/>
            </a:pPr>
            <a:r>
              <a:rPr lang="en-US" altLang="en-US" sz="1200" noProof="1">
                <a:solidFill>
                  <a:srgbClr val="808080"/>
                </a:solidFill>
              </a:rPr>
              <a:t>END </a:t>
            </a:r>
          </a:p>
          <a:p>
            <a:pPr eaLnBrk="1" hangingPunct="1">
              <a:lnSpc>
                <a:spcPct val="80000"/>
              </a:lnSpc>
              <a:buFont typeface="Wingdings" panose="05000000000000000000" pitchFamily="2" charset="2"/>
              <a:buNone/>
            </a:pPr>
            <a:endParaRPr lang="en-US" altLang="en-US" sz="1200" noProof="1">
              <a:solidFill>
                <a:srgbClr val="808080"/>
              </a:solidFill>
            </a:endParaRPr>
          </a:p>
          <a:p>
            <a:pPr eaLnBrk="1" hangingPunct="1">
              <a:lnSpc>
                <a:spcPct val="80000"/>
              </a:lnSpc>
              <a:buFont typeface="Wingdings" panose="05000000000000000000" pitchFamily="2" charset="2"/>
              <a:buNone/>
            </a:pPr>
            <a:r>
              <a:rPr lang="en-US" altLang="en-US" sz="1200" noProof="1">
                <a:solidFill>
                  <a:srgbClr val="808080"/>
                </a:solidFill>
              </a:rPr>
              <a:t>CLOSE @MyCursor </a:t>
            </a:r>
          </a:p>
          <a:p>
            <a:pPr eaLnBrk="1" hangingPunct="1">
              <a:lnSpc>
                <a:spcPct val="80000"/>
              </a:lnSpc>
              <a:buFont typeface="Wingdings" panose="05000000000000000000" pitchFamily="2" charset="2"/>
              <a:buNone/>
            </a:pPr>
            <a:r>
              <a:rPr lang="en-US" altLang="en-US" sz="1200" noProof="1">
                <a:solidFill>
                  <a:srgbClr val="808080"/>
                </a:solidFill>
              </a:rPr>
              <a:t>DEALLOCATE @MyCursor </a:t>
            </a:r>
          </a:p>
          <a:p>
            <a:pPr eaLnBrk="1" hangingPunct="1">
              <a:lnSpc>
                <a:spcPct val="80000"/>
              </a:lnSpc>
              <a:buFont typeface="Wingdings" panose="05000000000000000000" pitchFamily="2" charset="2"/>
              <a:buNone/>
            </a:pPr>
            <a:r>
              <a:rPr lang="en-US" altLang="en-US" sz="1200" noProof="1">
                <a:solidFill>
                  <a:srgbClr val="808080"/>
                </a:solidFill>
              </a:rPr>
              <a:t>GO</a:t>
            </a:r>
          </a:p>
        </p:txBody>
      </p:sp>
      <p:sp>
        <p:nvSpPr>
          <p:cNvPr id="89092" name="Oval 4">
            <a:extLst>
              <a:ext uri="{FF2B5EF4-FFF2-40B4-BE49-F238E27FC236}">
                <a16:creationId xmlns:a16="http://schemas.microsoft.com/office/drawing/2014/main" id="{CC9A6ADB-1A65-48BA-8E1F-73423131B838}"/>
              </a:ext>
            </a:extLst>
          </p:cNvPr>
          <p:cNvSpPr>
            <a:spLocks noChangeArrowheads="1"/>
          </p:cNvSpPr>
          <p:nvPr/>
        </p:nvSpPr>
        <p:spPr bwMode="auto">
          <a:xfrm>
            <a:off x="7315200" y="4038600"/>
            <a:ext cx="32004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000" b="1">
                <a:latin typeface="Arial Narrow" panose="020B0606020202030204" pitchFamily="34" charset="0"/>
              </a:rPr>
              <a:t>@@Fetch_Status is a global variable specific to a connection. </a:t>
            </a:r>
          </a:p>
          <a:p>
            <a:pPr algn="ctr" eaLnBrk="1" hangingPunct="1"/>
            <a:r>
              <a:rPr lang="en-US" altLang="en-US" sz="1000" b="1">
                <a:latin typeface="Arial Narrow" panose="020B0606020202030204" pitchFamily="34" charset="0"/>
              </a:rPr>
              <a:t>It returns 0 if there is till some data left in Cursor</a:t>
            </a:r>
          </a:p>
        </p:txBody>
      </p:sp>
      <p:sp>
        <p:nvSpPr>
          <p:cNvPr id="89093" name="Oval 5">
            <a:extLst>
              <a:ext uri="{FF2B5EF4-FFF2-40B4-BE49-F238E27FC236}">
                <a16:creationId xmlns:a16="http://schemas.microsoft.com/office/drawing/2014/main" id="{DB2D5907-0AFD-44F6-B36B-7DFE457429F9}"/>
              </a:ext>
            </a:extLst>
          </p:cNvPr>
          <p:cNvSpPr>
            <a:spLocks noChangeArrowheads="1"/>
          </p:cNvSpPr>
          <p:nvPr/>
        </p:nvSpPr>
        <p:spPr bwMode="auto">
          <a:xfrm>
            <a:off x="8153400" y="1143000"/>
            <a:ext cx="1981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000" b="1">
                <a:latin typeface="Arial Narrow" panose="020B0606020202030204" pitchFamily="34" charset="0"/>
              </a:rPr>
              <a:t>Declaration of a Cursor Type Variable</a:t>
            </a:r>
          </a:p>
        </p:txBody>
      </p:sp>
      <p:sp>
        <p:nvSpPr>
          <p:cNvPr id="89094" name="Oval 6">
            <a:extLst>
              <a:ext uri="{FF2B5EF4-FFF2-40B4-BE49-F238E27FC236}">
                <a16:creationId xmlns:a16="http://schemas.microsoft.com/office/drawing/2014/main" id="{B6945CD2-BCCA-4F87-B7F0-2EF9E8ECC263}"/>
              </a:ext>
            </a:extLst>
          </p:cNvPr>
          <p:cNvSpPr>
            <a:spLocks noChangeArrowheads="1"/>
          </p:cNvSpPr>
          <p:nvPr/>
        </p:nvSpPr>
        <p:spPr bwMode="auto">
          <a:xfrm>
            <a:off x="8153400" y="1752600"/>
            <a:ext cx="1981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000" b="1">
                <a:latin typeface="Arial Narrow" panose="020B0606020202030204" pitchFamily="34" charset="0"/>
              </a:rPr>
              <a:t>SET statement to set the cursor</a:t>
            </a:r>
          </a:p>
          <a:p>
            <a:pPr algn="ctr" eaLnBrk="1" hangingPunct="1"/>
            <a:r>
              <a:rPr lang="en-US" altLang="en-US" sz="1000" b="1">
                <a:latin typeface="Arial Narrow" panose="020B0606020202030204" pitchFamily="34" charset="0"/>
              </a:rPr>
              <a:t> variable to some data source</a:t>
            </a:r>
          </a:p>
        </p:txBody>
      </p:sp>
      <p:sp>
        <p:nvSpPr>
          <p:cNvPr id="89095" name="Oval 7">
            <a:extLst>
              <a:ext uri="{FF2B5EF4-FFF2-40B4-BE49-F238E27FC236}">
                <a16:creationId xmlns:a16="http://schemas.microsoft.com/office/drawing/2014/main" id="{ED9B3DB6-67F8-4A83-A41C-1EA1054328B6}"/>
              </a:ext>
            </a:extLst>
          </p:cNvPr>
          <p:cNvSpPr>
            <a:spLocks noChangeArrowheads="1"/>
          </p:cNvSpPr>
          <p:nvPr/>
        </p:nvSpPr>
        <p:spPr bwMode="auto">
          <a:xfrm>
            <a:off x="8153400" y="2590800"/>
            <a:ext cx="1981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000" b="1">
                <a:latin typeface="Arial Narrow" panose="020B0606020202030204" pitchFamily="34" charset="0"/>
              </a:rPr>
              <a:t>Open is necessary, then only </a:t>
            </a:r>
          </a:p>
          <a:p>
            <a:pPr algn="ctr" eaLnBrk="1" hangingPunct="1"/>
            <a:r>
              <a:rPr lang="en-US" altLang="en-US" sz="1000" b="1">
                <a:latin typeface="Arial Narrow" panose="020B0606020202030204" pitchFamily="34" charset="0"/>
              </a:rPr>
              <a:t>we will be able to get data out</a:t>
            </a:r>
          </a:p>
        </p:txBody>
      </p:sp>
      <p:sp>
        <p:nvSpPr>
          <p:cNvPr id="89096" name="Oval 8">
            <a:extLst>
              <a:ext uri="{FF2B5EF4-FFF2-40B4-BE49-F238E27FC236}">
                <a16:creationId xmlns:a16="http://schemas.microsoft.com/office/drawing/2014/main" id="{32A2176A-8422-4808-8940-51B14974298B}"/>
              </a:ext>
            </a:extLst>
          </p:cNvPr>
          <p:cNvSpPr>
            <a:spLocks noChangeArrowheads="1"/>
          </p:cNvSpPr>
          <p:nvPr/>
        </p:nvSpPr>
        <p:spPr bwMode="auto">
          <a:xfrm>
            <a:off x="7315200" y="3124200"/>
            <a:ext cx="3200400"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000" b="1">
                <a:latin typeface="Arial Narrow" panose="020B0606020202030204" pitchFamily="34" charset="0"/>
              </a:rPr>
              <a:t>FETCH NEXT: fetches one data row into variables, </a:t>
            </a:r>
          </a:p>
          <a:p>
            <a:pPr algn="ctr" eaLnBrk="1" hangingPunct="1"/>
            <a:r>
              <a:rPr lang="en-US" altLang="en-US" sz="1000" b="1">
                <a:latin typeface="Arial Narrow" panose="020B0606020202030204" pitchFamily="34" charset="0"/>
              </a:rPr>
              <a:t>number and order of variables should be same as one in select</a:t>
            </a:r>
          </a:p>
        </p:txBody>
      </p:sp>
      <p:sp>
        <p:nvSpPr>
          <p:cNvPr id="89097" name="Oval 9">
            <a:extLst>
              <a:ext uri="{FF2B5EF4-FFF2-40B4-BE49-F238E27FC236}">
                <a16:creationId xmlns:a16="http://schemas.microsoft.com/office/drawing/2014/main" id="{86E02F6F-4487-41E7-8537-CE38688D362B}"/>
              </a:ext>
            </a:extLst>
          </p:cNvPr>
          <p:cNvSpPr>
            <a:spLocks noChangeArrowheads="1"/>
          </p:cNvSpPr>
          <p:nvPr/>
        </p:nvSpPr>
        <p:spPr bwMode="auto">
          <a:xfrm>
            <a:off x="8153400" y="5334000"/>
            <a:ext cx="2057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000" b="1">
                <a:latin typeface="Arial Narrow" panose="020B0606020202030204" pitchFamily="34" charset="0"/>
              </a:rPr>
              <a:t>Deallocate: removes the</a:t>
            </a:r>
          </a:p>
          <a:p>
            <a:pPr algn="ctr" eaLnBrk="1" hangingPunct="1"/>
            <a:r>
              <a:rPr lang="en-US" altLang="en-US" sz="1000" b="1">
                <a:latin typeface="Arial Narrow" panose="020B0606020202030204" pitchFamily="34" charset="0"/>
              </a:rPr>
              <a:t> cursor from memory</a:t>
            </a:r>
          </a:p>
        </p:txBody>
      </p:sp>
      <p:sp>
        <p:nvSpPr>
          <p:cNvPr id="89098" name="Oval 10">
            <a:extLst>
              <a:ext uri="{FF2B5EF4-FFF2-40B4-BE49-F238E27FC236}">
                <a16:creationId xmlns:a16="http://schemas.microsoft.com/office/drawing/2014/main" id="{E5193D0F-FB38-49A1-9A07-E7943DE0996B}"/>
              </a:ext>
            </a:extLst>
          </p:cNvPr>
          <p:cNvSpPr>
            <a:spLocks noChangeArrowheads="1"/>
          </p:cNvSpPr>
          <p:nvPr/>
        </p:nvSpPr>
        <p:spPr bwMode="auto">
          <a:xfrm>
            <a:off x="8153400" y="4819650"/>
            <a:ext cx="1981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000" b="1">
                <a:latin typeface="Arial Narrow" panose="020B0606020202030204" pitchFamily="34" charset="0"/>
              </a:rPr>
              <a:t>Close Cursor</a:t>
            </a:r>
          </a:p>
        </p:txBody>
      </p:sp>
      <p:sp>
        <p:nvSpPr>
          <p:cNvPr id="89099" name="Text Box 11">
            <a:extLst>
              <a:ext uri="{FF2B5EF4-FFF2-40B4-BE49-F238E27FC236}">
                <a16:creationId xmlns:a16="http://schemas.microsoft.com/office/drawing/2014/main" id="{092422C6-A39F-4B49-BDD7-A12422355127}"/>
              </a:ext>
            </a:extLst>
          </p:cNvPr>
          <p:cNvSpPr txBox="1">
            <a:spLocks noChangeArrowheads="1"/>
          </p:cNvSpPr>
          <p:nvPr/>
        </p:nvSpPr>
        <p:spPr bwMode="auto">
          <a:xfrm>
            <a:off x="4098925" y="14081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sz="2400">
              <a:latin typeface="Arial Narrow" panose="020B0606020202030204" pitchFamily="34" charset="0"/>
            </a:endParaRPr>
          </a:p>
        </p:txBody>
      </p:sp>
      <p:grpSp>
        <p:nvGrpSpPr>
          <p:cNvPr id="89100" name="Group 27">
            <a:extLst>
              <a:ext uri="{FF2B5EF4-FFF2-40B4-BE49-F238E27FC236}">
                <a16:creationId xmlns:a16="http://schemas.microsoft.com/office/drawing/2014/main" id="{4F43D18C-8DA9-4F3E-B195-18E0A9D318A9}"/>
              </a:ext>
            </a:extLst>
          </p:cNvPr>
          <p:cNvGrpSpPr>
            <a:grpSpLocks/>
          </p:cNvGrpSpPr>
          <p:nvPr/>
        </p:nvGrpSpPr>
        <p:grpSpPr bwMode="auto">
          <a:xfrm>
            <a:off x="4343400" y="1371600"/>
            <a:ext cx="3810000" cy="381000"/>
            <a:chOff x="1776" y="864"/>
            <a:chExt cx="2400" cy="240"/>
          </a:xfrm>
        </p:grpSpPr>
        <p:sp>
          <p:nvSpPr>
            <p:cNvPr id="89113" name="Rectangle 13">
              <a:extLst>
                <a:ext uri="{FF2B5EF4-FFF2-40B4-BE49-F238E27FC236}">
                  <a16:creationId xmlns:a16="http://schemas.microsoft.com/office/drawing/2014/main" id="{99BC70D7-4135-4130-8F3F-CD064F79A56C}"/>
                </a:ext>
              </a:extLst>
            </p:cNvPr>
            <p:cNvSpPr>
              <a:spLocks noChangeArrowheads="1"/>
            </p:cNvSpPr>
            <p:nvPr/>
          </p:nvSpPr>
          <p:spPr bwMode="auto">
            <a:xfrm>
              <a:off x="1776" y="1056"/>
              <a:ext cx="48" cy="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cxnSp>
          <p:nvCxnSpPr>
            <p:cNvPr id="89114" name="AutoShape 14">
              <a:extLst>
                <a:ext uri="{FF2B5EF4-FFF2-40B4-BE49-F238E27FC236}">
                  <a16:creationId xmlns:a16="http://schemas.microsoft.com/office/drawing/2014/main" id="{2FBC5D18-04D8-464A-A12D-620EA5EDB0C0}"/>
                </a:ext>
              </a:extLst>
            </p:cNvPr>
            <p:cNvCxnSpPr>
              <a:cxnSpLocks noChangeShapeType="1"/>
              <a:stCxn id="89113" idx="3"/>
              <a:endCxn id="89093" idx="2"/>
            </p:cNvCxnSpPr>
            <p:nvPr/>
          </p:nvCxnSpPr>
          <p:spPr bwMode="auto">
            <a:xfrm flipV="1">
              <a:off x="1824" y="864"/>
              <a:ext cx="2352" cy="216"/>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9101" name="Rectangle 15">
            <a:extLst>
              <a:ext uri="{FF2B5EF4-FFF2-40B4-BE49-F238E27FC236}">
                <a16:creationId xmlns:a16="http://schemas.microsoft.com/office/drawing/2014/main" id="{24D04EE2-7469-4017-9673-27F08B181578}"/>
              </a:ext>
            </a:extLst>
          </p:cNvPr>
          <p:cNvSpPr>
            <a:spLocks noChangeArrowheads="1"/>
          </p:cNvSpPr>
          <p:nvPr/>
        </p:nvSpPr>
        <p:spPr bwMode="auto">
          <a:xfrm>
            <a:off x="4038600" y="2057400"/>
            <a:ext cx="762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cxnSp>
        <p:nvCxnSpPr>
          <p:cNvPr id="89102" name="AutoShape 16">
            <a:extLst>
              <a:ext uri="{FF2B5EF4-FFF2-40B4-BE49-F238E27FC236}">
                <a16:creationId xmlns:a16="http://schemas.microsoft.com/office/drawing/2014/main" id="{616846C5-BB80-41C0-BD57-2AAA88DCEC1B}"/>
              </a:ext>
            </a:extLst>
          </p:cNvPr>
          <p:cNvCxnSpPr>
            <a:cxnSpLocks noChangeShapeType="1"/>
            <a:stCxn id="89101" idx="3"/>
            <a:endCxn id="89094" idx="2"/>
          </p:cNvCxnSpPr>
          <p:nvPr/>
        </p:nvCxnSpPr>
        <p:spPr bwMode="auto">
          <a:xfrm flipV="1">
            <a:off x="4114800" y="1981200"/>
            <a:ext cx="4038600" cy="1143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103" name="Rectangle 17">
            <a:extLst>
              <a:ext uri="{FF2B5EF4-FFF2-40B4-BE49-F238E27FC236}">
                <a16:creationId xmlns:a16="http://schemas.microsoft.com/office/drawing/2014/main" id="{08ECC430-D946-4F05-89E2-4BF276BB8EAE}"/>
              </a:ext>
            </a:extLst>
          </p:cNvPr>
          <p:cNvSpPr>
            <a:spLocks noChangeArrowheads="1"/>
          </p:cNvSpPr>
          <p:nvPr/>
        </p:nvSpPr>
        <p:spPr bwMode="auto">
          <a:xfrm>
            <a:off x="4419600" y="3505200"/>
            <a:ext cx="762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89104" name="Rectangle 18">
            <a:extLst>
              <a:ext uri="{FF2B5EF4-FFF2-40B4-BE49-F238E27FC236}">
                <a16:creationId xmlns:a16="http://schemas.microsoft.com/office/drawing/2014/main" id="{C8BBD263-FBD5-44B3-A4B5-0FBB01B20A25}"/>
              </a:ext>
            </a:extLst>
          </p:cNvPr>
          <p:cNvSpPr>
            <a:spLocks noChangeArrowheads="1"/>
          </p:cNvSpPr>
          <p:nvPr/>
        </p:nvSpPr>
        <p:spPr bwMode="auto">
          <a:xfrm>
            <a:off x="3352800" y="3276600"/>
            <a:ext cx="762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89105" name="Rectangle 19">
            <a:extLst>
              <a:ext uri="{FF2B5EF4-FFF2-40B4-BE49-F238E27FC236}">
                <a16:creationId xmlns:a16="http://schemas.microsoft.com/office/drawing/2014/main" id="{91A6B763-46A8-41DC-B3D5-DB70DD82BB92}"/>
              </a:ext>
            </a:extLst>
          </p:cNvPr>
          <p:cNvSpPr>
            <a:spLocks noChangeArrowheads="1"/>
          </p:cNvSpPr>
          <p:nvPr/>
        </p:nvSpPr>
        <p:spPr bwMode="auto">
          <a:xfrm>
            <a:off x="4267200" y="4038600"/>
            <a:ext cx="762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89106" name="Rectangle 20">
            <a:extLst>
              <a:ext uri="{FF2B5EF4-FFF2-40B4-BE49-F238E27FC236}">
                <a16:creationId xmlns:a16="http://schemas.microsoft.com/office/drawing/2014/main" id="{FE30FE63-7226-4D28-9762-58E0FA2D9971}"/>
              </a:ext>
            </a:extLst>
          </p:cNvPr>
          <p:cNvSpPr>
            <a:spLocks noChangeArrowheads="1"/>
          </p:cNvSpPr>
          <p:nvPr/>
        </p:nvSpPr>
        <p:spPr bwMode="auto">
          <a:xfrm>
            <a:off x="3352800" y="5353050"/>
            <a:ext cx="762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89107" name="Rectangle 21">
            <a:extLst>
              <a:ext uri="{FF2B5EF4-FFF2-40B4-BE49-F238E27FC236}">
                <a16:creationId xmlns:a16="http://schemas.microsoft.com/office/drawing/2014/main" id="{2DDC3FBB-0AAD-4CD0-AA02-C633A22B44C8}"/>
              </a:ext>
            </a:extLst>
          </p:cNvPr>
          <p:cNvSpPr>
            <a:spLocks noChangeArrowheads="1"/>
          </p:cNvSpPr>
          <p:nvPr/>
        </p:nvSpPr>
        <p:spPr bwMode="auto">
          <a:xfrm>
            <a:off x="3838575" y="5562600"/>
            <a:ext cx="762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cxnSp>
        <p:nvCxnSpPr>
          <p:cNvPr id="89108" name="AutoShape 22">
            <a:extLst>
              <a:ext uri="{FF2B5EF4-FFF2-40B4-BE49-F238E27FC236}">
                <a16:creationId xmlns:a16="http://schemas.microsoft.com/office/drawing/2014/main" id="{F2883013-58E9-4F3B-B117-9527D6DDA814}"/>
              </a:ext>
            </a:extLst>
          </p:cNvPr>
          <p:cNvCxnSpPr>
            <a:cxnSpLocks noChangeShapeType="1"/>
            <a:endCxn id="89095" idx="2"/>
          </p:cNvCxnSpPr>
          <p:nvPr/>
        </p:nvCxnSpPr>
        <p:spPr bwMode="auto">
          <a:xfrm flipV="1">
            <a:off x="3429000" y="2819400"/>
            <a:ext cx="4724400" cy="4953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09" name="AutoShape 23">
            <a:extLst>
              <a:ext uri="{FF2B5EF4-FFF2-40B4-BE49-F238E27FC236}">
                <a16:creationId xmlns:a16="http://schemas.microsoft.com/office/drawing/2014/main" id="{32E2662D-BFBD-455B-BC77-39CA2783FB15}"/>
              </a:ext>
            </a:extLst>
          </p:cNvPr>
          <p:cNvCxnSpPr>
            <a:cxnSpLocks noChangeShapeType="1"/>
            <a:stCxn id="89103" idx="3"/>
            <a:endCxn id="89096" idx="2"/>
          </p:cNvCxnSpPr>
          <p:nvPr/>
        </p:nvCxnSpPr>
        <p:spPr bwMode="auto">
          <a:xfrm>
            <a:off x="4495800" y="3543300"/>
            <a:ext cx="2819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0" name="AutoShape 24">
            <a:extLst>
              <a:ext uri="{FF2B5EF4-FFF2-40B4-BE49-F238E27FC236}">
                <a16:creationId xmlns:a16="http://schemas.microsoft.com/office/drawing/2014/main" id="{D438499C-9F7A-481D-9C5B-06061DDAABFB}"/>
              </a:ext>
            </a:extLst>
          </p:cNvPr>
          <p:cNvCxnSpPr>
            <a:cxnSpLocks noChangeShapeType="1"/>
            <a:stCxn id="89105" idx="3"/>
            <a:endCxn id="89092" idx="2"/>
          </p:cNvCxnSpPr>
          <p:nvPr/>
        </p:nvCxnSpPr>
        <p:spPr bwMode="auto">
          <a:xfrm>
            <a:off x="4343400" y="4076700"/>
            <a:ext cx="2971800" cy="3429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1" name="AutoShape 25">
            <a:extLst>
              <a:ext uri="{FF2B5EF4-FFF2-40B4-BE49-F238E27FC236}">
                <a16:creationId xmlns:a16="http://schemas.microsoft.com/office/drawing/2014/main" id="{1E494CF5-B010-4F4D-BCE8-3C51764162C0}"/>
              </a:ext>
            </a:extLst>
          </p:cNvPr>
          <p:cNvCxnSpPr>
            <a:cxnSpLocks noChangeShapeType="1"/>
            <a:stCxn id="89106" idx="3"/>
            <a:endCxn id="89098" idx="2"/>
          </p:cNvCxnSpPr>
          <p:nvPr/>
        </p:nvCxnSpPr>
        <p:spPr bwMode="auto">
          <a:xfrm flipV="1">
            <a:off x="3429000" y="5048250"/>
            <a:ext cx="4724400" cy="3429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112" name="AutoShape 26">
            <a:extLst>
              <a:ext uri="{FF2B5EF4-FFF2-40B4-BE49-F238E27FC236}">
                <a16:creationId xmlns:a16="http://schemas.microsoft.com/office/drawing/2014/main" id="{14C4FA6A-4075-4CED-9B28-DA8D167AD349}"/>
              </a:ext>
            </a:extLst>
          </p:cNvPr>
          <p:cNvCxnSpPr>
            <a:cxnSpLocks noChangeShapeType="1"/>
            <a:stCxn id="89107" idx="3"/>
            <a:endCxn id="89097" idx="2"/>
          </p:cNvCxnSpPr>
          <p:nvPr/>
        </p:nvCxnSpPr>
        <p:spPr bwMode="auto">
          <a:xfrm>
            <a:off x="3914776" y="5600700"/>
            <a:ext cx="42386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6CA7FBA1-A986-F23E-F43C-4A0B3B25639A}"/>
              </a:ext>
            </a:extLst>
          </p:cNvPr>
          <p:cNvSpPr>
            <a:spLocks noChangeArrowheads="1"/>
          </p:cNvSpPr>
          <p:nvPr/>
        </p:nvSpPr>
        <p:spPr bwMode="auto">
          <a:xfrm>
            <a:off x="1959300" y="16620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lvl="1" eaLnBrk="1" hangingPunct="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165149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4F39343-C488-4AA6-B9E5-CAF4683BED2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Create Stored Procedures</a:t>
            </a:r>
          </a:p>
        </p:txBody>
      </p:sp>
      <p:sp>
        <p:nvSpPr>
          <p:cNvPr id="91139" name="Rectangle 3">
            <a:extLst>
              <a:ext uri="{FF2B5EF4-FFF2-40B4-BE49-F238E27FC236}">
                <a16:creationId xmlns:a16="http://schemas.microsoft.com/office/drawing/2014/main" id="{3FA12AF9-3CED-4D78-B661-D88DF5FB07CB}"/>
              </a:ext>
            </a:extLst>
          </p:cNvPr>
          <p:cNvSpPr>
            <a:spLocks noGrp="1" noChangeArrowheads="1"/>
          </p:cNvSpPr>
          <p:nvPr>
            <p:ph type="body" idx="1"/>
          </p:nvPr>
        </p:nvSpPr>
        <p:spPr/>
        <p:txBody>
          <a:bodyPr/>
          <a:lstStyle/>
          <a:p>
            <a:pPr eaLnBrk="1" hangingPunct="1"/>
            <a:r>
              <a:rPr lang="en-US" altLang="en-US"/>
              <a:t>Creates a stored procedure. A stored procedure is a saved collection of Transact-SQL statements. Procedures can be created for permanent use or for temporary use within a session, local temporary procedure, or for temporary use within all sessions, global temporary procedure. </a:t>
            </a:r>
          </a:p>
          <a:p>
            <a:pPr lvl="1" eaLnBrk="1" hangingPunct="1"/>
            <a:endParaRPr lang="en-US" altLang="en-US"/>
          </a:p>
          <a:p>
            <a:pPr lvl="1" eaLnBrk="1" hangingPunct="1"/>
            <a:r>
              <a:rPr lang="en-US" altLang="en-US" noProof="1">
                <a:solidFill>
                  <a:srgbClr val="808080"/>
                </a:solidFill>
              </a:rPr>
              <a:t>CREATE PROCEDURE P_GetIMSDR</a:t>
            </a:r>
          </a:p>
          <a:p>
            <a:pPr lvl="1" eaLnBrk="1" hangingPunct="1">
              <a:buFont typeface="Wingdings" panose="05000000000000000000" pitchFamily="2" charset="2"/>
              <a:buNone/>
            </a:pPr>
            <a:r>
              <a:rPr lang="en-US" altLang="en-US" noProof="1">
                <a:solidFill>
                  <a:srgbClr val="808080"/>
                </a:solidFill>
              </a:rPr>
              <a:t>	@lastname varchar(40),</a:t>
            </a:r>
          </a:p>
          <a:p>
            <a:pPr lvl="1" eaLnBrk="1" hangingPunct="1">
              <a:buFont typeface="Wingdings" panose="05000000000000000000" pitchFamily="2" charset="2"/>
              <a:buNone/>
            </a:pPr>
            <a:r>
              <a:rPr lang="en-US" altLang="en-US" noProof="1">
                <a:solidFill>
                  <a:srgbClr val="808080"/>
                </a:solidFill>
              </a:rPr>
              <a:t>	@firstname varchar(20),</a:t>
            </a:r>
          </a:p>
          <a:p>
            <a:pPr lvl="1" eaLnBrk="1" hangingPunct="1">
              <a:buFont typeface="Wingdings" panose="05000000000000000000" pitchFamily="2" charset="2"/>
              <a:buNone/>
            </a:pPr>
            <a:r>
              <a:rPr lang="en-US" altLang="en-US" noProof="1">
                <a:solidFill>
                  <a:srgbClr val="808080"/>
                </a:solidFill>
              </a:rPr>
              <a:t>	@ DOCTOR_ID varchar(20)  OUTPUT </a:t>
            </a:r>
            <a:endParaRPr lang="en-US" altLang="en-US">
              <a:solidFill>
                <a:srgbClr val="808080"/>
              </a:solidFill>
            </a:endParaRPr>
          </a:p>
          <a:p>
            <a:pPr lvl="1" eaLnBrk="1" hangingPunct="1">
              <a:buFont typeface="Wingdings" panose="05000000000000000000" pitchFamily="2" charset="2"/>
              <a:buNone/>
            </a:pPr>
            <a:r>
              <a:rPr lang="en-US" altLang="en-US" noProof="1">
                <a:solidFill>
                  <a:srgbClr val="808080"/>
                </a:solidFill>
              </a:rPr>
              <a:t>AS </a:t>
            </a:r>
          </a:p>
          <a:p>
            <a:pPr lvl="1" eaLnBrk="1" hangingPunct="1">
              <a:buFont typeface="Wingdings" panose="05000000000000000000" pitchFamily="2" charset="2"/>
              <a:buNone/>
            </a:pPr>
            <a:endParaRPr lang="en-US" altLang="en-US">
              <a:solidFill>
                <a:srgbClr val="808080"/>
              </a:solidFill>
            </a:endParaRPr>
          </a:p>
          <a:p>
            <a:pPr lvl="1" eaLnBrk="1" hangingPunct="1">
              <a:buFont typeface="Wingdings" panose="05000000000000000000" pitchFamily="2" charset="2"/>
              <a:buNone/>
            </a:pPr>
            <a:r>
              <a:rPr lang="en-US" altLang="en-US" noProof="1">
                <a:solidFill>
                  <a:srgbClr val="808080"/>
                </a:solidFill>
              </a:rPr>
              <a:t>SELECT @ DOCTOR_ID = MAX(DOCTOR_ID)</a:t>
            </a:r>
          </a:p>
          <a:p>
            <a:pPr lvl="1" eaLnBrk="1" hangingPunct="1">
              <a:buFont typeface="Wingdings" panose="05000000000000000000" pitchFamily="2" charset="2"/>
              <a:buNone/>
            </a:pPr>
            <a:r>
              <a:rPr lang="en-US" altLang="en-US" noProof="1">
                <a:solidFill>
                  <a:srgbClr val="808080"/>
                </a:solidFill>
              </a:rPr>
              <a:t>FROM         T_Doctor_Universe</a:t>
            </a:r>
          </a:p>
          <a:p>
            <a:pPr lvl="1" eaLnBrk="1" hangingPunct="1">
              <a:buFont typeface="Wingdings" panose="05000000000000000000" pitchFamily="2" charset="2"/>
              <a:buNone/>
            </a:pPr>
            <a:r>
              <a:rPr lang="en-US" altLang="en-US" noProof="1">
                <a:solidFill>
                  <a:srgbClr val="808080"/>
                </a:solidFill>
              </a:rPr>
              <a:t>WHERE     (FIRST_NAME = @firstname) AND (LAST_NAME = @lastname)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F2F72B0-E45E-4E2C-94BC-8B22589E5C43}"/>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Procedures : Execute Procedures</a:t>
            </a:r>
          </a:p>
        </p:txBody>
      </p:sp>
      <p:sp>
        <p:nvSpPr>
          <p:cNvPr id="92163" name="Rectangle 3">
            <a:extLst>
              <a:ext uri="{FF2B5EF4-FFF2-40B4-BE49-F238E27FC236}">
                <a16:creationId xmlns:a16="http://schemas.microsoft.com/office/drawing/2014/main" id="{C615666C-6DA8-467F-A764-817EAB1A6103}"/>
              </a:ext>
            </a:extLst>
          </p:cNvPr>
          <p:cNvSpPr>
            <a:spLocks noGrp="1" noChangeArrowheads="1"/>
          </p:cNvSpPr>
          <p:nvPr>
            <p:ph type="body" idx="1"/>
          </p:nvPr>
        </p:nvSpPr>
        <p:spPr/>
        <p:txBody>
          <a:bodyPr/>
          <a:lstStyle/>
          <a:p>
            <a:pPr eaLnBrk="1" hangingPunct="1"/>
            <a:endParaRPr lang="en-US" altLang="en-US" dirty="0"/>
          </a:p>
          <a:p>
            <a:pPr eaLnBrk="1" hangingPunct="1"/>
            <a:endParaRPr lang="en-US" altLang="en-US" dirty="0"/>
          </a:p>
          <a:p>
            <a:pPr eaLnBrk="1" hangingPunct="1"/>
            <a:endParaRPr lang="en-US" altLang="en-US" dirty="0"/>
          </a:p>
          <a:p>
            <a:pPr lvl="1" eaLnBrk="1" hangingPunct="1">
              <a:buFont typeface="Wingdings" panose="05000000000000000000" pitchFamily="2" charset="2"/>
              <a:buNone/>
            </a:pPr>
            <a:r>
              <a:rPr lang="en-US" altLang="en-US" noProof="1">
                <a:solidFill>
                  <a:srgbClr val="808080"/>
                </a:solidFill>
              </a:rPr>
              <a:t>DECLARE	@return_value int,</a:t>
            </a:r>
          </a:p>
          <a:p>
            <a:pPr lvl="1" eaLnBrk="1" hangingPunct="1">
              <a:buFont typeface="Wingdings" panose="05000000000000000000" pitchFamily="2" charset="2"/>
              <a:buNone/>
            </a:pPr>
            <a:r>
              <a:rPr lang="en-US" altLang="en-US" noProof="1">
                <a:solidFill>
                  <a:srgbClr val="808080"/>
                </a:solidFill>
              </a:rPr>
              <a:t>		@DOCTOR_ID varchar(20)</a:t>
            </a: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r>
              <a:rPr lang="en-US" altLang="en-US" noProof="1">
                <a:solidFill>
                  <a:srgbClr val="808080"/>
                </a:solidFill>
              </a:rPr>
              <a:t>EXEC</a:t>
            </a:r>
            <a:r>
              <a:rPr lang="en-US" altLang="en-US" dirty="0">
                <a:solidFill>
                  <a:srgbClr val="808080"/>
                </a:solidFill>
              </a:rPr>
              <a:t> </a:t>
            </a:r>
            <a:r>
              <a:rPr lang="en-US" altLang="en-US" noProof="1">
                <a:solidFill>
                  <a:srgbClr val="808080"/>
                </a:solidFill>
              </a:rPr>
              <a:t>[dbo].[P_GetIMSDR]</a:t>
            </a:r>
          </a:p>
          <a:p>
            <a:pPr lvl="1" eaLnBrk="1" hangingPunct="1">
              <a:buFont typeface="Wingdings" panose="05000000000000000000" pitchFamily="2" charset="2"/>
              <a:buNone/>
            </a:pPr>
            <a:r>
              <a:rPr lang="en-US" altLang="en-US" noProof="1">
                <a:solidFill>
                  <a:srgbClr val="808080"/>
                </a:solidFill>
              </a:rPr>
              <a:t>		@firstname = 'Thomas',</a:t>
            </a:r>
          </a:p>
          <a:p>
            <a:pPr lvl="1" eaLnBrk="1" hangingPunct="1">
              <a:buFont typeface="Wingdings" panose="05000000000000000000" pitchFamily="2" charset="2"/>
              <a:buNone/>
            </a:pPr>
            <a:r>
              <a:rPr lang="en-US" altLang="en-US" noProof="1">
                <a:solidFill>
                  <a:srgbClr val="808080"/>
                </a:solidFill>
              </a:rPr>
              <a:t>		@lastname = 'Stewart',</a:t>
            </a:r>
          </a:p>
          <a:p>
            <a:pPr lvl="1" eaLnBrk="1" hangingPunct="1">
              <a:buFont typeface="Wingdings" panose="05000000000000000000" pitchFamily="2" charset="2"/>
              <a:buNone/>
            </a:pPr>
            <a:r>
              <a:rPr lang="en-US" altLang="en-US" noProof="1">
                <a:solidFill>
                  <a:srgbClr val="808080"/>
                </a:solidFill>
              </a:rPr>
              <a:t>		@DOCTOR_ID = @DOCTOR_ID OUTPUT</a:t>
            </a: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r>
              <a:rPr lang="en-US" altLang="en-US" noProof="1">
                <a:solidFill>
                  <a:srgbClr val="808080"/>
                </a:solidFill>
              </a:rPr>
              <a:t>SELECT	@DOCTOR_ID as DOCTOR_ID</a:t>
            </a:r>
          </a:p>
        </p:txBody>
      </p:sp>
      <p:sp>
        <p:nvSpPr>
          <p:cNvPr id="92164" name="Rectangle 4">
            <a:extLst>
              <a:ext uri="{FF2B5EF4-FFF2-40B4-BE49-F238E27FC236}">
                <a16:creationId xmlns:a16="http://schemas.microsoft.com/office/drawing/2014/main" id="{A5507CD2-2C53-47B3-B0A1-F7FBD0D1C658}"/>
              </a:ext>
            </a:extLst>
          </p:cNvPr>
          <p:cNvSpPr>
            <a:spLocks noChangeArrowheads="1"/>
          </p:cNvSpPr>
          <p:nvPr/>
        </p:nvSpPr>
        <p:spPr bwMode="auto">
          <a:xfrm>
            <a:off x="1219200" y="2915920"/>
            <a:ext cx="5105400" cy="127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6CA7FBA1-A986-F23E-F43C-4A0B3B25639A}"/>
              </a:ext>
            </a:extLst>
          </p:cNvPr>
          <p:cNvSpPr>
            <a:spLocks noChangeArrowheads="1"/>
          </p:cNvSpPr>
          <p:nvPr/>
        </p:nvSpPr>
        <p:spPr bwMode="auto">
          <a:xfrm>
            <a:off x="1959300" y="18906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lvl="1" eaLnBrk="1" hangingPunct="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429095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5B5C19BE-9EEA-44C7-8FC2-591EE17E412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Importing Data to SQL</a:t>
            </a:r>
          </a:p>
        </p:txBody>
      </p:sp>
      <p:sp>
        <p:nvSpPr>
          <p:cNvPr id="109571" name="Rectangle 3">
            <a:extLst>
              <a:ext uri="{FF2B5EF4-FFF2-40B4-BE49-F238E27FC236}">
                <a16:creationId xmlns:a16="http://schemas.microsoft.com/office/drawing/2014/main" id="{E411A412-8A1B-401D-AB2B-296A612A990F}"/>
              </a:ext>
            </a:extLst>
          </p:cNvPr>
          <p:cNvSpPr>
            <a:spLocks noGrp="1" noChangeArrowheads="1"/>
          </p:cNvSpPr>
          <p:nvPr>
            <p:ph type="body" idx="1"/>
          </p:nvPr>
        </p:nvSpPr>
        <p:spPr/>
        <p:txBody>
          <a:bodyPr>
            <a:normAutofit lnSpcReduction="10000"/>
          </a:bodyPr>
          <a:lstStyle/>
          <a:p>
            <a:pPr eaLnBrk="1" hangingPunct="1"/>
            <a:r>
              <a:rPr lang="en-US" altLang="en-US"/>
              <a:t>We can do data import using various SQL Server 2005 Bulk import utilities. These are:</a:t>
            </a:r>
          </a:p>
          <a:p>
            <a:pPr lvl="1" eaLnBrk="1" hangingPunct="1"/>
            <a:r>
              <a:rPr lang="en-US" altLang="en-US"/>
              <a:t>SSIS </a:t>
            </a:r>
          </a:p>
          <a:p>
            <a:pPr lvl="1" eaLnBrk="1" hangingPunct="1"/>
            <a:r>
              <a:rPr lang="en-US" altLang="en-US"/>
              <a:t>BCP (Bulk Copy) </a:t>
            </a:r>
          </a:p>
          <a:p>
            <a:pPr lvl="1" eaLnBrk="1" hangingPunct="1"/>
            <a:r>
              <a:rPr lang="en-US" altLang="en-US"/>
              <a:t>Bulk Insert </a:t>
            </a:r>
          </a:p>
          <a:p>
            <a:pPr lvl="1" eaLnBrk="1" hangingPunct="1"/>
            <a:r>
              <a:rPr lang="en-US" altLang="en-US"/>
              <a:t>OpenRowset </a:t>
            </a:r>
          </a:p>
          <a:p>
            <a:pPr eaLnBrk="1" hangingPunct="1"/>
            <a:endParaRPr lang="en-US" altLang="en-US" b="1"/>
          </a:p>
          <a:p>
            <a:pPr eaLnBrk="1" hangingPunct="1"/>
            <a:r>
              <a:rPr lang="en-US" altLang="en-US" b="1"/>
              <a:t>SSIS:</a:t>
            </a:r>
            <a:r>
              <a:rPr lang="en-US" altLang="en-US"/>
              <a:t> This is the utility that you can use to import data from:</a:t>
            </a:r>
          </a:p>
          <a:p>
            <a:pPr lvl="1" eaLnBrk="1" hangingPunct="1"/>
            <a:r>
              <a:rPr lang="en-US" altLang="en-US"/>
              <a:t>Text file and Tab Delimited files</a:t>
            </a:r>
          </a:p>
          <a:p>
            <a:pPr lvl="1" eaLnBrk="1" hangingPunct="1"/>
            <a:r>
              <a:rPr lang="en-US" altLang="en-US"/>
              <a:t>One server/database to another server/database</a:t>
            </a:r>
          </a:p>
          <a:p>
            <a:pPr lvl="1" eaLnBrk="1" hangingPunct="1"/>
            <a:r>
              <a:rPr lang="en-US" altLang="en-US"/>
              <a:t>Excel file to server/database, etc.</a:t>
            </a:r>
          </a:p>
          <a:p>
            <a:pPr lvl="1" eaLnBrk="1" hangingPunct="1"/>
            <a:endParaRPr lang="en-US" altLang="en-US" b="1"/>
          </a:p>
          <a:p>
            <a:pPr eaLnBrk="1" hangingPunct="1"/>
            <a:r>
              <a:rPr lang="en-US" altLang="en-US" b="1"/>
              <a:t>BCP (Bulk Copy):</a:t>
            </a:r>
            <a:r>
              <a:rPr lang="en-US" altLang="en-US"/>
              <a:t> This utility (bcp.exe) is a command-line tool that is written using the bulk import API. The </a:t>
            </a:r>
            <a:r>
              <a:rPr lang="en-US" altLang="en-US" b="1"/>
              <a:t>BCP</a:t>
            </a:r>
            <a:r>
              <a:rPr lang="en-US" altLang="en-US"/>
              <a:t> utility performs the following tasks:</a:t>
            </a:r>
          </a:p>
          <a:p>
            <a:pPr lvl="1" eaLnBrk="1" hangingPunct="1"/>
            <a:r>
              <a:rPr lang="en-US" altLang="en-US"/>
              <a:t>Bulk exports data from a SQL Server table into a data file.</a:t>
            </a:r>
          </a:p>
          <a:p>
            <a:pPr lvl="1" eaLnBrk="1" hangingPunct="1"/>
            <a:r>
              <a:rPr lang="en-US" altLang="en-US"/>
              <a:t>Bulk exports data from a query.</a:t>
            </a:r>
          </a:p>
          <a:p>
            <a:pPr lvl="1" eaLnBrk="1" hangingPunct="1"/>
            <a:r>
              <a:rPr lang="en-US" altLang="en-US"/>
              <a:t>Bulk imports data from a data file into a SQL Server table.</a:t>
            </a:r>
          </a:p>
          <a:p>
            <a:pPr lvl="1" eaLnBrk="1" hangingPunct="1"/>
            <a:r>
              <a:rPr lang="en-US" altLang="en-US"/>
              <a:t>Generates format files.</a:t>
            </a:r>
            <a:endParaRPr lang="en-US" alt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3399904-5D29-4B59-BA67-1E6FE39FB986}"/>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Importing Data to SQL: Continued</a:t>
            </a:r>
          </a:p>
        </p:txBody>
      </p:sp>
      <p:sp>
        <p:nvSpPr>
          <p:cNvPr id="110595" name="Rectangle 3">
            <a:extLst>
              <a:ext uri="{FF2B5EF4-FFF2-40B4-BE49-F238E27FC236}">
                <a16:creationId xmlns:a16="http://schemas.microsoft.com/office/drawing/2014/main" id="{ADF205C2-4CFA-445F-B29D-C5F721B832ED}"/>
              </a:ext>
            </a:extLst>
          </p:cNvPr>
          <p:cNvSpPr>
            <a:spLocks noGrp="1" noChangeArrowheads="1"/>
          </p:cNvSpPr>
          <p:nvPr>
            <p:ph type="body" idx="1"/>
          </p:nvPr>
        </p:nvSpPr>
        <p:spPr/>
        <p:txBody>
          <a:bodyPr>
            <a:normAutofit fontScale="92500" lnSpcReduction="10000"/>
          </a:bodyPr>
          <a:lstStyle/>
          <a:p>
            <a:pPr eaLnBrk="1" hangingPunct="1"/>
            <a:r>
              <a:rPr lang="en-US" altLang="en-US" b="1"/>
              <a:t>Bulk Insert:</a:t>
            </a:r>
            <a:r>
              <a:rPr lang="en-US" altLang="en-US"/>
              <a:t> Loads a flat data file into a database table or view in a user-specified format. </a:t>
            </a:r>
          </a:p>
          <a:p>
            <a:pPr lvl="1" eaLnBrk="1" hangingPunct="1"/>
            <a:r>
              <a:rPr lang="en-US" altLang="en-US"/>
              <a:t>Example:</a:t>
            </a:r>
          </a:p>
          <a:p>
            <a:pPr lvl="1" eaLnBrk="1" hangingPunct="1">
              <a:buFont typeface="Wingdings" panose="05000000000000000000" pitchFamily="2" charset="2"/>
              <a:buNone/>
            </a:pPr>
            <a:r>
              <a:rPr lang="en-US" altLang="en-US" noProof="1">
                <a:solidFill>
                  <a:srgbClr val="808080"/>
                </a:solidFill>
              </a:rPr>
              <a:t>CREATE TABLE [dbo].[Raw_NEX_RX_Data_Apr2006]</a:t>
            </a:r>
          </a:p>
          <a:p>
            <a:pPr lvl="1" eaLnBrk="1" hangingPunct="1">
              <a:buFont typeface="Wingdings" panose="05000000000000000000" pitchFamily="2" charset="2"/>
              <a:buNone/>
            </a:pPr>
            <a:r>
              <a:rPr lang="en-US" altLang="en-US" noProof="1">
                <a:solidFill>
                  <a:srgbClr val="808080"/>
                </a:solidFill>
              </a:rPr>
              <a:t>(</a:t>
            </a:r>
          </a:p>
          <a:p>
            <a:pPr lvl="1" eaLnBrk="1" hangingPunct="1">
              <a:buFont typeface="Wingdings" panose="05000000000000000000" pitchFamily="2" charset="2"/>
              <a:buNone/>
            </a:pPr>
            <a:r>
              <a:rPr lang="en-US" altLang="en-US" noProof="1">
                <a:solidFill>
                  <a:srgbClr val="808080"/>
                </a:solidFill>
              </a:rPr>
              <a:t>      [IMSDR] [varchar](50) AS  NOT NULL,</a:t>
            </a:r>
          </a:p>
          <a:p>
            <a:pPr lvl="1" eaLnBrk="1" hangingPunct="1">
              <a:buFont typeface="Wingdings" panose="05000000000000000000" pitchFamily="2" charset="2"/>
              <a:buNone/>
            </a:pPr>
            <a:r>
              <a:rPr lang="en-US" altLang="en-US" noProof="1">
                <a:solidFill>
                  <a:srgbClr val="808080"/>
                </a:solidFill>
              </a:rPr>
              <a:t>      [BRAND] [varchar](50) AS NOT NULL, </a:t>
            </a:r>
          </a:p>
          <a:p>
            <a:pPr lvl="1" eaLnBrk="1" hangingPunct="1">
              <a:buFont typeface="Wingdings" panose="05000000000000000000" pitchFamily="2" charset="2"/>
              <a:buNone/>
            </a:pPr>
            <a:r>
              <a:rPr lang="en-US" altLang="en-US" noProof="1">
                <a:solidFill>
                  <a:srgbClr val="808080"/>
                </a:solidFill>
              </a:rPr>
              <a:t>) </a:t>
            </a: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r>
              <a:rPr lang="en-US" altLang="en-US" noProof="1">
                <a:solidFill>
                  <a:srgbClr val="808080"/>
                </a:solidFill>
              </a:rPr>
              <a:t>BULK INSERT dbo.[Raw_NEX_RX_Data_Apr2006]</a:t>
            </a:r>
          </a:p>
          <a:p>
            <a:pPr lvl="1" eaLnBrk="1" hangingPunct="1">
              <a:buFont typeface="Wingdings" panose="05000000000000000000" pitchFamily="2" charset="2"/>
              <a:buNone/>
            </a:pPr>
            <a:r>
              <a:rPr lang="en-US" altLang="en-US" noProof="1">
                <a:solidFill>
                  <a:srgbClr val="808080"/>
                </a:solidFill>
              </a:rPr>
              <a:t>FROM ‘PATH OF THE FILE’</a:t>
            </a:r>
          </a:p>
          <a:p>
            <a:pPr lvl="1" eaLnBrk="1" hangingPunct="1">
              <a:buFont typeface="Wingdings" panose="05000000000000000000" pitchFamily="2" charset="2"/>
              <a:buNone/>
            </a:pPr>
            <a:r>
              <a:rPr lang="en-US" altLang="en-US" noProof="1">
                <a:solidFill>
                  <a:srgbClr val="808080"/>
                </a:solidFill>
              </a:rPr>
              <a:t>WITH</a:t>
            </a:r>
          </a:p>
          <a:p>
            <a:pPr lvl="1" eaLnBrk="1" hangingPunct="1">
              <a:buFont typeface="Wingdings" panose="05000000000000000000" pitchFamily="2" charset="2"/>
              <a:buNone/>
            </a:pPr>
            <a:r>
              <a:rPr lang="en-US" altLang="en-US" noProof="1">
                <a:solidFill>
                  <a:srgbClr val="808080"/>
                </a:solidFill>
              </a:rPr>
              <a:t>     (</a:t>
            </a:r>
          </a:p>
          <a:p>
            <a:pPr lvl="1" eaLnBrk="1" hangingPunct="1">
              <a:buFont typeface="Wingdings" panose="05000000000000000000" pitchFamily="2" charset="2"/>
              <a:buNone/>
            </a:pPr>
            <a:r>
              <a:rPr lang="en-US" altLang="en-US" noProof="1">
                <a:solidFill>
                  <a:srgbClr val="808080"/>
                </a:solidFill>
              </a:rPr>
              <a:t>                  ROWTERMINATOR = '\n',</a:t>
            </a:r>
          </a:p>
          <a:p>
            <a:pPr lvl="1" eaLnBrk="1" hangingPunct="1">
              <a:buFont typeface="Wingdings" panose="05000000000000000000" pitchFamily="2" charset="2"/>
              <a:buNone/>
            </a:pPr>
            <a:r>
              <a:rPr lang="en-US" altLang="en-US" noProof="1">
                <a:solidFill>
                  <a:srgbClr val="808080"/>
                </a:solidFill>
              </a:rPr>
              <a:t>                  IELDTERMINATOR =',',</a:t>
            </a:r>
          </a:p>
          <a:p>
            <a:pPr lvl="1" eaLnBrk="1" hangingPunct="1">
              <a:buFont typeface="Wingdings" panose="05000000000000000000" pitchFamily="2" charset="2"/>
              <a:buNone/>
            </a:pPr>
            <a:r>
              <a:rPr lang="en-US" altLang="en-US" noProof="1">
                <a:solidFill>
                  <a:srgbClr val="808080"/>
                </a:solidFill>
              </a:rPr>
              <a:t>                  FIRSTROW  = 1,</a:t>
            </a:r>
          </a:p>
          <a:p>
            <a:pPr lvl="1" eaLnBrk="1" hangingPunct="1">
              <a:buFont typeface="Wingdings" panose="05000000000000000000" pitchFamily="2" charset="2"/>
              <a:buNone/>
            </a:pPr>
            <a:r>
              <a:rPr lang="en-US" altLang="en-US" noProof="1">
                <a:solidFill>
                  <a:srgbClr val="808080"/>
                </a:solidFill>
              </a:rPr>
              <a:t>                  TABLOCK ,</a:t>
            </a:r>
          </a:p>
          <a:p>
            <a:pPr lvl="1" eaLnBrk="1" hangingPunct="1">
              <a:buFont typeface="Wingdings" panose="05000000000000000000" pitchFamily="2" charset="2"/>
              <a:buNone/>
            </a:pPr>
            <a:r>
              <a:rPr lang="en-US" altLang="en-US" noProof="1">
                <a:solidFill>
                  <a:srgbClr val="808080"/>
                </a:solidFill>
              </a:rPr>
              <a:t>                  KEEPNULLS</a:t>
            </a:r>
          </a:p>
          <a:p>
            <a:pPr lvl="1" eaLnBrk="1" hangingPunct="1">
              <a:buFont typeface="Wingdings" panose="05000000000000000000" pitchFamily="2" charset="2"/>
              <a:buNone/>
            </a:pPr>
            <a:r>
              <a:rPr lang="en-US" altLang="en-US" noProof="1">
                <a:solidFill>
                  <a:srgbClr val="808080"/>
                </a:solidFill>
              </a:rPr>
              <a:t>      )</a:t>
            </a:r>
          </a:p>
          <a:p>
            <a:pPr lvl="1" eaLnBrk="1" hangingPunct="1">
              <a:buFont typeface="Wingdings" panose="05000000000000000000" pitchFamily="2" charset="2"/>
              <a:buNone/>
            </a:pPr>
            <a:endParaRPr lang="en-US" altLang="en-US" noProof="1">
              <a:solidFill>
                <a:srgbClr val="808080"/>
              </a:solidFill>
            </a:endParaRPr>
          </a:p>
          <a:p>
            <a:pPr lvl="1" eaLnBrk="1" hangingPunct="1"/>
            <a:r>
              <a:rPr lang="en-US" altLang="en-US"/>
              <a:t>Remember to give “TABLOCK” in above syntax. This makes the insert fast</a:t>
            </a:r>
          </a:p>
        </p:txBody>
      </p:sp>
      <p:sp>
        <p:nvSpPr>
          <p:cNvPr id="110596" name="AutoShape 4">
            <a:extLst>
              <a:ext uri="{FF2B5EF4-FFF2-40B4-BE49-F238E27FC236}">
                <a16:creationId xmlns:a16="http://schemas.microsoft.com/office/drawing/2014/main" id="{E1B1A256-3636-4499-ACB0-0F294139FA3F}"/>
              </a:ext>
            </a:extLst>
          </p:cNvPr>
          <p:cNvSpPr>
            <a:spLocks/>
          </p:cNvSpPr>
          <p:nvPr/>
        </p:nvSpPr>
        <p:spPr bwMode="auto">
          <a:xfrm>
            <a:off x="6553200" y="3048000"/>
            <a:ext cx="228600" cy="2743200"/>
          </a:xfrm>
          <a:prstGeom prst="righ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n-US" altLang="en-US" sz="2400">
              <a:latin typeface="Arial Narrow" panose="020B0606020202030204" pitchFamily="34" charset="0"/>
            </a:endParaRPr>
          </a:p>
        </p:txBody>
      </p:sp>
      <p:sp>
        <p:nvSpPr>
          <p:cNvPr id="110597" name="Oval 5">
            <a:extLst>
              <a:ext uri="{FF2B5EF4-FFF2-40B4-BE49-F238E27FC236}">
                <a16:creationId xmlns:a16="http://schemas.microsoft.com/office/drawing/2014/main" id="{368134E1-0FE0-4327-A365-93691AB8CBBE}"/>
              </a:ext>
            </a:extLst>
          </p:cNvPr>
          <p:cNvSpPr>
            <a:spLocks noChangeArrowheads="1"/>
          </p:cNvSpPr>
          <p:nvPr/>
        </p:nvSpPr>
        <p:spPr bwMode="auto">
          <a:xfrm>
            <a:off x="6772276" y="3781425"/>
            <a:ext cx="3514725" cy="1295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200" b="1">
                <a:latin typeface="Arial Narrow" panose="020B0606020202030204" pitchFamily="34" charset="0"/>
              </a:rPr>
              <a:t>BULK Insert </a:t>
            </a:r>
          </a:p>
          <a:p>
            <a:pPr algn="ctr" eaLnBrk="1" hangingPunct="1"/>
            <a:r>
              <a:rPr lang="en-US" altLang="en-US" sz="1200" b="1">
                <a:latin typeface="Arial Narrow" panose="020B0606020202030204" pitchFamily="34" charset="0"/>
              </a:rPr>
              <a:t>Syntax</a:t>
            </a:r>
          </a:p>
          <a:p>
            <a:pPr algn="ctr" eaLnBrk="1" hangingPunct="1"/>
            <a:r>
              <a:rPr lang="en-US" altLang="en-US" sz="1200">
                <a:latin typeface="Arial Narrow" panose="020B0606020202030204" pitchFamily="34" charset="0"/>
              </a:rPr>
              <a:t>This method may cause error because of security setting. </a:t>
            </a:r>
          </a:p>
          <a:p>
            <a:pPr algn="ctr" eaLnBrk="1" hangingPunct="1"/>
            <a:r>
              <a:rPr lang="en-US" altLang="en-US" sz="1200">
                <a:latin typeface="Arial Narrow" panose="020B0606020202030204" pitchFamily="34" charset="0"/>
              </a:rPr>
              <a:t>It works if the source file is in the same machine on</a:t>
            </a:r>
          </a:p>
          <a:p>
            <a:pPr algn="ctr" eaLnBrk="1" hangingPunct="1"/>
            <a:r>
              <a:rPr lang="en-US" altLang="en-US" sz="1200">
                <a:latin typeface="Arial Narrow" panose="020B0606020202030204" pitchFamily="34" charset="0"/>
              </a:rPr>
              <a:t>Which SQL </a:t>
            </a:r>
          </a:p>
          <a:p>
            <a:pPr algn="ctr" eaLnBrk="1" hangingPunct="1"/>
            <a:r>
              <a:rPr lang="en-US" altLang="en-US" sz="1200">
                <a:latin typeface="Arial Narrow" panose="020B0606020202030204" pitchFamily="34" charset="0"/>
              </a:rPr>
              <a:t>server is installed</a:t>
            </a:r>
          </a:p>
          <a:p>
            <a:pPr algn="ctr" eaLnBrk="1" hangingPunct="1"/>
            <a:endParaRPr lang="en-US" altLang="en-US" sz="1200">
              <a:latin typeface="Arial Narrow" panose="020B0606020202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7B5C4F9B-F2BF-4EAE-8CEE-CABBDBC5494A}"/>
              </a:ext>
            </a:extLst>
          </p:cNvPr>
          <p:cNvSpPr>
            <a:spLocks noChangeArrowheads="1"/>
          </p:cNvSpPr>
          <p:nvPr/>
        </p:nvSpPr>
        <p:spPr bwMode="auto">
          <a:xfrm>
            <a:off x="1905000" y="990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lvl="1" eaLnBrk="1" hangingPunct="1"/>
            <a:endParaRPr lang="en-US" altLang="en-US" sz="1200" b="1" dirty="0"/>
          </a:p>
          <a:p>
            <a:pPr eaLnBrk="1" hangingPunct="1"/>
            <a:endParaRPr lang="en-US" alt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E66DF8F-25B8-4872-A37F-71131D48B0E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Importing Data to SQL: Continued</a:t>
            </a:r>
          </a:p>
        </p:txBody>
      </p:sp>
      <p:sp>
        <p:nvSpPr>
          <p:cNvPr id="111619" name="Rectangle 3">
            <a:extLst>
              <a:ext uri="{FF2B5EF4-FFF2-40B4-BE49-F238E27FC236}">
                <a16:creationId xmlns:a16="http://schemas.microsoft.com/office/drawing/2014/main" id="{C4D255C0-8367-4326-AE73-80DB9DEFE620}"/>
              </a:ext>
            </a:extLst>
          </p:cNvPr>
          <p:cNvSpPr>
            <a:spLocks noGrp="1" noChangeArrowheads="1"/>
          </p:cNvSpPr>
          <p:nvPr>
            <p:ph type="body" idx="1"/>
          </p:nvPr>
        </p:nvSpPr>
        <p:spPr/>
        <p:txBody>
          <a:bodyPr/>
          <a:lstStyle/>
          <a:p>
            <a:pPr eaLnBrk="1" hangingPunct="1"/>
            <a:r>
              <a:rPr lang="en-US" altLang="en-US" b="1" dirty="0" err="1"/>
              <a:t>OpenRowset</a:t>
            </a:r>
            <a:r>
              <a:rPr lang="en-US" altLang="en-US" b="1" dirty="0"/>
              <a:t>:</a:t>
            </a:r>
            <a:endParaRPr lang="en-US" altLang="en-US" dirty="0"/>
          </a:p>
          <a:p>
            <a:pPr lvl="1" eaLnBrk="1" hangingPunct="1">
              <a:buFont typeface="Wingdings" panose="05000000000000000000" pitchFamily="2" charset="2"/>
              <a:buNone/>
            </a:pPr>
            <a:r>
              <a:rPr lang="en-US" altLang="en-US" dirty="0"/>
              <a:t>Example:</a:t>
            </a:r>
          </a:p>
          <a:p>
            <a:pPr lvl="1" eaLnBrk="1" hangingPunct="1">
              <a:buFont typeface="Wingdings" panose="05000000000000000000" pitchFamily="2" charset="2"/>
              <a:buNone/>
            </a:pPr>
            <a:r>
              <a:rPr lang="en-US" altLang="en-US" noProof="1">
                <a:solidFill>
                  <a:srgbClr val="808080"/>
                </a:solidFill>
              </a:rPr>
              <a:t>INSERT &lt;…&gt;</a:t>
            </a:r>
          </a:p>
          <a:p>
            <a:pPr lvl="1" eaLnBrk="1" hangingPunct="1">
              <a:buFont typeface="Wingdings" panose="05000000000000000000" pitchFamily="2" charset="2"/>
              <a:buNone/>
            </a:pPr>
            <a:r>
              <a:rPr lang="en-US" altLang="en-US" noProof="1">
                <a:solidFill>
                  <a:srgbClr val="808080"/>
                </a:solidFill>
              </a:rPr>
              <a:t>SELECT Customerid, CompanyName</a:t>
            </a:r>
          </a:p>
          <a:p>
            <a:pPr lvl="1" eaLnBrk="1" hangingPunct="1">
              <a:buFont typeface="Wingdings" panose="05000000000000000000" pitchFamily="2" charset="2"/>
              <a:buNone/>
            </a:pPr>
            <a:r>
              <a:rPr lang="en-US" altLang="en-US" noProof="1">
                <a:solidFill>
                  <a:srgbClr val="808080"/>
                </a:solidFill>
              </a:rPr>
              <a:t>FROM OPENROWSET('Microsoft.Jet.OLEDB.4.0',</a:t>
            </a:r>
          </a:p>
          <a:p>
            <a:pPr lvl="1" eaLnBrk="1" hangingPunct="1">
              <a:buFont typeface="Wingdings" panose="05000000000000000000" pitchFamily="2" charset="2"/>
              <a:buNone/>
            </a:pPr>
            <a:r>
              <a:rPr lang="en-US" altLang="en-US" noProof="1">
                <a:solidFill>
                  <a:srgbClr val="808080"/>
                </a:solidFill>
              </a:rPr>
              <a:t>      'C:\Program Files\Microsoft Office\OFFICE11\SAMPLES\Northwind.mdb';</a:t>
            </a:r>
          </a:p>
          <a:p>
            <a:pPr lvl="1" eaLnBrk="1" hangingPunct="1">
              <a:buFont typeface="Wingdings" panose="05000000000000000000" pitchFamily="2" charset="2"/>
              <a:buNone/>
            </a:pPr>
            <a:r>
              <a:rPr lang="en-US" altLang="en-US" noProof="1">
                <a:solidFill>
                  <a:srgbClr val="808080"/>
                </a:solidFill>
              </a:rPr>
              <a:t>      'admin';'', Customers) </a:t>
            </a:r>
          </a:p>
          <a:p>
            <a:pPr lvl="1" eaLnBrk="1" hangingPunct="1">
              <a:buFont typeface="Wingdings" panose="05000000000000000000" pitchFamily="2" charset="2"/>
              <a:buNone/>
            </a:pPr>
            <a:r>
              <a:rPr lang="en-US" altLang="en-US" noProof="1">
                <a:solidFill>
                  <a:srgbClr val="808080"/>
                </a:solidFill>
              </a:rPr>
              <a:t>GO</a:t>
            </a:r>
          </a:p>
          <a:p>
            <a:pPr lvl="1" eaLnBrk="1" hangingPunct="1">
              <a:buFont typeface="Wingdings" panose="05000000000000000000" pitchFamily="2" charset="2"/>
              <a:buNone/>
            </a:pPr>
            <a:endParaRPr lang="en-US" altLang="en-US" noProof="1">
              <a:solidFill>
                <a:srgbClr val="808080"/>
              </a:solidFill>
            </a:endParaRPr>
          </a:p>
          <a:p>
            <a:pPr eaLnBrk="1" hangingPunct="1"/>
            <a:endParaRPr lang="en-US" altLang="en-US" b="1" dirty="0"/>
          </a:p>
          <a:p>
            <a:pPr eaLnBrk="1" hangingPunct="1"/>
            <a:r>
              <a:rPr lang="en-US" altLang="en-US" b="1" dirty="0"/>
              <a:t>Our experience says that importing flat files work fastest with “Bulk Insert”!!!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6CA7FBA1-A986-F23E-F43C-4A0B3B25639A}"/>
              </a:ext>
            </a:extLst>
          </p:cNvPr>
          <p:cNvSpPr>
            <a:spLocks noChangeArrowheads="1"/>
          </p:cNvSpPr>
          <p:nvPr/>
        </p:nvSpPr>
        <p:spPr bwMode="auto">
          <a:xfrm>
            <a:off x="1959300" y="21446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lvl="1" eaLnBrk="1" hangingPunct="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152318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88FF22B-098B-4C14-8D9F-16C90DFA4B4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BATCH	</a:t>
            </a:r>
          </a:p>
        </p:txBody>
      </p:sp>
      <p:sp>
        <p:nvSpPr>
          <p:cNvPr id="113667" name="Rectangle 3">
            <a:extLst>
              <a:ext uri="{FF2B5EF4-FFF2-40B4-BE49-F238E27FC236}">
                <a16:creationId xmlns:a16="http://schemas.microsoft.com/office/drawing/2014/main" id="{87CF3DCF-146C-4A6A-9CFD-B8B38B3BAA3C}"/>
              </a:ext>
            </a:extLst>
          </p:cNvPr>
          <p:cNvSpPr>
            <a:spLocks noGrp="1" noChangeArrowheads="1"/>
          </p:cNvSpPr>
          <p:nvPr>
            <p:ph type="body" idx="1"/>
          </p:nvPr>
        </p:nvSpPr>
        <p:spPr/>
        <p:txBody>
          <a:bodyPr/>
          <a:lstStyle/>
          <a:p>
            <a:pPr eaLnBrk="1" hangingPunct="1"/>
            <a:r>
              <a:rPr lang="en-US" altLang="en-US"/>
              <a:t>A batch is a group of one or more Transact-SQL statements sent at one time from an application to Server for execution. Server compiles the statements of a batch into a single executable unit, called an execution plan. The statements in the execution plan are then executed one at a time.</a:t>
            </a:r>
          </a:p>
          <a:p>
            <a:pPr eaLnBrk="1" hangingPunct="1"/>
            <a:endParaRPr lang="en-US" altLang="en-US"/>
          </a:p>
          <a:p>
            <a:pPr eaLnBrk="1" hangingPunct="1"/>
            <a:r>
              <a:rPr lang="en-US" altLang="en-US"/>
              <a:t>A compile error, such as a syntax error, prevents the compilation of the execution plan. Therefore no statements in the batch are executed.</a:t>
            </a:r>
          </a:p>
          <a:p>
            <a:pPr eaLnBrk="1" hangingPunct="1"/>
            <a:endParaRPr lang="en-US" altLang="en-US"/>
          </a:p>
          <a:p>
            <a:pPr eaLnBrk="1" hangingPunct="1"/>
            <a:r>
              <a:rPr lang="en-US" altLang="en-US"/>
              <a:t>A run-time error, such as an arithmetic overflow or a constraint violation, has one of two effects: </a:t>
            </a:r>
          </a:p>
          <a:p>
            <a:pPr lvl="1" eaLnBrk="1" hangingPunct="1"/>
            <a:r>
              <a:rPr lang="en-US" altLang="en-US"/>
              <a:t>Most run-time errors stop the current statement and the statements that follow it in the batch.</a:t>
            </a:r>
          </a:p>
          <a:p>
            <a:pPr lvl="1" eaLnBrk="1" hangingPunct="1"/>
            <a:r>
              <a:rPr lang="en-US" altLang="en-US"/>
              <a:t>Some run-time errors, such as constraint violations, stop only the current statement. All the remaining statements in the batch are executed.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3FC03FB-84D5-48DE-BAE1-9F5F24C778B5}"/>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BATCH: Continued</a:t>
            </a:r>
          </a:p>
        </p:txBody>
      </p:sp>
      <p:sp>
        <p:nvSpPr>
          <p:cNvPr id="114691" name="Rectangle 3">
            <a:extLst>
              <a:ext uri="{FF2B5EF4-FFF2-40B4-BE49-F238E27FC236}">
                <a16:creationId xmlns:a16="http://schemas.microsoft.com/office/drawing/2014/main" id="{348AAAA8-A7C9-45F3-B1EA-2442A697BC18}"/>
              </a:ext>
            </a:extLst>
          </p:cNvPr>
          <p:cNvSpPr>
            <a:spLocks noGrp="1" noChangeArrowheads="1"/>
          </p:cNvSpPr>
          <p:nvPr>
            <p:ph type="body" idx="1"/>
          </p:nvPr>
        </p:nvSpPr>
        <p:spPr/>
        <p:txBody>
          <a:bodyPr/>
          <a:lstStyle/>
          <a:p>
            <a:pPr eaLnBrk="1" hangingPunct="1"/>
            <a:r>
              <a:rPr lang="en-US" altLang="en-US"/>
              <a:t>Assume there are 10 statements in a batch. If the fifth statement has a syntax error, no statements in the batch are executed. If the batch is compiled, and the second statement then fails while executing, the results of the first statement are not affected because it has already executed.</a:t>
            </a:r>
          </a:p>
          <a:p>
            <a:pPr eaLnBrk="1" hangingPunct="1"/>
            <a:endParaRPr lang="en-US" altLang="en-US"/>
          </a:p>
          <a:p>
            <a:pPr eaLnBrk="1" hangingPunct="1"/>
            <a:r>
              <a:rPr lang="en-US" altLang="en-US"/>
              <a:t>These rules apply to batches: </a:t>
            </a:r>
          </a:p>
          <a:p>
            <a:pPr lvl="1" eaLnBrk="1" hangingPunct="1"/>
            <a:r>
              <a:rPr lang="en-US" altLang="en-US"/>
              <a:t>CREATE DEFAULT, CREATE FUNCTION, CREATE PROCEDURE, CREATE RULE, CREATE TRIGGER, and CREATE VIEW statements cannot be combined with other statements in a batch. The CREATE statement must start the batch. All other statements that follow in that batch will be interpreted as part of the definition of the first CREATE statement.</a:t>
            </a:r>
          </a:p>
          <a:p>
            <a:pPr lvl="1" eaLnBrk="1" hangingPunct="1"/>
            <a:r>
              <a:rPr lang="en-US" altLang="en-US"/>
              <a:t>A table cannot be changed and then the new columns referenced in the same batch.</a:t>
            </a:r>
          </a:p>
          <a:p>
            <a:pPr lvl="1" eaLnBrk="1" hangingPunct="1"/>
            <a:r>
              <a:rPr lang="en-US" altLang="en-US"/>
              <a:t>If an EXECUTE statement is the first statement in a batch, the EXECUTE keyword is not required. The EXECUTE keyword is required if the EXECUTE statement is not the first statement in the batch.</a:t>
            </a:r>
            <a:br>
              <a:rPr lang="en-US" altLang="en-US"/>
            </a:b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6665471-9493-4B95-A499-11D21CDD36C2}"/>
              </a:ext>
            </a:extLst>
          </p:cNvPr>
          <p:cNvSpPr>
            <a:spLocks noGrp="1" noChangeArrowheads="1"/>
          </p:cNvSpPr>
          <p:nvPr>
            <p:ph type="title"/>
          </p:nvPr>
        </p:nvSpPr>
        <p:spPr/>
        <p:txBody>
          <a:bodyPr/>
          <a:lstStyle/>
          <a:p>
            <a:pPr eaLnBrk="1" hangingPunct="1"/>
            <a:r>
              <a:rPr lang="en-US" altLang="en-US">
                <a:latin typeface="Arial" panose="020B0604020202020204" pitchFamily="34" charset="0"/>
              </a:rPr>
              <a:t>BATCH: Continued</a:t>
            </a:r>
          </a:p>
        </p:txBody>
      </p:sp>
      <p:sp>
        <p:nvSpPr>
          <p:cNvPr id="115715" name="Rectangle 3">
            <a:extLst>
              <a:ext uri="{FF2B5EF4-FFF2-40B4-BE49-F238E27FC236}">
                <a16:creationId xmlns:a16="http://schemas.microsoft.com/office/drawing/2014/main" id="{830217EB-0F0E-45F0-9CCC-BB751F046C46}"/>
              </a:ext>
            </a:extLst>
          </p:cNvPr>
          <p:cNvSpPr>
            <a:spLocks noGrp="1" noChangeArrowheads="1"/>
          </p:cNvSpPr>
          <p:nvPr>
            <p:ph type="body" idx="1"/>
          </p:nvPr>
        </p:nvSpPr>
        <p:spPr/>
        <p:txBody>
          <a:bodyPr>
            <a:normAutofit fontScale="92500" lnSpcReduction="20000"/>
          </a:bodyPr>
          <a:lstStyle/>
          <a:p>
            <a:pPr eaLnBrk="1" hangingPunct="1">
              <a:lnSpc>
                <a:spcPct val="90000"/>
              </a:lnSpc>
            </a:pPr>
            <a:r>
              <a:rPr lang="en-US" altLang="en-US"/>
              <a:t>Go Statement: </a:t>
            </a:r>
          </a:p>
          <a:p>
            <a:pPr lvl="1" eaLnBrk="1" hangingPunct="1">
              <a:lnSpc>
                <a:spcPct val="90000"/>
              </a:lnSpc>
            </a:pPr>
            <a:r>
              <a:rPr lang="en-US" altLang="en-US"/>
              <a:t>Signals the end of a batch of Transact-SQL statements to the SQL Server utilities. </a:t>
            </a:r>
          </a:p>
          <a:p>
            <a:pPr lvl="1" eaLnBrk="1" hangingPunct="1">
              <a:lnSpc>
                <a:spcPct val="90000"/>
              </a:lnSpc>
            </a:pPr>
            <a:r>
              <a:rPr lang="en-US" altLang="en-US"/>
              <a:t>SQL Server utilities interpret GO as a signal that they should send the current batch of Transact-SQL statements to an instance of SQL Server. </a:t>
            </a:r>
          </a:p>
          <a:p>
            <a:pPr lvl="1" eaLnBrk="1" hangingPunct="1">
              <a:lnSpc>
                <a:spcPct val="90000"/>
              </a:lnSpc>
            </a:pPr>
            <a:r>
              <a:rPr lang="en-US" altLang="en-US"/>
              <a:t>Users must follow the rules for batches. For example, any execution of a stored procedure after the first statement in a batch must include the EXECUTE keyword. The scope of local (user-defined) variables is limited to a batch, and cannot be referenced after a GO command.</a:t>
            </a:r>
          </a:p>
          <a:p>
            <a:pPr eaLnBrk="1" hangingPunct="1">
              <a:lnSpc>
                <a:spcPct val="90000"/>
              </a:lnSpc>
            </a:pPr>
            <a:endParaRPr lang="en-US" altLang="en-US" sz="1400"/>
          </a:p>
          <a:p>
            <a:pPr eaLnBrk="1" hangingPunct="1">
              <a:lnSpc>
                <a:spcPct val="90000"/>
              </a:lnSpc>
            </a:pPr>
            <a:r>
              <a:rPr lang="en-US" altLang="en-US"/>
              <a:t>Example1: Copy this whole example and run</a:t>
            </a:r>
          </a:p>
          <a:p>
            <a:pPr lvl="1" eaLnBrk="1" hangingPunct="1">
              <a:lnSpc>
                <a:spcPct val="90000"/>
              </a:lnSpc>
              <a:buFont typeface="Wingdings" panose="05000000000000000000" pitchFamily="2" charset="2"/>
              <a:buNone/>
            </a:pPr>
            <a:r>
              <a:rPr lang="en-US" altLang="en-US" noProof="1">
                <a:solidFill>
                  <a:srgbClr val="808080"/>
                </a:solidFill>
              </a:rPr>
              <a:t>DECLARE @MyMsg VARCHAR(50)</a:t>
            </a:r>
          </a:p>
          <a:p>
            <a:pPr lvl="1" eaLnBrk="1" hangingPunct="1">
              <a:lnSpc>
                <a:spcPct val="90000"/>
              </a:lnSpc>
              <a:buFont typeface="Wingdings" panose="05000000000000000000" pitchFamily="2" charset="2"/>
              <a:buNone/>
            </a:pPr>
            <a:r>
              <a:rPr lang="en-US" altLang="en-US" noProof="1">
                <a:solidFill>
                  <a:srgbClr val="808080"/>
                </a:solidFill>
              </a:rPr>
              <a:t>SELECT @MyMsg = 'Hello, World.'</a:t>
            </a:r>
          </a:p>
          <a:p>
            <a:pPr lvl="1" eaLnBrk="1" hangingPunct="1">
              <a:lnSpc>
                <a:spcPct val="90000"/>
              </a:lnSpc>
              <a:buFont typeface="Wingdings" panose="05000000000000000000" pitchFamily="2" charset="2"/>
              <a:buNone/>
            </a:pPr>
            <a:r>
              <a:rPr lang="en-US" altLang="en-US" noProof="1">
                <a:solidFill>
                  <a:srgbClr val="808080"/>
                </a:solidFill>
              </a:rPr>
              <a:t>GO</a:t>
            </a:r>
            <a:endParaRPr lang="en-US" altLang="en-US">
              <a:solidFill>
                <a:srgbClr val="808080"/>
              </a:solidFill>
            </a:endParaRPr>
          </a:p>
          <a:p>
            <a:pPr lvl="1" eaLnBrk="1" hangingPunct="1">
              <a:lnSpc>
                <a:spcPct val="90000"/>
              </a:lnSpc>
              <a:buFont typeface="Wingdings" panose="05000000000000000000" pitchFamily="2" charset="2"/>
              <a:buNone/>
            </a:pPr>
            <a:r>
              <a:rPr lang="en-US" altLang="en-US" noProof="1">
                <a:solidFill>
                  <a:srgbClr val="808080"/>
                </a:solidFill>
              </a:rPr>
              <a:t> </a:t>
            </a:r>
            <a:r>
              <a:rPr lang="en-US" altLang="en-US">
                <a:solidFill>
                  <a:srgbClr val="808080"/>
                </a:solidFill>
              </a:rPr>
              <a:t>--</a:t>
            </a:r>
            <a:r>
              <a:rPr lang="en-US" altLang="en-US" noProof="1">
                <a:solidFill>
                  <a:srgbClr val="808080"/>
                </a:solidFill>
              </a:rPr>
              <a:t>@MyMsg is not valid after this GO ends the batch.</a:t>
            </a:r>
          </a:p>
          <a:p>
            <a:pPr lvl="1" eaLnBrk="1" hangingPunct="1">
              <a:lnSpc>
                <a:spcPct val="90000"/>
              </a:lnSpc>
              <a:buFont typeface="Wingdings" panose="05000000000000000000" pitchFamily="2" charset="2"/>
              <a:buNone/>
            </a:pPr>
            <a:r>
              <a:rPr lang="en-US" altLang="en-US">
                <a:solidFill>
                  <a:srgbClr val="808080"/>
                </a:solidFill>
              </a:rPr>
              <a:t>--</a:t>
            </a:r>
            <a:r>
              <a:rPr lang="en-US" altLang="en-US" noProof="1">
                <a:solidFill>
                  <a:srgbClr val="808080"/>
                </a:solidFill>
              </a:rPr>
              <a:t>Yields an error because @MyMsg not declared in this batch.</a:t>
            </a:r>
          </a:p>
          <a:p>
            <a:pPr lvl="1" eaLnBrk="1" hangingPunct="1">
              <a:lnSpc>
                <a:spcPct val="90000"/>
              </a:lnSpc>
              <a:buFont typeface="Wingdings" panose="05000000000000000000" pitchFamily="2" charset="2"/>
              <a:buNone/>
            </a:pPr>
            <a:r>
              <a:rPr lang="en-US" altLang="en-US" noProof="1">
                <a:solidFill>
                  <a:srgbClr val="808080"/>
                </a:solidFill>
              </a:rPr>
              <a:t>PRINT @MyMsg</a:t>
            </a:r>
          </a:p>
          <a:p>
            <a:pPr lvl="1" eaLnBrk="1" hangingPunct="1">
              <a:lnSpc>
                <a:spcPct val="90000"/>
              </a:lnSpc>
              <a:buFont typeface="Wingdings" panose="05000000000000000000" pitchFamily="2" charset="2"/>
              <a:buNone/>
            </a:pPr>
            <a:r>
              <a:rPr lang="en-US" altLang="en-US" noProof="1">
                <a:solidFill>
                  <a:srgbClr val="808080"/>
                </a:solidFill>
              </a:rPr>
              <a:t>GO</a:t>
            </a:r>
          </a:p>
          <a:p>
            <a:pPr lvl="1" eaLnBrk="1" hangingPunct="1">
              <a:lnSpc>
                <a:spcPct val="90000"/>
              </a:lnSpc>
              <a:buFont typeface="Wingdings" panose="05000000000000000000" pitchFamily="2" charset="2"/>
              <a:buNone/>
            </a:pPr>
            <a:endParaRPr lang="en-US" altLang="en-US" noProof="1">
              <a:solidFill>
                <a:srgbClr val="808080"/>
              </a:solidFill>
            </a:endParaRPr>
          </a:p>
          <a:p>
            <a:pPr lvl="1" eaLnBrk="1" hangingPunct="1">
              <a:lnSpc>
                <a:spcPct val="90000"/>
              </a:lnSpc>
              <a:buFont typeface="Wingdings" panose="05000000000000000000" pitchFamily="2" charset="2"/>
              <a:buNone/>
            </a:pPr>
            <a:r>
              <a:rPr lang="en-US" altLang="en-US" noProof="1">
                <a:solidFill>
                  <a:srgbClr val="808080"/>
                </a:solidFill>
              </a:rPr>
              <a:t>SELECT @@VERSION;</a:t>
            </a:r>
          </a:p>
          <a:p>
            <a:pPr lvl="1" eaLnBrk="1" hangingPunct="1">
              <a:lnSpc>
                <a:spcPct val="90000"/>
              </a:lnSpc>
              <a:buFont typeface="Wingdings" panose="05000000000000000000" pitchFamily="2" charset="2"/>
              <a:buNone/>
            </a:pPr>
            <a:r>
              <a:rPr lang="en-US" altLang="en-US">
                <a:solidFill>
                  <a:srgbClr val="808080"/>
                </a:solidFill>
              </a:rPr>
              <a:t>--</a:t>
            </a:r>
            <a:r>
              <a:rPr lang="en-US" altLang="en-US" noProof="1">
                <a:solidFill>
                  <a:srgbClr val="808080"/>
                </a:solidFill>
              </a:rPr>
              <a:t>Yields an error: Must be EXEC sp_who if not first statement in batch.</a:t>
            </a:r>
          </a:p>
          <a:p>
            <a:pPr lvl="1" eaLnBrk="1" hangingPunct="1">
              <a:lnSpc>
                <a:spcPct val="90000"/>
              </a:lnSpc>
              <a:buFont typeface="Wingdings" panose="05000000000000000000" pitchFamily="2" charset="2"/>
              <a:buNone/>
            </a:pPr>
            <a:r>
              <a:rPr lang="en-US" altLang="en-US" noProof="1">
                <a:solidFill>
                  <a:srgbClr val="808080"/>
                </a:solidFill>
              </a:rPr>
              <a:t>sp_who</a:t>
            </a:r>
          </a:p>
          <a:p>
            <a:pPr lvl="1" eaLnBrk="1" hangingPunct="1">
              <a:lnSpc>
                <a:spcPct val="90000"/>
              </a:lnSpc>
              <a:buFont typeface="Wingdings" panose="05000000000000000000" pitchFamily="2" charset="2"/>
              <a:buNone/>
            </a:pPr>
            <a:r>
              <a:rPr lang="en-US" altLang="en-US" noProof="1">
                <a:solidFill>
                  <a:srgbClr val="808080"/>
                </a:solidFill>
              </a:rPr>
              <a:t>GO</a:t>
            </a:r>
            <a:endParaRPr lang="en-US" altLang="en-US">
              <a:solidFill>
                <a:srgbClr val="80808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394125A-622F-4EEB-9AC3-394F6EC0DDE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BATCH: Continued</a:t>
            </a:r>
          </a:p>
        </p:txBody>
      </p:sp>
      <p:sp>
        <p:nvSpPr>
          <p:cNvPr id="116739" name="Rectangle 3">
            <a:extLst>
              <a:ext uri="{FF2B5EF4-FFF2-40B4-BE49-F238E27FC236}">
                <a16:creationId xmlns:a16="http://schemas.microsoft.com/office/drawing/2014/main" id="{0A16D9C3-7016-4906-9F7C-96EEED22AB74}"/>
              </a:ext>
            </a:extLst>
          </p:cNvPr>
          <p:cNvSpPr>
            <a:spLocks noGrp="1" noChangeArrowheads="1"/>
          </p:cNvSpPr>
          <p:nvPr>
            <p:ph type="body" idx="1"/>
          </p:nvPr>
        </p:nvSpPr>
        <p:spPr/>
        <p:txBody>
          <a:bodyPr/>
          <a:lstStyle/>
          <a:p>
            <a:pPr eaLnBrk="1" hangingPunct="1"/>
            <a:r>
              <a:rPr lang="en-US" altLang="en-US"/>
              <a:t>The ';' character denotes the end of one query and the beginning of another. </a:t>
            </a:r>
          </a:p>
          <a:p>
            <a:pPr lvl="1" eaLnBrk="1" hangingPunct="1"/>
            <a:r>
              <a:rPr lang="en-US" altLang="en-US"/>
              <a:t>; is not necessary at the end of each statement </a:t>
            </a:r>
          </a:p>
          <a:p>
            <a:pPr lvl="1" eaLnBrk="1" hangingPunct="1"/>
            <a:r>
              <a:rPr lang="en-US" altLang="en-US"/>
              <a:t>If we have "with" in a batch, then we have to add ";" before "with". Otherwise we will get an error in the execution of “WITH” query in a batch</a:t>
            </a:r>
          </a:p>
          <a:p>
            <a:pPr lvl="1" eaLnBrk="1" hangingPunct="1"/>
            <a:endParaRPr lang="en-US" altLang="en-US"/>
          </a:p>
          <a:p>
            <a:pPr lvl="1" eaLnBrk="1" hangingPunct="1"/>
            <a:endParaRPr lang="en-US" altLang="en-US"/>
          </a:p>
          <a:p>
            <a:pPr lvl="1" eaLnBrk="1" hangingPunct="1">
              <a:buFont typeface="Wingdings" panose="05000000000000000000" pitchFamily="2" charset="2"/>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6CA7FBA1-A986-F23E-F43C-4A0B3B25639A}"/>
              </a:ext>
            </a:extLst>
          </p:cNvPr>
          <p:cNvSpPr>
            <a:spLocks noChangeArrowheads="1"/>
          </p:cNvSpPr>
          <p:nvPr/>
        </p:nvSpPr>
        <p:spPr bwMode="auto">
          <a:xfrm>
            <a:off x="1943100" y="237828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lvl="1" eaLnBrk="1" hangingPunct="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3571704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6F429D1-393A-4573-BD41-8229CF347B61}"/>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PIVOT AND UNPIVOT</a:t>
            </a:r>
          </a:p>
        </p:txBody>
      </p:sp>
      <p:sp>
        <p:nvSpPr>
          <p:cNvPr id="101379" name="Rectangle 3">
            <a:extLst>
              <a:ext uri="{FF2B5EF4-FFF2-40B4-BE49-F238E27FC236}">
                <a16:creationId xmlns:a16="http://schemas.microsoft.com/office/drawing/2014/main" id="{5E467AF3-186D-4644-9593-BF635BDE2ADA}"/>
              </a:ext>
            </a:extLst>
          </p:cNvPr>
          <p:cNvSpPr>
            <a:spLocks noGrp="1" noChangeArrowheads="1"/>
          </p:cNvSpPr>
          <p:nvPr>
            <p:ph type="body" idx="1"/>
          </p:nvPr>
        </p:nvSpPr>
        <p:spPr/>
        <p:txBody>
          <a:bodyPr/>
          <a:lstStyle/>
          <a:p>
            <a:pPr eaLnBrk="1" hangingPunct="1"/>
            <a:r>
              <a:rPr lang="en-US" altLang="en-US"/>
              <a:t>You can use the PIVOT and UNPIVOT relational operators to manipulate a table-valued expression into another table. PIVOT rotates a table-valued expression by turning the unique values from one column in the expression into multiple columns in the output, and performs aggregations where necessary on any remaining column values that are desired in the final output. UNPIVOT performs the opposite operation to PIVOT by rotating columns of a table-valued expression into column values.</a:t>
            </a:r>
          </a:p>
          <a:p>
            <a:pPr eaLnBrk="1" hangingPunct="1"/>
            <a:endParaRPr lang="en-US" altLang="en-US"/>
          </a:p>
          <a:p>
            <a:pPr eaLnBrk="1" hangingPunct="1"/>
            <a:r>
              <a:rPr lang="en-US" altLang="en-US"/>
              <a:t>PIVOT provides syntax that is simpler and more readable than what may otherwise be specified in a complex series of SELECT...CASE statements. A common scenario where PIVOT can be useful is when you want to generate </a:t>
            </a:r>
            <a:r>
              <a:rPr lang="en-US" altLang="en-US" b="1"/>
              <a:t>cross-tabulation reports to summarize data</a:t>
            </a:r>
            <a:r>
              <a:rPr lang="en-US" altLang="en-US"/>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B9D4ECC-FD01-4090-9E5A-E07E0585301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PIVOT AND UNPIVOT: Example (Select the query below to create data set)</a:t>
            </a:r>
          </a:p>
        </p:txBody>
      </p:sp>
      <p:sp>
        <p:nvSpPr>
          <p:cNvPr id="102403" name="Rectangle 3">
            <a:extLst>
              <a:ext uri="{FF2B5EF4-FFF2-40B4-BE49-F238E27FC236}">
                <a16:creationId xmlns:a16="http://schemas.microsoft.com/office/drawing/2014/main" id="{AA3A9A55-376A-4F73-AF59-CDF8536CD8B5}"/>
              </a:ext>
            </a:extLst>
          </p:cNvPr>
          <p:cNvSpPr>
            <a:spLocks noGrp="1" noChangeArrowheads="1"/>
          </p:cNvSpPr>
          <p:nvPr>
            <p:ph type="body" idx="1"/>
          </p:nvPr>
        </p:nvSpPr>
        <p:spPr/>
        <p:txBody>
          <a:bodyPr>
            <a:normAutofit fontScale="32500" lnSpcReduction="20000"/>
          </a:bodyPr>
          <a:lstStyle/>
          <a:p>
            <a:pPr eaLnBrk="1" hangingPunct="1">
              <a:lnSpc>
                <a:spcPct val="80000"/>
              </a:lnSpc>
              <a:buFont typeface="Wingdings" panose="05000000000000000000" pitchFamily="2" charset="2"/>
              <a:buNone/>
            </a:pPr>
            <a:r>
              <a:rPr lang="en-US" altLang="en-US" sz="1000" noProof="1">
                <a:solidFill>
                  <a:srgbClr val="808080"/>
                </a:solidFill>
              </a:rPr>
              <a:t>Create Table </a:t>
            </a:r>
            <a:r>
              <a:rPr lang="en-US" altLang="en-US" sz="1000" dirty="0" err="1">
                <a:solidFill>
                  <a:srgbClr val="808080"/>
                </a:solidFill>
              </a:rPr>
              <a:t>dbo</a:t>
            </a:r>
            <a:r>
              <a:rPr lang="en-US" altLang="en-US" sz="1000" dirty="0">
                <a:solidFill>
                  <a:srgbClr val="808080"/>
                </a:solidFill>
              </a:rPr>
              <a:t>.</a:t>
            </a:r>
            <a:r>
              <a:rPr lang="en-US" altLang="en-US" sz="1000" noProof="1">
                <a:solidFill>
                  <a:srgbClr val="808080"/>
                </a:solidFill>
              </a:rPr>
              <a:t>T_SQLPivotTest</a:t>
            </a:r>
          </a:p>
          <a:p>
            <a:pPr eaLnBrk="1" hangingPunct="1">
              <a:lnSpc>
                <a:spcPct val="80000"/>
              </a:lnSpc>
              <a:buFont typeface="Wingdings" panose="05000000000000000000" pitchFamily="2" charset="2"/>
              <a:buNone/>
            </a:pPr>
            <a:r>
              <a:rPr lang="en-US" altLang="en-US" sz="1000" noProof="1">
                <a:solidFill>
                  <a:srgbClr val="808080"/>
                </a:solidFill>
              </a:rPr>
              <a:t>(</a:t>
            </a:r>
          </a:p>
          <a:p>
            <a:pPr eaLnBrk="1" hangingPunct="1">
              <a:lnSpc>
                <a:spcPct val="80000"/>
              </a:lnSpc>
              <a:buFont typeface="Wingdings" panose="05000000000000000000" pitchFamily="2" charset="2"/>
              <a:buNone/>
            </a:pPr>
            <a:r>
              <a:rPr lang="en-US" altLang="en-US" sz="1000" noProof="1">
                <a:solidFill>
                  <a:srgbClr val="808080"/>
                </a:solidFill>
              </a:rPr>
              <a:t>      IMSID varchar(7),</a:t>
            </a:r>
          </a:p>
          <a:p>
            <a:pPr eaLnBrk="1" hangingPunct="1">
              <a:lnSpc>
                <a:spcPct val="80000"/>
              </a:lnSpc>
              <a:buFont typeface="Wingdings" panose="05000000000000000000" pitchFamily="2" charset="2"/>
              <a:buNone/>
            </a:pPr>
            <a:r>
              <a:rPr lang="en-US" altLang="en-US" sz="1000" noProof="1">
                <a:solidFill>
                  <a:srgbClr val="808080"/>
                </a:solidFill>
              </a:rPr>
              <a:t>      SalesForce varchar(50),</a:t>
            </a:r>
          </a:p>
          <a:p>
            <a:pPr eaLnBrk="1" hangingPunct="1">
              <a:lnSpc>
                <a:spcPct val="80000"/>
              </a:lnSpc>
              <a:buFont typeface="Wingdings" panose="05000000000000000000" pitchFamily="2" charset="2"/>
              <a:buNone/>
            </a:pPr>
            <a:r>
              <a:rPr lang="en-US" altLang="en-US" sz="1000" noProof="1">
                <a:solidFill>
                  <a:srgbClr val="808080"/>
                </a:solidFill>
              </a:rPr>
              <a:t>      SalesDirection varchar(50),</a:t>
            </a:r>
          </a:p>
          <a:p>
            <a:pPr eaLnBrk="1" hangingPunct="1">
              <a:lnSpc>
                <a:spcPct val="80000"/>
              </a:lnSpc>
              <a:buFont typeface="Wingdings" panose="05000000000000000000" pitchFamily="2" charset="2"/>
              <a:buNone/>
            </a:pPr>
            <a:r>
              <a:rPr lang="en-US" altLang="en-US" sz="1000" noProof="1">
                <a:solidFill>
                  <a:srgbClr val="808080"/>
                </a:solidFill>
              </a:rPr>
              <a:t>      PDE Int</a:t>
            </a:r>
          </a:p>
          <a:p>
            <a:pPr eaLnBrk="1" hangingPunct="1">
              <a:lnSpc>
                <a:spcPct val="80000"/>
              </a:lnSpc>
              <a:buFont typeface="Wingdings" panose="05000000000000000000" pitchFamily="2" charset="2"/>
              <a:buNone/>
            </a:pPr>
            <a:r>
              <a:rPr lang="en-US" altLang="en-US" sz="1000" noProof="1">
                <a:solidFill>
                  <a:srgbClr val="808080"/>
                </a:solidFill>
              </a:rPr>
              <a:t>)</a:t>
            </a:r>
          </a:p>
          <a:p>
            <a:pPr eaLnBrk="1" hangingPunct="1">
              <a:lnSpc>
                <a:spcPct val="80000"/>
              </a:lnSpc>
              <a:buFont typeface="Wingdings" panose="05000000000000000000" pitchFamily="2" charset="2"/>
              <a:buNone/>
            </a:pPr>
            <a:r>
              <a:rPr lang="en-US" altLang="en-US" sz="1000" noProof="1">
                <a:solidFill>
                  <a:srgbClr val="808080"/>
                </a:solidFill>
              </a:rPr>
              <a:t> </a:t>
            </a:r>
          </a:p>
          <a:p>
            <a:pPr eaLnBrk="1" hangingPunct="1">
              <a:lnSpc>
                <a:spcPct val="80000"/>
              </a:lnSpc>
              <a:buFont typeface="Wingdings" panose="05000000000000000000" pitchFamily="2" charset="2"/>
              <a:buNone/>
            </a:pPr>
            <a:r>
              <a:rPr lang="en-US" altLang="en-US" sz="1000" noProof="1">
                <a:solidFill>
                  <a:srgbClr val="808080"/>
                </a:solidFill>
              </a:rPr>
              <a:t>Insert Into </a:t>
            </a:r>
            <a:r>
              <a:rPr lang="en-US" altLang="en-US" sz="1000" dirty="0" err="1">
                <a:solidFill>
                  <a:srgbClr val="808080"/>
                </a:solidFill>
              </a:rPr>
              <a:t>dbo</a:t>
            </a:r>
            <a:r>
              <a:rPr lang="en-US" altLang="en-US" sz="1000" dirty="0">
                <a:solidFill>
                  <a:srgbClr val="808080"/>
                </a:solidFill>
              </a:rPr>
              <a:t>.</a:t>
            </a:r>
            <a:r>
              <a:rPr lang="en-US" altLang="en-US" sz="1000" noProof="1">
                <a:solidFill>
                  <a:srgbClr val="808080"/>
                </a:solidFill>
              </a:rPr>
              <a:t>T_SQLPivotTest(IMSID,SalesForce,SalesDirection,PDE)</a:t>
            </a:r>
          </a:p>
          <a:p>
            <a:pPr eaLnBrk="1" hangingPunct="1">
              <a:lnSpc>
                <a:spcPct val="80000"/>
              </a:lnSpc>
              <a:buFont typeface="Wingdings" panose="05000000000000000000" pitchFamily="2" charset="2"/>
              <a:buNone/>
            </a:pPr>
            <a:r>
              <a:rPr lang="en-US" altLang="en-US" sz="1000" noProof="1">
                <a:solidFill>
                  <a:srgbClr val="808080"/>
                </a:solidFill>
              </a:rPr>
              <a:t>SELECT '1000001','LHS','NEX-CRE',2 UNION ALL SELECT '1000021','RPS','CRE-SER',22</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'1000002','LHS','NEX-CRE',3 UNION ALL SELECT '1000003','LHS','NEX-CRE',4 </a:t>
            </a:r>
          </a:p>
          <a:p>
            <a:pPr eaLnBrk="1" hangingPunct="1">
              <a:lnSpc>
                <a:spcPct val="80000"/>
              </a:lnSpc>
              <a:buFont typeface="Wingdings" panose="05000000000000000000" pitchFamily="2" charset="2"/>
              <a:buNone/>
            </a:pPr>
            <a:r>
              <a:rPr lang="en-US" altLang="en-US" sz="1000" noProof="1">
                <a:solidFill>
                  <a:srgbClr val="808080"/>
                </a:solidFill>
              </a:rPr>
              <a:t>UNION ALL SELECT '1000007','LHS','NEX-CRE',8 UNION ALL SELECT '1000008','LHS','NEX-CRE',9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'1000009','LHS','NEX-CRE',10UNION ALL SELECT '1000013','LHS','CRE',14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'1000014','LHS','CRE',15 UNION ALL SELECT '1000015','LHS','CRE',16</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'1000020','LHS','CRE-SER',21 UNION ALL SELECT '1000021','LHS','CRE-SER',22</a:t>
            </a:r>
          </a:p>
          <a:p>
            <a:pPr eaLnBrk="1" hangingPunct="1">
              <a:lnSpc>
                <a:spcPct val="80000"/>
              </a:lnSpc>
              <a:buFont typeface="Wingdings" panose="05000000000000000000" pitchFamily="2" charset="2"/>
              <a:buNone/>
            </a:pPr>
            <a:r>
              <a:rPr lang="en-US" altLang="en-US" sz="1000" noProof="1">
                <a:solidFill>
                  <a:srgbClr val="808080"/>
                </a:solidFill>
              </a:rPr>
              <a:t>UNION ALL SELECT '1000004','RHS','NEX-CRE',5 UNION ALL SELECT '1000005','RHS','NEX-CRE',6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'1000006','RHS','NEX-CRE',7</a:t>
            </a:r>
            <a:r>
              <a:rPr lang="en-US" altLang="en-US" sz="1000" dirty="0">
                <a:solidFill>
                  <a:srgbClr val="808080"/>
                </a:solidFill>
              </a:rPr>
              <a:t> </a:t>
            </a:r>
            <a:r>
              <a:rPr lang="en-US" altLang="en-US" sz="1000" noProof="1">
                <a:solidFill>
                  <a:srgbClr val="808080"/>
                </a:solidFill>
              </a:rPr>
              <a:t>UNION ALL SELECT '1000010','RHS','NEX-CRE',11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'1000011','RHS','NEX-CRE',12 UNION ALL SELECT '1000012','RHS','CRE',13</a:t>
            </a:r>
          </a:p>
          <a:p>
            <a:pPr eaLnBrk="1" hangingPunct="1">
              <a:lnSpc>
                <a:spcPct val="80000"/>
              </a:lnSpc>
              <a:buFont typeface="Wingdings" panose="05000000000000000000" pitchFamily="2" charset="2"/>
              <a:buNone/>
            </a:pPr>
            <a:r>
              <a:rPr lang="en-US" altLang="en-US" sz="1000" noProof="1">
                <a:solidFill>
                  <a:srgbClr val="808080"/>
                </a:solidFill>
              </a:rPr>
              <a:t>UNION ALL SELECT '1000016','RHS','CRE',17 UNION ALL SELECT '1000017','RHS','CRE-SER',18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'1000018','RHS','CRE-SER',19</a:t>
            </a:r>
            <a:r>
              <a:rPr lang="en-US" altLang="en-US" sz="1000" dirty="0">
                <a:solidFill>
                  <a:srgbClr val="808080"/>
                </a:solidFill>
              </a:rPr>
              <a:t> </a:t>
            </a:r>
            <a:r>
              <a:rPr lang="en-US" altLang="en-US" sz="1000" noProof="1">
                <a:solidFill>
                  <a:srgbClr val="808080"/>
                </a:solidFill>
              </a:rPr>
              <a:t>UNION ALL SELECT '1000001','CVAS','NEX-CRE',2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'1000002','CVAS','NEX-CRE',3 UNION ALL SELECT '1000003','CVAS','NEX-CRE',4</a:t>
            </a:r>
          </a:p>
          <a:p>
            <a:pPr eaLnBrk="1" hangingPunct="1">
              <a:lnSpc>
                <a:spcPct val="80000"/>
              </a:lnSpc>
              <a:buFont typeface="Wingdings" panose="05000000000000000000" pitchFamily="2" charset="2"/>
              <a:buNone/>
            </a:pPr>
            <a:r>
              <a:rPr lang="en-US" altLang="en-US" sz="1000" noProof="1">
                <a:solidFill>
                  <a:srgbClr val="808080"/>
                </a:solidFill>
              </a:rPr>
              <a:t>UNION ALL SELECT '1000007','CVAS','NEX-CRE',8 UNION ALL SELECT '1000008','CVAS','NEX-CRE',9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'1000009','CVAS','NEX-CRE',10UNION ALL SELECT '1000013','CVAS','CRE',14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'1000014','CVAS','CRE',15 UNION ALL SELECT '1000015','CVAS','CRE',16</a:t>
            </a:r>
          </a:p>
          <a:p>
            <a:pPr eaLnBrk="1" hangingPunct="1">
              <a:lnSpc>
                <a:spcPct val="80000"/>
              </a:lnSpc>
              <a:buFont typeface="Wingdings" panose="05000000000000000000" pitchFamily="2" charset="2"/>
              <a:buNone/>
            </a:pPr>
            <a:r>
              <a:rPr lang="en-US" altLang="en-US" sz="1000" noProof="1">
                <a:solidFill>
                  <a:srgbClr val="808080"/>
                </a:solidFill>
              </a:rPr>
              <a:t>UNION ALL SELECT '1000016','CVAS','CRE',17 UNION ALL SELECT '1000017','CVAS','CRE-SER',18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'1000018','CVAS','CRE-SER',19UNION ALL SELECT '1000001','RPS','SEQ-CRE',2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'1000002','RPS','SEQ-CRE',3 UNION ALL SELECT '1000003','RPS','SEQ-CRE',4</a:t>
            </a:r>
          </a:p>
          <a:p>
            <a:pPr eaLnBrk="1" hangingPunct="1">
              <a:lnSpc>
                <a:spcPct val="80000"/>
              </a:lnSpc>
              <a:buFont typeface="Wingdings" panose="05000000000000000000" pitchFamily="2" charset="2"/>
              <a:buNone/>
            </a:pPr>
            <a:r>
              <a:rPr lang="en-US" altLang="en-US" sz="1000" noProof="1">
                <a:solidFill>
                  <a:srgbClr val="808080"/>
                </a:solidFill>
              </a:rPr>
              <a:t>UNION ALL SELECT '1000007','RPS','SEQ-CRE',8 UNION ALL SELECT '1000008','RPS','SEQ-CRE',9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'1000009','RPS','SEQ-CRE',10UNION ALL SELECT '1000013','RPS','CRE',14 </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'1000014','RPS','CRE',15 UNION ALL SELECT '1000015','RPS','CRE',16</a:t>
            </a:r>
          </a:p>
          <a:p>
            <a:pPr eaLnBrk="1" hangingPunct="1">
              <a:lnSpc>
                <a:spcPct val="80000"/>
              </a:lnSpc>
              <a:buFont typeface="Wingdings" panose="05000000000000000000" pitchFamily="2" charset="2"/>
              <a:buNone/>
            </a:pPr>
            <a:r>
              <a:rPr lang="en-US" altLang="en-US" sz="1000" noProof="1">
                <a:solidFill>
                  <a:srgbClr val="808080"/>
                </a:solidFill>
              </a:rPr>
              <a:t>UNION ALL SELECT '1000019','RPS','CRE-SER',20 UNION ALL SELECT '1000020','RPS','CRE-SER',21</a:t>
            </a:r>
            <a:endParaRPr lang="en-US" altLang="en-US" sz="1000" dirty="0">
              <a:solidFill>
                <a:srgbClr val="808080"/>
              </a:solidFill>
            </a:endParaRPr>
          </a:p>
          <a:p>
            <a:pPr eaLnBrk="1" hangingPunct="1">
              <a:lnSpc>
                <a:spcPct val="80000"/>
              </a:lnSpc>
              <a:buFont typeface="Wingdings" panose="05000000000000000000" pitchFamily="2" charset="2"/>
              <a:buNone/>
            </a:pPr>
            <a:r>
              <a:rPr lang="en-US" altLang="en-US" sz="1000" noProof="1">
                <a:solidFill>
                  <a:srgbClr val="808080"/>
                </a:solidFill>
              </a:rPr>
              <a:t>UNION ALL SELECT '1000019','LHS','CRE-SER',20</a:t>
            </a:r>
            <a:endParaRPr lang="en-US" altLang="en-US" sz="1000" dirty="0">
              <a:solidFill>
                <a:srgbClr val="80808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797B292-3407-4AC5-BFE2-3DD7479A2D61}"/>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PIVOT AND UNPIVOT: Pivot Example</a:t>
            </a:r>
          </a:p>
        </p:txBody>
      </p:sp>
      <p:sp>
        <p:nvSpPr>
          <p:cNvPr id="103427" name="Rectangle 3">
            <a:extLst>
              <a:ext uri="{FF2B5EF4-FFF2-40B4-BE49-F238E27FC236}">
                <a16:creationId xmlns:a16="http://schemas.microsoft.com/office/drawing/2014/main" id="{3FF76D90-35D2-4645-ABB0-E801C86440B1}"/>
              </a:ext>
            </a:extLst>
          </p:cNvPr>
          <p:cNvSpPr>
            <a:spLocks noGrp="1" noChangeArrowheads="1"/>
          </p:cNvSpPr>
          <p:nvPr>
            <p:ph type="body" idx="1"/>
          </p:nvPr>
        </p:nvSpPr>
        <p:spPr/>
        <p:txBody>
          <a:bodyPr>
            <a:normAutofit fontScale="92500" lnSpcReduction="20000"/>
          </a:bodyPr>
          <a:lstStyle/>
          <a:p>
            <a:pPr eaLnBrk="1" hangingPunct="1">
              <a:lnSpc>
                <a:spcPct val="90000"/>
              </a:lnSpc>
            </a:pPr>
            <a:r>
              <a:rPr lang="en-US" altLang="en-US" sz="1200"/>
              <a:t>One way, as we used to do it when reporting is using </a:t>
            </a:r>
            <a:r>
              <a:rPr lang="en-US" altLang="en-US" sz="1200" noProof="1"/>
              <a:t>SELECT……CASE</a:t>
            </a:r>
          </a:p>
          <a:p>
            <a:pPr lvl="1" eaLnBrk="1" hangingPunct="1">
              <a:lnSpc>
                <a:spcPct val="90000"/>
              </a:lnSpc>
              <a:buFont typeface="Wingdings" panose="05000000000000000000" pitchFamily="2" charset="2"/>
              <a:buNone/>
            </a:pPr>
            <a:r>
              <a:rPr lang="en-US" altLang="en-US" sz="1000" noProof="1">
                <a:solidFill>
                  <a:srgbClr val="808080"/>
                </a:solidFill>
              </a:rPr>
              <a:t>SELECT </a:t>
            </a:r>
          </a:p>
          <a:p>
            <a:pPr lvl="1" eaLnBrk="1" hangingPunct="1">
              <a:lnSpc>
                <a:spcPct val="90000"/>
              </a:lnSpc>
              <a:buFont typeface="Wingdings" panose="05000000000000000000" pitchFamily="2" charset="2"/>
              <a:buNone/>
            </a:pPr>
            <a:r>
              <a:rPr lang="en-US" altLang="en-US" sz="1000" noProof="1">
                <a:solidFill>
                  <a:srgbClr val="808080"/>
                </a:solidFill>
              </a:rPr>
              <a:t>DER.SalesDirection,</a:t>
            </a:r>
          </a:p>
          <a:p>
            <a:pPr lvl="1" eaLnBrk="1" hangingPunct="1">
              <a:lnSpc>
                <a:spcPct val="90000"/>
              </a:lnSpc>
              <a:buFont typeface="Wingdings" panose="05000000000000000000" pitchFamily="2" charset="2"/>
              <a:buNone/>
            </a:pPr>
            <a:r>
              <a:rPr lang="en-US" altLang="en-US" sz="1000" noProof="1">
                <a:solidFill>
                  <a:srgbClr val="808080"/>
                </a:solidFill>
              </a:rPr>
              <a:t>SUM(CASE WHEN DER.SalesForce ='LHS' THEN DER.SumPDE ELSE 0 END) AS [LHS],</a:t>
            </a:r>
          </a:p>
          <a:p>
            <a:pPr lvl="1" eaLnBrk="1" hangingPunct="1">
              <a:lnSpc>
                <a:spcPct val="90000"/>
              </a:lnSpc>
              <a:buFont typeface="Wingdings" panose="05000000000000000000" pitchFamily="2" charset="2"/>
              <a:buNone/>
            </a:pPr>
            <a:r>
              <a:rPr lang="en-US" altLang="en-US" sz="1000" noProof="1">
                <a:solidFill>
                  <a:srgbClr val="808080"/>
                </a:solidFill>
              </a:rPr>
              <a:t>SUM(CASE WHEN DER.SalesForce ='RHS' THEN DER.SumPDE ELSE 0 END) AS [RHS],</a:t>
            </a:r>
          </a:p>
          <a:p>
            <a:pPr lvl="1" eaLnBrk="1" hangingPunct="1">
              <a:lnSpc>
                <a:spcPct val="90000"/>
              </a:lnSpc>
              <a:buFont typeface="Wingdings" panose="05000000000000000000" pitchFamily="2" charset="2"/>
              <a:buNone/>
            </a:pPr>
            <a:r>
              <a:rPr lang="en-US" altLang="en-US" sz="1000" noProof="1">
                <a:solidFill>
                  <a:srgbClr val="808080"/>
                </a:solidFill>
              </a:rPr>
              <a:t>SUM(CASE WHEN DER.SalesForce ='CVAS' THEN DER.SumPDE ELSE 0 END) AS [CVAS],</a:t>
            </a:r>
          </a:p>
          <a:p>
            <a:pPr lvl="1" eaLnBrk="1" hangingPunct="1">
              <a:lnSpc>
                <a:spcPct val="90000"/>
              </a:lnSpc>
              <a:buFont typeface="Wingdings" panose="05000000000000000000" pitchFamily="2" charset="2"/>
              <a:buNone/>
            </a:pPr>
            <a:r>
              <a:rPr lang="en-US" altLang="en-US" sz="1000" noProof="1">
                <a:solidFill>
                  <a:srgbClr val="808080"/>
                </a:solidFill>
              </a:rPr>
              <a:t>SUM(CASE WHEN DER.SalesForce ='RPS' THEN DER.SumPDE ELSE 0 END) AS [RPS]</a:t>
            </a:r>
          </a:p>
          <a:p>
            <a:pPr lvl="1" eaLnBrk="1" hangingPunct="1">
              <a:lnSpc>
                <a:spcPct val="90000"/>
              </a:lnSpc>
              <a:buFont typeface="Wingdings" panose="05000000000000000000" pitchFamily="2" charset="2"/>
              <a:buNone/>
            </a:pPr>
            <a:r>
              <a:rPr lang="en-US" altLang="en-US" sz="1000" noProof="1">
                <a:solidFill>
                  <a:srgbClr val="808080"/>
                </a:solidFill>
              </a:rPr>
              <a:t>FROM </a:t>
            </a:r>
          </a:p>
          <a:p>
            <a:pPr lvl="1" eaLnBrk="1" hangingPunct="1">
              <a:lnSpc>
                <a:spcPct val="90000"/>
              </a:lnSpc>
              <a:buFont typeface="Wingdings" panose="05000000000000000000" pitchFamily="2" charset="2"/>
              <a:buNone/>
            </a:pPr>
            <a:r>
              <a:rPr lang="en-US" altLang="en-US" sz="1000" noProof="1">
                <a:solidFill>
                  <a:srgbClr val="808080"/>
                </a:solidFill>
              </a:rPr>
              <a:t>(SELECT     SalesForce, SalesDirection, SUM(PDE) AS SumPDE</a:t>
            </a:r>
          </a:p>
          <a:p>
            <a:pPr lvl="1" eaLnBrk="1" hangingPunct="1">
              <a:lnSpc>
                <a:spcPct val="90000"/>
              </a:lnSpc>
              <a:buFont typeface="Wingdings" panose="05000000000000000000" pitchFamily="2" charset="2"/>
              <a:buNone/>
            </a:pPr>
            <a:r>
              <a:rPr lang="en-US" altLang="en-US" sz="1000" noProof="1">
                <a:solidFill>
                  <a:srgbClr val="808080"/>
                </a:solidFill>
              </a:rPr>
              <a:t>FROM         T_SQLPivotTest</a:t>
            </a:r>
          </a:p>
          <a:p>
            <a:pPr lvl="1" eaLnBrk="1" hangingPunct="1">
              <a:lnSpc>
                <a:spcPct val="90000"/>
              </a:lnSpc>
              <a:buFont typeface="Wingdings" panose="05000000000000000000" pitchFamily="2" charset="2"/>
              <a:buNone/>
            </a:pPr>
            <a:r>
              <a:rPr lang="en-US" altLang="en-US" sz="1000" noProof="1">
                <a:solidFill>
                  <a:srgbClr val="808080"/>
                </a:solidFill>
              </a:rPr>
              <a:t>GROUP BY SalesForce, SalesDirection) DER</a:t>
            </a:r>
          </a:p>
          <a:p>
            <a:pPr lvl="1" eaLnBrk="1" hangingPunct="1">
              <a:lnSpc>
                <a:spcPct val="90000"/>
              </a:lnSpc>
              <a:buFont typeface="Wingdings" panose="05000000000000000000" pitchFamily="2" charset="2"/>
              <a:buNone/>
            </a:pPr>
            <a:r>
              <a:rPr lang="en-US" altLang="en-US" sz="1000" noProof="1">
                <a:solidFill>
                  <a:srgbClr val="808080"/>
                </a:solidFill>
              </a:rPr>
              <a:t>GROUP BY DER.SalesDirection</a:t>
            </a:r>
          </a:p>
          <a:p>
            <a:pPr lvl="1" eaLnBrk="1" hangingPunct="1">
              <a:lnSpc>
                <a:spcPct val="90000"/>
              </a:lnSpc>
              <a:buFont typeface="Wingdings" panose="05000000000000000000" pitchFamily="2" charset="2"/>
              <a:buNone/>
            </a:pPr>
            <a:r>
              <a:rPr lang="en-US" altLang="en-US" sz="1000" noProof="1">
                <a:solidFill>
                  <a:srgbClr val="808080"/>
                </a:solidFill>
              </a:rPr>
              <a:t>ORDER BY DER.SalesDirection</a:t>
            </a:r>
            <a:endParaRPr lang="en-US" altLang="en-US" sz="1000">
              <a:solidFill>
                <a:srgbClr val="808080"/>
              </a:solidFill>
            </a:endParaRPr>
          </a:p>
          <a:p>
            <a:pPr lvl="1" eaLnBrk="1" hangingPunct="1">
              <a:lnSpc>
                <a:spcPct val="90000"/>
              </a:lnSpc>
              <a:buFont typeface="Wingdings" panose="05000000000000000000" pitchFamily="2" charset="2"/>
              <a:buNone/>
            </a:pPr>
            <a:endParaRPr lang="en-US" altLang="en-US" sz="1000">
              <a:solidFill>
                <a:srgbClr val="808080"/>
              </a:solidFill>
            </a:endParaRPr>
          </a:p>
          <a:p>
            <a:pPr eaLnBrk="1" hangingPunct="1">
              <a:lnSpc>
                <a:spcPct val="90000"/>
              </a:lnSpc>
            </a:pPr>
            <a:r>
              <a:rPr lang="en-US" altLang="en-US" sz="1400"/>
              <a:t>Another way we can do this in SQL 2005 is using the new feature called the PIVOT</a:t>
            </a:r>
            <a:endParaRPr lang="en-US" altLang="en-US" sz="1200" noProof="1">
              <a:solidFill>
                <a:srgbClr val="008000"/>
              </a:solidFill>
            </a:endParaRPr>
          </a:p>
          <a:p>
            <a:pPr lvl="1" eaLnBrk="1" hangingPunct="1">
              <a:lnSpc>
                <a:spcPct val="90000"/>
              </a:lnSpc>
              <a:buFont typeface="Wingdings" panose="05000000000000000000" pitchFamily="2" charset="2"/>
              <a:buNone/>
            </a:pPr>
            <a:r>
              <a:rPr lang="en-US" altLang="en-US" sz="1000" noProof="1">
                <a:solidFill>
                  <a:srgbClr val="0000FF"/>
                </a:solidFill>
              </a:rPr>
              <a:t>SELECT </a:t>
            </a:r>
          </a:p>
          <a:p>
            <a:pPr lvl="1" eaLnBrk="1" hangingPunct="1">
              <a:lnSpc>
                <a:spcPct val="90000"/>
              </a:lnSpc>
              <a:buFont typeface="Wingdings" panose="05000000000000000000" pitchFamily="2" charset="2"/>
              <a:buNone/>
            </a:pPr>
            <a:r>
              <a:rPr lang="en-US" altLang="en-US" sz="1000" noProof="1">
                <a:solidFill>
                  <a:srgbClr val="808080"/>
                </a:solidFill>
              </a:rPr>
              <a:t>SalesDirection,</a:t>
            </a:r>
          </a:p>
          <a:p>
            <a:pPr lvl="1" eaLnBrk="1" hangingPunct="1">
              <a:lnSpc>
                <a:spcPct val="90000"/>
              </a:lnSpc>
              <a:buFont typeface="Wingdings" panose="05000000000000000000" pitchFamily="2" charset="2"/>
              <a:buNone/>
            </a:pPr>
            <a:r>
              <a:rPr lang="en-US" altLang="en-US" sz="1000" noProof="1">
                <a:solidFill>
                  <a:srgbClr val="808080"/>
                </a:solidFill>
              </a:rPr>
              <a:t>ISNULL([LHS],0) AS [LHS],</a:t>
            </a:r>
          </a:p>
          <a:p>
            <a:pPr lvl="1" eaLnBrk="1" hangingPunct="1">
              <a:lnSpc>
                <a:spcPct val="90000"/>
              </a:lnSpc>
              <a:buFont typeface="Wingdings" panose="05000000000000000000" pitchFamily="2" charset="2"/>
              <a:buNone/>
            </a:pPr>
            <a:r>
              <a:rPr lang="en-US" altLang="en-US" sz="1000" noProof="1">
                <a:solidFill>
                  <a:srgbClr val="808080"/>
                </a:solidFill>
              </a:rPr>
              <a:t>ISNULL([RHS] ,0)AS [RHS],</a:t>
            </a:r>
          </a:p>
          <a:p>
            <a:pPr lvl="1" eaLnBrk="1" hangingPunct="1">
              <a:lnSpc>
                <a:spcPct val="90000"/>
              </a:lnSpc>
              <a:buFont typeface="Wingdings" panose="05000000000000000000" pitchFamily="2" charset="2"/>
              <a:buNone/>
            </a:pPr>
            <a:r>
              <a:rPr lang="en-US" altLang="en-US" sz="1000" noProof="1">
                <a:solidFill>
                  <a:srgbClr val="808080"/>
                </a:solidFill>
              </a:rPr>
              <a:t>ISNULL([CVAS],0) AS [CVAS],</a:t>
            </a:r>
          </a:p>
          <a:p>
            <a:pPr lvl="1" eaLnBrk="1" hangingPunct="1">
              <a:lnSpc>
                <a:spcPct val="90000"/>
              </a:lnSpc>
              <a:buFont typeface="Wingdings" panose="05000000000000000000" pitchFamily="2" charset="2"/>
              <a:buNone/>
            </a:pPr>
            <a:r>
              <a:rPr lang="en-US" altLang="en-US" sz="1000" noProof="1">
                <a:solidFill>
                  <a:srgbClr val="808080"/>
                </a:solidFill>
              </a:rPr>
              <a:t>ISNULL([RPS] ,0)AS [RPS]</a:t>
            </a:r>
          </a:p>
          <a:p>
            <a:pPr lvl="1" eaLnBrk="1" hangingPunct="1">
              <a:lnSpc>
                <a:spcPct val="90000"/>
              </a:lnSpc>
              <a:buFont typeface="Wingdings" panose="05000000000000000000" pitchFamily="2" charset="2"/>
              <a:buNone/>
            </a:pPr>
            <a:r>
              <a:rPr lang="en-US" altLang="en-US" sz="1000" noProof="1">
                <a:solidFill>
                  <a:srgbClr val="808080"/>
                </a:solidFill>
              </a:rPr>
              <a:t>FROM</a:t>
            </a:r>
          </a:p>
          <a:p>
            <a:pPr lvl="1" eaLnBrk="1" hangingPunct="1">
              <a:lnSpc>
                <a:spcPct val="90000"/>
              </a:lnSpc>
              <a:buFont typeface="Wingdings" panose="05000000000000000000" pitchFamily="2" charset="2"/>
              <a:buNone/>
            </a:pPr>
            <a:r>
              <a:rPr lang="en-US" altLang="en-US" sz="1000" noProof="1">
                <a:solidFill>
                  <a:srgbClr val="808080"/>
                </a:solidFill>
              </a:rPr>
              <a:t>(SELECT     SalesForce, SalesDirection, SUM(PDE) AS SumPDE</a:t>
            </a:r>
          </a:p>
          <a:p>
            <a:pPr lvl="1" eaLnBrk="1" hangingPunct="1">
              <a:lnSpc>
                <a:spcPct val="90000"/>
              </a:lnSpc>
              <a:buFont typeface="Wingdings" panose="05000000000000000000" pitchFamily="2" charset="2"/>
              <a:buNone/>
            </a:pPr>
            <a:r>
              <a:rPr lang="en-US" altLang="en-US" sz="1000" noProof="1">
                <a:solidFill>
                  <a:srgbClr val="808080"/>
                </a:solidFill>
              </a:rPr>
              <a:t>FROM         T_SQLPivotTest</a:t>
            </a:r>
          </a:p>
          <a:p>
            <a:pPr lvl="1" eaLnBrk="1" hangingPunct="1">
              <a:lnSpc>
                <a:spcPct val="90000"/>
              </a:lnSpc>
              <a:buFont typeface="Wingdings" panose="05000000000000000000" pitchFamily="2" charset="2"/>
              <a:buNone/>
            </a:pPr>
            <a:r>
              <a:rPr lang="en-US" altLang="en-US" sz="1000" noProof="1">
                <a:solidFill>
                  <a:srgbClr val="808080"/>
                </a:solidFill>
              </a:rPr>
              <a:t>GROUP BY SalesForce, SalesDirection) der</a:t>
            </a:r>
          </a:p>
          <a:p>
            <a:pPr lvl="1" eaLnBrk="1" hangingPunct="1">
              <a:lnSpc>
                <a:spcPct val="90000"/>
              </a:lnSpc>
              <a:buFont typeface="Wingdings" panose="05000000000000000000" pitchFamily="2" charset="2"/>
              <a:buNone/>
            </a:pPr>
            <a:r>
              <a:rPr lang="en-US" altLang="en-US" sz="1000" noProof="1">
                <a:solidFill>
                  <a:srgbClr val="808080"/>
                </a:solidFill>
              </a:rPr>
              <a:t>PIVOT</a:t>
            </a:r>
          </a:p>
          <a:p>
            <a:pPr lvl="1" eaLnBrk="1" hangingPunct="1">
              <a:lnSpc>
                <a:spcPct val="90000"/>
              </a:lnSpc>
              <a:buFont typeface="Wingdings" panose="05000000000000000000" pitchFamily="2" charset="2"/>
              <a:buNone/>
            </a:pPr>
            <a:r>
              <a:rPr lang="en-US" altLang="en-US" sz="1000" noProof="1">
                <a:solidFill>
                  <a:srgbClr val="808080"/>
                </a:solidFill>
              </a:rPr>
              <a:t>(     SUM(SumPDE) FOR SalesForce IN ([LHS],[RHS],[CVAS],[RPS] ) )</a:t>
            </a:r>
          </a:p>
          <a:p>
            <a:pPr lvl="1" eaLnBrk="1" hangingPunct="1">
              <a:lnSpc>
                <a:spcPct val="90000"/>
              </a:lnSpc>
              <a:buFont typeface="Wingdings" panose="05000000000000000000" pitchFamily="2" charset="2"/>
              <a:buNone/>
            </a:pPr>
            <a:r>
              <a:rPr lang="en-US" altLang="en-US" sz="1000" noProof="1">
                <a:solidFill>
                  <a:srgbClr val="808080"/>
                </a:solidFill>
              </a:rPr>
              <a:t>AS PVT</a:t>
            </a:r>
          </a:p>
          <a:p>
            <a:pPr lvl="1" eaLnBrk="1" hangingPunct="1">
              <a:lnSpc>
                <a:spcPct val="90000"/>
              </a:lnSpc>
              <a:buFont typeface="Wingdings" panose="05000000000000000000" pitchFamily="2" charset="2"/>
              <a:buNone/>
            </a:pPr>
            <a:r>
              <a:rPr lang="en-US" altLang="en-US" sz="1000" noProof="1">
                <a:solidFill>
                  <a:srgbClr val="808080"/>
                </a:solidFill>
              </a:rPr>
              <a:t>ORDER BY SalesDirection</a:t>
            </a:r>
            <a:endParaRPr lang="en-US" altLang="en-US" sz="1000">
              <a:solidFill>
                <a:srgbClr val="808080"/>
              </a:solidFill>
            </a:endParaRPr>
          </a:p>
        </p:txBody>
      </p:sp>
      <p:sp>
        <p:nvSpPr>
          <p:cNvPr id="103428" name="AutoShape 4">
            <a:extLst>
              <a:ext uri="{FF2B5EF4-FFF2-40B4-BE49-F238E27FC236}">
                <a16:creationId xmlns:a16="http://schemas.microsoft.com/office/drawing/2014/main" id="{22A83A3D-2384-4494-9EFE-657A881F43A1}"/>
              </a:ext>
            </a:extLst>
          </p:cNvPr>
          <p:cNvSpPr>
            <a:spLocks/>
          </p:cNvSpPr>
          <p:nvPr/>
        </p:nvSpPr>
        <p:spPr bwMode="auto">
          <a:xfrm>
            <a:off x="6934200" y="3810000"/>
            <a:ext cx="228600" cy="2209800"/>
          </a:xfrm>
          <a:prstGeom prst="rightBrace">
            <a:avLst>
              <a:gd name="adj1" fmla="val 8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n-US" altLang="en-US" sz="2400">
              <a:latin typeface="Arial Narrow" panose="020B0606020202030204" pitchFamily="34" charset="0"/>
            </a:endParaRPr>
          </a:p>
        </p:txBody>
      </p:sp>
      <p:sp>
        <p:nvSpPr>
          <p:cNvPr id="103429" name="Oval 5">
            <a:extLst>
              <a:ext uri="{FF2B5EF4-FFF2-40B4-BE49-F238E27FC236}">
                <a16:creationId xmlns:a16="http://schemas.microsoft.com/office/drawing/2014/main" id="{A62DC6C5-E47A-496C-8729-A056C5F12171}"/>
              </a:ext>
            </a:extLst>
          </p:cNvPr>
          <p:cNvSpPr>
            <a:spLocks noChangeArrowheads="1"/>
          </p:cNvSpPr>
          <p:nvPr/>
        </p:nvSpPr>
        <p:spPr bwMode="auto">
          <a:xfrm>
            <a:off x="7162800" y="4524375"/>
            <a:ext cx="9906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200">
                <a:latin typeface="Arial Narrow" panose="020B0606020202030204" pitchFamily="34" charset="0"/>
              </a:rPr>
              <a:t>Pivot syntax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6CA7FBA1-A986-F23E-F43C-4A0B3B25639A}"/>
              </a:ext>
            </a:extLst>
          </p:cNvPr>
          <p:cNvSpPr>
            <a:spLocks noChangeArrowheads="1"/>
          </p:cNvSpPr>
          <p:nvPr/>
        </p:nvSpPr>
        <p:spPr bwMode="auto">
          <a:xfrm>
            <a:off x="1943100" y="123444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lvl="1" eaLnBrk="1" hangingPunct="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2198730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A6AC3539-CE6E-4047-AA9B-F65217CC992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PIVOT AND UNPIVOT: Unpivot Example</a:t>
            </a:r>
          </a:p>
        </p:txBody>
      </p:sp>
      <p:sp>
        <p:nvSpPr>
          <p:cNvPr id="104451" name="Rectangle 3">
            <a:extLst>
              <a:ext uri="{FF2B5EF4-FFF2-40B4-BE49-F238E27FC236}">
                <a16:creationId xmlns:a16="http://schemas.microsoft.com/office/drawing/2014/main" id="{51ADFEC1-B3A4-4EA1-86DA-633367B41DEA}"/>
              </a:ext>
            </a:extLst>
          </p:cNvPr>
          <p:cNvSpPr>
            <a:spLocks noGrp="1" noChangeArrowheads="1"/>
          </p:cNvSpPr>
          <p:nvPr>
            <p:ph type="body" idx="1"/>
          </p:nvPr>
        </p:nvSpPr>
        <p:spPr>
          <a:xfrm>
            <a:off x="838200" y="1121834"/>
            <a:ext cx="10548000" cy="5092580"/>
          </a:xfrm>
        </p:spPr>
        <p:txBody>
          <a:bodyPr>
            <a:normAutofit fontScale="92500" lnSpcReduction="20000"/>
          </a:bodyPr>
          <a:lstStyle/>
          <a:p>
            <a:pPr eaLnBrk="1" hangingPunct="1">
              <a:lnSpc>
                <a:spcPct val="80000"/>
              </a:lnSpc>
            </a:pPr>
            <a:r>
              <a:rPr lang="en-US" altLang="en-US" sz="1200" dirty="0"/>
              <a:t>This is the part that unpivot the pivoted table. So first create the table </a:t>
            </a:r>
            <a:r>
              <a:rPr lang="en-US" altLang="en-US" sz="1200" noProof="1"/>
              <a:t>T_SQLUnPivotTest</a:t>
            </a:r>
            <a:r>
              <a:rPr lang="en-US" altLang="en-US" sz="1200" dirty="0"/>
              <a:t> to hold pivoted data</a:t>
            </a:r>
            <a:endParaRPr lang="en-US" altLang="en-US" sz="1200" noProof="1"/>
          </a:p>
          <a:p>
            <a:pPr lvl="1" eaLnBrk="1" hangingPunct="1">
              <a:lnSpc>
                <a:spcPct val="80000"/>
              </a:lnSpc>
              <a:buFont typeface="Wingdings" panose="05000000000000000000" pitchFamily="2" charset="2"/>
              <a:buNone/>
            </a:pPr>
            <a:r>
              <a:rPr lang="en-US" altLang="en-US" sz="1000" noProof="1">
                <a:solidFill>
                  <a:srgbClr val="808080"/>
                </a:solidFill>
              </a:rPr>
              <a:t>SELECT </a:t>
            </a:r>
          </a:p>
          <a:p>
            <a:pPr lvl="1" eaLnBrk="1" hangingPunct="1">
              <a:lnSpc>
                <a:spcPct val="80000"/>
              </a:lnSpc>
              <a:buFont typeface="Wingdings" panose="05000000000000000000" pitchFamily="2" charset="2"/>
              <a:buNone/>
            </a:pPr>
            <a:r>
              <a:rPr lang="en-US" altLang="en-US" sz="1000" noProof="1">
                <a:solidFill>
                  <a:srgbClr val="808080"/>
                </a:solidFill>
              </a:rPr>
              <a:t>SalesDirection,</a:t>
            </a:r>
          </a:p>
          <a:p>
            <a:pPr lvl="1" eaLnBrk="1" hangingPunct="1">
              <a:lnSpc>
                <a:spcPct val="80000"/>
              </a:lnSpc>
              <a:buFont typeface="Wingdings" panose="05000000000000000000" pitchFamily="2" charset="2"/>
              <a:buNone/>
            </a:pPr>
            <a:r>
              <a:rPr lang="en-US" altLang="en-US" sz="1000" noProof="1">
                <a:solidFill>
                  <a:srgbClr val="808080"/>
                </a:solidFill>
              </a:rPr>
              <a:t>ISNULL([LHS],0) AS [LHS],</a:t>
            </a:r>
          </a:p>
          <a:p>
            <a:pPr lvl="1" eaLnBrk="1" hangingPunct="1">
              <a:lnSpc>
                <a:spcPct val="80000"/>
              </a:lnSpc>
              <a:buFont typeface="Wingdings" panose="05000000000000000000" pitchFamily="2" charset="2"/>
              <a:buNone/>
            </a:pPr>
            <a:r>
              <a:rPr lang="en-US" altLang="en-US" sz="1000" noProof="1">
                <a:solidFill>
                  <a:srgbClr val="808080"/>
                </a:solidFill>
              </a:rPr>
              <a:t>ISNULL([RHS] ,0)AS [RHS],</a:t>
            </a:r>
          </a:p>
          <a:p>
            <a:pPr lvl="1" eaLnBrk="1" hangingPunct="1">
              <a:lnSpc>
                <a:spcPct val="80000"/>
              </a:lnSpc>
              <a:buFont typeface="Wingdings" panose="05000000000000000000" pitchFamily="2" charset="2"/>
              <a:buNone/>
            </a:pPr>
            <a:r>
              <a:rPr lang="en-US" altLang="en-US" sz="1000" noProof="1">
                <a:solidFill>
                  <a:srgbClr val="808080"/>
                </a:solidFill>
              </a:rPr>
              <a:t>ISNULL([CVAS],0) AS [CVAS],</a:t>
            </a:r>
          </a:p>
          <a:p>
            <a:pPr lvl="1" eaLnBrk="1" hangingPunct="1">
              <a:lnSpc>
                <a:spcPct val="80000"/>
              </a:lnSpc>
              <a:buFont typeface="Wingdings" panose="05000000000000000000" pitchFamily="2" charset="2"/>
              <a:buNone/>
            </a:pPr>
            <a:r>
              <a:rPr lang="en-US" altLang="en-US" sz="1000" noProof="1">
                <a:solidFill>
                  <a:srgbClr val="808080"/>
                </a:solidFill>
              </a:rPr>
              <a:t>ISNULL([RPS] ,0)AS [RPS]</a:t>
            </a:r>
          </a:p>
          <a:p>
            <a:pPr lvl="1" eaLnBrk="1" hangingPunct="1">
              <a:lnSpc>
                <a:spcPct val="80000"/>
              </a:lnSpc>
              <a:buFont typeface="Wingdings" panose="05000000000000000000" pitchFamily="2" charset="2"/>
              <a:buNone/>
            </a:pPr>
            <a:r>
              <a:rPr lang="en-US" altLang="en-US" sz="1000" noProof="1">
                <a:solidFill>
                  <a:srgbClr val="808080"/>
                </a:solidFill>
              </a:rPr>
              <a:t>INTO </a:t>
            </a:r>
            <a:r>
              <a:rPr lang="en-US" altLang="en-US" sz="1000" dirty="0" err="1">
                <a:solidFill>
                  <a:srgbClr val="808080"/>
                </a:solidFill>
              </a:rPr>
              <a:t>dbo</a:t>
            </a:r>
            <a:r>
              <a:rPr lang="en-US" altLang="en-US" sz="1000" dirty="0">
                <a:solidFill>
                  <a:srgbClr val="808080"/>
                </a:solidFill>
              </a:rPr>
              <a:t>.</a:t>
            </a:r>
            <a:r>
              <a:rPr lang="en-US" altLang="en-US" sz="1000" noProof="1">
                <a:solidFill>
                  <a:srgbClr val="808080"/>
                </a:solidFill>
              </a:rPr>
              <a:t>T_SQLUnPivotTest</a:t>
            </a:r>
          </a:p>
          <a:p>
            <a:pPr lvl="1" eaLnBrk="1" hangingPunct="1">
              <a:lnSpc>
                <a:spcPct val="80000"/>
              </a:lnSpc>
              <a:buFont typeface="Wingdings" panose="05000000000000000000" pitchFamily="2" charset="2"/>
              <a:buNone/>
            </a:pPr>
            <a:r>
              <a:rPr lang="en-US" altLang="en-US" sz="1000" noProof="1">
                <a:solidFill>
                  <a:srgbClr val="808080"/>
                </a:solidFill>
              </a:rPr>
              <a:t>FROM</a:t>
            </a:r>
          </a:p>
          <a:p>
            <a:pPr lvl="1" eaLnBrk="1" hangingPunct="1">
              <a:lnSpc>
                <a:spcPct val="80000"/>
              </a:lnSpc>
              <a:buFont typeface="Wingdings" panose="05000000000000000000" pitchFamily="2" charset="2"/>
              <a:buNone/>
            </a:pPr>
            <a:r>
              <a:rPr lang="en-US" altLang="en-US" sz="1000" noProof="1">
                <a:solidFill>
                  <a:srgbClr val="808080"/>
                </a:solidFill>
              </a:rPr>
              <a:t>(SELECT     SalesForce, SalesDirection, SUM(PDE) AS SumPDE</a:t>
            </a:r>
          </a:p>
          <a:p>
            <a:pPr lvl="1" eaLnBrk="1" hangingPunct="1">
              <a:lnSpc>
                <a:spcPct val="80000"/>
              </a:lnSpc>
              <a:buFont typeface="Wingdings" panose="05000000000000000000" pitchFamily="2" charset="2"/>
              <a:buNone/>
            </a:pPr>
            <a:r>
              <a:rPr lang="en-US" altLang="en-US" sz="1000" noProof="1">
                <a:solidFill>
                  <a:srgbClr val="808080"/>
                </a:solidFill>
              </a:rPr>
              <a:t>FROM         T_SQLPivotTest</a:t>
            </a:r>
          </a:p>
          <a:p>
            <a:pPr lvl="1" eaLnBrk="1" hangingPunct="1">
              <a:lnSpc>
                <a:spcPct val="80000"/>
              </a:lnSpc>
              <a:buFont typeface="Wingdings" panose="05000000000000000000" pitchFamily="2" charset="2"/>
              <a:buNone/>
            </a:pPr>
            <a:r>
              <a:rPr lang="en-US" altLang="en-US" sz="1000" noProof="1">
                <a:solidFill>
                  <a:srgbClr val="808080"/>
                </a:solidFill>
              </a:rPr>
              <a:t>GROUP BY SalesForce, SalesDirection) der</a:t>
            </a:r>
          </a:p>
          <a:p>
            <a:pPr lvl="1" eaLnBrk="1" hangingPunct="1">
              <a:lnSpc>
                <a:spcPct val="80000"/>
              </a:lnSpc>
              <a:buFont typeface="Wingdings" panose="05000000000000000000" pitchFamily="2" charset="2"/>
              <a:buNone/>
            </a:pPr>
            <a:r>
              <a:rPr lang="en-US" altLang="en-US" sz="1000" noProof="1">
                <a:solidFill>
                  <a:srgbClr val="808080"/>
                </a:solidFill>
              </a:rPr>
              <a:t>PIVOT</a:t>
            </a:r>
          </a:p>
          <a:p>
            <a:pPr lvl="1" eaLnBrk="1" hangingPunct="1">
              <a:lnSpc>
                <a:spcPct val="80000"/>
              </a:lnSpc>
              <a:buFont typeface="Wingdings" panose="05000000000000000000" pitchFamily="2" charset="2"/>
              <a:buNone/>
            </a:pPr>
            <a:r>
              <a:rPr lang="en-US" altLang="en-US" sz="1000" noProof="1">
                <a:solidFill>
                  <a:srgbClr val="808080"/>
                </a:solidFill>
              </a:rPr>
              <a:t>(     SUM(SumPDE) FOR SalesForce IN ([LHS],[RHS],[CVAS],[RPS] ) )</a:t>
            </a:r>
          </a:p>
          <a:p>
            <a:pPr lvl="1" eaLnBrk="1" hangingPunct="1">
              <a:lnSpc>
                <a:spcPct val="80000"/>
              </a:lnSpc>
              <a:buFont typeface="Wingdings" panose="05000000000000000000" pitchFamily="2" charset="2"/>
              <a:buNone/>
            </a:pPr>
            <a:r>
              <a:rPr lang="en-US" altLang="en-US" sz="1000" noProof="1">
                <a:solidFill>
                  <a:srgbClr val="808080"/>
                </a:solidFill>
              </a:rPr>
              <a:t>AS PVT</a:t>
            </a:r>
          </a:p>
          <a:p>
            <a:pPr lvl="1" eaLnBrk="1" hangingPunct="1">
              <a:lnSpc>
                <a:spcPct val="80000"/>
              </a:lnSpc>
              <a:buFont typeface="Wingdings" panose="05000000000000000000" pitchFamily="2" charset="2"/>
              <a:buNone/>
            </a:pPr>
            <a:r>
              <a:rPr lang="en-US" altLang="en-US" sz="1000" noProof="1">
                <a:solidFill>
                  <a:srgbClr val="808080"/>
                </a:solidFill>
              </a:rPr>
              <a:t>ORDER BY SalesDirection</a:t>
            </a:r>
          </a:p>
          <a:p>
            <a:pPr eaLnBrk="1" hangingPunct="1">
              <a:lnSpc>
                <a:spcPct val="80000"/>
              </a:lnSpc>
              <a:buFont typeface="Wingdings" panose="05000000000000000000" pitchFamily="2" charset="2"/>
              <a:buNone/>
            </a:pPr>
            <a:r>
              <a:rPr lang="en-US" altLang="en-US" sz="1000" noProof="1">
                <a:solidFill>
                  <a:srgbClr val="808080"/>
                </a:solidFill>
              </a:rPr>
              <a:t> </a:t>
            </a:r>
          </a:p>
          <a:p>
            <a:pPr eaLnBrk="1" hangingPunct="1">
              <a:lnSpc>
                <a:spcPct val="80000"/>
              </a:lnSpc>
            </a:pPr>
            <a:r>
              <a:rPr lang="en-US" altLang="en-US" sz="1200" b="1" dirty="0"/>
              <a:t>Now use </a:t>
            </a:r>
            <a:r>
              <a:rPr lang="en-US" altLang="en-US" sz="1200" b="1" noProof="1"/>
              <a:t>UNPIVOT </a:t>
            </a:r>
            <a:r>
              <a:rPr lang="en-US" altLang="en-US" sz="1200" b="1" dirty="0"/>
              <a:t>to unpivot the pivoted table</a:t>
            </a:r>
            <a:endParaRPr lang="en-US" altLang="en-US" sz="1200" b="1" noProof="1"/>
          </a:p>
          <a:p>
            <a:pPr eaLnBrk="1" hangingPunct="1">
              <a:lnSpc>
                <a:spcPct val="80000"/>
              </a:lnSpc>
              <a:buFont typeface="Wingdings" panose="05000000000000000000" pitchFamily="2" charset="2"/>
              <a:buNone/>
            </a:pPr>
            <a:r>
              <a:rPr lang="en-US" altLang="en-US" sz="1200" noProof="1">
                <a:solidFill>
                  <a:srgbClr val="008000"/>
                </a:solidFill>
              </a:rPr>
              <a:t> </a:t>
            </a:r>
          </a:p>
          <a:p>
            <a:pPr lvl="1" eaLnBrk="1" hangingPunct="1">
              <a:lnSpc>
                <a:spcPct val="80000"/>
              </a:lnSpc>
              <a:buFont typeface="Wingdings" panose="05000000000000000000" pitchFamily="2" charset="2"/>
              <a:buNone/>
            </a:pPr>
            <a:r>
              <a:rPr lang="en-US" altLang="en-US" sz="1000" noProof="1">
                <a:solidFill>
                  <a:srgbClr val="808080"/>
                </a:solidFill>
              </a:rPr>
              <a:t>SELECT SalesDirection, SalesForce, PDE</a:t>
            </a:r>
          </a:p>
          <a:p>
            <a:pPr lvl="1" eaLnBrk="1" hangingPunct="1">
              <a:lnSpc>
                <a:spcPct val="80000"/>
              </a:lnSpc>
              <a:buFont typeface="Wingdings" panose="05000000000000000000" pitchFamily="2" charset="2"/>
              <a:buNone/>
            </a:pPr>
            <a:r>
              <a:rPr lang="en-US" altLang="en-US" sz="1000" noProof="1">
                <a:solidFill>
                  <a:srgbClr val="808080"/>
                </a:solidFill>
              </a:rPr>
              <a:t>FROM </a:t>
            </a:r>
          </a:p>
          <a:p>
            <a:pPr lvl="1" eaLnBrk="1" hangingPunct="1">
              <a:lnSpc>
                <a:spcPct val="80000"/>
              </a:lnSpc>
              <a:buFont typeface="Wingdings" panose="05000000000000000000" pitchFamily="2" charset="2"/>
              <a:buNone/>
            </a:pPr>
            <a:r>
              <a:rPr lang="en-US" altLang="en-US" sz="1000" noProof="1">
                <a:solidFill>
                  <a:srgbClr val="808080"/>
                </a:solidFill>
              </a:rPr>
              <a:t>   (SELECT SalesDirection,[LHS],[RHS], [CVAS],[RPS] FROM T_SQLUnPivotTest) p</a:t>
            </a:r>
          </a:p>
          <a:p>
            <a:pPr lvl="1" eaLnBrk="1" hangingPunct="1">
              <a:lnSpc>
                <a:spcPct val="80000"/>
              </a:lnSpc>
              <a:buFont typeface="Wingdings" panose="05000000000000000000" pitchFamily="2" charset="2"/>
              <a:buNone/>
            </a:pPr>
            <a:r>
              <a:rPr lang="en-US" altLang="en-US" sz="1000" noProof="1">
                <a:solidFill>
                  <a:srgbClr val="808080"/>
                </a:solidFill>
              </a:rPr>
              <a:t>UNPIVOT</a:t>
            </a:r>
          </a:p>
          <a:p>
            <a:pPr lvl="1" eaLnBrk="1" hangingPunct="1">
              <a:lnSpc>
                <a:spcPct val="80000"/>
              </a:lnSpc>
              <a:buFont typeface="Wingdings" panose="05000000000000000000" pitchFamily="2" charset="2"/>
              <a:buNone/>
            </a:pPr>
            <a:r>
              <a:rPr lang="en-US" altLang="en-US" sz="1000" noProof="1">
                <a:solidFill>
                  <a:srgbClr val="808080"/>
                </a:solidFill>
              </a:rPr>
              <a:t>   (PDE FOR SalesForce IN </a:t>
            </a:r>
          </a:p>
          <a:p>
            <a:pPr lvl="1" eaLnBrk="1" hangingPunct="1">
              <a:lnSpc>
                <a:spcPct val="80000"/>
              </a:lnSpc>
              <a:buFont typeface="Wingdings" panose="05000000000000000000" pitchFamily="2" charset="2"/>
              <a:buNone/>
            </a:pPr>
            <a:r>
              <a:rPr lang="en-US" altLang="en-US" sz="1000" noProof="1">
                <a:solidFill>
                  <a:srgbClr val="808080"/>
                </a:solidFill>
              </a:rPr>
              <a:t>      ([LHS],[RHS], [CVAS],[RPS])</a:t>
            </a:r>
          </a:p>
          <a:p>
            <a:pPr lvl="1" eaLnBrk="1" hangingPunct="1">
              <a:lnSpc>
                <a:spcPct val="80000"/>
              </a:lnSpc>
              <a:buFont typeface="Wingdings" panose="05000000000000000000" pitchFamily="2" charset="2"/>
              <a:buNone/>
            </a:pPr>
            <a:r>
              <a:rPr lang="en-US" altLang="en-US" sz="1000" noProof="1">
                <a:solidFill>
                  <a:srgbClr val="808080"/>
                </a:solidFill>
              </a:rPr>
              <a:t>)AS unpvt</a:t>
            </a:r>
          </a:p>
          <a:p>
            <a:pPr lvl="1" eaLnBrk="1" hangingPunct="1">
              <a:lnSpc>
                <a:spcPct val="80000"/>
              </a:lnSpc>
              <a:buFont typeface="Wingdings" panose="05000000000000000000" pitchFamily="2" charset="2"/>
              <a:buNone/>
            </a:pPr>
            <a:r>
              <a:rPr lang="en-US" altLang="en-US" sz="1000" noProof="1">
                <a:solidFill>
                  <a:srgbClr val="808080"/>
                </a:solidFill>
              </a:rPr>
              <a:t>GO</a:t>
            </a:r>
            <a:endParaRPr lang="en-US" altLang="en-US" sz="1000" dirty="0">
              <a:solidFill>
                <a:srgbClr val="808080"/>
              </a:solidFill>
            </a:endParaRPr>
          </a:p>
          <a:p>
            <a:pPr lvl="1" eaLnBrk="1" hangingPunct="1">
              <a:lnSpc>
                <a:spcPct val="80000"/>
              </a:lnSpc>
              <a:buFont typeface="Wingdings" panose="05000000000000000000" pitchFamily="2" charset="2"/>
              <a:buNone/>
            </a:pPr>
            <a:endParaRPr lang="en-US" altLang="en-US" sz="1000" dirty="0">
              <a:solidFill>
                <a:srgbClr val="808080"/>
              </a:solidFill>
            </a:endParaRPr>
          </a:p>
          <a:p>
            <a:pPr eaLnBrk="1" hangingPunct="1">
              <a:lnSpc>
                <a:spcPct val="80000"/>
              </a:lnSpc>
            </a:pPr>
            <a:r>
              <a:rPr lang="en-US" altLang="en-US" sz="1200" dirty="0">
                <a:solidFill>
                  <a:srgbClr val="0000FF"/>
                </a:solidFill>
              </a:rPr>
              <a:t>FINALLY </a:t>
            </a:r>
          </a:p>
          <a:p>
            <a:pPr lvl="1" eaLnBrk="1" hangingPunct="1">
              <a:lnSpc>
                <a:spcPct val="80000"/>
              </a:lnSpc>
              <a:buFont typeface="Wingdings" panose="05000000000000000000" pitchFamily="2" charset="2"/>
              <a:buNone/>
            </a:pPr>
            <a:r>
              <a:rPr lang="en-US" altLang="en-US" sz="1000" noProof="1">
                <a:solidFill>
                  <a:srgbClr val="808080"/>
                </a:solidFill>
              </a:rPr>
              <a:t>DROP TABLE T_SQLUnPivotTest</a:t>
            </a:r>
          </a:p>
          <a:p>
            <a:pPr lvl="1" eaLnBrk="1" hangingPunct="1">
              <a:lnSpc>
                <a:spcPct val="80000"/>
              </a:lnSpc>
              <a:buFont typeface="Wingdings" panose="05000000000000000000" pitchFamily="2" charset="2"/>
              <a:buNone/>
            </a:pPr>
            <a:r>
              <a:rPr lang="en-US" altLang="en-US" sz="1000" noProof="1">
                <a:solidFill>
                  <a:srgbClr val="808080"/>
                </a:solidFill>
              </a:rPr>
              <a:t>DROP TABLE T_SQLPivotTest</a:t>
            </a:r>
          </a:p>
        </p:txBody>
      </p:sp>
      <p:sp>
        <p:nvSpPr>
          <p:cNvPr id="104452" name="AutoShape 4">
            <a:extLst>
              <a:ext uri="{FF2B5EF4-FFF2-40B4-BE49-F238E27FC236}">
                <a16:creationId xmlns:a16="http://schemas.microsoft.com/office/drawing/2014/main" id="{EFEAADF3-CD8E-4FE3-8125-CDB3615E3692}"/>
              </a:ext>
            </a:extLst>
          </p:cNvPr>
          <p:cNvSpPr>
            <a:spLocks/>
          </p:cNvSpPr>
          <p:nvPr/>
        </p:nvSpPr>
        <p:spPr bwMode="auto">
          <a:xfrm>
            <a:off x="7315200" y="3810000"/>
            <a:ext cx="228600" cy="1524000"/>
          </a:xfrm>
          <a:prstGeom prst="rightBrace">
            <a:avLst>
              <a:gd name="adj1" fmla="val 55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endParaRPr lang="en-US" altLang="en-US" sz="2400">
              <a:latin typeface="Arial Narrow" panose="020B0606020202030204" pitchFamily="34" charset="0"/>
            </a:endParaRPr>
          </a:p>
        </p:txBody>
      </p:sp>
      <p:sp>
        <p:nvSpPr>
          <p:cNvPr id="104453" name="Oval 5">
            <a:extLst>
              <a:ext uri="{FF2B5EF4-FFF2-40B4-BE49-F238E27FC236}">
                <a16:creationId xmlns:a16="http://schemas.microsoft.com/office/drawing/2014/main" id="{A72B4188-8437-451D-B988-BA2D9CF44CA8}"/>
              </a:ext>
            </a:extLst>
          </p:cNvPr>
          <p:cNvSpPr>
            <a:spLocks noChangeArrowheads="1"/>
          </p:cNvSpPr>
          <p:nvPr/>
        </p:nvSpPr>
        <p:spPr bwMode="auto">
          <a:xfrm>
            <a:off x="7543800" y="4295776"/>
            <a:ext cx="990600" cy="5254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200">
                <a:latin typeface="Arial Narrow" panose="020B0606020202030204" pitchFamily="34" charset="0"/>
              </a:rPr>
              <a:t>Unpivot syntax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6CA7FBA1-A986-F23E-F43C-4A0B3B25639A}"/>
              </a:ext>
            </a:extLst>
          </p:cNvPr>
          <p:cNvSpPr>
            <a:spLocks noChangeArrowheads="1"/>
          </p:cNvSpPr>
          <p:nvPr/>
        </p:nvSpPr>
        <p:spPr bwMode="auto">
          <a:xfrm>
            <a:off x="1981200" y="261196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marL="457200" lvl="1" indent="0" eaLnBrk="1" hangingPunct="1">
              <a:buNone/>
            </a:pPr>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2698721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88FF22B-098B-4C14-8D9F-16C90DFA4B40}"/>
              </a:ext>
            </a:extLst>
          </p:cNvPr>
          <p:cNvSpPr>
            <a:spLocks noGrp="1" noChangeArrowheads="1"/>
          </p:cNvSpPr>
          <p:nvPr>
            <p:ph type="title"/>
          </p:nvPr>
        </p:nvSpPr>
        <p:spPr/>
        <p:txBody>
          <a:bodyPr/>
          <a:lstStyle/>
          <a:p>
            <a:r>
              <a:rPr lang="en-US" altLang="en-US" dirty="0">
                <a:latin typeface="Arial" panose="020B0604020202020204" pitchFamily="34" charset="0"/>
              </a:rPr>
              <a:t>UPDATE s</a:t>
            </a:r>
            <a:r>
              <a:rPr lang="en-US" altLang="en-US" sz="2800" dirty="0"/>
              <a:t>tatement with JOIN</a:t>
            </a:r>
            <a:br>
              <a:rPr lang="en-US" altLang="en-US" sz="2800" dirty="0"/>
            </a:br>
            <a:endParaRPr lang="en-US" altLang="en-US" dirty="0">
              <a:latin typeface="Arial" panose="020B0604020202020204" pitchFamily="34" charset="0"/>
            </a:endParaRPr>
          </a:p>
        </p:txBody>
      </p:sp>
      <p:sp>
        <p:nvSpPr>
          <p:cNvPr id="113667" name="Rectangle 3">
            <a:extLst>
              <a:ext uri="{FF2B5EF4-FFF2-40B4-BE49-F238E27FC236}">
                <a16:creationId xmlns:a16="http://schemas.microsoft.com/office/drawing/2014/main" id="{87CF3DCF-146C-4A6A-9CFD-B8B38B3BAA3C}"/>
              </a:ext>
            </a:extLst>
          </p:cNvPr>
          <p:cNvSpPr>
            <a:spLocks noGrp="1" noChangeArrowheads="1"/>
          </p:cNvSpPr>
          <p:nvPr>
            <p:ph type="body" idx="1"/>
          </p:nvPr>
        </p:nvSpPr>
        <p:spPr/>
        <p:txBody>
          <a:bodyPr>
            <a:normAutofit/>
          </a:bodyPr>
          <a:lstStyle/>
          <a:p>
            <a:pPr eaLnBrk="1" hangingPunct="1"/>
            <a:r>
              <a:rPr lang="en-US" altLang="en-US" dirty="0"/>
              <a:t>UPDATE statement uses joins during the below scenarios:</a:t>
            </a:r>
          </a:p>
          <a:p>
            <a:pPr lvl="1"/>
            <a:r>
              <a:rPr lang="en-US" dirty="0">
                <a:solidFill>
                  <a:srgbClr val="222222"/>
                </a:solidFill>
                <a:latin typeface="Helvetica Neue"/>
              </a:rPr>
              <a:t>F</a:t>
            </a:r>
            <a:r>
              <a:rPr lang="en-US" b="0" i="0" dirty="0">
                <a:solidFill>
                  <a:srgbClr val="222222"/>
                </a:solidFill>
                <a:effectLst/>
                <a:latin typeface="Helvetica Neue"/>
              </a:rPr>
              <a:t>iltering of rows by referencing another table with a join</a:t>
            </a:r>
            <a:endParaRPr lang="en-US" altLang="en-US" dirty="0"/>
          </a:p>
          <a:p>
            <a:pPr lvl="1"/>
            <a:r>
              <a:rPr lang="en-US" altLang="en-US" dirty="0"/>
              <a:t>Update the data in one table based on the value from another table</a:t>
            </a:r>
          </a:p>
          <a:p>
            <a:pPr lvl="1"/>
            <a:r>
              <a:rPr lang="en-US" altLang="en-US" dirty="0"/>
              <a:t>Syntax:</a:t>
            </a:r>
          </a:p>
          <a:p>
            <a:pPr marL="914400" lvl="2" indent="0">
              <a:buNone/>
            </a:pPr>
            <a:r>
              <a:rPr lang="en-US" dirty="0">
                <a:solidFill>
                  <a:srgbClr val="808080"/>
                </a:solidFill>
              </a:rPr>
              <a:t>UPDATE table1 SET column1 = &lt;expression1 | value1&gt; FROM table1 </a:t>
            </a:r>
          </a:p>
          <a:p>
            <a:pPr marL="914400" lvl="2" indent="0">
              <a:buNone/>
            </a:pPr>
            <a:r>
              <a:rPr lang="en-US" dirty="0">
                <a:solidFill>
                  <a:srgbClr val="808080"/>
                </a:solidFill>
              </a:rPr>
              <a:t>[INNER | OUTER LEFT | OUTER RIGHT] JOIN table2 </a:t>
            </a:r>
          </a:p>
          <a:p>
            <a:pPr marL="914400" lvl="2" indent="0">
              <a:buNone/>
            </a:pPr>
            <a:r>
              <a:rPr lang="en-US" dirty="0">
                <a:solidFill>
                  <a:srgbClr val="808080"/>
                </a:solidFill>
              </a:rPr>
              <a:t>on table1.keycolumn = table2.keycolumn [WHERE condition]</a:t>
            </a:r>
          </a:p>
          <a:p>
            <a:pPr marL="914400" lvl="2" indent="0">
              <a:buNone/>
            </a:pPr>
            <a:endParaRPr lang="en-US" altLang="en-US" dirty="0">
              <a:solidFill>
                <a:srgbClr val="808080"/>
              </a:solidFill>
            </a:endParaRPr>
          </a:p>
          <a:p>
            <a:r>
              <a:rPr lang="en-US" altLang="en-US" dirty="0"/>
              <a:t>Things to Consider:</a:t>
            </a:r>
          </a:p>
          <a:p>
            <a:pPr lvl="1"/>
            <a:r>
              <a:rPr lang="en-US" b="0" i="0" dirty="0">
                <a:solidFill>
                  <a:srgbClr val="222222"/>
                </a:solidFill>
                <a:effectLst/>
                <a:latin typeface="Helvetica Neue"/>
              </a:rPr>
              <a:t>For optimizing update operations, try to minimize the transaction size : Hence b</a:t>
            </a:r>
            <a:r>
              <a:rPr lang="en-US" altLang="en-US" dirty="0"/>
              <a:t>atch update is usually a faster approach</a:t>
            </a:r>
          </a:p>
          <a:p>
            <a:pPr lvl="1"/>
            <a:r>
              <a:rPr lang="en-US" altLang="en-US" dirty="0"/>
              <a:t>Using transaction handling</a:t>
            </a:r>
          </a:p>
          <a:p>
            <a:pPr lvl="1"/>
            <a:r>
              <a:rPr lang="en-US" altLang="en-US" dirty="0"/>
              <a:t>Always make sure to use a WHERE clause unless entire table needs to be update</a:t>
            </a:r>
          </a:p>
          <a:p>
            <a:pPr lvl="1"/>
            <a:r>
              <a:rPr lang="en-US" altLang="en-US" dirty="0"/>
              <a:t>Do large updates during low peak usage times to minimize blocking of other processes</a:t>
            </a:r>
          </a:p>
          <a:p>
            <a:pPr lvl="1"/>
            <a:r>
              <a:rPr lang="en-US" altLang="en-US" dirty="0"/>
              <a:t>If triggers are used on a table, it is helpful to disable the triggers prior to doing large updates if possible</a:t>
            </a:r>
          </a:p>
          <a:p>
            <a:pPr lvl="1"/>
            <a:r>
              <a:rPr lang="en-US" altLang="en-US" dirty="0"/>
              <a:t>Make sure the correct indexes in place to optimize the update. If you have indexes that are not being used for the table, removing them could help optimize the update</a:t>
            </a:r>
          </a:p>
        </p:txBody>
      </p:sp>
    </p:spTree>
    <p:extLst>
      <p:ext uri="{BB962C8B-B14F-4D97-AF65-F5344CB8AC3E}">
        <p14:creationId xmlns:p14="http://schemas.microsoft.com/office/powerpoint/2010/main" val="362809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88FF22B-098B-4C14-8D9F-16C90DFA4B40}"/>
              </a:ext>
            </a:extLst>
          </p:cNvPr>
          <p:cNvSpPr>
            <a:spLocks noGrp="1" noChangeArrowheads="1"/>
          </p:cNvSpPr>
          <p:nvPr>
            <p:ph type="title"/>
          </p:nvPr>
        </p:nvSpPr>
        <p:spPr/>
        <p:txBody>
          <a:bodyPr/>
          <a:lstStyle/>
          <a:p>
            <a:r>
              <a:rPr lang="en-US" altLang="en-US" dirty="0">
                <a:latin typeface="Arial" panose="020B0604020202020204" pitchFamily="34" charset="0"/>
              </a:rPr>
              <a:t>UPDATE s</a:t>
            </a:r>
            <a:r>
              <a:rPr lang="en-US" altLang="en-US" sz="2800" dirty="0"/>
              <a:t>tatement with JOIN</a:t>
            </a:r>
            <a:br>
              <a:rPr lang="en-US" altLang="en-US" sz="2800" dirty="0"/>
            </a:br>
            <a:endParaRPr lang="en-US" altLang="en-US" dirty="0">
              <a:latin typeface="Arial" panose="020B0604020202020204" pitchFamily="34" charset="0"/>
            </a:endParaRPr>
          </a:p>
        </p:txBody>
      </p:sp>
      <p:sp>
        <p:nvSpPr>
          <p:cNvPr id="113667" name="Rectangle 3">
            <a:extLst>
              <a:ext uri="{FF2B5EF4-FFF2-40B4-BE49-F238E27FC236}">
                <a16:creationId xmlns:a16="http://schemas.microsoft.com/office/drawing/2014/main" id="{87CF3DCF-146C-4A6A-9CFD-B8B38B3BAA3C}"/>
              </a:ext>
            </a:extLst>
          </p:cNvPr>
          <p:cNvSpPr>
            <a:spLocks noGrp="1" noChangeArrowheads="1"/>
          </p:cNvSpPr>
          <p:nvPr>
            <p:ph type="body" idx="1"/>
          </p:nvPr>
        </p:nvSpPr>
        <p:spPr/>
        <p:txBody>
          <a:bodyPr>
            <a:normAutofit fontScale="77500" lnSpcReduction="20000"/>
          </a:bodyPr>
          <a:lstStyle/>
          <a:p>
            <a:pPr eaLnBrk="1" hangingPunct="1"/>
            <a:r>
              <a:rPr lang="en-US" altLang="en-US" sz="2300" dirty="0"/>
              <a:t>Batch UPDATE :</a:t>
            </a:r>
          </a:p>
          <a:p>
            <a:pPr lvl="1"/>
            <a:r>
              <a:rPr lang="en-US" altLang="en-US" sz="2100" dirty="0"/>
              <a:t>UPDATE</a:t>
            </a:r>
            <a:r>
              <a:rPr lang="en-US" sz="2100" dirty="0"/>
              <a:t> can be done row by row, or in bulk or in small batches. </a:t>
            </a:r>
          </a:p>
          <a:p>
            <a:pPr lvl="1"/>
            <a:r>
              <a:rPr lang="en-US" sz="2100" dirty="0"/>
              <a:t>Batch update </a:t>
            </a:r>
            <a:r>
              <a:rPr lang="en-US" sz="2100" b="0" i="0" dirty="0">
                <a:solidFill>
                  <a:srgbClr val="222222"/>
                </a:solidFill>
                <a:effectLst/>
              </a:rPr>
              <a:t>is usually much faster than the other two approaches as the transaction size is minimized and also the data logged, and resources used are minimized.</a:t>
            </a:r>
          </a:p>
          <a:p>
            <a:pPr lvl="1"/>
            <a:r>
              <a:rPr lang="en-US" sz="2100" dirty="0">
                <a:solidFill>
                  <a:srgbClr val="222222"/>
                </a:solidFill>
              </a:rPr>
              <a:t>I</a:t>
            </a:r>
            <a:r>
              <a:rPr lang="en-US" sz="2100" b="0" i="0" dirty="0">
                <a:solidFill>
                  <a:srgbClr val="222222"/>
                </a:solidFill>
                <a:effectLst/>
              </a:rPr>
              <a:t>nstead of doing row by row updates or one big update,  the data can be divided into batches of say some 10K-20k rows and update operation can be performed</a:t>
            </a:r>
            <a:endParaRPr lang="en-US" sz="2100" dirty="0"/>
          </a:p>
          <a:p>
            <a:pPr eaLnBrk="1" hangingPunct="1"/>
            <a:r>
              <a:rPr lang="en-US" altLang="en-US" sz="2300" dirty="0"/>
              <a:t>Example:</a:t>
            </a:r>
          </a:p>
          <a:p>
            <a:pPr marL="457200" lvl="1" indent="0">
              <a:buNone/>
            </a:pPr>
            <a:r>
              <a:rPr lang="en-US" sz="1900" dirty="0">
                <a:solidFill>
                  <a:srgbClr val="808080"/>
                </a:solidFill>
              </a:rPr>
              <a:t>DECLARE @id_control INT = 0</a:t>
            </a:r>
          </a:p>
          <a:p>
            <a:pPr marL="457200" lvl="1" indent="0">
              <a:buNone/>
            </a:pPr>
            <a:r>
              <a:rPr lang="en-US" sz="1900" dirty="0">
                <a:solidFill>
                  <a:srgbClr val="808080"/>
                </a:solidFill>
              </a:rPr>
              <a:t>DECLARE @batchSize INT = 1000000</a:t>
            </a:r>
          </a:p>
          <a:p>
            <a:pPr marL="457200" lvl="1" indent="0">
              <a:buNone/>
            </a:pPr>
            <a:r>
              <a:rPr lang="en-US" sz="1900" dirty="0">
                <a:solidFill>
                  <a:srgbClr val="808080"/>
                </a:solidFill>
              </a:rPr>
              <a:t>DECLARE @results INT = 1 WHILE (@results &gt; 0)</a:t>
            </a:r>
          </a:p>
          <a:p>
            <a:pPr marL="457200" lvl="1" indent="0">
              <a:buNone/>
            </a:pPr>
            <a:r>
              <a:rPr lang="en-US" sz="1900" dirty="0">
                <a:solidFill>
                  <a:srgbClr val="808080"/>
                </a:solidFill>
              </a:rPr>
              <a:t>BEGIN</a:t>
            </a:r>
          </a:p>
          <a:p>
            <a:pPr marL="457200" lvl="1" indent="0">
              <a:buNone/>
            </a:pPr>
            <a:r>
              <a:rPr lang="en-US" sz="1900" dirty="0">
                <a:solidFill>
                  <a:srgbClr val="808080"/>
                </a:solidFill>
              </a:rPr>
              <a:t>   BEGIN TRAN;</a:t>
            </a:r>
          </a:p>
          <a:p>
            <a:pPr marL="457200" lvl="1" indent="0">
              <a:buNone/>
            </a:pPr>
            <a:r>
              <a:rPr lang="en-US" sz="1900" dirty="0">
                <a:solidFill>
                  <a:srgbClr val="808080"/>
                </a:solidFill>
              </a:rPr>
              <a:t>   UPDATE [</a:t>
            </a:r>
            <a:r>
              <a:rPr lang="en-US" sz="1900" dirty="0" err="1">
                <a:solidFill>
                  <a:srgbClr val="808080"/>
                </a:solidFill>
              </a:rPr>
              <a:t>dbo</a:t>
            </a:r>
            <a:r>
              <a:rPr lang="en-US" sz="1900" dirty="0">
                <a:solidFill>
                  <a:srgbClr val="808080"/>
                </a:solidFill>
              </a:rPr>
              <a:t>].[</a:t>
            </a:r>
            <a:r>
              <a:rPr lang="en-US" sz="1900" dirty="0" err="1">
                <a:solidFill>
                  <a:srgbClr val="808080"/>
                </a:solidFill>
              </a:rPr>
              <a:t>MyTestTable</a:t>
            </a:r>
            <a:r>
              <a:rPr lang="en-US" sz="1900" dirty="0">
                <a:solidFill>
                  <a:srgbClr val="808080"/>
                </a:solidFill>
              </a:rPr>
              <a:t>] LEFT JOIN [</a:t>
            </a:r>
            <a:r>
              <a:rPr lang="en-US" sz="1900" dirty="0" err="1">
                <a:solidFill>
                  <a:srgbClr val="808080"/>
                </a:solidFill>
              </a:rPr>
              <a:t>dbo</a:t>
            </a:r>
            <a:r>
              <a:rPr lang="en-US" sz="1900" dirty="0">
                <a:solidFill>
                  <a:srgbClr val="808080"/>
                </a:solidFill>
              </a:rPr>
              <a:t>].[MyTestTable2] b ON a.ID = b.ID </a:t>
            </a:r>
          </a:p>
          <a:p>
            <a:pPr marL="457200" lvl="1" indent="0">
              <a:buNone/>
            </a:pPr>
            <a:r>
              <a:rPr lang="en-US" sz="1900" dirty="0">
                <a:solidFill>
                  <a:srgbClr val="808080"/>
                </a:solidFill>
              </a:rPr>
              <a:t>   SET [</a:t>
            </a:r>
            <a:r>
              <a:rPr lang="en-US" sz="1900" dirty="0" err="1">
                <a:solidFill>
                  <a:srgbClr val="808080"/>
                </a:solidFill>
              </a:rPr>
              <a:t>dbo</a:t>
            </a:r>
            <a:r>
              <a:rPr lang="en-US" sz="1900" dirty="0">
                <a:solidFill>
                  <a:srgbClr val="808080"/>
                </a:solidFill>
              </a:rPr>
              <a:t>].[</a:t>
            </a:r>
            <a:r>
              <a:rPr lang="en-US" sz="1900" dirty="0" err="1">
                <a:solidFill>
                  <a:srgbClr val="808080"/>
                </a:solidFill>
              </a:rPr>
              <a:t>MyTestTable</a:t>
            </a:r>
            <a:r>
              <a:rPr lang="en-US" sz="1900" dirty="0">
                <a:solidFill>
                  <a:srgbClr val="808080"/>
                </a:solidFill>
              </a:rPr>
              <a:t>] .</a:t>
            </a:r>
            <a:r>
              <a:rPr lang="en-US" sz="1900" dirty="0" err="1">
                <a:solidFill>
                  <a:srgbClr val="808080"/>
                </a:solidFill>
              </a:rPr>
              <a:t>dataVarchar</a:t>
            </a:r>
            <a:r>
              <a:rPr lang="en-US" sz="1900" dirty="0">
                <a:solidFill>
                  <a:srgbClr val="808080"/>
                </a:solidFill>
              </a:rPr>
              <a:t> = [</a:t>
            </a:r>
            <a:r>
              <a:rPr lang="en-US" sz="1900" dirty="0" err="1">
                <a:solidFill>
                  <a:srgbClr val="808080"/>
                </a:solidFill>
              </a:rPr>
              <a:t>dbo</a:t>
            </a:r>
            <a:r>
              <a:rPr lang="en-US" sz="1900" dirty="0">
                <a:solidFill>
                  <a:srgbClr val="808080"/>
                </a:solidFill>
              </a:rPr>
              <a:t>].[MyTestTable2].data2</a:t>
            </a:r>
          </a:p>
          <a:p>
            <a:pPr marL="457200" lvl="1" indent="0">
              <a:buNone/>
            </a:pPr>
            <a:r>
              <a:rPr lang="en-US" sz="1900" dirty="0">
                <a:solidFill>
                  <a:srgbClr val="808080"/>
                </a:solidFill>
              </a:rPr>
              <a:t>   WHERE </a:t>
            </a:r>
            <a:r>
              <a:rPr lang="en-US" sz="1900" dirty="0" err="1">
                <a:solidFill>
                  <a:srgbClr val="808080"/>
                </a:solidFill>
              </a:rPr>
              <a:t>dataInt</a:t>
            </a:r>
            <a:r>
              <a:rPr lang="en-US" sz="1900" dirty="0">
                <a:solidFill>
                  <a:srgbClr val="808080"/>
                </a:solidFill>
              </a:rPr>
              <a:t> &gt; 200</a:t>
            </a:r>
          </a:p>
          <a:p>
            <a:pPr marL="457200" lvl="1" indent="0">
              <a:buNone/>
            </a:pPr>
            <a:r>
              <a:rPr lang="en-US" sz="1900" dirty="0">
                <a:solidFill>
                  <a:srgbClr val="808080"/>
                </a:solidFill>
              </a:rPr>
              <a:t>   AND id &gt; @id_control</a:t>
            </a:r>
          </a:p>
          <a:p>
            <a:pPr marL="457200" lvl="1" indent="0">
              <a:buNone/>
            </a:pPr>
            <a:r>
              <a:rPr lang="en-US" sz="1900" dirty="0">
                <a:solidFill>
                  <a:srgbClr val="808080"/>
                </a:solidFill>
              </a:rPr>
              <a:t>   AND id &lt;= @id_control + @batchSize</a:t>
            </a:r>
          </a:p>
          <a:p>
            <a:pPr marL="457200" lvl="1" indent="0">
              <a:buNone/>
            </a:pPr>
            <a:r>
              <a:rPr lang="en-US" sz="1900" dirty="0">
                <a:solidFill>
                  <a:srgbClr val="808080"/>
                </a:solidFill>
              </a:rPr>
              <a:t>   SET @results = @@ROWCOUNT</a:t>
            </a:r>
          </a:p>
          <a:p>
            <a:pPr marL="457200" lvl="1" indent="0">
              <a:buNone/>
            </a:pPr>
            <a:r>
              <a:rPr lang="en-US" sz="1900" dirty="0">
                <a:solidFill>
                  <a:srgbClr val="808080"/>
                </a:solidFill>
              </a:rPr>
              <a:t>   COMMIT TRAN;  </a:t>
            </a:r>
          </a:p>
          <a:p>
            <a:pPr marL="457200" lvl="1" indent="0">
              <a:buNone/>
            </a:pPr>
            <a:r>
              <a:rPr lang="en-US" sz="1900" dirty="0">
                <a:solidFill>
                  <a:srgbClr val="808080"/>
                </a:solidFill>
              </a:rPr>
              <a:t>   -- next batch</a:t>
            </a:r>
          </a:p>
          <a:p>
            <a:pPr marL="457200" lvl="1" indent="0">
              <a:buNone/>
            </a:pPr>
            <a:r>
              <a:rPr lang="en-US" sz="1900" dirty="0">
                <a:solidFill>
                  <a:srgbClr val="808080"/>
                </a:solidFill>
              </a:rPr>
              <a:t>   SET @id_control = @id_control + @batchSize</a:t>
            </a:r>
          </a:p>
          <a:p>
            <a:pPr marL="457200" lvl="1" indent="0">
              <a:buNone/>
            </a:pPr>
            <a:r>
              <a:rPr lang="en-US" sz="1900" dirty="0">
                <a:solidFill>
                  <a:srgbClr val="808080"/>
                </a:solidFill>
              </a:rPr>
              <a:t>END</a:t>
            </a:r>
            <a:endParaRPr lang="en-US" altLang="en-US" sz="1900" dirty="0">
              <a:solidFill>
                <a:srgbClr val="808080"/>
              </a:solidFill>
            </a:endParaRPr>
          </a:p>
          <a:p>
            <a:pPr marL="457200" lvl="1" indent="0">
              <a:buNone/>
            </a:pPr>
            <a:endParaRPr lang="en-US" altLang="en-US" dirty="0">
              <a:solidFill>
                <a:srgbClr val="808080"/>
              </a:solidFill>
            </a:endParaRPr>
          </a:p>
          <a:p>
            <a:pPr marL="0" indent="0" eaLnBrk="1" hangingPunct="1">
              <a:buNone/>
            </a:pPr>
            <a:endParaRPr lang="en-US" altLang="en-US" dirty="0"/>
          </a:p>
        </p:txBody>
      </p:sp>
    </p:spTree>
    <p:extLst>
      <p:ext uri="{BB962C8B-B14F-4D97-AF65-F5344CB8AC3E}">
        <p14:creationId xmlns:p14="http://schemas.microsoft.com/office/powerpoint/2010/main" val="2607280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a:extLst>
              <a:ext uri="{FF2B5EF4-FFF2-40B4-BE49-F238E27FC236}">
                <a16:creationId xmlns:a16="http://schemas.microsoft.com/office/drawing/2014/main" id="{6CA7FBA1-A986-F23E-F43C-4A0B3B25639A}"/>
              </a:ext>
            </a:extLst>
          </p:cNvPr>
          <p:cNvSpPr>
            <a:spLocks noChangeArrowheads="1"/>
          </p:cNvSpPr>
          <p:nvPr/>
        </p:nvSpPr>
        <p:spPr bwMode="auto">
          <a:xfrm>
            <a:off x="1959300" y="284564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Advanced SQL Skills</a:t>
            </a:r>
          </a:p>
          <a:p>
            <a:pPr lvl="1" eaLnBrk="1" hangingPunct="1"/>
            <a:r>
              <a:rPr lang="en-US" altLang="en-US" sz="1200" b="1" dirty="0"/>
              <a:t>SQL Scripting</a:t>
            </a:r>
          </a:p>
          <a:p>
            <a:pPr lvl="1" eaLnBrk="1" hangingPunct="1"/>
            <a:r>
              <a:rPr lang="en-US" altLang="en-US" sz="1200" b="1" dirty="0"/>
              <a:t>Cursor</a:t>
            </a:r>
          </a:p>
          <a:p>
            <a:pPr lvl="1" eaLnBrk="1" hangingPunct="1"/>
            <a:r>
              <a:rPr lang="en-US" altLang="en-US" sz="1200" b="1" dirty="0"/>
              <a:t>Stored Procedure</a:t>
            </a:r>
          </a:p>
          <a:p>
            <a:pPr lvl="1" eaLnBrk="1" hangingPunct="1"/>
            <a:r>
              <a:rPr lang="en-US" altLang="en-US" sz="1200" b="1" dirty="0"/>
              <a:t>Importing Data to SQL</a:t>
            </a:r>
          </a:p>
          <a:p>
            <a:pPr lvl="1" eaLnBrk="1" hangingPunct="1"/>
            <a:r>
              <a:rPr lang="en-US" altLang="en-US" sz="1200" b="1" dirty="0"/>
              <a:t>Batch </a:t>
            </a:r>
          </a:p>
          <a:p>
            <a:pPr lvl="1"/>
            <a:r>
              <a:rPr lang="en-US" altLang="en-US" sz="1200" b="1" dirty="0"/>
              <a:t>Pivot and Unpivot</a:t>
            </a:r>
          </a:p>
          <a:p>
            <a:pPr lvl="1"/>
            <a:r>
              <a:rPr lang="en-US" altLang="en-US" sz="1200" b="1" dirty="0"/>
              <a:t>UPDATE Statement with JOIN</a:t>
            </a:r>
          </a:p>
          <a:p>
            <a:pPr lvl="1"/>
            <a:r>
              <a:rPr lang="en-US" altLang="en-US" sz="1200" b="1" dirty="0"/>
              <a:t>Window functions</a:t>
            </a:r>
          </a:p>
          <a:p>
            <a:pPr lvl="1" eaLnBrk="1" hangingPunct="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1887437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88FF22B-098B-4C14-8D9F-16C90DFA4B40}"/>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Window Functions</a:t>
            </a:r>
          </a:p>
        </p:txBody>
      </p:sp>
      <p:sp>
        <p:nvSpPr>
          <p:cNvPr id="113667" name="Rectangle 3">
            <a:extLst>
              <a:ext uri="{FF2B5EF4-FFF2-40B4-BE49-F238E27FC236}">
                <a16:creationId xmlns:a16="http://schemas.microsoft.com/office/drawing/2014/main" id="{87CF3DCF-146C-4A6A-9CFD-B8B38B3BAA3C}"/>
              </a:ext>
            </a:extLst>
          </p:cNvPr>
          <p:cNvSpPr>
            <a:spLocks noGrp="1" noChangeArrowheads="1"/>
          </p:cNvSpPr>
          <p:nvPr>
            <p:ph type="body" idx="1"/>
          </p:nvPr>
        </p:nvSpPr>
        <p:spPr/>
        <p:txBody>
          <a:bodyPr>
            <a:normAutofit/>
          </a:bodyPr>
          <a:lstStyle/>
          <a:p>
            <a:pPr eaLnBrk="1" hangingPunct="1"/>
            <a:r>
              <a:rPr lang="en-US" altLang="en-US" dirty="0"/>
              <a:t>Window functions applies aggregate and ranking functions over a particular window (set of rows). OVER clause is used with window functions to define that window. OVER clause does two things : </a:t>
            </a:r>
          </a:p>
          <a:p>
            <a:pPr lvl="1"/>
            <a:r>
              <a:rPr lang="en-US" altLang="en-US" dirty="0"/>
              <a:t>Partitions rows into form set of rows. (PARTITION BY clause is used) </a:t>
            </a:r>
          </a:p>
          <a:p>
            <a:pPr lvl="1"/>
            <a:r>
              <a:rPr lang="en-US" altLang="en-US" dirty="0"/>
              <a:t>Orders rows within those partitions into a particular order. (ORDER BY clause is used) .</a:t>
            </a:r>
          </a:p>
          <a:p>
            <a:pPr marL="457200" lvl="1" indent="0">
              <a:buNone/>
            </a:pPr>
            <a:endParaRPr lang="en-US" altLang="en-US" dirty="0"/>
          </a:p>
          <a:p>
            <a:pPr lvl="1" eaLnBrk="1" hangingPunct="1">
              <a:buFont typeface="Wingdings" panose="05000000000000000000" pitchFamily="2" charset="2"/>
              <a:buNone/>
            </a:pPr>
            <a:r>
              <a:rPr lang="en-US" altLang="en-US" dirty="0"/>
              <a:t>Syntax:</a:t>
            </a:r>
          </a:p>
          <a:p>
            <a:pPr marL="457200" lvl="1" indent="0" eaLnBrk="1" hangingPunct="1">
              <a:buNone/>
            </a:pPr>
            <a:r>
              <a:rPr lang="en-US" altLang="en-US" dirty="0" err="1">
                <a:solidFill>
                  <a:srgbClr val="808080"/>
                </a:solidFill>
              </a:rPr>
              <a:t>window_function_name</a:t>
            </a:r>
            <a:r>
              <a:rPr lang="en-US" altLang="en-US" dirty="0">
                <a:solidFill>
                  <a:srgbClr val="808080"/>
                </a:solidFill>
              </a:rPr>
              <a:t> ( expression ) OVER (</a:t>
            </a:r>
          </a:p>
          <a:p>
            <a:pPr marL="457200" lvl="1" indent="0" eaLnBrk="1" hangingPunct="1">
              <a:buNone/>
            </a:pPr>
            <a:r>
              <a:rPr lang="en-US" altLang="en-US" dirty="0">
                <a:solidFill>
                  <a:srgbClr val="808080"/>
                </a:solidFill>
              </a:rPr>
              <a:t>    </a:t>
            </a:r>
            <a:r>
              <a:rPr lang="en-US" altLang="en-US" dirty="0" err="1">
                <a:solidFill>
                  <a:srgbClr val="808080"/>
                </a:solidFill>
              </a:rPr>
              <a:t>partition_clause</a:t>
            </a:r>
            <a:endParaRPr lang="en-US" altLang="en-US" dirty="0">
              <a:solidFill>
                <a:srgbClr val="808080"/>
              </a:solidFill>
            </a:endParaRPr>
          </a:p>
          <a:p>
            <a:pPr marL="457200" lvl="1" indent="0" eaLnBrk="1" hangingPunct="1">
              <a:buNone/>
            </a:pPr>
            <a:r>
              <a:rPr lang="en-US" altLang="en-US" dirty="0">
                <a:solidFill>
                  <a:srgbClr val="808080"/>
                </a:solidFill>
              </a:rPr>
              <a:t>    </a:t>
            </a:r>
            <a:r>
              <a:rPr lang="en-US" altLang="en-US" dirty="0" err="1">
                <a:solidFill>
                  <a:srgbClr val="808080"/>
                </a:solidFill>
              </a:rPr>
              <a:t>order_clause</a:t>
            </a:r>
            <a:endParaRPr lang="en-US" altLang="en-US" dirty="0">
              <a:solidFill>
                <a:srgbClr val="808080"/>
              </a:solidFill>
            </a:endParaRPr>
          </a:p>
          <a:p>
            <a:pPr marL="457200" lvl="1" indent="0" eaLnBrk="1" hangingPunct="1">
              <a:buNone/>
            </a:pPr>
            <a:r>
              <a:rPr lang="en-US" altLang="en-US" dirty="0">
                <a:solidFill>
                  <a:srgbClr val="808080"/>
                </a:solidFill>
              </a:rPr>
              <a:t>    </a:t>
            </a:r>
            <a:r>
              <a:rPr lang="en-US" altLang="en-US" dirty="0" err="1">
                <a:solidFill>
                  <a:srgbClr val="808080"/>
                </a:solidFill>
              </a:rPr>
              <a:t>frame_clause</a:t>
            </a:r>
            <a:endParaRPr lang="en-US" altLang="en-US" dirty="0">
              <a:solidFill>
                <a:srgbClr val="808080"/>
              </a:solidFill>
            </a:endParaRPr>
          </a:p>
          <a:p>
            <a:pPr marL="457200" lvl="1" indent="0" eaLnBrk="1" hangingPunct="1">
              <a:buNone/>
            </a:pPr>
            <a:r>
              <a:rPr lang="en-US" altLang="en-US" dirty="0">
                <a:solidFill>
                  <a:srgbClr val="808080"/>
                </a:solidFill>
              </a:rPr>
              <a:t>)</a:t>
            </a:r>
          </a:p>
          <a:p>
            <a:pPr lvl="1"/>
            <a:endParaRPr lang="en-US" altLang="en-US" dirty="0"/>
          </a:p>
          <a:p>
            <a:r>
              <a:rPr lang="en-US" altLang="en-US" dirty="0"/>
              <a:t>Unlike regular aggregate functions (GROUP BY), use of a window function does not cause rows to become grouped into a single output row — the rows retain their separate identities</a:t>
            </a:r>
          </a:p>
          <a:p>
            <a:pPr eaLnBrk="1" hangingPunct="1"/>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2163135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6665471-9493-4B95-A499-11D21CDD36C2}"/>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Window Functions: Continued</a:t>
            </a:r>
          </a:p>
        </p:txBody>
      </p:sp>
      <p:sp>
        <p:nvSpPr>
          <p:cNvPr id="115715" name="Rectangle 3">
            <a:extLst>
              <a:ext uri="{FF2B5EF4-FFF2-40B4-BE49-F238E27FC236}">
                <a16:creationId xmlns:a16="http://schemas.microsoft.com/office/drawing/2014/main" id="{830217EB-0F0E-45F0-9CCC-BB751F046C46}"/>
              </a:ext>
            </a:extLst>
          </p:cNvPr>
          <p:cNvSpPr>
            <a:spLocks noGrp="1" noChangeArrowheads="1"/>
          </p:cNvSpPr>
          <p:nvPr>
            <p:ph type="body" idx="1"/>
          </p:nvPr>
        </p:nvSpPr>
        <p:spPr/>
        <p:txBody>
          <a:bodyPr>
            <a:normAutofit fontScale="70000" lnSpcReduction="20000"/>
          </a:bodyPr>
          <a:lstStyle/>
          <a:p>
            <a:pPr>
              <a:lnSpc>
                <a:spcPct val="110000"/>
              </a:lnSpc>
            </a:pPr>
            <a:r>
              <a:rPr lang="en-US" altLang="en-US" sz="2300" dirty="0"/>
              <a:t>The window functions are divided into three types value window functions, aggregation window functions, and ranking window functions:</a:t>
            </a:r>
          </a:p>
          <a:p>
            <a:pPr lvl="1">
              <a:lnSpc>
                <a:spcPct val="110000"/>
              </a:lnSpc>
            </a:pPr>
            <a:r>
              <a:rPr lang="en-US" altLang="en-US" sz="2300" dirty="0"/>
              <a:t>Aggregate window functions</a:t>
            </a:r>
          </a:p>
          <a:p>
            <a:pPr lvl="2">
              <a:lnSpc>
                <a:spcPct val="110000"/>
              </a:lnSpc>
            </a:pPr>
            <a:r>
              <a:rPr lang="en-US" altLang="en-US" sz="2000" dirty="0"/>
              <a:t>AVG()</a:t>
            </a:r>
          </a:p>
          <a:p>
            <a:pPr lvl="2">
              <a:lnSpc>
                <a:spcPct val="110000"/>
              </a:lnSpc>
            </a:pPr>
            <a:r>
              <a:rPr lang="en-US" altLang="en-US" sz="2000" dirty="0"/>
              <a:t>COUNT()</a:t>
            </a:r>
          </a:p>
          <a:p>
            <a:pPr lvl="2">
              <a:lnSpc>
                <a:spcPct val="110000"/>
              </a:lnSpc>
            </a:pPr>
            <a:r>
              <a:rPr lang="en-US" altLang="en-US" sz="2000" dirty="0"/>
              <a:t>MAX()</a:t>
            </a:r>
          </a:p>
          <a:p>
            <a:pPr lvl="2">
              <a:lnSpc>
                <a:spcPct val="110000"/>
              </a:lnSpc>
            </a:pPr>
            <a:r>
              <a:rPr lang="en-US" altLang="en-US" sz="2000" dirty="0"/>
              <a:t>MIN()</a:t>
            </a:r>
          </a:p>
          <a:p>
            <a:pPr lvl="2">
              <a:lnSpc>
                <a:spcPct val="110000"/>
              </a:lnSpc>
            </a:pPr>
            <a:r>
              <a:rPr lang="en-US" altLang="en-US" sz="2000" dirty="0"/>
              <a:t>SUM()</a:t>
            </a:r>
            <a:endParaRPr lang="en-US" altLang="en-US" sz="2300" dirty="0"/>
          </a:p>
          <a:p>
            <a:pPr lvl="1">
              <a:lnSpc>
                <a:spcPct val="110000"/>
              </a:lnSpc>
            </a:pPr>
            <a:r>
              <a:rPr lang="en-US" altLang="en-US" sz="2300" dirty="0"/>
              <a:t>Ranking window functions</a:t>
            </a:r>
          </a:p>
          <a:p>
            <a:pPr lvl="2">
              <a:lnSpc>
                <a:spcPct val="110000"/>
              </a:lnSpc>
            </a:pPr>
            <a:r>
              <a:rPr lang="en-US" altLang="en-US" sz="2000" dirty="0"/>
              <a:t>ROW_NUMBER()</a:t>
            </a:r>
          </a:p>
          <a:p>
            <a:pPr lvl="2">
              <a:lnSpc>
                <a:spcPct val="110000"/>
              </a:lnSpc>
            </a:pPr>
            <a:r>
              <a:rPr lang="en-US" altLang="en-US" sz="2000" dirty="0"/>
              <a:t>DENSE_RANK()</a:t>
            </a:r>
          </a:p>
          <a:p>
            <a:pPr lvl="2">
              <a:lnSpc>
                <a:spcPct val="110000"/>
              </a:lnSpc>
            </a:pPr>
            <a:r>
              <a:rPr lang="en-US" altLang="en-US" sz="2000" dirty="0"/>
              <a:t>RANK()</a:t>
            </a:r>
          </a:p>
          <a:p>
            <a:pPr lvl="2">
              <a:lnSpc>
                <a:spcPct val="110000"/>
              </a:lnSpc>
            </a:pPr>
            <a:r>
              <a:rPr lang="en-US" altLang="en-US" sz="2000" dirty="0"/>
              <a:t>NTILE()</a:t>
            </a:r>
          </a:p>
          <a:p>
            <a:pPr lvl="2">
              <a:lnSpc>
                <a:spcPct val="110000"/>
              </a:lnSpc>
            </a:pPr>
            <a:r>
              <a:rPr lang="en-US" altLang="en-US" sz="2000" dirty="0"/>
              <a:t>PERCENT_RANK()</a:t>
            </a:r>
          </a:p>
          <a:p>
            <a:pPr lvl="1">
              <a:lnSpc>
                <a:spcPct val="110000"/>
              </a:lnSpc>
            </a:pPr>
            <a:r>
              <a:rPr lang="en-US" altLang="en-US" sz="2300" dirty="0"/>
              <a:t>Value window functions</a:t>
            </a:r>
          </a:p>
          <a:p>
            <a:pPr lvl="2">
              <a:lnSpc>
                <a:spcPct val="110000"/>
              </a:lnSpc>
            </a:pPr>
            <a:r>
              <a:rPr lang="en-US" altLang="en-US" sz="2000" dirty="0"/>
              <a:t>LAG()</a:t>
            </a:r>
          </a:p>
          <a:p>
            <a:pPr lvl="2">
              <a:lnSpc>
                <a:spcPct val="110000"/>
              </a:lnSpc>
            </a:pPr>
            <a:r>
              <a:rPr lang="en-US" altLang="en-US" sz="2000" dirty="0"/>
              <a:t>LEAD()</a:t>
            </a:r>
          </a:p>
          <a:p>
            <a:pPr lvl="2">
              <a:lnSpc>
                <a:spcPct val="110000"/>
              </a:lnSpc>
            </a:pPr>
            <a:r>
              <a:rPr lang="en-US" altLang="en-US" sz="2000" dirty="0"/>
              <a:t>FIRST_VALUE()</a:t>
            </a:r>
          </a:p>
          <a:p>
            <a:pPr lvl="2">
              <a:lnSpc>
                <a:spcPct val="110000"/>
              </a:lnSpc>
            </a:pPr>
            <a:r>
              <a:rPr lang="en-US" altLang="en-US" sz="2000" dirty="0"/>
              <a:t>LAST_VALUE()</a:t>
            </a:r>
          </a:p>
          <a:p>
            <a:pPr lvl="2">
              <a:lnSpc>
                <a:spcPct val="110000"/>
              </a:lnSpc>
            </a:pPr>
            <a:endParaRPr lang="en-US" altLang="en-US" sz="1800" dirty="0"/>
          </a:p>
        </p:txBody>
      </p:sp>
    </p:spTree>
    <p:extLst>
      <p:ext uri="{BB962C8B-B14F-4D97-AF65-F5344CB8AC3E}">
        <p14:creationId xmlns:p14="http://schemas.microsoft.com/office/powerpoint/2010/main" val="4026504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6665471-9493-4B95-A499-11D21CDD36C2}"/>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Window Functions: Continued</a:t>
            </a:r>
          </a:p>
        </p:txBody>
      </p:sp>
      <p:sp>
        <p:nvSpPr>
          <p:cNvPr id="115715" name="Rectangle 3">
            <a:extLst>
              <a:ext uri="{FF2B5EF4-FFF2-40B4-BE49-F238E27FC236}">
                <a16:creationId xmlns:a16="http://schemas.microsoft.com/office/drawing/2014/main" id="{830217EB-0F0E-45F0-9CCC-BB751F046C46}"/>
              </a:ext>
            </a:extLst>
          </p:cNvPr>
          <p:cNvSpPr>
            <a:spLocks noGrp="1" noChangeArrowheads="1"/>
          </p:cNvSpPr>
          <p:nvPr>
            <p:ph type="body" idx="1"/>
          </p:nvPr>
        </p:nvSpPr>
        <p:spPr/>
        <p:txBody>
          <a:bodyPr>
            <a:normAutofit/>
          </a:bodyPr>
          <a:lstStyle/>
          <a:p>
            <a:r>
              <a:rPr lang="en-US" altLang="en-US" dirty="0"/>
              <a:t>Aggregate window function</a:t>
            </a:r>
          </a:p>
          <a:p>
            <a:pPr lvl="1"/>
            <a:r>
              <a:rPr lang="en-US" altLang="en-US" dirty="0"/>
              <a:t>Example: Calculating average salary of employees for each department and order employees within a department by age. </a:t>
            </a:r>
          </a:p>
          <a:p>
            <a:pPr lvl="2">
              <a:buNone/>
            </a:pPr>
            <a:r>
              <a:rPr lang="en-US" altLang="en-US" noProof="1">
                <a:solidFill>
                  <a:srgbClr val="808080"/>
                </a:solidFill>
              </a:rPr>
              <a:t>SELECT Name, Age, Department, Salary, </a:t>
            </a:r>
          </a:p>
          <a:p>
            <a:pPr lvl="2">
              <a:buNone/>
            </a:pPr>
            <a:r>
              <a:rPr lang="en-US" altLang="en-US" noProof="1">
                <a:solidFill>
                  <a:srgbClr val="808080"/>
                </a:solidFill>
              </a:rPr>
              <a:t> AVERAGE(Salary) OVER( PARTITION BY Department ORDER BY Age) AS Avg_Salary</a:t>
            </a:r>
          </a:p>
          <a:p>
            <a:pPr lvl="2">
              <a:buNone/>
            </a:pPr>
            <a:r>
              <a:rPr lang="en-US" altLang="en-US" noProof="1">
                <a:solidFill>
                  <a:srgbClr val="808080"/>
                </a:solidFill>
              </a:rPr>
              <a:t> FROM employee</a:t>
            </a:r>
          </a:p>
          <a:p>
            <a:pPr lvl="1"/>
            <a:r>
              <a:rPr lang="en-US" dirty="0"/>
              <a:t>In the above example, The average salary within each department is calculated and displayed in column </a:t>
            </a:r>
            <a:r>
              <a:rPr lang="en-US" dirty="0" err="1"/>
              <a:t>Avg_Salary</a:t>
            </a:r>
            <a:r>
              <a:rPr lang="en-US" dirty="0"/>
              <a:t>. Also, employees within particular department ( by which the data is partitioned) are ordered by their age. </a:t>
            </a:r>
            <a:endParaRPr lang="en-US" altLang="en-US" dirty="0"/>
          </a:p>
          <a:p>
            <a:pPr lvl="1" eaLnBrk="1" hangingPunct="1">
              <a:lnSpc>
                <a:spcPct val="90000"/>
              </a:lnSpc>
              <a:buFont typeface="Wingdings" panose="05000000000000000000" pitchFamily="2" charset="2"/>
              <a:buNone/>
            </a:pPr>
            <a:endParaRPr lang="en-US" altLang="en-US" noProof="1">
              <a:solidFill>
                <a:srgbClr val="808080"/>
              </a:solidFill>
            </a:endParaRPr>
          </a:p>
          <a:p>
            <a:pPr lvl="1" eaLnBrk="1" hangingPunct="1">
              <a:lnSpc>
                <a:spcPct val="90000"/>
              </a:lnSpc>
              <a:buFont typeface="Wingdings" panose="05000000000000000000" pitchFamily="2" charset="2"/>
              <a:buNone/>
            </a:pPr>
            <a:endParaRPr lang="en-US" altLang="en-US" noProof="1">
              <a:solidFill>
                <a:srgbClr val="808080"/>
              </a:solidFill>
            </a:endParaRPr>
          </a:p>
          <a:p>
            <a:pPr lvl="1" eaLnBrk="1" hangingPunct="1">
              <a:lnSpc>
                <a:spcPct val="90000"/>
              </a:lnSpc>
              <a:buFont typeface="Wingdings" panose="05000000000000000000" pitchFamily="2" charset="2"/>
              <a:buNone/>
            </a:pPr>
            <a:endParaRPr lang="en-US" altLang="en-US" noProof="1">
              <a:solidFill>
                <a:srgbClr val="808080"/>
              </a:solidFill>
            </a:endParaRPr>
          </a:p>
          <a:p>
            <a:pPr lvl="1" eaLnBrk="1" hangingPunct="1">
              <a:lnSpc>
                <a:spcPct val="90000"/>
              </a:lnSpc>
              <a:buFont typeface="Wingdings" panose="05000000000000000000" pitchFamily="2" charset="2"/>
              <a:buNone/>
            </a:pPr>
            <a:endParaRPr lang="en-US" altLang="en-US" noProof="1">
              <a:solidFill>
                <a:srgbClr val="808080"/>
              </a:solidFill>
            </a:endParaRPr>
          </a:p>
          <a:p>
            <a:pPr lvl="1" eaLnBrk="1" hangingPunct="1">
              <a:lnSpc>
                <a:spcPct val="90000"/>
              </a:lnSpc>
              <a:buFont typeface="Wingdings" panose="05000000000000000000" pitchFamily="2" charset="2"/>
              <a:buNone/>
            </a:pPr>
            <a:endParaRPr lang="en-US" altLang="en-US" noProof="1">
              <a:solidFill>
                <a:srgbClr val="808080"/>
              </a:solidFill>
            </a:endParaRPr>
          </a:p>
          <a:p>
            <a:pPr lvl="1" eaLnBrk="1" hangingPunct="1">
              <a:lnSpc>
                <a:spcPct val="90000"/>
              </a:lnSpc>
              <a:buFont typeface="Wingdings" panose="05000000000000000000" pitchFamily="2" charset="2"/>
              <a:buNone/>
            </a:pPr>
            <a:endParaRPr lang="en-US" altLang="en-US" noProof="1">
              <a:solidFill>
                <a:srgbClr val="808080"/>
              </a:solidFill>
            </a:endParaRPr>
          </a:p>
          <a:p>
            <a:pPr lvl="1" eaLnBrk="1" hangingPunct="1">
              <a:lnSpc>
                <a:spcPct val="90000"/>
              </a:lnSpc>
              <a:buFont typeface="Wingdings" panose="05000000000000000000" pitchFamily="2" charset="2"/>
              <a:buNone/>
            </a:pPr>
            <a:endParaRPr lang="en-US" altLang="en-US" noProof="1">
              <a:solidFill>
                <a:srgbClr val="808080"/>
              </a:solidFill>
            </a:endParaRPr>
          </a:p>
          <a:p>
            <a:pPr lvl="1"/>
            <a:r>
              <a:rPr lang="en-US" altLang="en-US" dirty="0"/>
              <a:t>Read more on this here : </a:t>
            </a:r>
            <a:r>
              <a:rPr lang="en-US" altLang="en-US" dirty="0">
                <a:solidFill>
                  <a:srgbClr val="808080"/>
                </a:solidFill>
                <a:hlinkClick r:id="rId2"/>
              </a:rPr>
              <a:t>https://www.geeksforgeeks.org/window-functions-in-sql/</a:t>
            </a:r>
            <a:endParaRPr lang="en-US" altLang="en-US" noProof="1">
              <a:solidFill>
                <a:srgbClr val="808080"/>
              </a:solidFill>
            </a:endParaRPr>
          </a:p>
          <a:p>
            <a:pPr lvl="1" eaLnBrk="1" hangingPunct="1">
              <a:lnSpc>
                <a:spcPct val="90000"/>
              </a:lnSpc>
              <a:buFont typeface="Wingdings" panose="05000000000000000000" pitchFamily="2" charset="2"/>
              <a:buNone/>
            </a:pPr>
            <a:endParaRPr lang="en-US" altLang="en-US" dirty="0">
              <a:solidFill>
                <a:srgbClr val="808080"/>
              </a:solidFill>
            </a:endParaRPr>
          </a:p>
        </p:txBody>
      </p:sp>
      <p:pic>
        <p:nvPicPr>
          <p:cNvPr id="5" name="Picture 4">
            <a:extLst>
              <a:ext uri="{FF2B5EF4-FFF2-40B4-BE49-F238E27FC236}">
                <a16:creationId xmlns:a16="http://schemas.microsoft.com/office/drawing/2014/main" id="{4773F86D-3E11-60EA-BBAC-7AB2C50A9944}"/>
              </a:ext>
            </a:extLst>
          </p:cNvPr>
          <p:cNvPicPr>
            <a:picLocks noChangeAspect="1"/>
          </p:cNvPicPr>
          <p:nvPr/>
        </p:nvPicPr>
        <p:blipFill>
          <a:blip r:embed="rId3"/>
          <a:stretch>
            <a:fillRect/>
          </a:stretch>
        </p:blipFill>
        <p:spPr>
          <a:xfrm>
            <a:off x="4435407" y="3317240"/>
            <a:ext cx="3353586" cy="1925370"/>
          </a:xfrm>
          <a:prstGeom prst="rect">
            <a:avLst/>
          </a:prstGeom>
        </p:spPr>
      </p:pic>
    </p:spTree>
    <p:extLst>
      <p:ext uri="{BB962C8B-B14F-4D97-AF65-F5344CB8AC3E}">
        <p14:creationId xmlns:p14="http://schemas.microsoft.com/office/powerpoint/2010/main" val="2709876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6665471-9493-4B95-A499-11D21CDD36C2}"/>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Window Functions: Continued</a:t>
            </a:r>
          </a:p>
        </p:txBody>
      </p:sp>
      <p:sp>
        <p:nvSpPr>
          <p:cNvPr id="115715" name="Rectangle 3">
            <a:extLst>
              <a:ext uri="{FF2B5EF4-FFF2-40B4-BE49-F238E27FC236}">
                <a16:creationId xmlns:a16="http://schemas.microsoft.com/office/drawing/2014/main" id="{830217EB-0F0E-45F0-9CCC-BB751F046C46}"/>
              </a:ext>
            </a:extLst>
          </p:cNvPr>
          <p:cNvSpPr>
            <a:spLocks noGrp="1" noChangeArrowheads="1"/>
          </p:cNvSpPr>
          <p:nvPr>
            <p:ph type="body" idx="1"/>
          </p:nvPr>
        </p:nvSpPr>
        <p:spPr/>
        <p:txBody>
          <a:bodyPr>
            <a:normAutofit/>
          </a:bodyPr>
          <a:lstStyle/>
          <a:p>
            <a:r>
              <a:rPr lang="en-US" altLang="en-US" dirty="0"/>
              <a:t>Ranking Window Functions : </a:t>
            </a:r>
          </a:p>
          <a:p>
            <a:pPr lvl="1"/>
            <a:r>
              <a:rPr lang="en-US" altLang="en-US" dirty="0"/>
              <a:t>RANK() – </a:t>
            </a:r>
          </a:p>
          <a:p>
            <a:pPr lvl="2"/>
            <a:r>
              <a:rPr lang="en-US" altLang="en-US" dirty="0"/>
              <a:t>The rank function assigns rank to all the rows within every partition. Rank is assigned such that rank 1 given to the first row and rows having same value are assigned same rank. For the next rank after two same rank values, one rank value will be skipped. </a:t>
            </a:r>
          </a:p>
          <a:p>
            <a:pPr lvl="1"/>
            <a:r>
              <a:rPr lang="en-US" altLang="en-US" dirty="0"/>
              <a:t>DENSE_RANK() – </a:t>
            </a:r>
          </a:p>
          <a:p>
            <a:pPr lvl="2"/>
            <a:r>
              <a:rPr lang="en-US" altLang="en-US" dirty="0"/>
              <a:t>It assigns rank to each row within partition. Just like rank function first row is assigned rank 1 and rows having same value have same rank. The difference between RANK() and DENSE_RANK() is that in DENSE_RANK(), for the next rank after two same rank, consecutive integer is used, no rank is skipped. </a:t>
            </a:r>
          </a:p>
          <a:p>
            <a:pPr lvl="1"/>
            <a:r>
              <a:rPr lang="en-US" altLang="en-US" dirty="0"/>
              <a:t>ROW_NUMBER() – </a:t>
            </a:r>
          </a:p>
          <a:p>
            <a:pPr lvl="2"/>
            <a:r>
              <a:rPr lang="en-US" altLang="en-US" dirty="0"/>
              <a:t>It assigns consecutive integers to all the rows within partition. Within a partition, no two rows can have same row number. </a:t>
            </a:r>
            <a:endParaRPr lang="en-US" altLang="en-US" noProof="1">
              <a:solidFill>
                <a:srgbClr val="808080"/>
              </a:solidFill>
            </a:endParaRPr>
          </a:p>
          <a:p>
            <a:pPr lvl="1"/>
            <a:r>
              <a:rPr lang="en-US" altLang="en-US" noProof="1"/>
              <a:t>ORDER BY() should be specified compulsorily while using rank window functions.</a:t>
            </a:r>
          </a:p>
        </p:txBody>
      </p:sp>
    </p:spTree>
    <p:extLst>
      <p:ext uri="{BB962C8B-B14F-4D97-AF65-F5344CB8AC3E}">
        <p14:creationId xmlns:p14="http://schemas.microsoft.com/office/powerpoint/2010/main" val="796594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6665471-9493-4B95-A499-11D21CDD36C2}"/>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Window Functions: Continued</a:t>
            </a:r>
          </a:p>
        </p:txBody>
      </p:sp>
      <p:sp>
        <p:nvSpPr>
          <p:cNvPr id="115715" name="Rectangle 3">
            <a:extLst>
              <a:ext uri="{FF2B5EF4-FFF2-40B4-BE49-F238E27FC236}">
                <a16:creationId xmlns:a16="http://schemas.microsoft.com/office/drawing/2014/main" id="{830217EB-0F0E-45F0-9CCC-BB751F046C46}"/>
              </a:ext>
            </a:extLst>
          </p:cNvPr>
          <p:cNvSpPr>
            <a:spLocks noGrp="1" noChangeArrowheads="1"/>
          </p:cNvSpPr>
          <p:nvPr>
            <p:ph type="body" idx="1"/>
          </p:nvPr>
        </p:nvSpPr>
        <p:spPr/>
        <p:txBody>
          <a:bodyPr>
            <a:normAutofit/>
          </a:bodyPr>
          <a:lstStyle/>
          <a:p>
            <a:r>
              <a:rPr lang="en-US" altLang="en-US" dirty="0"/>
              <a:t>Ranking Window Functions : </a:t>
            </a:r>
          </a:p>
          <a:p>
            <a:pPr lvl="1"/>
            <a:r>
              <a:rPr lang="en-US" altLang="en-US" noProof="1"/>
              <a:t>Example: </a:t>
            </a:r>
            <a:r>
              <a:rPr lang="en-US" altLang="en-US" dirty="0"/>
              <a:t>Calculating row number, rank, dense rank of employees in employee table according to salary within each department.</a:t>
            </a:r>
          </a:p>
          <a:p>
            <a:pPr lvl="2">
              <a:lnSpc>
                <a:spcPct val="100000"/>
              </a:lnSpc>
              <a:buNone/>
            </a:pPr>
            <a:r>
              <a:rPr lang="en-US" altLang="en-US" sz="1500" dirty="0">
                <a:solidFill>
                  <a:srgbClr val="808080"/>
                </a:solidFill>
              </a:rPr>
              <a:t>SELECT ROW_NUMBER() OVER (PARTITION BY Department ORDER BY Salary DESC) AS </a:t>
            </a:r>
            <a:r>
              <a:rPr lang="en-US" altLang="en-US" sz="1500" dirty="0" err="1">
                <a:solidFill>
                  <a:srgbClr val="808080"/>
                </a:solidFill>
              </a:rPr>
              <a:t>emp_row_no</a:t>
            </a:r>
            <a:r>
              <a:rPr lang="en-US" altLang="en-US" sz="1500" dirty="0">
                <a:solidFill>
                  <a:srgbClr val="808080"/>
                </a:solidFill>
              </a:rPr>
              <a:t>, </a:t>
            </a:r>
          </a:p>
          <a:p>
            <a:pPr lvl="2">
              <a:lnSpc>
                <a:spcPct val="100000"/>
              </a:lnSpc>
              <a:buNone/>
            </a:pPr>
            <a:r>
              <a:rPr lang="en-US" altLang="en-US" sz="1500" dirty="0">
                <a:solidFill>
                  <a:srgbClr val="808080"/>
                </a:solidFill>
              </a:rPr>
              <a:t>Name,  Department, Salary,</a:t>
            </a:r>
          </a:p>
          <a:p>
            <a:pPr lvl="2">
              <a:lnSpc>
                <a:spcPct val="100000"/>
              </a:lnSpc>
              <a:buNone/>
            </a:pPr>
            <a:r>
              <a:rPr lang="en-US" altLang="en-US" sz="1500" dirty="0">
                <a:solidFill>
                  <a:srgbClr val="808080"/>
                </a:solidFill>
              </a:rPr>
              <a:t>RANK() OVER(PARTITION BY Department ORDER BY Salary DESC) AS </a:t>
            </a:r>
            <a:r>
              <a:rPr lang="en-US" altLang="en-US" sz="1500" dirty="0" err="1">
                <a:solidFill>
                  <a:srgbClr val="808080"/>
                </a:solidFill>
              </a:rPr>
              <a:t>emp_rank</a:t>
            </a:r>
            <a:r>
              <a:rPr lang="en-US" altLang="en-US" sz="1500" dirty="0">
                <a:solidFill>
                  <a:srgbClr val="808080"/>
                </a:solidFill>
              </a:rPr>
              <a:t>,</a:t>
            </a:r>
          </a:p>
          <a:p>
            <a:pPr lvl="2">
              <a:lnSpc>
                <a:spcPct val="100000"/>
              </a:lnSpc>
              <a:buNone/>
            </a:pPr>
            <a:r>
              <a:rPr lang="en-US" altLang="en-US" sz="1500" dirty="0">
                <a:solidFill>
                  <a:srgbClr val="808080"/>
                </a:solidFill>
              </a:rPr>
              <a:t>DENSE_RANK() OVER(PARTITION BY Department ORDER BY Salary DESC) AS </a:t>
            </a:r>
            <a:r>
              <a:rPr lang="en-US" altLang="en-US" sz="1500" dirty="0" err="1">
                <a:solidFill>
                  <a:srgbClr val="808080"/>
                </a:solidFill>
              </a:rPr>
              <a:t>emp_dense_rank</a:t>
            </a:r>
            <a:endParaRPr lang="en-US" altLang="en-US" sz="1500" dirty="0">
              <a:solidFill>
                <a:srgbClr val="808080"/>
              </a:solidFill>
            </a:endParaRPr>
          </a:p>
          <a:p>
            <a:pPr lvl="2">
              <a:lnSpc>
                <a:spcPct val="100000"/>
              </a:lnSpc>
              <a:buNone/>
            </a:pPr>
            <a:r>
              <a:rPr lang="en-US" altLang="en-US" sz="1500" dirty="0">
                <a:solidFill>
                  <a:srgbClr val="808080"/>
                </a:solidFill>
              </a:rPr>
              <a:t>FROM employee – table snapshot output</a:t>
            </a:r>
          </a:p>
          <a:p>
            <a:pPr lvl="2">
              <a:lnSpc>
                <a:spcPct val="100000"/>
              </a:lnSpc>
            </a:pPr>
            <a:r>
              <a:rPr lang="en-US" altLang="en-US" dirty="0"/>
              <a:t>Note: Observe the difference between the three ranking functions in the query result.</a:t>
            </a:r>
          </a:p>
          <a:p>
            <a:pPr marL="914400" lvl="2" indent="0">
              <a:lnSpc>
                <a:spcPct val="100000"/>
              </a:lnSpc>
              <a:buNone/>
            </a:pPr>
            <a:endParaRPr lang="en-US" altLang="en-US" dirty="0"/>
          </a:p>
        </p:txBody>
      </p:sp>
      <p:pic>
        <p:nvPicPr>
          <p:cNvPr id="5" name="Picture 4">
            <a:extLst>
              <a:ext uri="{FF2B5EF4-FFF2-40B4-BE49-F238E27FC236}">
                <a16:creationId xmlns:a16="http://schemas.microsoft.com/office/drawing/2014/main" id="{14581353-0F96-BABC-1A7E-005557B631B2}"/>
              </a:ext>
            </a:extLst>
          </p:cNvPr>
          <p:cNvPicPr>
            <a:picLocks noChangeAspect="1"/>
          </p:cNvPicPr>
          <p:nvPr/>
        </p:nvPicPr>
        <p:blipFill>
          <a:blip r:embed="rId2"/>
          <a:stretch>
            <a:fillRect/>
          </a:stretch>
        </p:blipFill>
        <p:spPr>
          <a:xfrm>
            <a:off x="2568780" y="3790890"/>
            <a:ext cx="7054439" cy="1748937"/>
          </a:xfrm>
          <a:prstGeom prst="rect">
            <a:avLst/>
          </a:prstGeom>
        </p:spPr>
      </p:pic>
    </p:spTree>
    <p:extLst>
      <p:ext uri="{BB962C8B-B14F-4D97-AF65-F5344CB8AC3E}">
        <p14:creationId xmlns:p14="http://schemas.microsoft.com/office/powerpoint/2010/main" val="210298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99075B1-8D53-44D5-9CC6-DDA1A4C141C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DECLARE STATEMENT</a:t>
            </a:r>
          </a:p>
        </p:txBody>
      </p:sp>
      <p:sp>
        <p:nvSpPr>
          <p:cNvPr id="79875" name="Rectangle 3">
            <a:extLst>
              <a:ext uri="{FF2B5EF4-FFF2-40B4-BE49-F238E27FC236}">
                <a16:creationId xmlns:a16="http://schemas.microsoft.com/office/drawing/2014/main" id="{A27EDEB0-D077-418A-8F48-9C411572823D}"/>
              </a:ext>
            </a:extLst>
          </p:cNvPr>
          <p:cNvSpPr>
            <a:spLocks noGrp="1" noChangeArrowheads="1"/>
          </p:cNvSpPr>
          <p:nvPr>
            <p:ph type="body" idx="1"/>
          </p:nvPr>
        </p:nvSpPr>
        <p:spPr>
          <a:xfrm>
            <a:off x="1676400" y="1905000"/>
            <a:ext cx="8763000" cy="3657600"/>
          </a:xfrm>
        </p:spPr>
        <p:txBody>
          <a:bodyPr>
            <a:normAutofit fontScale="92500" lnSpcReduction="20000"/>
          </a:bodyPr>
          <a:lstStyle/>
          <a:p>
            <a:pPr eaLnBrk="1" hangingPunct="1">
              <a:lnSpc>
                <a:spcPct val="90000"/>
              </a:lnSpc>
              <a:buFont typeface="Wingdings" panose="05000000000000000000" pitchFamily="2" charset="2"/>
              <a:buNone/>
            </a:pPr>
            <a:r>
              <a:rPr lang="en-US" altLang="en-US" b="1"/>
              <a:t>   SYNTAX:</a:t>
            </a:r>
            <a:r>
              <a:rPr lang="en-US" altLang="en-US"/>
              <a:t>  DECLARE      { @</a:t>
            </a:r>
            <a:r>
              <a:rPr lang="en-US" altLang="en-US" i="1"/>
              <a:t>local_variable </a:t>
            </a:r>
            <a:r>
              <a:rPr lang="en-US" altLang="en-US"/>
              <a:t>[AS]</a:t>
            </a:r>
            <a:r>
              <a:rPr lang="en-US" altLang="en-US" i="1"/>
              <a:t> data_type </a:t>
            </a:r>
            <a:r>
              <a:rPr lang="en-US" altLang="en-US"/>
              <a:t>}     </a:t>
            </a:r>
          </a:p>
          <a:p>
            <a:pPr eaLnBrk="1" hangingPunct="1">
              <a:lnSpc>
                <a:spcPct val="90000"/>
              </a:lnSpc>
              <a:buFont typeface="Wingdings" panose="05000000000000000000" pitchFamily="2" charset="2"/>
              <a:buNone/>
            </a:pPr>
            <a:r>
              <a:rPr lang="en-US" altLang="en-US"/>
              <a:t>			| { @</a:t>
            </a:r>
            <a:r>
              <a:rPr lang="en-US" altLang="en-US" i="1"/>
              <a:t>cursor_variable_name</a:t>
            </a:r>
            <a:r>
              <a:rPr lang="en-US" altLang="en-US"/>
              <a:t> CURSOR } </a:t>
            </a:r>
          </a:p>
          <a:p>
            <a:pPr eaLnBrk="1" hangingPunct="1">
              <a:lnSpc>
                <a:spcPct val="90000"/>
              </a:lnSpc>
              <a:buFont typeface="Wingdings" panose="05000000000000000000" pitchFamily="2" charset="2"/>
              <a:buNone/>
            </a:pPr>
            <a:endParaRPr lang="en-US" altLang="en-US" sz="900"/>
          </a:p>
          <a:p>
            <a:pPr eaLnBrk="1" hangingPunct="1">
              <a:lnSpc>
                <a:spcPct val="90000"/>
              </a:lnSpc>
              <a:buFont typeface="Wingdings" panose="05000000000000000000" pitchFamily="2" charset="2"/>
              <a:buNone/>
            </a:pPr>
            <a:endParaRPr lang="en-US" altLang="en-US" sz="900"/>
          </a:p>
          <a:p>
            <a:pPr lvl="1" eaLnBrk="1" hangingPunct="1">
              <a:lnSpc>
                <a:spcPct val="90000"/>
              </a:lnSpc>
              <a:buFont typeface="Wingdings" panose="05000000000000000000" pitchFamily="2" charset="2"/>
              <a:buNone/>
            </a:pPr>
            <a:r>
              <a:rPr lang="en-US" altLang="en-US" noProof="1">
                <a:solidFill>
                  <a:srgbClr val="808080"/>
                </a:solidFill>
              </a:rPr>
              <a:t>DECLARE @MaxProd real</a:t>
            </a:r>
          </a:p>
          <a:p>
            <a:pPr lvl="1" eaLnBrk="1" hangingPunct="1">
              <a:lnSpc>
                <a:spcPct val="90000"/>
              </a:lnSpc>
              <a:buFont typeface="Wingdings" panose="05000000000000000000" pitchFamily="2" charset="2"/>
              <a:buNone/>
            </a:pPr>
            <a:endParaRPr lang="en-US" altLang="en-US">
              <a:solidFill>
                <a:srgbClr val="808080"/>
              </a:solidFill>
            </a:endParaRPr>
          </a:p>
          <a:p>
            <a:pPr lvl="1" eaLnBrk="1" hangingPunct="1">
              <a:lnSpc>
                <a:spcPct val="90000"/>
              </a:lnSpc>
              <a:buFont typeface="Wingdings" panose="05000000000000000000" pitchFamily="2" charset="2"/>
              <a:buNone/>
            </a:pPr>
            <a:r>
              <a:rPr lang="en-US" altLang="en-US" noProof="1">
                <a:solidFill>
                  <a:srgbClr val="808080"/>
                </a:solidFill>
              </a:rPr>
              <a:t>SET @MaxProd =  1000 </a:t>
            </a:r>
            <a:endParaRPr lang="en-US" altLang="en-US">
              <a:solidFill>
                <a:srgbClr val="808080"/>
              </a:solidFill>
            </a:endParaRPr>
          </a:p>
          <a:p>
            <a:pPr lvl="1" eaLnBrk="1" hangingPunct="1">
              <a:lnSpc>
                <a:spcPct val="90000"/>
              </a:lnSpc>
              <a:buFont typeface="Wingdings" panose="05000000000000000000" pitchFamily="2" charset="2"/>
              <a:buNone/>
            </a:pPr>
            <a:endParaRPr lang="en-US" altLang="en-US" noProof="1">
              <a:solidFill>
                <a:srgbClr val="808080"/>
              </a:solidFill>
            </a:endParaRPr>
          </a:p>
          <a:p>
            <a:pPr lvl="1" eaLnBrk="1" hangingPunct="1">
              <a:lnSpc>
                <a:spcPct val="90000"/>
              </a:lnSpc>
              <a:buFont typeface="Wingdings" panose="05000000000000000000" pitchFamily="2" charset="2"/>
              <a:buNone/>
            </a:pPr>
            <a:r>
              <a:rPr lang="en-US" altLang="en-US" noProof="1">
                <a:solidFill>
                  <a:srgbClr val="808080"/>
                </a:solidFill>
              </a:rPr>
              <a:t>SELECT @MaxProd = MAX(PROD_VALUES_2+ PROD_VALUES_3+ PROD_VALUES_4+ PROD_VALUES_5+ PROD_VALUES_6+ PROD_VALUES_7+ PROD_VALUES_8+ </a:t>
            </a:r>
          </a:p>
          <a:p>
            <a:pPr lvl="1" eaLnBrk="1" hangingPunct="1">
              <a:lnSpc>
                <a:spcPct val="90000"/>
              </a:lnSpc>
              <a:buFont typeface="Wingdings" panose="05000000000000000000" pitchFamily="2" charset="2"/>
              <a:buNone/>
            </a:pPr>
            <a:r>
              <a:rPr lang="en-US" altLang="en-US" noProof="1">
                <a:solidFill>
                  <a:srgbClr val="808080"/>
                </a:solidFill>
              </a:rPr>
              <a:t>                      PROD_VALUES_9+ PROD_VALUES_10+ PROD_VALUES_11+ PROD_VALUES_12+ PROD_VALUES_13+ PROD_VALUES_14+ PROD_VALUES_15+ </a:t>
            </a:r>
          </a:p>
          <a:p>
            <a:pPr lvl="1" eaLnBrk="1" hangingPunct="1">
              <a:lnSpc>
                <a:spcPct val="90000"/>
              </a:lnSpc>
              <a:buFont typeface="Wingdings" panose="05000000000000000000" pitchFamily="2" charset="2"/>
              <a:buNone/>
            </a:pPr>
            <a:r>
              <a:rPr lang="en-US" altLang="en-US" noProof="1">
                <a:solidFill>
                  <a:srgbClr val="808080"/>
                </a:solidFill>
              </a:rPr>
              <a:t>                      PROD_VALUES_16+ PROD_VALUES_17+ PROD_VALUES_18+ PROD_VALUES_19+ PROD_VALUES_20+ PROD_VALUES_21+ PROD_VALUES_22+ </a:t>
            </a:r>
          </a:p>
          <a:p>
            <a:pPr lvl="1" eaLnBrk="1" hangingPunct="1">
              <a:lnSpc>
                <a:spcPct val="90000"/>
              </a:lnSpc>
              <a:buFont typeface="Wingdings" panose="05000000000000000000" pitchFamily="2" charset="2"/>
              <a:buNone/>
            </a:pPr>
            <a:r>
              <a:rPr lang="en-US" altLang="en-US" noProof="1">
                <a:solidFill>
                  <a:srgbClr val="808080"/>
                </a:solidFill>
              </a:rPr>
              <a:t>                      PROD_VALUES_23+ PROD_VALUES_24+ PROD_VALUES_1) </a:t>
            </a:r>
          </a:p>
          <a:p>
            <a:pPr lvl="1" eaLnBrk="1" hangingPunct="1">
              <a:lnSpc>
                <a:spcPct val="90000"/>
              </a:lnSpc>
              <a:buFont typeface="Wingdings" panose="05000000000000000000" pitchFamily="2" charset="2"/>
              <a:buNone/>
            </a:pPr>
            <a:r>
              <a:rPr lang="en-US" altLang="en-US" noProof="1">
                <a:solidFill>
                  <a:srgbClr val="808080"/>
                </a:solidFill>
              </a:rPr>
              <a:t>FROM         T_PRODUCTTABLE</a:t>
            </a:r>
          </a:p>
          <a:p>
            <a:pPr lvl="1" eaLnBrk="1" hangingPunct="1">
              <a:lnSpc>
                <a:spcPct val="90000"/>
              </a:lnSpc>
              <a:buFont typeface="Wingdings" panose="05000000000000000000" pitchFamily="2" charset="2"/>
              <a:buNone/>
            </a:pPr>
            <a:endParaRPr lang="en-US" altLang="en-US" noProof="1"/>
          </a:p>
          <a:p>
            <a:pPr eaLnBrk="1" hangingPunct="1">
              <a:lnSpc>
                <a:spcPct val="90000"/>
              </a:lnSpc>
              <a:buFont typeface="Wingdings" panose="05000000000000000000" pitchFamily="2" charset="2"/>
              <a:buNone/>
            </a:pPr>
            <a:endParaRPr lang="en-US" altLang="en-US" sz="1400" noProof="1"/>
          </a:p>
        </p:txBody>
      </p:sp>
      <p:sp>
        <p:nvSpPr>
          <p:cNvPr id="79876" name="Text Box 4">
            <a:extLst>
              <a:ext uri="{FF2B5EF4-FFF2-40B4-BE49-F238E27FC236}">
                <a16:creationId xmlns:a16="http://schemas.microsoft.com/office/drawing/2014/main" id="{68128BB3-D41C-4B20-B00D-A3111567A5AD}"/>
              </a:ext>
            </a:extLst>
          </p:cNvPr>
          <p:cNvSpPr txBox="1">
            <a:spLocks noChangeArrowheads="1"/>
          </p:cNvSpPr>
          <p:nvPr/>
        </p:nvSpPr>
        <p:spPr bwMode="auto">
          <a:xfrm>
            <a:off x="1905000" y="1143001"/>
            <a:ext cx="830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b="1">
                <a:solidFill>
                  <a:srgbClr val="5000A0"/>
                </a:solidFill>
              </a:rPr>
              <a:t>Variables are declared in the body of a batch or procedure with the DECLARE statement and are assigned values with either a SET or SELECT statement. </a:t>
            </a:r>
          </a:p>
        </p:txBody>
      </p:sp>
      <p:sp>
        <p:nvSpPr>
          <p:cNvPr id="79877" name="Text Box 5">
            <a:extLst>
              <a:ext uri="{FF2B5EF4-FFF2-40B4-BE49-F238E27FC236}">
                <a16:creationId xmlns:a16="http://schemas.microsoft.com/office/drawing/2014/main" id="{D66DB2FA-5F2E-47BC-A709-A67C0487554E}"/>
              </a:ext>
            </a:extLst>
          </p:cNvPr>
          <p:cNvSpPr txBox="1">
            <a:spLocks noChangeArrowheads="1"/>
          </p:cNvSpPr>
          <p:nvPr/>
        </p:nvSpPr>
        <p:spPr bwMode="auto">
          <a:xfrm>
            <a:off x="1828800" y="5638801"/>
            <a:ext cx="830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b="1">
                <a:solidFill>
                  <a:srgbClr val="5000A0"/>
                </a:solidFill>
              </a:rPr>
              <a:t>Cursor variables can be declared with this statement and used with other cursor-related statements. After declaration, all variables are initialized as NULL.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6665471-9493-4B95-A499-11D21CDD36C2}"/>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Window Functions: Continued</a:t>
            </a:r>
          </a:p>
        </p:txBody>
      </p:sp>
      <p:sp>
        <p:nvSpPr>
          <p:cNvPr id="115715" name="Rectangle 3">
            <a:extLst>
              <a:ext uri="{FF2B5EF4-FFF2-40B4-BE49-F238E27FC236}">
                <a16:creationId xmlns:a16="http://schemas.microsoft.com/office/drawing/2014/main" id="{830217EB-0F0E-45F0-9CCC-BB751F046C46}"/>
              </a:ext>
            </a:extLst>
          </p:cNvPr>
          <p:cNvSpPr>
            <a:spLocks noGrp="1" noChangeArrowheads="1"/>
          </p:cNvSpPr>
          <p:nvPr>
            <p:ph type="body" idx="1"/>
          </p:nvPr>
        </p:nvSpPr>
        <p:spPr/>
        <p:txBody>
          <a:bodyPr>
            <a:normAutofit/>
          </a:bodyPr>
          <a:lstStyle/>
          <a:p>
            <a:r>
              <a:rPr lang="en-US" altLang="en-US" dirty="0"/>
              <a:t>Value Window Functions : The value window functions in SQL are used to assign to rows values from other rows</a:t>
            </a:r>
          </a:p>
          <a:p>
            <a:pPr lvl="1"/>
            <a:r>
              <a:rPr lang="en-US" altLang="en-US" dirty="0"/>
              <a:t>LAG() – </a:t>
            </a:r>
          </a:p>
          <a:p>
            <a:pPr lvl="2"/>
            <a:r>
              <a:rPr lang="en-US" altLang="en-US" dirty="0"/>
              <a:t>This function assigns to each row a value that belongs to the previous row. Allowing to shift any column by one row down. </a:t>
            </a:r>
          </a:p>
          <a:p>
            <a:pPr lvl="1"/>
            <a:r>
              <a:rPr lang="en-US" altLang="en-US" dirty="0"/>
              <a:t>LEAD() – </a:t>
            </a:r>
          </a:p>
          <a:p>
            <a:pPr lvl="2"/>
            <a:r>
              <a:rPr lang="en-US" altLang="en-US" dirty="0"/>
              <a:t>The function will return the value of the following row. Allowing to shifts any column by one row up.</a:t>
            </a:r>
            <a:endParaRPr lang="en-US" altLang="en-US" noProof="1">
              <a:solidFill>
                <a:srgbClr val="808080"/>
              </a:solidFill>
            </a:endParaRPr>
          </a:p>
          <a:p>
            <a:pPr lvl="1"/>
            <a:r>
              <a:rPr lang="en-US" altLang="en-US" noProof="1"/>
              <a:t>ORDER BY() should be specified compulsorily while using value window functions.</a:t>
            </a:r>
          </a:p>
          <a:p>
            <a:pPr lvl="1"/>
            <a:r>
              <a:rPr lang="en-US" altLang="en-US" noProof="1"/>
              <a:t>Example: </a:t>
            </a:r>
            <a:r>
              <a:rPr lang="en-US" altLang="en-US" dirty="0"/>
              <a:t>Calculating next quarter sales in Product Sales table having attributes such as Year, Quarter, Sales. </a:t>
            </a:r>
          </a:p>
          <a:p>
            <a:pPr lvl="2">
              <a:lnSpc>
                <a:spcPct val="100000"/>
              </a:lnSpc>
              <a:buNone/>
            </a:pPr>
            <a:r>
              <a:rPr lang="en-US" altLang="en-US" sz="1500" dirty="0">
                <a:solidFill>
                  <a:srgbClr val="808080"/>
                </a:solidFill>
              </a:rPr>
              <a:t>SELECT [Year], [Quarter], Sales, </a:t>
            </a:r>
          </a:p>
          <a:p>
            <a:pPr lvl="2">
              <a:lnSpc>
                <a:spcPct val="100000"/>
              </a:lnSpc>
              <a:buNone/>
            </a:pPr>
            <a:r>
              <a:rPr lang="en-US" altLang="en-US" sz="1500" dirty="0">
                <a:solidFill>
                  <a:srgbClr val="808080"/>
                </a:solidFill>
              </a:rPr>
              <a:t>      LAG(Sales, 1, 0) </a:t>
            </a:r>
          </a:p>
          <a:p>
            <a:pPr lvl="2">
              <a:lnSpc>
                <a:spcPct val="100000"/>
              </a:lnSpc>
              <a:buNone/>
            </a:pPr>
            <a:r>
              <a:rPr lang="en-US" altLang="en-US" sz="1500" dirty="0">
                <a:solidFill>
                  <a:srgbClr val="808080"/>
                </a:solidFill>
              </a:rPr>
              <a:t>              OVER ( ORDER BY [Year], [Quarter] ASC) </a:t>
            </a:r>
          </a:p>
          <a:p>
            <a:pPr lvl="2">
              <a:lnSpc>
                <a:spcPct val="100000"/>
              </a:lnSpc>
              <a:buNone/>
            </a:pPr>
            <a:r>
              <a:rPr lang="en-US" altLang="en-US" sz="1500" dirty="0">
                <a:solidFill>
                  <a:srgbClr val="808080"/>
                </a:solidFill>
              </a:rPr>
              <a:t>       AS [</a:t>
            </a:r>
            <a:r>
              <a:rPr lang="en-US" altLang="en-US" sz="1500" dirty="0" err="1">
                <a:solidFill>
                  <a:srgbClr val="808080"/>
                </a:solidFill>
              </a:rPr>
              <a:t>NextQuarterSales</a:t>
            </a:r>
            <a:r>
              <a:rPr lang="en-US" altLang="en-US" sz="1500" dirty="0">
                <a:solidFill>
                  <a:srgbClr val="808080"/>
                </a:solidFill>
              </a:rPr>
              <a:t>]</a:t>
            </a:r>
          </a:p>
          <a:p>
            <a:pPr lvl="2">
              <a:lnSpc>
                <a:spcPct val="100000"/>
              </a:lnSpc>
              <a:buNone/>
            </a:pPr>
            <a:r>
              <a:rPr lang="en-US" altLang="en-US" sz="1500" dirty="0">
                <a:solidFill>
                  <a:srgbClr val="808080"/>
                </a:solidFill>
              </a:rPr>
              <a:t>FROM </a:t>
            </a:r>
            <a:r>
              <a:rPr lang="en-US" altLang="en-US" sz="1500" dirty="0" err="1">
                <a:solidFill>
                  <a:srgbClr val="808080"/>
                </a:solidFill>
              </a:rPr>
              <a:t>dbo.ProductSales</a:t>
            </a:r>
            <a:r>
              <a:rPr lang="en-US" altLang="en-US" sz="1500" dirty="0">
                <a:solidFill>
                  <a:srgbClr val="808080"/>
                </a:solidFill>
              </a:rPr>
              <a:t>;</a:t>
            </a:r>
          </a:p>
          <a:p>
            <a:pPr lvl="2">
              <a:lnSpc>
                <a:spcPct val="100000"/>
              </a:lnSpc>
              <a:buNone/>
            </a:pPr>
            <a:endParaRPr lang="en-US" altLang="en-US" sz="1500" dirty="0">
              <a:solidFill>
                <a:srgbClr val="808080"/>
              </a:solidFill>
            </a:endParaRPr>
          </a:p>
          <a:p>
            <a:pPr lvl="1">
              <a:lnSpc>
                <a:spcPct val="100000"/>
              </a:lnSpc>
            </a:pPr>
            <a:r>
              <a:rPr lang="en-US" altLang="en-US" dirty="0"/>
              <a:t>Read more on this here : </a:t>
            </a:r>
            <a:r>
              <a:rPr lang="en-US" altLang="en-US" sz="1700" dirty="0">
                <a:solidFill>
                  <a:srgbClr val="808080"/>
                </a:solidFill>
                <a:hlinkClick r:id="rId2"/>
              </a:rPr>
              <a:t>https://www.sqlshack.com/sql-lag-function-overview-and-examples/</a:t>
            </a:r>
            <a:endParaRPr lang="en-US" altLang="en-US" sz="1700" dirty="0">
              <a:solidFill>
                <a:srgbClr val="808080"/>
              </a:solidFill>
            </a:endParaRPr>
          </a:p>
          <a:p>
            <a:pPr lvl="1">
              <a:lnSpc>
                <a:spcPct val="100000"/>
              </a:lnSpc>
            </a:pPr>
            <a:endParaRPr lang="en-US" altLang="en-US" sz="1700" dirty="0">
              <a:solidFill>
                <a:srgbClr val="808080"/>
              </a:solidFill>
            </a:endParaRPr>
          </a:p>
          <a:p>
            <a:pPr marL="914400" lvl="2" indent="0">
              <a:lnSpc>
                <a:spcPct val="100000"/>
              </a:lnSpc>
              <a:buNone/>
            </a:pPr>
            <a:endParaRPr lang="en-US" altLang="en-US" sz="1500" dirty="0">
              <a:solidFill>
                <a:srgbClr val="808080"/>
              </a:solidFill>
            </a:endParaRPr>
          </a:p>
          <a:p>
            <a:pPr lvl="2">
              <a:lnSpc>
                <a:spcPct val="100000"/>
              </a:lnSpc>
              <a:buNone/>
            </a:pPr>
            <a:endParaRPr lang="en-US" altLang="en-US" dirty="0"/>
          </a:p>
        </p:txBody>
      </p:sp>
      <p:pic>
        <p:nvPicPr>
          <p:cNvPr id="3" name="Picture 2">
            <a:extLst>
              <a:ext uri="{FF2B5EF4-FFF2-40B4-BE49-F238E27FC236}">
                <a16:creationId xmlns:a16="http://schemas.microsoft.com/office/drawing/2014/main" id="{27D8B29D-65F5-D556-E3AF-FEBEA7451F7C}"/>
              </a:ext>
            </a:extLst>
          </p:cNvPr>
          <p:cNvPicPr>
            <a:picLocks noChangeAspect="1"/>
          </p:cNvPicPr>
          <p:nvPr/>
        </p:nvPicPr>
        <p:blipFill>
          <a:blip r:embed="rId3"/>
          <a:stretch>
            <a:fillRect/>
          </a:stretch>
        </p:blipFill>
        <p:spPr>
          <a:xfrm>
            <a:off x="6219764" y="3651190"/>
            <a:ext cx="5166436" cy="1621850"/>
          </a:xfrm>
          <a:prstGeom prst="rect">
            <a:avLst/>
          </a:prstGeom>
        </p:spPr>
      </p:pic>
    </p:spTree>
    <p:extLst>
      <p:ext uri="{BB962C8B-B14F-4D97-AF65-F5344CB8AC3E}">
        <p14:creationId xmlns:p14="http://schemas.microsoft.com/office/powerpoint/2010/main" val="322770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32045E1-F471-4FA8-8726-94EDBF2D219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If Loops</a:t>
            </a:r>
          </a:p>
        </p:txBody>
      </p:sp>
      <p:sp>
        <p:nvSpPr>
          <p:cNvPr id="80899" name="Rectangle 3">
            <a:extLst>
              <a:ext uri="{FF2B5EF4-FFF2-40B4-BE49-F238E27FC236}">
                <a16:creationId xmlns:a16="http://schemas.microsoft.com/office/drawing/2014/main" id="{3059C789-8FCB-44AE-9E11-197553850F52}"/>
              </a:ext>
            </a:extLst>
          </p:cNvPr>
          <p:cNvSpPr>
            <a:spLocks noGrp="1" noChangeArrowheads="1"/>
          </p:cNvSpPr>
          <p:nvPr>
            <p:ph type="body" idx="1"/>
          </p:nvPr>
        </p:nvSpPr>
        <p:spPr>
          <a:xfrm>
            <a:off x="1905000" y="1752600"/>
            <a:ext cx="8915400" cy="4724400"/>
          </a:xfrm>
        </p:spPr>
        <p:txBody>
          <a:bodyPr>
            <a:normAutofit fontScale="77500" lnSpcReduction="20000"/>
          </a:bodyPr>
          <a:lstStyle/>
          <a:p>
            <a:pPr eaLnBrk="1" hangingPunct="1">
              <a:lnSpc>
                <a:spcPct val="80000"/>
              </a:lnSpc>
              <a:buFont typeface="Wingdings" panose="05000000000000000000" pitchFamily="2" charset="2"/>
              <a:buNone/>
            </a:pPr>
            <a:endParaRPr lang="en-US" altLang="en-US" sz="800"/>
          </a:p>
          <a:p>
            <a:pPr eaLnBrk="1" hangingPunct="1">
              <a:lnSpc>
                <a:spcPct val="80000"/>
              </a:lnSpc>
              <a:buFont typeface="Wingdings" panose="05000000000000000000" pitchFamily="2" charset="2"/>
              <a:buNone/>
            </a:pPr>
            <a:endParaRPr lang="en-US" altLang="en-US" sz="800"/>
          </a:p>
          <a:p>
            <a:pPr eaLnBrk="1" hangingPunct="1">
              <a:lnSpc>
                <a:spcPct val="80000"/>
              </a:lnSpc>
              <a:buFont typeface="Wingdings" panose="05000000000000000000" pitchFamily="2" charset="2"/>
              <a:buNone/>
            </a:pPr>
            <a:endParaRPr lang="en-US" altLang="en-US" sz="800"/>
          </a:p>
          <a:p>
            <a:pPr eaLnBrk="1" hangingPunct="1">
              <a:lnSpc>
                <a:spcPct val="80000"/>
              </a:lnSpc>
              <a:buFont typeface="Wingdings" panose="05000000000000000000" pitchFamily="2" charset="2"/>
              <a:buNone/>
            </a:pPr>
            <a:endParaRPr lang="en-US" altLang="en-US" sz="800"/>
          </a:p>
          <a:p>
            <a:pPr eaLnBrk="1" hangingPunct="1">
              <a:lnSpc>
                <a:spcPct val="80000"/>
              </a:lnSpc>
              <a:buFont typeface="Wingdings" panose="05000000000000000000" pitchFamily="2" charset="2"/>
              <a:buNone/>
            </a:pPr>
            <a:r>
              <a:rPr lang="en-US" altLang="en-US" sz="1400" noProof="1">
                <a:solidFill>
                  <a:srgbClr val="808080"/>
                </a:solidFill>
              </a:rPr>
              <a:t>DECLARE @MaxProd real</a:t>
            </a:r>
          </a:p>
          <a:p>
            <a:pPr eaLnBrk="1" hangingPunct="1">
              <a:lnSpc>
                <a:spcPct val="80000"/>
              </a:lnSpc>
              <a:buFont typeface="Wingdings" panose="05000000000000000000" pitchFamily="2" charset="2"/>
              <a:buNone/>
            </a:pPr>
            <a:endParaRPr lang="en-US" altLang="en-US" sz="1400" noProof="1">
              <a:solidFill>
                <a:srgbClr val="808080"/>
              </a:solidFill>
            </a:endParaRPr>
          </a:p>
          <a:p>
            <a:pPr eaLnBrk="1" hangingPunct="1">
              <a:lnSpc>
                <a:spcPct val="80000"/>
              </a:lnSpc>
              <a:buFont typeface="Wingdings" panose="05000000000000000000" pitchFamily="2" charset="2"/>
              <a:buNone/>
            </a:pPr>
            <a:r>
              <a:rPr lang="en-US" altLang="en-US" sz="1400" noProof="1">
                <a:solidFill>
                  <a:srgbClr val="808080"/>
                </a:solidFill>
              </a:rPr>
              <a:t>SELECT @MaxProd = MAX(PROD_VALUES_2+ PROD_VALUES_3+ PROD_VALUES_4+ PROD_VALUES_5+ PROD_VALUES_6+ PROD_VALUES_7+ PROD_VALUES_8+ </a:t>
            </a:r>
          </a:p>
          <a:p>
            <a:pPr eaLnBrk="1" hangingPunct="1">
              <a:lnSpc>
                <a:spcPct val="80000"/>
              </a:lnSpc>
              <a:buFont typeface="Wingdings" panose="05000000000000000000" pitchFamily="2" charset="2"/>
              <a:buNone/>
            </a:pPr>
            <a:r>
              <a:rPr lang="en-US" altLang="en-US" sz="1400" noProof="1">
                <a:solidFill>
                  <a:srgbClr val="808080"/>
                </a:solidFill>
              </a:rPr>
              <a:t>                      PROD_VALUES_9+ PROD_VALUES_10+ PROD_VALUES_11+ PROD_VALUES_12+ PROD_VALUES_13+ PROD_VALUES_14+ PROD_VALUES_15+ </a:t>
            </a:r>
          </a:p>
          <a:p>
            <a:pPr eaLnBrk="1" hangingPunct="1">
              <a:lnSpc>
                <a:spcPct val="80000"/>
              </a:lnSpc>
              <a:buFont typeface="Wingdings" panose="05000000000000000000" pitchFamily="2" charset="2"/>
              <a:buNone/>
            </a:pPr>
            <a:r>
              <a:rPr lang="en-US" altLang="en-US" sz="1400" noProof="1">
                <a:solidFill>
                  <a:srgbClr val="808080"/>
                </a:solidFill>
              </a:rPr>
              <a:t>                      PROD_VALUES_16+ PROD_VALUES_17+ PROD_VALUES_18+ PROD_VALUES_19+ PROD_VALUES_20+ PROD_VALUES_21+ PROD_VALUES_22+ </a:t>
            </a:r>
          </a:p>
          <a:p>
            <a:pPr eaLnBrk="1" hangingPunct="1">
              <a:lnSpc>
                <a:spcPct val="80000"/>
              </a:lnSpc>
              <a:buFont typeface="Wingdings" panose="05000000000000000000" pitchFamily="2" charset="2"/>
              <a:buNone/>
            </a:pPr>
            <a:r>
              <a:rPr lang="en-US" altLang="en-US" sz="1400" noProof="1">
                <a:solidFill>
                  <a:srgbClr val="808080"/>
                </a:solidFill>
              </a:rPr>
              <a:t>                      PROD_VALUES_23+ PROD_VALUES_24+ PROD_VALUES_1) </a:t>
            </a:r>
          </a:p>
          <a:p>
            <a:pPr eaLnBrk="1" hangingPunct="1">
              <a:lnSpc>
                <a:spcPct val="80000"/>
              </a:lnSpc>
              <a:buFont typeface="Wingdings" panose="05000000000000000000" pitchFamily="2" charset="2"/>
              <a:buNone/>
            </a:pPr>
            <a:r>
              <a:rPr lang="en-US" altLang="en-US" sz="1400" noProof="1">
                <a:solidFill>
                  <a:srgbClr val="808080"/>
                </a:solidFill>
              </a:rPr>
              <a:t>FROM         T_PRODUCTTABLE</a:t>
            </a:r>
          </a:p>
          <a:p>
            <a:pPr eaLnBrk="1" hangingPunct="1">
              <a:lnSpc>
                <a:spcPct val="80000"/>
              </a:lnSpc>
              <a:buFont typeface="Wingdings" panose="05000000000000000000" pitchFamily="2" charset="2"/>
              <a:buNone/>
            </a:pPr>
            <a:endParaRPr lang="en-US" altLang="en-US" sz="1400" noProof="1">
              <a:solidFill>
                <a:srgbClr val="808080"/>
              </a:solidFill>
            </a:endParaRPr>
          </a:p>
          <a:p>
            <a:pPr eaLnBrk="1" hangingPunct="1">
              <a:lnSpc>
                <a:spcPct val="80000"/>
              </a:lnSpc>
              <a:buFont typeface="Wingdings" panose="05000000000000000000" pitchFamily="2" charset="2"/>
              <a:buNone/>
            </a:pPr>
            <a:endParaRPr lang="en-US" altLang="en-US" sz="1400" noProof="1">
              <a:solidFill>
                <a:srgbClr val="808080"/>
              </a:solidFill>
            </a:endParaRPr>
          </a:p>
          <a:p>
            <a:pPr eaLnBrk="1" hangingPunct="1">
              <a:lnSpc>
                <a:spcPct val="80000"/>
              </a:lnSpc>
              <a:buFont typeface="Wingdings" panose="05000000000000000000" pitchFamily="2" charset="2"/>
              <a:buNone/>
            </a:pPr>
            <a:r>
              <a:rPr lang="en-US" altLang="en-US" sz="1400" noProof="1">
                <a:solidFill>
                  <a:srgbClr val="808080"/>
                </a:solidFill>
              </a:rPr>
              <a:t>IF @MaxProd &gt;= 20000</a:t>
            </a:r>
          </a:p>
          <a:p>
            <a:pPr eaLnBrk="1" hangingPunct="1">
              <a:lnSpc>
                <a:spcPct val="80000"/>
              </a:lnSpc>
              <a:buFont typeface="Wingdings" panose="05000000000000000000" pitchFamily="2" charset="2"/>
              <a:buNone/>
            </a:pPr>
            <a:r>
              <a:rPr lang="en-US" altLang="en-US" sz="1400" noProof="1">
                <a:solidFill>
                  <a:srgbClr val="808080"/>
                </a:solidFill>
              </a:rPr>
              <a:t>BEGIN</a:t>
            </a:r>
          </a:p>
          <a:p>
            <a:pPr eaLnBrk="1" hangingPunct="1">
              <a:lnSpc>
                <a:spcPct val="80000"/>
              </a:lnSpc>
              <a:buFont typeface="Wingdings" panose="05000000000000000000" pitchFamily="2" charset="2"/>
              <a:buNone/>
            </a:pPr>
            <a:r>
              <a:rPr lang="en-US" altLang="en-US" sz="1400" noProof="1">
                <a:solidFill>
                  <a:srgbClr val="808080"/>
                </a:solidFill>
              </a:rPr>
              <a:t>    PRINT 'There are some doctors with SUM Values &gt; 2000'</a:t>
            </a:r>
          </a:p>
          <a:p>
            <a:pPr eaLnBrk="1" hangingPunct="1">
              <a:lnSpc>
                <a:spcPct val="80000"/>
              </a:lnSpc>
              <a:buFont typeface="Wingdings" panose="05000000000000000000" pitchFamily="2" charset="2"/>
              <a:buNone/>
            </a:pPr>
            <a:r>
              <a:rPr lang="en-US" altLang="en-US" sz="1400" noProof="1">
                <a:solidFill>
                  <a:srgbClr val="808080"/>
                </a:solidFill>
              </a:rPr>
              <a:t>END</a:t>
            </a:r>
          </a:p>
          <a:p>
            <a:pPr eaLnBrk="1" hangingPunct="1">
              <a:lnSpc>
                <a:spcPct val="80000"/>
              </a:lnSpc>
              <a:buFont typeface="Wingdings" panose="05000000000000000000" pitchFamily="2" charset="2"/>
              <a:buNone/>
            </a:pPr>
            <a:r>
              <a:rPr lang="en-US" altLang="en-US" sz="1400" noProof="1">
                <a:solidFill>
                  <a:srgbClr val="808080"/>
                </a:solidFill>
              </a:rPr>
              <a:t>ELSE</a:t>
            </a:r>
          </a:p>
          <a:p>
            <a:pPr eaLnBrk="1" hangingPunct="1">
              <a:lnSpc>
                <a:spcPct val="80000"/>
              </a:lnSpc>
              <a:buFont typeface="Wingdings" panose="05000000000000000000" pitchFamily="2" charset="2"/>
              <a:buNone/>
            </a:pPr>
            <a:r>
              <a:rPr lang="en-US" altLang="en-US" sz="1400" noProof="1">
                <a:solidFill>
                  <a:srgbClr val="808080"/>
                </a:solidFill>
              </a:rPr>
              <a:t>    PRINT 'There are some doctors with SUM Values &lt;&gt; 2000'</a:t>
            </a:r>
          </a:p>
          <a:p>
            <a:pPr eaLnBrk="1" hangingPunct="1">
              <a:lnSpc>
                <a:spcPct val="80000"/>
              </a:lnSpc>
              <a:buFont typeface="Wingdings" panose="05000000000000000000" pitchFamily="2" charset="2"/>
              <a:buNone/>
            </a:pPr>
            <a:r>
              <a:rPr lang="en-US" altLang="en-US" sz="1400" noProof="1">
                <a:solidFill>
                  <a:srgbClr val="808080"/>
                </a:solidFill>
              </a:rPr>
              <a:t>END</a:t>
            </a:r>
          </a:p>
        </p:txBody>
      </p:sp>
      <p:sp>
        <p:nvSpPr>
          <p:cNvPr id="80900" name="Text Box 4">
            <a:extLst>
              <a:ext uri="{FF2B5EF4-FFF2-40B4-BE49-F238E27FC236}">
                <a16:creationId xmlns:a16="http://schemas.microsoft.com/office/drawing/2014/main" id="{2907907F-0660-4098-BEF4-EA0CCF0EBCB8}"/>
              </a:ext>
            </a:extLst>
          </p:cNvPr>
          <p:cNvSpPr txBox="1">
            <a:spLocks noChangeArrowheads="1"/>
          </p:cNvSpPr>
          <p:nvPr/>
        </p:nvSpPr>
        <p:spPr bwMode="auto">
          <a:xfrm>
            <a:off x="1905000" y="914400"/>
            <a:ext cx="83058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b="1">
                <a:solidFill>
                  <a:srgbClr val="5000A0"/>
                </a:solidFill>
              </a:rPr>
              <a:t>Imposes conditions on the execution of a Transact-SQL statement. The Transact-SQL statement that follows an IF keyword and its condition is executed if the condition is satisfied: the Boolean expression returns TRUE. The optional ELSE keyword introduces another Transact-SQL statement that is executed when the IF condition is not satisfied: the Boolean expression returns FALSE.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FBFC340-6352-4753-89C3-EB9B6701B23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CASE expression</a:t>
            </a:r>
          </a:p>
        </p:txBody>
      </p:sp>
      <p:sp>
        <p:nvSpPr>
          <p:cNvPr id="81923" name="Rectangle 3">
            <a:extLst>
              <a:ext uri="{FF2B5EF4-FFF2-40B4-BE49-F238E27FC236}">
                <a16:creationId xmlns:a16="http://schemas.microsoft.com/office/drawing/2014/main" id="{56611346-98E5-4CE2-8C8F-40F1426ABC13}"/>
              </a:ext>
            </a:extLst>
          </p:cNvPr>
          <p:cNvSpPr>
            <a:spLocks noGrp="1" noChangeArrowheads="1"/>
          </p:cNvSpPr>
          <p:nvPr>
            <p:ph type="body" idx="1"/>
          </p:nvPr>
        </p:nvSpPr>
        <p:spPr/>
        <p:txBody>
          <a:bodyPr/>
          <a:lstStyle/>
          <a:p>
            <a:pPr eaLnBrk="1" hangingPunct="1"/>
            <a:r>
              <a:rPr lang="en-US" altLang="en-US"/>
              <a:t>CASE expressions are often over-looked but can be extremely useful to change very complex query requirements into simpler, and sometimes more efficient SQL statements. </a:t>
            </a:r>
          </a:p>
          <a:p>
            <a:pPr eaLnBrk="1" hangingPunct="1"/>
            <a:endParaRPr lang="en-US" altLang="en-US"/>
          </a:p>
          <a:p>
            <a:pPr eaLnBrk="1" hangingPunct="1"/>
            <a:r>
              <a:rPr lang="en-US" altLang="en-US"/>
              <a:t>Example #1:</a:t>
            </a:r>
          </a:p>
          <a:p>
            <a:pPr lvl="1" eaLnBrk="1" hangingPunct="1">
              <a:buFont typeface="Wingdings" panose="05000000000000000000" pitchFamily="2" charset="2"/>
              <a:buNone/>
            </a:pPr>
            <a:r>
              <a:rPr lang="en-US" altLang="en-US" noProof="1">
                <a:solidFill>
                  <a:srgbClr val="808080"/>
                </a:solidFill>
              </a:rPr>
              <a:t>SELECT     title, price, </a:t>
            </a:r>
            <a:endParaRPr lang="en-US" altLang="en-US">
              <a:solidFill>
                <a:srgbClr val="808080"/>
              </a:solidFill>
            </a:endParaRPr>
          </a:p>
          <a:p>
            <a:pPr lvl="1" eaLnBrk="1" hangingPunct="1">
              <a:buFont typeface="Wingdings" panose="05000000000000000000" pitchFamily="2" charset="2"/>
              <a:buNone/>
            </a:pPr>
            <a:r>
              <a:rPr lang="en-US" altLang="en-US">
                <a:solidFill>
                  <a:srgbClr val="808080"/>
                </a:solidFill>
              </a:rPr>
              <a:t>		</a:t>
            </a:r>
            <a:r>
              <a:rPr lang="en-US" altLang="en-US" noProof="1">
                <a:solidFill>
                  <a:srgbClr val="808080"/>
                </a:solidFill>
              </a:rPr>
              <a:t>CASE WHEN price &gt; 20.00 THEN 'Expensive' </a:t>
            </a:r>
            <a:endParaRPr lang="en-US" altLang="en-US">
              <a:solidFill>
                <a:srgbClr val="808080"/>
              </a:solidFill>
            </a:endParaRPr>
          </a:p>
          <a:p>
            <a:pPr lvl="1" eaLnBrk="1" hangingPunct="1">
              <a:buFont typeface="Wingdings" panose="05000000000000000000" pitchFamily="2" charset="2"/>
              <a:buNone/>
            </a:pPr>
            <a:r>
              <a:rPr lang="en-US" altLang="en-US">
                <a:solidFill>
                  <a:srgbClr val="808080"/>
                </a:solidFill>
              </a:rPr>
              <a:t>		          </a:t>
            </a:r>
            <a:r>
              <a:rPr lang="en-US" altLang="en-US" noProof="1">
                <a:solidFill>
                  <a:srgbClr val="808080"/>
                </a:solidFill>
              </a:rPr>
              <a:t>WHEN price BETWEEN 10.00 AND 19.99 THEN 'Moderate' </a:t>
            </a:r>
            <a:endParaRPr lang="en-US" altLang="en-US">
              <a:solidFill>
                <a:srgbClr val="808080"/>
              </a:solidFill>
            </a:endParaRPr>
          </a:p>
          <a:p>
            <a:pPr lvl="1" eaLnBrk="1" hangingPunct="1">
              <a:buFont typeface="Wingdings" panose="05000000000000000000" pitchFamily="2" charset="2"/>
              <a:buNone/>
            </a:pPr>
            <a:r>
              <a:rPr lang="en-US" altLang="en-US">
                <a:solidFill>
                  <a:srgbClr val="808080"/>
                </a:solidFill>
              </a:rPr>
              <a:t>		         </a:t>
            </a:r>
            <a:r>
              <a:rPr lang="en-US" altLang="en-US" noProof="1">
                <a:solidFill>
                  <a:srgbClr val="808080"/>
                </a:solidFill>
              </a:rPr>
              <a:t>WHEN price &lt; 10.00 THEN 'Inexpensive' ELSE 'Unknown' </a:t>
            </a:r>
            <a:endParaRPr lang="en-US" altLang="en-US">
              <a:solidFill>
                <a:srgbClr val="808080"/>
              </a:solidFill>
            </a:endParaRPr>
          </a:p>
          <a:p>
            <a:pPr lvl="1" eaLnBrk="1" hangingPunct="1">
              <a:buFont typeface="Wingdings" panose="05000000000000000000" pitchFamily="2" charset="2"/>
              <a:buNone/>
            </a:pPr>
            <a:r>
              <a:rPr lang="en-US" altLang="en-US">
                <a:solidFill>
                  <a:srgbClr val="808080"/>
                </a:solidFill>
              </a:rPr>
              <a:t>		</a:t>
            </a:r>
            <a:r>
              <a:rPr lang="en-US" altLang="en-US" noProof="1">
                <a:solidFill>
                  <a:srgbClr val="808080"/>
                </a:solidFill>
              </a:rPr>
              <a:t>END AS Budget</a:t>
            </a:r>
          </a:p>
          <a:p>
            <a:pPr lvl="1" eaLnBrk="1" hangingPunct="1">
              <a:buFont typeface="Wingdings" panose="05000000000000000000" pitchFamily="2" charset="2"/>
              <a:buNone/>
            </a:pPr>
            <a:r>
              <a:rPr lang="en-US" altLang="en-US" noProof="1">
                <a:solidFill>
                  <a:srgbClr val="808080"/>
                </a:solidFill>
              </a:rPr>
              <a:t>FROM         titles</a:t>
            </a:r>
            <a:endParaRPr lang="en-US" altLang="en-US">
              <a:solidFill>
                <a:srgbClr val="80808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F7F8EDE-BBE1-42F7-8AE6-CDC17602FC6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More Case Examples</a:t>
            </a:r>
          </a:p>
        </p:txBody>
      </p:sp>
      <p:sp>
        <p:nvSpPr>
          <p:cNvPr id="82947" name="Rectangle 3">
            <a:extLst>
              <a:ext uri="{FF2B5EF4-FFF2-40B4-BE49-F238E27FC236}">
                <a16:creationId xmlns:a16="http://schemas.microsoft.com/office/drawing/2014/main" id="{C8C79071-F98E-4AD4-88D0-DAA395852EBD}"/>
              </a:ext>
            </a:extLst>
          </p:cNvPr>
          <p:cNvSpPr>
            <a:spLocks noGrp="1" noChangeArrowheads="1"/>
          </p:cNvSpPr>
          <p:nvPr>
            <p:ph type="body" idx="1"/>
          </p:nvPr>
        </p:nvSpPr>
        <p:spPr/>
        <p:txBody>
          <a:bodyPr>
            <a:normAutofit lnSpcReduction="10000"/>
          </a:bodyPr>
          <a:lstStyle/>
          <a:p>
            <a:pPr eaLnBrk="1" hangingPunct="1">
              <a:lnSpc>
                <a:spcPct val="90000"/>
              </a:lnSpc>
            </a:pPr>
            <a:r>
              <a:rPr lang="en-US" altLang="en-US"/>
              <a:t>In table T_prodsales, sales amounts (sales) are stored by month (mnth) and product code (product). The mnth column stores an integer value ranging from 1 (for January) to 12 (for December). You can use the following single SQL statement to product one row per product with 12 totals, one for each month:</a:t>
            </a:r>
            <a:r>
              <a:rPr lang="en-US" altLang="en-US" sz="1400"/>
              <a:t> </a:t>
            </a:r>
          </a:p>
          <a:p>
            <a:pPr eaLnBrk="1" hangingPunct="1">
              <a:lnSpc>
                <a:spcPct val="90000"/>
              </a:lnSpc>
            </a:pPr>
            <a:endParaRPr lang="en-US" altLang="en-US" sz="1400"/>
          </a:p>
          <a:p>
            <a:pPr eaLnBrk="1" hangingPunct="1">
              <a:lnSpc>
                <a:spcPct val="90000"/>
              </a:lnSpc>
            </a:pPr>
            <a:r>
              <a:rPr lang="en-US" altLang="en-US"/>
              <a:t>SQL statement:</a:t>
            </a:r>
          </a:p>
          <a:p>
            <a:pPr lvl="1" eaLnBrk="1" hangingPunct="1">
              <a:lnSpc>
                <a:spcPct val="90000"/>
              </a:lnSpc>
              <a:buFont typeface="Wingdings" panose="05000000000000000000" pitchFamily="2" charset="2"/>
              <a:buNone/>
            </a:pPr>
            <a:r>
              <a:rPr lang="en-US" altLang="en-US" noProof="1">
                <a:solidFill>
                  <a:srgbClr val="808080"/>
                </a:solidFill>
              </a:rPr>
              <a:t>SELECT     product, SUM(CASE mnth WHEN 1 THEN sales ELSE NULL END) AS jan, SUM(CASE mnth WHEN 2 THEN sales ELSE NULL END) AS feb, </a:t>
            </a:r>
          </a:p>
          <a:p>
            <a:pPr lvl="1" eaLnBrk="1" hangingPunct="1">
              <a:lnSpc>
                <a:spcPct val="90000"/>
              </a:lnSpc>
              <a:buFont typeface="Wingdings" panose="05000000000000000000" pitchFamily="2" charset="2"/>
              <a:buNone/>
            </a:pPr>
            <a:r>
              <a:rPr lang="en-US" altLang="en-US" noProof="1">
                <a:solidFill>
                  <a:srgbClr val="808080"/>
                </a:solidFill>
              </a:rPr>
              <a:t>                      SUM(CASE mnth WHEN 3 THEN sales ELSE NULL END) AS mar, SUM(CASE mnth WHEN 4 THEN sales ELSE NULL END) AS apr, </a:t>
            </a:r>
          </a:p>
          <a:p>
            <a:pPr lvl="1" eaLnBrk="1" hangingPunct="1">
              <a:lnSpc>
                <a:spcPct val="90000"/>
              </a:lnSpc>
              <a:buFont typeface="Wingdings" panose="05000000000000000000" pitchFamily="2" charset="2"/>
              <a:buNone/>
            </a:pPr>
            <a:r>
              <a:rPr lang="en-US" altLang="en-US" noProof="1">
                <a:solidFill>
                  <a:srgbClr val="808080"/>
                </a:solidFill>
              </a:rPr>
              <a:t>                      SUM(CASE mnth WHEN 5 THEN sales ELSE NULL END) AS may, SUM(CASE mnth WHEN 6 THEN sales ELSE NULL END) AS jun, </a:t>
            </a:r>
          </a:p>
          <a:p>
            <a:pPr lvl="1" eaLnBrk="1" hangingPunct="1">
              <a:lnSpc>
                <a:spcPct val="90000"/>
              </a:lnSpc>
              <a:buFont typeface="Wingdings" panose="05000000000000000000" pitchFamily="2" charset="2"/>
              <a:buNone/>
            </a:pPr>
            <a:r>
              <a:rPr lang="en-US" altLang="en-US" noProof="1">
                <a:solidFill>
                  <a:srgbClr val="808080"/>
                </a:solidFill>
              </a:rPr>
              <a:t>                      SUM(CASE mnth WHEN 7 THEN sales ELSE NULL END) AS jul, SUM(CASE mnth WHEN 8 THEN sales ELSE NULL END) AS aug, </a:t>
            </a:r>
          </a:p>
          <a:p>
            <a:pPr lvl="1" eaLnBrk="1" hangingPunct="1">
              <a:lnSpc>
                <a:spcPct val="90000"/>
              </a:lnSpc>
              <a:buFont typeface="Wingdings" panose="05000000000000000000" pitchFamily="2" charset="2"/>
              <a:buNone/>
            </a:pPr>
            <a:r>
              <a:rPr lang="en-US" altLang="en-US" noProof="1">
                <a:solidFill>
                  <a:srgbClr val="808080"/>
                </a:solidFill>
              </a:rPr>
              <a:t>                      SUM(CASE mnth WHEN 9 THEN sales ELSE NULL END) AS sep, SUM(CASE mnth WHEN 10 THEN sales ELSE NULL END) AS oct, </a:t>
            </a:r>
          </a:p>
          <a:p>
            <a:pPr lvl="1" eaLnBrk="1" hangingPunct="1">
              <a:lnSpc>
                <a:spcPct val="90000"/>
              </a:lnSpc>
              <a:buFont typeface="Wingdings" panose="05000000000000000000" pitchFamily="2" charset="2"/>
              <a:buNone/>
            </a:pPr>
            <a:r>
              <a:rPr lang="en-US" altLang="en-US" noProof="1">
                <a:solidFill>
                  <a:srgbClr val="808080"/>
                </a:solidFill>
              </a:rPr>
              <a:t>                      SUM(CASE mnth WHEN 11 THEN sales ELSE NULL END) AS nov, SUM(CASE mnth WHEN 12 THEN sales ELSE NULL END) AS dec</a:t>
            </a:r>
          </a:p>
          <a:p>
            <a:pPr lvl="1" eaLnBrk="1" hangingPunct="1">
              <a:lnSpc>
                <a:spcPct val="90000"/>
              </a:lnSpc>
              <a:buFont typeface="Wingdings" panose="05000000000000000000" pitchFamily="2" charset="2"/>
              <a:buNone/>
            </a:pPr>
            <a:r>
              <a:rPr lang="en-US" altLang="en-US" noProof="1">
                <a:solidFill>
                  <a:srgbClr val="808080"/>
                </a:solidFill>
              </a:rPr>
              <a:t>FROM         T_prodsales</a:t>
            </a:r>
          </a:p>
          <a:p>
            <a:pPr lvl="1" eaLnBrk="1" hangingPunct="1">
              <a:lnSpc>
                <a:spcPct val="90000"/>
              </a:lnSpc>
              <a:buFont typeface="Wingdings" panose="05000000000000000000" pitchFamily="2" charset="2"/>
              <a:buNone/>
            </a:pPr>
            <a:r>
              <a:rPr lang="en-US" altLang="en-US" noProof="1">
                <a:solidFill>
                  <a:srgbClr val="808080"/>
                </a:solidFill>
              </a:rPr>
              <a:t>GROUP BY product</a:t>
            </a:r>
            <a:endParaRPr lang="en-US" altLang="en-US">
              <a:solidFill>
                <a:srgbClr val="80808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B4F33EA-3C4A-45FA-B739-95E00320D1D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CASE expression: Continued</a:t>
            </a:r>
          </a:p>
        </p:txBody>
      </p:sp>
      <p:sp>
        <p:nvSpPr>
          <p:cNvPr id="83971" name="Rectangle 3">
            <a:extLst>
              <a:ext uri="{FF2B5EF4-FFF2-40B4-BE49-F238E27FC236}">
                <a16:creationId xmlns:a16="http://schemas.microsoft.com/office/drawing/2014/main" id="{9DC034DB-92F6-4939-88B1-39BA7BA85FC3}"/>
              </a:ext>
            </a:extLst>
          </p:cNvPr>
          <p:cNvSpPr>
            <a:spLocks noGrp="1" noChangeArrowheads="1"/>
          </p:cNvSpPr>
          <p:nvPr>
            <p:ph type="body" idx="1"/>
          </p:nvPr>
        </p:nvSpPr>
        <p:spPr/>
        <p:txBody>
          <a:bodyPr/>
          <a:lstStyle/>
          <a:p>
            <a:pPr eaLnBrk="1" hangingPunct="1">
              <a:lnSpc>
                <a:spcPct val="90000"/>
              </a:lnSpc>
            </a:pPr>
            <a:r>
              <a:rPr lang="en-US" altLang="en-US"/>
              <a:t>To produce a summary row by quarter instead of by month, simply modify the CASE expressions as shown below: </a:t>
            </a:r>
          </a:p>
          <a:p>
            <a:pPr lvl="1" eaLnBrk="1" hangingPunct="1">
              <a:lnSpc>
                <a:spcPct val="90000"/>
              </a:lnSpc>
              <a:buFont typeface="Wingdings" panose="05000000000000000000" pitchFamily="2" charset="2"/>
              <a:buNone/>
            </a:pPr>
            <a:r>
              <a:rPr lang="en-US" altLang="en-US" noProof="1">
                <a:solidFill>
                  <a:srgbClr val="808080"/>
                </a:solidFill>
              </a:rPr>
              <a:t>SELECT     product, SUM(CASE WHEN mth BETWEEN 1 AND 3 THEN sales ELSE NULL END) AS q1, SUM(CASE WHEN mth BETWEEN 4 AND </a:t>
            </a:r>
          </a:p>
          <a:p>
            <a:pPr lvl="1" eaLnBrk="1" hangingPunct="1">
              <a:lnSpc>
                <a:spcPct val="90000"/>
              </a:lnSpc>
              <a:buFont typeface="Wingdings" panose="05000000000000000000" pitchFamily="2" charset="2"/>
              <a:buNone/>
            </a:pPr>
            <a:r>
              <a:rPr lang="en-US" altLang="en-US" noProof="1">
                <a:solidFill>
                  <a:srgbClr val="808080"/>
                </a:solidFill>
              </a:rPr>
              <a:t>                      6 THEN sales ELSE NULL END) AS q2, SUM(CASE WHEN mth BETWEEN 7 AND 9 THEN sales ELSE NULL END) AS q3, </a:t>
            </a:r>
          </a:p>
          <a:p>
            <a:pPr lvl="1" eaLnBrk="1" hangingPunct="1">
              <a:lnSpc>
                <a:spcPct val="90000"/>
              </a:lnSpc>
              <a:buFont typeface="Wingdings" panose="05000000000000000000" pitchFamily="2" charset="2"/>
              <a:buNone/>
            </a:pPr>
            <a:r>
              <a:rPr lang="en-US" altLang="en-US" noProof="1">
                <a:solidFill>
                  <a:srgbClr val="808080"/>
                </a:solidFill>
              </a:rPr>
              <a:t>                      SUM(CASE WHEN mth BETWEEN 10 AND 12 THEN sales ELSE NULL END) AS q4</a:t>
            </a:r>
          </a:p>
          <a:p>
            <a:pPr lvl="1" eaLnBrk="1" hangingPunct="1">
              <a:lnSpc>
                <a:spcPct val="90000"/>
              </a:lnSpc>
              <a:buFont typeface="Wingdings" panose="05000000000000000000" pitchFamily="2" charset="2"/>
              <a:buNone/>
            </a:pPr>
            <a:r>
              <a:rPr lang="en-US" altLang="en-US" noProof="1">
                <a:solidFill>
                  <a:srgbClr val="808080"/>
                </a:solidFill>
              </a:rPr>
              <a:t>FROM         prodsales</a:t>
            </a:r>
          </a:p>
          <a:p>
            <a:pPr lvl="1" eaLnBrk="1" hangingPunct="1">
              <a:lnSpc>
                <a:spcPct val="90000"/>
              </a:lnSpc>
              <a:buFont typeface="Wingdings" panose="05000000000000000000" pitchFamily="2" charset="2"/>
              <a:buNone/>
            </a:pPr>
            <a:r>
              <a:rPr lang="en-US" altLang="en-US" noProof="1">
                <a:solidFill>
                  <a:srgbClr val="808080"/>
                </a:solidFill>
              </a:rPr>
              <a:t>GROUP BY product</a:t>
            </a:r>
            <a:r>
              <a:rPr lang="en-US" altLang="en-US">
                <a:solidFill>
                  <a:srgbClr val="808080"/>
                </a:solidFill>
              </a:rPr>
              <a:t> </a:t>
            </a:r>
          </a:p>
          <a:p>
            <a:pPr lvl="1" eaLnBrk="1" hangingPunct="1">
              <a:lnSpc>
                <a:spcPct val="90000"/>
              </a:lnSpc>
              <a:buFont typeface="Wingdings" panose="05000000000000000000" pitchFamily="2" charset="2"/>
              <a:buNone/>
            </a:pPr>
            <a:endParaRPr lang="en-US" altLang="en-US">
              <a:solidFill>
                <a:srgbClr val="808080"/>
              </a:solidFill>
            </a:endParaRPr>
          </a:p>
          <a:p>
            <a:pPr eaLnBrk="1" hangingPunct="1">
              <a:lnSpc>
                <a:spcPct val="90000"/>
              </a:lnSpc>
            </a:pPr>
            <a:r>
              <a:rPr lang="en-US" altLang="en-US"/>
              <a:t>Using CASE in conjunction with a SQL UPDATE statement enables developers to conditionally modify large amounts of data using a single SQL statement. Consider the following example:</a:t>
            </a:r>
            <a:endParaRPr lang="en-US" altLang="en-US" b="1"/>
          </a:p>
          <a:p>
            <a:pPr lvl="1" eaLnBrk="1" hangingPunct="1">
              <a:lnSpc>
                <a:spcPct val="90000"/>
              </a:lnSpc>
              <a:buFont typeface="Wingdings" panose="05000000000000000000" pitchFamily="2" charset="2"/>
              <a:buNone/>
            </a:pPr>
            <a:r>
              <a:rPr lang="en-US" altLang="en-US" noProof="1">
                <a:solidFill>
                  <a:srgbClr val="808080"/>
                </a:solidFill>
              </a:rPr>
              <a:t>UPDATE    titles</a:t>
            </a:r>
          </a:p>
          <a:p>
            <a:pPr lvl="1" eaLnBrk="1" hangingPunct="1">
              <a:lnSpc>
                <a:spcPct val="90000"/>
              </a:lnSpc>
              <a:buFont typeface="Wingdings" panose="05000000000000000000" pitchFamily="2" charset="2"/>
              <a:buNone/>
            </a:pPr>
            <a:r>
              <a:rPr lang="en-US" altLang="en-US" noProof="1">
                <a:solidFill>
                  <a:srgbClr val="808080"/>
                </a:solidFill>
              </a:rPr>
              <a:t>SET              price = CASE WHEN (price &lt; 5.0 AND ytd_sales &gt; 999.99) THEN price * 1.25 WHEN (price &lt; 5.0 AND ytd_sales &lt; 1000.00) </a:t>
            </a:r>
          </a:p>
          <a:p>
            <a:pPr lvl="1" eaLnBrk="1" hangingPunct="1">
              <a:lnSpc>
                <a:spcPct val="90000"/>
              </a:lnSpc>
              <a:buFont typeface="Wingdings" panose="05000000000000000000" pitchFamily="2" charset="2"/>
              <a:buNone/>
            </a:pPr>
            <a:r>
              <a:rPr lang="en-US" altLang="en-US" noProof="1">
                <a:solidFill>
                  <a:srgbClr val="808080"/>
                </a:solidFill>
              </a:rPr>
              <a:t>                      THEN price * 1.15 WHEN (price &gt; 4.99 AND ytd_sales &gt; 999.99) THEN price * 1.2 ELSE price END</a:t>
            </a:r>
            <a:endParaRPr lang="en-US" altLang="en-US">
              <a:solidFill>
                <a:srgbClr val="80808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66F32B7-F22F-46DD-9D52-55E6D56E582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While Loop</a:t>
            </a:r>
          </a:p>
        </p:txBody>
      </p:sp>
      <p:sp>
        <p:nvSpPr>
          <p:cNvPr id="84995" name="Text Box 3">
            <a:extLst>
              <a:ext uri="{FF2B5EF4-FFF2-40B4-BE49-F238E27FC236}">
                <a16:creationId xmlns:a16="http://schemas.microsoft.com/office/drawing/2014/main" id="{9D1D11DB-98E5-4959-ABCC-92713993620A}"/>
              </a:ext>
            </a:extLst>
          </p:cNvPr>
          <p:cNvSpPr txBox="1">
            <a:spLocks noChangeArrowheads="1"/>
          </p:cNvSpPr>
          <p:nvPr/>
        </p:nvSpPr>
        <p:spPr bwMode="auto">
          <a:xfrm>
            <a:off x="1981200" y="1143001"/>
            <a:ext cx="8305800" cy="213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en-US" sz="1400">
                <a:solidFill>
                  <a:srgbClr val="5000A0"/>
                </a:solidFill>
              </a:rPr>
              <a:t>The WHILE statement repeats a statement or block of statements as long as a specified condition remains true.</a:t>
            </a:r>
          </a:p>
          <a:p>
            <a:pPr eaLnBrk="1" hangingPunct="1">
              <a:spcBef>
                <a:spcPct val="50000"/>
              </a:spcBef>
            </a:pPr>
            <a:endParaRPr lang="en-US" altLang="en-US" sz="1400">
              <a:solidFill>
                <a:srgbClr val="5000A0"/>
              </a:solidFill>
            </a:endParaRPr>
          </a:p>
          <a:p>
            <a:pPr eaLnBrk="1" hangingPunct="1">
              <a:spcBef>
                <a:spcPct val="50000"/>
              </a:spcBef>
            </a:pPr>
            <a:r>
              <a:rPr lang="en-US" altLang="en-US" sz="1400">
                <a:solidFill>
                  <a:srgbClr val="5000A0"/>
                </a:solidFill>
              </a:rPr>
              <a:t>Two Transact-SQL statements are commonly used with WHILE: BREAK or CONTINUE. The BREAK statement exits the innermost WHILE loop and the CONTINUE statement restarts a WHILE loop. A program might execute a BREAK statement if, for example, there are no other rows to process. A CONTINUE statement could be executed if, for example, the execution of the code should continue.</a:t>
            </a:r>
          </a:p>
          <a:p>
            <a:pPr eaLnBrk="1" hangingPunct="1">
              <a:spcBef>
                <a:spcPct val="50000"/>
              </a:spcBef>
            </a:pPr>
            <a:endParaRPr lang="en-US" altLang="en-US" sz="1400">
              <a:solidFill>
                <a:srgbClr val="5000A0"/>
              </a:solidFill>
            </a:endParaRPr>
          </a:p>
        </p:txBody>
      </p:sp>
    </p:spTree>
  </p:cSld>
  <p:clrMapOvr>
    <a:masterClrMapping/>
  </p:clrMapOvr>
</p:sld>
</file>

<file path=ppt/theme/theme1.xml><?xml version="1.0" encoding="utf-8"?>
<a:theme xmlns:a="http://schemas.openxmlformats.org/drawingml/2006/main" name="Office Theme">
  <a:themeElements>
    <a:clrScheme name="PharmaACEwTeal">
      <a:dk1>
        <a:sysClr val="windowText" lastClr="000000"/>
      </a:dk1>
      <a:lt1>
        <a:sysClr val="window" lastClr="FFFFFF"/>
      </a:lt1>
      <a:dk2>
        <a:srgbClr val="44546A"/>
      </a:dk2>
      <a:lt2>
        <a:srgbClr val="E7E6E6"/>
      </a:lt2>
      <a:accent1>
        <a:srgbClr val="004B7E"/>
      </a:accent1>
      <a:accent2>
        <a:srgbClr val="00B050"/>
      </a:accent2>
      <a:accent3>
        <a:srgbClr val="FF9201"/>
      </a:accent3>
      <a:accent4>
        <a:srgbClr val="C00000"/>
      </a:accent4>
      <a:accent5>
        <a:srgbClr val="008080"/>
      </a:accent5>
      <a:accent6>
        <a:srgbClr val="00B0F0"/>
      </a:accent6>
      <a:hlink>
        <a:srgbClr val="3366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armaACE.potx" id="{32A876FC-7A73-4AB2-A983-756D7D29623C}" vid="{686EE551-9C7A-4099-BD94-C991452CF9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PharmaACE</Template>
  <TotalTime>6513</TotalTime>
  <Words>5196</Words>
  <Application>Microsoft Office PowerPoint</Application>
  <PresentationFormat>Widescreen</PresentationFormat>
  <Paragraphs>574</Paragraphs>
  <Slides>40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Narrow</vt:lpstr>
      <vt:lpstr>Calibri</vt:lpstr>
      <vt:lpstr>Helvetica Neue</vt:lpstr>
      <vt:lpstr>Times New Roman</vt:lpstr>
      <vt:lpstr>Wingdings</vt:lpstr>
      <vt:lpstr>Office Theme</vt:lpstr>
      <vt:lpstr>SQL Training</vt:lpstr>
      <vt:lpstr>Contents</vt:lpstr>
      <vt:lpstr>Contents</vt:lpstr>
      <vt:lpstr>DECLARE STATEMENT</vt:lpstr>
      <vt:lpstr>If Loops</vt:lpstr>
      <vt:lpstr>CASE expression</vt:lpstr>
      <vt:lpstr>More Case Examples</vt:lpstr>
      <vt:lpstr>CASE expression: Continued</vt:lpstr>
      <vt:lpstr>While Loop</vt:lpstr>
      <vt:lpstr>How to write a long query?</vt:lpstr>
      <vt:lpstr>Contents</vt:lpstr>
      <vt:lpstr>Cursors</vt:lpstr>
      <vt:lpstr>Cursors Example</vt:lpstr>
      <vt:lpstr>Contents</vt:lpstr>
      <vt:lpstr>Create Stored Procedures</vt:lpstr>
      <vt:lpstr>Procedures : Execute Procedures</vt:lpstr>
      <vt:lpstr>Contents</vt:lpstr>
      <vt:lpstr>Importing Data to SQL</vt:lpstr>
      <vt:lpstr>Importing Data to SQL: Continued</vt:lpstr>
      <vt:lpstr>Importing Data to SQL: Continued</vt:lpstr>
      <vt:lpstr>Contents</vt:lpstr>
      <vt:lpstr>BATCH </vt:lpstr>
      <vt:lpstr>BATCH: Continued</vt:lpstr>
      <vt:lpstr>BATCH: Continued</vt:lpstr>
      <vt:lpstr>BATCH: Continued</vt:lpstr>
      <vt:lpstr>Contents</vt:lpstr>
      <vt:lpstr>PIVOT AND UNPIVOT</vt:lpstr>
      <vt:lpstr>PIVOT AND UNPIVOT: Example (Select the query below to create data set)</vt:lpstr>
      <vt:lpstr>PIVOT AND UNPIVOT: Pivot Example</vt:lpstr>
      <vt:lpstr>PIVOT AND UNPIVOT: Unpivot Example</vt:lpstr>
      <vt:lpstr>Contents</vt:lpstr>
      <vt:lpstr>UPDATE statement with JOIN </vt:lpstr>
      <vt:lpstr>UPDATE statement with JOIN </vt:lpstr>
      <vt:lpstr>Contents</vt:lpstr>
      <vt:lpstr>Window Functions</vt:lpstr>
      <vt:lpstr>Window Functions: Continued</vt:lpstr>
      <vt:lpstr>Window Functions: Continued</vt:lpstr>
      <vt:lpstr>Window Functions: Continued</vt:lpstr>
      <vt:lpstr>Window Functions: Continued</vt:lpstr>
      <vt:lpstr>Window Functions: Continued</vt:lpstr>
    </vt:vector>
  </TitlesOfParts>
  <Company>Bristol-Myers Squibb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Deshmukh</dc:creator>
  <cp:lastModifiedBy>Vinod Singh</cp:lastModifiedBy>
  <cp:revision>231</cp:revision>
  <dcterms:created xsi:type="dcterms:W3CDTF">2017-09-25T23:52:09Z</dcterms:created>
  <dcterms:modified xsi:type="dcterms:W3CDTF">2022-07-15T10:36:41Z</dcterms:modified>
</cp:coreProperties>
</file>