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8"/>
  </p:notesMasterIdLst>
  <p:sldIdLst>
    <p:sldId id="1071" r:id="rId2"/>
    <p:sldId id="1167" r:id="rId3"/>
    <p:sldId id="1059" r:id="rId4"/>
    <p:sldId id="1245" r:id="rId5"/>
    <p:sldId id="1281" r:id="rId6"/>
    <p:sldId id="1060" r:id="rId7"/>
    <p:sldId id="1282" r:id="rId8"/>
    <p:sldId id="1061" r:id="rId9"/>
    <p:sldId id="1062" r:id="rId10"/>
    <p:sldId id="1063" r:id="rId11"/>
    <p:sldId id="1064" r:id="rId12"/>
    <p:sldId id="1134" r:id="rId13"/>
    <p:sldId id="1065" r:id="rId14"/>
    <p:sldId id="1067" r:id="rId15"/>
    <p:sldId id="1151" r:id="rId16"/>
    <p:sldId id="1199" r:id="rId17"/>
    <p:sldId id="1283" r:id="rId18"/>
    <p:sldId id="1076" r:id="rId19"/>
    <p:sldId id="1135" r:id="rId20"/>
    <p:sldId id="1077" r:id="rId21"/>
    <p:sldId id="1078" r:id="rId22"/>
    <p:sldId id="1285" r:id="rId23"/>
    <p:sldId id="1239" r:id="rId24"/>
    <p:sldId id="1240" r:id="rId25"/>
    <p:sldId id="1241" r:id="rId26"/>
    <p:sldId id="1284" r:id="rId27"/>
    <p:sldId id="1068" r:id="rId28"/>
    <p:sldId id="1072" r:id="rId29"/>
    <p:sldId id="1074" r:id="rId30"/>
    <p:sldId id="1286" r:id="rId31"/>
    <p:sldId id="1154" r:id="rId32"/>
    <p:sldId id="1160" r:id="rId33"/>
    <p:sldId id="1251" r:id="rId34"/>
    <p:sldId id="1252" r:id="rId35"/>
    <p:sldId id="1253" r:id="rId36"/>
    <p:sldId id="1278" r:id="rId37"/>
    <p:sldId id="1254" r:id="rId38"/>
    <p:sldId id="1255" r:id="rId39"/>
    <p:sldId id="1256" r:id="rId40"/>
    <p:sldId id="1257" r:id="rId41"/>
    <p:sldId id="1258" r:id="rId42"/>
    <p:sldId id="1259" r:id="rId43"/>
    <p:sldId id="1260" r:id="rId44"/>
    <p:sldId id="1287" r:id="rId45"/>
    <p:sldId id="1082" r:id="rId46"/>
    <p:sldId id="1274" r:id="rId47"/>
    <p:sldId id="1275" r:id="rId48"/>
    <p:sldId id="1276" r:id="rId49"/>
    <p:sldId id="1277" r:id="rId50"/>
    <p:sldId id="1203" r:id="rId51"/>
    <p:sldId id="1204" r:id="rId52"/>
    <p:sldId id="1206" r:id="rId53"/>
    <p:sldId id="1207" r:id="rId54"/>
    <p:sldId id="1208" r:id="rId55"/>
    <p:sldId id="1209" r:id="rId56"/>
    <p:sldId id="1212" r:id="rId57"/>
    <p:sldId id="1213" r:id="rId58"/>
    <p:sldId id="1140" r:id="rId59"/>
    <p:sldId id="1211" r:id="rId60"/>
    <p:sldId id="1214" r:id="rId61"/>
    <p:sldId id="1215" r:id="rId62"/>
    <p:sldId id="1288" r:id="rId63"/>
    <p:sldId id="1217" r:id="rId64"/>
    <p:sldId id="1218" r:id="rId65"/>
    <p:sldId id="1219" r:id="rId66"/>
    <p:sldId id="1289" r:id="rId67"/>
    <p:sldId id="1141" r:id="rId68"/>
    <p:sldId id="1142" r:id="rId69"/>
    <p:sldId id="1196" r:id="rId70"/>
    <p:sldId id="1197" r:id="rId71"/>
    <p:sldId id="1143" r:id="rId72"/>
    <p:sldId id="1155" r:id="rId73"/>
    <p:sldId id="1156" r:id="rId74"/>
    <p:sldId id="1290" r:id="rId75"/>
    <p:sldId id="1145" r:id="rId76"/>
    <p:sldId id="1144"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44546A"/>
    <a:srgbClr val="004B7E"/>
    <a:srgbClr val="1EA8AA"/>
    <a:srgbClr val="C00000"/>
    <a:srgbClr val="FF9201"/>
    <a:srgbClr val="00B050"/>
    <a:srgbClr val="767171"/>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7C2306-C291-45D8-BA00-CE8612E27515}" v="2" dt="2023-02-09T13:39:48.1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4291" autoAdjust="0"/>
  </p:normalViewPr>
  <p:slideViewPr>
    <p:cSldViewPr snapToGrid="0" showGuides="1">
      <p:cViewPr varScale="1">
        <p:scale>
          <a:sx n="82" d="100"/>
          <a:sy n="82" d="100"/>
        </p:scale>
        <p:origin x="5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od Singh" userId="77f2534b-55d4-4387-bb75-8ed300e95038" providerId="ADAL" clId="{5F7C2306-C291-45D8-BA00-CE8612E27515}"/>
    <pc:docChg chg="modSld">
      <pc:chgData name="Vinod Singh" userId="77f2534b-55d4-4387-bb75-8ed300e95038" providerId="ADAL" clId="{5F7C2306-C291-45D8-BA00-CE8612E27515}" dt="2023-02-09T13:39:44.498" v="0" actId="20578"/>
      <pc:docMkLst>
        <pc:docMk/>
      </pc:docMkLst>
      <pc:sldChg chg="modSp">
        <pc:chgData name="Vinod Singh" userId="77f2534b-55d4-4387-bb75-8ed300e95038" providerId="ADAL" clId="{5F7C2306-C291-45D8-BA00-CE8612E27515}" dt="2023-02-09T13:39:44.498" v="0" actId="20578"/>
        <pc:sldMkLst>
          <pc:docMk/>
          <pc:sldMk cId="0" sldId="1274"/>
        </pc:sldMkLst>
        <pc:spChg chg="mod">
          <ac:chgData name="Vinod Singh" userId="77f2534b-55d4-4387-bb75-8ed300e95038" providerId="ADAL" clId="{5F7C2306-C291-45D8-BA00-CE8612E27515}" dt="2023-02-09T13:39:44.498" v="0" actId="20578"/>
          <ac:spMkLst>
            <pc:docMk/>
            <pc:sldMk cId="0" sldId="1274"/>
            <ac:spMk id="47107" creationId="{BD990E06-B42C-40CB-8641-AA8B290472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F0F5A5-8DF5-415C-9920-2AA5E1FA8E2C}" type="datetimeFigureOut">
              <a:rPr lang="en-US" smtClean="0"/>
              <a:t>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015A9-486E-4A55-87A4-D1EDD0FDDF02}" type="slidenum">
              <a:rPr lang="en-US" smtClean="0"/>
              <a:t>‹#›</a:t>
            </a:fld>
            <a:endParaRPr lang="en-US"/>
          </a:p>
        </p:txBody>
      </p:sp>
    </p:spTree>
    <p:extLst>
      <p:ext uri="{BB962C8B-B14F-4D97-AF65-F5344CB8AC3E}">
        <p14:creationId xmlns:p14="http://schemas.microsoft.com/office/powerpoint/2010/main" val="1100449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6015A9-486E-4A55-87A4-D1EDD0FDDF02}" type="slidenum">
              <a:rPr lang="en-US" smtClean="0"/>
              <a:t>1</a:t>
            </a:fld>
            <a:endParaRPr lang="en-US"/>
          </a:p>
        </p:txBody>
      </p:sp>
    </p:spTree>
    <p:extLst>
      <p:ext uri="{BB962C8B-B14F-4D97-AF65-F5344CB8AC3E}">
        <p14:creationId xmlns:p14="http://schemas.microsoft.com/office/powerpoint/2010/main" val="3349433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5717DFD6-C5D8-459D-8978-7293C84E7188}"/>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D9DB46E-D5AA-44A1-8C46-3EA6AFF3217D}" type="slidenum">
              <a:rPr lang="en-US" altLang="en-US" sz="1300">
                <a:latin typeface="Times New Roman" panose="02020603050405020304" pitchFamily="18" charset="0"/>
              </a:rPr>
              <a:pPr eaLnBrk="1" hangingPunct="1"/>
              <a:t>66</a:t>
            </a:fld>
            <a:endParaRPr lang="en-US" altLang="en-US" sz="1300">
              <a:latin typeface="Times New Roman" panose="02020603050405020304" pitchFamily="18" charset="0"/>
            </a:endParaRPr>
          </a:p>
        </p:txBody>
      </p:sp>
      <p:sp>
        <p:nvSpPr>
          <p:cNvPr id="126979" name="Rectangle 2">
            <a:extLst>
              <a:ext uri="{FF2B5EF4-FFF2-40B4-BE49-F238E27FC236}">
                <a16:creationId xmlns:a16="http://schemas.microsoft.com/office/drawing/2014/main" id="{1A3B2DA9-C816-4268-BA89-7EA665382E0E}"/>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14C5CA69-D39D-4A0E-BB43-ACFBE92445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73236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5717DFD6-C5D8-459D-8978-7293C84E7188}"/>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D9DB46E-D5AA-44A1-8C46-3EA6AFF3217D}" type="slidenum">
              <a:rPr lang="en-US" altLang="en-US" sz="1300">
                <a:latin typeface="Times New Roman" panose="02020603050405020304" pitchFamily="18" charset="0"/>
              </a:rPr>
              <a:pPr eaLnBrk="1" hangingPunct="1"/>
              <a:t>74</a:t>
            </a:fld>
            <a:endParaRPr lang="en-US" altLang="en-US" sz="1300">
              <a:latin typeface="Times New Roman" panose="02020603050405020304" pitchFamily="18" charset="0"/>
            </a:endParaRPr>
          </a:p>
        </p:txBody>
      </p:sp>
      <p:sp>
        <p:nvSpPr>
          <p:cNvPr id="126979" name="Rectangle 2">
            <a:extLst>
              <a:ext uri="{FF2B5EF4-FFF2-40B4-BE49-F238E27FC236}">
                <a16:creationId xmlns:a16="http://schemas.microsoft.com/office/drawing/2014/main" id="{1A3B2DA9-C816-4268-BA89-7EA665382E0E}"/>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14C5CA69-D39D-4A0E-BB43-ACFBE92445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389626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8DDAA22A-E4AB-4588-8791-BDE1FBC65A4F}"/>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C717B8A5-06F6-4DD7-8432-D0AC9A6D96A4}" type="slidenum">
              <a:rPr lang="en-US" altLang="en-US" sz="1300">
                <a:latin typeface="Times New Roman" panose="02020603050405020304" pitchFamily="18" charset="0"/>
              </a:rPr>
              <a:pPr eaLnBrk="1" hangingPunct="1"/>
              <a:t>2</a:t>
            </a:fld>
            <a:endParaRPr lang="en-US" altLang="en-US" sz="1300">
              <a:latin typeface="Times New Roman" panose="02020603050405020304" pitchFamily="18" charset="0"/>
            </a:endParaRPr>
          </a:p>
        </p:txBody>
      </p:sp>
      <p:sp>
        <p:nvSpPr>
          <p:cNvPr id="125955" name="Rectangle 2">
            <a:extLst>
              <a:ext uri="{FF2B5EF4-FFF2-40B4-BE49-F238E27FC236}">
                <a16:creationId xmlns:a16="http://schemas.microsoft.com/office/drawing/2014/main" id="{76AC20AE-E114-4FD2-B16E-4BC81757E68D}"/>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BAE35E63-AB35-4D40-9322-FC6066AA8566}"/>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5717DFD6-C5D8-459D-8978-7293C84E7188}"/>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D9DB46E-D5AA-44A1-8C46-3EA6AFF3217D}" type="slidenum">
              <a:rPr lang="en-US" altLang="en-US" sz="1300">
                <a:latin typeface="Times New Roman" panose="02020603050405020304" pitchFamily="18" charset="0"/>
              </a:rPr>
              <a:pPr eaLnBrk="1" hangingPunct="1"/>
              <a:t>4</a:t>
            </a:fld>
            <a:endParaRPr lang="en-US" altLang="en-US" sz="1300">
              <a:latin typeface="Times New Roman" panose="02020603050405020304" pitchFamily="18" charset="0"/>
            </a:endParaRPr>
          </a:p>
        </p:txBody>
      </p:sp>
      <p:sp>
        <p:nvSpPr>
          <p:cNvPr id="126979" name="Rectangle 2">
            <a:extLst>
              <a:ext uri="{FF2B5EF4-FFF2-40B4-BE49-F238E27FC236}">
                <a16:creationId xmlns:a16="http://schemas.microsoft.com/office/drawing/2014/main" id="{1A3B2DA9-C816-4268-BA89-7EA665382E0E}"/>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14C5CA69-D39D-4A0E-BB43-ACFBE92445F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5717DFD6-C5D8-459D-8978-7293C84E7188}"/>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D9DB46E-D5AA-44A1-8C46-3EA6AFF3217D}" type="slidenum">
              <a:rPr lang="en-US" altLang="en-US" sz="1300">
                <a:latin typeface="Times New Roman" panose="02020603050405020304" pitchFamily="18" charset="0"/>
              </a:rPr>
              <a:pPr eaLnBrk="1" hangingPunct="1"/>
              <a:t>17</a:t>
            </a:fld>
            <a:endParaRPr lang="en-US" altLang="en-US" sz="1300">
              <a:latin typeface="Times New Roman" panose="02020603050405020304" pitchFamily="18" charset="0"/>
            </a:endParaRPr>
          </a:p>
        </p:txBody>
      </p:sp>
      <p:sp>
        <p:nvSpPr>
          <p:cNvPr id="126979" name="Rectangle 2">
            <a:extLst>
              <a:ext uri="{FF2B5EF4-FFF2-40B4-BE49-F238E27FC236}">
                <a16:creationId xmlns:a16="http://schemas.microsoft.com/office/drawing/2014/main" id="{1A3B2DA9-C816-4268-BA89-7EA665382E0E}"/>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14C5CA69-D39D-4A0E-BB43-ACFBE92445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690589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5717DFD6-C5D8-459D-8978-7293C84E7188}"/>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D9DB46E-D5AA-44A1-8C46-3EA6AFF3217D}" type="slidenum">
              <a:rPr lang="en-US" altLang="en-US" sz="1300">
                <a:latin typeface="Times New Roman" panose="02020603050405020304" pitchFamily="18" charset="0"/>
              </a:rPr>
              <a:pPr eaLnBrk="1" hangingPunct="1"/>
              <a:t>22</a:t>
            </a:fld>
            <a:endParaRPr lang="en-US" altLang="en-US" sz="1300">
              <a:latin typeface="Times New Roman" panose="02020603050405020304" pitchFamily="18" charset="0"/>
            </a:endParaRPr>
          </a:p>
        </p:txBody>
      </p:sp>
      <p:sp>
        <p:nvSpPr>
          <p:cNvPr id="126979" name="Rectangle 2">
            <a:extLst>
              <a:ext uri="{FF2B5EF4-FFF2-40B4-BE49-F238E27FC236}">
                <a16:creationId xmlns:a16="http://schemas.microsoft.com/office/drawing/2014/main" id="{1A3B2DA9-C816-4268-BA89-7EA665382E0E}"/>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14C5CA69-D39D-4A0E-BB43-ACFBE92445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03294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5717DFD6-C5D8-459D-8978-7293C84E7188}"/>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D9DB46E-D5AA-44A1-8C46-3EA6AFF3217D}" type="slidenum">
              <a:rPr lang="en-US" altLang="en-US" sz="1300">
                <a:latin typeface="Times New Roman" panose="02020603050405020304" pitchFamily="18" charset="0"/>
              </a:rPr>
              <a:pPr eaLnBrk="1" hangingPunct="1"/>
              <a:t>26</a:t>
            </a:fld>
            <a:endParaRPr lang="en-US" altLang="en-US" sz="1300">
              <a:latin typeface="Times New Roman" panose="02020603050405020304" pitchFamily="18" charset="0"/>
            </a:endParaRPr>
          </a:p>
        </p:txBody>
      </p:sp>
      <p:sp>
        <p:nvSpPr>
          <p:cNvPr id="126979" name="Rectangle 2">
            <a:extLst>
              <a:ext uri="{FF2B5EF4-FFF2-40B4-BE49-F238E27FC236}">
                <a16:creationId xmlns:a16="http://schemas.microsoft.com/office/drawing/2014/main" id="{1A3B2DA9-C816-4268-BA89-7EA665382E0E}"/>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14C5CA69-D39D-4A0E-BB43-ACFBE92445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094480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5717DFD6-C5D8-459D-8978-7293C84E7188}"/>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D9DB46E-D5AA-44A1-8C46-3EA6AFF3217D}" type="slidenum">
              <a:rPr lang="en-US" altLang="en-US" sz="1300">
                <a:latin typeface="Times New Roman" panose="02020603050405020304" pitchFamily="18" charset="0"/>
              </a:rPr>
              <a:pPr eaLnBrk="1" hangingPunct="1"/>
              <a:t>30</a:t>
            </a:fld>
            <a:endParaRPr lang="en-US" altLang="en-US" sz="1300">
              <a:latin typeface="Times New Roman" panose="02020603050405020304" pitchFamily="18" charset="0"/>
            </a:endParaRPr>
          </a:p>
        </p:txBody>
      </p:sp>
      <p:sp>
        <p:nvSpPr>
          <p:cNvPr id="126979" name="Rectangle 2">
            <a:extLst>
              <a:ext uri="{FF2B5EF4-FFF2-40B4-BE49-F238E27FC236}">
                <a16:creationId xmlns:a16="http://schemas.microsoft.com/office/drawing/2014/main" id="{1A3B2DA9-C816-4268-BA89-7EA665382E0E}"/>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14C5CA69-D39D-4A0E-BB43-ACFBE92445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30249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5717DFD6-C5D8-459D-8978-7293C84E7188}"/>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D9DB46E-D5AA-44A1-8C46-3EA6AFF3217D}" type="slidenum">
              <a:rPr lang="en-US" altLang="en-US" sz="1300">
                <a:latin typeface="Times New Roman" panose="02020603050405020304" pitchFamily="18" charset="0"/>
              </a:rPr>
              <a:pPr eaLnBrk="1" hangingPunct="1"/>
              <a:t>44</a:t>
            </a:fld>
            <a:endParaRPr lang="en-US" altLang="en-US" sz="1300">
              <a:latin typeface="Times New Roman" panose="02020603050405020304" pitchFamily="18" charset="0"/>
            </a:endParaRPr>
          </a:p>
        </p:txBody>
      </p:sp>
      <p:sp>
        <p:nvSpPr>
          <p:cNvPr id="126979" name="Rectangle 2">
            <a:extLst>
              <a:ext uri="{FF2B5EF4-FFF2-40B4-BE49-F238E27FC236}">
                <a16:creationId xmlns:a16="http://schemas.microsoft.com/office/drawing/2014/main" id="{1A3B2DA9-C816-4268-BA89-7EA665382E0E}"/>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14C5CA69-D39D-4A0E-BB43-ACFBE92445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437258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5717DFD6-C5D8-459D-8978-7293C84E7188}"/>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D9DB46E-D5AA-44A1-8C46-3EA6AFF3217D}" type="slidenum">
              <a:rPr lang="en-US" altLang="en-US" sz="1300">
                <a:latin typeface="Times New Roman" panose="02020603050405020304" pitchFamily="18" charset="0"/>
              </a:rPr>
              <a:pPr eaLnBrk="1" hangingPunct="1"/>
              <a:t>62</a:t>
            </a:fld>
            <a:endParaRPr lang="en-US" altLang="en-US" sz="1300">
              <a:latin typeface="Times New Roman" panose="02020603050405020304" pitchFamily="18" charset="0"/>
            </a:endParaRPr>
          </a:p>
        </p:txBody>
      </p:sp>
      <p:sp>
        <p:nvSpPr>
          <p:cNvPr id="126979" name="Rectangle 2">
            <a:extLst>
              <a:ext uri="{FF2B5EF4-FFF2-40B4-BE49-F238E27FC236}">
                <a16:creationId xmlns:a16="http://schemas.microsoft.com/office/drawing/2014/main" id="{1A3B2DA9-C816-4268-BA89-7EA665382E0E}"/>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14C5CA69-D39D-4A0E-BB43-ACFBE92445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1713920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1062865"/>
          </a:xfrm>
        </p:spPr>
        <p:txBody>
          <a:bodyPr anchor="b">
            <a:normAutofit/>
          </a:bodyPr>
          <a:lstStyle>
            <a:lvl1pPr algn="ctr">
              <a:defRPr sz="4400"/>
            </a:lvl1pPr>
          </a:lstStyle>
          <a:p>
            <a:r>
              <a:rPr lang="en-US" dirty="0"/>
              <a:t>Click to edit title</a:t>
            </a:r>
          </a:p>
        </p:txBody>
      </p:sp>
      <p:sp>
        <p:nvSpPr>
          <p:cNvPr id="3" name="Subtitle 2"/>
          <p:cNvSpPr>
            <a:spLocks noGrp="1"/>
          </p:cNvSpPr>
          <p:nvPr>
            <p:ph type="subTitle" idx="1" hasCustomPrompt="1"/>
          </p:nvPr>
        </p:nvSpPr>
        <p:spPr>
          <a:xfrm>
            <a:off x="2392680" y="2304323"/>
            <a:ext cx="7406640" cy="684537"/>
          </a:xfrm>
        </p:spPr>
        <p:txBody>
          <a:bodyPr vert="horz" lIns="91440" tIns="45720" rIns="91440" bIns="45720" rtlCol="0">
            <a:normAutofit/>
          </a:bodyPr>
          <a:lstStyle>
            <a:lvl1pPr marL="0" indent="0" algn="ctr">
              <a:buNone/>
              <a:defRPr lang="en-US" sz="2400" dirty="0">
                <a:solidFill>
                  <a:schemeClr val="bg1">
                    <a:lumMod val="50000"/>
                  </a:schemeClr>
                </a:solidFill>
              </a:defRPr>
            </a:lvl1pPr>
          </a:lstStyle>
          <a:p>
            <a:pPr marL="228600" lvl="0" indent="-228600"/>
            <a:r>
              <a:rPr lang="en-US" dirty="0"/>
              <a:t>Click to edit subtitle</a:t>
            </a:r>
          </a:p>
        </p:txBody>
      </p:sp>
      <p:sp>
        <p:nvSpPr>
          <p:cNvPr id="4" name="Date Placeholder 3"/>
          <p:cNvSpPr>
            <a:spLocks noGrp="1"/>
          </p:cNvSpPr>
          <p:nvPr>
            <p:ph type="dt" sz="half" idx="10"/>
          </p:nvPr>
        </p:nvSpPr>
        <p:spPr/>
        <p:txBody>
          <a:bodyPr/>
          <a:lstStyle/>
          <a:p>
            <a:fld id="{B7A22404-C25D-4E2A-A9F3-2AC3E7E535CD}" type="datetime1">
              <a:rPr lang="en-US" smtClean="0"/>
              <a:t>2/9/2023</a:t>
            </a:fld>
            <a:endParaRPr lang="en-US"/>
          </a:p>
        </p:txBody>
      </p:sp>
      <p:sp>
        <p:nvSpPr>
          <p:cNvPr id="5" name="Footer Placeholder 4"/>
          <p:cNvSpPr>
            <a:spLocks noGrp="1"/>
          </p:cNvSpPr>
          <p:nvPr>
            <p:ph type="ftr" sz="quarter" idx="11"/>
          </p:nvPr>
        </p:nvSpPr>
        <p:spPr/>
        <p:txBody>
          <a:bodyPr/>
          <a:lstStyle/>
          <a:p>
            <a:r>
              <a:rPr lang="en-US"/>
              <a:t>All Rights Reserved</a:t>
            </a:r>
          </a:p>
        </p:txBody>
      </p:sp>
      <p:sp>
        <p:nvSpPr>
          <p:cNvPr id="6" name="Slide Number Placeholder 5"/>
          <p:cNvSpPr>
            <a:spLocks noGrp="1"/>
          </p:cNvSpPr>
          <p:nvPr>
            <p:ph type="sldNum" sz="quarter" idx="12"/>
          </p:nvPr>
        </p:nvSpPr>
        <p:spPr>
          <a:xfrm>
            <a:off x="11706224" y="3175"/>
            <a:ext cx="485775" cy="510172"/>
          </a:xfrm>
        </p:spPr>
        <p:txBody>
          <a:bodyPr/>
          <a:lstStyle/>
          <a:p>
            <a:fld id="{EFF8037A-D555-4E7B-9116-8013ACAA7502}" type="slidenum">
              <a:rPr lang="en-US" smtClean="0"/>
              <a:t>‹#›</a:t>
            </a:fld>
            <a:endParaRPr lang="en-US"/>
          </a:p>
        </p:txBody>
      </p:sp>
      <p:pic>
        <p:nvPicPr>
          <p:cNvPr id="7" name="Picture 6">
            <a:extLst>
              <a:ext uri="{FF2B5EF4-FFF2-40B4-BE49-F238E27FC236}">
                <a16:creationId xmlns:a16="http://schemas.microsoft.com/office/drawing/2014/main" id="{53DC1611-780D-435A-A8CF-333BB92FB9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0599" y="3181316"/>
            <a:ext cx="10210801" cy="2885872"/>
          </a:xfrm>
          <a:prstGeom prst="rect">
            <a:avLst/>
          </a:prstGeom>
        </p:spPr>
      </p:pic>
      <p:grpSp>
        <p:nvGrpSpPr>
          <p:cNvPr id="19" name="Group 18">
            <a:extLst>
              <a:ext uri="{FF2B5EF4-FFF2-40B4-BE49-F238E27FC236}">
                <a16:creationId xmlns:a16="http://schemas.microsoft.com/office/drawing/2014/main" id="{3AFC2FBD-2A36-4C1F-92D0-DEE6558A32A0}"/>
              </a:ext>
            </a:extLst>
          </p:cNvPr>
          <p:cNvGrpSpPr/>
          <p:nvPr userDrawn="1"/>
        </p:nvGrpSpPr>
        <p:grpSpPr>
          <a:xfrm>
            <a:off x="8056415" y="4476655"/>
            <a:ext cx="612648" cy="612648"/>
            <a:chOff x="2095142" y="1921678"/>
            <a:chExt cx="2781658" cy="2778316"/>
          </a:xfrm>
        </p:grpSpPr>
        <p:grpSp>
          <p:nvGrpSpPr>
            <p:cNvPr id="18" name="Group 17">
              <a:extLst>
                <a:ext uri="{FF2B5EF4-FFF2-40B4-BE49-F238E27FC236}">
                  <a16:creationId xmlns:a16="http://schemas.microsoft.com/office/drawing/2014/main" id="{47377BDE-5DE9-4475-899C-92345887C45E}"/>
                </a:ext>
              </a:extLst>
            </p:cNvPr>
            <p:cNvGrpSpPr/>
            <p:nvPr userDrawn="1"/>
          </p:nvGrpSpPr>
          <p:grpSpPr>
            <a:xfrm>
              <a:off x="2137395" y="1970294"/>
              <a:ext cx="2694890" cy="2701990"/>
              <a:chOff x="2137395" y="1970294"/>
              <a:chExt cx="2694890" cy="2701990"/>
            </a:xfrm>
          </p:grpSpPr>
          <p:sp>
            <p:nvSpPr>
              <p:cNvPr id="14" name="Oval 13">
                <a:extLst>
                  <a:ext uri="{FF2B5EF4-FFF2-40B4-BE49-F238E27FC236}">
                    <a16:creationId xmlns:a16="http://schemas.microsoft.com/office/drawing/2014/main" id="{BB21BBF6-6959-452B-8911-25652FCA94A4}"/>
                  </a:ext>
                </a:extLst>
              </p:cNvPr>
              <p:cNvSpPr/>
              <p:nvPr userDrawn="1"/>
            </p:nvSpPr>
            <p:spPr>
              <a:xfrm>
                <a:off x="2926994" y="1970294"/>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1AB1A37-43A4-4508-A639-CA6532DD2F84}"/>
                  </a:ext>
                </a:extLst>
              </p:cNvPr>
              <p:cNvSpPr/>
              <p:nvPr userDrawn="1"/>
            </p:nvSpPr>
            <p:spPr>
              <a:xfrm>
                <a:off x="2926994" y="3584990"/>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347A5E7-35B9-4444-94EF-601332B4DCAF}"/>
                  </a:ext>
                </a:extLst>
              </p:cNvPr>
              <p:cNvSpPr/>
              <p:nvPr userDrawn="1"/>
            </p:nvSpPr>
            <p:spPr>
              <a:xfrm>
                <a:off x="3744991" y="2781847"/>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BDFADE9-EDAB-4C2A-A6CA-A98E8AC1B3EE}"/>
                  </a:ext>
                </a:extLst>
              </p:cNvPr>
              <p:cNvSpPr/>
              <p:nvPr userDrawn="1"/>
            </p:nvSpPr>
            <p:spPr>
              <a:xfrm>
                <a:off x="2137395" y="2781847"/>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A close up of a mans face&#10;&#10;Description automatically generated">
              <a:extLst>
                <a:ext uri="{FF2B5EF4-FFF2-40B4-BE49-F238E27FC236}">
                  <a16:creationId xmlns:a16="http://schemas.microsoft.com/office/drawing/2014/main" id="{BC1E0141-810A-44A5-970C-2D53CEC44529}"/>
                </a:ext>
              </a:extLst>
            </p:cNvPr>
            <p:cNvPicPr>
              <a:picLocks noChangeAspect="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8779" t="24041" r="16026" b="24848"/>
            <a:stretch/>
          </p:blipFill>
          <p:spPr>
            <a:xfrm>
              <a:off x="2095142" y="1921678"/>
              <a:ext cx="2781658" cy="2778316"/>
            </a:xfrm>
            <a:prstGeom prst="ellipse">
              <a:avLst/>
            </a:prstGeom>
          </p:spPr>
        </p:pic>
      </p:grpSp>
      <p:sp>
        <p:nvSpPr>
          <p:cNvPr id="20" name="Rectangle: Top Corners Rounded 19">
            <a:extLst>
              <a:ext uri="{FF2B5EF4-FFF2-40B4-BE49-F238E27FC236}">
                <a16:creationId xmlns:a16="http://schemas.microsoft.com/office/drawing/2014/main" id="{58EC1334-9EA3-43D6-B244-7E6E1D18F1E2}"/>
              </a:ext>
            </a:extLst>
          </p:cNvPr>
          <p:cNvSpPr/>
          <p:nvPr userDrawn="1"/>
        </p:nvSpPr>
        <p:spPr>
          <a:xfrm rot="5400000">
            <a:off x="1196783" y="2833552"/>
            <a:ext cx="1187834" cy="3581400"/>
          </a:xfrm>
          <a:prstGeom prst="round2SameRect">
            <a:avLst/>
          </a:prstGeom>
          <a:blipFill dpi="0" rotWithShape="0">
            <a:blip r:embed="rId4"/>
            <a:srcRect/>
            <a:stretch>
              <a:fillRect/>
            </a:stretch>
          </a:blipFill>
          <a:ln>
            <a:noFill/>
          </a:ln>
          <a:effectLst>
            <a:outerShdw blurRad="190500" dist="139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29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1532" y="136525"/>
            <a:ext cx="6156000" cy="60498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74D45CD2-28D5-4C1E-87D5-76CCCE4CF6EC}" type="datetime1">
              <a:rPr lang="en-US" smtClean="0"/>
              <a:t>2/9/2023</a:t>
            </a:fld>
            <a:endParaRPr lang="en-US"/>
          </a:p>
        </p:txBody>
      </p:sp>
      <p:sp>
        <p:nvSpPr>
          <p:cNvPr id="6" name="Footer Placeholder 5"/>
          <p:cNvSpPr>
            <a:spLocks noGrp="1"/>
          </p:cNvSpPr>
          <p:nvPr>
            <p:ph type="ftr" sz="quarter" idx="11"/>
          </p:nvPr>
        </p:nvSpPr>
        <p:spPr/>
        <p:txBody>
          <a:bodyPr/>
          <a:lstStyle/>
          <a:p>
            <a:r>
              <a:rPr lang="en-US"/>
              <a:t>All Rights Reserved</a:t>
            </a:r>
          </a:p>
        </p:txBody>
      </p:sp>
      <p:sp>
        <p:nvSpPr>
          <p:cNvPr id="7" name="Slide Number Placeholder 6"/>
          <p:cNvSpPr>
            <a:spLocks noGrp="1"/>
          </p:cNvSpPr>
          <p:nvPr>
            <p:ph type="sldNum" sz="quarter" idx="12"/>
          </p:nvPr>
        </p:nvSpPr>
        <p:spPr/>
        <p:txBody>
          <a:bodyPr/>
          <a:lstStyle/>
          <a:p>
            <a:fld id="{EFF8037A-D555-4E7B-9116-8013ACAA7502}" type="slidenum">
              <a:rPr lang="en-US" smtClean="0"/>
              <a:t>‹#›</a:t>
            </a:fld>
            <a:endParaRPr lang="en-US"/>
          </a:p>
        </p:txBody>
      </p:sp>
      <p:sp>
        <p:nvSpPr>
          <p:cNvPr id="8" name="Title 1">
            <a:extLst>
              <a:ext uri="{FF2B5EF4-FFF2-40B4-BE49-F238E27FC236}">
                <a16:creationId xmlns:a16="http://schemas.microsoft.com/office/drawing/2014/main" id="{CD5FFD29-09D1-4295-BD4D-1AAA63AF6960}"/>
              </a:ext>
            </a:extLst>
          </p:cNvPr>
          <p:cNvSpPr>
            <a:spLocks noGrp="1"/>
          </p:cNvSpPr>
          <p:nvPr>
            <p:ph type="title" hasCustomPrompt="1"/>
          </p:nvPr>
        </p:nvSpPr>
        <p:spPr>
          <a:xfrm>
            <a:off x="826140" y="136525"/>
            <a:ext cx="4114800" cy="1620838"/>
          </a:xfrm>
        </p:spPr>
        <p:txBody>
          <a:bodyPr anchor="b"/>
          <a:lstStyle>
            <a:lvl1pPr>
              <a:defRPr sz="3200"/>
            </a:lvl1pPr>
          </a:lstStyle>
          <a:p>
            <a:r>
              <a:rPr lang="en-US" dirty="0"/>
              <a:t>Click to edit Headline</a:t>
            </a:r>
          </a:p>
        </p:txBody>
      </p:sp>
      <p:sp>
        <p:nvSpPr>
          <p:cNvPr id="11" name="Text Placeholder 3">
            <a:extLst>
              <a:ext uri="{FF2B5EF4-FFF2-40B4-BE49-F238E27FC236}">
                <a16:creationId xmlns:a16="http://schemas.microsoft.com/office/drawing/2014/main" id="{34E906AF-AAD6-4DCF-A478-B2149364995B}"/>
              </a:ext>
            </a:extLst>
          </p:cNvPr>
          <p:cNvSpPr>
            <a:spLocks noGrp="1"/>
          </p:cNvSpPr>
          <p:nvPr>
            <p:ph type="body" sz="half" idx="2" hasCustomPrompt="1"/>
          </p:nvPr>
        </p:nvSpPr>
        <p:spPr>
          <a:xfrm>
            <a:off x="826140" y="1927338"/>
            <a:ext cx="4114800" cy="42734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text</a:t>
            </a:r>
          </a:p>
        </p:txBody>
      </p:sp>
    </p:spTree>
    <p:extLst>
      <p:ext uri="{BB962C8B-B14F-4D97-AF65-F5344CB8AC3E}">
        <p14:creationId xmlns:p14="http://schemas.microsoft.com/office/powerpoint/2010/main" val="1822439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1" y="0"/>
            <a:ext cx="11315700" cy="912813"/>
          </a:xfrm>
        </p:spPr>
        <p:txBody>
          <a:bodyPr/>
          <a:lstStyle/>
          <a:p>
            <a:r>
              <a:rPr lang="en-US"/>
              <a:t>Click to edit Master title style</a:t>
            </a:r>
          </a:p>
        </p:txBody>
      </p:sp>
      <p:sp>
        <p:nvSpPr>
          <p:cNvPr id="3" name="Text Placeholder 2"/>
          <p:cNvSpPr>
            <a:spLocks noGrp="1"/>
          </p:cNvSpPr>
          <p:nvPr>
            <p:ph type="body" sz="half" idx="1"/>
          </p:nvPr>
        </p:nvSpPr>
        <p:spPr>
          <a:xfrm>
            <a:off x="406400" y="990600"/>
            <a:ext cx="115824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06400" y="3619500"/>
            <a:ext cx="115824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a:extLst>
              <a:ext uri="{FF2B5EF4-FFF2-40B4-BE49-F238E27FC236}">
                <a16:creationId xmlns:a16="http://schemas.microsoft.com/office/drawing/2014/main" id="{FB62941C-4B14-46CF-B77A-9C36163765CE}"/>
              </a:ext>
            </a:extLst>
          </p:cNvPr>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054233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1" y="0"/>
            <a:ext cx="11315700" cy="912813"/>
          </a:xfrm>
        </p:spPr>
        <p:txBody>
          <a:bodyPr/>
          <a:lstStyle/>
          <a:p>
            <a:r>
              <a:rPr lang="en-US"/>
              <a:t>Click to edit Master title style</a:t>
            </a:r>
          </a:p>
        </p:txBody>
      </p:sp>
      <p:sp>
        <p:nvSpPr>
          <p:cNvPr id="3" name="Text Placeholder 2"/>
          <p:cNvSpPr>
            <a:spLocks noGrp="1"/>
          </p:cNvSpPr>
          <p:nvPr>
            <p:ph type="body" sz="half" idx="1"/>
          </p:nvPr>
        </p:nvSpPr>
        <p:spPr>
          <a:xfrm>
            <a:off x="406400" y="990600"/>
            <a:ext cx="5689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9200" y="990600"/>
            <a:ext cx="5689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a:extLst>
              <a:ext uri="{FF2B5EF4-FFF2-40B4-BE49-F238E27FC236}">
                <a16:creationId xmlns:a16="http://schemas.microsoft.com/office/drawing/2014/main" id="{74186557-8359-4C39-B401-28B262B5E87F}"/>
              </a:ext>
            </a:extLst>
          </p:cNvPr>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155646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1" y="0"/>
            <a:ext cx="11315700" cy="912813"/>
          </a:xfrm>
        </p:spPr>
        <p:txBody>
          <a:bodyPr/>
          <a:lstStyle/>
          <a:p>
            <a:r>
              <a:rPr lang="en-US"/>
              <a:t>Click to edit Master title style</a:t>
            </a:r>
          </a:p>
        </p:txBody>
      </p:sp>
      <p:sp>
        <p:nvSpPr>
          <p:cNvPr id="3" name="Table Placeholder 2"/>
          <p:cNvSpPr>
            <a:spLocks noGrp="1"/>
          </p:cNvSpPr>
          <p:nvPr>
            <p:ph type="tbl" idx="1"/>
          </p:nvPr>
        </p:nvSpPr>
        <p:spPr>
          <a:xfrm>
            <a:off x="406400" y="990600"/>
            <a:ext cx="11582400" cy="5105400"/>
          </a:xfrm>
        </p:spPr>
        <p:txBody>
          <a:bodyPr/>
          <a:lstStyle/>
          <a:p>
            <a:pPr lvl="0"/>
            <a:endParaRPr lang="en-US" noProof="0"/>
          </a:p>
        </p:txBody>
      </p:sp>
      <p:sp>
        <p:nvSpPr>
          <p:cNvPr id="4" name="Rectangle 10">
            <a:extLst>
              <a:ext uri="{FF2B5EF4-FFF2-40B4-BE49-F238E27FC236}">
                <a16:creationId xmlns:a16="http://schemas.microsoft.com/office/drawing/2014/main" id="{111C8650-C409-47BF-BFF0-DD028C8C7679}"/>
              </a:ext>
            </a:extLst>
          </p:cNvPr>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190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1" y="0"/>
            <a:ext cx="11315700" cy="912813"/>
          </a:xfrm>
        </p:spPr>
        <p:txBody>
          <a:bodyPr/>
          <a:lstStyle/>
          <a:p>
            <a:r>
              <a:rPr lang="en-US"/>
              <a:t>Click to edit Master title style</a:t>
            </a:r>
          </a:p>
        </p:txBody>
      </p:sp>
      <p:sp>
        <p:nvSpPr>
          <p:cNvPr id="3" name="Text Placeholder 2"/>
          <p:cNvSpPr>
            <a:spLocks noGrp="1"/>
          </p:cNvSpPr>
          <p:nvPr>
            <p:ph type="body" sz="half" idx="1"/>
          </p:nvPr>
        </p:nvSpPr>
        <p:spPr>
          <a:xfrm>
            <a:off x="406400" y="990600"/>
            <a:ext cx="5689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99200" y="990600"/>
            <a:ext cx="56896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99200" y="3619500"/>
            <a:ext cx="56896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0">
            <a:extLst>
              <a:ext uri="{FF2B5EF4-FFF2-40B4-BE49-F238E27FC236}">
                <a16:creationId xmlns:a16="http://schemas.microsoft.com/office/drawing/2014/main" id="{EBC7FE88-9D27-4AB5-B1C1-44E2B6E5E4CC}"/>
              </a:ext>
            </a:extLst>
          </p:cNvPr>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525541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066800"/>
            <a:ext cx="9144000" cy="1580148"/>
          </a:xfrm>
        </p:spPr>
        <p:txBody>
          <a:bodyPr anchor="b">
            <a:normAutofit/>
          </a:bodyPr>
          <a:lstStyle>
            <a:lvl1pPr algn="ctr">
              <a:defRPr sz="4400"/>
            </a:lvl1pPr>
          </a:lstStyle>
          <a:p>
            <a:r>
              <a:rPr lang="en-US" dirty="0"/>
              <a:t>Click to edit title</a:t>
            </a:r>
          </a:p>
        </p:txBody>
      </p:sp>
      <p:sp>
        <p:nvSpPr>
          <p:cNvPr id="3" name="Subtitle 2"/>
          <p:cNvSpPr>
            <a:spLocks noGrp="1"/>
          </p:cNvSpPr>
          <p:nvPr>
            <p:ph type="subTitle" idx="1" hasCustomPrompt="1"/>
          </p:nvPr>
        </p:nvSpPr>
        <p:spPr>
          <a:xfrm>
            <a:off x="2392680" y="2761881"/>
            <a:ext cx="7406640" cy="996088"/>
          </a:xfrm>
        </p:spPr>
        <p:txBody>
          <a:bodyPr vert="horz" lIns="91440" tIns="45720" rIns="91440" bIns="45720" rtlCol="0">
            <a:normAutofit/>
          </a:bodyPr>
          <a:lstStyle>
            <a:lvl1pPr marL="0" indent="0" algn="ctr">
              <a:buNone/>
              <a:defRPr lang="en-US" sz="2400" dirty="0">
                <a:solidFill>
                  <a:schemeClr val="tx1">
                    <a:tint val="75000"/>
                  </a:schemeClr>
                </a:solidFill>
              </a:defRPr>
            </a:lvl1pPr>
          </a:lstStyle>
          <a:p>
            <a:pPr marL="228600" lvl="0" indent="-228600"/>
            <a:r>
              <a:rPr lang="en-US" dirty="0"/>
              <a:t>Click to edit subtitle</a:t>
            </a:r>
          </a:p>
        </p:txBody>
      </p:sp>
      <p:sp>
        <p:nvSpPr>
          <p:cNvPr id="4" name="Date Placeholder 3"/>
          <p:cNvSpPr>
            <a:spLocks noGrp="1"/>
          </p:cNvSpPr>
          <p:nvPr>
            <p:ph type="dt" sz="half" idx="10"/>
          </p:nvPr>
        </p:nvSpPr>
        <p:spPr/>
        <p:txBody>
          <a:bodyPr/>
          <a:lstStyle/>
          <a:p>
            <a:fld id="{B7A22404-C25D-4E2A-A9F3-2AC3E7E535CD}" type="datetime1">
              <a:rPr lang="en-US" smtClean="0"/>
              <a:t>2/9/2023</a:t>
            </a:fld>
            <a:endParaRPr lang="en-US"/>
          </a:p>
        </p:txBody>
      </p:sp>
      <p:sp>
        <p:nvSpPr>
          <p:cNvPr id="5" name="Footer Placeholder 4"/>
          <p:cNvSpPr>
            <a:spLocks noGrp="1"/>
          </p:cNvSpPr>
          <p:nvPr>
            <p:ph type="ftr" sz="quarter" idx="11"/>
          </p:nvPr>
        </p:nvSpPr>
        <p:spPr/>
        <p:txBody>
          <a:bodyPr/>
          <a:lstStyle/>
          <a:p>
            <a:r>
              <a:rPr lang="en-US"/>
              <a:t>All Rights Reserved</a:t>
            </a:r>
          </a:p>
        </p:txBody>
      </p:sp>
      <p:sp>
        <p:nvSpPr>
          <p:cNvPr id="6" name="Slide Number Placeholder 5"/>
          <p:cNvSpPr>
            <a:spLocks noGrp="1"/>
          </p:cNvSpPr>
          <p:nvPr>
            <p:ph type="sldNum" sz="quarter" idx="12"/>
          </p:nvPr>
        </p:nvSpPr>
        <p:spPr/>
        <p:txBody>
          <a:bodyPr/>
          <a:lstStyle/>
          <a:p>
            <a:fld id="{EFF8037A-D555-4E7B-9116-8013ACAA7502}" type="slidenum">
              <a:rPr lang="en-US" smtClean="0"/>
              <a:t>‹#›</a:t>
            </a:fld>
            <a:endParaRPr lang="en-US"/>
          </a:p>
        </p:txBody>
      </p:sp>
      <p:sp>
        <p:nvSpPr>
          <p:cNvPr id="11" name="Rectangle: Top Corners Rounded 10">
            <a:extLst>
              <a:ext uri="{FF2B5EF4-FFF2-40B4-BE49-F238E27FC236}">
                <a16:creationId xmlns:a16="http://schemas.microsoft.com/office/drawing/2014/main" id="{55AD44C5-B681-4C3A-8AAD-8723967385F9}"/>
              </a:ext>
            </a:extLst>
          </p:cNvPr>
          <p:cNvSpPr/>
          <p:nvPr userDrawn="1"/>
        </p:nvSpPr>
        <p:spPr>
          <a:xfrm rot="5400000">
            <a:off x="1196783" y="2833552"/>
            <a:ext cx="1187834" cy="3581400"/>
          </a:xfrm>
          <a:prstGeom prst="round2SameRect">
            <a:avLst/>
          </a:prstGeom>
          <a:blipFill dpi="0" rotWithShape="0">
            <a:blip r:embed="rId2"/>
            <a:srcRect/>
            <a:stretch>
              <a:fillRect/>
            </a:stretch>
          </a:blipFill>
          <a:ln>
            <a:noFill/>
          </a:ln>
          <a:effectLst>
            <a:outerShdw blurRad="190500" dist="139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959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Headline</a:t>
            </a:r>
          </a:p>
        </p:txBody>
      </p:sp>
      <p:sp>
        <p:nvSpPr>
          <p:cNvPr id="3" name="Date Placeholder 2"/>
          <p:cNvSpPr>
            <a:spLocks noGrp="1"/>
          </p:cNvSpPr>
          <p:nvPr>
            <p:ph type="dt" sz="half" idx="10"/>
          </p:nvPr>
        </p:nvSpPr>
        <p:spPr/>
        <p:txBody>
          <a:bodyPr/>
          <a:lstStyle/>
          <a:p>
            <a:fld id="{5ADCF96F-AF4B-48E5-9807-98930D85AD89}" type="datetime1">
              <a:rPr lang="en-US" smtClean="0"/>
              <a:t>2/9/2023</a:t>
            </a:fld>
            <a:endParaRPr lang="en-US"/>
          </a:p>
        </p:txBody>
      </p:sp>
      <p:sp>
        <p:nvSpPr>
          <p:cNvPr id="4" name="Footer Placeholder 3"/>
          <p:cNvSpPr>
            <a:spLocks noGrp="1"/>
          </p:cNvSpPr>
          <p:nvPr>
            <p:ph type="ftr" sz="quarter" idx="11"/>
          </p:nvPr>
        </p:nvSpPr>
        <p:spPr/>
        <p:txBody>
          <a:bodyPr/>
          <a:lstStyle/>
          <a:p>
            <a:r>
              <a:rPr lang="en-US"/>
              <a:t>All Rights Reserved</a:t>
            </a:r>
          </a:p>
        </p:txBody>
      </p:sp>
      <p:sp>
        <p:nvSpPr>
          <p:cNvPr id="5" name="Slide Number Placeholder 4"/>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2068932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Headline</a:t>
            </a:r>
          </a:p>
        </p:txBody>
      </p:sp>
      <p:sp>
        <p:nvSpPr>
          <p:cNvPr id="3" name="Content Placeholder 2"/>
          <p:cNvSpPr>
            <a:spLocks noGrp="1"/>
          </p:cNvSpPr>
          <p:nvPr>
            <p:ph idx="1" hasCustomPrompt="1"/>
          </p:nvPr>
        </p:nvSpPr>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7763852-0F5F-4320-A9AC-0BF1FBD9AFF1}" type="datetime1">
              <a:rPr lang="en-US" smtClean="0"/>
              <a:t>2/9/2023</a:t>
            </a:fld>
            <a:endParaRPr lang="en-US"/>
          </a:p>
        </p:txBody>
      </p:sp>
      <p:sp>
        <p:nvSpPr>
          <p:cNvPr id="5" name="Footer Placeholder 4"/>
          <p:cNvSpPr>
            <a:spLocks noGrp="1"/>
          </p:cNvSpPr>
          <p:nvPr>
            <p:ph type="ftr" sz="quarter" idx="11"/>
          </p:nvPr>
        </p:nvSpPr>
        <p:spPr/>
        <p:txBody>
          <a:bodyPr/>
          <a:lstStyle/>
          <a:p>
            <a:r>
              <a:rPr lang="en-US"/>
              <a:t>All Rights Reserved</a:t>
            </a:r>
          </a:p>
        </p:txBody>
      </p:sp>
      <p:sp>
        <p:nvSpPr>
          <p:cNvPr id="6" name="Slide Number Placeholder 5"/>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263076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normAutofit/>
          </a:bodyPr>
          <a:lstStyle>
            <a:lvl1pPr>
              <a:defRPr sz="4400"/>
            </a:lvl1pPr>
          </a:lstStyle>
          <a:p>
            <a:r>
              <a:rPr lang="en-US" dirty="0"/>
              <a:t>Click to edit Section Header</a:t>
            </a:r>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a:t>
            </a:r>
          </a:p>
        </p:txBody>
      </p:sp>
      <p:sp>
        <p:nvSpPr>
          <p:cNvPr id="4" name="Date Placeholder 3"/>
          <p:cNvSpPr>
            <a:spLocks noGrp="1"/>
          </p:cNvSpPr>
          <p:nvPr>
            <p:ph type="dt" sz="half" idx="10"/>
          </p:nvPr>
        </p:nvSpPr>
        <p:spPr/>
        <p:txBody>
          <a:bodyPr/>
          <a:lstStyle/>
          <a:p>
            <a:fld id="{DEB54339-3787-4C50-ABD2-FAC58B516721}" type="datetime1">
              <a:rPr lang="en-US" smtClean="0"/>
              <a:t>2/9/2023</a:t>
            </a:fld>
            <a:endParaRPr lang="en-US"/>
          </a:p>
        </p:txBody>
      </p:sp>
      <p:sp>
        <p:nvSpPr>
          <p:cNvPr id="5" name="Footer Placeholder 4"/>
          <p:cNvSpPr>
            <a:spLocks noGrp="1"/>
          </p:cNvSpPr>
          <p:nvPr>
            <p:ph type="ftr" sz="quarter" idx="11"/>
          </p:nvPr>
        </p:nvSpPr>
        <p:spPr/>
        <p:txBody>
          <a:bodyPr/>
          <a:lstStyle/>
          <a:p>
            <a:r>
              <a:rPr lang="en-US"/>
              <a:t>All Rights Reserved</a:t>
            </a:r>
          </a:p>
        </p:txBody>
      </p:sp>
      <p:sp>
        <p:nvSpPr>
          <p:cNvPr id="6" name="Slide Number Placeholder 5"/>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13475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Headline</a:t>
            </a:r>
          </a:p>
        </p:txBody>
      </p:sp>
      <p:sp>
        <p:nvSpPr>
          <p:cNvPr id="3" name="Content Placeholder 2"/>
          <p:cNvSpPr>
            <a:spLocks noGrp="1"/>
          </p:cNvSpPr>
          <p:nvPr>
            <p:ph sz="half" idx="1" hasCustomPrompt="1"/>
          </p:nvPr>
        </p:nvSpPr>
        <p:spPr>
          <a:xfrm>
            <a:off x="865496" y="1066800"/>
            <a:ext cx="5184000" cy="5117290"/>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44904" y="1066800"/>
            <a:ext cx="5184000" cy="5117290"/>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5777B16-E56A-4F19-9690-CE10AD8AC0F8}" type="datetime1">
              <a:rPr lang="en-US" smtClean="0"/>
              <a:t>2/9/2023</a:t>
            </a:fld>
            <a:endParaRPr lang="en-US"/>
          </a:p>
        </p:txBody>
      </p:sp>
      <p:sp>
        <p:nvSpPr>
          <p:cNvPr id="6" name="Footer Placeholder 5"/>
          <p:cNvSpPr>
            <a:spLocks noGrp="1"/>
          </p:cNvSpPr>
          <p:nvPr>
            <p:ph type="ftr" sz="quarter" idx="11"/>
          </p:nvPr>
        </p:nvSpPr>
        <p:spPr/>
        <p:txBody>
          <a:bodyPr/>
          <a:lstStyle/>
          <a:p>
            <a:r>
              <a:rPr lang="en-US"/>
              <a:t>All Rights Reserved</a:t>
            </a:r>
          </a:p>
        </p:txBody>
      </p:sp>
      <p:sp>
        <p:nvSpPr>
          <p:cNvPr id="7" name="Slide Number Placeholder 6"/>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165118355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134656"/>
            <a:ext cx="10515600" cy="900000"/>
          </a:xfrm>
        </p:spPr>
        <p:txBody>
          <a:bodyPr/>
          <a:lstStyle>
            <a:lvl1pPr>
              <a:defRPr/>
            </a:lvl1pPr>
          </a:lstStyle>
          <a:p>
            <a:r>
              <a:rPr lang="en-US" dirty="0"/>
              <a:t>Click to edit Headline</a:t>
            </a:r>
          </a:p>
        </p:txBody>
      </p:sp>
      <p:sp>
        <p:nvSpPr>
          <p:cNvPr id="3" name="Text Placeholder 2"/>
          <p:cNvSpPr>
            <a:spLocks noGrp="1"/>
          </p:cNvSpPr>
          <p:nvPr>
            <p:ph type="body" idx="1" hasCustomPrompt="1"/>
          </p:nvPr>
        </p:nvSpPr>
        <p:spPr>
          <a:xfrm>
            <a:off x="865496" y="1135663"/>
            <a:ext cx="5184000" cy="61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5" name="Text Placeholder 4"/>
          <p:cNvSpPr>
            <a:spLocks noGrp="1"/>
          </p:cNvSpPr>
          <p:nvPr>
            <p:ph type="body" sz="quarter" idx="3" hasCustomPrompt="1"/>
          </p:nvPr>
        </p:nvSpPr>
        <p:spPr>
          <a:xfrm>
            <a:off x="6144904" y="1135663"/>
            <a:ext cx="5184000" cy="61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7" name="Date Placeholder 6"/>
          <p:cNvSpPr>
            <a:spLocks noGrp="1"/>
          </p:cNvSpPr>
          <p:nvPr>
            <p:ph type="dt" sz="half" idx="10"/>
          </p:nvPr>
        </p:nvSpPr>
        <p:spPr/>
        <p:txBody>
          <a:bodyPr/>
          <a:lstStyle/>
          <a:p>
            <a:fld id="{8E71AE23-E86A-4646-9A97-D739CB249A51}" type="datetime1">
              <a:rPr lang="en-US" smtClean="0"/>
              <a:t>2/9/2023</a:t>
            </a:fld>
            <a:endParaRPr lang="en-US"/>
          </a:p>
        </p:txBody>
      </p:sp>
      <p:sp>
        <p:nvSpPr>
          <p:cNvPr id="8" name="Footer Placeholder 7"/>
          <p:cNvSpPr>
            <a:spLocks noGrp="1"/>
          </p:cNvSpPr>
          <p:nvPr>
            <p:ph type="ftr" sz="quarter" idx="11"/>
          </p:nvPr>
        </p:nvSpPr>
        <p:spPr/>
        <p:txBody>
          <a:bodyPr/>
          <a:lstStyle/>
          <a:p>
            <a:r>
              <a:rPr lang="en-US"/>
              <a:t>All Rights Reserved</a:t>
            </a:r>
          </a:p>
        </p:txBody>
      </p:sp>
      <p:sp>
        <p:nvSpPr>
          <p:cNvPr id="9" name="Slide Number Placeholder 8"/>
          <p:cNvSpPr>
            <a:spLocks noGrp="1"/>
          </p:cNvSpPr>
          <p:nvPr>
            <p:ph type="sldNum" sz="quarter" idx="12"/>
          </p:nvPr>
        </p:nvSpPr>
        <p:spPr/>
        <p:txBody>
          <a:bodyPr/>
          <a:lstStyle/>
          <a:p>
            <a:fld id="{EFF8037A-D555-4E7B-9116-8013ACAA7502}" type="slidenum">
              <a:rPr lang="en-US" smtClean="0"/>
              <a:t>‹#›</a:t>
            </a:fld>
            <a:endParaRPr lang="en-US"/>
          </a:p>
        </p:txBody>
      </p:sp>
      <p:sp>
        <p:nvSpPr>
          <p:cNvPr id="10" name="Content Placeholder 2">
            <a:extLst>
              <a:ext uri="{FF2B5EF4-FFF2-40B4-BE49-F238E27FC236}">
                <a16:creationId xmlns:a16="http://schemas.microsoft.com/office/drawing/2014/main" id="{61859132-5E19-45D4-9585-29E19FA8E61C}"/>
              </a:ext>
            </a:extLst>
          </p:cNvPr>
          <p:cNvSpPr>
            <a:spLocks noGrp="1"/>
          </p:cNvSpPr>
          <p:nvPr>
            <p:ph sz="half" idx="13" hasCustomPrompt="1"/>
          </p:nvPr>
        </p:nvSpPr>
        <p:spPr>
          <a:xfrm>
            <a:off x="865496" y="1848670"/>
            <a:ext cx="5184000" cy="4350352"/>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9A3DF8A8-D430-4D24-BAD0-4E3A0226D590}"/>
              </a:ext>
            </a:extLst>
          </p:cNvPr>
          <p:cNvSpPr>
            <a:spLocks noGrp="1"/>
          </p:cNvSpPr>
          <p:nvPr>
            <p:ph sz="half" idx="2" hasCustomPrompt="1"/>
          </p:nvPr>
        </p:nvSpPr>
        <p:spPr>
          <a:xfrm>
            <a:off x="6144904" y="1848670"/>
            <a:ext cx="5184000" cy="4350352"/>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139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307CF3-3357-4C7F-94E9-FB36A755206C}" type="datetime1">
              <a:rPr lang="en-US" smtClean="0"/>
              <a:t>2/9/2023</a:t>
            </a:fld>
            <a:endParaRPr lang="en-US"/>
          </a:p>
        </p:txBody>
      </p:sp>
      <p:sp>
        <p:nvSpPr>
          <p:cNvPr id="3" name="Footer Placeholder 2"/>
          <p:cNvSpPr>
            <a:spLocks noGrp="1"/>
          </p:cNvSpPr>
          <p:nvPr>
            <p:ph type="ftr" sz="quarter" idx="11"/>
          </p:nvPr>
        </p:nvSpPr>
        <p:spPr/>
        <p:txBody>
          <a:bodyPr/>
          <a:lstStyle/>
          <a:p>
            <a:r>
              <a:rPr lang="en-US"/>
              <a:t>All Rights Reserved</a:t>
            </a:r>
          </a:p>
        </p:txBody>
      </p:sp>
      <p:sp>
        <p:nvSpPr>
          <p:cNvPr id="4" name="Slide Number Placeholder 3"/>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373452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6140" y="136525"/>
            <a:ext cx="4114800" cy="1620838"/>
          </a:xfrm>
        </p:spPr>
        <p:txBody>
          <a:bodyPr anchor="b"/>
          <a:lstStyle>
            <a:lvl1pPr>
              <a:defRPr sz="3200"/>
            </a:lvl1pPr>
          </a:lstStyle>
          <a:p>
            <a:r>
              <a:rPr lang="en-US" dirty="0"/>
              <a:t>Click to edit Headline</a:t>
            </a:r>
          </a:p>
        </p:txBody>
      </p:sp>
      <p:sp>
        <p:nvSpPr>
          <p:cNvPr id="3" name="Content Placeholder 2"/>
          <p:cNvSpPr>
            <a:spLocks noGrp="1"/>
          </p:cNvSpPr>
          <p:nvPr>
            <p:ph idx="1" hasCustomPrompt="1"/>
          </p:nvPr>
        </p:nvSpPr>
        <p:spPr>
          <a:xfrm>
            <a:off x="5229682" y="136525"/>
            <a:ext cx="6156000" cy="6049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hasCustomPrompt="1"/>
          </p:nvPr>
        </p:nvSpPr>
        <p:spPr>
          <a:xfrm>
            <a:off x="826140" y="1927338"/>
            <a:ext cx="4114800" cy="42734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text</a:t>
            </a:r>
          </a:p>
        </p:txBody>
      </p:sp>
      <p:sp>
        <p:nvSpPr>
          <p:cNvPr id="5" name="Date Placeholder 4"/>
          <p:cNvSpPr>
            <a:spLocks noGrp="1"/>
          </p:cNvSpPr>
          <p:nvPr>
            <p:ph type="dt" sz="half" idx="10"/>
          </p:nvPr>
        </p:nvSpPr>
        <p:spPr/>
        <p:txBody>
          <a:bodyPr/>
          <a:lstStyle/>
          <a:p>
            <a:fld id="{6AFBC248-A92F-4084-B252-75764A8595E0}" type="datetime1">
              <a:rPr lang="en-US" smtClean="0"/>
              <a:t>2/9/2023</a:t>
            </a:fld>
            <a:endParaRPr lang="en-US"/>
          </a:p>
        </p:txBody>
      </p:sp>
      <p:sp>
        <p:nvSpPr>
          <p:cNvPr id="6" name="Footer Placeholder 5"/>
          <p:cNvSpPr>
            <a:spLocks noGrp="1"/>
          </p:cNvSpPr>
          <p:nvPr>
            <p:ph type="ftr" sz="quarter" idx="11"/>
          </p:nvPr>
        </p:nvSpPr>
        <p:spPr/>
        <p:txBody>
          <a:bodyPr/>
          <a:lstStyle/>
          <a:p>
            <a:r>
              <a:rPr lang="en-US"/>
              <a:t>All Rights Reserved</a:t>
            </a:r>
          </a:p>
        </p:txBody>
      </p:sp>
      <p:sp>
        <p:nvSpPr>
          <p:cNvPr id="7" name="Slide Number Placeholder 6"/>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361710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20644"/>
            <a:ext cx="10548000" cy="900000"/>
          </a:xfrm>
          <a:prstGeom prst="rect">
            <a:avLst/>
          </a:prstGeom>
        </p:spPr>
        <p:txBody>
          <a:bodyPr vert="horz" lIns="91440" tIns="45720" rIns="91440" bIns="45720" rtlCol="0" anchor="t">
            <a:normAutofit/>
          </a:bodyPr>
          <a:lstStyle/>
          <a:p>
            <a:r>
              <a:rPr lang="en-US" dirty="0"/>
              <a:t>Click to edit Headline</a:t>
            </a:r>
          </a:p>
        </p:txBody>
      </p:sp>
      <p:sp>
        <p:nvSpPr>
          <p:cNvPr id="3" name="Text Placeholder 2"/>
          <p:cNvSpPr>
            <a:spLocks noGrp="1"/>
          </p:cNvSpPr>
          <p:nvPr>
            <p:ph type="body" idx="1"/>
          </p:nvPr>
        </p:nvSpPr>
        <p:spPr>
          <a:xfrm>
            <a:off x="838200" y="1104900"/>
            <a:ext cx="10548000" cy="5092580"/>
          </a:xfrm>
          <a:prstGeom prst="rect">
            <a:avLst/>
          </a:prstGeom>
        </p:spPr>
        <p:txBody>
          <a:bodyPr vert="horz" lIns="91440" tIns="45720" rIns="91440" bIns="45720" rtlCol="0">
            <a:normAutofit/>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01733-28FF-446C-AE6D-B22992229740}" type="datetime1">
              <a:rPr lang="en-US" smtClean="0"/>
              <a:t>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All Rights Reserved</a:t>
            </a:r>
          </a:p>
        </p:txBody>
      </p:sp>
      <p:sp>
        <p:nvSpPr>
          <p:cNvPr id="7" name="Folded Corner 6"/>
          <p:cNvSpPr/>
          <p:nvPr userDrawn="1"/>
        </p:nvSpPr>
        <p:spPr>
          <a:xfrm>
            <a:off x="11706224" y="-1588"/>
            <a:ext cx="485776" cy="521208"/>
          </a:xfrm>
          <a:prstGeom prst="foldedCorner">
            <a:avLst>
              <a:gd name="adj" fmla="val 1649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706224" y="3175"/>
            <a:ext cx="485775" cy="521208"/>
          </a:xfrm>
          <a:prstGeom prst="rect">
            <a:avLst/>
          </a:prstGeom>
        </p:spPr>
        <p:txBody>
          <a:bodyPr vert="horz" lIns="91440" tIns="45720" rIns="91440" bIns="45720" rtlCol="0" anchor="ctr"/>
          <a:lstStyle>
            <a:lvl1pPr algn="ctr">
              <a:defRPr sz="1400" b="1">
                <a:solidFill>
                  <a:schemeClr val="bg1"/>
                </a:solidFill>
              </a:defRPr>
            </a:lvl1pPr>
          </a:lstStyle>
          <a:p>
            <a:fld id="{EFF8037A-D555-4E7B-9116-8013ACAA7502}" type="slidenum">
              <a:rPr lang="en-US" smtClean="0"/>
              <a:pPr/>
              <a:t>‹#›</a:t>
            </a:fld>
            <a:endParaRPr lang="en-US"/>
          </a:p>
        </p:txBody>
      </p:sp>
      <p:grpSp>
        <p:nvGrpSpPr>
          <p:cNvPr id="11" name="Group 10"/>
          <p:cNvGrpSpPr/>
          <p:nvPr userDrawn="1"/>
        </p:nvGrpSpPr>
        <p:grpSpPr>
          <a:xfrm>
            <a:off x="142875" y="-1"/>
            <a:ext cx="133350" cy="3360420"/>
            <a:chOff x="142875" y="-1"/>
            <a:chExt cx="133350" cy="3360420"/>
          </a:xfrm>
        </p:grpSpPr>
        <p:cxnSp>
          <p:nvCxnSpPr>
            <p:cNvPr id="9" name="Straight Connector 8"/>
            <p:cNvCxnSpPr/>
            <p:nvPr userDrawn="1"/>
          </p:nvCxnSpPr>
          <p:spPr>
            <a:xfrm>
              <a:off x="142875" y="-1"/>
              <a:ext cx="0" cy="2560320"/>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Straight Connector 9"/>
            <p:cNvCxnSpPr/>
            <p:nvPr userDrawn="1"/>
          </p:nvCxnSpPr>
          <p:spPr>
            <a:xfrm>
              <a:off x="276225" y="800099"/>
              <a:ext cx="0" cy="2560320"/>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grpSp>
      <p:cxnSp>
        <p:nvCxnSpPr>
          <p:cNvPr id="13" name="Straight Connector 12"/>
          <p:cNvCxnSpPr/>
          <p:nvPr userDrawn="1"/>
        </p:nvCxnSpPr>
        <p:spPr>
          <a:xfrm flipH="1" flipV="1">
            <a:off x="12072937" y="4284980"/>
            <a:ext cx="0" cy="2560320"/>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3"/>
          <p:cNvCxnSpPr/>
          <p:nvPr userDrawn="1"/>
        </p:nvCxnSpPr>
        <p:spPr>
          <a:xfrm flipH="1" flipV="1">
            <a:off x="11939587" y="3484880"/>
            <a:ext cx="0" cy="2560320"/>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pic>
        <p:nvPicPr>
          <p:cNvPr id="16" name="Picture 15">
            <a:extLst>
              <a:ext uri="{FF2B5EF4-FFF2-40B4-BE49-F238E27FC236}">
                <a16:creationId xmlns:a16="http://schemas.microsoft.com/office/drawing/2014/main" id="{57432722-A695-4B6A-814C-A924B28BC03E}"/>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9386050" y="6239143"/>
            <a:ext cx="2010140" cy="540000"/>
          </a:xfrm>
          <a:prstGeom prst="rect">
            <a:avLst/>
          </a:prstGeom>
        </p:spPr>
      </p:pic>
    </p:spTree>
    <p:extLst>
      <p:ext uri="{BB962C8B-B14F-4D97-AF65-F5344CB8AC3E}">
        <p14:creationId xmlns:p14="http://schemas.microsoft.com/office/powerpoint/2010/main" val="3980595356"/>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4" r:id="rId3"/>
    <p:sldLayoutId id="2147483650" r:id="rId4"/>
    <p:sldLayoutId id="2147483651" r:id="rId5"/>
    <p:sldLayoutId id="2147483652" r:id="rId6"/>
    <p:sldLayoutId id="2147483653" r:id="rId7"/>
    <p:sldLayoutId id="2147483655" r:id="rId8"/>
    <p:sldLayoutId id="2147483656" r:id="rId9"/>
    <p:sldLayoutId id="2147483657" r:id="rId10"/>
    <p:sldLayoutId id="2147483663" r:id="rId11"/>
    <p:sldLayoutId id="2147483664" r:id="rId12"/>
    <p:sldLayoutId id="2147483665" r:id="rId13"/>
    <p:sldLayoutId id="2147483666" r:id="rId14"/>
  </p:sldLayoutIdLs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3906" userDrawn="1">
          <p15:clr>
            <a:srgbClr val="F26B43"/>
          </p15:clr>
        </p15:guide>
        <p15:guide id="4" orient="horz" pos="672" userDrawn="1">
          <p15:clr>
            <a:srgbClr val="F26B43"/>
          </p15:clr>
        </p15:guide>
        <p15:guide id="5" pos="7174" userDrawn="1">
          <p15:clr>
            <a:srgbClr val="F26B43"/>
          </p15:clr>
        </p15:guide>
        <p15:guide id="6" pos="5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sisense.com/blog/sql-query-order-of-operations/"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 Training</a:t>
            </a:r>
          </a:p>
        </p:txBody>
      </p:sp>
      <p:sp>
        <p:nvSpPr>
          <p:cNvPr id="4" name="Subtitle 3">
            <a:extLst>
              <a:ext uri="{FF2B5EF4-FFF2-40B4-BE49-F238E27FC236}">
                <a16:creationId xmlns:a16="http://schemas.microsoft.com/office/drawing/2014/main" id="{50470E3F-2C54-4865-8CE0-C4EB16EC786C}"/>
              </a:ext>
            </a:extLst>
          </p:cNvPr>
          <p:cNvSpPr>
            <a:spLocks noGrp="1"/>
          </p:cNvSpPr>
          <p:nvPr>
            <p:ph type="subTitle" idx="1"/>
          </p:nvPr>
        </p:nvSpPr>
        <p:spPr/>
        <p:txBody>
          <a:bodyPr/>
          <a:lstStyle/>
          <a:p>
            <a:r>
              <a:rPr lang="en-US" dirty="0"/>
              <a:t>Basics</a:t>
            </a:r>
          </a:p>
        </p:txBody>
      </p:sp>
    </p:spTree>
    <p:extLst>
      <p:ext uri="{BB962C8B-B14F-4D97-AF65-F5344CB8AC3E}">
        <p14:creationId xmlns:p14="http://schemas.microsoft.com/office/powerpoint/2010/main" val="1472001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00FA2E9-4016-4FAF-BB3F-97D5B231E61A}"/>
              </a:ext>
            </a:extLst>
          </p:cNvPr>
          <p:cNvSpPr>
            <a:spLocks noGrp="1" noChangeArrowheads="1"/>
          </p:cNvSpPr>
          <p:nvPr>
            <p:ph type="title"/>
          </p:nvPr>
        </p:nvSpPr>
        <p:spPr/>
        <p:txBody>
          <a:bodyPr/>
          <a:lstStyle/>
          <a:p>
            <a:pPr eaLnBrk="1" hangingPunct="1"/>
            <a:r>
              <a:rPr lang="en-US" altLang="en-US">
                <a:latin typeface="Arial" panose="020B0604020202020204" pitchFamily="34" charset="0"/>
              </a:rPr>
              <a:t>WHERE Clause</a:t>
            </a:r>
          </a:p>
        </p:txBody>
      </p:sp>
      <p:sp>
        <p:nvSpPr>
          <p:cNvPr id="10243" name="Rectangle 3">
            <a:extLst>
              <a:ext uri="{FF2B5EF4-FFF2-40B4-BE49-F238E27FC236}">
                <a16:creationId xmlns:a16="http://schemas.microsoft.com/office/drawing/2014/main" id="{09FEE4AC-B7BB-4406-802E-BAD80C4D8514}"/>
              </a:ext>
            </a:extLst>
          </p:cNvPr>
          <p:cNvSpPr>
            <a:spLocks noGrp="1" noChangeArrowheads="1"/>
          </p:cNvSpPr>
          <p:nvPr>
            <p:ph type="body" idx="1"/>
          </p:nvPr>
        </p:nvSpPr>
        <p:spPr/>
        <p:txBody>
          <a:bodyPr/>
          <a:lstStyle/>
          <a:p>
            <a:pPr eaLnBrk="1" hangingPunct="1"/>
            <a:r>
              <a:rPr lang="en-IE" altLang="en-US"/>
              <a:t>WHERE </a:t>
            </a:r>
            <a:r>
              <a:rPr lang="en-IE" altLang="en-US" i="1"/>
              <a:t>search_condition</a:t>
            </a:r>
          </a:p>
          <a:p>
            <a:pPr lvl="1" eaLnBrk="1" hangingPunct="1"/>
            <a:r>
              <a:rPr lang="en-IE" altLang="en-US"/>
              <a:t>The WHERE clause is a filter that defines the conditions each row in the source tables must meet to qualify for the SELECT. </a:t>
            </a:r>
          </a:p>
          <a:p>
            <a:pPr lvl="1" eaLnBrk="1" hangingPunct="1"/>
            <a:r>
              <a:rPr lang="en-IE" altLang="en-US"/>
              <a:t>Only rows that meet the conditions contribute data to the result set. </a:t>
            </a:r>
          </a:p>
          <a:p>
            <a:pPr lvl="1" eaLnBrk="1" hangingPunct="1"/>
            <a:r>
              <a:rPr lang="en-IE" altLang="en-US"/>
              <a:t>Data from rows that do not meet the conditions are not retrieved.</a:t>
            </a:r>
          </a:p>
          <a:p>
            <a:pPr eaLnBrk="1" hangingPunct="1"/>
            <a:endParaRPr lang="en-US" altLang="en-US" i="1"/>
          </a:p>
          <a:p>
            <a:pPr eaLnBrk="1" hangingPunct="1"/>
            <a:r>
              <a:rPr lang="en-IE" altLang="en-US"/>
              <a:t>Example</a:t>
            </a:r>
          </a:p>
          <a:p>
            <a:pPr lvl="1" eaLnBrk="1" hangingPunct="1">
              <a:buFont typeface="Wingdings" panose="05000000000000000000" pitchFamily="2" charset="2"/>
              <a:buNone/>
            </a:pPr>
            <a:r>
              <a:rPr lang="en-US" altLang="en-US" b="1">
                <a:cs typeface="Times New Roman" panose="02020603050405020304" pitchFamily="18" charset="0"/>
              </a:rPr>
              <a:t>		</a:t>
            </a:r>
            <a:r>
              <a:rPr lang="en-US" altLang="en-US" noProof="1">
                <a:solidFill>
                  <a:srgbClr val="808080"/>
                </a:solidFill>
                <a:cs typeface="Times New Roman" panose="02020603050405020304" pitchFamily="18" charset="0"/>
              </a:rPr>
              <a:t>SELECT state, population  FROM us_states</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  		WHERE population &gt; 5000000</a:t>
            </a:r>
          </a:p>
          <a:p>
            <a:pPr eaLnBrk="1" hangingPunct="1"/>
            <a:endParaRPr lang="en-IE" altLang="en-US" sz="1400">
              <a:solidFill>
                <a:srgbClr val="808080"/>
              </a:solidFill>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C1816FC-2871-425A-A210-991899DC088A}"/>
              </a:ext>
            </a:extLst>
          </p:cNvPr>
          <p:cNvSpPr>
            <a:spLocks noGrp="1" noChangeArrowheads="1"/>
          </p:cNvSpPr>
          <p:nvPr>
            <p:ph type="title"/>
          </p:nvPr>
        </p:nvSpPr>
        <p:spPr/>
        <p:txBody>
          <a:bodyPr/>
          <a:lstStyle/>
          <a:p>
            <a:pPr eaLnBrk="1" hangingPunct="1"/>
            <a:r>
              <a:rPr lang="en-US" altLang="en-US">
                <a:latin typeface="Arial" panose="020B0604020202020204" pitchFamily="34" charset="0"/>
              </a:rPr>
              <a:t>WHERE Clause  - Operators</a:t>
            </a:r>
          </a:p>
        </p:txBody>
      </p:sp>
      <p:sp>
        <p:nvSpPr>
          <p:cNvPr id="11267" name="Rectangle 3">
            <a:extLst>
              <a:ext uri="{FF2B5EF4-FFF2-40B4-BE49-F238E27FC236}">
                <a16:creationId xmlns:a16="http://schemas.microsoft.com/office/drawing/2014/main" id="{EA9528A4-5259-446F-A933-B62A7FC99A2D}"/>
              </a:ext>
            </a:extLst>
          </p:cNvPr>
          <p:cNvSpPr>
            <a:spLocks noGrp="1" noChangeArrowheads="1"/>
          </p:cNvSpPr>
          <p:nvPr>
            <p:ph type="body" idx="1"/>
          </p:nvPr>
        </p:nvSpPr>
        <p:spPr/>
        <p:txBody>
          <a:bodyPr>
            <a:normAutofit lnSpcReduction="10000"/>
          </a:bodyPr>
          <a:lstStyle/>
          <a:p>
            <a:pPr eaLnBrk="1" hangingPunct="1">
              <a:lnSpc>
                <a:spcPct val="80000"/>
              </a:lnSpc>
            </a:pPr>
            <a:r>
              <a:rPr lang="en-US" altLang="en-US" sz="1400" dirty="0">
                <a:cs typeface="Times New Roman" panose="02020603050405020304" pitchFamily="18" charset="0"/>
              </a:rPr>
              <a:t>With the WHERE clause, the following operators can be used:</a:t>
            </a:r>
          </a:p>
          <a:p>
            <a:pPr eaLnBrk="1" hangingPunct="1">
              <a:lnSpc>
                <a:spcPct val="80000"/>
              </a:lnSpc>
              <a:buFont typeface="Wingdings" panose="05000000000000000000" pitchFamily="2" charset="2"/>
              <a:buNone/>
            </a:pPr>
            <a:endParaRPr lang="en-US" altLang="en-US" sz="1400" dirty="0">
              <a:cs typeface="Times New Roman" panose="02020603050405020304" pitchFamily="18" charset="0"/>
            </a:endParaRPr>
          </a:p>
          <a:p>
            <a:pPr eaLnBrk="1" hangingPunct="1">
              <a:lnSpc>
                <a:spcPct val="80000"/>
              </a:lnSpc>
              <a:buFont typeface="Wingdings" panose="05000000000000000000" pitchFamily="2" charset="2"/>
              <a:buNone/>
            </a:pPr>
            <a:r>
              <a:rPr lang="en-US" altLang="en-US" sz="1200" b="1" dirty="0">
                <a:solidFill>
                  <a:srgbClr val="000000"/>
                </a:solidFill>
                <a:cs typeface="Times New Roman" panose="02020603050405020304" pitchFamily="18" charset="0"/>
              </a:rPr>
              <a:t>	Operator		Description</a:t>
            </a:r>
          </a:p>
          <a:p>
            <a:pPr eaLnBrk="1" hangingPunct="1">
              <a:lnSpc>
                <a:spcPct val="80000"/>
              </a:lnSpc>
              <a:buFont typeface="Wingdings" panose="05000000000000000000" pitchFamily="2" charset="2"/>
              <a:buNone/>
            </a:pPr>
            <a:r>
              <a:rPr lang="en-US" altLang="en-US" sz="1200" dirty="0">
                <a:solidFill>
                  <a:srgbClr val="000000"/>
                </a:solidFill>
                <a:cs typeface="Times New Roman" panose="02020603050405020304" pitchFamily="18" charset="0"/>
              </a:rPr>
              <a:t>		=   		Equal   </a:t>
            </a:r>
          </a:p>
          <a:p>
            <a:pPr eaLnBrk="1" hangingPunct="1">
              <a:lnSpc>
                <a:spcPct val="80000"/>
              </a:lnSpc>
              <a:buFont typeface="Wingdings" panose="05000000000000000000" pitchFamily="2" charset="2"/>
              <a:buNone/>
            </a:pPr>
            <a:r>
              <a:rPr lang="en-US" altLang="en-US" sz="1200" dirty="0">
                <a:solidFill>
                  <a:srgbClr val="000000"/>
                </a:solidFill>
                <a:cs typeface="Times New Roman" panose="02020603050405020304" pitchFamily="18" charset="0"/>
              </a:rPr>
              <a:t>		&lt;&gt; 		Not equal</a:t>
            </a:r>
          </a:p>
          <a:p>
            <a:pPr eaLnBrk="1" hangingPunct="1">
              <a:lnSpc>
                <a:spcPct val="80000"/>
              </a:lnSpc>
              <a:buFont typeface="Wingdings" panose="05000000000000000000" pitchFamily="2" charset="2"/>
              <a:buNone/>
            </a:pPr>
            <a:r>
              <a:rPr lang="en-US" altLang="en-US" sz="1200" dirty="0">
                <a:solidFill>
                  <a:srgbClr val="000000"/>
                </a:solidFill>
                <a:cs typeface="Times New Roman" panose="02020603050405020304" pitchFamily="18" charset="0"/>
              </a:rPr>
              <a:t>		&gt;		Greater than</a:t>
            </a:r>
          </a:p>
          <a:p>
            <a:pPr eaLnBrk="1" hangingPunct="1">
              <a:lnSpc>
                <a:spcPct val="80000"/>
              </a:lnSpc>
              <a:buFont typeface="Wingdings" panose="05000000000000000000" pitchFamily="2" charset="2"/>
              <a:buNone/>
            </a:pPr>
            <a:r>
              <a:rPr lang="en-US" altLang="en-US" sz="1200" dirty="0">
                <a:solidFill>
                  <a:srgbClr val="000000"/>
                </a:solidFill>
                <a:cs typeface="Times New Roman" panose="02020603050405020304" pitchFamily="18" charset="0"/>
              </a:rPr>
              <a:t>		&lt;		Less than</a:t>
            </a:r>
          </a:p>
          <a:p>
            <a:pPr eaLnBrk="1" hangingPunct="1">
              <a:lnSpc>
                <a:spcPct val="80000"/>
              </a:lnSpc>
              <a:buFont typeface="Wingdings" panose="05000000000000000000" pitchFamily="2" charset="2"/>
              <a:buNone/>
            </a:pPr>
            <a:r>
              <a:rPr lang="en-US" altLang="en-US" sz="1200" dirty="0">
                <a:solidFill>
                  <a:srgbClr val="000000"/>
                </a:solidFill>
                <a:cs typeface="Times New Roman" panose="02020603050405020304" pitchFamily="18" charset="0"/>
              </a:rPr>
              <a:t>		&gt;=		Greater than or equal</a:t>
            </a:r>
          </a:p>
          <a:p>
            <a:pPr eaLnBrk="1" hangingPunct="1">
              <a:lnSpc>
                <a:spcPct val="80000"/>
              </a:lnSpc>
              <a:buFont typeface="Wingdings" panose="05000000000000000000" pitchFamily="2" charset="2"/>
              <a:buNone/>
            </a:pPr>
            <a:r>
              <a:rPr lang="en-US" altLang="en-US" sz="1200" dirty="0">
                <a:solidFill>
                  <a:srgbClr val="000000"/>
                </a:solidFill>
                <a:cs typeface="Times New Roman" panose="02020603050405020304" pitchFamily="18" charset="0"/>
              </a:rPr>
              <a:t>		&lt;=		Less than or equal</a:t>
            </a:r>
          </a:p>
          <a:p>
            <a:pPr eaLnBrk="1" hangingPunct="1">
              <a:lnSpc>
                <a:spcPct val="80000"/>
              </a:lnSpc>
              <a:buFont typeface="Wingdings" panose="05000000000000000000" pitchFamily="2" charset="2"/>
              <a:buNone/>
            </a:pPr>
            <a:r>
              <a:rPr lang="en-US" altLang="en-US" sz="1200" dirty="0">
                <a:solidFill>
                  <a:srgbClr val="000000"/>
                </a:solidFill>
                <a:cs typeface="Times New Roman" panose="02020603050405020304" pitchFamily="18" charset="0"/>
              </a:rPr>
              <a:t>	  BETWEEN		Between an inclusive range</a:t>
            </a:r>
          </a:p>
          <a:p>
            <a:pPr eaLnBrk="1" hangingPunct="1">
              <a:lnSpc>
                <a:spcPct val="80000"/>
              </a:lnSpc>
              <a:buFont typeface="Wingdings" panose="05000000000000000000" pitchFamily="2" charset="2"/>
              <a:buNone/>
            </a:pPr>
            <a:r>
              <a:rPr lang="en-US" altLang="en-US" sz="1200" dirty="0">
                <a:solidFill>
                  <a:srgbClr val="000000"/>
                </a:solidFill>
                <a:cs typeface="Times New Roman" panose="02020603050405020304" pitchFamily="18" charset="0"/>
              </a:rPr>
              <a:t>		LIKE		Search for a pattern</a:t>
            </a:r>
          </a:p>
          <a:p>
            <a:pPr eaLnBrk="1" hangingPunct="1">
              <a:lnSpc>
                <a:spcPct val="80000"/>
              </a:lnSpc>
              <a:buFont typeface="Wingdings" panose="05000000000000000000" pitchFamily="2" charset="2"/>
              <a:buNone/>
            </a:pPr>
            <a:r>
              <a:rPr lang="en-US" altLang="en-US" sz="1200" dirty="0">
                <a:solidFill>
                  <a:srgbClr val="000000"/>
                </a:solidFill>
                <a:cs typeface="Times New Roman" panose="02020603050405020304" pitchFamily="18" charset="0"/>
              </a:rPr>
              <a:t>		IN		In following list</a:t>
            </a:r>
          </a:p>
          <a:p>
            <a:pPr eaLnBrk="1" hangingPunct="1">
              <a:lnSpc>
                <a:spcPct val="80000"/>
              </a:lnSpc>
              <a:buFont typeface="Wingdings" panose="05000000000000000000" pitchFamily="2" charset="2"/>
              <a:buNone/>
            </a:pPr>
            <a:r>
              <a:rPr lang="en-US" altLang="en-US" sz="1200" dirty="0">
                <a:solidFill>
                  <a:srgbClr val="000000"/>
                </a:solidFill>
                <a:cs typeface="Times New Roman" panose="02020603050405020304" pitchFamily="18" charset="0"/>
              </a:rPr>
              <a:t>		NOT		Inverses the clause</a:t>
            </a:r>
          </a:p>
          <a:p>
            <a:pPr eaLnBrk="1" hangingPunct="1">
              <a:lnSpc>
                <a:spcPct val="80000"/>
              </a:lnSpc>
              <a:buFont typeface="Wingdings" panose="05000000000000000000" pitchFamily="2" charset="2"/>
              <a:buNone/>
            </a:pPr>
            <a:endParaRPr lang="en-US" altLang="en-US" sz="1400" dirty="0">
              <a:cs typeface="Times New Roman" panose="02020603050405020304" pitchFamily="18" charset="0"/>
            </a:endParaRPr>
          </a:p>
          <a:p>
            <a:pPr eaLnBrk="1" hangingPunct="1">
              <a:lnSpc>
                <a:spcPct val="80000"/>
              </a:lnSpc>
            </a:pPr>
            <a:r>
              <a:rPr lang="en-US" altLang="en-US" sz="1400" dirty="0">
                <a:cs typeface="Times New Roman" panose="02020603050405020304" pitchFamily="18" charset="0"/>
              </a:rPr>
              <a:t>The following statement will select all states with a population which is </a:t>
            </a:r>
            <a:r>
              <a:rPr lang="en-US" altLang="en-US" sz="1400" i="1" dirty="0">
                <a:cs typeface="Times New Roman" panose="02020603050405020304" pitchFamily="18" charset="0"/>
              </a:rPr>
              <a:t>not</a:t>
            </a:r>
            <a:r>
              <a:rPr lang="en-US" altLang="en-US" sz="1400" dirty="0">
                <a:cs typeface="Times New Roman" panose="02020603050405020304" pitchFamily="18" charset="0"/>
              </a:rPr>
              <a:t> between 1 million and 5 million:</a:t>
            </a:r>
          </a:p>
          <a:p>
            <a:pPr eaLnBrk="1" hangingPunct="1">
              <a:lnSpc>
                <a:spcPct val="80000"/>
              </a:lnSpc>
              <a:buFont typeface="Wingdings" panose="05000000000000000000" pitchFamily="2" charset="2"/>
              <a:buNone/>
            </a:pPr>
            <a:endParaRPr lang="en-US" altLang="en-US" sz="1400" dirty="0">
              <a:cs typeface="Times New Roman" panose="02020603050405020304" pitchFamily="18" charset="0"/>
            </a:endParaRPr>
          </a:p>
          <a:p>
            <a:pPr lvl="1" eaLnBrk="1" hangingPunct="1">
              <a:lnSpc>
                <a:spcPct val="80000"/>
              </a:lnSpc>
              <a:buFont typeface="Wingdings" panose="05000000000000000000" pitchFamily="2" charset="2"/>
              <a:buNone/>
            </a:pPr>
            <a:r>
              <a:rPr lang="en-US" altLang="en-US" noProof="1">
                <a:solidFill>
                  <a:srgbClr val="808080"/>
                </a:solidFill>
                <a:cs typeface="Times New Roman" panose="02020603050405020304" pitchFamily="18" charset="0"/>
              </a:rPr>
              <a:t>SELECT     *</a:t>
            </a:r>
          </a:p>
          <a:p>
            <a:pPr lvl="1" eaLnBrk="1" hangingPunct="1">
              <a:lnSpc>
                <a:spcPct val="80000"/>
              </a:lnSpc>
              <a:buFont typeface="Wingdings" panose="05000000000000000000" pitchFamily="2" charset="2"/>
              <a:buNone/>
            </a:pPr>
            <a:r>
              <a:rPr lang="en-US" altLang="en-US" noProof="1">
                <a:solidFill>
                  <a:srgbClr val="808080"/>
                </a:solidFill>
                <a:cs typeface="Times New Roman" panose="02020603050405020304" pitchFamily="18" charset="0"/>
              </a:rPr>
              <a:t>FROM         us_states</a:t>
            </a:r>
          </a:p>
          <a:p>
            <a:pPr lvl="1" eaLnBrk="1" hangingPunct="1">
              <a:lnSpc>
                <a:spcPct val="80000"/>
              </a:lnSpc>
              <a:buFont typeface="Wingdings" panose="05000000000000000000" pitchFamily="2" charset="2"/>
              <a:buNone/>
            </a:pPr>
            <a:r>
              <a:rPr lang="en-US" altLang="en-US" noProof="1">
                <a:solidFill>
                  <a:srgbClr val="808080"/>
                </a:solidFill>
                <a:cs typeface="Times New Roman" panose="02020603050405020304" pitchFamily="18" charset="0"/>
              </a:rPr>
              <a:t>WHERE     (population NOT BETWEEN 1000000 AND 5000000)</a:t>
            </a:r>
            <a:endParaRPr lang="en-US" altLang="en-US" dirty="0">
              <a:solidFill>
                <a:srgbClr val="808080"/>
              </a:solidFill>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EE27038-C7EA-44DE-8557-A0354043B671}"/>
              </a:ext>
            </a:extLst>
          </p:cNvPr>
          <p:cNvSpPr>
            <a:spLocks noGrp="1" noChangeArrowheads="1"/>
          </p:cNvSpPr>
          <p:nvPr>
            <p:ph type="title"/>
          </p:nvPr>
        </p:nvSpPr>
        <p:spPr/>
        <p:txBody>
          <a:bodyPr/>
          <a:lstStyle/>
          <a:p>
            <a:pPr eaLnBrk="1" hangingPunct="1"/>
            <a:r>
              <a:rPr lang="en-US" altLang="en-US">
                <a:latin typeface="Arial" panose="020B0604020202020204" pitchFamily="34" charset="0"/>
              </a:rPr>
              <a:t>Wildcard characters : Used with </a:t>
            </a:r>
            <a:r>
              <a:rPr lang="en-US" altLang="en-US" u="sng">
                <a:latin typeface="Arial" panose="020B0604020202020204" pitchFamily="34" charset="0"/>
              </a:rPr>
              <a:t>Like</a:t>
            </a:r>
          </a:p>
        </p:txBody>
      </p:sp>
      <p:sp>
        <p:nvSpPr>
          <p:cNvPr id="12291" name="Rectangle 104">
            <a:extLst>
              <a:ext uri="{FF2B5EF4-FFF2-40B4-BE49-F238E27FC236}">
                <a16:creationId xmlns:a16="http://schemas.microsoft.com/office/drawing/2014/main" id="{B5016D67-2865-4AE4-801C-DBA346B2C8A5}"/>
              </a:ext>
            </a:extLst>
          </p:cNvPr>
          <p:cNvSpPr>
            <a:spLocks noGrp="1" noChangeArrowheads="1"/>
          </p:cNvSpPr>
          <p:nvPr>
            <p:ph type="body" sz="half" idx="1"/>
          </p:nvPr>
        </p:nvSpPr>
        <p:spPr/>
        <p:txBody>
          <a:bodyPr/>
          <a:lstStyle/>
          <a:p>
            <a:pPr eaLnBrk="1" hangingPunct="1"/>
            <a:r>
              <a:rPr lang="en-US" altLang="en-US"/>
              <a:t>Like determines whether a specific character string matches a specified pattern. A pattern can include regular characters and wildcard characters. During pattern matching, regular characters must exactly match the characters specified in the character string. However, wildcard characters can be matched with arbitrary fragments of the character string. Using wildcard characters makes the LIKE operator more flexible than using the = and != string comparison operators. If any one of the arguments are not of character string data type, the SQL Server 2005 Database Engine converts them to character string data type, if it is possible. </a:t>
            </a:r>
          </a:p>
        </p:txBody>
      </p:sp>
      <p:graphicFrame>
        <p:nvGraphicFramePr>
          <p:cNvPr id="1349733" name="Group 101">
            <a:extLst>
              <a:ext uri="{FF2B5EF4-FFF2-40B4-BE49-F238E27FC236}">
                <a16:creationId xmlns:a16="http://schemas.microsoft.com/office/drawing/2014/main" id="{1A4F5CD6-3F14-40C4-BEF2-CC254685AECC}"/>
              </a:ext>
            </a:extLst>
          </p:cNvPr>
          <p:cNvGraphicFramePr>
            <a:graphicFrameLocks noGrp="1"/>
          </p:cNvGraphicFramePr>
          <p:nvPr>
            <p:ph sz="half" idx="2"/>
            <p:extLst>
              <p:ext uri="{D42A27DB-BD31-4B8C-83A1-F6EECF244321}">
                <p14:modId xmlns:p14="http://schemas.microsoft.com/office/powerpoint/2010/main" val="439071015"/>
              </p:ext>
            </p:extLst>
          </p:nvPr>
        </p:nvGraphicFramePr>
        <p:xfrm>
          <a:off x="1828800" y="3086100"/>
          <a:ext cx="8686800" cy="2476500"/>
        </p:xfrm>
        <a:graphic>
          <a:graphicData uri="http://schemas.openxmlformats.org/drawingml/2006/table">
            <a:tbl>
              <a:tblPr/>
              <a:tblGrid>
                <a:gridCol w="1285875">
                  <a:extLst>
                    <a:ext uri="{9D8B030D-6E8A-4147-A177-3AD203B41FA5}">
                      <a16:colId xmlns:a16="http://schemas.microsoft.com/office/drawing/2014/main" val="20000"/>
                    </a:ext>
                  </a:extLst>
                </a:gridCol>
                <a:gridCol w="2162175">
                  <a:extLst>
                    <a:ext uri="{9D8B030D-6E8A-4147-A177-3AD203B41FA5}">
                      <a16:colId xmlns:a16="http://schemas.microsoft.com/office/drawing/2014/main" val="20001"/>
                    </a:ext>
                  </a:extLst>
                </a:gridCol>
                <a:gridCol w="5238750">
                  <a:extLst>
                    <a:ext uri="{9D8B030D-6E8A-4147-A177-3AD203B41FA5}">
                      <a16:colId xmlns:a16="http://schemas.microsoft.com/office/drawing/2014/main" val="20002"/>
                    </a:ext>
                  </a:extLst>
                </a:gridCol>
              </a:tblGrid>
              <a:tr h="35718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Verdana" pitchFamily="34" charset="0"/>
                          <a:cs typeface="Arial" charset="0"/>
                        </a:rPr>
                        <a:t>Wildcard character</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Verdana" pitchFamily="34" charset="0"/>
                          <a:cs typeface="Arial" charset="0"/>
                        </a:rPr>
                        <a:t>Description</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Example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35718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itchFamily="34" charset="0"/>
                          <a:cs typeface="Arial" charset="0"/>
                        </a:rPr>
                        <a:t>%</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itchFamily="34" charset="0"/>
                          <a:cs typeface="Arial" charset="0"/>
                        </a:rPr>
                        <a:t>Any string of zero or more characters.</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WHERE title LIKE '%computer%‘</a:t>
                      </a:r>
                      <a:r>
                        <a:rPr kumimoji="0" lang="en-US" altLang="en-US" sz="1000" b="0" i="0" u="none" strike="noStrike" cap="none" normalizeH="0" baseline="0">
                          <a:ln>
                            <a:noFill/>
                          </a:ln>
                          <a:solidFill>
                            <a:srgbClr val="000000"/>
                          </a:solidFill>
                          <a:effectLst/>
                          <a:latin typeface="Verdana" pitchFamily="34" charset="0"/>
                          <a:cs typeface="Arial" charset="0"/>
                        </a:rPr>
                        <a:t>: finds all book titles with the word 'computer' anywhere in the book title.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9688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_ (underscore)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itchFamily="34" charset="0"/>
                          <a:cs typeface="Arial" charset="0"/>
                        </a:rPr>
                        <a:t>Any single character.</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Verdana" pitchFamily="34" charset="0"/>
                          <a:cs typeface="Arial" charset="0"/>
                        </a:rPr>
                        <a:t>WHERE </a:t>
                      </a:r>
                      <a:r>
                        <a:rPr kumimoji="0" lang="en-US" altLang="en-US" sz="1000" b="1" i="0" u="none" strike="noStrike" cap="none" normalizeH="0" baseline="0" dirty="0" err="1">
                          <a:ln>
                            <a:noFill/>
                          </a:ln>
                          <a:solidFill>
                            <a:srgbClr val="000000"/>
                          </a:solidFill>
                          <a:effectLst/>
                          <a:latin typeface="Verdana" pitchFamily="34" charset="0"/>
                          <a:cs typeface="Arial" charset="0"/>
                        </a:rPr>
                        <a:t>au_fname</a:t>
                      </a:r>
                      <a:r>
                        <a:rPr kumimoji="0" lang="en-US" altLang="en-US" sz="1000" b="1" i="0" u="none" strike="noStrike" cap="none" normalizeH="0" baseline="0" dirty="0">
                          <a:ln>
                            <a:noFill/>
                          </a:ln>
                          <a:solidFill>
                            <a:srgbClr val="000000"/>
                          </a:solidFill>
                          <a:effectLst/>
                          <a:latin typeface="Verdana" pitchFamily="34" charset="0"/>
                          <a:cs typeface="Arial" charset="0"/>
                        </a:rPr>
                        <a:t> LIKE '_</a:t>
                      </a:r>
                      <a:r>
                        <a:rPr kumimoji="0" lang="en-US" altLang="en-US" sz="1000" b="1" i="0" u="none" strike="noStrike" cap="none" normalizeH="0" baseline="0" dirty="0" err="1">
                          <a:ln>
                            <a:noFill/>
                          </a:ln>
                          <a:solidFill>
                            <a:srgbClr val="000000"/>
                          </a:solidFill>
                          <a:effectLst/>
                          <a:latin typeface="Verdana" pitchFamily="34" charset="0"/>
                          <a:cs typeface="Arial" charset="0"/>
                        </a:rPr>
                        <a:t>ean</a:t>
                      </a:r>
                      <a:r>
                        <a:rPr kumimoji="0" lang="en-US" altLang="en-US" sz="1000" b="1" i="0" u="none" strike="noStrike" cap="none" normalizeH="0" baseline="0" dirty="0">
                          <a:ln>
                            <a:noFill/>
                          </a:ln>
                          <a:solidFill>
                            <a:srgbClr val="000000"/>
                          </a:solidFill>
                          <a:effectLst/>
                          <a:latin typeface="Verdana" pitchFamily="34" charset="0"/>
                          <a:cs typeface="Arial" charset="0"/>
                        </a:rPr>
                        <a:t>‘</a:t>
                      </a:r>
                      <a:r>
                        <a:rPr kumimoji="0" lang="en-US" altLang="en-US" sz="1000" b="0" i="0" u="none" strike="noStrike" cap="none" normalizeH="0" baseline="0" dirty="0">
                          <a:ln>
                            <a:noFill/>
                          </a:ln>
                          <a:solidFill>
                            <a:srgbClr val="000000"/>
                          </a:solidFill>
                          <a:effectLst/>
                          <a:latin typeface="Verdana" pitchFamily="34" charset="0"/>
                          <a:cs typeface="Arial" charset="0"/>
                        </a:rPr>
                        <a:t>: finds all four-letter first names that end with </a:t>
                      </a:r>
                      <a:r>
                        <a:rPr kumimoji="0" lang="en-US" altLang="en-US" sz="1000" b="0" i="0" u="none" strike="noStrike" cap="none" normalizeH="0" baseline="0" dirty="0" err="1">
                          <a:ln>
                            <a:noFill/>
                          </a:ln>
                          <a:solidFill>
                            <a:srgbClr val="000000"/>
                          </a:solidFill>
                          <a:effectLst/>
                          <a:latin typeface="Verdana" pitchFamily="34" charset="0"/>
                          <a:cs typeface="Arial" charset="0"/>
                        </a:rPr>
                        <a:t>ean</a:t>
                      </a:r>
                      <a:r>
                        <a:rPr kumimoji="0" lang="en-US" altLang="en-US" sz="1000" b="0" i="0" u="none" strike="noStrike" cap="none" normalizeH="0" baseline="0" dirty="0">
                          <a:ln>
                            <a:noFill/>
                          </a:ln>
                          <a:solidFill>
                            <a:srgbClr val="000000"/>
                          </a:solidFill>
                          <a:effectLst/>
                          <a:latin typeface="Verdana" pitchFamily="34" charset="0"/>
                          <a:cs typeface="Arial" charset="0"/>
                        </a:rPr>
                        <a:t> (Dean, Sean, and so on).</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31824">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itchFamily="34"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Any single character within the specified range ([a-f]) or set ([abcdef]).</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WHERE au_lname LIKE '[C-P]arsen‘</a:t>
                      </a:r>
                      <a:r>
                        <a:rPr kumimoji="0" lang="en-US" altLang="en-US" sz="1000" b="0" i="0" u="none" strike="noStrike" cap="none" normalizeH="0" baseline="0">
                          <a:ln>
                            <a:noFill/>
                          </a:ln>
                          <a:solidFill>
                            <a:srgbClr val="000000"/>
                          </a:solidFill>
                          <a:effectLst/>
                          <a:latin typeface="Verdana" pitchFamily="34" charset="0"/>
                          <a:cs typeface="Arial" charset="0"/>
                        </a:rPr>
                        <a:t>: finds author last names ending with arsen and starting with any single character between C and P, for example Carsen, Larsen, Karsen, and so 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33412">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itchFamily="34" charset="0"/>
                          <a:cs typeface="Arial" charset="0"/>
                        </a:rPr>
                        <a:t>[^]</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Any single character not within the specified range ([^a-f]) or set ([^abcdef]).</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Verdana" pitchFamily="34" charset="0"/>
                          <a:cs typeface="Arial" charset="0"/>
                        </a:rPr>
                        <a:t>WHERE </a:t>
                      </a:r>
                      <a:r>
                        <a:rPr kumimoji="0" lang="en-US" altLang="en-US" sz="1000" b="1" i="0" u="none" strike="noStrike" cap="none" normalizeH="0" baseline="0" dirty="0" err="1">
                          <a:ln>
                            <a:noFill/>
                          </a:ln>
                          <a:solidFill>
                            <a:srgbClr val="000000"/>
                          </a:solidFill>
                          <a:effectLst/>
                          <a:latin typeface="Verdana" pitchFamily="34" charset="0"/>
                          <a:cs typeface="Arial" charset="0"/>
                        </a:rPr>
                        <a:t>au_lname</a:t>
                      </a:r>
                      <a:r>
                        <a:rPr kumimoji="0" lang="en-US" altLang="en-US" sz="1000" b="1" i="0" u="none" strike="noStrike" cap="none" normalizeH="0" baseline="0" dirty="0">
                          <a:ln>
                            <a:noFill/>
                          </a:ln>
                          <a:solidFill>
                            <a:srgbClr val="000000"/>
                          </a:solidFill>
                          <a:effectLst/>
                          <a:latin typeface="Verdana" pitchFamily="34" charset="0"/>
                          <a:cs typeface="Arial" charset="0"/>
                        </a:rPr>
                        <a:t> LIKE 'de[^l]%‘</a:t>
                      </a:r>
                      <a:r>
                        <a:rPr kumimoji="0" lang="en-US" altLang="en-US" sz="1000" b="0" i="0" u="none" strike="noStrike" cap="none" normalizeH="0" baseline="0" dirty="0">
                          <a:ln>
                            <a:noFill/>
                          </a:ln>
                          <a:solidFill>
                            <a:srgbClr val="000000"/>
                          </a:solidFill>
                          <a:effectLst/>
                          <a:latin typeface="Verdana" pitchFamily="34" charset="0"/>
                          <a:cs typeface="Arial" charset="0"/>
                        </a:rPr>
                        <a:t>: finds all author last names starting with de and where the following letter is not l.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B2D45B1-0BD1-497E-A20D-F56951945E70}"/>
              </a:ext>
            </a:extLst>
          </p:cNvPr>
          <p:cNvSpPr>
            <a:spLocks noGrp="1" noChangeArrowheads="1"/>
          </p:cNvSpPr>
          <p:nvPr>
            <p:ph type="title"/>
          </p:nvPr>
        </p:nvSpPr>
        <p:spPr/>
        <p:txBody>
          <a:bodyPr/>
          <a:lstStyle/>
          <a:p>
            <a:pPr eaLnBrk="1" hangingPunct="1"/>
            <a:r>
              <a:rPr lang="en-US" altLang="en-US">
                <a:latin typeface="Arial" panose="020B0604020202020204" pitchFamily="34" charset="0"/>
              </a:rPr>
              <a:t>WHERE clause  - AND &amp; OR</a:t>
            </a:r>
          </a:p>
        </p:txBody>
      </p:sp>
      <p:sp>
        <p:nvSpPr>
          <p:cNvPr id="13315" name="Rectangle 3">
            <a:extLst>
              <a:ext uri="{FF2B5EF4-FFF2-40B4-BE49-F238E27FC236}">
                <a16:creationId xmlns:a16="http://schemas.microsoft.com/office/drawing/2014/main" id="{F512DDA3-4482-4685-9E15-28361046EDE0}"/>
              </a:ext>
            </a:extLst>
          </p:cNvPr>
          <p:cNvSpPr>
            <a:spLocks noGrp="1" noChangeArrowheads="1"/>
          </p:cNvSpPr>
          <p:nvPr>
            <p:ph type="body" idx="1"/>
          </p:nvPr>
        </p:nvSpPr>
        <p:spPr/>
        <p:txBody>
          <a:bodyPr/>
          <a:lstStyle/>
          <a:p>
            <a:pPr eaLnBrk="1" hangingPunct="1"/>
            <a:r>
              <a:rPr lang="en-US" altLang="en-US">
                <a:cs typeface="Times New Roman" panose="02020603050405020304" pitchFamily="18" charset="0"/>
              </a:rPr>
              <a:t>AND and OR join two or more conditions in a WHERE clause:</a:t>
            </a:r>
          </a:p>
          <a:p>
            <a:pPr lvl="1" eaLnBrk="1" hangingPunct="1"/>
            <a:r>
              <a:rPr lang="en-US" altLang="en-US">
                <a:cs typeface="Times New Roman" panose="02020603050405020304" pitchFamily="18" charset="0"/>
              </a:rPr>
              <a:t>The AND operator displays a row if ALL conditions listed are true. </a:t>
            </a:r>
          </a:p>
          <a:p>
            <a:pPr lvl="1" eaLnBrk="1" hangingPunct="1"/>
            <a:r>
              <a:rPr lang="en-US" altLang="en-US">
                <a:cs typeface="Times New Roman" panose="02020603050405020304" pitchFamily="18" charset="0"/>
              </a:rPr>
              <a:t>The OR operator displays a row if ANY of the conditions listed are true.</a:t>
            </a:r>
          </a:p>
          <a:p>
            <a:pPr lvl="1" eaLnBrk="1" hangingPunct="1"/>
            <a:r>
              <a:rPr lang="en-US" altLang="en-US">
                <a:cs typeface="Times New Roman" panose="02020603050405020304" pitchFamily="18" charset="0"/>
              </a:rPr>
              <a:t>The previous SQL statement can be rewritten as </a:t>
            </a:r>
          </a:p>
          <a:p>
            <a:pPr lvl="1" eaLnBrk="1" hangingPunct="1">
              <a:buFont typeface="Wingdings" panose="05000000000000000000" pitchFamily="2" charset="2"/>
              <a:buNone/>
            </a:pPr>
            <a:endParaRPr lang="en-US" altLang="en-US">
              <a:cs typeface="Times New Roman" panose="02020603050405020304" pitchFamily="18" charset="0"/>
            </a:endParaRPr>
          </a:p>
          <a:p>
            <a:pPr lvl="1" eaLnBrk="1" hangingPunct="1">
              <a:buFont typeface="Wingdings" panose="05000000000000000000" pitchFamily="2" charset="2"/>
              <a:buNone/>
            </a:pPr>
            <a:r>
              <a:rPr lang="en-US" altLang="en-US" noProof="1">
                <a:solidFill>
                  <a:srgbClr val="808080"/>
                </a:solidFill>
                <a:ea typeface="Arial Unicode MS" pitchFamily="34" charset="-128"/>
                <a:cs typeface="Times New Roman" panose="02020603050405020304" pitchFamily="18" charset="0"/>
              </a:rPr>
              <a:t>SELECT     *</a:t>
            </a:r>
          </a:p>
          <a:p>
            <a:pPr lvl="1" eaLnBrk="1" hangingPunct="1">
              <a:buFont typeface="Wingdings" panose="05000000000000000000" pitchFamily="2" charset="2"/>
              <a:buNone/>
            </a:pPr>
            <a:r>
              <a:rPr lang="en-US" altLang="en-US" noProof="1">
                <a:solidFill>
                  <a:srgbClr val="808080"/>
                </a:solidFill>
                <a:ea typeface="Arial Unicode MS" pitchFamily="34" charset="-128"/>
                <a:cs typeface="Times New Roman" panose="02020603050405020304" pitchFamily="18" charset="0"/>
              </a:rPr>
              <a:t>FROM         us_states</a:t>
            </a:r>
          </a:p>
          <a:p>
            <a:pPr lvl="1" eaLnBrk="1" hangingPunct="1">
              <a:buFont typeface="Wingdings" panose="05000000000000000000" pitchFamily="2" charset="2"/>
              <a:buNone/>
            </a:pPr>
            <a:r>
              <a:rPr lang="en-US" altLang="en-US" noProof="1">
                <a:solidFill>
                  <a:srgbClr val="808080"/>
                </a:solidFill>
                <a:ea typeface="Arial Unicode MS" pitchFamily="34" charset="-128"/>
                <a:cs typeface="Times New Roman" panose="02020603050405020304" pitchFamily="18" charset="0"/>
              </a:rPr>
              <a:t>WHERE     (population &lt; 1000000) OR</a:t>
            </a:r>
          </a:p>
          <a:p>
            <a:pPr lvl="1" eaLnBrk="1" hangingPunct="1">
              <a:buFont typeface="Wingdings" panose="05000000000000000000" pitchFamily="2" charset="2"/>
              <a:buNone/>
            </a:pPr>
            <a:r>
              <a:rPr lang="en-US" altLang="en-US" noProof="1">
                <a:solidFill>
                  <a:srgbClr val="808080"/>
                </a:solidFill>
                <a:ea typeface="Arial Unicode MS" pitchFamily="34" charset="-128"/>
                <a:cs typeface="Times New Roman" panose="02020603050405020304" pitchFamily="18" charset="0"/>
              </a:rPr>
              <a:t>                      (population &gt; 5000000)</a:t>
            </a:r>
            <a:endParaRPr lang="en-US" altLang="en-US">
              <a:solidFill>
                <a:srgbClr val="808080"/>
              </a:solidFill>
              <a:ea typeface="Arial Unicode MS" pitchFamily="34" charset="-128"/>
              <a:cs typeface="Times New Roman" panose="02020603050405020304" pitchFamily="18" charset="0"/>
            </a:endParaRPr>
          </a:p>
          <a:p>
            <a:pPr lvl="1" eaLnBrk="1" hangingPunct="1">
              <a:buFont typeface="Wingdings" panose="05000000000000000000" pitchFamily="2" charset="2"/>
              <a:buNone/>
            </a:pPr>
            <a:endParaRPr lang="en-US" altLang="en-US">
              <a:solidFill>
                <a:srgbClr val="808080"/>
              </a:solidFill>
              <a:ea typeface="Arial Unicode MS" pitchFamily="34" charset="-128"/>
              <a:cs typeface="Times New Roman" panose="02020603050405020304" pitchFamily="18" charset="0"/>
            </a:endParaRPr>
          </a:p>
          <a:p>
            <a:pPr eaLnBrk="1" hangingPunct="1"/>
            <a:r>
              <a:rPr lang="en-US" altLang="en-US">
                <a:cs typeface="Times New Roman" panose="02020603050405020304" pitchFamily="18" charset="0"/>
              </a:rPr>
              <a:t>The following statement will select all doctors with a name which is a variation on John Smith and who lives in New Jersey or New York State:</a:t>
            </a:r>
          </a:p>
          <a:p>
            <a:pPr lvl="1" eaLnBrk="1" hangingPunct="1"/>
            <a:endParaRPr lang="en-US" altLang="en-US">
              <a:cs typeface="Times New Roman" panose="02020603050405020304" pitchFamily="18" charset="0"/>
            </a:endParaRP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SELECT * FROM T_doctors</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	WHERE (FirstName IN (‘John’,’Jonathan’,’Jon’,’Johnny’) </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 	AND LastName LIKE ‘SM%TH’)   AND (state=‘NJ’ OR state=‘NY’)</a:t>
            </a:r>
          </a:p>
          <a:p>
            <a:pPr lvl="1" eaLnBrk="1" hangingPunct="1">
              <a:buFont typeface="Wingdings" panose="05000000000000000000" pitchFamily="2" charset="2"/>
              <a:buNone/>
            </a:pPr>
            <a:endParaRPr lang="en-US" altLang="en-US">
              <a:solidFill>
                <a:srgbClr val="808080"/>
              </a:solidFill>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D66F7BF-902D-4734-B373-DC468AE7EB9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ORDER BY	</a:t>
            </a:r>
          </a:p>
        </p:txBody>
      </p:sp>
      <p:sp>
        <p:nvSpPr>
          <p:cNvPr id="14339" name="Rectangle 3">
            <a:extLst>
              <a:ext uri="{FF2B5EF4-FFF2-40B4-BE49-F238E27FC236}">
                <a16:creationId xmlns:a16="http://schemas.microsoft.com/office/drawing/2014/main" id="{C6BAF0BA-1C0D-439C-B5DE-2E6CC3DA4C4B}"/>
              </a:ext>
            </a:extLst>
          </p:cNvPr>
          <p:cNvSpPr>
            <a:spLocks noGrp="1" noChangeArrowheads="1"/>
          </p:cNvSpPr>
          <p:nvPr>
            <p:ph type="body" idx="1"/>
          </p:nvPr>
        </p:nvSpPr>
        <p:spPr/>
        <p:txBody>
          <a:bodyPr/>
          <a:lstStyle/>
          <a:p>
            <a:pPr eaLnBrk="1" hangingPunct="1"/>
            <a:r>
              <a:rPr lang="en-US" altLang="en-US">
                <a:cs typeface="Times New Roman" panose="02020603050405020304" pitchFamily="18" charset="0"/>
              </a:rPr>
              <a:t>The order by clause will allow you to sort multiple fields.</a:t>
            </a:r>
          </a:p>
          <a:p>
            <a:pPr eaLnBrk="1" hangingPunct="1"/>
            <a:endParaRPr lang="en-US" altLang="en-US">
              <a:cs typeface="Times New Roman" panose="02020603050405020304" pitchFamily="18" charset="0"/>
            </a:endParaRPr>
          </a:p>
          <a:p>
            <a:pPr eaLnBrk="1" hangingPunct="1"/>
            <a:r>
              <a:rPr lang="en-US" altLang="en-US">
                <a:cs typeface="Times New Roman" panose="02020603050405020304" pitchFamily="18" charset="0"/>
              </a:rPr>
              <a:t>The default order is ascending. To change it to descending, use the keyword “</a:t>
            </a:r>
            <a:r>
              <a:rPr lang="en-US" altLang="en-US" b="1">
                <a:cs typeface="Times New Roman" panose="02020603050405020304" pitchFamily="18" charset="0"/>
              </a:rPr>
              <a:t>desc</a:t>
            </a:r>
            <a:r>
              <a:rPr lang="en-US" altLang="en-US">
                <a:cs typeface="Times New Roman" panose="02020603050405020304" pitchFamily="18" charset="0"/>
              </a:rPr>
              <a:t>”.</a:t>
            </a:r>
          </a:p>
          <a:p>
            <a:pPr eaLnBrk="1" hangingPunct="1"/>
            <a:endParaRPr lang="en-US" altLang="en-US">
              <a:cs typeface="Times New Roman" panose="02020603050405020304" pitchFamily="18" charset="0"/>
            </a:endParaRPr>
          </a:p>
          <a:p>
            <a:pPr eaLnBrk="1" hangingPunct="1"/>
            <a:r>
              <a:rPr lang="en-US" altLang="en-US">
                <a:cs typeface="Times New Roman" panose="02020603050405020304" pitchFamily="18" charset="0"/>
              </a:rPr>
              <a:t>Examples:</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select * from categories order by categoryName</a:t>
            </a:r>
            <a:r>
              <a:rPr lang="en-US" altLang="en-US">
                <a:solidFill>
                  <a:srgbClr val="808080"/>
                </a:solidFill>
                <a:cs typeface="Times New Roman" panose="02020603050405020304" pitchFamily="18" charset="0"/>
              </a:rPr>
              <a:t>, price</a:t>
            </a:r>
            <a:r>
              <a:rPr lang="en-US" altLang="en-US" noProof="1">
                <a:solidFill>
                  <a:srgbClr val="808080"/>
                </a:solidFill>
                <a:cs typeface="Times New Roman" panose="02020603050405020304" pitchFamily="18" charset="0"/>
              </a:rPr>
              <a:t> </a:t>
            </a:r>
            <a:endParaRPr lang="en-US" altLang="en-US">
              <a:solidFill>
                <a:srgbClr val="808080"/>
              </a:solidFill>
              <a:cs typeface="Times New Roman" panose="02020603050405020304" pitchFamily="18" charset="0"/>
            </a:endParaRPr>
          </a:p>
          <a:p>
            <a:pPr lvl="1" eaLnBrk="1" hangingPunct="1">
              <a:buFont typeface="Wingdings" panose="05000000000000000000" pitchFamily="2" charset="2"/>
              <a:buNone/>
            </a:pPr>
            <a:r>
              <a:rPr lang="en-US" altLang="en-US">
                <a:solidFill>
                  <a:srgbClr val="808080"/>
                </a:solidFill>
                <a:cs typeface="Times New Roman" panose="02020603050405020304" pitchFamily="18" charset="0"/>
              </a:rPr>
              <a:t>	is the same as</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select * from categories order by categoryName</a:t>
            </a:r>
            <a:r>
              <a:rPr lang="en-US" altLang="en-US">
                <a:solidFill>
                  <a:srgbClr val="808080"/>
                </a:solidFill>
                <a:cs typeface="Times New Roman" panose="02020603050405020304" pitchFamily="18" charset="0"/>
              </a:rPr>
              <a:t> </a:t>
            </a:r>
            <a:r>
              <a:rPr lang="en-US" altLang="en-US" noProof="1">
                <a:solidFill>
                  <a:srgbClr val="808080"/>
                </a:solidFill>
                <a:cs typeface="Times New Roman" panose="02020603050405020304" pitchFamily="18" charset="0"/>
              </a:rPr>
              <a:t>asc</a:t>
            </a:r>
            <a:r>
              <a:rPr lang="en-US" altLang="en-US">
                <a:solidFill>
                  <a:srgbClr val="808080"/>
                </a:solidFill>
                <a:cs typeface="Times New Roman" panose="02020603050405020304" pitchFamily="18" charset="0"/>
              </a:rPr>
              <a:t>, price</a:t>
            </a:r>
          </a:p>
          <a:p>
            <a:pPr lvl="1" eaLnBrk="1" hangingPunct="1">
              <a:buFont typeface="Wingdings" panose="05000000000000000000" pitchFamily="2" charset="2"/>
              <a:buNone/>
            </a:pPr>
            <a:endParaRPr lang="en-US" altLang="en-US">
              <a:solidFill>
                <a:srgbClr val="808080"/>
              </a:solidFill>
              <a:cs typeface="Times New Roman" panose="02020603050405020304" pitchFamily="18" charset="0"/>
            </a:endParaRPr>
          </a:p>
          <a:p>
            <a:pPr eaLnBrk="1" hangingPunct="1"/>
            <a:r>
              <a:rPr lang="en-US" altLang="en-US">
                <a:cs typeface="Times New Roman" panose="02020603050405020304" pitchFamily="18" charset="0"/>
              </a:rPr>
              <a:t>To use descending order:</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select * from categories order by categoryName desc</a:t>
            </a:r>
          </a:p>
          <a:p>
            <a:pPr eaLnBrk="1" hangingPunct="1"/>
            <a:endParaRPr lang="en-US" altLang="en-US" sz="1400">
              <a:solidFill>
                <a:srgbClr val="808080"/>
              </a:solidFill>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6DE6A0A-6702-494B-BD61-B951D8559D99}"/>
              </a:ext>
            </a:extLst>
          </p:cNvPr>
          <p:cNvSpPr>
            <a:spLocks noGrp="1" noChangeArrowheads="1"/>
          </p:cNvSpPr>
          <p:nvPr>
            <p:ph type="title"/>
          </p:nvPr>
        </p:nvSpPr>
        <p:spPr/>
        <p:txBody>
          <a:bodyPr/>
          <a:lstStyle/>
          <a:p>
            <a:pPr eaLnBrk="1" hangingPunct="1"/>
            <a:r>
              <a:rPr lang="en-US" altLang="en-US">
                <a:latin typeface="Arial" panose="020B0604020202020204" pitchFamily="34" charset="0"/>
              </a:rPr>
              <a:t>TOP</a:t>
            </a:r>
          </a:p>
        </p:txBody>
      </p:sp>
      <p:sp>
        <p:nvSpPr>
          <p:cNvPr id="15363" name="Rectangle 3">
            <a:extLst>
              <a:ext uri="{FF2B5EF4-FFF2-40B4-BE49-F238E27FC236}">
                <a16:creationId xmlns:a16="http://schemas.microsoft.com/office/drawing/2014/main" id="{8E449CA4-9A6A-4317-80D1-1D6E36BC14DC}"/>
              </a:ext>
            </a:extLst>
          </p:cNvPr>
          <p:cNvSpPr>
            <a:spLocks noGrp="1" noChangeArrowheads="1"/>
          </p:cNvSpPr>
          <p:nvPr>
            <p:ph type="body" idx="1"/>
          </p:nvPr>
        </p:nvSpPr>
        <p:spPr/>
        <p:txBody>
          <a:bodyPr>
            <a:normAutofit fontScale="92500" lnSpcReduction="20000"/>
          </a:bodyPr>
          <a:lstStyle/>
          <a:p>
            <a:pPr eaLnBrk="1" hangingPunct="1">
              <a:lnSpc>
                <a:spcPct val="90000"/>
              </a:lnSpc>
            </a:pPr>
            <a:r>
              <a:rPr lang="en-US" altLang="en-US" dirty="0"/>
              <a:t>Specifies that only the first set of rows will be returned from the query result. The set of rows can be either a number or a percent of the rows. The TOP expression can be used in SELECT, INSERT, UPDATE, and DELETE statements. </a:t>
            </a:r>
          </a:p>
          <a:p>
            <a:pPr eaLnBrk="1" hangingPunct="1">
              <a:lnSpc>
                <a:spcPct val="90000"/>
              </a:lnSpc>
            </a:pPr>
            <a:r>
              <a:rPr lang="en-US" altLang="en-US" dirty="0"/>
              <a:t>SYNTAX:[ TOP </a:t>
            </a:r>
            <a:r>
              <a:rPr lang="en-US" altLang="en-US" b="1" dirty="0"/>
              <a:t>(</a:t>
            </a:r>
            <a:r>
              <a:rPr lang="en-US" altLang="en-US" i="1" dirty="0"/>
              <a:t>expression</a:t>
            </a:r>
            <a:r>
              <a:rPr lang="en-US" altLang="en-US" b="1" dirty="0"/>
              <a:t>)</a:t>
            </a:r>
            <a:r>
              <a:rPr lang="en-US" altLang="en-US" dirty="0"/>
              <a:t> [PERCENT] [ WITH TIES ] ] </a:t>
            </a:r>
          </a:p>
          <a:p>
            <a:pPr eaLnBrk="1" hangingPunct="1">
              <a:lnSpc>
                <a:spcPct val="90000"/>
              </a:lnSpc>
            </a:pPr>
            <a:endParaRPr lang="en-US" altLang="en-US" dirty="0"/>
          </a:p>
          <a:p>
            <a:pPr eaLnBrk="1" hangingPunct="1">
              <a:lnSpc>
                <a:spcPct val="90000"/>
              </a:lnSpc>
            </a:pPr>
            <a:r>
              <a:rPr lang="en-US" altLang="en-US" dirty="0"/>
              <a:t>Example1: Return Top 2 rows from Table1 after sorting on </a:t>
            </a:r>
            <a:r>
              <a:rPr lang="en-US" altLang="en-US" dirty="0" err="1"/>
              <a:t>ColumnA</a:t>
            </a:r>
            <a:endParaRPr lang="en-US" altLang="en-US" dirty="0"/>
          </a:p>
          <a:p>
            <a:pPr eaLnBrk="1" hangingPunct="1">
              <a:lnSpc>
                <a:spcPct val="90000"/>
              </a:lnSpc>
            </a:pPr>
            <a:endParaRPr lang="en-US" altLang="en-US" dirty="0"/>
          </a:p>
          <a:p>
            <a:pPr lvl="1" eaLnBrk="1" hangingPunct="1">
              <a:lnSpc>
                <a:spcPct val="90000"/>
              </a:lnSpc>
              <a:buFont typeface="Wingdings" panose="05000000000000000000" pitchFamily="2" charset="2"/>
              <a:buNone/>
            </a:pPr>
            <a:r>
              <a:rPr lang="en-US" altLang="en-US" noProof="1">
                <a:solidFill>
                  <a:srgbClr val="808080"/>
                </a:solidFill>
                <a:cs typeface="Times New Roman" panose="02020603050405020304" pitchFamily="18" charset="0"/>
              </a:rPr>
              <a:t>SELECT TOP (2) ColumnA FROM Table1 ORDER BY ColumnA</a:t>
            </a:r>
            <a:endParaRPr lang="en-US" altLang="en-US" dirty="0">
              <a:solidFill>
                <a:srgbClr val="808080"/>
              </a:solidFill>
              <a:cs typeface="Times New Roman" panose="02020603050405020304" pitchFamily="18" charset="0"/>
            </a:endParaRPr>
          </a:p>
          <a:p>
            <a:pPr eaLnBrk="1" hangingPunct="1">
              <a:lnSpc>
                <a:spcPct val="90000"/>
              </a:lnSpc>
            </a:pPr>
            <a:endParaRPr lang="en-US" altLang="en-US" dirty="0"/>
          </a:p>
          <a:p>
            <a:pPr eaLnBrk="1" hangingPunct="1">
              <a:lnSpc>
                <a:spcPct val="90000"/>
              </a:lnSpc>
            </a:pPr>
            <a:r>
              <a:rPr lang="en-US" altLang="en-US" dirty="0"/>
              <a:t>Example1:Returns Top 2% of rows from Table1 after sorting on </a:t>
            </a:r>
            <a:r>
              <a:rPr lang="en-US" altLang="en-US" dirty="0" err="1"/>
              <a:t>ColumnA</a:t>
            </a:r>
            <a:endParaRPr lang="en-US" altLang="en-US" dirty="0"/>
          </a:p>
          <a:p>
            <a:pPr eaLnBrk="1" hangingPunct="1">
              <a:lnSpc>
                <a:spcPct val="90000"/>
              </a:lnSpc>
            </a:pPr>
            <a:endParaRPr lang="en-US" altLang="en-US" dirty="0">
              <a:solidFill>
                <a:srgbClr val="0000FF"/>
              </a:solidFill>
            </a:endParaRPr>
          </a:p>
          <a:p>
            <a:pPr lvl="1" eaLnBrk="1" hangingPunct="1">
              <a:lnSpc>
                <a:spcPct val="90000"/>
              </a:lnSpc>
              <a:buFont typeface="Wingdings" panose="05000000000000000000" pitchFamily="2" charset="2"/>
              <a:buNone/>
            </a:pPr>
            <a:r>
              <a:rPr lang="en-US" altLang="en-US" noProof="1">
                <a:solidFill>
                  <a:srgbClr val="808080"/>
                </a:solidFill>
                <a:cs typeface="Times New Roman" panose="02020603050405020304" pitchFamily="18" charset="0"/>
              </a:rPr>
              <a:t>SELECT TOP (2) </a:t>
            </a:r>
            <a:r>
              <a:rPr lang="en-US" altLang="en-US" dirty="0">
                <a:solidFill>
                  <a:srgbClr val="808080"/>
                </a:solidFill>
                <a:cs typeface="Times New Roman" panose="02020603050405020304" pitchFamily="18" charset="0"/>
              </a:rPr>
              <a:t>PERCENT </a:t>
            </a:r>
            <a:r>
              <a:rPr lang="en-US" altLang="en-US" noProof="1">
                <a:solidFill>
                  <a:srgbClr val="808080"/>
                </a:solidFill>
                <a:cs typeface="Times New Roman" panose="02020603050405020304" pitchFamily="18" charset="0"/>
              </a:rPr>
              <a:t>ColumnA FROM Table1 ORDER BY ColumnA</a:t>
            </a:r>
            <a:endParaRPr lang="en-US" altLang="en-US" dirty="0">
              <a:solidFill>
                <a:srgbClr val="808080"/>
              </a:solidFill>
              <a:cs typeface="Times New Roman" panose="02020603050405020304" pitchFamily="18" charset="0"/>
            </a:endParaRPr>
          </a:p>
          <a:p>
            <a:pPr lvl="1" eaLnBrk="1" hangingPunct="1">
              <a:lnSpc>
                <a:spcPct val="90000"/>
              </a:lnSpc>
              <a:buFont typeface="Wingdings" panose="05000000000000000000" pitchFamily="2" charset="2"/>
              <a:buNone/>
            </a:pPr>
            <a:endParaRPr lang="en-US" altLang="en-US" dirty="0">
              <a:solidFill>
                <a:srgbClr val="808080"/>
              </a:solidFill>
              <a:cs typeface="Times New Roman" panose="02020603050405020304" pitchFamily="18" charset="0"/>
            </a:endParaRPr>
          </a:p>
          <a:p>
            <a:pPr eaLnBrk="1" hangingPunct="1">
              <a:lnSpc>
                <a:spcPct val="90000"/>
              </a:lnSpc>
            </a:pPr>
            <a:r>
              <a:rPr lang="en-US" altLang="en-US" dirty="0"/>
              <a:t>Example1: Returns the top 10 percent of all employees with the highest salary and returns them in DESC order according to salary base rate. Specifying WITH TIES makes sure that any employees with salaries equal to the lowest salary returned are also included in the result set, even if doing this exceeds 10 percent of employees. </a:t>
            </a:r>
          </a:p>
          <a:p>
            <a:pPr eaLnBrk="1" hangingPunct="1">
              <a:lnSpc>
                <a:spcPct val="90000"/>
              </a:lnSpc>
            </a:pPr>
            <a:endParaRPr lang="en-US" altLang="en-US" dirty="0">
              <a:solidFill>
                <a:srgbClr val="0000FF"/>
              </a:solidFill>
            </a:endParaRPr>
          </a:p>
          <a:p>
            <a:pPr lvl="1" eaLnBrk="1" hangingPunct="1">
              <a:lnSpc>
                <a:spcPct val="90000"/>
              </a:lnSpc>
              <a:buFont typeface="Wingdings" panose="05000000000000000000" pitchFamily="2" charset="2"/>
              <a:buNone/>
            </a:pPr>
            <a:r>
              <a:rPr lang="en-US" altLang="en-US" noProof="1">
                <a:solidFill>
                  <a:srgbClr val="808080"/>
                </a:solidFill>
                <a:cs typeface="Times New Roman" panose="02020603050405020304" pitchFamily="18" charset="0"/>
              </a:rPr>
              <a:t>SELECT TOP(10) PERCENT WITH TIES</a:t>
            </a:r>
            <a:r>
              <a:rPr lang="en-US" altLang="en-US" dirty="0">
                <a:solidFill>
                  <a:srgbClr val="808080"/>
                </a:solidFill>
                <a:cs typeface="Times New Roman" panose="02020603050405020304" pitchFamily="18" charset="0"/>
              </a:rPr>
              <a:t> </a:t>
            </a:r>
            <a:r>
              <a:rPr lang="en-US" altLang="en-US" noProof="1">
                <a:solidFill>
                  <a:srgbClr val="808080"/>
                </a:solidFill>
                <a:cs typeface="Times New Roman" panose="02020603050405020304" pitchFamily="18" charset="0"/>
              </a:rPr>
              <a:t>EmployeeID, Title, DepartmentID, Gender, BaseRate</a:t>
            </a:r>
          </a:p>
          <a:p>
            <a:pPr lvl="1" eaLnBrk="1" hangingPunct="1">
              <a:lnSpc>
                <a:spcPct val="90000"/>
              </a:lnSpc>
              <a:buFont typeface="Wingdings" panose="05000000000000000000" pitchFamily="2" charset="2"/>
              <a:buNone/>
            </a:pPr>
            <a:r>
              <a:rPr lang="en-US" altLang="en-US" noProof="1">
                <a:solidFill>
                  <a:srgbClr val="808080"/>
                </a:solidFill>
                <a:cs typeface="Times New Roman" panose="02020603050405020304" pitchFamily="18" charset="0"/>
              </a:rPr>
              <a:t>FROM HumanResources.Employee</a:t>
            </a:r>
            <a:r>
              <a:rPr lang="en-US" altLang="en-US" dirty="0">
                <a:solidFill>
                  <a:srgbClr val="808080"/>
                </a:solidFill>
                <a:cs typeface="Times New Roman" panose="02020603050405020304" pitchFamily="18" charset="0"/>
              </a:rPr>
              <a:t> </a:t>
            </a:r>
            <a:r>
              <a:rPr lang="en-US" altLang="en-US" noProof="1">
                <a:solidFill>
                  <a:srgbClr val="808080"/>
                </a:solidFill>
                <a:cs typeface="Times New Roman" panose="02020603050405020304" pitchFamily="18" charset="0"/>
              </a:rPr>
              <a:t>ORDER BY BaseRate DESC;</a:t>
            </a:r>
          </a:p>
          <a:p>
            <a:pPr lvl="1" eaLnBrk="1" hangingPunct="1">
              <a:lnSpc>
                <a:spcPct val="90000"/>
              </a:lnSpc>
              <a:buFont typeface="Wingdings" panose="05000000000000000000" pitchFamily="2" charset="2"/>
              <a:buNone/>
            </a:pPr>
            <a:endParaRPr lang="en-US" altLang="en-US" dirty="0">
              <a:solidFill>
                <a:srgbClr val="808080"/>
              </a:solidFill>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0E854F8-6793-494C-8917-374B90A7975A}"/>
              </a:ext>
            </a:extLst>
          </p:cNvPr>
          <p:cNvSpPr>
            <a:spLocks noGrp="1" noChangeArrowheads="1"/>
          </p:cNvSpPr>
          <p:nvPr>
            <p:ph type="title"/>
          </p:nvPr>
        </p:nvSpPr>
        <p:spPr/>
        <p:txBody>
          <a:bodyPr/>
          <a:lstStyle/>
          <a:p>
            <a:pPr eaLnBrk="1" hangingPunct="1"/>
            <a:r>
              <a:rPr lang="en-US" altLang="en-US">
                <a:latin typeface="Arial" panose="020B0604020202020204" pitchFamily="34" charset="0"/>
              </a:rPr>
              <a:t>UNION Statement</a:t>
            </a:r>
          </a:p>
        </p:txBody>
      </p:sp>
      <p:sp>
        <p:nvSpPr>
          <p:cNvPr id="16387" name="Rectangle 3">
            <a:extLst>
              <a:ext uri="{FF2B5EF4-FFF2-40B4-BE49-F238E27FC236}">
                <a16:creationId xmlns:a16="http://schemas.microsoft.com/office/drawing/2014/main" id="{CCDEC57E-A470-491A-9D01-BC82CD1B306A}"/>
              </a:ext>
            </a:extLst>
          </p:cNvPr>
          <p:cNvSpPr>
            <a:spLocks noGrp="1" noChangeArrowheads="1"/>
          </p:cNvSpPr>
          <p:nvPr>
            <p:ph type="body" idx="1"/>
          </p:nvPr>
        </p:nvSpPr>
        <p:spPr/>
        <p:txBody>
          <a:bodyPr>
            <a:normAutofit fontScale="92500" lnSpcReduction="20000"/>
          </a:bodyPr>
          <a:lstStyle/>
          <a:p>
            <a:pPr eaLnBrk="1" hangingPunct="1">
              <a:lnSpc>
                <a:spcPct val="90000"/>
              </a:lnSpc>
            </a:pPr>
            <a:r>
              <a:rPr lang="en-US" altLang="en-US" dirty="0"/>
              <a:t>The UNION keyword enables you to include the results of two SELECT statements in one resulting table. All rows returned from either SELECT statement are combined into the result of the UNION expression.</a:t>
            </a:r>
          </a:p>
          <a:p>
            <a:pPr eaLnBrk="1" hangingPunct="1">
              <a:lnSpc>
                <a:spcPct val="90000"/>
              </a:lnSpc>
            </a:pPr>
            <a:endParaRPr lang="en-US" altLang="en-US" dirty="0"/>
          </a:p>
          <a:p>
            <a:pPr eaLnBrk="1" hangingPunct="1">
              <a:lnSpc>
                <a:spcPct val="90000"/>
              </a:lnSpc>
            </a:pPr>
            <a:r>
              <a:rPr lang="en-US" altLang="en-US" dirty="0"/>
              <a:t>An example, return all doctors who either prescribed drugs or were called by sales reps:</a:t>
            </a:r>
          </a:p>
          <a:p>
            <a:pPr eaLnBrk="1" hangingPunct="1">
              <a:lnSpc>
                <a:spcPct val="90000"/>
              </a:lnSpc>
              <a:buFont typeface="Wingdings" panose="05000000000000000000" pitchFamily="2" charset="2"/>
              <a:buNone/>
            </a:pPr>
            <a:r>
              <a:rPr lang="en-US" altLang="en-US" sz="1200" b="1" i="1" dirty="0"/>
              <a:t>	</a:t>
            </a:r>
            <a:r>
              <a:rPr lang="en-US" altLang="en-US" sz="1400" noProof="1">
                <a:solidFill>
                  <a:srgbClr val="808080"/>
                </a:solidFill>
                <a:cs typeface="Times New Roman" panose="02020603050405020304" pitchFamily="18" charset="0"/>
              </a:rPr>
              <a:t>Select DocID from T_prescription </a:t>
            </a:r>
            <a:endParaRPr lang="en-US" altLang="en-US" sz="1400" dirty="0">
              <a:solidFill>
                <a:srgbClr val="808080"/>
              </a:solidFill>
              <a:cs typeface="Times New Roman" panose="02020603050405020304" pitchFamily="18" charset="0"/>
            </a:endParaRPr>
          </a:p>
          <a:p>
            <a:pPr eaLnBrk="1" hangingPunct="1">
              <a:lnSpc>
                <a:spcPct val="90000"/>
              </a:lnSpc>
              <a:buFont typeface="Wingdings" panose="05000000000000000000" pitchFamily="2" charset="2"/>
              <a:buNone/>
            </a:pPr>
            <a:r>
              <a:rPr lang="en-US" altLang="en-US" sz="1400" dirty="0">
                <a:solidFill>
                  <a:srgbClr val="808080"/>
                </a:solidFill>
                <a:cs typeface="Times New Roman" panose="02020603050405020304" pitchFamily="18" charset="0"/>
              </a:rPr>
              <a:t>	</a:t>
            </a:r>
            <a:r>
              <a:rPr lang="en-US" altLang="en-US" sz="1400" noProof="1">
                <a:solidFill>
                  <a:srgbClr val="808080"/>
                </a:solidFill>
                <a:cs typeface="Times New Roman" panose="02020603050405020304" pitchFamily="18" charset="0"/>
              </a:rPr>
              <a:t>Union </a:t>
            </a:r>
            <a:endParaRPr lang="en-US" altLang="en-US" sz="1400" dirty="0">
              <a:solidFill>
                <a:srgbClr val="808080"/>
              </a:solidFill>
              <a:cs typeface="Times New Roman" panose="02020603050405020304" pitchFamily="18" charset="0"/>
            </a:endParaRPr>
          </a:p>
          <a:p>
            <a:pPr eaLnBrk="1" hangingPunct="1">
              <a:lnSpc>
                <a:spcPct val="90000"/>
              </a:lnSpc>
              <a:buFont typeface="Wingdings" panose="05000000000000000000" pitchFamily="2" charset="2"/>
              <a:buNone/>
            </a:pPr>
            <a:r>
              <a:rPr lang="en-US" altLang="en-US" sz="1400" dirty="0">
                <a:solidFill>
                  <a:srgbClr val="808080"/>
                </a:solidFill>
                <a:cs typeface="Times New Roman" panose="02020603050405020304" pitchFamily="18" charset="0"/>
              </a:rPr>
              <a:t>	</a:t>
            </a:r>
            <a:r>
              <a:rPr lang="en-US" altLang="en-US" sz="1400" noProof="1">
                <a:solidFill>
                  <a:srgbClr val="808080"/>
                </a:solidFill>
                <a:cs typeface="Times New Roman" panose="02020603050405020304" pitchFamily="18" charset="0"/>
              </a:rPr>
              <a:t>Select DoctorID from T_Calls</a:t>
            </a:r>
          </a:p>
          <a:p>
            <a:pPr eaLnBrk="1" hangingPunct="1">
              <a:lnSpc>
                <a:spcPct val="90000"/>
              </a:lnSpc>
            </a:pPr>
            <a:endParaRPr lang="en-US" altLang="en-US" sz="1400" dirty="0">
              <a:solidFill>
                <a:srgbClr val="808080"/>
              </a:solidFill>
              <a:cs typeface="Times New Roman" panose="02020603050405020304" pitchFamily="18" charset="0"/>
            </a:endParaRPr>
          </a:p>
          <a:p>
            <a:pPr eaLnBrk="1" hangingPunct="1">
              <a:lnSpc>
                <a:spcPct val="90000"/>
              </a:lnSpc>
            </a:pPr>
            <a:r>
              <a:rPr lang="en-US" altLang="en-US" dirty="0"/>
              <a:t>The default UNION will throw out any duplicated rows. To keep duplicates in the results, you should use “ALL” keyword:</a:t>
            </a:r>
          </a:p>
          <a:p>
            <a:pPr eaLnBrk="1" hangingPunct="1">
              <a:lnSpc>
                <a:spcPct val="90000"/>
              </a:lnSpc>
              <a:buFont typeface="Wingdings" panose="05000000000000000000" pitchFamily="2" charset="2"/>
              <a:buNone/>
            </a:pPr>
            <a:r>
              <a:rPr lang="en-US" altLang="en-US" sz="1200" b="1" i="1" dirty="0"/>
              <a:t>	</a:t>
            </a:r>
            <a:r>
              <a:rPr lang="en-US" altLang="en-US" sz="1400" dirty="0">
                <a:solidFill>
                  <a:srgbClr val="808080"/>
                </a:solidFill>
                <a:cs typeface="Times New Roman" panose="02020603050405020304" pitchFamily="18" charset="0"/>
              </a:rPr>
              <a:t>Select </a:t>
            </a:r>
            <a:r>
              <a:rPr lang="en-US" altLang="en-US" sz="1400" dirty="0" err="1">
                <a:solidFill>
                  <a:srgbClr val="808080"/>
                </a:solidFill>
                <a:cs typeface="Times New Roman" panose="02020603050405020304" pitchFamily="18" charset="0"/>
              </a:rPr>
              <a:t>DocID</a:t>
            </a:r>
            <a:r>
              <a:rPr lang="en-US" altLang="en-US" sz="1400" dirty="0">
                <a:solidFill>
                  <a:srgbClr val="808080"/>
                </a:solidFill>
                <a:cs typeface="Times New Roman" panose="02020603050405020304" pitchFamily="18" charset="0"/>
              </a:rPr>
              <a:t> from </a:t>
            </a:r>
            <a:r>
              <a:rPr lang="en-US" altLang="en-US" sz="1400" dirty="0" err="1">
                <a:solidFill>
                  <a:srgbClr val="808080"/>
                </a:solidFill>
                <a:cs typeface="Times New Roman" panose="02020603050405020304" pitchFamily="18" charset="0"/>
              </a:rPr>
              <a:t>T_prescription</a:t>
            </a:r>
            <a:r>
              <a:rPr lang="en-US" altLang="en-US" sz="1400" dirty="0">
                <a:solidFill>
                  <a:srgbClr val="808080"/>
                </a:solidFill>
                <a:cs typeface="Times New Roman" panose="02020603050405020304" pitchFamily="18" charset="0"/>
              </a:rPr>
              <a:t> </a:t>
            </a:r>
          </a:p>
          <a:p>
            <a:pPr eaLnBrk="1" hangingPunct="1">
              <a:lnSpc>
                <a:spcPct val="90000"/>
              </a:lnSpc>
              <a:buFont typeface="Wingdings" panose="05000000000000000000" pitchFamily="2" charset="2"/>
              <a:buNone/>
            </a:pPr>
            <a:r>
              <a:rPr lang="en-US" altLang="en-US" sz="1400" dirty="0">
                <a:solidFill>
                  <a:srgbClr val="808080"/>
                </a:solidFill>
                <a:cs typeface="Times New Roman" panose="02020603050405020304" pitchFamily="18" charset="0"/>
              </a:rPr>
              <a:t>	Union ALL </a:t>
            </a:r>
          </a:p>
          <a:p>
            <a:pPr eaLnBrk="1" hangingPunct="1">
              <a:lnSpc>
                <a:spcPct val="90000"/>
              </a:lnSpc>
              <a:buFont typeface="Wingdings" panose="05000000000000000000" pitchFamily="2" charset="2"/>
              <a:buNone/>
            </a:pPr>
            <a:r>
              <a:rPr lang="en-US" altLang="en-US" sz="1400" dirty="0">
                <a:solidFill>
                  <a:srgbClr val="808080"/>
                </a:solidFill>
                <a:cs typeface="Times New Roman" panose="02020603050405020304" pitchFamily="18" charset="0"/>
              </a:rPr>
              <a:t>	Select </a:t>
            </a:r>
            <a:r>
              <a:rPr lang="en-US" altLang="en-US" sz="1400" dirty="0" err="1">
                <a:solidFill>
                  <a:srgbClr val="808080"/>
                </a:solidFill>
                <a:cs typeface="Times New Roman" panose="02020603050405020304" pitchFamily="18" charset="0"/>
              </a:rPr>
              <a:t>DoctorID</a:t>
            </a:r>
            <a:r>
              <a:rPr lang="en-US" altLang="en-US" sz="1400" dirty="0">
                <a:solidFill>
                  <a:srgbClr val="808080"/>
                </a:solidFill>
                <a:cs typeface="Times New Roman" panose="02020603050405020304" pitchFamily="18" charset="0"/>
              </a:rPr>
              <a:t> from </a:t>
            </a:r>
            <a:r>
              <a:rPr lang="en-US" altLang="en-US" sz="1400" dirty="0" err="1">
                <a:solidFill>
                  <a:srgbClr val="808080"/>
                </a:solidFill>
                <a:cs typeface="Times New Roman" panose="02020603050405020304" pitchFamily="18" charset="0"/>
              </a:rPr>
              <a:t>T_Calls</a:t>
            </a:r>
            <a:endParaRPr lang="en-US" altLang="en-US" sz="1400" dirty="0">
              <a:solidFill>
                <a:srgbClr val="808080"/>
              </a:solidFill>
              <a:cs typeface="Times New Roman" panose="02020603050405020304" pitchFamily="18" charset="0"/>
            </a:endParaRPr>
          </a:p>
          <a:p>
            <a:pPr eaLnBrk="1" hangingPunct="1">
              <a:lnSpc>
                <a:spcPct val="90000"/>
              </a:lnSpc>
              <a:buFont typeface="Wingdings" panose="05000000000000000000" pitchFamily="2" charset="2"/>
              <a:buNone/>
            </a:pPr>
            <a:endParaRPr lang="en-US" altLang="en-US" sz="1400" dirty="0">
              <a:solidFill>
                <a:srgbClr val="808080"/>
              </a:solidFill>
              <a:cs typeface="Times New Roman" panose="02020603050405020304" pitchFamily="18" charset="0"/>
            </a:endParaRPr>
          </a:p>
          <a:p>
            <a:pPr eaLnBrk="1" hangingPunct="1">
              <a:lnSpc>
                <a:spcPct val="90000"/>
              </a:lnSpc>
            </a:pPr>
            <a:r>
              <a:rPr lang="en-US" altLang="en-US" dirty="0"/>
              <a:t>Important rules to follow when using </a:t>
            </a:r>
            <a:r>
              <a:rPr lang="en-US" altLang="en-US" i="1" dirty="0"/>
              <a:t>Union</a:t>
            </a:r>
            <a:r>
              <a:rPr lang="en-US" altLang="en-US" dirty="0"/>
              <a:t>:</a:t>
            </a:r>
          </a:p>
          <a:p>
            <a:pPr lvl="1" eaLnBrk="1" hangingPunct="1">
              <a:lnSpc>
                <a:spcPct val="90000"/>
              </a:lnSpc>
            </a:pPr>
            <a:r>
              <a:rPr lang="en-US" altLang="en-US" dirty="0"/>
              <a:t>All union-ed queries must have the same number of columns in the SELECT list.</a:t>
            </a:r>
          </a:p>
          <a:p>
            <a:pPr lvl="1" eaLnBrk="1" hangingPunct="1">
              <a:lnSpc>
                <a:spcPct val="90000"/>
              </a:lnSpc>
            </a:pPr>
            <a:r>
              <a:rPr lang="en-US" altLang="en-US" dirty="0"/>
              <a:t>The data types of each column must be implicitly compatible with the data type in the same relative column in the other queries, for example, char(20) versus char(50).</a:t>
            </a:r>
          </a:p>
          <a:p>
            <a:pPr lvl="1" eaLnBrk="1" hangingPunct="1">
              <a:lnSpc>
                <a:spcPct val="90000"/>
              </a:lnSpc>
            </a:pPr>
            <a:r>
              <a:rPr lang="en-US" altLang="en-US" dirty="0"/>
              <a:t>The headings returned from the combined result set will be taken only from the first of the queries</a:t>
            </a:r>
          </a:p>
          <a:p>
            <a:pPr lvl="1" eaLnBrk="1" hangingPunct="1">
              <a:lnSpc>
                <a:spcPct val="90000"/>
              </a:lnSpc>
            </a:pP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9AB6C7C5-F980-405B-81CD-A0BBCA61B1CE}"/>
              </a:ext>
            </a:extLst>
          </p:cNvPr>
          <p:cNvSpPr>
            <a:spLocks noChangeArrowheads="1"/>
          </p:cNvSpPr>
          <p:nvPr/>
        </p:nvSpPr>
        <p:spPr bwMode="auto">
          <a:xfrm>
            <a:off x="1866900" y="1422400"/>
            <a:ext cx="8305800" cy="3048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6147" name="Rectangle 3">
            <a:extLst>
              <a:ext uri="{FF2B5EF4-FFF2-40B4-BE49-F238E27FC236}">
                <a16:creationId xmlns:a16="http://schemas.microsoft.com/office/drawing/2014/main" id="{BA724186-E4AB-4632-AEDF-6191F9BA87F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6148" name="Rectangle 4">
            <a:extLst>
              <a:ext uri="{FF2B5EF4-FFF2-40B4-BE49-F238E27FC236}">
                <a16:creationId xmlns:a16="http://schemas.microsoft.com/office/drawing/2014/main" id="{F1080181-D6A4-4955-B845-FCD8DB06DC30}"/>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Basic SQL Skills</a:t>
            </a:r>
          </a:p>
          <a:p>
            <a:pPr lvl="1" eaLnBrk="1" hangingPunct="1"/>
            <a:r>
              <a:rPr lang="en-US" altLang="en-US" sz="1200" b="1" dirty="0"/>
              <a:t>Select Query</a:t>
            </a:r>
          </a:p>
          <a:p>
            <a:pPr lvl="1" eaLnBrk="1" hangingPunct="1"/>
            <a:r>
              <a:rPr lang="en-US" altLang="en-US" sz="1200" b="1" dirty="0"/>
              <a:t>Aggregation </a:t>
            </a:r>
          </a:p>
          <a:p>
            <a:pPr lvl="1" eaLnBrk="1" hangingPunct="1"/>
            <a:r>
              <a:rPr lang="en-US" altLang="en-US" sz="1200" b="1" dirty="0"/>
              <a:t>Subquery And Views</a:t>
            </a:r>
          </a:p>
          <a:p>
            <a:pPr lvl="1" eaLnBrk="1" hangingPunct="1"/>
            <a:r>
              <a:rPr lang="en-US" altLang="en-US" sz="1200" b="1" dirty="0"/>
              <a:t>Update, Select, and Insert</a:t>
            </a:r>
          </a:p>
          <a:p>
            <a:pPr lvl="1" eaLnBrk="1" hangingPunct="1"/>
            <a:r>
              <a:rPr lang="en-US" altLang="en-US" sz="1200" b="1" dirty="0"/>
              <a:t>Data Types and functions</a:t>
            </a:r>
          </a:p>
          <a:p>
            <a:pPr lvl="1" eaLnBrk="1" hangingPunct="1"/>
            <a:r>
              <a:rPr lang="en-US" altLang="en-US" sz="1200" b="1" dirty="0"/>
              <a:t>Joins</a:t>
            </a:r>
          </a:p>
          <a:p>
            <a:pPr eaLnBrk="1" hangingPunct="1"/>
            <a:r>
              <a:rPr lang="en-US" altLang="en-US" sz="1400" b="1" dirty="0"/>
              <a:t>Database Design and Implementation</a:t>
            </a:r>
          </a:p>
          <a:p>
            <a:pPr lvl="1" eaLnBrk="1" hangingPunct="1"/>
            <a:r>
              <a:rPr lang="en-US" altLang="en-US" sz="1200" b="1" dirty="0"/>
              <a:t>Create and Alter Tables</a:t>
            </a:r>
          </a:p>
          <a:p>
            <a:pPr lvl="1" eaLnBrk="1" hangingPunct="1"/>
            <a:r>
              <a:rPr lang="en-US" altLang="en-US" sz="1200" b="1" dirty="0"/>
              <a:t>Indexes and Keys</a:t>
            </a:r>
          </a:p>
          <a:p>
            <a:pPr lvl="1" eaLnBrk="1" hangingPunct="1"/>
            <a:r>
              <a:rPr lang="en-US" altLang="en-US" sz="1200" b="1" dirty="0"/>
              <a:t>System Objects</a:t>
            </a:r>
          </a:p>
          <a:p>
            <a:pPr marL="0" indent="0" eaLnBrk="1" hangingPunct="1">
              <a:buNone/>
            </a:pPr>
            <a:endParaRPr lang="en-US" altLang="en-US" sz="1400" b="1" dirty="0"/>
          </a:p>
        </p:txBody>
      </p:sp>
    </p:spTree>
    <p:extLst>
      <p:ext uri="{BB962C8B-B14F-4D97-AF65-F5344CB8AC3E}">
        <p14:creationId xmlns:p14="http://schemas.microsoft.com/office/powerpoint/2010/main" val="205232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305ED16-CD21-4F65-B537-E1848D44723B}"/>
              </a:ext>
            </a:extLst>
          </p:cNvPr>
          <p:cNvSpPr>
            <a:spLocks noGrp="1" noChangeArrowheads="1"/>
          </p:cNvSpPr>
          <p:nvPr>
            <p:ph type="title"/>
          </p:nvPr>
        </p:nvSpPr>
        <p:spPr/>
        <p:txBody>
          <a:bodyPr/>
          <a:lstStyle/>
          <a:p>
            <a:pPr eaLnBrk="1" hangingPunct="1"/>
            <a:r>
              <a:rPr lang="en-US" altLang="en-US">
                <a:latin typeface="Arial" panose="020B0604020202020204" pitchFamily="34" charset="0"/>
              </a:rPr>
              <a:t>GROUP BY and HAVING Clauses	</a:t>
            </a:r>
          </a:p>
        </p:txBody>
      </p:sp>
      <p:sp>
        <p:nvSpPr>
          <p:cNvPr id="18435" name="Rectangle 3">
            <a:extLst>
              <a:ext uri="{FF2B5EF4-FFF2-40B4-BE49-F238E27FC236}">
                <a16:creationId xmlns:a16="http://schemas.microsoft.com/office/drawing/2014/main" id="{79CF71D8-74C5-4540-A505-D8BE29A4FBE1}"/>
              </a:ext>
            </a:extLst>
          </p:cNvPr>
          <p:cNvSpPr>
            <a:spLocks noGrp="1" noChangeArrowheads="1"/>
          </p:cNvSpPr>
          <p:nvPr>
            <p:ph type="body" idx="1"/>
          </p:nvPr>
        </p:nvSpPr>
        <p:spPr>
          <a:xfrm>
            <a:off x="1828800" y="1066800"/>
            <a:ext cx="8686800" cy="5105400"/>
          </a:xfrm>
        </p:spPr>
        <p:txBody>
          <a:bodyPr>
            <a:normAutofit fontScale="85000" lnSpcReduction="20000"/>
          </a:bodyPr>
          <a:lstStyle/>
          <a:p>
            <a:pPr eaLnBrk="1" hangingPunct="1">
              <a:lnSpc>
                <a:spcPct val="90000"/>
              </a:lnSpc>
            </a:pPr>
            <a:r>
              <a:rPr lang="en-US" altLang="en-US" dirty="0">
                <a:cs typeface="Times New Roman" panose="02020603050405020304" pitchFamily="18" charset="0"/>
              </a:rPr>
              <a:t>We can use the GROUP BY function to get the result of aggregate functions for subsets of the data. For the dataset, </a:t>
            </a:r>
            <a:r>
              <a:rPr lang="en-US" altLang="en-US" i="1" dirty="0" err="1">
                <a:cs typeface="Times New Roman" panose="02020603050405020304" pitchFamily="18" charset="0"/>
              </a:rPr>
              <a:t>T_doctors</a:t>
            </a:r>
            <a:r>
              <a:rPr lang="en-US" altLang="en-US" i="1" dirty="0">
                <a:cs typeface="Times New Roman" panose="02020603050405020304" pitchFamily="18" charset="0"/>
              </a:rPr>
              <a:t>, </a:t>
            </a:r>
            <a:r>
              <a:rPr lang="en-US" altLang="en-US" dirty="0">
                <a:cs typeface="Times New Roman" panose="02020603050405020304" pitchFamily="18" charset="0"/>
              </a:rPr>
              <a:t>the following will show the total number of doctors residing in each state:</a:t>
            </a:r>
          </a:p>
          <a:p>
            <a:pPr eaLnBrk="1" hangingPunct="1">
              <a:lnSpc>
                <a:spcPct val="90000"/>
              </a:lnSpc>
              <a:buFont typeface="Wingdings" panose="05000000000000000000" pitchFamily="2" charset="2"/>
              <a:buNone/>
            </a:pPr>
            <a:endParaRPr lang="en-US" altLang="en-US" dirty="0">
              <a:cs typeface="Times New Roman" panose="02020603050405020304" pitchFamily="18" charset="0"/>
            </a:endParaRPr>
          </a:p>
          <a:p>
            <a:pPr eaLnBrk="1" hangingPunct="1">
              <a:lnSpc>
                <a:spcPct val="90000"/>
              </a:lnSpc>
              <a:buFont typeface="Wingdings" panose="05000000000000000000" pitchFamily="2" charset="2"/>
              <a:buNone/>
            </a:pPr>
            <a:r>
              <a:rPr lang="en-US" altLang="en-US" b="1" i="1" dirty="0">
                <a:latin typeface="Arial Narrow" panose="020B0606020202030204" pitchFamily="34" charset="0"/>
                <a:cs typeface="Times New Roman" panose="02020603050405020304" pitchFamily="18" charset="0"/>
              </a:rPr>
              <a:t>	</a:t>
            </a:r>
            <a:r>
              <a:rPr lang="en-US" altLang="en-US" sz="1200" noProof="1">
                <a:solidFill>
                  <a:srgbClr val="808080"/>
                </a:solidFill>
                <a:cs typeface="Times New Roman" panose="02020603050405020304" pitchFamily="18" charset="0"/>
              </a:rPr>
              <a:t>SELECT </a:t>
            </a:r>
            <a:r>
              <a:rPr lang="en-US" altLang="en-US" sz="1200" dirty="0">
                <a:solidFill>
                  <a:srgbClr val="808080"/>
                </a:solidFill>
                <a:cs typeface="Times New Roman" panose="02020603050405020304" pitchFamily="18" charset="0"/>
              </a:rPr>
              <a:t>state, </a:t>
            </a:r>
            <a:r>
              <a:rPr lang="en-US" altLang="en-US" sz="1200" noProof="1">
                <a:solidFill>
                  <a:srgbClr val="808080"/>
                </a:solidFill>
                <a:cs typeface="Times New Roman" panose="02020603050405020304" pitchFamily="18" charset="0"/>
              </a:rPr>
              <a:t>COUNT(*) </a:t>
            </a:r>
            <a:r>
              <a:rPr lang="en-US" altLang="en-US" sz="1200" dirty="0">
                <a:solidFill>
                  <a:srgbClr val="808080"/>
                </a:solidFill>
                <a:cs typeface="Times New Roman" panose="02020603050405020304" pitchFamily="18" charset="0"/>
              </a:rPr>
              <a:t>as </a:t>
            </a:r>
            <a:r>
              <a:rPr lang="en-US" altLang="en-US" sz="1200" dirty="0" err="1">
                <a:solidFill>
                  <a:srgbClr val="808080"/>
                </a:solidFill>
                <a:cs typeface="Times New Roman" panose="02020603050405020304" pitchFamily="18" charset="0"/>
              </a:rPr>
              <a:t>physicianCount</a:t>
            </a:r>
            <a:r>
              <a:rPr lang="en-US" altLang="en-US" sz="1200" dirty="0">
                <a:solidFill>
                  <a:srgbClr val="808080"/>
                </a:solidFill>
                <a:cs typeface="Times New Roman" panose="02020603050405020304" pitchFamily="18" charset="0"/>
              </a:rPr>
              <a:t> </a:t>
            </a:r>
            <a:r>
              <a:rPr lang="en-US" altLang="en-US" sz="1200" noProof="1">
                <a:solidFill>
                  <a:srgbClr val="808080"/>
                </a:solidFill>
                <a:cs typeface="Times New Roman" panose="02020603050405020304" pitchFamily="18" charset="0"/>
              </a:rPr>
              <a:t>FROM T_doctors GROUP BY state</a:t>
            </a:r>
          </a:p>
          <a:p>
            <a:pPr eaLnBrk="1" hangingPunct="1">
              <a:lnSpc>
                <a:spcPct val="90000"/>
              </a:lnSpc>
              <a:buFont typeface="Wingdings" panose="05000000000000000000" pitchFamily="2" charset="2"/>
              <a:buNone/>
            </a:pPr>
            <a:endParaRPr lang="en-US" altLang="en-US" sz="1200" dirty="0">
              <a:solidFill>
                <a:srgbClr val="808080"/>
              </a:solidFill>
              <a:cs typeface="Times New Roman" panose="02020603050405020304" pitchFamily="18" charset="0"/>
            </a:endParaRPr>
          </a:p>
          <a:p>
            <a:pPr eaLnBrk="1" hangingPunct="1">
              <a:lnSpc>
                <a:spcPct val="90000"/>
              </a:lnSpc>
            </a:pPr>
            <a:r>
              <a:rPr lang="en-US" altLang="en-US" dirty="0">
                <a:cs typeface="Times New Roman" panose="02020603050405020304" pitchFamily="18" charset="0"/>
              </a:rPr>
              <a:t>The HAVING function is the WHERE keyword for aggregate functions. We can select states with more than 500 PCP doctors using the following:</a:t>
            </a:r>
          </a:p>
          <a:p>
            <a:pPr eaLnBrk="1" hangingPunct="1">
              <a:lnSpc>
                <a:spcPct val="90000"/>
              </a:lnSpc>
              <a:buFont typeface="Wingdings" panose="05000000000000000000" pitchFamily="2" charset="2"/>
              <a:buNone/>
            </a:pPr>
            <a:r>
              <a:rPr lang="en-US" altLang="en-US" dirty="0">
                <a:latin typeface="Arial Narrow" panose="020B0606020202030204" pitchFamily="34" charset="0"/>
                <a:cs typeface="Times New Roman" panose="02020603050405020304" pitchFamily="18" charset="0"/>
              </a:rPr>
              <a:t>	</a:t>
            </a:r>
          </a:p>
          <a:p>
            <a:pPr eaLnBrk="1" hangingPunct="1">
              <a:lnSpc>
                <a:spcPct val="90000"/>
              </a:lnSpc>
              <a:buFont typeface="Wingdings" panose="05000000000000000000" pitchFamily="2" charset="2"/>
              <a:buNone/>
            </a:pPr>
            <a:r>
              <a:rPr lang="en-US" altLang="en-US" b="1" i="1" dirty="0">
                <a:latin typeface="Arial Narrow" panose="020B0606020202030204" pitchFamily="34" charset="0"/>
                <a:cs typeface="Times New Roman" panose="02020603050405020304" pitchFamily="18" charset="0"/>
              </a:rPr>
              <a:t>	</a:t>
            </a:r>
            <a:r>
              <a:rPr lang="en-US" altLang="en-US" sz="1200" noProof="1">
                <a:solidFill>
                  <a:srgbClr val="808080"/>
                </a:solidFill>
                <a:cs typeface="Times New Roman" panose="02020603050405020304" pitchFamily="18" charset="0"/>
              </a:rPr>
              <a:t>SELECT </a:t>
            </a:r>
            <a:r>
              <a:rPr lang="en-US" altLang="en-US" sz="1200" dirty="0">
                <a:solidFill>
                  <a:srgbClr val="808080"/>
                </a:solidFill>
                <a:cs typeface="Times New Roman" panose="02020603050405020304" pitchFamily="18" charset="0"/>
              </a:rPr>
              <a:t>state, </a:t>
            </a:r>
            <a:r>
              <a:rPr lang="en-US" altLang="en-US" sz="1200" noProof="1">
                <a:solidFill>
                  <a:srgbClr val="808080"/>
                </a:solidFill>
                <a:cs typeface="Times New Roman" panose="02020603050405020304" pitchFamily="18" charset="0"/>
              </a:rPr>
              <a:t>COUNT(*) </a:t>
            </a:r>
            <a:r>
              <a:rPr lang="en-US" altLang="en-US" sz="1200" dirty="0">
                <a:solidFill>
                  <a:srgbClr val="808080"/>
                </a:solidFill>
                <a:cs typeface="Times New Roman" panose="02020603050405020304" pitchFamily="18" charset="0"/>
              </a:rPr>
              <a:t>as </a:t>
            </a:r>
            <a:r>
              <a:rPr lang="en-US" altLang="en-US" sz="1200" dirty="0" err="1">
                <a:solidFill>
                  <a:srgbClr val="808080"/>
                </a:solidFill>
                <a:cs typeface="Times New Roman" panose="02020603050405020304" pitchFamily="18" charset="0"/>
              </a:rPr>
              <a:t>physicianCount</a:t>
            </a:r>
            <a:r>
              <a:rPr lang="en-US" altLang="en-US" sz="1200" dirty="0">
                <a:solidFill>
                  <a:srgbClr val="808080"/>
                </a:solidFill>
                <a:cs typeface="Times New Roman" panose="02020603050405020304" pitchFamily="18" charset="0"/>
              </a:rPr>
              <a:t> </a:t>
            </a:r>
            <a:r>
              <a:rPr lang="en-US" altLang="en-US" sz="1200" noProof="1">
                <a:solidFill>
                  <a:srgbClr val="808080"/>
                </a:solidFill>
                <a:cs typeface="Times New Roman" panose="02020603050405020304" pitchFamily="18" charset="0"/>
              </a:rPr>
              <a:t>FROM T_doctors</a:t>
            </a:r>
          </a:p>
          <a:p>
            <a:pPr eaLnBrk="1" hangingPunct="1">
              <a:lnSpc>
                <a:spcPct val="90000"/>
              </a:lnSpc>
              <a:buFont typeface="Wingdings" panose="05000000000000000000" pitchFamily="2" charset="2"/>
              <a:buNone/>
            </a:pPr>
            <a:r>
              <a:rPr lang="en-US" altLang="en-US" sz="1200" noProof="1">
                <a:solidFill>
                  <a:srgbClr val="808080"/>
                </a:solidFill>
                <a:cs typeface="Times New Roman" panose="02020603050405020304" pitchFamily="18" charset="0"/>
              </a:rPr>
              <a:t>	GROUP BY state</a:t>
            </a:r>
          </a:p>
          <a:p>
            <a:pPr eaLnBrk="1" hangingPunct="1">
              <a:lnSpc>
                <a:spcPct val="90000"/>
              </a:lnSpc>
              <a:buFont typeface="Wingdings" panose="05000000000000000000" pitchFamily="2" charset="2"/>
              <a:buNone/>
            </a:pPr>
            <a:r>
              <a:rPr lang="en-US" altLang="en-US" sz="1200" noProof="1">
                <a:solidFill>
                  <a:srgbClr val="808080"/>
                </a:solidFill>
                <a:cs typeface="Times New Roman" panose="02020603050405020304" pitchFamily="18" charset="0"/>
              </a:rPr>
              <a:t>	HAVING count(*) &gt; 500</a:t>
            </a:r>
            <a:endParaRPr lang="en-US" altLang="en-US" sz="1200" dirty="0">
              <a:solidFill>
                <a:srgbClr val="808080"/>
              </a:solidFill>
              <a:cs typeface="Times New Roman" panose="02020603050405020304" pitchFamily="18" charset="0"/>
            </a:endParaRPr>
          </a:p>
          <a:p>
            <a:pPr eaLnBrk="1" hangingPunct="1">
              <a:lnSpc>
                <a:spcPct val="90000"/>
              </a:lnSpc>
              <a:buFont typeface="Wingdings" panose="05000000000000000000" pitchFamily="2" charset="2"/>
              <a:buNone/>
            </a:pPr>
            <a:endParaRPr lang="en-US" altLang="en-US" sz="1200" dirty="0">
              <a:solidFill>
                <a:srgbClr val="808080"/>
              </a:solidFill>
              <a:cs typeface="Times New Roman" panose="02020603050405020304" pitchFamily="18" charset="0"/>
            </a:endParaRPr>
          </a:p>
          <a:p>
            <a:pPr eaLnBrk="1" hangingPunct="1">
              <a:lnSpc>
                <a:spcPct val="90000"/>
              </a:lnSpc>
            </a:pPr>
            <a:r>
              <a:rPr lang="en-IE" altLang="en-US" dirty="0"/>
              <a:t>Some times we have to use both Where and Having to get the right results (Look at the order of </a:t>
            </a:r>
            <a:r>
              <a:rPr lang="en-IE" altLang="en-US" i="1" dirty="0"/>
              <a:t>WHERE</a:t>
            </a:r>
            <a:r>
              <a:rPr lang="en-IE" altLang="en-US" dirty="0"/>
              <a:t>, </a:t>
            </a:r>
            <a:r>
              <a:rPr lang="en-IE" altLang="en-US" i="1" dirty="0"/>
              <a:t>GROUP BY</a:t>
            </a:r>
            <a:r>
              <a:rPr lang="en-IE" altLang="en-US" dirty="0"/>
              <a:t> and </a:t>
            </a:r>
            <a:r>
              <a:rPr lang="en-IE" altLang="en-US" i="1" dirty="0"/>
              <a:t>HAVING</a:t>
            </a:r>
            <a:r>
              <a:rPr lang="en-IE" altLang="en-US" dirty="0"/>
              <a:t>. First is </a:t>
            </a:r>
            <a:r>
              <a:rPr lang="en-IE" altLang="en-US" i="1" dirty="0"/>
              <a:t>WHERE</a:t>
            </a:r>
            <a:r>
              <a:rPr lang="en-IE" altLang="en-US" dirty="0"/>
              <a:t> then </a:t>
            </a:r>
            <a:r>
              <a:rPr lang="en-IE" altLang="en-US" i="1" dirty="0"/>
              <a:t>GROUP BY</a:t>
            </a:r>
            <a:r>
              <a:rPr lang="en-IE" altLang="en-US" dirty="0"/>
              <a:t> and then </a:t>
            </a:r>
            <a:r>
              <a:rPr lang="en-IE" altLang="en-US" i="1" dirty="0"/>
              <a:t>HAVING</a:t>
            </a:r>
            <a:r>
              <a:rPr lang="en-IE" altLang="en-US" dirty="0"/>
              <a:t>)</a:t>
            </a:r>
          </a:p>
          <a:p>
            <a:pPr eaLnBrk="1" hangingPunct="1">
              <a:lnSpc>
                <a:spcPct val="90000"/>
              </a:lnSpc>
              <a:buFont typeface="Wingdings" panose="05000000000000000000" pitchFamily="2" charset="2"/>
              <a:buNone/>
            </a:pPr>
            <a:r>
              <a:rPr lang="en-US" altLang="en-US" dirty="0">
                <a:solidFill>
                  <a:srgbClr val="0000FF"/>
                </a:solidFill>
                <a:latin typeface="Arial Narrow" panose="020B0606020202030204" pitchFamily="34" charset="0"/>
                <a:cs typeface="Times New Roman" panose="02020603050405020304" pitchFamily="18" charset="0"/>
              </a:rPr>
              <a:t>	</a:t>
            </a:r>
          </a:p>
          <a:p>
            <a:pPr eaLnBrk="1" hangingPunct="1">
              <a:lnSpc>
                <a:spcPct val="90000"/>
              </a:lnSpc>
              <a:buFont typeface="Wingdings" panose="05000000000000000000" pitchFamily="2" charset="2"/>
              <a:buNone/>
            </a:pPr>
            <a:r>
              <a:rPr lang="en-US" altLang="en-US" sz="1400" dirty="0">
                <a:solidFill>
                  <a:srgbClr val="0000FF"/>
                </a:solidFill>
                <a:cs typeface="Times New Roman" panose="02020603050405020304" pitchFamily="18" charset="0"/>
              </a:rPr>
              <a:t>	</a:t>
            </a:r>
            <a:r>
              <a:rPr lang="en-US" altLang="en-US" sz="1200" noProof="1">
                <a:solidFill>
                  <a:srgbClr val="808080"/>
                </a:solidFill>
                <a:cs typeface="Times New Roman" panose="02020603050405020304" pitchFamily="18" charset="0"/>
              </a:rPr>
              <a:t>SELECT </a:t>
            </a:r>
            <a:r>
              <a:rPr lang="en-US" altLang="en-US" sz="1200" dirty="0">
                <a:solidFill>
                  <a:srgbClr val="808080"/>
                </a:solidFill>
                <a:cs typeface="Times New Roman" panose="02020603050405020304" pitchFamily="18" charset="0"/>
              </a:rPr>
              <a:t>state, </a:t>
            </a:r>
            <a:r>
              <a:rPr lang="en-US" altLang="en-US" sz="1200" noProof="1">
                <a:solidFill>
                  <a:srgbClr val="808080"/>
                </a:solidFill>
                <a:cs typeface="Times New Roman" panose="02020603050405020304" pitchFamily="18" charset="0"/>
              </a:rPr>
              <a:t>COUNT(*) FROM T_doctors</a:t>
            </a:r>
          </a:p>
          <a:p>
            <a:pPr eaLnBrk="1" hangingPunct="1">
              <a:lnSpc>
                <a:spcPct val="90000"/>
              </a:lnSpc>
              <a:buFont typeface="Wingdings" panose="05000000000000000000" pitchFamily="2" charset="2"/>
              <a:buNone/>
            </a:pPr>
            <a:r>
              <a:rPr lang="en-US" altLang="en-US" sz="1200" noProof="1">
                <a:solidFill>
                  <a:srgbClr val="808080"/>
                </a:solidFill>
                <a:cs typeface="Times New Roman" panose="02020603050405020304" pitchFamily="18" charset="0"/>
              </a:rPr>
              <a:t>	Where Specialty = ‘PCP’ </a:t>
            </a:r>
            <a:endParaRPr lang="en-US" altLang="en-US" sz="1200" dirty="0">
              <a:solidFill>
                <a:srgbClr val="808080"/>
              </a:solidFill>
              <a:cs typeface="Times New Roman" panose="02020603050405020304" pitchFamily="18" charset="0"/>
            </a:endParaRPr>
          </a:p>
          <a:p>
            <a:pPr eaLnBrk="1" hangingPunct="1">
              <a:lnSpc>
                <a:spcPct val="90000"/>
              </a:lnSpc>
              <a:buFont typeface="Wingdings" panose="05000000000000000000" pitchFamily="2" charset="2"/>
              <a:buNone/>
            </a:pPr>
            <a:r>
              <a:rPr lang="en-US" altLang="en-US" sz="1200" dirty="0">
                <a:solidFill>
                  <a:srgbClr val="808080"/>
                </a:solidFill>
                <a:cs typeface="Times New Roman" panose="02020603050405020304" pitchFamily="18" charset="0"/>
              </a:rPr>
              <a:t>	</a:t>
            </a:r>
            <a:r>
              <a:rPr lang="en-US" altLang="en-US" sz="1200" noProof="1">
                <a:solidFill>
                  <a:srgbClr val="808080"/>
                </a:solidFill>
                <a:cs typeface="Times New Roman" panose="02020603050405020304" pitchFamily="18" charset="0"/>
              </a:rPr>
              <a:t>GROUP BY state</a:t>
            </a:r>
          </a:p>
          <a:p>
            <a:pPr eaLnBrk="1" hangingPunct="1">
              <a:lnSpc>
                <a:spcPct val="90000"/>
              </a:lnSpc>
              <a:buFont typeface="Wingdings" panose="05000000000000000000" pitchFamily="2" charset="2"/>
              <a:buNone/>
            </a:pPr>
            <a:r>
              <a:rPr lang="en-US" altLang="en-US" sz="1200" noProof="1">
                <a:solidFill>
                  <a:srgbClr val="808080"/>
                </a:solidFill>
                <a:cs typeface="Times New Roman" panose="02020603050405020304" pitchFamily="18" charset="0"/>
              </a:rPr>
              <a:t>	HAVING count(*) &gt; 500</a:t>
            </a:r>
            <a:endParaRPr lang="en-US" altLang="en-US" sz="1200" dirty="0">
              <a:solidFill>
                <a:srgbClr val="808080"/>
              </a:solidFill>
              <a:cs typeface="Times New Roman" panose="02020603050405020304" pitchFamily="18" charset="0"/>
            </a:endParaRPr>
          </a:p>
          <a:p>
            <a:pPr eaLnBrk="1" hangingPunct="1">
              <a:lnSpc>
                <a:spcPct val="90000"/>
              </a:lnSpc>
            </a:pPr>
            <a:endParaRPr lang="en-US" altLang="en-US" sz="1200" dirty="0">
              <a:solidFill>
                <a:srgbClr val="808080"/>
              </a:solidFill>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9617051-C006-43C4-91D9-0C36D038DE55}"/>
              </a:ext>
            </a:extLst>
          </p:cNvPr>
          <p:cNvSpPr>
            <a:spLocks noGrp="1" noChangeArrowheads="1"/>
          </p:cNvSpPr>
          <p:nvPr>
            <p:ph type="title"/>
          </p:nvPr>
        </p:nvSpPr>
        <p:spPr/>
        <p:txBody>
          <a:bodyPr/>
          <a:lstStyle/>
          <a:p>
            <a:pPr eaLnBrk="1" hangingPunct="1"/>
            <a:r>
              <a:rPr lang="en-US" altLang="en-US">
                <a:latin typeface="Arial" panose="020B0604020202020204" pitchFamily="34" charset="0"/>
              </a:rPr>
              <a:t>WHERE versus HAVING</a:t>
            </a:r>
          </a:p>
        </p:txBody>
      </p:sp>
      <p:sp>
        <p:nvSpPr>
          <p:cNvPr id="19459" name="Rectangle 3">
            <a:extLst>
              <a:ext uri="{FF2B5EF4-FFF2-40B4-BE49-F238E27FC236}">
                <a16:creationId xmlns:a16="http://schemas.microsoft.com/office/drawing/2014/main" id="{E5775F90-3CB8-43A8-AB4A-13BFFF5CE8F3}"/>
              </a:ext>
            </a:extLst>
          </p:cNvPr>
          <p:cNvSpPr>
            <a:spLocks noGrp="1" noChangeArrowheads="1"/>
          </p:cNvSpPr>
          <p:nvPr>
            <p:ph type="body" idx="1"/>
          </p:nvPr>
        </p:nvSpPr>
        <p:spPr>
          <a:xfrm>
            <a:off x="1828800" y="990600"/>
            <a:ext cx="8686800" cy="2286000"/>
          </a:xfrm>
        </p:spPr>
        <p:txBody>
          <a:bodyPr/>
          <a:lstStyle/>
          <a:p>
            <a:pPr eaLnBrk="1" hangingPunct="1"/>
            <a:r>
              <a:rPr lang="en-US" altLang="en-US" sz="1400"/>
              <a:t>“Group By” is a complex operation. It first gets the table in sorted order and the run an aggregation on the result set. </a:t>
            </a:r>
          </a:p>
          <a:p>
            <a:pPr eaLnBrk="1" hangingPunct="1"/>
            <a:endParaRPr lang="en-US" altLang="en-US" sz="1400"/>
          </a:p>
          <a:p>
            <a:pPr eaLnBrk="1" hangingPunct="1"/>
            <a:r>
              <a:rPr lang="en-IE" altLang="en-US" sz="1400"/>
              <a:t>The WHERE allows filtering on rows and  the HAVING allows filtering on summary rows although we can use HAVING to filtering out rows as well.</a:t>
            </a:r>
          </a:p>
          <a:p>
            <a:pPr eaLnBrk="1" hangingPunct="1"/>
            <a:endParaRPr lang="en-US" altLang="en-US" sz="1400"/>
          </a:p>
          <a:p>
            <a:pPr eaLnBrk="1" hangingPunct="1"/>
            <a:r>
              <a:rPr lang="en-US" altLang="en-US" sz="1400"/>
              <a:t>When running queries on big tables we should use “Where” clause to filter the data first.</a:t>
            </a:r>
          </a:p>
          <a:p>
            <a:pPr eaLnBrk="1" hangingPunct="1">
              <a:buFont typeface="Wingdings" panose="05000000000000000000" pitchFamily="2" charset="2"/>
              <a:buNone/>
            </a:pPr>
            <a:r>
              <a:rPr lang="en-US" altLang="en-US" sz="1400"/>
              <a:t>	Following two examples will give you different execution time. (One with “Where” clause if faster)</a:t>
            </a:r>
          </a:p>
        </p:txBody>
      </p:sp>
      <p:sp>
        <p:nvSpPr>
          <p:cNvPr id="19460" name="Text Box 4">
            <a:extLst>
              <a:ext uri="{FF2B5EF4-FFF2-40B4-BE49-F238E27FC236}">
                <a16:creationId xmlns:a16="http://schemas.microsoft.com/office/drawing/2014/main" id="{ADCDAF10-0F71-4B8F-8188-F8F6B4BF4B40}"/>
              </a:ext>
            </a:extLst>
          </p:cNvPr>
          <p:cNvSpPr txBox="1">
            <a:spLocks noChangeArrowheads="1"/>
          </p:cNvSpPr>
          <p:nvPr/>
        </p:nvSpPr>
        <p:spPr bwMode="auto">
          <a:xfrm>
            <a:off x="2362200" y="4724401"/>
            <a:ext cx="6324600" cy="1196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r>
              <a:rPr lang="en-US" altLang="en-US" sz="1200" noProof="1">
                <a:solidFill>
                  <a:srgbClr val="808080"/>
                </a:solidFill>
              </a:rPr>
              <a:t>SELECT     SPECIALTYID, COUNT(DISTINCT DOCTOR_ID) AS DOCTOR_COUNT</a:t>
            </a:r>
          </a:p>
          <a:p>
            <a:pPr lvl="1" eaLnBrk="1" hangingPunct="1"/>
            <a:r>
              <a:rPr lang="en-US" altLang="en-US" sz="1200" noProof="1">
                <a:solidFill>
                  <a:srgbClr val="808080"/>
                </a:solidFill>
              </a:rPr>
              <a:t>FROM         T_Doctor_Universe</a:t>
            </a:r>
          </a:p>
          <a:p>
            <a:pPr lvl="1" eaLnBrk="1" hangingPunct="1"/>
            <a:r>
              <a:rPr lang="en-US" altLang="en-US" sz="1200" noProof="1">
                <a:solidFill>
                  <a:srgbClr val="808080"/>
                </a:solidFill>
              </a:rPr>
              <a:t>GROUP BY  SPECIALTYID</a:t>
            </a:r>
          </a:p>
          <a:p>
            <a:pPr lvl="1" eaLnBrk="1" hangingPunct="1"/>
            <a:r>
              <a:rPr lang="en-US" altLang="en-US" sz="1200" noProof="1">
                <a:solidFill>
                  <a:srgbClr val="808080"/>
                </a:solidFill>
              </a:rPr>
              <a:t>HAVING      (SPECIALTYID NOT IN ('', 'OBG', 'FM'))</a:t>
            </a:r>
          </a:p>
          <a:p>
            <a:pPr eaLnBrk="1" hangingPunct="1"/>
            <a:endParaRPr lang="en-US" altLang="en-US" sz="1200"/>
          </a:p>
        </p:txBody>
      </p:sp>
      <p:sp>
        <p:nvSpPr>
          <p:cNvPr id="19461" name="Text Box 5">
            <a:extLst>
              <a:ext uri="{FF2B5EF4-FFF2-40B4-BE49-F238E27FC236}">
                <a16:creationId xmlns:a16="http://schemas.microsoft.com/office/drawing/2014/main" id="{D544C4AC-56ED-4949-9305-A00454F232C8}"/>
              </a:ext>
            </a:extLst>
          </p:cNvPr>
          <p:cNvSpPr txBox="1">
            <a:spLocks noChangeArrowheads="1"/>
          </p:cNvSpPr>
          <p:nvPr/>
        </p:nvSpPr>
        <p:spPr bwMode="auto">
          <a:xfrm>
            <a:off x="2362200" y="3276601"/>
            <a:ext cx="6324600" cy="1196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r>
              <a:rPr lang="en-US" altLang="en-US" sz="1200" noProof="1">
                <a:solidFill>
                  <a:srgbClr val="808080"/>
                </a:solidFill>
              </a:rPr>
              <a:t>SELECT     SPECIALTYID, COUNT(DISTINCT DOCTOR_ID) AS DOCTOR_COUNT</a:t>
            </a:r>
          </a:p>
          <a:p>
            <a:pPr lvl="1" eaLnBrk="1" hangingPunct="1"/>
            <a:r>
              <a:rPr lang="en-US" altLang="en-US" sz="1200" noProof="1">
                <a:solidFill>
                  <a:srgbClr val="808080"/>
                </a:solidFill>
              </a:rPr>
              <a:t>FROM         T_Doctor_Universe</a:t>
            </a:r>
          </a:p>
          <a:p>
            <a:pPr lvl="1" eaLnBrk="1" hangingPunct="1"/>
            <a:r>
              <a:rPr lang="en-US" altLang="en-US" sz="1200" noProof="1">
                <a:solidFill>
                  <a:srgbClr val="808080"/>
                </a:solidFill>
              </a:rPr>
              <a:t>WHERE (SPECIALTYID NOT IN ('', 'OBG', 'FM'))</a:t>
            </a:r>
          </a:p>
          <a:p>
            <a:pPr lvl="1" eaLnBrk="1" hangingPunct="1"/>
            <a:r>
              <a:rPr lang="en-US" altLang="en-US" sz="1200" noProof="1">
                <a:solidFill>
                  <a:srgbClr val="808080"/>
                </a:solidFill>
              </a:rPr>
              <a:t>GROUP BY  SPECIALTYID</a:t>
            </a:r>
          </a:p>
          <a:p>
            <a:pPr eaLnBrk="1" hangingPunct="1"/>
            <a:endParaRPr lang="en-US" altLang="en-US" sz="1200"/>
          </a:p>
        </p:txBody>
      </p:sp>
      <p:sp>
        <p:nvSpPr>
          <p:cNvPr id="19462" name="Text Box 6">
            <a:extLst>
              <a:ext uri="{FF2B5EF4-FFF2-40B4-BE49-F238E27FC236}">
                <a16:creationId xmlns:a16="http://schemas.microsoft.com/office/drawing/2014/main" id="{876C47A7-E028-4ACE-B66C-1D07AA0B0465}"/>
              </a:ext>
            </a:extLst>
          </p:cNvPr>
          <p:cNvSpPr txBox="1">
            <a:spLocks noChangeArrowheads="1"/>
          </p:cNvSpPr>
          <p:nvPr/>
        </p:nvSpPr>
        <p:spPr bwMode="auto">
          <a:xfrm>
            <a:off x="8853488" y="3429001"/>
            <a:ext cx="519112"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4800">
                <a:solidFill>
                  <a:srgbClr val="9900FF"/>
                </a:solidFill>
                <a:cs typeface="Arial" panose="020B0604020202020204" pitchFamily="34" charset="0"/>
              </a:rPr>
              <a:t>√</a:t>
            </a:r>
          </a:p>
        </p:txBody>
      </p:sp>
      <p:sp>
        <p:nvSpPr>
          <p:cNvPr id="19463" name="Text Box 7">
            <a:extLst>
              <a:ext uri="{FF2B5EF4-FFF2-40B4-BE49-F238E27FC236}">
                <a16:creationId xmlns:a16="http://schemas.microsoft.com/office/drawing/2014/main" id="{E847D076-D1B3-44AF-8B07-B8327C7FCDD2}"/>
              </a:ext>
            </a:extLst>
          </p:cNvPr>
          <p:cNvSpPr txBox="1">
            <a:spLocks noChangeArrowheads="1"/>
          </p:cNvSpPr>
          <p:nvPr/>
        </p:nvSpPr>
        <p:spPr bwMode="auto">
          <a:xfrm>
            <a:off x="8934450" y="4800601"/>
            <a:ext cx="5905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4800">
                <a:solidFill>
                  <a:srgbClr val="9900FF"/>
                </a:solidFill>
                <a:cs typeface="Arial" panose="020B0604020202020204" pitchFamily="34" charset="0"/>
              </a:rPr>
              <a:t>X</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a:extLst>
              <a:ext uri="{FF2B5EF4-FFF2-40B4-BE49-F238E27FC236}">
                <a16:creationId xmlns:a16="http://schemas.microsoft.com/office/drawing/2014/main" id="{7B5C4F9B-F2BF-4EAE-8CEE-CABBDBC5494A}"/>
              </a:ext>
            </a:extLst>
          </p:cNvPr>
          <p:cNvSpPr>
            <a:spLocks noChangeArrowheads="1"/>
          </p:cNvSpPr>
          <p:nvPr/>
        </p:nvSpPr>
        <p:spPr bwMode="auto">
          <a:xfrm>
            <a:off x="1905000" y="990600"/>
            <a:ext cx="8305800" cy="3048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4099" name="Rectangle 3">
            <a:extLst>
              <a:ext uri="{FF2B5EF4-FFF2-40B4-BE49-F238E27FC236}">
                <a16:creationId xmlns:a16="http://schemas.microsoft.com/office/drawing/2014/main" id="{F5C29668-D389-462A-B84A-7BFC9550FBD3}"/>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rPr>
              <a:t>Contents</a:t>
            </a:r>
          </a:p>
        </p:txBody>
      </p:sp>
      <p:sp>
        <p:nvSpPr>
          <p:cNvPr id="4100" name="Rectangle 4">
            <a:extLst>
              <a:ext uri="{FF2B5EF4-FFF2-40B4-BE49-F238E27FC236}">
                <a16:creationId xmlns:a16="http://schemas.microsoft.com/office/drawing/2014/main" id="{3ECCA7F7-59E9-46BC-BB1B-F96A5442FEAD}"/>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Basic SQL Skills</a:t>
            </a:r>
          </a:p>
          <a:p>
            <a:pPr lvl="1" eaLnBrk="1" hangingPunct="1"/>
            <a:r>
              <a:rPr lang="en-US" altLang="en-US" sz="1200" b="1" dirty="0"/>
              <a:t>Select Query</a:t>
            </a:r>
          </a:p>
          <a:p>
            <a:pPr lvl="1" eaLnBrk="1" hangingPunct="1"/>
            <a:r>
              <a:rPr lang="en-US" altLang="en-US" sz="1200" b="1" dirty="0"/>
              <a:t>Aggregation </a:t>
            </a:r>
          </a:p>
          <a:p>
            <a:pPr lvl="1" eaLnBrk="1" hangingPunct="1"/>
            <a:r>
              <a:rPr lang="en-US" altLang="en-US" sz="1200" b="1" dirty="0"/>
              <a:t>Subquery And Views</a:t>
            </a:r>
          </a:p>
          <a:p>
            <a:pPr lvl="1" eaLnBrk="1" hangingPunct="1"/>
            <a:r>
              <a:rPr lang="en-US" altLang="en-US" sz="1200" b="1" dirty="0"/>
              <a:t>Update, Select, and Insert</a:t>
            </a:r>
          </a:p>
          <a:p>
            <a:pPr lvl="1" eaLnBrk="1" hangingPunct="1"/>
            <a:r>
              <a:rPr lang="en-US" altLang="en-US" sz="1200" b="1" dirty="0"/>
              <a:t>Data Types and functions</a:t>
            </a:r>
          </a:p>
          <a:p>
            <a:pPr lvl="1" eaLnBrk="1" hangingPunct="1"/>
            <a:r>
              <a:rPr lang="en-US" altLang="en-US" sz="1200" b="1" dirty="0"/>
              <a:t>Joins</a:t>
            </a:r>
          </a:p>
          <a:p>
            <a:pPr eaLnBrk="1" hangingPunct="1"/>
            <a:r>
              <a:rPr lang="en-US" altLang="en-US" sz="1400" b="1" dirty="0"/>
              <a:t>Database Design and Implementation</a:t>
            </a:r>
          </a:p>
          <a:p>
            <a:pPr lvl="1" eaLnBrk="1" hangingPunct="1"/>
            <a:r>
              <a:rPr lang="en-US" altLang="en-US" sz="1200" b="1" dirty="0"/>
              <a:t>Create and Alter Tables</a:t>
            </a:r>
          </a:p>
          <a:p>
            <a:pPr lvl="1" eaLnBrk="1" hangingPunct="1"/>
            <a:r>
              <a:rPr lang="en-US" altLang="en-US" sz="1200" b="1" dirty="0"/>
              <a:t>Indexes and Keys</a:t>
            </a:r>
          </a:p>
          <a:p>
            <a:pPr lvl="1" eaLnBrk="1" hangingPunct="1"/>
            <a:r>
              <a:rPr lang="en-US" altLang="en-US" sz="1200" b="1" dirty="0"/>
              <a:t>System Objects</a:t>
            </a:r>
          </a:p>
          <a:p>
            <a:pPr marL="0" indent="0" eaLnBrk="1" hangingPunct="1">
              <a:buNone/>
            </a:pPr>
            <a:endParaRPr lang="en-US" altLang="en-US" sz="1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64FE4A0-E243-4BB4-9604-33D11C8D2E6B}"/>
              </a:ext>
            </a:extLst>
          </p:cNvPr>
          <p:cNvSpPr>
            <a:spLocks noGrp="1" noChangeArrowheads="1"/>
          </p:cNvSpPr>
          <p:nvPr>
            <p:ph type="title"/>
          </p:nvPr>
        </p:nvSpPr>
        <p:spPr/>
        <p:txBody>
          <a:bodyPr/>
          <a:lstStyle/>
          <a:p>
            <a:pPr eaLnBrk="1" hangingPunct="1"/>
            <a:r>
              <a:rPr lang="en-US" altLang="en-US">
                <a:latin typeface="Arial" panose="020B0604020202020204" pitchFamily="34" charset="0"/>
              </a:rPr>
              <a:t>Aggregate Functions</a:t>
            </a:r>
          </a:p>
        </p:txBody>
      </p:sp>
      <p:sp>
        <p:nvSpPr>
          <p:cNvPr id="20483" name="Rectangle 11">
            <a:extLst>
              <a:ext uri="{FF2B5EF4-FFF2-40B4-BE49-F238E27FC236}">
                <a16:creationId xmlns:a16="http://schemas.microsoft.com/office/drawing/2014/main" id="{DA372E03-6135-47D6-854E-1C3680E0FD2F}"/>
              </a:ext>
            </a:extLst>
          </p:cNvPr>
          <p:cNvSpPr>
            <a:spLocks noGrp="1" noChangeArrowheads="1"/>
          </p:cNvSpPr>
          <p:nvPr>
            <p:ph type="body" sz="half" idx="1"/>
          </p:nvPr>
        </p:nvSpPr>
        <p:spPr>
          <a:xfrm>
            <a:off x="1524000" y="4648200"/>
            <a:ext cx="8458200" cy="1524000"/>
          </a:xfrm>
        </p:spPr>
        <p:txBody>
          <a:bodyPr/>
          <a:lstStyle/>
          <a:p>
            <a:pPr eaLnBrk="1" hangingPunct="1"/>
            <a:r>
              <a:rPr lang="en-US" altLang="en-US" sz="1400" dirty="0">
                <a:cs typeface="Times New Roman" panose="02020603050405020304" pitchFamily="18" charset="0"/>
              </a:rPr>
              <a:t>Note: All </a:t>
            </a:r>
            <a:r>
              <a:rPr lang="en-US" altLang="en-US" sz="1400" i="1" dirty="0">
                <a:cs typeface="Times New Roman" panose="02020603050405020304" pitchFamily="18" charset="0"/>
              </a:rPr>
              <a:t>DISTINCT </a:t>
            </a:r>
            <a:r>
              <a:rPr lang="en-US" altLang="en-US" sz="1400" dirty="0">
                <a:cs typeface="Times New Roman" panose="02020603050405020304" pitchFamily="18" charset="0"/>
              </a:rPr>
              <a:t>operations are complex in time compared to regular ones. so we should use the first one carefully and only when needed.</a:t>
            </a:r>
          </a:p>
          <a:p>
            <a:pPr eaLnBrk="1" hangingPunct="1">
              <a:buFont typeface="Wingdings" panose="05000000000000000000" pitchFamily="2" charset="2"/>
              <a:buNone/>
            </a:pPr>
            <a:r>
              <a:rPr lang="en-US" altLang="en-US" sz="1400" dirty="0">
                <a:cs typeface="Times New Roman" panose="02020603050405020304" pitchFamily="18" charset="0"/>
              </a:rPr>
              <a:t>	E.g. </a:t>
            </a:r>
            <a:r>
              <a:rPr lang="en-US" altLang="en-US" sz="1400" i="1" dirty="0">
                <a:cs typeface="Times New Roman" panose="02020603050405020304" pitchFamily="18" charset="0"/>
              </a:rPr>
              <a:t>COUNT(DISTINCT )</a:t>
            </a:r>
            <a:r>
              <a:rPr lang="en-US" altLang="en-US" sz="1400" dirty="0">
                <a:cs typeface="Times New Roman" panose="02020603050405020304" pitchFamily="18" charset="0"/>
              </a:rPr>
              <a:t> takes 3 times the time compared to </a:t>
            </a:r>
            <a:r>
              <a:rPr lang="en-US" altLang="en-US" sz="1400" i="1" dirty="0">
                <a:cs typeface="Times New Roman" panose="02020603050405020304" pitchFamily="18" charset="0"/>
              </a:rPr>
              <a:t>COUNT()</a:t>
            </a:r>
          </a:p>
          <a:p>
            <a:pPr eaLnBrk="1" hangingPunct="1"/>
            <a:endParaRPr lang="en-US" altLang="en-US" sz="1400" dirty="0"/>
          </a:p>
          <a:p>
            <a:pPr eaLnBrk="1" hangingPunct="1"/>
            <a:endParaRPr lang="en-US" altLang="en-US" sz="1400" dirty="0"/>
          </a:p>
          <a:p>
            <a:pPr eaLnBrk="1" hangingPunct="1"/>
            <a:endParaRPr lang="en-US" altLang="en-US" sz="1400" dirty="0"/>
          </a:p>
        </p:txBody>
      </p:sp>
      <p:graphicFrame>
        <p:nvGraphicFramePr>
          <p:cNvPr id="1290724" name="Group 484">
            <a:extLst>
              <a:ext uri="{FF2B5EF4-FFF2-40B4-BE49-F238E27FC236}">
                <a16:creationId xmlns:a16="http://schemas.microsoft.com/office/drawing/2014/main" id="{39C95E34-44E8-42A3-BF6C-E759119E00DC}"/>
              </a:ext>
            </a:extLst>
          </p:cNvPr>
          <p:cNvGraphicFramePr>
            <a:graphicFrameLocks noGrp="1"/>
          </p:cNvGraphicFramePr>
          <p:nvPr>
            <p:ph sz="half" idx="2"/>
          </p:nvPr>
        </p:nvGraphicFramePr>
        <p:xfrm>
          <a:off x="1905000" y="990600"/>
          <a:ext cx="8382000" cy="3506788"/>
        </p:xfrm>
        <a:graphic>
          <a:graphicData uri="http://schemas.openxmlformats.org/drawingml/2006/table">
            <a:tbl>
              <a:tblPr/>
              <a:tblGrid>
                <a:gridCol w="11430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1524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3366"/>
                          </a:solidFill>
                          <a:effectLst/>
                          <a:latin typeface="Arial" charset="0"/>
                          <a:cs typeface="Arial" charset="0"/>
                        </a:rPr>
                        <a:t>Functions</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3366"/>
                          </a:solidFill>
                          <a:effectLst/>
                          <a:latin typeface="Arial" charset="0"/>
                          <a:cs typeface="Arial" charset="0"/>
                        </a:rPr>
                        <a:t>Syntax</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3366"/>
                          </a:solidFill>
                          <a:effectLst/>
                          <a:latin typeface="Arial" charset="0"/>
                          <a:cs typeface="Arial" charset="0"/>
                        </a:rPr>
                        <a:t>Description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1524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 AVG</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AVG ( [ ALL | DISTINCT ] expression )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average of the values in a group. Null values are ignored.</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68288">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 CHECKSUM</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CHECKSUM ( * | expression [ ,...n ]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checksum value computed over a row of a table, or over a list of expressions. CHECKSUM is intended for use in building hash indexes.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68288">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 CHECKSUM_AGG</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CHECKSUM_AGG ( [ ALL | DISTINCT ]  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3366"/>
                          </a:solidFill>
                          <a:effectLst/>
                          <a:latin typeface="Arial" charset="0"/>
                          <a:cs typeface="Arial" charset="0"/>
                        </a:rPr>
                        <a:t>Returns the checksum of the values in a group. Null values are ignored.</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153988">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 COUNT</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COUNT ( { [ [ ALL | DISTINCT ] expression ] | * } )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number of items in a group.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698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 COUNT_BIG</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COUNT_BIG ( { [ ALL | DISTINCT ] expression } | * )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COUNT_BIG works like the COUNT function. COUNT_BIG always returns a bigint data type value. COUNT always returns an int data type value.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642938">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 GROUPING</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GROUPING ( column_name ) &lt;OVER Clause&gt;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Is an aggregate function that causes an additional column to be output with a value of 1 when the row is added by either the CUBE or ROLLUP operator, or 0 when the row is not the result of CUBE or ROLLUP. Grouping is allowed only in the select list associated with a GROUP BY clause that contains either the CUBE or ROLLUP operator.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153988">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 MAX</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MAX ( [ ALL | DISTINCT ] expression )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maximum value in the expression.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1524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 MIN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MIN ( [ ALL | DISTINCT ] expression )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minimum value in the expression.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28892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 SUM</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SUM ( [ ALL | DISTINCT ] 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sum of all the values, or only the DISTINCT values, in the expression. SUM can be used with numeric columns only. Null values are ignored.</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1778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 STDEV</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STDEV ( [ ALL | DISTINCT ] expression )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statistical standard deviation of all values in the specified expression.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1524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 VAR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VAR ( [ ALL | DISTINCT ] expression )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3366"/>
                          </a:solidFill>
                          <a:effectLst/>
                          <a:latin typeface="Arial" charset="0"/>
                          <a:cs typeface="Arial" charset="0"/>
                        </a:rPr>
                        <a:t>Returns the statistical variance of all values in the specified expression</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D86ED7A-A4AF-497C-B15F-08518F3AC619}"/>
              </a:ext>
            </a:extLst>
          </p:cNvPr>
          <p:cNvSpPr>
            <a:spLocks noGrp="1" noChangeArrowheads="1"/>
          </p:cNvSpPr>
          <p:nvPr>
            <p:ph type="title"/>
          </p:nvPr>
        </p:nvSpPr>
        <p:spPr/>
        <p:txBody>
          <a:bodyPr/>
          <a:lstStyle/>
          <a:p>
            <a:pPr eaLnBrk="1" hangingPunct="1"/>
            <a:r>
              <a:rPr lang="en-US" altLang="en-US">
                <a:latin typeface="Arial" panose="020B0604020202020204" pitchFamily="34" charset="0"/>
              </a:rPr>
              <a:t>DISTINCT Keyword</a:t>
            </a:r>
          </a:p>
        </p:txBody>
      </p:sp>
      <p:sp>
        <p:nvSpPr>
          <p:cNvPr id="21507" name="Rectangle 3">
            <a:extLst>
              <a:ext uri="{FF2B5EF4-FFF2-40B4-BE49-F238E27FC236}">
                <a16:creationId xmlns:a16="http://schemas.microsoft.com/office/drawing/2014/main" id="{9C8C6181-B248-4851-92DE-7482E57C2585}"/>
              </a:ext>
            </a:extLst>
          </p:cNvPr>
          <p:cNvSpPr>
            <a:spLocks noGrp="1" noChangeArrowheads="1"/>
          </p:cNvSpPr>
          <p:nvPr>
            <p:ph type="body" idx="1"/>
          </p:nvPr>
        </p:nvSpPr>
        <p:spPr/>
        <p:txBody>
          <a:bodyPr/>
          <a:lstStyle/>
          <a:p>
            <a:pPr eaLnBrk="1" hangingPunct="1"/>
            <a:r>
              <a:rPr lang="en-US" altLang="en-US">
                <a:cs typeface="Times New Roman" panose="02020603050405020304" pitchFamily="18" charset="0"/>
              </a:rPr>
              <a:t>To select only distinct elements from a table column, we can add the keyword DISTINCT. The following statement will list the states in which our doctors reside:</a:t>
            </a:r>
          </a:p>
          <a:p>
            <a:pPr eaLnBrk="1" hangingPunct="1">
              <a:buFont typeface="Wingdings" panose="05000000000000000000" pitchFamily="2" charset="2"/>
              <a:buNone/>
            </a:pPr>
            <a:r>
              <a:rPr lang="en-US" altLang="en-US" i="1">
                <a:latin typeface="Courier New" panose="02070309020205020404" pitchFamily="49" charset="0"/>
                <a:cs typeface="Times New Roman" panose="02020603050405020304" pitchFamily="18" charset="0"/>
              </a:rPr>
              <a:t>	</a:t>
            </a:r>
            <a:r>
              <a:rPr lang="en-US" altLang="en-US" sz="1400" noProof="1">
                <a:solidFill>
                  <a:srgbClr val="808080"/>
                </a:solidFill>
                <a:cs typeface="Times New Roman" panose="02020603050405020304" pitchFamily="18" charset="0"/>
              </a:rPr>
              <a:t>SELECT DISTINCT state FROM T_doctors;</a:t>
            </a:r>
            <a:endParaRPr lang="en-US" altLang="en-US" sz="1400">
              <a:solidFill>
                <a:srgbClr val="808080"/>
              </a:solidFill>
              <a:cs typeface="Times New Roman" panose="02020603050405020304" pitchFamily="18" charset="0"/>
            </a:endParaRPr>
          </a:p>
          <a:p>
            <a:pPr eaLnBrk="1" hangingPunct="1">
              <a:buFont typeface="Wingdings" panose="05000000000000000000" pitchFamily="2" charset="2"/>
              <a:buNone/>
            </a:pPr>
            <a:endParaRPr lang="en-US" altLang="en-US" sz="1400">
              <a:cs typeface="Times New Roman" panose="02020603050405020304" pitchFamily="18" charset="0"/>
            </a:endParaRPr>
          </a:p>
          <a:p>
            <a:pPr eaLnBrk="1" hangingPunct="1"/>
            <a:r>
              <a:rPr lang="en-US" altLang="en-US">
                <a:cs typeface="Times New Roman" panose="02020603050405020304" pitchFamily="18" charset="0"/>
              </a:rPr>
              <a:t>The same result can be obtained using the following statement:</a:t>
            </a:r>
          </a:p>
          <a:p>
            <a:pPr eaLnBrk="1" hangingPunct="1">
              <a:buFont typeface="Wingdings" panose="05000000000000000000" pitchFamily="2" charset="2"/>
              <a:buNone/>
            </a:pPr>
            <a:r>
              <a:rPr lang="en-US" altLang="en-US" b="1">
                <a:latin typeface="Courier New" panose="02070309020205020404" pitchFamily="49" charset="0"/>
                <a:cs typeface="Times New Roman" panose="02020603050405020304" pitchFamily="18" charset="0"/>
              </a:rPr>
              <a:t>	</a:t>
            </a:r>
            <a:r>
              <a:rPr lang="en-US" altLang="en-US" sz="1400" noProof="1">
                <a:solidFill>
                  <a:srgbClr val="808080"/>
                </a:solidFill>
                <a:cs typeface="Times New Roman" panose="02020603050405020304" pitchFamily="18" charset="0"/>
              </a:rPr>
              <a:t>SELECT state FROM T_doctors</a:t>
            </a:r>
            <a:r>
              <a:rPr lang="en-US" altLang="en-US" sz="1400">
                <a:solidFill>
                  <a:srgbClr val="808080"/>
                </a:solidFill>
                <a:cs typeface="Times New Roman" panose="02020603050405020304" pitchFamily="18" charset="0"/>
              </a:rPr>
              <a:t>  </a:t>
            </a:r>
            <a:r>
              <a:rPr lang="en-US" altLang="en-US" sz="1400" noProof="1">
                <a:solidFill>
                  <a:srgbClr val="808080"/>
                </a:solidFill>
                <a:cs typeface="Times New Roman" panose="02020603050405020304" pitchFamily="18" charset="0"/>
              </a:rPr>
              <a:t>GROUP BY state</a:t>
            </a:r>
            <a:endParaRPr lang="en-US" altLang="en-US" sz="1400">
              <a:solidFill>
                <a:srgbClr val="808080"/>
              </a:solidFill>
              <a:cs typeface="Times New Roman" panose="02020603050405020304" pitchFamily="18" charset="0"/>
            </a:endParaRPr>
          </a:p>
          <a:p>
            <a:pPr eaLnBrk="1" hangingPunct="1">
              <a:buFont typeface="Wingdings" panose="05000000000000000000" pitchFamily="2" charset="2"/>
              <a:buNone/>
            </a:pPr>
            <a:endParaRPr lang="en-US" altLang="en-US" sz="1400">
              <a:solidFill>
                <a:srgbClr val="808080"/>
              </a:solidFill>
              <a:cs typeface="Times New Roman" panose="02020603050405020304" pitchFamily="18" charset="0"/>
            </a:endParaRPr>
          </a:p>
          <a:p>
            <a:pPr eaLnBrk="1" hangingPunct="1">
              <a:buFont typeface="Wingdings" panose="05000000000000000000" pitchFamily="2" charset="2"/>
              <a:buNone/>
            </a:pPr>
            <a:r>
              <a:rPr lang="en-US" altLang="en-US">
                <a:cs typeface="Times New Roman" panose="02020603050405020304" pitchFamily="18" charset="0"/>
              </a:rPr>
              <a:t>	</a:t>
            </a:r>
            <a:r>
              <a:rPr lang="en-US" altLang="en-US" b="1">
                <a:solidFill>
                  <a:srgbClr val="CC0000"/>
                </a:solidFill>
                <a:cs typeface="Times New Roman" panose="02020603050405020304" pitchFamily="18" charset="0"/>
              </a:rPr>
              <a:t>But we prefer </a:t>
            </a:r>
            <a:r>
              <a:rPr lang="en-US" altLang="en-US" b="1" i="1">
                <a:solidFill>
                  <a:srgbClr val="CC0000"/>
                </a:solidFill>
                <a:cs typeface="Times New Roman" panose="02020603050405020304" pitchFamily="18" charset="0"/>
              </a:rPr>
              <a:t>DISTINCT</a:t>
            </a:r>
            <a:r>
              <a:rPr lang="en-US" altLang="en-US" b="1">
                <a:solidFill>
                  <a:srgbClr val="CC0000"/>
                </a:solidFill>
                <a:cs typeface="Times New Roman" panose="02020603050405020304" pitchFamily="18" charset="0"/>
              </a:rPr>
              <a:t> over </a:t>
            </a:r>
            <a:r>
              <a:rPr lang="en-US" altLang="en-US" b="1" i="1">
                <a:solidFill>
                  <a:srgbClr val="CC0000"/>
                </a:solidFill>
                <a:cs typeface="Times New Roman" panose="02020603050405020304" pitchFamily="18" charset="0"/>
              </a:rPr>
              <a:t>GROUP BY</a:t>
            </a:r>
            <a:r>
              <a:rPr lang="en-US" altLang="en-US" b="1">
                <a:solidFill>
                  <a:srgbClr val="CC0000"/>
                </a:solidFill>
                <a:cs typeface="Times New Roman" panose="02020603050405020304" pitchFamily="18" charset="0"/>
              </a:rPr>
              <a:t>. Because </a:t>
            </a:r>
            <a:r>
              <a:rPr lang="en-US" altLang="en-US" b="1" i="1">
                <a:solidFill>
                  <a:srgbClr val="CC0000"/>
                </a:solidFill>
                <a:cs typeface="Times New Roman" panose="02020603050405020304" pitchFamily="18" charset="0"/>
              </a:rPr>
              <a:t>DISTINCT</a:t>
            </a:r>
            <a:r>
              <a:rPr lang="en-US" altLang="en-US" b="1">
                <a:solidFill>
                  <a:srgbClr val="CC0000"/>
                </a:solidFill>
                <a:cs typeface="Times New Roman" panose="02020603050405020304" pitchFamily="18" charset="0"/>
              </a:rPr>
              <a:t> is faster in time.</a:t>
            </a:r>
          </a:p>
          <a:p>
            <a:pPr eaLnBrk="1" hangingPunct="1">
              <a:buFont typeface="Wingdings" panose="05000000000000000000" pitchFamily="2" charset="2"/>
              <a:buNone/>
            </a:pPr>
            <a:endParaRPr lang="en-US" altLang="en-US" b="1">
              <a:cs typeface="Times New Roman" panose="02020603050405020304" pitchFamily="18" charset="0"/>
            </a:endParaRPr>
          </a:p>
          <a:p>
            <a:pPr eaLnBrk="1" hangingPunct="1"/>
            <a:r>
              <a:rPr lang="en-US" altLang="en-US">
                <a:cs typeface="Times New Roman" panose="02020603050405020304" pitchFamily="18" charset="0"/>
              </a:rPr>
              <a:t>The following statement will count the number of states in which the doctors reside:</a:t>
            </a:r>
          </a:p>
          <a:p>
            <a:pPr eaLnBrk="1" hangingPunct="1">
              <a:buFont typeface="Wingdings" panose="05000000000000000000" pitchFamily="2" charset="2"/>
              <a:buNone/>
            </a:pPr>
            <a:r>
              <a:rPr lang="en-US" altLang="en-US" b="1">
                <a:latin typeface="Courier New" panose="02070309020205020404" pitchFamily="49" charset="0"/>
                <a:cs typeface="Times New Roman" panose="02020603050405020304" pitchFamily="18" charset="0"/>
              </a:rPr>
              <a:t>	</a:t>
            </a:r>
            <a:r>
              <a:rPr lang="en-US" altLang="en-US" sz="1400" noProof="1">
                <a:solidFill>
                  <a:srgbClr val="808080"/>
                </a:solidFill>
                <a:cs typeface="Times New Roman" panose="02020603050405020304" pitchFamily="18" charset="0"/>
              </a:rPr>
              <a:t>SELECT COUNT(DISTINCT state) FROM T_doctors</a:t>
            </a:r>
            <a:endParaRPr lang="en-US" altLang="en-US" sz="1400">
              <a:solidFill>
                <a:srgbClr val="808080"/>
              </a:solidFill>
              <a:cs typeface="Times New Roman" panose="02020603050405020304" pitchFamily="18" charset="0"/>
            </a:endParaRPr>
          </a:p>
          <a:p>
            <a:pPr eaLnBrk="1" hangingPunct="1">
              <a:buFont typeface="Wingdings" panose="05000000000000000000" pitchFamily="2" charset="2"/>
              <a:buNone/>
            </a:pPr>
            <a:r>
              <a:rPr lang="en-US" altLang="en-US">
                <a:latin typeface="Courier New" panose="02070309020205020404" pitchFamily="49" charset="0"/>
                <a:cs typeface="Times New Roman" panose="02020603050405020304" pitchFamily="18" charset="0"/>
              </a:rPr>
              <a:t>	</a:t>
            </a:r>
          </a:p>
          <a:p>
            <a:pPr eaLnBrk="1" hangingPunct="1"/>
            <a:r>
              <a:rPr lang="en-US" altLang="en-US"/>
              <a:t>Distinct count works in SQL Server but not in Microsoft ACCESS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9AB6C7C5-F980-405B-81CD-A0BBCA61B1CE}"/>
              </a:ext>
            </a:extLst>
          </p:cNvPr>
          <p:cNvSpPr>
            <a:spLocks noChangeArrowheads="1"/>
          </p:cNvSpPr>
          <p:nvPr/>
        </p:nvSpPr>
        <p:spPr bwMode="auto">
          <a:xfrm>
            <a:off x="1752600" y="1647600"/>
            <a:ext cx="8305800" cy="2430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6147" name="Rectangle 3">
            <a:extLst>
              <a:ext uri="{FF2B5EF4-FFF2-40B4-BE49-F238E27FC236}">
                <a16:creationId xmlns:a16="http://schemas.microsoft.com/office/drawing/2014/main" id="{BA724186-E4AB-4632-AEDF-6191F9BA87F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6148" name="Rectangle 4">
            <a:extLst>
              <a:ext uri="{FF2B5EF4-FFF2-40B4-BE49-F238E27FC236}">
                <a16:creationId xmlns:a16="http://schemas.microsoft.com/office/drawing/2014/main" id="{F1080181-D6A4-4955-B845-FCD8DB06DC30}"/>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Basic SQL Skills</a:t>
            </a:r>
          </a:p>
          <a:p>
            <a:pPr lvl="1" eaLnBrk="1" hangingPunct="1"/>
            <a:r>
              <a:rPr lang="en-US" altLang="en-US" sz="1200" b="1" dirty="0"/>
              <a:t>Select Query</a:t>
            </a:r>
          </a:p>
          <a:p>
            <a:pPr lvl="1" eaLnBrk="1" hangingPunct="1"/>
            <a:r>
              <a:rPr lang="en-US" altLang="en-US" sz="1200" b="1" dirty="0"/>
              <a:t>Aggregation </a:t>
            </a:r>
          </a:p>
          <a:p>
            <a:pPr lvl="1" eaLnBrk="1" hangingPunct="1"/>
            <a:r>
              <a:rPr lang="en-US" altLang="en-US" sz="1200" b="1" dirty="0"/>
              <a:t>Subquery And Views</a:t>
            </a:r>
          </a:p>
          <a:p>
            <a:pPr lvl="1" eaLnBrk="1" hangingPunct="1"/>
            <a:r>
              <a:rPr lang="en-US" altLang="en-US" sz="1200" b="1" dirty="0"/>
              <a:t>Update, Select, and Insert</a:t>
            </a:r>
          </a:p>
          <a:p>
            <a:pPr lvl="1" eaLnBrk="1" hangingPunct="1"/>
            <a:r>
              <a:rPr lang="en-US" altLang="en-US" sz="1200" b="1" dirty="0"/>
              <a:t>Data Types and functions</a:t>
            </a:r>
          </a:p>
          <a:p>
            <a:pPr lvl="1" eaLnBrk="1" hangingPunct="1"/>
            <a:r>
              <a:rPr lang="en-US" altLang="en-US" sz="1200" b="1" dirty="0"/>
              <a:t>Joins</a:t>
            </a:r>
          </a:p>
          <a:p>
            <a:pPr eaLnBrk="1" hangingPunct="1"/>
            <a:r>
              <a:rPr lang="en-US" altLang="en-US" sz="1400" b="1" dirty="0"/>
              <a:t>Database Design and Implementation</a:t>
            </a:r>
          </a:p>
          <a:p>
            <a:pPr lvl="1" eaLnBrk="1" hangingPunct="1"/>
            <a:r>
              <a:rPr lang="en-US" altLang="en-US" sz="1200" b="1" dirty="0"/>
              <a:t>Create and Alter Tables</a:t>
            </a:r>
          </a:p>
          <a:p>
            <a:pPr lvl="1" eaLnBrk="1" hangingPunct="1"/>
            <a:r>
              <a:rPr lang="en-US" altLang="en-US" sz="1200" b="1" dirty="0"/>
              <a:t>Indexes and Keys</a:t>
            </a:r>
          </a:p>
          <a:p>
            <a:pPr lvl="1" eaLnBrk="1" hangingPunct="1"/>
            <a:r>
              <a:rPr lang="en-US" altLang="en-US" sz="1200" b="1" dirty="0"/>
              <a:t>System Objects</a:t>
            </a:r>
          </a:p>
          <a:p>
            <a:pPr marL="0" indent="0" eaLnBrk="1" hangingPunct="1">
              <a:buNone/>
            </a:pPr>
            <a:endParaRPr lang="en-US" altLang="en-US" sz="1400" b="1" dirty="0"/>
          </a:p>
        </p:txBody>
      </p:sp>
    </p:spTree>
    <p:extLst>
      <p:ext uri="{BB962C8B-B14F-4D97-AF65-F5344CB8AC3E}">
        <p14:creationId xmlns:p14="http://schemas.microsoft.com/office/powerpoint/2010/main" val="1716340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9D5C16B-3A3C-41F1-944D-9450ED600BDB}"/>
              </a:ext>
            </a:extLst>
          </p:cNvPr>
          <p:cNvSpPr>
            <a:spLocks noGrp="1" noChangeArrowheads="1"/>
          </p:cNvSpPr>
          <p:nvPr>
            <p:ph type="title"/>
          </p:nvPr>
        </p:nvSpPr>
        <p:spPr/>
        <p:txBody>
          <a:bodyPr/>
          <a:lstStyle/>
          <a:p>
            <a:pPr eaLnBrk="1" hangingPunct="1"/>
            <a:r>
              <a:rPr lang="en-US" altLang="en-US">
                <a:latin typeface="Arial" panose="020B0604020202020204" pitchFamily="34" charset="0"/>
              </a:rPr>
              <a:t>Sub-query: Select within Select		</a:t>
            </a:r>
          </a:p>
        </p:txBody>
      </p:sp>
      <p:sp>
        <p:nvSpPr>
          <p:cNvPr id="23555" name="Rectangle 3">
            <a:extLst>
              <a:ext uri="{FF2B5EF4-FFF2-40B4-BE49-F238E27FC236}">
                <a16:creationId xmlns:a16="http://schemas.microsoft.com/office/drawing/2014/main" id="{A9B33600-DBDC-48DF-B911-8FCD1F8C40A8}"/>
              </a:ext>
            </a:extLst>
          </p:cNvPr>
          <p:cNvSpPr>
            <a:spLocks noGrp="1" noChangeArrowheads="1"/>
          </p:cNvSpPr>
          <p:nvPr>
            <p:ph type="body" idx="1"/>
          </p:nvPr>
        </p:nvSpPr>
        <p:spPr/>
        <p:txBody>
          <a:bodyPr/>
          <a:lstStyle/>
          <a:p>
            <a:pPr eaLnBrk="1" hangingPunct="1"/>
            <a:r>
              <a:rPr lang="en-US" altLang="en-US">
                <a:cs typeface="Times New Roman" panose="02020603050405020304" pitchFamily="18" charset="0"/>
              </a:rPr>
              <a:t>A subquery is a query that is nested inside a SELECT, INSERT, UPDATE, or DELETE statement, or inside another subquery. A subquery can be used anywhere an expression is allowed. </a:t>
            </a:r>
          </a:p>
          <a:p>
            <a:pPr eaLnBrk="1" hangingPunct="1"/>
            <a:endParaRPr lang="en-US" altLang="en-US">
              <a:cs typeface="Times New Roman" panose="02020603050405020304" pitchFamily="18" charset="0"/>
            </a:endParaRPr>
          </a:p>
          <a:p>
            <a:pPr eaLnBrk="1" hangingPunct="1"/>
            <a:r>
              <a:rPr lang="en-US" altLang="en-US">
                <a:cs typeface="Times New Roman" panose="02020603050405020304" pitchFamily="18" charset="0"/>
              </a:rPr>
              <a:t>Example1: Subquery used in a select</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SELECT     LK.IMSDR AS IMSDR, 'CVAS</a:t>
            </a:r>
            <a:r>
              <a:rPr lang="en-US" altLang="en-US">
                <a:solidFill>
                  <a:srgbClr val="808080"/>
                </a:solidFill>
                <a:cs typeface="Times New Roman" panose="02020603050405020304" pitchFamily="18" charset="0"/>
              </a:rPr>
              <a:t>1</a:t>
            </a:r>
            <a:r>
              <a:rPr lang="en-US" altLang="en-US" noProof="1">
                <a:solidFill>
                  <a:srgbClr val="808080"/>
                </a:solidFill>
                <a:cs typeface="Times New Roman" panose="02020603050405020304" pitchFamily="18" charset="0"/>
              </a:rPr>
              <a:t>' AS SalesForce</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FROM         dbo.T_Doctor_All AS DA INNER JOIN</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                          (SELECT DISTINCT IMSDR</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                            FROM          dbo.T_LockDown_2007T2</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                            WHERE      (SalesForce Like ‘CVAS%’)) AS CVASTAR ON LK.IMSDR = CVASTAR.IMSDR</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GROUP BY LK.IMSDR</a:t>
            </a:r>
            <a:endParaRPr lang="en-US" altLang="en-US">
              <a:solidFill>
                <a:srgbClr val="808080"/>
              </a:solidFill>
              <a:cs typeface="Times New Roman" panose="02020603050405020304" pitchFamily="18" charset="0"/>
            </a:endParaRPr>
          </a:p>
          <a:p>
            <a:pPr lvl="1" eaLnBrk="1" hangingPunct="1">
              <a:buFont typeface="Wingdings" panose="05000000000000000000" pitchFamily="2" charset="2"/>
              <a:buNone/>
            </a:pPr>
            <a:endParaRPr lang="en-US" altLang="en-US">
              <a:solidFill>
                <a:srgbClr val="808080"/>
              </a:solidFill>
              <a:cs typeface="Times New Roman" panose="02020603050405020304" pitchFamily="18" charset="0"/>
            </a:endParaRPr>
          </a:p>
          <a:p>
            <a:pPr eaLnBrk="1" hangingPunct="1"/>
            <a:r>
              <a:rPr lang="en-US" altLang="en-US">
                <a:cs typeface="Times New Roman" panose="02020603050405020304" pitchFamily="18" charset="0"/>
              </a:rPr>
              <a:t>Example2: Subquery used in a select to filter data</a:t>
            </a:r>
          </a:p>
          <a:p>
            <a:pPr lvl="1" eaLnBrk="1" hangingPunct="1">
              <a:buFont typeface="Wingdings" panose="05000000000000000000" pitchFamily="2" charset="2"/>
              <a:buNone/>
            </a:pPr>
            <a:endParaRPr lang="en-US" altLang="en-US">
              <a:cs typeface="Times New Roman" panose="02020603050405020304" pitchFamily="18" charset="0"/>
            </a:endParaRP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SELECT     *</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FROM         T_Doctors</a:t>
            </a:r>
            <a:r>
              <a:rPr lang="en-US" altLang="en-US">
                <a:solidFill>
                  <a:srgbClr val="808080"/>
                </a:solidFill>
                <a:cs typeface="Times New Roman" panose="02020603050405020304" pitchFamily="18" charset="0"/>
              </a:rPr>
              <a:t> inner join </a:t>
            </a:r>
            <a:r>
              <a:rPr lang="en-US" altLang="en-US" noProof="1">
                <a:solidFill>
                  <a:srgbClr val="808080"/>
                </a:solidFill>
                <a:cs typeface="Times New Roman" panose="02020603050405020304" pitchFamily="18" charset="0"/>
              </a:rPr>
              <a:t>(SELECT     DOCID</a:t>
            </a:r>
            <a:r>
              <a:rPr lang="en-US" altLang="en-US">
                <a:solidFill>
                  <a:srgbClr val="808080"/>
                </a:solidFill>
                <a:cs typeface="Times New Roman" panose="02020603050405020304" pitchFamily="18" charset="0"/>
              </a:rPr>
              <a:t>, sum(calls) as Calls </a:t>
            </a:r>
            <a:r>
              <a:rPr lang="en-US" altLang="en-US" noProof="1">
                <a:solidFill>
                  <a:srgbClr val="808080"/>
                </a:solidFill>
                <a:cs typeface="Times New Roman" panose="02020603050405020304" pitchFamily="18" charset="0"/>
              </a:rPr>
              <a:t>FROM   T_Calls</a:t>
            </a:r>
            <a:r>
              <a:rPr lang="en-US" altLang="en-US">
                <a:solidFill>
                  <a:srgbClr val="808080"/>
                </a:solidFill>
                <a:cs typeface="Times New Roman" panose="02020603050405020304" pitchFamily="18" charset="0"/>
              </a:rPr>
              <a:t> group by DOCID) as DER on DER.DOCID = T_doctors.DOCID</a:t>
            </a:r>
            <a:endParaRPr lang="en-US" altLang="en-US" noProof="1">
              <a:solidFill>
                <a:srgbClr val="808080"/>
              </a:solidFill>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A052F60-6D63-485D-AC43-BE237EBC3D5B}"/>
              </a:ext>
            </a:extLst>
          </p:cNvPr>
          <p:cNvSpPr>
            <a:spLocks noGrp="1" noChangeArrowheads="1"/>
          </p:cNvSpPr>
          <p:nvPr>
            <p:ph type="title"/>
          </p:nvPr>
        </p:nvSpPr>
        <p:spPr/>
        <p:txBody>
          <a:bodyPr/>
          <a:lstStyle/>
          <a:p>
            <a:pPr eaLnBrk="1" hangingPunct="1"/>
            <a:r>
              <a:rPr lang="en-US" altLang="en-US">
                <a:latin typeface="Arial" panose="020B0604020202020204" pitchFamily="34" charset="0"/>
              </a:rPr>
              <a:t>Sub-query: Continued		</a:t>
            </a:r>
          </a:p>
        </p:txBody>
      </p:sp>
      <p:sp>
        <p:nvSpPr>
          <p:cNvPr id="24579" name="Rectangle 3">
            <a:extLst>
              <a:ext uri="{FF2B5EF4-FFF2-40B4-BE49-F238E27FC236}">
                <a16:creationId xmlns:a16="http://schemas.microsoft.com/office/drawing/2014/main" id="{C297B723-DEAB-416A-B201-C595D7619B85}"/>
              </a:ext>
            </a:extLst>
          </p:cNvPr>
          <p:cNvSpPr>
            <a:spLocks noGrp="1" noChangeArrowheads="1"/>
          </p:cNvSpPr>
          <p:nvPr>
            <p:ph type="body" idx="1"/>
          </p:nvPr>
        </p:nvSpPr>
        <p:spPr/>
        <p:txBody>
          <a:bodyPr/>
          <a:lstStyle/>
          <a:p>
            <a:pPr eaLnBrk="1" hangingPunct="1"/>
            <a:r>
              <a:rPr lang="en-US" altLang="en-US">
                <a:cs typeface="Times New Roman" panose="02020603050405020304" pitchFamily="18" charset="0"/>
              </a:rPr>
              <a:t>Example3: Subquery used to delete data from one table based on data selected from another tables in a subquery (there should be only one column with distinct values selected in a subquery when we are using it to delete)</a:t>
            </a:r>
          </a:p>
          <a:p>
            <a:pPr lvl="1" eaLnBrk="1" hangingPunct="1">
              <a:buFont typeface="Wingdings" panose="05000000000000000000" pitchFamily="2" charset="2"/>
              <a:buNone/>
            </a:pPr>
            <a:endParaRPr lang="en-US" altLang="en-US">
              <a:solidFill>
                <a:srgbClr val="0000FF"/>
              </a:solidFill>
              <a:cs typeface="Times New Roman" panose="02020603050405020304" pitchFamily="18" charset="0"/>
            </a:endParaRP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delete dbo.T_Doctor_Eligible</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where IMSDR in (	</a:t>
            </a:r>
          </a:p>
          <a:p>
            <a:pPr lvl="2" eaLnBrk="1" hangingPunct="1">
              <a:buFontTx/>
              <a:buNone/>
            </a:pPr>
            <a:r>
              <a:rPr lang="en-US" altLang="en-US" noProof="1">
                <a:solidFill>
                  <a:srgbClr val="808080"/>
                </a:solidFill>
                <a:cs typeface="Times New Roman" panose="02020603050405020304" pitchFamily="18" charset="0"/>
              </a:rPr>
              <a:t>SELECT IMSDR</a:t>
            </a:r>
          </a:p>
          <a:p>
            <a:pPr lvl="2" eaLnBrk="1" hangingPunct="1">
              <a:buFontTx/>
              <a:buNone/>
            </a:pPr>
            <a:r>
              <a:rPr lang="en-US" altLang="en-US" noProof="1">
                <a:solidFill>
                  <a:srgbClr val="808080"/>
                </a:solidFill>
                <a:cs typeface="Times New Roman" panose="02020603050405020304" pitchFamily="18" charset="0"/>
              </a:rPr>
              <a:t>FROM dbo.T_BLOCK_LIST AS BLCK ON </a:t>
            </a:r>
          </a:p>
          <a:p>
            <a:pPr lvl="2" eaLnBrk="1" hangingPunct="1">
              <a:buFontTx/>
              <a:buNone/>
            </a:pPr>
            <a:r>
              <a:rPr lang="en-US" altLang="en-US" noProof="1">
                <a:solidFill>
                  <a:srgbClr val="808080"/>
                </a:solidFill>
                <a:cs typeface="Times New Roman" panose="02020603050405020304" pitchFamily="18" charset="0"/>
              </a:rPr>
              <a:t>GROUP BY DA.IMSDR</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 and Salesforce = 'MCL‘</a:t>
            </a:r>
            <a:endParaRPr lang="en-US" altLang="en-US">
              <a:solidFill>
                <a:srgbClr val="808080"/>
              </a:solidFill>
              <a:cs typeface="Times New Roman" panose="02020603050405020304" pitchFamily="18" charset="0"/>
            </a:endParaRPr>
          </a:p>
          <a:p>
            <a:pPr lvl="1" eaLnBrk="1" hangingPunct="1">
              <a:buFont typeface="Wingdings" panose="05000000000000000000" pitchFamily="2" charset="2"/>
              <a:buNone/>
            </a:pPr>
            <a:endParaRPr lang="en-US" altLang="en-US">
              <a:solidFill>
                <a:srgbClr val="808080"/>
              </a:solidFill>
              <a:cs typeface="Times New Roman" panose="02020603050405020304" pitchFamily="18" charset="0"/>
            </a:endParaRPr>
          </a:p>
          <a:p>
            <a:pPr eaLnBrk="1" hangingPunct="1">
              <a:buFont typeface="Wingdings" panose="05000000000000000000" pitchFamily="2" charset="2"/>
              <a:buNone/>
            </a:pPr>
            <a:r>
              <a:rPr lang="en-US" altLang="en-US" b="1">
                <a:cs typeface="Times New Roman" panose="02020603050405020304" pitchFamily="18" charset="0"/>
              </a:rPr>
              <a:t>Note: A subquery can be used as a derived table or it can be the target of a where clause together with "=/in/exists/any/all".</a:t>
            </a:r>
          </a:p>
          <a:p>
            <a:pPr lvl="1" eaLnBrk="1" hangingPunct="1">
              <a:buFont typeface="Wingdings" panose="05000000000000000000" pitchFamily="2" charset="2"/>
              <a:buNone/>
            </a:pPr>
            <a:endParaRPr lang="en-US" altLang="en-US">
              <a:solidFill>
                <a:srgbClr val="FF0000"/>
              </a:solidFill>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111C34A5-739E-4834-AEA7-FEA4EDF56A84}"/>
              </a:ext>
            </a:extLst>
          </p:cNvPr>
          <p:cNvSpPr>
            <a:spLocks noGrp="1" noChangeArrowheads="1"/>
          </p:cNvSpPr>
          <p:nvPr>
            <p:ph type="title"/>
          </p:nvPr>
        </p:nvSpPr>
        <p:spPr/>
        <p:txBody>
          <a:bodyPr/>
          <a:lstStyle/>
          <a:p>
            <a:pPr eaLnBrk="1" hangingPunct="1"/>
            <a:r>
              <a:rPr lang="en-IE" altLang="en-US">
                <a:latin typeface="Arial" panose="020B0604020202020204" pitchFamily="34" charset="0"/>
              </a:rPr>
              <a:t>View</a:t>
            </a:r>
            <a:endParaRPr lang="en-US" altLang="en-US">
              <a:latin typeface="Arial" panose="020B0604020202020204" pitchFamily="34" charset="0"/>
            </a:endParaRPr>
          </a:p>
        </p:txBody>
      </p:sp>
      <p:sp>
        <p:nvSpPr>
          <p:cNvPr id="25603" name="Rectangle 3">
            <a:extLst>
              <a:ext uri="{FF2B5EF4-FFF2-40B4-BE49-F238E27FC236}">
                <a16:creationId xmlns:a16="http://schemas.microsoft.com/office/drawing/2014/main" id="{CEBECFB8-F7F4-4F01-AE3D-0A1340BEA495}"/>
              </a:ext>
            </a:extLst>
          </p:cNvPr>
          <p:cNvSpPr>
            <a:spLocks noGrp="1" noChangeArrowheads="1"/>
          </p:cNvSpPr>
          <p:nvPr>
            <p:ph type="body" idx="1"/>
          </p:nvPr>
        </p:nvSpPr>
        <p:spPr/>
        <p:txBody>
          <a:bodyPr/>
          <a:lstStyle/>
          <a:p>
            <a:pPr eaLnBrk="1" hangingPunct="1">
              <a:lnSpc>
                <a:spcPct val="90000"/>
              </a:lnSpc>
            </a:pPr>
            <a:r>
              <a:rPr lang="en-US" altLang="en-US"/>
              <a:t>A view is a virtual table which does not physically hold data but instead acts like a window into one or more physical tables (known as base tables).  </a:t>
            </a:r>
          </a:p>
          <a:p>
            <a:pPr eaLnBrk="1" hangingPunct="1">
              <a:lnSpc>
                <a:spcPct val="90000"/>
              </a:lnSpc>
            </a:pPr>
            <a:endParaRPr lang="en-US" altLang="en-US"/>
          </a:p>
          <a:p>
            <a:pPr eaLnBrk="1" hangingPunct="1">
              <a:lnSpc>
                <a:spcPct val="90000"/>
              </a:lnSpc>
            </a:pPr>
            <a:r>
              <a:rPr lang="en-US" altLang="en-US"/>
              <a:t>To the end user, a view looks like a table and can generally be treated as a table. </a:t>
            </a:r>
          </a:p>
          <a:p>
            <a:pPr eaLnBrk="1" hangingPunct="1">
              <a:lnSpc>
                <a:spcPct val="90000"/>
              </a:lnSpc>
            </a:pPr>
            <a:endParaRPr lang="en-GB" altLang="en-US"/>
          </a:p>
          <a:p>
            <a:pPr eaLnBrk="1" hangingPunct="1">
              <a:lnSpc>
                <a:spcPct val="90000"/>
              </a:lnSpc>
            </a:pPr>
            <a:r>
              <a:rPr lang="en-GB" altLang="en-US"/>
              <a:t>It saves the user time if a complex query needs</a:t>
            </a:r>
            <a:r>
              <a:rPr lang="en-IE" altLang="en-US"/>
              <a:t> </a:t>
            </a:r>
            <a:r>
              <a:rPr lang="en-GB" altLang="en-US"/>
              <a:t>to be re-executed.</a:t>
            </a:r>
          </a:p>
          <a:p>
            <a:pPr eaLnBrk="1" hangingPunct="1">
              <a:lnSpc>
                <a:spcPct val="90000"/>
              </a:lnSpc>
              <a:buFont typeface="Wingdings" panose="05000000000000000000" pitchFamily="2" charset="2"/>
              <a:buNone/>
            </a:pPr>
            <a:endParaRPr lang="en-GB" altLang="en-US"/>
          </a:p>
          <a:p>
            <a:pPr eaLnBrk="1" hangingPunct="1">
              <a:lnSpc>
                <a:spcPct val="90000"/>
              </a:lnSpc>
            </a:pPr>
            <a:r>
              <a:rPr lang="en-GB" altLang="en-US"/>
              <a:t>SQL Syntax to create a view:</a:t>
            </a:r>
          </a:p>
          <a:p>
            <a:pPr lvl="1" eaLnBrk="1" hangingPunct="1">
              <a:lnSpc>
                <a:spcPct val="90000"/>
              </a:lnSpc>
              <a:buFont typeface="Wingdings" panose="05000000000000000000" pitchFamily="2" charset="2"/>
              <a:buNone/>
            </a:pPr>
            <a:r>
              <a:rPr lang="en-GB" altLang="en-US"/>
              <a:t>	</a:t>
            </a:r>
            <a:r>
              <a:rPr lang="en-GB" altLang="en-US">
                <a:solidFill>
                  <a:srgbClr val="808080"/>
                </a:solidFill>
                <a:cs typeface="Times New Roman" panose="02020603050405020304" pitchFamily="18" charset="0"/>
              </a:rPr>
              <a:t>CREATE VIEW &lt;view_name&gt; [ (&lt;column_list&gt;) ] AS</a:t>
            </a:r>
          </a:p>
          <a:p>
            <a:pPr lvl="1" eaLnBrk="1" hangingPunct="1">
              <a:lnSpc>
                <a:spcPct val="90000"/>
              </a:lnSpc>
              <a:buFont typeface="Wingdings" panose="05000000000000000000" pitchFamily="2" charset="2"/>
              <a:buNone/>
            </a:pPr>
            <a:r>
              <a:rPr lang="en-GB" altLang="en-US">
                <a:solidFill>
                  <a:srgbClr val="808080"/>
                </a:solidFill>
                <a:cs typeface="Times New Roman" panose="02020603050405020304" pitchFamily="18" charset="0"/>
              </a:rPr>
              <a:t>      SELECT &lt;statement&gt;</a:t>
            </a:r>
          </a:p>
          <a:p>
            <a:pPr lvl="1" eaLnBrk="1" hangingPunct="1">
              <a:lnSpc>
                <a:spcPct val="90000"/>
              </a:lnSpc>
              <a:buFont typeface="Wingdings" panose="05000000000000000000" pitchFamily="2" charset="2"/>
              <a:buNone/>
            </a:pPr>
            <a:r>
              <a:rPr lang="en-GB" altLang="en-US">
                <a:solidFill>
                  <a:srgbClr val="808080"/>
                </a:solidFill>
                <a:cs typeface="Times New Roman" panose="02020603050405020304" pitchFamily="18" charset="0"/>
              </a:rPr>
              <a:t>            [ (WITH CHECK OPTION); ]</a:t>
            </a:r>
            <a:endParaRPr lang="en-IE" altLang="en-US">
              <a:solidFill>
                <a:srgbClr val="808080"/>
              </a:solidFill>
              <a:cs typeface="Times New Roman" panose="02020603050405020304" pitchFamily="18" charset="0"/>
            </a:endParaRPr>
          </a:p>
          <a:p>
            <a:pPr eaLnBrk="1" hangingPunct="1">
              <a:lnSpc>
                <a:spcPct val="90000"/>
              </a:lnSpc>
            </a:pPr>
            <a:endParaRPr lang="en-GB" altLang="en-US" sz="1400">
              <a:solidFill>
                <a:srgbClr val="808080"/>
              </a:solidFill>
              <a:cs typeface="Times New Roman" panose="02020603050405020304" pitchFamily="18" charset="0"/>
            </a:endParaRPr>
          </a:p>
          <a:p>
            <a:pPr eaLnBrk="1" hangingPunct="1">
              <a:lnSpc>
                <a:spcPct val="90000"/>
              </a:lnSpc>
            </a:pPr>
            <a:r>
              <a:rPr lang="en-GB" altLang="en-US"/>
              <a:t>It is always easier to use view designer in Enterprise Manager to create and modify a view.</a:t>
            </a:r>
          </a:p>
          <a:p>
            <a:pPr eaLnBrk="1" hangingPunct="1">
              <a:lnSpc>
                <a:spcPct val="90000"/>
              </a:lnSpc>
            </a:pPr>
            <a:endParaRPr lang="en-GB"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9AB6C7C5-F980-405B-81CD-A0BBCA61B1CE}"/>
              </a:ext>
            </a:extLst>
          </p:cNvPr>
          <p:cNvSpPr>
            <a:spLocks noChangeArrowheads="1"/>
          </p:cNvSpPr>
          <p:nvPr/>
        </p:nvSpPr>
        <p:spPr bwMode="auto">
          <a:xfrm>
            <a:off x="1905000" y="1890600"/>
            <a:ext cx="8305800" cy="3048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6147" name="Rectangle 3">
            <a:extLst>
              <a:ext uri="{FF2B5EF4-FFF2-40B4-BE49-F238E27FC236}">
                <a16:creationId xmlns:a16="http://schemas.microsoft.com/office/drawing/2014/main" id="{BA724186-E4AB-4632-AEDF-6191F9BA87F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6148" name="Rectangle 4">
            <a:extLst>
              <a:ext uri="{FF2B5EF4-FFF2-40B4-BE49-F238E27FC236}">
                <a16:creationId xmlns:a16="http://schemas.microsoft.com/office/drawing/2014/main" id="{F1080181-D6A4-4955-B845-FCD8DB06DC30}"/>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Basic SQL Skills</a:t>
            </a:r>
          </a:p>
          <a:p>
            <a:pPr lvl="1" eaLnBrk="1" hangingPunct="1"/>
            <a:r>
              <a:rPr lang="en-US" altLang="en-US" sz="1200" b="1" dirty="0"/>
              <a:t>Select Query</a:t>
            </a:r>
          </a:p>
          <a:p>
            <a:pPr lvl="1" eaLnBrk="1" hangingPunct="1"/>
            <a:r>
              <a:rPr lang="en-US" altLang="en-US" sz="1200" b="1" dirty="0"/>
              <a:t>Aggregation </a:t>
            </a:r>
          </a:p>
          <a:p>
            <a:pPr lvl="1" eaLnBrk="1" hangingPunct="1"/>
            <a:r>
              <a:rPr lang="en-US" altLang="en-US" sz="1200" b="1" dirty="0"/>
              <a:t>Subquery And Views</a:t>
            </a:r>
          </a:p>
          <a:p>
            <a:pPr lvl="1" eaLnBrk="1" hangingPunct="1"/>
            <a:r>
              <a:rPr lang="en-US" altLang="en-US" sz="1200" b="1" dirty="0"/>
              <a:t>Update, Select, and Insert</a:t>
            </a:r>
          </a:p>
          <a:p>
            <a:pPr lvl="1" eaLnBrk="1" hangingPunct="1"/>
            <a:r>
              <a:rPr lang="en-US" altLang="en-US" sz="1200" b="1" dirty="0"/>
              <a:t>Data Types and functions</a:t>
            </a:r>
          </a:p>
          <a:p>
            <a:pPr lvl="1" eaLnBrk="1" hangingPunct="1"/>
            <a:r>
              <a:rPr lang="en-US" altLang="en-US" sz="1200" b="1" dirty="0"/>
              <a:t>Joins</a:t>
            </a:r>
          </a:p>
          <a:p>
            <a:pPr eaLnBrk="1" hangingPunct="1"/>
            <a:r>
              <a:rPr lang="en-US" altLang="en-US" sz="1400" b="1" dirty="0"/>
              <a:t>Database Design and Implementation</a:t>
            </a:r>
          </a:p>
          <a:p>
            <a:pPr lvl="1" eaLnBrk="1" hangingPunct="1"/>
            <a:r>
              <a:rPr lang="en-US" altLang="en-US" sz="1200" b="1" dirty="0"/>
              <a:t>Create and Alter Tables</a:t>
            </a:r>
          </a:p>
          <a:p>
            <a:pPr lvl="1" eaLnBrk="1" hangingPunct="1"/>
            <a:r>
              <a:rPr lang="en-US" altLang="en-US" sz="1200" b="1" dirty="0"/>
              <a:t>Indexes and Keys</a:t>
            </a:r>
          </a:p>
          <a:p>
            <a:pPr lvl="1" eaLnBrk="1" hangingPunct="1"/>
            <a:r>
              <a:rPr lang="en-US" altLang="en-US" sz="1200" b="1" dirty="0"/>
              <a:t>System Objects</a:t>
            </a:r>
          </a:p>
          <a:p>
            <a:pPr marL="0" indent="0" eaLnBrk="1" hangingPunct="1">
              <a:buNone/>
            </a:pPr>
            <a:endParaRPr lang="en-US" altLang="en-US" sz="1400" b="1" dirty="0"/>
          </a:p>
        </p:txBody>
      </p:sp>
    </p:spTree>
    <p:extLst>
      <p:ext uri="{BB962C8B-B14F-4D97-AF65-F5344CB8AC3E}">
        <p14:creationId xmlns:p14="http://schemas.microsoft.com/office/powerpoint/2010/main" val="2595242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C393EEC-7478-4A0A-ADCE-D15D6779486A}"/>
              </a:ext>
            </a:extLst>
          </p:cNvPr>
          <p:cNvSpPr>
            <a:spLocks noGrp="1" noChangeArrowheads="1"/>
          </p:cNvSpPr>
          <p:nvPr>
            <p:ph type="title"/>
          </p:nvPr>
        </p:nvSpPr>
        <p:spPr/>
        <p:txBody>
          <a:bodyPr/>
          <a:lstStyle/>
          <a:p>
            <a:pPr eaLnBrk="1" hangingPunct="1"/>
            <a:r>
              <a:rPr lang="en-US" altLang="en-US">
                <a:latin typeface="Arial" panose="020B0604020202020204" pitchFamily="34" charset="0"/>
              </a:rPr>
              <a:t>INSERT</a:t>
            </a:r>
          </a:p>
        </p:txBody>
      </p:sp>
      <p:sp>
        <p:nvSpPr>
          <p:cNvPr id="27651" name="Rectangle 3">
            <a:extLst>
              <a:ext uri="{FF2B5EF4-FFF2-40B4-BE49-F238E27FC236}">
                <a16:creationId xmlns:a16="http://schemas.microsoft.com/office/drawing/2014/main" id="{4C5B5E2E-F65F-4D49-A89F-17E67F7C6296}"/>
              </a:ext>
            </a:extLst>
          </p:cNvPr>
          <p:cNvSpPr>
            <a:spLocks noGrp="1" noChangeArrowheads="1"/>
          </p:cNvSpPr>
          <p:nvPr>
            <p:ph type="body" idx="1"/>
          </p:nvPr>
        </p:nvSpPr>
        <p:spPr/>
        <p:txBody>
          <a:bodyPr>
            <a:normAutofit fontScale="92500" lnSpcReduction="20000"/>
          </a:bodyPr>
          <a:lstStyle/>
          <a:p>
            <a:pPr eaLnBrk="1" hangingPunct="1"/>
            <a:r>
              <a:rPr lang="en-US" altLang="en-US"/>
              <a:t>The INSERT statement adds one or more new rows to a table. In a simplified treatment, INSERT has this form:</a:t>
            </a:r>
          </a:p>
          <a:p>
            <a:pPr lvl="1" eaLnBrk="1" hangingPunct="1">
              <a:buFont typeface="Wingdings" panose="05000000000000000000" pitchFamily="2" charset="2"/>
              <a:buNone/>
            </a:pPr>
            <a:r>
              <a:rPr lang="en-US" altLang="en-US">
                <a:solidFill>
                  <a:srgbClr val="808080"/>
                </a:solidFill>
                <a:cs typeface="Times New Roman" panose="02020603050405020304" pitchFamily="18" charset="0"/>
              </a:rPr>
              <a:t>INSERT [INTO] table_or_view [(column_list)] data_values</a:t>
            </a:r>
          </a:p>
          <a:p>
            <a:pPr eaLnBrk="1" hangingPunct="1">
              <a:buFont typeface="Wingdings" panose="05000000000000000000" pitchFamily="2" charset="2"/>
              <a:buNone/>
            </a:pPr>
            <a:endParaRPr lang="en-US" altLang="en-US" sz="1400">
              <a:solidFill>
                <a:srgbClr val="808080"/>
              </a:solidFill>
              <a:cs typeface="Times New Roman" panose="02020603050405020304" pitchFamily="18" charset="0"/>
            </a:endParaRPr>
          </a:p>
          <a:p>
            <a:pPr eaLnBrk="1" hangingPunct="1">
              <a:buFont typeface="Wingdings" panose="05000000000000000000" pitchFamily="2" charset="2"/>
              <a:buNone/>
            </a:pPr>
            <a:r>
              <a:rPr lang="en-US" altLang="en-US"/>
              <a:t>Example1: Inserting data using the Values syntax</a:t>
            </a:r>
          </a:p>
          <a:p>
            <a:pPr eaLnBrk="1" hangingPunct="1">
              <a:buFont typeface="Wingdings" panose="05000000000000000000" pitchFamily="2" charset="2"/>
              <a:buNone/>
            </a:pPr>
            <a:endParaRPr lang="en-US" altLang="en-US"/>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INSERT INTO T_TABLE (IMSDR, NRX,PDE, DATE)</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VALUES ('01119898', 200, 1000, GETDATE());</a:t>
            </a:r>
          </a:p>
          <a:p>
            <a:pPr eaLnBrk="1" hangingPunct="1">
              <a:buFont typeface="Wingdings" panose="05000000000000000000" pitchFamily="2" charset="2"/>
              <a:buNone/>
            </a:pPr>
            <a:endParaRPr lang="en-US" altLang="en-US" sz="1400">
              <a:solidFill>
                <a:srgbClr val="808080"/>
              </a:solidFill>
              <a:cs typeface="Times New Roman" panose="02020603050405020304" pitchFamily="18" charset="0"/>
            </a:endParaRPr>
          </a:p>
          <a:p>
            <a:pPr eaLnBrk="1" hangingPunct="1">
              <a:buFont typeface="Wingdings" panose="05000000000000000000" pitchFamily="2" charset="2"/>
              <a:buNone/>
            </a:pPr>
            <a:r>
              <a:rPr lang="en-US" altLang="en-US"/>
              <a:t>Example2: Inserting data using the SELECT</a:t>
            </a:r>
          </a:p>
          <a:p>
            <a:pPr eaLnBrk="1" hangingPunct="1">
              <a:buFont typeface="Wingdings" panose="05000000000000000000" pitchFamily="2" charset="2"/>
              <a:buNone/>
            </a:pPr>
            <a:endParaRPr lang="en-US" altLang="en-US"/>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INSERT INTO T_TABLE</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                      (IMSDR, NRX, PDE, DATE)</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SELECT     IMSDR, </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	(NRX_01 + NRX_02 + NRX_03 + NRX_04 + NRX_05 + NRX_06) AS NRX, </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	</a:t>
            </a:r>
            <a:r>
              <a:rPr lang="en-US" altLang="en-US">
                <a:solidFill>
                  <a:srgbClr val="808080"/>
                </a:solidFill>
                <a:cs typeface="Times New Roman" panose="02020603050405020304" pitchFamily="18" charset="0"/>
              </a:rPr>
              <a:t>(</a:t>
            </a:r>
            <a:r>
              <a:rPr lang="en-US" altLang="en-US" noProof="1">
                <a:solidFill>
                  <a:srgbClr val="808080"/>
                </a:solidFill>
                <a:cs typeface="Times New Roman" panose="02020603050405020304" pitchFamily="18" charset="0"/>
              </a:rPr>
              <a:t>PDE_01 + PDE_02 + PDE_03 + PDE_04 + PDE_05 + PDE_06)</a:t>
            </a:r>
            <a:r>
              <a:rPr lang="en-US" altLang="en-US">
                <a:solidFill>
                  <a:srgbClr val="808080"/>
                </a:solidFill>
                <a:cs typeface="Times New Roman" panose="02020603050405020304" pitchFamily="18" charset="0"/>
              </a:rPr>
              <a:t> </a:t>
            </a:r>
            <a:r>
              <a:rPr lang="en-US" altLang="en-US" noProof="1">
                <a:solidFill>
                  <a:srgbClr val="808080"/>
                </a:solidFill>
                <a:cs typeface="Times New Roman" panose="02020603050405020304" pitchFamily="18" charset="0"/>
              </a:rPr>
              <a:t> AS PDE, </a:t>
            </a:r>
            <a:endParaRPr lang="en-US" altLang="en-US">
              <a:solidFill>
                <a:srgbClr val="808080"/>
              </a:solidFill>
              <a:cs typeface="Times New Roman" panose="02020603050405020304" pitchFamily="18" charset="0"/>
            </a:endParaRPr>
          </a:p>
          <a:p>
            <a:pPr lvl="1" eaLnBrk="1" hangingPunct="1">
              <a:buFont typeface="Wingdings" panose="05000000000000000000" pitchFamily="2" charset="2"/>
              <a:buNone/>
            </a:pPr>
            <a:r>
              <a:rPr lang="en-US" altLang="en-US">
                <a:solidFill>
                  <a:srgbClr val="808080"/>
                </a:solidFill>
                <a:cs typeface="Times New Roman" panose="02020603050405020304" pitchFamily="18" charset="0"/>
              </a:rPr>
              <a:t>	</a:t>
            </a:r>
            <a:r>
              <a:rPr lang="en-US" altLang="en-US" noProof="1">
                <a:solidFill>
                  <a:srgbClr val="808080"/>
                </a:solidFill>
                <a:cs typeface="Times New Roman" panose="02020603050405020304" pitchFamily="18" charset="0"/>
              </a:rPr>
              <a:t>GETDATE() AS </a:t>
            </a:r>
            <a:r>
              <a:rPr lang="en-US" altLang="en-US">
                <a:solidFill>
                  <a:srgbClr val="808080"/>
                </a:solidFill>
                <a:cs typeface="Times New Roman" panose="02020603050405020304" pitchFamily="18" charset="0"/>
              </a:rPr>
              <a:t>DATE</a:t>
            </a:r>
            <a:endParaRPr lang="en-US" altLang="en-US" noProof="1">
              <a:solidFill>
                <a:srgbClr val="808080"/>
              </a:solidFill>
              <a:cs typeface="Times New Roman" panose="02020603050405020304" pitchFamily="18" charset="0"/>
            </a:endParaRP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FROM         RAW_TABLE</a:t>
            </a:r>
          </a:p>
          <a:p>
            <a:pPr lvl="1" eaLnBrk="1" hangingPunct="1">
              <a:buFont typeface="Wingdings" panose="05000000000000000000" pitchFamily="2" charset="2"/>
              <a:buNone/>
            </a:pPr>
            <a:r>
              <a:rPr lang="en-US" altLang="en-US">
                <a:solidFill>
                  <a:srgbClr val="0000FF"/>
                </a:solidFill>
              </a:rPr>
              <a:t>	</a:t>
            </a:r>
            <a:endParaRPr lang="en-US" altLang="en-US" noProof="1">
              <a:solidFill>
                <a:srgbClr val="808080"/>
              </a:solidFill>
            </a:endParaRPr>
          </a:p>
          <a:p>
            <a:pPr eaLnBrk="1" hangingPunct="1">
              <a:buFont typeface="Wingdings" panose="05000000000000000000" pitchFamily="2" charset="2"/>
              <a:buNone/>
            </a:pP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B5815A0-D20F-47A0-8D21-4C7D6D794A10}"/>
              </a:ext>
            </a:extLst>
          </p:cNvPr>
          <p:cNvSpPr>
            <a:spLocks noGrp="1" noChangeArrowheads="1"/>
          </p:cNvSpPr>
          <p:nvPr>
            <p:ph type="title"/>
          </p:nvPr>
        </p:nvSpPr>
        <p:spPr/>
        <p:txBody>
          <a:bodyPr/>
          <a:lstStyle/>
          <a:p>
            <a:pPr eaLnBrk="1" hangingPunct="1"/>
            <a:r>
              <a:rPr lang="en-US" altLang="en-US">
                <a:latin typeface="Arial" panose="020B0604020202020204" pitchFamily="34" charset="0"/>
              </a:rPr>
              <a:t>UPDATE</a:t>
            </a:r>
          </a:p>
        </p:txBody>
      </p:sp>
      <p:sp>
        <p:nvSpPr>
          <p:cNvPr id="28675" name="Rectangle 3">
            <a:extLst>
              <a:ext uri="{FF2B5EF4-FFF2-40B4-BE49-F238E27FC236}">
                <a16:creationId xmlns:a16="http://schemas.microsoft.com/office/drawing/2014/main" id="{A57C73B0-F240-4E02-9C22-D1B1F66D399A}"/>
              </a:ext>
            </a:extLst>
          </p:cNvPr>
          <p:cNvSpPr>
            <a:spLocks noGrp="1" noChangeArrowheads="1"/>
          </p:cNvSpPr>
          <p:nvPr>
            <p:ph type="body" idx="1"/>
          </p:nvPr>
        </p:nvSpPr>
        <p:spPr/>
        <p:txBody>
          <a:bodyPr/>
          <a:lstStyle/>
          <a:p>
            <a:pPr eaLnBrk="1" hangingPunct="1">
              <a:lnSpc>
                <a:spcPct val="90000"/>
              </a:lnSpc>
            </a:pPr>
            <a:r>
              <a:rPr lang="en-US" altLang="en-US">
                <a:cs typeface="Times New Roman" panose="02020603050405020304" pitchFamily="18" charset="0"/>
              </a:rPr>
              <a:t>We can update rows in a table using the UPDATE statement </a:t>
            </a:r>
          </a:p>
          <a:p>
            <a:pPr eaLnBrk="1" hangingPunct="1">
              <a:lnSpc>
                <a:spcPct val="90000"/>
              </a:lnSpc>
              <a:buFont typeface="Wingdings" panose="05000000000000000000" pitchFamily="2" charset="2"/>
              <a:buNone/>
            </a:pPr>
            <a:r>
              <a:rPr lang="en-US" altLang="en-US">
                <a:cs typeface="Times New Roman" panose="02020603050405020304" pitchFamily="18" charset="0"/>
              </a:rPr>
              <a:t> </a:t>
            </a:r>
          </a:p>
          <a:p>
            <a:pPr lvl="1" eaLnBrk="1" hangingPunct="1">
              <a:lnSpc>
                <a:spcPct val="90000"/>
              </a:lnSpc>
              <a:buFont typeface="Wingdings" panose="05000000000000000000" pitchFamily="2" charset="2"/>
              <a:buNone/>
            </a:pPr>
            <a:r>
              <a:rPr lang="en-US" altLang="en-US" noProof="1">
                <a:solidFill>
                  <a:srgbClr val="808080"/>
                </a:solidFill>
                <a:ea typeface="Arial Unicode MS" pitchFamily="34" charset="-128"/>
                <a:cs typeface="Times New Roman" panose="02020603050405020304" pitchFamily="18" charset="0"/>
              </a:rPr>
              <a:t>UPDATE T_njdocs SET state=“NY’</a:t>
            </a:r>
            <a:r>
              <a:rPr lang="en-US" altLang="en-US">
                <a:solidFill>
                  <a:srgbClr val="808080"/>
                </a:solidFill>
                <a:ea typeface="Arial Unicode MS" pitchFamily="34" charset="-128"/>
                <a:cs typeface="Times New Roman" panose="02020603050405020304" pitchFamily="18" charset="0"/>
              </a:rPr>
              <a:t> </a:t>
            </a:r>
            <a:r>
              <a:rPr lang="en-US" altLang="en-US" noProof="1">
                <a:solidFill>
                  <a:srgbClr val="808080"/>
                </a:solidFill>
                <a:ea typeface="Arial Unicode MS" pitchFamily="34" charset="-128"/>
                <a:cs typeface="Times New Roman" panose="02020603050405020304" pitchFamily="18" charset="0"/>
              </a:rPr>
              <a:t>WHERE me IN (SELECT me FROM T_doctors</a:t>
            </a:r>
          </a:p>
          <a:p>
            <a:pPr lvl="1" eaLnBrk="1" hangingPunct="1">
              <a:lnSpc>
                <a:spcPct val="90000"/>
              </a:lnSpc>
              <a:buFont typeface="Wingdings" panose="05000000000000000000" pitchFamily="2" charset="2"/>
              <a:buNone/>
            </a:pPr>
            <a:r>
              <a:rPr lang="en-US" altLang="en-US" noProof="1">
                <a:solidFill>
                  <a:srgbClr val="808080"/>
                </a:solidFill>
                <a:ea typeface="Arial Unicode MS" pitchFamily="34" charset="-128"/>
                <a:cs typeface="Times New Roman" panose="02020603050405020304" pitchFamily="18" charset="0"/>
              </a:rPr>
              <a:t>			WHERE state=“’Y’)</a:t>
            </a:r>
          </a:p>
          <a:p>
            <a:pPr eaLnBrk="1" hangingPunct="1">
              <a:lnSpc>
                <a:spcPct val="90000"/>
              </a:lnSpc>
              <a:buFont typeface="Wingdings" panose="05000000000000000000" pitchFamily="2" charset="2"/>
              <a:buNone/>
            </a:pPr>
            <a:endParaRPr lang="en-US" altLang="en-US" sz="1400" noProof="1">
              <a:solidFill>
                <a:srgbClr val="808080"/>
              </a:solidFill>
              <a:ea typeface="Arial Unicode MS" pitchFamily="34" charset="-128"/>
              <a:cs typeface="Times New Roman" panose="02020603050405020304" pitchFamily="18" charset="0"/>
            </a:endParaRPr>
          </a:p>
          <a:p>
            <a:pPr lvl="1" eaLnBrk="1" hangingPunct="1">
              <a:lnSpc>
                <a:spcPct val="90000"/>
              </a:lnSpc>
              <a:buFont typeface="Wingdings" panose="05000000000000000000" pitchFamily="2" charset="2"/>
              <a:buNone/>
            </a:pPr>
            <a:r>
              <a:rPr lang="en-US" altLang="en-US" noProof="1">
                <a:solidFill>
                  <a:srgbClr val="808080"/>
                </a:solidFill>
                <a:ea typeface="Arial Unicode MS" pitchFamily="34" charset="-128"/>
                <a:cs typeface="Times New Roman" panose="02020603050405020304" pitchFamily="18" charset="0"/>
              </a:rPr>
              <a:t>UPDATE T_Products SET UnitPrice = UnitPrice * 1.1</a:t>
            </a:r>
          </a:p>
          <a:p>
            <a:pPr lvl="1" eaLnBrk="1" hangingPunct="1">
              <a:lnSpc>
                <a:spcPct val="90000"/>
              </a:lnSpc>
              <a:buFont typeface="Wingdings" panose="05000000000000000000" pitchFamily="2" charset="2"/>
              <a:buNone/>
            </a:pPr>
            <a:r>
              <a:rPr lang="en-US" altLang="en-US" noProof="1">
                <a:solidFill>
                  <a:srgbClr val="808080"/>
                </a:solidFill>
                <a:ea typeface="Arial Unicode MS" pitchFamily="34" charset="-128"/>
                <a:cs typeface="Times New Roman" panose="02020603050405020304" pitchFamily="18" charset="0"/>
              </a:rPr>
              <a:t>	WHERE CategoryID = 2</a:t>
            </a:r>
          </a:p>
          <a:p>
            <a:pPr eaLnBrk="1" hangingPunct="1">
              <a:lnSpc>
                <a:spcPct val="90000"/>
              </a:lnSpc>
              <a:buFont typeface="Wingdings" panose="05000000000000000000" pitchFamily="2" charset="2"/>
              <a:buNone/>
            </a:pPr>
            <a:r>
              <a:rPr lang="en-US" altLang="en-US" sz="1400">
                <a:solidFill>
                  <a:srgbClr val="808080"/>
                </a:solidFill>
                <a:ea typeface="Arial Unicode MS" pitchFamily="34" charset="-128"/>
              </a:rPr>
              <a:t>	</a:t>
            </a:r>
            <a:endParaRPr lang="en-US" altLang="en-US" sz="1400" noProof="1">
              <a:solidFill>
                <a:srgbClr val="808080"/>
              </a:solidFill>
              <a:ea typeface="Arial Unicode MS" pitchFamily="34" charset="-128"/>
            </a:endParaRPr>
          </a:p>
          <a:p>
            <a:pPr eaLnBrk="1" hangingPunct="1">
              <a:lnSpc>
                <a:spcPct val="90000"/>
              </a:lnSpc>
            </a:pPr>
            <a:endParaRPr lang="en-US" altLang="en-US" b="1" i="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6A5258C-342F-4C98-AD15-B18709E08259}"/>
              </a:ext>
            </a:extLst>
          </p:cNvPr>
          <p:cNvSpPr>
            <a:spLocks noGrp="1" noChangeArrowheads="1"/>
          </p:cNvSpPr>
          <p:nvPr>
            <p:ph type="title"/>
          </p:nvPr>
        </p:nvSpPr>
        <p:spPr/>
        <p:txBody>
          <a:bodyPr/>
          <a:lstStyle/>
          <a:p>
            <a:pPr eaLnBrk="1" hangingPunct="1"/>
            <a:r>
              <a:rPr lang="en-US" altLang="en-US">
                <a:latin typeface="Arial" panose="020B0604020202020204" pitchFamily="34" charset="0"/>
              </a:rPr>
              <a:t>DELETE</a:t>
            </a:r>
          </a:p>
        </p:txBody>
      </p:sp>
      <p:sp>
        <p:nvSpPr>
          <p:cNvPr id="29699" name="Rectangle 3">
            <a:extLst>
              <a:ext uri="{FF2B5EF4-FFF2-40B4-BE49-F238E27FC236}">
                <a16:creationId xmlns:a16="http://schemas.microsoft.com/office/drawing/2014/main" id="{70FE9AFA-19F6-4E6D-B074-BD1F5E44C9B2}"/>
              </a:ext>
            </a:extLst>
          </p:cNvPr>
          <p:cNvSpPr>
            <a:spLocks noGrp="1" noChangeArrowheads="1"/>
          </p:cNvSpPr>
          <p:nvPr>
            <p:ph type="body" idx="1"/>
          </p:nvPr>
        </p:nvSpPr>
        <p:spPr/>
        <p:txBody>
          <a:bodyPr/>
          <a:lstStyle/>
          <a:p>
            <a:pPr eaLnBrk="1" hangingPunct="1"/>
            <a:r>
              <a:rPr lang="en-US" altLang="en-US">
                <a:cs typeface="Times New Roman" panose="02020603050405020304" pitchFamily="18" charset="0"/>
              </a:rPr>
              <a:t>We can delete rows in a table using the DELETE statement:</a:t>
            </a:r>
          </a:p>
          <a:p>
            <a:pPr eaLnBrk="1" hangingPunct="1">
              <a:buFont typeface="Wingdings" panose="05000000000000000000" pitchFamily="2" charset="2"/>
              <a:buNone/>
            </a:pPr>
            <a:r>
              <a:rPr lang="en-US" altLang="en-US">
                <a:cs typeface="Times New Roman" panose="02020603050405020304" pitchFamily="18" charset="0"/>
              </a:rPr>
              <a:t> </a:t>
            </a:r>
          </a:p>
          <a:p>
            <a:pPr eaLnBrk="1" hangingPunct="1">
              <a:buFont typeface="Wingdings" panose="05000000000000000000" pitchFamily="2" charset="2"/>
              <a:buNone/>
            </a:pPr>
            <a:r>
              <a:rPr lang="en-US" altLang="en-US" sz="1400" b="1">
                <a:cs typeface="Times New Roman" panose="02020603050405020304" pitchFamily="18" charset="0"/>
              </a:rPr>
              <a:t>	</a:t>
            </a:r>
            <a:r>
              <a:rPr lang="en-US" altLang="en-US" sz="1400" noProof="1">
                <a:solidFill>
                  <a:srgbClr val="808080"/>
                </a:solidFill>
                <a:ea typeface="Arial Unicode MS" pitchFamily="34" charset="-128"/>
                <a:cs typeface="Times New Roman" panose="02020603050405020304" pitchFamily="18" charset="0"/>
              </a:rPr>
              <a:t>DELETE FROM T_njdocs 		</a:t>
            </a:r>
          </a:p>
          <a:p>
            <a:pPr eaLnBrk="1" hangingPunct="1">
              <a:buFont typeface="Wingdings" panose="05000000000000000000" pitchFamily="2" charset="2"/>
              <a:buNone/>
            </a:pPr>
            <a:r>
              <a:rPr lang="en-US" altLang="en-US" sz="1400" noProof="1">
                <a:solidFill>
                  <a:srgbClr val="808080"/>
                </a:solidFill>
                <a:ea typeface="Arial Unicode MS" pitchFamily="34" charset="-128"/>
                <a:cs typeface="Times New Roman" panose="02020603050405020304" pitchFamily="18" charset="0"/>
              </a:rPr>
              <a:t>		WHERE me IN (SELECT me FROM doctors AS D </a:t>
            </a:r>
          </a:p>
          <a:p>
            <a:pPr eaLnBrk="1" hangingPunct="1">
              <a:buFont typeface="Wingdings" panose="05000000000000000000" pitchFamily="2" charset="2"/>
              <a:buNone/>
            </a:pPr>
            <a:r>
              <a:rPr lang="en-US" altLang="en-US" sz="1400" noProof="1">
                <a:solidFill>
                  <a:srgbClr val="808080"/>
                </a:solidFill>
                <a:ea typeface="Arial Unicode MS" pitchFamily="34" charset="-128"/>
                <a:cs typeface="Times New Roman" panose="02020603050405020304" pitchFamily="18" charset="0"/>
              </a:rPr>
              <a:t>			WHERE D.FirstName=‘John’ AND</a:t>
            </a:r>
          </a:p>
          <a:p>
            <a:pPr eaLnBrk="1" hangingPunct="1">
              <a:buFont typeface="Wingdings" panose="05000000000000000000" pitchFamily="2" charset="2"/>
              <a:buNone/>
            </a:pPr>
            <a:r>
              <a:rPr lang="en-US" altLang="en-US" sz="1400" noProof="1">
                <a:solidFill>
                  <a:srgbClr val="808080"/>
                </a:solidFill>
                <a:ea typeface="Arial Unicode MS" pitchFamily="34" charset="-128"/>
                <a:cs typeface="Times New Roman" panose="02020603050405020304" pitchFamily="18" charset="0"/>
              </a:rPr>
              <a:t>			D.LastName=‘Smith’)</a:t>
            </a:r>
          </a:p>
          <a:p>
            <a:pPr eaLnBrk="1" hangingPunct="1">
              <a:buFont typeface="Wingdings" panose="05000000000000000000" pitchFamily="2" charset="2"/>
              <a:buNone/>
            </a:pPr>
            <a:endParaRPr lang="en-US" altLang="en-US" sz="1400">
              <a:solidFill>
                <a:srgbClr val="808080"/>
              </a:solidFill>
              <a:ea typeface="Arial Unicode MS" pitchFamily="34" charset="-128"/>
              <a:cs typeface="Times New Roman" panose="02020603050405020304" pitchFamily="18" charset="0"/>
            </a:endParaRPr>
          </a:p>
          <a:p>
            <a:pPr eaLnBrk="1" hangingPunct="1"/>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C9337E5-21AF-42B6-B9BF-2727A9014D6A}"/>
              </a:ext>
            </a:extLst>
          </p:cNvPr>
          <p:cNvSpPr>
            <a:spLocks noGrp="1" noChangeArrowheads="1"/>
          </p:cNvSpPr>
          <p:nvPr>
            <p:ph type="title"/>
          </p:nvPr>
        </p:nvSpPr>
        <p:spPr/>
        <p:txBody>
          <a:bodyPr/>
          <a:lstStyle/>
          <a:p>
            <a:pPr eaLnBrk="1" hangingPunct="1"/>
            <a:r>
              <a:rPr lang="en-US" altLang="en-US">
                <a:latin typeface="Arial" panose="020B0604020202020204" pitchFamily="34" charset="0"/>
              </a:rPr>
              <a:t>SQL Scripts, Batches, and Stored Procedures</a:t>
            </a:r>
          </a:p>
        </p:txBody>
      </p:sp>
      <p:sp>
        <p:nvSpPr>
          <p:cNvPr id="5123" name="Rectangle 3">
            <a:extLst>
              <a:ext uri="{FF2B5EF4-FFF2-40B4-BE49-F238E27FC236}">
                <a16:creationId xmlns:a16="http://schemas.microsoft.com/office/drawing/2014/main" id="{A69B83D6-773D-4239-944A-F29270553619}"/>
              </a:ext>
            </a:extLst>
          </p:cNvPr>
          <p:cNvSpPr>
            <a:spLocks noGrp="1" noChangeArrowheads="1"/>
          </p:cNvSpPr>
          <p:nvPr>
            <p:ph type="body" idx="1"/>
          </p:nvPr>
        </p:nvSpPr>
        <p:spPr/>
        <p:txBody>
          <a:bodyPr/>
          <a:lstStyle/>
          <a:p>
            <a:pPr eaLnBrk="1" hangingPunct="1"/>
            <a:r>
              <a:rPr lang="en-US" altLang="en-US" dirty="0"/>
              <a:t>Transact-SQL (T-SQL) is the programming language for SQL Server. It is not as powerful as those true programming languages but it blows other languages away when it comes to what T-SQL is supposed to do – work on data definition, manipulation, and access.</a:t>
            </a:r>
          </a:p>
          <a:p>
            <a:pPr eaLnBrk="1" hangingPunct="1"/>
            <a:endParaRPr lang="en-US" altLang="en-US" dirty="0"/>
          </a:p>
          <a:p>
            <a:pPr eaLnBrk="1" hangingPunct="1"/>
            <a:r>
              <a:rPr lang="en-US" altLang="en-US" dirty="0"/>
              <a:t>A script is a text flat file. Every SELECT statement or UPDATE statement is of a T-SQL script. Of course, it offers more than those SQL queries we have introduced so far, you can define variables, write control-of-flow statements such as “if …else ..” and “while …” and some other functionalities.</a:t>
            </a:r>
          </a:p>
          <a:p>
            <a:pPr eaLnBrk="1" hangingPunct="1"/>
            <a:endParaRPr lang="en-US" altLang="en-US" dirty="0"/>
          </a:p>
          <a:p>
            <a:pPr eaLnBrk="1" hangingPunct="1"/>
            <a:r>
              <a:rPr lang="en-US" altLang="en-US" dirty="0"/>
              <a:t>A stored procedure is a script or batch that is stored in the database rather than in a separate file. Of course, stored procedures have extra things such as input parameters, output parameters and return values.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9AB6C7C5-F980-405B-81CD-A0BBCA61B1CE}"/>
              </a:ext>
            </a:extLst>
          </p:cNvPr>
          <p:cNvSpPr>
            <a:spLocks noChangeArrowheads="1"/>
          </p:cNvSpPr>
          <p:nvPr/>
        </p:nvSpPr>
        <p:spPr bwMode="auto">
          <a:xfrm>
            <a:off x="1752600" y="2123440"/>
            <a:ext cx="8305800" cy="3048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6147" name="Rectangle 3">
            <a:extLst>
              <a:ext uri="{FF2B5EF4-FFF2-40B4-BE49-F238E27FC236}">
                <a16:creationId xmlns:a16="http://schemas.microsoft.com/office/drawing/2014/main" id="{BA724186-E4AB-4632-AEDF-6191F9BA87F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6148" name="Rectangle 4">
            <a:extLst>
              <a:ext uri="{FF2B5EF4-FFF2-40B4-BE49-F238E27FC236}">
                <a16:creationId xmlns:a16="http://schemas.microsoft.com/office/drawing/2014/main" id="{F1080181-D6A4-4955-B845-FCD8DB06DC30}"/>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Basic SQL Skills</a:t>
            </a:r>
          </a:p>
          <a:p>
            <a:pPr lvl="1" eaLnBrk="1" hangingPunct="1"/>
            <a:r>
              <a:rPr lang="en-US" altLang="en-US" sz="1200" b="1" dirty="0"/>
              <a:t>Select Query</a:t>
            </a:r>
          </a:p>
          <a:p>
            <a:pPr lvl="1" eaLnBrk="1" hangingPunct="1"/>
            <a:r>
              <a:rPr lang="en-US" altLang="en-US" sz="1200" b="1" dirty="0"/>
              <a:t>Aggregation </a:t>
            </a:r>
          </a:p>
          <a:p>
            <a:pPr lvl="1" eaLnBrk="1" hangingPunct="1"/>
            <a:r>
              <a:rPr lang="en-US" altLang="en-US" sz="1200" b="1" dirty="0"/>
              <a:t>Subquery And Views</a:t>
            </a:r>
          </a:p>
          <a:p>
            <a:pPr lvl="1" eaLnBrk="1" hangingPunct="1"/>
            <a:r>
              <a:rPr lang="en-US" altLang="en-US" sz="1200" b="1" dirty="0"/>
              <a:t>Update, Select, and Insert</a:t>
            </a:r>
          </a:p>
          <a:p>
            <a:pPr lvl="1" eaLnBrk="1" hangingPunct="1"/>
            <a:r>
              <a:rPr lang="en-US" altLang="en-US" sz="1200" b="1" dirty="0"/>
              <a:t>Data Types and functions</a:t>
            </a:r>
          </a:p>
          <a:p>
            <a:pPr lvl="1" eaLnBrk="1" hangingPunct="1"/>
            <a:r>
              <a:rPr lang="en-US" altLang="en-US" sz="1200" b="1" dirty="0"/>
              <a:t>Joins</a:t>
            </a:r>
          </a:p>
          <a:p>
            <a:pPr eaLnBrk="1" hangingPunct="1"/>
            <a:r>
              <a:rPr lang="en-US" altLang="en-US" sz="1400" b="1" dirty="0"/>
              <a:t>Database Design and Implementation</a:t>
            </a:r>
          </a:p>
          <a:p>
            <a:pPr lvl="1" eaLnBrk="1" hangingPunct="1"/>
            <a:r>
              <a:rPr lang="en-US" altLang="en-US" sz="1200" b="1" dirty="0"/>
              <a:t>Create and Alter Tables</a:t>
            </a:r>
          </a:p>
          <a:p>
            <a:pPr lvl="1" eaLnBrk="1" hangingPunct="1"/>
            <a:r>
              <a:rPr lang="en-US" altLang="en-US" sz="1200" b="1" dirty="0"/>
              <a:t>Indexes and Keys</a:t>
            </a:r>
          </a:p>
          <a:p>
            <a:pPr lvl="1" eaLnBrk="1" hangingPunct="1"/>
            <a:r>
              <a:rPr lang="en-US" altLang="en-US" sz="1200" b="1" dirty="0"/>
              <a:t>System Objects</a:t>
            </a:r>
          </a:p>
          <a:p>
            <a:pPr marL="0" indent="0" eaLnBrk="1" hangingPunct="1">
              <a:buNone/>
            </a:pPr>
            <a:endParaRPr lang="en-US" altLang="en-US" sz="1400" b="1" dirty="0"/>
          </a:p>
        </p:txBody>
      </p:sp>
    </p:spTree>
    <p:extLst>
      <p:ext uri="{BB962C8B-B14F-4D97-AF65-F5344CB8AC3E}">
        <p14:creationId xmlns:p14="http://schemas.microsoft.com/office/powerpoint/2010/main" val="2108111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92007B7-D4F8-41F2-8B25-7F552D598AAA}"/>
              </a:ext>
            </a:extLst>
          </p:cNvPr>
          <p:cNvSpPr>
            <a:spLocks noGrp="1" noChangeArrowheads="1"/>
          </p:cNvSpPr>
          <p:nvPr>
            <p:ph type="title"/>
          </p:nvPr>
        </p:nvSpPr>
        <p:spPr/>
        <p:txBody>
          <a:bodyPr/>
          <a:lstStyle/>
          <a:p>
            <a:pPr eaLnBrk="1" hangingPunct="1"/>
            <a:r>
              <a:rPr lang="en-US" altLang="en-US">
                <a:latin typeface="Arial" panose="020B0604020202020204" pitchFamily="34" charset="0"/>
              </a:rPr>
              <a:t>Data Types</a:t>
            </a:r>
          </a:p>
        </p:txBody>
      </p:sp>
      <p:graphicFrame>
        <p:nvGraphicFramePr>
          <p:cNvPr id="1381713" name="Group 337">
            <a:extLst>
              <a:ext uri="{FF2B5EF4-FFF2-40B4-BE49-F238E27FC236}">
                <a16:creationId xmlns:a16="http://schemas.microsoft.com/office/drawing/2014/main" id="{BABC97DA-BD8F-4BAE-8566-8AEA3C0CB3DA}"/>
              </a:ext>
            </a:extLst>
          </p:cNvPr>
          <p:cNvGraphicFramePr>
            <a:graphicFrameLocks noGrp="1"/>
          </p:cNvGraphicFramePr>
          <p:nvPr>
            <p:ph idx="1"/>
          </p:nvPr>
        </p:nvGraphicFramePr>
        <p:xfrm>
          <a:off x="1828800" y="990600"/>
          <a:ext cx="8382000" cy="5106991"/>
        </p:xfrm>
        <a:graphic>
          <a:graphicData uri="http://schemas.openxmlformats.org/drawingml/2006/table">
            <a:tbl>
              <a:tblPr/>
              <a:tblGrid>
                <a:gridCol w="1504950">
                  <a:extLst>
                    <a:ext uri="{9D8B030D-6E8A-4147-A177-3AD203B41FA5}">
                      <a16:colId xmlns:a16="http://schemas.microsoft.com/office/drawing/2014/main" val="20000"/>
                    </a:ext>
                  </a:extLst>
                </a:gridCol>
                <a:gridCol w="6877050">
                  <a:extLst>
                    <a:ext uri="{9D8B030D-6E8A-4147-A177-3AD203B41FA5}">
                      <a16:colId xmlns:a16="http://schemas.microsoft.com/office/drawing/2014/main" val="20001"/>
                    </a:ext>
                  </a:extLst>
                </a:gridCol>
              </a:tblGrid>
              <a:tr h="212725">
                <a:tc gridSpan="2">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charset="0"/>
                          <a:cs typeface="Arial" charset="0"/>
                        </a:rPr>
                        <a:t>Exact Numeric</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en-US"/>
                    </a:p>
                  </a:txBody>
                  <a:tcPr/>
                </a:tc>
                <a:extLst>
                  <a:ext uri="{0D108BD9-81ED-4DB2-BD59-A6C34878D82A}">
                    <a16:rowId xmlns:a16="http://schemas.microsoft.com/office/drawing/2014/main" val="10000"/>
                  </a:ext>
                </a:extLst>
              </a:tr>
              <a:tr h="214313">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Data Type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Description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3048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BigInt</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Used when integer values might exceed the range that is supported by the int data type.                                                                                                                 </a:t>
                      </a:r>
                      <a:r>
                        <a:rPr kumimoji="0" lang="en-US" altLang="en-US" sz="1000" b="0" i="1" u="none" strike="noStrike" cap="none" normalizeH="0" baseline="0">
                          <a:ln>
                            <a:noFill/>
                          </a:ln>
                          <a:solidFill>
                            <a:schemeClr val="tx1"/>
                          </a:solidFill>
                          <a:effectLst/>
                          <a:latin typeface="Arial" charset="0"/>
                          <a:cs typeface="Arial" charset="0"/>
                        </a:rPr>
                        <a:t>Range:</a:t>
                      </a:r>
                      <a:r>
                        <a:rPr kumimoji="0" lang="en-US" altLang="en-US" sz="1000" b="0" i="0" u="none" strike="noStrike" cap="none" normalizeH="0" baseline="0">
                          <a:ln>
                            <a:noFill/>
                          </a:ln>
                          <a:solidFill>
                            <a:schemeClr val="tx1"/>
                          </a:solidFill>
                          <a:effectLst/>
                          <a:latin typeface="Arial" charset="0"/>
                          <a:cs typeface="Arial" charset="0"/>
                        </a:rPr>
                        <a:t> -2^63 to -2^(63-1)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Int</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Exact-number data types that use integer data.                                                                                                                                                                            </a:t>
                      </a:r>
                      <a:r>
                        <a:rPr kumimoji="0" lang="en-US" altLang="en-US" sz="1000" b="0" i="1" u="none" strike="noStrike" cap="none" normalizeH="0" baseline="0">
                          <a:ln>
                            <a:noFill/>
                          </a:ln>
                          <a:solidFill>
                            <a:schemeClr val="tx1"/>
                          </a:solidFill>
                          <a:effectLst/>
                          <a:latin typeface="Arial" charset="0"/>
                          <a:cs typeface="Arial" charset="0"/>
                        </a:rPr>
                        <a:t>Range:</a:t>
                      </a:r>
                      <a:r>
                        <a:rPr kumimoji="0" lang="en-US" altLang="en-US" sz="1000" b="0" i="0" u="none" strike="noStrike" cap="none" normalizeH="0" baseline="0">
                          <a:ln>
                            <a:noFill/>
                          </a:ln>
                          <a:solidFill>
                            <a:schemeClr val="tx1"/>
                          </a:solidFill>
                          <a:effectLst/>
                          <a:latin typeface="Arial" charset="0"/>
                          <a:cs typeface="Arial" charset="0"/>
                        </a:rPr>
                        <a:t>-2^31 to -2^(31 -1)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SmallInt</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Exact-number data types that use integer data.                                                                                                                                                                            </a:t>
                      </a:r>
                      <a:r>
                        <a:rPr kumimoji="0" lang="en-US" altLang="en-US" sz="1000" b="0" i="1" u="none" strike="noStrike" cap="none" normalizeH="0" baseline="0">
                          <a:ln>
                            <a:noFill/>
                          </a:ln>
                          <a:solidFill>
                            <a:schemeClr val="tx1"/>
                          </a:solidFill>
                          <a:effectLst/>
                          <a:latin typeface="Arial" charset="0"/>
                          <a:cs typeface="Arial" charset="0"/>
                        </a:rPr>
                        <a:t>Range:</a:t>
                      </a:r>
                      <a:r>
                        <a:rPr kumimoji="0" lang="en-US" altLang="en-US" sz="1000" b="0" i="0" u="none" strike="noStrike" cap="none" normalizeH="0" baseline="0">
                          <a:ln>
                            <a:noFill/>
                          </a:ln>
                          <a:solidFill>
                            <a:schemeClr val="tx1"/>
                          </a:solidFill>
                          <a:effectLst/>
                          <a:latin typeface="Arial" charset="0"/>
                          <a:cs typeface="Arial" charset="0"/>
                        </a:rPr>
                        <a:t>-2^15 to -2^(15 -1)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TinyInt</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Exact-number data types that use integer data.                                                                                                                                                                            </a:t>
                      </a:r>
                      <a:r>
                        <a:rPr kumimoji="0" lang="en-US" altLang="en-US" sz="1000" b="0" i="1" u="none" strike="noStrike" cap="none" normalizeH="0" baseline="0">
                          <a:ln>
                            <a:noFill/>
                          </a:ln>
                          <a:solidFill>
                            <a:schemeClr val="tx1"/>
                          </a:solidFill>
                          <a:effectLst/>
                          <a:latin typeface="Arial" charset="0"/>
                          <a:cs typeface="Arial" charset="0"/>
                        </a:rPr>
                        <a:t>Range:</a:t>
                      </a:r>
                      <a:r>
                        <a:rPr kumimoji="0" lang="en-US" altLang="en-US" sz="1000" b="0" i="0" u="none" strike="noStrike" cap="none" normalizeH="0" baseline="0">
                          <a:ln>
                            <a:noFill/>
                          </a:ln>
                          <a:solidFill>
                            <a:schemeClr val="tx1"/>
                          </a:solidFill>
                          <a:effectLst/>
                          <a:latin typeface="Arial" charset="0"/>
                          <a:cs typeface="Arial" charset="0"/>
                        </a:rPr>
                        <a:t>0 to 255</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4313">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Bit</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An integer data type that can take a value of 1, 0, or 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27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Decimal / Numeric</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Numeric data types that have fixed precision and scale.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27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Money / </a:t>
                      </a:r>
                      <a:r>
                        <a:rPr kumimoji="0" lang="en-US" altLang="en-US" sz="1000" b="0" i="0" u="none" strike="noStrike" cap="none" normalizeH="0" baseline="0" dirty="0" err="1">
                          <a:ln>
                            <a:noFill/>
                          </a:ln>
                          <a:solidFill>
                            <a:schemeClr val="tx1"/>
                          </a:solidFill>
                          <a:effectLst/>
                          <a:latin typeface="Arial" charset="0"/>
                          <a:cs typeface="Arial" charset="0"/>
                        </a:rPr>
                        <a:t>SmallMoney</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Data types that represent monetary or currency values.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33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9"/>
                  </a:ext>
                </a:extLst>
              </a:tr>
              <a:tr h="2333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12725">
                <a:tc gridSpan="2">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charset="0"/>
                          <a:cs typeface="Arial" charset="0"/>
                        </a:rPr>
                        <a:t>Approximate Numbers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en-US"/>
                    </a:p>
                  </a:txBody>
                  <a:tcPr/>
                </a:tc>
                <a:extLst>
                  <a:ext uri="{0D108BD9-81ED-4DB2-BD59-A6C34878D82A}">
                    <a16:rowId xmlns:a16="http://schemas.microsoft.com/office/drawing/2014/main" val="10011"/>
                  </a:ext>
                </a:extLst>
              </a:tr>
              <a:tr h="2127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Data Type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Description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12"/>
                  </a:ext>
                </a:extLst>
              </a:tr>
              <a:tr h="3048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Float</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Approximate-number data types for use with floating point numeric data.                                                                                                                                                                            </a:t>
                      </a:r>
                      <a:r>
                        <a:rPr kumimoji="0" lang="en-US" altLang="en-US" sz="1000" b="0" i="1" u="none" strike="noStrike" cap="none" normalizeH="0" baseline="0">
                          <a:ln>
                            <a:noFill/>
                          </a:ln>
                          <a:solidFill>
                            <a:schemeClr val="tx1"/>
                          </a:solidFill>
                          <a:effectLst/>
                          <a:latin typeface="Arial" charset="0"/>
                          <a:cs typeface="Arial" charset="0"/>
                        </a:rPr>
                        <a:t>Range:</a:t>
                      </a:r>
                      <a:r>
                        <a:rPr kumimoji="0" lang="en-US" altLang="en-US" sz="1000" b="0" i="0" u="none" strike="noStrike" cap="none" normalizeH="0" baseline="0">
                          <a:ln>
                            <a:noFill/>
                          </a:ln>
                          <a:solidFill>
                            <a:schemeClr val="tx1"/>
                          </a:solidFill>
                          <a:effectLst/>
                          <a:latin typeface="Arial" charset="0"/>
                          <a:cs typeface="Arial" charset="0"/>
                        </a:rPr>
                        <a:t>- 1.79E+308 to -2.23E-308, 0 and 2.23E-308 to 1.79E+308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048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Real</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Approximate-number data types for use with floating point numeric data.                                                                                                                                                                            </a:t>
                      </a:r>
                      <a:r>
                        <a:rPr kumimoji="0" lang="en-US" altLang="en-US" sz="1000" b="0" i="1" u="none" strike="noStrike" cap="none" normalizeH="0" baseline="0">
                          <a:ln>
                            <a:noFill/>
                          </a:ln>
                          <a:solidFill>
                            <a:schemeClr val="tx1"/>
                          </a:solidFill>
                          <a:effectLst/>
                          <a:latin typeface="Arial" charset="0"/>
                          <a:cs typeface="Arial" charset="0"/>
                        </a:rPr>
                        <a:t>Range:</a:t>
                      </a:r>
                      <a:r>
                        <a:rPr kumimoji="0" lang="en-US" altLang="en-US" sz="1000" b="0" i="0" u="none" strike="noStrike" cap="none" normalizeH="0" baseline="0">
                          <a:ln>
                            <a:noFill/>
                          </a:ln>
                          <a:solidFill>
                            <a:schemeClr val="tx1"/>
                          </a:solidFill>
                          <a:effectLst/>
                          <a:latin typeface="Arial" charset="0"/>
                          <a:cs typeface="Arial" charset="0"/>
                        </a:rPr>
                        <a:t>- 3.40E + 38 to -1.18E - 38, 0 and 1.18E - 38 to 3.40E + 38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333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15"/>
                  </a:ext>
                </a:extLst>
              </a:tr>
              <a:tr h="2333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12725">
                <a:tc gridSpan="2">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charset="0"/>
                          <a:cs typeface="Arial" charset="0"/>
                        </a:rPr>
                        <a:t>Date and Time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en-US"/>
                    </a:p>
                  </a:txBody>
                  <a:tcPr/>
                </a:tc>
                <a:extLst>
                  <a:ext uri="{0D108BD9-81ED-4DB2-BD59-A6C34878D82A}">
                    <a16:rowId xmlns:a16="http://schemas.microsoft.com/office/drawing/2014/main" val="10017"/>
                  </a:ext>
                </a:extLst>
              </a:tr>
              <a:tr h="2127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Data Type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Description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18"/>
                  </a:ext>
                </a:extLst>
              </a:tr>
              <a:tr h="214313">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DateTime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For representing the date and the time of day</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2127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SmallDateTime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Same as </a:t>
                      </a:r>
                      <a:r>
                        <a:rPr kumimoji="0" lang="en-US" altLang="en-US" sz="1000" b="0" i="0" u="none" strike="noStrike" cap="none" normalizeH="0" baseline="0" dirty="0" err="1">
                          <a:ln>
                            <a:noFill/>
                          </a:ln>
                          <a:solidFill>
                            <a:schemeClr val="tx1"/>
                          </a:solidFill>
                          <a:effectLst/>
                          <a:latin typeface="Arial" charset="0"/>
                          <a:cs typeface="Arial" charset="0"/>
                        </a:rPr>
                        <a:t>DateTime</a:t>
                      </a:r>
                      <a:r>
                        <a:rPr kumimoji="0" lang="en-US" altLang="en-US" sz="1000" b="0" i="0" u="none" strike="noStrike" cap="none" normalizeH="0" baseline="0" dirty="0">
                          <a:ln>
                            <a:noFill/>
                          </a:ln>
                          <a:solidFill>
                            <a:schemeClr val="tx1"/>
                          </a:solidFill>
                          <a:effectLst/>
                          <a:latin typeface="Arial" charset="0"/>
                          <a:cs typeface="Arial" charset="0"/>
                        </a:rPr>
                        <a:t> but with less precision</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AE84852-2670-4E29-827E-8002C6313131}"/>
              </a:ext>
            </a:extLst>
          </p:cNvPr>
          <p:cNvSpPr>
            <a:spLocks noGrp="1" noChangeArrowheads="1"/>
          </p:cNvSpPr>
          <p:nvPr>
            <p:ph type="title"/>
          </p:nvPr>
        </p:nvSpPr>
        <p:spPr/>
        <p:txBody>
          <a:bodyPr/>
          <a:lstStyle/>
          <a:p>
            <a:pPr eaLnBrk="1" hangingPunct="1"/>
            <a:r>
              <a:rPr lang="en-US" altLang="en-US">
                <a:latin typeface="Arial" panose="020B0604020202020204" pitchFamily="34" charset="0"/>
              </a:rPr>
              <a:t>Data Types: Continued</a:t>
            </a:r>
          </a:p>
        </p:txBody>
      </p:sp>
      <p:graphicFrame>
        <p:nvGraphicFramePr>
          <p:cNvPr id="1387719" name="Group 199">
            <a:extLst>
              <a:ext uri="{FF2B5EF4-FFF2-40B4-BE49-F238E27FC236}">
                <a16:creationId xmlns:a16="http://schemas.microsoft.com/office/drawing/2014/main" id="{395B7CED-812C-4004-9510-057CF902F141}"/>
              </a:ext>
            </a:extLst>
          </p:cNvPr>
          <p:cNvGraphicFramePr>
            <a:graphicFrameLocks noGrp="1"/>
          </p:cNvGraphicFramePr>
          <p:nvPr>
            <p:ph idx="1"/>
          </p:nvPr>
        </p:nvGraphicFramePr>
        <p:xfrm>
          <a:off x="1828800" y="990600"/>
          <a:ext cx="8382000" cy="5105406"/>
        </p:xfrm>
        <a:graphic>
          <a:graphicData uri="http://schemas.openxmlformats.org/drawingml/2006/table">
            <a:tbl>
              <a:tblPr/>
              <a:tblGrid>
                <a:gridCol w="1504950">
                  <a:extLst>
                    <a:ext uri="{9D8B030D-6E8A-4147-A177-3AD203B41FA5}">
                      <a16:colId xmlns:a16="http://schemas.microsoft.com/office/drawing/2014/main" val="20000"/>
                    </a:ext>
                  </a:extLst>
                </a:gridCol>
                <a:gridCol w="6877050">
                  <a:extLst>
                    <a:ext uri="{9D8B030D-6E8A-4147-A177-3AD203B41FA5}">
                      <a16:colId xmlns:a16="http://schemas.microsoft.com/office/drawing/2014/main" val="20001"/>
                    </a:ext>
                  </a:extLst>
                </a:gridCol>
              </a:tblGrid>
              <a:tr h="249238">
                <a:tc gridSpan="2">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charset="0"/>
                          <a:cs typeface="Arial" charset="0"/>
                        </a:rPr>
                        <a:t>Character Strings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en-US"/>
                    </a:p>
                  </a:txBody>
                  <a:tcPr/>
                </a:tc>
                <a:extLst>
                  <a:ext uri="{0D108BD9-81ED-4DB2-BD59-A6C34878D82A}">
                    <a16:rowId xmlns:a16="http://schemas.microsoft.com/office/drawing/2014/main" val="10000"/>
                  </a:ext>
                </a:extLst>
              </a:tr>
              <a:tr h="2476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Data Type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Description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2492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Char</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Fixed-length, non-Unicode character data</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76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Varchar</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Variable-length, non-Unicode character data</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92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Text</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Fixed and variable-length data types for storing large Non-Unicode character and binary data</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98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dirty="0">
                        <a:ln>
                          <a:noFill/>
                        </a:ln>
                        <a:solidFill>
                          <a:srgbClr val="5000A0"/>
                        </a:solidFill>
                        <a:effectLst/>
                        <a:latin typeface="Arial" charset="0"/>
                      </a:endParaRPr>
                    </a:p>
                  </a:txBody>
                  <a:tcPr marL="0" marR="0" marT="0" marB="0" anchor="ctr"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5"/>
                  </a:ext>
                </a:extLst>
              </a:tr>
              <a:tr h="2714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cap="flat">
                      <a:noFill/>
                    </a:lnL>
                    <a:lnR>
                      <a:noFill/>
                    </a:lnR>
                    <a:lnT>
                      <a:noFill/>
                    </a:lnT>
                    <a:lnB>
                      <a:noFill/>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714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7650">
                <a:tc gridSpan="2">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charset="0"/>
                          <a:cs typeface="Arial" charset="0"/>
                        </a:rPr>
                        <a:t>Unicode Character Strings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en-US"/>
                    </a:p>
                  </a:txBody>
                  <a:tcPr/>
                </a:tc>
                <a:extLst>
                  <a:ext uri="{0D108BD9-81ED-4DB2-BD59-A6C34878D82A}">
                    <a16:rowId xmlns:a16="http://schemas.microsoft.com/office/drawing/2014/main" val="10008"/>
                  </a:ext>
                </a:extLst>
              </a:tr>
              <a:tr h="2492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Data Type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Description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9"/>
                  </a:ext>
                </a:extLst>
              </a:tr>
              <a:tr h="2492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Nchar</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Fixed-length Unicode character data</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76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Nvarchar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Variable-length Unicode character data</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92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Ntext</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Fixed and variable-length data types for storing large Unicode character and binary data</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98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13"/>
                  </a:ext>
                </a:extLst>
              </a:tr>
              <a:tr h="2714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dirty="0">
                        <a:ln>
                          <a:noFill/>
                        </a:ln>
                        <a:solidFill>
                          <a:srgbClr val="5000A0"/>
                        </a:solidFill>
                        <a:effectLst/>
                        <a:latin typeface="Arial" charset="0"/>
                      </a:endParaRPr>
                    </a:p>
                  </a:txBody>
                  <a:tcPr marL="0" marR="0" marT="0" marB="0" anchor="ctr" horzOverflow="overflow">
                    <a:lnL cap="flat">
                      <a:noFill/>
                    </a:lnL>
                    <a:lnR>
                      <a:noFill/>
                    </a:lnR>
                    <a:lnT>
                      <a:noFill/>
                    </a:lnT>
                    <a:lnB>
                      <a:noFill/>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4"/>
                  </a:ext>
                </a:extLst>
              </a:tr>
              <a:tr h="2714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47650">
                <a:tc gridSpan="2">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charset="0"/>
                          <a:cs typeface="Arial" charset="0"/>
                        </a:rPr>
                        <a:t>Binary Strings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en-US"/>
                    </a:p>
                  </a:txBody>
                  <a:tcPr/>
                </a:tc>
                <a:extLst>
                  <a:ext uri="{0D108BD9-81ED-4DB2-BD59-A6C34878D82A}">
                    <a16:rowId xmlns:a16="http://schemas.microsoft.com/office/drawing/2014/main" val="10016"/>
                  </a:ext>
                </a:extLst>
              </a:tr>
              <a:tr h="2492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Data Type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Description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17"/>
                  </a:ext>
                </a:extLst>
              </a:tr>
              <a:tr h="2476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Binary</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Fixed-length binary data</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492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Varbinary</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Variable-length binary data</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3193EAE-5ABA-4058-871E-C4A7B998FD9E}"/>
              </a:ext>
            </a:extLst>
          </p:cNvPr>
          <p:cNvSpPr>
            <a:spLocks noGrp="1" noChangeArrowheads="1"/>
          </p:cNvSpPr>
          <p:nvPr>
            <p:ph type="title"/>
          </p:nvPr>
        </p:nvSpPr>
        <p:spPr/>
        <p:txBody>
          <a:bodyPr/>
          <a:lstStyle/>
          <a:p>
            <a:pPr eaLnBrk="1" hangingPunct="1"/>
            <a:r>
              <a:rPr lang="en-IE" altLang="en-US">
                <a:latin typeface="Arial" panose="020B0604020202020204" pitchFamily="34" charset="0"/>
              </a:rPr>
              <a:t>Functions in SQL</a:t>
            </a:r>
            <a:endParaRPr lang="en-US" altLang="en-US">
              <a:latin typeface="Arial" panose="020B0604020202020204" pitchFamily="34" charset="0"/>
            </a:endParaRPr>
          </a:p>
        </p:txBody>
      </p:sp>
      <p:sp>
        <p:nvSpPr>
          <p:cNvPr id="33795" name="Rectangle 3">
            <a:extLst>
              <a:ext uri="{FF2B5EF4-FFF2-40B4-BE49-F238E27FC236}">
                <a16:creationId xmlns:a16="http://schemas.microsoft.com/office/drawing/2014/main" id="{C659A05D-554A-4E18-8C73-AE5C553E45D9}"/>
              </a:ext>
            </a:extLst>
          </p:cNvPr>
          <p:cNvSpPr>
            <a:spLocks noGrp="1" noChangeArrowheads="1"/>
          </p:cNvSpPr>
          <p:nvPr>
            <p:ph type="body" idx="1"/>
          </p:nvPr>
        </p:nvSpPr>
        <p:spPr/>
        <p:txBody>
          <a:bodyPr/>
          <a:lstStyle/>
          <a:p>
            <a:pPr eaLnBrk="1" hangingPunct="1"/>
            <a:r>
              <a:rPr lang="en-IE" altLang="en-US"/>
              <a:t>There are many types of functions provided. </a:t>
            </a:r>
          </a:p>
          <a:p>
            <a:pPr eaLnBrk="1" hangingPunct="1"/>
            <a:endParaRPr lang="en-IE" altLang="en-US"/>
          </a:p>
          <a:p>
            <a:pPr eaLnBrk="1" hangingPunct="1"/>
            <a:r>
              <a:rPr lang="en-IE" altLang="en-US"/>
              <a:t>The ones that are used most are:</a:t>
            </a:r>
          </a:p>
          <a:p>
            <a:pPr lvl="1" eaLnBrk="1" hangingPunct="1"/>
            <a:r>
              <a:rPr lang="en-IE" altLang="en-US"/>
              <a:t>Date and Time functions</a:t>
            </a:r>
          </a:p>
          <a:p>
            <a:pPr lvl="1" eaLnBrk="1" hangingPunct="1"/>
            <a:r>
              <a:rPr lang="en-IE" altLang="en-US"/>
              <a:t>Mathematical functions</a:t>
            </a:r>
          </a:p>
          <a:p>
            <a:pPr lvl="1" eaLnBrk="1" hangingPunct="1"/>
            <a:r>
              <a:rPr lang="en-IE" altLang="en-US"/>
              <a:t>String functions</a:t>
            </a:r>
          </a:p>
          <a:p>
            <a:pPr lvl="1" eaLnBrk="1" hangingPunct="1"/>
            <a:endParaRPr lang="en-IE" altLang="en-US"/>
          </a:p>
          <a:p>
            <a:pPr eaLnBrk="1" hangingPunct="1"/>
            <a:r>
              <a:rPr lang="en-IE" altLang="en-US"/>
              <a:t>There follows a list of all functions in these categories (SQL Server only).</a:t>
            </a:r>
          </a:p>
          <a:p>
            <a:pPr eaLnBrk="1" hangingPunct="1"/>
            <a:endParaRPr lang="en-IE" altLang="en-US"/>
          </a:p>
          <a:p>
            <a:pPr eaLnBrk="1" hangingPunct="1">
              <a:buFont typeface="Wingdings" panose="05000000000000000000" pitchFamily="2" charset="2"/>
              <a:buNone/>
            </a:pPr>
            <a:endParaRPr lang="en-IE" altLang="en-US"/>
          </a:p>
          <a:p>
            <a:pPr eaLnBrk="1" hangingPunct="1">
              <a:buFont typeface="Wingdings" panose="05000000000000000000" pitchFamily="2" charset="2"/>
              <a:buNone/>
            </a:pPr>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F3A88D5-7CDC-4BDF-9ED2-4B062CB3566E}"/>
              </a:ext>
            </a:extLst>
          </p:cNvPr>
          <p:cNvSpPr>
            <a:spLocks noGrp="1" noChangeArrowheads="1"/>
          </p:cNvSpPr>
          <p:nvPr>
            <p:ph type="title"/>
          </p:nvPr>
        </p:nvSpPr>
        <p:spPr/>
        <p:txBody>
          <a:bodyPr/>
          <a:lstStyle/>
          <a:p>
            <a:pPr eaLnBrk="1" hangingPunct="1"/>
            <a:r>
              <a:rPr lang="en-IE" altLang="en-US">
                <a:latin typeface="Arial" panose="020B0604020202020204" pitchFamily="34" charset="0"/>
              </a:rPr>
              <a:t>Mathematical Functions</a:t>
            </a:r>
            <a:endParaRPr lang="en-US" altLang="en-US">
              <a:latin typeface="Arial" panose="020B0604020202020204" pitchFamily="34" charset="0"/>
            </a:endParaRPr>
          </a:p>
        </p:txBody>
      </p:sp>
      <p:sp>
        <p:nvSpPr>
          <p:cNvPr id="34819" name="Rectangle 3">
            <a:extLst>
              <a:ext uri="{FF2B5EF4-FFF2-40B4-BE49-F238E27FC236}">
                <a16:creationId xmlns:a16="http://schemas.microsoft.com/office/drawing/2014/main" id="{10CE6FCE-DC58-4E46-AF76-301E4C7FD2B7}"/>
              </a:ext>
            </a:extLst>
          </p:cNvPr>
          <p:cNvSpPr>
            <a:spLocks noChangeArrowheads="1"/>
          </p:cNvSpPr>
          <p:nvPr/>
        </p:nvSpPr>
        <p:spPr bwMode="auto">
          <a:xfrm>
            <a:off x="1992313" y="1628776"/>
            <a:ext cx="40386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anose="05000000000000000000" pitchFamily="2" charset="2"/>
              <a:buChar char="v"/>
              <a:defRPr sz="1600">
                <a:solidFill>
                  <a:srgbClr val="5000A0"/>
                </a:solidFill>
                <a:latin typeface="Arial" panose="020B0604020202020204" pitchFamily="34" charset="0"/>
              </a:defRPr>
            </a:lvl1pPr>
            <a:lvl2pPr marL="742950" indent="-285750" eaLnBrk="0" hangingPunct="0">
              <a:spcBef>
                <a:spcPct val="20000"/>
              </a:spcBef>
              <a:buClr>
                <a:srgbClr val="3366CC"/>
              </a:buClr>
              <a:buFont typeface="Wingdings" panose="05000000000000000000" pitchFamily="2" charset="2"/>
              <a:buChar char="§"/>
              <a:defRPr sz="1400">
                <a:solidFill>
                  <a:srgbClr val="3366CC"/>
                </a:solidFill>
                <a:latin typeface="Arial" panose="020B0604020202020204" pitchFamily="34" charset="0"/>
              </a:defRPr>
            </a:lvl2pPr>
            <a:lvl3pPr marL="1143000" indent="-228600" eaLnBrk="0" hangingPunct="0">
              <a:spcBef>
                <a:spcPct val="20000"/>
              </a:spcBef>
              <a:buClr>
                <a:srgbClr val="0099CC"/>
              </a:buClr>
              <a:buChar char="•"/>
              <a:defRPr sz="1200">
                <a:solidFill>
                  <a:srgbClr val="0099CC"/>
                </a:solidFill>
                <a:latin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80000"/>
              </a:lnSpc>
            </a:pPr>
            <a:r>
              <a:rPr lang="en-IE" altLang="en-US"/>
              <a:t>ABS</a:t>
            </a:r>
          </a:p>
          <a:p>
            <a:pPr eaLnBrk="1" hangingPunct="1">
              <a:lnSpc>
                <a:spcPct val="80000"/>
              </a:lnSpc>
            </a:pPr>
            <a:r>
              <a:rPr lang="en-IE" altLang="en-US"/>
              <a:t>DEGREES</a:t>
            </a:r>
          </a:p>
          <a:p>
            <a:pPr eaLnBrk="1" hangingPunct="1">
              <a:lnSpc>
                <a:spcPct val="80000"/>
              </a:lnSpc>
            </a:pPr>
            <a:r>
              <a:rPr lang="en-IE" altLang="en-US"/>
              <a:t>RAND</a:t>
            </a:r>
          </a:p>
          <a:p>
            <a:pPr eaLnBrk="1" hangingPunct="1">
              <a:lnSpc>
                <a:spcPct val="80000"/>
              </a:lnSpc>
            </a:pPr>
            <a:r>
              <a:rPr lang="en-IE" altLang="en-US"/>
              <a:t>ACOS</a:t>
            </a:r>
          </a:p>
          <a:p>
            <a:pPr eaLnBrk="1" hangingPunct="1">
              <a:lnSpc>
                <a:spcPct val="80000"/>
              </a:lnSpc>
            </a:pPr>
            <a:r>
              <a:rPr lang="en-IE" altLang="en-US"/>
              <a:t>EXP</a:t>
            </a:r>
          </a:p>
          <a:p>
            <a:pPr eaLnBrk="1" hangingPunct="1">
              <a:lnSpc>
                <a:spcPct val="80000"/>
              </a:lnSpc>
            </a:pPr>
            <a:r>
              <a:rPr lang="en-IE" altLang="en-US"/>
              <a:t>ROUND</a:t>
            </a:r>
          </a:p>
          <a:p>
            <a:pPr eaLnBrk="1" hangingPunct="1">
              <a:lnSpc>
                <a:spcPct val="80000"/>
              </a:lnSpc>
            </a:pPr>
            <a:r>
              <a:rPr lang="en-IE" altLang="en-US"/>
              <a:t>ASIN</a:t>
            </a:r>
          </a:p>
          <a:p>
            <a:pPr eaLnBrk="1" hangingPunct="1">
              <a:lnSpc>
                <a:spcPct val="80000"/>
              </a:lnSpc>
            </a:pPr>
            <a:r>
              <a:rPr lang="en-IE" altLang="en-US"/>
              <a:t>FLOOR</a:t>
            </a:r>
          </a:p>
          <a:p>
            <a:pPr eaLnBrk="1" hangingPunct="1">
              <a:lnSpc>
                <a:spcPct val="80000"/>
              </a:lnSpc>
            </a:pPr>
            <a:r>
              <a:rPr lang="en-IE" altLang="en-US"/>
              <a:t>SIGN</a:t>
            </a:r>
          </a:p>
          <a:p>
            <a:pPr eaLnBrk="1" hangingPunct="1">
              <a:lnSpc>
                <a:spcPct val="80000"/>
              </a:lnSpc>
            </a:pPr>
            <a:r>
              <a:rPr lang="en-IE" altLang="en-US"/>
              <a:t>ATAN</a:t>
            </a:r>
          </a:p>
          <a:p>
            <a:pPr eaLnBrk="1" hangingPunct="1">
              <a:lnSpc>
                <a:spcPct val="80000"/>
              </a:lnSpc>
            </a:pPr>
            <a:r>
              <a:rPr lang="en-IE" altLang="en-US"/>
              <a:t>LOG</a:t>
            </a:r>
          </a:p>
          <a:p>
            <a:pPr eaLnBrk="1" hangingPunct="1">
              <a:lnSpc>
                <a:spcPct val="80000"/>
              </a:lnSpc>
            </a:pPr>
            <a:r>
              <a:rPr lang="en-IE" altLang="en-US"/>
              <a:t>SIN</a:t>
            </a:r>
          </a:p>
        </p:txBody>
      </p:sp>
      <p:sp>
        <p:nvSpPr>
          <p:cNvPr id="34820" name="Rectangle 4">
            <a:extLst>
              <a:ext uri="{FF2B5EF4-FFF2-40B4-BE49-F238E27FC236}">
                <a16:creationId xmlns:a16="http://schemas.microsoft.com/office/drawing/2014/main" id="{ACCFD7DD-ED4A-4889-9AA3-A5C22114A383}"/>
              </a:ext>
            </a:extLst>
          </p:cNvPr>
          <p:cNvSpPr>
            <a:spLocks noChangeArrowheads="1"/>
          </p:cNvSpPr>
          <p:nvPr/>
        </p:nvSpPr>
        <p:spPr bwMode="auto">
          <a:xfrm>
            <a:off x="6172200" y="1600200"/>
            <a:ext cx="40386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anose="05000000000000000000" pitchFamily="2" charset="2"/>
              <a:buChar char="v"/>
              <a:defRPr sz="1600">
                <a:solidFill>
                  <a:srgbClr val="5000A0"/>
                </a:solidFill>
                <a:latin typeface="Arial" panose="020B0604020202020204" pitchFamily="34" charset="0"/>
              </a:defRPr>
            </a:lvl1pPr>
            <a:lvl2pPr marL="742950" indent="-285750" eaLnBrk="0" hangingPunct="0">
              <a:spcBef>
                <a:spcPct val="20000"/>
              </a:spcBef>
              <a:buClr>
                <a:srgbClr val="3366CC"/>
              </a:buClr>
              <a:buFont typeface="Wingdings" panose="05000000000000000000" pitchFamily="2" charset="2"/>
              <a:buChar char="§"/>
              <a:defRPr sz="1400">
                <a:solidFill>
                  <a:srgbClr val="3366CC"/>
                </a:solidFill>
                <a:latin typeface="Arial" panose="020B0604020202020204" pitchFamily="34" charset="0"/>
              </a:defRPr>
            </a:lvl2pPr>
            <a:lvl3pPr marL="1143000" indent="-228600" eaLnBrk="0" hangingPunct="0">
              <a:spcBef>
                <a:spcPct val="20000"/>
              </a:spcBef>
              <a:buClr>
                <a:srgbClr val="0099CC"/>
              </a:buClr>
              <a:buChar char="•"/>
              <a:defRPr sz="1200">
                <a:solidFill>
                  <a:srgbClr val="0099CC"/>
                </a:solidFill>
                <a:latin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80000"/>
              </a:lnSpc>
            </a:pPr>
            <a:r>
              <a:rPr lang="en-IE" altLang="en-US"/>
              <a:t>ATN2</a:t>
            </a:r>
          </a:p>
          <a:p>
            <a:pPr eaLnBrk="1" hangingPunct="1">
              <a:lnSpc>
                <a:spcPct val="80000"/>
              </a:lnSpc>
            </a:pPr>
            <a:r>
              <a:rPr lang="en-IE" altLang="en-US"/>
              <a:t>LOG10</a:t>
            </a:r>
          </a:p>
          <a:p>
            <a:pPr eaLnBrk="1" hangingPunct="1">
              <a:lnSpc>
                <a:spcPct val="80000"/>
              </a:lnSpc>
            </a:pPr>
            <a:r>
              <a:rPr lang="en-IE" altLang="en-US"/>
              <a:t>SQUARE</a:t>
            </a:r>
          </a:p>
          <a:p>
            <a:pPr eaLnBrk="1" hangingPunct="1">
              <a:lnSpc>
                <a:spcPct val="80000"/>
              </a:lnSpc>
            </a:pPr>
            <a:r>
              <a:rPr lang="en-IE" altLang="en-US"/>
              <a:t>CEILING</a:t>
            </a:r>
          </a:p>
          <a:p>
            <a:pPr eaLnBrk="1" hangingPunct="1">
              <a:lnSpc>
                <a:spcPct val="80000"/>
              </a:lnSpc>
            </a:pPr>
            <a:r>
              <a:rPr lang="en-IE" altLang="en-US"/>
              <a:t>PI</a:t>
            </a:r>
          </a:p>
          <a:p>
            <a:pPr eaLnBrk="1" hangingPunct="1">
              <a:lnSpc>
                <a:spcPct val="80000"/>
              </a:lnSpc>
            </a:pPr>
            <a:r>
              <a:rPr lang="en-IE" altLang="en-US"/>
              <a:t>SQRT</a:t>
            </a:r>
          </a:p>
          <a:p>
            <a:pPr eaLnBrk="1" hangingPunct="1">
              <a:lnSpc>
                <a:spcPct val="80000"/>
              </a:lnSpc>
            </a:pPr>
            <a:r>
              <a:rPr lang="en-IE" altLang="en-US"/>
              <a:t>COS</a:t>
            </a:r>
          </a:p>
          <a:p>
            <a:pPr eaLnBrk="1" hangingPunct="1">
              <a:lnSpc>
                <a:spcPct val="80000"/>
              </a:lnSpc>
            </a:pPr>
            <a:r>
              <a:rPr lang="en-IE" altLang="en-US"/>
              <a:t>POWER</a:t>
            </a:r>
          </a:p>
          <a:p>
            <a:pPr eaLnBrk="1" hangingPunct="1">
              <a:lnSpc>
                <a:spcPct val="80000"/>
              </a:lnSpc>
            </a:pPr>
            <a:r>
              <a:rPr lang="en-IE" altLang="en-US"/>
              <a:t>TAN</a:t>
            </a:r>
          </a:p>
          <a:p>
            <a:pPr eaLnBrk="1" hangingPunct="1">
              <a:lnSpc>
                <a:spcPct val="80000"/>
              </a:lnSpc>
            </a:pPr>
            <a:r>
              <a:rPr lang="en-IE" altLang="en-US"/>
              <a:t>COT</a:t>
            </a:r>
          </a:p>
          <a:p>
            <a:pPr eaLnBrk="1" hangingPunct="1">
              <a:lnSpc>
                <a:spcPct val="80000"/>
              </a:lnSpc>
            </a:pPr>
            <a:r>
              <a:rPr lang="en-IE" altLang="en-US"/>
              <a:t>RADIANS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35742BC-1E62-4C81-B61C-A92D2673F574}"/>
              </a:ext>
            </a:extLst>
          </p:cNvPr>
          <p:cNvSpPr>
            <a:spLocks noGrp="1" noChangeArrowheads="1"/>
          </p:cNvSpPr>
          <p:nvPr>
            <p:ph type="title"/>
          </p:nvPr>
        </p:nvSpPr>
        <p:spPr/>
        <p:txBody>
          <a:bodyPr/>
          <a:lstStyle/>
          <a:p>
            <a:pPr eaLnBrk="1" hangingPunct="1"/>
            <a:r>
              <a:rPr lang="en-IE" altLang="en-US">
                <a:latin typeface="Arial" panose="020B0604020202020204" pitchFamily="34" charset="0"/>
              </a:rPr>
              <a:t>String Functions</a:t>
            </a:r>
            <a:endParaRPr lang="en-US" altLang="en-US">
              <a:latin typeface="Arial" panose="020B0604020202020204" pitchFamily="34" charset="0"/>
            </a:endParaRPr>
          </a:p>
        </p:txBody>
      </p:sp>
      <p:graphicFrame>
        <p:nvGraphicFramePr>
          <p:cNvPr id="1560219" name="Group 667">
            <a:extLst>
              <a:ext uri="{FF2B5EF4-FFF2-40B4-BE49-F238E27FC236}">
                <a16:creationId xmlns:a16="http://schemas.microsoft.com/office/drawing/2014/main" id="{CCBB1BE0-FCE2-4D1E-8549-BE105EC69C85}"/>
              </a:ext>
            </a:extLst>
          </p:cNvPr>
          <p:cNvGraphicFramePr>
            <a:graphicFrameLocks noGrp="1"/>
          </p:cNvGraphicFramePr>
          <p:nvPr>
            <p:ph type="tbl" idx="1"/>
          </p:nvPr>
        </p:nvGraphicFramePr>
        <p:xfrm>
          <a:off x="1828800" y="990601"/>
          <a:ext cx="8686800" cy="5083176"/>
        </p:xfrm>
        <a:graphic>
          <a:graphicData uri="http://schemas.openxmlformats.org/drawingml/2006/table">
            <a:tbl>
              <a:tblPr/>
              <a:tblGrid>
                <a:gridCol w="828675">
                  <a:extLst>
                    <a:ext uri="{9D8B030D-6E8A-4147-A177-3AD203B41FA5}">
                      <a16:colId xmlns:a16="http://schemas.microsoft.com/office/drawing/2014/main" val="20000"/>
                    </a:ext>
                  </a:extLst>
                </a:gridCol>
                <a:gridCol w="3438525">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23495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3366"/>
                          </a:solidFill>
                          <a:effectLst/>
                          <a:latin typeface="Arial" charset="0"/>
                          <a:cs typeface="Arial" charset="0"/>
                        </a:rPr>
                        <a:t>Functions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3366"/>
                          </a:solidFill>
                          <a:effectLst/>
                          <a:latin typeface="Arial" charset="0"/>
                          <a:cs typeface="Arial" charset="0"/>
                        </a:rPr>
                        <a:t>Syntax</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3366"/>
                          </a:solidFill>
                          <a:effectLst/>
                          <a:latin typeface="Arial" charset="0"/>
                          <a:cs typeface="Arial" charset="0"/>
                        </a:rPr>
                        <a:t>Discription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4826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FF"/>
                          </a:solidFill>
                          <a:effectLst/>
                          <a:latin typeface="Arial" charset="0"/>
                          <a:cs typeface="Arial" charset="0"/>
                        </a:rPr>
                        <a:t>LEN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LEN ( string_expression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number of characters, instead of the number of bytes, of the specified string expression, excluding trailing blanks.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826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FF"/>
                          </a:solidFill>
                          <a:effectLst/>
                          <a:latin typeface="Arial" charset="0"/>
                          <a:cs typeface="Arial" charset="0"/>
                        </a:rPr>
                        <a:t>LEFT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LEFT ( character_expression , integer_expression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left part of a character string with the specified number of characters.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826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RIGHT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RIGHT ( character_expression , integer_expression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right part of a character string with the specified number of characters.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826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FF"/>
                          </a:solidFill>
                          <a:effectLst/>
                          <a:latin typeface="Arial" charset="0"/>
                          <a:cs typeface="Arial" charset="0"/>
                        </a:rPr>
                        <a:t>LTRIM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LTRIM ( character_expression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a character expression after it removes leading blanks.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826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RTRIM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RTRIM ( character_expression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a character string after truncating all trailing blanks.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484188">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SUBSTRING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SUBSTRING ( expression ,start , length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part of a character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4826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FF"/>
                          </a:solidFill>
                          <a:effectLst/>
                          <a:latin typeface="Arial" charset="0"/>
                          <a:cs typeface="Arial" charset="0"/>
                        </a:rPr>
                        <a:t>ASCII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ASCII ( character_expression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ASCII code value of the leftmost character of a character expression.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4826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FF"/>
                          </a:solidFill>
                          <a:effectLst/>
                          <a:latin typeface="Arial" charset="0"/>
                          <a:cs typeface="Arial" charset="0"/>
                        </a:rPr>
                        <a:t>CHAR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CHAR ( integer_expression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Converts an int ASCII code to a character.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503238">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PATINDEX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PATINDEX ( '%pattern%' , 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starting position of the first occurrence of a pattern in a specified expression, or zeros if the pattern is not found, on all valid text and character data types.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4826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CHARINDEX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CHARINDEX ( expression1 ,expression2 [ , start_location ] )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3366"/>
                          </a:solidFill>
                          <a:effectLst/>
                          <a:latin typeface="Arial" charset="0"/>
                          <a:cs typeface="Arial" charset="0"/>
                        </a:rPr>
                        <a:t>Returns the starting position of the second expression in a character string of first expression, starting from </a:t>
                      </a:r>
                      <a:r>
                        <a:rPr kumimoji="0" lang="en-US" altLang="en-US" sz="1000" b="0" i="0" u="none" strike="noStrike" cap="none" normalizeH="0" baseline="0" dirty="0" err="1">
                          <a:ln>
                            <a:noFill/>
                          </a:ln>
                          <a:solidFill>
                            <a:srgbClr val="003366"/>
                          </a:solidFill>
                          <a:effectLst/>
                          <a:latin typeface="Arial" charset="0"/>
                          <a:cs typeface="Arial" charset="0"/>
                        </a:rPr>
                        <a:t>start_location</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E60B8D8-385E-4813-AFF1-872D149E3549}"/>
              </a:ext>
            </a:extLst>
          </p:cNvPr>
          <p:cNvSpPr>
            <a:spLocks noGrp="1" noChangeArrowheads="1"/>
          </p:cNvSpPr>
          <p:nvPr>
            <p:ph type="title"/>
          </p:nvPr>
        </p:nvSpPr>
        <p:spPr/>
        <p:txBody>
          <a:bodyPr/>
          <a:lstStyle/>
          <a:p>
            <a:pPr eaLnBrk="1" hangingPunct="1"/>
            <a:r>
              <a:rPr lang="en-IE" altLang="en-US">
                <a:latin typeface="Arial" panose="020B0604020202020204" pitchFamily="34" charset="0"/>
              </a:rPr>
              <a:t>String Functions: Continued</a:t>
            </a:r>
            <a:endParaRPr lang="en-US" altLang="en-US">
              <a:latin typeface="Arial" panose="020B0604020202020204" pitchFamily="34" charset="0"/>
            </a:endParaRPr>
          </a:p>
        </p:txBody>
      </p:sp>
      <p:graphicFrame>
        <p:nvGraphicFramePr>
          <p:cNvPr id="1601805" name="Group 269">
            <a:extLst>
              <a:ext uri="{FF2B5EF4-FFF2-40B4-BE49-F238E27FC236}">
                <a16:creationId xmlns:a16="http://schemas.microsoft.com/office/drawing/2014/main" id="{B6065CAF-A784-45D5-B001-1D8C87B2E54C}"/>
              </a:ext>
            </a:extLst>
          </p:cNvPr>
          <p:cNvGraphicFramePr>
            <a:graphicFrameLocks noGrp="1"/>
          </p:cNvGraphicFramePr>
          <p:nvPr>
            <p:ph type="tbl" idx="1"/>
          </p:nvPr>
        </p:nvGraphicFramePr>
        <p:xfrm>
          <a:off x="1828800" y="990600"/>
          <a:ext cx="8686800" cy="5149853"/>
        </p:xfrm>
        <a:graphic>
          <a:graphicData uri="http://schemas.openxmlformats.org/drawingml/2006/table">
            <a:tbl>
              <a:tblPr/>
              <a:tblGrid>
                <a:gridCol w="828675">
                  <a:extLst>
                    <a:ext uri="{9D8B030D-6E8A-4147-A177-3AD203B41FA5}">
                      <a16:colId xmlns:a16="http://schemas.microsoft.com/office/drawing/2014/main" val="20000"/>
                    </a:ext>
                  </a:extLst>
                </a:gridCol>
                <a:gridCol w="3438525">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2286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3366"/>
                          </a:solidFill>
                          <a:effectLst/>
                          <a:latin typeface="Arial" charset="0"/>
                          <a:cs typeface="Arial" charset="0"/>
                        </a:rPr>
                        <a:t>Functions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3366"/>
                          </a:solidFill>
                          <a:effectLst/>
                          <a:latin typeface="Arial" charset="0"/>
                          <a:cs typeface="Arial" charset="0"/>
                        </a:rPr>
                        <a:t>Syntax</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3366"/>
                          </a:solidFill>
                          <a:effectLst/>
                          <a:latin typeface="Arial" charset="0"/>
                          <a:cs typeface="Arial" charset="0"/>
                        </a:rPr>
                        <a:t>Discription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37782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REPLACE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REPLACE ( 'string_expression1' , 'string_expression2' , 'string_expression3'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Replaces all occurrences of the second specified string expression in the first string expression with a third expression.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941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FF"/>
                          </a:solidFill>
                          <a:effectLst/>
                          <a:latin typeface="Arial" charset="0"/>
                          <a:cs typeface="Arial" charset="0"/>
                        </a:rPr>
                        <a:t>UNICODE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UNICODE ( 'ncharacter_expression'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integer value, as defined by the Unicode standard, for the first character of the input expression.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7782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FF"/>
                          </a:solidFill>
                          <a:effectLst/>
                          <a:latin typeface="Arial" charset="0"/>
                          <a:cs typeface="Arial" charset="0"/>
                        </a:rPr>
                        <a:t>LOWER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LOWER ( character_expression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a character expression after converting uppercase character data to lowercase.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7941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FF"/>
                          </a:solidFill>
                          <a:effectLst/>
                          <a:latin typeface="Arial" charset="0"/>
                          <a:cs typeface="Arial" charset="0"/>
                        </a:rPr>
                        <a:t>UPPER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UPPER ( character_expression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a character expression after converting lowercase character data to  uppercase.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7782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FF"/>
                          </a:solidFill>
                          <a:effectLst/>
                          <a:latin typeface="Arial" charset="0"/>
                          <a:cs typeface="Arial" charset="0"/>
                        </a:rPr>
                        <a:t>STR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STR ( float_expression [ , length [ ,  ] ]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character data converted from numeric data.</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7941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FF"/>
                          </a:solidFill>
                          <a:effectLst/>
                          <a:latin typeface="Arial" charset="0"/>
                          <a:cs typeface="Arial" charset="0"/>
                        </a:rPr>
                        <a:t>DIFFERENCE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DIFFERENCE ( character_expression , character_expression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an integer value that indicates the difference between the SOUNDEX values of two character expressions.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7782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Arial" charset="0"/>
                          <a:cs typeface="Arial" charset="0"/>
                        </a:rPr>
                        <a:t>QUOTENAME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REPLACE ( 'string_expression1' , 'string_expression2' , 'string_expression3'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Replaces all occurrences of the second specified string expression in the first string expression with a third expression.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37941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Arial" charset="0"/>
                          <a:cs typeface="Arial" charset="0"/>
                        </a:rPr>
                        <a:t>REPLICATE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REPLICATE ( character_expression ,integer_expression )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Repeats a character expression for a specified number of times.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37782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FF"/>
                          </a:solidFill>
                          <a:effectLst/>
                          <a:latin typeface="Arial" charset="0"/>
                          <a:cs typeface="Arial" charset="0"/>
                        </a:rPr>
                        <a:t>STUFF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STUFF ( character_expression , start , length ,character_expression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Deletes a specified length of characters and inserts another set of characters at a specified starting point.</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37941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Arial" charset="0"/>
                          <a:cs typeface="Arial" charset="0"/>
                        </a:rPr>
                        <a:t>REVERSE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REVERSE ( character_expression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reverse of a character expression.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37782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FF"/>
                          </a:solidFill>
                          <a:effectLst/>
                          <a:latin typeface="Arial" charset="0"/>
                          <a:cs typeface="Arial" charset="0"/>
                        </a:rPr>
                        <a:t>NCHAR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NCHAR ( integer_expression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Unicode character with the specified integer code, as defined by the Unicode standard.</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r h="37941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FF"/>
                          </a:solidFill>
                          <a:effectLst/>
                          <a:latin typeface="Arial" charset="0"/>
                          <a:cs typeface="Arial" charset="0"/>
                        </a:rPr>
                        <a:t>SOUNDEX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SOUNDEX ( character_expression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a four-character (SOUNDEX) code to evaluate the similarity of two strings.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2"/>
                  </a:ext>
                </a:extLst>
              </a:tr>
              <a:tr h="37782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FF"/>
                          </a:solidFill>
                          <a:effectLst/>
                          <a:latin typeface="Arial" charset="0"/>
                          <a:cs typeface="Arial" charset="0"/>
                        </a:rPr>
                        <a:t>SPACE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SPACE ( integer_expression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3366"/>
                          </a:solidFill>
                          <a:effectLst/>
                          <a:latin typeface="Arial" charset="0"/>
                          <a:cs typeface="Arial" charset="0"/>
                        </a:rPr>
                        <a:t>Returns a string of repeated spaces.</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EEB0A11-047E-4ABE-815E-362F0DAB41CD}"/>
              </a:ext>
            </a:extLst>
          </p:cNvPr>
          <p:cNvSpPr>
            <a:spLocks noGrp="1" noChangeArrowheads="1"/>
          </p:cNvSpPr>
          <p:nvPr>
            <p:ph type="title"/>
          </p:nvPr>
        </p:nvSpPr>
        <p:spPr/>
        <p:txBody>
          <a:bodyPr/>
          <a:lstStyle/>
          <a:p>
            <a:pPr eaLnBrk="1" hangingPunct="1"/>
            <a:r>
              <a:rPr lang="en-IE" altLang="en-US">
                <a:latin typeface="Arial" panose="020B0604020202020204" pitchFamily="34" charset="0"/>
              </a:rPr>
              <a:t>String Functions</a:t>
            </a:r>
            <a:endParaRPr lang="en-US" altLang="en-US">
              <a:latin typeface="Arial" panose="020B0604020202020204" pitchFamily="34" charset="0"/>
            </a:endParaRPr>
          </a:p>
        </p:txBody>
      </p:sp>
      <p:sp>
        <p:nvSpPr>
          <p:cNvPr id="37891" name="Rectangle 3">
            <a:extLst>
              <a:ext uri="{FF2B5EF4-FFF2-40B4-BE49-F238E27FC236}">
                <a16:creationId xmlns:a16="http://schemas.microsoft.com/office/drawing/2014/main" id="{30E19FF0-52DC-42F7-B32A-E86B92E9FA21}"/>
              </a:ext>
            </a:extLst>
          </p:cNvPr>
          <p:cNvSpPr>
            <a:spLocks noGrp="1" noChangeArrowheads="1"/>
          </p:cNvSpPr>
          <p:nvPr>
            <p:ph type="body" idx="1"/>
          </p:nvPr>
        </p:nvSpPr>
        <p:spPr/>
        <p:txBody>
          <a:bodyPr/>
          <a:lstStyle/>
          <a:p>
            <a:pPr eaLnBrk="1" hangingPunct="1">
              <a:lnSpc>
                <a:spcPct val="80000"/>
              </a:lnSpc>
            </a:pPr>
            <a:r>
              <a:rPr lang="en-IE" altLang="en-US"/>
              <a:t>Len() returns the number of characters in a string.  E.g. len(name) returns the length of characters in a the field name.</a:t>
            </a:r>
          </a:p>
          <a:p>
            <a:pPr eaLnBrk="1" hangingPunct="1">
              <a:lnSpc>
                <a:spcPct val="80000"/>
              </a:lnSpc>
            </a:pPr>
            <a:endParaRPr lang="en-IE" altLang="en-US"/>
          </a:p>
          <a:p>
            <a:pPr eaLnBrk="1" hangingPunct="1">
              <a:lnSpc>
                <a:spcPct val="80000"/>
              </a:lnSpc>
            </a:pPr>
            <a:r>
              <a:rPr lang="en-IE" altLang="en-US"/>
              <a:t>UPPER() converts the string to Upper case, LOWER() converts it to Lowercase.</a:t>
            </a:r>
          </a:p>
          <a:p>
            <a:pPr eaLnBrk="1" hangingPunct="1">
              <a:lnSpc>
                <a:spcPct val="80000"/>
              </a:lnSpc>
            </a:pPr>
            <a:endParaRPr lang="en-IE" altLang="en-US"/>
          </a:p>
          <a:p>
            <a:pPr eaLnBrk="1" hangingPunct="1">
              <a:lnSpc>
                <a:spcPct val="80000"/>
              </a:lnSpc>
            </a:pPr>
            <a:r>
              <a:rPr lang="en-IE" altLang="en-US"/>
              <a:t>Rtrim() and Ltrim() strips leading and trailing spaces from</a:t>
            </a:r>
            <a:r>
              <a:rPr lang="en-IE" altLang="en-US" sz="1400"/>
              <a:t> </a:t>
            </a:r>
          </a:p>
          <a:p>
            <a:pPr lvl="1" eaLnBrk="1" hangingPunct="1">
              <a:lnSpc>
                <a:spcPct val="80000"/>
              </a:lnSpc>
            </a:pPr>
            <a:r>
              <a:rPr lang="en-IE" altLang="en-US"/>
              <a:t>Rtrim strips trailing spaces</a:t>
            </a:r>
          </a:p>
          <a:p>
            <a:pPr lvl="1" eaLnBrk="1" hangingPunct="1">
              <a:lnSpc>
                <a:spcPct val="80000"/>
              </a:lnSpc>
            </a:pPr>
            <a:r>
              <a:rPr lang="en-IE" altLang="en-US"/>
              <a:t>Ltrim strips leading spaces.</a:t>
            </a:r>
          </a:p>
          <a:p>
            <a:pPr eaLnBrk="1" hangingPunct="1">
              <a:lnSpc>
                <a:spcPct val="80000"/>
              </a:lnSpc>
              <a:buFont typeface="Wingdings" panose="05000000000000000000" pitchFamily="2" charset="2"/>
              <a:buNone/>
            </a:pPr>
            <a:endParaRPr lang="en-US" altLang="en-US" sz="1400"/>
          </a:p>
          <a:p>
            <a:pPr eaLnBrk="1" hangingPunct="1">
              <a:lnSpc>
                <a:spcPct val="80000"/>
              </a:lnSpc>
            </a:pPr>
            <a:r>
              <a:rPr lang="en-IE" altLang="en-US"/>
              <a:t>SUBSTRING takes out a specified number of characters from the start.  E.g. </a:t>
            </a:r>
            <a:r>
              <a:rPr lang="en-US" altLang="en-US"/>
              <a:t>substring( categoryname, 3, 4) will extract 2 characters from categoryname starting at the 3</a:t>
            </a:r>
            <a:r>
              <a:rPr lang="en-US" altLang="en-US" baseline="30000"/>
              <a:t>rd</a:t>
            </a:r>
            <a:r>
              <a:rPr lang="en-US" altLang="en-US"/>
              <a:t> position.</a:t>
            </a:r>
            <a:r>
              <a:rPr lang="en-US" altLang="en-US" sz="1400">
                <a:latin typeface="Courier New" panose="02070309020205020404" pitchFamily="49" charset="0"/>
              </a:rPr>
              <a:t> </a:t>
            </a:r>
          </a:p>
          <a:p>
            <a:pPr eaLnBrk="1" hangingPunct="1">
              <a:lnSpc>
                <a:spcPct val="80000"/>
              </a:lnSpc>
            </a:pPr>
            <a:endParaRPr lang="en-US" altLang="en-US" sz="1400">
              <a:latin typeface="Courier New" panose="02070309020205020404" pitchFamily="49" charset="0"/>
            </a:endParaRPr>
          </a:p>
          <a:p>
            <a:pPr eaLnBrk="1" hangingPunct="1">
              <a:lnSpc>
                <a:spcPct val="80000"/>
              </a:lnSpc>
            </a:pPr>
            <a:r>
              <a:rPr lang="en-US" altLang="en-US">
                <a:ea typeface="Arial Unicode MS" pitchFamily="34" charset="-128"/>
              </a:rPr>
              <a:t>Left and right functionality: </a:t>
            </a:r>
          </a:p>
          <a:p>
            <a:pPr lvl="1" eaLnBrk="1" hangingPunct="1">
              <a:lnSpc>
                <a:spcPct val="80000"/>
              </a:lnSpc>
              <a:buFont typeface="Wingdings" panose="05000000000000000000" pitchFamily="2" charset="2"/>
              <a:buNone/>
            </a:pPr>
            <a:r>
              <a:rPr lang="en-US" altLang="en-US" noProof="1">
                <a:solidFill>
                  <a:srgbClr val="808080"/>
                </a:solidFill>
                <a:ea typeface="Arial Unicode MS" pitchFamily="34" charset="-128"/>
              </a:rPr>
              <a:t>select left(categoryname, 3), right(categoryname, 4) from categories.</a:t>
            </a:r>
            <a:endParaRPr lang="en-US" altLang="en-US">
              <a:solidFill>
                <a:srgbClr val="808080"/>
              </a:solidFill>
              <a:ea typeface="Arial Unicode MS" pitchFamily="34" charset="-128"/>
            </a:endParaRPr>
          </a:p>
          <a:p>
            <a:pPr lvl="1" eaLnBrk="1" hangingPunct="1">
              <a:lnSpc>
                <a:spcPct val="80000"/>
              </a:lnSpc>
              <a:buFont typeface="Wingdings" panose="05000000000000000000" pitchFamily="2" charset="2"/>
              <a:buNone/>
            </a:pPr>
            <a:endParaRPr lang="en-US" altLang="en-US">
              <a:solidFill>
                <a:srgbClr val="808080"/>
              </a:solidFill>
              <a:ea typeface="Arial Unicode MS" pitchFamily="34" charset="-128"/>
            </a:endParaRPr>
          </a:p>
          <a:p>
            <a:pPr eaLnBrk="1" hangingPunct="1">
              <a:lnSpc>
                <a:spcPct val="80000"/>
              </a:lnSpc>
            </a:pPr>
            <a:r>
              <a:rPr lang="en-IE" altLang="en-US"/>
              <a:t>Replaces one sub-string with another: </a:t>
            </a:r>
          </a:p>
          <a:p>
            <a:pPr lvl="1" eaLnBrk="1" hangingPunct="1">
              <a:lnSpc>
                <a:spcPct val="80000"/>
              </a:lnSpc>
              <a:buFont typeface="Wingdings" panose="05000000000000000000" pitchFamily="2" charset="2"/>
              <a:buNone/>
            </a:pPr>
            <a:r>
              <a:rPr lang="en-IE" altLang="en-US" noProof="1">
                <a:solidFill>
                  <a:srgbClr val="808080"/>
                </a:solidFill>
                <a:ea typeface="Arial Unicode MS" pitchFamily="34" charset="-128"/>
              </a:rPr>
              <a:t>select replace(categoryname, ‘cooke’, ‘cookie’) from categories</a:t>
            </a:r>
            <a:endParaRPr lang="en-US" altLang="en-US">
              <a:solidFill>
                <a:srgbClr val="808080"/>
              </a:solidFill>
              <a:ea typeface="Arial Unicode MS" pitchFamily="34"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FBEBE20-1BBF-467F-9AC3-F084765D022D}"/>
              </a:ext>
            </a:extLst>
          </p:cNvPr>
          <p:cNvSpPr>
            <a:spLocks noGrp="1" noChangeArrowheads="1"/>
          </p:cNvSpPr>
          <p:nvPr>
            <p:ph type="title"/>
          </p:nvPr>
        </p:nvSpPr>
        <p:spPr/>
        <p:txBody>
          <a:bodyPr/>
          <a:lstStyle/>
          <a:p>
            <a:pPr eaLnBrk="1" hangingPunct="1"/>
            <a:r>
              <a:rPr lang="en-IE" altLang="en-US">
                <a:latin typeface="Arial" panose="020B0604020202020204" pitchFamily="34" charset="0"/>
              </a:rPr>
              <a:t>String Functions: Continued</a:t>
            </a:r>
            <a:endParaRPr lang="en-US" altLang="en-US">
              <a:latin typeface="Arial" panose="020B0604020202020204" pitchFamily="34" charset="0"/>
            </a:endParaRPr>
          </a:p>
        </p:txBody>
      </p:sp>
      <p:sp>
        <p:nvSpPr>
          <p:cNvPr id="38915" name="Rectangle 3">
            <a:extLst>
              <a:ext uri="{FF2B5EF4-FFF2-40B4-BE49-F238E27FC236}">
                <a16:creationId xmlns:a16="http://schemas.microsoft.com/office/drawing/2014/main" id="{8D2DBECE-2CAE-46D1-BA00-3BD728D99573}"/>
              </a:ext>
            </a:extLst>
          </p:cNvPr>
          <p:cNvSpPr>
            <a:spLocks noGrp="1" noChangeArrowheads="1"/>
          </p:cNvSpPr>
          <p:nvPr>
            <p:ph type="body" idx="1"/>
          </p:nvPr>
        </p:nvSpPr>
        <p:spPr/>
        <p:txBody>
          <a:bodyPr>
            <a:normAutofit fontScale="92500" lnSpcReduction="10000"/>
          </a:bodyPr>
          <a:lstStyle/>
          <a:p>
            <a:pPr eaLnBrk="1" hangingPunct="1">
              <a:lnSpc>
                <a:spcPct val="90000"/>
              </a:lnSpc>
            </a:pPr>
            <a:r>
              <a:rPr lang="en-US" altLang="en-US" sz="1400">
                <a:solidFill>
                  <a:srgbClr val="0000FF"/>
                </a:solidFill>
                <a:ea typeface="Arial Unicode MS" pitchFamily="34" charset="-128"/>
              </a:rPr>
              <a:t>CHARINDEX returns the starting position of the specified expression in a character string</a:t>
            </a:r>
          </a:p>
          <a:p>
            <a:pPr eaLnBrk="1" hangingPunct="1">
              <a:lnSpc>
                <a:spcPct val="90000"/>
              </a:lnSpc>
              <a:buFont typeface="Wingdings" panose="05000000000000000000" pitchFamily="2" charset="2"/>
              <a:buNone/>
            </a:pPr>
            <a:endParaRPr lang="en-US" altLang="en-US" sz="1400">
              <a:solidFill>
                <a:srgbClr val="0000FF"/>
              </a:solidFill>
              <a:ea typeface="Arial Unicode MS" pitchFamily="34" charset="-128"/>
            </a:endParaRPr>
          </a:p>
          <a:p>
            <a:pPr lvl="1" eaLnBrk="1" hangingPunct="1">
              <a:lnSpc>
                <a:spcPct val="90000"/>
              </a:lnSpc>
              <a:buFont typeface="Wingdings" panose="05000000000000000000" pitchFamily="2" charset="2"/>
              <a:buNone/>
            </a:pPr>
            <a:r>
              <a:rPr lang="en-US" altLang="en-US" sz="1200">
                <a:solidFill>
                  <a:srgbClr val="0000FF"/>
                </a:solidFill>
                <a:ea typeface="Arial Unicode MS" pitchFamily="34" charset="-128"/>
              </a:rPr>
              <a:t>Lets suppose the data in table T_Sales_Direction is following</a:t>
            </a:r>
          </a:p>
          <a:p>
            <a:pPr lvl="2" eaLnBrk="1" hangingPunct="1">
              <a:lnSpc>
                <a:spcPct val="90000"/>
              </a:lnSpc>
            </a:pPr>
            <a:r>
              <a:rPr lang="en-US" altLang="en-US" sz="1000">
                <a:solidFill>
                  <a:srgbClr val="0000FF"/>
                </a:solidFill>
                <a:ea typeface="Arial Unicode MS" pitchFamily="34" charset="-128"/>
              </a:rPr>
              <a:t>NEX-SER-RAQ, CRE-ATC-NEX, SYM-NEX-RAQ, SYM-NEX, SYM</a:t>
            </a:r>
          </a:p>
          <a:p>
            <a:pPr lvl="1" eaLnBrk="1" hangingPunct="1">
              <a:lnSpc>
                <a:spcPct val="90000"/>
              </a:lnSpc>
              <a:buFont typeface="Wingdings" panose="05000000000000000000" pitchFamily="2" charset="2"/>
              <a:buNone/>
            </a:pPr>
            <a:endParaRPr lang="en-US" altLang="en-US" sz="1200">
              <a:solidFill>
                <a:srgbClr val="0000FF"/>
              </a:solidFill>
              <a:ea typeface="Arial Unicode MS" pitchFamily="34" charset="-128"/>
            </a:endParaRPr>
          </a:p>
          <a:p>
            <a:pPr lvl="1" eaLnBrk="1" hangingPunct="1">
              <a:lnSpc>
                <a:spcPct val="90000"/>
              </a:lnSpc>
              <a:buFont typeface="Wingdings" panose="05000000000000000000" pitchFamily="2" charset="2"/>
              <a:buNone/>
            </a:pPr>
            <a:r>
              <a:rPr lang="en-US" altLang="en-US" sz="1200">
                <a:solidFill>
                  <a:srgbClr val="0000FF"/>
                </a:solidFill>
                <a:ea typeface="Arial Unicode MS" pitchFamily="34" charset="-128"/>
              </a:rPr>
              <a:t>Then if you run the following query it will return you following</a:t>
            </a:r>
          </a:p>
          <a:p>
            <a:pPr lvl="1" eaLnBrk="1" hangingPunct="1">
              <a:lnSpc>
                <a:spcPct val="90000"/>
              </a:lnSpc>
              <a:buFont typeface="Wingdings" panose="05000000000000000000" pitchFamily="2" charset="2"/>
              <a:buNone/>
            </a:pPr>
            <a:endParaRPr lang="en-US" altLang="en-US" sz="1200">
              <a:solidFill>
                <a:srgbClr val="0000FF"/>
              </a:solidFill>
              <a:ea typeface="Arial Unicode MS" pitchFamily="34" charset="-128"/>
            </a:endParaRPr>
          </a:p>
          <a:p>
            <a:pPr lvl="1" eaLnBrk="1" hangingPunct="1">
              <a:lnSpc>
                <a:spcPct val="90000"/>
              </a:lnSpc>
              <a:buFont typeface="Wingdings" panose="05000000000000000000" pitchFamily="2" charset="2"/>
              <a:buNone/>
            </a:pPr>
            <a:r>
              <a:rPr lang="en-US" altLang="en-US" sz="1200" noProof="1">
                <a:solidFill>
                  <a:srgbClr val="808080"/>
                </a:solidFill>
                <a:ea typeface="Arial Unicode MS" pitchFamily="34" charset="-128"/>
              </a:rPr>
              <a:t>SELECT CHARINDEX('-', SALESDIRECTION,1)</a:t>
            </a:r>
          </a:p>
          <a:p>
            <a:pPr lvl="1" eaLnBrk="1" hangingPunct="1">
              <a:lnSpc>
                <a:spcPct val="90000"/>
              </a:lnSpc>
              <a:buFont typeface="Wingdings" panose="05000000000000000000" pitchFamily="2" charset="2"/>
              <a:buNone/>
            </a:pPr>
            <a:r>
              <a:rPr lang="en-US" altLang="en-US" sz="1200" noProof="1">
                <a:solidFill>
                  <a:srgbClr val="808080"/>
                </a:solidFill>
                <a:ea typeface="Arial Unicode MS" pitchFamily="34" charset="-128"/>
              </a:rPr>
              <a:t>FROM T_SALES_DIRECTION</a:t>
            </a:r>
            <a:endParaRPr lang="en-US" altLang="en-US" sz="1200">
              <a:solidFill>
                <a:srgbClr val="808080"/>
              </a:solidFill>
              <a:ea typeface="Arial Unicode MS" pitchFamily="34" charset="-128"/>
            </a:endParaRPr>
          </a:p>
          <a:p>
            <a:pPr lvl="1" eaLnBrk="1" hangingPunct="1">
              <a:lnSpc>
                <a:spcPct val="90000"/>
              </a:lnSpc>
              <a:buFont typeface="Wingdings" panose="05000000000000000000" pitchFamily="2" charset="2"/>
              <a:buNone/>
            </a:pPr>
            <a:endParaRPr lang="en-US" altLang="en-US" sz="1200">
              <a:solidFill>
                <a:srgbClr val="808080"/>
              </a:solidFill>
              <a:ea typeface="Arial Unicode MS" pitchFamily="34" charset="-128"/>
            </a:endParaRPr>
          </a:p>
          <a:p>
            <a:pPr lvl="1" eaLnBrk="1" hangingPunct="1">
              <a:lnSpc>
                <a:spcPct val="90000"/>
              </a:lnSpc>
              <a:buFont typeface="Wingdings" panose="05000000000000000000" pitchFamily="2" charset="2"/>
              <a:buNone/>
            </a:pPr>
            <a:r>
              <a:rPr lang="en-US" altLang="en-US" sz="1200" b="1">
                <a:solidFill>
                  <a:srgbClr val="0000FF"/>
                </a:solidFill>
                <a:ea typeface="Arial Unicode MS" pitchFamily="34" charset="-128"/>
              </a:rPr>
              <a:t>RESULTS 4,4,4,4,0</a:t>
            </a:r>
          </a:p>
          <a:p>
            <a:pPr lvl="1" eaLnBrk="1" hangingPunct="1">
              <a:lnSpc>
                <a:spcPct val="90000"/>
              </a:lnSpc>
              <a:buFont typeface="Wingdings" panose="05000000000000000000" pitchFamily="2" charset="2"/>
              <a:buNone/>
            </a:pPr>
            <a:endParaRPr lang="en-US" altLang="en-US" sz="1200" b="1">
              <a:solidFill>
                <a:srgbClr val="0000FF"/>
              </a:solidFill>
              <a:ea typeface="Arial Unicode MS" pitchFamily="34" charset="-128"/>
            </a:endParaRPr>
          </a:p>
          <a:p>
            <a:pPr eaLnBrk="1" hangingPunct="1">
              <a:lnSpc>
                <a:spcPct val="90000"/>
              </a:lnSpc>
            </a:pPr>
            <a:r>
              <a:rPr lang="en-US" altLang="en-US" sz="1400">
                <a:solidFill>
                  <a:srgbClr val="0000FF"/>
                </a:solidFill>
                <a:ea typeface="Arial Unicode MS" pitchFamily="34" charset="-128"/>
              </a:rPr>
              <a:t>PATINDEX returns the starting position of the first occurrence of a pattern in a specified expression, or zeros if the pattern is not found, on all valid text and character data types</a:t>
            </a:r>
          </a:p>
          <a:p>
            <a:pPr lvl="1" eaLnBrk="1" hangingPunct="1">
              <a:lnSpc>
                <a:spcPct val="90000"/>
              </a:lnSpc>
              <a:buFont typeface="Wingdings" panose="05000000000000000000" pitchFamily="2" charset="2"/>
              <a:buNone/>
            </a:pPr>
            <a:endParaRPr lang="en-US" altLang="en-US" sz="1200">
              <a:solidFill>
                <a:srgbClr val="0000FF"/>
              </a:solidFill>
              <a:ea typeface="Arial Unicode MS" pitchFamily="34" charset="-128"/>
            </a:endParaRPr>
          </a:p>
          <a:p>
            <a:pPr lvl="1" eaLnBrk="1" hangingPunct="1">
              <a:lnSpc>
                <a:spcPct val="90000"/>
              </a:lnSpc>
              <a:buFont typeface="Wingdings" panose="05000000000000000000" pitchFamily="2" charset="2"/>
              <a:buNone/>
            </a:pPr>
            <a:r>
              <a:rPr lang="en-US" altLang="en-US" sz="1200">
                <a:solidFill>
                  <a:srgbClr val="0000FF"/>
                </a:solidFill>
                <a:ea typeface="Arial Unicode MS" pitchFamily="34" charset="-128"/>
              </a:rPr>
              <a:t>Lets suppose the data in table T_Doctor_All in column FIRSTNAME is following</a:t>
            </a:r>
          </a:p>
          <a:p>
            <a:pPr lvl="2" eaLnBrk="1" hangingPunct="1">
              <a:lnSpc>
                <a:spcPct val="90000"/>
              </a:lnSpc>
            </a:pPr>
            <a:r>
              <a:rPr lang="en-US" altLang="en-US" sz="1000">
                <a:solidFill>
                  <a:srgbClr val="0000FF"/>
                </a:solidFill>
                <a:ea typeface="Arial Unicode MS" pitchFamily="34" charset="-128"/>
              </a:rPr>
              <a:t>Eventure , Bonaventure, Roberts</a:t>
            </a:r>
          </a:p>
          <a:p>
            <a:pPr lvl="2" eaLnBrk="1" hangingPunct="1">
              <a:lnSpc>
                <a:spcPct val="90000"/>
              </a:lnSpc>
            </a:pPr>
            <a:endParaRPr lang="en-US" altLang="en-US" sz="1000">
              <a:solidFill>
                <a:srgbClr val="0000FF"/>
              </a:solidFill>
              <a:ea typeface="Arial Unicode MS" pitchFamily="34" charset="-128"/>
            </a:endParaRPr>
          </a:p>
          <a:p>
            <a:pPr lvl="1" eaLnBrk="1" hangingPunct="1">
              <a:lnSpc>
                <a:spcPct val="90000"/>
              </a:lnSpc>
              <a:buFont typeface="Wingdings" panose="05000000000000000000" pitchFamily="2" charset="2"/>
              <a:buNone/>
            </a:pPr>
            <a:r>
              <a:rPr lang="en-US" altLang="en-US" sz="1200">
                <a:solidFill>
                  <a:srgbClr val="0000FF"/>
                </a:solidFill>
                <a:ea typeface="Arial Unicode MS" pitchFamily="34" charset="-128"/>
              </a:rPr>
              <a:t>Then if you run the following query it will return you following</a:t>
            </a:r>
          </a:p>
          <a:p>
            <a:pPr lvl="1" eaLnBrk="1" hangingPunct="1">
              <a:lnSpc>
                <a:spcPct val="90000"/>
              </a:lnSpc>
              <a:buFont typeface="Wingdings" panose="05000000000000000000" pitchFamily="2" charset="2"/>
              <a:buNone/>
            </a:pPr>
            <a:endParaRPr lang="en-US" altLang="en-US" sz="1200">
              <a:solidFill>
                <a:srgbClr val="0000FF"/>
              </a:solidFill>
              <a:ea typeface="Arial Unicode MS" pitchFamily="34" charset="-128"/>
            </a:endParaRPr>
          </a:p>
          <a:p>
            <a:pPr lvl="1" eaLnBrk="1" hangingPunct="1">
              <a:lnSpc>
                <a:spcPct val="90000"/>
              </a:lnSpc>
              <a:buFont typeface="Wingdings" panose="05000000000000000000" pitchFamily="2" charset="2"/>
              <a:buNone/>
            </a:pPr>
            <a:r>
              <a:rPr lang="en-US" altLang="en-US" sz="1200" noProof="1">
                <a:solidFill>
                  <a:srgbClr val="808080"/>
                </a:solidFill>
                <a:ea typeface="Arial Unicode MS" pitchFamily="34" charset="-128"/>
              </a:rPr>
              <a:t>SELECT PATINDEX('%en_ure%', FIRSTNAME)</a:t>
            </a:r>
          </a:p>
          <a:p>
            <a:pPr lvl="1" eaLnBrk="1" hangingPunct="1">
              <a:lnSpc>
                <a:spcPct val="90000"/>
              </a:lnSpc>
              <a:buFont typeface="Wingdings" panose="05000000000000000000" pitchFamily="2" charset="2"/>
              <a:buNone/>
            </a:pPr>
            <a:r>
              <a:rPr lang="en-US" altLang="en-US" sz="1200" noProof="1">
                <a:solidFill>
                  <a:srgbClr val="808080"/>
                </a:solidFill>
                <a:ea typeface="Arial Unicode MS" pitchFamily="34" charset="-128"/>
              </a:rPr>
              <a:t>FROM T_Doctor_All</a:t>
            </a:r>
          </a:p>
          <a:p>
            <a:pPr lvl="1" eaLnBrk="1" hangingPunct="1">
              <a:lnSpc>
                <a:spcPct val="90000"/>
              </a:lnSpc>
              <a:buFont typeface="Wingdings" panose="05000000000000000000" pitchFamily="2" charset="2"/>
              <a:buNone/>
            </a:pPr>
            <a:r>
              <a:rPr lang="en-US" altLang="en-US" sz="1200" noProof="1">
                <a:solidFill>
                  <a:srgbClr val="808080"/>
                </a:solidFill>
                <a:ea typeface="Arial Unicode MS" pitchFamily="34" charset="-128"/>
              </a:rPr>
              <a:t>WHERE FIRSTNAME IS NOT NULL</a:t>
            </a:r>
            <a:endParaRPr lang="en-US" altLang="en-US" sz="1200">
              <a:solidFill>
                <a:srgbClr val="808080"/>
              </a:solidFill>
              <a:ea typeface="Arial Unicode MS" pitchFamily="34" charset="-128"/>
            </a:endParaRPr>
          </a:p>
          <a:p>
            <a:pPr lvl="1" eaLnBrk="1" hangingPunct="1">
              <a:lnSpc>
                <a:spcPct val="90000"/>
              </a:lnSpc>
              <a:buFont typeface="Wingdings" panose="05000000000000000000" pitchFamily="2" charset="2"/>
              <a:buNone/>
            </a:pPr>
            <a:endParaRPr lang="en-US" altLang="en-US" sz="1200">
              <a:solidFill>
                <a:srgbClr val="808080"/>
              </a:solidFill>
              <a:ea typeface="Arial Unicode MS" pitchFamily="34" charset="-128"/>
            </a:endParaRPr>
          </a:p>
          <a:p>
            <a:pPr lvl="1" eaLnBrk="1" hangingPunct="1">
              <a:lnSpc>
                <a:spcPct val="90000"/>
              </a:lnSpc>
              <a:buFont typeface="Wingdings" panose="05000000000000000000" pitchFamily="2" charset="2"/>
              <a:buNone/>
            </a:pPr>
            <a:r>
              <a:rPr lang="en-US" altLang="en-US" sz="1200" b="1">
                <a:solidFill>
                  <a:srgbClr val="0000FF"/>
                </a:solidFill>
                <a:ea typeface="Arial Unicode MS" pitchFamily="34" charset="-128"/>
              </a:rPr>
              <a:t>RESULTS 3,6,0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A7CCFA1-E33C-4D3C-AFD5-7AC64FFC9E43}"/>
              </a:ext>
            </a:extLst>
          </p:cNvPr>
          <p:cNvSpPr>
            <a:spLocks noGrp="1" noChangeArrowheads="1"/>
          </p:cNvSpPr>
          <p:nvPr>
            <p:ph type="title"/>
          </p:nvPr>
        </p:nvSpPr>
        <p:spPr/>
        <p:txBody>
          <a:bodyPr/>
          <a:lstStyle/>
          <a:p>
            <a:pPr eaLnBrk="1" hangingPunct="1"/>
            <a:r>
              <a:rPr lang="en-IE" altLang="en-US">
                <a:latin typeface="Arial" panose="020B0604020202020204" pitchFamily="34" charset="0"/>
              </a:rPr>
              <a:t>String Functions: Continued</a:t>
            </a:r>
            <a:endParaRPr lang="en-US" altLang="en-US">
              <a:latin typeface="Arial" panose="020B0604020202020204" pitchFamily="34" charset="0"/>
            </a:endParaRPr>
          </a:p>
        </p:txBody>
      </p:sp>
      <p:sp>
        <p:nvSpPr>
          <p:cNvPr id="39939" name="Rectangle 3">
            <a:extLst>
              <a:ext uri="{FF2B5EF4-FFF2-40B4-BE49-F238E27FC236}">
                <a16:creationId xmlns:a16="http://schemas.microsoft.com/office/drawing/2014/main" id="{649072A3-EB7D-40AC-BC8E-36B286F6F36E}"/>
              </a:ext>
            </a:extLst>
          </p:cNvPr>
          <p:cNvSpPr>
            <a:spLocks noGrp="1" noChangeArrowheads="1"/>
          </p:cNvSpPr>
          <p:nvPr>
            <p:ph type="body" idx="1"/>
          </p:nvPr>
        </p:nvSpPr>
        <p:spPr/>
        <p:txBody>
          <a:bodyPr/>
          <a:lstStyle/>
          <a:p>
            <a:pPr eaLnBrk="1" hangingPunct="1"/>
            <a:r>
              <a:rPr lang="en-US" altLang="en-US">
                <a:solidFill>
                  <a:srgbClr val="0000FF"/>
                </a:solidFill>
                <a:ea typeface="Arial Unicode MS" pitchFamily="34" charset="-128"/>
              </a:rPr>
              <a:t>ASCII returns the ASCII code value of the leftmost character of a character expression</a:t>
            </a:r>
          </a:p>
          <a:p>
            <a:pPr lvl="1" eaLnBrk="1" hangingPunct="1"/>
            <a:r>
              <a:rPr lang="en-US" altLang="en-US" noProof="1">
                <a:solidFill>
                  <a:srgbClr val="808080"/>
                </a:solidFill>
                <a:ea typeface="Arial Unicode MS" pitchFamily="34" charset="-128"/>
              </a:rPr>
              <a:t>SELECT ASCII('A')</a:t>
            </a:r>
            <a:endParaRPr lang="en-US" altLang="en-US">
              <a:solidFill>
                <a:srgbClr val="808080"/>
              </a:solidFill>
              <a:ea typeface="Arial Unicode MS" pitchFamily="34" charset="-128"/>
            </a:endParaRPr>
          </a:p>
          <a:p>
            <a:pPr lvl="1" eaLnBrk="1" hangingPunct="1">
              <a:buFont typeface="Wingdings" panose="05000000000000000000" pitchFamily="2" charset="2"/>
              <a:buNone/>
            </a:pPr>
            <a:endParaRPr lang="en-US" altLang="en-US" b="1">
              <a:solidFill>
                <a:srgbClr val="0000FF"/>
              </a:solidFill>
              <a:ea typeface="Arial Unicode MS" pitchFamily="34" charset="-128"/>
            </a:endParaRPr>
          </a:p>
          <a:p>
            <a:pPr lvl="1" eaLnBrk="1" hangingPunct="1">
              <a:buFont typeface="Wingdings" panose="05000000000000000000" pitchFamily="2" charset="2"/>
              <a:buNone/>
            </a:pPr>
            <a:r>
              <a:rPr lang="en-US" altLang="en-US">
                <a:solidFill>
                  <a:srgbClr val="0000FF"/>
                </a:solidFill>
                <a:ea typeface="Arial Unicode MS" pitchFamily="34" charset="-128"/>
              </a:rPr>
              <a:t>RESULT: 65</a:t>
            </a:r>
          </a:p>
          <a:p>
            <a:pPr lvl="1" eaLnBrk="1" hangingPunct="1">
              <a:buFont typeface="Wingdings" panose="05000000000000000000" pitchFamily="2" charset="2"/>
              <a:buNone/>
            </a:pPr>
            <a:endParaRPr lang="en-US" altLang="en-US">
              <a:solidFill>
                <a:srgbClr val="0000FF"/>
              </a:solidFill>
              <a:ea typeface="Arial Unicode MS" pitchFamily="34" charset="-128"/>
            </a:endParaRPr>
          </a:p>
          <a:p>
            <a:pPr eaLnBrk="1" hangingPunct="1"/>
            <a:r>
              <a:rPr lang="en-US" altLang="en-US">
                <a:solidFill>
                  <a:srgbClr val="0000FF"/>
                </a:solidFill>
                <a:ea typeface="Arial Unicode MS" pitchFamily="34" charset="-128"/>
              </a:rPr>
              <a:t>CHAR converts an integer ASCII code to a character</a:t>
            </a:r>
          </a:p>
          <a:p>
            <a:pPr lvl="1" eaLnBrk="1" hangingPunct="1"/>
            <a:r>
              <a:rPr lang="en-US" altLang="en-US" noProof="1">
                <a:solidFill>
                  <a:srgbClr val="808080"/>
                </a:solidFill>
                <a:ea typeface="Arial Unicode MS" pitchFamily="34" charset="-128"/>
              </a:rPr>
              <a:t>SELECT </a:t>
            </a:r>
            <a:r>
              <a:rPr lang="en-US" altLang="en-US">
                <a:solidFill>
                  <a:srgbClr val="808080"/>
                </a:solidFill>
                <a:ea typeface="Arial Unicode MS" pitchFamily="34" charset="-128"/>
              </a:rPr>
              <a:t>CHAR</a:t>
            </a:r>
            <a:r>
              <a:rPr lang="en-US" altLang="en-US" noProof="1">
                <a:solidFill>
                  <a:srgbClr val="808080"/>
                </a:solidFill>
                <a:ea typeface="Arial Unicode MS" pitchFamily="34" charset="-128"/>
              </a:rPr>
              <a:t>(</a:t>
            </a:r>
            <a:r>
              <a:rPr lang="en-US" altLang="en-US">
                <a:solidFill>
                  <a:srgbClr val="808080"/>
                </a:solidFill>
                <a:ea typeface="Arial Unicode MS" pitchFamily="34" charset="-128"/>
              </a:rPr>
              <a:t>65</a:t>
            </a:r>
            <a:r>
              <a:rPr lang="en-US" altLang="en-US" noProof="1">
                <a:solidFill>
                  <a:srgbClr val="808080"/>
                </a:solidFill>
                <a:ea typeface="Arial Unicode MS" pitchFamily="34" charset="-128"/>
              </a:rPr>
              <a:t>)</a:t>
            </a:r>
            <a:endParaRPr lang="en-US" altLang="en-US">
              <a:solidFill>
                <a:srgbClr val="808080"/>
              </a:solidFill>
              <a:ea typeface="Arial Unicode MS" pitchFamily="34" charset="-128"/>
            </a:endParaRPr>
          </a:p>
          <a:p>
            <a:pPr lvl="1" eaLnBrk="1" hangingPunct="1"/>
            <a:endParaRPr lang="en-US" altLang="en-US">
              <a:solidFill>
                <a:srgbClr val="808080"/>
              </a:solidFill>
              <a:ea typeface="Arial Unicode MS" pitchFamily="34" charset="-128"/>
            </a:endParaRPr>
          </a:p>
          <a:p>
            <a:pPr lvl="1" eaLnBrk="1" hangingPunct="1">
              <a:buFont typeface="Wingdings" panose="05000000000000000000" pitchFamily="2" charset="2"/>
              <a:buNone/>
            </a:pPr>
            <a:r>
              <a:rPr lang="en-US" altLang="en-US">
                <a:solidFill>
                  <a:srgbClr val="0000FF"/>
                </a:solidFill>
                <a:ea typeface="Arial Unicode MS" pitchFamily="34" charset="-128"/>
              </a:rPr>
              <a:t>RESULT: A</a:t>
            </a:r>
          </a:p>
          <a:p>
            <a:pPr lvl="1" eaLnBrk="1" hangingPunct="1">
              <a:buFont typeface="Wingdings" panose="05000000000000000000" pitchFamily="2" charset="2"/>
              <a:buNone/>
            </a:pPr>
            <a:endParaRPr lang="en-US" altLang="en-US" b="1">
              <a:solidFill>
                <a:srgbClr val="0000FF"/>
              </a:solidFill>
              <a:ea typeface="Arial Unicode MS" pitchFamily="34" charset="-128"/>
            </a:endParaRPr>
          </a:p>
          <a:p>
            <a:pPr lvl="1" eaLnBrk="1" hangingPunct="1"/>
            <a:r>
              <a:rPr lang="en-US" altLang="en-US" noProof="1">
                <a:solidFill>
                  <a:srgbClr val="808080"/>
                </a:solidFill>
                <a:ea typeface="Arial Unicode MS" pitchFamily="34" charset="-128"/>
              </a:rPr>
              <a:t>SELECT CHAR(ASCII('A')+2)</a:t>
            </a:r>
          </a:p>
          <a:p>
            <a:pPr lvl="1" eaLnBrk="1" hangingPunct="1">
              <a:buFont typeface="Wingdings" panose="05000000000000000000" pitchFamily="2" charset="2"/>
              <a:buNone/>
            </a:pPr>
            <a:endParaRPr lang="en-US" altLang="en-US">
              <a:solidFill>
                <a:srgbClr val="808080"/>
              </a:solidFill>
              <a:ea typeface="Arial Unicode MS" pitchFamily="34" charset="-128"/>
            </a:endParaRPr>
          </a:p>
          <a:p>
            <a:pPr lvl="1" eaLnBrk="1" hangingPunct="1">
              <a:buFont typeface="Wingdings" panose="05000000000000000000" pitchFamily="2" charset="2"/>
              <a:buNone/>
            </a:pPr>
            <a:r>
              <a:rPr lang="en-US" altLang="en-US">
                <a:solidFill>
                  <a:srgbClr val="0000FF"/>
                </a:solidFill>
                <a:ea typeface="Arial Unicode MS" pitchFamily="34" charset="-128"/>
              </a:rPr>
              <a:t>RESULT: 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9AB6C7C5-F980-405B-81CD-A0BBCA61B1CE}"/>
              </a:ext>
            </a:extLst>
          </p:cNvPr>
          <p:cNvSpPr>
            <a:spLocks noChangeArrowheads="1"/>
          </p:cNvSpPr>
          <p:nvPr/>
        </p:nvSpPr>
        <p:spPr bwMode="auto">
          <a:xfrm>
            <a:off x="1905000" y="1219200"/>
            <a:ext cx="8305800" cy="3048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6147" name="Rectangle 3">
            <a:extLst>
              <a:ext uri="{FF2B5EF4-FFF2-40B4-BE49-F238E27FC236}">
                <a16:creationId xmlns:a16="http://schemas.microsoft.com/office/drawing/2014/main" id="{BA724186-E4AB-4632-AEDF-6191F9BA87F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6148" name="Rectangle 4">
            <a:extLst>
              <a:ext uri="{FF2B5EF4-FFF2-40B4-BE49-F238E27FC236}">
                <a16:creationId xmlns:a16="http://schemas.microsoft.com/office/drawing/2014/main" id="{F1080181-D6A4-4955-B845-FCD8DB06DC30}"/>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Basic SQL Skills</a:t>
            </a:r>
          </a:p>
          <a:p>
            <a:pPr lvl="1" eaLnBrk="1" hangingPunct="1"/>
            <a:r>
              <a:rPr lang="en-US" altLang="en-US" sz="1200" b="1" dirty="0"/>
              <a:t>Select Query</a:t>
            </a:r>
          </a:p>
          <a:p>
            <a:pPr lvl="1" eaLnBrk="1" hangingPunct="1"/>
            <a:r>
              <a:rPr lang="en-US" altLang="en-US" sz="1200" b="1" dirty="0"/>
              <a:t>Aggregation </a:t>
            </a:r>
          </a:p>
          <a:p>
            <a:pPr lvl="1" eaLnBrk="1" hangingPunct="1"/>
            <a:r>
              <a:rPr lang="en-US" altLang="en-US" sz="1200" b="1" dirty="0"/>
              <a:t>Subquery And Views</a:t>
            </a:r>
          </a:p>
          <a:p>
            <a:pPr lvl="1" eaLnBrk="1" hangingPunct="1"/>
            <a:r>
              <a:rPr lang="en-US" altLang="en-US" sz="1200" b="1" dirty="0"/>
              <a:t>Update, Select, and Insert</a:t>
            </a:r>
          </a:p>
          <a:p>
            <a:pPr lvl="1" eaLnBrk="1" hangingPunct="1"/>
            <a:r>
              <a:rPr lang="en-US" altLang="en-US" sz="1200" b="1" dirty="0"/>
              <a:t>Data Types and functions</a:t>
            </a:r>
          </a:p>
          <a:p>
            <a:pPr lvl="1" eaLnBrk="1" hangingPunct="1"/>
            <a:r>
              <a:rPr lang="en-US" altLang="en-US" sz="1200" b="1" dirty="0"/>
              <a:t>Joins</a:t>
            </a:r>
          </a:p>
          <a:p>
            <a:pPr eaLnBrk="1" hangingPunct="1"/>
            <a:r>
              <a:rPr lang="en-US" altLang="en-US" sz="1400" b="1" dirty="0"/>
              <a:t>Database Design and Implementation</a:t>
            </a:r>
          </a:p>
          <a:p>
            <a:pPr lvl="1" eaLnBrk="1" hangingPunct="1"/>
            <a:r>
              <a:rPr lang="en-US" altLang="en-US" sz="1200" b="1" dirty="0"/>
              <a:t>Create and Alter Tables</a:t>
            </a:r>
          </a:p>
          <a:p>
            <a:pPr lvl="1" eaLnBrk="1" hangingPunct="1"/>
            <a:r>
              <a:rPr lang="en-US" altLang="en-US" sz="1200" b="1" dirty="0"/>
              <a:t>Indexes and Keys</a:t>
            </a:r>
          </a:p>
          <a:p>
            <a:pPr lvl="1" eaLnBrk="1" hangingPunct="1"/>
            <a:r>
              <a:rPr lang="en-US" altLang="en-US" sz="1200" b="1" dirty="0"/>
              <a:t>System Objects</a:t>
            </a:r>
          </a:p>
          <a:p>
            <a:pPr marL="0" indent="0" eaLnBrk="1" hangingPunct="1">
              <a:buNone/>
            </a:pPr>
            <a:endParaRPr lang="en-US" altLang="en-US" sz="14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D804D92-D6FE-4786-B1C9-F345C95ED878}"/>
              </a:ext>
            </a:extLst>
          </p:cNvPr>
          <p:cNvSpPr>
            <a:spLocks noGrp="1" noChangeArrowheads="1"/>
          </p:cNvSpPr>
          <p:nvPr>
            <p:ph type="title"/>
          </p:nvPr>
        </p:nvSpPr>
        <p:spPr/>
        <p:txBody>
          <a:bodyPr/>
          <a:lstStyle/>
          <a:p>
            <a:pPr eaLnBrk="1" hangingPunct="1"/>
            <a:r>
              <a:rPr lang="en-US" altLang="en-US">
                <a:latin typeface="Arial" panose="020B0604020202020204" pitchFamily="34" charset="0"/>
              </a:rPr>
              <a:t>Date Time Functions – SQL Server</a:t>
            </a:r>
          </a:p>
        </p:txBody>
      </p:sp>
      <p:sp>
        <p:nvSpPr>
          <p:cNvPr id="40963" name="Rectangle 3">
            <a:extLst>
              <a:ext uri="{FF2B5EF4-FFF2-40B4-BE49-F238E27FC236}">
                <a16:creationId xmlns:a16="http://schemas.microsoft.com/office/drawing/2014/main" id="{517E962F-3D69-460D-BA1D-222636543F94}"/>
              </a:ext>
            </a:extLst>
          </p:cNvPr>
          <p:cNvSpPr>
            <a:spLocks noGrp="1" noChangeArrowheads="1"/>
          </p:cNvSpPr>
          <p:nvPr>
            <p:ph type="body" idx="1"/>
          </p:nvPr>
        </p:nvSpPr>
        <p:spPr/>
        <p:txBody>
          <a:bodyPr/>
          <a:lstStyle/>
          <a:p>
            <a:pPr eaLnBrk="1" hangingPunct="1">
              <a:lnSpc>
                <a:spcPct val="80000"/>
              </a:lnSpc>
            </a:pPr>
            <a:r>
              <a:rPr lang="en-IE" altLang="en-US" dirty="0"/>
              <a:t>The functions day(), month() and year() return the fields in the date that show these things:</a:t>
            </a:r>
          </a:p>
          <a:p>
            <a:pPr eaLnBrk="1" hangingPunct="1">
              <a:lnSpc>
                <a:spcPct val="80000"/>
              </a:lnSpc>
            </a:pPr>
            <a:endParaRPr lang="en-IE" altLang="en-US" dirty="0"/>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noProof="1">
                <a:solidFill>
                  <a:srgbClr val="808080"/>
                </a:solidFill>
                <a:ea typeface="Arial Unicode MS" pitchFamily="34" charset="-128"/>
              </a:rPr>
              <a:t>SELECT day(orderdate) from orders where orderid = 10248</a:t>
            </a:r>
          </a:p>
          <a:p>
            <a:pPr eaLnBrk="1" hangingPunct="1">
              <a:lnSpc>
                <a:spcPct val="80000"/>
              </a:lnSpc>
              <a:buFont typeface="Wingdings" panose="05000000000000000000" pitchFamily="2" charset="2"/>
              <a:buNone/>
            </a:pPr>
            <a:endParaRPr lang="en-IE" altLang="en-US" sz="1400" dirty="0">
              <a:solidFill>
                <a:srgbClr val="808080"/>
              </a:solidFill>
            </a:endParaRPr>
          </a:p>
          <a:p>
            <a:pPr eaLnBrk="1" hangingPunct="1">
              <a:lnSpc>
                <a:spcPct val="80000"/>
              </a:lnSpc>
            </a:pPr>
            <a:r>
              <a:rPr lang="en-IE" altLang="en-US" dirty="0" err="1"/>
              <a:t>GetDate</a:t>
            </a:r>
            <a:r>
              <a:rPr lang="en-IE" altLang="en-US" dirty="0"/>
              <a:t>() returns the current date in SQL Server.</a:t>
            </a:r>
            <a:r>
              <a:rPr lang="en-IE" altLang="en-US" sz="1400" dirty="0"/>
              <a:t> </a:t>
            </a:r>
          </a:p>
          <a:p>
            <a:pPr lvl="1" eaLnBrk="1" hangingPunct="1">
              <a:lnSpc>
                <a:spcPct val="80000"/>
              </a:lnSpc>
            </a:pPr>
            <a:r>
              <a:rPr lang="en-IE" altLang="en-US" sz="1200" dirty="0"/>
              <a:t>Date() return the current date in Access</a:t>
            </a:r>
          </a:p>
          <a:p>
            <a:pPr eaLnBrk="1" hangingPunct="1">
              <a:lnSpc>
                <a:spcPct val="80000"/>
              </a:lnSpc>
            </a:pPr>
            <a:endParaRPr lang="en-IE" altLang="en-US" sz="1400" dirty="0"/>
          </a:p>
          <a:p>
            <a:pPr eaLnBrk="1" hangingPunct="1">
              <a:lnSpc>
                <a:spcPct val="80000"/>
              </a:lnSpc>
            </a:pPr>
            <a:r>
              <a:rPr lang="en-IE" altLang="en-US" dirty="0"/>
              <a:t>The </a:t>
            </a:r>
            <a:r>
              <a:rPr lang="en-IE" altLang="en-US" dirty="0" err="1"/>
              <a:t>datepart</a:t>
            </a:r>
            <a:r>
              <a:rPr lang="en-IE" altLang="en-US" dirty="0"/>
              <a:t>() function can take as a first parameter either ‘day’, ‘month’,  ‘year’, ‘quarter’, ‘</a:t>
            </a:r>
            <a:r>
              <a:rPr lang="en-IE" altLang="en-US" dirty="0" err="1"/>
              <a:t>dayofyear</a:t>
            </a:r>
            <a:r>
              <a:rPr lang="en-IE" altLang="en-US" dirty="0"/>
              <a:t>’, ‘week’, ‘weekday’, ‘hour’, ‘minute’, ‘second’, ‘millisecond’. There are various abbreviations you  can use – see the Transact SQL help.</a:t>
            </a:r>
          </a:p>
          <a:p>
            <a:pPr lvl="1" eaLnBrk="1" hangingPunct="1">
              <a:lnSpc>
                <a:spcPct val="80000"/>
              </a:lnSpc>
              <a:buFont typeface="Wingdings" panose="05000000000000000000" pitchFamily="2" charset="2"/>
              <a:buNone/>
            </a:pPr>
            <a:endParaRPr lang="en-US" altLang="en-US" b="1" i="1" dirty="0"/>
          </a:p>
          <a:p>
            <a:pPr lvl="1" eaLnBrk="1" hangingPunct="1">
              <a:lnSpc>
                <a:spcPct val="80000"/>
              </a:lnSpc>
              <a:buFont typeface="Wingdings" panose="05000000000000000000" pitchFamily="2" charset="2"/>
              <a:buNone/>
            </a:pPr>
            <a:r>
              <a:rPr lang="en-US" altLang="en-US" noProof="1">
                <a:solidFill>
                  <a:srgbClr val="808080"/>
                </a:solidFill>
              </a:rPr>
              <a:t>SELECT DATEPART(month, GETDATE()) AS 'Month Number' </a:t>
            </a:r>
          </a:p>
          <a:p>
            <a:pPr eaLnBrk="1" hangingPunct="1">
              <a:lnSpc>
                <a:spcPct val="80000"/>
              </a:lnSpc>
            </a:pPr>
            <a:endParaRPr lang="en-IE" altLang="en-US" sz="1400" dirty="0">
              <a:solidFill>
                <a:srgbClr val="808080"/>
              </a:solidFill>
            </a:endParaRPr>
          </a:p>
          <a:p>
            <a:pPr eaLnBrk="1" hangingPunct="1">
              <a:lnSpc>
                <a:spcPct val="80000"/>
              </a:lnSpc>
            </a:pPr>
            <a:r>
              <a:rPr lang="en-IE" altLang="en-US" dirty="0" err="1"/>
              <a:t>DateAdd</a:t>
            </a:r>
            <a:r>
              <a:rPr lang="en-IE" altLang="en-US" dirty="0"/>
              <a:t>() adds a number of </a:t>
            </a:r>
            <a:r>
              <a:rPr lang="en-IE" altLang="en-US" dirty="0" err="1"/>
              <a:t>dateparts</a:t>
            </a:r>
            <a:r>
              <a:rPr lang="en-IE" altLang="en-US" dirty="0"/>
              <a:t> to a date with syntax DATEADD </a:t>
            </a:r>
            <a:r>
              <a:rPr lang="en-IE" altLang="en-US" b="1" dirty="0"/>
              <a:t>(</a:t>
            </a:r>
            <a:r>
              <a:rPr lang="en-IE" altLang="en-US" dirty="0"/>
              <a:t> </a:t>
            </a:r>
            <a:r>
              <a:rPr lang="en-IE" altLang="en-US" i="1" dirty="0" err="1"/>
              <a:t>datepart</a:t>
            </a:r>
            <a:r>
              <a:rPr lang="en-IE" altLang="en-US" i="1" dirty="0"/>
              <a:t> </a:t>
            </a:r>
            <a:r>
              <a:rPr lang="en-IE" altLang="en-US" b="1" dirty="0"/>
              <a:t>,</a:t>
            </a:r>
            <a:r>
              <a:rPr lang="en-IE" altLang="en-US" dirty="0"/>
              <a:t> </a:t>
            </a:r>
            <a:r>
              <a:rPr lang="en-IE" altLang="en-US" i="1" dirty="0"/>
              <a:t>number</a:t>
            </a:r>
            <a:r>
              <a:rPr lang="en-IE" altLang="en-US" b="1" dirty="0"/>
              <a:t>,</a:t>
            </a:r>
            <a:r>
              <a:rPr lang="en-IE" altLang="en-US" dirty="0"/>
              <a:t> </a:t>
            </a:r>
            <a:r>
              <a:rPr lang="en-IE" altLang="en-US" i="1" dirty="0"/>
              <a:t>date </a:t>
            </a:r>
            <a:r>
              <a:rPr lang="en-IE" altLang="en-US" b="1" dirty="0"/>
              <a:t>)</a:t>
            </a:r>
            <a:r>
              <a:rPr lang="en-IE" altLang="en-US" dirty="0"/>
              <a:t> </a:t>
            </a:r>
          </a:p>
          <a:p>
            <a:pPr eaLnBrk="1" hangingPunct="1">
              <a:lnSpc>
                <a:spcPct val="80000"/>
              </a:lnSpc>
              <a:buFont typeface="Wingdings" panose="05000000000000000000" pitchFamily="2" charset="2"/>
              <a:buNone/>
            </a:pPr>
            <a:r>
              <a:rPr lang="en-US" altLang="en-US" sz="1400" dirty="0"/>
              <a:t>	</a:t>
            </a:r>
          </a:p>
          <a:p>
            <a:pPr eaLnBrk="1" hangingPunct="1">
              <a:lnSpc>
                <a:spcPct val="80000"/>
              </a:lnSpc>
              <a:buFont typeface="Wingdings" panose="05000000000000000000" pitchFamily="2" charset="2"/>
              <a:buNone/>
            </a:pPr>
            <a:r>
              <a:rPr lang="en-US" altLang="en-US" dirty="0">
                <a:latin typeface="Courier New" panose="02070309020205020404" pitchFamily="49" charset="0"/>
              </a:rPr>
              <a:t>	 </a:t>
            </a:r>
            <a:r>
              <a:rPr lang="en-US" altLang="en-US" sz="1400" noProof="1">
                <a:solidFill>
                  <a:srgbClr val="808080"/>
                </a:solidFill>
              </a:rPr>
              <a:t>SELECT DATEADD(day, 21, pubdate) AS timeframe FROM titles </a:t>
            </a:r>
            <a:endParaRPr lang="en-US" altLang="en-US" sz="1400" dirty="0">
              <a:solidFill>
                <a:srgbClr val="80808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74B0185-80EA-4BB3-A871-73FE9E939812}"/>
              </a:ext>
            </a:extLst>
          </p:cNvPr>
          <p:cNvSpPr>
            <a:spLocks noGrp="1" noChangeArrowheads="1"/>
          </p:cNvSpPr>
          <p:nvPr>
            <p:ph type="title"/>
          </p:nvPr>
        </p:nvSpPr>
        <p:spPr/>
        <p:txBody>
          <a:bodyPr/>
          <a:lstStyle/>
          <a:p>
            <a:pPr eaLnBrk="1" hangingPunct="1"/>
            <a:r>
              <a:rPr lang="en-US" altLang="en-US">
                <a:latin typeface="Arial" panose="020B0604020202020204" pitchFamily="34" charset="0"/>
              </a:rPr>
              <a:t>Date Time functions – SQL Server</a:t>
            </a:r>
          </a:p>
        </p:txBody>
      </p:sp>
      <p:sp>
        <p:nvSpPr>
          <p:cNvPr id="41987" name="Rectangle 3">
            <a:extLst>
              <a:ext uri="{FF2B5EF4-FFF2-40B4-BE49-F238E27FC236}">
                <a16:creationId xmlns:a16="http://schemas.microsoft.com/office/drawing/2014/main" id="{87FDB2F2-E03E-445B-89EE-2DE010BB315E}"/>
              </a:ext>
            </a:extLst>
          </p:cNvPr>
          <p:cNvSpPr>
            <a:spLocks noGrp="1" noChangeArrowheads="1"/>
          </p:cNvSpPr>
          <p:nvPr>
            <p:ph type="body" idx="1"/>
          </p:nvPr>
        </p:nvSpPr>
        <p:spPr/>
        <p:txBody>
          <a:bodyPr/>
          <a:lstStyle/>
          <a:p>
            <a:pPr eaLnBrk="1" hangingPunct="1"/>
            <a:r>
              <a:rPr lang="en-IE" altLang="en-US"/>
              <a:t>DateDiff returns the difference between two dates in the datepart  with syntax: DATEDIFF </a:t>
            </a:r>
            <a:r>
              <a:rPr lang="en-IE" altLang="en-US" b="1"/>
              <a:t>( </a:t>
            </a:r>
            <a:r>
              <a:rPr lang="en-IE" altLang="en-US" i="1"/>
              <a:t>datepart </a:t>
            </a:r>
            <a:r>
              <a:rPr lang="en-IE" altLang="en-US" b="1"/>
              <a:t>,</a:t>
            </a:r>
            <a:r>
              <a:rPr lang="en-IE" altLang="en-US"/>
              <a:t> </a:t>
            </a:r>
            <a:r>
              <a:rPr lang="en-IE" altLang="en-US" i="1"/>
              <a:t>startdate </a:t>
            </a:r>
            <a:r>
              <a:rPr lang="en-IE" altLang="en-US" b="1"/>
              <a:t>,</a:t>
            </a:r>
            <a:r>
              <a:rPr lang="en-IE" altLang="en-US"/>
              <a:t> </a:t>
            </a:r>
            <a:r>
              <a:rPr lang="en-IE" altLang="en-US" i="1"/>
              <a:t>enddate </a:t>
            </a:r>
            <a:r>
              <a:rPr lang="en-IE" altLang="en-US" b="1"/>
              <a:t>)</a:t>
            </a:r>
            <a:r>
              <a:rPr lang="en-IE" altLang="en-US"/>
              <a:t> </a:t>
            </a:r>
          </a:p>
          <a:p>
            <a:pPr eaLnBrk="1" hangingPunct="1"/>
            <a:endParaRPr lang="en-IE" altLang="en-US"/>
          </a:p>
          <a:p>
            <a:pPr eaLnBrk="1" hangingPunct="1"/>
            <a:r>
              <a:rPr lang="en-US" altLang="en-US"/>
              <a:t>Example: show the order date, the required date and the difference in weeks.</a:t>
            </a:r>
          </a:p>
          <a:p>
            <a:pPr lvl="1" eaLnBrk="1" hangingPunct="1">
              <a:buFont typeface="Wingdings" panose="05000000000000000000" pitchFamily="2" charset="2"/>
              <a:buNone/>
            </a:pPr>
            <a:r>
              <a:rPr lang="en-US" altLang="en-US" noProof="1">
                <a:solidFill>
                  <a:srgbClr val="808080"/>
                </a:solidFill>
              </a:rPr>
              <a:t>SELECT     orderdate, requireddate, DATEDIFF(week, orderdate, requireddate)</a:t>
            </a:r>
            <a:r>
              <a:rPr lang="en-US" altLang="en-US">
                <a:solidFill>
                  <a:srgbClr val="808080"/>
                </a:solidFill>
              </a:rPr>
              <a:t> </a:t>
            </a:r>
            <a:r>
              <a:rPr lang="en-US" altLang="en-US" noProof="1">
                <a:solidFill>
                  <a:srgbClr val="808080"/>
                </a:solidFill>
              </a:rPr>
              <a:t>FROM         orders</a:t>
            </a:r>
          </a:p>
          <a:p>
            <a:pPr lvl="1" eaLnBrk="1" hangingPunct="1">
              <a:buFont typeface="Wingdings" panose="05000000000000000000" pitchFamily="2" charset="2"/>
              <a:buNone/>
            </a:pPr>
            <a:r>
              <a:rPr lang="en-US" altLang="en-US" noProof="1">
                <a:solidFill>
                  <a:srgbClr val="808080"/>
                </a:solidFill>
              </a:rPr>
              <a:t>ORDER BY DATEDIFF(week, orderdate, requireddate)</a:t>
            </a:r>
            <a:r>
              <a:rPr lang="en-US" altLang="en-US">
                <a:solidFill>
                  <a:srgbClr val="808080"/>
                </a:solidFill>
                <a:latin typeface="Courier New" panose="02070309020205020404" pitchFamily="49" charset="0"/>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47DEA3C-1962-4982-B9C2-984ED8DB6D24}"/>
              </a:ext>
            </a:extLst>
          </p:cNvPr>
          <p:cNvSpPr>
            <a:spLocks noGrp="1" noChangeArrowheads="1"/>
          </p:cNvSpPr>
          <p:nvPr>
            <p:ph type="title"/>
          </p:nvPr>
        </p:nvSpPr>
        <p:spPr/>
        <p:txBody>
          <a:bodyPr/>
          <a:lstStyle/>
          <a:p>
            <a:pPr eaLnBrk="1" hangingPunct="1"/>
            <a:r>
              <a:rPr lang="en-IE" altLang="en-US">
                <a:latin typeface="Arial" panose="020B0604020202020204" pitchFamily="34" charset="0"/>
              </a:rPr>
              <a:t>Cast and CONVERT</a:t>
            </a:r>
            <a:endParaRPr lang="en-US" altLang="en-US">
              <a:latin typeface="Arial" panose="020B0604020202020204" pitchFamily="34" charset="0"/>
            </a:endParaRPr>
          </a:p>
        </p:txBody>
      </p:sp>
      <p:sp>
        <p:nvSpPr>
          <p:cNvPr id="43011" name="Rectangle 3">
            <a:extLst>
              <a:ext uri="{FF2B5EF4-FFF2-40B4-BE49-F238E27FC236}">
                <a16:creationId xmlns:a16="http://schemas.microsoft.com/office/drawing/2014/main" id="{937DFCB1-F882-4DD6-B438-4761FF8D0076}"/>
              </a:ext>
            </a:extLst>
          </p:cNvPr>
          <p:cNvSpPr>
            <a:spLocks noGrp="1" noChangeArrowheads="1"/>
          </p:cNvSpPr>
          <p:nvPr>
            <p:ph type="body" idx="1"/>
          </p:nvPr>
        </p:nvSpPr>
        <p:spPr/>
        <p:txBody>
          <a:bodyPr>
            <a:normAutofit lnSpcReduction="10000"/>
          </a:bodyPr>
          <a:lstStyle/>
          <a:p>
            <a:pPr eaLnBrk="1" hangingPunct="1">
              <a:lnSpc>
                <a:spcPct val="90000"/>
              </a:lnSpc>
            </a:pPr>
            <a:r>
              <a:rPr lang="en-IE" altLang="en-US" sz="1400" b="1" dirty="0"/>
              <a:t>CAST and CONVERT</a:t>
            </a:r>
          </a:p>
          <a:p>
            <a:pPr lvl="1" eaLnBrk="1" hangingPunct="1">
              <a:lnSpc>
                <a:spcPct val="90000"/>
              </a:lnSpc>
            </a:pPr>
            <a:r>
              <a:rPr lang="en-US" altLang="en-US" sz="1200" b="1" dirty="0"/>
              <a:t>Explicitly converts an expression of one data type to another. CAST and CONVERT provide similar functionality. They are exactly same except that Convert also does some date formatting conversion that cast doesn't offer.</a:t>
            </a:r>
            <a:r>
              <a:rPr lang="en-US" altLang="en-US" sz="1000" b="1" dirty="0"/>
              <a:t> </a:t>
            </a:r>
          </a:p>
          <a:p>
            <a:pPr lvl="1" eaLnBrk="1" hangingPunct="1">
              <a:lnSpc>
                <a:spcPct val="90000"/>
              </a:lnSpc>
            </a:pPr>
            <a:endParaRPr lang="en-IE" altLang="en-US" sz="1000" b="1" dirty="0"/>
          </a:p>
          <a:p>
            <a:pPr eaLnBrk="1" hangingPunct="1">
              <a:lnSpc>
                <a:spcPct val="90000"/>
              </a:lnSpc>
            </a:pPr>
            <a:r>
              <a:rPr lang="en-IE" altLang="en-US" sz="1400" b="1" dirty="0"/>
              <a:t>Syntax</a:t>
            </a:r>
          </a:p>
          <a:p>
            <a:pPr lvl="1" eaLnBrk="1" hangingPunct="1">
              <a:lnSpc>
                <a:spcPct val="90000"/>
              </a:lnSpc>
            </a:pPr>
            <a:r>
              <a:rPr lang="en-US" altLang="en-US" sz="1200" b="1" dirty="0"/>
              <a:t>Syntax for CAST: 	CAST ( </a:t>
            </a:r>
            <a:r>
              <a:rPr lang="en-US" altLang="en-US" sz="1200" b="1" i="1" dirty="0"/>
              <a:t>expression</a:t>
            </a:r>
            <a:r>
              <a:rPr lang="en-US" altLang="en-US" sz="1200" b="1" dirty="0"/>
              <a:t> AS </a:t>
            </a:r>
            <a:r>
              <a:rPr lang="en-US" altLang="en-US" sz="1200" b="1" i="1" dirty="0" err="1"/>
              <a:t>data_type</a:t>
            </a:r>
            <a:r>
              <a:rPr lang="en-US" altLang="en-US" sz="1200" b="1" i="1" dirty="0"/>
              <a:t> </a:t>
            </a:r>
            <a:r>
              <a:rPr lang="en-US" altLang="en-US" sz="1200" b="1" dirty="0"/>
              <a:t>[ (</a:t>
            </a:r>
            <a:r>
              <a:rPr lang="en-US" altLang="en-US" sz="1200" b="1" i="1" dirty="0"/>
              <a:t>length </a:t>
            </a:r>
            <a:r>
              <a:rPr lang="en-US" altLang="en-US" sz="1200" b="1" dirty="0"/>
              <a:t>) ]) </a:t>
            </a:r>
          </a:p>
          <a:p>
            <a:pPr lvl="1" eaLnBrk="1" hangingPunct="1">
              <a:lnSpc>
                <a:spcPct val="90000"/>
              </a:lnSpc>
            </a:pPr>
            <a:r>
              <a:rPr lang="en-US" altLang="en-US" sz="1200" b="1" dirty="0"/>
              <a:t>Syntax for CONVERT: 	CONVERT ( </a:t>
            </a:r>
            <a:r>
              <a:rPr lang="en-US" altLang="en-US" sz="1200" b="1" i="1" dirty="0" err="1"/>
              <a:t>data_type</a:t>
            </a:r>
            <a:r>
              <a:rPr lang="en-US" altLang="en-US" sz="1200" b="1" i="1" dirty="0"/>
              <a:t> </a:t>
            </a:r>
            <a:r>
              <a:rPr lang="en-US" altLang="en-US" sz="1200" b="1" dirty="0"/>
              <a:t>[ ( </a:t>
            </a:r>
            <a:r>
              <a:rPr lang="en-US" altLang="en-US" sz="1200" b="1" i="1" dirty="0"/>
              <a:t>length </a:t>
            </a:r>
            <a:r>
              <a:rPr lang="en-US" altLang="en-US" sz="1200" b="1" dirty="0"/>
              <a:t>) ] , </a:t>
            </a:r>
            <a:r>
              <a:rPr lang="en-US" altLang="en-US" sz="1200" b="1" i="1" dirty="0"/>
              <a:t>expression</a:t>
            </a:r>
            <a:r>
              <a:rPr lang="en-US" altLang="en-US" sz="1200" b="1" dirty="0"/>
              <a:t> [ , </a:t>
            </a:r>
            <a:r>
              <a:rPr lang="en-US" altLang="en-US" sz="1200" b="1" i="1" dirty="0"/>
              <a:t>style </a:t>
            </a:r>
            <a:r>
              <a:rPr lang="en-US" altLang="en-US" sz="1200" b="1" dirty="0"/>
              <a:t>] )</a:t>
            </a:r>
            <a:r>
              <a:rPr lang="en-US" altLang="en-US" sz="1200" dirty="0"/>
              <a:t> </a:t>
            </a:r>
          </a:p>
          <a:p>
            <a:pPr lvl="1" eaLnBrk="1" hangingPunct="1">
              <a:lnSpc>
                <a:spcPct val="90000"/>
              </a:lnSpc>
              <a:buFont typeface="Wingdings" panose="05000000000000000000" pitchFamily="2" charset="2"/>
              <a:buNone/>
            </a:pPr>
            <a:endParaRPr lang="en-US" altLang="en-US" sz="1200" dirty="0"/>
          </a:p>
          <a:p>
            <a:pPr lvl="1" eaLnBrk="1" hangingPunct="1">
              <a:lnSpc>
                <a:spcPct val="90000"/>
              </a:lnSpc>
              <a:buFont typeface="Wingdings" panose="05000000000000000000" pitchFamily="2" charset="2"/>
              <a:buAutoNum type="arabicPeriod"/>
            </a:pPr>
            <a:r>
              <a:rPr lang="en-US" altLang="en-US" sz="1200" i="1" dirty="0"/>
              <a:t>expression </a:t>
            </a:r>
            <a:endParaRPr lang="en-US" altLang="en-US" sz="1200" dirty="0"/>
          </a:p>
          <a:p>
            <a:pPr lvl="2" eaLnBrk="1" hangingPunct="1">
              <a:lnSpc>
                <a:spcPct val="90000"/>
              </a:lnSpc>
              <a:buFontTx/>
              <a:buAutoNum type="arabicPeriod"/>
            </a:pPr>
            <a:r>
              <a:rPr lang="en-US" altLang="en-US" sz="1000" dirty="0"/>
              <a:t>Is any valid expression.</a:t>
            </a:r>
          </a:p>
          <a:p>
            <a:pPr lvl="1" eaLnBrk="1" hangingPunct="1">
              <a:lnSpc>
                <a:spcPct val="90000"/>
              </a:lnSpc>
              <a:buFont typeface="Wingdings" panose="05000000000000000000" pitchFamily="2" charset="2"/>
              <a:buAutoNum type="arabicPeriod"/>
            </a:pPr>
            <a:r>
              <a:rPr lang="en-US" altLang="en-US" sz="1200" i="1" dirty="0" err="1"/>
              <a:t>data_type</a:t>
            </a:r>
            <a:r>
              <a:rPr lang="en-US" altLang="en-US" sz="1200" i="1" dirty="0"/>
              <a:t> </a:t>
            </a:r>
            <a:endParaRPr lang="en-US" altLang="en-US" sz="1200" dirty="0"/>
          </a:p>
          <a:p>
            <a:pPr lvl="2" eaLnBrk="1" hangingPunct="1">
              <a:lnSpc>
                <a:spcPct val="90000"/>
              </a:lnSpc>
              <a:buFontTx/>
              <a:buAutoNum type="arabicPeriod"/>
            </a:pPr>
            <a:r>
              <a:rPr lang="en-US" altLang="en-US" sz="1000" dirty="0"/>
              <a:t>Is the target system-supplied data type. This includes </a:t>
            </a:r>
            <a:r>
              <a:rPr lang="en-US" altLang="en-US" sz="1000" b="1" dirty="0"/>
              <a:t>xml</a:t>
            </a:r>
            <a:r>
              <a:rPr lang="en-US" altLang="en-US" sz="1000" dirty="0"/>
              <a:t>, </a:t>
            </a:r>
            <a:r>
              <a:rPr lang="en-US" altLang="en-US" sz="1000" b="1" dirty="0" err="1"/>
              <a:t>bigint</a:t>
            </a:r>
            <a:r>
              <a:rPr lang="en-US" altLang="en-US" sz="1000" dirty="0"/>
              <a:t>, and </a:t>
            </a:r>
            <a:r>
              <a:rPr lang="en-US" altLang="en-US" sz="1000" b="1" dirty="0" err="1"/>
              <a:t>sql_variant</a:t>
            </a:r>
            <a:r>
              <a:rPr lang="en-US" altLang="en-US" sz="1000" dirty="0"/>
              <a:t>. Alias data types cannot be used. </a:t>
            </a:r>
            <a:r>
              <a:rPr lang="en-US" altLang="en-US" sz="1000" i="1" dirty="0"/>
              <a:t>length </a:t>
            </a:r>
            <a:endParaRPr lang="en-US" altLang="en-US" sz="1000" dirty="0"/>
          </a:p>
          <a:p>
            <a:pPr lvl="2" eaLnBrk="1" hangingPunct="1">
              <a:lnSpc>
                <a:spcPct val="90000"/>
              </a:lnSpc>
              <a:buFontTx/>
              <a:buAutoNum type="arabicPeriod"/>
            </a:pPr>
            <a:r>
              <a:rPr lang="en-US" altLang="en-US" sz="1000" dirty="0"/>
              <a:t>Is an optional parameter of </a:t>
            </a:r>
            <a:r>
              <a:rPr lang="en-US" altLang="en-US" sz="1000" b="1" dirty="0" err="1"/>
              <a:t>nchar</a:t>
            </a:r>
            <a:r>
              <a:rPr lang="en-US" altLang="en-US" sz="1000" dirty="0"/>
              <a:t>, </a:t>
            </a:r>
            <a:r>
              <a:rPr lang="en-US" altLang="en-US" sz="1000" b="1" dirty="0" err="1"/>
              <a:t>nvarchar</a:t>
            </a:r>
            <a:r>
              <a:rPr lang="en-US" altLang="en-US" sz="1000" dirty="0"/>
              <a:t>, </a:t>
            </a:r>
            <a:r>
              <a:rPr lang="en-US" altLang="en-US" sz="1000" b="1" dirty="0"/>
              <a:t>char</a:t>
            </a:r>
            <a:r>
              <a:rPr lang="en-US" altLang="en-US" sz="1000" dirty="0"/>
              <a:t>, </a:t>
            </a:r>
            <a:r>
              <a:rPr lang="en-US" altLang="en-US" sz="1000" b="1" dirty="0"/>
              <a:t>varchar</a:t>
            </a:r>
            <a:r>
              <a:rPr lang="en-US" altLang="en-US" sz="1000" dirty="0"/>
              <a:t>, </a:t>
            </a:r>
            <a:r>
              <a:rPr lang="en-US" altLang="en-US" sz="1000" b="1" dirty="0"/>
              <a:t>binary</a:t>
            </a:r>
            <a:r>
              <a:rPr lang="en-US" altLang="en-US" sz="1000" dirty="0"/>
              <a:t>, or </a:t>
            </a:r>
            <a:r>
              <a:rPr lang="en-US" altLang="en-US" sz="1000" b="1" dirty="0" err="1"/>
              <a:t>varbinary</a:t>
            </a:r>
            <a:r>
              <a:rPr lang="en-US" altLang="en-US" sz="1000" dirty="0"/>
              <a:t> data types. For CONVERT, if </a:t>
            </a:r>
            <a:r>
              <a:rPr lang="en-US" altLang="en-US" sz="1000" i="1" dirty="0"/>
              <a:t>length</a:t>
            </a:r>
            <a:r>
              <a:rPr lang="en-US" altLang="en-US" sz="1000" dirty="0"/>
              <a:t> is not specified, the default to 30 characters.</a:t>
            </a:r>
          </a:p>
          <a:p>
            <a:pPr lvl="1" eaLnBrk="1" hangingPunct="1">
              <a:lnSpc>
                <a:spcPct val="90000"/>
              </a:lnSpc>
              <a:buFont typeface="Wingdings" panose="05000000000000000000" pitchFamily="2" charset="2"/>
              <a:buAutoNum type="arabicPeriod"/>
            </a:pPr>
            <a:r>
              <a:rPr lang="en-US" altLang="en-US" sz="1200" i="1" dirty="0"/>
              <a:t>style </a:t>
            </a:r>
            <a:endParaRPr lang="en-US" altLang="en-US" sz="1200" dirty="0"/>
          </a:p>
          <a:p>
            <a:pPr lvl="2" eaLnBrk="1" hangingPunct="1">
              <a:lnSpc>
                <a:spcPct val="90000"/>
              </a:lnSpc>
              <a:buFontTx/>
              <a:buAutoNum type="arabicPeriod"/>
            </a:pPr>
            <a:r>
              <a:rPr lang="en-US" altLang="en-US" sz="1000" dirty="0"/>
              <a:t>Is the style of the date format used to convert </a:t>
            </a:r>
            <a:r>
              <a:rPr lang="en-US" altLang="en-US" sz="1000" b="1" dirty="0"/>
              <a:t>datetime</a:t>
            </a:r>
            <a:r>
              <a:rPr lang="en-US" altLang="en-US" sz="1000" dirty="0"/>
              <a:t> or </a:t>
            </a:r>
            <a:r>
              <a:rPr lang="en-US" altLang="en-US" sz="1000" b="1" dirty="0" err="1"/>
              <a:t>smalldatetime</a:t>
            </a:r>
            <a:r>
              <a:rPr lang="en-US" altLang="en-US" sz="1000" dirty="0"/>
              <a:t> data to character data (</a:t>
            </a:r>
            <a:r>
              <a:rPr lang="en-US" altLang="en-US" sz="1000" b="1" dirty="0" err="1"/>
              <a:t>nchar</a:t>
            </a:r>
            <a:r>
              <a:rPr lang="en-US" altLang="en-US" sz="1000" dirty="0"/>
              <a:t>, </a:t>
            </a:r>
            <a:r>
              <a:rPr lang="en-US" altLang="en-US" sz="1000" b="1" dirty="0" err="1"/>
              <a:t>nvarchar</a:t>
            </a:r>
            <a:r>
              <a:rPr lang="en-US" altLang="en-US" sz="1000" dirty="0"/>
              <a:t>, </a:t>
            </a:r>
            <a:r>
              <a:rPr lang="en-US" altLang="en-US" sz="1000" b="1" dirty="0"/>
              <a:t>char</a:t>
            </a:r>
            <a:r>
              <a:rPr lang="en-US" altLang="en-US" sz="1000" dirty="0"/>
              <a:t>, </a:t>
            </a:r>
            <a:r>
              <a:rPr lang="en-US" altLang="en-US" sz="1000" b="1" dirty="0"/>
              <a:t>varchar</a:t>
            </a:r>
            <a:r>
              <a:rPr lang="en-US" altLang="en-US" sz="1000" dirty="0"/>
              <a:t>, </a:t>
            </a:r>
            <a:r>
              <a:rPr lang="en-US" altLang="en-US" sz="1000" b="1" dirty="0" err="1"/>
              <a:t>nchar</a:t>
            </a:r>
            <a:r>
              <a:rPr lang="en-US" altLang="en-US" sz="1000" dirty="0"/>
              <a:t>, or </a:t>
            </a:r>
            <a:r>
              <a:rPr lang="en-US" altLang="en-US" sz="1000" b="1" dirty="0" err="1"/>
              <a:t>nvarchar</a:t>
            </a:r>
            <a:r>
              <a:rPr lang="en-US" altLang="en-US" sz="1000" dirty="0"/>
              <a:t> data types); or the string format used to convert </a:t>
            </a:r>
            <a:r>
              <a:rPr lang="en-US" altLang="en-US" sz="1000" b="1" dirty="0"/>
              <a:t>float</a:t>
            </a:r>
            <a:r>
              <a:rPr lang="en-US" altLang="en-US" sz="1000" dirty="0"/>
              <a:t>, </a:t>
            </a:r>
            <a:r>
              <a:rPr lang="en-US" altLang="en-US" sz="1000" b="1" dirty="0"/>
              <a:t>real</a:t>
            </a:r>
            <a:r>
              <a:rPr lang="en-US" altLang="en-US" sz="1000" dirty="0"/>
              <a:t>, </a:t>
            </a:r>
            <a:r>
              <a:rPr lang="en-US" altLang="en-US" sz="1000" b="1" dirty="0"/>
              <a:t>money</a:t>
            </a:r>
            <a:r>
              <a:rPr lang="en-US" altLang="en-US" sz="1000" dirty="0"/>
              <a:t>, or </a:t>
            </a:r>
            <a:r>
              <a:rPr lang="en-US" altLang="en-US" sz="1000" b="1" dirty="0" err="1"/>
              <a:t>smallmoney</a:t>
            </a:r>
            <a:r>
              <a:rPr lang="en-US" altLang="en-US" sz="1000" dirty="0"/>
              <a:t> data to character data (</a:t>
            </a:r>
            <a:r>
              <a:rPr lang="en-US" altLang="en-US" sz="1000" b="1" dirty="0" err="1"/>
              <a:t>nchar</a:t>
            </a:r>
            <a:r>
              <a:rPr lang="en-US" altLang="en-US" sz="1000" dirty="0"/>
              <a:t>, </a:t>
            </a:r>
            <a:r>
              <a:rPr lang="en-US" altLang="en-US" sz="1000" b="1" dirty="0" err="1"/>
              <a:t>nvarchar</a:t>
            </a:r>
            <a:r>
              <a:rPr lang="en-US" altLang="en-US" sz="1000" dirty="0"/>
              <a:t>,</a:t>
            </a:r>
            <a:r>
              <a:rPr lang="en-US" altLang="en-US" sz="1000" b="1" dirty="0"/>
              <a:t> char</a:t>
            </a:r>
            <a:r>
              <a:rPr lang="en-US" altLang="en-US" sz="1000" dirty="0"/>
              <a:t>, </a:t>
            </a:r>
            <a:r>
              <a:rPr lang="en-US" altLang="en-US" sz="1000" b="1" dirty="0"/>
              <a:t>varchar</a:t>
            </a:r>
            <a:r>
              <a:rPr lang="en-US" altLang="en-US" sz="1000" dirty="0"/>
              <a:t>, </a:t>
            </a:r>
            <a:r>
              <a:rPr lang="en-US" altLang="en-US" sz="1000" b="1" dirty="0" err="1"/>
              <a:t>nchar</a:t>
            </a:r>
            <a:r>
              <a:rPr lang="en-US" altLang="en-US" sz="1000" dirty="0"/>
              <a:t>, or </a:t>
            </a:r>
            <a:r>
              <a:rPr lang="en-US" altLang="en-US" sz="1000" b="1" dirty="0" err="1"/>
              <a:t>nvarchar</a:t>
            </a:r>
            <a:r>
              <a:rPr lang="en-US" altLang="en-US" sz="1000" dirty="0"/>
              <a:t> data types). When </a:t>
            </a:r>
            <a:r>
              <a:rPr lang="en-US" altLang="en-US" sz="1000" i="1" dirty="0"/>
              <a:t>style</a:t>
            </a:r>
            <a:r>
              <a:rPr lang="en-US" altLang="en-US" sz="1000" dirty="0"/>
              <a:t> is NULL, the result returned is also NULL.</a:t>
            </a:r>
          </a:p>
          <a:p>
            <a:pPr lvl="1" eaLnBrk="1" hangingPunct="1">
              <a:lnSpc>
                <a:spcPct val="90000"/>
              </a:lnSpc>
              <a:buFont typeface="Wingdings" panose="05000000000000000000" pitchFamily="2" charset="2"/>
              <a:buNone/>
            </a:pPr>
            <a:endParaRPr lang="en-US" altLang="en-US" sz="1000" dirty="0"/>
          </a:p>
          <a:p>
            <a:pPr eaLnBrk="1" hangingPunct="1">
              <a:lnSpc>
                <a:spcPct val="90000"/>
              </a:lnSpc>
            </a:pPr>
            <a:r>
              <a:rPr lang="en-US" altLang="en-US" sz="1400" dirty="0"/>
              <a:t>Examples</a:t>
            </a:r>
          </a:p>
          <a:p>
            <a:pPr lvl="2" eaLnBrk="1" hangingPunct="1">
              <a:lnSpc>
                <a:spcPct val="90000"/>
              </a:lnSpc>
              <a:buFontTx/>
              <a:buNone/>
            </a:pPr>
            <a:r>
              <a:rPr lang="en-US" altLang="en-US" noProof="1">
                <a:solidFill>
                  <a:srgbClr val="808080"/>
                </a:solidFill>
              </a:rPr>
              <a:t>DECLARE @myval decimal (5, 2)</a:t>
            </a:r>
          </a:p>
          <a:p>
            <a:pPr lvl="2" eaLnBrk="1" hangingPunct="1">
              <a:lnSpc>
                <a:spcPct val="90000"/>
              </a:lnSpc>
              <a:buFontTx/>
              <a:buNone/>
            </a:pPr>
            <a:r>
              <a:rPr lang="en-US" altLang="en-US" noProof="1">
                <a:solidFill>
                  <a:srgbClr val="808080"/>
                </a:solidFill>
              </a:rPr>
              <a:t>SET @myval = 193.57</a:t>
            </a:r>
          </a:p>
          <a:p>
            <a:pPr lvl="2" eaLnBrk="1" hangingPunct="1">
              <a:lnSpc>
                <a:spcPct val="90000"/>
              </a:lnSpc>
              <a:buFontTx/>
              <a:buNone/>
            </a:pPr>
            <a:r>
              <a:rPr lang="en-US" altLang="en-US" noProof="1">
                <a:solidFill>
                  <a:srgbClr val="808080"/>
                </a:solidFill>
              </a:rPr>
              <a:t>SELECT CAST(CAST(@myval AS varbinary(20)) AS decimal(10,5))</a:t>
            </a:r>
          </a:p>
          <a:p>
            <a:pPr lvl="2" eaLnBrk="1" hangingPunct="1">
              <a:lnSpc>
                <a:spcPct val="90000"/>
              </a:lnSpc>
              <a:buFontTx/>
              <a:buNone/>
            </a:pPr>
            <a:r>
              <a:rPr lang="en-US" altLang="en-US" noProof="1">
                <a:solidFill>
                  <a:srgbClr val="808080"/>
                </a:solidFill>
              </a:rPr>
              <a:t>SELECT CONVERT(decimal(10,5), CONVERT(varbinary(20), @myval))</a:t>
            </a:r>
            <a:endParaRPr lang="en-US" altLang="en-US" dirty="0">
              <a:solidFill>
                <a:srgbClr val="80808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400D406-752A-4861-960C-7066DCE416CE}"/>
              </a:ext>
            </a:extLst>
          </p:cNvPr>
          <p:cNvSpPr>
            <a:spLocks noGrp="1" noChangeArrowheads="1"/>
          </p:cNvSpPr>
          <p:nvPr>
            <p:ph type="title"/>
          </p:nvPr>
        </p:nvSpPr>
        <p:spPr/>
        <p:txBody>
          <a:bodyPr/>
          <a:lstStyle/>
          <a:p>
            <a:pPr eaLnBrk="1" hangingPunct="1"/>
            <a:r>
              <a:rPr lang="en-IE" altLang="en-US">
                <a:latin typeface="Arial" panose="020B0604020202020204" pitchFamily="34" charset="0"/>
              </a:rPr>
              <a:t>Cast and CONVERT: Continued</a:t>
            </a:r>
            <a:endParaRPr lang="en-US" altLang="en-US">
              <a:latin typeface="Arial" panose="020B0604020202020204" pitchFamily="34" charset="0"/>
            </a:endParaRPr>
          </a:p>
        </p:txBody>
      </p:sp>
      <p:sp>
        <p:nvSpPr>
          <p:cNvPr id="44035" name="Rectangle 3">
            <a:extLst>
              <a:ext uri="{FF2B5EF4-FFF2-40B4-BE49-F238E27FC236}">
                <a16:creationId xmlns:a16="http://schemas.microsoft.com/office/drawing/2014/main" id="{D073C84F-7F22-48D8-87D6-A3A471B69659}"/>
              </a:ext>
            </a:extLst>
          </p:cNvPr>
          <p:cNvSpPr>
            <a:spLocks noGrp="1" noChangeArrowheads="1"/>
          </p:cNvSpPr>
          <p:nvPr>
            <p:ph type="body" idx="1"/>
          </p:nvPr>
        </p:nvSpPr>
        <p:spPr/>
        <p:txBody>
          <a:bodyPr>
            <a:normAutofit lnSpcReduction="10000"/>
          </a:bodyPr>
          <a:lstStyle/>
          <a:p>
            <a:pPr eaLnBrk="1" hangingPunct="1">
              <a:lnSpc>
                <a:spcPct val="80000"/>
              </a:lnSpc>
            </a:pPr>
            <a:r>
              <a:rPr lang="en-IE" altLang="en-US"/>
              <a:t>This example concatenates non-character, non-binary expressions using the CAST data type conversion function.</a:t>
            </a:r>
          </a:p>
          <a:p>
            <a:pPr lvl="1" eaLnBrk="1" hangingPunct="1">
              <a:lnSpc>
                <a:spcPct val="80000"/>
              </a:lnSpc>
              <a:buFont typeface="Wingdings" panose="05000000000000000000" pitchFamily="2" charset="2"/>
              <a:buNone/>
            </a:pPr>
            <a:r>
              <a:rPr lang="en-IE" altLang="en-US">
                <a:solidFill>
                  <a:srgbClr val="808080"/>
                </a:solidFill>
              </a:rPr>
              <a:t>SELECT 'The price is ' + CAST(price AS varchar(12)) FROM titles WHERE price &gt; 10.00</a:t>
            </a:r>
          </a:p>
          <a:p>
            <a:pPr eaLnBrk="1" hangingPunct="1">
              <a:lnSpc>
                <a:spcPct val="80000"/>
              </a:lnSpc>
            </a:pPr>
            <a:endParaRPr lang="en-US" altLang="en-US" sz="1400">
              <a:solidFill>
                <a:srgbClr val="808080"/>
              </a:solidFill>
            </a:endParaRPr>
          </a:p>
          <a:p>
            <a:pPr eaLnBrk="1" hangingPunct="1">
              <a:lnSpc>
                <a:spcPct val="80000"/>
              </a:lnSpc>
            </a:pPr>
            <a:r>
              <a:rPr lang="en-US" altLang="en-US"/>
              <a:t>Date conversion</a:t>
            </a:r>
            <a:r>
              <a:rPr lang="en-US" altLang="en-US" sz="1400"/>
              <a:t>:</a:t>
            </a:r>
          </a:p>
          <a:p>
            <a:pPr lvl="1" eaLnBrk="1" hangingPunct="1">
              <a:lnSpc>
                <a:spcPct val="80000"/>
              </a:lnSpc>
              <a:buFont typeface="Wingdings" panose="05000000000000000000" pitchFamily="2" charset="2"/>
              <a:buNone/>
            </a:pPr>
            <a:r>
              <a:rPr lang="en-US" altLang="en-US">
                <a:solidFill>
                  <a:srgbClr val="808080"/>
                </a:solidFill>
                <a:ea typeface="Arial Unicode MS" pitchFamily="34" charset="-128"/>
              </a:rPr>
              <a:t>SELECT convert(char(12),getdate(), 3) as TODAY</a:t>
            </a:r>
          </a:p>
          <a:p>
            <a:pPr lvl="1" eaLnBrk="1" hangingPunct="1">
              <a:lnSpc>
                <a:spcPct val="80000"/>
              </a:lnSpc>
              <a:buFont typeface="Wingdings" panose="05000000000000000000" pitchFamily="2" charset="2"/>
              <a:buNone/>
            </a:pPr>
            <a:endParaRPr lang="en-US" altLang="en-US">
              <a:latin typeface="Arial Unicode MS" pitchFamily="34" charset="-128"/>
              <a:ea typeface="Arial Unicode MS" pitchFamily="34" charset="-128"/>
            </a:endParaRPr>
          </a:p>
          <a:p>
            <a:pPr eaLnBrk="1" hangingPunct="1">
              <a:lnSpc>
                <a:spcPct val="80000"/>
              </a:lnSpc>
            </a:pPr>
            <a:r>
              <a:rPr lang="en-US" altLang="en-US">
                <a:latin typeface="Arial Unicode MS" pitchFamily="34" charset="-128"/>
                <a:ea typeface="Arial Unicode MS" pitchFamily="34" charset="-128"/>
              </a:rPr>
              <a:t>“3” above is called style parameter for date display formatting. 3 is “</a:t>
            </a:r>
            <a:r>
              <a:rPr lang="en-US" altLang="en-US"/>
              <a:t>dd/mm/yy”.</a:t>
            </a:r>
          </a:p>
          <a:p>
            <a:pPr eaLnBrk="1" hangingPunct="1">
              <a:lnSpc>
                <a:spcPct val="80000"/>
              </a:lnSpc>
            </a:pPr>
            <a:endParaRPr lang="en-IE" altLang="en-US"/>
          </a:p>
          <a:p>
            <a:pPr eaLnBrk="1" hangingPunct="1">
              <a:lnSpc>
                <a:spcPct val="80000"/>
              </a:lnSpc>
            </a:pPr>
            <a:r>
              <a:rPr lang="en-IE" altLang="en-US"/>
              <a:t>You can truncate unwanted date parts when converting from datetime or smalldatetime values by using an appropriate char or varchar data type length.</a:t>
            </a:r>
          </a:p>
          <a:p>
            <a:pPr lvl="1" eaLnBrk="1" hangingPunct="1">
              <a:lnSpc>
                <a:spcPct val="80000"/>
              </a:lnSpc>
            </a:pPr>
            <a:endParaRPr lang="en-IE" altLang="en-US"/>
          </a:p>
          <a:p>
            <a:pPr eaLnBrk="1" hangingPunct="1">
              <a:lnSpc>
                <a:spcPct val="80000"/>
              </a:lnSpc>
            </a:pPr>
            <a:r>
              <a:rPr lang="en-IE" altLang="en-US"/>
              <a:t>When data types are converted with a different number of decimal places, the value is </a:t>
            </a:r>
            <a:r>
              <a:rPr lang="en-IE" altLang="en-US" u="sng"/>
              <a:t>truncated</a:t>
            </a:r>
            <a:r>
              <a:rPr lang="en-IE" altLang="en-US"/>
              <a:t> to the most precise digit. </a:t>
            </a:r>
          </a:p>
          <a:p>
            <a:pPr lvl="1" eaLnBrk="1" hangingPunct="1">
              <a:lnSpc>
                <a:spcPct val="80000"/>
              </a:lnSpc>
            </a:pPr>
            <a:r>
              <a:rPr lang="en-IE" altLang="en-US"/>
              <a:t>For example, the result of SELECT CAST(10.6496 AS int) is 10.</a:t>
            </a:r>
          </a:p>
          <a:p>
            <a:pPr lvl="1" eaLnBrk="1" hangingPunct="1">
              <a:lnSpc>
                <a:spcPct val="80000"/>
              </a:lnSpc>
            </a:pPr>
            <a:endParaRPr lang="en-IE" altLang="en-US"/>
          </a:p>
          <a:p>
            <a:pPr eaLnBrk="1" hangingPunct="1">
              <a:lnSpc>
                <a:spcPct val="80000"/>
              </a:lnSpc>
            </a:pPr>
            <a:r>
              <a:rPr lang="en-IE" altLang="en-US"/>
              <a:t>When data types in which the target data type has </a:t>
            </a:r>
            <a:r>
              <a:rPr lang="en-IE" altLang="en-US" i="1"/>
              <a:t>fewer</a:t>
            </a:r>
            <a:r>
              <a:rPr lang="en-IE" altLang="en-US"/>
              <a:t> decimal points than the source data type are converted, the value is </a:t>
            </a:r>
            <a:r>
              <a:rPr lang="en-IE" altLang="en-US" b="1" u="sng"/>
              <a:t>rounded</a:t>
            </a:r>
            <a:r>
              <a:rPr lang="en-IE" altLang="en-US"/>
              <a:t>.</a:t>
            </a:r>
          </a:p>
          <a:p>
            <a:pPr lvl="1" eaLnBrk="1" hangingPunct="1">
              <a:lnSpc>
                <a:spcPct val="80000"/>
              </a:lnSpc>
            </a:pPr>
            <a:r>
              <a:rPr lang="en-IE" altLang="en-US" sz="1200"/>
              <a:t> </a:t>
            </a:r>
            <a:r>
              <a:rPr lang="en-IE" altLang="en-US"/>
              <a:t>For example, the result of CAST(10.3496847 AS money) is $10.3497.</a:t>
            </a:r>
          </a:p>
          <a:p>
            <a:pPr eaLnBrk="1" hangingPunct="1">
              <a:lnSpc>
                <a:spcPct val="80000"/>
              </a:lnSpc>
            </a:pPr>
            <a:endParaRPr lang="en-US" altLang="en-US"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9AB6C7C5-F980-405B-81CD-A0BBCA61B1CE}"/>
              </a:ext>
            </a:extLst>
          </p:cNvPr>
          <p:cNvSpPr>
            <a:spLocks noChangeArrowheads="1"/>
          </p:cNvSpPr>
          <p:nvPr/>
        </p:nvSpPr>
        <p:spPr bwMode="auto">
          <a:xfrm>
            <a:off x="1866900" y="2336800"/>
            <a:ext cx="8305800" cy="3048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6147" name="Rectangle 3">
            <a:extLst>
              <a:ext uri="{FF2B5EF4-FFF2-40B4-BE49-F238E27FC236}">
                <a16:creationId xmlns:a16="http://schemas.microsoft.com/office/drawing/2014/main" id="{BA724186-E4AB-4632-AEDF-6191F9BA87F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6148" name="Rectangle 4">
            <a:extLst>
              <a:ext uri="{FF2B5EF4-FFF2-40B4-BE49-F238E27FC236}">
                <a16:creationId xmlns:a16="http://schemas.microsoft.com/office/drawing/2014/main" id="{F1080181-D6A4-4955-B845-FCD8DB06DC30}"/>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Basic SQL Skills</a:t>
            </a:r>
          </a:p>
          <a:p>
            <a:pPr lvl="1" eaLnBrk="1" hangingPunct="1"/>
            <a:r>
              <a:rPr lang="en-US" altLang="en-US" sz="1200" b="1" dirty="0"/>
              <a:t>Select Query</a:t>
            </a:r>
          </a:p>
          <a:p>
            <a:pPr lvl="1" eaLnBrk="1" hangingPunct="1"/>
            <a:r>
              <a:rPr lang="en-US" altLang="en-US" sz="1200" b="1" dirty="0"/>
              <a:t>Aggregation </a:t>
            </a:r>
          </a:p>
          <a:p>
            <a:pPr lvl="1" eaLnBrk="1" hangingPunct="1"/>
            <a:r>
              <a:rPr lang="en-US" altLang="en-US" sz="1200" b="1" dirty="0"/>
              <a:t>Subquery And Views</a:t>
            </a:r>
          </a:p>
          <a:p>
            <a:pPr lvl="1" eaLnBrk="1" hangingPunct="1"/>
            <a:r>
              <a:rPr lang="en-US" altLang="en-US" sz="1200" b="1" dirty="0"/>
              <a:t>Update, Select, and Insert</a:t>
            </a:r>
          </a:p>
          <a:p>
            <a:pPr lvl="1" eaLnBrk="1" hangingPunct="1"/>
            <a:r>
              <a:rPr lang="en-US" altLang="en-US" sz="1200" b="1" dirty="0"/>
              <a:t>Data Types and functions</a:t>
            </a:r>
          </a:p>
          <a:p>
            <a:pPr lvl="1" eaLnBrk="1" hangingPunct="1"/>
            <a:r>
              <a:rPr lang="en-US" altLang="en-US" sz="1200" b="1" dirty="0"/>
              <a:t>Joins</a:t>
            </a:r>
          </a:p>
          <a:p>
            <a:pPr eaLnBrk="1" hangingPunct="1"/>
            <a:r>
              <a:rPr lang="en-US" altLang="en-US" sz="1400" b="1" dirty="0"/>
              <a:t>Database Design and Implementation</a:t>
            </a:r>
          </a:p>
          <a:p>
            <a:pPr lvl="1" eaLnBrk="1" hangingPunct="1"/>
            <a:r>
              <a:rPr lang="en-US" altLang="en-US" sz="1200" b="1" dirty="0"/>
              <a:t>Create and Alter Tables</a:t>
            </a:r>
          </a:p>
          <a:p>
            <a:pPr lvl="1" eaLnBrk="1" hangingPunct="1"/>
            <a:r>
              <a:rPr lang="en-US" altLang="en-US" sz="1200" b="1" dirty="0"/>
              <a:t>Indexes and Keys</a:t>
            </a:r>
          </a:p>
          <a:p>
            <a:pPr lvl="1" eaLnBrk="1" hangingPunct="1"/>
            <a:r>
              <a:rPr lang="en-US" altLang="en-US" sz="1200" b="1" dirty="0"/>
              <a:t>System Objects</a:t>
            </a:r>
          </a:p>
          <a:p>
            <a:pPr marL="0" indent="0" eaLnBrk="1" hangingPunct="1">
              <a:buNone/>
            </a:pPr>
            <a:endParaRPr lang="en-US" altLang="en-US" sz="1400" b="1" dirty="0"/>
          </a:p>
        </p:txBody>
      </p:sp>
    </p:spTree>
    <p:extLst>
      <p:ext uri="{BB962C8B-B14F-4D97-AF65-F5344CB8AC3E}">
        <p14:creationId xmlns:p14="http://schemas.microsoft.com/office/powerpoint/2010/main" val="8098029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B65F494-5C06-4228-8A11-43AA3DA30BAC}"/>
              </a:ext>
            </a:extLst>
          </p:cNvPr>
          <p:cNvSpPr>
            <a:spLocks noGrp="1" noChangeArrowheads="1"/>
          </p:cNvSpPr>
          <p:nvPr>
            <p:ph type="title"/>
          </p:nvPr>
        </p:nvSpPr>
        <p:spPr/>
        <p:txBody>
          <a:bodyPr/>
          <a:lstStyle/>
          <a:p>
            <a:pPr eaLnBrk="1" hangingPunct="1"/>
            <a:r>
              <a:rPr lang="en-US" altLang="en-US">
                <a:latin typeface="Arial" panose="020B0604020202020204" pitchFamily="34" charset="0"/>
              </a:rPr>
              <a:t>Join</a:t>
            </a:r>
          </a:p>
        </p:txBody>
      </p:sp>
      <p:sp>
        <p:nvSpPr>
          <p:cNvPr id="46083" name="Rectangle 3">
            <a:extLst>
              <a:ext uri="{FF2B5EF4-FFF2-40B4-BE49-F238E27FC236}">
                <a16:creationId xmlns:a16="http://schemas.microsoft.com/office/drawing/2014/main" id="{16421179-130F-49FB-8A8A-99583E1E6668}"/>
              </a:ext>
            </a:extLst>
          </p:cNvPr>
          <p:cNvSpPr>
            <a:spLocks noGrp="1" noChangeArrowheads="1"/>
          </p:cNvSpPr>
          <p:nvPr>
            <p:ph type="body" idx="1"/>
          </p:nvPr>
        </p:nvSpPr>
        <p:spPr/>
        <p:txBody>
          <a:bodyPr/>
          <a:lstStyle/>
          <a:p>
            <a:pPr eaLnBrk="1" hangingPunct="1">
              <a:lnSpc>
                <a:spcPct val="80000"/>
              </a:lnSpc>
            </a:pPr>
            <a:r>
              <a:rPr lang="en-US" altLang="en-US" dirty="0"/>
              <a:t>A database is almost always a collection of tables. SQL Server are relational database management systems that allow you to form relationships between the tables.</a:t>
            </a:r>
          </a:p>
          <a:p>
            <a:pPr eaLnBrk="1" hangingPunct="1">
              <a:lnSpc>
                <a:spcPct val="80000"/>
              </a:lnSpc>
            </a:pPr>
            <a:endParaRPr lang="en-US" altLang="en-US" dirty="0"/>
          </a:p>
          <a:p>
            <a:pPr eaLnBrk="1" hangingPunct="1">
              <a:lnSpc>
                <a:spcPct val="80000"/>
              </a:lnSpc>
            </a:pPr>
            <a:r>
              <a:rPr lang="en-US" altLang="en-US" dirty="0"/>
              <a:t>When you form a relationship between tables, you are </a:t>
            </a:r>
            <a:r>
              <a:rPr lang="en-US" altLang="en-US" i="1" dirty="0"/>
              <a:t>joining</a:t>
            </a:r>
            <a:r>
              <a:rPr lang="en-US" altLang="en-US" dirty="0"/>
              <a:t> the tables. </a:t>
            </a:r>
          </a:p>
          <a:p>
            <a:pPr eaLnBrk="1" hangingPunct="1">
              <a:lnSpc>
                <a:spcPct val="80000"/>
              </a:lnSpc>
            </a:pPr>
            <a:endParaRPr lang="en-US" altLang="en-US" dirty="0"/>
          </a:p>
          <a:p>
            <a:pPr eaLnBrk="1" hangingPunct="1">
              <a:lnSpc>
                <a:spcPct val="80000"/>
              </a:lnSpc>
            </a:pPr>
            <a:r>
              <a:rPr lang="en-US" altLang="en-US" dirty="0"/>
              <a:t>Tables are joined on common fields between the tables. When tables are joined, you can view data from both tables as if the tables were one combined table.</a:t>
            </a:r>
          </a:p>
          <a:p>
            <a:pPr eaLnBrk="1" hangingPunct="1">
              <a:lnSpc>
                <a:spcPct val="80000"/>
              </a:lnSpc>
            </a:pPr>
            <a:endParaRPr lang="en-US" altLang="en-US" dirty="0"/>
          </a:p>
          <a:p>
            <a:pPr eaLnBrk="1" hangingPunct="1">
              <a:lnSpc>
                <a:spcPct val="80000"/>
              </a:lnSpc>
            </a:pPr>
            <a:r>
              <a:rPr lang="en-US" altLang="en-US" sz="1500" dirty="0"/>
              <a:t>There are four types of joins:</a:t>
            </a:r>
            <a:r>
              <a:rPr lang="en-US" altLang="en-US" sz="1400" dirty="0"/>
              <a:t> </a:t>
            </a:r>
          </a:p>
          <a:p>
            <a:pPr lvl="1" eaLnBrk="1" hangingPunct="1">
              <a:lnSpc>
                <a:spcPct val="80000"/>
              </a:lnSpc>
            </a:pPr>
            <a:r>
              <a:rPr lang="en-US" altLang="en-US" dirty="0"/>
              <a:t>A </a:t>
            </a:r>
            <a:r>
              <a:rPr lang="en-US" altLang="en-US" i="1" dirty="0"/>
              <a:t>inner join</a:t>
            </a:r>
            <a:r>
              <a:rPr lang="en-US" altLang="en-US" dirty="0"/>
              <a:t> selects records from two tables only when the records have the same value in the common field that links the tables. </a:t>
            </a:r>
          </a:p>
          <a:p>
            <a:pPr lvl="1" eaLnBrk="1" hangingPunct="1">
              <a:lnSpc>
                <a:spcPct val="80000"/>
              </a:lnSpc>
            </a:pPr>
            <a:r>
              <a:rPr lang="en-US" altLang="en-US" dirty="0"/>
              <a:t>A </a:t>
            </a:r>
            <a:r>
              <a:rPr lang="en-US" altLang="en-US" i="1" dirty="0"/>
              <a:t>left outer join</a:t>
            </a:r>
            <a:r>
              <a:rPr lang="en-US" altLang="en-US" dirty="0"/>
              <a:t> selects all records from the first, or left, table and only those records from the second, or right, table that have matching common field values. </a:t>
            </a:r>
          </a:p>
          <a:p>
            <a:pPr lvl="1" eaLnBrk="1" hangingPunct="1">
              <a:lnSpc>
                <a:spcPct val="80000"/>
              </a:lnSpc>
            </a:pPr>
            <a:r>
              <a:rPr lang="en-US" altLang="en-US" dirty="0"/>
              <a:t>A </a:t>
            </a:r>
            <a:r>
              <a:rPr lang="en-US" altLang="en-US" i="1" dirty="0"/>
              <a:t>right outer join</a:t>
            </a:r>
            <a:r>
              <a:rPr lang="en-US" altLang="en-US" dirty="0"/>
              <a:t> selects all records from the second, or right, table and only those records from the first, or left, table that have matching common field values. </a:t>
            </a:r>
          </a:p>
          <a:p>
            <a:pPr lvl="1" eaLnBrk="1" hangingPunct="1">
              <a:lnSpc>
                <a:spcPct val="80000"/>
              </a:lnSpc>
            </a:pPr>
            <a:r>
              <a:rPr lang="en-US" altLang="en-US" dirty="0"/>
              <a:t>A </a:t>
            </a:r>
            <a:r>
              <a:rPr lang="en-US" altLang="en-US" i="1" dirty="0"/>
              <a:t>full outer join</a:t>
            </a:r>
            <a:r>
              <a:rPr lang="en-US" altLang="en-US" dirty="0"/>
              <a:t> logical operator returns each row satisfying the join predicate from the first (left) input joined with each row from the second (right) input. Plus it also returns the first input that had no matches in the second input and the second input that had no matches in the first input.  </a:t>
            </a:r>
          </a:p>
          <a:p>
            <a:pPr eaLnBrk="1" hangingPunct="1">
              <a:lnSpc>
                <a:spcPct val="80000"/>
              </a:lnSpc>
              <a:buFont typeface="Wingdings" panose="05000000000000000000" pitchFamily="2" charset="2"/>
              <a:buNone/>
            </a:pPr>
            <a:endParaRPr lang="en-US" altLang="en-US" sz="1400" dirty="0"/>
          </a:p>
          <a:p>
            <a:pPr eaLnBrk="1" hangingPunct="1">
              <a:lnSpc>
                <a:spcPct val="80000"/>
              </a:lnSpc>
            </a:pPr>
            <a:endParaRPr lang="en-US" altLang="en-US" sz="1500" dirty="0"/>
          </a:p>
          <a:p>
            <a:pPr eaLnBrk="1" hangingPunct="1">
              <a:lnSpc>
                <a:spcPct val="80000"/>
              </a:lnSpc>
              <a:buFont typeface="Wingdings" panose="05000000000000000000" pitchFamily="2" charset="2"/>
              <a:buNone/>
            </a:pPr>
            <a:endParaRPr lang="en-US" altLang="en-US" sz="1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4A75294-137F-45C6-AF9E-0B7FCF5181D2}"/>
              </a:ext>
            </a:extLst>
          </p:cNvPr>
          <p:cNvSpPr>
            <a:spLocks noGrp="1" noChangeArrowheads="1"/>
          </p:cNvSpPr>
          <p:nvPr>
            <p:ph type="title"/>
          </p:nvPr>
        </p:nvSpPr>
        <p:spPr/>
        <p:txBody>
          <a:bodyPr/>
          <a:lstStyle/>
          <a:p>
            <a:pPr eaLnBrk="1" hangingPunct="1"/>
            <a:r>
              <a:rPr lang="en-US" altLang="en-US">
                <a:latin typeface="Arial" panose="020B0604020202020204" pitchFamily="34" charset="0"/>
              </a:rPr>
              <a:t>Two Inner Join Examples</a:t>
            </a:r>
          </a:p>
        </p:txBody>
      </p:sp>
      <p:sp>
        <p:nvSpPr>
          <p:cNvPr id="47107" name="Rectangle 3">
            <a:extLst>
              <a:ext uri="{FF2B5EF4-FFF2-40B4-BE49-F238E27FC236}">
                <a16:creationId xmlns:a16="http://schemas.microsoft.com/office/drawing/2014/main" id="{BD990E06-B42C-40CB-8641-AA8B290472E6}"/>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dirty="0"/>
              <a:t>Example 1:</a:t>
            </a:r>
          </a:p>
          <a:p>
            <a:pPr lvl="1" eaLnBrk="1" hangingPunct="1">
              <a:buFont typeface="Wingdings" panose="05000000000000000000" pitchFamily="2" charset="2"/>
              <a:buNone/>
            </a:pPr>
            <a:r>
              <a:rPr lang="en-US" altLang="en-US" noProof="1">
                <a:solidFill>
                  <a:srgbClr val="808080"/>
                </a:solidFill>
              </a:rPr>
              <a:t>SELECT     T_DATA_ORDER.OrderSegment, T_DATA_ORDER.Segment, T_DATA_TABLE2.DocId</a:t>
            </a:r>
          </a:p>
          <a:p>
            <a:pPr lvl="1" eaLnBrk="1" hangingPunct="1">
              <a:buFont typeface="Wingdings" panose="05000000000000000000" pitchFamily="2" charset="2"/>
              <a:buNone/>
            </a:pPr>
            <a:r>
              <a:rPr lang="en-US" altLang="en-US" noProof="1">
                <a:solidFill>
                  <a:srgbClr val="808080"/>
                </a:solidFill>
              </a:rPr>
              <a:t>FROM         T_DATA_TABLE2 INNER JOIN</a:t>
            </a:r>
          </a:p>
          <a:p>
            <a:pPr lvl="1" eaLnBrk="1" hangingPunct="1">
              <a:buFont typeface="Wingdings" panose="05000000000000000000" pitchFamily="2" charset="2"/>
              <a:buNone/>
            </a:pPr>
            <a:r>
              <a:rPr lang="en-US" altLang="en-US" noProof="1">
                <a:solidFill>
                  <a:srgbClr val="808080"/>
                </a:solidFill>
              </a:rPr>
              <a:t>                      T_DATA_ORDER ON T_DATA_TABLE2.Segment = T_DATA_ORDER.Segment INNER JOIN</a:t>
            </a:r>
          </a:p>
          <a:p>
            <a:pPr lvl="1" eaLnBrk="1" hangingPunct="1">
              <a:buFont typeface="Wingdings" panose="05000000000000000000" pitchFamily="2" charset="2"/>
              <a:buNone/>
            </a:pPr>
            <a:r>
              <a:rPr lang="en-US" altLang="en-US" noProof="1">
                <a:solidFill>
                  <a:srgbClr val="808080"/>
                </a:solidFill>
              </a:rPr>
              <a:t>                      T_DATA_TABLE1 ON T_DATA_TABLE2.DocId = T_DATA_TABLE1.DocId</a:t>
            </a:r>
          </a:p>
          <a:p>
            <a:pPr lvl="1" eaLnBrk="1" hangingPunct="1">
              <a:buFont typeface="Wingdings" panose="05000000000000000000" pitchFamily="2" charset="2"/>
              <a:buNone/>
            </a:pPr>
            <a:r>
              <a:rPr lang="en-US" altLang="en-US" noProof="1">
                <a:solidFill>
                  <a:srgbClr val="808080"/>
                </a:solidFill>
              </a:rPr>
              <a:t>ORDER BY T_DATA_ORDER.OrderSegment</a:t>
            </a:r>
            <a:endParaRPr lang="en-US" altLang="en-US" dirty="0">
              <a:solidFill>
                <a:srgbClr val="808080"/>
              </a:solidFill>
            </a:endParaRPr>
          </a:p>
          <a:p>
            <a:pPr lvl="1" eaLnBrk="1" hangingPunct="1">
              <a:buFont typeface="Wingdings" panose="05000000000000000000" pitchFamily="2" charset="2"/>
              <a:buNone/>
            </a:pPr>
            <a:endParaRPr lang="en-US" altLang="en-US" dirty="0">
              <a:solidFill>
                <a:srgbClr val="808080"/>
              </a:solidFill>
            </a:endParaRPr>
          </a:p>
          <a:p>
            <a:pPr eaLnBrk="1" hangingPunct="1">
              <a:buFont typeface="Wingdings" panose="05000000000000000000" pitchFamily="2" charset="2"/>
              <a:buNone/>
            </a:pPr>
            <a:r>
              <a:rPr lang="en-US" altLang="en-US" dirty="0"/>
              <a:t>Example 2:</a:t>
            </a:r>
          </a:p>
          <a:p>
            <a:pPr lvl="1" eaLnBrk="1" hangingPunct="1">
              <a:buFont typeface="Wingdings" panose="05000000000000000000" pitchFamily="2" charset="2"/>
              <a:buNone/>
            </a:pPr>
            <a:r>
              <a:rPr lang="en-US" altLang="en-US" noProof="1">
                <a:solidFill>
                  <a:srgbClr val="808080"/>
                </a:solidFill>
              </a:rPr>
              <a:t>SELECT     T_DATA_ORDER.OrderSegment, T_DATA_ORDER.Segment, T_DATA_TABLE2.DocId, T_DATA_TABLE1.DocId AS Expr1, </a:t>
            </a:r>
          </a:p>
          <a:p>
            <a:pPr lvl="1" eaLnBrk="1" hangingPunct="1">
              <a:buFont typeface="Wingdings" panose="05000000000000000000" pitchFamily="2" charset="2"/>
              <a:buNone/>
            </a:pPr>
            <a:r>
              <a:rPr lang="en-US" altLang="en-US" noProof="1">
                <a:solidFill>
                  <a:srgbClr val="808080"/>
                </a:solidFill>
              </a:rPr>
              <a:t>                      T_DATA_TABLE.PROD_VALUES_1, T_DATA_TABLE.PROD_VALUES_2</a:t>
            </a:r>
          </a:p>
          <a:p>
            <a:pPr lvl="1" eaLnBrk="1" hangingPunct="1">
              <a:buFont typeface="Wingdings" panose="05000000000000000000" pitchFamily="2" charset="2"/>
              <a:buNone/>
            </a:pPr>
            <a:r>
              <a:rPr lang="en-US" altLang="en-US" noProof="1">
                <a:solidFill>
                  <a:srgbClr val="808080"/>
                </a:solidFill>
              </a:rPr>
              <a:t>FROM         T_DATA_TABLE2 INNER JOIN</a:t>
            </a:r>
          </a:p>
          <a:p>
            <a:pPr lvl="1" eaLnBrk="1" hangingPunct="1">
              <a:buFont typeface="Wingdings" panose="05000000000000000000" pitchFamily="2" charset="2"/>
              <a:buNone/>
            </a:pPr>
            <a:r>
              <a:rPr lang="en-US" altLang="en-US" noProof="1">
                <a:solidFill>
                  <a:srgbClr val="808080"/>
                </a:solidFill>
              </a:rPr>
              <a:t>                      T_DATA_ORDER ON T_DATA_TABLE2.Segment = T_DATA_ORDER.Segment INNER JOIN</a:t>
            </a:r>
          </a:p>
          <a:p>
            <a:pPr lvl="1" eaLnBrk="1" hangingPunct="1">
              <a:buFont typeface="Wingdings" panose="05000000000000000000" pitchFamily="2" charset="2"/>
              <a:buNone/>
            </a:pPr>
            <a:r>
              <a:rPr lang="en-US" altLang="en-US" noProof="1">
                <a:solidFill>
                  <a:srgbClr val="808080"/>
                </a:solidFill>
              </a:rPr>
              <a:t>                      T_DATA_TABLE1 ON T_DATA_TABLE2.DocId = T_DATA_TABLE1.DocId INNER JOIN</a:t>
            </a:r>
          </a:p>
          <a:p>
            <a:pPr lvl="1" eaLnBrk="1" hangingPunct="1">
              <a:buFont typeface="Wingdings" panose="05000000000000000000" pitchFamily="2" charset="2"/>
              <a:buNone/>
            </a:pPr>
            <a:r>
              <a:rPr lang="en-US" altLang="en-US" noProof="1">
                <a:solidFill>
                  <a:srgbClr val="808080"/>
                </a:solidFill>
              </a:rPr>
              <a:t>                      T_DATA_TABLE ON T_DATA_TABLE1.DocId = T_DATA_TABLE.DocId</a:t>
            </a:r>
          </a:p>
          <a:p>
            <a:pPr lvl="1" eaLnBrk="1" hangingPunct="1">
              <a:buFont typeface="Wingdings" panose="05000000000000000000" pitchFamily="2" charset="2"/>
              <a:buNone/>
            </a:pPr>
            <a:r>
              <a:rPr lang="en-US" altLang="en-US" noProof="1">
                <a:solidFill>
                  <a:srgbClr val="808080"/>
                </a:solidFill>
              </a:rPr>
              <a:t>ORDER BY T_DATA_ORDER.OrderSegment</a:t>
            </a:r>
            <a:endParaRPr lang="en-US" altLang="en-US" dirty="0">
              <a:solidFill>
                <a:srgbClr val="80808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66EFD76-11FD-46D5-AB7F-E982FB881445}"/>
              </a:ext>
            </a:extLst>
          </p:cNvPr>
          <p:cNvSpPr>
            <a:spLocks noGrp="1" noChangeArrowheads="1"/>
          </p:cNvSpPr>
          <p:nvPr>
            <p:ph type="title"/>
          </p:nvPr>
        </p:nvSpPr>
        <p:spPr/>
        <p:txBody>
          <a:bodyPr/>
          <a:lstStyle/>
          <a:p>
            <a:pPr eaLnBrk="1" hangingPunct="1"/>
            <a:r>
              <a:rPr lang="en-IE" altLang="en-US">
                <a:latin typeface="Arial" panose="020B0604020202020204" pitchFamily="34" charset="0"/>
              </a:rPr>
              <a:t>Left and Right Join</a:t>
            </a:r>
            <a:endParaRPr lang="en-US" altLang="en-US">
              <a:latin typeface="Arial" panose="020B0604020202020204" pitchFamily="34" charset="0"/>
            </a:endParaRPr>
          </a:p>
        </p:txBody>
      </p:sp>
      <p:sp>
        <p:nvSpPr>
          <p:cNvPr id="48131" name="Rectangle 3">
            <a:extLst>
              <a:ext uri="{FF2B5EF4-FFF2-40B4-BE49-F238E27FC236}">
                <a16:creationId xmlns:a16="http://schemas.microsoft.com/office/drawing/2014/main" id="{94D601EA-7775-4362-9002-6E2465250C3C}"/>
              </a:ext>
            </a:extLst>
          </p:cNvPr>
          <p:cNvSpPr>
            <a:spLocks noGrp="1" noChangeArrowheads="1"/>
          </p:cNvSpPr>
          <p:nvPr>
            <p:ph type="body" idx="1"/>
          </p:nvPr>
        </p:nvSpPr>
        <p:spPr/>
        <p:txBody>
          <a:bodyPr/>
          <a:lstStyle/>
          <a:p>
            <a:pPr eaLnBrk="1" hangingPunct="1">
              <a:lnSpc>
                <a:spcPct val="90000"/>
              </a:lnSpc>
            </a:pPr>
            <a:r>
              <a:rPr lang="en-US" altLang="en-US" dirty="0"/>
              <a:t>An example of left join</a:t>
            </a:r>
          </a:p>
          <a:p>
            <a:pPr lvl="1" eaLnBrk="1" hangingPunct="1">
              <a:lnSpc>
                <a:spcPct val="90000"/>
              </a:lnSpc>
              <a:buFont typeface="Wingdings" panose="05000000000000000000" pitchFamily="2" charset="2"/>
              <a:buNone/>
            </a:pPr>
            <a:r>
              <a:rPr lang="en-US" altLang="en-US" noProof="1">
                <a:solidFill>
                  <a:srgbClr val="808080"/>
                </a:solidFill>
              </a:rPr>
              <a:t>Select orders.orderid, cast(CompanyName as char(30))as Company from </a:t>
            </a:r>
          </a:p>
          <a:p>
            <a:pPr lvl="1" eaLnBrk="1" hangingPunct="1">
              <a:lnSpc>
                <a:spcPct val="90000"/>
              </a:lnSpc>
              <a:buFont typeface="Wingdings" panose="05000000000000000000" pitchFamily="2" charset="2"/>
              <a:buNone/>
            </a:pPr>
            <a:r>
              <a:rPr lang="en-US" altLang="en-US" noProof="1">
                <a:solidFill>
                  <a:srgbClr val="808080"/>
                </a:solidFill>
              </a:rPr>
              <a:t>Customers left join Orders on Customers.CustomerId = Orders.CustomerId</a:t>
            </a:r>
            <a:endParaRPr lang="en-US" altLang="en-US" dirty="0">
              <a:solidFill>
                <a:srgbClr val="808080"/>
              </a:solidFill>
            </a:endParaRPr>
          </a:p>
          <a:p>
            <a:pPr lvl="1" eaLnBrk="1" hangingPunct="1">
              <a:lnSpc>
                <a:spcPct val="90000"/>
              </a:lnSpc>
              <a:buFont typeface="Wingdings" panose="05000000000000000000" pitchFamily="2" charset="2"/>
              <a:buNone/>
            </a:pPr>
            <a:endParaRPr lang="en-IE" altLang="en-US" dirty="0">
              <a:solidFill>
                <a:srgbClr val="808080"/>
              </a:solidFill>
            </a:endParaRPr>
          </a:p>
          <a:p>
            <a:pPr eaLnBrk="1" hangingPunct="1">
              <a:lnSpc>
                <a:spcPct val="90000"/>
              </a:lnSpc>
            </a:pPr>
            <a:r>
              <a:rPr lang="en-IE" altLang="en-US" dirty="0"/>
              <a:t>An outer join gets all the rows from one side of the join and only the matching rows from the other side. This means that some of the resultant rows will have NULLs in columns originating from one side of the join.</a:t>
            </a:r>
          </a:p>
          <a:p>
            <a:pPr eaLnBrk="1" hangingPunct="1">
              <a:lnSpc>
                <a:spcPct val="90000"/>
              </a:lnSpc>
            </a:pPr>
            <a:endParaRPr lang="en-IE" altLang="en-US" dirty="0"/>
          </a:p>
          <a:p>
            <a:pPr eaLnBrk="1" hangingPunct="1">
              <a:lnSpc>
                <a:spcPct val="90000"/>
              </a:lnSpc>
            </a:pPr>
            <a:r>
              <a:rPr lang="en-IE" altLang="en-US" dirty="0"/>
              <a:t>The order of the join is important:</a:t>
            </a:r>
          </a:p>
          <a:p>
            <a:pPr lvl="1" eaLnBrk="1" hangingPunct="1">
              <a:lnSpc>
                <a:spcPct val="90000"/>
              </a:lnSpc>
            </a:pPr>
            <a:r>
              <a:rPr lang="en-IE" altLang="en-US" dirty="0"/>
              <a:t>“Employees left join </a:t>
            </a:r>
            <a:r>
              <a:rPr lang="en-IE" altLang="en-US" dirty="0" err="1"/>
              <a:t>Employeeterritories</a:t>
            </a:r>
            <a:r>
              <a:rPr lang="en-IE" altLang="en-US" dirty="0"/>
              <a:t>” is the same as “</a:t>
            </a:r>
            <a:r>
              <a:rPr lang="en-IE" altLang="en-US" dirty="0" err="1"/>
              <a:t>Employeeterritories</a:t>
            </a:r>
            <a:r>
              <a:rPr lang="en-IE" altLang="en-US" dirty="0"/>
              <a:t> right join Employees”</a:t>
            </a:r>
          </a:p>
          <a:p>
            <a:pPr lvl="1" eaLnBrk="1" hangingPunct="1">
              <a:lnSpc>
                <a:spcPct val="90000"/>
              </a:lnSpc>
            </a:pPr>
            <a:endParaRPr lang="en-IE" altLang="en-US" dirty="0"/>
          </a:p>
          <a:p>
            <a:pPr eaLnBrk="1" hangingPunct="1">
              <a:lnSpc>
                <a:spcPct val="90000"/>
              </a:lnSpc>
            </a:pPr>
            <a:r>
              <a:rPr lang="en-IE" altLang="en-US" dirty="0"/>
              <a:t>Right join and left join are similar:</a:t>
            </a:r>
          </a:p>
          <a:p>
            <a:pPr lvl="1" eaLnBrk="1" hangingPunct="1">
              <a:lnSpc>
                <a:spcPct val="90000"/>
              </a:lnSpc>
            </a:pPr>
            <a:r>
              <a:rPr lang="en-IE" altLang="en-US" dirty="0"/>
              <a:t>“</a:t>
            </a:r>
            <a:r>
              <a:rPr lang="en-IE" altLang="en-US" dirty="0" err="1"/>
              <a:t>Employeeterritories</a:t>
            </a:r>
            <a:r>
              <a:rPr lang="en-IE" altLang="en-US" dirty="0"/>
              <a:t> left join Employees” is the same as “Employees right join </a:t>
            </a:r>
            <a:r>
              <a:rPr lang="en-IE" altLang="en-US" dirty="0" err="1"/>
              <a:t>Employeeterritories</a:t>
            </a:r>
            <a:r>
              <a:rPr lang="en-IE" altLang="en-US" dirty="0"/>
              <a:t>”</a:t>
            </a:r>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EB181E9-68E6-4E4D-B059-B0F2F6B2C8CC}"/>
              </a:ext>
            </a:extLst>
          </p:cNvPr>
          <p:cNvSpPr>
            <a:spLocks noGrp="1" noChangeArrowheads="1"/>
          </p:cNvSpPr>
          <p:nvPr>
            <p:ph type="title"/>
          </p:nvPr>
        </p:nvSpPr>
        <p:spPr/>
        <p:txBody>
          <a:bodyPr/>
          <a:lstStyle/>
          <a:p>
            <a:pPr eaLnBrk="1" hangingPunct="1"/>
            <a:r>
              <a:rPr lang="en-US" altLang="en-US">
                <a:latin typeface="Arial" panose="020B0604020202020204" pitchFamily="34" charset="0"/>
              </a:rPr>
              <a:t>Join Query without Join Keyword</a:t>
            </a:r>
          </a:p>
        </p:txBody>
      </p:sp>
      <p:sp>
        <p:nvSpPr>
          <p:cNvPr id="49155" name="Rectangle 3">
            <a:extLst>
              <a:ext uri="{FF2B5EF4-FFF2-40B4-BE49-F238E27FC236}">
                <a16:creationId xmlns:a16="http://schemas.microsoft.com/office/drawing/2014/main" id="{BA65E1FC-4F5D-48A8-950C-137190004A14}"/>
              </a:ext>
            </a:extLst>
          </p:cNvPr>
          <p:cNvSpPr>
            <a:spLocks noGrp="1" noChangeArrowheads="1"/>
          </p:cNvSpPr>
          <p:nvPr>
            <p:ph type="body" idx="1"/>
          </p:nvPr>
        </p:nvSpPr>
        <p:spPr/>
        <p:txBody>
          <a:bodyPr/>
          <a:lstStyle/>
          <a:p>
            <a:pPr eaLnBrk="1" hangingPunct="1"/>
            <a:r>
              <a:rPr lang="en-US" altLang="en-US"/>
              <a:t>The following two queries are the same inner join queries:</a:t>
            </a:r>
          </a:p>
          <a:p>
            <a:pPr eaLnBrk="1" hangingPunct="1"/>
            <a:endParaRPr lang="en-US" altLang="en-US"/>
          </a:p>
          <a:p>
            <a:pPr lvl="1" eaLnBrk="1" hangingPunct="1">
              <a:buFont typeface="Wingdings" panose="05000000000000000000" pitchFamily="2" charset="2"/>
              <a:buNone/>
            </a:pPr>
            <a:r>
              <a:rPr lang="en-US" altLang="en-US" noProof="1">
                <a:solidFill>
                  <a:srgbClr val="808080"/>
                </a:solidFill>
              </a:rPr>
              <a:t>Select T_doctors.DocID from T_doctors </a:t>
            </a:r>
          </a:p>
          <a:p>
            <a:pPr lvl="1" eaLnBrk="1" hangingPunct="1">
              <a:buFont typeface="Wingdings" panose="05000000000000000000" pitchFamily="2" charset="2"/>
              <a:buNone/>
            </a:pPr>
            <a:r>
              <a:rPr lang="en-US" altLang="en-US" noProof="1">
                <a:solidFill>
                  <a:srgbClr val="808080"/>
                </a:solidFill>
              </a:rPr>
              <a:t>	join T_Calls on T_doctors.DocID = T_calls.DocID</a:t>
            </a:r>
          </a:p>
          <a:p>
            <a:pPr lvl="1" eaLnBrk="1" hangingPunct="1">
              <a:buFont typeface="Wingdings" panose="05000000000000000000" pitchFamily="2" charset="2"/>
              <a:buNone/>
            </a:pPr>
            <a:r>
              <a:rPr lang="en-US" altLang="en-US" noProof="1">
                <a:solidFill>
                  <a:srgbClr val="808080"/>
                </a:solidFill>
              </a:rPr>
              <a:t>	join T_prescription on T_doctors.DocID = T_prescription.DocID</a:t>
            </a:r>
          </a:p>
          <a:p>
            <a:pPr lvl="1" eaLnBrk="1" hangingPunct="1">
              <a:buFont typeface="Wingdings" panose="05000000000000000000" pitchFamily="2" charset="2"/>
              <a:buNone/>
            </a:pPr>
            <a:endParaRPr lang="en-US" altLang="en-US" noProof="1">
              <a:solidFill>
                <a:srgbClr val="808080"/>
              </a:solidFill>
            </a:endParaRPr>
          </a:p>
          <a:p>
            <a:pPr lvl="1" eaLnBrk="1" hangingPunct="1">
              <a:buFont typeface="Wingdings" panose="05000000000000000000" pitchFamily="2" charset="2"/>
              <a:buNone/>
            </a:pPr>
            <a:endParaRPr lang="en-US" altLang="en-US"/>
          </a:p>
          <a:p>
            <a:pPr lvl="1" eaLnBrk="1" hangingPunct="1">
              <a:buFont typeface="Wingdings" panose="05000000000000000000" pitchFamily="2" charset="2"/>
              <a:buNone/>
            </a:pPr>
            <a:endParaRPr lang="en-US" altLang="en-US"/>
          </a:p>
          <a:p>
            <a:pPr lvl="1" eaLnBrk="1" hangingPunct="1">
              <a:buFont typeface="Wingdings" panose="05000000000000000000" pitchFamily="2" charset="2"/>
              <a:buNone/>
            </a:pPr>
            <a:r>
              <a:rPr lang="en-US" altLang="en-US" noProof="1">
                <a:solidFill>
                  <a:srgbClr val="808080"/>
                </a:solidFill>
              </a:rPr>
              <a:t>Select T_doctors.DocID from T_doctors, T_Calls, T_prescription</a:t>
            </a:r>
          </a:p>
          <a:p>
            <a:pPr lvl="1" eaLnBrk="1" hangingPunct="1">
              <a:buFont typeface="Wingdings" panose="05000000000000000000" pitchFamily="2" charset="2"/>
              <a:buNone/>
            </a:pPr>
            <a:r>
              <a:rPr lang="en-US" altLang="en-US" noProof="1">
                <a:solidFill>
                  <a:srgbClr val="808080"/>
                </a:solidFill>
              </a:rPr>
              <a:t>	where T_doctors.DocID = T_calls.DocID AND</a:t>
            </a:r>
          </a:p>
          <a:p>
            <a:pPr lvl="1" eaLnBrk="1" hangingPunct="1">
              <a:buFont typeface="Wingdings" panose="05000000000000000000" pitchFamily="2" charset="2"/>
              <a:buNone/>
            </a:pPr>
            <a:r>
              <a:rPr lang="en-US" altLang="en-US" noProof="1">
                <a:solidFill>
                  <a:srgbClr val="808080"/>
                </a:solidFill>
              </a:rPr>
              <a:t>		T_doctors.DocID = T_prescription.DocID</a:t>
            </a:r>
          </a:p>
          <a:p>
            <a:pPr lvl="1" eaLnBrk="1" hangingPunct="1">
              <a:buFont typeface="Wingdings" panose="05000000000000000000" pitchFamily="2" charset="2"/>
              <a:buNone/>
            </a:pPr>
            <a:endParaRPr lang="en-US" altLang="en-US">
              <a:solidFill>
                <a:srgbClr val="808080"/>
              </a:solidFill>
            </a:endParaRPr>
          </a:p>
          <a:p>
            <a:pPr lvl="1" eaLnBrk="1" hangingPunct="1">
              <a:buFont typeface="Wingdings" panose="05000000000000000000" pitchFamily="2" charset="2"/>
              <a:buNone/>
            </a:pPr>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ABA5BA6-6181-4E93-AEFC-BAA229DEB1A6}"/>
              </a:ext>
            </a:extLst>
          </p:cNvPr>
          <p:cNvSpPr>
            <a:spLocks noGrp="1" noChangeArrowheads="1"/>
          </p:cNvSpPr>
          <p:nvPr>
            <p:ph type="title"/>
          </p:nvPr>
        </p:nvSpPr>
        <p:spPr/>
        <p:txBody>
          <a:bodyPr/>
          <a:lstStyle/>
          <a:p>
            <a:pPr eaLnBrk="1" hangingPunct="1"/>
            <a:r>
              <a:rPr lang="en-IE" altLang="en-US" dirty="0">
                <a:latin typeface="Arial" panose="020B0604020202020204" pitchFamily="34" charset="0"/>
              </a:rPr>
              <a:t>Full Outer Join</a:t>
            </a:r>
            <a:endParaRPr lang="en-US" altLang="en-US" dirty="0">
              <a:latin typeface="Arial" panose="020B0604020202020204" pitchFamily="34" charset="0"/>
            </a:endParaRPr>
          </a:p>
        </p:txBody>
      </p:sp>
      <p:sp>
        <p:nvSpPr>
          <p:cNvPr id="50179" name="Rectangle 3">
            <a:extLst>
              <a:ext uri="{FF2B5EF4-FFF2-40B4-BE49-F238E27FC236}">
                <a16:creationId xmlns:a16="http://schemas.microsoft.com/office/drawing/2014/main" id="{4975334B-5870-4514-B1C0-555FE1BC6B4F}"/>
              </a:ext>
            </a:extLst>
          </p:cNvPr>
          <p:cNvSpPr>
            <a:spLocks noGrp="1" noChangeArrowheads="1"/>
          </p:cNvSpPr>
          <p:nvPr>
            <p:ph type="body" idx="1"/>
          </p:nvPr>
        </p:nvSpPr>
        <p:spPr/>
        <p:txBody>
          <a:bodyPr/>
          <a:lstStyle/>
          <a:p>
            <a:pPr eaLnBrk="1" hangingPunct="1"/>
            <a:r>
              <a:rPr lang="en-IE" altLang="en-US" dirty="0"/>
              <a:t>This is where the tables are joined, but if there is a row in either table that has no corresponding row in the other table, the attributes are shown as null.</a:t>
            </a:r>
          </a:p>
          <a:p>
            <a:pPr eaLnBrk="1" hangingPunct="1"/>
            <a:endParaRPr lang="en-IE" altLang="en-US" dirty="0"/>
          </a:p>
          <a:p>
            <a:pPr eaLnBrk="1" hangingPunct="1"/>
            <a:r>
              <a:rPr lang="en-IE" altLang="en-US" dirty="0"/>
              <a:t>Example: Match stock that was bought in from the supplier against stock that was sold:</a:t>
            </a:r>
          </a:p>
          <a:p>
            <a:pPr lvl="1" eaLnBrk="1" hangingPunct="1">
              <a:buFont typeface="Wingdings" panose="05000000000000000000" pitchFamily="2" charset="2"/>
              <a:buNone/>
            </a:pPr>
            <a:r>
              <a:rPr lang="en-IE" altLang="en-US" noProof="1">
                <a:solidFill>
                  <a:srgbClr val="808080"/>
                </a:solidFill>
              </a:rPr>
              <a:t>SELECT     order_line.stock_code AS 'sold', order_line.quantity, supplierorderline.stock_code AS 'bought', supplierorderline.stockrequired</a:t>
            </a:r>
          </a:p>
          <a:p>
            <a:pPr lvl="1" eaLnBrk="1" hangingPunct="1">
              <a:buFont typeface="Wingdings" panose="05000000000000000000" pitchFamily="2" charset="2"/>
              <a:buNone/>
            </a:pPr>
            <a:r>
              <a:rPr lang="en-IE" altLang="en-US" noProof="1">
                <a:solidFill>
                  <a:srgbClr val="808080"/>
                </a:solidFill>
              </a:rPr>
              <a:t>FROM         order_line FULL OUTER JOIN</a:t>
            </a:r>
          </a:p>
          <a:p>
            <a:pPr lvl="1" eaLnBrk="1" hangingPunct="1">
              <a:buFont typeface="Wingdings" panose="05000000000000000000" pitchFamily="2" charset="2"/>
              <a:buNone/>
            </a:pPr>
            <a:r>
              <a:rPr lang="en-IE" altLang="en-US" noProof="1">
                <a:solidFill>
                  <a:srgbClr val="808080"/>
                </a:solidFill>
              </a:rPr>
              <a:t>                      supplierorderline ON order_line.stock_code = supplierorderline.stock_code</a:t>
            </a:r>
            <a:endParaRPr lang="en-US" altLang="en-US" dirty="0">
              <a:solidFill>
                <a:srgbClr val="80808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8BDA59B-703D-4353-8566-B75E0E4F2C5C}"/>
              </a:ext>
            </a:extLst>
          </p:cNvPr>
          <p:cNvSpPr>
            <a:spLocks noGrp="1" noChangeArrowheads="1"/>
          </p:cNvSpPr>
          <p:nvPr>
            <p:ph type="title"/>
          </p:nvPr>
        </p:nvSpPr>
        <p:spPr/>
        <p:txBody>
          <a:bodyPr/>
          <a:lstStyle/>
          <a:p>
            <a:pPr eaLnBrk="1" hangingPunct="1"/>
            <a:r>
              <a:rPr lang="en-US" dirty="0"/>
              <a:t>Types of SQL Commands</a:t>
            </a:r>
            <a:endParaRPr lang="en-US" altLang="en-US" dirty="0">
              <a:latin typeface="Arial" panose="020B0604020202020204" pitchFamily="34" charset="0"/>
            </a:endParaRPr>
          </a:p>
        </p:txBody>
      </p:sp>
      <p:sp>
        <p:nvSpPr>
          <p:cNvPr id="7171" name="Rectangle 3">
            <a:extLst>
              <a:ext uri="{FF2B5EF4-FFF2-40B4-BE49-F238E27FC236}">
                <a16:creationId xmlns:a16="http://schemas.microsoft.com/office/drawing/2014/main" id="{6EDBE60B-6EC4-4E7C-B5C0-FDF7B76C1D7B}"/>
              </a:ext>
            </a:extLst>
          </p:cNvPr>
          <p:cNvSpPr>
            <a:spLocks noGrp="1" noChangeArrowheads="1"/>
          </p:cNvSpPr>
          <p:nvPr>
            <p:ph type="body" idx="1"/>
          </p:nvPr>
        </p:nvSpPr>
        <p:spPr/>
        <p:txBody>
          <a:bodyPr>
            <a:normAutofit lnSpcReduction="10000"/>
          </a:bodyPr>
          <a:lstStyle/>
          <a:p>
            <a:r>
              <a:rPr lang="en-US" dirty="0"/>
              <a:t>DML (DATA MANIPULATION LANGUAGE)</a:t>
            </a:r>
          </a:p>
          <a:p>
            <a:pPr lvl="1">
              <a:buFont typeface="Wingdings" panose="05000000000000000000" pitchFamily="2" charset="2"/>
              <a:buChar char="q"/>
            </a:pPr>
            <a:r>
              <a:rPr lang="en-US" dirty="0"/>
              <a:t>In DML, there are four different SQL statements, </a:t>
            </a:r>
            <a:r>
              <a:rPr lang="en-US" b="1" dirty="0"/>
              <a:t>Select, Insert, Update, and Delete</a:t>
            </a:r>
            <a:r>
              <a:rPr lang="en-US" dirty="0"/>
              <a:t>.</a:t>
            </a:r>
          </a:p>
          <a:p>
            <a:pPr marL="457200" lvl="1" indent="0">
              <a:buNone/>
            </a:pPr>
            <a:endParaRPr lang="en-US" dirty="0"/>
          </a:p>
          <a:p>
            <a:r>
              <a:rPr lang="en-US" dirty="0"/>
              <a:t>DDL (DATA DEFINITION LANGUAGE)</a:t>
            </a:r>
          </a:p>
          <a:p>
            <a:pPr lvl="1">
              <a:buFont typeface="Wingdings" panose="05000000000000000000" pitchFamily="2" charset="2"/>
              <a:buChar char="q"/>
            </a:pPr>
            <a:r>
              <a:rPr lang="en-US" dirty="0"/>
              <a:t>In DDL, there are three different SQL statements, </a:t>
            </a:r>
            <a:r>
              <a:rPr lang="en-US" b="1" dirty="0"/>
              <a:t>Create, Alter, and Drop/Truncate</a:t>
            </a:r>
            <a:r>
              <a:rPr lang="en-US" dirty="0"/>
              <a:t>.</a:t>
            </a:r>
          </a:p>
          <a:p>
            <a:pPr marL="457200" lvl="1" indent="0">
              <a:buNone/>
            </a:pPr>
            <a:endParaRPr lang="en-US" dirty="0"/>
          </a:p>
          <a:p>
            <a:r>
              <a:rPr lang="en-US" dirty="0"/>
              <a:t>DCL (DATA CONTROL LANGUAGE)</a:t>
            </a:r>
          </a:p>
          <a:p>
            <a:pPr lvl="1">
              <a:buFont typeface="Wingdings" panose="05000000000000000000" pitchFamily="2" charset="2"/>
              <a:buChar char="q"/>
            </a:pPr>
            <a:r>
              <a:rPr lang="en-US" dirty="0"/>
              <a:t>In DCL, it defines the control over the data in the database. There are two different commands, </a:t>
            </a:r>
            <a:r>
              <a:rPr lang="en-US" b="1" dirty="0"/>
              <a:t>Grant and Revoke</a:t>
            </a:r>
          </a:p>
          <a:p>
            <a:pPr marL="457200" lvl="1" indent="0">
              <a:buNone/>
            </a:pPr>
            <a:endParaRPr lang="en-US" dirty="0"/>
          </a:p>
          <a:p>
            <a:r>
              <a:rPr lang="en-US" dirty="0"/>
              <a:t>TCL (TRANSACTION CONTROL LANGUAGE)</a:t>
            </a:r>
          </a:p>
          <a:p>
            <a:pPr lvl="1">
              <a:buFont typeface="Wingdings" panose="05000000000000000000" pitchFamily="2" charset="2"/>
              <a:buChar char="q"/>
            </a:pPr>
            <a:r>
              <a:rPr lang="en-US" dirty="0"/>
              <a:t>DCL, the commands are used to manage the transactions in the database. These are used to manage the changes made by DML statements. It also allows the statements to be grouped together into logical transactions. There are four different commands, as follows:</a:t>
            </a:r>
          </a:p>
          <a:p>
            <a:pPr lvl="2"/>
            <a:r>
              <a:rPr lang="en-US" b="1" dirty="0"/>
              <a:t>COMMIT</a:t>
            </a:r>
            <a:r>
              <a:rPr lang="en-US" dirty="0"/>
              <a:t> - Saves database transactions</a:t>
            </a:r>
          </a:p>
          <a:p>
            <a:pPr lvl="2"/>
            <a:r>
              <a:rPr lang="en-US" b="1" dirty="0"/>
              <a:t>ROLLBACK</a:t>
            </a:r>
            <a:r>
              <a:rPr lang="en-US" dirty="0"/>
              <a:t> - Undoes database transactions</a:t>
            </a:r>
          </a:p>
          <a:p>
            <a:pPr lvl="2"/>
            <a:r>
              <a:rPr lang="en-US" b="1" dirty="0"/>
              <a:t>SAVEPOINT</a:t>
            </a:r>
            <a:r>
              <a:rPr lang="en-US" dirty="0"/>
              <a:t> - Creates points within groups of transactions in which to ROLLBACK</a:t>
            </a:r>
          </a:p>
          <a:p>
            <a:pPr lvl="2"/>
            <a:r>
              <a:rPr lang="en-US" b="1" dirty="0"/>
              <a:t>SET</a:t>
            </a:r>
            <a:r>
              <a:rPr lang="en-US" dirty="0"/>
              <a:t> </a:t>
            </a:r>
            <a:r>
              <a:rPr lang="en-US" b="1" dirty="0"/>
              <a:t>TRANSACTION</a:t>
            </a:r>
            <a:r>
              <a:rPr lang="en-US" dirty="0"/>
              <a:t> - Places a name on a transaction</a:t>
            </a:r>
          </a:p>
          <a:p>
            <a:endParaRPr lang="en-US" dirty="0"/>
          </a:p>
        </p:txBody>
      </p:sp>
    </p:spTree>
    <p:extLst>
      <p:ext uri="{BB962C8B-B14F-4D97-AF65-F5344CB8AC3E}">
        <p14:creationId xmlns:p14="http://schemas.microsoft.com/office/powerpoint/2010/main" val="4156494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620F0C5-4E7B-400B-8921-A36579A27757}"/>
              </a:ext>
            </a:extLst>
          </p:cNvPr>
          <p:cNvSpPr>
            <a:spLocks noGrp="1" noChangeArrowheads="1"/>
          </p:cNvSpPr>
          <p:nvPr>
            <p:ph type="title"/>
          </p:nvPr>
        </p:nvSpPr>
        <p:spPr/>
        <p:txBody>
          <a:bodyPr/>
          <a:lstStyle/>
          <a:p>
            <a:pPr eaLnBrk="1" hangingPunct="1"/>
            <a:r>
              <a:rPr lang="en-US" altLang="en-US">
                <a:latin typeface="Arial" panose="020B0604020202020204" pitchFamily="34" charset="0"/>
              </a:rPr>
              <a:t>Example Data</a:t>
            </a:r>
          </a:p>
        </p:txBody>
      </p:sp>
      <p:graphicFrame>
        <p:nvGraphicFramePr>
          <p:cNvPr id="1492555" name="Group 2635">
            <a:extLst>
              <a:ext uri="{FF2B5EF4-FFF2-40B4-BE49-F238E27FC236}">
                <a16:creationId xmlns:a16="http://schemas.microsoft.com/office/drawing/2014/main" id="{D4207591-86DA-4F52-AEE6-B83568ADE037}"/>
              </a:ext>
            </a:extLst>
          </p:cNvPr>
          <p:cNvGraphicFramePr>
            <a:graphicFrameLocks noGrp="1"/>
          </p:cNvGraphicFramePr>
          <p:nvPr>
            <p:ph type="tbl" idx="1"/>
            <p:extLst>
              <p:ext uri="{D42A27DB-BD31-4B8C-83A1-F6EECF244321}">
                <p14:modId xmlns:p14="http://schemas.microsoft.com/office/powerpoint/2010/main" val="1200903229"/>
              </p:ext>
            </p:extLst>
          </p:nvPr>
        </p:nvGraphicFramePr>
        <p:xfrm>
          <a:off x="1828800" y="990600"/>
          <a:ext cx="8686800" cy="5105406"/>
        </p:xfrm>
        <a:graphic>
          <a:graphicData uri="http://schemas.openxmlformats.org/drawingml/2006/table">
            <a:tbl>
              <a:tblPr/>
              <a:tblGrid>
                <a:gridCol w="630238">
                  <a:extLst>
                    <a:ext uri="{9D8B030D-6E8A-4147-A177-3AD203B41FA5}">
                      <a16:colId xmlns:a16="http://schemas.microsoft.com/office/drawing/2014/main" val="20000"/>
                    </a:ext>
                  </a:extLst>
                </a:gridCol>
                <a:gridCol w="227012">
                  <a:extLst>
                    <a:ext uri="{9D8B030D-6E8A-4147-A177-3AD203B41FA5}">
                      <a16:colId xmlns:a16="http://schemas.microsoft.com/office/drawing/2014/main" val="20001"/>
                    </a:ext>
                  </a:extLst>
                </a:gridCol>
                <a:gridCol w="225425">
                  <a:extLst>
                    <a:ext uri="{9D8B030D-6E8A-4147-A177-3AD203B41FA5}">
                      <a16:colId xmlns:a16="http://schemas.microsoft.com/office/drawing/2014/main" val="20002"/>
                    </a:ext>
                  </a:extLst>
                </a:gridCol>
                <a:gridCol w="695325">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225425">
                  <a:extLst>
                    <a:ext uri="{9D8B030D-6E8A-4147-A177-3AD203B41FA5}">
                      <a16:colId xmlns:a16="http://schemas.microsoft.com/office/drawing/2014/main" val="20005"/>
                    </a:ext>
                  </a:extLst>
                </a:gridCol>
                <a:gridCol w="227012">
                  <a:extLst>
                    <a:ext uri="{9D8B030D-6E8A-4147-A177-3AD203B41FA5}">
                      <a16:colId xmlns:a16="http://schemas.microsoft.com/office/drawing/2014/main" val="20006"/>
                    </a:ext>
                  </a:extLst>
                </a:gridCol>
                <a:gridCol w="695325">
                  <a:extLst>
                    <a:ext uri="{9D8B030D-6E8A-4147-A177-3AD203B41FA5}">
                      <a16:colId xmlns:a16="http://schemas.microsoft.com/office/drawing/2014/main" val="20007"/>
                    </a:ext>
                  </a:extLst>
                </a:gridCol>
                <a:gridCol w="1254125">
                  <a:extLst>
                    <a:ext uri="{9D8B030D-6E8A-4147-A177-3AD203B41FA5}">
                      <a16:colId xmlns:a16="http://schemas.microsoft.com/office/drawing/2014/main" val="20008"/>
                    </a:ext>
                  </a:extLst>
                </a:gridCol>
                <a:gridCol w="227013">
                  <a:extLst>
                    <a:ext uri="{9D8B030D-6E8A-4147-A177-3AD203B41FA5}">
                      <a16:colId xmlns:a16="http://schemas.microsoft.com/office/drawing/2014/main" val="20009"/>
                    </a:ext>
                  </a:extLst>
                </a:gridCol>
                <a:gridCol w="225425">
                  <a:extLst>
                    <a:ext uri="{9D8B030D-6E8A-4147-A177-3AD203B41FA5}">
                      <a16:colId xmlns:a16="http://schemas.microsoft.com/office/drawing/2014/main" val="20010"/>
                    </a:ext>
                  </a:extLst>
                </a:gridCol>
                <a:gridCol w="696912">
                  <a:extLst>
                    <a:ext uri="{9D8B030D-6E8A-4147-A177-3AD203B41FA5}">
                      <a16:colId xmlns:a16="http://schemas.microsoft.com/office/drawing/2014/main" val="20011"/>
                    </a:ext>
                  </a:extLst>
                </a:gridCol>
                <a:gridCol w="1282700">
                  <a:extLst>
                    <a:ext uri="{9D8B030D-6E8A-4147-A177-3AD203B41FA5}">
                      <a16:colId xmlns:a16="http://schemas.microsoft.com/office/drawing/2014/main" val="20012"/>
                    </a:ext>
                  </a:extLst>
                </a:gridCol>
                <a:gridCol w="839788">
                  <a:extLst>
                    <a:ext uri="{9D8B030D-6E8A-4147-A177-3AD203B41FA5}">
                      <a16:colId xmlns:a16="http://schemas.microsoft.com/office/drawing/2014/main" val="20013"/>
                    </a:ext>
                  </a:extLst>
                </a:gridCol>
                <a:gridCol w="630237">
                  <a:extLst>
                    <a:ext uri="{9D8B030D-6E8A-4147-A177-3AD203B41FA5}">
                      <a16:colId xmlns:a16="http://schemas.microsoft.com/office/drawing/2014/main" val="20014"/>
                    </a:ext>
                  </a:extLst>
                </a:gridCol>
              </a:tblGrid>
              <a:tr h="2841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0"/>
                  </a:ext>
                </a:extLst>
              </a:tr>
              <a:tr h="2825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gridSpan="2">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DATA1</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gridSpan="2">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DATA2</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gridSpan="2">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DATA3</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2841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dirty="0" err="1">
                          <a:ln>
                            <a:noFill/>
                          </a:ln>
                          <a:solidFill>
                            <a:schemeClr val="tx1"/>
                          </a:solidFill>
                          <a:effectLst/>
                          <a:latin typeface="Arial" charset="0"/>
                          <a:cs typeface="Arial" charset="0"/>
                        </a:rPr>
                        <a:t>DocId</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gridSpan="2">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charset="0"/>
                          <a:cs typeface="Arial" charset="0"/>
                        </a:rPr>
                        <a:t>Specialty</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hMerge="1">
                  <a:txBody>
                    <a:bodyPr/>
                    <a:lstStyle/>
                    <a:p>
                      <a:endParaRPr lang="en-US"/>
                    </a:p>
                  </a:txBody>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dirty="0" err="1">
                          <a:ln>
                            <a:noFill/>
                          </a:ln>
                          <a:solidFill>
                            <a:schemeClr val="tx1"/>
                          </a:solidFill>
                          <a:effectLst/>
                          <a:latin typeface="Arial" charset="0"/>
                          <a:cs typeface="Arial" charset="0"/>
                        </a:rPr>
                        <a:t>DocId</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Segments</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dirty="0" err="1">
                          <a:ln>
                            <a:noFill/>
                          </a:ln>
                          <a:solidFill>
                            <a:schemeClr val="tx1"/>
                          </a:solidFill>
                          <a:effectLst/>
                          <a:latin typeface="Arial" charset="0"/>
                          <a:cs typeface="Arial" charset="0"/>
                        </a:rPr>
                        <a:t>DocId</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charset="0"/>
                          <a:cs typeface="Arial" charset="0"/>
                        </a:rPr>
                        <a:t>6 Month Prod </a:t>
                      </a:r>
                      <a:r>
                        <a:rPr kumimoji="0" lang="en-US" altLang="en-US" sz="1000" b="1" i="0" u="none" strike="noStrike" cap="none" normalizeH="0" baseline="0" dirty="0" err="1">
                          <a:ln>
                            <a:noFill/>
                          </a:ln>
                          <a:solidFill>
                            <a:schemeClr val="tx1"/>
                          </a:solidFill>
                          <a:effectLst/>
                          <a:latin typeface="Arial" charset="0"/>
                          <a:cs typeface="Arial" charset="0"/>
                        </a:rPr>
                        <a:t>Nrx</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gridSpan="2">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charset="0"/>
                          <a:cs typeface="Arial" charset="0"/>
                        </a:rPr>
                        <a:t>6 Month PDE</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hMerge="1">
                  <a:txBody>
                    <a:bodyPr/>
                    <a:lstStyle/>
                    <a:p>
                      <a:endParaRPr lang="en-US"/>
                    </a:p>
                  </a:txBody>
                  <a:tcPr/>
                </a:tc>
                <a:extLst>
                  <a:ext uri="{0D108BD9-81ED-4DB2-BD59-A6C34878D82A}">
                    <a16:rowId xmlns:a16="http://schemas.microsoft.com/office/drawing/2014/main" val="10002"/>
                  </a:ext>
                </a:extLst>
              </a:tr>
              <a:tr h="2841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0000"/>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0000"/>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1000001</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PCP</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1000001</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23</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2825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1000003</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GP</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1000003</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LowPrescriber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50</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12</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2841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1000005</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Gastro</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1000508</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LowPrescriber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1000005</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56</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12</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2841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1000508</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GP</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1002002</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HighPrescriber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1000508</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67</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12</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6"/>
                  </a:ext>
                </a:extLst>
              </a:tr>
              <a:tr h="2825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1002002</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PCP</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2000001</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MediumPrescriber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1002002</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230</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26</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7"/>
                  </a:ext>
                </a:extLst>
              </a:tr>
              <a:tr h="2841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1005007</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GP</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2000002</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HighPrescriber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1005007</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23</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8"/>
                  </a:ext>
                </a:extLst>
              </a:tr>
              <a:tr h="2841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1230006</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Gastro</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2000003</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HighPrescriber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1230006</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67</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9</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9"/>
                  </a:ext>
                </a:extLst>
              </a:tr>
              <a:tr h="2825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3200204</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Gastro</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2000004</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HighPrescriber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2000001</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18</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0"/>
                  </a:ext>
                </a:extLst>
              </a:tr>
              <a:tr h="2841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8000009</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GP</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2000005</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MediumPrescriber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2000002</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230</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26</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1"/>
                  </a:ext>
                </a:extLst>
              </a:tr>
              <a:tr h="2841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2000003</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268</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24</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2"/>
                  </a:ext>
                </a:extLst>
              </a:tr>
              <a:tr h="2825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0000"/>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gridSpan="6">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Common between Data1 and Data2</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3300004</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234</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23</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3"/>
                  </a:ext>
                </a:extLst>
              </a:tr>
              <a:tr h="2841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gridSpan="6">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Common between Data2 and Data3</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3900005</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90</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15</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4"/>
                  </a:ext>
                </a:extLst>
              </a:tr>
              <a:tr h="2841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gridSpan="6">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Common between Data1 and Data3</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4300204</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45</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15</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5"/>
                  </a:ext>
                </a:extLst>
              </a:tr>
              <a:tr h="2825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7800009</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23</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0</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6"/>
                  </a:ext>
                </a:extLst>
              </a:tr>
              <a:tr h="2841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773E622-CE97-4537-B37C-6ABD6BAFB61E}"/>
              </a:ext>
            </a:extLst>
          </p:cNvPr>
          <p:cNvSpPr>
            <a:spLocks noGrp="1" noChangeArrowheads="1"/>
          </p:cNvSpPr>
          <p:nvPr>
            <p:ph type="title"/>
          </p:nvPr>
        </p:nvSpPr>
        <p:spPr/>
        <p:txBody>
          <a:bodyPr/>
          <a:lstStyle/>
          <a:p>
            <a:pPr eaLnBrk="1" hangingPunct="1"/>
            <a:r>
              <a:rPr lang="en-US" altLang="en-US">
                <a:latin typeface="Arial" panose="020B0604020202020204" pitchFamily="34" charset="0"/>
              </a:rPr>
              <a:t>Example: Inner Join</a:t>
            </a:r>
          </a:p>
        </p:txBody>
      </p:sp>
      <p:sp>
        <p:nvSpPr>
          <p:cNvPr id="52227" name="Rectangle 324">
            <a:extLst>
              <a:ext uri="{FF2B5EF4-FFF2-40B4-BE49-F238E27FC236}">
                <a16:creationId xmlns:a16="http://schemas.microsoft.com/office/drawing/2014/main" id="{C027251C-807C-4800-89CA-6F7387BBA29F}"/>
              </a:ext>
            </a:extLst>
          </p:cNvPr>
          <p:cNvSpPr>
            <a:spLocks noGrp="1" noChangeArrowheads="1"/>
          </p:cNvSpPr>
          <p:nvPr>
            <p:ph type="body" sz="half" idx="1"/>
          </p:nvPr>
        </p:nvSpPr>
        <p:spPr>
          <a:xfrm>
            <a:off x="1828800" y="990600"/>
            <a:ext cx="8382000" cy="5105400"/>
          </a:xfrm>
        </p:spPr>
        <p:txBody>
          <a:bodyPr/>
          <a:lstStyle/>
          <a:p>
            <a:pPr eaLnBrk="1" hangingPunct="1">
              <a:spcBef>
                <a:spcPct val="0"/>
              </a:spcBef>
              <a:buFontTx/>
              <a:buNone/>
            </a:pPr>
            <a:r>
              <a:rPr lang="en-US" altLang="en-US" sz="1000" b="1" dirty="0">
                <a:latin typeface="Arial Narrow" panose="020B0606020202030204" pitchFamily="34" charset="0"/>
              </a:rPr>
              <a:t>Query: Inner Join</a:t>
            </a:r>
            <a:endParaRPr lang="en-US" altLang="en-US" sz="1000" dirty="0">
              <a:solidFill>
                <a:srgbClr val="0000FF"/>
              </a:solidFill>
            </a:endParaRPr>
          </a:p>
          <a:p>
            <a:pPr eaLnBrk="1" hangingPunct="1">
              <a:spcBef>
                <a:spcPct val="0"/>
              </a:spcBef>
              <a:buFontTx/>
              <a:buNone/>
            </a:pPr>
            <a:endParaRPr lang="en-US" altLang="en-US" sz="1000" dirty="0">
              <a:solidFill>
                <a:srgbClr val="0000FF"/>
              </a:solidFill>
            </a:endParaRPr>
          </a:p>
          <a:p>
            <a:pPr lvl="1" eaLnBrk="1" hangingPunct="1">
              <a:spcBef>
                <a:spcPct val="0"/>
              </a:spcBef>
              <a:buClr>
                <a:schemeClr val="bg1"/>
              </a:buClr>
              <a:buFontTx/>
              <a:buNone/>
            </a:pPr>
            <a:r>
              <a:rPr lang="en-US" altLang="en-US" sz="900" noProof="1">
                <a:solidFill>
                  <a:srgbClr val="808080"/>
                </a:solidFill>
              </a:rPr>
              <a:t>SELECT DATA1.DocId, DATA1.Specialty, DATA2.</a:t>
            </a:r>
            <a:r>
              <a:rPr lang="en-US" altLang="en-US" sz="900" dirty="0">
                <a:solidFill>
                  <a:srgbClr val="808080"/>
                </a:solidFill>
              </a:rPr>
              <a:t>Segment</a:t>
            </a:r>
            <a:endParaRPr lang="en-US" altLang="en-US" sz="900" noProof="1">
              <a:solidFill>
                <a:srgbClr val="808080"/>
              </a:solidFill>
            </a:endParaRPr>
          </a:p>
          <a:p>
            <a:pPr lvl="2" eaLnBrk="1" hangingPunct="1">
              <a:buFontTx/>
              <a:buNone/>
            </a:pPr>
            <a:r>
              <a:rPr lang="en-US" altLang="en-US" sz="900" noProof="1">
                <a:solidFill>
                  <a:srgbClr val="808080"/>
                </a:solidFill>
              </a:rPr>
              <a:t>FROM  DATA1 INNER JOIN</a:t>
            </a:r>
          </a:p>
          <a:p>
            <a:pPr lvl="2" eaLnBrk="1" hangingPunct="1">
              <a:buFontTx/>
              <a:buNone/>
            </a:pPr>
            <a:r>
              <a:rPr lang="en-US" altLang="en-US" sz="900" noProof="1">
                <a:solidFill>
                  <a:srgbClr val="808080"/>
                </a:solidFill>
              </a:rPr>
              <a:t>               DATA2 ON DATA1.DocId = DATA2.DocId</a:t>
            </a:r>
            <a:endParaRPr lang="en-US" altLang="en-US" sz="900" dirty="0">
              <a:solidFill>
                <a:srgbClr val="808080"/>
              </a:solidFill>
            </a:endParaRPr>
          </a:p>
          <a:p>
            <a:pPr lvl="1" eaLnBrk="1" hangingPunct="1">
              <a:buFont typeface="Wingdings" panose="05000000000000000000" pitchFamily="2" charset="2"/>
              <a:buNone/>
            </a:pPr>
            <a:endParaRPr lang="en-US" altLang="en-US" sz="900" dirty="0">
              <a:solidFill>
                <a:srgbClr val="808080"/>
              </a:solidFill>
            </a:endParaRPr>
          </a:p>
          <a:p>
            <a:pPr eaLnBrk="1" hangingPunct="1">
              <a:buFont typeface="Wingdings" panose="05000000000000000000" pitchFamily="2" charset="2"/>
              <a:buNone/>
            </a:pPr>
            <a:r>
              <a:rPr lang="en-US" altLang="en-US" sz="1000" b="1" dirty="0">
                <a:latin typeface="Arial Narrow" panose="020B0606020202030204" pitchFamily="34" charset="0"/>
              </a:rPr>
              <a:t>Result:</a:t>
            </a: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spcBef>
                <a:spcPct val="0"/>
              </a:spcBef>
              <a:buFontTx/>
              <a:buNone/>
            </a:pPr>
            <a:r>
              <a:rPr lang="en-US" altLang="en-US" sz="1000" b="1" dirty="0">
                <a:latin typeface="Arial Narrow" panose="020B0606020202030204" pitchFamily="34" charset="0"/>
              </a:rPr>
              <a:t>Query: Inner Join</a:t>
            </a:r>
            <a:endParaRPr lang="en-US" altLang="en-US" sz="1000" dirty="0">
              <a:solidFill>
                <a:srgbClr val="0000FF"/>
              </a:solidFill>
            </a:endParaRPr>
          </a:p>
          <a:p>
            <a:pPr eaLnBrk="1" hangingPunct="1">
              <a:spcBef>
                <a:spcPct val="0"/>
              </a:spcBef>
              <a:buFontTx/>
              <a:buNone/>
            </a:pPr>
            <a:endParaRPr lang="en-US" altLang="en-US" sz="1000" dirty="0">
              <a:solidFill>
                <a:srgbClr val="0000FF"/>
              </a:solidFill>
            </a:endParaRPr>
          </a:p>
          <a:p>
            <a:pPr lvl="1" eaLnBrk="1" hangingPunct="1">
              <a:spcBef>
                <a:spcPct val="0"/>
              </a:spcBef>
              <a:buClr>
                <a:schemeClr val="bg1"/>
              </a:buClr>
              <a:buFontTx/>
              <a:buNone/>
            </a:pPr>
            <a:r>
              <a:rPr lang="en-US" altLang="en-US" sz="900" noProof="1">
                <a:solidFill>
                  <a:srgbClr val="808080"/>
                </a:solidFill>
              </a:rPr>
              <a:t>SELECT DATA1.DocId, DATA1.Specialty, DATA2.</a:t>
            </a:r>
            <a:r>
              <a:rPr lang="en-US" altLang="en-US" sz="900" dirty="0">
                <a:solidFill>
                  <a:srgbClr val="808080"/>
                </a:solidFill>
              </a:rPr>
              <a:t>Segments, </a:t>
            </a:r>
            <a:r>
              <a:rPr lang="en-US" altLang="en-US" sz="900" noProof="1">
                <a:solidFill>
                  <a:srgbClr val="808080"/>
                </a:solidFill>
              </a:rPr>
              <a:t>DATA3.[6 Month Prod Nrx],  DATA3.[6 Month PDE]</a:t>
            </a:r>
          </a:p>
          <a:p>
            <a:pPr lvl="2" eaLnBrk="1" hangingPunct="1">
              <a:buFontTx/>
              <a:buNone/>
            </a:pPr>
            <a:r>
              <a:rPr lang="en-US" altLang="en-US" sz="900" noProof="1">
                <a:solidFill>
                  <a:srgbClr val="808080"/>
                </a:solidFill>
              </a:rPr>
              <a:t>FROM  DATA1 INNER JOIN</a:t>
            </a:r>
          </a:p>
          <a:p>
            <a:pPr lvl="2" eaLnBrk="1" hangingPunct="1">
              <a:buFontTx/>
              <a:buNone/>
            </a:pPr>
            <a:r>
              <a:rPr lang="en-US" altLang="en-US" sz="900" noProof="1">
                <a:solidFill>
                  <a:srgbClr val="808080"/>
                </a:solidFill>
              </a:rPr>
              <a:t>               DATA2 ON DATA1.DocId = DATA2.DocId</a:t>
            </a:r>
            <a:r>
              <a:rPr lang="en-US" altLang="en-US" sz="900" dirty="0">
                <a:solidFill>
                  <a:srgbClr val="808080"/>
                </a:solidFill>
              </a:rPr>
              <a:t> INNER JOIN DATA3 ON DATA3.DocId = DATA2.DocId</a:t>
            </a:r>
          </a:p>
          <a:p>
            <a:pPr lvl="1" eaLnBrk="1" hangingPunct="1">
              <a:buFont typeface="Wingdings" panose="05000000000000000000" pitchFamily="2" charset="2"/>
              <a:buNone/>
            </a:pPr>
            <a:endParaRPr lang="en-US" altLang="en-US" sz="900" dirty="0">
              <a:solidFill>
                <a:srgbClr val="808080"/>
              </a:solidFill>
            </a:endParaRPr>
          </a:p>
          <a:p>
            <a:pPr eaLnBrk="1" hangingPunct="1">
              <a:buFont typeface="Wingdings" panose="05000000000000000000" pitchFamily="2" charset="2"/>
              <a:buNone/>
            </a:pPr>
            <a:r>
              <a:rPr lang="en-US" altLang="en-US" sz="1000" b="1" dirty="0">
                <a:latin typeface="Arial Narrow" panose="020B0606020202030204" pitchFamily="34" charset="0"/>
              </a:rPr>
              <a:t>Result:</a:t>
            </a: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p:txBody>
      </p:sp>
      <p:graphicFrame>
        <p:nvGraphicFramePr>
          <p:cNvPr id="1472297" name="Group 809">
            <a:extLst>
              <a:ext uri="{FF2B5EF4-FFF2-40B4-BE49-F238E27FC236}">
                <a16:creationId xmlns:a16="http://schemas.microsoft.com/office/drawing/2014/main" id="{FF7A58A3-E7D0-4FE4-BA7A-ECC6F96DB735}"/>
              </a:ext>
            </a:extLst>
          </p:cNvPr>
          <p:cNvGraphicFramePr>
            <a:graphicFrameLocks noGrp="1"/>
          </p:cNvGraphicFramePr>
          <p:nvPr>
            <p:ph sz="quarter" idx="2"/>
          </p:nvPr>
        </p:nvGraphicFramePr>
        <p:xfrm>
          <a:off x="2590800" y="2057400"/>
          <a:ext cx="4419600" cy="1328739"/>
        </p:xfrm>
        <a:graphic>
          <a:graphicData uri="http://schemas.openxmlformats.org/drawingml/2006/table">
            <a:tbl>
              <a:tblPr/>
              <a:tblGrid>
                <a:gridCol w="457200">
                  <a:extLst>
                    <a:ext uri="{9D8B030D-6E8A-4147-A177-3AD203B41FA5}">
                      <a16:colId xmlns:a16="http://schemas.microsoft.com/office/drawing/2014/main" val="20000"/>
                    </a:ext>
                  </a:extLst>
                </a:gridCol>
                <a:gridCol w="969963">
                  <a:extLst>
                    <a:ext uri="{9D8B030D-6E8A-4147-A177-3AD203B41FA5}">
                      <a16:colId xmlns:a16="http://schemas.microsoft.com/office/drawing/2014/main" val="20001"/>
                    </a:ext>
                  </a:extLst>
                </a:gridCol>
                <a:gridCol w="1062037">
                  <a:extLst>
                    <a:ext uri="{9D8B030D-6E8A-4147-A177-3AD203B41FA5}">
                      <a16:colId xmlns:a16="http://schemas.microsoft.com/office/drawing/2014/main" val="20002"/>
                    </a:ext>
                  </a:extLst>
                </a:gridCol>
                <a:gridCol w="1473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tblGrid>
              <a:tr h="195263">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0"/>
                  </a:ext>
                </a:extLst>
              </a:tr>
              <a:tr h="1968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DocId</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Specialty</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Segment</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195263">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1968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195263">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1000508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1968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1002002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1524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graphicFrame>
        <p:nvGraphicFramePr>
          <p:cNvPr id="1472296" name="Group 808">
            <a:extLst>
              <a:ext uri="{FF2B5EF4-FFF2-40B4-BE49-F238E27FC236}">
                <a16:creationId xmlns:a16="http://schemas.microsoft.com/office/drawing/2014/main" id="{D3F51EA8-CB48-425A-AC80-581145A626B6}"/>
              </a:ext>
            </a:extLst>
          </p:cNvPr>
          <p:cNvGraphicFramePr>
            <a:graphicFrameLocks noGrp="1"/>
          </p:cNvGraphicFramePr>
          <p:nvPr>
            <p:ph sz="quarter" idx="3"/>
            <p:extLst>
              <p:ext uri="{D42A27DB-BD31-4B8C-83A1-F6EECF244321}">
                <p14:modId xmlns:p14="http://schemas.microsoft.com/office/powerpoint/2010/main" val="3786502274"/>
              </p:ext>
            </p:extLst>
          </p:nvPr>
        </p:nvGraphicFramePr>
        <p:xfrm>
          <a:off x="2590800" y="4954585"/>
          <a:ext cx="5638800" cy="1219202"/>
        </p:xfrm>
        <a:graphic>
          <a:graphicData uri="http://schemas.openxmlformats.org/drawingml/2006/table">
            <a:tbl>
              <a:tblPr/>
              <a:tblGrid>
                <a:gridCol w="350838">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815975">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gridCol w="1373187">
                  <a:extLst>
                    <a:ext uri="{9D8B030D-6E8A-4147-A177-3AD203B41FA5}">
                      <a16:colId xmlns:a16="http://schemas.microsoft.com/office/drawing/2014/main" val="20004"/>
                    </a:ext>
                  </a:extLst>
                </a:gridCol>
                <a:gridCol w="1065213">
                  <a:extLst>
                    <a:ext uri="{9D8B030D-6E8A-4147-A177-3AD203B41FA5}">
                      <a16:colId xmlns:a16="http://schemas.microsoft.com/office/drawing/2014/main" val="20005"/>
                    </a:ext>
                  </a:extLst>
                </a:gridCol>
                <a:gridCol w="350837">
                  <a:extLst>
                    <a:ext uri="{9D8B030D-6E8A-4147-A177-3AD203B41FA5}">
                      <a16:colId xmlns:a16="http://schemas.microsoft.com/office/drawing/2014/main" val="20006"/>
                    </a:ext>
                  </a:extLst>
                </a:gridCol>
              </a:tblGrid>
              <a:tr h="1730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0"/>
                  </a:ext>
                </a:extLst>
              </a:tr>
              <a:tr h="1730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DocId</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Specialty</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Segments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6 Month Prod Nrx</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6 Month PDE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21907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2413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50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12</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239713">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1002002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230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26</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1730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993368A-FF63-43DF-B4D2-CD7F0259F1E9}"/>
              </a:ext>
            </a:extLst>
          </p:cNvPr>
          <p:cNvSpPr>
            <a:spLocks noGrp="1" noChangeArrowheads="1"/>
          </p:cNvSpPr>
          <p:nvPr>
            <p:ph type="title"/>
          </p:nvPr>
        </p:nvSpPr>
        <p:spPr/>
        <p:txBody>
          <a:bodyPr/>
          <a:lstStyle/>
          <a:p>
            <a:pPr eaLnBrk="1" hangingPunct="1"/>
            <a:r>
              <a:rPr lang="en-US" altLang="en-US">
                <a:latin typeface="Arial" panose="020B0604020202020204" pitchFamily="34" charset="0"/>
              </a:rPr>
              <a:t>Example: Left Outer Join</a:t>
            </a:r>
          </a:p>
        </p:txBody>
      </p:sp>
      <p:sp>
        <p:nvSpPr>
          <p:cNvPr id="53251" name="Rectangle 3">
            <a:extLst>
              <a:ext uri="{FF2B5EF4-FFF2-40B4-BE49-F238E27FC236}">
                <a16:creationId xmlns:a16="http://schemas.microsoft.com/office/drawing/2014/main" id="{28E4CD34-81C1-49A8-ABCE-71D401C1EA56}"/>
              </a:ext>
            </a:extLst>
          </p:cNvPr>
          <p:cNvSpPr>
            <a:spLocks noGrp="1" noChangeArrowheads="1"/>
          </p:cNvSpPr>
          <p:nvPr>
            <p:ph type="body" sz="half" idx="1"/>
          </p:nvPr>
        </p:nvSpPr>
        <p:spPr>
          <a:xfrm>
            <a:off x="1828800" y="990600"/>
            <a:ext cx="8686800" cy="5105400"/>
          </a:xfrm>
        </p:spPr>
        <p:txBody>
          <a:bodyPr/>
          <a:lstStyle/>
          <a:p>
            <a:pPr eaLnBrk="1" hangingPunct="1">
              <a:spcBef>
                <a:spcPct val="0"/>
              </a:spcBef>
              <a:buFontTx/>
              <a:buNone/>
            </a:pPr>
            <a:r>
              <a:rPr lang="en-US" altLang="en-US" sz="1000" b="1" dirty="0"/>
              <a:t>Query: Left Outer Join </a:t>
            </a:r>
          </a:p>
          <a:p>
            <a:pPr eaLnBrk="1" hangingPunct="1">
              <a:spcBef>
                <a:spcPct val="0"/>
              </a:spcBef>
              <a:buFontTx/>
              <a:buNone/>
            </a:pPr>
            <a:endParaRPr lang="en-US" altLang="en-US" sz="1000" b="1" dirty="0"/>
          </a:p>
          <a:p>
            <a:pPr lvl="1" eaLnBrk="1" hangingPunct="1">
              <a:spcBef>
                <a:spcPct val="0"/>
              </a:spcBef>
              <a:buClr>
                <a:schemeClr val="bg1"/>
              </a:buClr>
              <a:buFontTx/>
              <a:buNone/>
            </a:pPr>
            <a:r>
              <a:rPr lang="en-US" altLang="en-US" sz="900" noProof="1">
                <a:solidFill>
                  <a:srgbClr val="808080"/>
                </a:solidFill>
              </a:rPr>
              <a:t>SELECT DATA2.DocId AS [DocId (Data2)], DATA2.Segments, DATA1.DocId AS [DocId (Data1)], DATA1.Specialty</a:t>
            </a:r>
          </a:p>
          <a:p>
            <a:pPr lvl="1" eaLnBrk="1" hangingPunct="1">
              <a:spcBef>
                <a:spcPct val="0"/>
              </a:spcBef>
              <a:buClr>
                <a:schemeClr val="bg1"/>
              </a:buClr>
              <a:buFontTx/>
              <a:buNone/>
            </a:pPr>
            <a:r>
              <a:rPr lang="en-US" altLang="en-US" sz="900" noProof="1">
                <a:solidFill>
                  <a:srgbClr val="808080"/>
                </a:solidFill>
              </a:rPr>
              <a:t>FROM  DATA2 LEFT OUTER JOIN</a:t>
            </a:r>
            <a:r>
              <a:rPr lang="en-US" altLang="en-US" sz="900" dirty="0">
                <a:solidFill>
                  <a:srgbClr val="808080"/>
                </a:solidFill>
              </a:rPr>
              <a:t> </a:t>
            </a:r>
            <a:r>
              <a:rPr lang="en-US" altLang="en-US" sz="900" noProof="1">
                <a:solidFill>
                  <a:srgbClr val="808080"/>
                </a:solidFill>
              </a:rPr>
              <a:t>DATA1 ON DATA1.DocId = DATA2.DocId</a:t>
            </a:r>
            <a:endParaRPr lang="en-US" altLang="en-US" sz="900" dirty="0">
              <a:solidFill>
                <a:srgbClr val="808080"/>
              </a:solidFill>
            </a:endParaRPr>
          </a:p>
          <a:p>
            <a:pPr lvl="1" eaLnBrk="1" hangingPunct="1">
              <a:spcBef>
                <a:spcPct val="0"/>
              </a:spcBef>
              <a:buClr>
                <a:schemeClr val="bg1"/>
              </a:buClr>
              <a:buFontTx/>
              <a:buNone/>
            </a:pPr>
            <a:endParaRPr lang="en-US" altLang="en-US" sz="900" dirty="0">
              <a:solidFill>
                <a:srgbClr val="808080"/>
              </a:solidFill>
            </a:endParaRPr>
          </a:p>
          <a:p>
            <a:pPr eaLnBrk="1" hangingPunct="1">
              <a:spcBef>
                <a:spcPct val="0"/>
              </a:spcBef>
              <a:buClr>
                <a:schemeClr val="bg1"/>
              </a:buClr>
              <a:buFontTx/>
              <a:buNone/>
            </a:pPr>
            <a:r>
              <a:rPr lang="en-US" altLang="en-US" sz="1000" b="1" dirty="0"/>
              <a:t>Result:</a:t>
            </a:r>
          </a:p>
          <a:p>
            <a:pPr eaLnBrk="1" hangingPunct="1">
              <a:buFont typeface="Wingdings" panose="05000000000000000000" pitchFamily="2" charset="2"/>
              <a:buNone/>
            </a:pPr>
            <a:endParaRPr lang="en-US" altLang="en-US" sz="1000" b="1" dirty="0"/>
          </a:p>
          <a:p>
            <a:pPr eaLnBrk="1" hangingPunct="1">
              <a:buFont typeface="Wingdings" panose="05000000000000000000" pitchFamily="2" charset="2"/>
              <a:buNone/>
            </a:pPr>
            <a:endParaRPr lang="en-US" altLang="en-US" sz="1400" b="1" dirty="0"/>
          </a:p>
          <a:p>
            <a:pPr eaLnBrk="1" hangingPunct="1">
              <a:buFont typeface="Wingdings" panose="05000000000000000000" pitchFamily="2" charset="2"/>
              <a:buNone/>
            </a:pPr>
            <a:endParaRPr lang="en-US" altLang="en-US" sz="1400" b="1" dirty="0">
              <a:latin typeface="Arial Narrow" panose="020B0606020202030204" pitchFamily="34" charset="0"/>
            </a:endParaRPr>
          </a:p>
          <a:p>
            <a:pPr eaLnBrk="1" hangingPunct="1">
              <a:buFont typeface="Wingdings" panose="05000000000000000000" pitchFamily="2" charset="2"/>
              <a:buNone/>
            </a:pPr>
            <a:endParaRPr lang="en-US" altLang="en-US" sz="1400" b="1" dirty="0">
              <a:latin typeface="Arial Narrow" panose="020B0606020202030204" pitchFamily="34" charset="0"/>
            </a:endParaRPr>
          </a:p>
          <a:p>
            <a:pPr eaLnBrk="1" hangingPunct="1">
              <a:buFont typeface="Wingdings" panose="05000000000000000000" pitchFamily="2" charset="2"/>
              <a:buNone/>
            </a:pPr>
            <a:endParaRPr lang="en-US" altLang="en-US" sz="1400" b="1" dirty="0">
              <a:latin typeface="Arial Narrow" panose="020B0606020202030204" pitchFamily="34" charset="0"/>
            </a:endParaRPr>
          </a:p>
          <a:p>
            <a:pPr eaLnBrk="1" hangingPunct="1">
              <a:buFont typeface="Wingdings" panose="05000000000000000000" pitchFamily="2" charset="2"/>
              <a:buNone/>
            </a:pPr>
            <a:endParaRPr lang="en-US" altLang="en-US" sz="1400" b="1" dirty="0">
              <a:latin typeface="Arial Narrow" panose="020B0606020202030204" pitchFamily="34" charset="0"/>
            </a:endParaRPr>
          </a:p>
          <a:p>
            <a:pPr eaLnBrk="1" hangingPunct="1">
              <a:buFont typeface="Wingdings" panose="05000000000000000000" pitchFamily="2" charset="2"/>
              <a:buNone/>
            </a:pPr>
            <a:endParaRPr lang="en-US" altLang="en-US" sz="1400" b="1" dirty="0">
              <a:latin typeface="Arial Narrow" panose="020B0606020202030204" pitchFamily="34" charset="0"/>
            </a:endParaRPr>
          </a:p>
          <a:p>
            <a:pPr eaLnBrk="1" hangingPunct="1">
              <a:spcBef>
                <a:spcPct val="0"/>
              </a:spcBef>
              <a:buFontTx/>
              <a:buNone/>
            </a:pPr>
            <a:r>
              <a:rPr lang="en-US" altLang="en-US" sz="1000" b="1" dirty="0"/>
              <a:t>Query: Inner and Left Outer Join</a:t>
            </a:r>
          </a:p>
          <a:p>
            <a:pPr eaLnBrk="1" hangingPunct="1">
              <a:spcBef>
                <a:spcPct val="0"/>
              </a:spcBef>
              <a:buFontTx/>
              <a:buNone/>
            </a:pPr>
            <a:endParaRPr lang="en-US" altLang="en-US" sz="1000" b="1" dirty="0"/>
          </a:p>
          <a:p>
            <a:pPr lvl="1" eaLnBrk="1" hangingPunct="1">
              <a:spcBef>
                <a:spcPct val="0"/>
              </a:spcBef>
              <a:buClr>
                <a:schemeClr val="bg1"/>
              </a:buClr>
              <a:buFontTx/>
              <a:buNone/>
            </a:pPr>
            <a:r>
              <a:rPr lang="en-US" altLang="en-US" sz="900" noProof="1">
                <a:solidFill>
                  <a:srgbClr val="808080"/>
                </a:solidFill>
              </a:rPr>
              <a:t>SELECT DATA2.DocId AS [DocId (Data2)], DATA2.Segments, DATA1.DocId AS [DocId (Data1)], DATA1.Specialty, DATA3.[6 Month Prod Nrx],  DATA3.[6 Month PDE]</a:t>
            </a:r>
          </a:p>
          <a:p>
            <a:pPr lvl="1" eaLnBrk="1" hangingPunct="1">
              <a:spcBef>
                <a:spcPct val="0"/>
              </a:spcBef>
              <a:buClr>
                <a:schemeClr val="bg1"/>
              </a:buClr>
              <a:buFontTx/>
              <a:buNone/>
            </a:pPr>
            <a:r>
              <a:rPr lang="en-US" altLang="en-US" sz="900" noProof="1">
                <a:solidFill>
                  <a:srgbClr val="808080"/>
                </a:solidFill>
              </a:rPr>
              <a:t>FROM  DATA3 INNER JOIN</a:t>
            </a:r>
            <a:r>
              <a:rPr lang="en-US" altLang="en-US" sz="900" dirty="0">
                <a:solidFill>
                  <a:srgbClr val="808080"/>
                </a:solidFill>
              </a:rPr>
              <a:t>  </a:t>
            </a:r>
            <a:r>
              <a:rPr lang="en-US" altLang="en-US" sz="900" noProof="1">
                <a:solidFill>
                  <a:srgbClr val="808080"/>
                </a:solidFill>
              </a:rPr>
              <a:t>DATA2 ON DATA3.DocId = DATA2.DocId LEFT OUTER JOIN</a:t>
            </a:r>
          </a:p>
          <a:p>
            <a:pPr lvl="1" eaLnBrk="1" hangingPunct="1">
              <a:spcBef>
                <a:spcPct val="0"/>
              </a:spcBef>
              <a:buClr>
                <a:schemeClr val="bg1"/>
              </a:buClr>
              <a:buFontTx/>
              <a:buNone/>
            </a:pPr>
            <a:r>
              <a:rPr lang="en-US" altLang="en-US" sz="900" noProof="1">
                <a:solidFill>
                  <a:srgbClr val="808080"/>
                </a:solidFill>
              </a:rPr>
              <a:t>               DATA1 ON DATA2.DocId = DATA1.DocId</a:t>
            </a:r>
            <a:endParaRPr lang="en-US" altLang="en-US" sz="900" dirty="0">
              <a:solidFill>
                <a:srgbClr val="808080"/>
              </a:solidFill>
            </a:endParaRPr>
          </a:p>
          <a:p>
            <a:pPr eaLnBrk="1" hangingPunct="1">
              <a:buFont typeface="Wingdings" panose="05000000000000000000" pitchFamily="2" charset="2"/>
              <a:buNone/>
            </a:pPr>
            <a:r>
              <a:rPr lang="en-US" altLang="en-US" sz="1000" b="1" dirty="0"/>
              <a:t>Result:</a:t>
            </a:r>
          </a:p>
          <a:p>
            <a:pPr eaLnBrk="1" hangingPunct="1">
              <a:buFont typeface="Wingdings" panose="05000000000000000000" pitchFamily="2" charset="2"/>
              <a:buNone/>
            </a:pPr>
            <a:endParaRPr lang="en-US" altLang="en-US" sz="1000" b="1" dirty="0"/>
          </a:p>
          <a:p>
            <a:pPr eaLnBrk="1" hangingPunct="1">
              <a:buFont typeface="Wingdings" panose="05000000000000000000" pitchFamily="2" charset="2"/>
              <a:buNone/>
            </a:pPr>
            <a:endParaRPr lang="en-US" altLang="en-US" sz="1400" b="1" dirty="0">
              <a:latin typeface="Arial Narrow" panose="020B0606020202030204" pitchFamily="34" charset="0"/>
            </a:endParaRPr>
          </a:p>
          <a:p>
            <a:pPr eaLnBrk="1" hangingPunct="1">
              <a:buFont typeface="Wingdings" panose="05000000000000000000" pitchFamily="2" charset="2"/>
              <a:buNone/>
            </a:pPr>
            <a:endParaRPr lang="en-US" altLang="en-US" sz="1400" b="1" dirty="0">
              <a:latin typeface="Arial Narrow" panose="020B0606020202030204" pitchFamily="34" charset="0"/>
            </a:endParaRPr>
          </a:p>
          <a:p>
            <a:pPr eaLnBrk="1" hangingPunct="1">
              <a:buFont typeface="Wingdings" panose="05000000000000000000" pitchFamily="2" charset="2"/>
              <a:buNone/>
            </a:pPr>
            <a:endParaRPr lang="en-US" altLang="en-US" sz="1400" b="1" dirty="0">
              <a:latin typeface="Arial Narrow" panose="020B0606020202030204" pitchFamily="34" charset="0"/>
            </a:endParaRPr>
          </a:p>
          <a:p>
            <a:pPr eaLnBrk="1" hangingPunct="1">
              <a:buFont typeface="Wingdings" panose="05000000000000000000" pitchFamily="2" charset="2"/>
              <a:buNone/>
            </a:pPr>
            <a:endParaRPr lang="en-US" altLang="en-US" sz="1400" b="1" dirty="0">
              <a:latin typeface="Arial Narrow" panose="020B0606020202030204" pitchFamily="34" charset="0"/>
            </a:endParaRPr>
          </a:p>
        </p:txBody>
      </p:sp>
      <p:graphicFrame>
        <p:nvGraphicFramePr>
          <p:cNvPr id="1482165" name="Group 437">
            <a:extLst>
              <a:ext uri="{FF2B5EF4-FFF2-40B4-BE49-F238E27FC236}">
                <a16:creationId xmlns:a16="http://schemas.microsoft.com/office/drawing/2014/main" id="{B353A555-4823-43BC-A4E5-CF30851BE99C}"/>
              </a:ext>
            </a:extLst>
          </p:cNvPr>
          <p:cNvGraphicFramePr>
            <a:graphicFrameLocks noGrp="1"/>
          </p:cNvGraphicFramePr>
          <p:nvPr>
            <p:ph sz="quarter" idx="2"/>
            <p:extLst>
              <p:ext uri="{D42A27DB-BD31-4B8C-83A1-F6EECF244321}">
                <p14:modId xmlns:p14="http://schemas.microsoft.com/office/powerpoint/2010/main" val="2150377331"/>
              </p:ext>
            </p:extLst>
          </p:nvPr>
        </p:nvGraphicFramePr>
        <p:xfrm>
          <a:off x="2396539" y="1714500"/>
          <a:ext cx="6324600" cy="1828800"/>
        </p:xfrm>
        <a:graphic>
          <a:graphicData uri="http://schemas.openxmlformats.org/drawingml/2006/table">
            <a:tbl>
              <a:tblPr/>
              <a:tblGrid>
                <a:gridCol w="439738">
                  <a:extLst>
                    <a:ext uri="{9D8B030D-6E8A-4147-A177-3AD203B41FA5}">
                      <a16:colId xmlns:a16="http://schemas.microsoft.com/office/drawing/2014/main" val="20000"/>
                    </a:ext>
                  </a:extLst>
                </a:gridCol>
                <a:gridCol w="1392237">
                  <a:extLst>
                    <a:ext uri="{9D8B030D-6E8A-4147-A177-3AD203B41FA5}">
                      <a16:colId xmlns:a16="http://schemas.microsoft.com/office/drawing/2014/main" val="20001"/>
                    </a:ext>
                  </a:extLst>
                </a:gridCol>
                <a:gridCol w="1682750">
                  <a:extLst>
                    <a:ext uri="{9D8B030D-6E8A-4147-A177-3AD203B41FA5}">
                      <a16:colId xmlns:a16="http://schemas.microsoft.com/office/drawing/2014/main" val="20002"/>
                    </a:ext>
                  </a:extLst>
                </a:gridCol>
                <a:gridCol w="1343025">
                  <a:extLst>
                    <a:ext uri="{9D8B030D-6E8A-4147-A177-3AD203B41FA5}">
                      <a16:colId xmlns:a16="http://schemas.microsoft.com/office/drawing/2014/main" val="20003"/>
                    </a:ext>
                  </a:extLst>
                </a:gridCol>
                <a:gridCol w="1027113">
                  <a:extLst>
                    <a:ext uri="{9D8B030D-6E8A-4147-A177-3AD203B41FA5}">
                      <a16:colId xmlns:a16="http://schemas.microsoft.com/office/drawing/2014/main" val="20004"/>
                    </a:ext>
                  </a:extLst>
                </a:gridCol>
                <a:gridCol w="439737">
                  <a:extLst>
                    <a:ext uri="{9D8B030D-6E8A-4147-A177-3AD203B41FA5}">
                      <a16:colId xmlns:a16="http://schemas.microsoft.com/office/drawing/2014/main" val="20005"/>
                    </a:ext>
                  </a:extLst>
                </a:gridCol>
              </a:tblGrid>
              <a:tr h="1524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0"/>
                  </a:ext>
                </a:extLst>
              </a:tr>
              <a:tr h="1524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DocId (Data2)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Segments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DocId(Data1)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Specialty</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1524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1524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1524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1000508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1000508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1524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1002002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1002002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1524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MediumPrescriber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6"/>
                  </a:ext>
                </a:extLst>
              </a:tr>
              <a:tr h="1524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7"/>
                  </a:ext>
                </a:extLst>
              </a:tr>
              <a:tr h="1524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8"/>
                  </a:ext>
                </a:extLst>
              </a:tr>
              <a:tr h="1524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2000004</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9"/>
                  </a:ext>
                </a:extLst>
              </a:tr>
              <a:tr h="1524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2000005</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MediumPrescriber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0"/>
                  </a:ext>
                </a:extLst>
              </a:tr>
              <a:tr h="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bl>
          </a:graphicData>
        </a:graphic>
      </p:graphicFrame>
      <p:graphicFrame>
        <p:nvGraphicFramePr>
          <p:cNvPr id="1482197" name="Group 469">
            <a:extLst>
              <a:ext uri="{FF2B5EF4-FFF2-40B4-BE49-F238E27FC236}">
                <a16:creationId xmlns:a16="http://schemas.microsoft.com/office/drawing/2014/main" id="{BF2A53EA-59F4-4EAC-8180-043CAF6F6677}"/>
              </a:ext>
            </a:extLst>
          </p:cNvPr>
          <p:cNvGraphicFramePr>
            <a:graphicFrameLocks noGrp="1"/>
          </p:cNvGraphicFramePr>
          <p:nvPr>
            <p:ph sz="quarter" idx="3"/>
            <p:extLst>
              <p:ext uri="{D42A27DB-BD31-4B8C-83A1-F6EECF244321}">
                <p14:modId xmlns:p14="http://schemas.microsoft.com/office/powerpoint/2010/main" val="2818684080"/>
              </p:ext>
            </p:extLst>
          </p:nvPr>
        </p:nvGraphicFramePr>
        <p:xfrm>
          <a:off x="2396539" y="4902200"/>
          <a:ext cx="7772400" cy="1371600"/>
        </p:xfrm>
        <a:graphic>
          <a:graphicData uri="http://schemas.openxmlformats.org/drawingml/2006/table">
            <a:tbl>
              <a:tblPr/>
              <a:tblGrid>
                <a:gridCol w="1211263">
                  <a:extLst>
                    <a:ext uri="{9D8B030D-6E8A-4147-A177-3AD203B41FA5}">
                      <a16:colId xmlns:a16="http://schemas.microsoft.com/office/drawing/2014/main" val="20000"/>
                    </a:ext>
                  </a:extLst>
                </a:gridCol>
                <a:gridCol w="1463675">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881062">
                  <a:extLst>
                    <a:ext uri="{9D8B030D-6E8A-4147-A177-3AD203B41FA5}">
                      <a16:colId xmlns:a16="http://schemas.microsoft.com/office/drawing/2014/main" val="20003"/>
                    </a:ext>
                  </a:extLst>
                </a:gridCol>
                <a:gridCol w="1512888">
                  <a:extLst>
                    <a:ext uri="{9D8B030D-6E8A-4147-A177-3AD203B41FA5}">
                      <a16:colId xmlns:a16="http://schemas.microsoft.com/office/drawing/2014/main" val="20004"/>
                    </a:ext>
                  </a:extLst>
                </a:gridCol>
                <a:gridCol w="1168400">
                  <a:extLst>
                    <a:ext uri="{9D8B030D-6E8A-4147-A177-3AD203B41FA5}">
                      <a16:colId xmlns:a16="http://schemas.microsoft.com/office/drawing/2014/main" val="20005"/>
                    </a:ext>
                  </a:extLst>
                </a:gridCol>
                <a:gridCol w="366712">
                  <a:extLst>
                    <a:ext uri="{9D8B030D-6E8A-4147-A177-3AD203B41FA5}">
                      <a16:colId xmlns:a16="http://schemas.microsoft.com/office/drawing/2014/main" val="20006"/>
                    </a:ext>
                  </a:extLst>
                </a:gridCol>
              </a:tblGrid>
              <a:tr h="1270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0"/>
                  </a:ext>
                </a:extLst>
              </a:tr>
              <a:tr h="1270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DocId (Data2)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Segments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DocId(Data1)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Specialty</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6 Month Prod Nrx</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6 Month PDE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1270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1270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50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1270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1000508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1000508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67</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1270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MediumPrescriber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1270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230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26</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6"/>
                  </a:ext>
                </a:extLst>
              </a:tr>
              <a:tr h="1270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268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24</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7"/>
                  </a:ext>
                </a:extLst>
              </a:tr>
              <a:tr h="1270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3166667-C9DA-4C6E-BC3A-F0D4E894A25D}"/>
              </a:ext>
            </a:extLst>
          </p:cNvPr>
          <p:cNvSpPr>
            <a:spLocks noGrp="1" noChangeArrowheads="1"/>
          </p:cNvSpPr>
          <p:nvPr>
            <p:ph type="title"/>
          </p:nvPr>
        </p:nvSpPr>
        <p:spPr/>
        <p:txBody>
          <a:bodyPr/>
          <a:lstStyle/>
          <a:p>
            <a:pPr eaLnBrk="1" hangingPunct="1"/>
            <a:r>
              <a:rPr lang="en-US" altLang="en-US">
                <a:latin typeface="Arial" panose="020B0604020202020204" pitchFamily="34" charset="0"/>
              </a:rPr>
              <a:t>Example: Right Outer Join</a:t>
            </a:r>
          </a:p>
        </p:txBody>
      </p:sp>
      <p:sp>
        <p:nvSpPr>
          <p:cNvPr id="54275" name="Rectangle 4">
            <a:extLst>
              <a:ext uri="{FF2B5EF4-FFF2-40B4-BE49-F238E27FC236}">
                <a16:creationId xmlns:a16="http://schemas.microsoft.com/office/drawing/2014/main" id="{74CCB165-72E9-4C23-A7B0-962798B24A63}"/>
              </a:ext>
            </a:extLst>
          </p:cNvPr>
          <p:cNvSpPr>
            <a:spLocks noGrp="1" noChangeArrowheads="1"/>
          </p:cNvSpPr>
          <p:nvPr>
            <p:ph type="body" sz="half" idx="1"/>
          </p:nvPr>
        </p:nvSpPr>
        <p:spPr>
          <a:xfrm>
            <a:off x="1828800" y="990600"/>
            <a:ext cx="8458200" cy="5105400"/>
          </a:xfrm>
          <a:noFill/>
        </p:spPr>
        <p:txBody>
          <a:bodyPr/>
          <a:lstStyle/>
          <a:p>
            <a:pPr eaLnBrk="1" hangingPunct="1">
              <a:buFont typeface="Wingdings" panose="05000000000000000000" pitchFamily="2" charset="2"/>
              <a:buNone/>
            </a:pPr>
            <a:r>
              <a:rPr lang="en-US" altLang="en-US" sz="1000" b="1" dirty="0"/>
              <a:t>Query: Right Outer Join </a:t>
            </a:r>
          </a:p>
          <a:p>
            <a:pPr lvl="1" eaLnBrk="1" hangingPunct="1">
              <a:buFont typeface="Wingdings" panose="05000000000000000000" pitchFamily="2" charset="2"/>
              <a:buNone/>
            </a:pPr>
            <a:r>
              <a:rPr lang="en-US" altLang="en-US" sz="900" noProof="1">
                <a:solidFill>
                  <a:srgbClr val="808080"/>
                </a:solidFill>
              </a:rPr>
              <a:t>SELECT DATA2.DocId AS [DocId (Data2)], DATA2.Segments, DATA1.DocId AS [DocId (Data1)], DATA1.Specialty</a:t>
            </a:r>
          </a:p>
          <a:p>
            <a:pPr lvl="1" eaLnBrk="1" hangingPunct="1">
              <a:buFont typeface="Wingdings" panose="05000000000000000000" pitchFamily="2" charset="2"/>
              <a:buNone/>
            </a:pPr>
            <a:r>
              <a:rPr lang="en-US" altLang="en-US" sz="900" noProof="1">
                <a:solidFill>
                  <a:srgbClr val="808080"/>
                </a:solidFill>
              </a:rPr>
              <a:t>FROM  DATA2 RIGHT OUTER JOIN</a:t>
            </a:r>
            <a:r>
              <a:rPr lang="en-US" altLang="en-US" sz="900" dirty="0">
                <a:solidFill>
                  <a:srgbClr val="808080"/>
                </a:solidFill>
              </a:rPr>
              <a:t> </a:t>
            </a:r>
            <a:r>
              <a:rPr lang="en-US" altLang="en-US" sz="900" noProof="1">
                <a:solidFill>
                  <a:srgbClr val="808080"/>
                </a:solidFill>
              </a:rPr>
              <a:t>DATA1 ON DATA1.DocId = DATA2.DocId</a:t>
            </a:r>
            <a:endParaRPr lang="en-US" altLang="en-US" sz="900" dirty="0">
              <a:solidFill>
                <a:srgbClr val="808080"/>
              </a:solidFill>
            </a:endParaRPr>
          </a:p>
          <a:p>
            <a:pPr eaLnBrk="1" hangingPunct="1">
              <a:buFont typeface="Wingdings" panose="05000000000000000000" pitchFamily="2" charset="2"/>
              <a:buNone/>
            </a:pPr>
            <a:r>
              <a:rPr lang="en-US" altLang="en-US" sz="1000" b="1" dirty="0"/>
              <a:t>Result:</a:t>
            </a:r>
          </a:p>
          <a:p>
            <a:pPr eaLnBrk="1" hangingPunct="1"/>
            <a:endParaRPr lang="en-US" altLang="en-US" sz="1400" b="1" dirty="0"/>
          </a:p>
          <a:p>
            <a:pPr eaLnBrk="1" hangingPunct="1"/>
            <a:endParaRPr lang="en-US" altLang="en-US" sz="1400" b="1" dirty="0"/>
          </a:p>
          <a:p>
            <a:pPr eaLnBrk="1" hangingPunct="1"/>
            <a:endParaRPr lang="en-US" altLang="en-US" sz="1400" b="1" dirty="0"/>
          </a:p>
          <a:p>
            <a:pPr eaLnBrk="1" hangingPunct="1"/>
            <a:endParaRPr lang="en-US" altLang="en-US" sz="1400" b="1" dirty="0"/>
          </a:p>
          <a:p>
            <a:pPr marL="0" indent="0" eaLnBrk="1" hangingPunct="1">
              <a:buNone/>
            </a:pPr>
            <a:endParaRPr lang="en-US" altLang="en-US" sz="1400" b="1" dirty="0"/>
          </a:p>
          <a:p>
            <a:pPr marL="0" indent="0" eaLnBrk="1" hangingPunct="1">
              <a:buNone/>
            </a:pPr>
            <a:endParaRPr lang="en-US" altLang="en-US" sz="1000" b="1" dirty="0"/>
          </a:p>
          <a:p>
            <a:pPr eaLnBrk="1" hangingPunct="1">
              <a:buFont typeface="Wingdings" panose="05000000000000000000" pitchFamily="2" charset="2"/>
              <a:buNone/>
            </a:pPr>
            <a:r>
              <a:rPr lang="en-US" altLang="en-US" sz="1000" b="1" dirty="0"/>
              <a:t>Query: Inner and Right Outer Join</a:t>
            </a:r>
          </a:p>
          <a:p>
            <a:pPr lvl="1" eaLnBrk="1" hangingPunct="1">
              <a:buFont typeface="Wingdings" panose="05000000000000000000" pitchFamily="2" charset="2"/>
              <a:buNone/>
            </a:pPr>
            <a:r>
              <a:rPr lang="en-US" altLang="en-US" sz="900" noProof="1">
                <a:solidFill>
                  <a:srgbClr val="808080"/>
                </a:solidFill>
              </a:rPr>
              <a:t>SELECT DATA2.DocId AS [DocId (Data2)], DATA2.Segments, DATA1.DocId AS [DocId (Data1)], DATA1.Specialty, DATA3.[6 Month Prod Nrx], </a:t>
            </a:r>
          </a:p>
          <a:p>
            <a:pPr lvl="1" eaLnBrk="1" hangingPunct="1">
              <a:buFont typeface="Wingdings" panose="05000000000000000000" pitchFamily="2" charset="2"/>
              <a:buNone/>
            </a:pPr>
            <a:r>
              <a:rPr lang="en-US" altLang="en-US" sz="900" noProof="1">
                <a:solidFill>
                  <a:srgbClr val="808080"/>
                </a:solidFill>
              </a:rPr>
              <a:t>               DATA3.[6 Month PDE]</a:t>
            </a:r>
          </a:p>
          <a:p>
            <a:pPr lvl="1" eaLnBrk="1" hangingPunct="1">
              <a:buFont typeface="Wingdings" panose="05000000000000000000" pitchFamily="2" charset="2"/>
              <a:buNone/>
            </a:pPr>
            <a:r>
              <a:rPr lang="en-US" altLang="en-US" sz="900" noProof="1">
                <a:solidFill>
                  <a:srgbClr val="808080"/>
                </a:solidFill>
              </a:rPr>
              <a:t>FROM  DATA3 INNER JOIN</a:t>
            </a:r>
            <a:r>
              <a:rPr lang="en-US" altLang="en-US" sz="900" dirty="0">
                <a:solidFill>
                  <a:srgbClr val="808080"/>
                </a:solidFill>
              </a:rPr>
              <a:t> </a:t>
            </a:r>
            <a:r>
              <a:rPr lang="en-US" altLang="en-US" sz="900" noProof="1">
                <a:solidFill>
                  <a:srgbClr val="808080"/>
                </a:solidFill>
              </a:rPr>
              <a:t>DATA2 ON DATA3.DocId = DATA2.DocId RIGHT OUTER JOIN</a:t>
            </a:r>
          </a:p>
          <a:p>
            <a:pPr lvl="1" eaLnBrk="1" hangingPunct="1">
              <a:buFont typeface="Wingdings" panose="05000000000000000000" pitchFamily="2" charset="2"/>
              <a:buNone/>
            </a:pPr>
            <a:r>
              <a:rPr lang="en-US" altLang="en-US" sz="900" noProof="1">
                <a:solidFill>
                  <a:srgbClr val="808080"/>
                </a:solidFill>
              </a:rPr>
              <a:t>               DATA1 ON DATA2.DocId = DATA1.DocId</a:t>
            </a:r>
            <a:endParaRPr lang="en-US" altLang="en-US" sz="900" dirty="0">
              <a:solidFill>
                <a:srgbClr val="808080"/>
              </a:solidFill>
            </a:endParaRPr>
          </a:p>
          <a:p>
            <a:pPr eaLnBrk="1" hangingPunct="1">
              <a:buFont typeface="Wingdings" panose="05000000000000000000" pitchFamily="2" charset="2"/>
              <a:buNone/>
            </a:pPr>
            <a:r>
              <a:rPr lang="en-US" altLang="en-US" sz="1000" b="1" dirty="0"/>
              <a:t>Result:</a:t>
            </a:r>
          </a:p>
          <a:p>
            <a:pPr eaLnBrk="1" hangingPunct="1"/>
            <a:endParaRPr lang="en-US" altLang="en-US" sz="1000" b="1" dirty="0"/>
          </a:p>
          <a:p>
            <a:pPr eaLnBrk="1" hangingPunct="1"/>
            <a:endParaRPr lang="en-US" altLang="en-US" sz="1000" b="1" dirty="0"/>
          </a:p>
          <a:p>
            <a:pPr eaLnBrk="1" hangingPunct="1"/>
            <a:endParaRPr lang="en-US" altLang="en-US" sz="1400" b="1" dirty="0"/>
          </a:p>
          <a:p>
            <a:pPr eaLnBrk="1" hangingPunct="1"/>
            <a:endParaRPr lang="en-US" altLang="en-US" sz="1400" b="1" dirty="0"/>
          </a:p>
          <a:p>
            <a:pPr eaLnBrk="1" hangingPunct="1">
              <a:buFont typeface="Wingdings" panose="05000000000000000000" pitchFamily="2" charset="2"/>
              <a:buNone/>
            </a:pPr>
            <a:endParaRPr lang="en-US" altLang="en-US" sz="1400" b="1" dirty="0">
              <a:latin typeface="Arial Narrow" panose="020B0606020202030204" pitchFamily="34" charset="0"/>
            </a:endParaRPr>
          </a:p>
        </p:txBody>
      </p:sp>
      <p:graphicFrame>
        <p:nvGraphicFramePr>
          <p:cNvPr id="1485216" name="Group 416">
            <a:extLst>
              <a:ext uri="{FF2B5EF4-FFF2-40B4-BE49-F238E27FC236}">
                <a16:creationId xmlns:a16="http://schemas.microsoft.com/office/drawing/2014/main" id="{D94C37A1-7D7C-4081-86F9-DE7714B1AC72}"/>
              </a:ext>
            </a:extLst>
          </p:cNvPr>
          <p:cNvGraphicFramePr>
            <a:graphicFrameLocks noGrp="1"/>
          </p:cNvGraphicFramePr>
          <p:nvPr>
            <p:ph sz="quarter" idx="2"/>
            <p:extLst>
              <p:ext uri="{D42A27DB-BD31-4B8C-83A1-F6EECF244321}">
                <p14:modId xmlns:p14="http://schemas.microsoft.com/office/powerpoint/2010/main" val="2378705285"/>
              </p:ext>
            </p:extLst>
          </p:nvPr>
        </p:nvGraphicFramePr>
        <p:xfrm>
          <a:off x="2819400" y="1676400"/>
          <a:ext cx="6466839" cy="1828800"/>
        </p:xfrm>
        <a:graphic>
          <a:graphicData uri="http://schemas.openxmlformats.org/drawingml/2006/table">
            <a:tbl>
              <a:tblPr/>
              <a:tblGrid>
                <a:gridCol w="464374">
                  <a:extLst>
                    <a:ext uri="{9D8B030D-6E8A-4147-A177-3AD203B41FA5}">
                      <a16:colId xmlns:a16="http://schemas.microsoft.com/office/drawing/2014/main" val="20000"/>
                    </a:ext>
                  </a:extLst>
                </a:gridCol>
                <a:gridCol w="1464785">
                  <a:extLst>
                    <a:ext uri="{9D8B030D-6E8A-4147-A177-3AD203B41FA5}">
                      <a16:colId xmlns:a16="http://schemas.microsoft.com/office/drawing/2014/main" val="20001"/>
                    </a:ext>
                  </a:extLst>
                </a:gridCol>
                <a:gridCol w="1598078">
                  <a:extLst>
                    <a:ext uri="{9D8B030D-6E8A-4147-A177-3AD203B41FA5}">
                      <a16:colId xmlns:a16="http://schemas.microsoft.com/office/drawing/2014/main" val="20002"/>
                    </a:ext>
                  </a:extLst>
                </a:gridCol>
                <a:gridCol w="1403155">
                  <a:extLst>
                    <a:ext uri="{9D8B030D-6E8A-4147-A177-3AD203B41FA5}">
                      <a16:colId xmlns:a16="http://schemas.microsoft.com/office/drawing/2014/main" val="20003"/>
                    </a:ext>
                  </a:extLst>
                </a:gridCol>
                <a:gridCol w="1092139">
                  <a:extLst>
                    <a:ext uri="{9D8B030D-6E8A-4147-A177-3AD203B41FA5}">
                      <a16:colId xmlns:a16="http://schemas.microsoft.com/office/drawing/2014/main" val="20004"/>
                    </a:ext>
                  </a:extLst>
                </a:gridCol>
                <a:gridCol w="444308">
                  <a:extLst>
                    <a:ext uri="{9D8B030D-6E8A-4147-A177-3AD203B41FA5}">
                      <a16:colId xmlns:a16="http://schemas.microsoft.com/office/drawing/2014/main" val="20005"/>
                    </a:ext>
                  </a:extLst>
                </a:gridCol>
              </a:tblGrid>
              <a:tr h="825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0"/>
                  </a:ext>
                </a:extLst>
              </a:tr>
              <a:tr h="825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DocId (Data2)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Segments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DocId(Data1)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Specialty</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825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825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825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1000005</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Gastro</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825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1000508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1000508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825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1002002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1002002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6"/>
                  </a:ext>
                </a:extLst>
              </a:tr>
              <a:tr h="825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1005007</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7"/>
                  </a:ext>
                </a:extLst>
              </a:tr>
              <a:tr h="825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1230006</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Gastro</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8"/>
                  </a:ext>
                </a:extLst>
              </a:tr>
              <a:tr h="825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3200204</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Gastro</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9"/>
                  </a:ext>
                </a:extLst>
              </a:tr>
              <a:tr h="825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8000009</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0"/>
                  </a:ext>
                </a:extLst>
              </a:tr>
              <a:tr h="825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bl>
          </a:graphicData>
        </a:graphic>
      </p:graphicFrame>
      <p:graphicFrame>
        <p:nvGraphicFramePr>
          <p:cNvPr id="1485213" name="Group 413">
            <a:extLst>
              <a:ext uri="{FF2B5EF4-FFF2-40B4-BE49-F238E27FC236}">
                <a16:creationId xmlns:a16="http://schemas.microsoft.com/office/drawing/2014/main" id="{3A59CA84-FBCD-4798-9F33-8FA1AFEB16A0}"/>
              </a:ext>
            </a:extLst>
          </p:cNvPr>
          <p:cNvGraphicFramePr>
            <a:graphicFrameLocks noGrp="1"/>
          </p:cNvGraphicFramePr>
          <p:nvPr>
            <p:ph sz="quarter" idx="3"/>
            <p:extLst>
              <p:ext uri="{D42A27DB-BD31-4B8C-83A1-F6EECF244321}">
                <p14:modId xmlns:p14="http://schemas.microsoft.com/office/powerpoint/2010/main" val="3387970215"/>
              </p:ext>
            </p:extLst>
          </p:nvPr>
        </p:nvGraphicFramePr>
        <p:xfrm>
          <a:off x="2819401" y="4843982"/>
          <a:ext cx="6466839" cy="1676400"/>
        </p:xfrm>
        <a:graphic>
          <a:graphicData uri="http://schemas.openxmlformats.org/drawingml/2006/table">
            <a:tbl>
              <a:tblPr/>
              <a:tblGrid>
                <a:gridCol w="297814">
                  <a:extLst>
                    <a:ext uri="{9D8B030D-6E8A-4147-A177-3AD203B41FA5}">
                      <a16:colId xmlns:a16="http://schemas.microsoft.com/office/drawing/2014/main" val="20000"/>
                    </a:ext>
                  </a:extLst>
                </a:gridCol>
                <a:gridCol w="979954">
                  <a:extLst>
                    <a:ext uri="{9D8B030D-6E8A-4147-A177-3AD203B41FA5}">
                      <a16:colId xmlns:a16="http://schemas.microsoft.com/office/drawing/2014/main" val="20001"/>
                    </a:ext>
                  </a:extLst>
                </a:gridCol>
                <a:gridCol w="1065042">
                  <a:extLst>
                    <a:ext uri="{9D8B030D-6E8A-4147-A177-3AD203B41FA5}">
                      <a16:colId xmlns:a16="http://schemas.microsoft.com/office/drawing/2014/main" val="20002"/>
                    </a:ext>
                  </a:extLst>
                </a:gridCol>
                <a:gridCol w="945918">
                  <a:extLst>
                    <a:ext uri="{9D8B030D-6E8A-4147-A177-3AD203B41FA5}">
                      <a16:colId xmlns:a16="http://schemas.microsoft.com/office/drawing/2014/main" val="20003"/>
                    </a:ext>
                  </a:extLst>
                </a:gridCol>
                <a:gridCol w="721847">
                  <a:extLst>
                    <a:ext uri="{9D8B030D-6E8A-4147-A177-3AD203B41FA5}">
                      <a16:colId xmlns:a16="http://schemas.microsoft.com/office/drawing/2014/main" val="20004"/>
                    </a:ext>
                  </a:extLst>
                </a:gridCol>
                <a:gridCol w="1212533">
                  <a:extLst>
                    <a:ext uri="{9D8B030D-6E8A-4147-A177-3AD203B41FA5}">
                      <a16:colId xmlns:a16="http://schemas.microsoft.com/office/drawing/2014/main" val="20005"/>
                    </a:ext>
                  </a:extLst>
                </a:gridCol>
                <a:gridCol w="945917">
                  <a:extLst>
                    <a:ext uri="{9D8B030D-6E8A-4147-A177-3AD203B41FA5}">
                      <a16:colId xmlns:a16="http://schemas.microsoft.com/office/drawing/2014/main" val="20006"/>
                    </a:ext>
                  </a:extLst>
                </a:gridCol>
                <a:gridCol w="297814">
                  <a:extLst>
                    <a:ext uri="{9D8B030D-6E8A-4147-A177-3AD203B41FA5}">
                      <a16:colId xmlns:a16="http://schemas.microsoft.com/office/drawing/2014/main" val="20007"/>
                    </a:ext>
                  </a:extLst>
                </a:gridCol>
              </a:tblGrid>
              <a:tr h="147071">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0"/>
                  </a:ext>
                </a:extLst>
              </a:tr>
              <a:tr h="147071">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DocId (Data2)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Segments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DocId(Data1)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Specialty</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6 Month Prod Nrx</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6 Month PDE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147071">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147071">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50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147071">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1000005</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Gastro</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147071">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1000508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1000508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67</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147071">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1002002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6"/>
                  </a:ext>
                </a:extLst>
              </a:tr>
              <a:tr h="147071">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1005007</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7"/>
                  </a:ext>
                </a:extLst>
              </a:tr>
              <a:tr h="147071">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1230006</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Gastro</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8"/>
                  </a:ext>
                </a:extLst>
              </a:tr>
              <a:tr h="147071">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3200204</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Gastro</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9"/>
                  </a:ext>
                </a:extLst>
              </a:tr>
              <a:tr h="147071">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8000009</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60F6174-299E-4D91-9934-2A75BE99E9FB}"/>
              </a:ext>
            </a:extLst>
          </p:cNvPr>
          <p:cNvSpPr>
            <a:spLocks noGrp="1" noChangeArrowheads="1"/>
          </p:cNvSpPr>
          <p:nvPr>
            <p:ph type="title"/>
          </p:nvPr>
        </p:nvSpPr>
        <p:spPr/>
        <p:txBody>
          <a:bodyPr/>
          <a:lstStyle/>
          <a:p>
            <a:pPr eaLnBrk="1" hangingPunct="1"/>
            <a:r>
              <a:rPr lang="en-US" altLang="en-US">
                <a:latin typeface="Arial" panose="020B0604020202020204" pitchFamily="34" charset="0"/>
              </a:rPr>
              <a:t>Example: Full Outer Join</a:t>
            </a:r>
          </a:p>
        </p:txBody>
      </p:sp>
      <p:sp>
        <p:nvSpPr>
          <p:cNvPr id="55299" name="Rectangle 3">
            <a:extLst>
              <a:ext uri="{FF2B5EF4-FFF2-40B4-BE49-F238E27FC236}">
                <a16:creationId xmlns:a16="http://schemas.microsoft.com/office/drawing/2014/main" id="{98D1DA8A-4272-49D9-84FD-D71EA22B7F84}"/>
              </a:ext>
            </a:extLst>
          </p:cNvPr>
          <p:cNvSpPr>
            <a:spLocks noGrp="1" noChangeArrowheads="1"/>
          </p:cNvSpPr>
          <p:nvPr>
            <p:ph type="body" sz="half" idx="1"/>
          </p:nvPr>
        </p:nvSpPr>
        <p:spPr>
          <a:xfrm>
            <a:off x="1828800" y="990600"/>
            <a:ext cx="8305800" cy="5105400"/>
          </a:xfrm>
        </p:spPr>
        <p:txBody>
          <a:bodyPr/>
          <a:lstStyle/>
          <a:p>
            <a:pPr eaLnBrk="1" hangingPunct="1">
              <a:buFont typeface="Wingdings" panose="05000000000000000000" pitchFamily="2" charset="2"/>
              <a:buNone/>
            </a:pPr>
            <a:r>
              <a:rPr lang="en-US" altLang="en-US" sz="900" b="1" dirty="0"/>
              <a:t>Query: Full Outer Join </a:t>
            </a:r>
          </a:p>
          <a:p>
            <a:pPr lvl="1" eaLnBrk="1" hangingPunct="1">
              <a:buFont typeface="Wingdings" panose="05000000000000000000" pitchFamily="2" charset="2"/>
              <a:buNone/>
            </a:pPr>
            <a:r>
              <a:rPr lang="en-US" altLang="en-US" sz="900" noProof="1">
                <a:solidFill>
                  <a:srgbClr val="808080"/>
                </a:solidFill>
              </a:rPr>
              <a:t>SELECT DATA2.DocId AS [DocId (Data2)], DATA2.Segments, DATA1.DocId AS [DocId (Data1)], DATA1.Specialty</a:t>
            </a:r>
          </a:p>
          <a:p>
            <a:pPr lvl="1" eaLnBrk="1" hangingPunct="1">
              <a:buFont typeface="Wingdings" panose="05000000000000000000" pitchFamily="2" charset="2"/>
              <a:buNone/>
            </a:pPr>
            <a:r>
              <a:rPr lang="en-US" altLang="en-US" sz="900" noProof="1">
                <a:solidFill>
                  <a:srgbClr val="808080"/>
                </a:solidFill>
              </a:rPr>
              <a:t>FROM  DATA2 </a:t>
            </a:r>
            <a:r>
              <a:rPr lang="en-US" altLang="en-US" sz="900" dirty="0">
                <a:solidFill>
                  <a:srgbClr val="808080"/>
                </a:solidFill>
              </a:rPr>
              <a:t>FULL</a:t>
            </a:r>
            <a:r>
              <a:rPr lang="en-US" altLang="en-US" sz="900" noProof="1">
                <a:solidFill>
                  <a:srgbClr val="808080"/>
                </a:solidFill>
              </a:rPr>
              <a:t> OUTER JOIN</a:t>
            </a:r>
            <a:r>
              <a:rPr lang="en-US" altLang="en-US" sz="900" dirty="0">
                <a:solidFill>
                  <a:srgbClr val="808080"/>
                </a:solidFill>
              </a:rPr>
              <a:t> </a:t>
            </a:r>
            <a:r>
              <a:rPr lang="en-US" altLang="en-US" sz="900" noProof="1">
                <a:solidFill>
                  <a:srgbClr val="808080"/>
                </a:solidFill>
              </a:rPr>
              <a:t>DATA1 ON DATA1.DocId = DATA2.DocId</a:t>
            </a:r>
            <a:endParaRPr lang="en-US" altLang="en-US" sz="900" dirty="0">
              <a:solidFill>
                <a:srgbClr val="808080"/>
              </a:solidFill>
            </a:endParaRPr>
          </a:p>
          <a:p>
            <a:pPr eaLnBrk="1" hangingPunct="1">
              <a:buFont typeface="Wingdings" panose="05000000000000000000" pitchFamily="2" charset="2"/>
              <a:buNone/>
            </a:pPr>
            <a:r>
              <a:rPr lang="en-US" altLang="en-US" sz="900" b="1" dirty="0"/>
              <a:t>Result:</a:t>
            </a:r>
          </a:p>
          <a:p>
            <a:pPr eaLnBrk="1" hangingPunct="1"/>
            <a:endParaRPr lang="en-US" altLang="en-US" sz="1400" dirty="0"/>
          </a:p>
        </p:txBody>
      </p:sp>
      <p:graphicFrame>
        <p:nvGraphicFramePr>
          <p:cNvPr id="1488385" name="Group 513">
            <a:extLst>
              <a:ext uri="{FF2B5EF4-FFF2-40B4-BE49-F238E27FC236}">
                <a16:creationId xmlns:a16="http://schemas.microsoft.com/office/drawing/2014/main" id="{A74D4209-FD01-4598-8E5C-2B404BE0A995}"/>
              </a:ext>
            </a:extLst>
          </p:cNvPr>
          <p:cNvGraphicFramePr>
            <a:graphicFrameLocks noGrp="1"/>
          </p:cNvGraphicFramePr>
          <p:nvPr>
            <p:ph sz="half" idx="2"/>
          </p:nvPr>
        </p:nvGraphicFramePr>
        <p:xfrm>
          <a:off x="2209800" y="2133600"/>
          <a:ext cx="7848600" cy="2743203"/>
        </p:xfrm>
        <a:graphic>
          <a:graphicData uri="http://schemas.openxmlformats.org/drawingml/2006/table">
            <a:tbl>
              <a:tblPr/>
              <a:tblGrid>
                <a:gridCol w="549275">
                  <a:extLst>
                    <a:ext uri="{9D8B030D-6E8A-4147-A177-3AD203B41FA5}">
                      <a16:colId xmlns:a16="http://schemas.microsoft.com/office/drawing/2014/main" val="20000"/>
                    </a:ext>
                  </a:extLst>
                </a:gridCol>
                <a:gridCol w="1730375">
                  <a:extLst>
                    <a:ext uri="{9D8B030D-6E8A-4147-A177-3AD203B41FA5}">
                      <a16:colId xmlns:a16="http://schemas.microsoft.com/office/drawing/2014/main" val="20001"/>
                    </a:ext>
                  </a:extLst>
                </a:gridCol>
                <a:gridCol w="2097088">
                  <a:extLst>
                    <a:ext uri="{9D8B030D-6E8A-4147-A177-3AD203B41FA5}">
                      <a16:colId xmlns:a16="http://schemas.microsoft.com/office/drawing/2014/main" val="20002"/>
                    </a:ext>
                  </a:extLst>
                </a:gridCol>
                <a:gridCol w="1670050">
                  <a:extLst>
                    <a:ext uri="{9D8B030D-6E8A-4147-A177-3AD203B41FA5}">
                      <a16:colId xmlns:a16="http://schemas.microsoft.com/office/drawing/2014/main" val="20003"/>
                    </a:ext>
                  </a:extLst>
                </a:gridCol>
                <a:gridCol w="1276350">
                  <a:extLst>
                    <a:ext uri="{9D8B030D-6E8A-4147-A177-3AD203B41FA5}">
                      <a16:colId xmlns:a16="http://schemas.microsoft.com/office/drawing/2014/main" val="20004"/>
                    </a:ext>
                  </a:extLst>
                </a:gridCol>
                <a:gridCol w="525462">
                  <a:extLst>
                    <a:ext uri="{9D8B030D-6E8A-4147-A177-3AD203B41FA5}">
                      <a16:colId xmlns:a16="http://schemas.microsoft.com/office/drawing/2014/main" val="20005"/>
                    </a:ext>
                  </a:extLst>
                </a:gridCol>
              </a:tblGrid>
              <a:tr h="1619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0"/>
                  </a:ext>
                </a:extLst>
              </a:tr>
              <a:tr h="1603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DocId (Data2)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Segments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DocId(Data1)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Specialty</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1619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1619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1603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1000508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1000508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1619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1002002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1002002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1603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MediumPrescriber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6"/>
                  </a:ext>
                </a:extLst>
              </a:tr>
              <a:tr h="1619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HighPrescriber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7"/>
                  </a:ext>
                </a:extLst>
              </a:tr>
              <a:tr h="1619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HighPrescriber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8"/>
                  </a:ext>
                </a:extLst>
              </a:tr>
              <a:tr h="1619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2000004</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HighPrescriber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9"/>
                  </a:ext>
                </a:extLst>
              </a:tr>
              <a:tr h="1603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2000005</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MediumPrescriber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0"/>
                  </a:ext>
                </a:extLst>
              </a:tr>
              <a:tr h="1619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1000005</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Gastro</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1"/>
                  </a:ext>
                </a:extLst>
              </a:tr>
              <a:tr h="1603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1005007</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2"/>
                  </a:ext>
                </a:extLst>
              </a:tr>
              <a:tr h="1619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1230006</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Gastro</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3"/>
                  </a:ext>
                </a:extLst>
              </a:tr>
              <a:tr h="1619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3200204</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Gastro</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4"/>
                  </a:ext>
                </a:extLst>
              </a:tr>
              <a:tr h="1603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8000009</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GP</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5"/>
                  </a:ext>
                </a:extLst>
              </a:tr>
              <a:tr h="1619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6"/>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1C9F4A1-86DA-42B7-9115-AC2BDE3CCB50}"/>
              </a:ext>
            </a:extLst>
          </p:cNvPr>
          <p:cNvSpPr>
            <a:spLocks noGrp="1" noChangeArrowheads="1"/>
          </p:cNvSpPr>
          <p:nvPr>
            <p:ph type="title"/>
          </p:nvPr>
        </p:nvSpPr>
        <p:spPr/>
        <p:txBody>
          <a:bodyPr/>
          <a:lstStyle/>
          <a:p>
            <a:pPr eaLnBrk="1" hangingPunct="1"/>
            <a:r>
              <a:rPr lang="en-US" altLang="en-US">
                <a:latin typeface="Arial" panose="020B0604020202020204" pitchFamily="34" charset="0"/>
              </a:rPr>
              <a:t>Example: Continued</a:t>
            </a:r>
          </a:p>
        </p:txBody>
      </p:sp>
      <p:sp>
        <p:nvSpPr>
          <p:cNvPr id="56323" name="Rectangle 3">
            <a:extLst>
              <a:ext uri="{FF2B5EF4-FFF2-40B4-BE49-F238E27FC236}">
                <a16:creationId xmlns:a16="http://schemas.microsoft.com/office/drawing/2014/main" id="{CAFD32C8-97B0-4FE0-A35A-A4A98F7CB7DF}"/>
              </a:ext>
            </a:extLst>
          </p:cNvPr>
          <p:cNvSpPr>
            <a:spLocks noGrp="1" noChangeArrowheads="1"/>
          </p:cNvSpPr>
          <p:nvPr>
            <p:ph type="body" sz="half" idx="1"/>
          </p:nvPr>
        </p:nvSpPr>
        <p:spPr>
          <a:xfrm>
            <a:off x="1828800" y="990600"/>
            <a:ext cx="8610600" cy="5105400"/>
          </a:xfrm>
        </p:spPr>
        <p:txBody>
          <a:bodyPr/>
          <a:lstStyle/>
          <a:p>
            <a:pPr eaLnBrk="1" hangingPunct="1">
              <a:buFont typeface="Wingdings" panose="05000000000000000000" pitchFamily="2" charset="2"/>
              <a:buNone/>
            </a:pPr>
            <a:r>
              <a:rPr lang="en-US" altLang="en-US" sz="1000" b="1" dirty="0"/>
              <a:t>Query: Two Left Outer Joins</a:t>
            </a:r>
          </a:p>
          <a:p>
            <a:pPr eaLnBrk="1" hangingPunct="1"/>
            <a:endParaRPr lang="en-US" altLang="en-US" sz="1000" b="1" dirty="0"/>
          </a:p>
          <a:p>
            <a:pPr lvl="1" eaLnBrk="1" hangingPunct="1">
              <a:buFont typeface="Wingdings" panose="05000000000000000000" pitchFamily="2" charset="2"/>
              <a:buNone/>
            </a:pPr>
            <a:r>
              <a:rPr lang="en-US" altLang="en-US" sz="700" noProof="1">
                <a:solidFill>
                  <a:srgbClr val="808080"/>
                </a:solidFill>
              </a:rPr>
              <a:t>SELECT DATA2.Segments, COUNT(DISTINCT DATA1.DocId) AS [DocCount (DATA1)], COUNT(DISTINCT DATA2.DocId) AS [DocCount (DATA2)], </a:t>
            </a:r>
          </a:p>
          <a:p>
            <a:pPr lvl="1" eaLnBrk="1" hangingPunct="1">
              <a:buFont typeface="Wingdings" panose="05000000000000000000" pitchFamily="2" charset="2"/>
              <a:buNone/>
            </a:pPr>
            <a:r>
              <a:rPr lang="en-US" altLang="en-US" sz="700" noProof="1">
                <a:solidFill>
                  <a:srgbClr val="808080"/>
                </a:solidFill>
              </a:rPr>
              <a:t>               COUNT(DISTINCT DATA3.DocId) AS [DocCount (DATA3)], ISNULL(DATA1.Specialty,'OTHER') AS Specialty, </a:t>
            </a:r>
          </a:p>
          <a:p>
            <a:pPr lvl="1" eaLnBrk="1" hangingPunct="1">
              <a:buFont typeface="Wingdings" panose="05000000000000000000" pitchFamily="2" charset="2"/>
              <a:buNone/>
            </a:pPr>
            <a:r>
              <a:rPr lang="en-US" altLang="en-US" sz="700" dirty="0">
                <a:solidFill>
                  <a:srgbClr val="808080"/>
                </a:solidFill>
              </a:rPr>
              <a:t>		</a:t>
            </a:r>
            <a:r>
              <a:rPr lang="en-US" altLang="en-US" sz="700" noProof="1">
                <a:solidFill>
                  <a:srgbClr val="808080"/>
                </a:solidFill>
              </a:rPr>
              <a:t>SUM(DATA3.[6 Month Prod Nrx]) AS SUM_NRX, SUM(DATA3.[6 Month PDE]) </a:t>
            </a:r>
            <a:r>
              <a:rPr lang="en-US" altLang="en-US" sz="700" dirty="0">
                <a:solidFill>
                  <a:srgbClr val="808080"/>
                </a:solidFill>
              </a:rPr>
              <a:t> </a:t>
            </a:r>
            <a:r>
              <a:rPr lang="en-US" altLang="en-US" sz="700" noProof="1">
                <a:solidFill>
                  <a:srgbClr val="808080"/>
                </a:solidFill>
              </a:rPr>
              <a:t>AS SUM_PDE</a:t>
            </a:r>
          </a:p>
          <a:p>
            <a:pPr lvl="1" eaLnBrk="1" hangingPunct="1">
              <a:buFont typeface="Wingdings" panose="05000000000000000000" pitchFamily="2" charset="2"/>
              <a:buNone/>
            </a:pPr>
            <a:r>
              <a:rPr lang="en-US" altLang="en-US" sz="700" noProof="1">
                <a:solidFill>
                  <a:srgbClr val="808080"/>
                </a:solidFill>
              </a:rPr>
              <a:t>FROM  DATA2 LEFT OUTER JOIN</a:t>
            </a:r>
          </a:p>
          <a:p>
            <a:pPr lvl="1" eaLnBrk="1" hangingPunct="1">
              <a:buFont typeface="Wingdings" panose="05000000000000000000" pitchFamily="2" charset="2"/>
              <a:buNone/>
            </a:pPr>
            <a:r>
              <a:rPr lang="en-US" altLang="en-US" sz="700" noProof="1">
                <a:solidFill>
                  <a:srgbClr val="808080"/>
                </a:solidFill>
              </a:rPr>
              <a:t>               DATA3 ON DATA2.DocId = DATA3.DocId LEFT OUTER JOIN</a:t>
            </a:r>
          </a:p>
          <a:p>
            <a:pPr lvl="1" eaLnBrk="1" hangingPunct="1">
              <a:buFont typeface="Wingdings" panose="05000000000000000000" pitchFamily="2" charset="2"/>
              <a:buNone/>
            </a:pPr>
            <a:r>
              <a:rPr lang="en-US" altLang="en-US" sz="700" noProof="1">
                <a:solidFill>
                  <a:srgbClr val="808080"/>
                </a:solidFill>
              </a:rPr>
              <a:t>               DATA1 ON DATA1.DocId = DATA2.DocId</a:t>
            </a:r>
          </a:p>
          <a:p>
            <a:pPr lvl="1" eaLnBrk="1" hangingPunct="1">
              <a:buFont typeface="Wingdings" panose="05000000000000000000" pitchFamily="2" charset="2"/>
              <a:buNone/>
            </a:pPr>
            <a:r>
              <a:rPr lang="en-US" altLang="en-US" sz="700" noProof="1">
                <a:solidFill>
                  <a:srgbClr val="808080"/>
                </a:solidFill>
              </a:rPr>
              <a:t>GROUP BY DATA2.Segments, DATA1.Specialty</a:t>
            </a:r>
            <a:endParaRPr lang="en-US" altLang="en-US" sz="700" dirty="0">
              <a:solidFill>
                <a:srgbClr val="808080"/>
              </a:solidFill>
            </a:endParaRPr>
          </a:p>
          <a:p>
            <a:pPr eaLnBrk="1" hangingPunct="1">
              <a:buFont typeface="Wingdings" panose="05000000000000000000" pitchFamily="2" charset="2"/>
              <a:buNone/>
            </a:pPr>
            <a:r>
              <a:rPr lang="en-US" altLang="en-US" sz="1000" b="1" dirty="0"/>
              <a:t>Result:</a:t>
            </a:r>
          </a:p>
        </p:txBody>
      </p:sp>
      <p:graphicFrame>
        <p:nvGraphicFramePr>
          <p:cNvPr id="1493288" name="Group 296">
            <a:extLst>
              <a:ext uri="{FF2B5EF4-FFF2-40B4-BE49-F238E27FC236}">
                <a16:creationId xmlns:a16="http://schemas.microsoft.com/office/drawing/2014/main" id="{266522DF-0601-492E-AD76-27BC0DE85144}"/>
              </a:ext>
            </a:extLst>
          </p:cNvPr>
          <p:cNvGraphicFramePr>
            <a:graphicFrameLocks noGrp="1"/>
          </p:cNvGraphicFramePr>
          <p:nvPr>
            <p:ph sz="half" idx="2"/>
          </p:nvPr>
        </p:nvGraphicFramePr>
        <p:xfrm>
          <a:off x="1828801" y="2667000"/>
          <a:ext cx="8556625" cy="1295402"/>
        </p:xfrm>
        <a:graphic>
          <a:graphicData uri="http://schemas.openxmlformats.org/drawingml/2006/table">
            <a:tbl>
              <a:tblPr/>
              <a:tblGrid>
                <a:gridCol w="363538">
                  <a:extLst>
                    <a:ext uri="{9D8B030D-6E8A-4147-A177-3AD203B41FA5}">
                      <a16:colId xmlns:a16="http://schemas.microsoft.com/office/drawing/2014/main" val="20000"/>
                    </a:ext>
                  </a:extLst>
                </a:gridCol>
                <a:gridCol w="1276350">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gridCol w="1333500">
                  <a:extLst>
                    <a:ext uri="{9D8B030D-6E8A-4147-A177-3AD203B41FA5}">
                      <a16:colId xmlns:a16="http://schemas.microsoft.com/office/drawing/2014/main" val="20004"/>
                    </a:ext>
                  </a:extLst>
                </a:gridCol>
                <a:gridCol w="806450">
                  <a:extLst>
                    <a:ext uri="{9D8B030D-6E8A-4147-A177-3AD203B41FA5}">
                      <a16:colId xmlns:a16="http://schemas.microsoft.com/office/drawing/2014/main" val="20005"/>
                    </a:ext>
                  </a:extLst>
                </a:gridCol>
                <a:gridCol w="877887">
                  <a:extLst>
                    <a:ext uri="{9D8B030D-6E8A-4147-A177-3AD203B41FA5}">
                      <a16:colId xmlns:a16="http://schemas.microsoft.com/office/drawing/2014/main" val="20006"/>
                    </a:ext>
                  </a:extLst>
                </a:gridCol>
                <a:gridCol w="868363">
                  <a:extLst>
                    <a:ext uri="{9D8B030D-6E8A-4147-A177-3AD203B41FA5}">
                      <a16:colId xmlns:a16="http://schemas.microsoft.com/office/drawing/2014/main" val="20007"/>
                    </a:ext>
                  </a:extLst>
                </a:gridCol>
                <a:gridCol w="363537">
                  <a:extLst>
                    <a:ext uri="{9D8B030D-6E8A-4147-A177-3AD203B41FA5}">
                      <a16:colId xmlns:a16="http://schemas.microsoft.com/office/drawing/2014/main" val="20008"/>
                    </a:ext>
                  </a:extLst>
                </a:gridCol>
              </a:tblGrid>
              <a:tr h="18415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0"/>
                  </a:ext>
                </a:extLst>
              </a:tr>
              <a:tr h="185738">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Segments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DocCount(Data1)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DocCount(Data2)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DocCount(Data3)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Specialty</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SUM_NRX</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SUM_PDE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185738">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OTHER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498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50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18415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MediumPrescriber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OTHER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185738">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117</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24</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185738">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18415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35C46AB-FF42-4095-B45C-E008DAC3E803}"/>
              </a:ext>
            </a:extLst>
          </p:cNvPr>
          <p:cNvSpPr>
            <a:spLocks noGrp="1" noChangeArrowheads="1"/>
          </p:cNvSpPr>
          <p:nvPr>
            <p:ph type="title"/>
          </p:nvPr>
        </p:nvSpPr>
        <p:spPr/>
        <p:txBody>
          <a:bodyPr/>
          <a:lstStyle/>
          <a:p>
            <a:pPr eaLnBrk="1" hangingPunct="1"/>
            <a:r>
              <a:rPr lang="en-US" altLang="en-US">
                <a:latin typeface="Arial" panose="020B0604020202020204" pitchFamily="34" charset="0"/>
              </a:rPr>
              <a:t>Alias</a:t>
            </a:r>
          </a:p>
        </p:txBody>
      </p:sp>
      <p:sp>
        <p:nvSpPr>
          <p:cNvPr id="57347" name="Rectangle 3">
            <a:extLst>
              <a:ext uri="{FF2B5EF4-FFF2-40B4-BE49-F238E27FC236}">
                <a16:creationId xmlns:a16="http://schemas.microsoft.com/office/drawing/2014/main" id="{4A2798F3-4BC6-4560-A7B0-9CBA084364AC}"/>
              </a:ext>
            </a:extLst>
          </p:cNvPr>
          <p:cNvSpPr>
            <a:spLocks noGrp="1" noChangeArrowheads="1"/>
          </p:cNvSpPr>
          <p:nvPr>
            <p:ph type="body" idx="1"/>
          </p:nvPr>
        </p:nvSpPr>
        <p:spPr/>
        <p:txBody>
          <a:bodyPr/>
          <a:lstStyle/>
          <a:p>
            <a:pPr eaLnBrk="1" hangingPunct="1"/>
            <a:r>
              <a:rPr lang="en-US" altLang="en-US" dirty="0"/>
              <a:t>The key of using table alias is to simplify SQL query and make it easier to read.</a:t>
            </a:r>
          </a:p>
          <a:p>
            <a:pPr eaLnBrk="1" hangingPunct="1"/>
            <a:r>
              <a:rPr lang="en-US" altLang="en-US" dirty="0"/>
              <a:t>There are two types of Alias</a:t>
            </a:r>
          </a:p>
          <a:p>
            <a:pPr lvl="1" eaLnBrk="1" hangingPunct="1"/>
            <a:r>
              <a:rPr lang="en-US" altLang="en-US" dirty="0"/>
              <a:t>Column Alias</a:t>
            </a:r>
          </a:p>
          <a:p>
            <a:pPr lvl="1" eaLnBrk="1" hangingPunct="1"/>
            <a:r>
              <a:rPr lang="en-US" altLang="en-US" dirty="0"/>
              <a:t>Table Alias</a:t>
            </a:r>
          </a:p>
          <a:p>
            <a:pPr eaLnBrk="1" hangingPunct="1"/>
            <a:endParaRPr lang="en-US" altLang="en-US" dirty="0"/>
          </a:p>
          <a:p>
            <a:pPr eaLnBrk="1" hangingPunct="1"/>
            <a:endParaRPr lang="en-US" altLang="en-US" dirty="0"/>
          </a:p>
          <a:p>
            <a:pPr eaLnBrk="1" hangingPunct="1"/>
            <a:r>
              <a:rPr lang="en-US" altLang="en-US" dirty="0"/>
              <a:t>Column Alias</a:t>
            </a:r>
          </a:p>
          <a:p>
            <a:pPr lvl="1" eaLnBrk="1" hangingPunct="1"/>
            <a:r>
              <a:rPr lang="en-US" altLang="en-US" dirty="0"/>
              <a:t>SQL allows the use of the ‘as’ clause to give a name to a column.</a:t>
            </a:r>
          </a:p>
          <a:p>
            <a:pPr lvl="2" eaLnBrk="1" hangingPunct="1"/>
            <a:r>
              <a:rPr lang="en-US" altLang="en-US" dirty="0" err="1"/>
              <a:t>Unitprice</a:t>
            </a:r>
            <a:r>
              <a:rPr lang="en-US" altLang="en-US" dirty="0"/>
              <a:t> as Price or</a:t>
            </a:r>
          </a:p>
          <a:p>
            <a:pPr lvl="2" eaLnBrk="1" hangingPunct="1"/>
            <a:r>
              <a:rPr lang="en-US" altLang="en-US" dirty="0" err="1"/>
              <a:t>UnitPrice</a:t>
            </a:r>
            <a:r>
              <a:rPr lang="en-US" altLang="en-US" dirty="0"/>
              <a:t> as ‘Unit Price’</a:t>
            </a:r>
          </a:p>
          <a:p>
            <a:pPr lvl="2" eaLnBrk="1" hangingPunct="1"/>
            <a:endParaRPr lang="en-US" altLang="en-US" dirty="0"/>
          </a:p>
          <a:p>
            <a:pPr lvl="1" eaLnBrk="1" hangingPunct="1"/>
            <a:r>
              <a:rPr lang="en-US" altLang="en-US" dirty="0"/>
              <a:t>This can be used on any column, but more useful in derived columns.</a:t>
            </a:r>
          </a:p>
          <a:p>
            <a:pPr lvl="1" eaLnBrk="1" hangingPunct="1">
              <a:buFont typeface="Wingdings" panose="05000000000000000000" pitchFamily="2" charset="2"/>
              <a:buNone/>
            </a:pPr>
            <a:r>
              <a:rPr lang="en-US" altLang="en-US" b="1" i="1" dirty="0">
                <a:latin typeface="Courier New" panose="02070309020205020404" pitchFamily="49" charset="0"/>
                <a:cs typeface="Times New Roman" panose="02020603050405020304" pitchFamily="18" charset="0"/>
              </a:rPr>
              <a:t>	</a:t>
            </a:r>
          </a:p>
          <a:p>
            <a:pPr lvl="1" eaLnBrk="1" hangingPunct="1">
              <a:buFont typeface="Wingdings" panose="05000000000000000000" pitchFamily="2" charset="2"/>
              <a:buNone/>
            </a:pPr>
            <a:r>
              <a:rPr lang="en-US" altLang="en-US" b="1" i="1" dirty="0">
                <a:latin typeface="Courier New" panose="02070309020205020404" pitchFamily="49" charset="0"/>
                <a:cs typeface="Times New Roman" panose="02020603050405020304" pitchFamily="18" charset="0"/>
              </a:rPr>
              <a:t>	</a:t>
            </a:r>
            <a:r>
              <a:rPr lang="en-US" altLang="en-US" noProof="1">
                <a:solidFill>
                  <a:srgbClr val="808080"/>
                </a:solidFill>
                <a:cs typeface="Times New Roman" panose="02020603050405020304" pitchFamily="18" charset="0"/>
              </a:rPr>
              <a:t>SELECT State, COUNT(DISTINCT DOCID) as TotalDoctors</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	 FROM T_doctors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3390B2AC-6FDF-439F-A969-5238F963702D}"/>
              </a:ext>
            </a:extLst>
          </p:cNvPr>
          <p:cNvSpPr>
            <a:spLocks noGrp="1" noChangeArrowheads="1"/>
          </p:cNvSpPr>
          <p:nvPr>
            <p:ph type="title"/>
          </p:nvPr>
        </p:nvSpPr>
        <p:spPr/>
        <p:txBody>
          <a:bodyPr/>
          <a:lstStyle/>
          <a:p>
            <a:pPr eaLnBrk="1" hangingPunct="1"/>
            <a:r>
              <a:rPr lang="en-US" altLang="en-US">
                <a:latin typeface="Arial" panose="020B0604020202020204" pitchFamily="34" charset="0"/>
              </a:rPr>
              <a:t>Alias: Continued</a:t>
            </a:r>
          </a:p>
        </p:txBody>
      </p:sp>
      <p:sp>
        <p:nvSpPr>
          <p:cNvPr id="58371" name="Rectangle 3">
            <a:extLst>
              <a:ext uri="{FF2B5EF4-FFF2-40B4-BE49-F238E27FC236}">
                <a16:creationId xmlns:a16="http://schemas.microsoft.com/office/drawing/2014/main" id="{D22C2C8D-326A-4622-8133-EC9A4ACD9E5A}"/>
              </a:ext>
            </a:extLst>
          </p:cNvPr>
          <p:cNvSpPr>
            <a:spLocks noGrp="1" noChangeArrowheads="1"/>
          </p:cNvSpPr>
          <p:nvPr>
            <p:ph type="body" idx="1"/>
          </p:nvPr>
        </p:nvSpPr>
        <p:spPr/>
        <p:txBody>
          <a:bodyPr/>
          <a:lstStyle/>
          <a:p>
            <a:pPr eaLnBrk="1" hangingPunct="1"/>
            <a:r>
              <a:rPr lang="en-US" altLang="en-US" dirty="0"/>
              <a:t>Table Alias: When tables names can be long, you can use alias to make queries easy to read. This is especially useful in join queries.</a:t>
            </a:r>
          </a:p>
          <a:p>
            <a:pPr eaLnBrk="1" hangingPunct="1"/>
            <a:endParaRPr lang="en-US" altLang="en-US" dirty="0"/>
          </a:p>
          <a:p>
            <a:pPr eaLnBrk="1" hangingPunct="1"/>
            <a:endParaRPr lang="en-US" altLang="en-US" dirty="0"/>
          </a:p>
          <a:p>
            <a:pPr lvl="1" eaLnBrk="1" hangingPunct="1"/>
            <a:r>
              <a:rPr lang="en-US" altLang="en-US" dirty="0"/>
              <a:t>Query 1 without table alias:</a:t>
            </a:r>
          </a:p>
          <a:p>
            <a:pPr lvl="2" eaLnBrk="1" hangingPunct="1">
              <a:buFontTx/>
              <a:buNone/>
            </a:pPr>
            <a:r>
              <a:rPr lang="en-US" altLang="en-US" noProof="1">
                <a:solidFill>
                  <a:srgbClr val="808080"/>
                </a:solidFill>
              </a:rPr>
              <a:t>SELECT     T_Cluster_S1_E1_XB_TOBIT_LN2_LF3.[Pharbase ID], T_Cluster_S1_E1_XB_TOBIT_LN2_LF3.xb_tobit_ln2_L AS C3, </a:t>
            </a:r>
          </a:p>
          <a:p>
            <a:pPr lvl="2" eaLnBrk="1" hangingPunct="1">
              <a:buFontTx/>
              <a:buNone/>
            </a:pPr>
            <a:r>
              <a:rPr lang="en-US" altLang="en-US" noProof="1">
                <a:solidFill>
                  <a:srgbClr val="808080"/>
                </a:solidFill>
              </a:rPr>
              <a:t>                      T_Cluster_S1_E1_XB_TOBIT_LN_LNF5.xb_tobit_ln_ln AS C5</a:t>
            </a:r>
          </a:p>
          <a:p>
            <a:pPr lvl="2" eaLnBrk="1" hangingPunct="1">
              <a:buFontTx/>
              <a:buNone/>
            </a:pPr>
            <a:r>
              <a:rPr lang="en-US" altLang="en-US" noProof="1">
                <a:solidFill>
                  <a:srgbClr val="808080"/>
                </a:solidFill>
              </a:rPr>
              <a:t>FROM         T_Cluster_S1_E1_XB_TOBIT_LN2_LF3 A  INNER JOIN</a:t>
            </a:r>
          </a:p>
          <a:p>
            <a:pPr lvl="2" eaLnBrk="1" hangingPunct="1">
              <a:buFontTx/>
              <a:buNone/>
            </a:pPr>
            <a:r>
              <a:rPr lang="en-US" altLang="en-US" noProof="1">
                <a:solidFill>
                  <a:srgbClr val="808080"/>
                </a:solidFill>
              </a:rPr>
              <a:t>                      T_Cluster_S1_E1_XB_TOBIT_LN_LNF5 B ON </a:t>
            </a:r>
          </a:p>
          <a:p>
            <a:pPr lvl="2" eaLnBrk="1" hangingPunct="1">
              <a:buFontTx/>
              <a:buNone/>
            </a:pPr>
            <a:r>
              <a:rPr lang="en-US" altLang="en-US" noProof="1">
                <a:solidFill>
                  <a:srgbClr val="808080"/>
                </a:solidFill>
              </a:rPr>
              <a:t>                      T_Cluster_S1_E1_XB_TOBIT_LN2_LF3.[Pharbase ID] = T_Cluster_S1_E1_XB_TOBIT_LN_LNF5.[Pharbase ID]</a:t>
            </a:r>
            <a:endParaRPr lang="en-US" altLang="en-US" dirty="0">
              <a:solidFill>
                <a:srgbClr val="808080"/>
              </a:solidFill>
            </a:endParaRPr>
          </a:p>
          <a:p>
            <a:pPr lvl="2" eaLnBrk="1" hangingPunct="1">
              <a:buFontTx/>
              <a:buNone/>
            </a:pPr>
            <a:endParaRPr lang="en-US" altLang="en-US" dirty="0">
              <a:solidFill>
                <a:srgbClr val="808080"/>
              </a:solidFill>
            </a:endParaRPr>
          </a:p>
          <a:p>
            <a:pPr lvl="2" eaLnBrk="1" hangingPunct="1">
              <a:buFontTx/>
              <a:buNone/>
            </a:pPr>
            <a:endParaRPr lang="en-US" altLang="en-US" sz="1000" dirty="0"/>
          </a:p>
          <a:p>
            <a:pPr lvl="1" eaLnBrk="1" hangingPunct="1"/>
            <a:r>
              <a:rPr lang="en-US" altLang="en-US" dirty="0"/>
              <a:t>Query 2 with table alias</a:t>
            </a:r>
          </a:p>
          <a:p>
            <a:pPr lvl="2" eaLnBrk="1" hangingPunct="1">
              <a:buFontTx/>
              <a:buNone/>
            </a:pPr>
            <a:r>
              <a:rPr lang="en-US" altLang="en-US" noProof="1">
                <a:solidFill>
                  <a:srgbClr val="808080"/>
                </a:solidFill>
              </a:rPr>
              <a:t>SELECT     T3.[Pharbase ID], T3.xb_tobit_ln2_L AS C3, T5.xb_tobit_ln_ln AS C5</a:t>
            </a:r>
          </a:p>
          <a:p>
            <a:pPr lvl="2" eaLnBrk="1" hangingPunct="1">
              <a:buFontTx/>
              <a:buNone/>
            </a:pPr>
            <a:r>
              <a:rPr lang="en-US" altLang="en-US" noProof="1">
                <a:solidFill>
                  <a:srgbClr val="808080"/>
                </a:solidFill>
              </a:rPr>
              <a:t>FROM         T_Cluster_S1_E1_XB_TOBIT_LN2_LF3 T3 INNER JOIN</a:t>
            </a:r>
          </a:p>
          <a:p>
            <a:pPr lvl="2" eaLnBrk="1" hangingPunct="1">
              <a:buFontTx/>
              <a:buNone/>
            </a:pPr>
            <a:r>
              <a:rPr lang="en-US" altLang="en-US" noProof="1">
                <a:solidFill>
                  <a:srgbClr val="808080"/>
                </a:solidFill>
              </a:rPr>
              <a:t>                 T_Cluster_S1_E1_XB_TOBIT_LN_LNF5 T5 ON T3.[Pharbase ID] = T5.[Pharbase ID]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EAB88DB-E839-46B0-9064-0E0F1D25DE8F}"/>
              </a:ext>
            </a:extLst>
          </p:cNvPr>
          <p:cNvSpPr>
            <a:spLocks noGrp="1" noChangeArrowheads="1"/>
          </p:cNvSpPr>
          <p:nvPr>
            <p:ph type="title"/>
          </p:nvPr>
        </p:nvSpPr>
        <p:spPr/>
        <p:txBody>
          <a:bodyPr/>
          <a:lstStyle/>
          <a:p>
            <a:pPr eaLnBrk="1" hangingPunct="1"/>
            <a:r>
              <a:rPr lang="en-IE" altLang="en-US">
                <a:latin typeface="Arial" panose="020B0604020202020204" pitchFamily="34" charset="0"/>
              </a:rPr>
              <a:t>Tables Joined to Themselves</a:t>
            </a:r>
            <a:endParaRPr lang="en-US" altLang="en-US">
              <a:latin typeface="Arial" panose="020B0604020202020204" pitchFamily="34" charset="0"/>
            </a:endParaRPr>
          </a:p>
        </p:txBody>
      </p:sp>
      <p:sp>
        <p:nvSpPr>
          <p:cNvPr id="59395" name="Rectangle 3">
            <a:extLst>
              <a:ext uri="{FF2B5EF4-FFF2-40B4-BE49-F238E27FC236}">
                <a16:creationId xmlns:a16="http://schemas.microsoft.com/office/drawing/2014/main" id="{6B0603B7-4BDD-49D4-B9B2-BA2C548A4FE3}"/>
              </a:ext>
            </a:extLst>
          </p:cNvPr>
          <p:cNvSpPr>
            <a:spLocks noGrp="1" noChangeArrowheads="1"/>
          </p:cNvSpPr>
          <p:nvPr>
            <p:ph type="body" idx="1"/>
          </p:nvPr>
        </p:nvSpPr>
        <p:spPr/>
        <p:txBody>
          <a:bodyPr>
            <a:normAutofit fontScale="92500" lnSpcReduction="10000"/>
          </a:bodyPr>
          <a:lstStyle/>
          <a:p>
            <a:pPr eaLnBrk="1" hangingPunct="1">
              <a:lnSpc>
                <a:spcPct val="80000"/>
              </a:lnSpc>
            </a:pPr>
            <a:r>
              <a:rPr lang="en-IE" altLang="en-US"/>
              <a:t>This generally takes place where there are two same type of information resides in the same table, an hierarchy. </a:t>
            </a:r>
          </a:p>
          <a:p>
            <a:pPr eaLnBrk="1" hangingPunct="1">
              <a:lnSpc>
                <a:spcPct val="80000"/>
              </a:lnSpc>
            </a:pPr>
            <a:endParaRPr lang="en-IE" altLang="en-US"/>
          </a:p>
          <a:p>
            <a:pPr eaLnBrk="1" hangingPunct="1">
              <a:lnSpc>
                <a:spcPct val="80000"/>
              </a:lnSpc>
            </a:pPr>
            <a:r>
              <a:rPr lang="en-IE" altLang="en-US"/>
              <a:t>Example1:</a:t>
            </a:r>
          </a:p>
          <a:p>
            <a:pPr lvl="1" eaLnBrk="1" hangingPunct="1">
              <a:lnSpc>
                <a:spcPct val="80000"/>
              </a:lnSpc>
            </a:pPr>
            <a:r>
              <a:rPr lang="en-IE" altLang="en-US"/>
              <a:t>A table record referring information among doctors, e.g. a doctor refer a patient to another doctor. So, you will have two columns in the table: referring doctor ID and referred-to doctor ID.</a:t>
            </a:r>
          </a:p>
          <a:p>
            <a:pPr lvl="1" eaLnBrk="1" hangingPunct="1">
              <a:lnSpc>
                <a:spcPct val="80000"/>
              </a:lnSpc>
            </a:pPr>
            <a:r>
              <a:rPr lang="en-IE" altLang="en-US"/>
              <a:t>You may join the table to itself again to find out doctors who both referred  patients out and received referred patients from other doctors.</a:t>
            </a:r>
          </a:p>
          <a:p>
            <a:pPr lvl="1" eaLnBrk="1" hangingPunct="1">
              <a:lnSpc>
                <a:spcPct val="80000"/>
              </a:lnSpc>
            </a:pPr>
            <a:endParaRPr lang="en-IE" altLang="en-US"/>
          </a:p>
          <a:p>
            <a:pPr eaLnBrk="1" hangingPunct="1">
              <a:lnSpc>
                <a:spcPct val="80000"/>
              </a:lnSpc>
            </a:pPr>
            <a:r>
              <a:rPr lang="en-IE" altLang="en-US"/>
              <a:t>Example2: </a:t>
            </a:r>
          </a:p>
          <a:p>
            <a:pPr lvl="1" eaLnBrk="1" hangingPunct="1">
              <a:lnSpc>
                <a:spcPct val="80000"/>
              </a:lnSpc>
            </a:pPr>
            <a:r>
              <a:rPr lang="en-US" altLang="en-US"/>
              <a:t>A table can be joined to itself in a self-join. For example, you can use a self-join to find the products that are supplied by more than one vendor.</a:t>
            </a:r>
          </a:p>
          <a:p>
            <a:pPr lvl="1" eaLnBrk="1" hangingPunct="1">
              <a:lnSpc>
                <a:spcPct val="80000"/>
              </a:lnSpc>
            </a:pPr>
            <a:r>
              <a:rPr lang="en-US" altLang="en-US"/>
              <a:t>Because this query involves a join of the ProductVendor table with itself, the ProductVendor table appears in two roles. To distinguish these roles, you must give the ProductVendor table two different aliases (pv1 and pv2) in the FROM clause. These aliases are used to qualify the column names in the rest of the query. This is an example of the self-join Transact-SQL statement:</a:t>
            </a:r>
          </a:p>
          <a:p>
            <a:pPr lvl="1" eaLnBrk="1" hangingPunct="1">
              <a:lnSpc>
                <a:spcPct val="80000"/>
              </a:lnSpc>
            </a:pPr>
            <a:endParaRPr lang="en-US" altLang="en-US" sz="1200"/>
          </a:p>
          <a:p>
            <a:pPr lvl="2" eaLnBrk="1" hangingPunct="1">
              <a:lnSpc>
                <a:spcPct val="80000"/>
              </a:lnSpc>
              <a:buFontTx/>
              <a:buNone/>
            </a:pPr>
            <a:r>
              <a:rPr lang="en-US" altLang="en-US" noProof="1">
                <a:solidFill>
                  <a:srgbClr val="808080"/>
                </a:solidFill>
              </a:rPr>
              <a:t>SELECT DISTINCT pv1.ProductID, pv1.VendorID</a:t>
            </a:r>
          </a:p>
          <a:p>
            <a:pPr lvl="2" eaLnBrk="1" hangingPunct="1">
              <a:lnSpc>
                <a:spcPct val="80000"/>
              </a:lnSpc>
              <a:buFontTx/>
              <a:buNone/>
            </a:pPr>
            <a:r>
              <a:rPr lang="en-US" altLang="en-US" noProof="1">
                <a:solidFill>
                  <a:srgbClr val="808080"/>
                </a:solidFill>
              </a:rPr>
              <a:t>FROM Purchasing.ProductVendor pv1</a:t>
            </a:r>
          </a:p>
          <a:p>
            <a:pPr lvl="2" eaLnBrk="1" hangingPunct="1">
              <a:lnSpc>
                <a:spcPct val="80000"/>
              </a:lnSpc>
              <a:buFontTx/>
              <a:buNone/>
            </a:pPr>
            <a:r>
              <a:rPr lang="en-US" altLang="en-US" noProof="1">
                <a:solidFill>
                  <a:srgbClr val="808080"/>
                </a:solidFill>
              </a:rPr>
              <a:t>INNER JOIN Purchasing.ProductVendor pv2</a:t>
            </a:r>
          </a:p>
          <a:p>
            <a:pPr lvl="2" eaLnBrk="1" hangingPunct="1">
              <a:lnSpc>
                <a:spcPct val="80000"/>
              </a:lnSpc>
              <a:buFontTx/>
              <a:buNone/>
            </a:pPr>
            <a:r>
              <a:rPr lang="en-US" altLang="en-US" noProof="1">
                <a:solidFill>
                  <a:srgbClr val="808080"/>
                </a:solidFill>
              </a:rPr>
              <a:t>ON pv1.ProductID = pv2.ProductID</a:t>
            </a:r>
          </a:p>
          <a:p>
            <a:pPr lvl="2" eaLnBrk="1" hangingPunct="1">
              <a:lnSpc>
                <a:spcPct val="80000"/>
              </a:lnSpc>
              <a:buFontTx/>
              <a:buNone/>
            </a:pPr>
            <a:r>
              <a:rPr lang="en-US" altLang="en-US" noProof="1">
                <a:solidFill>
                  <a:srgbClr val="808080"/>
                </a:solidFill>
              </a:rPr>
              <a:t>    AND pv1.VendorID &lt;&gt; pv2.VendorID</a:t>
            </a:r>
          </a:p>
          <a:p>
            <a:pPr lvl="2" eaLnBrk="1" hangingPunct="1">
              <a:lnSpc>
                <a:spcPct val="80000"/>
              </a:lnSpc>
              <a:buFontTx/>
              <a:buNone/>
            </a:pPr>
            <a:r>
              <a:rPr lang="en-US" altLang="en-US" noProof="1">
                <a:solidFill>
                  <a:srgbClr val="808080"/>
                </a:solidFill>
              </a:rPr>
              <a:t>ORDER BY pv1.ProductID</a:t>
            </a:r>
            <a:endParaRPr lang="en-IE" altLang="en-US">
              <a:solidFill>
                <a:srgbClr val="80808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F7CB445-B68E-4FAC-B82C-B8AE9CC02586}"/>
              </a:ext>
            </a:extLst>
          </p:cNvPr>
          <p:cNvSpPr>
            <a:spLocks noGrp="1" noChangeArrowheads="1"/>
          </p:cNvSpPr>
          <p:nvPr>
            <p:ph type="title"/>
          </p:nvPr>
        </p:nvSpPr>
        <p:spPr/>
        <p:txBody>
          <a:bodyPr/>
          <a:lstStyle/>
          <a:p>
            <a:pPr eaLnBrk="1" hangingPunct="1"/>
            <a:r>
              <a:rPr lang="en-US" altLang="en-US"/>
              <a:t>Update and Inner Joins</a:t>
            </a:r>
          </a:p>
        </p:txBody>
      </p:sp>
      <p:sp>
        <p:nvSpPr>
          <p:cNvPr id="60419" name="Rectangle 3">
            <a:extLst>
              <a:ext uri="{FF2B5EF4-FFF2-40B4-BE49-F238E27FC236}">
                <a16:creationId xmlns:a16="http://schemas.microsoft.com/office/drawing/2014/main" id="{2F32F888-1264-4952-B66C-8672D35D7FA1}"/>
              </a:ext>
            </a:extLst>
          </p:cNvPr>
          <p:cNvSpPr>
            <a:spLocks noGrp="1" noChangeArrowheads="1"/>
          </p:cNvSpPr>
          <p:nvPr>
            <p:ph type="body" idx="1"/>
          </p:nvPr>
        </p:nvSpPr>
        <p:spPr/>
        <p:txBody>
          <a:bodyPr/>
          <a:lstStyle/>
          <a:p>
            <a:pPr eaLnBrk="1" hangingPunct="1"/>
            <a:r>
              <a:rPr lang="en-US" altLang="en-US">
                <a:cs typeface="Times New Roman" panose="02020603050405020304" pitchFamily="18" charset="0"/>
              </a:rPr>
              <a:t>Update using INNER JOIN</a:t>
            </a:r>
          </a:p>
          <a:p>
            <a:pPr eaLnBrk="1" hangingPunct="1">
              <a:buFont typeface="Wingdings" panose="05000000000000000000" pitchFamily="2" charset="2"/>
              <a:buNone/>
            </a:pPr>
            <a:endParaRPr lang="en-US" altLang="en-US" sz="1400">
              <a:solidFill>
                <a:srgbClr val="808080"/>
              </a:solidFill>
              <a:ea typeface="Arial Unicode MS" pitchFamily="34" charset="-128"/>
            </a:endParaRPr>
          </a:p>
          <a:p>
            <a:pPr lvl="1" eaLnBrk="1" hangingPunct="1">
              <a:buFont typeface="Wingdings" panose="05000000000000000000" pitchFamily="2" charset="2"/>
              <a:buNone/>
            </a:pPr>
            <a:r>
              <a:rPr lang="en-US" altLang="en-US" sz="1200">
                <a:solidFill>
                  <a:srgbClr val="0000FF"/>
                </a:solidFill>
                <a:ea typeface="Arial Unicode MS" pitchFamily="34" charset="-128"/>
              </a:rPr>
              <a:t>1.	</a:t>
            </a:r>
            <a:r>
              <a:rPr lang="en-US" altLang="en-US" noProof="1">
                <a:solidFill>
                  <a:srgbClr val="808080"/>
                </a:solidFill>
                <a:ea typeface="Arial Unicode MS" pitchFamily="34" charset="-128"/>
              </a:rPr>
              <a:t>UPDATE    T1</a:t>
            </a:r>
          </a:p>
          <a:p>
            <a:pPr lvl="1" eaLnBrk="1" hangingPunct="1">
              <a:buFont typeface="Wingdings" panose="05000000000000000000" pitchFamily="2" charset="2"/>
              <a:buNone/>
            </a:pPr>
            <a:r>
              <a:rPr lang="en-US" altLang="en-US">
                <a:solidFill>
                  <a:srgbClr val="808080"/>
                </a:solidFill>
                <a:ea typeface="Arial Unicode MS" pitchFamily="34" charset="-128"/>
              </a:rPr>
              <a:t>	</a:t>
            </a:r>
            <a:r>
              <a:rPr lang="en-US" altLang="en-US" noProof="1">
                <a:solidFill>
                  <a:srgbClr val="808080"/>
                </a:solidFill>
                <a:ea typeface="Arial Unicode MS" pitchFamily="34" charset="-128"/>
              </a:rPr>
              <a:t>SET              T1.NRX = T2.NRX_01 + T2.NRX_02 + T2.NRX_03 + T2.NRX_04 + T2.NRX_05 + T2.NRX_06</a:t>
            </a:r>
            <a:r>
              <a:rPr lang="en-US" altLang="en-US">
                <a:solidFill>
                  <a:srgbClr val="808080"/>
                </a:solidFill>
                <a:ea typeface="Arial Unicode MS" pitchFamily="34" charset="-128"/>
              </a:rPr>
              <a:t> </a:t>
            </a:r>
            <a:r>
              <a:rPr lang="en-US" altLang="en-US" noProof="1">
                <a:solidFill>
                  <a:srgbClr val="808080"/>
                </a:solidFill>
                <a:ea typeface="Arial Unicode MS" pitchFamily="34" charset="-128"/>
              </a:rPr>
              <a:t>FROM         T_TABLE1 AS T1 INNER JOIN</a:t>
            </a:r>
          </a:p>
          <a:p>
            <a:pPr lvl="1" eaLnBrk="1" hangingPunct="1">
              <a:buFont typeface="Wingdings" panose="05000000000000000000" pitchFamily="2" charset="2"/>
              <a:buNone/>
            </a:pPr>
            <a:r>
              <a:rPr lang="en-US" altLang="en-US" noProof="1">
                <a:solidFill>
                  <a:srgbClr val="808080"/>
                </a:solidFill>
                <a:ea typeface="Arial Unicode MS" pitchFamily="34" charset="-128"/>
              </a:rPr>
              <a:t>                      RAW_TABLE AS T2 ON T1.IMSDR = T2.IMSDR </a:t>
            </a:r>
          </a:p>
          <a:p>
            <a:pPr lvl="1" eaLnBrk="1" hangingPunct="1">
              <a:buFont typeface="Wingdings" panose="05000000000000000000" pitchFamily="2" charset="2"/>
              <a:buNone/>
            </a:pPr>
            <a:endParaRPr lang="en-US" altLang="en-US">
              <a:solidFill>
                <a:srgbClr val="808080"/>
              </a:solidFill>
              <a:ea typeface="Arial Unicode MS" pitchFamily="34" charset="-128"/>
            </a:endParaRPr>
          </a:p>
          <a:p>
            <a:pPr lvl="1" eaLnBrk="1" hangingPunct="1">
              <a:buFont typeface="Wingdings" panose="05000000000000000000" pitchFamily="2" charset="2"/>
              <a:buNone/>
            </a:pPr>
            <a:endParaRPr lang="en-US" altLang="en-US">
              <a:solidFill>
                <a:srgbClr val="808080"/>
              </a:solidFill>
              <a:ea typeface="Arial Unicode MS" pitchFamily="34" charset="-128"/>
            </a:endParaRPr>
          </a:p>
          <a:p>
            <a:pPr lvl="1" eaLnBrk="1" hangingPunct="1">
              <a:buFont typeface="Wingdings" panose="05000000000000000000" pitchFamily="2" charset="2"/>
              <a:buNone/>
            </a:pPr>
            <a:r>
              <a:rPr lang="en-US" altLang="en-US">
                <a:solidFill>
                  <a:srgbClr val="808080"/>
                </a:solidFill>
                <a:ea typeface="Arial Unicode MS" pitchFamily="34" charset="-128"/>
              </a:rPr>
              <a:t>2.	</a:t>
            </a:r>
            <a:r>
              <a:rPr lang="en-US" altLang="en-US" noProof="1">
                <a:solidFill>
                  <a:srgbClr val="808080"/>
                </a:solidFill>
                <a:ea typeface="Arial Unicode MS" pitchFamily="34" charset="-128"/>
              </a:rPr>
              <a:t>UPDATE    T1</a:t>
            </a:r>
          </a:p>
          <a:p>
            <a:pPr lvl="1" eaLnBrk="1" hangingPunct="1">
              <a:buFont typeface="Wingdings" panose="05000000000000000000" pitchFamily="2" charset="2"/>
              <a:buNone/>
            </a:pPr>
            <a:r>
              <a:rPr lang="en-US" altLang="en-US">
                <a:solidFill>
                  <a:srgbClr val="808080"/>
                </a:solidFill>
                <a:ea typeface="Arial Unicode MS" pitchFamily="34" charset="-128"/>
              </a:rPr>
              <a:t>	</a:t>
            </a:r>
            <a:r>
              <a:rPr lang="en-US" altLang="en-US" noProof="1">
                <a:solidFill>
                  <a:srgbClr val="808080"/>
                </a:solidFill>
                <a:ea typeface="Arial Unicode MS" pitchFamily="34" charset="-128"/>
              </a:rPr>
              <a:t>SET              T1.NRX = (T2.NRX_01 + T2.NRX_02 + T2.NRX_03 + T2.NRX_04 + T2.NRX_05 + T2.NRX_06)</a:t>
            </a:r>
            <a:r>
              <a:rPr lang="en-US" altLang="en-US">
                <a:solidFill>
                  <a:srgbClr val="808080"/>
                </a:solidFill>
                <a:ea typeface="Arial Unicode MS" pitchFamily="34" charset="-128"/>
              </a:rPr>
              <a:t> </a:t>
            </a:r>
            <a:r>
              <a:rPr lang="en-US" altLang="en-US" noProof="1">
                <a:solidFill>
                  <a:srgbClr val="808080"/>
                </a:solidFill>
                <a:ea typeface="Arial Unicode MS" pitchFamily="34" charset="-128"/>
              </a:rPr>
              <a:t>FROM         T_TABLE1 AS T1 INNER JOIN</a:t>
            </a:r>
          </a:p>
          <a:p>
            <a:pPr lvl="1" eaLnBrk="1" hangingPunct="1">
              <a:buFont typeface="Wingdings" panose="05000000000000000000" pitchFamily="2" charset="2"/>
              <a:buNone/>
            </a:pPr>
            <a:r>
              <a:rPr lang="en-US" altLang="en-US" noProof="1">
                <a:solidFill>
                  <a:srgbClr val="808080"/>
                </a:solidFill>
                <a:ea typeface="Arial Unicode MS" pitchFamily="34" charset="-128"/>
              </a:rPr>
              <a:t>       </a:t>
            </a:r>
            <a:r>
              <a:rPr lang="en-US" altLang="en-US">
                <a:solidFill>
                  <a:srgbClr val="808080"/>
                </a:solidFill>
                <a:ea typeface="Arial Unicode MS" pitchFamily="34" charset="-128"/>
              </a:rPr>
              <a:t>	</a:t>
            </a:r>
            <a:r>
              <a:rPr lang="en-US" altLang="en-US" noProof="1">
                <a:solidFill>
                  <a:srgbClr val="808080"/>
                </a:solidFill>
                <a:ea typeface="Arial Unicode MS" pitchFamily="34" charset="-128"/>
              </a:rPr>
              <a:t>               RAW_TABLE AS T2 ON T1.IMSDR = T2.IMSDR </a:t>
            </a:r>
          </a:p>
          <a:p>
            <a:pPr lvl="1" eaLnBrk="1" hangingPunct="1">
              <a:buFont typeface="Wingdings" panose="05000000000000000000" pitchFamily="2" charset="2"/>
              <a:buNone/>
            </a:pPr>
            <a:r>
              <a:rPr lang="en-US" altLang="en-US">
                <a:solidFill>
                  <a:srgbClr val="808080"/>
                </a:solidFill>
                <a:ea typeface="Arial Unicode MS" pitchFamily="34" charset="-128"/>
              </a:rPr>
              <a:t>	</a:t>
            </a:r>
            <a:r>
              <a:rPr lang="en-US" altLang="en-US" noProof="1">
                <a:solidFill>
                  <a:srgbClr val="808080"/>
                </a:solidFill>
                <a:ea typeface="Arial Unicode MS" pitchFamily="34" charset="-128"/>
              </a:rPr>
              <a:t>WHERE  (T2.NRX_01 + T2.NRX_02 + T2.NRX_03 + T2.NRX_04 + T2.NRX_05 + T2.NRX_06) &gt;  20</a:t>
            </a:r>
            <a:endParaRPr lang="en-US" altLang="en-US">
              <a:solidFill>
                <a:srgbClr val="808080"/>
              </a:solidFill>
              <a:ea typeface="Arial Unicode MS" pitchFamily="34" charset="-128"/>
            </a:endParaRPr>
          </a:p>
          <a:p>
            <a:pPr eaLnBrk="1" hangingPunct="1">
              <a:buFont typeface="Wingdings" panose="05000000000000000000" pitchFamily="2" charset="2"/>
              <a:buNone/>
            </a:pPr>
            <a:r>
              <a:rPr lang="en-US" altLang="en-US" sz="1400">
                <a:solidFill>
                  <a:srgbClr val="808080"/>
                </a:solidFill>
                <a:ea typeface="Arial Unicode MS" pitchFamily="34" charset="-128"/>
              </a:rPr>
              <a:t>	</a:t>
            </a:r>
            <a:endParaRPr lang="en-US" altLang="en-US" sz="1400" noProof="1">
              <a:solidFill>
                <a:srgbClr val="808080"/>
              </a:solidFill>
              <a:ea typeface="Arial Unicode MS" pitchFamily="34" charset="-128"/>
            </a:endParaRPr>
          </a:p>
          <a:p>
            <a:pPr eaLnBrk="1" hangingPunct="1"/>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8BDA59B-703D-4353-8566-B75E0E4F2C5C}"/>
              </a:ext>
            </a:extLst>
          </p:cNvPr>
          <p:cNvSpPr>
            <a:spLocks noGrp="1" noChangeArrowheads="1"/>
          </p:cNvSpPr>
          <p:nvPr>
            <p:ph type="title"/>
          </p:nvPr>
        </p:nvSpPr>
        <p:spPr/>
        <p:txBody>
          <a:bodyPr/>
          <a:lstStyle/>
          <a:p>
            <a:pPr eaLnBrk="1" hangingPunct="1"/>
            <a:r>
              <a:rPr lang="en-US" altLang="en-US">
                <a:latin typeface="Arial" panose="020B0604020202020204" pitchFamily="34" charset="0"/>
              </a:rPr>
              <a:t>Basic SQL Commands</a:t>
            </a:r>
          </a:p>
        </p:txBody>
      </p:sp>
      <p:sp>
        <p:nvSpPr>
          <p:cNvPr id="7171" name="Rectangle 3">
            <a:extLst>
              <a:ext uri="{FF2B5EF4-FFF2-40B4-BE49-F238E27FC236}">
                <a16:creationId xmlns:a16="http://schemas.microsoft.com/office/drawing/2014/main" id="{6EDBE60B-6EC4-4E7C-B5C0-FDF7B76C1D7B}"/>
              </a:ext>
            </a:extLst>
          </p:cNvPr>
          <p:cNvSpPr>
            <a:spLocks noGrp="1" noChangeArrowheads="1"/>
          </p:cNvSpPr>
          <p:nvPr>
            <p:ph type="body" idx="1"/>
          </p:nvPr>
        </p:nvSpPr>
        <p:spPr/>
        <p:txBody>
          <a:bodyPr/>
          <a:lstStyle/>
          <a:p>
            <a:pPr marL="381000" indent="-381000"/>
            <a:r>
              <a:rPr lang="en-US" altLang="en-US" dirty="0">
                <a:cs typeface="Times New Roman" panose="02020603050405020304" pitchFamily="18" charset="0"/>
              </a:rPr>
              <a:t>We can retrieve and manipulate data using the following query commands: </a:t>
            </a:r>
          </a:p>
          <a:p>
            <a:pPr marL="381000" indent="-381000"/>
            <a:endParaRPr lang="en-US" altLang="en-US" dirty="0">
              <a:cs typeface="Times New Roman" panose="02020603050405020304" pitchFamily="18" charset="0"/>
            </a:endParaRPr>
          </a:p>
          <a:p>
            <a:pPr marL="800100" lvl="1" indent="-342900"/>
            <a:r>
              <a:rPr lang="en-US" altLang="en-US" dirty="0">
                <a:cs typeface="Times New Roman" panose="02020603050405020304" pitchFamily="18" charset="0"/>
              </a:rPr>
              <a:t>SELECT - extracts data from a database table </a:t>
            </a:r>
          </a:p>
          <a:p>
            <a:pPr marL="800100" lvl="1" indent="-342900"/>
            <a:endParaRPr lang="en-US" altLang="en-US" dirty="0">
              <a:cs typeface="Times New Roman" panose="02020603050405020304" pitchFamily="18" charset="0"/>
            </a:endParaRPr>
          </a:p>
          <a:p>
            <a:pPr marL="800100" lvl="1" indent="-342900"/>
            <a:r>
              <a:rPr lang="en-US" altLang="en-US" dirty="0">
                <a:cs typeface="Times New Roman" panose="02020603050405020304" pitchFamily="18" charset="0"/>
              </a:rPr>
              <a:t>INSERT - inserts new data into a database table </a:t>
            </a:r>
          </a:p>
          <a:p>
            <a:pPr marL="800100" lvl="1" indent="-342900"/>
            <a:endParaRPr lang="en-US" altLang="en-US" dirty="0">
              <a:cs typeface="Times New Roman" panose="02020603050405020304" pitchFamily="18" charset="0"/>
            </a:endParaRPr>
          </a:p>
          <a:p>
            <a:pPr marL="800100" lvl="1" indent="-342900"/>
            <a:r>
              <a:rPr lang="en-US" altLang="en-US" dirty="0">
                <a:cs typeface="Times New Roman" panose="02020603050405020304" pitchFamily="18" charset="0"/>
              </a:rPr>
              <a:t>UPDATE - updates data in a database table </a:t>
            </a:r>
          </a:p>
          <a:p>
            <a:pPr marL="800100" lvl="1" indent="-342900"/>
            <a:endParaRPr lang="en-US" altLang="en-US" dirty="0">
              <a:cs typeface="Times New Roman" panose="02020603050405020304" pitchFamily="18" charset="0"/>
            </a:endParaRPr>
          </a:p>
          <a:p>
            <a:pPr marL="800100" lvl="1" indent="-342900"/>
            <a:r>
              <a:rPr lang="en-US" altLang="en-US" dirty="0">
                <a:cs typeface="Times New Roman" panose="02020603050405020304" pitchFamily="18" charset="0"/>
              </a:rPr>
              <a:t>DELETE - deletes data from a database table </a:t>
            </a:r>
          </a:p>
          <a:p>
            <a:pPr marL="381000" indent="-381000"/>
            <a:endParaRPr lang="en-US" altLang="en-US" dirty="0">
              <a:cs typeface="Times New Roman" panose="02020603050405020304" pitchFamily="18" charset="0"/>
            </a:endParaRPr>
          </a:p>
          <a:p>
            <a:pPr marL="381000" indent="-381000"/>
            <a:endParaRPr lang="en-US"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DD42533-B63D-4A11-9407-536FBA4F7D5A}"/>
              </a:ext>
            </a:extLst>
          </p:cNvPr>
          <p:cNvSpPr>
            <a:spLocks noGrp="1" noChangeArrowheads="1"/>
          </p:cNvSpPr>
          <p:nvPr>
            <p:ph type="title"/>
          </p:nvPr>
        </p:nvSpPr>
        <p:spPr/>
        <p:txBody>
          <a:bodyPr/>
          <a:lstStyle/>
          <a:p>
            <a:pPr eaLnBrk="1" hangingPunct="1"/>
            <a:r>
              <a:rPr lang="en-IE" altLang="en-US">
                <a:latin typeface="Arial" panose="020B0604020202020204" pitchFamily="34" charset="0"/>
              </a:rPr>
              <a:t>NULL Value</a:t>
            </a:r>
            <a:endParaRPr lang="en-US" altLang="en-US">
              <a:latin typeface="Arial" panose="020B0604020202020204" pitchFamily="34" charset="0"/>
            </a:endParaRPr>
          </a:p>
        </p:txBody>
      </p:sp>
      <p:sp>
        <p:nvSpPr>
          <p:cNvPr id="61443" name="Rectangle 3">
            <a:extLst>
              <a:ext uri="{FF2B5EF4-FFF2-40B4-BE49-F238E27FC236}">
                <a16:creationId xmlns:a16="http://schemas.microsoft.com/office/drawing/2014/main" id="{ABEAFD52-8B7C-453D-9907-CCC17ACE9470}"/>
              </a:ext>
            </a:extLst>
          </p:cNvPr>
          <p:cNvSpPr>
            <a:spLocks noGrp="1" noChangeArrowheads="1"/>
          </p:cNvSpPr>
          <p:nvPr>
            <p:ph type="body" sz="half" idx="1"/>
          </p:nvPr>
        </p:nvSpPr>
        <p:spPr>
          <a:xfrm>
            <a:off x="1828800" y="990600"/>
            <a:ext cx="8458200" cy="5105400"/>
          </a:xfrm>
        </p:spPr>
        <p:txBody>
          <a:bodyPr/>
          <a:lstStyle/>
          <a:p>
            <a:pPr eaLnBrk="1" hangingPunct="1"/>
            <a:r>
              <a:rPr lang="en-US" altLang="en-US" sz="1400" dirty="0"/>
              <a:t>A value of NULL indicates that the value is unknown. No two null values are equal. Comparisons between two null values, or between a NULL and any other value, return </a:t>
            </a:r>
            <a:r>
              <a:rPr lang="en-US" altLang="en-US" sz="1400" u="sng" dirty="0"/>
              <a:t>unknown</a:t>
            </a:r>
            <a:r>
              <a:rPr lang="en-US" altLang="en-US" sz="1400" dirty="0"/>
              <a:t> because the value of each NULL is unknown. </a:t>
            </a:r>
          </a:p>
          <a:p>
            <a:pPr eaLnBrk="1" hangingPunct="1"/>
            <a:endParaRPr lang="en-US" altLang="en-US" sz="1400" dirty="0"/>
          </a:p>
          <a:p>
            <a:pPr eaLnBrk="1" hangingPunct="1"/>
            <a:r>
              <a:rPr lang="en-US" altLang="en-US" sz="1400" dirty="0"/>
              <a:t>The null ability of a column determines whether the rows in the table can contain a null value for that column. A null value, or NULL, is different from zero (0), blank, or a zero-length character string such as "". </a:t>
            </a:r>
            <a:r>
              <a:rPr lang="en-IE" altLang="en-US" sz="1400" dirty="0"/>
              <a:t>T</a:t>
            </a:r>
            <a:r>
              <a:rPr lang="en-US" altLang="en-US" sz="1400" dirty="0"/>
              <a:t>he following two statements will return different results</a:t>
            </a:r>
          </a:p>
          <a:p>
            <a:pPr lvl="1" eaLnBrk="1" hangingPunct="1">
              <a:buFont typeface="Wingdings" panose="05000000000000000000" pitchFamily="2" charset="2"/>
              <a:buNone/>
            </a:pPr>
            <a:r>
              <a:rPr lang="en-US" altLang="en-US" sz="1200" noProof="1">
                <a:solidFill>
                  <a:srgbClr val="808080"/>
                </a:solidFill>
                <a:cs typeface="Times New Roman" panose="02020603050405020304" pitchFamily="18" charset="0"/>
              </a:rPr>
              <a:t>Select * from T_Doctors where LastName  is null</a:t>
            </a:r>
          </a:p>
          <a:p>
            <a:pPr lvl="1" eaLnBrk="1" hangingPunct="1">
              <a:buFont typeface="Wingdings" panose="05000000000000000000" pitchFamily="2" charset="2"/>
              <a:buNone/>
            </a:pPr>
            <a:r>
              <a:rPr lang="en-US" altLang="en-US" sz="1200" noProof="1">
                <a:solidFill>
                  <a:srgbClr val="808080"/>
                </a:solidFill>
                <a:cs typeface="Times New Roman" panose="02020603050405020304" pitchFamily="18" charset="0"/>
              </a:rPr>
              <a:t>Select * from T_Doctors where LastName = ‘’</a:t>
            </a:r>
            <a:endParaRPr lang="en-US" altLang="en-US" sz="1200" dirty="0">
              <a:solidFill>
                <a:srgbClr val="808080"/>
              </a:solidFill>
              <a:cs typeface="Times New Roman" panose="02020603050405020304" pitchFamily="18" charset="0"/>
            </a:endParaRPr>
          </a:p>
          <a:p>
            <a:pPr lvl="1" eaLnBrk="1" hangingPunct="1">
              <a:buFont typeface="Wingdings" panose="05000000000000000000" pitchFamily="2" charset="2"/>
              <a:buNone/>
            </a:pPr>
            <a:endParaRPr lang="en-IE" altLang="en-US" sz="1200" dirty="0">
              <a:solidFill>
                <a:srgbClr val="808080"/>
              </a:solidFill>
            </a:endParaRPr>
          </a:p>
          <a:p>
            <a:pPr eaLnBrk="1" hangingPunct="1"/>
            <a:r>
              <a:rPr lang="en-IE" altLang="en-US" sz="1400" dirty="0"/>
              <a:t>When checking for null, you should not use ‘=’ or ‘like’, instead, use</a:t>
            </a:r>
          </a:p>
          <a:p>
            <a:pPr lvl="1" eaLnBrk="1" hangingPunct="1"/>
            <a:r>
              <a:rPr lang="en-IE" altLang="en-US" sz="1200" dirty="0"/>
              <a:t>Is null </a:t>
            </a:r>
          </a:p>
          <a:p>
            <a:pPr lvl="1" eaLnBrk="1" hangingPunct="1"/>
            <a:r>
              <a:rPr lang="en-IE" altLang="en-US" sz="1200" dirty="0"/>
              <a:t>Is not null</a:t>
            </a:r>
          </a:p>
          <a:p>
            <a:pPr lvl="1" eaLnBrk="1" hangingPunct="1"/>
            <a:endParaRPr lang="en-IE" altLang="en-US" sz="1200" dirty="0"/>
          </a:p>
          <a:p>
            <a:pPr eaLnBrk="1" hangingPunct="1"/>
            <a:r>
              <a:rPr lang="en-IE" altLang="en-US" sz="1400" dirty="0"/>
              <a:t>NULL is different from a value being empty. </a:t>
            </a:r>
            <a:r>
              <a:rPr lang="en-US" altLang="en-US" sz="1400" dirty="0"/>
              <a:t>The following table shows the results of applying an AND/OR operator to two Boolean operands.</a:t>
            </a:r>
          </a:p>
        </p:txBody>
      </p:sp>
      <p:graphicFrame>
        <p:nvGraphicFramePr>
          <p:cNvPr id="1499562" name="Group 426">
            <a:extLst>
              <a:ext uri="{FF2B5EF4-FFF2-40B4-BE49-F238E27FC236}">
                <a16:creationId xmlns:a16="http://schemas.microsoft.com/office/drawing/2014/main" id="{A7ACDB6E-8671-4428-9210-54F24A1F1FBA}"/>
              </a:ext>
            </a:extLst>
          </p:cNvPr>
          <p:cNvGraphicFramePr>
            <a:graphicFrameLocks noGrp="1"/>
          </p:cNvGraphicFramePr>
          <p:nvPr>
            <p:ph sz="quarter" idx="2"/>
            <p:extLst>
              <p:ext uri="{D42A27DB-BD31-4B8C-83A1-F6EECF244321}">
                <p14:modId xmlns:p14="http://schemas.microsoft.com/office/powerpoint/2010/main" val="847477187"/>
              </p:ext>
            </p:extLst>
          </p:nvPr>
        </p:nvGraphicFramePr>
        <p:xfrm>
          <a:off x="1828800" y="4887912"/>
          <a:ext cx="4267200" cy="1285875"/>
        </p:xfrm>
        <a:graphic>
          <a:graphicData uri="http://schemas.openxmlformats.org/drawingml/2006/table">
            <a:tbl>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tblGrid>
              <a:tr h="354012">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200" b="1" i="1" u="none" strike="noStrike" cap="none" normalizeH="0" baseline="0">
                          <a:ln>
                            <a:noFill/>
                          </a:ln>
                          <a:solidFill>
                            <a:schemeClr val="accent2"/>
                          </a:solidFill>
                          <a:effectLst/>
                          <a:latin typeface="Verdana" pitchFamily="34" charset="0"/>
                          <a:cs typeface="Arial" charset="0"/>
                        </a:rPr>
                        <a:t>AND</a:t>
                      </a:r>
                      <a:endParaRPr kumimoji="0" lang="en-US" altLang="en-US" sz="2400" b="0" i="0" u="none" strike="noStrike" cap="none" normalizeH="0" baseline="0">
                        <a:ln>
                          <a:noFill/>
                        </a:ln>
                        <a:solidFill>
                          <a:schemeClr val="accent2"/>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TRUE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UNKNOWN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FALSE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357187">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TRUE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TRUE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UNKNOWN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FALSE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7813">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UNKNOWN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UNKNOWN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UNKNOWN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FALSE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6863">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FALSE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FALSE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FALSE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itchFamily="34" charset="0"/>
                          <a:cs typeface="Arial" charset="0"/>
                        </a:rPr>
                        <a:t>FALSE</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499667" name="Group 531">
            <a:extLst>
              <a:ext uri="{FF2B5EF4-FFF2-40B4-BE49-F238E27FC236}">
                <a16:creationId xmlns:a16="http://schemas.microsoft.com/office/drawing/2014/main" id="{9417A37F-276B-4B2B-8D7F-716A209B1BDE}"/>
              </a:ext>
            </a:extLst>
          </p:cNvPr>
          <p:cNvGraphicFramePr>
            <a:graphicFrameLocks noGrp="1"/>
          </p:cNvGraphicFramePr>
          <p:nvPr>
            <p:ph sz="quarter" idx="3"/>
            <p:extLst>
              <p:ext uri="{D42A27DB-BD31-4B8C-83A1-F6EECF244321}">
                <p14:modId xmlns:p14="http://schemas.microsoft.com/office/powerpoint/2010/main" val="743393988"/>
              </p:ext>
            </p:extLst>
          </p:nvPr>
        </p:nvGraphicFramePr>
        <p:xfrm>
          <a:off x="6172200" y="4887912"/>
          <a:ext cx="4267200" cy="1295401"/>
        </p:xfrm>
        <a:graphic>
          <a:graphicData uri="http://schemas.openxmlformats.org/drawingml/2006/table">
            <a:tbl>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tblGrid>
              <a:tr h="3810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200" b="1" i="1" u="none" strike="noStrike" cap="none" normalizeH="0" baseline="0">
                          <a:ln>
                            <a:noFill/>
                          </a:ln>
                          <a:solidFill>
                            <a:schemeClr val="accent2"/>
                          </a:solidFill>
                          <a:effectLst/>
                          <a:latin typeface="Verdana" pitchFamily="34" charset="0"/>
                          <a:cs typeface="Arial" charset="0"/>
                        </a:rPr>
                        <a:t>OR</a:t>
                      </a:r>
                      <a:endParaRPr kumimoji="0" lang="en-US" altLang="en-US" sz="2400" b="0" i="0" u="none" strike="noStrike" cap="none" normalizeH="0" baseline="0">
                        <a:ln>
                          <a:noFill/>
                        </a:ln>
                        <a:solidFill>
                          <a:schemeClr val="accent2"/>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TRUE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UNKNOWN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FALSE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2349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TRUE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TRUE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TRUE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TRUE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9413">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UNKNOWN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TRUE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UNKNOWN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UNKNOWN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FALSE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TRUE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UNKNOWN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itchFamily="34" charset="0"/>
                          <a:cs typeface="Arial" charset="0"/>
                        </a:rPr>
                        <a:t>FALSE</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1964D98-0A00-4769-9959-F72A203F3E5A}"/>
              </a:ext>
            </a:extLst>
          </p:cNvPr>
          <p:cNvSpPr>
            <a:spLocks noGrp="1" noChangeArrowheads="1"/>
          </p:cNvSpPr>
          <p:nvPr>
            <p:ph type="title"/>
          </p:nvPr>
        </p:nvSpPr>
        <p:spPr/>
        <p:txBody>
          <a:bodyPr/>
          <a:lstStyle/>
          <a:p>
            <a:pPr eaLnBrk="1" hangingPunct="1"/>
            <a:r>
              <a:rPr lang="en-IE" altLang="en-US">
                <a:latin typeface="Arial" panose="020B0604020202020204" pitchFamily="34" charset="0"/>
              </a:rPr>
              <a:t>NULL Value</a:t>
            </a:r>
            <a:r>
              <a:rPr lang="en-US" altLang="en-US">
                <a:latin typeface="Arial" panose="020B0604020202020204" pitchFamily="34" charset="0"/>
              </a:rPr>
              <a:t>: Joins on Tables with NULL</a:t>
            </a:r>
          </a:p>
        </p:txBody>
      </p:sp>
      <p:sp>
        <p:nvSpPr>
          <p:cNvPr id="62467" name="Rectangle 3">
            <a:extLst>
              <a:ext uri="{FF2B5EF4-FFF2-40B4-BE49-F238E27FC236}">
                <a16:creationId xmlns:a16="http://schemas.microsoft.com/office/drawing/2014/main" id="{EFA097D3-E2DA-4501-BFE1-C024FB23A355}"/>
              </a:ext>
            </a:extLst>
          </p:cNvPr>
          <p:cNvSpPr>
            <a:spLocks noGrp="1" noChangeArrowheads="1"/>
          </p:cNvSpPr>
          <p:nvPr>
            <p:ph type="body" sz="half" idx="1"/>
          </p:nvPr>
        </p:nvSpPr>
        <p:spPr>
          <a:xfrm>
            <a:off x="1828800" y="990600"/>
            <a:ext cx="8305800" cy="5105400"/>
          </a:xfrm>
        </p:spPr>
        <p:txBody>
          <a:bodyPr/>
          <a:lstStyle/>
          <a:p>
            <a:pPr eaLnBrk="1" hangingPunct="1"/>
            <a:r>
              <a:rPr lang="en-US" altLang="en-US" sz="1400" dirty="0"/>
              <a:t>Following are the dataset</a:t>
            </a:r>
          </a:p>
          <a:p>
            <a:pPr eaLnBrk="1" hangingPunct="1">
              <a:buFont typeface="Wingdings" panose="05000000000000000000" pitchFamily="2" charset="2"/>
              <a:buNone/>
            </a:pPr>
            <a:r>
              <a:rPr lang="en-US" altLang="en-US" sz="1400" dirty="0"/>
              <a:t>	</a:t>
            </a:r>
          </a:p>
          <a:p>
            <a:pPr eaLnBrk="1" hangingPunct="1">
              <a:buFont typeface="Wingdings" panose="05000000000000000000" pitchFamily="2" charset="2"/>
              <a:buNone/>
            </a:pPr>
            <a:endParaRPr lang="en-US" altLang="en-US" sz="1400" dirty="0"/>
          </a:p>
          <a:p>
            <a:pPr eaLnBrk="1" hangingPunct="1">
              <a:buFont typeface="Wingdings" panose="05000000000000000000" pitchFamily="2" charset="2"/>
              <a:buNone/>
            </a:pPr>
            <a:endParaRPr lang="en-US" altLang="en-US" sz="1400" dirty="0"/>
          </a:p>
          <a:p>
            <a:pPr eaLnBrk="1" hangingPunct="1">
              <a:buFont typeface="Wingdings" panose="05000000000000000000" pitchFamily="2" charset="2"/>
              <a:buNone/>
            </a:pPr>
            <a:endParaRPr lang="en-US" altLang="en-US" sz="1400" dirty="0"/>
          </a:p>
          <a:p>
            <a:pPr eaLnBrk="1" hangingPunct="1"/>
            <a:r>
              <a:rPr lang="en-US" altLang="en-US" sz="1400" dirty="0"/>
              <a:t>A join that compares the values in column </a:t>
            </a:r>
            <a:r>
              <a:rPr lang="en-US" altLang="en-US" sz="1400" b="1" dirty="0"/>
              <a:t>a</a:t>
            </a:r>
            <a:r>
              <a:rPr lang="en-US" altLang="en-US" sz="1400" dirty="0"/>
              <a:t> against column </a:t>
            </a:r>
            <a:r>
              <a:rPr lang="en-US" altLang="en-US" sz="1400" b="1" dirty="0"/>
              <a:t>c</a:t>
            </a:r>
            <a:r>
              <a:rPr lang="en-US" altLang="en-US" sz="1400" dirty="0"/>
              <a:t> does not get a match on the columns that have values of NULL: </a:t>
            </a:r>
          </a:p>
          <a:p>
            <a:pPr lvl="2" eaLnBrk="1" hangingPunct="1">
              <a:buFontTx/>
              <a:buNone/>
            </a:pPr>
            <a:r>
              <a:rPr lang="en-US" altLang="en-US" dirty="0">
                <a:solidFill>
                  <a:srgbClr val="0000FF"/>
                </a:solidFill>
              </a:rPr>
              <a:t>Query1: 				Query2:			</a:t>
            </a:r>
          </a:p>
          <a:p>
            <a:pPr lvl="2" eaLnBrk="1" hangingPunct="1">
              <a:buFontTx/>
              <a:buNone/>
            </a:pPr>
            <a:r>
              <a:rPr lang="en-US" altLang="en-US" noProof="1">
                <a:solidFill>
                  <a:srgbClr val="808080"/>
                </a:solidFill>
              </a:rPr>
              <a:t>SELECT *</a:t>
            </a:r>
            <a:r>
              <a:rPr lang="en-US" altLang="en-US" dirty="0">
                <a:solidFill>
                  <a:srgbClr val="808080"/>
                </a:solidFill>
              </a:rPr>
              <a:t>				</a:t>
            </a:r>
            <a:r>
              <a:rPr lang="en-US" altLang="en-US" noProof="1">
                <a:solidFill>
                  <a:srgbClr val="808080"/>
                </a:solidFill>
              </a:rPr>
              <a:t>SELECT *</a:t>
            </a:r>
          </a:p>
          <a:p>
            <a:pPr lvl="2" eaLnBrk="1" hangingPunct="1">
              <a:buFontTx/>
              <a:buNone/>
            </a:pPr>
            <a:r>
              <a:rPr lang="en-US" altLang="en-US" noProof="1">
                <a:solidFill>
                  <a:srgbClr val="808080"/>
                </a:solidFill>
              </a:rPr>
              <a:t>FROM table1 t1 JOIN table2 t2</a:t>
            </a:r>
            <a:r>
              <a:rPr lang="en-US" altLang="en-US" dirty="0">
                <a:solidFill>
                  <a:srgbClr val="808080"/>
                </a:solidFill>
              </a:rPr>
              <a:t>		</a:t>
            </a:r>
            <a:r>
              <a:rPr lang="en-US" altLang="en-US" noProof="1">
                <a:solidFill>
                  <a:srgbClr val="808080"/>
                </a:solidFill>
              </a:rPr>
              <a:t>FROM table1 t1 LEFT OUTER JOIN table2 t2</a:t>
            </a:r>
          </a:p>
          <a:p>
            <a:pPr lvl="2" eaLnBrk="1" hangingPunct="1">
              <a:buFontTx/>
              <a:buNone/>
            </a:pPr>
            <a:r>
              <a:rPr lang="en-US" altLang="en-US" noProof="1">
                <a:solidFill>
                  <a:srgbClr val="808080"/>
                </a:solidFill>
              </a:rPr>
              <a:t>   ON t1.a = t2.c</a:t>
            </a:r>
            <a:r>
              <a:rPr lang="en-US" altLang="en-US" dirty="0">
                <a:solidFill>
                  <a:srgbClr val="808080"/>
                </a:solidFill>
              </a:rPr>
              <a:t>				</a:t>
            </a:r>
            <a:r>
              <a:rPr lang="en-US" altLang="en-US" noProof="1">
                <a:solidFill>
                  <a:srgbClr val="808080"/>
                </a:solidFill>
              </a:rPr>
              <a:t>ON t1.a = t2.c</a:t>
            </a:r>
          </a:p>
          <a:p>
            <a:pPr lvl="2" eaLnBrk="1" hangingPunct="1">
              <a:buFontTx/>
              <a:buNone/>
            </a:pPr>
            <a:r>
              <a:rPr lang="en-US" altLang="en-US" noProof="1">
                <a:solidFill>
                  <a:srgbClr val="808080"/>
                </a:solidFill>
              </a:rPr>
              <a:t>ORDER BY t1.a</a:t>
            </a:r>
            <a:r>
              <a:rPr lang="en-US" altLang="en-US" dirty="0">
                <a:solidFill>
                  <a:srgbClr val="808080"/>
                </a:solidFill>
              </a:rPr>
              <a:t>			</a:t>
            </a:r>
            <a:r>
              <a:rPr lang="en-US" altLang="en-US" noProof="1">
                <a:solidFill>
                  <a:srgbClr val="808080"/>
                </a:solidFill>
              </a:rPr>
              <a:t>ORDER BY t1.a</a:t>
            </a:r>
          </a:p>
          <a:p>
            <a:pPr lvl="2" eaLnBrk="1" hangingPunct="1">
              <a:buFontTx/>
              <a:buNone/>
            </a:pPr>
            <a:endParaRPr lang="en-US" altLang="en-US" dirty="0">
              <a:solidFill>
                <a:srgbClr val="808080"/>
              </a:solidFill>
            </a:endParaRPr>
          </a:p>
          <a:p>
            <a:pPr eaLnBrk="1" hangingPunct="1"/>
            <a:r>
              <a:rPr lang="en-US" altLang="en-US" sz="1400" dirty="0"/>
              <a:t>Results set</a:t>
            </a:r>
          </a:p>
          <a:p>
            <a:pPr lvl="1" eaLnBrk="1" hangingPunct="1">
              <a:buFont typeface="Wingdings" panose="05000000000000000000" pitchFamily="2" charset="2"/>
              <a:buNone/>
            </a:pPr>
            <a:r>
              <a:rPr lang="en-US" altLang="en-US" sz="1200" dirty="0"/>
              <a:t>	Query1				Query2 </a:t>
            </a:r>
          </a:p>
          <a:p>
            <a:pPr lvl="2" eaLnBrk="1" hangingPunct="1">
              <a:buFontTx/>
              <a:buNone/>
            </a:pPr>
            <a:endParaRPr lang="en-US" altLang="en-US" sz="1000" dirty="0">
              <a:solidFill>
                <a:srgbClr val="808080"/>
              </a:solidFill>
            </a:endParaRPr>
          </a:p>
          <a:p>
            <a:pPr lvl="2" eaLnBrk="1" hangingPunct="1">
              <a:buFontTx/>
              <a:buNone/>
            </a:pPr>
            <a:endParaRPr lang="en-US" altLang="en-US" sz="1000" dirty="0">
              <a:solidFill>
                <a:srgbClr val="808080"/>
              </a:solidFill>
            </a:endParaRPr>
          </a:p>
        </p:txBody>
      </p:sp>
      <p:graphicFrame>
        <p:nvGraphicFramePr>
          <p:cNvPr id="1500424" name="Group 264">
            <a:extLst>
              <a:ext uri="{FF2B5EF4-FFF2-40B4-BE49-F238E27FC236}">
                <a16:creationId xmlns:a16="http://schemas.microsoft.com/office/drawing/2014/main" id="{DA353DF6-2A8E-4D52-AD21-8ECD9673B8C4}"/>
              </a:ext>
            </a:extLst>
          </p:cNvPr>
          <p:cNvGraphicFramePr>
            <a:graphicFrameLocks noGrp="1"/>
          </p:cNvGraphicFramePr>
          <p:nvPr>
            <p:ph sz="quarter" idx="2"/>
          </p:nvPr>
        </p:nvGraphicFramePr>
        <p:xfrm>
          <a:off x="2057400" y="1371600"/>
          <a:ext cx="2819400" cy="838201"/>
        </p:xfrm>
        <a:graphic>
          <a:graphicData uri="http://schemas.openxmlformats.org/drawingml/2006/table">
            <a:tbl>
              <a:tblPr/>
              <a:tblGrid>
                <a:gridCol w="1462088">
                  <a:extLst>
                    <a:ext uri="{9D8B030D-6E8A-4147-A177-3AD203B41FA5}">
                      <a16:colId xmlns:a16="http://schemas.microsoft.com/office/drawing/2014/main" val="20000"/>
                    </a:ext>
                  </a:extLst>
                </a:gridCol>
                <a:gridCol w="1357312">
                  <a:extLst>
                    <a:ext uri="{9D8B030D-6E8A-4147-A177-3AD203B41FA5}">
                      <a16:colId xmlns:a16="http://schemas.microsoft.com/office/drawing/2014/main" val="20001"/>
                    </a:ext>
                  </a:extLst>
                </a:gridCol>
              </a:tblGrid>
              <a:tr h="168275">
                <a:tc gridSpan="2">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charset="0"/>
                          <a:cs typeface="Arial" charset="0"/>
                        </a:rPr>
                        <a:t>TABLE1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en-US"/>
                    </a:p>
                  </a:txBody>
                  <a:tcPr/>
                </a:tc>
                <a:extLst>
                  <a:ext uri="{0D108BD9-81ED-4DB2-BD59-A6C34878D82A}">
                    <a16:rowId xmlns:a16="http://schemas.microsoft.com/office/drawing/2014/main" val="10000"/>
                  </a:ext>
                </a:extLst>
              </a:tr>
              <a:tr h="16668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charset="0"/>
                          <a:cs typeface="Arial" charset="0"/>
                        </a:rPr>
                        <a:t>A</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B</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827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charset="0"/>
                          <a:cs typeface="Arial" charset="0"/>
                        </a:rPr>
                        <a:t>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one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668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three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827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charset="0"/>
                          <a:cs typeface="Arial" charset="0"/>
                        </a:rPr>
                        <a:t>4</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join4</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500425" name="Group 265">
            <a:extLst>
              <a:ext uri="{FF2B5EF4-FFF2-40B4-BE49-F238E27FC236}">
                <a16:creationId xmlns:a16="http://schemas.microsoft.com/office/drawing/2014/main" id="{45140774-3B52-4E76-A04F-0C42AEFB95A9}"/>
              </a:ext>
            </a:extLst>
          </p:cNvPr>
          <p:cNvGraphicFramePr>
            <a:graphicFrameLocks noGrp="1"/>
          </p:cNvGraphicFramePr>
          <p:nvPr>
            <p:ph sz="quarter" idx="3"/>
          </p:nvPr>
        </p:nvGraphicFramePr>
        <p:xfrm>
          <a:off x="6477000" y="1371600"/>
          <a:ext cx="2362200" cy="685800"/>
        </p:xfrm>
        <a:graphic>
          <a:graphicData uri="http://schemas.openxmlformats.org/drawingml/2006/table">
            <a:tbl>
              <a:tblPr/>
              <a:tblGrid>
                <a:gridCol w="1319213">
                  <a:extLst>
                    <a:ext uri="{9D8B030D-6E8A-4147-A177-3AD203B41FA5}">
                      <a16:colId xmlns:a16="http://schemas.microsoft.com/office/drawing/2014/main" val="20000"/>
                    </a:ext>
                  </a:extLst>
                </a:gridCol>
                <a:gridCol w="1042987">
                  <a:extLst>
                    <a:ext uri="{9D8B030D-6E8A-4147-A177-3AD203B41FA5}">
                      <a16:colId xmlns:a16="http://schemas.microsoft.com/office/drawing/2014/main" val="20001"/>
                    </a:ext>
                  </a:extLst>
                </a:gridCol>
              </a:tblGrid>
              <a:tr h="171450">
                <a:tc gridSpan="2">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TABLE2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en-US"/>
                    </a:p>
                  </a:txBody>
                  <a:tcPr/>
                </a:tc>
                <a:extLst>
                  <a:ext uri="{0D108BD9-81ED-4DB2-BD59-A6C34878D82A}">
                    <a16:rowId xmlns:a16="http://schemas.microsoft.com/office/drawing/2014/main" val="10000"/>
                  </a:ext>
                </a:extLst>
              </a:tr>
              <a:tr h="1714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C</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14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two</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14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4</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four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500426" name="Group 266">
            <a:extLst>
              <a:ext uri="{FF2B5EF4-FFF2-40B4-BE49-F238E27FC236}">
                <a16:creationId xmlns:a16="http://schemas.microsoft.com/office/drawing/2014/main" id="{86B55A81-A4CE-4BA6-8596-09304267557E}"/>
              </a:ext>
            </a:extLst>
          </p:cNvPr>
          <p:cNvGraphicFramePr>
            <a:graphicFrameLocks noGrp="1"/>
          </p:cNvGraphicFramePr>
          <p:nvPr>
            <p:extLst>
              <p:ext uri="{D42A27DB-BD31-4B8C-83A1-F6EECF244321}">
                <p14:modId xmlns:p14="http://schemas.microsoft.com/office/powerpoint/2010/main" val="3992393843"/>
              </p:ext>
            </p:extLst>
          </p:nvPr>
        </p:nvGraphicFramePr>
        <p:xfrm>
          <a:off x="2301240" y="5362575"/>
          <a:ext cx="3403600" cy="488950"/>
        </p:xfrm>
        <a:graphic>
          <a:graphicData uri="http://schemas.openxmlformats.org/drawingml/2006/table">
            <a:tbl>
              <a:tblPr/>
              <a:tblGrid>
                <a:gridCol w="850900">
                  <a:extLst>
                    <a:ext uri="{9D8B030D-6E8A-4147-A177-3AD203B41FA5}">
                      <a16:colId xmlns:a16="http://schemas.microsoft.com/office/drawing/2014/main" val="20000"/>
                    </a:ext>
                  </a:extLst>
                </a:gridCol>
                <a:gridCol w="850900">
                  <a:extLst>
                    <a:ext uri="{9D8B030D-6E8A-4147-A177-3AD203B41FA5}">
                      <a16:colId xmlns:a16="http://schemas.microsoft.com/office/drawing/2014/main" val="20001"/>
                    </a:ext>
                  </a:extLst>
                </a:gridCol>
                <a:gridCol w="850900">
                  <a:extLst>
                    <a:ext uri="{9D8B030D-6E8A-4147-A177-3AD203B41FA5}">
                      <a16:colId xmlns:a16="http://schemas.microsoft.com/office/drawing/2014/main" val="20002"/>
                    </a:ext>
                  </a:extLst>
                </a:gridCol>
                <a:gridCol w="850900">
                  <a:extLst>
                    <a:ext uri="{9D8B030D-6E8A-4147-A177-3AD203B41FA5}">
                      <a16:colId xmlns:a16="http://schemas.microsoft.com/office/drawing/2014/main" val="20003"/>
                    </a:ext>
                  </a:extLst>
                </a:gridCol>
              </a:tblGrid>
              <a:tr h="24479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charset="0"/>
                          <a:cs typeface="Arial" charset="0"/>
                        </a:rPr>
                        <a:t>A</a:t>
                      </a:r>
                      <a:endParaRPr kumimoji="0" lang="en-US" altLang="en-US" sz="2400" b="0" i="0" u="none" strike="noStrike" cap="none" normalizeH="0" baseline="0">
                        <a:ln>
                          <a:noFill/>
                        </a:ln>
                        <a:solidFill>
                          <a:schemeClr val="tx1"/>
                        </a:solidFill>
                        <a:effectLst/>
                        <a:latin typeface="Times New Roman" pitchFamily="18" charset="0"/>
                      </a:endParaRPr>
                    </a:p>
                  </a:txBody>
                  <a:tcPr marT="45779" marB="4577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B</a:t>
                      </a:r>
                      <a:endParaRPr kumimoji="0" lang="en-US" altLang="en-US" sz="2400" b="0" i="0" u="none" strike="noStrike" cap="none" normalizeH="0" baseline="0">
                        <a:ln>
                          <a:noFill/>
                        </a:ln>
                        <a:solidFill>
                          <a:schemeClr val="tx1"/>
                        </a:solidFill>
                        <a:effectLst/>
                        <a:latin typeface="Times New Roman" pitchFamily="18" charset="0"/>
                      </a:endParaRPr>
                    </a:p>
                  </a:txBody>
                  <a:tcPr marT="45779" marB="4577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C</a:t>
                      </a:r>
                      <a:endParaRPr kumimoji="0" lang="en-US" altLang="en-US" sz="2400" b="0" i="0" u="none" strike="noStrike" cap="none" normalizeH="0" baseline="0">
                        <a:ln>
                          <a:noFill/>
                        </a:ln>
                        <a:solidFill>
                          <a:schemeClr val="tx1"/>
                        </a:solidFill>
                        <a:effectLst/>
                        <a:latin typeface="Times New Roman" pitchFamily="18" charset="0"/>
                      </a:endParaRPr>
                    </a:p>
                  </a:txBody>
                  <a:tcPr marT="45779" marB="4577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a:t>
                      </a:r>
                      <a:endParaRPr kumimoji="0" lang="en-US" altLang="en-US" sz="2400" b="0" i="0" u="none" strike="noStrike" cap="none" normalizeH="0" baseline="0">
                        <a:ln>
                          <a:noFill/>
                        </a:ln>
                        <a:solidFill>
                          <a:schemeClr val="tx1"/>
                        </a:solidFill>
                        <a:effectLst/>
                        <a:latin typeface="Times New Roman" pitchFamily="18" charset="0"/>
                      </a:endParaRPr>
                    </a:p>
                  </a:txBody>
                  <a:tcPr marT="45779" marB="4577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244157">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charset="0"/>
                          <a:cs typeface="Arial" charset="0"/>
                        </a:rPr>
                        <a:t>4</a:t>
                      </a:r>
                      <a:endParaRPr kumimoji="0" lang="en-US" altLang="en-US" sz="2400" b="0" i="0" u="none" strike="noStrike" cap="none" normalizeH="0" baseline="0">
                        <a:ln>
                          <a:noFill/>
                        </a:ln>
                        <a:solidFill>
                          <a:schemeClr val="tx1"/>
                        </a:solidFill>
                        <a:effectLst/>
                        <a:latin typeface="Times New Roman" pitchFamily="18" charset="0"/>
                      </a:endParaRPr>
                    </a:p>
                  </a:txBody>
                  <a:tcPr marT="45779" marB="4577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join4</a:t>
                      </a:r>
                      <a:endParaRPr kumimoji="0" lang="en-US" altLang="en-US" sz="2400" b="0" i="0" u="none" strike="noStrike" cap="none" normalizeH="0" baseline="0">
                        <a:ln>
                          <a:noFill/>
                        </a:ln>
                        <a:solidFill>
                          <a:schemeClr val="tx1"/>
                        </a:solidFill>
                        <a:effectLst/>
                        <a:latin typeface="Times New Roman" pitchFamily="18" charset="0"/>
                      </a:endParaRPr>
                    </a:p>
                  </a:txBody>
                  <a:tcPr marT="45779" marB="4577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4</a:t>
                      </a:r>
                      <a:endParaRPr kumimoji="0" lang="en-US" altLang="en-US" sz="2400" b="0" i="0" u="none" strike="noStrike" cap="none" normalizeH="0" baseline="0">
                        <a:ln>
                          <a:noFill/>
                        </a:ln>
                        <a:solidFill>
                          <a:schemeClr val="tx1"/>
                        </a:solidFill>
                        <a:effectLst/>
                        <a:latin typeface="Times New Roman" pitchFamily="18" charset="0"/>
                      </a:endParaRPr>
                    </a:p>
                  </a:txBody>
                  <a:tcPr marT="45779" marB="4577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four</a:t>
                      </a:r>
                      <a:endParaRPr kumimoji="0" lang="en-US" altLang="en-US" sz="2400" b="0" i="0" u="none" strike="noStrike" cap="none" normalizeH="0" baseline="0" dirty="0">
                        <a:ln>
                          <a:noFill/>
                        </a:ln>
                        <a:solidFill>
                          <a:schemeClr val="tx1"/>
                        </a:solidFill>
                        <a:effectLst/>
                        <a:latin typeface="Times New Roman" pitchFamily="18" charset="0"/>
                      </a:endParaRPr>
                    </a:p>
                  </a:txBody>
                  <a:tcPr marT="45779" marB="4577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500423" name="Group 263">
            <a:extLst>
              <a:ext uri="{FF2B5EF4-FFF2-40B4-BE49-F238E27FC236}">
                <a16:creationId xmlns:a16="http://schemas.microsoft.com/office/drawing/2014/main" id="{A1B5B0DA-E18F-4B29-B673-BA2AAAD3A0C4}"/>
              </a:ext>
            </a:extLst>
          </p:cNvPr>
          <p:cNvGraphicFramePr>
            <a:graphicFrameLocks noGrp="1"/>
          </p:cNvGraphicFramePr>
          <p:nvPr>
            <p:extLst>
              <p:ext uri="{D42A27DB-BD31-4B8C-83A1-F6EECF244321}">
                <p14:modId xmlns:p14="http://schemas.microsoft.com/office/powerpoint/2010/main" val="1128703883"/>
              </p:ext>
            </p:extLst>
          </p:nvPr>
        </p:nvGraphicFramePr>
        <p:xfrm>
          <a:off x="7108092" y="5118100"/>
          <a:ext cx="2438400" cy="9779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2444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Arial" charset="0"/>
                          <a:cs typeface="Arial" charset="0"/>
                        </a:rPr>
                        <a:t>A</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B</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C</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2444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three</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charset="0"/>
                          <a:cs typeface="Arial" charset="0"/>
                        </a:rPr>
                        <a:t>1</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one</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charset="0"/>
                          <a:cs typeface="Arial" charset="0"/>
                        </a:rPr>
                        <a:t>4</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join4</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4</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four</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9AB6C7C5-F980-405B-81CD-A0BBCA61B1CE}"/>
              </a:ext>
            </a:extLst>
          </p:cNvPr>
          <p:cNvSpPr>
            <a:spLocks noChangeArrowheads="1"/>
          </p:cNvSpPr>
          <p:nvPr/>
        </p:nvSpPr>
        <p:spPr bwMode="auto">
          <a:xfrm>
            <a:off x="1752600" y="2895600"/>
            <a:ext cx="8305800" cy="3048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6147" name="Rectangle 3">
            <a:extLst>
              <a:ext uri="{FF2B5EF4-FFF2-40B4-BE49-F238E27FC236}">
                <a16:creationId xmlns:a16="http://schemas.microsoft.com/office/drawing/2014/main" id="{BA724186-E4AB-4632-AEDF-6191F9BA87F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6148" name="Rectangle 4">
            <a:extLst>
              <a:ext uri="{FF2B5EF4-FFF2-40B4-BE49-F238E27FC236}">
                <a16:creationId xmlns:a16="http://schemas.microsoft.com/office/drawing/2014/main" id="{F1080181-D6A4-4955-B845-FCD8DB06DC30}"/>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Basic SQL Skills</a:t>
            </a:r>
          </a:p>
          <a:p>
            <a:pPr lvl="1" eaLnBrk="1" hangingPunct="1"/>
            <a:r>
              <a:rPr lang="en-US" altLang="en-US" sz="1200" b="1" dirty="0"/>
              <a:t>Select Query</a:t>
            </a:r>
          </a:p>
          <a:p>
            <a:pPr lvl="1" eaLnBrk="1" hangingPunct="1"/>
            <a:r>
              <a:rPr lang="en-US" altLang="en-US" sz="1200" b="1" dirty="0"/>
              <a:t>Aggregation </a:t>
            </a:r>
          </a:p>
          <a:p>
            <a:pPr lvl="1" eaLnBrk="1" hangingPunct="1"/>
            <a:r>
              <a:rPr lang="en-US" altLang="en-US" sz="1200" b="1" dirty="0"/>
              <a:t>Subquery And Views</a:t>
            </a:r>
          </a:p>
          <a:p>
            <a:pPr lvl="1" eaLnBrk="1" hangingPunct="1"/>
            <a:r>
              <a:rPr lang="en-US" altLang="en-US" sz="1200" b="1" dirty="0"/>
              <a:t>Update, Select, and Insert</a:t>
            </a:r>
          </a:p>
          <a:p>
            <a:pPr lvl="1" eaLnBrk="1" hangingPunct="1"/>
            <a:r>
              <a:rPr lang="en-US" altLang="en-US" sz="1200" b="1" dirty="0"/>
              <a:t>Data Types and functions</a:t>
            </a:r>
          </a:p>
          <a:p>
            <a:pPr lvl="1" eaLnBrk="1" hangingPunct="1"/>
            <a:r>
              <a:rPr lang="en-US" altLang="en-US" sz="1200" b="1" dirty="0"/>
              <a:t>Joins</a:t>
            </a:r>
          </a:p>
          <a:p>
            <a:pPr eaLnBrk="1" hangingPunct="1"/>
            <a:r>
              <a:rPr lang="en-US" altLang="en-US" sz="1400" b="1" dirty="0"/>
              <a:t>Database Design and Implementation</a:t>
            </a:r>
          </a:p>
          <a:p>
            <a:pPr lvl="1" eaLnBrk="1" hangingPunct="1"/>
            <a:r>
              <a:rPr lang="en-US" altLang="en-US" sz="1200" b="1" dirty="0"/>
              <a:t>Create and Alter Tables</a:t>
            </a:r>
          </a:p>
          <a:p>
            <a:pPr lvl="1" eaLnBrk="1" hangingPunct="1"/>
            <a:r>
              <a:rPr lang="en-US" altLang="en-US" sz="1200" b="1" dirty="0"/>
              <a:t>Indexes and Keys</a:t>
            </a:r>
          </a:p>
          <a:p>
            <a:pPr lvl="1" eaLnBrk="1" hangingPunct="1"/>
            <a:r>
              <a:rPr lang="en-US" altLang="en-US" sz="1200" b="1" dirty="0"/>
              <a:t>System Objects</a:t>
            </a:r>
          </a:p>
          <a:p>
            <a:pPr marL="0" indent="0" eaLnBrk="1" hangingPunct="1">
              <a:buNone/>
            </a:pPr>
            <a:endParaRPr lang="en-US" altLang="en-US" sz="1400" b="1" dirty="0"/>
          </a:p>
        </p:txBody>
      </p:sp>
    </p:spTree>
    <p:extLst>
      <p:ext uri="{BB962C8B-B14F-4D97-AF65-F5344CB8AC3E}">
        <p14:creationId xmlns:p14="http://schemas.microsoft.com/office/powerpoint/2010/main" val="33237855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B48D6BEF-FE0B-4C5C-8EE9-38718C5B8E2E}"/>
              </a:ext>
            </a:extLst>
          </p:cNvPr>
          <p:cNvSpPr>
            <a:spLocks noGrp="1" noChangeArrowheads="1"/>
          </p:cNvSpPr>
          <p:nvPr>
            <p:ph type="title"/>
          </p:nvPr>
        </p:nvSpPr>
        <p:spPr/>
        <p:txBody>
          <a:bodyPr/>
          <a:lstStyle/>
          <a:p>
            <a:pPr eaLnBrk="1" hangingPunct="1"/>
            <a:r>
              <a:rPr lang="en-IE" altLang="en-US">
                <a:latin typeface="Arial" panose="020B0604020202020204" pitchFamily="34" charset="0"/>
              </a:rPr>
              <a:t>CREATE TABLE</a:t>
            </a:r>
            <a:endParaRPr lang="en-US" altLang="en-US">
              <a:latin typeface="Arial" panose="020B0604020202020204" pitchFamily="34" charset="0"/>
            </a:endParaRPr>
          </a:p>
        </p:txBody>
      </p:sp>
      <p:sp>
        <p:nvSpPr>
          <p:cNvPr id="64515" name="Rectangle 3">
            <a:extLst>
              <a:ext uri="{FF2B5EF4-FFF2-40B4-BE49-F238E27FC236}">
                <a16:creationId xmlns:a16="http://schemas.microsoft.com/office/drawing/2014/main" id="{920AE2A1-14A7-4465-B109-F82DAEECE1CA}"/>
              </a:ext>
            </a:extLst>
          </p:cNvPr>
          <p:cNvSpPr>
            <a:spLocks noGrp="1" noChangeArrowheads="1"/>
          </p:cNvSpPr>
          <p:nvPr>
            <p:ph type="body" idx="1"/>
          </p:nvPr>
        </p:nvSpPr>
        <p:spPr/>
        <p:txBody>
          <a:bodyPr/>
          <a:lstStyle/>
          <a:p>
            <a:pPr eaLnBrk="1" hangingPunct="1"/>
            <a:r>
              <a:rPr lang="en-US" altLang="en-US"/>
              <a:t>Create is to add a new table in the database</a:t>
            </a:r>
          </a:p>
          <a:p>
            <a:pPr eaLnBrk="1" hangingPunct="1"/>
            <a:endParaRPr lang="en-GB" altLang="en-US" b="1">
              <a:latin typeface="Courier New" panose="02070309020205020404" pitchFamily="49" charset="0"/>
            </a:endParaRPr>
          </a:p>
          <a:p>
            <a:pPr eaLnBrk="1" hangingPunct="1"/>
            <a:r>
              <a:rPr lang="en-US" altLang="en-US"/>
              <a:t>SQL Server example</a:t>
            </a:r>
            <a:endParaRPr lang="en-GB" altLang="en-US" sz="2000"/>
          </a:p>
          <a:p>
            <a:pPr lvl="1" eaLnBrk="1" hangingPunct="1">
              <a:buFont typeface="Wingdings" panose="05000000000000000000" pitchFamily="2" charset="2"/>
              <a:buNone/>
            </a:pPr>
            <a:r>
              <a:rPr lang="en-GB" altLang="en-US" noProof="1">
                <a:solidFill>
                  <a:srgbClr val="808080"/>
                </a:solidFill>
                <a:ea typeface="Arial Unicode MS" pitchFamily="34" charset="-128"/>
                <a:cs typeface="Times New Roman" panose="02020603050405020304" pitchFamily="18" charset="0"/>
              </a:rPr>
              <a:t>Create table Publisher</a:t>
            </a:r>
          </a:p>
          <a:p>
            <a:pPr lvl="1" eaLnBrk="1" hangingPunct="1">
              <a:buFont typeface="Wingdings" panose="05000000000000000000" pitchFamily="2" charset="2"/>
              <a:buNone/>
            </a:pPr>
            <a:r>
              <a:rPr lang="en-GB" altLang="en-US" noProof="1">
                <a:solidFill>
                  <a:srgbClr val="808080"/>
                </a:solidFill>
                <a:ea typeface="Arial Unicode MS" pitchFamily="34" charset="-128"/>
                <a:cs typeface="Times New Roman" panose="02020603050405020304" pitchFamily="18" charset="0"/>
              </a:rPr>
              <a:t> (PubID Int identity(1,1) NOT NULL,</a:t>
            </a:r>
          </a:p>
          <a:p>
            <a:pPr lvl="1" eaLnBrk="1" hangingPunct="1">
              <a:buFont typeface="Wingdings" panose="05000000000000000000" pitchFamily="2" charset="2"/>
              <a:buNone/>
            </a:pPr>
            <a:r>
              <a:rPr lang="en-GB" altLang="en-US" noProof="1">
                <a:solidFill>
                  <a:srgbClr val="808080"/>
                </a:solidFill>
                <a:ea typeface="Arial Unicode MS" pitchFamily="34" charset="-128"/>
                <a:cs typeface="Times New Roman" panose="02020603050405020304" pitchFamily="18" charset="0"/>
              </a:rPr>
              <a:t>  PubName  VARCHAR(100),</a:t>
            </a:r>
          </a:p>
          <a:p>
            <a:pPr lvl="1" eaLnBrk="1" hangingPunct="1">
              <a:buFont typeface="Wingdings" panose="05000000000000000000" pitchFamily="2" charset="2"/>
              <a:buNone/>
            </a:pPr>
            <a:r>
              <a:rPr lang="en-GB" altLang="en-US" noProof="1">
                <a:solidFill>
                  <a:srgbClr val="808080"/>
                </a:solidFill>
                <a:ea typeface="Arial Unicode MS" pitchFamily="34" charset="-128"/>
                <a:cs typeface="Times New Roman" panose="02020603050405020304" pitchFamily="18" charset="0"/>
              </a:rPr>
              <a:t>  PubPhone VARCHAR(20),</a:t>
            </a:r>
          </a:p>
          <a:p>
            <a:pPr lvl="1" eaLnBrk="1" hangingPunct="1">
              <a:buFont typeface="Wingdings" panose="05000000000000000000" pitchFamily="2" charset="2"/>
              <a:buNone/>
            </a:pPr>
            <a:r>
              <a:rPr lang="en-GB" altLang="en-US" noProof="1">
                <a:solidFill>
                  <a:srgbClr val="808080"/>
                </a:solidFill>
                <a:ea typeface="Arial Unicode MS" pitchFamily="34" charset="-128"/>
                <a:cs typeface="Times New Roman" panose="02020603050405020304" pitchFamily="18" charset="0"/>
              </a:rPr>
              <a:t>	primary key (PubID))</a:t>
            </a:r>
          </a:p>
          <a:p>
            <a:pPr eaLnBrk="1" hangingPunct="1">
              <a:buFont typeface="Wingdings" panose="05000000000000000000" pitchFamily="2" charset="2"/>
              <a:buNone/>
            </a:pPr>
            <a:endParaRPr lang="en-US" altLang="en-US" sz="1400">
              <a:solidFill>
                <a:srgbClr val="808080"/>
              </a:solidFill>
              <a:ea typeface="Arial Unicode MS" pitchFamily="34" charset="-128"/>
              <a:cs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E5905E6-9940-459B-839E-C1068EA9DC46}"/>
              </a:ext>
            </a:extLst>
          </p:cNvPr>
          <p:cNvSpPr>
            <a:spLocks noGrp="1" noChangeArrowheads="1"/>
          </p:cNvSpPr>
          <p:nvPr>
            <p:ph type="title"/>
          </p:nvPr>
        </p:nvSpPr>
        <p:spPr/>
        <p:txBody>
          <a:bodyPr/>
          <a:lstStyle/>
          <a:p>
            <a:pPr eaLnBrk="1" hangingPunct="1"/>
            <a:r>
              <a:rPr lang="en-GB" altLang="en-US">
                <a:latin typeface="Arial" panose="020B0604020202020204" pitchFamily="34" charset="0"/>
              </a:rPr>
              <a:t>ALTER, DROP and TRUNCATE TABLE</a:t>
            </a:r>
            <a:endParaRPr lang="en-US" altLang="en-US">
              <a:latin typeface="Arial" panose="020B0604020202020204" pitchFamily="34" charset="0"/>
            </a:endParaRPr>
          </a:p>
        </p:txBody>
      </p:sp>
      <p:sp>
        <p:nvSpPr>
          <p:cNvPr id="65539" name="Rectangle 3">
            <a:extLst>
              <a:ext uri="{FF2B5EF4-FFF2-40B4-BE49-F238E27FC236}">
                <a16:creationId xmlns:a16="http://schemas.microsoft.com/office/drawing/2014/main" id="{4555B909-9E20-41F8-BE17-E0BF2A58D01E}"/>
              </a:ext>
            </a:extLst>
          </p:cNvPr>
          <p:cNvSpPr>
            <a:spLocks noGrp="1" noChangeArrowheads="1"/>
          </p:cNvSpPr>
          <p:nvPr>
            <p:ph type="body" idx="1"/>
          </p:nvPr>
        </p:nvSpPr>
        <p:spPr/>
        <p:txBody>
          <a:bodyPr/>
          <a:lstStyle/>
          <a:p>
            <a:pPr eaLnBrk="1" hangingPunct="1"/>
            <a:r>
              <a:rPr lang="en-GB" altLang="en-US"/>
              <a:t>Alter is used to</a:t>
            </a:r>
          </a:p>
          <a:p>
            <a:pPr lvl="1" eaLnBrk="1" hangingPunct="1"/>
            <a:r>
              <a:rPr lang="en-GB" altLang="en-US"/>
              <a:t>Add a new column to the table</a:t>
            </a:r>
          </a:p>
          <a:p>
            <a:pPr lvl="1" eaLnBrk="1" hangingPunct="1"/>
            <a:r>
              <a:rPr lang="en-GB" altLang="en-US"/>
              <a:t>Delete a column from the table</a:t>
            </a:r>
          </a:p>
          <a:p>
            <a:pPr lvl="1" eaLnBrk="1" hangingPunct="1"/>
            <a:r>
              <a:rPr lang="en-GB" altLang="en-US"/>
              <a:t>Change column definition</a:t>
            </a:r>
          </a:p>
          <a:p>
            <a:pPr lvl="1" eaLnBrk="1" hangingPunct="1">
              <a:buFont typeface="Wingdings" panose="05000000000000000000" pitchFamily="2" charset="2"/>
              <a:buNone/>
            </a:pPr>
            <a:endParaRPr lang="en-US" altLang="en-US">
              <a:solidFill>
                <a:schemeClr val="accent2"/>
              </a:solidFill>
              <a:latin typeface="Courier New" panose="02070309020205020404" pitchFamily="49" charset="0"/>
            </a:endParaRPr>
          </a:p>
          <a:p>
            <a:pPr lvl="1" eaLnBrk="1" hangingPunct="1">
              <a:buFont typeface="Wingdings" panose="05000000000000000000" pitchFamily="2" charset="2"/>
              <a:buNone/>
            </a:pPr>
            <a:r>
              <a:rPr lang="en-US" altLang="en-US">
                <a:solidFill>
                  <a:srgbClr val="808080"/>
                </a:solidFill>
                <a:ea typeface="Arial Unicode MS" pitchFamily="34" charset="-128"/>
                <a:cs typeface="Times New Roman" panose="02020603050405020304" pitchFamily="18" charset="0"/>
              </a:rPr>
              <a:t>ALTER TABLE TableName </a:t>
            </a:r>
          </a:p>
          <a:p>
            <a:pPr lvl="1" eaLnBrk="1" hangingPunct="1">
              <a:buFont typeface="Wingdings" panose="05000000000000000000" pitchFamily="2" charset="2"/>
              <a:buNone/>
            </a:pPr>
            <a:r>
              <a:rPr lang="en-US" altLang="en-US">
                <a:solidFill>
                  <a:srgbClr val="808080"/>
                </a:solidFill>
                <a:ea typeface="Arial Unicode MS" pitchFamily="34" charset="-128"/>
                <a:cs typeface="Times New Roman" panose="02020603050405020304" pitchFamily="18" charset="0"/>
              </a:rPr>
              <a:t>  ADD ColName ColType[(size)] [unique][not null] |</a:t>
            </a:r>
          </a:p>
          <a:p>
            <a:pPr lvl="1" eaLnBrk="1" hangingPunct="1">
              <a:buFont typeface="Wingdings" panose="05000000000000000000" pitchFamily="2" charset="2"/>
              <a:buNone/>
            </a:pPr>
            <a:r>
              <a:rPr lang="en-US" altLang="en-US">
                <a:solidFill>
                  <a:srgbClr val="808080"/>
                </a:solidFill>
                <a:ea typeface="Arial Unicode MS" pitchFamily="34" charset="-128"/>
                <a:cs typeface="Times New Roman" panose="02020603050405020304" pitchFamily="18" charset="0"/>
              </a:rPr>
              <a:t>  DROP COLUMN ColName</a:t>
            </a:r>
          </a:p>
          <a:p>
            <a:pPr eaLnBrk="1" hangingPunct="1"/>
            <a:endParaRPr lang="en-US" altLang="en-US" sz="1400">
              <a:solidFill>
                <a:srgbClr val="808080"/>
              </a:solidFill>
              <a:ea typeface="Arial Unicode MS" pitchFamily="34" charset="-128"/>
              <a:cs typeface="Times New Roman" panose="02020603050405020304" pitchFamily="18" charset="0"/>
            </a:endParaRPr>
          </a:p>
          <a:p>
            <a:pPr eaLnBrk="1" hangingPunct="1"/>
            <a:r>
              <a:rPr lang="en-GB" altLang="en-US"/>
              <a:t>Drop is used to delete a table</a:t>
            </a:r>
          </a:p>
          <a:p>
            <a:pPr lvl="1" eaLnBrk="1" hangingPunct="1">
              <a:buFont typeface="Wingdings" panose="05000000000000000000" pitchFamily="2" charset="2"/>
              <a:buNone/>
            </a:pPr>
            <a:endParaRPr lang="en-US" altLang="en-US">
              <a:solidFill>
                <a:srgbClr val="0000FF"/>
              </a:solidFill>
            </a:endParaRPr>
          </a:p>
          <a:p>
            <a:pPr lvl="1" eaLnBrk="1" hangingPunct="1">
              <a:buFont typeface="Wingdings" panose="05000000000000000000" pitchFamily="2" charset="2"/>
              <a:buNone/>
            </a:pPr>
            <a:r>
              <a:rPr lang="en-US" altLang="en-US" noProof="1">
                <a:solidFill>
                  <a:srgbClr val="808080"/>
                </a:solidFill>
                <a:ea typeface="Arial Unicode MS" pitchFamily="34" charset="-128"/>
              </a:rPr>
              <a:t>DROP TABLE TableName</a:t>
            </a:r>
            <a:endParaRPr lang="en-US" altLang="en-US">
              <a:solidFill>
                <a:srgbClr val="808080"/>
              </a:solidFill>
              <a:ea typeface="Arial Unicode MS" pitchFamily="34" charset="-128"/>
            </a:endParaRPr>
          </a:p>
          <a:p>
            <a:pPr lvl="1" eaLnBrk="1" hangingPunct="1">
              <a:buFont typeface="Wingdings" panose="05000000000000000000" pitchFamily="2" charset="2"/>
              <a:buNone/>
            </a:pPr>
            <a:endParaRPr lang="en-US" altLang="en-US">
              <a:solidFill>
                <a:srgbClr val="808080"/>
              </a:solidFill>
              <a:ea typeface="Arial Unicode MS" pitchFamily="34" charset="-128"/>
            </a:endParaRPr>
          </a:p>
          <a:p>
            <a:pPr eaLnBrk="1" hangingPunct="1"/>
            <a:r>
              <a:rPr lang="en-GB" altLang="en-US"/>
              <a:t>Truncate  is used to delete all data in a table. This is much faster than using “Delete” statement if you want to delete the whole data in a table</a:t>
            </a:r>
          </a:p>
          <a:p>
            <a:pPr lvl="1" eaLnBrk="1" hangingPunct="1">
              <a:buFont typeface="Wingdings" panose="05000000000000000000" pitchFamily="2" charset="2"/>
              <a:buNone/>
            </a:pPr>
            <a:endParaRPr lang="en-US" altLang="en-US">
              <a:solidFill>
                <a:srgbClr val="0000FF"/>
              </a:solidFill>
            </a:endParaRPr>
          </a:p>
          <a:p>
            <a:pPr lvl="1" eaLnBrk="1" hangingPunct="1">
              <a:buFont typeface="Wingdings" panose="05000000000000000000" pitchFamily="2" charset="2"/>
              <a:buNone/>
            </a:pPr>
            <a:r>
              <a:rPr lang="en-US" altLang="en-US" noProof="1">
                <a:solidFill>
                  <a:srgbClr val="808080"/>
                </a:solidFill>
                <a:ea typeface="Arial Unicode MS" pitchFamily="34" charset="-128"/>
              </a:rPr>
              <a:t>TRUNCATE TABLE TableName</a:t>
            </a:r>
            <a:endParaRPr lang="en-US" altLang="en-US">
              <a:solidFill>
                <a:srgbClr val="808080"/>
              </a:solidFill>
              <a:ea typeface="Arial Unicode MS" pitchFamily="34" charset="-128"/>
            </a:endParaRPr>
          </a:p>
          <a:p>
            <a:pPr lvl="1" eaLnBrk="1" hangingPunct="1">
              <a:buFont typeface="Wingdings" panose="05000000000000000000" pitchFamily="2" charset="2"/>
              <a:buNone/>
            </a:pPr>
            <a:endParaRPr lang="en-US" altLang="en-US">
              <a:solidFill>
                <a:srgbClr val="808080"/>
              </a:solidFill>
              <a:ea typeface="Arial Unicode MS" pitchFamily="34" charset="-128"/>
            </a:endParaRPr>
          </a:p>
          <a:p>
            <a:pPr lvl="1" eaLnBrk="1" hangingPunct="1">
              <a:buFont typeface="Wingdings" panose="05000000000000000000" pitchFamily="2" charset="2"/>
              <a:buNone/>
            </a:pPr>
            <a:endParaRPr lang="en-US" altLang="en-US">
              <a:solidFill>
                <a:srgbClr val="808080"/>
              </a:solidFill>
              <a:ea typeface="Arial Unicode MS" pitchFamily="34" charset="-128"/>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207998B-2A11-4E2F-B449-19B93A6CFB2E}"/>
              </a:ext>
            </a:extLst>
          </p:cNvPr>
          <p:cNvSpPr>
            <a:spLocks noGrp="1" noChangeArrowheads="1"/>
          </p:cNvSpPr>
          <p:nvPr>
            <p:ph type="title"/>
          </p:nvPr>
        </p:nvSpPr>
        <p:spPr/>
        <p:txBody>
          <a:bodyPr/>
          <a:lstStyle/>
          <a:p>
            <a:pPr eaLnBrk="1" hangingPunct="1"/>
            <a:r>
              <a:rPr lang="en-US" altLang="en-US">
                <a:latin typeface="Arial" panose="020B0604020202020204" pitchFamily="34" charset="0"/>
              </a:rPr>
              <a:t>Difference Between Truncate, Drop and Delete Table	</a:t>
            </a:r>
          </a:p>
        </p:txBody>
      </p:sp>
      <p:sp>
        <p:nvSpPr>
          <p:cNvPr id="66563" name="Rectangle 3">
            <a:extLst>
              <a:ext uri="{FF2B5EF4-FFF2-40B4-BE49-F238E27FC236}">
                <a16:creationId xmlns:a16="http://schemas.microsoft.com/office/drawing/2014/main" id="{AEBF0B43-2BA5-49B0-93BF-2C681F169CE3}"/>
              </a:ext>
            </a:extLst>
          </p:cNvPr>
          <p:cNvSpPr>
            <a:spLocks noGrp="1" noChangeArrowheads="1"/>
          </p:cNvSpPr>
          <p:nvPr>
            <p:ph type="body" idx="1"/>
          </p:nvPr>
        </p:nvSpPr>
        <p:spPr/>
        <p:txBody>
          <a:bodyPr>
            <a:normAutofit fontScale="92500" lnSpcReduction="10000"/>
          </a:bodyPr>
          <a:lstStyle/>
          <a:p>
            <a:pPr eaLnBrk="1" hangingPunct="1">
              <a:lnSpc>
                <a:spcPct val="80000"/>
              </a:lnSpc>
            </a:pPr>
            <a:r>
              <a:rPr lang="en-US" altLang="en-US"/>
              <a:t>Truncate and Delete only delete the rows from the table, whereas Drop delete the table itself from the database.</a:t>
            </a:r>
          </a:p>
          <a:p>
            <a:pPr eaLnBrk="1" hangingPunct="1">
              <a:lnSpc>
                <a:spcPct val="80000"/>
              </a:lnSpc>
            </a:pPr>
            <a:endParaRPr lang="en-US" altLang="en-US"/>
          </a:p>
          <a:p>
            <a:pPr eaLnBrk="1" hangingPunct="1">
              <a:lnSpc>
                <a:spcPct val="80000"/>
              </a:lnSpc>
            </a:pPr>
            <a:r>
              <a:rPr lang="en-US" altLang="en-US"/>
              <a:t>The TRUNCATE TABLE statement is a fast, no logged method of deleting all rows in a table. TRUNCATE TABLE is functionally the same to the DELETE statement without a WHERE clause. However, TRUNCATE TABLE is faster and uses fewer system and transaction log resources.</a:t>
            </a:r>
          </a:p>
          <a:p>
            <a:pPr eaLnBrk="1" hangingPunct="1">
              <a:lnSpc>
                <a:spcPct val="80000"/>
              </a:lnSpc>
            </a:pPr>
            <a:endParaRPr lang="en-US" altLang="en-US"/>
          </a:p>
          <a:p>
            <a:pPr eaLnBrk="1" hangingPunct="1">
              <a:lnSpc>
                <a:spcPct val="80000"/>
              </a:lnSpc>
            </a:pPr>
            <a:r>
              <a:rPr lang="en-US" altLang="en-US"/>
              <a:t>Compared to the DELETE statement, TRUNCATE TABLE has the following advantages:</a:t>
            </a:r>
          </a:p>
          <a:p>
            <a:pPr lvl="1" eaLnBrk="1" hangingPunct="1">
              <a:lnSpc>
                <a:spcPct val="80000"/>
              </a:lnSpc>
            </a:pPr>
            <a:r>
              <a:rPr lang="en-US" altLang="en-US"/>
              <a:t>Less transaction log space is used.</a:t>
            </a:r>
            <a:br>
              <a:rPr lang="en-US" altLang="en-US"/>
            </a:br>
            <a:r>
              <a:rPr lang="en-US" altLang="en-US"/>
              <a:t>The DELETE statement removes rows one at a time and records an entry in the transaction log for each deleted row. TRUNCATE TABLE removes the data by deallocating the data pages used to store the table data and records only the page deallocations in the transaction log. </a:t>
            </a:r>
            <a:br>
              <a:rPr lang="en-US" altLang="en-US"/>
            </a:br>
            <a:br>
              <a:rPr lang="en-US" altLang="en-US"/>
            </a:br>
            <a:endParaRPr lang="en-US" altLang="en-US"/>
          </a:p>
          <a:p>
            <a:pPr lvl="1" eaLnBrk="1" hangingPunct="1">
              <a:lnSpc>
                <a:spcPct val="80000"/>
              </a:lnSpc>
            </a:pPr>
            <a:r>
              <a:rPr lang="en-US" altLang="en-US"/>
              <a:t>Fewer locks are typically used.</a:t>
            </a:r>
            <a:br>
              <a:rPr lang="en-US" altLang="en-US"/>
            </a:br>
            <a:r>
              <a:rPr lang="en-US" altLang="en-US"/>
              <a:t>When the DELETE statement is executed using a row lock, each row in the table is locked for deletion. TRUNCATE TABLE always locks the table and page but not each row. </a:t>
            </a:r>
            <a:br>
              <a:rPr lang="en-US" altLang="en-US"/>
            </a:br>
            <a:br>
              <a:rPr lang="en-US" altLang="en-US"/>
            </a:br>
            <a:endParaRPr lang="en-US" altLang="en-US"/>
          </a:p>
          <a:p>
            <a:pPr lvl="1" eaLnBrk="1" hangingPunct="1">
              <a:lnSpc>
                <a:spcPct val="80000"/>
              </a:lnSpc>
            </a:pPr>
            <a:r>
              <a:rPr lang="en-US" altLang="en-US"/>
              <a:t>Without exception, zero pages are left in the table.</a:t>
            </a:r>
            <a:br>
              <a:rPr lang="en-US" altLang="en-US"/>
            </a:br>
            <a:r>
              <a:rPr lang="en-US" altLang="en-US"/>
              <a:t>After a DELETE statement is executed, the table can still contain empty pages. For example, empty pages in a heap cannot be deallocated without at least an exclusive (LCK_M_X) table lock. If the delete operation does not use a table lock, the table (heap) will contain many empty pages. For indexes, the delete operation can leave empty pages behind, although these pages will be deallocated quickly by a background cleanup process </a:t>
            </a:r>
          </a:p>
        </p:txBody>
      </p:sp>
      <p:sp>
        <p:nvSpPr>
          <p:cNvPr id="66564" name="Rectangle 4">
            <a:extLst>
              <a:ext uri="{FF2B5EF4-FFF2-40B4-BE49-F238E27FC236}">
                <a16:creationId xmlns:a16="http://schemas.microsoft.com/office/drawing/2014/main" id="{5DE23C21-D38E-448C-A704-8F6F10DBB39C}"/>
              </a:ext>
            </a:extLst>
          </p:cNvPr>
          <p:cNvSpPr>
            <a:spLocks noChangeArrowheads="1"/>
          </p:cNvSpPr>
          <p:nvPr/>
        </p:nvSpPr>
        <p:spPr bwMode="auto">
          <a:xfrm>
            <a:off x="1524001" y="-4336"/>
            <a:ext cx="18473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a:p>
            <a:endParaRPr lang="en-US" altLang="en-US" sz="2400">
              <a:latin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9AB6C7C5-F980-405B-81CD-A0BBCA61B1CE}"/>
              </a:ext>
            </a:extLst>
          </p:cNvPr>
          <p:cNvSpPr>
            <a:spLocks noChangeArrowheads="1"/>
          </p:cNvSpPr>
          <p:nvPr/>
        </p:nvSpPr>
        <p:spPr bwMode="auto">
          <a:xfrm>
            <a:off x="1752600" y="3139222"/>
            <a:ext cx="8305800" cy="289778"/>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6147" name="Rectangle 3">
            <a:extLst>
              <a:ext uri="{FF2B5EF4-FFF2-40B4-BE49-F238E27FC236}">
                <a16:creationId xmlns:a16="http://schemas.microsoft.com/office/drawing/2014/main" id="{BA724186-E4AB-4632-AEDF-6191F9BA87F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6148" name="Rectangle 4">
            <a:extLst>
              <a:ext uri="{FF2B5EF4-FFF2-40B4-BE49-F238E27FC236}">
                <a16:creationId xmlns:a16="http://schemas.microsoft.com/office/drawing/2014/main" id="{F1080181-D6A4-4955-B845-FCD8DB06DC30}"/>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Basic SQL Skills</a:t>
            </a:r>
          </a:p>
          <a:p>
            <a:pPr lvl="1" eaLnBrk="1" hangingPunct="1"/>
            <a:r>
              <a:rPr lang="en-US" altLang="en-US" sz="1200" b="1" dirty="0"/>
              <a:t>Select Query</a:t>
            </a:r>
          </a:p>
          <a:p>
            <a:pPr lvl="1" eaLnBrk="1" hangingPunct="1"/>
            <a:r>
              <a:rPr lang="en-US" altLang="en-US" sz="1200" b="1" dirty="0"/>
              <a:t>Aggregation </a:t>
            </a:r>
          </a:p>
          <a:p>
            <a:pPr lvl="1" eaLnBrk="1" hangingPunct="1"/>
            <a:r>
              <a:rPr lang="en-US" altLang="en-US" sz="1200" b="1" dirty="0"/>
              <a:t>Subquery And Views</a:t>
            </a:r>
          </a:p>
          <a:p>
            <a:pPr lvl="1" eaLnBrk="1" hangingPunct="1"/>
            <a:r>
              <a:rPr lang="en-US" altLang="en-US" sz="1200" b="1" dirty="0"/>
              <a:t>Update, Select, and Insert</a:t>
            </a:r>
          </a:p>
          <a:p>
            <a:pPr lvl="1" eaLnBrk="1" hangingPunct="1"/>
            <a:r>
              <a:rPr lang="en-US" altLang="en-US" sz="1200" b="1" dirty="0"/>
              <a:t>Data Types and functions</a:t>
            </a:r>
          </a:p>
          <a:p>
            <a:pPr lvl="1" eaLnBrk="1" hangingPunct="1"/>
            <a:r>
              <a:rPr lang="en-US" altLang="en-US" sz="1200" b="1" dirty="0"/>
              <a:t>Joins</a:t>
            </a:r>
          </a:p>
          <a:p>
            <a:pPr eaLnBrk="1" hangingPunct="1"/>
            <a:r>
              <a:rPr lang="en-US" altLang="en-US" sz="1400" b="1" dirty="0"/>
              <a:t>Database Design and Implementation</a:t>
            </a:r>
          </a:p>
          <a:p>
            <a:pPr lvl="1" eaLnBrk="1" hangingPunct="1"/>
            <a:r>
              <a:rPr lang="en-US" altLang="en-US" sz="1200" b="1" dirty="0"/>
              <a:t>Create and Alter Tables</a:t>
            </a:r>
          </a:p>
          <a:p>
            <a:pPr lvl="1" eaLnBrk="1" hangingPunct="1"/>
            <a:r>
              <a:rPr lang="en-US" altLang="en-US" sz="1200" b="1" dirty="0"/>
              <a:t>Indexes and Keys</a:t>
            </a:r>
          </a:p>
          <a:p>
            <a:pPr lvl="1" eaLnBrk="1" hangingPunct="1"/>
            <a:r>
              <a:rPr lang="en-US" altLang="en-US" sz="1200" b="1" dirty="0"/>
              <a:t>System Objects</a:t>
            </a:r>
          </a:p>
          <a:p>
            <a:pPr marL="0" indent="0" eaLnBrk="1" hangingPunct="1">
              <a:buNone/>
            </a:pPr>
            <a:endParaRPr lang="en-US" altLang="en-US" sz="1400" b="1" dirty="0"/>
          </a:p>
        </p:txBody>
      </p:sp>
    </p:spTree>
    <p:extLst>
      <p:ext uri="{BB962C8B-B14F-4D97-AF65-F5344CB8AC3E}">
        <p14:creationId xmlns:p14="http://schemas.microsoft.com/office/powerpoint/2010/main" val="7504192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1D4ABAF5-25F4-40C8-AF70-76BD27A6A135}"/>
              </a:ext>
            </a:extLst>
          </p:cNvPr>
          <p:cNvSpPr>
            <a:spLocks noGrp="1" noChangeArrowheads="1"/>
          </p:cNvSpPr>
          <p:nvPr>
            <p:ph type="title"/>
          </p:nvPr>
        </p:nvSpPr>
        <p:spPr/>
        <p:txBody>
          <a:bodyPr/>
          <a:lstStyle/>
          <a:p>
            <a:pPr eaLnBrk="1" hangingPunct="1"/>
            <a:r>
              <a:rPr lang="en-US" altLang="en-US">
                <a:latin typeface="Arial" panose="020B0604020202020204" pitchFamily="34" charset="0"/>
              </a:rPr>
              <a:t>Indexes</a:t>
            </a:r>
          </a:p>
        </p:txBody>
      </p:sp>
      <p:sp>
        <p:nvSpPr>
          <p:cNvPr id="68611" name="Rectangle 3">
            <a:extLst>
              <a:ext uri="{FF2B5EF4-FFF2-40B4-BE49-F238E27FC236}">
                <a16:creationId xmlns:a16="http://schemas.microsoft.com/office/drawing/2014/main" id="{2B741AE8-87C3-4672-AABC-CBC6D1A77DD5}"/>
              </a:ext>
            </a:extLst>
          </p:cNvPr>
          <p:cNvSpPr>
            <a:spLocks noGrp="1" noChangeArrowheads="1"/>
          </p:cNvSpPr>
          <p:nvPr>
            <p:ph type="body" idx="1"/>
          </p:nvPr>
        </p:nvSpPr>
        <p:spPr/>
        <p:txBody>
          <a:bodyPr/>
          <a:lstStyle/>
          <a:p>
            <a:pPr eaLnBrk="1" hangingPunct="1"/>
            <a:r>
              <a:rPr lang="en-US" altLang="en-US"/>
              <a:t>An index is on-disk structures associated with a table or view that speeds retrieval of rows from the table or view. An index contains keys built from one or more columns in the table or view. These keys are stored in a structure (B-tree) that enables SQL Server to find the row or rows associated with the key values quickly and efficiently. </a:t>
            </a:r>
          </a:p>
          <a:p>
            <a:pPr eaLnBrk="1" hangingPunct="1"/>
            <a:endParaRPr lang="en-US" altLang="en-US"/>
          </a:p>
          <a:p>
            <a:pPr eaLnBrk="1" hangingPunct="1"/>
            <a:r>
              <a:rPr lang="en-US" altLang="en-US"/>
              <a:t>A table or view can contain the following types of indexes: </a:t>
            </a:r>
          </a:p>
          <a:p>
            <a:pPr lvl="1" eaLnBrk="1" hangingPunct="1"/>
            <a:r>
              <a:rPr lang="en-US" altLang="en-US"/>
              <a:t>Clustered </a:t>
            </a:r>
          </a:p>
          <a:p>
            <a:pPr lvl="1" eaLnBrk="1" hangingPunct="1"/>
            <a:r>
              <a:rPr lang="en-US" altLang="en-US"/>
              <a:t>Nonclustered </a:t>
            </a:r>
          </a:p>
          <a:p>
            <a:pPr lvl="1" eaLnBrk="1" hangingPunct="1"/>
            <a:endParaRPr lang="en-US" altLang="en-US"/>
          </a:p>
          <a:p>
            <a:pPr lvl="1" eaLnBrk="1" hangingPunct="1">
              <a:buFont typeface="Wingdings" panose="05000000000000000000" pitchFamily="2" charset="2"/>
              <a:buNone/>
            </a:pPr>
            <a:r>
              <a:rPr lang="en-US" altLang="en-US"/>
              <a:t>Read few more slides to understand Clustered and Non-Clustered indexes better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F17547B-6F10-4CEC-BEB2-196C34522C6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Indexes: Continued</a:t>
            </a:r>
          </a:p>
        </p:txBody>
      </p:sp>
      <p:sp>
        <p:nvSpPr>
          <p:cNvPr id="69635" name="Rectangle 3">
            <a:extLst>
              <a:ext uri="{FF2B5EF4-FFF2-40B4-BE49-F238E27FC236}">
                <a16:creationId xmlns:a16="http://schemas.microsoft.com/office/drawing/2014/main" id="{7038BC1E-A4CE-4BF7-ABB4-D0B03C4F9EF7}"/>
              </a:ext>
            </a:extLst>
          </p:cNvPr>
          <p:cNvSpPr>
            <a:spLocks noGrp="1" noChangeArrowheads="1"/>
          </p:cNvSpPr>
          <p:nvPr>
            <p:ph type="body" idx="1"/>
          </p:nvPr>
        </p:nvSpPr>
        <p:spPr/>
        <p:txBody>
          <a:bodyPr/>
          <a:lstStyle/>
          <a:p>
            <a:pPr eaLnBrk="1" hangingPunct="1"/>
            <a:r>
              <a:rPr lang="en-US" altLang="en-US"/>
              <a:t>Indexes are automatically created when PRIMARY KEY and UNIQUE constraints are defined on table columns. For example, when you create a table and identify a particular column to be the primary key, the SQL Server 2005 Database Engine automatically creates a PRIMARY KEY constraint and index on that column. </a:t>
            </a:r>
          </a:p>
          <a:p>
            <a:pPr eaLnBrk="1" hangingPunct="1"/>
            <a:endParaRPr lang="en-US" altLang="en-US"/>
          </a:p>
          <a:p>
            <a:pPr eaLnBrk="1" hangingPunct="1"/>
            <a:r>
              <a:rPr lang="en-US" altLang="en-US"/>
              <a:t>Example:</a:t>
            </a:r>
          </a:p>
          <a:p>
            <a:pPr lvl="1" eaLnBrk="1" hangingPunct="1"/>
            <a:r>
              <a:rPr lang="en-US" altLang="en-US"/>
              <a:t>CREATE CLUSTERED INDEX</a:t>
            </a:r>
            <a:r>
              <a:rPr lang="en-US" altLang="en-US" i="1"/>
              <a:t> </a:t>
            </a:r>
            <a:r>
              <a:rPr lang="en-US" altLang="en-US" b="1" i="1"/>
              <a:t>INDEXNAME</a:t>
            </a:r>
            <a:r>
              <a:rPr lang="en-US" altLang="en-US" i="1"/>
              <a:t> </a:t>
            </a:r>
            <a:r>
              <a:rPr lang="en-US" altLang="en-US"/>
              <a:t>ON </a:t>
            </a:r>
            <a:r>
              <a:rPr lang="en-US" altLang="en-US" b="1" i="1"/>
              <a:t>TABLENAME</a:t>
            </a:r>
            <a:r>
              <a:rPr lang="en-US" altLang="en-US" i="1"/>
              <a:t> </a:t>
            </a:r>
            <a:r>
              <a:rPr lang="en-US" altLang="en-US"/>
              <a:t>(</a:t>
            </a:r>
            <a:r>
              <a:rPr lang="en-US" altLang="en-US" b="1" i="1"/>
              <a:t>COLUMNNAME</a:t>
            </a:r>
            <a:r>
              <a:rPr lang="en-US" altLang="en-US"/>
              <a:t> ASC)</a:t>
            </a:r>
          </a:p>
          <a:p>
            <a:pPr lvl="1" eaLnBrk="1" hangingPunct="1">
              <a:buFont typeface="Wingdings" panose="05000000000000000000" pitchFamily="2" charset="2"/>
              <a:buNone/>
            </a:pPr>
            <a:endParaRPr lang="en-US" altLang="en-US"/>
          </a:p>
          <a:p>
            <a:pPr lvl="1" eaLnBrk="1" hangingPunct="1"/>
            <a:r>
              <a:rPr lang="en-US" altLang="en-US"/>
              <a:t>CREATE CLUSTERED INDEX IX_ProductVendor_VendorID ON Purchasing.ProductVendor (VendorID Asc);</a:t>
            </a:r>
          </a:p>
          <a:p>
            <a:pPr lvl="1" eaLnBrk="1" hangingPunct="1"/>
            <a:r>
              <a:rPr lang="en-US" altLang="en-US"/>
              <a:t>CREATE NONCLUSTERED INDEX IX_ProductVendor_VendorID ON Purchasing.ProductVendor (VendorID Asc); </a:t>
            </a:r>
          </a:p>
          <a:p>
            <a:pPr lvl="2" eaLnBrk="1" hangingPunct="1">
              <a:buFontTx/>
              <a:buNone/>
            </a:pPr>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B164908D-AC2D-4538-90AE-83A75161076A}"/>
              </a:ext>
            </a:extLst>
          </p:cNvPr>
          <p:cNvSpPr>
            <a:spLocks noGrp="1" noChangeArrowheads="1"/>
          </p:cNvSpPr>
          <p:nvPr>
            <p:ph type="title"/>
          </p:nvPr>
        </p:nvSpPr>
        <p:spPr/>
        <p:txBody>
          <a:bodyPr/>
          <a:lstStyle/>
          <a:p>
            <a:pPr eaLnBrk="1" hangingPunct="1"/>
            <a:r>
              <a:rPr lang="en-US" altLang="en-US">
                <a:latin typeface="Arial" panose="020B0604020202020204" pitchFamily="34" charset="0"/>
              </a:rPr>
              <a:t>Indexes: Continued (Storing and Getting data in Sorted Order)</a:t>
            </a:r>
          </a:p>
        </p:txBody>
      </p:sp>
      <p:sp>
        <p:nvSpPr>
          <p:cNvPr id="70659" name="Rectangle 3">
            <a:extLst>
              <a:ext uri="{FF2B5EF4-FFF2-40B4-BE49-F238E27FC236}">
                <a16:creationId xmlns:a16="http://schemas.microsoft.com/office/drawing/2014/main" id="{720BEB16-8CE3-4C92-9389-7BB489490869}"/>
              </a:ext>
            </a:extLst>
          </p:cNvPr>
          <p:cNvSpPr>
            <a:spLocks noGrp="1" noChangeArrowheads="1"/>
          </p:cNvSpPr>
          <p:nvPr>
            <p:ph type="body" idx="1"/>
          </p:nvPr>
        </p:nvSpPr>
        <p:spPr/>
        <p:txBody>
          <a:bodyPr>
            <a:normAutofit fontScale="92500" lnSpcReduction="20000"/>
          </a:bodyPr>
          <a:lstStyle/>
          <a:p>
            <a:pPr eaLnBrk="1" hangingPunct="1">
              <a:lnSpc>
                <a:spcPct val="80000"/>
              </a:lnSpc>
            </a:pPr>
            <a:r>
              <a:rPr lang="en-US" altLang="en-US"/>
              <a:t>What you need to know before going through:</a:t>
            </a:r>
          </a:p>
          <a:p>
            <a:pPr lvl="1" eaLnBrk="1" hangingPunct="1">
              <a:lnSpc>
                <a:spcPct val="80000"/>
              </a:lnSpc>
            </a:pPr>
            <a:r>
              <a:rPr lang="en-US" altLang="en-US"/>
              <a:t>You should know how to create Indexes on table </a:t>
            </a:r>
          </a:p>
          <a:p>
            <a:pPr lvl="1" eaLnBrk="1" hangingPunct="1">
              <a:lnSpc>
                <a:spcPct val="80000"/>
              </a:lnSpc>
            </a:pPr>
            <a:r>
              <a:rPr lang="en-US" altLang="en-US"/>
              <a:t>You need to know difference between Clustered and Non-Clustered Index </a:t>
            </a:r>
          </a:p>
          <a:p>
            <a:pPr lvl="1" eaLnBrk="1" hangingPunct="1">
              <a:lnSpc>
                <a:spcPct val="80000"/>
              </a:lnSpc>
            </a:pPr>
            <a:endParaRPr lang="en-US" altLang="en-US"/>
          </a:p>
          <a:p>
            <a:pPr eaLnBrk="1" hangingPunct="1">
              <a:lnSpc>
                <a:spcPct val="80000"/>
              </a:lnSpc>
            </a:pPr>
            <a:r>
              <a:rPr lang="en-US" altLang="en-US"/>
              <a:t>An index is on-disk structures associated with a table or view that speeds retrieval of rows from the table or view. An index contains keys built from one or more columns in the table or view. These keys are stored in a structure (B-tree) that enables SQL Server to find the row or rows associated with the key values quickly and efficiently. </a:t>
            </a:r>
          </a:p>
          <a:p>
            <a:pPr eaLnBrk="1" hangingPunct="1">
              <a:lnSpc>
                <a:spcPct val="80000"/>
              </a:lnSpc>
            </a:pPr>
            <a:endParaRPr lang="en-US" altLang="en-US"/>
          </a:p>
          <a:p>
            <a:pPr eaLnBrk="1" hangingPunct="1">
              <a:lnSpc>
                <a:spcPct val="80000"/>
              </a:lnSpc>
            </a:pPr>
            <a:r>
              <a:rPr lang="en-US" altLang="en-US"/>
              <a:t>A table or view can contain the following types of indexes: </a:t>
            </a:r>
          </a:p>
          <a:p>
            <a:pPr lvl="1" eaLnBrk="1" hangingPunct="1">
              <a:lnSpc>
                <a:spcPct val="80000"/>
              </a:lnSpc>
            </a:pPr>
            <a:r>
              <a:rPr lang="en-US" altLang="en-US"/>
              <a:t>Clustered </a:t>
            </a:r>
          </a:p>
          <a:p>
            <a:pPr lvl="2" eaLnBrk="1" hangingPunct="1">
              <a:lnSpc>
                <a:spcPct val="80000"/>
              </a:lnSpc>
            </a:pPr>
            <a:r>
              <a:rPr lang="en-US" altLang="en-US"/>
              <a:t>Clustered indexes sort and store the data rows in the table or view based on their key values. These are the columns included in the index definition. There can be only one clustered index per table, because the data rows themselves can be sorted in only one order. </a:t>
            </a:r>
          </a:p>
          <a:p>
            <a:pPr lvl="2" eaLnBrk="1" hangingPunct="1">
              <a:lnSpc>
                <a:spcPct val="80000"/>
              </a:lnSpc>
            </a:pPr>
            <a:r>
              <a:rPr lang="en-US" altLang="en-US"/>
              <a:t>The only time the data rows in a table are stored in sorted order is when the table contains a clustered index. When a table has a clustered index, the table is called a clustered table. If a table has no clustered index, its data rows are stored in an unordered structure called a heap.</a:t>
            </a:r>
          </a:p>
          <a:p>
            <a:pPr lvl="2" eaLnBrk="1" hangingPunct="1">
              <a:lnSpc>
                <a:spcPct val="80000"/>
              </a:lnSpc>
            </a:pPr>
            <a:endParaRPr lang="en-US" altLang="en-US"/>
          </a:p>
          <a:p>
            <a:pPr lvl="1" eaLnBrk="1" hangingPunct="1">
              <a:lnSpc>
                <a:spcPct val="80000"/>
              </a:lnSpc>
            </a:pPr>
            <a:r>
              <a:rPr lang="en-US" altLang="en-US"/>
              <a:t>Nonclustered </a:t>
            </a:r>
          </a:p>
          <a:p>
            <a:pPr lvl="2" eaLnBrk="1" hangingPunct="1">
              <a:lnSpc>
                <a:spcPct val="80000"/>
              </a:lnSpc>
            </a:pPr>
            <a:r>
              <a:rPr lang="en-US" altLang="en-US"/>
              <a:t>Nonclustered indexes have a structure separate from the data rows. A Nonclustered index contains the nonclustered index key values and each key value entry has a pointer to the data row that contains the key value. </a:t>
            </a:r>
          </a:p>
          <a:p>
            <a:pPr lvl="2" eaLnBrk="1" hangingPunct="1">
              <a:lnSpc>
                <a:spcPct val="80000"/>
              </a:lnSpc>
            </a:pPr>
            <a:r>
              <a:rPr lang="en-US" altLang="en-US"/>
              <a:t>The pointer from an index row in a Nonclustered index to a data row is called a row locator. The structure of the row locator depends on whether the data pages are stored in a heap or a clustered table. For a heap, a row locator is a pointer to the row. For a clustered table, the row locator is the clustered index key. </a:t>
            </a:r>
          </a:p>
          <a:p>
            <a:pPr lvl="2" eaLnBrk="1" hangingPunct="1">
              <a:lnSpc>
                <a:spcPct val="80000"/>
              </a:lnSpc>
            </a:pPr>
            <a:r>
              <a:rPr lang="en-US" altLang="en-US"/>
              <a:t>In SQL Server 2005, you can add nonkey columns to the leaf level of the Nonclustered index to by-pass existing index key limits, 900 bytes and 16 key columns, and execute fully covered, indexed, queries </a:t>
            </a:r>
          </a:p>
          <a:p>
            <a:pPr lvl="2" eaLnBrk="1" hangingPunct="1">
              <a:lnSpc>
                <a:spcPct val="80000"/>
              </a:lnSpc>
            </a:pP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7829D96-1FD1-4081-9FBD-00056142E15A}"/>
              </a:ext>
            </a:extLst>
          </p:cNvPr>
          <p:cNvSpPr>
            <a:spLocks noGrp="1" noChangeArrowheads="1"/>
          </p:cNvSpPr>
          <p:nvPr>
            <p:ph type="title"/>
          </p:nvPr>
        </p:nvSpPr>
        <p:spPr/>
        <p:txBody>
          <a:bodyPr/>
          <a:lstStyle/>
          <a:p>
            <a:pPr eaLnBrk="1" hangingPunct="1"/>
            <a:r>
              <a:rPr lang="en-US" altLang="en-US">
                <a:latin typeface="Arial" panose="020B0604020202020204" pitchFamily="34" charset="0"/>
              </a:rPr>
              <a:t>SELECT Statement</a:t>
            </a:r>
          </a:p>
        </p:txBody>
      </p:sp>
      <p:sp>
        <p:nvSpPr>
          <p:cNvPr id="8195" name="Rectangle 3">
            <a:extLst>
              <a:ext uri="{FF2B5EF4-FFF2-40B4-BE49-F238E27FC236}">
                <a16:creationId xmlns:a16="http://schemas.microsoft.com/office/drawing/2014/main" id="{1853FCC1-6FA3-4357-8398-9DFCA3F8F49F}"/>
              </a:ext>
            </a:extLst>
          </p:cNvPr>
          <p:cNvSpPr>
            <a:spLocks noGrp="1" noChangeArrowheads="1"/>
          </p:cNvSpPr>
          <p:nvPr>
            <p:ph type="body" idx="1"/>
          </p:nvPr>
        </p:nvSpPr>
        <p:spPr/>
        <p:txBody>
          <a:bodyPr/>
          <a:lstStyle/>
          <a:p>
            <a:pPr eaLnBrk="1" hangingPunct="1"/>
            <a:r>
              <a:rPr lang="en-US" altLang="en-US" dirty="0"/>
              <a:t>Retrieves rows from the database and enables the selection of one or many rows or columns from one or many tables. The full syntax of the SELECT statement is complex, but the main clauses can be summarized as: </a:t>
            </a:r>
          </a:p>
          <a:p>
            <a:pPr eaLnBrk="1" hangingPunct="1">
              <a:buFont typeface="Wingdings" panose="05000000000000000000" pitchFamily="2" charset="2"/>
              <a:buNone/>
            </a:pPr>
            <a:endParaRPr lang="en-US" altLang="en-US" dirty="0"/>
          </a:p>
          <a:p>
            <a:pPr lvl="1" eaLnBrk="1" hangingPunct="1">
              <a:buFont typeface="Wingdings" panose="05000000000000000000" pitchFamily="2" charset="2"/>
              <a:buNone/>
            </a:pPr>
            <a:r>
              <a:rPr lang="en-US" altLang="en-US" dirty="0"/>
              <a:t>[ WITH &lt;</a:t>
            </a:r>
            <a:r>
              <a:rPr lang="en-US" altLang="en-US" dirty="0" err="1"/>
              <a:t>common_table_expression</a:t>
            </a:r>
            <a:r>
              <a:rPr lang="en-US" altLang="en-US" dirty="0"/>
              <a:t>&gt;] </a:t>
            </a:r>
          </a:p>
          <a:p>
            <a:pPr lvl="1" eaLnBrk="1" hangingPunct="1">
              <a:buFont typeface="Wingdings" panose="05000000000000000000" pitchFamily="2" charset="2"/>
              <a:buNone/>
            </a:pPr>
            <a:r>
              <a:rPr lang="en-US" altLang="en-US" dirty="0">
                <a:solidFill>
                  <a:schemeClr val="accent2"/>
                </a:solidFill>
              </a:rPr>
              <a:t>SELECT </a:t>
            </a:r>
            <a:r>
              <a:rPr lang="en-US" altLang="en-US" i="1" dirty="0" err="1">
                <a:solidFill>
                  <a:schemeClr val="accent2"/>
                </a:solidFill>
              </a:rPr>
              <a:t>select_list</a:t>
            </a:r>
            <a:r>
              <a:rPr lang="en-US" altLang="en-US" dirty="0">
                <a:solidFill>
                  <a:schemeClr val="accent2"/>
                </a:solidFill>
              </a:rPr>
              <a:t> [ INTO </a:t>
            </a:r>
            <a:r>
              <a:rPr lang="en-US" altLang="en-US" i="1" dirty="0" err="1">
                <a:solidFill>
                  <a:schemeClr val="accent2"/>
                </a:solidFill>
              </a:rPr>
              <a:t>new_table</a:t>
            </a:r>
            <a:r>
              <a:rPr lang="en-US" altLang="en-US" dirty="0">
                <a:solidFill>
                  <a:schemeClr val="accent2"/>
                </a:solidFill>
              </a:rPr>
              <a:t> ] </a:t>
            </a:r>
          </a:p>
          <a:p>
            <a:pPr lvl="1" eaLnBrk="1" hangingPunct="1">
              <a:buFont typeface="Wingdings" panose="05000000000000000000" pitchFamily="2" charset="2"/>
              <a:buNone/>
            </a:pPr>
            <a:r>
              <a:rPr lang="en-US" altLang="en-US" dirty="0">
                <a:solidFill>
                  <a:schemeClr val="accent2"/>
                </a:solidFill>
              </a:rPr>
              <a:t>FROM </a:t>
            </a:r>
            <a:r>
              <a:rPr lang="en-US" altLang="en-US" i="1" dirty="0" err="1">
                <a:solidFill>
                  <a:schemeClr val="accent2"/>
                </a:solidFill>
              </a:rPr>
              <a:t>table_source</a:t>
            </a:r>
            <a:r>
              <a:rPr lang="en-US" altLang="en-US" dirty="0">
                <a:solidFill>
                  <a:schemeClr val="accent2"/>
                </a:solidFill>
              </a:rPr>
              <a:t>  [ WHERE </a:t>
            </a:r>
            <a:r>
              <a:rPr lang="en-US" altLang="en-US" i="1" dirty="0" err="1">
                <a:solidFill>
                  <a:schemeClr val="accent2"/>
                </a:solidFill>
              </a:rPr>
              <a:t>search_condition</a:t>
            </a:r>
            <a:r>
              <a:rPr lang="en-US" altLang="en-US" dirty="0">
                <a:solidFill>
                  <a:schemeClr val="accent2"/>
                </a:solidFill>
              </a:rPr>
              <a:t> ] </a:t>
            </a:r>
          </a:p>
          <a:p>
            <a:pPr lvl="1" eaLnBrk="1" hangingPunct="1">
              <a:buFont typeface="Wingdings" panose="05000000000000000000" pitchFamily="2" charset="2"/>
              <a:buNone/>
            </a:pPr>
            <a:r>
              <a:rPr lang="en-US" altLang="en-US" dirty="0">
                <a:solidFill>
                  <a:schemeClr val="accent2"/>
                </a:solidFill>
              </a:rPr>
              <a:t>[ GROUP BY </a:t>
            </a:r>
            <a:r>
              <a:rPr lang="en-US" altLang="en-US" i="1" dirty="0" err="1">
                <a:solidFill>
                  <a:schemeClr val="accent2"/>
                </a:solidFill>
              </a:rPr>
              <a:t>group_by_expression</a:t>
            </a:r>
            <a:r>
              <a:rPr lang="en-US" altLang="en-US" dirty="0">
                <a:solidFill>
                  <a:schemeClr val="accent2"/>
                </a:solidFill>
              </a:rPr>
              <a:t> ] </a:t>
            </a:r>
          </a:p>
          <a:p>
            <a:pPr lvl="1" eaLnBrk="1" hangingPunct="1">
              <a:buFont typeface="Wingdings" panose="05000000000000000000" pitchFamily="2" charset="2"/>
              <a:buNone/>
            </a:pPr>
            <a:r>
              <a:rPr lang="en-US" altLang="en-US" dirty="0">
                <a:solidFill>
                  <a:schemeClr val="accent2"/>
                </a:solidFill>
              </a:rPr>
              <a:t>[ HAVING </a:t>
            </a:r>
            <a:r>
              <a:rPr lang="en-US" altLang="en-US" i="1" dirty="0" err="1">
                <a:solidFill>
                  <a:schemeClr val="accent2"/>
                </a:solidFill>
              </a:rPr>
              <a:t>search_condition</a:t>
            </a:r>
            <a:r>
              <a:rPr lang="en-US" altLang="en-US" dirty="0">
                <a:solidFill>
                  <a:schemeClr val="accent2"/>
                </a:solidFill>
              </a:rPr>
              <a:t> ] </a:t>
            </a:r>
          </a:p>
          <a:p>
            <a:pPr lvl="1" eaLnBrk="1" hangingPunct="1">
              <a:buFont typeface="Wingdings" panose="05000000000000000000" pitchFamily="2" charset="2"/>
              <a:buNone/>
            </a:pPr>
            <a:r>
              <a:rPr lang="en-US" altLang="en-US" dirty="0">
                <a:solidFill>
                  <a:schemeClr val="accent2"/>
                </a:solidFill>
              </a:rPr>
              <a:t>[ ORDER BY </a:t>
            </a:r>
            <a:r>
              <a:rPr lang="en-US" altLang="en-US" i="1" dirty="0" err="1">
                <a:solidFill>
                  <a:schemeClr val="accent2"/>
                </a:solidFill>
              </a:rPr>
              <a:t>order_expression</a:t>
            </a:r>
            <a:r>
              <a:rPr lang="en-US" altLang="en-US" dirty="0">
                <a:solidFill>
                  <a:schemeClr val="accent2"/>
                </a:solidFill>
              </a:rPr>
              <a:t> [ ASC | DESC ] ] </a:t>
            </a:r>
          </a:p>
          <a:p>
            <a:pPr lvl="1" eaLnBrk="1" hangingPunct="1">
              <a:buFont typeface="Wingdings" panose="05000000000000000000" pitchFamily="2" charset="2"/>
              <a:buNone/>
            </a:pPr>
            <a:endParaRPr lang="en-US" altLang="en-US" dirty="0">
              <a:solidFill>
                <a:schemeClr val="accent2"/>
              </a:solidFill>
            </a:endParaRPr>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endParaRPr lang="en-US" altLang="en-US" dirty="0"/>
          </a:p>
        </p:txBody>
      </p:sp>
    </p:spTree>
    <p:extLst>
      <p:ext uri="{BB962C8B-B14F-4D97-AF65-F5344CB8AC3E}">
        <p14:creationId xmlns:p14="http://schemas.microsoft.com/office/powerpoint/2010/main" val="6152614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ACF03EA6-06B2-4D15-8875-C0D9E2FBF5C2}"/>
              </a:ext>
            </a:extLst>
          </p:cNvPr>
          <p:cNvSpPr>
            <a:spLocks noGrp="1" noChangeArrowheads="1"/>
          </p:cNvSpPr>
          <p:nvPr>
            <p:ph type="title"/>
          </p:nvPr>
        </p:nvSpPr>
        <p:spPr/>
        <p:txBody>
          <a:bodyPr/>
          <a:lstStyle/>
          <a:p>
            <a:pPr eaLnBrk="1" hangingPunct="1"/>
            <a:r>
              <a:rPr lang="en-US" altLang="en-US">
                <a:latin typeface="Arial" panose="020B0604020202020204" pitchFamily="34" charset="0"/>
              </a:rPr>
              <a:t>Indexes: Continued (Storing and Getting data in Sorted Order)</a:t>
            </a:r>
          </a:p>
        </p:txBody>
      </p:sp>
      <p:sp>
        <p:nvSpPr>
          <p:cNvPr id="71683" name="Rectangle 3">
            <a:extLst>
              <a:ext uri="{FF2B5EF4-FFF2-40B4-BE49-F238E27FC236}">
                <a16:creationId xmlns:a16="http://schemas.microsoft.com/office/drawing/2014/main" id="{87620229-464D-4973-9946-FF9A6AB54BB3}"/>
              </a:ext>
            </a:extLst>
          </p:cNvPr>
          <p:cNvSpPr>
            <a:spLocks noGrp="1" noChangeArrowheads="1"/>
          </p:cNvSpPr>
          <p:nvPr>
            <p:ph type="body" idx="1"/>
          </p:nvPr>
        </p:nvSpPr>
        <p:spPr/>
        <p:txBody>
          <a:bodyPr/>
          <a:lstStyle/>
          <a:p>
            <a:pPr eaLnBrk="1" hangingPunct="1"/>
            <a:r>
              <a:rPr lang="en-US" altLang="en-US" sz="1400"/>
              <a:t>If you make want to get some column/s in a sorted order in SQL wherever you do a (Select, update) then you need to have a clustered index on that/those column/s</a:t>
            </a:r>
          </a:p>
          <a:p>
            <a:pPr lvl="1" eaLnBrk="1" hangingPunct="1">
              <a:buFont typeface="Wingdings" panose="05000000000000000000" pitchFamily="2" charset="2"/>
              <a:buNone/>
            </a:pPr>
            <a:r>
              <a:rPr lang="en-US" altLang="en-US" sz="1200"/>
              <a:t>For example:</a:t>
            </a:r>
          </a:p>
          <a:p>
            <a:pPr lvl="1" eaLnBrk="1" hangingPunct="1">
              <a:buFont typeface="Wingdings" panose="05000000000000000000" pitchFamily="2" charset="2"/>
              <a:buNone/>
            </a:pPr>
            <a:r>
              <a:rPr lang="en-US" altLang="en-US" sz="1200"/>
              <a:t>If you want to have cumulative of some NRX, then this is how you can do this without using CURSOR or any Complex query.</a:t>
            </a:r>
          </a:p>
          <a:p>
            <a:pPr lvl="2" eaLnBrk="1" hangingPunct="1"/>
            <a:r>
              <a:rPr lang="en-US" altLang="en-US" sz="1000"/>
              <a:t>Make a clustered index on NRX desc, IMSID asc </a:t>
            </a:r>
          </a:p>
          <a:p>
            <a:pPr lvl="3" eaLnBrk="1" hangingPunct="1">
              <a:buFontTx/>
              <a:buNone/>
            </a:pPr>
            <a:r>
              <a:rPr lang="en-US" altLang="en-US" sz="1800" noProof="1">
                <a:solidFill>
                  <a:srgbClr val="0000FF"/>
                </a:solidFill>
              </a:rPr>
              <a:t>Create Clustered index </a:t>
            </a:r>
            <a:r>
              <a:rPr lang="en-US" altLang="en-US" sz="1800" b="1" noProof="1">
                <a:solidFill>
                  <a:srgbClr val="CC0000"/>
                </a:solidFill>
              </a:rPr>
              <a:t>[“someindexname”]</a:t>
            </a:r>
            <a:r>
              <a:rPr lang="en-US" altLang="en-US" sz="1800" noProof="1">
                <a:solidFill>
                  <a:srgbClr val="0000FF"/>
                </a:solidFill>
              </a:rPr>
              <a:t> on Table1  </a:t>
            </a:r>
            <a:r>
              <a:rPr lang="en-US" altLang="en-US" sz="1800" noProof="1">
                <a:solidFill>
                  <a:srgbClr val="808080"/>
                </a:solidFill>
              </a:rPr>
              <a:t>(NRX </a:t>
            </a:r>
            <a:r>
              <a:rPr lang="en-US" altLang="en-US" sz="1800" noProof="1">
                <a:solidFill>
                  <a:srgbClr val="0000FF"/>
                </a:solidFill>
              </a:rPr>
              <a:t>desc</a:t>
            </a:r>
            <a:r>
              <a:rPr lang="en-US" altLang="en-US" sz="1800" noProof="1">
                <a:solidFill>
                  <a:srgbClr val="808080"/>
                </a:solidFill>
              </a:rPr>
              <a:t>, IMSID </a:t>
            </a:r>
            <a:r>
              <a:rPr lang="en-US" altLang="en-US" sz="1800" noProof="1">
                <a:solidFill>
                  <a:srgbClr val="0000FF"/>
                </a:solidFill>
              </a:rPr>
              <a:t>asc</a:t>
            </a:r>
            <a:r>
              <a:rPr lang="en-US" altLang="en-US" sz="1800" noProof="1">
                <a:solidFill>
                  <a:srgbClr val="808080"/>
                </a:solidFill>
              </a:rPr>
              <a:t>)</a:t>
            </a:r>
          </a:p>
          <a:p>
            <a:pPr lvl="2" eaLnBrk="1" hangingPunct="1"/>
            <a:r>
              <a:rPr lang="en-US" altLang="en-US" sz="1000"/>
              <a:t>Make a column in you table name it as CUM (cumulative)  and thus query in this way to get the cumulative value of NRX in CUM </a:t>
            </a:r>
          </a:p>
          <a:p>
            <a:pPr lvl="3" eaLnBrk="1" hangingPunct="1">
              <a:buFontTx/>
              <a:buNone/>
            </a:pPr>
            <a:r>
              <a:rPr lang="en-US" altLang="en-US" sz="1800" noProof="1">
                <a:solidFill>
                  <a:srgbClr val="808080"/>
                </a:solidFill>
              </a:rPr>
              <a:t>Declare @cum as float</a:t>
            </a:r>
          </a:p>
          <a:p>
            <a:pPr lvl="3" eaLnBrk="1" hangingPunct="1">
              <a:buFontTx/>
              <a:buNone/>
            </a:pPr>
            <a:r>
              <a:rPr lang="en-US" altLang="en-US" sz="1800" noProof="1">
                <a:solidFill>
                  <a:srgbClr val="808080"/>
                </a:solidFill>
              </a:rPr>
              <a:t>Set @cum = 0 </a:t>
            </a:r>
          </a:p>
          <a:p>
            <a:pPr lvl="3" eaLnBrk="1" hangingPunct="1">
              <a:buFontTx/>
              <a:buNone/>
            </a:pPr>
            <a:r>
              <a:rPr lang="en-US" altLang="en-US" sz="1800" noProof="1">
                <a:solidFill>
                  <a:srgbClr val="808080"/>
                </a:solidFill>
              </a:rPr>
              <a:t>Update t</a:t>
            </a:r>
          </a:p>
          <a:p>
            <a:pPr lvl="3" eaLnBrk="1" hangingPunct="1">
              <a:buFontTx/>
              <a:buNone/>
            </a:pPr>
            <a:r>
              <a:rPr lang="en-US" altLang="en-US" sz="1800" noProof="1">
                <a:solidFill>
                  <a:srgbClr val="808080"/>
                </a:solidFill>
              </a:rPr>
              <a:t>Set @cum = @cum + NRX,</a:t>
            </a:r>
          </a:p>
          <a:p>
            <a:pPr lvl="3" eaLnBrk="1" hangingPunct="1">
              <a:buFontTx/>
              <a:buNone/>
            </a:pPr>
            <a:r>
              <a:rPr lang="en-US" altLang="en-US" sz="1800" noProof="1">
                <a:solidFill>
                  <a:srgbClr val="808080"/>
                </a:solidFill>
              </a:rPr>
              <a:t>CUM = @cum</a:t>
            </a:r>
          </a:p>
          <a:p>
            <a:pPr lvl="3" eaLnBrk="1" hangingPunct="1">
              <a:buFontTx/>
              <a:buNone/>
            </a:pPr>
            <a:r>
              <a:rPr lang="en-US" altLang="en-US" sz="1800" noProof="1">
                <a:solidFill>
                  <a:srgbClr val="808080"/>
                </a:solidFill>
              </a:rPr>
              <a:t>From Table1 t with (index (“someindexname”))</a:t>
            </a:r>
            <a:endParaRPr lang="en-US" altLang="en-US" sz="1800">
              <a:solidFill>
                <a:srgbClr val="808080"/>
              </a:solidFill>
            </a:endParaRPr>
          </a:p>
          <a:p>
            <a:pPr eaLnBrk="1" hangingPunct="1"/>
            <a:r>
              <a:rPr lang="en-US" altLang="en-US" sz="1400" b="1"/>
              <a:t>One in red is new for you.</a:t>
            </a:r>
          </a:p>
          <a:p>
            <a:pPr eaLnBrk="1" hangingPunct="1"/>
            <a:endParaRPr lang="en-US" altLang="en-US" sz="1400"/>
          </a:p>
          <a:p>
            <a:pPr eaLnBrk="1" hangingPunct="1"/>
            <a:r>
              <a:rPr lang="en-US" altLang="en-US" sz="1400"/>
              <a:t>This will give you the cumulative in the CUM column. This is possible only because your table has a clustered index and </a:t>
            </a:r>
            <a:r>
              <a:rPr lang="en-US" altLang="en-US" sz="1400" b="1"/>
              <a:t>data rows themselves are stored in the order specified in clustered index</a:t>
            </a:r>
            <a:r>
              <a:rPr lang="en-US" altLang="en-US" sz="1400"/>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294F8A40-6522-4CC9-BAD7-0C09A7007093}"/>
              </a:ext>
            </a:extLst>
          </p:cNvPr>
          <p:cNvSpPr>
            <a:spLocks noGrp="1" noChangeArrowheads="1"/>
          </p:cNvSpPr>
          <p:nvPr>
            <p:ph type="title"/>
          </p:nvPr>
        </p:nvSpPr>
        <p:spPr/>
        <p:txBody>
          <a:bodyPr/>
          <a:lstStyle/>
          <a:p>
            <a:pPr eaLnBrk="1" hangingPunct="1"/>
            <a:r>
              <a:rPr lang="en-US" altLang="en-US">
                <a:latin typeface="Arial" panose="020B0604020202020204" pitchFamily="34" charset="0"/>
              </a:rPr>
              <a:t>Indexes: (Primary Key) Continued</a:t>
            </a:r>
          </a:p>
        </p:txBody>
      </p:sp>
      <p:sp>
        <p:nvSpPr>
          <p:cNvPr id="72707" name="Rectangle 3">
            <a:extLst>
              <a:ext uri="{FF2B5EF4-FFF2-40B4-BE49-F238E27FC236}">
                <a16:creationId xmlns:a16="http://schemas.microsoft.com/office/drawing/2014/main" id="{E233C016-602C-4046-A33E-135A18F8C0CB}"/>
              </a:ext>
            </a:extLst>
          </p:cNvPr>
          <p:cNvSpPr>
            <a:spLocks noGrp="1" noChangeArrowheads="1"/>
          </p:cNvSpPr>
          <p:nvPr>
            <p:ph type="body" idx="1"/>
          </p:nvPr>
        </p:nvSpPr>
        <p:spPr/>
        <p:txBody>
          <a:bodyPr/>
          <a:lstStyle/>
          <a:p>
            <a:pPr eaLnBrk="1" hangingPunct="1"/>
            <a:r>
              <a:rPr lang="en-US" altLang="en-US"/>
              <a:t>A table typically has a column or combination of columns that contain values that uniquely identify each row in the table. This column, or columns, is called the primary key (PK) of the table and enforces the entity integrity of the table. You can create a primary key by defining a PRIMARY KEY constraint when you create or modify a table.</a:t>
            </a:r>
          </a:p>
          <a:p>
            <a:pPr eaLnBrk="1" hangingPunct="1"/>
            <a:endParaRPr lang="en-US" altLang="en-US"/>
          </a:p>
          <a:p>
            <a:pPr eaLnBrk="1" hangingPunct="1"/>
            <a:r>
              <a:rPr lang="en-US" altLang="en-US"/>
              <a:t>A table can have only one PRIMARY KEY constraint, and a column that participates in the PRIMARY KEY constraint cannot accept null values. Because PRIMARY KEY constraints guarantee unique data, they are frequently defined on an identity column.</a:t>
            </a:r>
          </a:p>
          <a:p>
            <a:pPr eaLnBrk="1" hangingPunct="1"/>
            <a:endParaRPr lang="en-US" altLang="en-US"/>
          </a:p>
          <a:p>
            <a:pPr lvl="1" eaLnBrk="1" hangingPunct="1"/>
            <a:r>
              <a:rPr lang="en-US" altLang="en-US"/>
              <a:t>ALTER TABLE </a:t>
            </a:r>
            <a:r>
              <a:rPr lang="en-US" altLang="en-US" b="1" i="1"/>
              <a:t>TABLENAME</a:t>
            </a:r>
            <a:r>
              <a:rPr lang="en-US" altLang="en-US"/>
              <a:t> WITH NOCHECK ADD CONSTRAINT </a:t>
            </a:r>
            <a:r>
              <a:rPr lang="en-US" altLang="en-US" b="1" i="1"/>
              <a:t>PRIMARYKEYNAME</a:t>
            </a:r>
            <a:r>
              <a:rPr lang="en-US" altLang="en-US"/>
              <a:t> PRIMARY KEY CLUSTERED (</a:t>
            </a:r>
            <a:r>
              <a:rPr lang="en-US" altLang="en-US" b="1" i="1"/>
              <a:t>COLUMNNAME</a:t>
            </a:r>
            <a:r>
              <a:rPr lang="en-US" altLang="en-US"/>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C3F7A48A-D636-48D9-A2AF-6E4774D94F7E}"/>
              </a:ext>
            </a:extLst>
          </p:cNvPr>
          <p:cNvSpPr>
            <a:spLocks noGrp="1" noChangeArrowheads="1"/>
          </p:cNvSpPr>
          <p:nvPr>
            <p:ph type="title"/>
          </p:nvPr>
        </p:nvSpPr>
        <p:spPr/>
        <p:txBody>
          <a:bodyPr/>
          <a:lstStyle/>
          <a:p>
            <a:pPr eaLnBrk="1" hangingPunct="1"/>
            <a:r>
              <a:rPr lang="en-US" altLang="en-US">
                <a:latin typeface="Arial" panose="020B0604020202020204" pitchFamily="34" charset="0"/>
              </a:rPr>
              <a:t>Foreign key</a:t>
            </a:r>
          </a:p>
        </p:txBody>
      </p:sp>
      <p:sp>
        <p:nvSpPr>
          <p:cNvPr id="73731" name="Rectangle 3">
            <a:extLst>
              <a:ext uri="{FF2B5EF4-FFF2-40B4-BE49-F238E27FC236}">
                <a16:creationId xmlns:a16="http://schemas.microsoft.com/office/drawing/2014/main" id="{65D62C50-8C23-4446-81BD-27DE9D0D5F3F}"/>
              </a:ext>
            </a:extLst>
          </p:cNvPr>
          <p:cNvSpPr>
            <a:spLocks noGrp="1" noChangeArrowheads="1"/>
          </p:cNvSpPr>
          <p:nvPr>
            <p:ph type="body" idx="1"/>
          </p:nvPr>
        </p:nvSpPr>
        <p:spPr/>
        <p:txBody>
          <a:bodyPr/>
          <a:lstStyle/>
          <a:p>
            <a:pPr eaLnBrk="1" hangingPunct="1"/>
            <a:r>
              <a:rPr lang="en-US" altLang="en-US"/>
              <a:t>A foreign key (FK) is a column or combination of columns that is used to establish and enforce a link between the data in two tables. You can create a foreign key by defining a FOREIGN KEY constraint when you create or modify a table. </a:t>
            </a:r>
          </a:p>
          <a:p>
            <a:pPr eaLnBrk="1" hangingPunct="1"/>
            <a:endParaRPr lang="en-US" altLang="en-US"/>
          </a:p>
          <a:p>
            <a:pPr eaLnBrk="1" hangingPunct="1"/>
            <a:r>
              <a:rPr lang="en-US" altLang="en-US"/>
              <a:t>In a foreign key reference, a link is created between two tables when the column or columns that hold the primary key value for one table are referenced by the column or columns in another table. This column becomes a foreign key in the second table. </a:t>
            </a:r>
          </a:p>
          <a:p>
            <a:pPr eaLnBrk="1" hangingPunct="1"/>
            <a:endParaRPr lang="en-US" altLang="en-US"/>
          </a:p>
          <a:p>
            <a:pPr lvl="1" eaLnBrk="1" hangingPunct="1"/>
            <a:r>
              <a:rPr lang="en-US" altLang="en-US"/>
              <a:t>Below you can see that the column Zip of table T_DoctorZip is dependent on Zip of table T_Alignment. </a:t>
            </a:r>
          </a:p>
          <a:p>
            <a:pPr lvl="1" eaLnBrk="1" hangingPunct="1"/>
            <a:r>
              <a:rPr lang="en-US" altLang="en-US"/>
              <a:t>Say we want to enter Doctor1-Zip1 combination in T_DoctorZip, but there is no Zip1 in T_Alignment then we won’t be able to add this entry</a:t>
            </a:r>
          </a:p>
          <a:p>
            <a:pPr lvl="1" eaLnBrk="1" hangingPunct="1"/>
            <a:r>
              <a:rPr lang="en-US" altLang="en-US"/>
              <a:t>This means unless/until there is a valid zip we cannot have an entry in T_DoctorZip</a:t>
            </a:r>
          </a:p>
        </p:txBody>
      </p:sp>
      <p:pic>
        <p:nvPicPr>
          <p:cNvPr id="73732" name="Picture 4">
            <a:extLst>
              <a:ext uri="{FF2B5EF4-FFF2-40B4-BE49-F238E27FC236}">
                <a16:creationId xmlns:a16="http://schemas.microsoft.com/office/drawing/2014/main" id="{C1B37124-7706-4F7B-9E1B-308FB935C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26" t="12656" r="54375" b="66597"/>
          <a:stretch>
            <a:fillRect/>
          </a:stretch>
        </p:blipFill>
        <p:spPr bwMode="auto">
          <a:xfrm>
            <a:off x="3200400" y="4419600"/>
            <a:ext cx="5486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86EB778-4407-4AAE-BF84-0AA509F117F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Foreign key: Continued</a:t>
            </a:r>
          </a:p>
        </p:txBody>
      </p:sp>
      <p:sp>
        <p:nvSpPr>
          <p:cNvPr id="74755" name="Rectangle 3">
            <a:extLst>
              <a:ext uri="{FF2B5EF4-FFF2-40B4-BE49-F238E27FC236}">
                <a16:creationId xmlns:a16="http://schemas.microsoft.com/office/drawing/2014/main" id="{80F55AF2-93DC-458B-AA0E-84A070348BDE}"/>
              </a:ext>
            </a:extLst>
          </p:cNvPr>
          <p:cNvSpPr>
            <a:spLocks noGrp="1" noChangeArrowheads="1"/>
          </p:cNvSpPr>
          <p:nvPr>
            <p:ph type="body" idx="1"/>
          </p:nvPr>
        </p:nvSpPr>
        <p:spPr/>
        <p:txBody>
          <a:bodyPr/>
          <a:lstStyle/>
          <a:p>
            <a:pPr eaLnBrk="1" hangingPunct="1"/>
            <a:r>
              <a:rPr lang="en-US" altLang="en-US"/>
              <a:t>Example: </a:t>
            </a:r>
          </a:p>
          <a:p>
            <a:pPr lvl="1" eaLnBrk="1" hangingPunct="1"/>
            <a:r>
              <a:rPr lang="en-US" altLang="en-US"/>
              <a:t>Alter Table to add foreign Key. This is how we have created foreign key in previous slide</a:t>
            </a:r>
          </a:p>
          <a:p>
            <a:pPr lvl="2" eaLnBrk="1" hangingPunct="1">
              <a:buFontTx/>
              <a:buNone/>
            </a:pPr>
            <a:r>
              <a:rPr lang="en-US" altLang="en-US" noProof="1">
                <a:solidFill>
                  <a:srgbClr val="808080"/>
                </a:solidFill>
              </a:rPr>
              <a:t>ALTER TABLE dbo.T_DoctorZip</a:t>
            </a:r>
          </a:p>
          <a:p>
            <a:pPr lvl="2" eaLnBrk="1" hangingPunct="1">
              <a:buFontTx/>
              <a:buNone/>
            </a:pPr>
            <a:r>
              <a:rPr lang="en-US" altLang="en-US" noProof="1">
                <a:solidFill>
                  <a:srgbClr val="808080"/>
                </a:solidFill>
              </a:rPr>
              <a:t>ADD CONSTRAINT FK_T_DoctorZip_ZIP FOREIGN KEY (ZIP)</a:t>
            </a:r>
          </a:p>
          <a:p>
            <a:pPr lvl="2" eaLnBrk="1" hangingPunct="1">
              <a:buFontTx/>
              <a:buNone/>
            </a:pPr>
            <a:r>
              <a:rPr lang="en-US" altLang="en-US" noProof="1">
                <a:solidFill>
                  <a:srgbClr val="808080"/>
                </a:solidFill>
              </a:rPr>
              <a:t>    REFERENCES T_Alignment(ZIP)</a:t>
            </a:r>
            <a:endParaRPr lang="en-US" altLang="en-US">
              <a:solidFill>
                <a:srgbClr val="808080"/>
              </a:solidFill>
            </a:endParaRPr>
          </a:p>
          <a:p>
            <a:pPr lvl="1" eaLnBrk="1" hangingPunct="1"/>
            <a:r>
              <a:rPr lang="en-US" altLang="en-US"/>
              <a:t>Drop a foreign Key. </a:t>
            </a:r>
          </a:p>
          <a:p>
            <a:pPr lvl="2" eaLnBrk="1" hangingPunct="1">
              <a:buFontTx/>
              <a:buNone/>
            </a:pPr>
            <a:r>
              <a:rPr lang="en-US" altLang="en-US" noProof="1">
                <a:solidFill>
                  <a:srgbClr val="808080"/>
                </a:solidFill>
              </a:rPr>
              <a:t>ALTER TABLE dbo.T_DoctorZip</a:t>
            </a:r>
          </a:p>
          <a:p>
            <a:pPr lvl="2" eaLnBrk="1" hangingPunct="1">
              <a:buFontTx/>
              <a:buNone/>
            </a:pPr>
            <a:r>
              <a:rPr lang="en-US" altLang="en-US" noProof="1">
                <a:solidFill>
                  <a:srgbClr val="808080"/>
                </a:solidFill>
              </a:rPr>
              <a:t>DROP CONSTRAINT FK_T_DoctorZip_ZIP</a:t>
            </a:r>
            <a:endParaRPr lang="en-US" altLang="en-US">
              <a:solidFill>
                <a:srgbClr val="808080"/>
              </a:solidFill>
            </a:endParaRPr>
          </a:p>
          <a:p>
            <a:pPr lvl="2" eaLnBrk="1" hangingPunct="1">
              <a:buFontTx/>
              <a:buNone/>
            </a:pPr>
            <a:endParaRPr lang="en-US" altLang="en-US">
              <a:solidFill>
                <a:srgbClr val="808080"/>
              </a:solidFill>
            </a:endParaRPr>
          </a:p>
          <a:p>
            <a:pPr eaLnBrk="1" hangingPunct="1"/>
            <a:r>
              <a:rPr lang="en-US" altLang="en-US"/>
              <a:t>How to drop a Zip (say Zip1) from T_Alignment in previous slide?</a:t>
            </a:r>
          </a:p>
          <a:p>
            <a:pPr eaLnBrk="1" hangingPunct="1">
              <a:buFont typeface="Wingdings" panose="05000000000000000000" pitchFamily="2" charset="2"/>
              <a:buNone/>
            </a:pPr>
            <a:r>
              <a:rPr lang="en-US" altLang="en-US"/>
              <a:t>	You can do this in two ways:</a:t>
            </a:r>
          </a:p>
          <a:p>
            <a:pPr lvl="1" eaLnBrk="1" hangingPunct="1"/>
            <a:r>
              <a:rPr lang="en-US" altLang="en-US"/>
              <a:t>Delete the entries corresponding to Zip1 from T_DoctorZip first and then you can delete Zip1 from T_Alignment</a:t>
            </a:r>
          </a:p>
          <a:p>
            <a:pPr lvl="1" eaLnBrk="1" hangingPunct="1"/>
            <a:r>
              <a:rPr lang="en-US" altLang="en-US"/>
              <a:t>Another way is to delete the Foreign key and then delete the entry of Zip1 from T_Alignment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9AB6C7C5-F980-405B-81CD-A0BBCA61B1CE}"/>
              </a:ext>
            </a:extLst>
          </p:cNvPr>
          <p:cNvSpPr>
            <a:spLocks noChangeArrowheads="1"/>
          </p:cNvSpPr>
          <p:nvPr/>
        </p:nvSpPr>
        <p:spPr bwMode="auto">
          <a:xfrm>
            <a:off x="1959300" y="3429000"/>
            <a:ext cx="8305800" cy="3048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6147" name="Rectangle 3">
            <a:extLst>
              <a:ext uri="{FF2B5EF4-FFF2-40B4-BE49-F238E27FC236}">
                <a16:creationId xmlns:a16="http://schemas.microsoft.com/office/drawing/2014/main" id="{BA724186-E4AB-4632-AEDF-6191F9BA87F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6148" name="Rectangle 4">
            <a:extLst>
              <a:ext uri="{FF2B5EF4-FFF2-40B4-BE49-F238E27FC236}">
                <a16:creationId xmlns:a16="http://schemas.microsoft.com/office/drawing/2014/main" id="{F1080181-D6A4-4955-B845-FCD8DB06DC30}"/>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Basic SQL Skills</a:t>
            </a:r>
          </a:p>
          <a:p>
            <a:pPr lvl="1" eaLnBrk="1" hangingPunct="1"/>
            <a:r>
              <a:rPr lang="en-US" altLang="en-US" sz="1200" b="1" dirty="0"/>
              <a:t>Select Query</a:t>
            </a:r>
          </a:p>
          <a:p>
            <a:pPr lvl="1" eaLnBrk="1" hangingPunct="1"/>
            <a:r>
              <a:rPr lang="en-US" altLang="en-US" sz="1200" b="1" dirty="0"/>
              <a:t>Aggregation </a:t>
            </a:r>
          </a:p>
          <a:p>
            <a:pPr lvl="1" eaLnBrk="1" hangingPunct="1"/>
            <a:r>
              <a:rPr lang="en-US" altLang="en-US" sz="1200" b="1" dirty="0"/>
              <a:t>Subquery And Views</a:t>
            </a:r>
          </a:p>
          <a:p>
            <a:pPr lvl="1" eaLnBrk="1" hangingPunct="1"/>
            <a:r>
              <a:rPr lang="en-US" altLang="en-US" sz="1200" b="1" dirty="0"/>
              <a:t>Update, Select, and Insert</a:t>
            </a:r>
          </a:p>
          <a:p>
            <a:pPr lvl="1" eaLnBrk="1" hangingPunct="1"/>
            <a:r>
              <a:rPr lang="en-US" altLang="en-US" sz="1200" b="1" dirty="0"/>
              <a:t>Data Types and functions</a:t>
            </a:r>
          </a:p>
          <a:p>
            <a:pPr lvl="1" eaLnBrk="1" hangingPunct="1"/>
            <a:r>
              <a:rPr lang="en-US" altLang="en-US" sz="1200" b="1" dirty="0"/>
              <a:t>Joins</a:t>
            </a:r>
          </a:p>
          <a:p>
            <a:pPr eaLnBrk="1" hangingPunct="1"/>
            <a:r>
              <a:rPr lang="en-US" altLang="en-US" sz="1400" b="1" dirty="0"/>
              <a:t>Database Design and Implementation</a:t>
            </a:r>
          </a:p>
          <a:p>
            <a:pPr lvl="1" eaLnBrk="1" hangingPunct="1"/>
            <a:r>
              <a:rPr lang="en-US" altLang="en-US" sz="1200" b="1" dirty="0"/>
              <a:t>Create and Alter Tables</a:t>
            </a:r>
          </a:p>
          <a:p>
            <a:pPr lvl="1" eaLnBrk="1" hangingPunct="1"/>
            <a:r>
              <a:rPr lang="en-US" altLang="en-US" sz="1200" b="1" dirty="0"/>
              <a:t>Indexes and Keys</a:t>
            </a:r>
          </a:p>
          <a:p>
            <a:pPr lvl="1" eaLnBrk="1" hangingPunct="1"/>
            <a:r>
              <a:rPr lang="en-US" altLang="en-US" sz="1200" b="1" dirty="0"/>
              <a:t>System Objects</a:t>
            </a:r>
          </a:p>
          <a:p>
            <a:pPr marL="0" indent="0" eaLnBrk="1" hangingPunct="1">
              <a:buNone/>
            </a:pPr>
            <a:endParaRPr lang="en-US" altLang="en-US" sz="1400" b="1" dirty="0"/>
          </a:p>
        </p:txBody>
      </p:sp>
    </p:spTree>
    <p:extLst>
      <p:ext uri="{BB962C8B-B14F-4D97-AF65-F5344CB8AC3E}">
        <p14:creationId xmlns:p14="http://schemas.microsoft.com/office/powerpoint/2010/main" val="9552772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E839E668-8BB4-45F5-82F6-74318921FBF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System Objects</a:t>
            </a:r>
          </a:p>
        </p:txBody>
      </p:sp>
      <p:sp>
        <p:nvSpPr>
          <p:cNvPr id="76803" name="Rectangle 3">
            <a:extLst>
              <a:ext uri="{FF2B5EF4-FFF2-40B4-BE49-F238E27FC236}">
                <a16:creationId xmlns:a16="http://schemas.microsoft.com/office/drawing/2014/main" id="{67666359-60E4-493B-8121-F4A22E0D2770}"/>
              </a:ext>
            </a:extLst>
          </p:cNvPr>
          <p:cNvSpPr>
            <a:spLocks noGrp="1" noChangeArrowheads="1"/>
          </p:cNvSpPr>
          <p:nvPr>
            <p:ph type="body" idx="1"/>
          </p:nvPr>
        </p:nvSpPr>
        <p:spPr/>
        <p:txBody>
          <a:bodyPr>
            <a:normAutofit lnSpcReduction="10000"/>
          </a:bodyPr>
          <a:lstStyle/>
          <a:p>
            <a:pPr eaLnBrk="1" hangingPunct="1"/>
            <a:r>
              <a:rPr lang="en-US" altLang="en-US" b="1"/>
              <a:t>There are some tables/objects that are used by SQL to save the information about all the databases, tables, columns and Indexes that you create on the server.</a:t>
            </a:r>
          </a:p>
          <a:p>
            <a:pPr eaLnBrk="1" hangingPunct="1"/>
            <a:endParaRPr lang="en-US" altLang="en-US" b="1"/>
          </a:p>
          <a:p>
            <a:pPr lvl="1" eaLnBrk="1" hangingPunct="1"/>
            <a:r>
              <a:rPr lang="en-US" altLang="en-US" b="1"/>
              <a:t>SYS.COLUMNS (this is a table)</a:t>
            </a:r>
            <a:r>
              <a:rPr lang="en-US" altLang="en-US"/>
              <a:t>:    Has the column name for all the tables in the database</a:t>
            </a:r>
          </a:p>
          <a:p>
            <a:pPr lvl="1" eaLnBrk="1" hangingPunct="1"/>
            <a:r>
              <a:rPr lang="en-US" altLang="en-US" b="1"/>
              <a:t>SYS.OBJECTS (this is a table)</a:t>
            </a:r>
            <a:r>
              <a:rPr lang="en-US" altLang="en-US"/>
              <a:t>:    Has the table names for all the objects in the database. </a:t>
            </a:r>
          </a:p>
          <a:p>
            <a:pPr lvl="1" eaLnBrk="1" hangingPunct="1">
              <a:buFont typeface="Wingdings" panose="05000000000000000000" pitchFamily="2" charset="2"/>
              <a:buNone/>
            </a:pPr>
            <a:r>
              <a:rPr lang="en-US" altLang="en-US"/>
              <a:t>	(Above two tables are linked by the column </a:t>
            </a:r>
            <a:r>
              <a:rPr lang="en-US" altLang="en-US" b="1"/>
              <a:t>object_id</a:t>
            </a:r>
            <a:r>
              <a:rPr lang="en-US" altLang="en-US"/>
              <a:t>) </a:t>
            </a:r>
          </a:p>
          <a:p>
            <a:pPr lvl="1" eaLnBrk="1" hangingPunct="1"/>
            <a:r>
              <a:rPr lang="en-US" altLang="en-US" b="1"/>
              <a:t>SYS.INDEXES (this is a table)</a:t>
            </a:r>
            <a:r>
              <a:rPr lang="en-US" altLang="en-US"/>
              <a:t>:  Has the entire index name that exists in the current database </a:t>
            </a:r>
          </a:p>
          <a:p>
            <a:pPr lvl="1" eaLnBrk="1" hangingPunct="1"/>
            <a:r>
              <a:rPr lang="en-US" altLang="en-US" b="1"/>
              <a:t>SYS.DATABASES (this is a table)</a:t>
            </a:r>
            <a:r>
              <a:rPr lang="en-US" altLang="en-US"/>
              <a:t>:  Has the entire databases name that exists in the current server </a:t>
            </a:r>
          </a:p>
          <a:p>
            <a:pPr eaLnBrk="1" hangingPunct="1">
              <a:buFont typeface="Wingdings" panose="05000000000000000000" pitchFamily="2" charset="2"/>
              <a:buNone/>
            </a:pPr>
            <a:endParaRPr lang="en-US" altLang="en-US"/>
          </a:p>
          <a:p>
            <a:pPr eaLnBrk="1" hangingPunct="1"/>
            <a:r>
              <a:rPr lang="en-US" altLang="en-US"/>
              <a:t>Example1: Check if table/Index exist in Database then Delete it.</a:t>
            </a:r>
          </a:p>
          <a:p>
            <a:pPr lvl="1" eaLnBrk="1" hangingPunct="1">
              <a:buFont typeface="Wingdings" panose="05000000000000000000" pitchFamily="2" charset="2"/>
              <a:buNone/>
            </a:pPr>
            <a:r>
              <a:rPr lang="en-US" altLang="en-US" noProof="1">
                <a:solidFill>
                  <a:srgbClr val="808080"/>
                </a:solidFill>
              </a:rPr>
              <a:t>if exists (select * from dbo.sysobjects where id = object_id(N'[dbo].[T_Doctor_Eligible]') and OBJECTPROPERTY(id, N'IsUserTable') = 1)</a:t>
            </a:r>
          </a:p>
          <a:p>
            <a:pPr lvl="1" eaLnBrk="1" hangingPunct="1">
              <a:buFont typeface="Wingdings" panose="05000000000000000000" pitchFamily="2" charset="2"/>
              <a:buNone/>
            </a:pPr>
            <a:r>
              <a:rPr lang="en-US" altLang="en-US" noProof="1">
                <a:solidFill>
                  <a:srgbClr val="808080"/>
                </a:solidFill>
              </a:rPr>
              <a:t>drop table [dbo].[T_Doctor_Eligible]</a:t>
            </a:r>
          </a:p>
          <a:p>
            <a:pPr lvl="1" eaLnBrk="1" hangingPunct="1">
              <a:buFont typeface="Wingdings" panose="05000000000000000000" pitchFamily="2" charset="2"/>
              <a:buNone/>
            </a:pPr>
            <a:r>
              <a:rPr lang="en-US" altLang="en-US" noProof="1">
                <a:solidFill>
                  <a:srgbClr val="808080"/>
                </a:solidFill>
              </a:rPr>
              <a:t>GO</a:t>
            </a:r>
            <a:endParaRPr lang="en-US" altLang="en-US">
              <a:solidFill>
                <a:srgbClr val="808080"/>
              </a:solidFill>
            </a:endParaRPr>
          </a:p>
          <a:p>
            <a:pPr lvl="1" eaLnBrk="1" hangingPunct="1">
              <a:buFont typeface="Wingdings" panose="05000000000000000000" pitchFamily="2" charset="2"/>
              <a:buNone/>
            </a:pPr>
            <a:endParaRPr lang="en-US" altLang="en-US">
              <a:solidFill>
                <a:srgbClr val="808080"/>
              </a:solidFill>
            </a:endParaRPr>
          </a:p>
          <a:p>
            <a:pPr lvl="1" eaLnBrk="1" hangingPunct="1">
              <a:buFont typeface="Wingdings" panose="05000000000000000000" pitchFamily="2" charset="2"/>
              <a:buNone/>
            </a:pPr>
            <a:r>
              <a:rPr lang="en-US" altLang="en-US" noProof="1">
                <a:solidFill>
                  <a:srgbClr val="808080"/>
                </a:solidFill>
              </a:rPr>
              <a:t>IF EXISTS (SELECT * FROM sys.indexes WHERE object_id = OBJECT_ID(N'[dbo].T_PRODUCTTABLE') AND name = N'IX_T_PRODUCTTABLE')</a:t>
            </a:r>
          </a:p>
          <a:p>
            <a:pPr lvl="1" eaLnBrk="1" hangingPunct="1">
              <a:buFont typeface="Wingdings" panose="05000000000000000000" pitchFamily="2" charset="2"/>
              <a:buNone/>
            </a:pPr>
            <a:r>
              <a:rPr lang="en-US" altLang="en-US" noProof="1">
                <a:solidFill>
                  <a:srgbClr val="808080"/>
                </a:solidFill>
              </a:rPr>
              <a:t>DROP INDEX T_PRODUCTTABLE.IX_T_PRODUCTTABLE</a:t>
            </a:r>
            <a:endParaRPr lang="en-US" altLang="en-US">
              <a:solidFill>
                <a:srgbClr val="80808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2DE9B4B4-2603-46DD-AECE-62867BE3C315}"/>
              </a:ext>
            </a:extLst>
          </p:cNvPr>
          <p:cNvSpPr>
            <a:spLocks noGrp="1" noChangeArrowheads="1"/>
          </p:cNvSpPr>
          <p:nvPr>
            <p:ph type="title"/>
          </p:nvPr>
        </p:nvSpPr>
        <p:spPr/>
        <p:txBody>
          <a:bodyPr/>
          <a:lstStyle/>
          <a:p>
            <a:pPr eaLnBrk="1" hangingPunct="1"/>
            <a:r>
              <a:rPr lang="en-US" altLang="en-US">
                <a:latin typeface="Arial" panose="020B0604020202020204" pitchFamily="34" charset="0"/>
              </a:rPr>
              <a:t>System Objects: Continued</a:t>
            </a:r>
          </a:p>
        </p:txBody>
      </p:sp>
      <p:sp>
        <p:nvSpPr>
          <p:cNvPr id="77827" name="Rectangle 3">
            <a:extLst>
              <a:ext uri="{FF2B5EF4-FFF2-40B4-BE49-F238E27FC236}">
                <a16:creationId xmlns:a16="http://schemas.microsoft.com/office/drawing/2014/main" id="{DB07D4D2-5455-4E89-B8F7-324FACF20E4F}"/>
              </a:ext>
            </a:extLst>
          </p:cNvPr>
          <p:cNvSpPr>
            <a:spLocks noGrp="1" noChangeArrowheads="1"/>
          </p:cNvSpPr>
          <p:nvPr>
            <p:ph type="body" idx="1"/>
          </p:nvPr>
        </p:nvSpPr>
        <p:spPr/>
        <p:txBody>
          <a:bodyPr/>
          <a:lstStyle/>
          <a:p>
            <a:pPr eaLnBrk="1" hangingPunct="1"/>
            <a:r>
              <a:rPr lang="en-US" altLang="en-US"/>
              <a:t>Example2: Get the names of all the tables in your database.</a:t>
            </a:r>
          </a:p>
          <a:p>
            <a:pPr lvl="1" eaLnBrk="1" hangingPunct="1">
              <a:buFont typeface="Wingdings" panose="05000000000000000000" pitchFamily="2" charset="2"/>
              <a:buNone/>
            </a:pPr>
            <a:r>
              <a:rPr lang="en-US" altLang="en-US" noProof="1">
                <a:solidFill>
                  <a:srgbClr val="808080"/>
                </a:solidFill>
              </a:rPr>
              <a:t>SELECT NAME FROM SYS.OBJECTS WHERE TYPE = 'U'</a:t>
            </a:r>
          </a:p>
          <a:p>
            <a:pPr lvl="1" eaLnBrk="1" hangingPunct="1">
              <a:buFont typeface="Wingdings" panose="05000000000000000000" pitchFamily="2" charset="2"/>
              <a:buNone/>
            </a:pPr>
            <a:r>
              <a:rPr lang="en-US" altLang="en-US" noProof="1">
                <a:solidFill>
                  <a:srgbClr val="808080"/>
                </a:solidFill>
              </a:rPr>
              <a:t>ORDER BY NAME</a:t>
            </a:r>
            <a:endParaRPr lang="en-US" altLang="en-US">
              <a:solidFill>
                <a:srgbClr val="808080"/>
              </a:solidFill>
            </a:endParaRPr>
          </a:p>
          <a:p>
            <a:pPr lvl="1" eaLnBrk="1" hangingPunct="1">
              <a:buFont typeface="Wingdings" panose="05000000000000000000" pitchFamily="2" charset="2"/>
              <a:buNone/>
            </a:pPr>
            <a:endParaRPr lang="en-US" altLang="en-US">
              <a:solidFill>
                <a:srgbClr val="808080"/>
              </a:solidFill>
            </a:endParaRPr>
          </a:p>
          <a:p>
            <a:pPr eaLnBrk="1" hangingPunct="1"/>
            <a:r>
              <a:rPr lang="en-US" altLang="en-US"/>
              <a:t>Example3: Get the names of all the columns in a table in your database.</a:t>
            </a:r>
          </a:p>
          <a:p>
            <a:pPr lvl="1" eaLnBrk="1" hangingPunct="1">
              <a:buFont typeface="Wingdings" panose="05000000000000000000" pitchFamily="2" charset="2"/>
              <a:buNone/>
            </a:pPr>
            <a:r>
              <a:rPr lang="en-US" altLang="en-US" noProof="1">
                <a:solidFill>
                  <a:srgbClr val="808080"/>
                </a:solidFill>
              </a:rPr>
              <a:t>SELECT     </a:t>
            </a:r>
            <a:r>
              <a:rPr lang="en-US" altLang="en-US">
                <a:solidFill>
                  <a:srgbClr val="808080"/>
                </a:solidFill>
              </a:rPr>
              <a:t>NAME</a:t>
            </a:r>
            <a:endParaRPr lang="en-US" altLang="en-US" noProof="1">
              <a:solidFill>
                <a:srgbClr val="808080"/>
              </a:solidFill>
            </a:endParaRPr>
          </a:p>
          <a:p>
            <a:pPr lvl="1" eaLnBrk="1" hangingPunct="1">
              <a:buFont typeface="Wingdings" panose="05000000000000000000" pitchFamily="2" charset="2"/>
              <a:buNone/>
            </a:pPr>
            <a:r>
              <a:rPr lang="en-US" altLang="en-US" noProof="1">
                <a:solidFill>
                  <a:srgbClr val="808080"/>
                </a:solidFill>
              </a:rPr>
              <a:t>FROM         </a:t>
            </a:r>
            <a:r>
              <a:rPr lang="en-US" altLang="en-US">
                <a:solidFill>
                  <a:srgbClr val="808080"/>
                </a:solidFill>
              </a:rPr>
              <a:t>SYS</a:t>
            </a:r>
            <a:r>
              <a:rPr lang="en-US" altLang="en-US" noProof="1">
                <a:solidFill>
                  <a:srgbClr val="808080"/>
                </a:solidFill>
              </a:rPr>
              <a:t>.</a:t>
            </a:r>
            <a:r>
              <a:rPr lang="en-US" altLang="en-US">
                <a:solidFill>
                  <a:srgbClr val="808080"/>
                </a:solidFill>
              </a:rPr>
              <a:t>COLUMNS</a:t>
            </a:r>
            <a:endParaRPr lang="en-US" altLang="en-US" noProof="1">
              <a:solidFill>
                <a:srgbClr val="808080"/>
              </a:solidFill>
            </a:endParaRPr>
          </a:p>
          <a:p>
            <a:pPr lvl="1" eaLnBrk="1" hangingPunct="1">
              <a:buFont typeface="Wingdings" panose="05000000000000000000" pitchFamily="2" charset="2"/>
              <a:buNone/>
            </a:pPr>
            <a:r>
              <a:rPr lang="en-US" altLang="en-US" noProof="1">
                <a:solidFill>
                  <a:srgbClr val="808080"/>
                </a:solidFill>
              </a:rPr>
              <a:t>WHERE    Object_id =  object_id('T_Call_Data')</a:t>
            </a:r>
            <a:endParaRPr lang="en-US" altLang="en-US">
              <a:solidFill>
                <a:srgbClr val="808080"/>
              </a:solidFill>
            </a:endParaRPr>
          </a:p>
          <a:p>
            <a:pPr lvl="1" eaLnBrk="1" hangingPunct="1">
              <a:buFont typeface="Wingdings" panose="05000000000000000000" pitchFamily="2" charset="2"/>
              <a:buNone/>
            </a:pPr>
            <a:endParaRPr lang="en-US" altLang="en-US">
              <a:solidFill>
                <a:srgbClr val="808080"/>
              </a:solidFill>
            </a:endParaRPr>
          </a:p>
          <a:p>
            <a:pPr eaLnBrk="1" hangingPunct="1"/>
            <a:r>
              <a:rPr lang="en-US" altLang="en-US"/>
              <a:t>Example3: Do you think this will be useful in writing queries, look at example below:</a:t>
            </a:r>
          </a:p>
          <a:p>
            <a:pPr lvl="1" eaLnBrk="1" hangingPunct="1">
              <a:buFont typeface="Wingdings" panose="05000000000000000000" pitchFamily="2" charset="2"/>
              <a:buNone/>
            </a:pPr>
            <a:endParaRPr lang="en-US" altLang="en-US">
              <a:solidFill>
                <a:srgbClr val="808080"/>
              </a:solidFill>
            </a:endParaRPr>
          </a:p>
          <a:p>
            <a:pPr lvl="1" eaLnBrk="1" hangingPunct="1">
              <a:buFont typeface="Wingdings" panose="05000000000000000000" pitchFamily="2" charset="2"/>
              <a:buNone/>
            </a:pPr>
            <a:r>
              <a:rPr lang="en-US" altLang="en-US" noProof="1">
                <a:solidFill>
                  <a:srgbClr val="808080"/>
                </a:solidFill>
              </a:rPr>
              <a:t>SELECT ' CREATE NONCLUSTERED INDEX [IX_T_DETAILS_TERRITORY_MARKETRX_200701_' + name + '] </a:t>
            </a:r>
          </a:p>
          <a:p>
            <a:pPr lvl="1" eaLnBrk="1" hangingPunct="1">
              <a:buFont typeface="Wingdings" panose="05000000000000000000" pitchFamily="2" charset="2"/>
              <a:buNone/>
            </a:pPr>
            <a:r>
              <a:rPr lang="en-US" altLang="en-US" noProof="1">
                <a:solidFill>
                  <a:srgbClr val="808080"/>
                </a:solidFill>
              </a:rPr>
              <a:t>		ON dbo.T_DETAILS_TERRITORY_MARKETRX_200701(', name + ' ASC )' </a:t>
            </a:r>
          </a:p>
          <a:p>
            <a:pPr lvl="1" eaLnBrk="1" hangingPunct="1">
              <a:buFont typeface="Wingdings" panose="05000000000000000000" pitchFamily="2" charset="2"/>
              <a:buNone/>
            </a:pPr>
            <a:r>
              <a:rPr lang="en-US" altLang="en-US" noProof="1">
                <a:solidFill>
                  <a:srgbClr val="808080"/>
                </a:solidFill>
              </a:rPr>
              <a:t>FROM SYS.COLUMNS where Object_id =  object_id(</a:t>
            </a:r>
            <a:r>
              <a:rPr lang="en-US" altLang="en-US">
                <a:solidFill>
                  <a:srgbClr val="808080"/>
                </a:solidFill>
              </a:rPr>
              <a:t>’T</a:t>
            </a:r>
            <a:r>
              <a:rPr lang="en-US" altLang="en-US" noProof="1">
                <a:solidFill>
                  <a:srgbClr val="808080"/>
                </a:solidFill>
              </a:rPr>
              <a:t>_DETAILS_TERRITORY_MARKETRX_200701')</a:t>
            </a:r>
            <a:endParaRPr lang="en-US" altLang="en-US">
              <a:solidFill>
                <a:srgbClr val="80808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7829D96-1FD1-4081-9FBD-00056142E15A}"/>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rPr>
              <a:t>SQL order of execution</a:t>
            </a:r>
          </a:p>
        </p:txBody>
      </p:sp>
      <p:sp>
        <p:nvSpPr>
          <p:cNvPr id="8195" name="Rectangle 3">
            <a:extLst>
              <a:ext uri="{FF2B5EF4-FFF2-40B4-BE49-F238E27FC236}">
                <a16:creationId xmlns:a16="http://schemas.microsoft.com/office/drawing/2014/main" id="{1853FCC1-6FA3-4357-8398-9DFCA3F8F49F}"/>
              </a:ext>
            </a:extLst>
          </p:cNvPr>
          <p:cNvSpPr>
            <a:spLocks noGrp="1" noChangeArrowheads="1"/>
          </p:cNvSpPr>
          <p:nvPr>
            <p:ph type="body" idx="1"/>
          </p:nvPr>
        </p:nvSpPr>
        <p:spPr/>
        <p:txBody>
          <a:bodyPr/>
          <a:lstStyle/>
          <a:p>
            <a:r>
              <a:rPr lang="en-US" dirty="0"/>
              <a:t>The SQL order of execution defines the order in which the clauses of a query are evaluated. Some of the most common query challenges people run into could be easily avoided with a clearer understanding of the SQL order of execution, sometimes called the SQL order of operations. Understanding SQL query order can help you diagnose why a query won’t run, and even more frequently will help you optimize your queries to run faster.</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Read more on this here: </a:t>
            </a:r>
            <a:r>
              <a:rPr lang="en-US" dirty="0">
                <a:hlinkClick r:id="rId2"/>
              </a:rPr>
              <a:t>https://www.sisense.com/blog/sql-query-order-of-operations/</a:t>
            </a:r>
            <a:endParaRPr lang="en-US" dirty="0"/>
          </a:p>
          <a:p>
            <a:endParaRPr lang="en-US" dirty="0"/>
          </a:p>
          <a:p>
            <a:pPr lvl="1" eaLnBrk="1" hangingPunct="1">
              <a:buFont typeface="Wingdings" panose="05000000000000000000" pitchFamily="2" charset="2"/>
              <a:buNone/>
            </a:pPr>
            <a:endParaRPr lang="en-US" altLang="en-US" dirty="0">
              <a:solidFill>
                <a:schemeClr val="accent2"/>
              </a:solidFill>
            </a:endParaRPr>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endParaRPr lang="en-US" altLang="en-US" dirty="0"/>
          </a:p>
        </p:txBody>
      </p:sp>
      <p:pic>
        <p:nvPicPr>
          <p:cNvPr id="9" name="Picture 8">
            <a:extLst>
              <a:ext uri="{FF2B5EF4-FFF2-40B4-BE49-F238E27FC236}">
                <a16:creationId xmlns:a16="http://schemas.microsoft.com/office/drawing/2014/main" id="{624DE8B6-73F0-8DAB-B2C2-420C0EA77BFD}"/>
              </a:ext>
            </a:extLst>
          </p:cNvPr>
          <p:cNvPicPr>
            <a:picLocks noChangeAspect="1"/>
          </p:cNvPicPr>
          <p:nvPr/>
        </p:nvPicPr>
        <p:blipFill>
          <a:blip r:embed="rId3"/>
          <a:stretch>
            <a:fillRect/>
          </a:stretch>
        </p:blipFill>
        <p:spPr>
          <a:xfrm>
            <a:off x="1238025" y="2886369"/>
            <a:ext cx="9748349" cy="199966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8C055A9-A403-48BA-9D6C-340D8D51B297}"/>
              </a:ext>
            </a:extLst>
          </p:cNvPr>
          <p:cNvSpPr>
            <a:spLocks noGrp="1" noChangeArrowheads="1"/>
          </p:cNvSpPr>
          <p:nvPr>
            <p:ph type="title"/>
          </p:nvPr>
        </p:nvSpPr>
        <p:spPr/>
        <p:txBody>
          <a:bodyPr/>
          <a:lstStyle/>
          <a:p>
            <a:pPr eaLnBrk="1" hangingPunct="1"/>
            <a:r>
              <a:rPr lang="en-US" altLang="en-US">
                <a:latin typeface="Arial" panose="020B0604020202020204" pitchFamily="34" charset="0"/>
              </a:rPr>
              <a:t>Select List and FROM</a:t>
            </a:r>
          </a:p>
        </p:txBody>
      </p:sp>
      <p:sp>
        <p:nvSpPr>
          <p:cNvPr id="9219" name="Rectangle 3">
            <a:extLst>
              <a:ext uri="{FF2B5EF4-FFF2-40B4-BE49-F238E27FC236}">
                <a16:creationId xmlns:a16="http://schemas.microsoft.com/office/drawing/2014/main" id="{CB7A9E72-543C-48A6-9464-4A4CD0891FBB}"/>
              </a:ext>
            </a:extLst>
          </p:cNvPr>
          <p:cNvSpPr>
            <a:spLocks noGrp="1" noChangeArrowheads="1"/>
          </p:cNvSpPr>
          <p:nvPr>
            <p:ph type="body" idx="1"/>
          </p:nvPr>
        </p:nvSpPr>
        <p:spPr/>
        <p:txBody>
          <a:bodyPr/>
          <a:lstStyle/>
          <a:p>
            <a:pPr eaLnBrk="1" hangingPunct="1">
              <a:lnSpc>
                <a:spcPct val="90000"/>
              </a:lnSpc>
            </a:pPr>
            <a:r>
              <a:rPr lang="en-IE" altLang="en-US" dirty="0"/>
              <a:t>Select list</a:t>
            </a:r>
          </a:p>
          <a:p>
            <a:pPr lvl="1" eaLnBrk="1" hangingPunct="1">
              <a:lnSpc>
                <a:spcPct val="90000"/>
              </a:lnSpc>
            </a:pPr>
            <a:r>
              <a:rPr lang="en-IE" altLang="en-US" dirty="0"/>
              <a:t>Describes the columns of the result set. It is a comma-separated list of expressions. </a:t>
            </a:r>
          </a:p>
          <a:p>
            <a:pPr lvl="1" eaLnBrk="1" hangingPunct="1">
              <a:lnSpc>
                <a:spcPct val="90000"/>
              </a:lnSpc>
            </a:pPr>
            <a:r>
              <a:rPr lang="en-IE" altLang="en-US" dirty="0"/>
              <a:t>Example: </a:t>
            </a:r>
            <a:r>
              <a:rPr lang="en-IE" altLang="en-US" sz="1200" i="1" dirty="0"/>
              <a:t>SELECT state, population</a:t>
            </a:r>
            <a:r>
              <a:rPr lang="en-IE" altLang="en-US" dirty="0"/>
              <a:t> …</a:t>
            </a:r>
          </a:p>
          <a:p>
            <a:pPr lvl="1" eaLnBrk="1" hangingPunct="1">
              <a:lnSpc>
                <a:spcPct val="90000"/>
              </a:lnSpc>
            </a:pPr>
            <a:r>
              <a:rPr lang="en-IE" altLang="en-US" dirty="0"/>
              <a:t>Each expression defines both </a:t>
            </a:r>
          </a:p>
          <a:p>
            <a:pPr lvl="2" eaLnBrk="1" hangingPunct="1">
              <a:lnSpc>
                <a:spcPct val="90000"/>
              </a:lnSpc>
            </a:pPr>
            <a:r>
              <a:rPr lang="en-IE" altLang="en-US" dirty="0"/>
              <a:t>the format (data type and size) and </a:t>
            </a:r>
          </a:p>
          <a:p>
            <a:pPr lvl="2" eaLnBrk="1" hangingPunct="1">
              <a:lnSpc>
                <a:spcPct val="90000"/>
              </a:lnSpc>
            </a:pPr>
            <a:r>
              <a:rPr lang="en-IE" altLang="en-US" dirty="0"/>
              <a:t>the source of the data for the result set column.</a:t>
            </a:r>
          </a:p>
          <a:p>
            <a:pPr lvl="1" eaLnBrk="1" hangingPunct="1">
              <a:lnSpc>
                <a:spcPct val="90000"/>
              </a:lnSpc>
            </a:pPr>
            <a:r>
              <a:rPr lang="en-IE" altLang="en-US" dirty="0"/>
              <a:t>Each select list expression is usually a reference to a column in the source table or view the data is coming from, but can be any other expression, such as a constant or a Transact-SQL function. </a:t>
            </a:r>
          </a:p>
          <a:p>
            <a:pPr lvl="1" eaLnBrk="1" hangingPunct="1">
              <a:lnSpc>
                <a:spcPct val="90000"/>
              </a:lnSpc>
            </a:pPr>
            <a:r>
              <a:rPr lang="en-IE" altLang="en-US" dirty="0"/>
              <a:t>Using the </a:t>
            </a:r>
            <a:r>
              <a:rPr lang="en-IE" altLang="en-US" b="1" dirty="0"/>
              <a:t>*</a:t>
            </a:r>
            <a:r>
              <a:rPr lang="en-IE" altLang="en-US" dirty="0"/>
              <a:t> expression in a select list specifies that all columns in the source table are returned.</a:t>
            </a:r>
          </a:p>
          <a:p>
            <a:pPr lvl="1" eaLnBrk="1" hangingPunct="1">
              <a:lnSpc>
                <a:spcPct val="90000"/>
              </a:lnSpc>
            </a:pPr>
            <a:endParaRPr lang="en-IE" altLang="en-US" dirty="0"/>
          </a:p>
          <a:p>
            <a:pPr eaLnBrk="1" hangingPunct="1">
              <a:lnSpc>
                <a:spcPct val="90000"/>
              </a:lnSpc>
            </a:pPr>
            <a:r>
              <a:rPr lang="en-IE" altLang="en-US" dirty="0"/>
              <a:t>FROM </a:t>
            </a:r>
            <a:r>
              <a:rPr lang="en-IE" altLang="en-US" i="1" dirty="0" err="1"/>
              <a:t>table_list</a:t>
            </a:r>
            <a:endParaRPr lang="en-IE" altLang="en-US" i="1" dirty="0"/>
          </a:p>
          <a:p>
            <a:pPr lvl="1" eaLnBrk="1" hangingPunct="1">
              <a:lnSpc>
                <a:spcPct val="90000"/>
              </a:lnSpc>
            </a:pPr>
            <a:r>
              <a:rPr lang="en-IE" altLang="en-US" dirty="0"/>
              <a:t>Contains a list of the tables from which the result set data is retrieved. These sources can be: </a:t>
            </a:r>
          </a:p>
          <a:p>
            <a:pPr lvl="2" eaLnBrk="1" hangingPunct="1">
              <a:lnSpc>
                <a:spcPct val="90000"/>
              </a:lnSpc>
            </a:pPr>
            <a:r>
              <a:rPr lang="en-IE" altLang="en-US" dirty="0"/>
              <a:t>Regular tables</a:t>
            </a:r>
          </a:p>
          <a:p>
            <a:pPr lvl="2" eaLnBrk="1" hangingPunct="1">
              <a:lnSpc>
                <a:spcPct val="90000"/>
              </a:lnSpc>
            </a:pPr>
            <a:r>
              <a:rPr lang="en-IE" altLang="en-US" dirty="0"/>
              <a:t>Views in SQL Server</a:t>
            </a:r>
          </a:p>
          <a:p>
            <a:pPr lvl="1" eaLnBrk="1" hangingPunct="1">
              <a:lnSpc>
                <a:spcPct val="90000"/>
              </a:lnSpc>
            </a:pPr>
            <a:r>
              <a:rPr lang="en-US" altLang="en-US" dirty="0"/>
              <a:t>Example: </a:t>
            </a:r>
            <a:r>
              <a:rPr lang="en-US" altLang="en-US" sz="1200" i="1" dirty="0"/>
              <a:t>SELECT state, population  FROM </a:t>
            </a:r>
            <a:r>
              <a:rPr lang="en-US" altLang="en-US" sz="1200" i="1" dirty="0" err="1"/>
              <a:t>us_states</a:t>
            </a:r>
            <a:endParaRPr lang="en-US" altLang="en-US" sz="1200" i="1" dirty="0"/>
          </a:p>
        </p:txBody>
      </p:sp>
    </p:spTree>
  </p:cSld>
  <p:clrMapOvr>
    <a:masterClrMapping/>
  </p:clrMapOvr>
</p:sld>
</file>

<file path=ppt/theme/theme1.xml><?xml version="1.0" encoding="utf-8"?>
<a:theme xmlns:a="http://schemas.openxmlformats.org/drawingml/2006/main" name="Office Theme">
  <a:themeElements>
    <a:clrScheme name="PharmaACEwTeal">
      <a:dk1>
        <a:sysClr val="windowText" lastClr="000000"/>
      </a:dk1>
      <a:lt1>
        <a:sysClr val="window" lastClr="FFFFFF"/>
      </a:lt1>
      <a:dk2>
        <a:srgbClr val="44546A"/>
      </a:dk2>
      <a:lt2>
        <a:srgbClr val="E7E6E6"/>
      </a:lt2>
      <a:accent1>
        <a:srgbClr val="004B7E"/>
      </a:accent1>
      <a:accent2>
        <a:srgbClr val="00B050"/>
      </a:accent2>
      <a:accent3>
        <a:srgbClr val="FF9201"/>
      </a:accent3>
      <a:accent4>
        <a:srgbClr val="C00000"/>
      </a:accent4>
      <a:accent5>
        <a:srgbClr val="008080"/>
      </a:accent5>
      <a:accent6>
        <a:srgbClr val="00B0F0"/>
      </a:accent6>
      <a:hlink>
        <a:srgbClr val="3366FF"/>
      </a:hlink>
      <a:folHlink>
        <a:srgbClr val="FF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harmaACE.potx" id="{32A876FC-7A73-4AB2-A983-756D7D29623C}" vid="{686EE551-9C7A-4099-BD94-C991452CF9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PharmaACE</Template>
  <TotalTime>5915</TotalTime>
  <Words>11136</Words>
  <Application>Microsoft Office PowerPoint</Application>
  <PresentationFormat>Widescreen</PresentationFormat>
  <Paragraphs>1994</Paragraphs>
  <Slides>76</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Arial</vt:lpstr>
      <vt:lpstr>Arial Narrow</vt:lpstr>
      <vt:lpstr>Arial Unicode MS</vt:lpstr>
      <vt:lpstr>Calibri</vt:lpstr>
      <vt:lpstr>Courier New</vt:lpstr>
      <vt:lpstr>Times New Roman</vt:lpstr>
      <vt:lpstr>Verdana</vt:lpstr>
      <vt:lpstr>Wingdings</vt:lpstr>
      <vt:lpstr>Office Theme</vt:lpstr>
      <vt:lpstr>SQL Training</vt:lpstr>
      <vt:lpstr>Contents</vt:lpstr>
      <vt:lpstr>SQL Scripts, Batches, and Stored Procedures</vt:lpstr>
      <vt:lpstr>Contents</vt:lpstr>
      <vt:lpstr>Types of SQL Commands</vt:lpstr>
      <vt:lpstr>Basic SQL Commands</vt:lpstr>
      <vt:lpstr>SELECT Statement</vt:lpstr>
      <vt:lpstr>SQL order of execution</vt:lpstr>
      <vt:lpstr>Select List and FROM</vt:lpstr>
      <vt:lpstr>WHERE Clause</vt:lpstr>
      <vt:lpstr>WHERE Clause  - Operators</vt:lpstr>
      <vt:lpstr>Wildcard characters : Used with Like</vt:lpstr>
      <vt:lpstr>WHERE clause  - AND &amp; OR</vt:lpstr>
      <vt:lpstr>ORDER BY </vt:lpstr>
      <vt:lpstr>TOP</vt:lpstr>
      <vt:lpstr>UNION Statement</vt:lpstr>
      <vt:lpstr>Contents</vt:lpstr>
      <vt:lpstr>GROUP BY and HAVING Clauses </vt:lpstr>
      <vt:lpstr>WHERE versus HAVING</vt:lpstr>
      <vt:lpstr>Aggregate Functions</vt:lpstr>
      <vt:lpstr>DISTINCT Keyword</vt:lpstr>
      <vt:lpstr>Contents</vt:lpstr>
      <vt:lpstr>Sub-query: Select within Select  </vt:lpstr>
      <vt:lpstr>Sub-query: Continued  </vt:lpstr>
      <vt:lpstr>View</vt:lpstr>
      <vt:lpstr>Contents</vt:lpstr>
      <vt:lpstr>INSERT</vt:lpstr>
      <vt:lpstr>UPDATE</vt:lpstr>
      <vt:lpstr>DELETE</vt:lpstr>
      <vt:lpstr>Contents</vt:lpstr>
      <vt:lpstr>Data Types</vt:lpstr>
      <vt:lpstr>Data Types: Continued</vt:lpstr>
      <vt:lpstr>Functions in SQL</vt:lpstr>
      <vt:lpstr>Mathematical Functions</vt:lpstr>
      <vt:lpstr>String Functions</vt:lpstr>
      <vt:lpstr>String Functions: Continued</vt:lpstr>
      <vt:lpstr>String Functions</vt:lpstr>
      <vt:lpstr>String Functions: Continued</vt:lpstr>
      <vt:lpstr>String Functions: Continued</vt:lpstr>
      <vt:lpstr>Date Time Functions – SQL Server</vt:lpstr>
      <vt:lpstr>Date Time functions – SQL Server</vt:lpstr>
      <vt:lpstr>Cast and CONVERT</vt:lpstr>
      <vt:lpstr>Cast and CONVERT: Continued</vt:lpstr>
      <vt:lpstr>Contents</vt:lpstr>
      <vt:lpstr>Join</vt:lpstr>
      <vt:lpstr>Two Inner Join Examples</vt:lpstr>
      <vt:lpstr>Left and Right Join</vt:lpstr>
      <vt:lpstr>Join Query without Join Keyword</vt:lpstr>
      <vt:lpstr>Full Outer Join</vt:lpstr>
      <vt:lpstr>Example Data</vt:lpstr>
      <vt:lpstr>Example: Inner Join</vt:lpstr>
      <vt:lpstr>Example: Left Outer Join</vt:lpstr>
      <vt:lpstr>Example: Right Outer Join</vt:lpstr>
      <vt:lpstr>Example: Full Outer Join</vt:lpstr>
      <vt:lpstr>Example: Continued</vt:lpstr>
      <vt:lpstr>Alias</vt:lpstr>
      <vt:lpstr>Alias: Continued</vt:lpstr>
      <vt:lpstr>Tables Joined to Themselves</vt:lpstr>
      <vt:lpstr>Update and Inner Joins</vt:lpstr>
      <vt:lpstr>NULL Value</vt:lpstr>
      <vt:lpstr>NULL Value: Joins on Tables with NULL</vt:lpstr>
      <vt:lpstr>Contents</vt:lpstr>
      <vt:lpstr>CREATE TABLE</vt:lpstr>
      <vt:lpstr>ALTER, DROP and TRUNCATE TABLE</vt:lpstr>
      <vt:lpstr>Difference Between Truncate, Drop and Delete Table </vt:lpstr>
      <vt:lpstr>Contents</vt:lpstr>
      <vt:lpstr>Indexes</vt:lpstr>
      <vt:lpstr>Indexes: Continued</vt:lpstr>
      <vt:lpstr>Indexes: Continued (Storing and Getting data in Sorted Order)</vt:lpstr>
      <vt:lpstr>Indexes: Continued (Storing and Getting data in Sorted Order)</vt:lpstr>
      <vt:lpstr>Indexes: (Primary Key) Continued</vt:lpstr>
      <vt:lpstr>Foreign key</vt:lpstr>
      <vt:lpstr>Foreign key: Continued</vt:lpstr>
      <vt:lpstr>Contents</vt:lpstr>
      <vt:lpstr>System Objects</vt:lpstr>
      <vt:lpstr>System Objects: Continued</vt:lpstr>
    </vt:vector>
  </TitlesOfParts>
  <Company>Bristol-Myers Squibb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 Deshmukh</dc:creator>
  <cp:lastModifiedBy>Vinod Singh</cp:lastModifiedBy>
  <cp:revision>215</cp:revision>
  <dcterms:created xsi:type="dcterms:W3CDTF">2017-09-25T23:52:09Z</dcterms:created>
  <dcterms:modified xsi:type="dcterms:W3CDTF">2023-02-09T14:10:38Z</dcterms:modified>
</cp:coreProperties>
</file>