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1071" r:id="rId2"/>
    <p:sldId id="1167" r:id="rId3"/>
    <p:sldId id="1267" r:id="rId4"/>
    <p:sldId id="1130" r:id="rId5"/>
    <p:sldId id="1131" r:id="rId6"/>
    <p:sldId id="1274" r:id="rId7"/>
    <p:sldId id="1157" r:id="rId8"/>
    <p:sldId id="1158" r:id="rId9"/>
    <p:sldId id="1159" r:id="rId10"/>
    <p:sldId id="1275" r:id="rId11"/>
    <p:sldId id="1243" r:id="rId12"/>
    <p:sldId id="1244" r:id="rId13"/>
    <p:sldId id="1276" r:id="rId14"/>
    <p:sldId id="1161" r:id="rId15"/>
    <p:sldId id="1285" r:id="rId16"/>
    <p:sldId id="1286" r:id="rId17"/>
    <p:sldId id="1287" r:id="rId18"/>
    <p:sldId id="1288" r:id="rId19"/>
    <p:sldId id="1284" r:id="rId20"/>
    <p:sldId id="1163" r:id="rId21"/>
    <p:sldId id="1279" r:id="rId22"/>
    <p:sldId id="1165" r:id="rId23"/>
    <p:sldId id="1162" r:id="rId24"/>
    <p:sldId id="1280" r:id="rId25"/>
    <p:sldId id="1164" r:id="rId26"/>
    <p:sldId id="1281" r:id="rId27"/>
    <p:sldId id="1166" r:id="rId28"/>
    <p:sldId id="1282" r:id="rId29"/>
    <p:sldId id="1277" r:id="rId30"/>
    <p:sldId id="1283" r:id="rId31"/>
    <p:sldId id="127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a:srgbClr val="004B7E"/>
    <a:srgbClr val="1EA8AA"/>
    <a:srgbClr val="C00000"/>
    <a:srgbClr val="FF9201"/>
    <a:srgbClr val="00B050"/>
    <a:srgbClr val="767171"/>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76" autoAdjust="0"/>
    <p:restoredTop sz="94291" autoAdjust="0"/>
  </p:normalViewPr>
  <p:slideViewPr>
    <p:cSldViewPr snapToGrid="0" showGuides="1">
      <p:cViewPr varScale="1">
        <p:scale>
          <a:sx n="75" d="100"/>
          <a:sy n="75" d="100"/>
        </p:scale>
        <p:origin x="115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F0F5A5-8DF5-415C-9920-2AA5E1FA8E2C}" type="datetimeFigureOut">
              <a:rPr lang="en-US" smtClean="0"/>
              <a:t>6/22/2022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015A9-486E-4A55-87A4-D1EDD0FDDF02}" type="slidenum">
              <a:rPr lang="en-US" smtClean="0"/>
              <a:t>‹#›</a:t>
            </a:fld>
            <a:endParaRPr lang="en-US"/>
          </a:p>
        </p:txBody>
      </p:sp>
    </p:spTree>
    <p:extLst>
      <p:ext uri="{BB962C8B-B14F-4D97-AF65-F5344CB8AC3E}">
        <p14:creationId xmlns:p14="http://schemas.microsoft.com/office/powerpoint/2010/main" val="1100449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6015A9-486E-4A55-87A4-D1EDD0FDDF02}" type="slidenum">
              <a:rPr lang="en-US" smtClean="0"/>
              <a:t>1</a:t>
            </a:fld>
            <a:endParaRPr lang="en-US"/>
          </a:p>
        </p:txBody>
      </p:sp>
    </p:spTree>
    <p:extLst>
      <p:ext uri="{BB962C8B-B14F-4D97-AF65-F5344CB8AC3E}">
        <p14:creationId xmlns:p14="http://schemas.microsoft.com/office/powerpoint/2010/main" val="3349433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7F0D6438-3697-4AAD-AF97-B7750FC57095}"/>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A7623E25-772A-4DD3-8B07-85E405460292}" type="slidenum">
              <a:rPr lang="en-US" altLang="en-US" sz="1300">
                <a:latin typeface="Times New Roman" panose="02020603050405020304" pitchFamily="18" charset="0"/>
              </a:rPr>
              <a:pPr eaLnBrk="1" hangingPunct="1"/>
              <a:t>26</a:t>
            </a:fld>
            <a:endParaRPr lang="en-US" altLang="en-US" sz="1300">
              <a:latin typeface="Times New Roman" panose="02020603050405020304" pitchFamily="18" charset="0"/>
            </a:endParaRPr>
          </a:p>
        </p:txBody>
      </p:sp>
      <p:sp>
        <p:nvSpPr>
          <p:cNvPr id="139267" name="Rectangle 2">
            <a:extLst>
              <a:ext uri="{FF2B5EF4-FFF2-40B4-BE49-F238E27FC236}">
                <a16:creationId xmlns:a16="http://schemas.microsoft.com/office/drawing/2014/main" id="{8F6D9236-C3FE-4B06-AA83-C97959DC97CE}"/>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241CF690-71BE-4F64-A9EA-7080FC77AFF4}"/>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200469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7F0D6438-3697-4AAD-AF97-B7750FC57095}"/>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A7623E25-772A-4DD3-8B07-85E405460292}" type="slidenum">
              <a:rPr lang="en-US" altLang="en-US" sz="1300">
                <a:latin typeface="Times New Roman" panose="02020603050405020304" pitchFamily="18" charset="0"/>
              </a:rPr>
              <a:pPr eaLnBrk="1" hangingPunct="1"/>
              <a:t>28</a:t>
            </a:fld>
            <a:endParaRPr lang="en-US" altLang="en-US" sz="1300">
              <a:latin typeface="Times New Roman" panose="02020603050405020304" pitchFamily="18" charset="0"/>
            </a:endParaRPr>
          </a:p>
        </p:txBody>
      </p:sp>
      <p:sp>
        <p:nvSpPr>
          <p:cNvPr id="139267" name="Rectangle 2">
            <a:extLst>
              <a:ext uri="{FF2B5EF4-FFF2-40B4-BE49-F238E27FC236}">
                <a16:creationId xmlns:a16="http://schemas.microsoft.com/office/drawing/2014/main" id="{8F6D9236-C3FE-4B06-AA83-C97959DC97CE}"/>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241CF690-71BE-4F64-A9EA-7080FC77AFF4}"/>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013239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7F0D6438-3697-4AAD-AF97-B7750FC57095}"/>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A7623E25-772A-4DD3-8B07-85E405460292}" type="slidenum">
              <a:rPr lang="en-US" altLang="en-US" sz="1300">
                <a:latin typeface="Times New Roman" panose="02020603050405020304" pitchFamily="18" charset="0"/>
              </a:rPr>
              <a:pPr eaLnBrk="1" hangingPunct="1"/>
              <a:t>30</a:t>
            </a:fld>
            <a:endParaRPr lang="en-US" altLang="en-US" sz="1300">
              <a:latin typeface="Times New Roman" panose="02020603050405020304" pitchFamily="18" charset="0"/>
            </a:endParaRPr>
          </a:p>
        </p:txBody>
      </p:sp>
      <p:sp>
        <p:nvSpPr>
          <p:cNvPr id="139267" name="Rectangle 2">
            <a:extLst>
              <a:ext uri="{FF2B5EF4-FFF2-40B4-BE49-F238E27FC236}">
                <a16:creationId xmlns:a16="http://schemas.microsoft.com/office/drawing/2014/main" id="{8F6D9236-C3FE-4B06-AA83-C97959DC97CE}"/>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241CF690-71BE-4F64-A9EA-7080FC77AFF4}"/>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045955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8DDAA22A-E4AB-4588-8791-BDE1FBC65A4F}"/>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C717B8A5-06F6-4DD7-8432-D0AC9A6D96A4}" type="slidenum">
              <a:rPr lang="en-US" altLang="en-US" sz="1300">
                <a:latin typeface="Times New Roman" panose="02020603050405020304" pitchFamily="18" charset="0"/>
              </a:rPr>
              <a:pPr eaLnBrk="1" hangingPunct="1"/>
              <a:t>2</a:t>
            </a:fld>
            <a:endParaRPr lang="en-US" altLang="en-US" sz="1300">
              <a:latin typeface="Times New Roman" panose="02020603050405020304" pitchFamily="18" charset="0"/>
            </a:endParaRPr>
          </a:p>
        </p:txBody>
      </p:sp>
      <p:sp>
        <p:nvSpPr>
          <p:cNvPr id="125955" name="Rectangle 2">
            <a:extLst>
              <a:ext uri="{FF2B5EF4-FFF2-40B4-BE49-F238E27FC236}">
                <a16:creationId xmlns:a16="http://schemas.microsoft.com/office/drawing/2014/main" id="{76AC20AE-E114-4FD2-B16E-4BC81757E68D}"/>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BAE35E63-AB35-4D40-9322-FC6066AA8566}"/>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7F0D6438-3697-4AAD-AF97-B7750FC57095}"/>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A7623E25-772A-4DD3-8B07-85E405460292}" type="slidenum">
              <a:rPr lang="en-US" altLang="en-US" sz="1300">
                <a:latin typeface="Times New Roman" panose="02020603050405020304" pitchFamily="18" charset="0"/>
              </a:rPr>
              <a:pPr eaLnBrk="1" hangingPunct="1"/>
              <a:t>3</a:t>
            </a:fld>
            <a:endParaRPr lang="en-US" altLang="en-US" sz="1300">
              <a:latin typeface="Times New Roman" panose="02020603050405020304" pitchFamily="18" charset="0"/>
            </a:endParaRPr>
          </a:p>
        </p:txBody>
      </p:sp>
      <p:sp>
        <p:nvSpPr>
          <p:cNvPr id="139267" name="Rectangle 2">
            <a:extLst>
              <a:ext uri="{FF2B5EF4-FFF2-40B4-BE49-F238E27FC236}">
                <a16:creationId xmlns:a16="http://schemas.microsoft.com/office/drawing/2014/main" id="{8F6D9236-C3FE-4B06-AA83-C97959DC97CE}"/>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241CF690-71BE-4F64-A9EA-7080FC77AFF4}"/>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7F0D6438-3697-4AAD-AF97-B7750FC57095}"/>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A7623E25-772A-4DD3-8B07-85E405460292}" type="slidenum">
              <a:rPr lang="en-US" altLang="en-US" sz="1300">
                <a:latin typeface="Times New Roman" panose="02020603050405020304" pitchFamily="18" charset="0"/>
              </a:rPr>
              <a:pPr eaLnBrk="1" hangingPunct="1"/>
              <a:t>6</a:t>
            </a:fld>
            <a:endParaRPr lang="en-US" altLang="en-US" sz="1300">
              <a:latin typeface="Times New Roman" panose="02020603050405020304" pitchFamily="18" charset="0"/>
            </a:endParaRPr>
          </a:p>
        </p:txBody>
      </p:sp>
      <p:sp>
        <p:nvSpPr>
          <p:cNvPr id="139267" name="Rectangle 2">
            <a:extLst>
              <a:ext uri="{FF2B5EF4-FFF2-40B4-BE49-F238E27FC236}">
                <a16:creationId xmlns:a16="http://schemas.microsoft.com/office/drawing/2014/main" id="{8F6D9236-C3FE-4B06-AA83-C97959DC97CE}"/>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241CF690-71BE-4F64-A9EA-7080FC77AFF4}"/>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968170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7F0D6438-3697-4AAD-AF97-B7750FC57095}"/>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A7623E25-772A-4DD3-8B07-85E405460292}" type="slidenum">
              <a:rPr lang="en-US" altLang="en-US" sz="1300">
                <a:latin typeface="Times New Roman" panose="02020603050405020304" pitchFamily="18" charset="0"/>
              </a:rPr>
              <a:pPr eaLnBrk="1" hangingPunct="1"/>
              <a:t>10</a:t>
            </a:fld>
            <a:endParaRPr lang="en-US" altLang="en-US" sz="1300">
              <a:latin typeface="Times New Roman" panose="02020603050405020304" pitchFamily="18" charset="0"/>
            </a:endParaRPr>
          </a:p>
        </p:txBody>
      </p:sp>
      <p:sp>
        <p:nvSpPr>
          <p:cNvPr id="139267" name="Rectangle 2">
            <a:extLst>
              <a:ext uri="{FF2B5EF4-FFF2-40B4-BE49-F238E27FC236}">
                <a16:creationId xmlns:a16="http://schemas.microsoft.com/office/drawing/2014/main" id="{8F6D9236-C3FE-4B06-AA83-C97959DC97CE}"/>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241CF690-71BE-4F64-A9EA-7080FC77AFF4}"/>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197370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7F0D6438-3697-4AAD-AF97-B7750FC57095}"/>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A7623E25-772A-4DD3-8B07-85E405460292}" type="slidenum">
              <a:rPr lang="en-US" altLang="en-US" sz="1300">
                <a:latin typeface="Times New Roman" panose="02020603050405020304" pitchFamily="18" charset="0"/>
              </a:rPr>
              <a:pPr eaLnBrk="1" hangingPunct="1"/>
              <a:t>13</a:t>
            </a:fld>
            <a:endParaRPr lang="en-US" altLang="en-US" sz="1300">
              <a:latin typeface="Times New Roman" panose="02020603050405020304" pitchFamily="18" charset="0"/>
            </a:endParaRPr>
          </a:p>
        </p:txBody>
      </p:sp>
      <p:sp>
        <p:nvSpPr>
          <p:cNvPr id="139267" name="Rectangle 2">
            <a:extLst>
              <a:ext uri="{FF2B5EF4-FFF2-40B4-BE49-F238E27FC236}">
                <a16:creationId xmlns:a16="http://schemas.microsoft.com/office/drawing/2014/main" id="{8F6D9236-C3FE-4B06-AA83-C97959DC97CE}"/>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241CF690-71BE-4F64-A9EA-7080FC77AFF4}"/>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577482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7F0D6438-3697-4AAD-AF97-B7750FC57095}"/>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A7623E25-772A-4DD3-8B07-85E405460292}" type="slidenum">
              <a:rPr lang="en-US" altLang="en-US" sz="1300">
                <a:latin typeface="Times New Roman" panose="02020603050405020304" pitchFamily="18" charset="0"/>
              </a:rPr>
              <a:pPr eaLnBrk="1" hangingPunct="1"/>
              <a:t>18</a:t>
            </a:fld>
            <a:endParaRPr lang="en-US" altLang="en-US" sz="1300">
              <a:latin typeface="Times New Roman" panose="02020603050405020304" pitchFamily="18" charset="0"/>
            </a:endParaRPr>
          </a:p>
        </p:txBody>
      </p:sp>
      <p:sp>
        <p:nvSpPr>
          <p:cNvPr id="139267" name="Rectangle 2">
            <a:extLst>
              <a:ext uri="{FF2B5EF4-FFF2-40B4-BE49-F238E27FC236}">
                <a16:creationId xmlns:a16="http://schemas.microsoft.com/office/drawing/2014/main" id="{8F6D9236-C3FE-4B06-AA83-C97959DC97CE}"/>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241CF690-71BE-4F64-A9EA-7080FC77AFF4}"/>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195237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7F0D6438-3697-4AAD-AF97-B7750FC57095}"/>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A7623E25-772A-4DD3-8B07-85E405460292}" type="slidenum">
              <a:rPr lang="en-US" altLang="en-US" sz="1300">
                <a:latin typeface="Times New Roman" panose="02020603050405020304" pitchFamily="18" charset="0"/>
              </a:rPr>
              <a:pPr eaLnBrk="1" hangingPunct="1"/>
              <a:t>21</a:t>
            </a:fld>
            <a:endParaRPr lang="en-US" altLang="en-US" sz="1300">
              <a:latin typeface="Times New Roman" panose="02020603050405020304" pitchFamily="18" charset="0"/>
            </a:endParaRPr>
          </a:p>
        </p:txBody>
      </p:sp>
      <p:sp>
        <p:nvSpPr>
          <p:cNvPr id="139267" name="Rectangle 2">
            <a:extLst>
              <a:ext uri="{FF2B5EF4-FFF2-40B4-BE49-F238E27FC236}">
                <a16:creationId xmlns:a16="http://schemas.microsoft.com/office/drawing/2014/main" id="{8F6D9236-C3FE-4B06-AA83-C97959DC97CE}"/>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241CF690-71BE-4F64-A9EA-7080FC77AFF4}"/>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035552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7F0D6438-3697-4AAD-AF97-B7750FC57095}"/>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A7623E25-772A-4DD3-8B07-85E405460292}" type="slidenum">
              <a:rPr lang="en-US" altLang="en-US" sz="1300">
                <a:latin typeface="Times New Roman" panose="02020603050405020304" pitchFamily="18" charset="0"/>
              </a:rPr>
              <a:pPr eaLnBrk="1" hangingPunct="1"/>
              <a:t>24</a:t>
            </a:fld>
            <a:endParaRPr lang="en-US" altLang="en-US" sz="1300">
              <a:latin typeface="Times New Roman" panose="02020603050405020304" pitchFamily="18" charset="0"/>
            </a:endParaRPr>
          </a:p>
        </p:txBody>
      </p:sp>
      <p:sp>
        <p:nvSpPr>
          <p:cNvPr id="139267" name="Rectangle 2">
            <a:extLst>
              <a:ext uri="{FF2B5EF4-FFF2-40B4-BE49-F238E27FC236}">
                <a16:creationId xmlns:a16="http://schemas.microsoft.com/office/drawing/2014/main" id="{8F6D9236-C3FE-4B06-AA83-C97959DC97CE}"/>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241CF690-71BE-4F64-A9EA-7080FC77AFF4}"/>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1084626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1062865"/>
          </a:xfrm>
        </p:spPr>
        <p:txBody>
          <a:bodyPr anchor="b">
            <a:normAutofit/>
          </a:bodyPr>
          <a:lstStyle>
            <a:lvl1pPr algn="ctr">
              <a:defRPr sz="4400"/>
            </a:lvl1pPr>
          </a:lstStyle>
          <a:p>
            <a:r>
              <a:rPr lang="en-US" dirty="0"/>
              <a:t>Click to edit title</a:t>
            </a:r>
          </a:p>
        </p:txBody>
      </p:sp>
      <p:sp>
        <p:nvSpPr>
          <p:cNvPr id="3" name="Subtitle 2"/>
          <p:cNvSpPr>
            <a:spLocks noGrp="1"/>
          </p:cNvSpPr>
          <p:nvPr>
            <p:ph type="subTitle" idx="1" hasCustomPrompt="1"/>
          </p:nvPr>
        </p:nvSpPr>
        <p:spPr>
          <a:xfrm>
            <a:off x="2392680" y="2304323"/>
            <a:ext cx="7406640" cy="684537"/>
          </a:xfrm>
        </p:spPr>
        <p:txBody>
          <a:bodyPr vert="horz" lIns="91440" tIns="45720" rIns="91440" bIns="45720" rtlCol="0">
            <a:normAutofit/>
          </a:bodyPr>
          <a:lstStyle>
            <a:lvl1pPr marL="0" indent="0" algn="ctr">
              <a:buNone/>
              <a:defRPr lang="en-US" sz="2400" dirty="0">
                <a:solidFill>
                  <a:schemeClr val="bg1">
                    <a:lumMod val="50000"/>
                  </a:schemeClr>
                </a:solidFill>
              </a:defRPr>
            </a:lvl1pPr>
          </a:lstStyle>
          <a:p>
            <a:pPr marL="228600" lvl="0" indent="-228600"/>
            <a:r>
              <a:rPr lang="en-US" dirty="0"/>
              <a:t>Click to edit subtitle</a:t>
            </a:r>
          </a:p>
        </p:txBody>
      </p:sp>
      <p:sp>
        <p:nvSpPr>
          <p:cNvPr id="4" name="Date Placeholder 3"/>
          <p:cNvSpPr>
            <a:spLocks noGrp="1"/>
          </p:cNvSpPr>
          <p:nvPr>
            <p:ph type="dt" sz="half" idx="10"/>
          </p:nvPr>
        </p:nvSpPr>
        <p:spPr/>
        <p:txBody>
          <a:bodyPr/>
          <a:lstStyle/>
          <a:p>
            <a:fld id="{B7A22404-C25D-4E2A-A9F3-2AC3E7E535CD}" type="datetime1">
              <a:rPr lang="en-US" smtClean="0"/>
              <a:t>6/22/2022</a:t>
            </a:fld>
            <a:endParaRPr lang="en-US"/>
          </a:p>
        </p:txBody>
      </p:sp>
      <p:sp>
        <p:nvSpPr>
          <p:cNvPr id="5" name="Footer Placeholder 4"/>
          <p:cNvSpPr>
            <a:spLocks noGrp="1"/>
          </p:cNvSpPr>
          <p:nvPr>
            <p:ph type="ftr" sz="quarter" idx="11"/>
          </p:nvPr>
        </p:nvSpPr>
        <p:spPr/>
        <p:txBody>
          <a:bodyPr/>
          <a:lstStyle/>
          <a:p>
            <a:r>
              <a:rPr lang="en-US"/>
              <a:t>All Rights Reserved</a:t>
            </a:r>
          </a:p>
        </p:txBody>
      </p:sp>
      <p:sp>
        <p:nvSpPr>
          <p:cNvPr id="6" name="Slide Number Placeholder 5"/>
          <p:cNvSpPr>
            <a:spLocks noGrp="1"/>
          </p:cNvSpPr>
          <p:nvPr>
            <p:ph type="sldNum" sz="quarter" idx="12"/>
          </p:nvPr>
        </p:nvSpPr>
        <p:spPr>
          <a:xfrm>
            <a:off x="11706224" y="3175"/>
            <a:ext cx="485775" cy="510172"/>
          </a:xfrm>
        </p:spPr>
        <p:txBody>
          <a:bodyPr/>
          <a:lstStyle/>
          <a:p>
            <a:fld id="{EFF8037A-D555-4E7B-9116-8013ACAA7502}" type="slidenum">
              <a:rPr lang="en-US" smtClean="0"/>
              <a:t>‹#›</a:t>
            </a:fld>
            <a:endParaRPr lang="en-US"/>
          </a:p>
        </p:txBody>
      </p:sp>
      <p:pic>
        <p:nvPicPr>
          <p:cNvPr id="7" name="Picture 6">
            <a:extLst>
              <a:ext uri="{FF2B5EF4-FFF2-40B4-BE49-F238E27FC236}">
                <a16:creationId xmlns:a16="http://schemas.microsoft.com/office/drawing/2014/main" id="{53DC1611-780D-435A-A8CF-333BB92FB99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90599" y="3181316"/>
            <a:ext cx="10210801" cy="2885872"/>
          </a:xfrm>
          <a:prstGeom prst="rect">
            <a:avLst/>
          </a:prstGeom>
        </p:spPr>
      </p:pic>
      <p:grpSp>
        <p:nvGrpSpPr>
          <p:cNvPr id="19" name="Group 18">
            <a:extLst>
              <a:ext uri="{FF2B5EF4-FFF2-40B4-BE49-F238E27FC236}">
                <a16:creationId xmlns:a16="http://schemas.microsoft.com/office/drawing/2014/main" id="{3AFC2FBD-2A36-4C1F-92D0-DEE6558A32A0}"/>
              </a:ext>
            </a:extLst>
          </p:cNvPr>
          <p:cNvGrpSpPr/>
          <p:nvPr userDrawn="1"/>
        </p:nvGrpSpPr>
        <p:grpSpPr>
          <a:xfrm>
            <a:off x="8056415" y="4476655"/>
            <a:ext cx="612648" cy="612648"/>
            <a:chOff x="2095142" y="1921678"/>
            <a:chExt cx="2781658" cy="2778316"/>
          </a:xfrm>
        </p:grpSpPr>
        <p:grpSp>
          <p:nvGrpSpPr>
            <p:cNvPr id="18" name="Group 17">
              <a:extLst>
                <a:ext uri="{FF2B5EF4-FFF2-40B4-BE49-F238E27FC236}">
                  <a16:creationId xmlns:a16="http://schemas.microsoft.com/office/drawing/2014/main" id="{47377BDE-5DE9-4475-899C-92345887C45E}"/>
                </a:ext>
              </a:extLst>
            </p:cNvPr>
            <p:cNvGrpSpPr/>
            <p:nvPr userDrawn="1"/>
          </p:nvGrpSpPr>
          <p:grpSpPr>
            <a:xfrm>
              <a:off x="2137395" y="1970294"/>
              <a:ext cx="2694890" cy="2701990"/>
              <a:chOff x="2137395" y="1970294"/>
              <a:chExt cx="2694890" cy="2701990"/>
            </a:xfrm>
          </p:grpSpPr>
          <p:sp>
            <p:nvSpPr>
              <p:cNvPr id="14" name="Oval 13">
                <a:extLst>
                  <a:ext uri="{FF2B5EF4-FFF2-40B4-BE49-F238E27FC236}">
                    <a16:creationId xmlns:a16="http://schemas.microsoft.com/office/drawing/2014/main" id="{BB21BBF6-6959-452B-8911-25652FCA94A4}"/>
                  </a:ext>
                </a:extLst>
              </p:cNvPr>
              <p:cNvSpPr/>
              <p:nvPr userDrawn="1"/>
            </p:nvSpPr>
            <p:spPr>
              <a:xfrm>
                <a:off x="2926994" y="1970294"/>
                <a:ext cx="1087294" cy="1087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1AB1A37-43A4-4508-A639-CA6532DD2F84}"/>
                  </a:ext>
                </a:extLst>
              </p:cNvPr>
              <p:cNvSpPr/>
              <p:nvPr userDrawn="1"/>
            </p:nvSpPr>
            <p:spPr>
              <a:xfrm>
                <a:off x="2926994" y="3584990"/>
                <a:ext cx="1087294" cy="1087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347A5E7-35B9-4444-94EF-601332B4DCAF}"/>
                  </a:ext>
                </a:extLst>
              </p:cNvPr>
              <p:cNvSpPr/>
              <p:nvPr userDrawn="1"/>
            </p:nvSpPr>
            <p:spPr>
              <a:xfrm>
                <a:off x="3744991" y="2781847"/>
                <a:ext cx="1087294" cy="1087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BDFADE9-EDAB-4C2A-A6CA-A98E8AC1B3EE}"/>
                  </a:ext>
                </a:extLst>
              </p:cNvPr>
              <p:cNvSpPr/>
              <p:nvPr userDrawn="1"/>
            </p:nvSpPr>
            <p:spPr>
              <a:xfrm>
                <a:off x="2137395" y="2781847"/>
                <a:ext cx="1087294" cy="1087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descr="A close up of a mans face&#10;&#10;Description automatically generated">
              <a:extLst>
                <a:ext uri="{FF2B5EF4-FFF2-40B4-BE49-F238E27FC236}">
                  <a16:creationId xmlns:a16="http://schemas.microsoft.com/office/drawing/2014/main" id="{BC1E0141-810A-44A5-970C-2D53CEC44529}"/>
                </a:ext>
              </a:extLst>
            </p:cNvPr>
            <p:cNvPicPr>
              <a:picLocks noChangeAspect="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8779" t="24041" r="16026" b="24848"/>
            <a:stretch/>
          </p:blipFill>
          <p:spPr>
            <a:xfrm>
              <a:off x="2095142" y="1921678"/>
              <a:ext cx="2781658" cy="2778316"/>
            </a:xfrm>
            <a:prstGeom prst="ellipse">
              <a:avLst/>
            </a:prstGeom>
          </p:spPr>
        </p:pic>
      </p:grpSp>
      <p:sp>
        <p:nvSpPr>
          <p:cNvPr id="20" name="Rectangle: Top Corners Rounded 19">
            <a:extLst>
              <a:ext uri="{FF2B5EF4-FFF2-40B4-BE49-F238E27FC236}">
                <a16:creationId xmlns:a16="http://schemas.microsoft.com/office/drawing/2014/main" id="{58EC1334-9EA3-43D6-B244-7E6E1D18F1E2}"/>
              </a:ext>
            </a:extLst>
          </p:cNvPr>
          <p:cNvSpPr/>
          <p:nvPr userDrawn="1"/>
        </p:nvSpPr>
        <p:spPr>
          <a:xfrm rot="5400000">
            <a:off x="1196783" y="2833552"/>
            <a:ext cx="1187834" cy="3581400"/>
          </a:xfrm>
          <a:prstGeom prst="round2SameRect">
            <a:avLst/>
          </a:prstGeom>
          <a:blipFill dpi="0" rotWithShape="0">
            <a:blip r:embed="rId4"/>
            <a:srcRect/>
            <a:stretch>
              <a:fillRect/>
            </a:stretch>
          </a:blipFill>
          <a:ln>
            <a:noFill/>
          </a:ln>
          <a:effectLst>
            <a:outerShdw blurRad="190500" dist="1397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7293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31532" y="136525"/>
            <a:ext cx="6156000" cy="604984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p:txBody>
          <a:bodyPr/>
          <a:lstStyle/>
          <a:p>
            <a:fld id="{74D45CD2-28D5-4C1E-87D5-76CCCE4CF6EC}" type="datetime1">
              <a:rPr lang="en-US" smtClean="0"/>
              <a:t>6/22/2022</a:t>
            </a:fld>
            <a:endParaRPr lang="en-US"/>
          </a:p>
        </p:txBody>
      </p:sp>
      <p:sp>
        <p:nvSpPr>
          <p:cNvPr id="6" name="Footer Placeholder 5"/>
          <p:cNvSpPr>
            <a:spLocks noGrp="1"/>
          </p:cNvSpPr>
          <p:nvPr>
            <p:ph type="ftr" sz="quarter" idx="11"/>
          </p:nvPr>
        </p:nvSpPr>
        <p:spPr/>
        <p:txBody>
          <a:bodyPr/>
          <a:lstStyle/>
          <a:p>
            <a:r>
              <a:rPr lang="en-US"/>
              <a:t>All Rights Reserved</a:t>
            </a:r>
          </a:p>
        </p:txBody>
      </p:sp>
      <p:sp>
        <p:nvSpPr>
          <p:cNvPr id="7" name="Slide Number Placeholder 6"/>
          <p:cNvSpPr>
            <a:spLocks noGrp="1"/>
          </p:cNvSpPr>
          <p:nvPr>
            <p:ph type="sldNum" sz="quarter" idx="12"/>
          </p:nvPr>
        </p:nvSpPr>
        <p:spPr/>
        <p:txBody>
          <a:bodyPr/>
          <a:lstStyle/>
          <a:p>
            <a:fld id="{EFF8037A-D555-4E7B-9116-8013ACAA7502}" type="slidenum">
              <a:rPr lang="en-US" smtClean="0"/>
              <a:t>‹#›</a:t>
            </a:fld>
            <a:endParaRPr lang="en-US"/>
          </a:p>
        </p:txBody>
      </p:sp>
      <p:sp>
        <p:nvSpPr>
          <p:cNvPr id="8" name="Title 1">
            <a:extLst>
              <a:ext uri="{FF2B5EF4-FFF2-40B4-BE49-F238E27FC236}">
                <a16:creationId xmlns:a16="http://schemas.microsoft.com/office/drawing/2014/main" id="{CD5FFD29-09D1-4295-BD4D-1AAA63AF6960}"/>
              </a:ext>
            </a:extLst>
          </p:cNvPr>
          <p:cNvSpPr>
            <a:spLocks noGrp="1"/>
          </p:cNvSpPr>
          <p:nvPr>
            <p:ph type="title" hasCustomPrompt="1"/>
          </p:nvPr>
        </p:nvSpPr>
        <p:spPr>
          <a:xfrm>
            <a:off x="826140" y="136525"/>
            <a:ext cx="4114800" cy="1620838"/>
          </a:xfrm>
        </p:spPr>
        <p:txBody>
          <a:bodyPr anchor="b"/>
          <a:lstStyle>
            <a:lvl1pPr>
              <a:defRPr sz="3200"/>
            </a:lvl1pPr>
          </a:lstStyle>
          <a:p>
            <a:r>
              <a:rPr lang="en-US" dirty="0"/>
              <a:t>Click to edit Headline</a:t>
            </a:r>
          </a:p>
        </p:txBody>
      </p:sp>
      <p:sp>
        <p:nvSpPr>
          <p:cNvPr id="11" name="Text Placeholder 3">
            <a:extLst>
              <a:ext uri="{FF2B5EF4-FFF2-40B4-BE49-F238E27FC236}">
                <a16:creationId xmlns:a16="http://schemas.microsoft.com/office/drawing/2014/main" id="{34E906AF-AAD6-4DCF-A478-B2149364995B}"/>
              </a:ext>
            </a:extLst>
          </p:cNvPr>
          <p:cNvSpPr>
            <a:spLocks noGrp="1"/>
          </p:cNvSpPr>
          <p:nvPr>
            <p:ph type="body" sz="half" idx="2" hasCustomPrompt="1"/>
          </p:nvPr>
        </p:nvSpPr>
        <p:spPr>
          <a:xfrm>
            <a:off x="826140" y="1927338"/>
            <a:ext cx="4114800" cy="42734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text</a:t>
            </a:r>
          </a:p>
        </p:txBody>
      </p:sp>
    </p:spTree>
    <p:extLst>
      <p:ext uri="{BB962C8B-B14F-4D97-AF65-F5344CB8AC3E}">
        <p14:creationId xmlns:p14="http://schemas.microsoft.com/office/powerpoint/2010/main" val="1822439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066800"/>
            <a:ext cx="9144000" cy="1580148"/>
          </a:xfrm>
        </p:spPr>
        <p:txBody>
          <a:bodyPr anchor="b">
            <a:normAutofit/>
          </a:bodyPr>
          <a:lstStyle>
            <a:lvl1pPr algn="ctr">
              <a:defRPr sz="4400"/>
            </a:lvl1pPr>
          </a:lstStyle>
          <a:p>
            <a:r>
              <a:rPr lang="en-US" dirty="0"/>
              <a:t>Click to edit title</a:t>
            </a:r>
          </a:p>
        </p:txBody>
      </p:sp>
      <p:sp>
        <p:nvSpPr>
          <p:cNvPr id="3" name="Subtitle 2"/>
          <p:cNvSpPr>
            <a:spLocks noGrp="1"/>
          </p:cNvSpPr>
          <p:nvPr>
            <p:ph type="subTitle" idx="1" hasCustomPrompt="1"/>
          </p:nvPr>
        </p:nvSpPr>
        <p:spPr>
          <a:xfrm>
            <a:off x="2392680" y="2761881"/>
            <a:ext cx="7406640" cy="996088"/>
          </a:xfrm>
        </p:spPr>
        <p:txBody>
          <a:bodyPr vert="horz" lIns="91440" tIns="45720" rIns="91440" bIns="45720" rtlCol="0">
            <a:normAutofit/>
          </a:bodyPr>
          <a:lstStyle>
            <a:lvl1pPr marL="0" indent="0" algn="ctr">
              <a:buNone/>
              <a:defRPr lang="en-US" sz="2400" dirty="0">
                <a:solidFill>
                  <a:schemeClr val="tx1">
                    <a:tint val="75000"/>
                  </a:schemeClr>
                </a:solidFill>
              </a:defRPr>
            </a:lvl1pPr>
          </a:lstStyle>
          <a:p>
            <a:pPr marL="228600" lvl="0" indent="-228600"/>
            <a:r>
              <a:rPr lang="en-US" dirty="0"/>
              <a:t>Click to edit subtitle</a:t>
            </a:r>
          </a:p>
        </p:txBody>
      </p:sp>
      <p:sp>
        <p:nvSpPr>
          <p:cNvPr id="4" name="Date Placeholder 3"/>
          <p:cNvSpPr>
            <a:spLocks noGrp="1"/>
          </p:cNvSpPr>
          <p:nvPr>
            <p:ph type="dt" sz="half" idx="10"/>
          </p:nvPr>
        </p:nvSpPr>
        <p:spPr/>
        <p:txBody>
          <a:bodyPr/>
          <a:lstStyle/>
          <a:p>
            <a:fld id="{B7A22404-C25D-4E2A-A9F3-2AC3E7E535CD}" type="datetime1">
              <a:rPr lang="en-US" smtClean="0"/>
              <a:t>6/22/2022</a:t>
            </a:fld>
            <a:endParaRPr lang="en-US"/>
          </a:p>
        </p:txBody>
      </p:sp>
      <p:sp>
        <p:nvSpPr>
          <p:cNvPr id="5" name="Footer Placeholder 4"/>
          <p:cNvSpPr>
            <a:spLocks noGrp="1"/>
          </p:cNvSpPr>
          <p:nvPr>
            <p:ph type="ftr" sz="quarter" idx="11"/>
          </p:nvPr>
        </p:nvSpPr>
        <p:spPr/>
        <p:txBody>
          <a:bodyPr/>
          <a:lstStyle/>
          <a:p>
            <a:r>
              <a:rPr lang="en-US"/>
              <a:t>All Rights Reserved</a:t>
            </a:r>
          </a:p>
        </p:txBody>
      </p:sp>
      <p:sp>
        <p:nvSpPr>
          <p:cNvPr id="6" name="Slide Number Placeholder 5"/>
          <p:cNvSpPr>
            <a:spLocks noGrp="1"/>
          </p:cNvSpPr>
          <p:nvPr>
            <p:ph type="sldNum" sz="quarter" idx="12"/>
          </p:nvPr>
        </p:nvSpPr>
        <p:spPr/>
        <p:txBody>
          <a:bodyPr/>
          <a:lstStyle/>
          <a:p>
            <a:fld id="{EFF8037A-D555-4E7B-9116-8013ACAA7502}" type="slidenum">
              <a:rPr lang="en-US" smtClean="0"/>
              <a:t>‹#›</a:t>
            </a:fld>
            <a:endParaRPr lang="en-US"/>
          </a:p>
        </p:txBody>
      </p:sp>
      <p:sp>
        <p:nvSpPr>
          <p:cNvPr id="11" name="Rectangle: Top Corners Rounded 10">
            <a:extLst>
              <a:ext uri="{FF2B5EF4-FFF2-40B4-BE49-F238E27FC236}">
                <a16:creationId xmlns:a16="http://schemas.microsoft.com/office/drawing/2014/main" id="{55AD44C5-B681-4C3A-8AAD-8723967385F9}"/>
              </a:ext>
            </a:extLst>
          </p:cNvPr>
          <p:cNvSpPr/>
          <p:nvPr userDrawn="1"/>
        </p:nvSpPr>
        <p:spPr>
          <a:xfrm rot="5400000">
            <a:off x="1196783" y="2833552"/>
            <a:ext cx="1187834" cy="3581400"/>
          </a:xfrm>
          <a:prstGeom prst="round2SameRect">
            <a:avLst/>
          </a:prstGeom>
          <a:blipFill dpi="0" rotWithShape="0">
            <a:blip r:embed="rId2"/>
            <a:srcRect/>
            <a:stretch>
              <a:fillRect/>
            </a:stretch>
          </a:blipFill>
          <a:ln>
            <a:noFill/>
          </a:ln>
          <a:effectLst>
            <a:outerShdw blurRad="190500" dist="1397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1959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Headline</a:t>
            </a:r>
          </a:p>
        </p:txBody>
      </p:sp>
      <p:sp>
        <p:nvSpPr>
          <p:cNvPr id="3" name="Date Placeholder 2"/>
          <p:cNvSpPr>
            <a:spLocks noGrp="1"/>
          </p:cNvSpPr>
          <p:nvPr>
            <p:ph type="dt" sz="half" idx="10"/>
          </p:nvPr>
        </p:nvSpPr>
        <p:spPr/>
        <p:txBody>
          <a:bodyPr/>
          <a:lstStyle/>
          <a:p>
            <a:fld id="{5ADCF96F-AF4B-48E5-9807-98930D85AD89}" type="datetime1">
              <a:rPr lang="en-US" smtClean="0"/>
              <a:t>6/22/2022</a:t>
            </a:fld>
            <a:endParaRPr lang="en-US"/>
          </a:p>
        </p:txBody>
      </p:sp>
      <p:sp>
        <p:nvSpPr>
          <p:cNvPr id="4" name="Footer Placeholder 3"/>
          <p:cNvSpPr>
            <a:spLocks noGrp="1"/>
          </p:cNvSpPr>
          <p:nvPr>
            <p:ph type="ftr" sz="quarter" idx="11"/>
          </p:nvPr>
        </p:nvSpPr>
        <p:spPr/>
        <p:txBody>
          <a:bodyPr/>
          <a:lstStyle/>
          <a:p>
            <a:r>
              <a:rPr lang="en-US"/>
              <a:t>All Rights Reserved</a:t>
            </a:r>
          </a:p>
        </p:txBody>
      </p:sp>
      <p:sp>
        <p:nvSpPr>
          <p:cNvPr id="5" name="Slide Number Placeholder 4"/>
          <p:cNvSpPr>
            <a:spLocks noGrp="1"/>
          </p:cNvSpPr>
          <p:nvPr>
            <p:ph type="sldNum" sz="quarter" idx="12"/>
          </p:nvPr>
        </p:nvSpPr>
        <p:spPr/>
        <p:txBody>
          <a:bodyPr/>
          <a:lstStyle/>
          <a:p>
            <a:fld id="{EFF8037A-D555-4E7B-9116-8013ACAA7502}" type="slidenum">
              <a:rPr lang="en-US" smtClean="0"/>
              <a:t>‹#›</a:t>
            </a:fld>
            <a:endParaRPr lang="en-US"/>
          </a:p>
        </p:txBody>
      </p:sp>
    </p:spTree>
    <p:extLst>
      <p:ext uri="{BB962C8B-B14F-4D97-AF65-F5344CB8AC3E}">
        <p14:creationId xmlns:p14="http://schemas.microsoft.com/office/powerpoint/2010/main" val="2068932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Headline</a:t>
            </a:r>
          </a:p>
        </p:txBody>
      </p:sp>
      <p:sp>
        <p:nvSpPr>
          <p:cNvPr id="3" name="Content Placeholder 2"/>
          <p:cNvSpPr>
            <a:spLocks noGrp="1"/>
          </p:cNvSpPr>
          <p:nvPr>
            <p:ph idx="1" hasCustomPrompt="1"/>
          </p:nvPr>
        </p:nvSpPr>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7763852-0F5F-4320-A9AC-0BF1FBD9AFF1}" type="datetime1">
              <a:rPr lang="en-US" smtClean="0"/>
              <a:t>6/22/2022</a:t>
            </a:fld>
            <a:endParaRPr lang="en-US"/>
          </a:p>
        </p:txBody>
      </p:sp>
      <p:sp>
        <p:nvSpPr>
          <p:cNvPr id="5" name="Footer Placeholder 4"/>
          <p:cNvSpPr>
            <a:spLocks noGrp="1"/>
          </p:cNvSpPr>
          <p:nvPr>
            <p:ph type="ftr" sz="quarter" idx="11"/>
          </p:nvPr>
        </p:nvSpPr>
        <p:spPr/>
        <p:txBody>
          <a:bodyPr/>
          <a:lstStyle/>
          <a:p>
            <a:r>
              <a:rPr lang="en-US"/>
              <a:t>All Rights Reserved</a:t>
            </a:r>
          </a:p>
        </p:txBody>
      </p:sp>
      <p:sp>
        <p:nvSpPr>
          <p:cNvPr id="6" name="Slide Number Placeholder 5"/>
          <p:cNvSpPr>
            <a:spLocks noGrp="1"/>
          </p:cNvSpPr>
          <p:nvPr>
            <p:ph type="sldNum" sz="quarter" idx="12"/>
          </p:nvPr>
        </p:nvSpPr>
        <p:spPr/>
        <p:txBody>
          <a:bodyPr/>
          <a:lstStyle/>
          <a:p>
            <a:fld id="{EFF8037A-D555-4E7B-9116-8013ACAA7502}" type="slidenum">
              <a:rPr lang="en-US" smtClean="0"/>
              <a:t>‹#›</a:t>
            </a:fld>
            <a:endParaRPr lang="en-US"/>
          </a:p>
        </p:txBody>
      </p:sp>
    </p:spTree>
    <p:extLst>
      <p:ext uri="{BB962C8B-B14F-4D97-AF65-F5344CB8AC3E}">
        <p14:creationId xmlns:p14="http://schemas.microsoft.com/office/powerpoint/2010/main" val="2630764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normAutofit/>
          </a:bodyPr>
          <a:lstStyle>
            <a:lvl1pPr>
              <a:defRPr sz="4400"/>
            </a:lvl1pPr>
          </a:lstStyle>
          <a:p>
            <a:r>
              <a:rPr lang="en-US" dirty="0"/>
              <a:t>Click to edit Section Header</a:t>
            </a:r>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subtitle</a:t>
            </a:r>
          </a:p>
        </p:txBody>
      </p:sp>
      <p:sp>
        <p:nvSpPr>
          <p:cNvPr id="4" name="Date Placeholder 3"/>
          <p:cNvSpPr>
            <a:spLocks noGrp="1"/>
          </p:cNvSpPr>
          <p:nvPr>
            <p:ph type="dt" sz="half" idx="10"/>
          </p:nvPr>
        </p:nvSpPr>
        <p:spPr/>
        <p:txBody>
          <a:bodyPr/>
          <a:lstStyle/>
          <a:p>
            <a:fld id="{DEB54339-3787-4C50-ABD2-FAC58B516721}" type="datetime1">
              <a:rPr lang="en-US" smtClean="0"/>
              <a:t>6/22/2022</a:t>
            </a:fld>
            <a:endParaRPr lang="en-US"/>
          </a:p>
        </p:txBody>
      </p:sp>
      <p:sp>
        <p:nvSpPr>
          <p:cNvPr id="5" name="Footer Placeholder 4"/>
          <p:cNvSpPr>
            <a:spLocks noGrp="1"/>
          </p:cNvSpPr>
          <p:nvPr>
            <p:ph type="ftr" sz="quarter" idx="11"/>
          </p:nvPr>
        </p:nvSpPr>
        <p:spPr/>
        <p:txBody>
          <a:bodyPr/>
          <a:lstStyle/>
          <a:p>
            <a:r>
              <a:rPr lang="en-US"/>
              <a:t>All Rights Reserved</a:t>
            </a:r>
          </a:p>
        </p:txBody>
      </p:sp>
      <p:sp>
        <p:nvSpPr>
          <p:cNvPr id="6" name="Slide Number Placeholder 5"/>
          <p:cNvSpPr>
            <a:spLocks noGrp="1"/>
          </p:cNvSpPr>
          <p:nvPr>
            <p:ph type="sldNum" sz="quarter" idx="12"/>
          </p:nvPr>
        </p:nvSpPr>
        <p:spPr/>
        <p:txBody>
          <a:bodyPr/>
          <a:lstStyle/>
          <a:p>
            <a:fld id="{EFF8037A-D555-4E7B-9116-8013ACAA7502}" type="slidenum">
              <a:rPr lang="en-US" smtClean="0"/>
              <a:t>‹#›</a:t>
            </a:fld>
            <a:endParaRPr lang="en-US"/>
          </a:p>
        </p:txBody>
      </p:sp>
    </p:spTree>
    <p:extLst>
      <p:ext uri="{BB962C8B-B14F-4D97-AF65-F5344CB8AC3E}">
        <p14:creationId xmlns:p14="http://schemas.microsoft.com/office/powerpoint/2010/main" val="13475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Headline</a:t>
            </a:r>
          </a:p>
        </p:txBody>
      </p:sp>
      <p:sp>
        <p:nvSpPr>
          <p:cNvPr id="3" name="Content Placeholder 2"/>
          <p:cNvSpPr>
            <a:spLocks noGrp="1"/>
          </p:cNvSpPr>
          <p:nvPr>
            <p:ph sz="half" idx="1" hasCustomPrompt="1"/>
          </p:nvPr>
        </p:nvSpPr>
        <p:spPr>
          <a:xfrm>
            <a:off x="865496" y="1066800"/>
            <a:ext cx="5184000" cy="5117290"/>
          </a:xfrm>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44904" y="1066800"/>
            <a:ext cx="5184000" cy="5117290"/>
          </a:xfrm>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5777B16-E56A-4F19-9690-CE10AD8AC0F8}" type="datetime1">
              <a:rPr lang="en-US" smtClean="0"/>
              <a:t>6/22/2022</a:t>
            </a:fld>
            <a:endParaRPr lang="en-US"/>
          </a:p>
        </p:txBody>
      </p:sp>
      <p:sp>
        <p:nvSpPr>
          <p:cNvPr id="6" name="Footer Placeholder 5"/>
          <p:cNvSpPr>
            <a:spLocks noGrp="1"/>
          </p:cNvSpPr>
          <p:nvPr>
            <p:ph type="ftr" sz="quarter" idx="11"/>
          </p:nvPr>
        </p:nvSpPr>
        <p:spPr/>
        <p:txBody>
          <a:bodyPr/>
          <a:lstStyle/>
          <a:p>
            <a:r>
              <a:rPr lang="en-US"/>
              <a:t>All Rights Reserved</a:t>
            </a:r>
          </a:p>
        </p:txBody>
      </p:sp>
      <p:sp>
        <p:nvSpPr>
          <p:cNvPr id="7" name="Slide Number Placeholder 6"/>
          <p:cNvSpPr>
            <a:spLocks noGrp="1"/>
          </p:cNvSpPr>
          <p:nvPr>
            <p:ph type="sldNum" sz="quarter" idx="12"/>
          </p:nvPr>
        </p:nvSpPr>
        <p:spPr/>
        <p:txBody>
          <a:bodyPr/>
          <a:lstStyle/>
          <a:p>
            <a:fld id="{EFF8037A-D555-4E7B-9116-8013ACAA7502}" type="slidenum">
              <a:rPr lang="en-US" smtClean="0"/>
              <a:t>‹#›</a:t>
            </a:fld>
            <a:endParaRPr lang="en-US"/>
          </a:p>
        </p:txBody>
      </p:sp>
    </p:spTree>
    <p:extLst>
      <p:ext uri="{BB962C8B-B14F-4D97-AF65-F5344CB8AC3E}">
        <p14:creationId xmlns:p14="http://schemas.microsoft.com/office/powerpoint/2010/main" val="1651183556"/>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134656"/>
            <a:ext cx="10515600" cy="900000"/>
          </a:xfrm>
        </p:spPr>
        <p:txBody>
          <a:bodyPr/>
          <a:lstStyle>
            <a:lvl1pPr>
              <a:defRPr/>
            </a:lvl1pPr>
          </a:lstStyle>
          <a:p>
            <a:r>
              <a:rPr lang="en-US" dirty="0"/>
              <a:t>Click to edit Headline</a:t>
            </a:r>
          </a:p>
        </p:txBody>
      </p:sp>
      <p:sp>
        <p:nvSpPr>
          <p:cNvPr id="3" name="Text Placeholder 2"/>
          <p:cNvSpPr>
            <a:spLocks noGrp="1"/>
          </p:cNvSpPr>
          <p:nvPr>
            <p:ph type="body" idx="1" hasCustomPrompt="1"/>
          </p:nvPr>
        </p:nvSpPr>
        <p:spPr>
          <a:xfrm>
            <a:off x="865496" y="1135663"/>
            <a:ext cx="5184000" cy="612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5" name="Text Placeholder 4"/>
          <p:cNvSpPr>
            <a:spLocks noGrp="1"/>
          </p:cNvSpPr>
          <p:nvPr>
            <p:ph type="body" sz="quarter" idx="3" hasCustomPrompt="1"/>
          </p:nvPr>
        </p:nvSpPr>
        <p:spPr>
          <a:xfrm>
            <a:off x="6144904" y="1135663"/>
            <a:ext cx="5184000" cy="612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7" name="Date Placeholder 6"/>
          <p:cNvSpPr>
            <a:spLocks noGrp="1"/>
          </p:cNvSpPr>
          <p:nvPr>
            <p:ph type="dt" sz="half" idx="10"/>
          </p:nvPr>
        </p:nvSpPr>
        <p:spPr/>
        <p:txBody>
          <a:bodyPr/>
          <a:lstStyle/>
          <a:p>
            <a:fld id="{8E71AE23-E86A-4646-9A97-D739CB249A51}" type="datetime1">
              <a:rPr lang="en-US" smtClean="0"/>
              <a:t>6/22/2022</a:t>
            </a:fld>
            <a:endParaRPr lang="en-US"/>
          </a:p>
        </p:txBody>
      </p:sp>
      <p:sp>
        <p:nvSpPr>
          <p:cNvPr id="8" name="Footer Placeholder 7"/>
          <p:cNvSpPr>
            <a:spLocks noGrp="1"/>
          </p:cNvSpPr>
          <p:nvPr>
            <p:ph type="ftr" sz="quarter" idx="11"/>
          </p:nvPr>
        </p:nvSpPr>
        <p:spPr/>
        <p:txBody>
          <a:bodyPr/>
          <a:lstStyle/>
          <a:p>
            <a:r>
              <a:rPr lang="en-US"/>
              <a:t>All Rights Reserved</a:t>
            </a:r>
          </a:p>
        </p:txBody>
      </p:sp>
      <p:sp>
        <p:nvSpPr>
          <p:cNvPr id="9" name="Slide Number Placeholder 8"/>
          <p:cNvSpPr>
            <a:spLocks noGrp="1"/>
          </p:cNvSpPr>
          <p:nvPr>
            <p:ph type="sldNum" sz="quarter" idx="12"/>
          </p:nvPr>
        </p:nvSpPr>
        <p:spPr/>
        <p:txBody>
          <a:bodyPr/>
          <a:lstStyle/>
          <a:p>
            <a:fld id="{EFF8037A-D555-4E7B-9116-8013ACAA7502}" type="slidenum">
              <a:rPr lang="en-US" smtClean="0"/>
              <a:t>‹#›</a:t>
            </a:fld>
            <a:endParaRPr lang="en-US"/>
          </a:p>
        </p:txBody>
      </p:sp>
      <p:sp>
        <p:nvSpPr>
          <p:cNvPr id="10" name="Content Placeholder 2">
            <a:extLst>
              <a:ext uri="{FF2B5EF4-FFF2-40B4-BE49-F238E27FC236}">
                <a16:creationId xmlns:a16="http://schemas.microsoft.com/office/drawing/2014/main" id="{61859132-5E19-45D4-9585-29E19FA8E61C}"/>
              </a:ext>
            </a:extLst>
          </p:cNvPr>
          <p:cNvSpPr>
            <a:spLocks noGrp="1"/>
          </p:cNvSpPr>
          <p:nvPr>
            <p:ph sz="half" idx="13" hasCustomPrompt="1"/>
          </p:nvPr>
        </p:nvSpPr>
        <p:spPr>
          <a:xfrm>
            <a:off x="865496" y="1848670"/>
            <a:ext cx="5184000" cy="4350352"/>
          </a:xfrm>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9A3DF8A8-D430-4D24-BAD0-4E3A0226D590}"/>
              </a:ext>
            </a:extLst>
          </p:cNvPr>
          <p:cNvSpPr>
            <a:spLocks noGrp="1"/>
          </p:cNvSpPr>
          <p:nvPr>
            <p:ph sz="half" idx="2" hasCustomPrompt="1"/>
          </p:nvPr>
        </p:nvSpPr>
        <p:spPr>
          <a:xfrm>
            <a:off x="6144904" y="1848670"/>
            <a:ext cx="5184000" cy="4350352"/>
          </a:xfrm>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1399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307CF3-3357-4C7F-94E9-FB36A755206C}" type="datetime1">
              <a:rPr lang="en-US" smtClean="0"/>
              <a:t>6/22/2022</a:t>
            </a:fld>
            <a:endParaRPr lang="en-US"/>
          </a:p>
        </p:txBody>
      </p:sp>
      <p:sp>
        <p:nvSpPr>
          <p:cNvPr id="3" name="Footer Placeholder 2"/>
          <p:cNvSpPr>
            <a:spLocks noGrp="1"/>
          </p:cNvSpPr>
          <p:nvPr>
            <p:ph type="ftr" sz="quarter" idx="11"/>
          </p:nvPr>
        </p:nvSpPr>
        <p:spPr/>
        <p:txBody>
          <a:bodyPr/>
          <a:lstStyle/>
          <a:p>
            <a:r>
              <a:rPr lang="en-US"/>
              <a:t>All Rights Reserved</a:t>
            </a:r>
          </a:p>
        </p:txBody>
      </p:sp>
      <p:sp>
        <p:nvSpPr>
          <p:cNvPr id="4" name="Slide Number Placeholder 3"/>
          <p:cNvSpPr>
            <a:spLocks noGrp="1"/>
          </p:cNvSpPr>
          <p:nvPr>
            <p:ph type="sldNum" sz="quarter" idx="12"/>
          </p:nvPr>
        </p:nvSpPr>
        <p:spPr/>
        <p:txBody>
          <a:bodyPr/>
          <a:lstStyle/>
          <a:p>
            <a:fld id="{EFF8037A-D555-4E7B-9116-8013ACAA7502}" type="slidenum">
              <a:rPr lang="en-US" smtClean="0"/>
              <a:t>‹#›</a:t>
            </a:fld>
            <a:endParaRPr lang="en-US"/>
          </a:p>
        </p:txBody>
      </p:sp>
    </p:spTree>
    <p:extLst>
      <p:ext uri="{BB962C8B-B14F-4D97-AF65-F5344CB8AC3E}">
        <p14:creationId xmlns:p14="http://schemas.microsoft.com/office/powerpoint/2010/main" val="373452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6140" y="136525"/>
            <a:ext cx="4114800" cy="1620838"/>
          </a:xfrm>
        </p:spPr>
        <p:txBody>
          <a:bodyPr anchor="b"/>
          <a:lstStyle>
            <a:lvl1pPr>
              <a:defRPr sz="3200"/>
            </a:lvl1pPr>
          </a:lstStyle>
          <a:p>
            <a:r>
              <a:rPr lang="en-US" dirty="0"/>
              <a:t>Click to edit Headline</a:t>
            </a:r>
          </a:p>
        </p:txBody>
      </p:sp>
      <p:sp>
        <p:nvSpPr>
          <p:cNvPr id="3" name="Content Placeholder 2"/>
          <p:cNvSpPr>
            <a:spLocks noGrp="1"/>
          </p:cNvSpPr>
          <p:nvPr>
            <p:ph idx="1" hasCustomPrompt="1"/>
          </p:nvPr>
        </p:nvSpPr>
        <p:spPr>
          <a:xfrm>
            <a:off x="5229682" y="136525"/>
            <a:ext cx="6156000" cy="6049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hasCustomPrompt="1"/>
          </p:nvPr>
        </p:nvSpPr>
        <p:spPr>
          <a:xfrm>
            <a:off x="826140" y="1927338"/>
            <a:ext cx="4114800" cy="42734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text</a:t>
            </a:r>
          </a:p>
        </p:txBody>
      </p:sp>
      <p:sp>
        <p:nvSpPr>
          <p:cNvPr id="5" name="Date Placeholder 4"/>
          <p:cNvSpPr>
            <a:spLocks noGrp="1"/>
          </p:cNvSpPr>
          <p:nvPr>
            <p:ph type="dt" sz="half" idx="10"/>
          </p:nvPr>
        </p:nvSpPr>
        <p:spPr/>
        <p:txBody>
          <a:bodyPr/>
          <a:lstStyle/>
          <a:p>
            <a:fld id="{6AFBC248-A92F-4084-B252-75764A8595E0}" type="datetime1">
              <a:rPr lang="en-US" smtClean="0"/>
              <a:t>6/22/2022</a:t>
            </a:fld>
            <a:endParaRPr lang="en-US"/>
          </a:p>
        </p:txBody>
      </p:sp>
      <p:sp>
        <p:nvSpPr>
          <p:cNvPr id="6" name="Footer Placeholder 5"/>
          <p:cNvSpPr>
            <a:spLocks noGrp="1"/>
          </p:cNvSpPr>
          <p:nvPr>
            <p:ph type="ftr" sz="quarter" idx="11"/>
          </p:nvPr>
        </p:nvSpPr>
        <p:spPr/>
        <p:txBody>
          <a:bodyPr/>
          <a:lstStyle/>
          <a:p>
            <a:r>
              <a:rPr lang="en-US"/>
              <a:t>All Rights Reserved</a:t>
            </a:r>
          </a:p>
        </p:txBody>
      </p:sp>
      <p:sp>
        <p:nvSpPr>
          <p:cNvPr id="7" name="Slide Number Placeholder 6"/>
          <p:cNvSpPr>
            <a:spLocks noGrp="1"/>
          </p:cNvSpPr>
          <p:nvPr>
            <p:ph type="sldNum" sz="quarter" idx="12"/>
          </p:nvPr>
        </p:nvSpPr>
        <p:spPr/>
        <p:txBody>
          <a:bodyPr/>
          <a:lstStyle/>
          <a:p>
            <a:fld id="{EFF8037A-D555-4E7B-9116-8013ACAA7502}" type="slidenum">
              <a:rPr lang="en-US" smtClean="0"/>
              <a:t>‹#›</a:t>
            </a:fld>
            <a:endParaRPr lang="en-US"/>
          </a:p>
        </p:txBody>
      </p:sp>
    </p:spTree>
    <p:extLst>
      <p:ext uri="{BB962C8B-B14F-4D97-AF65-F5344CB8AC3E}">
        <p14:creationId xmlns:p14="http://schemas.microsoft.com/office/powerpoint/2010/main" val="361710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20644"/>
            <a:ext cx="10548000" cy="900000"/>
          </a:xfrm>
          <a:prstGeom prst="rect">
            <a:avLst/>
          </a:prstGeom>
        </p:spPr>
        <p:txBody>
          <a:bodyPr vert="horz" lIns="91440" tIns="45720" rIns="91440" bIns="45720" rtlCol="0" anchor="t">
            <a:normAutofit/>
          </a:bodyPr>
          <a:lstStyle/>
          <a:p>
            <a:r>
              <a:rPr lang="en-US" dirty="0"/>
              <a:t>Click to edit Headline</a:t>
            </a:r>
          </a:p>
        </p:txBody>
      </p:sp>
      <p:sp>
        <p:nvSpPr>
          <p:cNvPr id="3" name="Text Placeholder 2"/>
          <p:cNvSpPr>
            <a:spLocks noGrp="1"/>
          </p:cNvSpPr>
          <p:nvPr>
            <p:ph type="body" idx="1"/>
          </p:nvPr>
        </p:nvSpPr>
        <p:spPr>
          <a:xfrm>
            <a:off x="838200" y="1104900"/>
            <a:ext cx="10548000" cy="5092580"/>
          </a:xfrm>
          <a:prstGeom prst="rect">
            <a:avLst/>
          </a:prstGeom>
        </p:spPr>
        <p:txBody>
          <a:bodyPr vert="horz" lIns="91440" tIns="45720" rIns="91440" bIns="45720" rtlCol="0">
            <a:normAutofit/>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E01733-28FF-446C-AE6D-B22992229740}" type="datetime1">
              <a:rPr lang="en-US" smtClean="0"/>
              <a:t>6/22/2022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All Rights Reserved</a:t>
            </a:r>
          </a:p>
        </p:txBody>
      </p:sp>
      <p:sp>
        <p:nvSpPr>
          <p:cNvPr id="7" name="Folded Corner 6"/>
          <p:cNvSpPr/>
          <p:nvPr userDrawn="1"/>
        </p:nvSpPr>
        <p:spPr>
          <a:xfrm>
            <a:off x="11706224" y="-1588"/>
            <a:ext cx="485776" cy="521208"/>
          </a:xfrm>
          <a:prstGeom prst="foldedCorner">
            <a:avLst>
              <a:gd name="adj" fmla="val 16496"/>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706224" y="3175"/>
            <a:ext cx="485775" cy="521208"/>
          </a:xfrm>
          <a:prstGeom prst="rect">
            <a:avLst/>
          </a:prstGeom>
        </p:spPr>
        <p:txBody>
          <a:bodyPr vert="horz" lIns="91440" tIns="45720" rIns="91440" bIns="45720" rtlCol="0" anchor="ctr"/>
          <a:lstStyle>
            <a:lvl1pPr algn="ctr">
              <a:defRPr sz="1400" b="1">
                <a:solidFill>
                  <a:schemeClr val="bg1"/>
                </a:solidFill>
              </a:defRPr>
            </a:lvl1pPr>
          </a:lstStyle>
          <a:p>
            <a:fld id="{EFF8037A-D555-4E7B-9116-8013ACAA7502}" type="slidenum">
              <a:rPr lang="en-US" smtClean="0"/>
              <a:pPr/>
              <a:t>‹#›</a:t>
            </a:fld>
            <a:endParaRPr lang="en-US"/>
          </a:p>
        </p:txBody>
      </p:sp>
      <p:grpSp>
        <p:nvGrpSpPr>
          <p:cNvPr id="11" name="Group 10"/>
          <p:cNvGrpSpPr/>
          <p:nvPr userDrawn="1"/>
        </p:nvGrpSpPr>
        <p:grpSpPr>
          <a:xfrm>
            <a:off x="142875" y="-1"/>
            <a:ext cx="133350" cy="3360420"/>
            <a:chOff x="142875" y="-1"/>
            <a:chExt cx="133350" cy="3360420"/>
          </a:xfrm>
        </p:grpSpPr>
        <p:cxnSp>
          <p:nvCxnSpPr>
            <p:cNvPr id="9" name="Straight Connector 8"/>
            <p:cNvCxnSpPr/>
            <p:nvPr userDrawn="1"/>
          </p:nvCxnSpPr>
          <p:spPr>
            <a:xfrm>
              <a:off x="142875" y="-1"/>
              <a:ext cx="0" cy="2560320"/>
            </a:xfrm>
            <a:prstGeom prst="line">
              <a:avLst/>
            </a:prstGeom>
            <a:ln>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0" name="Straight Connector 9"/>
            <p:cNvCxnSpPr/>
            <p:nvPr userDrawn="1"/>
          </p:nvCxnSpPr>
          <p:spPr>
            <a:xfrm>
              <a:off x="276225" y="800099"/>
              <a:ext cx="0" cy="2560320"/>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grpSp>
      <p:cxnSp>
        <p:nvCxnSpPr>
          <p:cNvPr id="13" name="Straight Connector 12"/>
          <p:cNvCxnSpPr/>
          <p:nvPr userDrawn="1"/>
        </p:nvCxnSpPr>
        <p:spPr>
          <a:xfrm flipH="1" flipV="1">
            <a:off x="12072937" y="4284980"/>
            <a:ext cx="0" cy="2560320"/>
          </a:xfrm>
          <a:prstGeom prst="line">
            <a:avLst/>
          </a:prstGeom>
          <a:ln>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Straight Connector 13"/>
          <p:cNvCxnSpPr/>
          <p:nvPr userDrawn="1"/>
        </p:nvCxnSpPr>
        <p:spPr>
          <a:xfrm flipH="1" flipV="1">
            <a:off x="11939587" y="3484880"/>
            <a:ext cx="0" cy="2560320"/>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pic>
        <p:nvPicPr>
          <p:cNvPr id="16" name="Picture 15">
            <a:extLst>
              <a:ext uri="{FF2B5EF4-FFF2-40B4-BE49-F238E27FC236}">
                <a16:creationId xmlns:a16="http://schemas.microsoft.com/office/drawing/2014/main" id="{57432722-A695-4B6A-814C-A924B28BC03E}"/>
              </a:ext>
            </a:extLst>
          </p:cNvPr>
          <p:cNvPicPr>
            <a:picLocks noChangeAspect="1"/>
          </p:cNvPicPr>
          <p:nvPr userDrawn="1"/>
        </p:nvPicPr>
        <p:blipFill>
          <a:blip r:embed="rId12" cstate="print">
            <a:extLst>
              <a:ext uri="{28A0092B-C50C-407E-A947-70E740481C1C}">
                <a14:useLocalDpi xmlns:a14="http://schemas.microsoft.com/office/drawing/2010/main"/>
              </a:ext>
            </a:extLst>
          </a:blip>
          <a:stretch>
            <a:fillRect/>
          </a:stretch>
        </p:blipFill>
        <p:spPr>
          <a:xfrm>
            <a:off x="9386050" y="6239143"/>
            <a:ext cx="2010140" cy="540000"/>
          </a:xfrm>
          <a:prstGeom prst="rect">
            <a:avLst/>
          </a:prstGeom>
        </p:spPr>
      </p:pic>
    </p:spTree>
    <p:extLst>
      <p:ext uri="{BB962C8B-B14F-4D97-AF65-F5344CB8AC3E}">
        <p14:creationId xmlns:p14="http://schemas.microsoft.com/office/powerpoint/2010/main" val="3980595356"/>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4" r:id="rId3"/>
    <p:sldLayoutId id="2147483650" r:id="rId4"/>
    <p:sldLayoutId id="2147483651" r:id="rId5"/>
    <p:sldLayoutId id="2147483652" r:id="rId6"/>
    <p:sldLayoutId id="2147483653" r:id="rId7"/>
    <p:sldLayoutId id="2147483655" r:id="rId8"/>
    <p:sldLayoutId id="2147483656" r:id="rId9"/>
    <p:sldLayoutId id="2147483657" r:id="rId10"/>
  </p:sldLayoutIdLst>
  <p:hf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3906" userDrawn="1">
          <p15:clr>
            <a:srgbClr val="F26B43"/>
          </p15:clr>
        </p15:guide>
        <p15:guide id="4" orient="horz" pos="672" userDrawn="1">
          <p15:clr>
            <a:srgbClr val="F26B43"/>
          </p15:clr>
        </p15:guide>
        <p15:guide id="5" pos="7174" userDrawn="1">
          <p15:clr>
            <a:srgbClr val="F26B43"/>
          </p15:clr>
        </p15:guide>
        <p15:guide id="6" pos="5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hyperlink" Target="https://www.sqltutorial.org/sql-comparison-functions/sql-coalesce/"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hyperlink" Target="https://mode.com/sql-tutorial/sql-performance-tuning/"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SQL Training</a:t>
            </a:r>
          </a:p>
        </p:txBody>
      </p:sp>
      <p:sp>
        <p:nvSpPr>
          <p:cNvPr id="4" name="Subtitle 3">
            <a:extLst>
              <a:ext uri="{FF2B5EF4-FFF2-40B4-BE49-F238E27FC236}">
                <a16:creationId xmlns:a16="http://schemas.microsoft.com/office/drawing/2014/main" id="{50470E3F-2C54-4865-8CE0-C4EB16EC786C}"/>
              </a:ext>
            </a:extLst>
          </p:cNvPr>
          <p:cNvSpPr>
            <a:spLocks noGrp="1"/>
          </p:cNvSpPr>
          <p:nvPr>
            <p:ph type="subTitle" idx="1"/>
          </p:nvPr>
        </p:nvSpPr>
        <p:spPr/>
        <p:txBody>
          <a:bodyPr/>
          <a:lstStyle/>
          <a:p>
            <a:r>
              <a:rPr lang="en-US" dirty="0"/>
              <a:t>Intermediate</a:t>
            </a:r>
          </a:p>
          <a:p>
            <a:endParaRPr lang="en-US" dirty="0"/>
          </a:p>
        </p:txBody>
      </p:sp>
    </p:spTree>
    <p:extLst>
      <p:ext uri="{BB962C8B-B14F-4D97-AF65-F5344CB8AC3E}">
        <p14:creationId xmlns:p14="http://schemas.microsoft.com/office/powerpoint/2010/main" val="1472001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2">
            <a:extLst>
              <a:ext uri="{FF2B5EF4-FFF2-40B4-BE49-F238E27FC236}">
                <a16:creationId xmlns:a16="http://schemas.microsoft.com/office/drawing/2014/main" id="{269992B5-3381-42C1-8E92-F099843C9532}"/>
              </a:ext>
            </a:extLst>
          </p:cNvPr>
          <p:cNvSpPr>
            <a:spLocks noChangeArrowheads="1"/>
          </p:cNvSpPr>
          <p:nvPr/>
        </p:nvSpPr>
        <p:spPr bwMode="auto">
          <a:xfrm>
            <a:off x="1959300" y="1662000"/>
            <a:ext cx="8305800" cy="2286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93187" name="Rectangle 3">
            <a:extLst>
              <a:ext uri="{FF2B5EF4-FFF2-40B4-BE49-F238E27FC236}">
                <a16:creationId xmlns:a16="http://schemas.microsoft.com/office/drawing/2014/main" id="{E2B46A61-341F-4BE5-960B-B35D0B11F994}"/>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93188" name="Rectangle 4">
            <a:extLst>
              <a:ext uri="{FF2B5EF4-FFF2-40B4-BE49-F238E27FC236}">
                <a16:creationId xmlns:a16="http://schemas.microsoft.com/office/drawing/2014/main" id="{14A80F10-EDB5-46D9-8458-50C0C3428295}"/>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Intermediate SQL Skills</a:t>
            </a:r>
          </a:p>
          <a:p>
            <a:pPr lvl="1" eaLnBrk="1" hangingPunct="1"/>
            <a:r>
              <a:rPr lang="en-US" altLang="en-US" sz="1200" b="1" dirty="0"/>
              <a:t>With – Common Table Expression</a:t>
            </a:r>
          </a:p>
          <a:p>
            <a:pPr lvl="1" eaLnBrk="1" hangingPunct="1"/>
            <a:r>
              <a:rPr lang="en-US" altLang="en-US" sz="1200" b="1" dirty="0"/>
              <a:t>Correlated subquery</a:t>
            </a:r>
          </a:p>
          <a:p>
            <a:pPr lvl="1" eaLnBrk="1" hangingPunct="1"/>
            <a:r>
              <a:rPr lang="en-US" altLang="en-US" sz="1200" b="1" dirty="0"/>
              <a:t>Except and Intercept</a:t>
            </a:r>
          </a:p>
          <a:p>
            <a:pPr lvl="1"/>
            <a:r>
              <a:rPr lang="en-US" altLang="en-US" sz="1200" b="1" dirty="0"/>
              <a:t>Import/Export Data using SQL wizard</a:t>
            </a:r>
          </a:p>
          <a:p>
            <a:pPr lvl="1"/>
            <a:r>
              <a:rPr lang="en-US" altLang="en-US" sz="1200" b="1" dirty="0"/>
              <a:t>Performance Enhancement</a:t>
            </a:r>
          </a:p>
          <a:p>
            <a:pPr lvl="2"/>
            <a:r>
              <a:rPr lang="en-US" altLang="en-US" sz="1000" b="1" dirty="0"/>
              <a:t>WHERE Clause</a:t>
            </a:r>
          </a:p>
          <a:p>
            <a:pPr lvl="2"/>
            <a:r>
              <a:rPr lang="en-US" altLang="en-US" sz="1000" b="1" dirty="0"/>
              <a:t>EXISTS, JOIN, IN</a:t>
            </a:r>
          </a:p>
          <a:p>
            <a:pPr lvl="2"/>
            <a:r>
              <a:rPr lang="en-US" altLang="en-US" sz="1000" b="1" dirty="0"/>
              <a:t>DISTINCT and GROUP BY</a:t>
            </a:r>
          </a:p>
          <a:p>
            <a:pPr lvl="2"/>
            <a:r>
              <a:rPr lang="en-US" altLang="en-US" sz="1000" b="1" dirty="0"/>
              <a:t>UPDATE</a:t>
            </a:r>
          </a:p>
          <a:p>
            <a:pPr lvl="2"/>
            <a:r>
              <a:rPr lang="en-US" altLang="en-US" sz="1000" b="1" dirty="0"/>
              <a:t>COALESCE</a:t>
            </a:r>
          </a:p>
          <a:p>
            <a:pPr lvl="2"/>
            <a:r>
              <a:rPr lang="en-US" altLang="en-US" sz="1000" b="1" dirty="0"/>
              <a:t>Sub-query in JOIN</a:t>
            </a:r>
          </a:p>
          <a:p>
            <a:pPr lvl="1"/>
            <a:endParaRPr lang="en-US" altLang="en-US" sz="1200" b="1" dirty="0"/>
          </a:p>
          <a:p>
            <a:pPr eaLnBrk="1" hangingPunct="1"/>
            <a:endParaRPr lang="en-US" altLang="en-US" sz="1400" b="1" dirty="0"/>
          </a:p>
        </p:txBody>
      </p:sp>
    </p:spTree>
    <p:extLst>
      <p:ext uri="{BB962C8B-B14F-4D97-AF65-F5344CB8AC3E}">
        <p14:creationId xmlns:p14="http://schemas.microsoft.com/office/powerpoint/2010/main" val="1867633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543E6FC8-D02E-43BD-96D2-19A2665A6763}"/>
              </a:ext>
            </a:extLst>
          </p:cNvPr>
          <p:cNvSpPr>
            <a:spLocks noGrp="1" noChangeArrowheads="1"/>
          </p:cNvSpPr>
          <p:nvPr>
            <p:ph type="title"/>
          </p:nvPr>
        </p:nvSpPr>
        <p:spPr/>
        <p:txBody>
          <a:bodyPr/>
          <a:lstStyle/>
          <a:p>
            <a:pPr eaLnBrk="1" hangingPunct="1"/>
            <a:r>
              <a:rPr lang="en-US" altLang="en-US">
                <a:latin typeface="Arial" panose="020B0604020202020204" pitchFamily="34" charset="0"/>
              </a:rPr>
              <a:t>EXCEPT and INTERSECT Statement</a:t>
            </a:r>
          </a:p>
        </p:txBody>
      </p:sp>
      <p:sp>
        <p:nvSpPr>
          <p:cNvPr id="106499" name="Rectangle 3">
            <a:extLst>
              <a:ext uri="{FF2B5EF4-FFF2-40B4-BE49-F238E27FC236}">
                <a16:creationId xmlns:a16="http://schemas.microsoft.com/office/drawing/2014/main" id="{224EFF97-0F7F-4530-AF54-40A2269E4127}"/>
              </a:ext>
            </a:extLst>
          </p:cNvPr>
          <p:cNvSpPr>
            <a:spLocks noGrp="1" noChangeArrowheads="1"/>
          </p:cNvSpPr>
          <p:nvPr>
            <p:ph type="body" idx="1"/>
          </p:nvPr>
        </p:nvSpPr>
        <p:spPr/>
        <p:txBody>
          <a:bodyPr/>
          <a:lstStyle/>
          <a:p>
            <a:pPr eaLnBrk="1" hangingPunct="1"/>
            <a:r>
              <a:rPr lang="en-US" altLang="en-US"/>
              <a:t>Returns distinct values by comparing the results of two queries.</a:t>
            </a:r>
          </a:p>
          <a:p>
            <a:pPr eaLnBrk="1" hangingPunct="1"/>
            <a:endParaRPr lang="en-US" altLang="en-US"/>
          </a:p>
          <a:p>
            <a:pPr eaLnBrk="1" hangingPunct="1"/>
            <a:r>
              <a:rPr lang="en-US" altLang="en-US"/>
              <a:t>EXCEPT returns any distinct values from the left query that are not also found on the right query.</a:t>
            </a:r>
          </a:p>
          <a:p>
            <a:pPr eaLnBrk="1" hangingPunct="1"/>
            <a:endParaRPr lang="en-US" altLang="en-US"/>
          </a:p>
          <a:p>
            <a:pPr eaLnBrk="1" hangingPunct="1"/>
            <a:r>
              <a:rPr lang="en-US" altLang="en-US"/>
              <a:t>INTERSECT returns any distinct values that are returned by both the query on the left and right sides of the INTERSECT operand.</a:t>
            </a:r>
          </a:p>
          <a:p>
            <a:pPr lvl="1" eaLnBrk="1" hangingPunct="1"/>
            <a:r>
              <a:rPr lang="en-US" altLang="en-US"/>
              <a:t>The basic rules for combining the result sets of two queries that use EXCEPT or INTERSECT are the following: </a:t>
            </a:r>
          </a:p>
          <a:p>
            <a:pPr lvl="2" eaLnBrk="1" hangingPunct="1"/>
            <a:r>
              <a:rPr lang="en-US" altLang="en-US"/>
              <a:t>The number and the order of the columns must be the same in all queries. </a:t>
            </a:r>
          </a:p>
          <a:p>
            <a:pPr lvl="2" eaLnBrk="1" hangingPunct="1"/>
            <a:r>
              <a:rPr lang="en-US" altLang="en-US"/>
              <a:t>The data types must be compatible. </a:t>
            </a:r>
          </a:p>
          <a:p>
            <a:pPr eaLnBrk="1" hangingPunct="1"/>
            <a:endParaRPr lang="en-US" altLang="en-US"/>
          </a:p>
          <a:p>
            <a:pPr eaLnBrk="1" hangingPunct="1"/>
            <a:r>
              <a:rPr lang="en-US" altLang="en-US"/>
              <a:t>SYNTAX:</a:t>
            </a:r>
          </a:p>
          <a:p>
            <a:pPr lvl="1" eaLnBrk="1" hangingPunct="1"/>
            <a:r>
              <a:rPr lang="en-US" altLang="en-US">
                <a:solidFill>
                  <a:srgbClr val="808080"/>
                </a:solidFill>
                <a:cs typeface="Times New Roman" panose="02020603050405020304" pitchFamily="18" charset="0"/>
              </a:rPr>
              <a:t>{ &lt;query_specification&gt; | ( &lt;query_expression&gt; ) } </a:t>
            </a:r>
          </a:p>
          <a:p>
            <a:pPr lvl="1" eaLnBrk="1" hangingPunct="1">
              <a:buFont typeface="Wingdings" panose="05000000000000000000" pitchFamily="2" charset="2"/>
              <a:buNone/>
            </a:pPr>
            <a:r>
              <a:rPr lang="en-US" altLang="en-US">
                <a:solidFill>
                  <a:srgbClr val="808080"/>
                </a:solidFill>
                <a:cs typeface="Times New Roman" panose="02020603050405020304" pitchFamily="18" charset="0"/>
              </a:rPr>
              <a:t>          { EXCEPT | INTERSECT }</a:t>
            </a:r>
          </a:p>
          <a:p>
            <a:pPr lvl="1" eaLnBrk="1" hangingPunct="1">
              <a:buFont typeface="Wingdings" panose="05000000000000000000" pitchFamily="2" charset="2"/>
              <a:buNone/>
            </a:pPr>
            <a:r>
              <a:rPr lang="en-US" altLang="en-US">
                <a:solidFill>
                  <a:srgbClr val="808080"/>
                </a:solidFill>
                <a:cs typeface="Times New Roman" panose="02020603050405020304" pitchFamily="18" charset="0"/>
              </a:rPr>
              <a:t>     { &lt;query_specification&gt; | ( &lt;query_expression&gt; ) }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1FC62F2F-FAD7-4641-8676-BF90F26B0604}"/>
              </a:ext>
            </a:extLst>
          </p:cNvPr>
          <p:cNvSpPr>
            <a:spLocks noGrp="1" noChangeArrowheads="1"/>
          </p:cNvSpPr>
          <p:nvPr>
            <p:ph type="title"/>
          </p:nvPr>
        </p:nvSpPr>
        <p:spPr/>
        <p:txBody>
          <a:bodyPr/>
          <a:lstStyle/>
          <a:p>
            <a:pPr eaLnBrk="1" hangingPunct="1"/>
            <a:r>
              <a:rPr lang="en-US" altLang="en-US" dirty="0">
                <a:latin typeface="Arial" panose="020B0604020202020204" pitchFamily="34" charset="0"/>
              </a:rPr>
              <a:t>EXCEPT and INTERSECT Statement: Continued</a:t>
            </a:r>
          </a:p>
        </p:txBody>
      </p:sp>
      <p:sp>
        <p:nvSpPr>
          <p:cNvPr id="107523" name="Rectangle 3">
            <a:extLst>
              <a:ext uri="{FF2B5EF4-FFF2-40B4-BE49-F238E27FC236}">
                <a16:creationId xmlns:a16="http://schemas.microsoft.com/office/drawing/2014/main" id="{B62893A3-A0C0-45F2-B795-FEB7778FFF0F}"/>
              </a:ext>
            </a:extLst>
          </p:cNvPr>
          <p:cNvSpPr>
            <a:spLocks noGrp="1" noChangeArrowheads="1"/>
          </p:cNvSpPr>
          <p:nvPr>
            <p:ph type="body" idx="1"/>
          </p:nvPr>
        </p:nvSpPr>
        <p:spPr/>
        <p:txBody>
          <a:bodyPr/>
          <a:lstStyle/>
          <a:p>
            <a:pPr eaLnBrk="1" hangingPunct="1"/>
            <a:r>
              <a:rPr lang="en-US" altLang="en-US" dirty="0"/>
              <a:t>Consider two tables with following data</a:t>
            </a:r>
          </a:p>
          <a:p>
            <a:pPr lvl="1" eaLnBrk="1" hangingPunct="1"/>
            <a:r>
              <a:rPr lang="en-US" altLang="en-US" dirty="0" err="1"/>
              <a:t>TableA</a:t>
            </a:r>
            <a:r>
              <a:rPr lang="en-US" altLang="en-US" dirty="0"/>
              <a:t> has [NULL, NULL, NULL, 1, 2, 2, 2, 3, 4, 4]</a:t>
            </a:r>
          </a:p>
          <a:p>
            <a:pPr lvl="1" eaLnBrk="1" hangingPunct="1"/>
            <a:r>
              <a:rPr lang="en-US" altLang="en-US" dirty="0" err="1"/>
              <a:t>TableB</a:t>
            </a:r>
            <a:r>
              <a:rPr lang="en-US" altLang="en-US" dirty="0"/>
              <a:t> has [1, 3, 4, 4]</a:t>
            </a:r>
          </a:p>
          <a:p>
            <a:pPr lvl="1" eaLnBrk="1" hangingPunct="1"/>
            <a:endParaRPr lang="en-US" altLang="en-US" dirty="0"/>
          </a:p>
          <a:p>
            <a:pPr eaLnBrk="1" hangingPunct="1"/>
            <a:r>
              <a:rPr lang="en-US" altLang="en-US" dirty="0"/>
              <a:t>Except: </a:t>
            </a:r>
            <a:r>
              <a:rPr lang="en-US" altLang="en-US" sz="1400" dirty="0"/>
              <a:t>The following query returns any distinct values from the query to the left of the EXCEPT operand that are not also found on the right query. </a:t>
            </a:r>
            <a:endParaRPr lang="en-US" altLang="en-US" dirty="0"/>
          </a:p>
          <a:p>
            <a:pPr lvl="1" eaLnBrk="1" hangingPunct="1">
              <a:buFont typeface="Wingdings" panose="05000000000000000000" pitchFamily="2" charset="2"/>
              <a:buNone/>
            </a:pPr>
            <a:endParaRPr lang="en-US" altLang="en-US" sz="1200" dirty="0"/>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SELECT * FROM TableA EXCEPT SELECT * FROM TableB</a:t>
            </a:r>
            <a:r>
              <a:rPr lang="en-US" altLang="en-US" dirty="0">
                <a:solidFill>
                  <a:srgbClr val="808080"/>
                </a:solidFill>
                <a:cs typeface="Times New Roman" panose="02020603050405020304" pitchFamily="18" charset="0"/>
              </a:rPr>
              <a:t>     </a:t>
            </a:r>
            <a:r>
              <a:rPr lang="en-US" altLang="en-US" dirty="0">
                <a:solidFill>
                  <a:srgbClr val="808080"/>
                </a:solidFill>
                <a:cs typeface="Times New Roman" panose="02020603050405020304" pitchFamily="18" charset="0"/>
                <a:sym typeface="Wingdings" panose="05000000000000000000" pitchFamily="2" charset="2"/>
              </a:rPr>
              <a:t> Return          2</a:t>
            </a:r>
          </a:p>
          <a:p>
            <a:pPr lvl="1" eaLnBrk="1" hangingPunct="1">
              <a:buFont typeface="Wingdings" panose="05000000000000000000" pitchFamily="2" charset="2"/>
              <a:buNone/>
            </a:pPr>
            <a:endParaRPr lang="en-US" altLang="en-US" dirty="0">
              <a:solidFill>
                <a:srgbClr val="808080"/>
              </a:solidFill>
              <a:cs typeface="Times New Roman" panose="02020603050405020304" pitchFamily="18" charset="0"/>
              <a:sym typeface="Wingdings" panose="05000000000000000000" pitchFamily="2" charset="2"/>
            </a:endParaRPr>
          </a:p>
          <a:p>
            <a:pPr eaLnBrk="1" hangingPunct="1"/>
            <a:r>
              <a:rPr lang="en-US" altLang="en-US" dirty="0"/>
              <a:t>INTERSECT: </a:t>
            </a:r>
            <a:r>
              <a:rPr lang="en-US" altLang="en-US" sz="1400" dirty="0"/>
              <a:t>The following query returns any distinct values that are returned by both the query on the left and right sides of the INTERSECT operand. . </a:t>
            </a:r>
            <a:endParaRPr lang="en-US" altLang="en-US" dirty="0"/>
          </a:p>
          <a:p>
            <a:pPr lvl="1" eaLnBrk="1" hangingPunct="1">
              <a:buFont typeface="Wingdings" panose="05000000000000000000" pitchFamily="2" charset="2"/>
              <a:buNone/>
            </a:pPr>
            <a:endParaRPr lang="en-US" altLang="en-US" sz="1200" dirty="0"/>
          </a:p>
          <a:p>
            <a:pPr lvl="1" eaLnBrk="1" hangingPunct="1">
              <a:buFont typeface="Wingdings" panose="05000000000000000000" pitchFamily="2" charset="2"/>
              <a:buNone/>
            </a:pPr>
            <a:r>
              <a:rPr lang="en-US" altLang="en-US" dirty="0">
                <a:solidFill>
                  <a:srgbClr val="808080"/>
                </a:solidFill>
                <a:cs typeface="Times New Roman" panose="02020603050405020304" pitchFamily="18" charset="0"/>
              </a:rPr>
              <a:t>SELECT * FROM </a:t>
            </a:r>
            <a:r>
              <a:rPr lang="en-US" altLang="en-US" dirty="0" err="1">
                <a:solidFill>
                  <a:srgbClr val="808080"/>
                </a:solidFill>
                <a:cs typeface="Times New Roman" panose="02020603050405020304" pitchFamily="18" charset="0"/>
              </a:rPr>
              <a:t>TableA</a:t>
            </a:r>
            <a:r>
              <a:rPr lang="en-US" altLang="en-US" dirty="0">
                <a:solidFill>
                  <a:srgbClr val="808080"/>
                </a:solidFill>
                <a:cs typeface="Times New Roman" panose="02020603050405020304" pitchFamily="18" charset="0"/>
              </a:rPr>
              <a:t> INTERSECT SELECT * FROM </a:t>
            </a:r>
            <a:r>
              <a:rPr lang="en-US" altLang="en-US" dirty="0" err="1">
                <a:solidFill>
                  <a:srgbClr val="808080"/>
                </a:solidFill>
                <a:cs typeface="Times New Roman" panose="02020603050405020304" pitchFamily="18" charset="0"/>
              </a:rPr>
              <a:t>TableB</a:t>
            </a:r>
            <a:r>
              <a:rPr lang="en-US" altLang="en-US" dirty="0">
                <a:solidFill>
                  <a:srgbClr val="808080"/>
                </a:solidFill>
                <a:cs typeface="Times New Roman" panose="02020603050405020304" pitchFamily="18" charset="0"/>
              </a:rPr>
              <a:t> </a:t>
            </a:r>
            <a:r>
              <a:rPr lang="en-US" altLang="en-US" dirty="0">
                <a:solidFill>
                  <a:srgbClr val="808080"/>
                </a:solidFill>
                <a:cs typeface="Times New Roman" panose="02020603050405020304" pitchFamily="18" charset="0"/>
                <a:sym typeface="Wingdings" panose="05000000000000000000" pitchFamily="2" charset="2"/>
              </a:rPr>
              <a:t> Return          1,3,4</a:t>
            </a:r>
            <a:endParaRPr lang="en-US" altLang="en-US" dirty="0">
              <a:solidFill>
                <a:srgbClr val="808080"/>
              </a:solidFill>
              <a:cs typeface="Times New Roman" panose="02020603050405020304" pitchFamily="18" charset="0"/>
            </a:endParaRPr>
          </a:p>
          <a:p>
            <a:pPr lvl="1" eaLnBrk="1" hangingPunct="1">
              <a:buFont typeface="Wingdings" panose="05000000000000000000" pitchFamily="2" charset="2"/>
              <a:buNone/>
            </a:pPr>
            <a:endParaRPr lang="en-US" altLang="en-US" dirty="0">
              <a:solidFill>
                <a:srgbClr val="808080"/>
              </a:solidFill>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2">
            <a:extLst>
              <a:ext uri="{FF2B5EF4-FFF2-40B4-BE49-F238E27FC236}">
                <a16:creationId xmlns:a16="http://schemas.microsoft.com/office/drawing/2014/main" id="{269992B5-3381-42C1-8E92-F099843C9532}"/>
              </a:ext>
            </a:extLst>
          </p:cNvPr>
          <p:cNvSpPr>
            <a:spLocks noChangeArrowheads="1"/>
          </p:cNvSpPr>
          <p:nvPr/>
        </p:nvSpPr>
        <p:spPr bwMode="auto">
          <a:xfrm>
            <a:off x="1943100" y="1890600"/>
            <a:ext cx="8305800" cy="2286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dirty="0"/>
          </a:p>
        </p:txBody>
      </p:sp>
      <p:sp>
        <p:nvSpPr>
          <p:cNvPr id="93187" name="Rectangle 3">
            <a:extLst>
              <a:ext uri="{FF2B5EF4-FFF2-40B4-BE49-F238E27FC236}">
                <a16:creationId xmlns:a16="http://schemas.microsoft.com/office/drawing/2014/main" id="{E2B46A61-341F-4BE5-960B-B35D0B11F994}"/>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93188" name="Rectangle 4">
            <a:extLst>
              <a:ext uri="{FF2B5EF4-FFF2-40B4-BE49-F238E27FC236}">
                <a16:creationId xmlns:a16="http://schemas.microsoft.com/office/drawing/2014/main" id="{14A80F10-EDB5-46D9-8458-50C0C3428295}"/>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Intermediate SQL Skills</a:t>
            </a:r>
          </a:p>
          <a:p>
            <a:pPr lvl="1" eaLnBrk="1" hangingPunct="1"/>
            <a:r>
              <a:rPr lang="en-US" altLang="en-US" sz="1200" b="1" dirty="0"/>
              <a:t>With – Common Table Expression</a:t>
            </a:r>
          </a:p>
          <a:p>
            <a:pPr lvl="1" eaLnBrk="1" hangingPunct="1"/>
            <a:r>
              <a:rPr lang="en-US" altLang="en-US" sz="1200" b="1" dirty="0"/>
              <a:t>Correlated subquery</a:t>
            </a:r>
          </a:p>
          <a:p>
            <a:pPr lvl="1" eaLnBrk="1" hangingPunct="1"/>
            <a:r>
              <a:rPr lang="en-US" altLang="en-US" sz="1200" b="1" dirty="0"/>
              <a:t>Except and Intercept</a:t>
            </a:r>
          </a:p>
          <a:p>
            <a:pPr lvl="1"/>
            <a:r>
              <a:rPr lang="en-US" altLang="en-US" sz="1200" b="1" dirty="0"/>
              <a:t>Import/Export Data using SQL wizard</a:t>
            </a:r>
          </a:p>
          <a:p>
            <a:pPr lvl="1"/>
            <a:r>
              <a:rPr lang="en-US" altLang="en-US" sz="1200" b="1" dirty="0"/>
              <a:t>Performance Enhancement</a:t>
            </a:r>
          </a:p>
          <a:p>
            <a:pPr lvl="2"/>
            <a:r>
              <a:rPr lang="en-US" altLang="en-US" sz="1000" b="1" dirty="0"/>
              <a:t>WHERE Clause</a:t>
            </a:r>
          </a:p>
          <a:p>
            <a:pPr lvl="2"/>
            <a:r>
              <a:rPr lang="en-US" altLang="en-US" sz="1000" b="1" dirty="0"/>
              <a:t>EXISTS, JOIN, IN</a:t>
            </a:r>
          </a:p>
          <a:p>
            <a:pPr lvl="2"/>
            <a:r>
              <a:rPr lang="en-US" altLang="en-US" sz="1000" b="1" dirty="0"/>
              <a:t>DISTINCT and GROUP BY</a:t>
            </a:r>
          </a:p>
          <a:p>
            <a:pPr lvl="2"/>
            <a:r>
              <a:rPr lang="en-US" altLang="en-US" sz="1000" b="1" dirty="0"/>
              <a:t>UPDATE</a:t>
            </a:r>
          </a:p>
          <a:p>
            <a:pPr lvl="2"/>
            <a:r>
              <a:rPr lang="en-US" altLang="en-US" sz="1000" b="1" dirty="0"/>
              <a:t>COALESCE</a:t>
            </a:r>
          </a:p>
          <a:p>
            <a:pPr lvl="2"/>
            <a:r>
              <a:rPr lang="en-US" altLang="en-US" sz="1000" b="1" dirty="0"/>
              <a:t>Sub-query in JOIN</a:t>
            </a:r>
          </a:p>
          <a:p>
            <a:pPr lvl="1"/>
            <a:endParaRPr lang="en-US" altLang="en-US" sz="1200" b="1" dirty="0"/>
          </a:p>
          <a:p>
            <a:pPr marL="457200" lvl="1" indent="0">
              <a:buNone/>
            </a:pPr>
            <a:endParaRPr lang="en-US" altLang="en-US" sz="1200" b="1" dirty="0"/>
          </a:p>
          <a:p>
            <a:pPr lvl="2"/>
            <a:endParaRPr lang="en-US" altLang="en-US" sz="1000" b="1" dirty="0"/>
          </a:p>
          <a:p>
            <a:pPr eaLnBrk="1" hangingPunct="1"/>
            <a:endParaRPr lang="en-US" altLang="en-US" sz="1400" b="1" dirty="0"/>
          </a:p>
        </p:txBody>
      </p:sp>
    </p:spTree>
    <p:extLst>
      <p:ext uri="{BB962C8B-B14F-4D97-AF65-F5344CB8AC3E}">
        <p14:creationId xmlns:p14="http://schemas.microsoft.com/office/powerpoint/2010/main" val="2745920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E2F07662-E34C-40E4-BBB8-0C1AB1DA68CA}"/>
              </a:ext>
            </a:extLst>
          </p:cNvPr>
          <p:cNvSpPr>
            <a:spLocks noGrp="1" noChangeArrowheads="1"/>
          </p:cNvSpPr>
          <p:nvPr>
            <p:ph type="title"/>
          </p:nvPr>
        </p:nvSpPr>
        <p:spPr>
          <a:xfrm>
            <a:off x="838200" y="120644"/>
            <a:ext cx="10548000" cy="900000"/>
          </a:xfrm>
        </p:spPr>
        <p:txBody>
          <a:bodyPr anchor="t">
            <a:normAutofit/>
          </a:bodyPr>
          <a:lstStyle/>
          <a:p>
            <a:pPr eaLnBrk="1" hangingPunct="1"/>
            <a:r>
              <a:rPr lang="en-US" altLang="en-US" dirty="0"/>
              <a:t>Import/Export Data using SQL wizard</a:t>
            </a:r>
          </a:p>
        </p:txBody>
      </p:sp>
      <p:sp>
        <p:nvSpPr>
          <p:cNvPr id="118787" name="Rectangle 3">
            <a:extLst>
              <a:ext uri="{FF2B5EF4-FFF2-40B4-BE49-F238E27FC236}">
                <a16:creationId xmlns:a16="http://schemas.microsoft.com/office/drawing/2014/main" id="{D6FE957A-2FCA-45CB-8629-739E94AC6072}"/>
              </a:ext>
            </a:extLst>
          </p:cNvPr>
          <p:cNvSpPr>
            <a:spLocks noGrp="1" noChangeArrowheads="1"/>
          </p:cNvSpPr>
          <p:nvPr>
            <p:ph sz="half" idx="1"/>
          </p:nvPr>
        </p:nvSpPr>
        <p:spPr>
          <a:xfrm>
            <a:off x="865496" y="1066800"/>
            <a:ext cx="5184000" cy="5117290"/>
          </a:xfrm>
        </p:spPr>
        <p:txBody>
          <a:bodyPr>
            <a:normAutofit/>
          </a:bodyPr>
          <a:lstStyle/>
          <a:p>
            <a:pPr eaLnBrk="1" hangingPunct="1"/>
            <a:r>
              <a:rPr lang="en-US" altLang="en-US" dirty="0"/>
              <a:t>Steps:</a:t>
            </a:r>
          </a:p>
          <a:p>
            <a:pPr marL="800100" lvl="1" indent="-342900">
              <a:buFont typeface="+mj-lt"/>
              <a:buAutoNum type="arabicPeriod"/>
            </a:pPr>
            <a:r>
              <a:rPr lang="en-US" altLang="en-US" dirty="0"/>
              <a:t>In SQL Server Management Studio, connect to an instance of the SQL Server Database Engine.</a:t>
            </a:r>
          </a:p>
          <a:p>
            <a:pPr marL="800100" lvl="1" indent="-342900">
              <a:buFont typeface="+mj-lt"/>
              <a:buAutoNum type="arabicPeriod"/>
            </a:pPr>
            <a:r>
              <a:rPr lang="en-US" altLang="en-US" dirty="0"/>
              <a:t>Expand Databases.</a:t>
            </a:r>
          </a:p>
          <a:p>
            <a:pPr marL="800100" lvl="1" indent="-342900">
              <a:buFont typeface="+mj-lt"/>
              <a:buAutoNum type="arabicPeriod"/>
            </a:pPr>
            <a:r>
              <a:rPr lang="en-US" altLang="en-US" dirty="0"/>
              <a:t>Right-click a database.</a:t>
            </a:r>
          </a:p>
          <a:p>
            <a:pPr marL="800100" lvl="1" indent="-342900">
              <a:buFont typeface="+mj-lt"/>
              <a:buAutoNum type="arabicPeriod"/>
            </a:pPr>
            <a:r>
              <a:rPr lang="en-US" altLang="en-US" dirty="0"/>
              <a:t>Point to Tasks.</a:t>
            </a:r>
          </a:p>
          <a:p>
            <a:pPr marL="800100" lvl="1" indent="-342900">
              <a:buFont typeface="+mj-lt"/>
              <a:buAutoNum type="arabicPeriod"/>
            </a:pPr>
            <a:r>
              <a:rPr lang="en-US" altLang="en-US" dirty="0"/>
              <a:t>Choose to Import Data or Export Data</a:t>
            </a:r>
          </a:p>
          <a:p>
            <a:pPr eaLnBrk="1" hangingPunct="1"/>
            <a:endParaRPr lang="en-US" altLang="en-US" dirty="0"/>
          </a:p>
          <a:p>
            <a:pPr eaLnBrk="1" hangingPunct="1"/>
            <a:endParaRPr lang="en-US" altLang="en-US" dirty="0"/>
          </a:p>
        </p:txBody>
      </p:sp>
      <p:pic>
        <p:nvPicPr>
          <p:cNvPr id="1026" name="Picture 2" descr="Start wizard SSMS">
            <a:extLst>
              <a:ext uri="{FF2B5EF4-FFF2-40B4-BE49-F238E27FC236}">
                <a16:creationId xmlns:a16="http://schemas.microsoft.com/office/drawing/2014/main" id="{C87D1043-1E45-691E-6A75-44D764CC3CF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82564" y="1020644"/>
            <a:ext cx="4643940" cy="511729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E2F07662-E34C-40E4-BBB8-0C1AB1DA68CA}"/>
              </a:ext>
            </a:extLst>
          </p:cNvPr>
          <p:cNvSpPr>
            <a:spLocks noGrp="1" noChangeArrowheads="1"/>
          </p:cNvSpPr>
          <p:nvPr>
            <p:ph type="title"/>
          </p:nvPr>
        </p:nvSpPr>
        <p:spPr>
          <a:xfrm>
            <a:off x="838200" y="120644"/>
            <a:ext cx="10548000" cy="900000"/>
          </a:xfrm>
        </p:spPr>
        <p:txBody>
          <a:bodyPr anchor="t">
            <a:normAutofit/>
          </a:bodyPr>
          <a:lstStyle/>
          <a:p>
            <a:pPr eaLnBrk="1" hangingPunct="1"/>
            <a:r>
              <a:rPr lang="en-US" altLang="en-US" dirty="0"/>
              <a:t>Import/Export Data using SQL wizard</a:t>
            </a:r>
          </a:p>
        </p:txBody>
      </p:sp>
      <p:sp>
        <p:nvSpPr>
          <p:cNvPr id="118787" name="Rectangle 3">
            <a:extLst>
              <a:ext uri="{FF2B5EF4-FFF2-40B4-BE49-F238E27FC236}">
                <a16:creationId xmlns:a16="http://schemas.microsoft.com/office/drawing/2014/main" id="{D6FE957A-2FCA-45CB-8629-739E94AC6072}"/>
              </a:ext>
            </a:extLst>
          </p:cNvPr>
          <p:cNvSpPr>
            <a:spLocks noGrp="1" noChangeArrowheads="1"/>
          </p:cNvSpPr>
          <p:nvPr>
            <p:ph sz="half" idx="1"/>
          </p:nvPr>
        </p:nvSpPr>
        <p:spPr>
          <a:xfrm>
            <a:off x="865496" y="1066800"/>
            <a:ext cx="5184000" cy="5117290"/>
          </a:xfrm>
        </p:spPr>
        <p:txBody>
          <a:bodyPr>
            <a:normAutofit/>
          </a:bodyPr>
          <a:lstStyle/>
          <a:p>
            <a:pPr eaLnBrk="1" hangingPunct="1"/>
            <a:r>
              <a:rPr lang="en-US" altLang="en-US" dirty="0"/>
              <a:t>Steps:</a:t>
            </a:r>
          </a:p>
          <a:p>
            <a:pPr marL="800100" lvl="1" indent="-342900">
              <a:buFont typeface="+mj-lt"/>
              <a:buAutoNum type="arabicPeriod" startAt="6"/>
            </a:pPr>
            <a:r>
              <a:rPr lang="en-US" altLang="en-US" dirty="0"/>
              <a:t>Choose Source file</a:t>
            </a:r>
          </a:p>
          <a:p>
            <a:pPr eaLnBrk="1" hangingPunct="1"/>
            <a:endParaRPr lang="en-US" altLang="en-US" dirty="0"/>
          </a:p>
          <a:p>
            <a:pPr eaLnBrk="1" hangingPunct="1"/>
            <a:endParaRPr lang="en-US" altLang="en-US" dirty="0"/>
          </a:p>
        </p:txBody>
      </p:sp>
      <p:pic>
        <p:nvPicPr>
          <p:cNvPr id="2050" name="Picture 2" descr="Wizard - Choose a destination">
            <a:extLst>
              <a:ext uri="{FF2B5EF4-FFF2-40B4-BE49-F238E27FC236}">
                <a16:creationId xmlns:a16="http://schemas.microsoft.com/office/drawing/2014/main" id="{5D36FB02-7875-1A62-C10A-D74FC4E865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1046" y="1709394"/>
            <a:ext cx="4698709" cy="38176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F8F25F5A-064E-A282-EA15-53E6AEB67B5F}"/>
              </a:ext>
            </a:extLst>
          </p:cNvPr>
          <p:cNvSpPr txBox="1">
            <a:spLocks noChangeArrowheads="1"/>
          </p:cNvSpPr>
          <p:nvPr/>
        </p:nvSpPr>
        <p:spPr>
          <a:xfrm>
            <a:off x="6096000" y="944880"/>
            <a:ext cx="5184000" cy="51172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Steps:</a:t>
            </a:r>
          </a:p>
          <a:p>
            <a:pPr marL="800100" lvl="1" indent="-342900">
              <a:buFont typeface="+mj-lt"/>
              <a:buAutoNum type="arabicPeriod" startAt="7"/>
            </a:pPr>
            <a:r>
              <a:rPr lang="en-US" altLang="en-US" dirty="0"/>
              <a:t>Choose destination server/database</a:t>
            </a:r>
          </a:p>
          <a:p>
            <a:endParaRPr lang="en-US" altLang="en-US" dirty="0"/>
          </a:p>
          <a:p>
            <a:endParaRPr lang="en-US" altLang="en-US" dirty="0"/>
          </a:p>
        </p:txBody>
      </p:sp>
      <p:pic>
        <p:nvPicPr>
          <p:cNvPr id="9" name="Picture 2" descr="Wizard - Excel data source configuration">
            <a:extLst>
              <a:ext uri="{FF2B5EF4-FFF2-40B4-BE49-F238E27FC236}">
                <a16:creationId xmlns:a16="http://schemas.microsoft.com/office/drawing/2014/main" id="{7D0EE419-D51C-534B-03E8-813342D6845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3808" y="1844880"/>
            <a:ext cx="4962132" cy="3946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082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E2F07662-E34C-40E4-BBB8-0C1AB1DA68CA}"/>
              </a:ext>
            </a:extLst>
          </p:cNvPr>
          <p:cNvSpPr>
            <a:spLocks noGrp="1" noChangeArrowheads="1"/>
          </p:cNvSpPr>
          <p:nvPr>
            <p:ph type="title"/>
          </p:nvPr>
        </p:nvSpPr>
        <p:spPr>
          <a:xfrm>
            <a:off x="838200" y="120644"/>
            <a:ext cx="10548000" cy="900000"/>
          </a:xfrm>
        </p:spPr>
        <p:txBody>
          <a:bodyPr anchor="t">
            <a:normAutofit/>
          </a:bodyPr>
          <a:lstStyle/>
          <a:p>
            <a:pPr eaLnBrk="1" hangingPunct="1"/>
            <a:r>
              <a:rPr lang="en-US" altLang="en-US" dirty="0"/>
              <a:t>Import/Export Data using SQL wizard</a:t>
            </a:r>
          </a:p>
        </p:txBody>
      </p:sp>
      <p:sp>
        <p:nvSpPr>
          <p:cNvPr id="118787" name="Rectangle 3">
            <a:extLst>
              <a:ext uri="{FF2B5EF4-FFF2-40B4-BE49-F238E27FC236}">
                <a16:creationId xmlns:a16="http://schemas.microsoft.com/office/drawing/2014/main" id="{D6FE957A-2FCA-45CB-8629-739E94AC6072}"/>
              </a:ext>
            </a:extLst>
          </p:cNvPr>
          <p:cNvSpPr>
            <a:spLocks noGrp="1" noChangeArrowheads="1"/>
          </p:cNvSpPr>
          <p:nvPr>
            <p:ph sz="half" idx="1"/>
          </p:nvPr>
        </p:nvSpPr>
        <p:spPr>
          <a:xfrm>
            <a:off x="865496" y="1066800"/>
            <a:ext cx="5184000" cy="5117290"/>
          </a:xfrm>
        </p:spPr>
        <p:txBody>
          <a:bodyPr>
            <a:normAutofit/>
          </a:bodyPr>
          <a:lstStyle/>
          <a:p>
            <a:pPr eaLnBrk="1" hangingPunct="1"/>
            <a:r>
              <a:rPr lang="en-US" altLang="en-US" dirty="0"/>
              <a:t>Steps:</a:t>
            </a:r>
          </a:p>
          <a:p>
            <a:pPr marL="800100" lvl="1" indent="-342900">
              <a:buFont typeface="+mj-lt"/>
              <a:buAutoNum type="arabicPeriod" startAt="8"/>
            </a:pPr>
            <a:r>
              <a:rPr lang="en-US" altLang="en-US" dirty="0"/>
              <a:t>Select table copy or query</a:t>
            </a:r>
          </a:p>
          <a:p>
            <a:pPr lvl="2"/>
            <a:r>
              <a:rPr lang="en-US" altLang="en-US" dirty="0"/>
              <a:t>Copying all the data or a subset of data</a:t>
            </a:r>
          </a:p>
          <a:p>
            <a:pPr eaLnBrk="1" hangingPunct="1"/>
            <a:endParaRPr lang="en-US" altLang="en-US" dirty="0"/>
          </a:p>
          <a:p>
            <a:pPr eaLnBrk="1" hangingPunct="1"/>
            <a:endParaRPr lang="en-US" altLang="en-US" dirty="0"/>
          </a:p>
        </p:txBody>
      </p:sp>
      <p:sp>
        <p:nvSpPr>
          <p:cNvPr id="8" name="Rectangle 3">
            <a:extLst>
              <a:ext uri="{FF2B5EF4-FFF2-40B4-BE49-F238E27FC236}">
                <a16:creationId xmlns:a16="http://schemas.microsoft.com/office/drawing/2014/main" id="{F8F25F5A-064E-A282-EA15-53E6AEB67B5F}"/>
              </a:ext>
            </a:extLst>
          </p:cNvPr>
          <p:cNvSpPr txBox="1">
            <a:spLocks noChangeArrowheads="1"/>
          </p:cNvSpPr>
          <p:nvPr/>
        </p:nvSpPr>
        <p:spPr>
          <a:xfrm>
            <a:off x="6096000" y="944880"/>
            <a:ext cx="5184000" cy="51172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Steps:</a:t>
            </a:r>
          </a:p>
          <a:p>
            <a:pPr marL="800100" lvl="1" indent="-342900">
              <a:buFont typeface="+mj-lt"/>
              <a:buAutoNum type="arabicPeriod" startAt="9"/>
            </a:pPr>
            <a:r>
              <a:rPr lang="en-US" dirty="0"/>
              <a:t>Select Source Tables and Views</a:t>
            </a:r>
          </a:p>
          <a:p>
            <a:pPr lvl="2"/>
            <a:r>
              <a:rPr lang="en-US" altLang="en-US" dirty="0"/>
              <a:t>Choose the specific sheet(s) within the workbook that needs to be copied</a:t>
            </a:r>
          </a:p>
          <a:p>
            <a:pPr lvl="2"/>
            <a:r>
              <a:rPr lang="en-US" altLang="en-US" dirty="0"/>
              <a:t>Re-name the table to be created/Select the table</a:t>
            </a:r>
          </a:p>
          <a:p>
            <a:endParaRPr lang="en-US" altLang="en-US" dirty="0"/>
          </a:p>
          <a:p>
            <a:endParaRPr lang="en-US" altLang="en-US" dirty="0"/>
          </a:p>
        </p:txBody>
      </p:sp>
      <p:pic>
        <p:nvPicPr>
          <p:cNvPr id="3076" name="Picture 4" descr="Wizard - Specify Table Copy">
            <a:extLst>
              <a:ext uri="{FF2B5EF4-FFF2-40B4-BE49-F238E27FC236}">
                <a16:creationId xmlns:a16="http://schemas.microsoft.com/office/drawing/2014/main" id="{81B7FDD7-547E-1F63-CFC5-C20836E7B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953" y="2519941"/>
            <a:ext cx="4305655" cy="371030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Wizard - Select Source Table">
            <a:extLst>
              <a:ext uri="{FF2B5EF4-FFF2-40B4-BE49-F238E27FC236}">
                <a16:creationId xmlns:a16="http://schemas.microsoft.com/office/drawing/2014/main" id="{C5193D4A-3F80-C92C-BFCD-E73AD8A85E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4068" y="2401265"/>
            <a:ext cx="4562157" cy="378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010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E2F07662-E34C-40E4-BBB8-0C1AB1DA68CA}"/>
              </a:ext>
            </a:extLst>
          </p:cNvPr>
          <p:cNvSpPr>
            <a:spLocks noGrp="1" noChangeArrowheads="1"/>
          </p:cNvSpPr>
          <p:nvPr>
            <p:ph type="title"/>
          </p:nvPr>
        </p:nvSpPr>
        <p:spPr>
          <a:xfrm>
            <a:off x="838200" y="120644"/>
            <a:ext cx="10548000" cy="900000"/>
          </a:xfrm>
        </p:spPr>
        <p:txBody>
          <a:bodyPr anchor="t">
            <a:normAutofit/>
          </a:bodyPr>
          <a:lstStyle/>
          <a:p>
            <a:pPr eaLnBrk="1" hangingPunct="1"/>
            <a:r>
              <a:rPr lang="en-US" altLang="en-US" dirty="0"/>
              <a:t>Import/Export Data using SQL wizard</a:t>
            </a:r>
          </a:p>
        </p:txBody>
      </p:sp>
      <p:sp>
        <p:nvSpPr>
          <p:cNvPr id="118787" name="Rectangle 3">
            <a:extLst>
              <a:ext uri="{FF2B5EF4-FFF2-40B4-BE49-F238E27FC236}">
                <a16:creationId xmlns:a16="http://schemas.microsoft.com/office/drawing/2014/main" id="{D6FE957A-2FCA-45CB-8629-739E94AC6072}"/>
              </a:ext>
            </a:extLst>
          </p:cNvPr>
          <p:cNvSpPr>
            <a:spLocks noGrp="1" noChangeArrowheads="1"/>
          </p:cNvSpPr>
          <p:nvPr>
            <p:ph sz="half" idx="1"/>
          </p:nvPr>
        </p:nvSpPr>
        <p:spPr>
          <a:xfrm>
            <a:off x="865496" y="1066800"/>
            <a:ext cx="10461008" cy="5117290"/>
          </a:xfrm>
        </p:spPr>
        <p:txBody>
          <a:bodyPr>
            <a:normAutofit/>
          </a:bodyPr>
          <a:lstStyle/>
          <a:p>
            <a:pPr eaLnBrk="1" hangingPunct="1"/>
            <a:r>
              <a:rPr lang="en-US" altLang="en-US" dirty="0"/>
              <a:t>Steps:</a:t>
            </a:r>
          </a:p>
          <a:p>
            <a:pPr marL="800100" lvl="1" indent="-342900">
              <a:buFont typeface="+mj-lt"/>
              <a:buAutoNum type="arabicPeriod" startAt="8"/>
            </a:pPr>
            <a:r>
              <a:rPr lang="en-US" altLang="en-US" dirty="0"/>
              <a:t>Configure the copy operation</a:t>
            </a:r>
          </a:p>
          <a:p>
            <a:pPr lvl="2"/>
            <a:r>
              <a:rPr lang="en-US" altLang="en-US" dirty="0"/>
              <a:t>Edit column names &amp; column data types</a:t>
            </a:r>
          </a:p>
          <a:p>
            <a:pPr lvl="2"/>
            <a:r>
              <a:rPr lang="en-US" altLang="en-US" dirty="0"/>
              <a:t>Review the column mapping between source and destination</a:t>
            </a:r>
          </a:p>
          <a:p>
            <a:pPr lvl="2"/>
            <a:r>
              <a:rPr lang="en-US" altLang="en-US" dirty="0"/>
              <a:t>Run the process to load data</a:t>
            </a:r>
          </a:p>
          <a:p>
            <a:pPr lvl="1"/>
            <a:r>
              <a:rPr lang="en-US" altLang="en-US" b="1" u="sng" dirty="0"/>
              <a:t>Note: </a:t>
            </a:r>
            <a:r>
              <a:rPr lang="en-US" altLang="en-US" b="1" dirty="0"/>
              <a:t>Export operation will involve change in the source and destination (Source will be SQL table and destination will be a file)</a:t>
            </a:r>
          </a:p>
          <a:p>
            <a:pPr eaLnBrk="1" hangingPunct="1"/>
            <a:endParaRPr lang="en-US" altLang="en-US" dirty="0"/>
          </a:p>
          <a:p>
            <a:pPr eaLnBrk="1" hangingPunct="1"/>
            <a:endParaRPr lang="en-US" altLang="en-US" dirty="0"/>
          </a:p>
        </p:txBody>
      </p:sp>
      <p:pic>
        <p:nvPicPr>
          <p:cNvPr id="4098" name="Picture 2" descr="Wizard - Column Mappings">
            <a:extLst>
              <a:ext uri="{FF2B5EF4-FFF2-40B4-BE49-F238E27FC236}">
                <a16:creationId xmlns:a16="http://schemas.microsoft.com/office/drawing/2014/main" id="{77700F54-CAB3-EF7D-6A59-AD585CCE1D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496" y="2991746"/>
            <a:ext cx="3829050" cy="32385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Wizard - Review Data Type Mappings">
            <a:extLst>
              <a:ext uri="{FF2B5EF4-FFF2-40B4-BE49-F238E27FC236}">
                <a16:creationId xmlns:a16="http://schemas.microsoft.com/office/drawing/2014/main" id="{433CA316-86E7-F303-5B64-5BBDE0E66E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9581" y="2991746"/>
            <a:ext cx="3954089" cy="32385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Wizard - Save and Run Package">
            <a:extLst>
              <a:ext uri="{FF2B5EF4-FFF2-40B4-BE49-F238E27FC236}">
                <a16:creationId xmlns:a16="http://schemas.microsoft.com/office/drawing/2014/main" id="{4BED7EEE-2A71-15A4-3724-AE76C9A114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0484" y="3012066"/>
            <a:ext cx="3874401" cy="3218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0655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2">
            <a:extLst>
              <a:ext uri="{FF2B5EF4-FFF2-40B4-BE49-F238E27FC236}">
                <a16:creationId xmlns:a16="http://schemas.microsoft.com/office/drawing/2014/main" id="{269992B5-3381-42C1-8E92-F099843C9532}"/>
              </a:ext>
            </a:extLst>
          </p:cNvPr>
          <p:cNvSpPr>
            <a:spLocks noChangeArrowheads="1"/>
          </p:cNvSpPr>
          <p:nvPr/>
        </p:nvSpPr>
        <p:spPr bwMode="auto">
          <a:xfrm>
            <a:off x="1981200" y="2357960"/>
            <a:ext cx="8305800" cy="2286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dirty="0"/>
          </a:p>
        </p:txBody>
      </p:sp>
      <p:sp>
        <p:nvSpPr>
          <p:cNvPr id="93187" name="Rectangle 3">
            <a:extLst>
              <a:ext uri="{FF2B5EF4-FFF2-40B4-BE49-F238E27FC236}">
                <a16:creationId xmlns:a16="http://schemas.microsoft.com/office/drawing/2014/main" id="{E2B46A61-341F-4BE5-960B-B35D0B11F994}"/>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93188" name="Rectangle 4">
            <a:extLst>
              <a:ext uri="{FF2B5EF4-FFF2-40B4-BE49-F238E27FC236}">
                <a16:creationId xmlns:a16="http://schemas.microsoft.com/office/drawing/2014/main" id="{14A80F10-EDB5-46D9-8458-50C0C3428295}"/>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Intermediate SQL Skills</a:t>
            </a:r>
          </a:p>
          <a:p>
            <a:pPr lvl="1" eaLnBrk="1" hangingPunct="1"/>
            <a:r>
              <a:rPr lang="en-US" altLang="en-US" sz="1200" b="1" dirty="0"/>
              <a:t>With – Common Table Expression</a:t>
            </a:r>
          </a:p>
          <a:p>
            <a:pPr lvl="1" eaLnBrk="1" hangingPunct="1"/>
            <a:r>
              <a:rPr lang="en-US" altLang="en-US" sz="1200" b="1" dirty="0"/>
              <a:t>Correlated subquery</a:t>
            </a:r>
          </a:p>
          <a:p>
            <a:pPr lvl="1" eaLnBrk="1" hangingPunct="1"/>
            <a:r>
              <a:rPr lang="en-US" altLang="en-US" sz="1200" b="1" dirty="0"/>
              <a:t>Except and Intercept</a:t>
            </a:r>
          </a:p>
          <a:p>
            <a:pPr lvl="1"/>
            <a:r>
              <a:rPr lang="en-US" altLang="en-US" sz="1200" b="1" dirty="0"/>
              <a:t>Import/Export Data using SQL wizard</a:t>
            </a:r>
          </a:p>
          <a:p>
            <a:pPr lvl="1"/>
            <a:r>
              <a:rPr lang="en-US" altLang="en-US" sz="1200" b="1" dirty="0"/>
              <a:t>Performance Enhancement</a:t>
            </a:r>
          </a:p>
          <a:p>
            <a:pPr lvl="2"/>
            <a:r>
              <a:rPr lang="en-US" altLang="en-US" sz="1000" b="1" dirty="0"/>
              <a:t>WHERE Clause</a:t>
            </a:r>
          </a:p>
          <a:p>
            <a:pPr lvl="2"/>
            <a:r>
              <a:rPr lang="en-US" altLang="en-US" sz="1000" b="1" dirty="0"/>
              <a:t>EXISTS, JOIN, IN</a:t>
            </a:r>
          </a:p>
          <a:p>
            <a:pPr lvl="2"/>
            <a:r>
              <a:rPr lang="en-US" altLang="en-US" sz="1000" b="1" dirty="0"/>
              <a:t>DISTINCT and GROUP BY</a:t>
            </a:r>
          </a:p>
          <a:p>
            <a:pPr lvl="2"/>
            <a:r>
              <a:rPr lang="en-US" altLang="en-US" sz="1000" b="1" dirty="0"/>
              <a:t>UPDATE</a:t>
            </a:r>
          </a:p>
          <a:p>
            <a:pPr lvl="2"/>
            <a:r>
              <a:rPr lang="en-US" altLang="en-US" sz="1000" b="1" dirty="0"/>
              <a:t>COALESCE</a:t>
            </a:r>
          </a:p>
          <a:p>
            <a:pPr lvl="2"/>
            <a:r>
              <a:rPr lang="en-US" altLang="en-US" sz="1000" b="1" dirty="0"/>
              <a:t>Sub-query in JOIN</a:t>
            </a:r>
          </a:p>
          <a:p>
            <a:pPr lvl="1"/>
            <a:endParaRPr lang="en-US" altLang="en-US" sz="1200" b="1" dirty="0"/>
          </a:p>
          <a:p>
            <a:pPr marL="457200" lvl="1" indent="0">
              <a:buNone/>
            </a:pPr>
            <a:endParaRPr lang="en-US" altLang="en-US" sz="1200" b="1" dirty="0"/>
          </a:p>
          <a:p>
            <a:pPr lvl="2"/>
            <a:endParaRPr lang="en-US" altLang="en-US" sz="1000" b="1" dirty="0"/>
          </a:p>
          <a:p>
            <a:pPr eaLnBrk="1" hangingPunct="1"/>
            <a:endParaRPr lang="en-US" altLang="en-US" sz="1400" b="1" dirty="0"/>
          </a:p>
        </p:txBody>
      </p:sp>
    </p:spTree>
    <p:extLst>
      <p:ext uri="{BB962C8B-B14F-4D97-AF65-F5344CB8AC3E}">
        <p14:creationId xmlns:p14="http://schemas.microsoft.com/office/powerpoint/2010/main" val="357558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E2F07662-E34C-40E4-BBB8-0C1AB1DA68CA}"/>
              </a:ext>
            </a:extLst>
          </p:cNvPr>
          <p:cNvSpPr>
            <a:spLocks noGrp="1" noChangeArrowheads="1"/>
          </p:cNvSpPr>
          <p:nvPr>
            <p:ph type="title"/>
          </p:nvPr>
        </p:nvSpPr>
        <p:spPr/>
        <p:txBody>
          <a:bodyPr/>
          <a:lstStyle/>
          <a:p>
            <a:pPr eaLnBrk="1" hangingPunct="1"/>
            <a:r>
              <a:rPr lang="en-US" altLang="en-US">
                <a:latin typeface="Arial" panose="020B0604020202020204" pitchFamily="34" charset="0"/>
              </a:rPr>
              <a:t>Performance Enhancement</a:t>
            </a:r>
          </a:p>
        </p:txBody>
      </p:sp>
      <p:sp>
        <p:nvSpPr>
          <p:cNvPr id="118787" name="Rectangle 3">
            <a:extLst>
              <a:ext uri="{FF2B5EF4-FFF2-40B4-BE49-F238E27FC236}">
                <a16:creationId xmlns:a16="http://schemas.microsoft.com/office/drawing/2014/main" id="{D6FE957A-2FCA-45CB-8629-739E94AC6072}"/>
              </a:ext>
            </a:extLst>
          </p:cNvPr>
          <p:cNvSpPr>
            <a:spLocks noGrp="1" noChangeArrowheads="1"/>
          </p:cNvSpPr>
          <p:nvPr>
            <p:ph type="body" idx="1"/>
          </p:nvPr>
        </p:nvSpPr>
        <p:spPr/>
        <p:txBody>
          <a:bodyPr>
            <a:normAutofit fontScale="92500" lnSpcReduction="10000"/>
          </a:bodyPr>
          <a:lstStyle/>
          <a:p>
            <a:pPr eaLnBrk="1" hangingPunct="1">
              <a:lnSpc>
                <a:spcPct val="90000"/>
              </a:lnSpc>
            </a:pPr>
            <a:r>
              <a:rPr lang="en-US" altLang="en-US"/>
              <a:t>We have given some of the performance tips throughout the deck. Here you will find a list of some more</a:t>
            </a:r>
          </a:p>
          <a:p>
            <a:pPr eaLnBrk="1" hangingPunct="1">
              <a:lnSpc>
                <a:spcPct val="90000"/>
              </a:lnSpc>
            </a:pPr>
            <a:endParaRPr lang="en-US" altLang="en-US"/>
          </a:p>
          <a:p>
            <a:pPr eaLnBrk="1" hangingPunct="1">
              <a:lnSpc>
                <a:spcPct val="90000"/>
              </a:lnSpc>
            </a:pPr>
            <a:r>
              <a:rPr lang="en-US" altLang="en-US"/>
              <a:t>In group by and having; try to put “Where” clause instead of “HAVING” because SQL server first gets the rows and then apply an aggregate (which is a complex operation) and then filter it using HAVING. So if we can filter the data, then it has to aggregate less number of rows</a:t>
            </a:r>
          </a:p>
          <a:p>
            <a:pPr eaLnBrk="1" hangingPunct="1">
              <a:lnSpc>
                <a:spcPct val="90000"/>
              </a:lnSpc>
            </a:pPr>
            <a:endParaRPr lang="en-US" altLang="en-US"/>
          </a:p>
          <a:p>
            <a:pPr eaLnBrk="1" hangingPunct="1">
              <a:lnSpc>
                <a:spcPct val="90000"/>
              </a:lnSpc>
            </a:pPr>
            <a:r>
              <a:rPr lang="en-US" altLang="en-US"/>
              <a:t>Carefully see if you need DISTINCT keyword in your query. It is a very time consuming operation. </a:t>
            </a:r>
          </a:p>
          <a:p>
            <a:pPr eaLnBrk="1" hangingPunct="1">
              <a:lnSpc>
                <a:spcPct val="90000"/>
              </a:lnSpc>
            </a:pPr>
            <a:endParaRPr lang="en-US" altLang="en-US"/>
          </a:p>
          <a:p>
            <a:pPr eaLnBrk="1" hangingPunct="1">
              <a:lnSpc>
                <a:spcPct val="90000"/>
              </a:lnSpc>
            </a:pPr>
            <a:r>
              <a:rPr lang="en-US" altLang="en-US"/>
              <a:t>In a WHERE clause, the various operators used directly affect how fast a query is run. So in the list of =, &lt;=, &gt;=, &lt;, &lt;, LIKE,&lt;&gt; (left to right is increasing order of execution time). So use “=” as much as possible and “&lt;&gt;” as less as possible</a:t>
            </a:r>
          </a:p>
          <a:p>
            <a:pPr eaLnBrk="1" hangingPunct="1">
              <a:lnSpc>
                <a:spcPct val="90000"/>
              </a:lnSpc>
            </a:pPr>
            <a:endParaRPr lang="en-US" altLang="en-US"/>
          </a:p>
          <a:p>
            <a:pPr eaLnBrk="1" hangingPunct="1">
              <a:lnSpc>
                <a:spcPct val="90000"/>
              </a:lnSpc>
            </a:pPr>
            <a:r>
              <a:rPr lang="en-US" altLang="en-US"/>
              <a:t>If you use LIKE in your WHERE clause, try to use one or more leading character in the clause, if at all possible. For example, use: LIKE 'm%‘ not: LIKE '%m'</a:t>
            </a:r>
          </a:p>
          <a:p>
            <a:pPr lvl="1" eaLnBrk="1" hangingPunct="1">
              <a:lnSpc>
                <a:spcPct val="90000"/>
              </a:lnSpc>
            </a:pPr>
            <a:r>
              <a:rPr lang="en-US" altLang="en-US"/>
              <a:t>If you use a leading character in your LIKE clause, then the Query Optimizer will use an index to perform the query, speeding performance.</a:t>
            </a:r>
          </a:p>
          <a:p>
            <a:pPr lvl="1" eaLnBrk="1" hangingPunct="1">
              <a:lnSpc>
                <a:spcPct val="90000"/>
              </a:lnSpc>
            </a:pPr>
            <a:r>
              <a:rPr lang="en-US" altLang="en-US"/>
              <a:t>But if the leading character in a LIKE clause is a wildcard, the Query Optimizer will not be able to use an index.</a:t>
            </a:r>
          </a:p>
        </p:txBody>
      </p:sp>
    </p:spTree>
    <p:extLst>
      <p:ext uri="{BB962C8B-B14F-4D97-AF65-F5344CB8AC3E}">
        <p14:creationId xmlns:p14="http://schemas.microsoft.com/office/powerpoint/2010/main" val="2143409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a:extLst>
              <a:ext uri="{FF2B5EF4-FFF2-40B4-BE49-F238E27FC236}">
                <a16:creationId xmlns:a16="http://schemas.microsoft.com/office/drawing/2014/main" id="{7B5C4F9B-F2BF-4EAE-8CEE-CABBDBC5494A}"/>
              </a:ext>
            </a:extLst>
          </p:cNvPr>
          <p:cNvSpPr>
            <a:spLocks noChangeArrowheads="1"/>
          </p:cNvSpPr>
          <p:nvPr/>
        </p:nvSpPr>
        <p:spPr bwMode="auto">
          <a:xfrm>
            <a:off x="1943100" y="990600"/>
            <a:ext cx="8305800" cy="3048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4099" name="Rectangle 3">
            <a:extLst>
              <a:ext uri="{FF2B5EF4-FFF2-40B4-BE49-F238E27FC236}">
                <a16:creationId xmlns:a16="http://schemas.microsoft.com/office/drawing/2014/main" id="{F5C29668-D389-462A-B84A-7BFC9550FBD3}"/>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4100" name="Rectangle 4">
            <a:extLst>
              <a:ext uri="{FF2B5EF4-FFF2-40B4-BE49-F238E27FC236}">
                <a16:creationId xmlns:a16="http://schemas.microsoft.com/office/drawing/2014/main" id="{3ECCA7F7-59E9-46BC-BB1B-F96A5442FEAD}"/>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Intermediate SQL Skills</a:t>
            </a:r>
          </a:p>
          <a:p>
            <a:pPr lvl="1" eaLnBrk="1" hangingPunct="1"/>
            <a:r>
              <a:rPr lang="en-US" altLang="en-US" sz="1200" b="1" dirty="0"/>
              <a:t>With – Common Table Expression</a:t>
            </a:r>
          </a:p>
          <a:p>
            <a:pPr lvl="1" eaLnBrk="1" hangingPunct="1"/>
            <a:r>
              <a:rPr lang="en-US" altLang="en-US" sz="1200" b="1" dirty="0"/>
              <a:t>Correlated subquery</a:t>
            </a:r>
          </a:p>
          <a:p>
            <a:pPr lvl="1" eaLnBrk="1" hangingPunct="1"/>
            <a:r>
              <a:rPr lang="en-US" altLang="en-US" sz="1200" b="1" dirty="0"/>
              <a:t>Except and Intercept</a:t>
            </a:r>
          </a:p>
          <a:p>
            <a:pPr lvl="1" eaLnBrk="1" hangingPunct="1"/>
            <a:r>
              <a:rPr lang="en-US" altLang="en-US" sz="1200" b="1" dirty="0"/>
              <a:t>Import/Export Data using SQL wizard</a:t>
            </a:r>
          </a:p>
          <a:p>
            <a:pPr lvl="1" eaLnBrk="1" hangingPunct="1"/>
            <a:r>
              <a:rPr lang="en-US" altLang="en-US" sz="1200" b="1" dirty="0"/>
              <a:t>Performance Enhancement</a:t>
            </a:r>
          </a:p>
          <a:p>
            <a:pPr lvl="2"/>
            <a:r>
              <a:rPr lang="en-US" altLang="en-US" sz="1000" b="1" dirty="0"/>
              <a:t>WHERE Clause</a:t>
            </a:r>
          </a:p>
          <a:p>
            <a:pPr lvl="2"/>
            <a:r>
              <a:rPr lang="en-US" altLang="en-US" sz="1000" b="1" dirty="0"/>
              <a:t>EXISTS, JOIN, IN</a:t>
            </a:r>
          </a:p>
          <a:p>
            <a:pPr lvl="2"/>
            <a:r>
              <a:rPr lang="en-US" altLang="en-US" sz="1000" b="1" dirty="0"/>
              <a:t>DISTINCT and GROUP BY</a:t>
            </a:r>
          </a:p>
          <a:p>
            <a:pPr lvl="2"/>
            <a:r>
              <a:rPr lang="en-US" altLang="en-US" sz="1000" b="1" dirty="0"/>
              <a:t>UPDATE</a:t>
            </a:r>
          </a:p>
          <a:p>
            <a:pPr lvl="2"/>
            <a:r>
              <a:rPr lang="en-US" altLang="en-US" sz="1000" b="1" dirty="0"/>
              <a:t>COALESCE</a:t>
            </a:r>
          </a:p>
          <a:p>
            <a:pPr lvl="2"/>
            <a:r>
              <a:rPr lang="en-US" altLang="en-US" sz="1000" b="1" dirty="0"/>
              <a:t>Sub-query in JOIN</a:t>
            </a:r>
          </a:p>
          <a:p>
            <a:pPr eaLnBrk="1" hangingPunct="1"/>
            <a:endParaRPr lang="en-US" altLang="en-US" sz="1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2856B01B-C976-4B9D-8F95-D4A54D342A94}"/>
              </a:ext>
            </a:extLst>
          </p:cNvPr>
          <p:cNvSpPr>
            <a:spLocks noGrp="1" noChangeArrowheads="1"/>
          </p:cNvSpPr>
          <p:nvPr>
            <p:ph type="title"/>
          </p:nvPr>
        </p:nvSpPr>
        <p:spPr/>
        <p:txBody>
          <a:bodyPr/>
          <a:lstStyle/>
          <a:p>
            <a:pPr eaLnBrk="1" hangingPunct="1"/>
            <a:r>
              <a:rPr lang="en-US" altLang="en-US">
                <a:latin typeface="Arial" panose="020B0604020202020204" pitchFamily="34" charset="0"/>
              </a:rPr>
              <a:t>Performance Enhancement: Where Clause</a:t>
            </a:r>
          </a:p>
        </p:txBody>
      </p:sp>
      <p:sp>
        <p:nvSpPr>
          <p:cNvPr id="121859" name="Rectangle 3">
            <a:extLst>
              <a:ext uri="{FF2B5EF4-FFF2-40B4-BE49-F238E27FC236}">
                <a16:creationId xmlns:a16="http://schemas.microsoft.com/office/drawing/2014/main" id="{F72B00AF-9825-4AA1-97EA-1F8E7DC43B24}"/>
              </a:ext>
            </a:extLst>
          </p:cNvPr>
          <p:cNvSpPr>
            <a:spLocks noGrp="1" noChangeArrowheads="1"/>
          </p:cNvSpPr>
          <p:nvPr>
            <p:ph type="body" idx="1"/>
          </p:nvPr>
        </p:nvSpPr>
        <p:spPr/>
        <p:txBody>
          <a:bodyPr/>
          <a:lstStyle/>
          <a:p>
            <a:pPr eaLnBrk="1" hangingPunct="1">
              <a:lnSpc>
                <a:spcPct val="90000"/>
              </a:lnSpc>
            </a:pPr>
            <a:r>
              <a:rPr lang="en-US" altLang="en-US" b="1"/>
              <a:t>If possible, try to avoid using the SUBSTRING function in your WHERE clauses</a:t>
            </a:r>
            <a:r>
              <a:rPr lang="en-US" altLang="en-US"/>
              <a:t>. Depending on how it is constructed, using the SUBSTRING function can force a table scan instead of allowing the optimizer to use an index (assuming there is one). If the substring you are searching for does not include the first character of the column you are searching for, then a table scan is performed.</a:t>
            </a:r>
          </a:p>
          <a:p>
            <a:pPr lvl="1" eaLnBrk="1" hangingPunct="1">
              <a:lnSpc>
                <a:spcPct val="90000"/>
              </a:lnSpc>
              <a:buFont typeface="Wingdings" panose="05000000000000000000" pitchFamily="2" charset="2"/>
              <a:buNone/>
            </a:pPr>
            <a:r>
              <a:rPr lang="en-US" altLang="en-US"/>
              <a:t>If possible, you should avoid using the SUBSTRING function and use the LIKE condition instead, for better performance.</a:t>
            </a:r>
          </a:p>
          <a:p>
            <a:pPr lvl="1" eaLnBrk="1" hangingPunct="1">
              <a:lnSpc>
                <a:spcPct val="90000"/>
              </a:lnSpc>
              <a:buFont typeface="Wingdings" panose="05000000000000000000" pitchFamily="2" charset="2"/>
              <a:buNone/>
            </a:pPr>
            <a:r>
              <a:rPr lang="en-US" altLang="en-US" b="1"/>
              <a:t>Don’t	:</a:t>
            </a:r>
            <a:r>
              <a:rPr lang="en-US" altLang="en-US"/>
              <a:t> </a:t>
            </a:r>
            <a:r>
              <a:rPr lang="en-US" altLang="en-US">
                <a:solidFill>
                  <a:srgbClr val="808080"/>
                </a:solidFill>
              </a:rPr>
              <a:t>WHERE SUBSTRING(column_name,1,1) = 'b'</a:t>
            </a:r>
          </a:p>
          <a:p>
            <a:pPr lvl="1" eaLnBrk="1" hangingPunct="1">
              <a:lnSpc>
                <a:spcPct val="90000"/>
              </a:lnSpc>
              <a:buFont typeface="Wingdings" panose="05000000000000000000" pitchFamily="2" charset="2"/>
              <a:buNone/>
            </a:pPr>
            <a:r>
              <a:rPr lang="en-US" altLang="en-US" b="1"/>
              <a:t>Do		:</a:t>
            </a:r>
            <a:r>
              <a:rPr lang="en-US" altLang="en-US"/>
              <a:t> WHERE column_name LIKE 'b%'</a:t>
            </a:r>
          </a:p>
          <a:p>
            <a:pPr lvl="1" eaLnBrk="1" hangingPunct="1">
              <a:lnSpc>
                <a:spcPct val="90000"/>
              </a:lnSpc>
              <a:buFont typeface="Wingdings" panose="05000000000000000000" pitchFamily="2" charset="2"/>
              <a:buNone/>
            </a:pPr>
            <a:r>
              <a:rPr lang="en-US" altLang="en-US"/>
              <a:t>If you decide to make this choice, keep in mind that your like should not place a wildcard in the first position</a:t>
            </a:r>
          </a:p>
          <a:p>
            <a:pPr lvl="1" eaLnBrk="1" hangingPunct="1">
              <a:lnSpc>
                <a:spcPct val="90000"/>
              </a:lnSpc>
              <a:buFont typeface="Wingdings" panose="05000000000000000000" pitchFamily="2" charset="2"/>
              <a:buNone/>
            </a:pPr>
            <a:endParaRPr lang="en-US" altLang="en-US"/>
          </a:p>
          <a:p>
            <a:pPr eaLnBrk="1" hangingPunct="1">
              <a:lnSpc>
                <a:spcPct val="90000"/>
              </a:lnSpc>
            </a:pPr>
            <a:r>
              <a:rPr lang="en-US" altLang="en-US" b="1"/>
              <a:t>If you have a WHERE clause that includes expressions connected by two or more AND operators, SQL Server will evaluate them from left to right in the order they are written</a:t>
            </a:r>
            <a:r>
              <a:rPr lang="en-US" altLang="en-US"/>
              <a:t>. This assumes that no parenthesis have been used to change the order of execution. Because of this, you may want to consider one of the following when using AND:</a:t>
            </a:r>
          </a:p>
          <a:p>
            <a:pPr lvl="1" eaLnBrk="1" hangingPunct="1">
              <a:lnSpc>
                <a:spcPct val="90000"/>
              </a:lnSpc>
            </a:pPr>
            <a:r>
              <a:rPr lang="en-US" altLang="en-US"/>
              <a:t>Locate the least likely true AND expression first. This way, if the AND expression is false, the clause will end immediately, saving time. </a:t>
            </a:r>
          </a:p>
          <a:p>
            <a:pPr lvl="1" eaLnBrk="1" hangingPunct="1">
              <a:lnSpc>
                <a:spcPct val="90000"/>
              </a:lnSpc>
            </a:pPr>
            <a:r>
              <a:rPr lang="en-US" altLang="en-US"/>
              <a:t>If both parts of an AND expression are equally likely being false, put the least complex AND expression first. This way, if it is false, less work will have to be done to evaluate the expression.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2">
            <a:extLst>
              <a:ext uri="{FF2B5EF4-FFF2-40B4-BE49-F238E27FC236}">
                <a16:creationId xmlns:a16="http://schemas.microsoft.com/office/drawing/2014/main" id="{269992B5-3381-42C1-8E92-F099843C9532}"/>
              </a:ext>
            </a:extLst>
          </p:cNvPr>
          <p:cNvSpPr>
            <a:spLocks noChangeArrowheads="1"/>
          </p:cNvSpPr>
          <p:nvPr/>
        </p:nvSpPr>
        <p:spPr bwMode="auto">
          <a:xfrm>
            <a:off x="1981200" y="2540840"/>
            <a:ext cx="8305800" cy="2286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dirty="0"/>
          </a:p>
        </p:txBody>
      </p:sp>
      <p:sp>
        <p:nvSpPr>
          <p:cNvPr id="93187" name="Rectangle 3">
            <a:extLst>
              <a:ext uri="{FF2B5EF4-FFF2-40B4-BE49-F238E27FC236}">
                <a16:creationId xmlns:a16="http://schemas.microsoft.com/office/drawing/2014/main" id="{E2B46A61-341F-4BE5-960B-B35D0B11F994}"/>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93188" name="Rectangle 4">
            <a:extLst>
              <a:ext uri="{FF2B5EF4-FFF2-40B4-BE49-F238E27FC236}">
                <a16:creationId xmlns:a16="http://schemas.microsoft.com/office/drawing/2014/main" id="{14A80F10-EDB5-46D9-8458-50C0C3428295}"/>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Intermediate SQL Skills</a:t>
            </a:r>
          </a:p>
          <a:p>
            <a:pPr lvl="1" eaLnBrk="1" hangingPunct="1"/>
            <a:r>
              <a:rPr lang="en-US" altLang="en-US" sz="1200" b="1" dirty="0"/>
              <a:t>With – Common Table Expression</a:t>
            </a:r>
          </a:p>
          <a:p>
            <a:pPr lvl="1" eaLnBrk="1" hangingPunct="1"/>
            <a:r>
              <a:rPr lang="en-US" altLang="en-US" sz="1200" b="1" dirty="0"/>
              <a:t>Correlated subquery</a:t>
            </a:r>
          </a:p>
          <a:p>
            <a:pPr lvl="1" eaLnBrk="1" hangingPunct="1"/>
            <a:r>
              <a:rPr lang="en-US" altLang="en-US" sz="1200" b="1" dirty="0"/>
              <a:t>Except and Intercept</a:t>
            </a:r>
          </a:p>
          <a:p>
            <a:pPr lvl="1"/>
            <a:r>
              <a:rPr lang="en-US" altLang="en-US" sz="1200" b="1" dirty="0"/>
              <a:t>Import/Export Data using SQL wizard</a:t>
            </a:r>
          </a:p>
          <a:p>
            <a:pPr lvl="1"/>
            <a:r>
              <a:rPr lang="en-US" altLang="en-US" sz="1200" b="1" dirty="0"/>
              <a:t>Performance Enhancement</a:t>
            </a:r>
          </a:p>
          <a:p>
            <a:pPr lvl="2"/>
            <a:r>
              <a:rPr lang="en-US" altLang="en-US" sz="1000" b="1" dirty="0"/>
              <a:t>WHERE Clause</a:t>
            </a:r>
          </a:p>
          <a:p>
            <a:pPr lvl="2"/>
            <a:r>
              <a:rPr lang="en-US" altLang="en-US" sz="1000" b="1" dirty="0"/>
              <a:t>EXISTS, JOIN, IN</a:t>
            </a:r>
          </a:p>
          <a:p>
            <a:pPr lvl="2"/>
            <a:r>
              <a:rPr lang="en-US" altLang="en-US" sz="1000" b="1" dirty="0"/>
              <a:t>DISTINCT and GROUP BY</a:t>
            </a:r>
          </a:p>
          <a:p>
            <a:pPr lvl="2"/>
            <a:r>
              <a:rPr lang="en-US" altLang="en-US" sz="1000" b="1" dirty="0"/>
              <a:t>UPDATE</a:t>
            </a:r>
          </a:p>
          <a:p>
            <a:pPr lvl="2"/>
            <a:r>
              <a:rPr lang="en-US" altLang="en-US" sz="1000" b="1" dirty="0"/>
              <a:t>COALESCE</a:t>
            </a:r>
          </a:p>
          <a:p>
            <a:pPr lvl="2"/>
            <a:r>
              <a:rPr lang="en-US" altLang="en-US" sz="1000" b="1" dirty="0"/>
              <a:t>Sub-query in JOIN</a:t>
            </a:r>
          </a:p>
          <a:p>
            <a:pPr lvl="1"/>
            <a:endParaRPr lang="en-US" altLang="en-US" sz="1200" b="1" dirty="0"/>
          </a:p>
          <a:p>
            <a:pPr marL="457200" lvl="1" indent="0">
              <a:buNone/>
            </a:pPr>
            <a:endParaRPr lang="en-US" altLang="en-US" sz="1200" b="1" dirty="0"/>
          </a:p>
          <a:p>
            <a:pPr lvl="2"/>
            <a:endParaRPr lang="en-US" altLang="en-US" sz="1000" b="1" dirty="0"/>
          </a:p>
          <a:p>
            <a:pPr eaLnBrk="1" hangingPunct="1"/>
            <a:endParaRPr lang="en-US" altLang="en-US" sz="1400" b="1" dirty="0"/>
          </a:p>
        </p:txBody>
      </p:sp>
    </p:spTree>
    <p:extLst>
      <p:ext uri="{BB962C8B-B14F-4D97-AF65-F5344CB8AC3E}">
        <p14:creationId xmlns:p14="http://schemas.microsoft.com/office/powerpoint/2010/main" val="3541024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953CA1E8-F29E-440C-9D9A-0925F1B989B7}"/>
              </a:ext>
            </a:extLst>
          </p:cNvPr>
          <p:cNvSpPr>
            <a:spLocks noGrp="1" noChangeArrowheads="1"/>
          </p:cNvSpPr>
          <p:nvPr>
            <p:ph type="title"/>
          </p:nvPr>
        </p:nvSpPr>
        <p:spPr/>
        <p:txBody>
          <a:bodyPr/>
          <a:lstStyle/>
          <a:p>
            <a:pPr eaLnBrk="1" hangingPunct="1"/>
            <a:r>
              <a:rPr lang="en-US" altLang="en-US" sz="2000" dirty="0">
                <a:latin typeface="Arial" panose="020B0604020202020204" pitchFamily="34" charset="0"/>
              </a:rPr>
              <a:t>Performance Enhancement: “Exists” is better than “Join” which is better than “In”</a:t>
            </a:r>
          </a:p>
        </p:txBody>
      </p:sp>
      <p:sp>
        <p:nvSpPr>
          <p:cNvPr id="119811" name="Rectangle 3">
            <a:extLst>
              <a:ext uri="{FF2B5EF4-FFF2-40B4-BE49-F238E27FC236}">
                <a16:creationId xmlns:a16="http://schemas.microsoft.com/office/drawing/2014/main" id="{BFB4129B-62EF-4E6A-B29B-7E9BD9572308}"/>
              </a:ext>
            </a:extLst>
          </p:cNvPr>
          <p:cNvSpPr>
            <a:spLocks noGrp="1" noChangeArrowheads="1"/>
          </p:cNvSpPr>
          <p:nvPr>
            <p:ph type="body" idx="1"/>
          </p:nvPr>
        </p:nvSpPr>
        <p:spPr>
          <a:xfrm>
            <a:off x="1828800" y="990600"/>
            <a:ext cx="8382000" cy="5105400"/>
          </a:xfrm>
        </p:spPr>
        <p:txBody>
          <a:bodyPr>
            <a:normAutofit lnSpcReduction="10000"/>
          </a:bodyPr>
          <a:lstStyle/>
          <a:p>
            <a:pPr eaLnBrk="1" hangingPunct="1">
              <a:lnSpc>
                <a:spcPct val="80000"/>
              </a:lnSpc>
            </a:pPr>
            <a:r>
              <a:rPr lang="en-US" altLang="en-US"/>
              <a:t>It is fairly common request to write a Transact-SQL query to </a:t>
            </a:r>
            <a:r>
              <a:rPr lang="en-US" altLang="en-US" b="1"/>
              <a:t>compare a parent table and a child table</a:t>
            </a:r>
            <a:r>
              <a:rPr lang="en-US" altLang="en-US"/>
              <a:t> and find out if there are any parent records that don't have a match in the child table. Generally, there are three ways this can be done:</a:t>
            </a:r>
            <a:endParaRPr lang="en-US" altLang="en-US" i="1"/>
          </a:p>
          <a:p>
            <a:pPr lvl="1" eaLnBrk="1" hangingPunct="1">
              <a:lnSpc>
                <a:spcPct val="80000"/>
              </a:lnSpc>
            </a:pPr>
            <a:r>
              <a:rPr lang="en-US" altLang="en-US" i="1"/>
              <a:t>Using a NOT EXISTS</a:t>
            </a:r>
            <a:endParaRPr lang="en-US" altLang="en-US"/>
          </a:p>
          <a:p>
            <a:pPr lvl="2" eaLnBrk="1" hangingPunct="1">
              <a:lnSpc>
                <a:spcPct val="80000"/>
              </a:lnSpc>
              <a:buFontTx/>
              <a:buNone/>
            </a:pPr>
            <a:r>
              <a:rPr lang="en-US" altLang="en-US" noProof="1">
                <a:solidFill>
                  <a:srgbClr val="808080"/>
                </a:solidFill>
              </a:rPr>
              <a:t>SELECT a.hdr_key </a:t>
            </a:r>
          </a:p>
          <a:p>
            <a:pPr lvl="2" eaLnBrk="1" hangingPunct="1">
              <a:lnSpc>
                <a:spcPct val="80000"/>
              </a:lnSpc>
              <a:buFontTx/>
              <a:buNone/>
            </a:pPr>
            <a:r>
              <a:rPr lang="en-US" altLang="en-US" noProof="1">
                <a:solidFill>
                  <a:srgbClr val="808080"/>
                </a:solidFill>
              </a:rPr>
              <a:t>FROM hdr_tbl a </a:t>
            </a:r>
          </a:p>
          <a:p>
            <a:pPr lvl="2" eaLnBrk="1" hangingPunct="1">
              <a:lnSpc>
                <a:spcPct val="80000"/>
              </a:lnSpc>
              <a:buFontTx/>
              <a:buNone/>
            </a:pPr>
            <a:r>
              <a:rPr lang="en-US" altLang="en-US" noProof="1">
                <a:solidFill>
                  <a:srgbClr val="808080"/>
                </a:solidFill>
              </a:rPr>
              <a:t>WHERE NOT EXISTS (SELECT * FROM dtl_tbl b WHERE a.hdr_key = b.hdr_key)</a:t>
            </a:r>
          </a:p>
          <a:p>
            <a:pPr lvl="1" eaLnBrk="1" hangingPunct="1">
              <a:lnSpc>
                <a:spcPct val="80000"/>
              </a:lnSpc>
            </a:pPr>
            <a:r>
              <a:rPr lang="en-US" altLang="en-US" i="1"/>
              <a:t>Using a LEFT JOIN</a:t>
            </a:r>
          </a:p>
          <a:p>
            <a:pPr lvl="2" eaLnBrk="1" hangingPunct="1">
              <a:lnSpc>
                <a:spcPct val="80000"/>
              </a:lnSpc>
              <a:buFontTx/>
              <a:buNone/>
            </a:pPr>
            <a:r>
              <a:rPr lang="en-US" altLang="en-US" noProof="1">
                <a:solidFill>
                  <a:srgbClr val="808080"/>
                </a:solidFill>
              </a:rPr>
              <a:t>SELECT a.hdr_key </a:t>
            </a:r>
          </a:p>
          <a:p>
            <a:pPr lvl="2" eaLnBrk="1" hangingPunct="1">
              <a:lnSpc>
                <a:spcPct val="80000"/>
              </a:lnSpc>
              <a:buFontTx/>
              <a:buNone/>
            </a:pPr>
            <a:r>
              <a:rPr lang="en-US" altLang="en-US" noProof="1">
                <a:solidFill>
                  <a:srgbClr val="808080"/>
                </a:solidFill>
              </a:rPr>
              <a:t>FROM hdr_tbl a </a:t>
            </a:r>
          </a:p>
          <a:p>
            <a:pPr lvl="2" eaLnBrk="1" hangingPunct="1">
              <a:lnSpc>
                <a:spcPct val="80000"/>
              </a:lnSpc>
              <a:buFontTx/>
              <a:buNone/>
            </a:pPr>
            <a:r>
              <a:rPr lang="en-US" altLang="en-US" noProof="1">
                <a:solidFill>
                  <a:srgbClr val="808080"/>
                </a:solidFill>
              </a:rPr>
              <a:t>LEFT JOIN dtl_tbl b ON a.hdr_key = b.hdr_key </a:t>
            </a:r>
          </a:p>
          <a:p>
            <a:pPr lvl="2" eaLnBrk="1" hangingPunct="1">
              <a:lnSpc>
                <a:spcPct val="80000"/>
              </a:lnSpc>
              <a:buFontTx/>
              <a:buNone/>
            </a:pPr>
            <a:r>
              <a:rPr lang="en-US" altLang="en-US" noProof="1">
                <a:solidFill>
                  <a:srgbClr val="808080"/>
                </a:solidFill>
              </a:rPr>
              <a:t>WHERE b.hdr_key IS NULL</a:t>
            </a:r>
            <a:endParaRPr lang="en-US" altLang="en-US">
              <a:solidFill>
                <a:srgbClr val="808080"/>
              </a:solidFill>
            </a:endParaRPr>
          </a:p>
          <a:p>
            <a:pPr lvl="1" eaLnBrk="1" hangingPunct="1">
              <a:lnSpc>
                <a:spcPct val="80000"/>
              </a:lnSpc>
            </a:pPr>
            <a:r>
              <a:rPr lang="en-US" altLang="en-US" i="1"/>
              <a:t>Using a NOT IN</a:t>
            </a:r>
          </a:p>
          <a:p>
            <a:pPr lvl="2" eaLnBrk="1" hangingPunct="1">
              <a:lnSpc>
                <a:spcPct val="80000"/>
              </a:lnSpc>
              <a:buFontTx/>
              <a:buNone/>
            </a:pPr>
            <a:r>
              <a:rPr lang="en-US" altLang="en-US" noProof="1">
                <a:solidFill>
                  <a:srgbClr val="808080"/>
                </a:solidFill>
              </a:rPr>
              <a:t>SELECT hdr_key </a:t>
            </a:r>
          </a:p>
          <a:p>
            <a:pPr lvl="2" eaLnBrk="1" hangingPunct="1">
              <a:lnSpc>
                <a:spcPct val="80000"/>
              </a:lnSpc>
              <a:buFontTx/>
              <a:buNone/>
            </a:pPr>
            <a:r>
              <a:rPr lang="en-US" altLang="en-US" noProof="1">
                <a:solidFill>
                  <a:srgbClr val="808080"/>
                </a:solidFill>
              </a:rPr>
              <a:t>FROM hdr_tbl </a:t>
            </a:r>
          </a:p>
          <a:p>
            <a:pPr lvl="2" eaLnBrk="1" hangingPunct="1">
              <a:lnSpc>
                <a:spcPct val="80000"/>
              </a:lnSpc>
              <a:buFontTx/>
              <a:buNone/>
            </a:pPr>
            <a:r>
              <a:rPr lang="en-US" altLang="en-US" noProof="1">
                <a:solidFill>
                  <a:srgbClr val="808080"/>
                </a:solidFill>
              </a:rPr>
              <a:t>WHERE hdr_key NOT IN (SELECT hdr_key FROM dtl_tbl)</a:t>
            </a:r>
            <a:endParaRPr lang="en-US" altLang="en-US">
              <a:solidFill>
                <a:srgbClr val="808080"/>
              </a:solidFill>
            </a:endParaRPr>
          </a:p>
          <a:p>
            <a:pPr lvl="1" eaLnBrk="1" hangingPunct="1">
              <a:lnSpc>
                <a:spcPct val="80000"/>
              </a:lnSpc>
              <a:buFont typeface="Wingdings" panose="05000000000000000000" pitchFamily="2" charset="2"/>
              <a:buNone/>
            </a:pPr>
            <a:endParaRPr lang="en-US" altLang="en-US">
              <a:solidFill>
                <a:srgbClr val="808080"/>
              </a:solidFill>
            </a:endParaRPr>
          </a:p>
          <a:p>
            <a:pPr lvl="1" eaLnBrk="1" hangingPunct="1">
              <a:lnSpc>
                <a:spcPct val="80000"/>
              </a:lnSpc>
              <a:buFont typeface="Wingdings" panose="05000000000000000000" pitchFamily="2" charset="2"/>
              <a:buNone/>
            </a:pPr>
            <a:r>
              <a:rPr lang="en-US" altLang="en-US"/>
              <a:t>The best performing version through the worst performing version will be from top to bottom, as displayed above. In other words, the NOT EXISTS variation of this query is generally the most efficient.</a:t>
            </a:r>
          </a:p>
          <a:p>
            <a:pPr lvl="1" eaLnBrk="1" hangingPunct="1">
              <a:lnSpc>
                <a:spcPct val="80000"/>
              </a:lnSpc>
              <a:buFont typeface="Wingdings" panose="05000000000000000000" pitchFamily="2" charset="2"/>
              <a:buNone/>
            </a:pPr>
            <a:r>
              <a:rPr lang="en-US" altLang="en-US"/>
              <a:t>The indexes found on the tables, along with the number of rows in each table, can influence the results. If you are not sure which variation to try yourself, you can try them all and see which produces the best results in your particular circumstances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208B80ED-F485-4605-A732-7A14B3642D71}"/>
              </a:ext>
            </a:extLst>
          </p:cNvPr>
          <p:cNvSpPr>
            <a:spLocks noGrp="1" noChangeArrowheads="1"/>
          </p:cNvSpPr>
          <p:nvPr>
            <p:ph type="title"/>
          </p:nvPr>
        </p:nvSpPr>
        <p:spPr/>
        <p:txBody>
          <a:bodyPr/>
          <a:lstStyle/>
          <a:p>
            <a:pPr eaLnBrk="1" hangingPunct="1"/>
            <a:r>
              <a:rPr lang="en-US" altLang="en-US">
                <a:latin typeface="Arial" panose="020B0604020202020204" pitchFamily="34" charset="0"/>
              </a:rPr>
              <a:t>Performance Enhancement: Continued</a:t>
            </a:r>
          </a:p>
        </p:txBody>
      </p:sp>
      <p:sp>
        <p:nvSpPr>
          <p:cNvPr id="120835" name="Rectangle 3">
            <a:extLst>
              <a:ext uri="{FF2B5EF4-FFF2-40B4-BE49-F238E27FC236}">
                <a16:creationId xmlns:a16="http://schemas.microsoft.com/office/drawing/2014/main" id="{F82E28A8-1853-44AC-85FB-530246158945}"/>
              </a:ext>
            </a:extLst>
          </p:cNvPr>
          <p:cNvSpPr>
            <a:spLocks noGrp="1" noChangeArrowheads="1"/>
          </p:cNvSpPr>
          <p:nvPr>
            <p:ph type="body" idx="1"/>
          </p:nvPr>
        </p:nvSpPr>
        <p:spPr/>
        <p:txBody>
          <a:bodyPr/>
          <a:lstStyle/>
          <a:p>
            <a:pPr eaLnBrk="1" hangingPunct="1"/>
            <a:r>
              <a:rPr lang="en-US" altLang="en-US" b="1" dirty="0"/>
              <a:t>When you have a choice of using the IN or the BETWEEN clauses</a:t>
            </a:r>
            <a:r>
              <a:rPr lang="en-US" altLang="en-US" dirty="0"/>
              <a:t> in your Transact-SQL, you will generally want to use the BETWEEN clause, as it is much more efficient. For example:</a:t>
            </a:r>
          </a:p>
          <a:p>
            <a:pPr lvl="1" eaLnBrk="1" hangingPunct="1">
              <a:buFont typeface="Wingdings" panose="05000000000000000000" pitchFamily="2" charset="2"/>
              <a:buNone/>
            </a:pPr>
            <a:r>
              <a:rPr lang="en-US" altLang="en-US" b="1" dirty="0">
                <a:solidFill>
                  <a:srgbClr val="0000FF"/>
                </a:solidFill>
              </a:rPr>
              <a:t>Don’t:</a:t>
            </a:r>
            <a:r>
              <a:rPr lang="en-US" altLang="en-US" dirty="0">
                <a:solidFill>
                  <a:srgbClr val="0000FF"/>
                </a:solidFill>
              </a:rPr>
              <a:t> </a:t>
            </a:r>
            <a:r>
              <a:rPr lang="en-US" altLang="en-US" noProof="1">
                <a:solidFill>
                  <a:srgbClr val="808080"/>
                </a:solidFill>
              </a:rPr>
              <a:t>SELECT     customer_number, customer_name</a:t>
            </a:r>
          </a:p>
          <a:p>
            <a:pPr lvl="1" eaLnBrk="1" hangingPunct="1">
              <a:buFont typeface="Wingdings" panose="05000000000000000000" pitchFamily="2" charset="2"/>
              <a:buNone/>
            </a:pPr>
            <a:r>
              <a:rPr lang="en-US" altLang="en-US" dirty="0">
                <a:solidFill>
                  <a:srgbClr val="808080"/>
                </a:solidFill>
              </a:rPr>
              <a:t>			</a:t>
            </a:r>
            <a:r>
              <a:rPr lang="en-US" altLang="en-US" noProof="1">
                <a:solidFill>
                  <a:srgbClr val="808080"/>
                </a:solidFill>
              </a:rPr>
              <a:t>FROM         customer</a:t>
            </a:r>
          </a:p>
          <a:p>
            <a:pPr lvl="1" eaLnBrk="1" hangingPunct="1">
              <a:buFont typeface="Wingdings" panose="05000000000000000000" pitchFamily="2" charset="2"/>
              <a:buNone/>
            </a:pPr>
            <a:r>
              <a:rPr lang="en-US" altLang="en-US" dirty="0">
                <a:solidFill>
                  <a:srgbClr val="808080"/>
                </a:solidFill>
              </a:rPr>
              <a:t>		  </a:t>
            </a:r>
            <a:r>
              <a:rPr lang="en-US" altLang="en-US" noProof="1">
                <a:solidFill>
                  <a:srgbClr val="808080"/>
                </a:solidFill>
              </a:rPr>
              <a:t>WHERE     (customer_number IN (1000, 1001, 1002, 1003, 1004))</a:t>
            </a:r>
            <a:endParaRPr lang="en-US" altLang="en-US" dirty="0">
              <a:solidFill>
                <a:srgbClr val="808080"/>
              </a:solidFill>
            </a:endParaRPr>
          </a:p>
          <a:p>
            <a:pPr lvl="1" eaLnBrk="1" hangingPunct="1">
              <a:buFont typeface="Wingdings" panose="05000000000000000000" pitchFamily="2" charset="2"/>
              <a:buNone/>
            </a:pPr>
            <a:r>
              <a:rPr lang="en-US" altLang="en-US" b="1" dirty="0">
                <a:solidFill>
                  <a:srgbClr val="0000FF"/>
                </a:solidFill>
              </a:rPr>
              <a:t>Do:</a:t>
            </a:r>
            <a:r>
              <a:rPr lang="en-US" altLang="en-US" dirty="0">
                <a:solidFill>
                  <a:srgbClr val="0000FF"/>
                </a:solidFill>
              </a:rPr>
              <a:t>    </a:t>
            </a:r>
            <a:r>
              <a:rPr lang="en-US" altLang="en-US" noProof="1">
                <a:solidFill>
                  <a:srgbClr val="808080"/>
                </a:solidFill>
              </a:rPr>
              <a:t>SELECT     customer_number, customer_name</a:t>
            </a:r>
          </a:p>
          <a:p>
            <a:pPr lvl="1" eaLnBrk="1" hangingPunct="1">
              <a:buFont typeface="Wingdings" panose="05000000000000000000" pitchFamily="2" charset="2"/>
              <a:buNone/>
            </a:pPr>
            <a:r>
              <a:rPr lang="en-US" altLang="en-US" dirty="0">
                <a:solidFill>
                  <a:srgbClr val="808080"/>
                </a:solidFill>
              </a:rPr>
              <a:t>			</a:t>
            </a:r>
            <a:r>
              <a:rPr lang="en-US" altLang="en-US" noProof="1">
                <a:solidFill>
                  <a:srgbClr val="808080"/>
                </a:solidFill>
              </a:rPr>
              <a:t>FROM         customer</a:t>
            </a:r>
          </a:p>
          <a:p>
            <a:pPr lvl="1" eaLnBrk="1" hangingPunct="1">
              <a:buFont typeface="Wingdings" panose="05000000000000000000" pitchFamily="2" charset="2"/>
              <a:buNone/>
            </a:pPr>
            <a:r>
              <a:rPr lang="en-US" altLang="en-US" dirty="0">
                <a:solidFill>
                  <a:srgbClr val="808080"/>
                </a:solidFill>
              </a:rPr>
              <a:t>		</a:t>
            </a:r>
            <a:r>
              <a:rPr lang="en-US" altLang="en-US" noProof="1">
                <a:solidFill>
                  <a:srgbClr val="808080"/>
                </a:solidFill>
              </a:rPr>
              <a:t>WHERE     (customer_number BETWEEN 1000 AND 1004)</a:t>
            </a:r>
            <a:endParaRPr lang="en-US" altLang="en-US" dirty="0">
              <a:solidFill>
                <a:srgbClr val="808080"/>
              </a:solidFill>
            </a:endParaRPr>
          </a:p>
          <a:p>
            <a:pPr lvl="1" eaLnBrk="1" hangingPunct="1">
              <a:buFont typeface="Wingdings" panose="05000000000000000000" pitchFamily="2" charset="2"/>
              <a:buNone/>
            </a:pPr>
            <a:r>
              <a:rPr lang="en-US" altLang="en-US" dirty="0"/>
              <a:t>Assuming there is a useful index on </a:t>
            </a:r>
            <a:r>
              <a:rPr lang="en-US" altLang="en-US" dirty="0" err="1"/>
              <a:t>customer_number</a:t>
            </a:r>
            <a:r>
              <a:rPr lang="en-US" altLang="en-US" dirty="0"/>
              <a:t>, the Query Optimizer can locate a range of numbers much faster (using BETWEEN) than it can find a series of numbers using the IN clause (which is really just another form of the OR clause). </a:t>
            </a:r>
          </a:p>
          <a:p>
            <a:pPr eaLnBrk="1" hangingPunct="1"/>
            <a:endParaRPr lang="en-US" altLang="en-US" b="1" dirty="0"/>
          </a:p>
          <a:p>
            <a:pPr eaLnBrk="1" hangingPunct="1"/>
            <a:r>
              <a:rPr lang="en-US" altLang="en-US" b="1" dirty="0"/>
              <a:t>Instead of using temporary tables, consider using a derived table instead</a:t>
            </a:r>
            <a:r>
              <a:rPr lang="en-US" altLang="en-US" dirty="0"/>
              <a:t>. A derived table is the result of using a SELECT statement in the FROM clause of an existing SELECT statement. By using derived tables instead of temporary tables, you can reduce I/O and boost your application's performance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2">
            <a:extLst>
              <a:ext uri="{FF2B5EF4-FFF2-40B4-BE49-F238E27FC236}">
                <a16:creationId xmlns:a16="http://schemas.microsoft.com/office/drawing/2014/main" id="{269992B5-3381-42C1-8E92-F099843C9532}"/>
              </a:ext>
            </a:extLst>
          </p:cNvPr>
          <p:cNvSpPr>
            <a:spLocks noChangeArrowheads="1"/>
          </p:cNvSpPr>
          <p:nvPr/>
        </p:nvSpPr>
        <p:spPr bwMode="auto">
          <a:xfrm>
            <a:off x="1981200" y="2764360"/>
            <a:ext cx="8305800" cy="2286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dirty="0"/>
          </a:p>
        </p:txBody>
      </p:sp>
      <p:sp>
        <p:nvSpPr>
          <p:cNvPr id="93187" name="Rectangle 3">
            <a:extLst>
              <a:ext uri="{FF2B5EF4-FFF2-40B4-BE49-F238E27FC236}">
                <a16:creationId xmlns:a16="http://schemas.microsoft.com/office/drawing/2014/main" id="{E2B46A61-341F-4BE5-960B-B35D0B11F994}"/>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93188" name="Rectangle 4">
            <a:extLst>
              <a:ext uri="{FF2B5EF4-FFF2-40B4-BE49-F238E27FC236}">
                <a16:creationId xmlns:a16="http://schemas.microsoft.com/office/drawing/2014/main" id="{14A80F10-EDB5-46D9-8458-50C0C3428295}"/>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Intermediate SQL Skills</a:t>
            </a:r>
          </a:p>
          <a:p>
            <a:pPr lvl="1" eaLnBrk="1" hangingPunct="1"/>
            <a:r>
              <a:rPr lang="en-US" altLang="en-US" sz="1200" b="1" dirty="0"/>
              <a:t>With – Common Table Expression</a:t>
            </a:r>
          </a:p>
          <a:p>
            <a:pPr lvl="1" eaLnBrk="1" hangingPunct="1"/>
            <a:r>
              <a:rPr lang="en-US" altLang="en-US" sz="1200" b="1" dirty="0"/>
              <a:t>Correlated subquery</a:t>
            </a:r>
          </a:p>
          <a:p>
            <a:pPr lvl="1" eaLnBrk="1" hangingPunct="1"/>
            <a:r>
              <a:rPr lang="en-US" altLang="en-US" sz="1200" b="1" dirty="0"/>
              <a:t>Except and Intercept</a:t>
            </a:r>
          </a:p>
          <a:p>
            <a:pPr lvl="1"/>
            <a:r>
              <a:rPr lang="en-US" altLang="en-US" sz="1200" b="1" dirty="0"/>
              <a:t>Import/Export Data using SQL wizard</a:t>
            </a:r>
          </a:p>
          <a:p>
            <a:pPr lvl="1"/>
            <a:r>
              <a:rPr lang="en-US" altLang="en-US" sz="1200" b="1" dirty="0"/>
              <a:t>Performance Enhancement</a:t>
            </a:r>
          </a:p>
          <a:p>
            <a:pPr lvl="2"/>
            <a:r>
              <a:rPr lang="en-US" altLang="en-US" sz="1000" b="1" dirty="0"/>
              <a:t>WHERE Clause</a:t>
            </a:r>
          </a:p>
          <a:p>
            <a:pPr lvl="2"/>
            <a:r>
              <a:rPr lang="en-US" altLang="en-US" sz="1000" b="1" dirty="0"/>
              <a:t>EXISTS, JOIN, IN</a:t>
            </a:r>
          </a:p>
          <a:p>
            <a:pPr lvl="2"/>
            <a:r>
              <a:rPr lang="en-US" altLang="en-US" sz="1000" b="1" dirty="0"/>
              <a:t>DISTINCT and GROUP BY</a:t>
            </a:r>
          </a:p>
          <a:p>
            <a:pPr lvl="2"/>
            <a:r>
              <a:rPr lang="en-US" altLang="en-US" sz="1000" b="1" dirty="0"/>
              <a:t>UPDATE</a:t>
            </a:r>
          </a:p>
          <a:p>
            <a:pPr lvl="2"/>
            <a:r>
              <a:rPr lang="en-US" altLang="en-US" sz="1000" b="1" dirty="0"/>
              <a:t>COALESCE</a:t>
            </a:r>
          </a:p>
          <a:p>
            <a:pPr lvl="2"/>
            <a:r>
              <a:rPr lang="en-US" altLang="en-US" sz="1000" b="1" dirty="0"/>
              <a:t>Sub-query in JOIN</a:t>
            </a:r>
          </a:p>
          <a:p>
            <a:pPr lvl="1"/>
            <a:endParaRPr lang="en-US" altLang="en-US" sz="1200" b="1" dirty="0"/>
          </a:p>
          <a:p>
            <a:pPr marL="457200" lvl="1" indent="0">
              <a:buNone/>
            </a:pPr>
            <a:endParaRPr lang="en-US" altLang="en-US" sz="1200" b="1" dirty="0"/>
          </a:p>
          <a:p>
            <a:pPr lvl="2"/>
            <a:endParaRPr lang="en-US" altLang="en-US" sz="1000" b="1" dirty="0"/>
          </a:p>
          <a:p>
            <a:pPr eaLnBrk="1" hangingPunct="1"/>
            <a:endParaRPr lang="en-US" altLang="en-US" sz="1400" b="1" dirty="0"/>
          </a:p>
        </p:txBody>
      </p:sp>
    </p:spTree>
    <p:extLst>
      <p:ext uri="{BB962C8B-B14F-4D97-AF65-F5344CB8AC3E}">
        <p14:creationId xmlns:p14="http://schemas.microsoft.com/office/powerpoint/2010/main" val="660563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64D7CB05-D3BB-407B-9BA1-14DF2C4FCB8F}"/>
              </a:ext>
            </a:extLst>
          </p:cNvPr>
          <p:cNvSpPr>
            <a:spLocks noGrp="1" noChangeArrowheads="1"/>
          </p:cNvSpPr>
          <p:nvPr>
            <p:ph type="title"/>
          </p:nvPr>
        </p:nvSpPr>
        <p:spPr/>
        <p:txBody>
          <a:bodyPr/>
          <a:lstStyle/>
          <a:p>
            <a:pPr eaLnBrk="1" hangingPunct="1"/>
            <a:r>
              <a:rPr lang="en-US" altLang="en-US">
                <a:latin typeface="Arial" panose="020B0604020202020204" pitchFamily="34" charset="0"/>
              </a:rPr>
              <a:t>Performance Enhancement: Distinct and Group By</a:t>
            </a:r>
          </a:p>
        </p:txBody>
      </p:sp>
      <p:sp>
        <p:nvSpPr>
          <p:cNvPr id="122883" name="Rectangle 3">
            <a:extLst>
              <a:ext uri="{FF2B5EF4-FFF2-40B4-BE49-F238E27FC236}">
                <a16:creationId xmlns:a16="http://schemas.microsoft.com/office/drawing/2014/main" id="{FC4607C6-FF50-4B3A-A5F3-5BE9DA8A2D15}"/>
              </a:ext>
            </a:extLst>
          </p:cNvPr>
          <p:cNvSpPr>
            <a:spLocks noGrp="1" noChangeArrowheads="1"/>
          </p:cNvSpPr>
          <p:nvPr>
            <p:ph type="body" idx="1"/>
          </p:nvPr>
        </p:nvSpPr>
        <p:spPr/>
        <p:txBody>
          <a:bodyPr/>
          <a:lstStyle/>
          <a:p>
            <a:pPr eaLnBrk="1" hangingPunct="1"/>
            <a:r>
              <a:rPr lang="en-US" altLang="en-US" dirty="0"/>
              <a:t>The GROUP BY clause can be used with or without an aggregate function. But if you want optimum performance, </a:t>
            </a:r>
            <a:r>
              <a:rPr lang="en-US" altLang="en-US" b="1" dirty="0"/>
              <a:t>don't use the GROUP BY clause without an aggregate function</a:t>
            </a:r>
            <a:r>
              <a:rPr lang="en-US" altLang="en-US" dirty="0"/>
              <a:t>. This is because you can accomplish the same end result by using the DISTINCT option instead, and it is faster.</a:t>
            </a:r>
          </a:p>
          <a:p>
            <a:pPr lvl="1" eaLnBrk="1" hangingPunct="1"/>
            <a:r>
              <a:rPr lang="en-US" altLang="en-US" dirty="0"/>
              <a:t>For example, you could write your query two different ways:</a:t>
            </a:r>
          </a:p>
          <a:p>
            <a:pPr lvl="1" eaLnBrk="1" hangingPunct="1">
              <a:buFont typeface="Wingdings" panose="05000000000000000000" pitchFamily="2" charset="2"/>
              <a:buNone/>
            </a:pPr>
            <a:r>
              <a:rPr lang="en-US" altLang="en-US" b="1" dirty="0">
                <a:solidFill>
                  <a:srgbClr val="0000FF"/>
                </a:solidFill>
              </a:rPr>
              <a:t>Don’t:</a:t>
            </a:r>
            <a:r>
              <a:rPr lang="en-US" altLang="en-US" dirty="0">
                <a:solidFill>
                  <a:srgbClr val="0000FF"/>
                </a:solidFill>
              </a:rPr>
              <a:t> </a:t>
            </a:r>
            <a:r>
              <a:rPr lang="en-US" altLang="en-US" noProof="1">
                <a:solidFill>
                  <a:srgbClr val="808080"/>
                </a:solidFill>
              </a:rPr>
              <a:t>SELECT     OrderID</a:t>
            </a:r>
          </a:p>
          <a:p>
            <a:pPr lvl="1" eaLnBrk="1" hangingPunct="1">
              <a:buFont typeface="Wingdings" panose="05000000000000000000" pitchFamily="2" charset="2"/>
              <a:buNone/>
            </a:pPr>
            <a:r>
              <a:rPr lang="en-US" altLang="en-US" dirty="0">
                <a:solidFill>
                  <a:srgbClr val="808080"/>
                </a:solidFill>
              </a:rPr>
              <a:t>		</a:t>
            </a:r>
            <a:r>
              <a:rPr lang="en-US" altLang="en-US" noProof="1">
                <a:solidFill>
                  <a:srgbClr val="808080"/>
                </a:solidFill>
              </a:rPr>
              <a:t>FROM         [Order Details]</a:t>
            </a:r>
          </a:p>
          <a:p>
            <a:pPr lvl="1" eaLnBrk="1" hangingPunct="1">
              <a:buFont typeface="Wingdings" panose="05000000000000000000" pitchFamily="2" charset="2"/>
              <a:buNone/>
            </a:pPr>
            <a:r>
              <a:rPr lang="en-US" altLang="en-US" dirty="0">
                <a:solidFill>
                  <a:srgbClr val="808080"/>
                </a:solidFill>
              </a:rPr>
              <a:t>		</a:t>
            </a:r>
            <a:r>
              <a:rPr lang="en-US" altLang="en-US" noProof="1">
                <a:solidFill>
                  <a:srgbClr val="808080"/>
                </a:solidFill>
              </a:rPr>
              <a:t>WHERE     (UnitPrice &gt; 10)</a:t>
            </a:r>
          </a:p>
          <a:p>
            <a:pPr lvl="1" eaLnBrk="1" hangingPunct="1">
              <a:buFont typeface="Wingdings" panose="05000000000000000000" pitchFamily="2" charset="2"/>
              <a:buNone/>
            </a:pPr>
            <a:r>
              <a:rPr lang="en-US" altLang="en-US" dirty="0">
                <a:solidFill>
                  <a:srgbClr val="808080"/>
                </a:solidFill>
              </a:rPr>
              <a:t>		</a:t>
            </a:r>
            <a:r>
              <a:rPr lang="en-US" altLang="en-US" noProof="1">
                <a:solidFill>
                  <a:srgbClr val="808080"/>
                </a:solidFill>
              </a:rPr>
              <a:t>GROUP BY OrderID</a:t>
            </a:r>
            <a:endParaRPr lang="en-US" altLang="en-US" dirty="0">
              <a:solidFill>
                <a:srgbClr val="808080"/>
              </a:solidFill>
            </a:endParaRPr>
          </a:p>
          <a:p>
            <a:pPr lvl="1" eaLnBrk="1" hangingPunct="1">
              <a:buFont typeface="Wingdings" panose="05000000000000000000" pitchFamily="2" charset="2"/>
              <a:buNone/>
            </a:pPr>
            <a:r>
              <a:rPr lang="en-US" altLang="en-US" b="1" dirty="0"/>
              <a:t>OR</a:t>
            </a:r>
          </a:p>
          <a:p>
            <a:pPr lvl="1" eaLnBrk="1" hangingPunct="1">
              <a:buFont typeface="Wingdings" panose="05000000000000000000" pitchFamily="2" charset="2"/>
              <a:buNone/>
            </a:pPr>
            <a:r>
              <a:rPr lang="en-US" altLang="en-US" b="1" dirty="0">
                <a:solidFill>
                  <a:srgbClr val="0000FF"/>
                </a:solidFill>
              </a:rPr>
              <a:t>Do:  </a:t>
            </a:r>
            <a:r>
              <a:rPr lang="en-US" altLang="en-US" dirty="0">
                <a:solidFill>
                  <a:srgbClr val="0000FF"/>
                </a:solidFill>
              </a:rPr>
              <a:t> </a:t>
            </a:r>
            <a:r>
              <a:rPr lang="en-US" altLang="en-US" noProof="1">
                <a:solidFill>
                  <a:srgbClr val="808080"/>
                </a:solidFill>
              </a:rPr>
              <a:t>SELECT DISTINCT OrderID</a:t>
            </a:r>
          </a:p>
          <a:p>
            <a:pPr lvl="1" eaLnBrk="1" hangingPunct="1">
              <a:buFont typeface="Wingdings" panose="05000000000000000000" pitchFamily="2" charset="2"/>
              <a:buNone/>
            </a:pPr>
            <a:r>
              <a:rPr lang="en-US" altLang="en-US" dirty="0">
                <a:solidFill>
                  <a:srgbClr val="808080"/>
                </a:solidFill>
              </a:rPr>
              <a:t>		</a:t>
            </a:r>
            <a:r>
              <a:rPr lang="en-US" altLang="en-US" noProof="1">
                <a:solidFill>
                  <a:srgbClr val="808080"/>
                </a:solidFill>
              </a:rPr>
              <a:t>FROM         [Order Details]</a:t>
            </a:r>
          </a:p>
          <a:p>
            <a:pPr lvl="1" eaLnBrk="1" hangingPunct="1">
              <a:buFont typeface="Wingdings" panose="05000000000000000000" pitchFamily="2" charset="2"/>
              <a:buNone/>
            </a:pPr>
            <a:r>
              <a:rPr lang="en-US" altLang="en-US" dirty="0">
                <a:solidFill>
                  <a:srgbClr val="808080"/>
                </a:solidFill>
              </a:rPr>
              <a:t>		</a:t>
            </a:r>
            <a:r>
              <a:rPr lang="en-US" altLang="en-US" noProof="1">
                <a:solidFill>
                  <a:srgbClr val="808080"/>
                </a:solidFill>
              </a:rPr>
              <a:t>WHERE     (UnitPrice &gt; 10)</a:t>
            </a:r>
            <a:endParaRPr lang="en-US" altLang="en-US" dirty="0">
              <a:solidFill>
                <a:srgbClr val="808080"/>
              </a:solidFill>
            </a:endParaRPr>
          </a:p>
          <a:p>
            <a:pPr lvl="1" eaLnBrk="1" hangingPunct="1">
              <a:buFont typeface="Wingdings" panose="05000000000000000000" pitchFamily="2" charset="2"/>
              <a:buNone/>
            </a:pPr>
            <a:r>
              <a:rPr lang="en-US" altLang="en-US" dirty="0"/>
              <a:t>Both of the above queries produce the same results, but the second one will use less resources and perform faster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2">
            <a:extLst>
              <a:ext uri="{FF2B5EF4-FFF2-40B4-BE49-F238E27FC236}">
                <a16:creationId xmlns:a16="http://schemas.microsoft.com/office/drawing/2014/main" id="{269992B5-3381-42C1-8E92-F099843C9532}"/>
              </a:ext>
            </a:extLst>
          </p:cNvPr>
          <p:cNvSpPr>
            <a:spLocks noChangeArrowheads="1"/>
          </p:cNvSpPr>
          <p:nvPr/>
        </p:nvSpPr>
        <p:spPr bwMode="auto">
          <a:xfrm>
            <a:off x="1981200" y="2967560"/>
            <a:ext cx="8305800" cy="2286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dirty="0"/>
          </a:p>
        </p:txBody>
      </p:sp>
      <p:sp>
        <p:nvSpPr>
          <p:cNvPr id="93187" name="Rectangle 3">
            <a:extLst>
              <a:ext uri="{FF2B5EF4-FFF2-40B4-BE49-F238E27FC236}">
                <a16:creationId xmlns:a16="http://schemas.microsoft.com/office/drawing/2014/main" id="{E2B46A61-341F-4BE5-960B-B35D0B11F994}"/>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93188" name="Rectangle 4">
            <a:extLst>
              <a:ext uri="{FF2B5EF4-FFF2-40B4-BE49-F238E27FC236}">
                <a16:creationId xmlns:a16="http://schemas.microsoft.com/office/drawing/2014/main" id="{14A80F10-EDB5-46D9-8458-50C0C3428295}"/>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Intermediate SQL Skills</a:t>
            </a:r>
          </a:p>
          <a:p>
            <a:pPr lvl="1" eaLnBrk="1" hangingPunct="1"/>
            <a:r>
              <a:rPr lang="en-US" altLang="en-US" sz="1200" b="1" dirty="0"/>
              <a:t>With – Common Table Expression</a:t>
            </a:r>
          </a:p>
          <a:p>
            <a:pPr lvl="1" eaLnBrk="1" hangingPunct="1"/>
            <a:r>
              <a:rPr lang="en-US" altLang="en-US" sz="1200" b="1" dirty="0"/>
              <a:t>Correlated subquery</a:t>
            </a:r>
          </a:p>
          <a:p>
            <a:pPr lvl="1" eaLnBrk="1" hangingPunct="1"/>
            <a:r>
              <a:rPr lang="en-US" altLang="en-US" sz="1200" b="1" dirty="0"/>
              <a:t>Except and Intercept</a:t>
            </a:r>
          </a:p>
          <a:p>
            <a:pPr lvl="1"/>
            <a:r>
              <a:rPr lang="en-US" altLang="en-US" sz="1200" b="1" dirty="0"/>
              <a:t>Import/Export Data using SQL wizard</a:t>
            </a:r>
          </a:p>
          <a:p>
            <a:pPr lvl="1"/>
            <a:r>
              <a:rPr lang="en-US" altLang="en-US" sz="1200" b="1" dirty="0"/>
              <a:t>Performance Enhancement</a:t>
            </a:r>
          </a:p>
          <a:p>
            <a:pPr lvl="2"/>
            <a:r>
              <a:rPr lang="en-US" altLang="en-US" sz="1000" b="1" dirty="0"/>
              <a:t>WHERE Clause</a:t>
            </a:r>
          </a:p>
          <a:p>
            <a:pPr lvl="2"/>
            <a:r>
              <a:rPr lang="en-US" altLang="en-US" sz="1000" b="1" dirty="0"/>
              <a:t>EXISTS, JOIN, IN</a:t>
            </a:r>
          </a:p>
          <a:p>
            <a:pPr lvl="2"/>
            <a:r>
              <a:rPr lang="en-US" altLang="en-US" sz="1000" b="1" dirty="0"/>
              <a:t>DISTINCT and GROUP BY</a:t>
            </a:r>
          </a:p>
          <a:p>
            <a:pPr lvl="2"/>
            <a:r>
              <a:rPr lang="en-US" altLang="en-US" sz="1000" b="1" dirty="0"/>
              <a:t>UPDATE</a:t>
            </a:r>
          </a:p>
          <a:p>
            <a:pPr lvl="2"/>
            <a:r>
              <a:rPr lang="en-US" altLang="en-US" sz="1000" b="1" dirty="0"/>
              <a:t>COALESCE</a:t>
            </a:r>
          </a:p>
          <a:p>
            <a:pPr lvl="2"/>
            <a:r>
              <a:rPr lang="en-US" altLang="en-US" sz="1000" b="1" dirty="0"/>
              <a:t>Sub-query in JOIN</a:t>
            </a:r>
          </a:p>
          <a:p>
            <a:pPr lvl="1"/>
            <a:endParaRPr lang="en-US" altLang="en-US" sz="1200" b="1" dirty="0"/>
          </a:p>
          <a:p>
            <a:pPr marL="457200" lvl="1" indent="0">
              <a:buNone/>
            </a:pPr>
            <a:endParaRPr lang="en-US" altLang="en-US" sz="1200" b="1" dirty="0"/>
          </a:p>
          <a:p>
            <a:pPr lvl="2"/>
            <a:endParaRPr lang="en-US" altLang="en-US" sz="1000" b="1" dirty="0"/>
          </a:p>
          <a:p>
            <a:pPr eaLnBrk="1" hangingPunct="1"/>
            <a:endParaRPr lang="en-US" altLang="en-US" sz="1400" b="1" dirty="0"/>
          </a:p>
        </p:txBody>
      </p:sp>
    </p:spTree>
    <p:extLst>
      <p:ext uri="{BB962C8B-B14F-4D97-AF65-F5344CB8AC3E}">
        <p14:creationId xmlns:p14="http://schemas.microsoft.com/office/powerpoint/2010/main" val="915074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8B15F618-35B2-451B-854A-7FF25284EF3F}"/>
              </a:ext>
            </a:extLst>
          </p:cNvPr>
          <p:cNvSpPr>
            <a:spLocks noGrp="1" noChangeArrowheads="1"/>
          </p:cNvSpPr>
          <p:nvPr>
            <p:ph type="title"/>
          </p:nvPr>
        </p:nvSpPr>
        <p:spPr/>
        <p:txBody>
          <a:bodyPr/>
          <a:lstStyle/>
          <a:p>
            <a:pPr eaLnBrk="1" hangingPunct="1"/>
            <a:r>
              <a:rPr lang="en-US" altLang="en-US">
                <a:latin typeface="Arial" panose="020B0604020202020204" pitchFamily="34" charset="0"/>
              </a:rPr>
              <a:t>Performance Enhancement: Update</a:t>
            </a:r>
          </a:p>
        </p:txBody>
      </p:sp>
      <p:sp>
        <p:nvSpPr>
          <p:cNvPr id="123907" name="Rectangle 3">
            <a:extLst>
              <a:ext uri="{FF2B5EF4-FFF2-40B4-BE49-F238E27FC236}">
                <a16:creationId xmlns:a16="http://schemas.microsoft.com/office/drawing/2014/main" id="{F4CAB898-AB77-45CD-812F-C88A166DF0D7}"/>
              </a:ext>
            </a:extLst>
          </p:cNvPr>
          <p:cNvSpPr>
            <a:spLocks noGrp="1" noChangeArrowheads="1"/>
          </p:cNvSpPr>
          <p:nvPr>
            <p:ph type="body" idx="1"/>
          </p:nvPr>
        </p:nvSpPr>
        <p:spPr/>
        <p:txBody>
          <a:bodyPr/>
          <a:lstStyle/>
          <a:p>
            <a:pPr eaLnBrk="1" hangingPunct="1"/>
            <a:r>
              <a:rPr lang="en-US" altLang="en-US" b="1"/>
              <a:t>Performing UPDATES takes extra resources for SQL Server to perform</a:t>
            </a:r>
            <a:r>
              <a:rPr lang="en-US" altLang="en-US"/>
              <a:t>. When performing an UPDATE, try to do as many of the following recommendations as you can in order to reduce the amount of resources required to perform an UPDATE. The more of the following suggestions you can do, the faster the UPDATE will perform.</a:t>
            </a:r>
          </a:p>
          <a:p>
            <a:pPr lvl="1" eaLnBrk="1" hangingPunct="1"/>
            <a:r>
              <a:rPr lang="en-US" altLang="en-US"/>
              <a:t>If you are Updating a column of a row that has an unique index, try to only update one row at a time. </a:t>
            </a:r>
          </a:p>
          <a:p>
            <a:pPr lvl="1" eaLnBrk="1" hangingPunct="1"/>
            <a:r>
              <a:rPr lang="en-US" altLang="en-US"/>
              <a:t>Try not to change the value of a column that is also the primary key. </a:t>
            </a:r>
          </a:p>
          <a:p>
            <a:pPr lvl="1" eaLnBrk="1" hangingPunct="1"/>
            <a:r>
              <a:rPr lang="en-US" altLang="en-US"/>
              <a:t>When updating VARCHAR columns, try to replace the contents with contents of the same length. </a:t>
            </a:r>
          </a:p>
          <a:p>
            <a:pPr lvl="1" eaLnBrk="1" hangingPunct="1"/>
            <a:r>
              <a:rPr lang="en-US" altLang="en-US"/>
              <a:t>Try to minimize the Updating of tables that have UPDATE triggers. </a:t>
            </a:r>
          </a:p>
          <a:p>
            <a:pPr lvl="1" eaLnBrk="1" hangingPunct="1"/>
            <a:r>
              <a:rPr lang="en-US" altLang="en-US"/>
              <a:t>Try to avoid Updating columns that will be replicated to other databases. </a:t>
            </a:r>
          </a:p>
          <a:p>
            <a:pPr lvl="1" eaLnBrk="1" hangingPunct="1"/>
            <a:r>
              <a:rPr lang="en-US" altLang="en-US"/>
              <a:t>Try to avoid Updating heavily indexed columns. </a:t>
            </a:r>
          </a:p>
          <a:p>
            <a:pPr lvl="1" eaLnBrk="1" hangingPunct="1"/>
            <a:r>
              <a:rPr lang="en-US" altLang="en-US"/>
              <a:t>Try to avoid Updating a column that has a reference in the WHERE clause to the column being updated. </a:t>
            </a:r>
          </a:p>
          <a:p>
            <a:pPr eaLnBrk="1" hangingPunct="1"/>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2">
            <a:extLst>
              <a:ext uri="{FF2B5EF4-FFF2-40B4-BE49-F238E27FC236}">
                <a16:creationId xmlns:a16="http://schemas.microsoft.com/office/drawing/2014/main" id="{269992B5-3381-42C1-8E92-F099843C9532}"/>
              </a:ext>
            </a:extLst>
          </p:cNvPr>
          <p:cNvSpPr>
            <a:spLocks noChangeArrowheads="1"/>
          </p:cNvSpPr>
          <p:nvPr/>
        </p:nvSpPr>
        <p:spPr bwMode="auto">
          <a:xfrm>
            <a:off x="1981200" y="3200400"/>
            <a:ext cx="8305800" cy="2286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dirty="0"/>
          </a:p>
        </p:txBody>
      </p:sp>
      <p:sp>
        <p:nvSpPr>
          <p:cNvPr id="93187" name="Rectangle 3">
            <a:extLst>
              <a:ext uri="{FF2B5EF4-FFF2-40B4-BE49-F238E27FC236}">
                <a16:creationId xmlns:a16="http://schemas.microsoft.com/office/drawing/2014/main" id="{E2B46A61-341F-4BE5-960B-B35D0B11F994}"/>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93188" name="Rectangle 4">
            <a:extLst>
              <a:ext uri="{FF2B5EF4-FFF2-40B4-BE49-F238E27FC236}">
                <a16:creationId xmlns:a16="http://schemas.microsoft.com/office/drawing/2014/main" id="{14A80F10-EDB5-46D9-8458-50C0C3428295}"/>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Intermediate SQL Skills</a:t>
            </a:r>
          </a:p>
          <a:p>
            <a:pPr lvl="1" eaLnBrk="1" hangingPunct="1"/>
            <a:r>
              <a:rPr lang="en-US" altLang="en-US" sz="1200" b="1" dirty="0"/>
              <a:t>With – Common Table Expression</a:t>
            </a:r>
          </a:p>
          <a:p>
            <a:pPr lvl="1" eaLnBrk="1" hangingPunct="1"/>
            <a:r>
              <a:rPr lang="en-US" altLang="en-US" sz="1200" b="1" dirty="0"/>
              <a:t>Correlated subquery</a:t>
            </a:r>
          </a:p>
          <a:p>
            <a:pPr lvl="1" eaLnBrk="1" hangingPunct="1"/>
            <a:r>
              <a:rPr lang="en-US" altLang="en-US" sz="1200" b="1" dirty="0"/>
              <a:t>Except and Intercept</a:t>
            </a:r>
          </a:p>
          <a:p>
            <a:pPr lvl="1"/>
            <a:r>
              <a:rPr lang="en-US" altLang="en-US" sz="1200" b="1" dirty="0"/>
              <a:t>Import/Export Data using SQL wizard</a:t>
            </a:r>
          </a:p>
          <a:p>
            <a:pPr lvl="1"/>
            <a:r>
              <a:rPr lang="en-US" altLang="en-US" sz="1200" b="1" dirty="0"/>
              <a:t>Performance Enhancement</a:t>
            </a:r>
          </a:p>
          <a:p>
            <a:pPr lvl="2"/>
            <a:r>
              <a:rPr lang="en-US" altLang="en-US" sz="1000" b="1" dirty="0"/>
              <a:t>WHERE Clause</a:t>
            </a:r>
          </a:p>
          <a:p>
            <a:pPr lvl="2"/>
            <a:r>
              <a:rPr lang="en-US" altLang="en-US" sz="1000" b="1" dirty="0"/>
              <a:t>EXISTS, JOIN, IN</a:t>
            </a:r>
          </a:p>
          <a:p>
            <a:pPr lvl="2"/>
            <a:r>
              <a:rPr lang="en-US" altLang="en-US" sz="1000" b="1" dirty="0"/>
              <a:t>DISTINCT and GROUP BY</a:t>
            </a:r>
          </a:p>
          <a:p>
            <a:pPr lvl="2"/>
            <a:r>
              <a:rPr lang="en-US" altLang="en-US" sz="1000" b="1" dirty="0"/>
              <a:t>UPDATE</a:t>
            </a:r>
          </a:p>
          <a:p>
            <a:pPr lvl="2"/>
            <a:r>
              <a:rPr lang="en-US" altLang="en-US" sz="1000" b="1" dirty="0"/>
              <a:t>COALESCE</a:t>
            </a:r>
          </a:p>
          <a:p>
            <a:pPr lvl="2"/>
            <a:r>
              <a:rPr lang="en-US" altLang="en-US" sz="1000" b="1" dirty="0"/>
              <a:t>Sub-query in JOIN</a:t>
            </a:r>
          </a:p>
          <a:p>
            <a:pPr lvl="1"/>
            <a:endParaRPr lang="en-US" altLang="en-US" sz="1200" b="1" dirty="0"/>
          </a:p>
          <a:p>
            <a:pPr marL="457200" lvl="1" indent="0">
              <a:buNone/>
            </a:pPr>
            <a:endParaRPr lang="en-US" altLang="en-US" sz="1200" b="1" dirty="0"/>
          </a:p>
          <a:p>
            <a:pPr lvl="2"/>
            <a:endParaRPr lang="en-US" altLang="en-US" sz="1000" b="1" dirty="0"/>
          </a:p>
          <a:p>
            <a:pPr eaLnBrk="1" hangingPunct="1"/>
            <a:endParaRPr lang="en-US" altLang="en-US" sz="1400" b="1" dirty="0"/>
          </a:p>
        </p:txBody>
      </p:sp>
    </p:spTree>
    <p:extLst>
      <p:ext uri="{BB962C8B-B14F-4D97-AF65-F5344CB8AC3E}">
        <p14:creationId xmlns:p14="http://schemas.microsoft.com/office/powerpoint/2010/main" val="465425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8B15F618-35B2-451B-854A-7FF25284EF3F}"/>
              </a:ext>
            </a:extLst>
          </p:cNvPr>
          <p:cNvSpPr>
            <a:spLocks noGrp="1" noChangeArrowheads="1"/>
          </p:cNvSpPr>
          <p:nvPr>
            <p:ph type="title"/>
          </p:nvPr>
        </p:nvSpPr>
        <p:spPr/>
        <p:txBody>
          <a:bodyPr/>
          <a:lstStyle/>
          <a:p>
            <a:pPr eaLnBrk="1" hangingPunct="1"/>
            <a:r>
              <a:rPr lang="en-US" altLang="en-US" dirty="0">
                <a:latin typeface="Arial" panose="020B0604020202020204" pitchFamily="34" charset="0"/>
              </a:rPr>
              <a:t>Performance Enhancement: COALESCE</a:t>
            </a:r>
          </a:p>
        </p:txBody>
      </p:sp>
      <p:sp>
        <p:nvSpPr>
          <p:cNvPr id="123907" name="Rectangle 3">
            <a:extLst>
              <a:ext uri="{FF2B5EF4-FFF2-40B4-BE49-F238E27FC236}">
                <a16:creationId xmlns:a16="http://schemas.microsoft.com/office/drawing/2014/main" id="{F4CAB898-AB77-45CD-812F-C88A166DF0D7}"/>
              </a:ext>
            </a:extLst>
          </p:cNvPr>
          <p:cNvSpPr>
            <a:spLocks noGrp="1" noChangeArrowheads="1"/>
          </p:cNvSpPr>
          <p:nvPr>
            <p:ph type="body" idx="1"/>
          </p:nvPr>
        </p:nvSpPr>
        <p:spPr/>
        <p:txBody>
          <a:bodyPr/>
          <a:lstStyle/>
          <a:p>
            <a:pPr eaLnBrk="1" hangingPunct="1"/>
            <a:r>
              <a:rPr lang="en-US" altLang="en-US" b="1" dirty="0"/>
              <a:t>Handling the NULL Values Effectively with the COALESCE Function</a:t>
            </a:r>
            <a:r>
              <a:rPr lang="en-US" altLang="en-US" dirty="0"/>
              <a:t>. COALESCE function is used to substitute a default value for a NULL value.</a:t>
            </a:r>
          </a:p>
          <a:p>
            <a:pPr lvl="1"/>
            <a:r>
              <a:rPr lang="en-US" altLang="en-US" dirty="0"/>
              <a:t>For example, </a:t>
            </a:r>
          </a:p>
          <a:p>
            <a:pPr lvl="1" eaLnBrk="1" hangingPunct="1">
              <a:buFont typeface="Wingdings" panose="05000000000000000000" pitchFamily="2" charset="2"/>
              <a:buNone/>
            </a:pPr>
            <a:r>
              <a:rPr lang="en-US" altLang="en-US" b="1" dirty="0">
                <a:solidFill>
                  <a:srgbClr val="0000FF"/>
                </a:solidFill>
              </a:rPr>
              <a:t>Don’t:</a:t>
            </a:r>
            <a:r>
              <a:rPr lang="en-US" altLang="en-US" dirty="0">
                <a:solidFill>
                  <a:srgbClr val="0000FF"/>
                </a:solidFill>
              </a:rPr>
              <a:t>  </a:t>
            </a:r>
            <a:r>
              <a:rPr lang="en-US" altLang="en-US" noProof="1">
                <a:solidFill>
                  <a:srgbClr val="808080"/>
                </a:solidFill>
              </a:rPr>
              <a:t>SELECT product_name, price, discount,</a:t>
            </a:r>
          </a:p>
          <a:p>
            <a:pPr lvl="1" eaLnBrk="1" hangingPunct="1">
              <a:buFont typeface="Wingdings" panose="05000000000000000000" pitchFamily="2" charset="2"/>
              <a:buNone/>
            </a:pPr>
            <a:r>
              <a:rPr lang="en-US" altLang="en-US" noProof="1">
                <a:solidFill>
                  <a:srgbClr val="808080"/>
                </a:solidFill>
              </a:rPr>
              <a:t>            (price – CASE WHEN discount IS NOT NULL THEN discountELSE 0 END) AS net_price</a:t>
            </a:r>
          </a:p>
          <a:p>
            <a:pPr lvl="1" eaLnBrk="1" hangingPunct="1">
              <a:buFont typeface="Wingdings" panose="05000000000000000000" pitchFamily="2" charset="2"/>
              <a:buNone/>
            </a:pPr>
            <a:r>
              <a:rPr lang="en-US" altLang="en-US" noProof="1">
                <a:solidFill>
                  <a:srgbClr val="808080"/>
                </a:solidFill>
              </a:rPr>
              <a:t>            FROM products;</a:t>
            </a:r>
          </a:p>
          <a:p>
            <a:pPr lvl="1" eaLnBrk="1" hangingPunct="1">
              <a:buFont typeface="Wingdings" panose="05000000000000000000" pitchFamily="2" charset="2"/>
              <a:buNone/>
            </a:pPr>
            <a:r>
              <a:rPr lang="en-US" altLang="en-US" b="1" dirty="0">
                <a:solidFill>
                  <a:srgbClr val="0000FF"/>
                </a:solidFill>
              </a:rPr>
              <a:t>Do:</a:t>
            </a:r>
            <a:r>
              <a:rPr lang="en-US" altLang="en-US" dirty="0">
                <a:solidFill>
                  <a:srgbClr val="0000FF"/>
                </a:solidFill>
              </a:rPr>
              <a:t>     </a:t>
            </a:r>
            <a:r>
              <a:rPr lang="en-US" altLang="en-US" noProof="1">
                <a:solidFill>
                  <a:srgbClr val="808080"/>
                </a:solidFill>
              </a:rPr>
              <a:t>SELECT product_name, price, discount,</a:t>
            </a:r>
          </a:p>
          <a:p>
            <a:pPr lvl="1" eaLnBrk="1" hangingPunct="1">
              <a:buFont typeface="Wingdings" panose="05000000000000000000" pitchFamily="2" charset="2"/>
              <a:buNone/>
            </a:pPr>
            <a:r>
              <a:rPr lang="en-US" altLang="en-US" noProof="1">
                <a:solidFill>
                  <a:srgbClr val="808080"/>
                </a:solidFill>
              </a:rPr>
              <a:t>           (price - COALESCE(discount,0)) AS net_price</a:t>
            </a:r>
          </a:p>
          <a:p>
            <a:pPr lvl="1" eaLnBrk="1" hangingPunct="1">
              <a:buFont typeface="Wingdings" panose="05000000000000000000" pitchFamily="2" charset="2"/>
              <a:buNone/>
            </a:pPr>
            <a:r>
              <a:rPr lang="en-US" altLang="en-US" noProof="1">
                <a:solidFill>
                  <a:srgbClr val="808080"/>
                </a:solidFill>
              </a:rPr>
              <a:t>           FROM products;</a:t>
            </a:r>
          </a:p>
          <a:p>
            <a:pPr lvl="1" eaLnBrk="1" hangingPunct="1">
              <a:buFont typeface="Wingdings" panose="05000000000000000000" pitchFamily="2" charset="2"/>
              <a:buNone/>
            </a:pPr>
            <a:endParaRPr lang="en-US" altLang="en-US" noProof="1">
              <a:solidFill>
                <a:srgbClr val="808080"/>
              </a:solidFill>
            </a:endParaRPr>
          </a:p>
          <a:p>
            <a:pPr lvl="1" eaLnBrk="1" hangingPunct="1">
              <a:buFont typeface="Wingdings" panose="05000000000000000000" pitchFamily="2" charset="2"/>
              <a:buNone/>
            </a:pPr>
            <a:endParaRPr lang="en-US" altLang="en-US" noProof="1">
              <a:solidFill>
                <a:srgbClr val="808080"/>
              </a:solidFill>
            </a:endParaRPr>
          </a:p>
          <a:p>
            <a:pPr lvl="1" eaLnBrk="1" hangingPunct="1">
              <a:buFont typeface="Wingdings" panose="05000000000000000000" pitchFamily="2" charset="2"/>
              <a:buNone/>
            </a:pPr>
            <a:endParaRPr lang="en-US" altLang="en-US" noProof="1">
              <a:solidFill>
                <a:srgbClr val="808080"/>
              </a:solidFill>
            </a:endParaRPr>
          </a:p>
          <a:p>
            <a:pPr lvl="1" eaLnBrk="1" hangingPunct="1">
              <a:buFont typeface="Wingdings" panose="05000000000000000000" pitchFamily="2" charset="2"/>
              <a:buNone/>
            </a:pPr>
            <a:endParaRPr lang="en-US" altLang="en-US" noProof="1">
              <a:solidFill>
                <a:srgbClr val="808080"/>
              </a:solidFill>
            </a:endParaRPr>
          </a:p>
          <a:p>
            <a:pPr lvl="1" eaLnBrk="1" hangingPunct="1">
              <a:buFont typeface="Wingdings" panose="05000000000000000000" pitchFamily="2" charset="2"/>
              <a:buNone/>
            </a:pPr>
            <a:endParaRPr lang="en-US" altLang="en-US" noProof="1">
              <a:solidFill>
                <a:srgbClr val="808080"/>
              </a:solidFill>
            </a:endParaRPr>
          </a:p>
          <a:p>
            <a:pPr lvl="1" eaLnBrk="1" hangingPunct="1">
              <a:buFont typeface="Wingdings" panose="05000000000000000000" pitchFamily="2" charset="2"/>
              <a:buNone/>
            </a:pPr>
            <a:endParaRPr lang="en-US" altLang="en-US" noProof="1">
              <a:solidFill>
                <a:srgbClr val="808080"/>
              </a:solidFill>
            </a:endParaRPr>
          </a:p>
          <a:p>
            <a:r>
              <a:rPr lang="en-US" altLang="en-US" sz="1600" noProof="1"/>
              <a:t>Read more on this here - </a:t>
            </a:r>
            <a:r>
              <a:rPr lang="en-US" altLang="en-US" sz="1600" noProof="1">
                <a:solidFill>
                  <a:srgbClr val="808080"/>
                </a:solidFill>
                <a:hlinkClick r:id="rId2"/>
              </a:rPr>
              <a:t>https://www.sqltutorial.org/sql-comparison-functions/sql-coalesce/</a:t>
            </a:r>
            <a:endParaRPr lang="en-US" altLang="en-US" sz="1600" noProof="1">
              <a:solidFill>
                <a:srgbClr val="808080"/>
              </a:solidFill>
            </a:endParaRPr>
          </a:p>
          <a:p>
            <a:endParaRPr lang="en-US" altLang="en-US" noProof="1">
              <a:solidFill>
                <a:srgbClr val="808080"/>
              </a:solidFill>
            </a:endParaRPr>
          </a:p>
        </p:txBody>
      </p:sp>
    </p:spTree>
    <p:extLst>
      <p:ext uri="{BB962C8B-B14F-4D97-AF65-F5344CB8AC3E}">
        <p14:creationId xmlns:p14="http://schemas.microsoft.com/office/powerpoint/2010/main" val="3196157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2">
            <a:extLst>
              <a:ext uri="{FF2B5EF4-FFF2-40B4-BE49-F238E27FC236}">
                <a16:creationId xmlns:a16="http://schemas.microsoft.com/office/drawing/2014/main" id="{269992B5-3381-42C1-8E92-F099843C9532}"/>
              </a:ext>
            </a:extLst>
          </p:cNvPr>
          <p:cNvSpPr>
            <a:spLocks noChangeArrowheads="1"/>
          </p:cNvSpPr>
          <p:nvPr/>
        </p:nvSpPr>
        <p:spPr bwMode="auto">
          <a:xfrm>
            <a:off x="1959300" y="1249680"/>
            <a:ext cx="8305800" cy="2286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93187" name="Rectangle 3">
            <a:extLst>
              <a:ext uri="{FF2B5EF4-FFF2-40B4-BE49-F238E27FC236}">
                <a16:creationId xmlns:a16="http://schemas.microsoft.com/office/drawing/2014/main" id="{E2B46A61-341F-4BE5-960B-B35D0B11F994}"/>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93188" name="Rectangle 4">
            <a:extLst>
              <a:ext uri="{FF2B5EF4-FFF2-40B4-BE49-F238E27FC236}">
                <a16:creationId xmlns:a16="http://schemas.microsoft.com/office/drawing/2014/main" id="{14A80F10-EDB5-46D9-8458-50C0C3428295}"/>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Intermediate SQL Skills</a:t>
            </a:r>
          </a:p>
          <a:p>
            <a:pPr lvl="1" eaLnBrk="1" hangingPunct="1"/>
            <a:r>
              <a:rPr lang="en-US" altLang="en-US" sz="1200" b="1" dirty="0"/>
              <a:t>With – Common Table Expression</a:t>
            </a:r>
          </a:p>
          <a:p>
            <a:pPr lvl="1" eaLnBrk="1" hangingPunct="1"/>
            <a:r>
              <a:rPr lang="en-US" altLang="en-US" sz="1200" b="1" dirty="0"/>
              <a:t>Correlated subquery</a:t>
            </a:r>
          </a:p>
          <a:p>
            <a:pPr lvl="1" eaLnBrk="1" hangingPunct="1"/>
            <a:r>
              <a:rPr lang="en-US" altLang="en-US" sz="1200" b="1" dirty="0"/>
              <a:t>Except and Intercept</a:t>
            </a:r>
          </a:p>
          <a:p>
            <a:pPr lvl="1"/>
            <a:r>
              <a:rPr lang="en-US" altLang="en-US" sz="1200" b="1" dirty="0"/>
              <a:t>Import/Export Data using SQL wizard</a:t>
            </a:r>
          </a:p>
          <a:p>
            <a:pPr lvl="1"/>
            <a:r>
              <a:rPr lang="en-US" altLang="en-US" sz="1200" b="1" dirty="0"/>
              <a:t>Performance Enhancement</a:t>
            </a:r>
          </a:p>
          <a:p>
            <a:pPr lvl="2"/>
            <a:r>
              <a:rPr lang="en-US" altLang="en-US" sz="1000" b="1" dirty="0"/>
              <a:t>WHERE Clause</a:t>
            </a:r>
          </a:p>
          <a:p>
            <a:pPr lvl="2"/>
            <a:r>
              <a:rPr lang="en-US" altLang="en-US" sz="1000" b="1" dirty="0"/>
              <a:t>EXISTS, JOIN, IN</a:t>
            </a:r>
          </a:p>
          <a:p>
            <a:pPr lvl="2"/>
            <a:r>
              <a:rPr lang="en-US" altLang="en-US" sz="1000" b="1" dirty="0"/>
              <a:t>DISTINCT and GROUP BY</a:t>
            </a:r>
          </a:p>
          <a:p>
            <a:pPr lvl="2"/>
            <a:r>
              <a:rPr lang="en-US" altLang="en-US" sz="1000" b="1" dirty="0"/>
              <a:t>UPDATE</a:t>
            </a:r>
          </a:p>
          <a:p>
            <a:pPr lvl="2"/>
            <a:r>
              <a:rPr lang="en-US" altLang="en-US" sz="1000" b="1" dirty="0"/>
              <a:t>COALESCE</a:t>
            </a:r>
          </a:p>
          <a:p>
            <a:pPr lvl="2"/>
            <a:r>
              <a:rPr lang="en-US" altLang="en-US" sz="1000" b="1" dirty="0"/>
              <a:t>Sub-query in JOIN</a:t>
            </a:r>
          </a:p>
          <a:p>
            <a:pPr lvl="1"/>
            <a:endParaRPr lang="en-US" altLang="en-US" sz="1200" b="1" dirty="0"/>
          </a:p>
          <a:p>
            <a:pPr eaLnBrk="1" hangingPunct="1"/>
            <a:endParaRPr lang="en-US" altLang="en-US" sz="14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2">
            <a:extLst>
              <a:ext uri="{FF2B5EF4-FFF2-40B4-BE49-F238E27FC236}">
                <a16:creationId xmlns:a16="http://schemas.microsoft.com/office/drawing/2014/main" id="{269992B5-3381-42C1-8E92-F099843C9532}"/>
              </a:ext>
            </a:extLst>
          </p:cNvPr>
          <p:cNvSpPr>
            <a:spLocks noChangeArrowheads="1"/>
          </p:cNvSpPr>
          <p:nvPr/>
        </p:nvSpPr>
        <p:spPr bwMode="auto">
          <a:xfrm>
            <a:off x="1959300" y="3367822"/>
            <a:ext cx="8305800" cy="2286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dirty="0"/>
          </a:p>
        </p:txBody>
      </p:sp>
      <p:sp>
        <p:nvSpPr>
          <p:cNvPr id="93187" name="Rectangle 3">
            <a:extLst>
              <a:ext uri="{FF2B5EF4-FFF2-40B4-BE49-F238E27FC236}">
                <a16:creationId xmlns:a16="http://schemas.microsoft.com/office/drawing/2014/main" id="{E2B46A61-341F-4BE5-960B-B35D0B11F994}"/>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93188" name="Rectangle 4">
            <a:extLst>
              <a:ext uri="{FF2B5EF4-FFF2-40B4-BE49-F238E27FC236}">
                <a16:creationId xmlns:a16="http://schemas.microsoft.com/office/drawing/2014/main" id="{14A80F10-EDB5-46D9-8458-50C0C3428295}"/>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Intermediate SQL Skills</a:t>
            </a:r>
          </a:p>
          <a:p>
            <a:pPr lvl="1" eaLnBrk="1" hangingPunct="1"/>
            <a:r>
              <a:rPr lang="en-US" altLang="en-US" sz="1200" b="1" dirty="0"/>
              <a:t>With – Common Table Expression</a:t>
            </a:r>
          </a:p>
          <a:p>
            <a:pPr lvl="1" eaLnBrk="1" hangingPunct="1"/>
            <a:r>
              <a:rPr lang="en-US" altLang="en-US" sz="1200" b="1" dirty="0"/>
              <a:t>Correlated subquery</a:t>
            </a:r>
          </a:p>
          <a:p>
            <a:pPr lvl="1" eaLnBrk="1" hangingPunct="1"/>
            <a:r>
              <a:rPr lang="en-US" altLang="en-US" sz="1200" b="1" dirty="0"/>
              <a:t>Except and Intercept</a:t>
            </a:r>
          </a:p>
          <a:p>
            <a:pPr lvl="1"/>
            <a:r>
              <a:rPr lang="en-US" altLang="en-US" sz="1200" b="1" dirty="0"/>
              <a:t>Import/Export Data using SQL wizard</a:t>
            </a:r>
          </a:p>
          <a:p>
            <a:pPr lvl="1"/>
            <a:r>
              <a:rPr lang="en-US" altLang="en-US" sz="1200" b="1" dirty="0"/>
              <a:t>Performance Enhancement</a:t>
            </a:r>
          </a:p>
          <a:p>
            <a:pPr lvl="2"/>
            <a:r>
              <a:rPr lang="en-US" altLang="en-US" sz="1000" b="1" dirty="0"/>
              <a:t>WHERE Clause</a:t>
            </a:r>
          </a:p>
          <a:p>
            <a:pPr lvl="2"/>
            <a:r>
              <a:rPr lang="en-US" altLang="en-US" sz="1000" b="1" dirty="0"/>
              <a:t>EXISTS, JOIN, IN</a:t>
            </a:r>
          </a:p>
          <a:p>
            <a:pPr lvl="2"/>
            <a:r>
              <a:rPr lang="en-US" altLang="en-US" sz="1000" b="1" dirty="0"/>
              <a:t>DISTINCT and GROUP BY</a:t>
            </a:r>
          </a:p>
          <a:p>
            <a:pPr lvl="2"/>
            <a:r>
              <a:rPr lang="en-US" altLang="en-US" sz="1000" b="1" dirty="0"/>
              <a:t>UPDATE</a:t>
            </a:r>
          </a:p>
          <a:p>
            <a:pPr lvl="2"/>
            <a:r>
              <a:rPr lang="en-US" altLang="en-US" sz="1000" b="1" dirty="0"/>
              <a:t>COALESCE</a:t>
            </a:r>
          </a:p>
          <a:p>
            <a:pPr lvl="2"/>
            <a:r>
              <a:rPr lang="en-US" altLang="en-US" sz="1000" b="1" dirty="0"/>
              <a:t>Sub-query in JOIN</a:t>
            </a:r>
          </a:p>
          <a:p>
            <a:pPr lvl="1"/>
            <a:endParaRPr lang="en-US" altLang="en-US" sz="1200" b="1" dirty="0"/>
          </a:p>
          <a:p>
            <a:pPr marL="457200" lvl="1" indent="0">
              <a:buNone/>
            </a:pPr>
            <a:endParaRPr lang="en-US" altLang="en-US" sz="1200" b="1" dirty="0"/>
          </a:p>
          <a:p>
            <a:pPr lvl="2"/>
            <a:endParaRPr lang="en-US" altLang="en-US" sz="1000" b="1" dirty="0"/>
          </a:p>
          <a:p>
            <a:pPr eaLnBrk="1" hangingPunct="1"/>
            <a:endParaRPr lang="en-US" altLang="en-US" sz="1400" b="1" dirty="0"/>
          </a:p>
        </p:txBody>
      </p:sp>
    </p:spTree>
    <p:extLst>
      <p:ext uri="{BB962C8B-B14F-4D97-AF65-F5344CB8AC3E}">
        <p14:creationId xmlns:p14="http://schemas.microsoft.com/office/powerpoint/2010/main" val="2906832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8B15F618-35B2-451B-854A-7FF25284EF3F}"/>
              </a:ext>
            </a:extLst>
          </p:cNvPr>
          <p:cNvSpPr>
            <a:spLocks noGrp="1" noChangeArrowheads="1"/>
          </p:cNvSpPr>
          <p:nvPr>
            <p:ph type="title"/>
          </p:nvPr>
        </p:nvSpPr>
        <p:spPr/>
        <p:txBody>
          <a:bodyPr/>
          <a:lstStyle/>
          <a:p>
            <a:r>
              <a:rPr lang="en-US" altLang="en-US" dirty="0">
                <a:latin typeface="Arial" panose="020B0604020202020204" pitchFamily="34" charset="0"/>
              </a:rPr>
              <a:t>Performance Enhancement: </a:t>
            </a:r>
            <a:r>
              <a:rPr lang="en-US" dirty="0">
                <a:latin typeface="Arial" panose="020B0604020202020204" pitchFamily="34" charset="0"/>
              </a:rPr>
              <a:t>Subquery in Joins</a:t>
            </a:r>
            <a:endParaRPr lang="en-US" altLang="en-US" dirty="0">
              <a:latin typeface="Arial" panose="020B0604020202020204" pitchFamily="34" charset="0"/>
            </a:endParaRPr>
          </a:p>
        </p:txBody>
      </p:sp>
      <p:sp>
        <p:nvSpPr>
          <p:cNvPr id="123907" name="Rectangle 3">
            <a:extLst>
              <a:ext uri="{FF2B5EF4-FFF2-40B4-BE49-F238E27FC236}">
                <a16:creationId xmlns:a16="http://schemas.microsoft.com/office/drawing/2014/main" id="{F4CAB898-AB77-45CD-812F-C88A166DF0D7}"/>
              </a:ext>
            </a:extLst>
          </p:cNvPr>
          <p:cNvSpPr>
            <a:spLocks noGrp="1" noChangeArrowheads="1"/>
          </p:cNvSpPr>
          <p:nvPr>
            <p:ph type="body" idx="1"/>
          </p:nvPr>
        </p:nvSpPr>
        <p:spPr/>
        <p:txBody>
          <a:bodyPr>
            <a:normAutofit fontScale="85000" lnSpcReduction="20000"/>
          </a:bodyPr>
          <a:lstStyle/>
          <a:p>
            <a:pPr eaLnBrk="1" hangingPunct="1"/>
            <a:r>
              <a:rPr lang="en-US" altLang="en-US" b="1" dirty="0"/>
              <a:t>Making joins less complicated using subquery</a:t>
            </a:r>
            <a:r>
              <a:rPr lang="en-US" altLang="en-US" dirty="0"/>
              <a:t>. It's better to reduce table sizes before joining them.</a:t>
            </a:r>
          </a:p>
          <a:p>
            <a:pPr lvl="1"/>
            <a:r>
              <a:rPr lang="en-US" altLang="en-US" dirty="0"/>
              <a:t>For example, </a:t>
            </a:r>
          </a:p>
          <a:p>
            <a:pPr lvl="1" eaLnBrk="1" hangingPunct="1">
              <a:buFont typeface="Wingdings" panose="05000000000000000000" pitchFamily="2" charset="2"/>
              <a:buNone/>
            </a:pPr>
            <a:r>
              <a:rPr lang="en-US" altLang="en-US" b="1" dirty="0">
                <a:solidFill>
                  <a:srgbClr val="0000FF"/>
                </a:solidFill>
              </a:rPr>
              <a:t>Don’t:</a:t>
            </a:r>
            <a:r>
              <a:rPr lang="en-US" altLang="en-US" dirty="0">
                <a:solidFill>
                  <a:srgbClr val="0000FF"/>
                </a:solidFill>
              </a:rPr>
              <a:t>  </a:t>
            </a:r>
            <a:r>
              <a:rPr lang="en-US" altLang="en-US" noProof="1">
                <a:solidFill>
                  <a:srgbClr val="808080"/>
                </a:solidFill>
              </a:rPr>
              <a:t>SELECT teams.conference AS conference, players.school_name,</a:t>
            </a:r>
          </a:p>
          <a:p>
            <a:pPr lvl="1" eaLnBrk="1" hangingPunct="1">
              <a:buFont typeface="Wingdings" panose="05000000000000000000" pitchFamily="2" charset="2"/>
              <a:buNone/>
            </a:pPr>
            <a:r>
              <a:rPr lang="en-US" altLang="en-US" noProof="1">
                <a:solidFill>
                  <a:srgbClr val="808080"/>
                </a:solidFill>
              </a:rPr>
              <a:t>            COUNT(1) AS noofplayers</a:t>
            </a:r>
          </a:p>
          <a:p>
            <a:pPr lvl="1" eaLnBrk="1" hangingPunct="1">
              <a:buFont typeface="Wingdings" panose="05000000000000000000" pitchFamily="2" charset="2"/>
              <a:buNone/>
            </a:pPr>
            <a:r>
              <a:rPr lang="en-US" altLang="en-US" noProof="1">
                <a:solidFill>
                  <a:srgbClr val="808080"/>
                </a:solidFill>
              </a:rPr>
              <a:t>            FROM players</a:t>
            </a:r>
          </a:p>
          <a:p>
            <a:pPr lvl="1" eaLnBrk="1" hangingPunct="1">
              <a:buFont typeface="Wingdings" panose="05000000000000000000" pitchFamily="2" charset="2"/>
              <a:buNone/>
            </a:pPr>
            <a:r>
              <a:rPr lang="en-US" altLang="en-US" noProof="1">
                <a:solidFill>
                  <a:srgbClr val="808080"/>
                </a:solidFill>
              </a:rPr>
              <a:t>            JOIN teams</a:t>
            </a:r>
          </a:p>
          <a:p>
            <a:pPr lvl="1" eaLnBrk="1" hangingPunct="1">
              <a:buFont typeface="Wingdings" panose="05000000000000000000" pitchFamily="2" charset="2"/>
              <a:buNone/>
            </a:pPr>
            <a:r>
              <a:rPr lang="en-US" altLang="en-US" noProof="1">
                <a:solidFill>
                  <a:srgbClr val="808080"/>
                </a:solidFill>
              </a:rPr>
              <a:t>            ON teams.school_name = players.school_name</a:t>
            </a:r>
          </a:p>
          <a:p>
            <a:pPr lvl="1" eaLnBrk="1" hangingPunct="1">
              <a:buFont typeface="Wingdings" panose="05000000000000000000" pitchFamily="2" charset="2"/>
              <a:buNone/>
            </a:pPr>
            <a:r>
              <a:rPr lang="en-US" altLang="en-US" noProof="1">
                <a:solidFill>
                  <a:srgbClr val="808080"/>
                </a:solidFill>
              </a:rPr>
              <a:t>            GROUP BY teams.conference, players.school_name;</a:t>
            </a:r>
          </a:p>
          <a:p>
            <a:pPr lvl="1" eaLnBrk="1" hangingPunct="1">
              <a:buFont typeface="Wingdings" panose="05000000000000000000" pitchFamily="2" charset="2"/>
              <a:buNone/>
            </a:pPr>
            <a:endParaRPr lang="en-US" altLang="en-US" noProof="1">
              <a:solidFill>
                <a:srgbClr val="808080"/>
              </a:solidFill>
            </a:endParaRPr>
          </a:p>
          <a:p>
            <a:pPr lvl="1">
              <a:buNone/>
            </a:pPr>
            <a:r>
              <a:rPr lang="en-US" altLang="en-US" b="1" dirty="0">
                <a:solidFill>
                  <a:srgbClr val="0000FF"/>
                </a:solidFill>
              </a:rPr>
              <a:t>Do:</a:t>
            </a:r>
            <a:r>
              <a:rPr lang="en-US" altLang="en-US" dirty="0">
                <a:solidFill>
                  <a:srgbClr val="0000FF"/>
                </a:solidFill>
              </a:rPr>
              <a:t>     </a:t>
            </a:r>
            <a:r>
              <a:rPr lang="en-US" altLang="en-US" dirty="0">
                <a:solidFill>
                  <a:srgbClr val="808080"/>
                </a:solidFill>
              </a:rPr>
              <a:t>SELECT </a:t>
            </a:r>
            <a:r>
              <a:rPr lang="en-US" altLang="en-US" dirty="0" err="1">
                <a:solidFill>
                  <a:srgbClr val="808080"/>
                </a:solidFill>
              </a:rPr>
              <a:t>teams.conference</a:t>
            </a:r>
            <a:r>
              <a:rPr lang="en-US" altLang="en-US" dirty="0">
                <a:solidFill>
                  <a:srgbClr val="808080"/>
                </a:solidFill>
              </a:rPr>
              <a:t>,</a:t>
            </a:r>
          </a:p>
          <a:p>
            <a:pPr lvl="1">
              <a:buNone/>
            </a:pPr>
            <a:r>
              <a:rPr lang="en-US" altLang="en-US" dirty="0">
                <a:solidFill>
                  <a:srgbClr val="808080"/>
                </a:solidFill>
              </a:rPr>
              <a:t>           sub.*</a:t>
            </a:r>
          </a:p>
          <a:p>
            <a:pPr lvl="1">
              <a:buNone/>
            </a:pPr>
            <a:r>
              <a:rPr lang="en-US" altLang="en-US" dirty="0">
                <a:solidFill>
                  <a:srgbClr val="808080"/>
                </a:solidFill>
              </a:rPr>
              <a:t> 	       FROM (</a:t>
            </a:r>
          </a:p>
          <a:p>
            <a:pPr lvl="1">
              <a:buNone/>
            </a:pPr>
            <a:r>
              <a:rPr lang="en-US" altLang="en-US" dirty="0">
                <a:solidFill>
                  <a:srgbClr val="808080"/>
                </a:solidFill>
              </a:rPr>
              <a:t>           SELECT </a:t>
            </a:r>
            <a:r>
              <a:rPr lang="en-US" altLang="en-US" dirty="0" err="1">
                <a:solidFill>
                  <a:srgbClr val="808080"/>
                </a:solidFill>
              </a:rPr>
              <a:t>players.school_name</a:t>
            </a:r>
            <a:r>
              <a:rPr lang="en-US" altLang="en-US" dirty="0">
                <a:solidFill>
                  <a:srgbClr val="808080"/>
                </a:solidFill>
              </a:rPr>
              <a:t>, COUNT(*) AS </a:t>
            </a:r>
            <a:r>
              <a:rPr lang="en-US" altLang="en-US" dirty="0" err="1">
                <a:solidFill>
                  <a:srgbClr val="808080"/>
                </a:solidFill>
              </a:rPr>
              <a:t>noofplayers</a:t>
            </a:r>
            <a:endParaRPr lang="en-US" altLang="en-US" dirty="0">
              <a:solidFill>
                <a:srgbClr val="808080"/>
              </a:solidFill>
            </a:endParaRPr>
          </a:p>
          <a:p>
            <a:pPr lvl="1">
              <a:buNone/>
            </a:pPr>
            <a:r>
              <a:rPr lang="en-US" altLang="en-US" dirty="0">
                <a:solidFill>
                  <a:srgbClr val="808080"/>
                </a:solidFill>
              </a:rPr>
              <a:t>           FROM players</a:t>
            </a:r>
          </a:p>
          <a:p>
            <a:pPr lvl="1">
              <a:buNone/>
            </a:pPr>
            <a:r>
              <a:rPr lang="en-US" altLang="en-US" dirty="0">
                <a:solidFill>
                  <a:srgbClr val="808080"/>
                </a:solidFill>
              </a:rPr>
              <a:t>           GROUP BY </a:t>
            </a:r>
            <a:r>
              <a:rPr lang="en-US" altLang="en-US" dirty="0" err="1">
                <a:solidFill>
                  <a:srgbClr val="808080"/>
                </a:solidFill>
              </a:rPr>
              <a:t>players.school_name</a:t>
            </a:r>
            <a:endParaRPr lang="en-US" altLang="en-US" dirty="0">
              <a:solidFill>
                <a:srgbClr val="808080"/>
              </a:solidFill>
            </a:endParaRPr>
          </a:p>
          <a:p>
            <a:pPr lvl="1">
              <a:buNone/>
            </a:pPr>
            <a:r>
              <a:rPr lang="en-US" altLang="en-US" dirty="0">
                <a:solidFill>
                  <a:srgbClr val="808080"/>
                </a:solidFill>
              </a:rPr>
              <a:t>           ) sub</a:t>
            </a:r>
          </a:p>
          <a:p>
            <a:pPr lvl="1">
              <a:buNone/>
            </a:pPr>
            <a:r>
              <a:rPr lang="en-US" altLang="en-US" dirty="0">
                <a:solidFill>
                  <a:srgbClr val="808080"/>
                </a:solidFill>
              </a:rPr>
              <a:t>          JOIN teams</a:t>
            </a:r>
          </a:p>
          <a:p>
            <a:pPr lvl="1">
              <a:buNone/>
            </a:pPr>
            <a:r>
              <a:rPr lang="en-US" altLang="en-US" dirty="0">
                <a:solidFill>
                  <a:srgbClr val="808080"/>
                </a:solidFill>
              </a:rPr>
              <a:t>          ON </a:t>
            </a:r>
            <a:r>
              <a:rPr lang="en-US" altLang="en-US" dirty="0" err="1">
                <a:solidFill>
                  <a:srgbClr val="808080"/>
                </a:solidFill>
              </a:rPr>
              <a:t>teams.school_name</a:t>
            </a:r>
            <a:r>
              <a:rPr lang="en-US" altLang="en-US" dirty="0">
                <a:solidFill>
                  <a:srgbClr val="808080"/>
                </a:solidFill>
              </a:rPr>
              <a:t> = </a:t>
            </a:r>
            <a:r>
              <a:rPr lang="en-US" altLang="en-US" dirty="0" err="1">
                <a:solidFill>
                  <a:srgbClr val="808080"/>
                </a:solidFill>
              </a:rPr>
              <a:t>sub.school_name</a:t>
            </a:r>
            <a:r>
              <a:rPr lang="en-US" altLang="en-US" dirty="0">
                <a:solidFill>
                  <a:srgbClr val="808080"/>
                </a:solidFill>
              </a:rPr>
              <a:t>;</a:t>
            </a:r>
            <a:endParaRPr lang="en-US" altLang="en-US" noProof="1">
              <a:solidFill>
                <a:srgbClr val="808080"/>
              </a:solidFill>
            </a:endParaRPr>
          </a:p>
          <a:p>
            <a:r>
              <a:rPr lang="en-US" altLang="en-US" noProof="1"/>
              <a:t>Say players table has some 30k rows that needs to be evaluated for matches in the other table. But if the players table was pre-aggregated, number of rows that need to be evaluated in the join can be reduced.</a:t>
            </a:r>
          </a:p>
          <a:p>
            <a:endParaRPr lang="en-US" altLang="en-US" noProof="1"/>
          </a:p>
          <a:p>
            <a:r>
              <a:rPr lang="en-US" altLang="en-US" noProof="1"/>
              <a:t>Read more on this here - </a:t>
            </a:r>
            <a:r>
              <a:rPr lang="en-US" altLang="en-US" noProof="1">
                <a:solidFill>
                  <a:srgbClr val="808080"/>
                </a:solidFill>
                <a:hlinkClick r:id="rId2"/>
              </a:rPr>
              <a:t>https://mode.com/sql-tutorial/sql-performance-tuning/</a:t>
            </a:r>
            <a:endParaRPr lang="en-US" altLang="en-US" noProof="1">
              <a:solidFill>
                <a:srgbClr val="808080"/>
              </a:solidFill>
            </a:endParaRPr>
          </a:p>
          <a:p>
            <a:endParaRPr lang="en-US" altLang="en-US" noProof="1">
              <a:solidFill>
                <a:srgbClr val="808080"/>
              </a:solidFill>
            </a:endParaRPr>
          </a:p>
        </p:txBody>
      </p:sp>
    </p:spTree>
    <p:extLst>
      <p:ext uri="{BB962C8B-B14F-4D97-AF65-F5344CB8AC3E}">
        <p14:creationId xmlns:p14="http://schemas.microsoft.com/office/powerpoint/2010/main" val="4282642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26D90BEA-0815-43C2-82CA-E9F0CE5388DB}"/>
              </a:ext>
            </a:extLst>
          </p:cNvPr>
          <p:cNvSpPr>
            <a:spLocks noGrp="1" noChangeArrowheads="1"/>
          </p:cNvSpPr>
          <p:nvPr>
            <p:ph type="title"/>
          </p:nvPr>
        </p:nvSpPr>
        <p:spPr/>
        <p:txBody>
          <a:bodyPr/>
          <a:lstStyle/>
          <a:p>
            <a:pPr eaLnBrk="1" hangingPunct="1"/>
            <a:r>
              <a:rPr lang="en-US" altLang="en-US">
                <a:latin typeface="Arial" panose="020B0604020202020204" pitchFamily="34" charset="0"/>
              </a:rPr>
              <a:t>WITH common_table_expression </a:t>
            </a:r>
          </a:p>
        </p:txBody>
      </p:sp>
      <p:sp>
        <p:nvSpPr>
          <p:cNvPr id="94211" name="Rectangle 3">
            <a:extLst>
              <a:ext uri="{FF2B5EF4-FFF2-40B4-BE49-F238E27FC236}">
                <a16:creationId xmlns:a16="http://schemas.microsoft.com/office/drawing/2014/main" id="{00B4D8BF-D4B3-4203-A243-D93ED278F4ED}"/>
              </a:ext>
            </a:extLst>
          </p:cNvPr>
          <p:cNvSpPr>
            <a:spLocks noGrp="1" noChangeArrowheads="1"/>
          </p:cNvSpPr>
          <p:nvPr>
            <p:ph type="body" idx="1"/>
          </p:nvPr>
        </p:nvSpPr>
        <p:spPr/>
        <p:txBody>
          <a:bodyPr/>
          <a:lstStyle/>
          <a:p>
            <a:pPr eaLnBrk="1" hangingPunct="1"/>
            <a:r>
              <a:rPr lang="en-US" altLang="en-US"/>
              <a:t>Specifies a temporary named result set, known as a common table expression (CTE). This is derived from a simple query and defined within the execution scope of a SELECT, INSERT, UPDATE, or DELETE statement. This clause can also be used in a CREATE VIEW statement as part of its defining SELECT statement. A common table expression can include references to itself. This is referred to as a recursive common table expression.</a:t>
            </a:r>
          </a:p>
          <a:p>
            <a:pPr eaLnBrk="1" hangingPunct="1"/>
            <a:endParaRPr lang="en-US" altLang="en-US"/>
          </a:p>
          <a:p>
            <a:pPr eaLnBrk="1" hangingPunct="1"/>
            <a:r>
              <a:rPr lang="en-US" altLang="en-US"/>
              <a:t>Example1: With makes query easy to read</a:t>
            </a:r>
          </a:p>
          <a:p>
            <a:pPr lvl="1" eaLnBrk="1" hangingPunct="1">
              <a:buFont typeface="Wingdings" panose="05000000000000000000" pitchFamily="2" charset="2"/>
              <a:buNone/>
            </a:pPr>
            <a:r>
              <a:rPr lang="en-US" altLang="en-US" noProof="1">
                <a:solidFill>
                  <a:srgbClr val="808080"/>
                </a:solidFill>
              </a:rPr>
              <a:t>WITH DirReps (Manager, DirectReports) AS </a:t>
            </a:r>
          </a:p>
          <a:p>
            <a:pPr lvl="1" eaLnBrk="1" hangingPunct="1">
              <a:buFont typeface="Wingdings" panose="05000000000000000000" pitchFamily="2" charset="2"/>
              <a:buNone/>
            </a:pPr>
            <a:r>
              <a:rPr lang="en-US" altLang="en-US" noProof="1">
                <a:solidFill>
                  <a:srgbClr val="808080"/>
                </a:solidFill>
              </a:rPr>
              <a:t>(</a:t>
            </a:r>
          </a:p>
          <a:p>
            <a:pPr lvl="1" eaLnBrk="1" hangingPunct="1">
              <a:buFont typeface="Wingdings" panose="05000000000000000000" pitchFamily="2" charset="2"/>
              <a:buNone/>
            </a:pPr>
            <a:r>
              <a:rPr lang="en-US" altLang="en-US" noProof="1">
                <a:solidFill>
                  <a:srgbClr val="808080"/>
                </a:solidFill>
              </a:rPr>
              <a:t>    SELECT ManagerID, COUNT(*) AS DirectReports</a:t>
            </a:r>
          </a:p>
          <a:p>
            <a:pPr lvl="1" eaLnBrk="1" hangingPunct="1">
              <a:buFont typeface="Wingdings" panose="05000000000000000000" pitchFamily="2" charset="2"/>
              <a:buNone/>
            </a:pPr>
            <a:r>
              <a:rPr lang="en-US" altLang="en-US" noProof="1">
                <a:solidFill>
                  <a:srgbClr val="808080"/>
                </a:solidFill>
              </a:rPr>
              <a:t>    FROM HumanResources.Employee</a:t>
            </a:r>
          </a:p>
          <a:p>
            <a:pPr lvl="1" eaLnBrk="1" hangingPunct="1">
              <a:buFont typeface="Wingdings" panose="05000000000000000000" pitchFamily="2" charset="2"/>
              <a:buNone/>
            </a:pPr>
            <a:r>
              <a:rPr lang="en-US" altLang="en-US" noProof="1">
                <a:solidFill>
                  <a:srgbClr val="808080"/>
                </a:solidFill>
              </a:rPr>
              <a:t>    GROUP BY ManagerID</a:t>
            </a:r>
          </a:p>
          <a:p>
            <a:pPr lvl="1" eaLnBrk="1" hangingPunct="1">
              <a:buFont typeface="Wingdings" panose="05000000000000000000" pitchFamily="2" charset="2"/>
              <a:buNone/>
            </a:pPr>
            <a:r>
              <a:rPr lang="en-US" altLang="en-US" noProof="1">
                <a:solidFill>
                  <a:srgbClr val="808080"/>
                </a:solidFill>
              </a:rPr>
              <a:t>) </a:t>
            </a:r>
          </a:p>
          <a:p>
            <a:pPr lvl="1" eaLnBrk="1" hangingPunct="1">
              <a:buFont typeface="Wingdings" panose="05000000000000000000" pitchFamily="2" charset="2"/>
              <a:buNone/>
            </a:pPr>
            <a:r>
              <a:rPr lang="en-US" altLang="en-US" noProof="1">
                <a:solidFill>
                  <a:srgbClr val="808080"/>
                </a:solidFill>
              </a:rPr>
              <a:t>SELECT AVG(DirectReports) AS [Average Number of Direct Reports]</a:t>
            </a:r>
          </a:p>
          <a:p>
            <a:pPr lvl="1" eaLnBrk="1" hangingPunct="1">
              <a:buFont typeface="Wingdings" panose="05000000000000000000" pitchFamily="2" charset="2"/>
              <a:buNone/>
            </a:pPr>
            <a:r>
              <a:rPr lang="en-US" altLang="en-US" noProof="1">
                <a:solidFill>
                  <a:srgbClr val="808080"/>
                </a:solidFill>
              </a:rPr>
              <a:t>FROM DirReps </a:t>
            </a:r>
          </a:p>
          <a:p>
            <a:pPr lvl="1" eaLnBrk="1" hangingPunct="1">
              <a:buFont typeface="Wingdings" panose="05000000000000000000" pitchFamily="2" charset="2"/>
              <a:buNone/>
            </a:pPr>
            <a:r>
              <a:rPr lang="en-US" altLang="en-US" noProof="1">
                <a:solidFill>
                  <a:srgbClr val="808080"/>
                </a:solidFill>
              </a:rPr>
              <a:t>WHERE DirectReports&gt;= 2 ;</a:t>
            </a:r>
            <a:endParaRPr lang="en-US" altLang="en-US">
              <a:solidFill>
                <a:srgbClr val="808080"/>
              </a:solidFill>
            </a:endParaRPr>
          </a:p>
          <a:p>
            <a:pPr eaLnBrk="1" hangingPunct="1">
              <a:buFont typeface="Wingdings" panose="05000000000000000000" pitchFamily="2" charset="2"/>
              <a:buNone/>
            </a:pPr>
            <a:endParaRPr lang="en-US" altLang="en-US" sz="1400">
              <a:solidFill>
                <a:srgbClr val="80808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2DF75833-AD7B-453B-9C71-5502912CF06F}"/>
              </a:ext>
            </a:extLst>
          </p:cNvPr>
          <p:cNvSpPr>
            <a:spLocks noGrp="1" noChangeArrowheads="1"/>
          </p:cNvSpPr>
          <p:nvPr>
            <p:ph type="title"/>
          </p:nvPr>
        </p:nvSpPr>
        <p:spPr/>
        <p:txBody>
          <a:bodyPr/>
          <a:lstStyle/>
          <a:p>
            <a:pPr eaLnBrk="1" hangingPunct="1"/>
            <a:r>
              <a:rPr lang="en-US" altLang="en-US">
                <a:latin typeface="Arial" panose="020B0604020202020204" pitchFamily="34" charset="0"/>
              </a:rPr>
              <a:t>WITH common_table_expression </a:t>
            </a:r>
          </a:p>
        </p:txBody>
      </p:sp>
      <p:sp>
        <p:nvSpPr>
          <p:cNvPr id="95235" name="Rectangle 3">
            <a:extLst>
              <a:ext uri="{FF2B5EF4-FFF2-40B4-BE49-F238E27FC236}">
                <a16:creationId xmlns:a16="http://schemas.microsoft.com/office/drawing/2014/main" id="{F524FD77-78B9-4D20-B43D-08AB10980398}"/>
              </a:ext>
            </a:extLst>
          </p:cNvPr>
          <p:cNvSpPr>
            <a:spLocks noGrp="1" noChangeArrowheads="1"/>
          </p:cNvSpPr>
          <p:nvPr>
            <p:ph type="body" idx="1"/>
          </p:nvPr>
        </p:nvSpPr>
        <p:spPr/>
        <p:txBody>
          <a:bodyPr/>
          <a:lstStyle/>
          <a:p>
            <a:pPr eaLnBrk="1" hangingPunct="1">
              <a:buFont typeface="Wingdings" panose="05000000000000000000" pitchFamily="2" charset="2"/>
              <a:buNone/>
            </a:pPr>
            <a:endParaRPr lang="en-US" altLang="en-US"/>
          </a:p>
          <a:p>
            <a:pPr eaLnBrk="1" hangingPunct="1"/>
            <a:r>
              <a:rPr lang="en-US" altLang="en-US"/>
              <a:t>Example2: Referencing a common table expression more than one time </a:t>
            </a:r>
          </a:p>
          <a:p>
            <a:pPr lvl="1" eaLnBrk="1" hangingPunct="1">
              <a:buFont typeface="Wingdings" panose="05000000000000000000" pitchFamily="2" charset="2"/>
              <a:buNone/>
            </a:pPr>
            <a:r>
              <a:rPr lang="en-US" altLang="en-US" noProof="1">
                <a:solidFill>
                  <a:srgbClr val="808080"/>
                </a:solidFill>
              </a:rPr>
              <a:t>WITH Sales_CTE (SalesPersonID, NumberOfOrders, MaxDate)</a:t>
            </a:r>
          </a:p>
          <a:p>
            <a:pPr lvl="1" eaLnBrk="1" hangingPunct="1">
              <a:buFont typeface="Wingdings" panose="05000000000000000000" pitchFamily="2" charset="2"/>
              <a:buNone/>
            </a:pPr>
            <a:r>
              <a:rPr lang="en-US" altLang="en-US" noProof="1">
                <a:solidFill>
                  <a:srgbClr val="808080"/>
                </a:solidFill>
              </a:rPr>
              <a:t>AS</a:t>
            </a:r>
          </a:p>
          <a:p>
            <a:pPr lvl="1" eaLnBrk="1" hangingPunct="1">
              <a:buFont typeface="Wingdings" panose="05000000000000000000" pitchFamily="2" charset="2"/>
              <a:buNone/>
            </a:pPr>
            <a:r>
              <a:rPr lang="en-US" altLang="en-US" noProof="1">
                <a:solidFill>
                  <a:srgbClr val="808080"/>
                </a:solidFill>
              </a:rPr>
              <a:t>(</a:t>
            </a:r>
          </a:p>
          <a:p>
            <a:pPr lvl="1" eaLnBrk="1" hangingPunct="1">
              <a:buFont typeface="Wingdings" panose="05000000000000000000" pitchFamily="2" charset="2"/>
              <a:buNone/>
            </a:pPr>
            <a:r>
              <a:rPr lang="en-US" altLang="en-US" noProof="1">
                <a:solidFill>
                  <a:srgbClr val="808080"/>
                </a:solidFill>
              </a:rPr>
              <a:t>    SELECT SalesPersonID, COUNT(*), MAX(OrderDate)</a:t>
            </a:r>
          </a:p>
          <a:p>
            <a:pPr lvl="1" eaLnBrk="1" hangingPunct="1">
              <a:buFont typeface="Wingdings" panose="05000000000000000000" pitchFamily="2" charset="2"/>
              <a:buNone/>
            </a:pPr>
            <a:r>
              <a:rPr lang="en-US" altLang="en-US" noProof="1">
                <a:solidFill>
                  <a:srgbClr val="808080"/>
                </a:solidFill>
              </a:rPr>
              <a:t>    FROM Sales.SalesOrderHeader</a:t>
            </a:r>
          </a:p>
          <a:p>
            <a:pPr lvl="1" eaLnBrk="1" hangingPunct="1">
              <a:buFont typeface="Wingdings" panose="05000000000000000000" pitchFamily="2" charset="2"/>
              <a:buNone/>
            </a:pPr>
            <a:r>
              <a:rPr lang="en-US" altLang="en-US" noProof="1">
                <a:solidFill>
                  <a:srgbClr val="808080"/>
                </a:solidFill>
              </a:rPr>
              <a:t>    GROUP BY SalesPersonID</a:t>
            </a:r>
          </a:p>
          <a:p>
            <a:pPr lvl="1" eaLnBrk="1" hangingPunct="1">
              <a:buFont typeface="Wingdings" panose="05000000000000000000" pitchFamily="2" charset="2"/>
              <a:buNone/>
            </a:pPr>
            <a:r>
              <a:rPr lang="en-US" altLang="en-US" noProof="1">
                <a:solidFill>
                  <a:srgbClr val="808080"/>
                </a:solidFill>
              </a:rPr>
              <a:t>)</a:t>
            </a:r>
          </a:p>
          <a:p>
            <a:pPr lvl="1" eaLnBrk="1" hangingPunct="1">
              <a:buFont typeface="Wingdings" panose="05000000000000000000" pitchFamily="2" charset="2"/>
              <a:buNone/>
            </a:pPr>
            <a:r>
              <a:rPr lang="en-US" altLang="en-US" noProof="1">
                <a:solidFill>
                  <a:srgbClr val="808080"/>
                </a:solidFill>
              </a:rPr>
              <a:t>SELECT E.EmployeeID, OS.NumberOfOrders, OS.MaxDate,</a:t>
            </a:r>
          </a:p>
          <a:p>
            <a:pPr lvl="1" eaLnBrk="1" hangingPunct="1">
              <a:buFont typeface="Wingdings" panose="05000000000000000000" pitchFamily="2" charset="2"/>
              <a:buNone/>
            </a:pPr>
            <a:r>
              <a:rPr lang="en-US" altLang="en-US" noProof="1">
                <a:solidFill>
                  <a:srgbClr val="808080"/>
                </a:solidFill>
              </a:rPr>
              <a:t>    E.ManagerID, OM.NumberOfOrders, OM.MaxDate</a:t>
            </a:r>
          </a:p>
          <a:p>
            <a:pPr lvl="1" eaLnBrk="1" hangingPunct="1">
              <a:buFont typeface="Wingdings" panose="05000000000000000000" pitchFamily="2" charset="2"/>
              <a:buNone/>
            </a:pPr>
            <a:r>
              <a:rPr lang="en-US" altLang="en-US" noProof="1">
                <a:solidFill>
                  <a:srgbClr val="808080"/>
                </a:solidFill>
              </a:rPr>
              <a:t>FROM HumanResources.Employee AS E</a:t>
            </a:r>
          </a:p>
          <a:p>
            <a:pPr lvl="1" eaLnBrk="1" hangingPunct="1">
              <a:buFont typeface="Wingdings" panose="05000000000000000000" pitchFamily="2" charset="2"/>
              <a:buNone/>
            </a:pPr>
            <a:r>
              <a:rPr lang="en-US" altLang="en-US" noProof="1">
                <a:solidFill>
                  <a:srgbClr val="808080"/>
                </a:solidFill>
              </a:rPr>
              <a:t>    JOIN Sales_CTE AS OS</a:t>
            </a:r>
          </a:p>
          <a:p>
            <a:pPr lvl="1" eaLnBrk="1" hangingPunct="1">
              <a:buFont typeface="Wingdings" panose="05000000000000000000" pitchFamily="2" charset="2"/>
              <a:buNone/>
            </a:pPr>
            <a:r>
              <a:rPr lang="en-US" altLang="en-US" noProof="1">
                <a:solidFill>
                  <a:srgbClr val="808080"/>
                </a:solidFill>
              </a:rPr>
              <a:t>    ON E.EmployeeID = OS.SalesPersonID</a:t>
            </a:r>
          </a:p>
          <a:p>
            <a:pPr lvl="1" eaLnBrk="1" hangingPunct="1">
              <a:buFont typeface="Wingdings" panose="05000000000000000000" pitchFamily="2" charset="2"/>
              <a:buNone/>
            </a:pPr>
            <a:r>
              <a:rPr lang="en-US" altLang="en-US" noProof="1">
                <a:solidFill>
                  <a:srgbClr val="808080"/>
                </a:solidFill>
              </a:rPr>
              <a:t>    LEFT OUTER JOIN Sales_CTE AS OM</a:t>
            </a:r>
          </a:p>
          <a:p>
            <a:pPr lvl="1" eaLnBrk="1" hangingPunct="1">
              <a:buFont typeface="Wingdings" panose="05000000000000000000" pitchFamily="2" charset="2"/>
              <a:buNone/>
            </a:pPr>
            <a:r>
              <a:rPr lang="en-US" altLang="en-US" noProof="1">
                <a:solidFill>
                  <a:srgbClr val="808080"/>
                </a:solidFill>
              </a:rPr>
              <a:t>    ON E.ManagerID = OM.SalesPersonID</a:t>
            </a:r>
          </a:p>
          <a:p>
            <a:pPr lvl="1" eaLnBrk="1" hangingPunct="1">
              <a:buFont typeface="Wingdings" panose="05000000000000000000" pitchFamily="2" charset="2"/>
              <a:buNone/>
            </a:pPr>
            <a:r>
              <a:rPr lang="en-US" altLang="en-US" noProof="1">
                <a:solidFill>
                  <a:srgbClr val="808080"/>
                </a:solidFill>
              </a:rPr>
              <a:t>ORDER BY E.EmployeeID;</a:t>
            </a:r>
            <a:r>
              <a:rPr lang="en-US" altLang="en-US">
                <a:solidFill>
                  <a:srgbClr val="808080"/>
                </a:solidFill>
              </a:rPr>
              <a:t> </a:t>
            </a:r>
          </a:p>
        </p:txBody>
      </p:sp>
      <p:sp>
        <p:nvSpPr>
          <p:cNvPr id="95236" name="Oval 5">
            <a:extLst>
              <a:ext uri="{FF2B5EF4-FFF2-40B4-BE49-F238E27FC236}">
                <a16:creationId xmlns:a16="http://schemas.microsoft.com/office/drawing/2014/main" id="{EFD8262D-1BD3-4693-B6A6-A027E5230F3A}"/>
              </a:ext>
            </a:extLst>
          </p:cNvPr>
          <p:cNvSpPr>
            <a:spLocks noChangeArrowheads="1"/>
          </p:cNvSpPr>
          <p:nvPr/>
        </p:nvSpPr>
        <p:spPr bwMode="auto">
          <a:xfrm>
            <a:off x="9096375" y="4267200"/>
            <a:ext cx="12954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sz="1200">
                <a:latin typeface="Arial Narrow" panose="020B0606020202030204" pitchFamily="34" charset="0"/>
              </a:rPr>
              <a:t>CTE referred twice</a:t>
            </a:r>
          </a:p>
        </p:txBody>
      </p:sp>
      <p:sp>
        <p:nvSpPr>
          <p:cNvPr id="95237" name="Rectangle 6">
            <a:extLst>
              <a:ext uri="{FF2B5EF4-FFF2-40B4-BE49-F238E27FC236}">
                <a16:creationId xmlns:a16="http://schemas.microsoft.com/office/drawing/2014/main" id="{5BDBAD84-1467-4261-AB55-1884F52542DB}"/>
              </a:ext>
            </a:extLst>
          </p:cNvPr>
          <p:cNvSpPr>
            <a:spLocks noChangeArrowheads="1"/>
          </p:cNvSpPr>
          <p:nvPr/>
        </p:nvSpPr>
        <p:spPr bwMode="auto">
          <a:xfrm>
            <a:off x="3048000" y="4114800"/>
            <a:ext cx="9144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95238" name="Rectangle 7">
            <a:extLst>
              <a:ext uri="{FF2B5EF4-FFF2-40B4-BE49-F238E27FC236}">
                <a16:creationId xmlns:a16="http://schemas.microsoft.com/office/drawing/2014/main" id="{ED2A8896-E803-41D4-A92D-677507814927}"/>
              </a:ext>
            </a:extLst>
          </p:cNvPr>
          <p:cNvSpPr>
            <a:spLocks noChangeArrowheads="1"/>
          </p:cNvSpPr>
          <p:nvPr/>
        </p:nvSpPr>
        <p:spPr bwMode="auto">
          <a:xfrm>
            <a:off x="4191000" y="4648200"/>
            <a:ext cx="9144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cxnSp>
        <p:nvCxnSpPr>
          <p:cNvPr id="95239" name="AutoShape 8">
            <a:extLst>
              <a:ext uri="{FF2B5EF4-FFF2-40B4-BE49-F238E27FC236}">
                <a16:creationId xmlns:a16="http://schemas.microsoft.com/office/drawing/2014/main" id="{AEA8CABD-29EF-409C-8D74-7402F1CE0FFF}"/>
              </a:ext>
            </a:extLst>
          </p:cNvPr>
          <p:cNvCxnSpPr>
            <a:cxnSpLocks noChangeShapeType="1"/>
            <a:endCxn id="95236" idx="2"/>
          </p:cNvCxnSpPr>
          <p:nvPr/>
        </p:nvCxnSpPr>
        <p:spPr bwMode="auto">
          <a:xfrm>
            <a:off x="3962401" y="4114800"/>
            <a:ext cx="5133975" cy="45720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240" name="AutoShape 9">
            <a:extLst>
              <a:ext uri="{FF2B5EF4-FFF2-40B4-BE49-F238E27FC236}">
                <a16:creationId xmlns:a16="http://schemas.microsoft.com/office/drawing/2014/main" id="{B13883DF-0933-4F64-916D-8084F2CE699E}"/>
              </a:ext>
            </a:extLst>
          </p:cNvPr>
          <p:cNvCxnSpPr>
            <a:cxnSpLocks noChangeShapeType="1"/>
            <a:endCxn id="95236" idx="2"/>
          </p:cNvCxnSpPr>
          <p:nvPr/>
        </p:nvCxnSpPr>
        <p:spPr bwMode="auto">
          <a:xfrm flipV="1">
            <a:off x="5105401" y="4572000"/>
            <a:ext cx="3990975" cy="381000"/>
          </a:xfrm>
          <a:prstGeom prst="bentConnector3">
            <a:avLst>
              <a:gd name="adj1" fmla="val 3575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2">
            <a:extLst>
              <a:ext uri="{FF2B5EF4-FFF2-40B4-BE49-F238E27FC236}">
                <a16:creationId xmlns:a16="http://schemas.microsoft.com/office/drawing/2014/main" id="{269992B5-3381-42C1-8E92-F099843C9532}"/>
              </a:ext>
            </a:extLst>
          </p:cNvPr>
          <p:cNvSpPr>
            <a:spLocks noChangeArrowheads="1"/>
          </p:cNvSpPr>
          <p:nvPr/>
        </p:nvSpPr>
        <p:spPr bwMode="auto">
          <a:xfrm>
            <a:off x="1959300" y="1473200"/>
            <a:ext cx="8305800" cy="2286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93187" name="Rectangle 3">
            <a:extLst>
              <a:ext uri="{FF2B5EF4-FFF2-40B4-BE49-F238E27FC236}">
                <a16:creationId xmlns:a16="http://schemas.microsoft.com/office/drawing/2014/main" id="{E2B46A61-341F-4BE5-960B-B35D0B11F994}"/>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93188" name="Rectangle 4">
            <a:extLst>
              <a:ext uri="{FF2B5EF4-FFF2-40B4-BE49-F238E27FC236}">
                <a16:creationId xmlns:a16="http://schemas.microsoft.com/office/drawing/2014/main" id="{14A80F10-EDB5-46D9-8458-50C0C3428295}"/>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Intermediate SQL Skills</a:t>
            </a:r>
          </a:p>
          <a:p>
            <a:pPr lvl="1" eaLnBrk="1" hangingPunct="1"/>
            <a:r>
              <a:rPr lang="en-US" altLang="en-US" sz="1200" b="1" dirty="0"/>
              <a:t>With – Common Table Expression</a:t>
            </a:r>
          </a:p>
          <a:p>
            <a:pPr lvl="1" eaLnBrk="1" hangingPunct="1"/>
            <a:r>
              <a:rPr lang="en-US" altLang="en-US" sz="1200" b="1" dirty="0"/>
              <a:t>Correlated subquery</a:t>
            </a:r>
          </a:p>
          <a:p>
            <a:pPr lvl="1" eaLnBrk="1" hangingPunct="1"/>
            <a:r>
              <a:rPr lang="en-US" altLang="en-US" sz="1200" b="1" dirty="0"/>
              <a:t>Except and Intercept</a:t>
            </a:r>
          </a:p>
          <a:p>
            <a:pPr lvl="1"/>
            <a:r>
              <a:rPr lang="en-US" altLang="en-US" sz="1200" b="1" dirty="0"/>
              <a:t>Import/Export Data using SQL wizard</a:t>
            </a:r>
          </a:p>
          <a:p>
            <a:pPr lvl="1"/>
            <a:r>
              <a:rPr lang="en-US" altLang="en-US" sz="1200" b="1" dirty="0"/>
              <a:t>Performance Enhancement</a:t>
            </a:r>
          </a:p>
          <a:p>
            <a:pPr lvl="2"/>
            <a:r>
              <a:rPr lang="en-US" altLang="en-US" sz="1000" b="1" dirty="0"/>
              <a:t>WHERE Clause</a:t>
            </a:r>
          </a:p>
          <a:p>
            <a:pPr lvl="2"/>
            <a:r>
              <a:rPr lang="en-US" altLang="en-US" sz="1000" b="1" dirty="0"/>
              <a:t>EXISTS, JOIN, IN</a:t>
            </a:r>
          </a:p>
          <a:p>
            <a:pPr lvl="2"/>
            <a:r>
              <a:rPr lang="en-US" altLang="en-US" sz="1000" b="1" dirty="0"/>
              <a:t>DISTINCT and GROUP BY</a:t>
            </a:r>
          </a:p>
          <a:p>
            <a:pPr lvl="2"/>
            <a:r>
              <a:rPr lang="en-US" altLang="en-US" sz="1000" b="1" dirty="0"/>
              <a:t>UPDATE</a:t>
            </a:r>
          </a:p>
          <a:p>
            <a:pPr lvl="2"/>
            <a:r>
              <a:rPr lang="en-US" altLang="en-US" sz="1000" b="1" dirty="0"/>
              <a:t>COALESCE</a:t>
            </a:r>
          </a:p>
          <a:p>
            <a:pPr lvl="2"/>
            <a:r>
              <a:rPr lang="en-US" altLang="en-US" sz="1000" b="1" dirty="0"/>
              <a:t>Sub-query in JOIN</a:t>
            </a:r>
          </a:p>
          <a:p>
            <a:pPr lvl="1"/>
            <a:endParaRPr lang="en-US" altLang="en-US" sz="1200" b="1" dirty="0"/>
          </a:p>
          <a:p>
            <a:pPr eaLnBrk="1" hangingPunct="1"/>
            <a:endParaRPr lang="en-US" altLang="en-US" sz="1400" b="1" dirty="0"/>
          </a:p>
        </p:txBody>
      </p:sp>
    </p:spTree>
    <p:extLst>
      <p:ext uri="{BB962C8B-B14F-4D97-AF65-F5344CB8AC3E}">
        <p14:creationId xmlns:p14="http://schemas.microsoft.com/office/powerpoint/2010/main" val="253487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E1F94A57-BF65-43D2-B646-21ECA9BB1720}"/>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Correlated Subquery </a:t>
            </a:r>
          </a:p>
        </p:txBody>
      </p:sp>
      <p:sp>
        <p:nvSpPr>
          <p:cNvPr id="97283" name="Rectangle 3">
            <a:extLst>
              <a:ext uri="{FF2B5EF4-FFF2-40B4-BE49-F238E27FC236}">
                <a16:creationId xmlns:a16="http://schemas.microsoft.com/office/drawing/2014/main" id="{4CA98AE2-C78D-4AF5-89B4-E564E1CE7754}"/>
              </a:ext>
            </a:extLst>
          </p:cNvPr>
          <p:cNvSpPr>
            <a:spLocks noGrp="1" noChangeArrowheads="1"/>
          </p:cNvSpPr>
          <p:nvPr>
            <p:ph type="body" idx="1"/>
          </p:nvPr>
        </p:nvSpPr>
        <p:spPr/>
        <p:txBody>
          <a:bodyPr>
            <a:normAutofit lnSpcReduction="10000"/>
          </a:bodyPr>
          <a:lstStyle/>
          <a:p>
            <a:pPr eaLnBrk="1" hangingPunct="1"/>
            <a:r>
              <a:rPr lang="en-US" altLang="en-US"/>
              <a:t>Definition:</a:t>
            </a:r>
          </a:p>
          <a:p>
            <a:pPr lvl="1" eaLnBrk="1" hangingPunct="1"/>
            <a:r>
              <a:rPr lang="en-US" altLang="en-US"/>
              <a:t>A correlated subquery is a SELECT statement nested inside another T-SQL statement, which contains a reference to one or more columns in the outer query. </a:t>
            </a:r>
          </a:p>
          <a:p>
            <a:pPr lvl="1" eaLnBrk="1" hangingPunct="1"/>
            <a:r>
              <a:rPr lang="en-US" altLang="en-US"/>
              <a:t>The correlated subquery can be said to be dependent on the outer query. A correlated subquery will return a syntax errors if it is run by itself. </a:t>
            </a:r>
          </a:p>
          <a:p>
            <a:pPr lvl="1" eaLnBrk="1" hangingPunct="1"/>
            <a:endParaRPr lang="en-US" altLang="en-US"/>
          </a:p>
          <a:p>
            <a:pPr eaLnBrk="1" hangingPunct="1"/>
            <a:r>
              <a:rPr lang="en-US" altLang="en-US"/>
              <a:t>How does it work?</a:t>
            </a:r>
          </a:p>
          <a:p>
            <a:pPr lvl="1" eaLnBrk="1" hangingPunct="1"/>
            <a:r>
              <a:rPr lang="en-US" altLang="en-US"/>
              <a:t>A correlated subquery will be executed many times while processing the T-SQL statement that contains the correlated subquery. </a:t>
            </a:r>
          </a:p>
          <a:p>
            <a:pPr lvl="1" eaLnBrk="1" hangingPunct="1"/>
            <a:r>
              <a:rPr lang="en-US" altLang="en-US"/>
              <a:t>The correlated subquery will be run once for each candidate row selected by the outer query. The outer query columns, referenced in the correlated subquery, are replaced with values from the candidate row prior to each execution.</a:t>
            </a:r>
          </a:p>
          <a:p>
            <a:pPr lvl="1" eaLnBrk="1" hangingPunct="1"/>
            <a:r>
              <a:rPr lang="en-US" altLang="en-US"/>
              <a:t> Depending on the results of the execution of the correlated subquery, it will determine if the row of the outer query is returned in the final result set. </a:t>
            </a:r>
          </a:p>
          <a:p>
            <a:pPr lvl="1" eaLnBrk="1" hangingPunct="1"/>
            <a:endParaRPr lang="en-US" altLang="en-US"/>
          </a:p>
          <a:p>
            <a:pPr eaLnBrk="1" hangingPunct="1"/>
            <a:r>
              <a:rPr lang="en-US" altLang="en-US"/>
              <a:t>Example:</a:t>
            </a:r>
          </a:p>
          <a:p>
            <a:pPr lvl="1" eaLnBrk="1" hangingPunct="1">
              <a:buFont typeface="Wingdings" panose="05000000000000000000" pitchFamily="2" charset="2"/>
              <a:buNone/>
            </a:pPr>
            <a:r>
              <a:rPr lang="en-US" altLang="en-US" sz="1200" noProof="1">
                <a:solidFill>
                  <a:srgbClr val="808080"/>
                </a:solidFill>
                <a:cs typeface="Times New Roman" panose="02020603050405020304" pitchFamily="18" charset="0"/>
              </a:rPr>
              <a:t>SELECT     *</a:t>
            </a:r>
          </a:p>
          <a:p>
            <a:pPr lvl="1" eaLnBrk="1" hangingPunct="1">
              <a:buFont typeface="Wingdings" panose="05000000000000000000" pitchFamily="2" charset="2"/>
              <a:buNone/>
            </a:pPr>
            <a:r>
              <a:rPr lang="en-US" altLang="en-US" sz="1200" noProof="1">
                <a:solidFill>
                  <a:srgbClr val="808080"/>
                </a:solidFill>
                <a:cs typeface="Times New Roman" panose="02020603050405020304" pitchFamily="18" charset="0"/>
              </a:rPr>
              <a:t>FROM         T_Doctors</a:t>
            </a:r>
          </a:p>
          <a:p>
            <a:pPr lvl="1" eaLnBrk="1" hangingPunct="1">
              <a:buFont typeface="Wingdings" panose="05000000000000000000" pitchFamily="2" charset="2"/>
              <a:buNone/>
            </a:pPr>
            <a:r>
              <a:rPr lang="en-US" altLang="en-US" sz="1200" noProof="1">
                <a:solidFill>
                  <a:srgbClr val="808080"/>
                </a:solidFill>
                <a:cs typeface="Times New Roman" panose="02020603050405020304" pitchFamily="18" charset="0"/>
              </a:rPr>
              <a:t>WHERE     EXISTS</a:t>
            </a:r>
            <a:r>
              <a:rPr lang="en-US" altLang="en-US" sz="1200">
                <a:solidFill>
                  <a:srgbClr val="808080"/>
                </a:solidFill>
                <a:cs typeface="Times New Roman" panose="02020603050405020304" pitchFamily="18" charset="0"/>
              </a:rPr>
              <a:t> </a:t>
            </a:r>
            <a:r>
              <a:rPr lang="en-US" altLang="en-US" sz="1200" noProof="1">
                <a:solidFill>
                  <a:srgbClr val="808080"/>
                </a:solidFill>
                <a:cs typeface="Times New Roman" panose="02020603050405020304" pitchFamily="18" charset="0"/>
              </a:rPr>
              <a:t>(SELECT     DOCID</a:t>
            </a:r>
            <a:r>
              <a:rPr lang="en-US" altLang="en-US" sz="1200">
                <a:solidFill>
                  <a:srgbClr val="808080"/>
                </a:solidFill>
                <a:cs typeface="Times New Roman" panose="02020603050405020304" pitchFamily="18" charset="0"/>
              </a:rPr>
              <a:t> </a:t>
            </a:r>
            <a:r>
              <a:rPr lang="en-US" altLang="en-US" sz="1200" noProof="1">
                <a:solidFill>
                  <a:srgbClr val="808080"/>
                </a:solidFill>
                <a:cs typeface="Times New Roman" panose="02020603050405020304" pitchFamily="18" charset="0"/>
              </a:rPr>
              <a:t>FROM          T_Calls</a:t>
            </a:r>
          </a:p>
          <a:p>
            <a:pPr lvl="1" eaLnBrk="1" hangingPunct="1">
              <a:buFont typeface="Wingdings" panose="05000000000000000000" pitchFamily="2" charset="2"/>
              <a:buNone/>
            </a:pPr>
            <a:r>
              <a:rPr lang="en-US" altLang="en-US" sz="1200">
                <a:solidFill>
                  <a:srgbClr val="808080"/>
                </a:solidFill>
                <a:cs typeface="Times New Roman" panose="02020603050405020304" pitchFamily="18" charset="0"/>
              </a:rPr>
              <a:t>		</a:t>
            </a:r>
            <a:r>
              <a:rPr lang="en-US" altLang="en-US" sz="1200" noProof="1">
                <a:solidFill>
                  <a:srgbClr val="808080"/>
                </a:solidFill>
                <a:cs typeface="Times New Roman" panose="02020603050405020304" pitchFamily="18" charset="0"/>
              </a:rPr>
              <a:t>WHERE      (T_Doctors.DOCID = T_Calls.DOCID))</a:t>
            </a:r>
            <a:endParaRPr lang="en-US" altLang="en-US"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8C5BFC1E-AEA8-4C93-8C80-9ED062BCEF14}"/>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Correlated Subquery: Continued</a:t>
            </a:r>
          </a:p>
        </p:txBody>
      </p:sp>
      <p:sp>
        <p:nvSpPr>
          <p:cNvPr id="98307" name="Rectangle 3">
            <a:extLst>
              <a:ext uri="{FF2B5EF4-FFF2-40B4-BE49-F238E27FC236}">
                <a16:creationId xmlns:a16="http://schemas.microsoft.com/office/drawing/2014/main" id="{B3CFF9F8-5EF9-4434-812F-69760093C494}"/>
              </a:ext>
            </a:extLst>
          </p:cNvPr>
          <p:cNvSpPr>
            <a:spLocks noGrp="1" noChangeArrowheads="1"/>
          </p:cNvSpPr>
          <p:nvPr>
            <p:ph type="body" idx="1"/>
          </p:nvPr>
        </p:nvSpPr>
        <p:spPr/>
        <p:txBody>
          <a:bodyPr/>
          <a:lstStyle/>
          <a:p>
            <a:pPr eaLnBrk="1" hangingPunct="1"/>
            <a:r>
              <a:rPr lang="en-US" altLang="en-US"/>
              <a:t>Using Correlated Subquery With Select</a:t>
            </a:r>
          </a:p>
          <a:p>
            <a:pPr lvl="1" eaLnBrk="1" hangingPunct="1"/>
            <a:r>
              <a:rPr lang="en-US" altLang="en-US"/>
              <a:t>The code below is another example that uses a correlated subquery in the WHERE clause to display the top two customers, based on the dollar amount associated with their orders, per region. You might want to perform a query like this so you can reward these customers, since they buy the most per region. </a:t>
            </a:r>
          </a:p>
          <a:p>
            <a:pPr lvl="2" eaLnBrk="1" hangingPunct="1">
              <a:buFontTx/>
              <a:buNone/>
            </a:pPr>
            <a:r>
              <a:rPr lang="en-US" altLang="en-US" noProof="1">
                <a:solidFill>
                  <a:srgbClr val="808080"/>
                </a:solidFill>
              </a:rPr>
              <a:t>SELECT     CompanyName, ContactName, Address, City, Country, PostalCode</a:t>
            </a:r>
          </a:p>
          <a:p>
            <a:pPr lvl="2" eaLnBrk="1" hangingPunct="1">
              <a:buFontTx/>
              <a:buNone/>
            </a:pPr>
            <a:r>
              <a:rPr lang="en-US" altLang="en-US" noProof="1">
                <a:solidFill>
                  <a:srgbClr val="808080"/>
                </a:solidFill>
              </a:rPr>
              <a:t>FROM         Northwind.dbo.Customers AS OuterC</a:t>
            </a:r>
          </a:p>
          <a:p>
            <a:pPr lvl="2" eaLnBrk="1" hangingPunct="1">
              <a:buFontTx/>
              <a:buNone/>
            </a:pPr>
            <a:r>
              <a:rPr lang="en-US" altLang="en-US" noProof="1">
                <a:solidFill>
                  <a:srgbClr val="808080"/>
                </a:solidFill>
              </a:rPr>
              <a:t>WHERE     (CustomerID </a:t>
            </a:r>
            <a:r>
              <a:rPr lang="en-US" altLang="en-US">
                <a:solidFill>
                  <a:srgbClr val="808080"/>
                </a:solidFill>
              </a:rPr>
              <a:t>exists</a:t>
            </a:r>
            <a:endParaRPr lang="en-US" altLang="en-US" noProof="1">
              <a:solidFill>
                <a:srgbClr val="808080"/>
              </a:solidFill>
            </a:endParaRPr>
          </a:p>
          <a:p>
            <a:pPr lvl="2" eaLnBrk="1" hangingPunct="1">
              <a:buFontTx/>
              <a:buNone/>
            </a:pPr>
            <a:r>
              <a:rPr lang="en-US" altLang="en-US" noProof="1">
                <a:solidFill>
                  <a:srgbClr val="808080"/>
                </a:solidFill>
              </a:rPr>
              <a:t>                          (SELECT     TOP (2) InnerC.CustomerId</a:t>
            </a:r>
          </a:p>
          <a:p>
            <a:pPr lvl="2" eaLnBrk="1" hangingPunct="1">
              <a:buFontTx/>
              <a:buNone/>
            </a:pPr>
            <a:r>
              <a:rPr lang="en-US" altLang="en-US" noProof="1">
                <a:solidFill>
                  <a:srgbClr val="808080"/>
                </a:solidFill>
              </a:rPr>
              <a:t>                            FROM          Northwind.dbo.[Order Details] AS OD INNER JOIN</a:t>
            </a:r>
          </a:p>
          <a:p>
            <a:pPr lvl="2" eaLnBrk="1" hangingPunct="1">
              <a:buFontTx/>
              <a:buNone/>
            </a:pPr>
            <a:r>
              <a:rPr lang="en-US" altLang="en-US" noProof="1">
                <a:solidFill>
                  <a:srgbClr val="808080"/>
                </a:solidFill>
              </a:rPr>
              <a:t>                                                   Northwind.dbo.Orders AS O ON OD.OrderId = O.OrderID INNER JOIN</a:t>
            </a:r>
          </a:p>
          <a:p>
            <a:pPr lvl="2" eaLnBrk="1" hangingPunct="1">
              <a:buFontTx/>
              <a:buNone/>
            </a:pPr>
            <a:r>
              <a:rPr lang="en-US" altLang="en-US" noProof="1">
                <a:solidFill>
                  <a:srgbClr val="808080"/>
                </a:solidFill>
              </a:rPr>
              <a:t>                                                   Northwind.dbo.Customers AS InnerC ON O.CustomerID = InnerC.CustomerId</a:t>
            </a:r>
          </a:p>
          <a:p>
            <a:pPr lvl="2" eaLnBrk="1" hangingPunct="1">
              <a:buFontTx/>
              <a:buNone/>
            </a:pPr>
            <a:r>
              <a:rPr lang="en-US" altLang="en-US" noProof="1">
                <a:solidFill>
                  <a:srgbClr val="808080"/>
                </a:solidFill>
              </a:rPr>
              <a:t>                            WHERE      (Region = OuterC.Region)</a:t>
            </a:r>
          </a:p>
          <a:p>
            <a:pPr lvl="2" eaLnBrk="1" hangingPunct="1">
              <a:buFontTx/>
              <a:buNone/>
            </a:pPr>
            <a:r>
              <a:rPr lang="en-US" altLang="en-US" noProof="1">
                <a:solidFill>
                  <a:srgbClr val="808080"/>
                </a:solidFill>
              </a:rPr>
              <a:t>                            GROUP BY Region, InnerC.CustomerId</a:t>
            </a:r>
          </a:p>
          <a:p>
            <a:pPr lvl="2" eaLnBrk="1" hangingPunct="1">
              <a:buFontTx/>
              <a:buNone/>
            </a:pPr>
            <a:r>
              <a:rPr lang="en-US" altLang="en-US" noProof="1">
                <a:solidFill>
                  <a:srgbClr val="808080"/>
                </a:solidFill>
              </a:rPr>
              <a:t>                            ORDER BY SUM((UnitPrice * Quantity) * (1 - Discount)) DESC))</a:t>
            </a:r>
          </a:p>
          <a:p>
            <a:pPr lvl="2" eaLnBrk="1" hangingPunct="1">
              <a:buFontTx/>
              <a:buNone/>
            </a:pPr>
            <a:r>
              <a:rPr lang="en-US" altLang="en-US" noProof="1">
                <a:solidFill>
                  <a:srgbClr val="808080"/>
                </a:solidFill>
              </a:rPr>
              <a:t>ORDER BY Region</a:t>
            </a:r>
            <a:endParaRPr lang="en-US" altLang="en-US">
              <a:solidFill>
                <a:srgbClr val="80808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BA57A3F4-AEFE-479F-8D13-D583B8E405FE}"/>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Correlated Subquery: Continued</a:t>
            </a:r>
          </a:p>
        </p:txBody>
      </p:sp>
      <p:sp>
        <p:nvSpPr>
          <p:cNvPr id="99331" name="Rectangle 3">
            <a:extLst>
              <a:ext uri="{FF2B5EF4-FFF2-40B4-BE49-F238E27FC236}">
                <a16:creationId xmlns:a16="http://schemas.microsoft.com/office/drawing/2014/main" id="{2B94EA38-DDEA-480B-B563-766F3EFC8F1F}"/>
              </a:ext>
            </a:extLst>
          </p:cNvPr>
          <p:cNvSpPr>
            <a:spLocks noGrp="1" noChangeArrowheads="1"/>
          </p:cNvSpPr>
          <p:nvPr>
            <p:ph type="body" idx="1"/>
          </p:nvPr>
        </p:nvSpPr>
        <p:spPr/>
        <p:txBody>
          <a:bodyPr/>
          <a:lstStyle/>
          <a:p>
            <a:pPr eaLnBrk="1" hangingPunct="1"/>
            <a:r>
              <a:rPr lang="en-US" altLang="en-US" dirty="0"/>
              <a:t>Using Correlated Subquery With Having</a:t>
            </a:r>
          </a:p>
          <a:p>
            <a:pPr lvl="1" eaLnBrk="1" hangingPunct="1"/>
            <a:r>
              <a:rPr lang="en-US" altLang="en-US" dirty="0"/>
              <a:t>An organization advertise to your customers that if each order they place, during the year, is over $750 you will provide them a rebate at the end of the year at the rate of $75 per order they place. Below is an example of how to calculate the rebate amount. </a:t>
            </a:r>
          </a:p>
          <a:p>
            <a:pPr lvl="2" eaLnBrk="1" hangingPunct="1">
              <a:buFontTx/>
              <a:buNone/>
            </a:pPr>
            <a:r>
              <a:rPr lang="en-US" altLang="en-US" noProof="1">
                <a:solidFill>
                  <a:srgbClr val="808080"/>
                </a:solidFill>
              </a:rPr>
              <a:t>SELECT     C.CustomerID, COUNT(*) * 75 AS Rebate</a:t>
            </a:r>
          </a:p>
          <a:p>
            <a:pPr lvl="2" eaLnBrk="1" hangingPunct="1">
              <a:buFontTx/>
              <a:buNone/>
            </a:pPr>
            <a:r>
              <a:rPr lang="en-US" altLang="en-US" noProof="1">
                <a:solidFill>
                  <a:srgbClr val="808080"/>
                </a:solidFill>
              </a:rPr>
              <a:t>FROM         Northwind.DBO.Customers AS C INNER JOIN</a:t>
            </a:r>
          </a:p>
          <a:p>
            <a:pPr lvl="2" eaLnBrk="1" hangingPunct="1">
              <a:buFontTx/>
              <a:buNone/>
            </a:pPr>
            <a:r>
              <a:rPr lang="en-US" altLang="en-US" noProof="1">
                <a:solidFill>
                  <a:srgbClr val="808080"/>
                </a:solidFill>
              </a:rPr>
              <a:t>                      Northwind.DBO.Orders AS O ON c.CustomerID = O.CustomerID</a:t>
            </a:r>
          </a:p>
          <a:p>
            <a:pPr lvl="2" eaLnBrk="1" hangingPunct="1">
              <a:buFontTx/>
              <a:buNone/>
            </a:pPr>
            <a:r>
              <a:rPr lang="en-US" altLang="en-US" noProof="1">
                <a:solidFill>
                  <a:srgbClr val="808080"/>
                </a:solidFill>
              </a:rPr>
              <a:t>WHERE     (DATEPART(yy, OrderDate) = '1998')</a:t>
            </a:r>
          </a:p>
          <a:p>
            <a:pPr lvl="2" eaLnBrk="1" hangingPunct="1">
              <a:buFontTx/>
              <a:buNone/>
            </a:pPr>
            <a:r>
              <a:rPr lang="en-US" altLang="en-US" noProof="1">
                <a:solidFill>
                  <a:srgbClr val="808080"/>
                </a:solidFill>
              </a:rPr>
              <a:t>GROUP BY C.CustomerID</a:t>
            </a:r>
          </a:p>
          <a:p>
            <a:pPr lvl="2" eaLnBrk="1" hangingPunct="1">
              <a:buFontTx/>
              <a:buNone/>
            </a:pPr>
            <a:r>
              <a:rPr lang="en-US" altLang="en-US" noProof="1">
                <a:solidFill>
                  <a:srgbClr val="808080"/>
                </a:solidFill>
              </a:rPr>
              <a:t>HAVING      (750 &lt; ALL</a:t>
            </a:r>
          </a:p>
          <a:p>
            <a:pPr lvl="2" eaLnBrk="1" hangingPunct="1">
              <a:buFontTx/>
              <a:buNone/>
            </a:pPr>
            <a:r>
              <a:rPr lang="en-US" altLang="en-US" noProof="1">
                <a:solidFill>
                  <a:srgbClr val="808080"/>
                </a:solidFill>
              </a:rPr>
              <a:t>                          (SELECT     SUM((UnitPrice * Quantity) * (1 - Discount)) AS Expr1</a:t>
            </a:r>
          </a:p>
          <a:p>
            <a:pPr lvl="2" eaLnBrk="1" hangingPunct="1">
              <a:buFontTx/>
              <a:buNone/>
            </a:pPr>
            <a:r>
              <a:rPr lang="en-US" altLang="en-US" noProof="1">
                <a:solidFill>
                  <a:srgbClr val="808080"/>
                </a:solidFill>
              </a:rPr>
              <a:t>                            FROM          Northwind.DBO.Orders AS O INNER JOIN</a:t>
            </a:r>
          </a:p>
          <a:p>
            <a:pPr lvl="2" eaLnBrk="1" hangingPunct="1">
              <a:buFontTx/>
              <a:buNone/>
            </a:pPr>
            <a:r>
              <a:rPr lang="en-US" altLang="en-US" noProof="1">
                <a:solidFill>
                  <a:srgbClr val="808080"/>
                </a:solidFill>
              </a:rPr>
              <a:t>                                                   Northwind.DBO.[Order Details] AS OD ON O.OrderID = OD.OrderID</a:t>
            </a:r>
          </a:p>
          <a:p>
            <a:pPr lvl="2" eaLnBrk="1" hangingPunct="1">
              <a:buFontTx/>
              <a:buNone/>
            </a:pPr>
            <a:r>
              <a:rPr lang="en-US" altLang="en-US" noProof="1">
                <a:solidFill>
                  <a:srgbClr val="808080"/>
                </a:solidFill>
              </a:rPr>
              <a:t>                            WHERE      (CustomerID = C.CustomerId) AND (DATEPART(yy, OrderDate) = '1998')</a:t>
            </a:r>
          </a:p>
          <a:p>
            <a:pPr lvl="2" eaLnBrk="1" hangingPunct="1">
              <a:buFontTx/>
              <a:buNone/>
            </a:pPr>
            <a:r>
              <a:rPr lang="en-US" altLang="en-US" noProof="1">
                <a:solidFill>
                  <a:srgbClr val="808080"/>
                </a:solidFill>
              </a:rPr>
              <a:t>                            GROUP BY O.OrderId))</a:t>
            </a:r>
            <a:endParaRPr lang="en-US" altLang="en-US" dirty="0">
              <a:solidFill>
                <a:srgbClr val="808080"/>
              </a:solidFill>
            </a:endParaRPr>
          </a:p>
          <a:p>
            <a:pPr lvl="2" eaLnBrk="1" hangingPunct="1">
              <a:buFontTx/>
              <a:buNone/>
            </a:pPr>
            <a:endParaRPr lang="en-US" altLang="en-US" dirty="0">
              <a:solidFill>
                <a:srgbClr val="808080"/>
              </a:solidFill>
            </a:endParaRPr>
          </a:p>
          <a:p>
            <a:pPr marL="0" indent="0" eaLnBrk="1" hangingPunct="1">
              <a:buNone/>
            </a:pPr>
            <a:r>
              <a:rPr lang="en-US" altLang="en-US" dirty="0"/>
              <a:t> </a:t>
            </a:r>
          </a:p>
          <a:p>
            <a:pPr lvl="2" eaLnBrk="1" hangingPunct="1">
              <a:buFontTx/>
              <a:buNone/>
            </a:pPr>
            <a:endParaRPr lang="en-US" altLang="en-US" dirty="0">
              <a:solidFill>
                <a:srgbClr val="808080"/>
              </a:solidFill>
            </a:endParaRPr>
          </a:p>
          <a:p>
            <a:pPr lvl="2" eaLnBrk="1" hangingPunct="1">
              <a:buFontTx/>
              <a:buNone/>
            </a:pPr>
            <a:endParaRPr lang="en-US" altLang="en-US" dirty="0">
              <a:solidFill>
                <a:srgbClr val="808080"/>
              </a:solidFill>
            </a:endParaRPr>
          </a:p>
        </p:txBody>
      </p:sp>
    </p:spTree>
  </p:cSld>
  <p:clrMapOvr>
    <a:masterClrMapping/>
  </p:clrMapOvr>
</p:sld>
</file>

<file path=ppt/theme/theme1.xml><?xml version="1.0" encoding="utf-8"?>
<a:theme xmlns:a="http://schemas.openxmlformats.org/drawingml/2006/main" name="Office Theme">
  <a:themeElements>
    <a:clrScheme name="PharmaACEwTeal">
      <a:dk1>
        <a:sysClr val="windowText" lastClr="000000"/>
      </a:dk1>
      <a:lt1>
        <a:sysClr val="window" lastClr="FFFFFF"/>
      </a:lt1>
      <a:dk2>
        <a:srgbClr val="44546A"/>
      </a:dk2>
      <a:lt2>
        <a:srgbClr val="E7E6E6"/>
      </a:lt2>
      <a:accent1>
        <a:srgbClr val="004B7E"/>
      </a:accent1>
      <a:accent2>
        <a:srgbClr val="00B050"/>
      </a:accent2>
      <a:accent3>
        <a:srgbClr val="FF9201"/>
      </a:accent3>
      <a:accent4>
        <a:srgbClr val="C00000"/>
      </a:accent4>
      <a:accent5>
        <a:srgbClr val="008080"/>
      </a:accent5>
      <a:accent6>
        <a:srgbClr val="00B0F0"/>
      </a:accent6>
      <a:hlink>
        <a:srgbClr val="3366FF"/>
      </a:hlink>
      <a:folHlink>
        <a:srgbClr val="FF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harmaACE.potx" id="{32A876FC-7A73-4AB2-A983-756D7D29623C}" vid="{686EE551-9C7A-4099-BD94-C991452CF9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PharmaACE</Template>
  <TotalTime>6845</TotalTime>
  <Words>3347</Words>
  <Application>Microsoft Office PowerPoint</Application>
  <PresentationFormat>Widescreen</PresentationFormat>
  <Paragraphs>411</Paragraphs>
  <Slides>31</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Arial Narrow</vt:lpstr>
      <vt:lpstr>Calibri</vt:lpstr>
      <vt:lpstr>Times New Roman</vt:lpstr>
      <vt:lpstr>Wingdings</vt:lpstr>
      <vt:lpstr>Office Theme</vt:lpstr>
      <vt:lpstr>SQL Training</vt:lpstr>
      <vt:lpstr>Contents</vt:lpstr>
      <vt:lpstr>Contents</vt:lpstr>
      <vt:lpstr>WITH common_table_expression </vt:lpstr>
      <vt:lpstr>WITH common_table_expression </vt:lpstr>
      <vt:lpstr>Contents</vt:lpstr>
      <vt:lpstr>Correlated Subquery </vt:lpstr>
      <vt:lpstr>Correlated Subquery: Continued</vt:lpstr>
      <vt:lpstr>Correlated Subquery: Continued</vt:lpstr>
      <vt:lpstr>Contents</vt:lpstr>
      <vt:lpstr>EXCEPT and INTERSECT Statement</vt:lpstr>
      <vt:lpstr>EXCEPT and INTERSECT Statement: Continued</vt:lpstr>
      <vt:lpstr>Contents</vt:lpstr>
      <vt:lpstr>Import/Export Data using SQL wizard</vt:lpstr>
      <vt:lpstr>Import/Export Data using SQL wizard</vt:lpstr>
      <vt:lpstr>Import/Export Data using SQL wizard</vt:lpstr>
      <vt:lpstr>Import/Export Data using SQL wizard</vt:lpstr>
      <vt:lpstr>Contents</vt:lpstr>
      <vt:lpstr>Performance Enhancement</vt:lpstr>
      <vt:lpstr>Performance Enhancement: Where Clause</vt:lpstr>
      <vt:lpstr>Contents</vt:lpstr>
      <vt:lpstr>Performance Enhancement: “Exists” is better than “Join” which is better than “In”</vt:lpstr>
      <vt:lpstr>Performance Enhancement: Continued</vt:lpstr>
      <vt:lpstr>Contents</vt:lpstr>
      <vt:lpstr>Performance Enhancement: Distinct and Group By</vt:lpstr>
      <vt:lpstr>Contents</vt:lpstr>
      <vt:lpstr>Performance Enhancement: Update</vt:lpstr>
      <vt:lpstr>Contents</vt:lpstr>
      <vt:lpstr>Performance Enhancement: COALESCE</vt:lpstr>
      <vt:lpstr>Contents</vt:lpstr>
      <vt:lpstr>Performance Enhancement: Subquery in Joins</vt:lpstr>
    </vt:vector>
  </TitlesOfParts>
  <Company>Bristol-Myers Squibb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Chetan Deshmukh</dc:creator>
  <cp:lastModifiedBy>Maya Bishnoi</cp:lastModifiedBy>
  <cp:revision>212</cp:revision>
  <dcterms:created xsi:type="dcterms:W3CDTF">2017-09-25T23:52:09Z</dcterms:created>
  <dcterms:modified xsi:type="dcterms:W3CDTF">2022-06-23T20:04:42Z</dcterms:modified>
</cp:coreProperties>
</file>