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4" r:id="rId8"/>
    <p:sldId id="315" r:id="rId9"/>
    <p:sldId id="312" r:id="rId10"/>
    <p:sldId id="313" r:id="rId11"/>
    <p:sldId id="316"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mohakjani/indian-air-pollution-data-analysi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44860" y="115919"/>
            <a:ext cx="12191979" cy="7418221"/>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br>
              <a:rPr lang="en-IN"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AIR QUALITY ANALYSIS AND PREDECTION </a:t>
            </a:r>
            <a:br>
              <a:rPr lang="en-IN" sz="31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USING   MACHINE LEARNING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flipH="1" flipV="1">
            <a:off x="6051130" y="4550201"/>
            <a:ext cx="45719" cy="60435"/>
          </a:xfrm>
        </p:spPr>
        <p:txBody>
          <a:bodyPr>
            <a:normAutofit fontScale="25000" lnSpcReduction="20000"/>
          </a:bodyPr>
          <a:lstStyle/>
          <a:p>
            <a:endParaRPr lang="en-US" dirty="0">
              <a:solidFill>
                <a:schemeClr val="tx1"/>
              </a:solidFill>
            </a:endParaRPr>
          </a:p>
        </p:txBody>
      </p:sp>
      <p:sp>
        <p:nvSpPr>
          <p:cNvPr id="5" name="TextBox 4">
            <a:extLst>
              <a:ext uri="{FF2B5EF4-FFF2-40B4-BE49-F238E27FC236}">
                <a16:creationId xmlns:a16="http://schemas.microsoft.com/office/drawing/2014/main" id="{0894E55B-72F7-46AE-9DC5-5ACD576A2444}"/>
              </a:ext>
            </a:extLst>
          </p:cNvPr>
          <p:cNvSpPr txBox="1"/>
          <p:nvPr/>
        </p:nvSpPr>
        <p:spPr>
          <a:xfrm>
            <a:off x="9530366" y="5911403"/>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CB6D7DFF-818F-4666-979E-C213AF8DB090}"/>
              </a:ext>
            </a:extLst>
          </p:cNvPr>
          <p:cNvSpPr txBox="1"/>
          <p:nvPr/>
        </p:nvSpPr>
        <p:spPr>
          <a:xfrm>
            <a:off x="9715117" y="5779814"/>
            <a:ext cx="2476883" cy="1754326"/>
          </a:xfrm>
          <a:prstGeom prst="rect">
            <a:avLst/>
          </a:prstGeom>
          <a:noFill/>
        </p:spPr>
        <p:txBody>
          <a:bodyPr wrap="square" rtlCol="0">
            <a:spAutoFit/>
          </a:bodyPr>
          <a:lstStyle/>
          <a:p>
            <a:r>
              <a:rPr lang="en-US" dirty="0"/>
              <a:t>                  By</a:t>
            </a:r>
          </a:p>
          <a:p>
            <a:r>
              <a:rPr lang="en-US" dirty="0"/>
              <a:t>N. Vinod Kumar</a:t>
            </a:r>
          </a:p>
          <a:p>
            <a:endParaRPr lang="en-US" dirty="0"/>
          </a:p>
          <a:p>
            <a:r>
              <a:rPr lang="en-US" dirty="0"/>
              <a:t>Under guidance </a:t>
            </a:r>
          </a:p>
          <a:p>
            <a:r>
              <a:rPr lang="en-US" dirty="0"/>
              <a:t>                  of </a:t>
            </a:r>
          </a:p>
          <a:p>
            <a:r>
              <a:rPr lang="en-US" dirty="0" err="1"/>
              <a:t>Dr.Anjali</a:t>
            </a:r>
            <a:r>
              <a:rPr lang="en-US" dirty="0"/>
              <a:t> Gautham</a:t>
            </a:r>
            <a:endParaRPr lang="en-IN" dirty="0"/>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A0B1-476D-4F31-9DDC-80E2245AFA5B}"/>
              </a:ext>
            </a:extLst>
          </p:cNvPr>
          <p:cNvSpPr>
            <a:spLocks noGrp="1"/>
          </p:cNvSpPr>
          <p:nvPr>
            <p:ph type="title"/>
          </p:nvPr>
        </p:nvSpPr>
        <p:spPr>
          <a:xfrm>
            <a:off x="1066800" y="642594"/>
            <a:ext cx="8309429" cy="431463"/>
          </a:xfrm>
        </p:spPr>
        <p:txBody>
          <a:bodyPr>
            <a:normAutofit fontScale="90000"/>
          </a:bodyPr>
          <a:lstStyle/>
          <a:p>
            <a:r>
              <a:rPr lang="en-US" dirty="0">
                <a:latin typeface="Arial Black" panose="020B0A04020102020204" pitchFamily="34" charset="0"/>
              </a:rPr>
              <a:t>Required Python Libraries</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81D6C01A-29B1-457B-809D-86694C2FA647}"/>
              </a:ext>
            </a:extLst>
          </p:cNvPr>
          <p:cNvPicPr>
            <a:picLocks noGrp="1" noChangeAspect="1"/>
          </p:cNvPicPr>
          <p:nvPr>
            <p:ph idx="1"/>
          </p:nvPr>
        </p:nvPicPr>
        <p:blipFill>
          <a:blip r:embed="rId2"/>
          <a:stretch>
            <a:fillRect/>
          </a:stretch>
        </p:blipFill>
        <p:spPr>
          <a:xfrm>
            <a:off x="1083972" y="1468191"/>
            <a:ext cx="3190875" cy="1208892"/>
          </a:xfrm>
        </p:spPr>
      </p:pic>
      <p:pic>
        <p:nvPicPr>
          <p:cNvPr id="7" name="Picture 6">
            <a:extLst>
              <a:ext uri="{FF2B5EF4-FFF2-40B4-BE49-F238E27FC236}">
                <a16:creationId xmlns:a16="http://schemas.microsoft.com/office/drawing/2014/main" id="{59D8D5F0-A7A5-4F0C-B624-5765192F94B9}"/>
              </a:ext>
            </a:extLst>
          </p:cNvPr>
          <p:cNvPicPr>
            <a:picLocks noChangeAspect="1"/>
          </p:cNvPicPr>
          <p:nvPr/>
        </p:nvPicPr>
        <p:blipFill>
          <a:blip r:embed="rId3"/>
          <a:stretch>
            <a:fillRect/>
          </a:stretch>
        </p:blipFill>
        <p:spPr>
          <a:xfrm>
            <a:off x="6434069" y="1326524"/>
            <a:ext cx="2194775" cy="1764406"/>
          </a:xfrm>
          <a:prstGeom prst="rect">
            <a:avLst/>
          </a:prstGeom>
        </p:spPr>
      </p:pic>
      <p:pic>
        <p:nvPicPr>
          <p:cNvPr id="9" name="Picture 8">
            <a:extLst>
              <a:ext uri="{FF2B5EF4-FFF2-40B4-BE49-F238E27FC236}">
                <a16:creationId xmlns:a16="http://schemas.microsoft.com/office/drawing/2014/main" id="{FF0EADE3-B2AC-4032-9879-8D0558E9AA80}"/>
              </a:ext>
            </a:extLst>
          </p:cNvPr>
          <p:cNvPicPr>
            <a:picLocks noChangeAspect="1"/>
          </p:cNvPicPr>
          <p:nvPr/>
        </p:nvPicPr>
        <p:blipFill>
          <a:blip r:embed="rId4"/>
          <a:stretch>
            <a:fillRect/>
          </a:stretch>
        </p:blipFill>
        <p:spPr>
          <a:xfrm>
            <a:off x="3478101" y="2871968"/>
            <a:ext cx="2617899" cy="2617899"/>
          </a:xfrm>
          <a:prstGeom prst="rect">
            <a:avLst/>
          </a:prstGeom>
        </p:spPr>
      </p:pic>
      <p:pic>
        <p:nvPicPr>
          <p:cNvPr id="11" name="Picture 10">
            <a:extLst>
              <a:ext uri="{FF2B5EF4-FFF2-40B4-BE49-F238E27FC236}">
                <a16:creationId xmlns:a16="http://schemas.microsoft.com/office/drawing/2014/main" id="{0223CCEC-B7D8-4AC9-BD1E-DED92F58AA34}"/>
              </a:ext>
            </a:extLst>
          </p:cNvPr>
          <p:cNvPicPr>
            <a:picLocks noChangeAspect="1"/>
          </p:cNvPicPr>
          <p:nvPr/>
        </p:nvPicPr>
        <p:blipFill>
          <a:blip r:embed="rId5"/>
          <a:stretch>
            <a:fillRect/>
          </a:stretch>
        </p:blipFill>
        <p:spPr>
          <a:xfrm>
            <a:off x="7415212" y="3770291"/>
            <a:ext cx="2847975" cy="1600200"/>
          </a:xfrm>
          <a:prstGeom prst="rect">
            <a:avLst/>
          </a:prstGeom>
        </p:spPr>
      </p:pic>
    </p:spTree>
    <p:extLst>
      <p:ext uri="{BB962C8B-B14F-4D97-AF65-F5344CB8AC3E}">
        <p14:creationId xmlns:p14="http://schemas.microsoft.com/office/powerpoint/2010/main" val="239559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D72-FE50-4DDC-9C15-72D32292DD52}"/>
              </a:ext>
            </a:extLst>
          </p:cNvPr>
          <p:cNvSpPr>
            <a:spLocks noGrp="1"/>
          </p:cNvSpPr>
          <p:nvPr>
            <p:ph type="title"/>
          </p:nvPr>
        </p:nvSpPr>
        <p:spPr>
          <a:xfrm>
            <a:off x="1066800" y="642594"/>
            <a:ext cx="10058400" cy="941507"/>
          </a:xfrm>
        </p:spPr>
        <p:txBody>
          <a:bodyPr>
            <a:normAutofit/>
          </a:bodyPr>
          <a:lstStyle/>
          <a:p>
            <a:r>
              <a:rPr lang="en-US" sz="2400" dirty="0">
                <a:latin typeface="Arial Black" panose="020B0A04020102020204" pitchFamily="34" charset="0"/>
              </a:rPr>
              <a:t>Project </a:t>
            </a:r>
            <a:r>
              <a:rPr lang="en-US" sz="2400" dirty="0" err="1">
                <a:latin typeface="Arial Black" panose="020B0A04020102020204" pitchFamily="34" charset="0"/>
              </a:rPr>
              <a:t>Envirolment</a:t>
            </a:r>
            <a:r>
              <a:rPr lang="en-US" sz="2400" dirty="0">
                <a:latin typeface="Arial Black" panose="020B0A04020102020204" pitchFamily="34" charset="0"/>
              </a:rPr>
              <a:t> setup (Anaconda)</a:t>
            </a:r>
            <a:endParaRPr lang="en-IN" sz="24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83DC9A55-F8D7-4E24-9CC5-0B9F7EB760B2}"/>
              </a:ext>
            </a:extLst>
          </p:cNvPr>
          <p:cNvPicPr>
            <a:picLocks noGrp="1" noChangeAspect="1"/>
          </p:cNvPicPr>
          <p:nvPr>
            <p:ph idx="1"/>
          </p:nvPr>
        </p:nvPicPr>
        <p:blipFill>
          <a:blip r:embed="rId2"/>
          <a:stretch>
            <a:fillRect/>
          </a:stretch>
        </p:blipFill>
        <p:spPr>
          <a:xfrm>
            <a:off x="1066799" y="1835236"/>
            <a:ext cx="9507277" cy="1295890"/>
          </a:xfrm>
        </p:spPr>
      </p:pic>
      <p:pic>
        <p:nvPicPr>
          <p:cNvPr id="7" name="Picture 6">
            <a:extLst>
              <a:ext uri="{FF2B5EF4-FFF2-40B4-BE49-F238E27FC236}">
                <a16:creationId xmlns:a16="http://schemas.microsoft.com/office/drawing/2014/main" id="{0E4ED9A2-7384-4090-B689-FB35681AF3A2}"/>
              </a:ext>
            </a:extLst>
          </p:cNvPr>
          <p:cNvPicPr>
            <a:picLocks noChangeAspect="1"/>
          </p:cNvPicPr>
          <p:nvPr/>
        </p:nvPicPr>
        <p:blipFill>
          <a:blip r:embed="rId3"/>
          <a:stretch>
            <a:fillRect/>
          </a:stretch>
        </p:blipFill>
        <p:spPr>
          <a:xfrm>
            <a:off x="1066800" y="3429000"/>
            <a:ext cx="9269119" cy="1238423"/>
          </a:xfrm>
          <a:prstGeom prst="rect">
            <a:avLst/>
          </a:prstGeom>
        </p:spPr>
      </p:pic>
      <p:pic>
        <p:nvPicPr>
          <p:cNvPr id="9" name="Picture 8">
            <a:extLst>
              <a:ext uri="{FF2B5EF4-FFF2-40B4-BE49-F238E27FC236}">
                <a16:creationId xmlns:a16="http://schemas.microsoft.com/office/drawing/2014/main" id="{8B328259-AC30-408E-92F1-70DDE06F515C}"/>
              </a:ext>
            </a:extLst>
          </p:cNvPr>
          <p:cNvPicPr>
            <a:picLocks noChangeAspect="1"/>
          </p:cNvPicPr>
          <p:nvPr/>
        </p:nvPicPr>
        <p:blipFill>
          <a:blip r:embed="rId4"/>
          <a:stretch>
            <a:fillRect/>
          </a:stretch>
        </p:blipFill>
        <p:spPr>
          <a:xfrm>
            <a:off x="1066799" y="4992613"/>
            <a:ext cx="9507277" cy="1419423"/>
          </a:xfrm>
          <a:prstGeom prst="rect">
            <a:avLst/>
          </a:prstGeom>
        </p:spPr>
      </p:pic>
      <p:sp>
        <p:nvSpPr>
          <p:cNvPr id="10" name="TextBox 9">
            <a:extLst>
              <a:ext uri="{FF2B5EF4-FFF2-40B4-BE49-F238E27FC236}">
                <a16:creationId xmlns:a16="http://schemas.microsoft.com/office/drawing/2014/main" id="{A1E3F201-0270-4E9D-8F58-BEDF584DC91C}"/>
              </a:ext>
            </a:extLst>
          </p:cNvPr>
          <p:cNvSpPr txBox="1"/>
          <p:nvPr/>
        </p:nvSpPr>
        <p:spPr>
          <a:xfrm>
            <a:off x="1066799" y="1510046"/>
            <a:ext cx="7613562" cy="369332"/>
          </a:xfrm>
          <a:prstGeom prst="rect">
            <a:avLst/>
          </a:prstGeom>
          <a:noFill/>
        </p:spPr>
        <p:txBody>
          <a:bodyPr wrap="square" rtlCol="0">
            <a:spAutoFit/>
          </a:bodyPr>
          <a:lstStyle/>
          <a:p>
            <a:r>
              <a:rPr lang="en-US" dirty="0"/>
              <a:t>Step-1  Open Anaconda prompt &amp; Creating project </a:t>
            </a:r>
            <a:r>
              <a:rPr lang="en-US" dirty="0" err="1"/>
              <a:t>Envirolment</a:t>
            </a:r>
            <a:endParaRPr lang="en-IN" dirty="0"/>
          </a:p>
        </p:txBody>
      </p:sp>
      <p:sp>
        <p:nvSpPr>
          <p:cNvPr id="11" name="TextBox 10">
            <a:extLst>
              <a:ext uri="{FF2B5EF4-FFF2-40B4-BE49-F238E27FC236}">
                <a16:creationId xmlns:a16="http://schemas.microsoft.com/office/drawing/2014/main" id="{D3636E26-6A74-489B-9C34-2FBC4E9DD6A6}"/>
              </a:ext>
            </a:extLst>
          </p:cNvPr>
          <p:cNvSpPr txBox="1"/>
          <p:nvPr/>
        </p:nvSpPr>
        <p:spPr>
          <a:xfrm>
            <a:off x="1066799" y="3131126"/>
            <a:ext cx="7188559" cy="369332"/>
          </a:xfrm>
          <a:prstGeom prst="rect">
            <a:avLst/>
          </a:prstGeom>
          <a:noFill/>
        </p:spPr>
        <p:txBody>
          <a:bodyPr wrap="square" rtlCol="0">
            <a:spAutoFit/>
          </a:bodyPr>
          <a:lstStyle/>
          <a:p>
            <a:r>
              <a:rPr lang="en-US" dirty="0"/>
              <a:t> Step-2 Activating Created </a:t>
            </a:r>
            <a:r>
              <a:rPr lang="en-US" dirty="0" err="1"/>
              <a:t>Envirolment</a:t>
            </a:r>
            <a:endParaRPr lang="en-IN" dirty="0"/>
          </a:p>
        </p:txBody>
      </p:sp>
      <p:sp>
        <p:nvSpPr>
          <p:cNvPr id="12" name="TextBox 11">
            <a:extLst>
              <a:ext uri="{FF2B5EF4-FFF2-40B4-BE49-F238E27FC236}">
                <a16:creationId xmlns:a16="http://schemas.microsoft.com/office/drawing/2014/main" id="{4933C366-5DA5-48D9-87E7-E5526AEFC196}"/>
              </a:ext>
            </a:extLst>
          </p:cNvPr>
          <p:cNvSpPr txBox="1"/>
          <p:nvPr/>
        </p:nvSpPr>
        <p:spPr>
          <a:xfrm>
            <a:off x="1159099" y="4752206"/>
            <a:ext cx="8770512" cy="369332"/>
          </a:xfrm>
          <a:prstGeom prst="rect">
            <a:avLst/>
          </a:prstGeom>
          <a:noFill/>
        </p:spPr>
        <p:txBody>
          <a:bodyPr wrap="square" rtlCol="0">
            <a:spAutoFit/>
          </a:bodyPr>
          <a:lstStyle/>
          <a:p>
            <a:r>
              <a:rPr lang="en-US" dirty="0"/>
              <a:t>Step-3 Installing </a:t>
            </a:r>
            <a:r>
              <a:rPr lang="en-US" dirty="0" err="1"/>
              <a:t>Jupyter</a:t>
            </a:r>
            <a:r>
              <a:rPr lang="en-US" dirty="0"/>
              <a:t> Notebook in created </a:t>
            </a:r>
            <a:r>
              <a:rPr lang="en-US" dirty="0" err="1"/>
              <a:t>Envirolment</a:t>
            </a:r>
            <a:endParaRPr lang="en-IN" dirty="0"/>
          </a:p>
        </p:txBody>
      </p:sp>
    </p:spTree>
    <p:extLst>
      <p:ext uri="{BB962C8B-B14F-4D97-AF65-F5344CB8AC3E}">
        <p14:creationId xmlns:p14="http://schemas.microsoft.com/office/powerpoint/2010/main" val="395290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898888-1FDE-44DC-9A54-C492F4020583}"/>
              </a:ext>
            </a:extLst>
          </p:cNvPr>
          <p:cNvPicPr>
            <a:picLocks noGrp="1" noChangeAspect="1"/>
          </p:cNvPicPr>
          <p:nvPr>
            <p:ph idx="1"/>
          </p:nvPr>
        </p:nvPicPr>
        <p:blipFill>
          <a:blip r:embed="rId2"/>
          <a:stretch>
            <a:fillRect/>
          </a:stretch>
        </p:blipFill>
        <p:spPr>
          <a:xfrm>
            <a:off x="809748" y="861033"/>
            <a:ext cx="9774014" cy="1533739"/>
          </a:xfrm>
        </p:spPr>
      </p:pic>
      <p:sp>
        <p:nvSpPr>
          <p:cNvPr id="6" name="TextBox 5">
            <a:extLst>
              <a:ext uri="{FF2B5EF4-FFF2-40B4-BE49-F238E27FC236}">
                <a16:creationId xmlns:a16="http://schemas.microsoft.com/office/drawing/2014/main" id="{3B1C9EDE-E72C-4621-9B41-0002E4C26681}"/>
              </a:ext>
            </a:extLst>
          </p:cNvPr>
          <p:cNvSpPr txBox="1"/>
          <p:nvPr/>
        </p:nvSpPr>
        <p:spPr>
          <a:xfrm>
            <a:off x="809748" y="463639"/>
            <a:ext cx="9094106" cy="369332"/>
          </a:xfrm>
          <a:prstGeom prst="rect">
            <a:avLst/>
          </a:prstGeom>
          <a:noFill/>
        </p:spPr>
        <p:txBody>
          <a:bodyPr wrap="square" rtlCol="0">
            <a:spAutoFit/>
          </a:bodyPr>
          <a:lstStyle/>
          <a:p>
            <a:r>
              <a:rPr lang="en-US" dirty="0"/>
              <a:t>Step-4 Launching </a:t>
            </a:r>
            <a:r>
              <a:rPr lang="en-US" dirty="0" err="1"/>
              <a:t>Jupyter</a:t>
            </a:r>
            <a:r>
              <a:rPr lang="en-US" dirty="0"/>
              <a:t> notebook</a:t>
            </a:r>
            <a:endParaRPr lang="en-IN" dirty="0"/>
          </a:p>
        </p:txBody>
      </p:sp>
      <p:pic>
        <p:nvPicPr>
          <p:cNvPr id="8" name="Picture 7">
            <a:extLst>
              <a:ext uri="{FF2B5EF4-FFF2-40B4-BE49-F238E27FC236}">
                <a16:creationId xmlns:a16="http://schemas.microsoft.com/office/drawing/2014/main" id="{794EFAB5-2240-4260-9931-39628E378803}"/>
              </a:ext>
            </a:extLst>
          </p:cNvPr>
          <p:cNvPicPr>
            <a:picLocks noChangeAspect="1"/>
          </p:cNvPicPr>
          <p:nvPr/>
        </p:nvPicPr>
        <p:blipFill>
          <a:blip r:embed="rId3"/>
          <a:stretch>
            <a:fillRect/>
          </a:stretch>
        </p:blipFill>
        <p:spPr>
          <a:xfrm>
            <a:off x="809748" y="2957078"/>
            <a:ext cx="10146383" cy="3314933"/>
          </a:xfrm>
          <a:prstGeom prst="rect">
            <a:avLst/>
          </a:prstGeom>
        </p:spPr>
      </p:pic>
      <p:sp>
        <p:nvSpPr>
          <p:cNvPr id="9" name="TextBox 8">
            <a:extLst>
              <a:ext uri="{FF2B5EF4-FFF2-40B4-BE49-F238E27FC236}">
                <a16:creationId xmlns:a16="http://schemas.microsoft.com/office/drawing/2014/main" id="{98D32F4A-B03D-448E-8464-583C1CA60591}"/>
              </a:ext>
            </a:extLst>
          </p:cNvPr>
          <p:cNvSpPr txBox="1"/>
          <p:nvPr/>
        </p:nvSpPr>
        <p:spPr>
          <a:xfrm>
            <a:off x="927279" y="2627290"/>
            <a:ext cx="9656483" cy="369332"/>
          </a:xfrm>
          <a:prstGeom prst="rect">
            <a:avLst/>
          </a:prstGeom>
          <a:noFill/>
        </p:spPr>
        <p:txBody>
          <a:bodyPr wrap="square" rtlCol="0">
            <a:spAutoFit/>
          </a:bodyPr>
          <a:lstStyle/>
          <a:p>
            <a:r>
              <a:rPr lang="en-US" dirty="0"/>
              <a:t>Step-5 Creating New python File </a:t>
            </a:r>
            <a:endParaRPr lang="en-IN" dirty="0"/>
          </a:p>
        </p:txBody>
      </p:sp>
    </p:spTree>
    <p:extLst>
      <p:ext uri="{BB962C8B-B14F-4D97-AF65-F5344CB8AC3E}">
        <p14:creationId xmlns:p14="http://schemas.microsoft.com/office/powerpoint/2010/main" val="322239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D4365-55AD-4C3F-B51F-0BF0D35BFCAE}"/>
              </a:ext>
            </a:extLst>
          </p:cNvPr>
          <p:cNvPicPr>
            <a:picLocks noGrp="1" noChangeAspect="1"/>
          </p:cNvPicPr>
          <p:nvPr>
            <p:ph idx="1"/>
          </p:nvPr>
        </p:nvPicPr>
        <p:blipFill>
          <a:blip r:embed="rId2"/>
          <a:stretch>
            <a:fillRect/>
          </a:stretch>
        </p:blipFill>
        <p:spPr>
          <a:xfrm>
            <a:off x="1066800" y="2094680"/>
            <a:ext cx="10058400" cy="2652765"/>
          </a:xfrm>
        </p:spPr>
      </p:pic>
      <p:sp>
        <p:nvSpPr>
          <p:cNvPr id="6" name="TextBox 5">
            <a:extLst>
              <a:ext uri="{FF2B5EF4-FFF2-40B4-BE49-F238E27FC236}">
                <a16:creationId xmlns:a16="http://schemas.microsoft.com/office/drawing/2014/main" id="{474ED1CD-B9C0-466A-98EC-E6BCD080F3B3}"/>
              </a:ext>
            </a:extLst>
          </p:cNvPr>
          <p:cNvSpPr txBox="1"/>
          <p:nvPr/>
        </p:nvSpPr>
        <p:spPr>
          <a:xfrm>
            <a:off x="1066800" y="1429555"/>
            <a:ext cx="9313572" cy="369332"/>
          </a:xfrm>
          <a:prstGeom prst="rect">
            <a:avLst/>
          </a:prstGeom>
          <a:noFill/>
        </p:spPr>
        <p:txBody>
          <a:bodyPr wrap="square" rtlCol="0">
            <a:spAutoFit/>
          </a:bodyPr>
          <a:lstStyle/>
          <a:p>
            <a:r>
              <a:rPr lang="en-US" dirty="0"/>
              <a:t>Step- 6 </a:t>
            </a:r>
            <a:r>
              <a:rPr lang="en-US" dirty="0" err="1"/>
              <a:t>Initialising</a:t>
            </a:r>
            <a:r>
              <a:rPr lang="en-US" dirty="0"/>
              <a:t>  Project </a:t>
            </a:r>
            <a:endParaRPr lang="en-IN" dirty="0"/>
          </a:p>
        </p:txBody>
      </p:sp>
    </p:spTree>
    <p:extLst>
      <p:ext uri="{BB962C8B-B14F-4D97-AF65-F5344CB8AC3E}">
        <p14:creationId xmlns:p14="http://schemas.microsoft.com/office/powerpoint/2010/main" val="368164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5862-9B88-4818-AEFE-3CBB998A2355}"/>
              </a:ext>
            </a:extLst>
          </p:cNvPr>
          <p:cNvSpPr>
            <a:spLocks noGrp="1"/>
          </p:cNvSpPr>
          <p:nvPr>
            <p:ph type="title"/>
          </p:nvPr>
        </p:nvSpPr>
        <p:spPr>
          <a:xfrm>
            <a:off x="1066800" y="642594"/>
            <a:ext cx="10058400" cy="580899"/>
          </a:xfrm>
        </p:spPr>
        <p:txBody>
          <a:bodyPr>
            <a:normAutofit fontScale="90000"/>
          </a:bodyPr>
          <a:lstStyle/>
          <a:p>
            <a:r>
              <a:rPr lang="en-US" dirty="0">
                <a:latin typeface="Arial Black" panose="020B0A04020102020204" pitchFamily="34" charset="0"/>
              </a:rPr>
              <a:t>Timeline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EF21FF4-60B0-49F5-BAED-E7FA7BCB37AE}"/>
              </a:ext>
            </a:extLst>
          </p:cNvPr>
          <p:cNvSpPr>
            <a:spLocks noGrp="1"/>
          </p:cNvSpPr>
          <p:nvPr>
            <p:ph idx="1"/>
          </p:nvPr>
        </p:nvSpPr>
        <p:spPr>
          <a:xfrm>
            <a:off x="1066800" y="1416676"/>
            <a:ext cx="10058400" cy="4798730"/>
          </a:xfrm>
        </p:spPr>
        <p:txBody>
          <a:bodyPr>
            <a:normAutofit fontScale="92500" lnSpcReduction="10000"/>
          </a:bodyPr>
          <a:lstStyle/>
          <a:p>
            <a:r>
              <a:rPr lang="en-US" sz="1600" dirty="0"/>
              <a:t>Choosing  Project                                                                                           4-July</a:t>
            </a:r>
          </a:p>
          <a:p>
            <a:r>
              <a:rPr lang="en-US" sz="1600" dirty="0" err="1"/>
              <a:t>Intial</a:t>
            </a:r>
            <a:r>
              <a:rPr lang="en-US" sz="1600" dirty="0"/>
              <a:t> study About Project                                                                      5-July -  10 July </a:t>
            </a:r>
          </a:p>
          <a:p>
            <a:r>
              <a:rPr lang="en-US" sz="1600" dirty="0"/>
              <a:t> </a:t>
            </a:r>
            <a:r>
              <a:rPr lang="en-US" sz="1600" dirty="0" err="1"/>
              <a:t>Reaserching</a:t>
            </a:r>
            <a:r>
              <a:rPr lang="en-US" sz="1600" dirty="0"/>
              <a:t> related Projects                                                             10-July-  15 July</a:t>
            </a:r>
          </a:p>
          <a:p>
            <a:r>
              <a:rPr lang="en-US" sz="1600" dirty="0" err="1"/>
              <a:t>Enirolment</a:t>
            </a:r>
            <a:r>
              <a:rPr lang="en-US" sz="1600" dirty="0"/>
              <a:t> Creation                                                                                   16- July</a:t>
            </a:r>
          </a:p>
          <a:p>
            <a:r>
              <a:rPr lang="en-US" sz="1600" dirty="0"/>
              <a:t>Getting know about </a:t>
            </a:r>
            <a:r>
              <a:rPr lang="en-US" sz="1600" dirty="0" err="1"/>
              <a:t>Envirolment</a:t>
            </a:r>
            <a:r>
              <a:rPr lang="en-US" sz="1600" dirty="0"/>
              <a:t> &amp; Libraries                      17-July-27-July</a:t>
            </a:r>
          </a:p>
          <a:p>
            <a:r>
              <a:rPr lang="en-US" sz="1600" dirty="0"/>
              <a:t>Preparing presentation for Review 1                                            28-July-29-July </a:t>
            </a:r>
          </a:p>
          <a:p>
            <a:r>
              <a:rPr lang="en-US" sz="1600" dirty="0"/>
              <a:t>Review-1                                                                                                                   30 July</a:t>
            </a:r>
          </a:p>
          <a:p>
            <a:r>
              <a:rPr lang="en-US" sz="1600" dirty="0" err="1"/>
              <a:t>Initialising</a:t>
            </a:r>
            <a:r>
              <a:rPr lang="en-US" sz="1600" dirty="0"/>
              <a:t> practical project                                                                 1-August</a:t>
            </a:r>
          </a:p>
          <a:p>
            <a:r>
              <a:rPr lang="en-US" sz="1600" dirty="0"/>
              <a:t>Analysis                                                                                                                     2-August – 7-August </a:t>
            </a:r>
          </a:p>
          <a:p>
            <a:r>
              <a:rPr lang="en-US" sz="1600" dirty="0"/>
              <a:t>Working on </a:t>
            </a:r>
            <a:r>
              <a:rPr lang="en-US" sz="1600" dirty="0" err="1"/>
              <a:t>Tabluea</a:t>
            </a:r>
            <a:r>
              <a:rPr lang="en-US" sz="1600" dirty="0"/>
              <a:t>                                                                                       8-August -  10 August</a:t>
            </a:r>
          </a:p>
          <a:p>
            <a:r>
              <a:rPr lang="en-US" sz="1600" dirty="0"/>
              <a:t>Research &amp; Building ML model                                                             10-August – 20 August</a:t>
            </a:r>
          </a:p>
          <a:p>
            <a:r>
              <a:rPr lang="en-US" sz="1600" dirty="0" err="1"/>
              <a:t>Finalising</a:t>
            </a:r>
            <a:r>
              <a:rPr lang="en-US" sz="1600" dirty="0"/>
              <a:t> the project outcomes                                                           20-August -  25-August</a:t>
            </a:r>
          </a:p>
          <a:p>
            <a:r>
              <a:rPr lang="en-US" sz="1600" dirty="0"/>
              <a:t>Final Review                                                                                                           30 August</a:t>
            </a:r>
          </a:p>
          <a:p>
            <a:endParaRPr lang="en-US" sz="1600" dirty="0"/>
          </a:p>
          <a:p>
            <a:endParaRPr lang="en-US" sz="1800" dirty="0"/>
          </a:p>
          <a:p>
            <a:endParaRPr lang="en-IN" dirty="0"/>
          </a:p>
        </p:txBody>
      </p:sp>
    </p:spTree>
    <p:extLst>
      <p:ext uri="{BB962C8B-B14F-4D97-AF65-F5344CB8AC3E}">
        <p14:creationId xmlns:p14="http://schemas.microsoft.com/office/powerpoint/2010/main" val="84165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D4476-EAFA-4861-B9C0-816386AF8F64}"/>
              </a:ext>
            </a:extLst>
          </p:cNvPr>
          <p:cNvSpPr>
            <a:spLocks noGrp="1"/>
          </p:cNvSpPr>
          <p:nvPr>
            <p:ph idx="1"/>
          </p:nvPr>
        </p:nvSpPr>
        <p:spPr>
          <a:xfrm>
            <a:off x="1066800" y="1300766"/>
            <a:ext cx="10058400" cy="4651978"/>
          </a:xfrm>
        </p:spPr>
        <p:txBody>
          <a:bodyPr>
            <a:normAutofit/>
          </a:bodyPr>
          <a:lstStyle/>
          <a:p>
            <a:pPr marL="0" indent="0">
              <a:buNone/>
            </a:pPr>
            <a:r>
              <a:rPr lang="en-US" sz="4800" dirty="0">
                <a:latin typeface="Blackadder ITC" panose="04020505051007020D02" pitchFamily="82" charset="0"/>
              </a:rPr>
              <a:t>                                  </a:t>
            </a:r>
          </a:p>
          <a:p>
            <a:pPr marL="0" indent="0">
              <a:buNone/>
            </a:pPr>
            <a:r>
              <a:rPr lang="en-US" sz="4800" dirty="0">
                <a:latin typeface="Blackadder ITC" panose="04020505051007020D02" pitchFamily="82" charset="0"/>
              </a:rPr>
              <a:t>                                     </a:t>
            </a:r>
          </a:p>
          <a:p>
            <a:pPr marL="0" indent="0">
              <a:buNone/>
            </a:pPr>
            <a:r>
              <a:rPr lang="en-US" sz="4800">
                <a:latin typeface="Blackadder ITC" panose="04020505051007020D02" pitchFamily="82" charset="0"/>
              </a:rPr>
              <a:t>                                       Thank </a:t>
            </a:r>
            <a:r>
              <a:rPr lang="en-US" sz="4800" dirty="0">
                <a:latin typeface="Blackadder ITC" panose="04020505051007020D02" pitchFamily="82" charset="0"/>
              </a:rPr>
              <a:t>you  </a:t>
            </a:r>
            <a:endParaRPr lang="en-IN" sz="4800" dirty="0">
              <a:latin typeface="Blackadder ITC" panose="04020505051007020D02" pitchFamily="82" charset="0"/>
            </a:endParaRPr>
          </a:p>
        </p:txBody>
      </p:sp>
    </p:spTree>
    <p:extLst>
      <p:ext uri="{BB962C8B-B14F-4D97-AF65-F5344CB8AC3E}">
        <p14:creationId xmlns:p14="http://schemas.microsoft.com/office/powerpoint/2010/main" val="237832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839E-5977-4EE7-A9BC-823494E3265C}"/>
              </a:ext>
            </a:extLst>
          </p:cNvPr>
          <p:cNvSpPr>
            <a:spLocks noGrp="1"/>
          </p:cNvSpPr>
          <p:nvPr>
            <p:ph type="title"/>
          </p:nvPr>
        </p:nvSpPr>
        <p:spPr>
          <a:xfrm>
            <a:off x="1066800" y="119634"/>
            <a:ext cx="10058400" cy="1571244"/>
          </a:xfrm>
        </p:spPr>
        <p:txBody>
          <a:bodyPr/>
          <a:lstStyle/>
          <a:p>
            <a:r>
              <a:rPr lang="en-US" dirty="0"/>
              <a:t>                                                </a:t>
            </a:r>
            <a:r>
              <a:rPr lang="en-US" dirty="0">
                <a:latin typeface="Arial Black" panose="020B0A04020102020204" pitchFamily="34" charset="0"/>
              </a:rPr>
              <a:t>Abstract</a:t>
            </a:r>
            <a:endParaRPr lang="en-IN" dirty="0"/>
          </a:p>
        </p:txBody>
      </p:sp>
      <p:sp>
        <p:nvSpPr>
          <p:cNvPr id="3" name="Content Placeholder 2">
            <a:extLst>
              <a:ext uri="{FF2B5EF4-FFF2-40B4-BE49-F238E27FC236}">
                <a16:creationId xmlns:a16="http://schemas.microsoft.com/office/drawing/2014/main" id="{B10CC272-D43F-4DE1-820F-D8F04E53C9DB}"/>
              </a:ext>
            </a:extLst>
          </p:cNvPr>
          <p:cNvSpPr>
            <a:spLocks noGrp="1"/>
          </p:cNvSpPr>
          <p:nvPr>
            <p:ph idx="1"/>
          </p:nvPr>
        </p:nvSpPr>
        <p:spPr>
          <a:xfrm>
            <a:off x="1066800" y="1447800"/>
            <a:ext cx="10058400" cy="4504944"/>
          </a:xfrm>
        </p:spPr>
        <p:txBody>
          <a:bodyPr>
            <a:normAutofit/>
          </a:bodyPr>
          <a:lstStyle/>
          <a:p>
            <a:pPr marL="0" indent="0">
              <a:buNone/>
            </a:pPr>
            <a:r>
              <a:rPr lang="en-US" sz="2000" dirty="0" err="1"/>
              <a:t>Analysing</a:t>
            </a:r>
            <a:r>
              <a:rPr lang="en-US" sz="2000" dirty="0"/>
              <a:t>  and  </a:t>
            </a:r>
            <a:r>
              <a:rPr lang="en-US" sz="2000" b="0" i="0" dirty="0">
                <a:solidFill>
                  <a:srgbClr val="000000"/>
                </a:solidFill>
                <a:effectLst/>
              </a:rPr>
              <a:t>Predicting air quality is a complex task due to the dynamic nature, volatility, and high variability in time and space of pollutants and particulates</a:t>
            </a:r>
            <a:r>
              <a:rPr lang="en-US" sz="2000" b="0" i="0" dirty="0">
                <a:solidFill>
                  <a:srgbClr val="000000"/>
                </a:solidFill>
                <a:effectLst/>
                <a:latin typeface="STIXGeneral-Regular"/>
              </a:rPr>
              <a:t>.</a:t>
            </a:r>
            <a:r>
              <a:rPr lang="en-US" sz="2000" dirty="0"/>
              <a:t> We forecast the air quality of India by using machine learning to predict the air quality index of a given area.  Air quality index of India is a standard measure used to indicate the pollutants such as “ so2, no2, </a:t>
            </a:r>
            <a:r>
              <a:rPr lang="en-US" sz="2000" dirty="0" err="1"/>
              <a:t>rspm</a:t>
            </a:r>
            <a:r>
              <a:rPr lang="en-US" sz="2000" dirty="0"/>
              <a:t>, </a:t>
            </a:r>
            <a:r>
              <a:rPr lang="en-US" sz="2000" dirty="0" err="1"/>
              <a:t>spm</a:t>
            </a:r>
            <a:r>
              <a:rPr lang="en-US" sz="2000" dirty="0"/>
              <a:t>.” which plays and act as </a:t>
            </a:r>
            <a:r>
              <a:rPr lang="en-US" sz="2000" dirty="0" err="1"/>
              <a:t>harmfull</a:t>
            </a:r>
            <a:r>
              <a:rPr lang="en-US" sz="2000" dirty="0"/>
              <a:t> gases at particular level extents. We developed a model to predict the air quality index based on historical data of previous years and predicting over a particular upcoming year as a Gradient decent boosted multivariable regression problem. We are able to create a models which will helpful to predict </a:t>
            </a:r>
            <a:r>
              <a:rPr lang="en-US" sz="2000" dirty="0" err="1"/>
              <a:t>harmfull</a:t>
            </a:r>
            <a:r>
              <a:rPr lang="en-US" sz="2000" dirty="0"/>
              <a:t> situations base on the </a:t>
            </a:r>
            <a:r>
              <a:rPr lang="en-US" sz="2000" dirty="0" err="1"/>
              <a:t>envirolment</a:t>
            </a:r>
            <a:r>
              <a:rPr lang="en-US" sz="2000" dirty="0"/>
              <a:t> measures  which will actually saves Human </a:t>
            </a:r>
            <a:r>
              <a:rPr lang="en-US" sz="2000" dirty="0" err="1"/>
              <a:t>lifes</a:t>
            </a:r>
            <a:r>
              <a:rPr lang="en-US" sz="2000" dirty="0"/>
              <a:t>  at particular instances of time.</a:t>
            </a:r>
            <a:endParaRPr lang="en-IN" sz="2000" dirty="0"/>
          </a:p>
        </p:txBody>
      </p:sp>
    </p:spTree>
    <p:extLst>
      <p:ext uri="{BB962C8B-B14F-4D97-AF65-F5344CB8AC3E}">
        <p14:creationId xmlns:p14="http://schemas.microsoft.com/office/powerpoint/2010/main" val="7024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888-CC32-4C5E-8FE4-BF57E96673E9}"/>
              </a:ext>
            </a:extLst>
          </p:cNvPr>
          <p:cNvSpPr>
            <a:spLocks noGrp="1"/>
          </p:cNvSpPr>
          <p:nvPr>
            <p:ph type="title"/>
          </p:nvPr>
        </p:nvSpPr>
        <p:spPr>
          <a:xfrm>
            <a:off x="1066800" y="373488"/>
            <a:ext cx="10058400" cy="850006"/>
          </a:xfrm>
        </p:spPr>
        <p:txBody>
          <a:bodyPr/>
          <a:lstStyle/>
          <a:p>
            <a:r>
              <a:rPr lang="en-US" dirty="0">
                <a:latin typeface="Arial Black" panose="020B0A04020102020204" pitchFamily="34" charset="0"/>
              </a:rPr>
              <a:t>                      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E43DD4F-65C0-41A8-8F4F-86F2A7E538F9}"/>
              </a:ext>
            </a:extLst>
          </p:cNvPr>
          <p:cNvSpPr>
            <a:spLocks noGrp="1"/>
          </p:cNvSpPr>
          <p:nvPr>
            <p:ph idx="1"/>
          </p:nvPr>
        </p:nvSpPr>
        <p:spPr>
          <a:xfrm>
            <a:off x="725713" y="1117600"/>
            <a:ext cx="10885715" cy="5366912"/>
          </a:xfrm>
        </p:spPr>
        <p:txBody>
          <a:bodyPr>
            <a:noAutofit/>
          </a:bodyPr>
          <a:lstStyle/>
          <a:p>
            <a:pPr marL="0" indent="0" algn="l">
              <a:buNone/>
            </a:pPr>
            <a:r>
              <a:rPr lang="en-US" sz="1800" b="0" i="0" dirty="0">
                <a:effectLst/>
              </a:rPr>
              <a:t>Air contamination is the biggest perturb of present environmental studies due to the proclivity of industrialization</a:t>
            </a:r>
            <a:r>
              <a:rPr lang="en-US" sz="3200" b="0" i="0" dirty="0">
                <a:effectLst/>
                <a:latin typeface="Arial" panose="020B0604020202020204" pitchFamily="34" charset="0"/>
              </a:rPr>
              <a:t> </a:t>
            </a:r>
            <a:r>
              <a:rPr lang="en-US" sz="1800" b="0" i="0" dirty="0">
                <a:effectLst/>
              </a:rPr>
              <a:t>some air pollutants are harmful inhaling them can escalate the chance of having health complications. People with heart or lung disease, older adults and children are at considerable risk from tainting of air. The major causes of air pollution will be because of burning of fossil fuels, gases emitted from automobiles, ammonia which is used in agricultural activities, factories and industries etc. Mining activities can also be a reason for air contamination as harmful chemicals are released from below the earth while extracting minerals</a:t>
            </a:r>
            <a:br>
              <a:rPr lang="en-US" sz="3200" b="0" i="0" dirty="0">
                <a:effectLst/>
                <a:latin typeface="Arial" panose="020B0604020202020204" pitchFamily="34" charset="0"/>
              </a:rPr>
            </a:br>
            <a:r>
              <a:rPr lang="en-US" sz="1800" b="0" i="0" dirty="0">
                <a:effectLst/>
              </a:rPr>
              <a:t>The preliminary air contaminators in urban areas comprise of carbon dioxide (CO2), carbon monoxide (CO), nitrogen oxides (NO2), nitrogen monoxide (NO), and particulate matters PM2.5, PM10. Nevertheless, the major air pollution factor is PM2.5 or particulate matter which is up to 2.5 microns in diameter. These particles are tiny and light allowing them to survive in the atmosphere for an extended period and also comfortably bypass the filters of human nose and throat due to their size attribute. </a:t>
            </a:r>
            <a:br>
              <a:rPr lang="en-US" sz="2400" dirty="0"/>
            </a:br>
            <a:endParaRPr lang="en-US" sz="1800" b="0" i="0" dirty="0">
              <a:effectLst/>
            </a:endParaRPr>
          </a:p>
          <a:p>
            <a:pPr marL="0" indent="0" algn="l">
              <a:buNone/>
            </a:pPr>
            <a:br>
              <a:rPr lang="en-US" sz="1800" dirty="0"/>
            </a:br>
            <a:endParaRPr lang="en-US" sz="1800" b="0" i="0" dirty="0">
              <a:solidFill>
                <a:srgbClr val="292929"/>
              </a:solidFill>
              <a:effectLst/>
            </a:endParaRPr>
          </a:p>
        </p:txBody>
      </p:sp>
    </p:spTree>
    <p:extLst>
      <p:ext uri="{BB962C8B-B14F-4D97-AF65-F5344CB8AC3E}">
        <p14:creationId xmlns:p14="http://schemas.microsoft.com/office/powerpoint/2010/main" val="61071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95D27-74BB-48F9-8DE8-0FC1414AE9F3}"/>
              </a:ext>
            </a:extLst>
          </p:cNvPr>
          <p:cNvSpPr>
            <a:spLocks noGrp="1"/>
          </p:cNvSpPr>
          <p:nvPr>
            <p:ph idx="1"/>
          </p:nvPr>
        </p:nvSpPr>
        <p:spPr>
          <a:xfrm>
            <a:off x="624113" y="522514"/>
            <a:ext cx="11016343" cy="5776686"/>
          </a:xfrm>
        </p:spPr>
        <p:txBody>
          <a:bodyPr>
            <a:normAutofit/>
          </a:bodyPr>
          <a:lstStyle/>
          <a:p>
            <a:pPr marL="0" indent="0" algn="l">
              <a:buNone/>
            </a:pPr>
            <a:endParaRPr lang="en-US" sz="1900" b="0" i="0" dirty="0">
              <a:effectLst/>
            </a:endParaRPr>
          </a:p>
          <a:p>
            <a:pPr marL="0" indent="0" algn="l">
              <a:buNone/>
            </a:pPr>
            <a:endParaRPr lang="en-US" sz="1900" dirty="0"/>
          </a:p>
          <a:p>
            <a:pPr marL="0" indent="0" algn="l">
              <a:buNone/>
            </a:pPr>
            <a:endParaRPr lang="en-US" sz="1900" b="0" i="0" dirty="0">
              <a:effectLst/>
            </a:endParaRPr>
          </a:p>
          <a:p>
            <a:pPr marL="0" indent="0" algn="l">
              <a:buNone/>
            </a:pPr>
            <a:r>
              <a:rPr lang="en-US" sz="1900" b="0" i="0" dirty="0">
                <a:effectLst/>
              </a:rPr>
              <a:t>Machine learning algorithms have been used in fields of</a:t>
            </a:r>
            <a:r>
              <a:rPr lang="en-US" sz="1900" dirty="0"/>
              <a:t> </a:t>
            </a:r>
            <a:r>
              <a:rPr lang="en-US" sz="1900" b="0" i="0" dirty="0">
                <a:effectLst/>
              </a:rPr>
              <a:t>computer vision speech recognition natural language processing audio recognition social networking and filtering, machine translation bioinformatics, drug design medical image analysis, material inspection and board game programs etc. The methods produce comparable surpassing human expert performance Logistic regression predicts the probability of a target variable is a supervised learning technique. The proposed model analyses the air quality based on various pollutant concentrations. A machine learning model is designed using linear regression and decision trees to predict the air quality index based on historical air quality data on various basic parameters</a:t>
            </a:r>
          </a:p>
          <a:p>
            <a:pPr marL="0" indent="0" algn="l">
              <a:buNone/>
            </a:pPr>
            <a:endParaRPr lang="en-US" b="0" i="0" dirty="0">
              <a:effectLst/>
              <a:latin typeface="Arial" panose="020B0604020202020204" pitchFamily="34" charset="0"/>
            </a:endParaRPr>
          </a:p>
        </p:txBody>
      </p:sp>
    </p:spTree>
    <p:extLst>
      <p:ext uri="{BB962C8B-B14F-4D97-AF65-F5344CB8AC3E}">
        <p14:creationId xmlns:p14="http://schemas.microsoft.com/office/powerpoint/2010/main" val="182689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93A5-C07B-4D54-8B80-879323AB393E}"/>
              </a:ext>
            </a:extLst>
          </p:cNvPr>
          <p:cNvSpPr>
            <a:spLocks noGrp="1"/>
          </p:cNvSpPr>
          <p:nvPr>
            <p:ph type="title"/>
          </p:nvPr>
        </p:nvSpPr>
        <p:spPr>
          <a:xfrm rot="10800000" flipV="1">
            <a:off x="9681028" y="362856"/>
            <a:ext cx="2104571" cy="566056"/>
          </a:xfrm>
        </p:spPr>
        <p:txBody>
          <a:bodyPr>
            <a:normAutofit/>
          </a:bodyPr>
          <a:lstStyle/>
          <a:p>
            <a:r>
              <a:rPr lang="en-US" sz="1400" dirty="0"/>
              <a:t>Source –Times of </a:t>
            </a:r>
            <a:r>
              <a:rPr lang="en-US" sz="1400" dirty="0" err="1"/>
              <a:t>india</a:t>
            </a:r>
            <a:r>
              <a:rPr lang="en-US" sz="1400" dirty="0"/>
              <a:t> </a:t>
            </a:r>
            <a:endParaRPr lang="en-IN" sz="1400" dirty="0"/>
          </a:p>
        </p:txBody>
      </p:sp>
      <p:pic>
        <p:nvPicPr>
          <p:cNvPr id="5" name="Content Placeholder 4">
            <a:extLst>
              <a:ext uri="{FF2B5EF4-FFF2-40B4-BE49-F238E27FC236}">
                <a16:creationId xmlns:a16="http://schemas.microsoft.com/office/drawing/2014/main" id="{8948B1AE-0508-43E4-8A0C-A8D678FD230B}"/>
              </a:ext>
            </a:extLst>
          </p:cNvPr>
          <p:cNvPicPr>
            <a:picLocks noGrp="1" noChangeAspect="1"/>
          </p:cNvPicPr>
          <p:nvPr>
            <p:ph idx="1"/>
          </p:nvPr>
        </p:nvPicPr>
        <p:blipFill>
          <a:blip r:embed="rId2"/>
          <a:stretch>
            <a:fillRect/>
          </a:stretch>
        </p:blipFill>
        <p:spPr>
          <a:xfrm>
            <a:off x="1807595" y="928914"/>
            <a:ext cx="7996237" cy="4354286"/>
          </a:xfrm>
        </p:spPr>
      </p:pic>
      <p:sp>
        <p:nvSpPr>
          <p:cNvPr id="6" name="TextBox 5">
            <a:extLst>
              <a:ext uri="{FF2B5EF4-FFF2-40B4-BE49-F238E27FC236}">
                <a16:creationId xmlns:a16="http://schemas.microsoft.com/office/drawing/2014/main" id="{49E066B5-1A90-401B-9900-7BF3763A89FA}"/>
              </a:ext>
            </a:extLst>
          </p:cNvPr>
          <p:cNvSpPr txBox="1"/>
          <p:nvPr/>
        </p:nvSpPr>
        <p:spPr>
          <a:xfrm>
            <a:off x="1074057" y="5834743"/>
            <a:ext cx="10072914" cy="923330"/>
          </a:xfrm>
          <a:prstGeom prst="rect">
            <a:avLst/>
          </a:prstGeom>
          <a:noFill/>
        </p:spPr>
        <p:txBody>
          <a:bodyPr wrap="square" rtlCol="0">
            <a:spAutoFit/>
          </a:bodyPr>
          <a:lstStyle/>
          <a:p>
            <a:r>
              <a:rPr lang="en-US" b="0" i="0" dirty="0">
                <a:solidFill>
                  <a:srgbClr val="555555"/>
                </a:solidFill>
                <a:effectLst/>
                <a:latin typeface="Arial" panose="020B0604020202020204" pitchFamily="34" charset="0"/>
              </a:rPr>
              <a:t>Levels of air pollutants in Indian cities, including national capital New Delhi, are on the rise, according to a study using observations from instruments on satellites that scan the global skies</a:t>
            </a:r>
          </a:p>
          <a:p>
            <a:endParaRPr lang="en-IN" dirty="0"/>
          </a:p>
        </p:txBody>
      </p:sp>
    </p:spTree>
    <p:extLst>
      <p:ext uri="{BB962C8B-B14F-4D97-AF65-F5344CB8AC3E}">
        <p14:creationId xmlns:p14="http://schemas.microsoft.com/office/powerpoint/2010/main" val="9049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22EB-8DA1-4811-84B2-45C1DFE5415D}"/>
              </a:ext>
            </a:extLst>
          </p:cNvPr>
          <p:cNvSpPr>
            <a:spLocks noGrp="1"/>
          </p:cNvSpPr>
          <p:nvPr>
            <p:ph type="title"/>
          </p:nvPr>
        </p:nvSpPr>
        <p:spPr>
          <a:xfrm>
            <a:off x="1066800" y="-103031"/>
            <a:ext cx="10058400" cy="1506828"/>
          </a:xfrm>
        </p:spPr>
        <p:txBody>
          <a:bodyPr/>
          <a:lstStyle/>
          <a:p>
            <a:r>
              <a:rPr lang="en-US" dirty="0"/>
              <a:t>                                               </a:t>
            </a:r>
            <a:r>
              <a:rPr lang="en-US" sz="2800" dirty="0">
                <a:latin typeface="Arial Black" panose="020B0A04020102020204" pitchFamily="34" charset="0"/>
              </a:rPr>
              <a:t>Objectives</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5C47E67-E9AB-4FF7-9C45-C11B0BC5B327}"/>
              </a:ext>
            </a:extLst>
          </p:cNvPr>
          <p:cNvSpPr>
            <a:spLocks noGrp="1"/>
          </p:cNvSpPr>
          <p:nvPr>
            <p:ph idx="1"/>
          </p:nvPr>
        </p:nvSpPr>
        <p:spPr>
          <a:xfrm>
            <a:off x="673100" y="901701"/>
            <a:ext cx="11036300" cy="5511800"/>
          </a:xfrm>
        </p:spPr>
        <p:txBody>
          <a:bodyPr>
            <a:normAutofit fontScale="70000" lnSpcReduction="20000"/>
          </a:bodyPr>
          <a:lstStyle/>
          <a:p>
            <a:pPr marL="0" indent="0">
              <a:lnSpc>
                <a:spcPct val="150000"/>
              </a:lnSpc>
              <a:spcAft>
                <a:spcPts val="800"/>
              </a:spcAft>
              <a:buNone/>
            </a:pPr>
            <a:r>
              <a:rPr lang="en-IN" sz="1900" dirty="0">
                <a:solidFill>
                  <a:srgbClr val="000000"/>
                </a:solidFill>
                <a:effectLst/>
                <a:ea typeface="Calibri" panose="020F0502020204030204" pitchFamily="34" charset="0"/>
                <a:cs typeface="Times New Roman" panose="02020603050405020304" pitchFamily="18" charset="0"/>
              </a:rPr>
              <a:t>The overall goal of this project the air quality of Bharat by a mistreatment machine learning Algorithms to Predicts the air a quality index (the </a:t>
            </a:r>
            <a:r>
              <a:rPr lang="en-IN" sz="1900" dirty="0" err="1">
                <a:solidFill>
                  <a:srgbClr val="000000"/>
                </a:solidFill>
                <a:effectLst/>
                <a:ea typeface="Calibri" panose="020F0502020204030204" pitchFamily="34" charset="0"/>
                <a:cs typeface="Times New Roman" panose="02020603050405020304" pitchFamily="18" charset="0"/>
              </a:rPr>
              <a:t>aqi</a:t>
            </a:r>
            <a:r>
              <a:rPr lang="en-IN" sz="1900" dirty="0">
                <a:solidFill>
                  <a:srgbClr val="000000"/>
                </a:solidFill>
                <a:effectLst/>
                <a:ea typeface="Calibri" panose="020F0502020204030204" pitchFamily="34" charset="0"/>
                <a:cs typeface="Times New Roman" panose="02020603050405020304" pitchFamily="18" charset="0"/>
              </a:rPr>
              <a:t>). An air quality Index could be normal live to work out the standard of air. A concentration of Gases the asso2, a no2, the co2, an </a:t>
            </a:r>
            <a:r>
              <a:rPr lang="en-IN" sz="1900" dirty="0" err="1">
                <a:solidFill>
                  <a:srgbClr val="000000"/>
                </a:solidFill>
                <a:effectLst/>
                <a:ea typeface="Calibri" panose="020F0502020204030204" pitchFamily="34" charset="0"/>
                <a:cs typeface="Times New Roman" panose="02020603050405020304" pitchFamily="18" charset="0"/>
              </a:rPr>
              <a:t>rspm</a:t>
            </a:r>
            <a:r>
              <a:rPr lang="en-IN" sz="1900" dirty="0">
                <a:solidFill>
                  <a:srgbClr val="000000"/>
                </a:solidFill>
                <a:effectLst/>
                <a:ea typeface="Calibri" panose="020F0502020204030204" pitchFamily="34" charset="0"/>
                <a:cs typeface="Times New Roman" panose="02020603050405020304" pitchFamily="18" charset="0"/>
              </a:rPr>
              <a:t>, SPM. Etc. rerecorded by the agencies. A model to Predict the air the quality index had supported historical information of previous years and predicting over Specific approaching the year as a multivariable Regression drawback. They were improved the potency of the Model by applying the price Estimation for the prognostic drawback we are able to say that this model is capable Of successfully predicting the air a quality index shall of a year to be the increase region supplied with the Historical information of a waste product concentration this system has used the Linear regression and Multilayer Perceptron (ANN) the protocol for a prediction of the pollution of the next day.</a:t>
            </a:r>
          </a:p>
          <a:p>
            <a:pPr marL="0" indent="0">
              <a:lnSpc>
                <a:spcPct val="150000"/>
              </a:lnSpc>
              <a:spcAft>
                <a:spcPts val="800"/>
              </a:spcAft>
              <a:buNone/>
            </a:pPr>
            <a:r>
              <a:rPr lang="en-IN" sz="1900" dirty="0">
                <a:solidFill>
                  <a:srgbClr val="000000"/>
                </a:solidFill>
                <a:effectLst/>
                <a:ea typeface="Calibri" panose="020F0502020204030204" pitchFamily="34" charset="0"/>
                <a:cs typeface="Times New Roman" panose="02020603050405020304" pitchFamily="18" charset="0"/>
              </a:rPr>
              <a:t> This plan the system stem would  </a:t>
            </a:r>
          </a:p>
          <a:p>
            <a:pPr marL="0" indent="0">
              <a:lnSpc>
                <a:spcPct val="150000"/>
              </a:lnSpc>
              <a:spcAft>
                <a:spcPts val="800"/>
              </a:spcAft>
              <a:buNone/>
            </a:pPr>
            <a:r>
              <a:rPr lang="en-IN" sz="1900" dirty="0">
                <a:solidFill>
                  <a:srgbClr val="000000"/>
                </a:solidFill>
                <a:effectLst/>
                <a:ea typeface="Calibri" panose="020F0502020204030204" pitchFamily="34" charset="0"/>
                <a:cs typeface="Times New Roman" panose="02020603050405020304" pitchFamily="18" charset="0"/>
              </a:rPr>
              <a:t>Two necessary tasks </a:t>
            </a:r>
          </a:p>
          <a:p>
            <a:pPr marL="457200" indent="-457200">
              <a:lnSpc>
                <a:spcPct val="150000"/>
              </a:lnSpc>
              <a:spcAft>
                <a:spcPts val="800"/>
              </a:spcAft>
              <a:buAutoNum type="arabicParenR"/>
            </a:pPr>
            <a:r>
              <a:rPr lang="en-IN" sz="1900" dirty="0">
                <a:solidFill>
                  <a:srgbClr val="000000"/>
                </a:solidFill>
                <a:effectLst/>
                <a:ea typeface="Calibri" panose="020F0502020204030204" pitchFamily="34" charset="0"/>
                <a:cs typeface="Times New Roman" panose="02020603050405020304" pitchFamily="18" charset="0"/>
              </a:rPr>
              <a:t>Observe and Analyse the  changes occurred in Air  Trends (</a:t>
            </a:r>
            <a:r>
              <a:rPr lang="en-IN" sz="1900" dirty="0" err="1">
                <a:solidFill>
                  <a:srgbClr val="000000"/>
                </a:solidFill>
                <a:effectLst/>
                <a:ea typeface="Calibri" panose="020F0502020204030204" pitchFamily="34" charset="0"/>
                <a:cs typeface="Times New Roman" panose="02020603050405020304" pitchFamily="18" charset="0"/>
              </a:rPr>
              <a:t>india</a:t>
            </a:r>
            <a:r>
              <a:rPr lang="en-IN" sz="1900" dirty="0">
                <a:solidFill>
                  <a:srgbClr val="000000"/>
                </a:solidFill>
                <a:effectLst/>
                <a:ea typeface="Calibri" panose="020F0502020204030204" pitchFamily="34" charset="0"/>
                <a:cs typeface="Times New Roman" panose="02020603050405020304" pitchFamily="18" charset="0"/>
              </a:rPr>
              <a:t> ). Point out critical regions dangerous levels of pollution recorded marking those as frequent observing  zones.</a:t>
            </a:r>
          </a:p>
          <a:p>
            <a:pPr marL="457200" indent="-457200">
              <a:lnSpc>
                <a:spcPct val="150000"/>
              </a:lnSpc>
              <a:spcAft>
                <a:spcPts val="800"/>
              </a:spcAft>
              <a:buAutoNum type="arabicParenR"/>
            </a:pPr>
            <a:r>
              <a:rPr lang="en-IN" sz="1900" dirty="0">
                <a:solidFill>
                  <a:srgbClr val="000000"/>
                </a:solidFill>
                <a:effectLst/>
                <a:ea typeface="Calibri" panose="020F0502020204030204" pitchFamily="34" charset="0"/>
                <a:cs typeface="Times New Roman" panose="02020603050405020304" pitchFamily="18" charset="0"/>
              </a:rPr>
              <a:t>Making machine learning  model with Maximum prediction accuracy.  Idea  generation to </a:t>
            </a:r>
            <a:r>
              <a:rPr lang="en-IN" sz="1900" dirty="0" err="1">
                <a:solidFill>
                  <a:srgbClr val="000000"/>
                </a:solidFill>
                <a:effectLst/>
                <a:ea typeface="Calibri" panose="020F0502020204030204" pitchFamily="34" charset="0"/>
                <a:cs typeface="Times New Roman" panose="02020603050405020304" pitchFamily="18" charset="0"/>
              </a:rPr>
              <a:t>Delpoying</a:t>
            </a:r>
            <a:r>
              <a:rPr lang="en-IN" sz="1900" dirty="0">
                <a:solidFill>
                  <a:srgbClr val="000000"/>
                </a:solidFill>
                <a:effectLst/>
                <a:ea typeface="Calibri" panose="020F0502020204030204" pitchFamily="34" charset="0"/>
                <a:cs typeface="Times New Roman" panose="02020603050405020304" pitchFamily="18" charset="0"/>
              </a:rPr>
              <a:t> the model  and making those as API services  to implement in IOT devices which detect and warns about pollution surrounding them to take safety measures to protect themselves. </a:t>
            </a:r>
            <a:br>
              <a:rPr lang="en-IN" sz="1900" dirty="0">
                <a:solidFill>
                  <a:srgbClr val="000000"/>
                </a:solidFill>
                <a:effectLst/>
                <a:ea typeface="Calibri" panose="020F0502020204030204" pitchFamily="34" charset="0"/>
                <a:cs typeface="Times New Roman" panose="02020603050405020304" pitchFamily="18" charset="0"/>
              </a:rPr>
            </a:b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606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6239-8E1B-40B3-9B26-EFAC72F5BFDD}"/>
              </a:ext>
            </a:extLst>
          </p:cNvPr>
          <p:cNvSpPr>
            <a:spLocks noGrp="1"/>
          </p:cNvSpPr>
          <p:nvPr>
            <p:ph type="title"/>
          </p:nvPr>
        </p:nvSpPr>
        <p:spPr>
          <a:xfrm>
            <a:off x="2685144" y="116115"/>
            <a:ext cx="7126514" cy="1103086"/>
          </a:xfrm>
        </p:spPr>
        <p:txBody>
          <a:bodyPr/>
          <a:lstStyle/>
          <a:p>
            <a:r>
              <a:rPr lang="en-US" dirty="0"/>
              <a:t>                            </a:t>
            </a:r>
            <a:r>
              <a:rPr lang="en-US" sz="2800" dirty="0">
                <a:latin typeface="Arial Black" panose="020B0A04020102020204" pitchFamily="34" charset="0"/>
              </a:rPr>
              <a:t> Motivation</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63A23B2-F09A-456A-8BD7-0ECD32F20730}"/>
              </a:ext>
            </a:extLst>
          </p:cNvPr>
          <p:cNvSpPr>
            <a:spLocks noGrp="1"/>
          </p:cNvSpPr>
          <p:nvPr>
            <p:ph idx="1"/>
          </p:nvPr>
        </p:nvSpPr>
        <p:spPr>
          <a:xfrm>
            <a:off x="1066800" y="1016000"/>
            <a:ext cx="10058400" cy="4936744"/>
          </a:xfrm>
        </p:spPr>
        <p:txBody>
          <a:bodyPr/>
          <a:lstStyle/>
          <a:p>
            <a:pPr marL="0" indent="0">
              <a:buNone/>
            </a:pPr>
            <a:r>
              <a:rPr lang="en-US" sz="1600" dirty="0"/>
              <a:t>Learning  and working for Commercial companies may not satisfy me always. But doing something which actually saves humans from death and severe </a:t>
            </a:r>
            <a:r>
              <a:rPr lang="en-US" sz="1600" dirty="0" err="1"/>
              <a:t>diesases</a:t>
            </a:r>
            <a:r>
              <a:rPr lang="en-US" sz="1600" dirty="0"/>
              <a:t> will always  satisfy me and make me a better person in society I believe</a:t>
            </a:r>
            <a:r>
              <a:rPr lang="en-US" dirty="0"/>
              <a:t>. </a:t>
            </a:r>
          </a:p>
          <a:p>
            <a:pPr marL="0" indent="0">
              <a:buNone/>
            </a:pPr>
            <a:endParaRPr lang="en-IN" dirty="0"/>
          </a:p>
          <a:p>
            <a:pPr marL="0" indent="0">
              <a:buNone/>
            </a:pPr>
            <a:endParaRPr lang="en-US" dirty="0"/>
          </a:p>
        </p:txBody>
      </p:sp>
      <p:pic>
        <p:nvPicPr>
          <p:cNvPr id="13" name="Picture 12">
            <a:extLst>
              <a:ext uri="{FF2B5EF4-FFF2-40B4-BE49-F238E27FC236}">
                <a16:creationId xmlns:a16="http://schemas.microsoft.com/office/drawing/2014/main" id="{857971BB-5A5E-468C-B2C7-CF92E74CF653}"/>
              </a:ext>
            </a:extLst>
          </p:cNvPr>
          <p:cNvPicPr>
            <a:picLocks noChangeAspect="1"/>
          </p:cNvPicPr>
          <p:nvPr/>
        </p:nvPicPr>
        <p:blipFill>
          <a:blip r:embed="rId2"/>
          <a:stretch>
            <a:fillRect/>
          </a:stretch>
        </p:blipFill>
        <p:spPr>
          <a:xfrm>
            <a:off x="653143" y="1988457"/>
            <a:ext cx="5950857" cy="899886"/>
          </a:xfrm>
          <a:prstGeom prst="rect">
            <a:avLst/>
          </a:prstGeom>
        </p:spPr>
      </p:pic>
      <p:pic>
        <p:nvPicPr>
          <p:cNvPr id="15" name="Picture 14">
            <a:extLst>
              <a:ext uri="{FF2B5EF4-FFF2-40B4-BE49-F238E27FC236}">
                <a16:creationId xmlns:a16="http://schemas.microsoft.com/office/drawing/2014/main" id="{13F9F2F5-999A-4B1A-9ABB-09246F5EE730}"/>
              </a:ext>
            </a:extLst>
          </p:cNvPr>
          <p:cNvPicPr>
            <a:picLocks noChangeAspect="1"/>
          </p:cNvPicPr>
          <p:nvPr/>
        </p:nvPicPr>
        <p:blipFill>
          <a:blip r:embed="rId3"/>
          <a:stretch>
            <a:fillRect/>
          </a:stretch>
        </p:blipFill>
        <p:spPr>
          <a:xfrm>
            <a:off x="1480457" y="3024483"/>
            <a:ext cx="7301968" cy="899886"/>
          </a:xfrm>
          <a:prstGeom prst="rect">
            <a:avLst/>
          </a:prstGeom>
        </p:spPr>
      </p:pic>
      <p:pic>
        <p:nvPicPr>
          <p:cNvPr id="17" name="Picture 16">
            <a:extLst>
              <a:ext uri="{FF2B5EF4-FFF2-40B4-BE49-F238E27FC236}">
                <a16:creationId xmlns:a16="http://schemas.microsoft.com/office/drawing/2014/main" id="{8611B360-6A12-4E8C-8527-3B12E68BF51D}"/>
              </a:ext>
            </a:extLst>
          </p:cNvPr>
          <p:cNvPicPr>
            <a:picLocks noChangeAspect="1"/>
          </p:cNvPicPr>
          <p:nvPr/>
        </p:nvPicPr>
        <p:blipFill>
          <a:blip r:embed="rId4"/>
          <a:stretch>
            <a:fillRect/>
          </a:stretch>
        </p:blipFill>
        <p:spPr>
          <a:xfrm>
            <a:off x="1051808" y="4060508"/>
            <a:ext cx="10690249" cy="899886"/>
          </a:xfrm>
          <a:prstGeom prst="rect">
            <a:avLst/>
          </a:prstGeom>
        </p:spPr>
      </p:pic>
      <p:pic>
        <p:nvPicPr>
          <p:cNvPr id="19" name="Picture 18">
            <a:extLst>
              <a:ext uri="{FF2B5EF4-FFF2-40B4-BE49-F238E27FC236}">
                <a16:creationId xmlns:a16="http://schemas.microsoft.com/office/drawing/2014/main" id="{C7F9280B-5106-4518-A9A6-4CF889A2DD11}"/>
              </a:ext>
            </a:extLst>
          </p:cNvPr>
          <p:cNvPicPr>
            <a:picLocks noChangeAspect="1"/>
          </p:cNvPicPr>
          <p:nvPr/>
        </p:nvPicPr>
        <p:blipFill>
          <a:blip r:embed="rId5"/>
          <a:stretch>
            <a:fillRect/>
          </a:stretch>
        </p:blipFill>
        <p:spPr>
          <a:xfrm>
            <a:off x="2395021" y="5096533"/>
            <a:ext cx="7401958" cy="1275238"/>
          </a:xfrm>
          <a:prstGeom prst="rect">
            <a:avLst/>
          </a:prstGeom>
        </p:spPr>
      </p:pic>
    </p:spTree>
    <p:extLst>
      <p:ext uri="{BB962C8B-B14F-4D97-AF65-F5344CB8AC3E}">
        <p14:creationId xmlns:p14="http://schemas.microsoft.com/office/powerpoint/2010/main" val="414320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E20C-3788-4E42-B538-308AAA48A703}"/>
              </a:ext>
            </a:extLst>
          </p:cNvPr>
          <p:cNvSpPr>
            <a:spLocks noGrp="1"/>
          </p:cNvSpPr>
          <p:nvPr>
            <p:ph type="title"/>
          </p:nvPr>
        </p:nvSpPr>
        <p:spPr>
          <a:xfrm>
            <a:off x="1066800" y="642594"/>
            <a:ext cx="10058400" cy="445977"/>
          </a:xfrm>
        </p:spPr>
        <p:txBody>
          <a:bodyPr>
            <a:normAutofit fontScale="90000"/>
          </a:bodyPr>
          <a:lstStyle/>
          <a:p>
            <a:r>
              <a:rPr lang="en-US" dirty="0">
                <a:latin typeface="Arial Black" panose="020B0A04020102020204" pitchFamily="34" charset="0"/>
              </a:rPr>
              <a:t>Source for Data Collection (Kaggle)</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33DFD737-4150-4DE5-8614-7B3DBE1DAFAD}"/>
              </a:ext>
            </a:extLst>
          </p:cNvPr>
          <p:cNvPicPr>
            <a:picLocks noGrp="1" noChangeAspect="1"/>
          </p:cNvPicPr>
          <p:nvPr>
            <p:ph idx="1"/>
          </p:nvPr>
        </p:nvPicPr>
        <p:blipFill>
          <a:blip r:embed="rId2"/>
          <a:stretch>
            <a:fillRect/>
          </a:stretch>
        </p:blipFill>
        <p:spPr>
          <a:xfrm>
            <a:off x="4354286" y="1248229"/>
            <a:ext cx="7315199" cy="4678261"/>
          </a:xfrm>
        </p:spPr>
      </p:pic>
      <p:sp>
        <p:nvSpPr>
          <p:cNvPr id="6" name="TextBox 5">
            <a:extLst>
              <a:ext uri="{FF2B5EF4-FFF2-40B4-BE49-F238E27FC236}">
                <a16:creationId xmlns:a16="http://schemas.microsoft.com/office/drawing/2014/main" id="{3607A56A-38C3-4C94-A03D-582F4236AF0A}"/>
              </a:ext>
            </a:extLst>
          </p:cNvPr>
          <p:cNvSpPr txBox="1"/>
          <p:nvPr/>
        </p:nvSpPr>
        <p:spPr>
          <a:xfrm>
            <a:off x="740229" y="2031999"/>
            <a:ext cx="3074852" cy="923330"/>
          </a:xfrm>
          <a:prstGeom prst="rect">
            <a:avLst/>
          </a:prstGeom>
          <a:noFill/>
        </p:spPr>
        <p:txBody>
          <a:bodyPr wrap="square" rtlCol="0">
            <a:spAutoFit/>
          </a:bodyPr>
          <a:lstStyle/>
          <a:p>
            <a:r>
              <a:rPr lang="en-US" dirty="0"/>
              <a:t>Link -  </a:t>
            </a:r>
            <a:r>
              <a:rPr lang="en-IN" dirty="0">
                <a:hlinkClick r:id="rId3"/>
              </a:rPr>
              <a:t>Indian Air Pollution data Analysis | Kaggle</a:t>
            </a:r>
            <a:endParaRPr lang="en-IN" dirty="0"/>
          </a:p>
        </p:txBody>
      </p:sp>
    </p:spTree>
    <p:extLst>
      <p:ext uri="{BB962C8B-B14F-4D97-AF65-F5344CB8AC3E}">
        <p14:creationId xmlns:p14="http://schemas.microsoft.com/office/powerpoint/2010/main" val="207907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72C-45B6-4B2A-A6DF-49B6E44CAF19}"/>
              </a:ext>
            </a:extLst>
          </p:cNvPr>
          <p:cNvSpPr>
            <a:spLocks noGrp="1"/>
          </p:cNvSpPr>
          <p:nvPr>
            <p:ph type="title"/>
          </p:nvPr>
        </p:nvSpPr>
        <p:spPr>
          <a:xfrm>
            <a:off x="1066800" y="642594"/>
            <a:ext cx="10058400" cy="881406"/>
          </a:xfrm>
        </p:spPr>
        <p:txBody>
          <a:bodyPr/>
          <a:lstStyle/>
          <a:p>
            <a:r>
              <a:rPr lang="en-US" dirty="0">
                <a:latin typeface="Arial Black" panose="020B0A04020102020204" pitchFamily="34" charset="0"/>
              </a:rPr>
              <a:t>Tools required for Building  Model</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172E8179-AE5B-4369-A0FE-73168C22BF1D}"/>
              </a:ext>
            </a:extLst>
          </p:cNvPr>
          <p:cNvPicPr>
            <a:picLocks noGrp="1" noChangeAspect="1"/>
          </p:cNvPicPr>
          <p:nvPr>
            <p:ph idx="1"/>
          </p:nvPr>
        </p:nvPicPr>
        <p:blipFill>
          <a:blip r:embed="rId2"/>
          <a:stretch>
            <a:fillRect/>
          </a:stretch>
        </p:blipFill>
        <p:spPr>
          <a:xfrm>
            <a:off x="2590799" y="1926010"/>
            <a:ext cx="2066018" cy="1026512"/>
          </a:xfrm>
        </p:spPr>
      </p:pic>
      <p:pic>
        <p:nvPicPr>
          <p:cNvPr id="7" name="Picture 6">
            <a:extLst>
              <a:ext uri="{FF2B5EF4-FFF2-40B4-BE49-F238E27FC236}">
                <a16:creationId xmlns:a16="http://schemas.microsoft.com/office/drawing/2014/main" id="{3CB58776-4968-4E18-B8DC-47ADA98FB7D6}"/>
              </a:ext>
            </a:extLst>
          </p:cNvPr>
          <p:cNvPicPr>
            <a:picLocks noChangeAspect="1"/>
          </p:cNvPicPr>
          <p:nvPr/>
        </p:nvPicPr>
        <p:blipFill>
          <a:blip r:embed="rId3"/>
          <a:stretch>
            <a:fillRect/>
          </a:stretch>
        </p:blipFill>
        <p:spPr>
          <a:xfrm>
            <a:off x="6096000" y="1926010"/>
            <a:ext cx="2481943" cy="1026512"/>
          </a:xfrm>
          <a:prstGeom prst="rect">
            <a:avLst/>
          </a:prstGeom>
        </p:spPr>
      </p:pic>
      <p:pic>
        <p:nvPicPr>
          <p:cNvPr id="9" name="Picture 8">
            <a:extLst>
              <a:ext uri="{FF2B5EF4-FFF2-40B4-BE49-F238E27FC236}">
                <a16:creationId xmlns:a16="http://schemas.microsoft.com/office/drawing/2014/main" id="{3802C3FC-0ACC-4AA1-BFFC-DE939B9BB5CF}"/>
              </a:ext>
            </a:extLst>
          </p:cNvPr>
          <p:cNvPicPr>
            <a:picLocks noChangeAspect="1"/>
          </p:cNvPicPr>
          <p:nvPr/>
        </p:nvPicPr>
        <p:blipFill>
          <a:blip r:embed="rId4"/>
          <a:stretch>
            <a:fillRect/>
          </a:stretch>
        </p:blipFill>
        <p:spPr>
          <a:xfrm>
            <a:off x="6139543" y="4286023"/>
            <a:ext cx="3495675" cy="1304925"/>
          </a:xfrm>
          <a:prstGeom prst="rect">
            <a:avLst/>
          </a:prstGeom>
        </p:spPr>
      </p:pic>
      <p:sp>
        <p:nvSpPr>
          <p:cNvPr id="10" name="TextBox 9">
            <a:extLst>
              <a:ext uri="{FF2B5EF4-FFF2-40B4-BE49-F238E27FC236}">
                <a16:creationId xmlns:a16="http://schemas.microsoft.com/office/drawing/2014/main" id="{2CBAC2A7-0076-421F-A1E6-92CB3362302B}"/>
              </a:ext>
            </a:extLst>
          </p:cNvPr>
          <p:cNvSpPr txBox="1"/>
          <p:nvPr/>
        </p:nvSpPr>
        <p:spPr>
          <a:xfrm>
            <a:off x="3178629" y="4731657"/>
            <a:ext cx="2423885" cy="369332"/>
          </a:xfrm>
          <a:prstGeom prst="rect">
            <a:avLst/>
          </a:prstGeom>
          <a:noFill/>
        </p:spPr>
        <p:txBody>
          <a:bodyPr wrap="square" rtlCol="0">
            <a:spAutoFit/>
          </a:bodyPr>
          <a:lstStyle/>
          <a:p>
            <a:r>
              <a:rPr lang="en-US" dirty="0" err="1"/>
              <a:t>Visualisation</a:t>
            </a:r>
            <a:r>
              <a:rPr lang="en-US" dirty="0"/>
              <a:t> tool-&gt;</a:t>
            </a:r>
            <a:endParaRPr lang="en-IN" dirty="0"/>
          </a:p>
        </p:txBody>
      </p:sp>
    </p:spTree>
    <p:extLst>
      <p:ext uri="{BB962C8B-B14F-4D97-AF65-F5344CB8AC3E}">
        <p14:creationId xmlns:p14="http://schemas.microsoft.com/office/powerpoint/2010/main" val="2044360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{9EE00C48-5F07-4EC6-A0AC-23164DEF5D3C}tf78829772_win32</Template>
  <TotalTime>828</TotalTime>
  <Words>977</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Blackadder ITC</vt:lpstr>
      <vt:lpstr>Calibri</vt:lpstr>
      <vt:lpstr>Garamond</vt:lpstr>
      <vt:lpstr>Sagona Book</vt:lpstr>
      <vt:lpstr>Sagona ExtraLight</vt:lpstr>
      <vt:lpstr>STIXGeneral-Regular</vt:lpstr>
      <vt:lpstr>Times New Roman</vt:lpstr>
      <vt:lpstr>SavonVTI</vt:lpstr>
      <vt:lpstr>     AIR QUALITY ANALYSIS AND PREDECTION  USING   MACHINE LEARNING </vt:lpstr>
      <vt:lpstr>                                                Abstract</vt:lpstr>
      <vt:lpstr>                      Introduction</vt:lpstr>
      <vt:lpstr>PowerPoint Presentation</vt:lpstr>
      <vt:lpstr>Source –Times of india </vt:lpstr>
      <vt:lpstr>                                               Objectives</vt:lpstr>
      <vt:lpstr>                             Motivation</vt:lpstr>
      <vt:lpstr>Source for Data Collection (Kaggle)</vt:lpstr>
      <vt:lpstr>Tools required for Building  Model</vt:lpstr>
      <vt:lpstr>Required Python Libraries</vt:lpstr>
      <vt:lpstr>Project Envirolment setup (Anaconda)</vt:lpstr>
      <vt:lpstr>PowerPoint Presentation</vt:lpstr>
      <vt:lpstr>PowerPoint Presentation</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vinod kumar</dc:creator>
  <cp:lastModifiedBy>vinod kumar</cp:lastModifiedBy>
  <cp:revision>26</cp:revision>
  <dcterms:created xsi:type="dcterms:W3CDTF">2021-07-28T04:51:53Z</dcterms:created>
  <dcterms:modified xsi:type="dcterms:W3CDTF">2021-07-29T06:27:46Z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