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2" r:id="rId5"/>
    <p:sldId id="309" r:id="rId6"/>
    <p:sldId id="294" r:id="rId7"/>
    <p:sldId id="295" r:id="rId8"/>
    <p:sldId id="310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296" r:id="rId17"/>
    <p:sldId id="297" r:id="rId18"/>
    <p:sldId id="298" r:id="rId19"/>
    <p:sldId id="299" r:id="rId20"/>
    <p:sldId id="300" r:id="rId21"/>
    <p:sldId id="304" r:id="rId22"/>
    <p:sldId id="303" r:id="rId23"/>
    <p:sldId id="305" r:id="rId24"/>
    <p:sldId id="302" r:id="rId25"/>
    <p:sldId id="301" r:id="rId26"/>
    <p:sldId id="306" r:id="rId27"/>
    <p:sldId id="307" r:id="rId28"/>
    <p:sldId id="308" r:id="rId29"/>
    <p:sldId id="319" r:id="rId30"/>
    <p:sldId id="32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F593B91-D412-464C-85E3-4983233CDB27}">
          <p14:sldIdLst>
            <p14:sldId id="292"/>
            <p14:sldId id="309"/>
            <p14:sldId id="294"/>
            <p14:sldId id="295"/>
            <p14:sldId id="310"/>
            <p14:sldId id="312"/>
            <p14:sldId id="313"/>
            <p14:sldId id="314"/>
            <p14:sldId id="315"/>
            <p14:sldId id="316"/>
            <p14:sldId id="317"/>
            <p14:sldId id="318"/>
            <p14:sldId id="296"/>
            <p14:sldId id="297"/>
            <p14:sldId id="298"/>
            <p14:sldId id="299"/>
            <p14:sldId id="300"/>
            <p14:sldId id="304"/>
            <p14:sldId id="303"/>
            <p14:sldId id="305"/>
            <p14:sldId id="302"/>
            <p14:sldId id="301"/>
            <p14:sldId id="306"/>
            <p14:sldId id="307"/>
            <p14:sldId id="308"/>
            <p14:sldId id="319"/>
            <p14:sldId id="32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86" autoAdjust="0"/>
    <p:restoredTop sz="94619" autoAdjust="0"/>
  </p:normalViewPr>
  <p:slideViewPr>
    <p:cSldViewPr snapToGrid="0">
      <p:cViewPr varScale="1">
        <p:scale>
          <a:sx n="64" d="100"/>
          <a:sy n="64" d="100"/>
        </p:scale>
        <p:origin x="84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8/19/2021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5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1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8/19/2021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5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8/19/2021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4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8/19/2021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0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8/19/2021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6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8/19/2021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3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8/19/2021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808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8/19/2021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0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BA1780-A246-4C7F-9267-727EF2F4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46"/>
          <a:stretch/>
        </p:blipFill>
        <p:spPr>
          <a:xfrm>
            <a:off x="21" y="86044"/>
            <a:ext cx="1219197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7398C-75E5-4CB0-BA4F-D7D5CF24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Air Quality Analysis and prediction using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BFB45-FC34-495C-9C68-F9641246C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Review-2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B5BDAC-95A5-46D8-9CFC-9792E1DF17F9}"/>
              </a:ext>
            </a:extLst>
          </p:cNvPr>
          <p:cNvSpPr txBox="1"/>
          <p:nvPr/>
        </p:nvSpPr>
        <p:spPr>
          <a:xfrm>
            <a:off x="8964118" y="5846164"/>
            <a:ext cx="27282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Under </a:t>
            </a:r>
            <a:r>
              <a:rPr lang="en-US" dirty="0" err="1"/>
              <a:t>Guideance</a:t>
            </a:r>
            <a:r>
              <a:rPr lang="en-US" dirty="0"/>
              <a:t> </a:t>
            </a:r>
          </a:p>
          <a:p>
            <a:r>
              <a:rPr lang="en-US" dirty="0"/>
              <a:t>                   of</a:t>
            </a:r>
          </a:p>
          <a:p>
            <a:r>
              <a:rPr lang="en-US" dirty="0"/>
              <a:t>Dr. Anjali Gautham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FABE1E-1201-4212-BAF1-3473D1E7524D}"/>
              </a:ext>
            </a:extLst>
          </p:cNvPr>
          <p:cNvSpPr txBox="1"/>
          <p:nvPr/>
        </p:nvSpPr>
        <p:spPr>
          <a:xfrm>
            <a:off x="1276055" y="6056026"/>
            <a:ext cx="1914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           By </a:t>
            </a:r>
          </a:p>
          <a:p>
            <a:r>
              <a:rPr lang="en-US" dirty="0"/>
              <a:t>N .Vinod Kumar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2082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C400D8-D54D-4561-AA40-2B378F84CB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4597" y="930721"/>
            <a:ext cx="5846164" cy="538013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A706ED-48B0-4AD8-91A3-5E29DE9E7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573" y="930721"/>
            <a:ext cx="4991725" cy="51702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6CB343C-6763-4E06-B0C3-52568311F06E}"/>
              </a:ext>
            </a:extLst>
          </p:cNvPr>
          <p:cNvSpPr txBox="1"/>
          <p:nvPr/>
        </p:nvSpPr>
        <p:spPr>
          <a:xfrm>
            <a:off x="2968053" y="356893"/>
            <a:ext cx="1076293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>
                <a:solidFill>
                  <a:srgbClr val="000000"/>
                </a:solidFill>
                <a:effectLst/>
                <a:latin typeface="Inter"/>
              </a:rPr>
              <a:t>Distribution and Trend of RSPM emission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7465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4317A7-6E52-497D-B509-7BEE592A65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9272" y="479685"/>
            <a:ext cx="9713626" cy="40773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EDAC89-6D7D-4E76-A066-1661BFC9B89E}"/>
              </a:ext>
            </a:extLst>
          </p:cNvPr>
          <p:cNvSpPr txBox="1"/>
          <p:nvPr/>
        </p:nvSpPr>
        <p:spPr>
          <a:xfrm>
            <a:off x="704538" y="4811843"/>
            <a:ext cx="109128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i="0" dirty="0">
                <a:effectLst/>
                <a:latin typeface="HelveticaNeueLT Std" panose="020B0804020202020204" pitchFamily="34" charset="0"/>
              </a:rPr>
              <a:t>We can see the maximum of the data is recorded from the residential and rural areas followed by Industrial area</a:t>
            </a:r>
            <a:endParaRPr lang="en-IN" sz="3200" dirty="0">
              <a:latin typeface="HelveticaNeueLT Std" panose="020B08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558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263F7A2-A4FE-4F9E-A6B6-23D4EC978E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4636" y="1124262"/>
            <a:ext cx="6936085" cy="5216213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A84424-DC5A-4822-9723-A8F0DF161890}"/>
              </a:ext>
            </a:extLst>
          </p:cNvPr>
          <p:cNvSpPr txBox="1"/>
          <p:nvPr/>
        </p:nvSpPr>
        <p:spPr>
          <a:xfrm>
            <a:off x="1066800" y="404735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Checking </a:t>
            </a:r>
            <a:r>
              <a:rPr lang="en-US" sz="2800" dirty="0" err="1"/>
              <a:t>corelation</a:t>
            </a:r>
            <a:r>
              <a:rPr lang="en-US" sz="2800" dirty="0"/>
              <a:t> between Features </a:t>
            </a:r>
            <a:endParaRPr lang="en-IN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A28DE0-27DF-4CFF-B525-5BB9A021681A}"/>
              </a:ext>
            </a:extLst>
          </p:cNvPr>
          <p:cNvSpPr txBox="1"/>
          <p:nvPr/>
        </p:nvSpPr>
        <p:spPr>
          <a:xfrm>
            <a:off x="7734925" y="1319134"/>
            <a:ext cx="374754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i="0" dirty="0">
                <a:effectLst/>
                <a:latin typeface="Inter"/>
              </a:rPr>
              <a:t>Obviously, we can see high correlation between RSPM and PM2.5</a:t>
            </a:r>
          </a:p>
          <a:p>
            <a:endParaRPr lang="en-US" sz="3200" dirty="0">
              <a:latin typeface="Inter"/>
            </a:endParaRPr>
          </a:p>
          <a:p>
            <a:r>
              <a:rPr lang="en-US" sz="3200" dirty="0">
                <a:latin typeface="Inter"/>
              </a:rPr>
              <a:t>We can conclude that increase of any one Feature lead to increase of other Feature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86565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0E4384-9886-4E1D-BA3E-4AF744BE41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1075" y="1957589"/>
            <a:ext cx="7276563" cy="36576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BC2879-0FCD-4C80-BB92-9D0F81965EA5}"/>
              </a:ext>
            </a:extLst>
          </p:cNvPr>
          <p:cNvSpPr txBox="1"/>
          <p:nvPr/>
        </p:nvSpPr>
        <p:spPr>
          <a:xfrm>
            <a:off x="2331075" y="502276"/>
            <a:ext cx="72765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 Black" panose="020B0A04020102020204" pitchFamily="34" charset="0"/>
              </a:rPr>
              <a:t>Data Preparation</a:t>
            </a:r>
          </a:p>
          <a:p>
            <a:endParaRPr lang="en-US" dirty="0"/>
          </a:p>
          <a:p>
            <a:r>
              <a:rPr lang="en-US" dirty="0"/>
              <a:t>Statistical Description of data  before </a:t>
            </a:r>
            <a:r>
              <a:rPr lang="en-US" dirty="0" err="1"/>
              <a:t>perfoming</a:t>
            </a:r>
            <a:r>
              <a:rPr lang="en-US" dirty="0"/>
              <a:t>  Feature Engineering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2186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63D6A9-9732-45B7-8F44-57F7A6B0D8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308" y="954997"/>
            <a:ext cx="4963218" cy="151774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76112D-BEDF-4D6B-AB07-DB1A75F12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4079" y="954997"/>
            <a:ext cx="5954613" cy="22987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0CCFD0-FA7F-4067-AE3F-77FEE20F6F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401" y="3002496"/>
            <a:ext cx="5029902" cy="32484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168BEFF-0C4D-42BE-A84D-40ACACDC4F09}"/>
              </a:ext>
            </a:extLst>
          </p:cNvPr>
          <p:cNvSpPr txBox="1"/>
          <p:nvPr/>
        </p:nvSpPr>
        <p:spPr>
          <a:xfrm>
            <a:off x="433308" y="569626"/>
            <a:ext cx="4843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Checking Null Values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510227-251F-409D-B38E-349B9064CC9B}"/>
              </a:ext>
            </a:extLst>
          </p:cNvPr>
          <p:cNvSpPr txBox="1"/>
          <p:nvPr/>
        </p:nvSpPr>
        <p:spPr>
          <a:xfrm>
            <a:off x="6096000" y="4032354"/>
            <a:ext cx="5029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Representing</a:t>
            </a:r>
          </a:p>
          <a:p>
            <a:r>
              <a:rPr lang="en-US" dirty="0"/>
              <a:t>Percentage of MISSING Values  in Columns</a:t>
            </a:r>
          </a:p>
          <a:p>
            <a:r>
              <a:rPr lang="en-IN" dirty="0"/>
              <a:t>Using Histogram</a:t>
            </a:r>
          </a:p>
        </p:txBody>
      </p:sp>
    </p:spTree>
    <p:extLst>
      <p:ext uri="{BB962C8B-B14F-4D97-AF65-F5344CB8AC3E}">
        <p14:creationId xmlns:p14="http://schemas.microsoft.com/office/powerpoint/2010/main" val="555729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5D1B0D-99D6-4BE6-A7AA-D51ED5333A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3115" y="1164646"/>
            <a:ext cx="7325747" cy="364858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097180-BE3E-4F85-A19D-78E5C85DA9BA}"/>
              </a:ext>
            </a:extLst>
          </p:cNvPr>
          <p:cNvSpPr txBox="1"/>
          <p:nvPr/>
        </p:nvSpPr>
        <p:spPr>
          <a:xfrm>
            <a:off x="8424472" y="1469036"/>
            <a:ext cx="31479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Filling NULL valued  </a:t>
            </a:r>
            <a:r>
              <a:rPr lang="en-US" dirty="0" err="1"/>
              <a:t>Coloumns</a:t>
            </a:r>
            <a:r>
              <a:rPr lang="en-US" dirty="0"/>
              <a:t>  with its Mean Using Function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8231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FE3F779-1067-4CB1-9E14-E051FA4E97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8250" y="1348093"/>
            <a:ext cx="5323632" cy="4913032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D43D8BB-C6EF-4FFA-B87B-A68AAB3C80BC}"/>
              </a:ext>
            </a:extLst>
          </p:cNvPr>
          <p:cNvSpPr txBox="1"/>
          <p:nvPr/>
        </p:nvSpPr>
        <p:spPr>
          <a:xfrm>
            <a:off x="1229193" y="596875"/>
            <a:ext cx="8934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                     Columns  after  filling   Null  Values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975656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A5A5C3-C08B-4778-8E9C-B8AF208BD4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6624" y="1578463"/>
            <a:ext cx="9678751" cy="370107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CA5A96-40A8-4DBD-AA7D-948B69A7547D}"/>
              </a:ext>
            </a:extLst>
          </p:cNvPr>
          <p:cNvSpPr txBox="1"/>
          <p:nvPr/>
        </p:nvSpPr>
        <p:spPr>
          <a:xfrm>
            <a:off x="1871221" y="904194"/>
            <a:ext cx="9678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General Formula to Create index for particular </a:t>
            </a:r>
            <a:r>
              <a:rPr lang="en-US" sz="2400" dirty="0" err="1"/>
              <a:t>Coloumns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51682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FFB701C-3E2D-49E2-9703-65E5F2F77D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9470" y="1050569"/>
            <a:ext cx="4347146" cy="5210555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2851DAA-7BF6-4A4D-A032-D3E79BAC8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5672" y="1202815"/>
            <a:ext cx="4529528" cy="505830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68816C4-E9EA-48C6-82F9-B1B5BCAFFF11}"/>
              </a:ext>
            </a:extLst>
          </p:cNvPr>
          <p:cNvSpPr txBox="1"/>
          <p:nvPr/>
        </p:nvSpPr>
        <p:spPr>
          <a:xfrm>
            <a:off x="1349116" y="564165"/>
            <a:ext cx="4347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Creating    </a:t>
            </a:r>
            <a:r>
              <a:rPr lang="en-US" dirty="0" err="1"/>
              <a:t>Soi</a:t>
            </a:r>
            <a:r>
              <a:rPr lang="en-US" dirty="0"/>
              <a:t>   using  so2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1DCCF1-7098-4C99-918A-283BCC1674F6}"/>
              </a:ext>
            </a:extLst>
          </p:cNvPr>
          <p:cNvSpPr txBox="1"/>
          <p:nvPr/>
        </p:nvSpPr>
        <p:spPr>
          <a:xfrm>
            <a:off x="6970426" y="596876"/>
            <a:ext cx="4529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Creating   </a:t>
            </a:r>
            <a:r>
              <a:rPr lang="en-US" dirty="0" err="1"/>
              <a:t>Noi</a:t>
            </a:r>
            <a:r>
              <a:rPr lang="en-US" dirty="0"/>
              <a:t>   using  no2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4755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19A592-6567-42AD-A484-F8880871BC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4616" y="944379"/>
            <a:ext cx="5066676" cy="515661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0947F6-62E6-42E8-B79E-774FDCD0F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710" y="944379"/>
            <a:ext cx="4363968" cy="52710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8EF84E5-AA4B-4791-BE1D-FB566C3A1EEA}"/>
              </a:ext>
            </a:extLst>
          </p:cNvPr>
          <p:cNvSpPr txBox="1"/>
          <p:nvPr/>
        </p:nvSpPr>
        <p:spPr>
          <a:xfrm>
            <a:off x="719528" y="464695"/>
            <a:ext cx="4796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Creating   RSPMI   using  </a:t>
            </a:r>
            <a:r>
              <a:rPr lang="en-US" dirty="0" err="1"/>
              <a:t>rspm</a:t>
            </a:r>
            <a:endParaRPr lang="en-IN" dirty="0"/>
          </a:p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2DB029-7707-4609-91B1-0CE5BA811650}"/>
              </a:ext>
            </a:extLst>
          </p:cNvPr>
          <p:cNvSpPr txBox="1"/>
          <p:nvPr/>
        </p:nvSpPr>
        <p:spPr>
          <a:xfrm>
            <a:off x="6540710" y="479685"/>
            <a:ext cx="4492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Creating   </a:t>
            </a:r>
            <a:r>
              <a:rPr lang="en-US" dirty="0" err="1"/>
              <a:t>SPMi</a:t>
            </a:r>
            <a:r>
              <a:rPr lang="en-US" dirty="0"/>
              <a:t>   using  </a:t>
            </a:r>
            <a:r>
              <a:rPr lang="en-US" dirty="0" err="1"/>
              <a:t>spm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6855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B6C9729-A0CD-478E-82E5-F911F22CA1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4342" y="479685"/>
            <a:ext cx="7486772" cy="5636301"/>
          </a:xfrm>
        </p:spPr>
      </p:pic>
    </p:spTree>
    <p:extLst>
      <p:ext uri="{BB962C8B-B14F-4D97-AF65-F5344CB8AC3E}">
        <p14:creationId xmlns:p14="http://schemas.microsoft.com/office/powerpoint/2010/main" val="3114108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198051-FF2C-4CC0-BE63-AE7D331358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2138" y="583625"/>
            <a:ext cx="7000407" cy="56907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E09EBD-6680-4DDA-A917-F3FF2D81254A}"/>
              </a:ext>
            </a:extLst>
          </p:cNvPr>
          <p:cNvSpPr txBox="1"/>
          <p:nvPr/>
        </p:nvSpPr>
        <p:spPr>
          <a:xfrm>
            <a:off x="829455" y="2828835"/>
            <a:ext cx="347771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sz="2800" dirty="0"/>
              <a:t>Creating   </a:t>
            </a:r>
            <a:r>
              <a:rPr lang="en-US" sz="2800" dirty="0" err="1"/>
              <a:t>PMi</a:t>
            </a:r>
            <a:r>
              <a:rPr lang="en-US" sz="2800" dirty="0"/>
              <a:t>  using  pm2_5</a:t>
            </a:r>
            <a:endParaRPr lang="en-IN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88382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EC50C3-E0AF-4888-906C-3BA0B447D6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0663" y="569627"/>
            <a:ext cx="10193173" cy="145404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906160-4D36-4A9C-93CC-16975A6B9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3448" y="2389840"/>
            <a:ext cx="7573432" cy="38498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423714-6C84-439E-BB47-538891927F2A}"/>
              </a:ext>
            </a:extLst>
          </p:cNvPr>
          <p:cNvSpPr txBox="1"/>
          <p:nvPr/>
        </p:nvSpPr>
        <p:spPr>
          <a:xfrm>
            <a:off x="569626" y="2788170"/>
            <a:ext cx="280316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Creating AIRQUALITY INDEX  using  so2,no2,spm,rspm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19747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92C1FF-1EB7-469B-A851-3145D3EE25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9134" y="659567"/>
            <a:ext cx="9443803" cy="5621311"/>
          </a:xfrm>
        </p:spPr>
      </p:pic>
    </p:spTree>
    <p:extLst>
      <p:ext uri="{BB962C8B-B14F-4D97-AF65-F5344CB8AC3E}">
        <p14:creationId xmlns:p14="http://schemas.microsoft.com/office/powerpoint/2010/main" val="42096767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7D490D-4E14-4F4F-BB28-9948CB890C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3849" y="640195"/>
            <a:ext cx="6115987" cy="5790585"/>
          </a:xfrm>
        </p:spPr>
      </p:pic>
    </p:spTree>
    <p:extLst>
      <p:ext uri="{BB962C8B-B14F-4D97-AF65-F5344CB8AC3E}">
        <p14:creationId xmlns:p14="http://schemas.microsoft.com/office/powerpoint/2010/main" val="8783230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7DFA6A-14C1-4048-9BCB-9C9337456CA6}"/>
              </a:ext>
            </a:extLst>
          </p:cNvPr>
          <p:cNvSpPr txBox="1"/>
          <p:nvPr/>
        </p:nvSpPr>
        <p:spPr>
          <a:xfrm>
            <a:off x="3342807" y="844234"/>
            <a:ext cx="10777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Black" panose="020B0A04020102020204" pitchFamily="34" charset="0"/>
              </a:rPr>
              <a:t>Training and Testing Data </a:t>
            </a:r>
            <a:endParaRPr lang="en-IN" sz="2800" dirty="0">
              <a:latin typeface="Arial Black" panose="020B0A0402010202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E9E94F2-5727-4BE6-80A9-E8E58887C4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9252" y="2008681"/>
            <a:ext cx="9653666" cy="2983043"/>
          </a:xfrm>
        </p:spPr>
      </p:pic>
    </p:spTree>
    <p:extLst>
      <p:ext uri="{BB962C8B-B14F-4D97-AF65-F5344CB8AC3E}">
        <p14:creationId xmlns:p14="http://schemas.microsoft.com/office/powerpoint/2010/main" val="37012129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39C4160-9916-4E9D-9F1B-9B45F18A2A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4479" y="1424066"/>
            <a:ext cx="7930153" cy="170513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D9D0BB1-0BB8-406A-85CC-356E1206968E}"/>
              </a:ext>
            </a:extLst>
          </p:cNvPr>
          <p:cNvSpPr txBox="1"/>
          <p:nvPr/>
        </p:nvSpPr>
        <p:spPr>
          <a:xfrm>
            <a:off x="794479" y="644577"/>
            <a:ext cx="8529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Black" panose="020B0A04020102020204" pitchFamily="34" charset="0"/>
              </a:rPr>
              <a:t>Linear Regression</a:t>
            </a:r>
            <a:endParaRPr lang="en-IN" sz="2800" dirty="0">
              <a:latin typeface="Arial Black" panose="020B0A040201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801AA60-5D4E-484E-A3DC-AEA89B520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479" y="3385465"/>
            <a:ext cx="8169639" cy="90315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9214EE2-CE2A-4DDA-AB0F-812F3FFE5E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479" y="4544890"/>
            <a:ext cx="4766872" cy="109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307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29CE05-AF9B-404B-9482-F5C163E3EE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5284" y="1003781"/>
            <a:ext cx="5081664" cy="4364619"/>
          </a:xfrm>
        </p:spPr>
      </p:pic>
    </p:spTree>
    <p:extLst>
      <p:ext uri="{BB962C8B-B14F-4D97-AF65-F5344CB8AC3E}">
        <p14:creationId xmlns:p14="http://schemas.microsoft.com/office/powerpoint/2010/main" val="26722841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E8AB729-89C6-4C97-A70F-7B6A02E249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689" y="1195860"/>
            <a:ext cx="3872459" cy="2761544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F8B245-FFFD-413D-B036-38ED49F0882C}"/>
              </a:ext>
            </a:extLst>
          </p:cNvPr>
          <p:cNvSpPr txBox="1"/>
          <p:nvPr/>
        </p:nvSpPr>
        <p:spPr>
          <a:xfrm>
            <a:off x="1066800" y="584616"/>
            <a:ext cx="8436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Checking Prediction 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3EB394D-C926-4925-81FB-B522FED52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1921" y="1195859"/>
            <a:ext cx="3872459" cy="276154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0AB400D-E4A1-48CE-8CB1-C10D681BF9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469" y="4931764"/>
            <a:ext cx="7495082" cy="87688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440377C-50A0-4622-9CCE-1B600AD6B192}"/>
              </a:ext>
            </a:extLst>
          </p:cNvPr>
          <p:cNvSpPr txBox="1"/>
          <p:nvPr/>
        </p:nvSpPr>
        <p:spPr>
          <a:xfrm>
            <a:off x="8909153" y="1394086"/>
            <a:ext cx="26582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     </a:t>
            </a:r>
            <a:r>
              <a:rPr lang="en-US" sz="2000" dirty="0">
                <a:latin typeface="Arial Black" panose="020B0A04020102020204" pitchFamily="34" charset="0"/>
              </a:rPr>
              <a:t>Good</a:t>
            </a:r>
          </a:p>
          <a:p>
            <a:pPr marL="342900" indent="-342900">
              <a:buAutoNum type="arabicPlain"/>
            </a:pPr>
            <a:r>
              <a:rPr lang="en-US" sz="2000" dirty="0">
                <a:latin typeface="Arial Black" panose="020B0A04020102020204" pitchFamily="34" charset="0"/>
              </a:rPr>
              <a:t>-Moderate</a:t>
            </a:r>
          </a:p>
          <a:p>
            <a:pPr marL="342900" indent="-342900">
              <a:buAutoNum type="arabicPlain"/>
            </a:pPr>
            <a:r>
              <a:rPr lang="en-US" sz="2000" dirty="0">
                <a:latin typeface="Arial Black" panose="020B0A04020102020204" pitchFamily="34" charset="0"/>
              </a:rPr>
              <a:t>-Poor</a:t>
            </a:r>
          </a:p>
          <a:p>
            <a:pPr marL="342900" indent="-342900">
              <a:buAutoNum type="arabicPlain"/>
            </a:pPr>
            <a:r>
              <a:rPr lang="en-US" sz="2000" dirty="0">
                <a:latin typeface="Arial Black" panose="020B0A04020102020204" pitchFamily="34" charset="0"/>
              </a:rPr>
              <a:t>-Unhealthy</a:t>
            </a:r>
          </a:p>
          <a:p>
            <a:pPr marL="342900" indent="-342900">
              <a:buAutoNum type="arabicPlain"/>
            </a:pPr>
            <a:r>
              <a:rPr lang="en-US" sz="2000" dirty="0">
                <a:latin typeface="Arial Black" panose="020B0A04020102020204" pitchFamily="34" charset="0"/>
              </a:rPr>
              <a:t>-Very-Unhealthy</a:t>
            </a:r>
          </a:p>
          <a:p>
            <a:pPr marL="342900" indent="-342900">
              <a:buAutoNum type="arabicPlain"/>
            </a:pPr>
            <a:r>
              <a:rPr lang="en-US" sz="2000" dirty="0">
                <a:latin typeface="Arial Black" panose="020B0A04020102020204" pitchFamily="34" charset="0"/>
              </a:rPr>
              <a:t>-</a:t>
            </a:r>
            <a:r>
              <a:rPr lang="en-US" sz="2000" dirty="0" err="1">
                <a:latin typeface="Arial Black" panose="020B0A04020102020204" pitchFamily="34" charset="0"/>
              </a:rPr>
              <a:t>Hazardeos</a:t>
            </a:r>
            <a:endParaRPr lang="en-IN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887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05996-67F1-4246-B984-F051F57DC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Bahnschrift" panose="020B0502040204020203" pitchFamily="34" charset="0"/>
              </a:rPr>
              <a:t>Data Collection</a:t>
            </a:r>
            <a:br>
              <a:rPr lang="en-US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F84652-7491-4617-869E-B0043C1CAB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679289"/>
            <a:ext cx="5758142" cy="174971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B22265-03DA-4DD0-82B7-5CC7DD829458}"/>
              </a:ext>
            </a:extLst>
          </p:cNvPr>
          <p:cNvSpPr txBox="1"/>
          <p:nvPr/>
        </p:nvSpPr>
        <p:spPr>
          <a:xfrm>
            <a:off x="7199290" y="1815921"/>
            <a:ext cx="4365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Importing  required libraries for capstone project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71E5FF-9085-4A58-8F74-CBA70715C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118" y="4395749"/>
            <a:ext cx="7242467" cy="6192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C90723-05F5-4B04-8DE2-338C9835733F}"/>
              </a:ext>
            </a:extLst>
          </p:cNvPr>
          <p:cNvSpPr txBox="1"/>
          <p:nvPr/>
        </p:nvSpPr>
        <p:spPr>
          <a:xfrm>
            <a:off x="965915" y="4662152"/>
            <a:ext cx="2820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767534-A1FB-419D-A166-6CF719A49603}"/>
              </a:ext>
            </a:extLst>
          </p:cNvPr>
          <p:cNvSpPr txBox="1"/>
          <p:nvPr/>
        </p:nvSpPr>
        <p:spPr>
          <a:xfrm>
            <a:off x="1066800" y="4395749"/>
            <a:ext cx="2719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Importing dataset from local Machine to </a:t>
            </a:r>
            <a:r>
              <a:rPr lang="en-US" dirty="0" err="1"/>
              <a:t>dataframe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1907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586FAA-13CB-492E-B976-53B312DA4F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0216" y="437883"/>
            <a:ext cx="8821381" cy="187903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32A0A65-0A5A-44FA-B719-6D330C792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8938" y="2498502"/>
            <a:ext cx="5430008" cy="38250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4654D37-F521-4730-9D97-F172EA7923C4}"/>
              </a:ext>
            </a:extLst>
          </p:cNvPr>
          <p:cNvSpPr txBox="1"/>
          <p:nvPr/>
        </p:nvSpPr>
        <p:spPr>
          <a:xfrm>
            <a:off x="489397" y="875763"/>
            <a:ext cx="965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Checking </a:t>
            </a:r>
            <a:r>
              <a:rPr lang="en-US" sz="1200" dirty="0" err="1"/>
              <a:t>dataframe</a:t>
            </a:r>
            <a:endParaRPr lang="en-IN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4BB56C-2EFA-4546-9DBF-AC687B56F9BE}"/>
              </a:ext>
            </a:extLst>
          </p:cNvPr>
          <p:cNvSpPr txBox="1"/>
          <p:nvPr/>
        </p:nvSpPr>
        <p:spPr>
          <a:xfrm>
            <a:off x="489397" y="3142445"/>
            <a:ext cx="46879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General Overall Information about imported dataset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8296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F80AA-D29C-4A48-9AFC-649CEDC6B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59764"/>
            <a:ext cx="10058400" cy="545111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Arial Black" panose="020B0A04020102020204" pitchFamily="34" charset="0"/>
              </a:rPr>
              <a:t>Analysing</a:t>
            </a:r>
            <a:r>
              <a:rPr lang="en-US" dirty="0">
                <a:latin typeface="Arial Black" panose="020B0A04020102020204" pitchFamily="34" charset="0"/>
              </a:rPr>
              <a:t> Data (EDA)</a:t>
            </a:r>
            <a:endParaRPr lang="en-IN" dirty="0">
              <a:latin typeface="Arial Black" panose="020B0A040201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FBBEDD-E00D-43DD-A363-4C63F5EBB1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9548" y="1528997"/>
            <a:ext cx="10058400" cy="496923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2130B9-67EE-4A4B-91DB-B04E8572E4A0}"/>
              </a:ext>
            </a:extLst>
          </p:cNvPr>
          <p:cNvSpPr txBox="1"/>
          <p:nvPr/>
        </p:nvSpPr>
        <p:spPr>
          <a:xfrm>
            <a:off x="824460" y="963996"/>
            <a:ext cx="100584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>
                <a:solidFill>
                  <a:srgbClr val="000000"/>
                </a:solidFill>
                <a:effectLst/>
                <a:latin typeface="Inter"/>
              </a:rPr>
              <a:t>Distribution and Trend of Nitrogen Dioxide(No2) emission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5591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474D32-A0AF-44DD-9785-2351379D93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4616" y="959370"/>
            <a:ext cx="7792147" cy="529152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328DE7-4E10-4C0F-AE4C-CE6FFB3F4DCE}"/>
              </a:ext>
            </a:extLst>
          </p:cNvPr>
          <p:cNvSpPr txBox="1"/>
          <p:nvPr/>
        </p:nvSpPr>
        <p:spPr>
          <a:xfrm>
            <a:off x="8664315" y="1753849"/>
            <a:ext cx="29430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latin typeface="Arial Black" panose="020B0A04020102020204" pitchFamily="34" charset="0"/>
            </a:endParaRPr>
          </a:p>
          <a:p>
            <a:r>
              <a:rPr lang="en-US" sz="2800" dirty="0">
                <a:latin typeface="Arial Black" panose="020B0A04020102020204" pitchFamily="34" charset="0"/>
              </a:rPr>
              <a:t> </a:t>
            </a:r>
            <a:endParaRPr lang="en-IN" sz="2800" dirty="0">
              <a:latin typeface="Arial Black" panose="020B0A040201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38383D-612E-435C-A136-2F621914AB44}"/>
              </a:ext>
            </a:extLst>
          </p:cNvPr>
          <p:cNvSpPr txBox="1"/>
          <p:nvPr/>
        </p:nvSpPr>
        <p:spPr>
          <a:xfrm>
            <a:off x="8499423" y="854439"/>
            <a:ext cx="310796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latin typeface="Arial Black" panose="020B0A04020102020204" pitchFamily="34" charset="0"/>
            </a:endParaRPr>
          </a:p>
          <a:p>
            <a:r>
              <a:rPr lang="en-US" sz="2800" dirty="0">
                <a:latin typeface="Arial Black" panose="020B0A04020102020204" pitchFamily="34" charset="0"/>
              </a:rPr>
              <a:t>The Graph represents that West </a:t>
            </a:r>
            <a:r>
              <a:rPr lang="en-US" sz="2800" dirty="0" err="1">
                <a:latin typeface="Arial Black" panose="020B0A04020102020204" pitchFamily="34" charset="0"/>
              </a:rPr>
              <a:t>Bengal,Delhi</a:t>
            </a:r>
            <a:r>
              <a:rPr lang="en-US" sz="2800" dirty="0">
                <a:latin typeface="Arial Black" panose="020B0A04020102020204" pitchFamily="34" charset="0"/>
              </a:rPr>
              <a:t> and Jharkhand are the top most Nitrogen dioxide exposed states</a:t>
            </a:r>
            <a:endParaRPr lang="en-IN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683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FEF138-CF41-4453-9881-B23ED53663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626" y="1291922"/>
            <a:ext cx="5006715" cy="434400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B32138-2CA4-49E7-82D5-B44B4C062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91922"/>
            <a:ext cx="5691046" cy="43344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223CFF-B330-4CE8-A706-E76A12E002F6}"/>
              </a:ext>
            </a:extLst>
          </p:cNvPr>
          <p:cNvSpPr txBox="1"/>
          <p:nvPr/>
        </p:nvSpPr>
        <p:spPr>
          <a:xfrm>
            <a:off x="969363" y="645591"/>
            <a:ext cx="1107773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>
                <a:solidFill>
                  <a:srgbClr val="000000"/>
                </a:solidFill>
                <a:effectLst/>
                <a:latin typeface="Inter"/>
              </a:rPr>
              <a:t>Distribution and Trend of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Inter"/>
              </a:rPr>
              <a:t>Sulphor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Inter"/>
              </a:rPr>
              <a:t> Dioxide(So2) emission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6108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C24CA1-37AF-48C3-A911-8377A2C67C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4636" y="1379096"/>
            <a:ext cx="5246557" cy="457403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48D77B-A8C1-4CCC-A155-3CC636FDC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928" y="1379096"/>
            <a:ext cx="5546361" cy="45740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F4EEED5-D749-4D23-A264-2EE72B694576}"/>
              </a:ext>
            </a:extLst>
          </p:cNvPr>
          <p:cNvSpPr txBox="1"/>
          <p:nvPr/>
        </p:nvSpPr>
        <p:spPr>
          <a:xfrm>
            <a:off x="602105" y="630947"/>
            <a:ext cx="10987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0" i="0" dirty="0">
                <a:solidFill>
                  <a:srgbClr val="000000"/>
                </a:solidFill>
                <a:effectLst/>
                <a:latin typeface="Inter"/>
              </a:rPr>
              <a:t>Distribution and Trend of Particulate matter(Pm2_5) emission</a:t>
            </a:r>
          </a:p>
        </p:txBody>
      </p:sp>
    </p:spTree>
    <p:extLst>
      <p:ext uri="{BB962C8B-B14F-4D97-AF65-F5344CB8AC3E}">
        <p14:creationId xmlns:p14="http://schemas.microsoft.com/office/powerpoint/2010/main" val="733195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97E80A-4E9A-4C39-8D43-865645FDB5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627" y="1154243"/>
            <a:ext cx="5526373" cy="512663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7212C4-CD94-4E7B-92F9-57774602E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849" y="1154243"/>
            <a:ext cx="5296524" cy="51266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326374-7379-4C0C-A539-FD8AC621C9CF}"/>
              </a:ext>
            </a:extLst>
          </p:cNvPr>
          <p:cNvSpPr txBox="1"/>
          <p:nvPr/>
        </p:nvSpPr>
        <p:spPr>
          <a:xfrm>
            <a:off x="569627" y="614597"/>
            <a:ext cx="1080790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>
                <a:solidFill>
                  <a:srgbClr val="000000"/>
                </a:solidFill>
                <a:effectLst/>
                <a:latin typeface="Inter"/>
              </a:rPr>
              <a:t>Distribution and Trend of SPM emission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44439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e2bece5d-d515-4520-b8f5-11e72119595a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BB21A75C3B3949AAF1EA9039F5F715" ma:contentTypeVersion="12" ma:contentTypeDescription="Create a new document." ma:contentTypeScope="" ma:versionID="0162ed00f16911bd6745f5df5c98c631">
  <xsd:schema xmlns:xsd="http://www.w3.org/2001/XMLSchema" xmlns:xs="http://www.w3.org/2001/XMLSchema" xmlns:p="http://schemas.microsoft.com/office/2006/metadata/properties" xmlns:ns3="e2bece5d-d515-4520-b8f5-11e72119595a" xmlns:ns4="e08c8ceb-3e10-497a-9bb1-42fe7afc53eb" targetNamespace="http://schemas.microsoft.com/office/2006/metadata/properties" ma:root="true" ma:fieldsID="af7b3680c34c23ca82344f5ef3ab97e4" ns3:_="" ns4:_="">
    <xsd:import namespace="e2bece5d-d515-4520-b8f5-11e72119595a"/>
    <xsd:import namespace="e08c8ceb-3e10-497a-9bb1-42fe7afc53e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bece5d-d515-4520-b8f5-11e7211959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8c8ceb-3e10-497a-9bb1-42fe7afc53e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2F3B215-496E-4790-A364-7C1C46DEC771}">
  <ds:schemaRefs>
    <ds:schemaRef ds:uri="http://purl.org/dc/elements/1.1/"/>
    <ds:schemaRef ds:uri="e2bece5d-d515-4520-b8f5-11e72119595a"/>
    <ds:schemaRef ds:uri="http://purl.org/dc/dcmitype/"/>
    <ds:schemaRef ds:uri="e08c8ceb-3e10-497a-9bb1-42fe7afc53eb"/>
    <ds:schemaRef ds:uri="http://www.w3.org/XML/1998/namespace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DF375BFB-7342-4004-8A74-29F98DF415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bece5d-d515-4520-b8f5-11e72119595a"/>
    <ds:schemaRef ds:uri="e08c8ceb-3e10-497a-9bb1-42fe7afc53e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E2713E1-6312-427E-BFCB-C5A5DA3013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{C40F2763-3961-477B-A661-5CDCAE9683EB}tf78829772_win32</Template>
  <TotalTime>670</TotalTime>
  <Words>260</Words>
  <Application>Microsoft Office PowerPoint</Application>
  <PresentationFormat>Widescreen</PresentationFormat>
  <Paragraphs>62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 Black</vt:lpstr>
      <vt:lpstr>Bahnschrift</vt:lpstr>
      <vt:lpstr>Garamond</vt:lpstr>
      <vt:lpstr>HelveticaNeueLT Std</vt:lpstr>
      <vt:lpstr>Inter</vt:lpstr>
      <vt:lpstr>Sagona Book</vt:lpstr>
      <vt:lpstr>Sagona ExtraLight</vt:lpstr>
      <vt:lpstr>SavonVTI</vt:lpstr>
      <vt:lpstr>Air Quality Analysis and prediction using machine learning</vt:lpstr>
      <vt:lpstr>PowerPoint Presentation</vt:lpstr>
      <vt:lpstr>Data Collection </vt:lpstr>
      <vt:lpstr>PowerPoint Presentation</vt:lpstr>
      <vt:lpstr>Analysing Data (EDA)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Quality Analysis and prediction using machine learning</dc:title>
  <dc:creator>vinod kumar</dc:creator>
  <cp:lastModifiedBy>vinod kumar</cp:lastModifiedBy>
  <cp:revision>23</cp:revision>
  <dcterms:created xsi:type="dcterms:W3CDTF">2021-08-18T03:13:45Z</dcterms:created>
  <dcterms:modified xsi:type="dcterms:W3CDTF">2021-08-19T07:23:43Z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0x0101006DBB21A75C3B3949AAF1EA9039F5F715</vt:lpwstr>
  </property>
</Properties>
</file>