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1CB3B8-D17F-411A-A357-3F3EA668290F}">
  <a:tblStyle styleId="{851CB3B8-D17F-411A-A357-3F3EA66829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1" orient="horz"/>
        <p:guide pos="3159" orient="horz"/>
        <p:guide pos="981" orient="horz"/>
        <p:guide pos="3840"/>
        <p:guide pos="575"/>
        <p:guide pos="7105"/>
        <p:guide pos="7408"/>
        <p:guide pos="303"/>
        <p:guide pos="1965"/>
        <p:guide pos="5715"/>
        <p:guide pos="4384"/>
        <p:guide pos="3295" orient="horz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29" name="Google Shape;22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53476da0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53476da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5c53476da0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c53476da0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c53476da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5c53476da0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c53476da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c53476d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5c53476da0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5c53476da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5c53476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5c53476da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908c0f590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4908c0f59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4908c0f590_0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35" name="Google Shape;23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92" name="Google Shape;29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908c0f590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908c0f5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4908c0f590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4908c0f590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4908c0f5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4908c0f590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908c0f59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908c0f5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4908c0f590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908c0f590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908c0f5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4908c0f590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908c0f590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4908c0f59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4908c0f590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908c0f590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908c0f59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4908c0f590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 type="title">
  <p:cSld name="TITLE">
    <p:bg>
      <p:bgPr>
        <a:solidFill>
          <a:srgbClr val="32395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531604" y="1988840"/>
            <a:ext cx="712879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b="1"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531604" y="4468515"/>
            <a:ext cx="712879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  <a:defRPr sz="24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" name="Google Shape;20;p2"/>
          <p:cNvGrpSpPr/>
          <p:nvPr/>
        </p:nvGrpSpPr>
        <p:grpSpPr>
          <a:xfrm>
            <a:off x="122777" y="-101282"/>
            <a:ext cx="3898497" cy="4532347"/>
            <a:chOff x="122777" y="-101282"/>
            <a:chExt cx="3898497" cy="4532347"/>
          </a:xfrm>
        </p:grpSpPr>
        <p:sp>
          <p:nvSpPr>
            <p:cNvPr id="21" name="Google Shape;21;p2"/>
            <p:cNvSpPr/>
            <p:nvPr/>
          </p:nvSpPr>
          <p:spPr>
            <a:xfrm rot="900000">
              <a:off x="2527762" y="982518"/>
              <a:ext cx="831594" cy="898279"/>
            </a:xfrm>
            <a:custGeom>
              <a:rect b="b" l="l" r="r" t="t"/>
              <a:pathLst>
                <a:path extrusionOk="0" h="917" w="849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900000">
              <a:off x="3645319" y="921682"/>
              <a:ext cx="353035" cy="223590"/>
            </a:xfrm>
            <a:custGeom>
              <a:rect b="b" l="l" r="r" t="t"/>
              <a:pathLst>
                <a:path extrusionOk="0" h="228" w="35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900000">
              <a:off x="1185061" y="2009013"/>
              <a:ext cx="1165017" cy="1212088"/>
            </a:xfrm>
            <a:custGeom>
              <a:rect b="b" l="l" r="r" t="t"/>
              <a:pathLst>
                <a:path extrusionOk="0" h="1234" w="1187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900000">
              <a:off x="407618" y="101170"/>
              <a:ext cx="1694568" cy="988498"/>
            </a:xfrm>
            <a:custGeom>
              <a:rect b="b" l="l" r="r" t="t"/>
              <a:pathLst>
                <a:path extrusionOk="0" h="1008" w="1727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900000">
              <a:off x="1011962" y="2205890"/>
              <a:ext cx="1165017" cy="2110365"/>
            </a:xfrm>
            <a:custGeom>
              <a:rect b="b" l="l" r="r" t="t"/>
              <a:pathLst>
                <a:path extrusionOk="0" h="2151" w="1187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900000">
              <a:off x="269276" y="434146"/>
              <a:ext cx="1859318" cy="1376838"/>
            </a:xfrm>
            <a:custGeom>
              <a:rect b="b" l="l" r="r" t="t"/>
              <a:pathLst>
                <a:path extrusionOk="0" h="1404" w="1893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900000">
              <a:off x="2717095" y="1021821"/>
              <a:ext cx="637086" cy="883902"/>
            </a:xfrm>
            <a:custGeom>
              <a:rect b="b" l="l" r="r" t="t"/>
              <a:pathLst>
                <a:path extrusionOk="0" h="883902" w="637086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900000">
              <a:off x="2741308" y="760837"/>
              <a:ext cx="835518" cy="1172862"/>
            </a:xfrm>
            <a:custGeom>
              <a:rect b="b" l="l" r="r" t="t"/>
              <a:pathLst>
                <a:path extrusionOk="0" h="1197" w="854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900000">
              <a:off x="3649652" y="888768"/>
              <a:ext cx="95216" cy="223133"/>
            </a:xfrm>
            <a:custGeom>
              <a:rect b="b" l="l" r="r" t="t"/>
              <a:pathLst>
                <a:path extrusionOk="0" h="223133" w="95216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900000">
              <a:off x="2019446" y="414591"/>
              <a:ext cx="843363" cy="737451"/>
            </a:xfrm>
            <a:custGeom>
              <a:rect b="b" l="l" r="r" t="t"/>
              <a:pathLst>
                <a:path extrusionOk="0" h="752" w="860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900000">
              <a:off x="2079967" y="325841"/>
              <a:ext cx="74528" cy="362005"/>
            </a:xfrm>
            <a:custGeom>
              <a:rect b="b" l="l" r="r" t="t"/>
              <a:pathLst>
                <a:path extrusionOk="0" h="362005" w="74528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900000">
              <a:off x="1775590" y="2086757"/>
              <a:ext cx="694907" cy="219666"/>
            </a:xfrm>
            <a:custGeom>
              <a:rect b="b" l="l" r="r" t="t"/>
              <a:pathLst>
                <a:path extrusionOk="0" h="219666" w="694907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900000">
              <a:off x="1156551" y="2224925"/>
              <a:ext cx="1165017" cy="993066"/>
            </a:xfrm>
            <a:custGeom>
              <a:rect b="b" l="l" r="r" t="t"/>
              <a:pathLst>
                <a:path extrusionOk="0" h="993066" w="1165017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900000">
              <a:off x="1885228" y="811629"/>
              <a:ext cx="1416064" cy="1596504"/>
            </a:xfrm>
            <a:custGeom>
              <a:rect b="b" l="l" r="r" t="t"/>
              <a:pathLst>
                <a:path extrusionOk="0" h="1626" w="1444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900000">
              <a:off x="1926972" y="668003"/>
              <a:ext cx="283372" cy="1423054"/>
            </a:xfrm>
            <a:custGeom>
              <a:rect b="b" l="l" r="r" t="t"/>
              <a:pathLst>
                <a:path extrusionOk="0" h="1423054" w="283372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Dark" type="obj">
  <p:cSld name="OBJECT"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>
                <a:solidFill>
                  <a:schemeClr val="lt1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ight">
  <p:cSld name="Title and Content - Ligh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>
            <p:ph idx="2" type="pic"/>
          </p:nvPr>
        </p:nvSpPr>
        <p:spPr>
          <a:xfrm>
            <a:off x="4151784" y="591664"/>
            <a:ext cx="7710160" cy="5188801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330056" y="1709738"/>
            <a:ext cx="3605704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330056" y="4589463"/>
            <a:ext cx="360570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1" name="Google Shape;141;p14"/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42" name="Google Shape;142;p14"/>
            <p:cNvSpPr/>
            <p:nvPr/>
          </p:nvSpPr>
          <p:spPr>
            <a:xfrm>
              <a:off x="9017447" y="3601162"/>
              <a:ext cx="431558" cy="2132094"/>
            </a:xfrm>
            <a:custGeom>
              <a:rect b="b" l="l" r="r" t="t"/>
              <a:pathLst>
                <a:path extrusionOk="0" h="3537" w="859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rgbClr val="4A65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672595" y="3601162"/>
              <a:ext cx="1776410" cy="1476065"/>
            </a:xfrm>
            <a:custGeom>
              <a:rect b="b" l="l" r="r" t="t"/>
              <a:pathLst>
                <a:path extrusionOk="0" h="2448" w="3539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672595" y="3282795"/>
              <a:ext cx="2167821" cy="1623190"/>
            </a:xfrm>
            <a:custGeom>
              <a:rect b="b" l="l" r="r" t="t"/>
              <a:pathLst>
                <a:path extrusionOk="0" h="2691" w="4318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rgbClr val="4A65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46" name="Google Shape;146;p14"/>
            <p:cNvSpPr/>
            <p:nvPr/>
          </p:nvSpPr>
          <p:spPr>
            <a:xfrm>
              <a:off x="4053537" y="2544763"/>
              <a:ext cx="1776410" cy="1726899"/>
            </a:xfrm>
            <a:custGeom>
              <a:rect b="b" l="l" r="r" t="t"/>
              <a:pathLst>
                <a:path extrusionOk="0" h="2864" w="3538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664132" y="2716005"/>
              <a:ext cx="2165815" cy="2011500"/>
            </a:xfrm>
            <a:custGeom>
              <a:rect b="b" l="l" r="r" t="t"/>
              <a:pathLst>
                <a:path extrusionOk="0" h="3335" w="4317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rgbClr val="4A65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">
  <p:cSld name="Big"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200"/>
              <a:buFont typeface="Calibri"/>
              <a:buNone/>
              <a:defRPr b="1" sz="3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1" sz="54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800">
                <a:solidFill>
                  <a:schemeClr val="accent3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b="1" sz="4400">
                <a:solidFill>
                  <a:schemeClr val="accent3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b="1" sz="4000">
                <a:solidFill>
                  <a:schemeClr val="accent3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b="1" sz="40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359696" y="5683559"/>
            <a:ext cx="7627714" cy="540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161" name="Google Shape;161;p16"/>
            <p:cNvSpPr/>
            <p:nvPr/>
          </p:nvSpPr>
          <p:spPr>
            <a:xfrm>
              <a:off x="2135560" y="4877950"/>
              <a:ext cx="2254514" cy="540623"/>
            </a:xfrm>
            <a:custGeom>
              <a:rect b="b" l="l" r="r" t="t"/>
              <a:pathLst>
                <a:path extrusionOk="0" h="749" w="3136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4A65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135560" y="5053364"/>
              <a:ext cx="1521222" cy="448602"/>
            </a:xfrm>
            <a:custGeom>
              <a:rect b="b" l="l" r="r" t="t"/>
              <a:pathLst>
                <a:path extrusionOk="0" h="624" w="2116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647427" y="5447330"/>
              <a:ext cx="1009356" cy="350830"/>
            </a:xfrm>
            <a:custGeom>
              <a:rect b="b" l="l" r="r" t="t"/>
              <a:pathLst>
                <a:path extrusionOk="0" h="491" w="140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rgbClr val="4A650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647427" y="5651500"/>
              <a:ext cx="506115" cy="362333"/>
            </a:xfrm>
            <a:custGeom>
              <a:rect b="b" l="l" r="r" t="t"/>
              <a:pathLst>
                <a:path extrusionOk="0" h="506" w="701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1847529" y="2291781"/>
                <a:ext cx="3168972" cy="2798013"/>
              </a:xfrm>
              <a:custGeom>
                <a:rect b="b" l="l" r="r" t="t"/>
                <a:pathLst>
                  <a:path extrusionOk="0" h="3891" w="4406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1975686" y="2559218"/>
                <a:ext cx="2912658" cy="2297649"/>
              </a:xfrm>
              <a:custGeom>
                <a:rect b="b" l="l" r="r" t="t"/>
                <a:pathLst>
                  <a:path extrusionOk="0" h="3195" w="3801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rotWithShape="0" algn="tr" dir="10200000" dist="1270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8" name="Google Shape;168;p16"/>
          <p:cNvSpPr txBox="1"/>
          <p:nvPr>
            <p:ph type="title"/>
          </p:nvPr>
        </p:nvSpPr>
        <p:spPr>
          <a:xfrm>
            <a:off x="1590366" y="1648326"/>
            <a:ext cx="90009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2875" spcFirstLastPara="1" rIns="18287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b="0"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/>
          <p:nvPr/>
        </p:nvSpPr>
        <p:spPr>
          <a:xfrm>
            <a:off x="1981385" y="881157"/>
            <a:ext cx="1112207" cy="766277"/>
          </a:xfrm>
          <a:custGeom>
            <a:rect b="b" l="l" r="r" t="t"/>
            <a:pathLst>
              <a:path extrusionOk="0" h="708794" w="102877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nd Title">
  <p:cSld name="Picture and Titl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0" y="4293096"/>
            <a:ext cx="12192000" cy="2564904"/>
          </a:xfrm>
          <a:custGeom>
            <a:rect b="b" l="l" r="r" t="t"/>
            <a:pathLst>
              <a:path extrusionOk="0" h="1828800" w="81280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>
            <p:ph idx="2" type="pic"/>
          </p:nvPr>
        </p:nvSpPr>
        <p:spPr>
          <a:xfrm>
            <a:off x="0" y="0"/>
            <a:ext cx="12192000" cy="50292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3" name="Google Shape;173;p17"/>
          <p:cNvSpPr txBox="1"/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2743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ure">
  <p:cSld name="Closure">
    <p:bg>
      <p:bgPr>
        <a:solidFill>
          <a:srgbClr val="32395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>
            <p:ph idx="2" type="pic"/>
          </p:nvPr>
        </p:nvSpPr>
        <p:spPr>
          <a:xfrm>
            <a:off x="1080145" y="1218530"/>
            <a:ext cx="7073256" cy="4226695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0" y="623555"/>
            <a:ext cx="7050284" cy="107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080142" y="5462316"/>
            <a:ext cx="7069212" cy="627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3200"/>
              <a:buNone/>
              <a:defRPr sz="3200">
                <a:solidFill>
                  <a:srgbClr val="D0CEC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2" name="Google Shape;192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3">
  <p:cSld name="Title Slide 0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ctrTitle"/>
          </p:nvPr>
        </p:nvSpPr>
        <p:spPr>
          <a:xfrm>
            <a:off x="2531604" y="1988840"/>
            <a:ext cx="712879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951"/>
              </a:buClr>
              <a:buSzPts val="6600"/>
              <a:buFont typeface="Calibri"/>
              <a:buNone/>
              <a:defRPr b="1" sz="6600">
                <a:solidFill>
                  <a:srgbClr val="3239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2531604" y="4468515"/>
            <a:ext cx="712879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3"/>
          <p:cNvGrpSpPr/>
          <p:nvPr/>
        </p:nvGrpSpPr>
        <p:grpSpPr>
          <a:xfrm>
            <a:off x="122777" y="-101282"/>
            <a:ext cx="3898497" cy="4532347"/>
            <a:chOff x="122777" y="-101282"/>
            <a:chExt cx="3898497" cy="4532347"/>
          </a:xfrm>
        </p:grpSpPr>
        <p:sp>
          <p:nvSpPr>
            <p:cNvPr id="42" name="Google Shape;42;p3"/>
            <p:cNvSpPr/>
            <p:nvPr/>
          </p:nvSpPr>
          <p:spPr>
            <a:xfrm rot="900000">
              <a:off x="2527762" y="982518"/>
              <a:ext cx="831594" cy="898279"/>
            </a:xfrm>
            <a:custGeom>
              <a:rect b="b" l="l" r="r" t="t"/>
              <a:pathLst>
                <a:path extrusionOk="0" h="917" w="849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 rot="900000">
              <a:off x="3645319" y="921682"/>
              <a:ext cx="353035" cy="223590"/>
            </a:xfrm>
            <a:custGeom>
              <a:rect b="b" l="l" r="r" t="t"/>
              <a:pathLst>
                <a:path extrusionOk="0" h="228" w="35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 rot="900000">
              <a:off x="1185061" y="2009013"/>
              <a:ext cx="1165017" cy="1212088"/>
            </a:xfrm>
            <a:custGeom>
              <a:rect b="b" l="l" r="r" t="t"/>
              <a:pathLst>
                <a:path extrusionOk="0" h="1234" w="1187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 rot="900000">
              <a:off x="407618" y="101170"/>
              <a:ext cx="1694568" cy="988498"/>
            </a:xfrm>
            <a:custGeom>
              <a:rect b="b" l="l" r="r" t="t"/>
              <a:pathLst>
                <a:path extrusionOk="0" h="1008" w="1727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900000">
              <a:off x="1011962" y="2205890"/>
              <a:ext cx="1165017" cy="2110365"/>
            </a:xfrm>
            <a:custGeom>
              <a:rect b="b" l="l" r="r" t="t"/>
              <a:pathLst>
                <a:path extrusionOk="0" h="2151" w="1187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900000">
              <a:off x="269276" y="434146"/>
              <a:ext cx="1859318" cy="1376838"/>
            </a:xfrm>
            <a:custGeom>
              <a:rect b="b" l="l" r="r" t="t"/>
              <a:pathLst>
                <a:path extrusionOk="0" h="1404" w="1893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 rot="900000">
              <a:off x="2717095" y="1021821"/>
              <a:ext cx="637086" cy="883902"/>
            </a:xfrm>
            <a:custGeom>
              <a:rect b="b" l="l" r="r" t="t"/>
              <a:pathLst>
                <a:path extrusionOk="0" h="883902" w="637086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900000">
              <a:off x="2741308" y="760837"/>
              <a:ext cx="835518" cy="1172862"/>
            </a:xfrm>
            <a:custGeom>
              <a:rect b="b" l="l" r="r" t="t"/>
              <a:pathLst>
                <a:path extrusionOk="0" h="1197" w="854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900000">
              <a:off x="3649652" y="888768"/>
              <a:ext cx="95216" cy="223133"/>
            </a:xfrm>
            <a:custGeom>
              <a:rect b="b" l="l" r="r" t="t"/>
              <a:pathLst>
                <a:path extrusionOk="0" h="223133" w="95216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900000">
              <a:off x="2019446" y="414591"/>
              <a:ext cx="843363" cy="737451"/>
            </a:xfrm>
            <a:custGeom>
              <a:rect b="b" l="l" r="r" t="t"/>
              <a:pathLst>
                <a:path extrusionOk="0" h="752" w="860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900000">
              <a:off x="2079967" y="325841"/>
              <a:ext cx="74528" cy="362005"/>
            </a:xfrm>
            <a:custGeom>
              <a:rect b="b" l="l" r="r" t="t"/>
              <a:pathLst>
                <a:path extrusionOk="0" h="362005" w="74528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900000">
              <a:off x="1775590" y="2086757"/>
              <a:ext cx="694907" cy="219666"/>
            </a:xfrm>
            <a:custGeom>
              <a:rect b="b" l="l" r="r" t="t"/>
              <a:pathLst>
                <a:path extrusionOk="0" h="219666" w="694907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900000">
              <a:off x="1156551" y="2224925"/>
              <a:ext cx="1165017" cy="993066"/>
            </a:xfrm>
            <a:custGeom>
              <a:rect b="b" l="l" r="r" t="t"/>
              <a:pathLst>
                <a:path extrusionOk="0" h="993066" w="1165017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900000">
              <a:off x="1885228" y="811629"/>
              <a:ext cx="1416064" cy="1596504"/>
            </a:xfrm>
            <a:custGeom>
              <a:rect b="b" l="l" r="r" t="t"/>
              <a:pathLst>
                <a:path extrusionOk="0" h="1626" w="1444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900000">
              <a:off x="1926972" y="668003"/>
              <a:ext cx="283372" cy="1423054"/>
            </a:xfrm>
            <a:custGeom>
              <a:rect b="b" l="l" r="r" t="t"/>
              <a:pathLst>
                <a:path extrusionOk="0" h="1423054" w="283372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3" name="Google Shape;203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>
  <p:cSld name="Title Slide 01">
    <p:bg>
      <p:bgPr>
        <a:solidFill>
          <a:srgbClr val="32395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</p:grpSpPr>
        <p:sp>
          <p:nvSpPr>
            <p:cNvPr id="59" name="Google Shape;59;p4"/>
            <p:cNvSpPr/>
            <p:nvPr/>
          </p:nvSpPr>
          <p:spPr>
            <a:xfrm>
              <a:off x="10299754" y="3429000"/>
              <a:ext cx="1430110" cy="907173"/>
            </a:xfrm>
            <a:custGeom>
              <a:rect b="b" l="l" r="r" t="t"/>
              <a:pathLst>
                <a:path extrusionOk="0" h="907173" w="1430110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0648785" y="3439757"/>
              <a:ext cx="1064942" cy="896416"/>
            </a:xfrm>
            <a:custGeom>
              <a:rect b="b" l="l" r="r" t="t"/>
              <a:pathLst>
                <a:path extrusionOk="0" h="896416" w="1064942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0137828" y="3429000"/>
              <a:ext cx="1592035" cy="550400"/>
            </a:xfrm>
            <a:custGeom>
              <a:rect b="b" l="l" r="r" t="t"/>
              <a:pathLst>
                <a:path extrusionOk="0" h="1230" w="355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0790419" y="3429000"/>
              <a:ext cx="939444" cy="822910"/>
            </a:xfrm>
            <a:custGeom>
              <a:rect b="b" l="l" r="r" t="t"/>
              <a:pathLst>
                <a:path extrusionOk="0" h="1837" w="209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ffectLst>
              <a:outerShdw blurRad="254000" rotWithShape="0" algn="tr" dir="10200000" dist="165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b="1"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  <a:defRPr sz="24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3731040" y="4343342"/>
            <a:ext cx="6910579" cy="4757056"/>
          </a:xfrm>
          <a:custGeom>
            <a:rect b="b" l="l" r="r" t="t"/>
            <a:pathLst>
              <a:path extrusionOk="0" h="10000" w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cap="flat" cmpd="sng" w="17450">
            <a:solidFill>
              <a:schemeClr val="lt1">
                <a:alpha val="33725"/>
              </a:scheme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 Slide 04">
    <p:bg>
      <p:bgPr>
        <a:solidFill>
          <a:srgbClr val="32395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767407" y="453425"/>
            <a:ext cx="10718168" cy="5295922"/>
          </a:xfrm>
          <a:custGeom>
            <a:rect b="b" l="l" r="r" t="t"/>
            <a:pathLst>
              <a:path extrusionOk="0" h="5295922" w="10718168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0" rotWithShape="0" algn="tr" dir="10200000" dist="165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387803" y="280842"/>
            <a:ext cx="755139" cy="3543880"/>
          </a:xfrm>
          <a:custGeom>
            <a:rect b="b" l="l" r="r" t="t"/>
            <a:pathLst>
              <a:path extrusionOk="0" h="4036" w="859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387803" y="1309938"/>
            <a:ext cx="3108359" cy="2514784"/>
          </a:xfrm>
          <a:custGeom>
            <a:rect b="b" l="l" r="r" t="t"/>
            <a:pathLst>
              <a:path extrusionOk="0" h="2864" w="3538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706423" y="1559308"/>
            <a:ext cx="3789739" cy="2929232"/>
          </a:xfrm>
          <a:custGeom>
            <a:rect b="b" l="l" r="r" t="t"/>
            <a:pathLst>
              <a:path extrusionOk="0" h="3335" w="4317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rgbClr val="BE0E5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073645" y="2848312"/>
            <a:ext cx="755139" cy="3104845"/>
          </a:xfrm>
          <a:custGeom>
            <a:rect b="b" l="l" r="r" t="t"/>
            <a:pathLst>
              <a:path extrusionOk="0" h="3537" w="859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7720425" y="2848312"/>
            <a:ext cx="3108359" cy="2149508"/>
          </a:xfrm>
          <a:custGeom>
            <a:rect b="b" l="l" r="r" t="t"/>
            <a:pathLst>
              <a:path extrusionOk="0" h="2448" w="3539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7720425" y="2384692"/>
            <a:ext cx="3793250" cy="2363758"/>
          </a:xfrm>
          <a:custGeom>
            <a:rect b="b" l="l" r="r" t="t"/>
            <a:pathLst>
              <a:path extrusionOk="0" h="2691" w="4318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678325" y="1973755"/>
            <a:ext cx="10835350" cy="2514784"/>
          </a:xfrm>
          <a:custGeom>
            <a:rect b="b" l="l" r="r" t="t"/>
            <a:pathLst>
              <a:path extrusionOk="0" h="2864" w="12341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ctrTitle"/>
          </p:nvPr>
        </p:nvSpPr>
        <p:spPr>
          <a:xfrm>
            <a:off x="1524000" y="203734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b="1"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1524000" y="4451218"/>
            <a:ext cx="824440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200"/>
              <a:buNone/>
              <a:defRPr sz="3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01">
  <p:cSld name="Section Header 01">
    <p:bg>
      <p:bgPr>
        <a:solidFill>
          <a:srgbClr val="32395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>
            <p:ph idx="2" type="pic"/>
          </p:nvPr>
        </p:nvSpPr>
        <p:spPr>
          <a:xfrm>
            <a:off x="1080144" y="1218530"/>
            <a:ext cx="10031715" cy="422669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6"/>
          <p:cNvSpPr txBox="1"/>
          <p:nvPr>
            <p:ph type="title"/>
          </p:nvPr>
        </p:nvSpPr>
        <p:spPr>
          <a:xfrm>
            <a:off x="0" y="623555"/>
            <a:ext cx="7050284" cy="107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1080142" y="5462316"/>
            <a:ext cx="10025980" cy="627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3200"/>
              <a:buNone/>
              <a:defRPr sz="3200">
                <a:solidFill>
                  <a:srgbClr val="D0CEC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02">
  <p:cSld name="Section Header 02">
    <p:bg>
      <p:bgPr>
        <a:solidFill>
          <a:srgbClr val="32395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>
            <p:ph idx="2" type="pic"/>
          </p:nvPr>
        </p:nvSpPr>
        <p:spPr>
          <a:xfrm>
            <a:off x="1080144" y="1218530"/>
            <a:ext cx="10031715" cy="422669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8"/>
          <p:cNvSpPr txBox="1"/>
          <p:nvPr>
            <p:ph type="title"/>
          </p:nvPr>
        </p:nvSpPr>
        <p:spPr>
          <a:xfrm>
            <a:off x="5141716" y="623555"/>
            <a:ext cx="7050284" cy="107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1080142" y="5462316"/>
            <a:ext cx="10025980" cy="627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3200"/>
              <a:buNone/>
              <a:defRPr sz="3200">
                <a:solidFill>
                  <a:srgbClr val="D0CEC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03">
  <p:cSld name="Section Header 03">
    <p:bg>
      <p:bgPr>
        <a:solidFill>
          <a:srgbClr val="32395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>
            <p:ph idx="2" type="pic"/>
          </p:nvPr>
        </p:nvSpPr>
        <p:spPr>
          <a:xfrm>
            <a:off x="1080144" y="1074513"/>
            <a:ext cx="10031715" cy="4226695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9"/>
          <p:cNvSpPr txBox="1"/>
          <p:nvPr>
            <p:ph type="title"/>
          </p:nvPr>
        </p:nvSpPr>
        <p:spPr>
          <a:xfrm>
            <a:off x="5141716" y="4763948"/>
            <a:ext cx="7050284" cy="107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1080142" y="430088"/>
            <a:ext cx="10025980" cy="627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3200"/>
              <a:buNone/>
              <a:defRPr sz="3200">
                <a:solidFill>
                  <a:srgbClr val="D0CEC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04">
  <p:cSld name="Section Header 04">
    <p:bg>
      <p:bgPr>
        <a:solidFill>
          <a:srgbClr val="32395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/>
          <p:nvPr>
            <p:ph idx="2" type="pic"/>
          </p:nvPr>
        </p:nvSpPr>
        <p:spPr>
          <a:xfrm>
            <a:off x="1080144" y="1074513"/>
            <a:ext cx="10031715" cy="4226695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1080142" y="430088"/>
            <a:ext cx="10025980" cy="627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3200"/>
              <a:buNone/>
              <a:defRPr sz="3200">
                <a:solidFill>
                  <a:srgbClr val="D0CEC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0"/>
          <p:cNvSpPr txBox="1"/>
          <p:nvPr>
            <p:ph type="title"/>
          </p:nvPr>
        </p:nvSpPr>
        <p:spPr>
          <a:xfrm>
            <a:off x="0" y="4763948"/>
            <a:ext cx="7050284" cy="1077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ctrTitle"/>
          </p:nvPr>
        </p:nvSpPr>
        <p:spPr>
          <a:xfrm>
            <a:off x="2863025" y="2133325"/>
            <a:ext cx="8856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Analysis of the Effect of News Headlines on the Stock Market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838200" y="1315375"/>
            <a:ext cx="10515600" cy="486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/>
              <a:t>Random Forest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Random Forest: Overcomes overfitting by training multiple decision trees.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Subspaces: Each tree operates on distinct subspaces of the feature space.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Splitting Criteria: Decision tree split based on impurity measures like Shannon Entropy or Gini impurity.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K-nearest neighbor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K-nearest neighbor (KNN): Simple and easy-to-implement algorithm.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Classification based on Resemblance: Maps historical stock data and test data into vectors.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Similarity Metric: Calculates Euclidean distance to make predictions.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Prediction Process: Majority vote of k closest neighbors determines class label for query record.</a:t>
            </a:r>
            <a:endParaRPr/>
          </a:p>
        </p:txBody>
      </p:sp>
      <p:sp>
        <p:nvSpPr>
          <p:cNvPr id="347" name="Google Shape;347;p35"/>
          <p:cNvSpPr txBox="1"/>
          <p:nvPr>
            <p:ph idx="12" type="sldNum"/>
          </p:nvPr>
        </p:nvSpPr>
        <p:spPr>
          <a:xfrm>
            <a:off x="10632504" y="6356350"/>
            <a:ext cx="721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838200" y="1315375"/>
            <a:ext cx="10515600" cy="486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AdaBoost 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AdaBoost: Boosting machine learning algorithm using PAC learning model.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Iterative Process: Weak learning algorithm called iteratively for multiple rounds.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Sample Weights: Samples are assigned weights in each round to focus on hard samples.</a:t>
            </a:r>
            <a:endParaRPr/>
          </a:p>
        </p:txBody>
      </p:sp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10632504" y="6356350"/>
            <a:ext cx="721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362" name="Google Shape;362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6957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Data Split: Data divided into two ratios (80:20 and 90:10) for training and testing the models.</a:t>
            </a:r>
            <a:endParaRPr sz="2400"/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Evaluation Metrics: Mean Squared Error (MSE) used to measure the performance of each model.</a:t>
            </a:r>
            <a:endParaRPr sz="2400"/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Mean Squared Error (MSE): MSE calculates the average squared difference between estimated values and actual values.</a:t>
            </a:r>
            <a:endParaRPr sz="2400"/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MSE Interpretation: Lower MSE indicates better accuracy; it's always non-negative.</a:t>
            </a:r>
            <a:endParaRPr sz="2400"/>
          </a:p>
          <a:p>
            <a:pPr indent="-3695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Models Evaluated: Six models applied - Linear Regression, SVM, Random Forest, K Nearest Neighbor, AdaBoost, and Principal Component Analysis.</a:t>
            </a:r>
            <a:endParaRPr sz="2400"/>
          </a:p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10632504" y="6356350"/>
            <a:ext cx="721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10632504" y="6356350"/>
            <a:ext cx="721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p38"/>
          <p:cNvPicPr preferRelativeResize="0"/>
          <p:nvPr/>
        </p:nvPicPr>
        <p:blipFill rotWithShape="1">
          <a:blip r:embed="rId3">
            <a:alphaModFix/>
          </a:blip>
          <a:srcRect b="0" l="0" r="0" t="4734"/>
          <a:stretch/>
        </p:blipFill>
        <p:spPr>
          <a:xfrm>
            <a:off x="7063650" y="2050275"/>
            <a:ext cx="4609750" cy="366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38"/>
          <p:cNvGraphicFramePr/>
          <p:nvPr/>
        </p:nvGraphicFramePr>
        <p:xfrm>
          <a:off x="776050" y="21027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{851CB3B8-D17F-411A-A357-3F3EA668290F}</a:tableStyleId>
              </a:tblPr>
              <a:tblGrid>
                <a:gridCol w="2946725"/>
                <a:gridCol w="2625475"/>
              </a:tblGrid>
              <a:tr h="537850">
                <a:tc>
                  <a:txBody>
                    <a:bodyPr/>
                    <a:lstStyle/>
                    <a:p>
                      <a:pPr indent="0" lvl="0" marL="76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Square Error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475">
                <a:tc>
                  <a:txBody>
                    <a:bodyPr/>
                    <a:lstStyle/>
                    <a:p>
                      <a:pPr indent="0" lvl="0" marL="76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.030405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75">
                <a:tc>
                  <a:txBody>
                    <a:bodyPr/>
                    <a:lstStyle/>
                    <a:p>
                      <a:pPr indent="0" lvl="0" marL="76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.039476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75">
                <a:tc>
                  <a:txBody>
                    <a:bodyPr/>
                    <a:lstStyle/>
                    <a:p>
                      <a:pPr indent="0" lvl="0" marL="76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.030875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75">
                <a:tc>
                  <a:txBody>
                    <a:bodyPr/>
                    <a:lstStyle/>
                    <a:p>
                      <a:pPr indent="0" lvl="0" marL="76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Nearest Neighbors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.040080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75">
                <a:tc>
                  <a:txBody>
                    <a:bodyPr/>
                    <a:lstStyle/>
                    <a:p>
                      <a:pPr indent="0" lvl="0" marL="76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.028845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675">
                <a:tc>
                  <a:txBody>
                    <a:bodyPr/>
                    <a:lstStyle/>
                    <a:p>
                      <a:pPr indent="0" lvl="0" marL="76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PCA with  Random Forest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.032061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6096000" y="6126050"/>
            <a:ext cx="45138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4162825" y="4860350"/>
            <a:ext cx="64470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Flow</a:t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588525" y="1642975"/>
            <a:ext cx="2223300" cy="10218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mic Sans MS"/>
                <a:ea typeface="Comic Sans MS"/>
                <a:cs typeface="Comic Sans MS"/>
                <a:sym typeface="Comic Sans MS"/>
              </a:rPr>
              <a:t>Step</a:t>
            </a:r>
            <a:r>
              <a:rPr lang="en-US" sz="1500">
                <a:latin typeface="Comic Sans MS"/>
                <a:ea typeface="Comic Sans MS"/>
                <a:cs typeface="Comic Sans MS"/>
                <a:sym typeface="Comic Sans MS"/>
              </a:rPr>
              <a:t> - 1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4054200" y="4433150"/>
            <a:ext cx="2166000" cy="1021800"/>
          </a:xfrm>
          <a:prstGeom prst="homePlate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- 3</a:t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5792325" y="5737600"/>
            <a:ext cx="2166000" cy="1021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- 4</a:t>
            </a:r>
            <a:endParaRPr/>
          </a:p>
        </p:txBody>
      </p:sp>
      <p:cxnSp>
        <p:nvCxnSpPr>
          <p:cNvPr id="384" name="Google Shape;384;p39"/>
          <p:cNvCxnSpPr>
            <a:stCxn id="381" idx="3"/>
          </p:cNvCxnSpPr>
          <p:nvPr/>
        </p:nvCxnSpPr>
        <p:spPr>
          <a:xfrm flipH="1" rot="10800000">
            <a:off x="2811825" y="2125375"/>
            <a:ext cx="73650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9"/>
          <p:cNvCxnSpPr/>
          <p:nvPr/>
        </p:nvCxnSpPr>
        <p:spPr>
          <a:xfrm>
            <a:off x="2762825" y="2182450"/>
            <a:ext cx="784800" cy="7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39"/>
          <p:cNvSpPr/>
          <p:nvPr/>
        </p:nvSpPr>
        <p:spPr>
          <a:xfrm>
            <a:off x="2754525" y="2055925"/>
            <a:ext cx="73650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4263800" y="3491475"/>
            <a:ext cx="6076200" cy="16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2351225" y="3062575"/>
            <a:ext cx="2166000" cy="1021800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- 2</a:t>
            </a:r>
            <a:endParaRPr/>
          </a:p>
        </p:txBody>
      </p:sp>
      <p:sp>
        <p:nvSpPr>
          <p:cNvPr id="389" name="Google Shape;389;p39"/>
          <p:cNvSpPr txBox="1"/>
          <p:nvPr/>
        </p:nvSpPr>
        <p:spPr>
          <a:xfrm>
            <a:off x="3899000" y="1724725"/>
            <a:ext cx="47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collection, Data Wrangling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4778900" y="3198150"/>
            <a:ext cx="47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Creation, training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6866175" y="4553225"/>
            <a:ext cx="39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&amp; Web app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7984400" y="5786650"/>
            <a:ext cx="377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/>
              <a:t>Begin with an </a:t>
            </a:r>
            <a:r>
              <a:rPr lang="en-US">
                <a:solidFill>
                  <a:schemeClr val="accent2"/>
                </a:solidFill>
              </a:rPr>
              <a:t>outline</a:t>
            </a:r>
            <a:r>
              <a:rPr lang="en-US"/>
              <a:t> </a:t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5606653" y="2839427"/>
            <a:ext cx="549128" cy="268369"/>
          </a:xfrm>
          <a:custGeom>
            <a:rect b="b" l="l" r="r" t="t"/>
            <a:pathLst>
              <a:path extrusionOk="0" h="952" w="182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rgbClr val="191C2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2533457" y="1983582"/>
            <a:ext cx="3802958" cy="1080245"/>
          </a:xfrm>
          <a:custGeom>
            <a:rect b="b" l="l" r="r" t="t"/>
            <a:pathLst>
              <a:path extrusionOk="0" h="3833" w="12632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2575605" y="2055747"/>
            <a:ext cx="808039" cy="1008075"/>
          </a:xfrm>
          <a:custGeom>
            <a:rect b="b" l="l" r="r" t="t"/>
            <a:pathLst>
              <a:path extrusionOk="0" h="3578" w="2683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rgbClr val="191C2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2275751" y="1822336"/>
            <a:ext cx="1107898" cy="1073481"/>
          </a:xfrm>
          <a:custGeom>
            <a:rect b="b" l="l" r="r" t="t"/>
            <a:pathLst>
              <a:path extrusionOk="0" h="3809" w="3681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2743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2275751" y="1557350"/>
            <a:ext cx="257705" cy="1338460"/>
          </a:xfrm>
          <a:custGeom>
            <a:rect b="b" l="l" r="r" t="t"/>
            <a:pathLst>
              <a:path extrusionOk="0" h="4752" w="858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rgbClr val="191C2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2404604" y="1557350"/>
            <a:ext cx="128700" cy="1142100"/>
          </a:xfrm>
          <a:prstGeom prst="rect">
            <a:avLst/>
          </a:prstGeom>
          <a:solidFill>
            <a:srgbClr val="727E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5606653" y="4282396"/>
            <a:ext cx="549128" cy="268369"/>
          </a:xfrm>
          <a:custGeom>
            <a:rect b="b" l="l" r="r" t="t"/>
            <a:pathLst>
              <a:path extrusionOk="0" h="952" w="182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rgbClr val="4A65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2533457" y="3426551"/>
            <a:ext cx="3802958" cy="1080245"/>
          </a:xfrm>
          <a:custGeom>
            <a:rect b="b" l="l" r="r" t="t"/>
            <a:pathLst>
              <a:path extrusionOk="0" h="3833" w="12632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575605" y="3498716"/>
            <a:ext cx="808039" cy="1008075"/>
          </a:xfrm>
          <a:custGeom>
            <a:rect b="b" l="l" r="r" t="t"/>
            <a:pathLst>
              <a:path extrusionOk="0" h="3578" w="2683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rgbClr val="4A65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2275751" y="3265305"/>
            <a:ext cx="1107898" cy="1073481"/>
          </a:xfrm>
          <a:custGeom>
            <a:rect b="b" l="l" r="r" t="t"/>
            <a:pathLst>
              <a:path extrusionOk="0" h="3809" w="3681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2743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2275751" y="3000319"/>
            <a:ext cx="257705" cy="1338460"/>
          </a:xfrm>
          <a:custGeom>
            <a:rect b="b" l="l" r="r" t="t"/>
            <a:pathLst>
              <a:path extrusionOk="0" h="4752" w="858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rgbClr val="4A650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2404604" y="3000319"/>
            <a:ext cx="128700" cy="1142100"/>
          </a:xfrm>
          <a:prstGeom prst="rect">
            <a:avLst/>
          </a:prstGeom>
          <a:solidFill>
            <a:srgbClr val="C5EF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5606653" y="5725364"/>
            <a:ext cx="549128" cy="268369"/>
          </a:xfrm>
          <a:custGeom>
            <a:rect b="b" l="l" r="r" t="t"/>
            <a:pathLst>
              <a:path extrusionOk="0" h="952" w="182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rgbClr val="4A0C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2533457" y="4869519"/>
            <a:ext cx="3802958" cy="1080245"/>
          </a:xfrm>
          <a:custGeom>
            <a:rect b="b" l="l" r="r" t="t"/>
            <a:pathLst>
              <a:path extrusionOk="0" h="3833" w="12632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2575605" y="4941685"/>
            <a:ext cx="808039" cy="1008075"/>
          </a:xfrm>
          <a:custGeom>
            <a:rect b="b" l="l" r="r" t="t"/>
            <a:pathLst>
              <a:path extrusionOk="0" h="3578" w="2683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rgbClr val="4A0C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2275751" y="4708273"/>
            <a:ext cx="1107898" cy="1073481"/>
          </a:xfrm>
          <a:custGeom>
            <a:rect b="b" l="l" r="r" t="t"/>
            <a:pathLst>
              <a:path extrusionOk="0" h="3809" w="3681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2743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2275751" y="4443287"/>
            <a:ext cx="257705" cy="1338460"/>
          </a:xfrm>
          <a:custGeom>
            <a:rect b="b" l="l" r="r" t="t"/>
            <a:pathLst>
              <a:path extrusionOk="0" h="4752" w="858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rgbClr val="4A0C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404604" y="4443287"/>
            <a:ext cx="128700" cy="1142100"/>
          </a:xfrm>
          <a:prstGeom prst="rect">
            <a:avLst/>
          </a:prstGeom>
          <a:solidFill>
            <a:srgbClr val="E15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6947204" y="1983582"/>
            <a:ext cx="3802958" cy="1080245"/>
          </a:xfrm>
          <a:custGeom>
            <a:rect b="b" l="l" r="r" t="t"/>
            <a:pathLst>
              <a:path extrusionOk="0" h="3833" w="12632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6989352" y="2055747"/>
            <a:ext cx="808039" cy="1008075"/>
          </a:xfrm>
          <a:custGeom>
            <a:rect b="b" l="l" r="r" t="t"/>
            <a:pathLst>
              <a:path extrusionOk="0" h="3578" w="2683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rgbClr val="7E093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6689498" y="1822336"/>
            <a:ext cx="1107898" cy="1073481"/>
          </a:xfrm>
          <a:custGeom>
            <a:rect b="b" l="l" r="r" t="t"/>
            <a:pathLst>
              <a:path extrusionOk="0" h="3809" w="3681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2743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6689498" y="1557350"/>
            <a:ext cx="257705" cy="1338460"/>
          </a:xfrm>
          <a:custGeom>
            <a:rect b="b" l="l" r="r" t="t"/>
            <a:pathLst>
              <a:path extrusionOk="0" h="4752" w="858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rgbClr val="7E093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6818351" y="1557350"/>
            <a:ext cx="128700" cy="1142100"/>
          </a:xfrm>
          <a:prstGeom prst="rect">
            <a:avLst/>
          </a:prstGeom>
          <a:solidFill>
            <a:srgbClr val="F579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6947204" y="3426551"/>
            <a:ext cx="3802958" cy="1080245"/>
          </a:xfrm>
          <a:custGeom>
            <a:rect b="b" l="l" r="r" t="t"/>
            <a:pathLst>
              <a:path extrusionOk="0" h="3833" w="12632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6989352" y="3498716"/>
            <a:ext cx="808039" cy="1008075"/>
          </a:xfrm>
          <a:custGeom>
            <a:rect b="b" l="l" r="r" t="t"/>
            <a:pathLst>
              <a:path extrusionOk="0" h="3578" w="2683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rgbClr val="0C4C6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6689498" y="3265305"/>
            <a:ext cx="1107898" cy="1073481"/>
          </a:xfrm>
          <a:custGeom>
            <a:rect b="b" l="l" r="r" t="t"/>
            <a:pathLst>
              <a:path extrusionOk="0" h="3809" w="3681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2743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6689498" y="3000319"/>
            <a:ext cx="257705" cy="1338460"/>
          </a:xfrm>
          <a:custGeom>
            <a:rect b="b" l="l" r="r" t="t"/>
            <a:pathLst>
              <a:path extrusionOk="0" h="4752" w="858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rgbClr val="0C4C6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6818351" y="3000319"/>
            <a:ext cx="128700" cy="1142100"/>
          </a:xfrm>
          <a:prstGeom prst="rect">
            <a:avLst/>
          </a:prstGeom>
          <a:solidFill>
            <a:srgbClr val="70C2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6947204" y="4869519"/>
            <a:ext cx="3802958" cy="1080245"/>
          </a:xfrm>
          <a:custGeom>
            <a:rect b="b" l="l" r="r" t="t"/>
            <a:pathLst>
              <a:path extrusionOk="0" h="3833" w="12632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6989352" y="4941685"/>
            <a:ext cx="808039" cy="1008075"/>
          </a:xfrm>
          <a:custGeom>
            <a:rect b="b" l="l" r="r" t="t"/>
            <a:pathLst>
              <a:path extrusionOk="0" h="3578" w="2683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rgbClr val="84570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6689498" y="4708273"/>
            <a:ext cx="1107898" cy="1073481"/>
          </a:xfrm>
          <a:custGeom>
            <a:rect b="b" l="l" r="r" t="t"/>
            <a:pathLst>
              <a:path extrusionOk="0" h="3809" w="3681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2743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6689498" y="4443287"/>
            <a:ext cx="257705" cy="1338460"/>
          </a:xfrm>
          <a:custGeom>
            <a:rect b="b" l="l" r="r" t="t"/>
            <a:pathLst>
              <a:path extrusionOk="0" h="4752" w="858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rgbClr val="84570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6818351" y="4443287"/>
            <a:ext cx="128700" cy="1142100"/>
          </a:xfrm>
          <a:prstGeom prst="rect">
            <a:avLst/>
          </a:prstGeom>
          <a:solidFill>
            <a:srgbClr val="FCCB7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7"/>
          <p:cNvGrpSpPr/>
          <p:nvPr/>
        </p:nvGrpSpPr>
        <p:grpSpPr>
          <a:xfrm>
            <a:off x="3465919" y="1983668"/>
            <a:ext cx="3017257" cy="1600871"/>
            <a:chOff x="2385722" y="1946050"/>
            <a:chExt cx="3344703" cy="1667400"/>
          </a:xfrm>
        </p:grpSpPr>
        <p:sp>
          <p:nvSpPr>
            <p:cNvPr id="272" name="Google Shape;272;p27"/>
            <p:cNvSpPr txBox="1"/>
            <p:nvPr/>
          </p:nvSpPr>
          <p:spPr>
            <a:xfrm>
              <a:off x="2385725" y="1946050"/>
              <a:ext cx="3344700" cy="16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1828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 of the project</a:t>
              </a:r>
              <a:endParaRPr b="1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7"/>
            <p:cNvSpPr txBox="1"/>
            <p:nvPr/>
          </p:nvSpPr>
          <p:spPr>
            <a:xfrm>
              <a:off x="2385722" y="2483871"/>
              <a:ext cx="29820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27"/>
          <p:cNvGrpSpPr/>
          <p:nvPr/>
        </p:nvGrpSpPr>
        <p:grpSpPr>
          <a:xfrm>
            <a:off x="3465919" y="3426630"/>
            <a:ext cx="2690062" cy="1292967"/>
            <a:chOff x="2385722" y="1946044"/>
            <a:chExt cx="2982000" cy="1346700"/>
          </a:xfrm>
        </p:grpSpPr>
        <p:sp>
          <p:nvSpPr>
            <p:cNvPr id="275" name="Google Shape;275;p27"/>
            <p:cNvSpPr txBox="1"/>
            <p:nvPr/>
          </p:nvSpPr>
          <p:spPr>
            <a:xfrm>
              <a:off x="2385722" y="1946044"/>
              <a:ext cx="2982000" cy="13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1828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rgbClr val="4A650A"/>
                  </a:solidFill>
                  <a:latin typeface="Calibri"/>
                  <a:ea typeface="Calibri"/>
                  <a:cs typeface="Calibri"/>
                  <a:sym typeface="Calibri"/>
                </a:rPr>
                <a:t>Problem Definition </a:t>
              </a:r>
              <a:endParaRPr b="1" sz="2400">
                <a:solidFill>
                  <a:srgbClr val="4A650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solidFill>
                  <a:srgbClr val="4A650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4A650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2385722" y="2483871"/>
              <a:ext cx="29820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7"/>
          <p:cNvGrpSpPr/>
          <p:nvPr/>
        </p:nvGrpSpPr>
        <p:grpSpPr>
          <a:xfrm>
            <a:off x="3465919" y="4869599"/>
            <a:ext cx="2690062" cy="1292967"/>
            <a:chOff x="2385722" y="1946044"/>
            <a:chExt cx="2982000" cy="1346700"/>
          </a:xfrm>
        </p:grpSpPr>
        <p:sp>
          <p:nvSpPr>
            <p:cNvPr id="278" name="Google Shape;278;p27"/>
            <p:cNvSpPr txBox="1"/>
            <p:nvPr/>
          </p:nvSpPr>
          <p:spPr>
            <a:xfrm>
              <a:off x="2385722" y="1946044"/>
              <a:ext cx="2982000" cy="13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1828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rgbClr val="4A0C41"/>
                  </a:solidFill>
                  <a:latin typeface="Calibri"/>
                  <a:ea typeface="Calibri"/>
                  <a:cs typeface="Calibri"/>
                  <a:sym typeface="Calibri"/>
                </a:rPr>
                <a:t>Project Scope</a:t>
              </a:r>
              <a:endParaRPr b="1" sz="2400">
                <a:solidFill>
                  <a:srgbClr val="4A0C4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solidFill>
                  <a:srgbClr val="4A0C4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4A0C4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7"/>
            <p:cNvSpPr txBox="1"/>
            <p:nvPr/>
          </p:nvSpPr>
          <p:spPr>
            <a:xfrm>
              <a:off x="2385722" y="2483871"/>
              <a:ext cx="29820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7"/>
          <p:cNvGrpSpPr/>
          <p:nvPr/>
        </p:nvGrpSpPr>
        <p:grpSpPr>
          <a:xfrm>
            <a:off x="7960170" y="1983662"/>
            <a:ext cx="2690062" cy="731814"/>
            <a:chOff x="2385722" y="1946044"/>
            <a:chExt cx="2982000" cy="762227"/>
          </a:xfrm>
        </p:grpSpPr>
        <p:sp>
          <p:nvSpPr>
            <p:cNvPr id="281" name="Google Shape;281;p27"/>
            <p:cNvSpPr txBox="1"/>
            <p:nvPr/>
          </p:nvSpPr>
          <p:spPr>
            <a:xfrm>
              <a:off x="2385722" y="1946044"/>
              <a:ext cx="29820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1828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7E093A"/>
                  </a:solidFill>
                  <a:latin typeface="Calibri"/>
                  <a:ea typeface="Calibri"/>
                  <a:cs typeface="Calibri"/>
                  <a:sym typeface="Calibri"/>
                </a:rPr>
                <a:t>Methodology</a:t>
              </a:r>
              <a:endParaRPr/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2385722" y="2483871"/>
              <a:ext cx="29820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7"/>
          <p:cNvGrpSpPr/>
          <p:nvPr/>
        </p:nvGrpSpPr>
        <p:grpSpPr>
          <a:xfrm>
            <a:off x="7960170" y="3426630"/>
            <a:ext cx="2690062" cy="731814"/>
            <a:chOff x="2385722" y="1946044"/>
            <a:chExt cx="2982000" cy="762227"/>
          </a:xfrm>
        </p:grpSpPr>
        <p:sp>
          <p:nvSpPr>
            <p:cNvPr id="284" name="Google Shape;284;p27"/>
            <p:cNvSpPr txBox="1"/>
            <p:nvPr/>
          </p:nvSpPr>
          <p:spPr>
            <a:xfrm>
              <a:off x="2385722" y="1946044"/>
              <a:ext cx="29820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1828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C4C6E"/>
                  </a:solidFill>
                  <a:latin typeface="Calibri"/>
                  <a:ea typeface="Calibri"/>
                  <a:cs typeface="Calibri"/>
                  <a:sym typeface="Calibri"/>
                </a:rPr>
                <a:t>Deliverables</a:t>
              </a:r>
              <a:endParaRPr/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2385722" y="2483871"/>
              <a:ext cx="29820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7"/>
          <p:cNvGrpSpPr/>
          <p:nvPr/>
        </p:nvGrpSpPr>
        <p:grpSpPr>
          <a:xfrm>
            <a:off x="7960170" y="4869599"/>
            <a:ext cx="2690062" cy="1292967"/>
            <a:chOff x="2385722" y="1946044"/>
            <a:chExt cx="2982000" cy="1346700"/>
          </a:xfrm>
        </p:grpSpPr>
        <p:sp>
          <p:nvSpPr>
            <p:cNvPr id="287" name="Google Shape;287;p27"/>
            <p:cNvSpPr txBox="1"/>
            <p:nvPr/>
          </p:nvSpPr>
          <p:spPr>
            <a:xfrm>
              <a:off x="2385722" y="1946044"/>
              <a:ext cx="2982000" cy="13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1828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rgbClr val="845702"/>
                  </a:solidFill>
                  <a:latin typeface="Calibri"/>
                  <a:ea typeface="Calibri"/>
                  <a:cs typeface="Calibri"/>
                  <a:sym typeface="Calibri"/>
                </a:rPr>
                <a:t>Technologies</a:t>
              </a:r>
              <a:endParaRPr b="1" sz="2400">
                <a:solidFill>
                  <a:srgbClr val="84570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solidFill>
                  <a:srgbClr val="84570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84570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7"/>
            <p:cNvSpPr txBox="1"/>
            <p:nvPr/>
          </p:nvSpPr>
          <p:spPr>
            <a:xfrm>
              <a:off x="2385722" y="2483871"/>
              <a:ext cx="29820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Overview of the project</a:t>
            </a:r>
            <a:endParaRPr/>
          </a:p>
        </p:txBody>
      </p:sp>
      <p:sp>
        <p:nvSpPr>
          <p:cNvPr id="295" name="Google Shape;295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125729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 </a:t>
            </a:r>
            <a:r>
              <a:rPr lang="en-US"/>
              <a:t>The ready availability of data today enables investors of all levels of expertise to make better investment decisions.</a:t>
            </a:r>
            <a:endParaRPr/>
          </a:p>
          <a:p>
            <a:pPr indent="-125729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 However, data is siloed and the challenge is determining which data is relevant, then ingesting and integrating the data into a usable format. </a:t>
            </a:r>
            <a:endParaRPr/>
          </a:p>
          <a:p>
            <a:pPr indent="-125729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 The question is, can we use current news content to predict relative stock price performance? </a:t>
            </a:r>
            <a:endParaRPr/>
          </a:p>
          <a:p>
            <a:pPr indent="-125729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 This research demonstrates that the prediction of percentage stock returns is improved by the inclusion of news sentiment as a feature for predictive model training. </a:t>
            </a:r>
            <a:endParaRPr/>
          </a:p>
          <a:p>
            <a:pPr indent="-125729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 The results will be shown for both Apple and Microsoft stock using trending news articles.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Definition</a:t>
            </a:r>
            <a:endParaRPr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35433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There are fast changes in the stock market. It's tough to predict what will happen to a specific company's stock or the general stock market. </a:t>
            </a:r>
            <a:endParaRPr/>
          </a:p>
          <a:p>
            <a:pPr indent="-3543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When the stock market trends can be predicted for the day itself or the next day, a substantial sum of money can be saved. </a:t>
            </a:r>
            <a:endParaRPr/>
          </a:p>
          <a:p>
            <a:pPr indent="-3543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Seeing a link between news headlines and the trend in the stock market is not unusual. </a:t>
            </a:r>
            <a:endParaRPr/>
          </a:p>
          <a:p>
            <a:pPr indent="-3543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a business receives adverse press, it is understandable that as a result of this negative news, the stocks of this specific business will go down and vice versa. </a:t>
            </a:r>
            <a:endParaRPr/>
          </a:p>
          <a:p>
            <a:pPr indent="-3543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It may be feasible to predict the stock market trend in general or that of a specific business by evaluating news headlines.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838200" y="1640150"/>
            <a:ext cx="10515600" cy="45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0576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Hypothesis</a:t>
            </a:r>
            <a:endParaRPr/>
          </a:p>
          <a:p>
            <a:pPr indent="-38608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performance of algorithms varies for different products.</a:t>
            </a:r>
            <a:endParaRPr/>
          </a:p>
          <a:p>
            <a:pPr indent="-4057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Scope</a:t>
            </a:r>
            <a:endParaRPr/>
          </a:p>
          <a:p>
            <a:pPr indent="-38608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goal of this project is to contribute to the development of a stock forecasting tool. </a:t>
            </a:r>
            <a:endParaRPr/>
          </a:p>
          <a:p>
            <a:pPr indent="-38608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This tool will include a diverse set of statistical and machine learning techniques.</a:t>
            </a:r>
            <a:endParaRPr/>
          </a:p>
          <a:p>
            <a:pPr indent="-38608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Its primary objective will be to reliably anticipate the movement of stock for a variety of items on the market.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00" y="1625191"/>
            <a:ext cx="9138595" cy="514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838200" y="1351200"/>
            <a:ext cx="5679900" cy="482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0576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User can predict the changes in the stock based on the given NEWS headlines.</a:t>
            </a:r>
            <a:endParaRPr/>
          </a:p>
          <a:p>
            <a:pPr indent="-4057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System will inform the user about the upcoming features.</a:t>
            </a:r>
            <a:endParaRPr/>
          </a:p>
          <a:p>
            <a:pPr indent="-4057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Deliverables will be as web application.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0" l="0" r="54781" t="8012"/>
          <a:stretch/>
        </p:blipFill>
        <p:spPr>
          <a:xfrm>
            <a:off x="7086075" y="1450750"/>
            <a:ext cx="3885024" cy="462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&amp; Technologies</a:t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programming languages → Python3, HTML5, CSS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Algorithms → Linear Regression, SVM, Adaboost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Libraries </a:t>
            </a:r>
            <a:r>
              <a:rPr lang="en-US"/>
              <a:t>→ SKlearn</a:t>
            </a:r>
            <a:r>
              <a:rPr lang="en-US"/>
              <a:t>, Pandas, numpy, matplotlib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Tools → Pycharm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838200" y="280541"/>
            <a:ext cx="105156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338" name="Google Shape;338;p34"/>
          <p:cNvSpPr txBox="1"/>
          <p:nvPr>
            <p:ph idx="1" type="body"/>
          </p:nvPr>
        </p:nvSpPr>
        <p:spPr>
          <a:xfrm>
            <a:off x="838200" y="1315375"/>
            <a:ext cx="10515600" cy="486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 Linear Regression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Linear Regression: A linear approach to model the relationship between stock price and </a:t>
            </a:r>
            <a:r>
              <a:rPr lang="en-US"/>
              <a:t>News Headline</a:t>
            </a:r>
            <a:r>
              <a:rPr lang="en-US"/>
              <a:t>.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Explanatory Variable: News Headline.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Dependent Variable: Stock price.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SVM (Support Vector Regression)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SVM Regression: Performs linear regression in a high-dimensional feature space.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Loss Function: Uses ∈− insensitivity loss to minimize model complexity.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Kernel Parameters: Performance depends on good settings of C, ∈, and kernel parameters.</a:t>
            </a:r>
            <a:endParaRPr/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10632504" y="6356350"/>
            <a:ext cx="721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AMI - SHOWEET">
  <a:themeElements>
    <a:clrScheme name="Sho-ORIGAMI">
      <a:dk1>
        <a:srgbClr val="000000"/>
      </a:dk1>
      <a:lt1>
        <a:srgbClr val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