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c0966dcd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c0966dcd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c0966dcd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c0966dcd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c0966dcd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c0966dcd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c0966dc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c0966dc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c0966dc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c0966dc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c0966dcd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c0966dcd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c0966dcd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c0966dcd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c0966dc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c0966dc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c0966dcd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c0966dcd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c0966dcd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c0966dcd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c0966dcd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c0966dcd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Online Flight Booking System</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121" name="Google Shape;121;p22"/>
          <p:cNvSpPr txBox="1"/>
          <p:nvPr>
            <p:ph idx="1" type="body"/>
          </p:nvPr>
        </p:nvSpPr>
        <p:spPr>
          <a:xfrm>
            <a:off x="311700" y="1266325"/>
            <a:ext cx="8520600" cy="3407100"/>
          </a:xfrm>
          <a:prstGeom prst="rect">
            <a:avLst/>
          </a:prstGeom>
        </p:spPr>
        <p:txBody>
          <a:bodyPr anchorCtr="0" anchor="t" bIns="91425" lIns="91425" spcFirstLastPara="1" rIns="91425" wrap="square" tIns="91425">
            <a:normAutofit fontScale="70000" lnSpcReduction="10000"/>
          </a:bodyPr>
          <a:lstStyle/>
          <a:p>
            <a:pPr indent="-308610" lvl="0" marL="457200" rtl="0" algn="just">
              <a:lnSpc>
                <a:spcPct val="150000"/>
              </a:lnSpc>
              <a:spcBef>
                <a:spcPts val="0"/>
              </a:spcBef>
              <a:spcAft>
                <a:spcPts val="0"/>
              </a:spcAft>
              <a:buSzPct val="100000"/>
              <a:buChar char="●"/>
            </a:pPr>
            <a:r>
              <a:rPr lang="en"/>
              <a:t>Client-Side Interaction:</a:t>
            </a:r>
            <a:endParaRPr/>
          </a:p>
          <a:p>
            <a:pPr indent="-290830" lvl="1" marL="914400" rtl="0" algn="just">
              <a:lnSpc>
                <a:spcPct val="150000"/>
              </a:lnSpc>
              <a:spcBef>
                <a:spcPts val="0"/>
              </a:spcBef>
              <a:spcAft>
                <a:spcPts val="0"/>
              </a:spcAft>
              <a:buSzPct val="100000"/>
              <a:buChar char="○"/>
            </a:pPr>
            <a:r>
              <a:rPr lang="en"/>
              <a:t>User Registration: Account creation with personal information.</a:t>
            </a:r>
            <a:endParaRPr/>
          </a:p>
          <a:p>
            <a:pPr indent="-290830" lvl="1" marL="914400" rtl="0" algn="just">
              <a:lnSpc>
                <a:spcPct val="150000"/>
              </a:lnSpc>
              <a:spcBef>
                <a:spcPts val="0"/>
              </a:spcBef>
              <a:spcAft>
                <a:spcPts val="0"/>
              </a:spcAft>
              <a:buSzPct val="100000"/>
              <a:buChar char="○"/>
            </a:pPr>
            <a:r>
              <a:rPr lang="en"/>
              <a:t>Booking Airline Tickets: Search flights, book tickets, and make payments.</a:t>
            </a:r>
            <a:endParaRPr/>
          </a:p>
          <a:p>
            <a:pPr indent="-290830" lvl="1" marL="914400" rtl="0" algn="just">
              <a:lnSpc>
                <a:spcPct val="150000"/>
              </a:lnSpc>
              <a:spcBef>
                <a:spcPts val="0"/>
              </a:spcBef>
              <a:spcAft>
                <a:spcPts val="0"/>
              </a:spcAft>
              <a:buSzPct val="100000"/>
              <a:buChar char="○"/>
            </a:pPr>
            <a:r>
              <a:rPr lang="en"/>
              <a:t>View E-Ticket: Access electronic tickets with detailed flight information.</a:t>
            </a:r>
            <a:endParaRPr/>
          </a:p>
          <a:p>
            <a:pPr indent="-290830" lvl="1" marL="914400" rtl="0" algn="just">
              <a:lnSpc>
                <a:spcPct val="150000"/>
              </a:lnSpc>
              <a:spcBef>
                <a:spcPts val="0"/>
              </a:spcBef>
              <a:spcAft>
                <a:spcPts val="0"/>
              </a:spcAft>
              <a:buSzPct val="100000"/>
              <a:buChar char="○"/>
            </a:pPr>
            <a:r>
              <a:rPr lang="en"/>
              <a:t>Cancel Tickets: Option to cancel bookings with automated refunds.</a:t>
            </a:r>
            <a:endParaRPr/>
          </a:p>
          <a:p>
            <a:pPr indent="-290830" lvl="1" marL="914400" rtl="0" algn="just">
              <a:lnSpc>
                <a:spcPct val="150000"/>
              </a:lnSpc>
              <a:spcBef>
                <a:spcPts val="0"/>
              </a:spcBef>
              <a:spcAft>
                <a:spcPts val="0"/>
              </a:spcAft>
              <a:buSzPct val="100000"/>
              <a:buChar char="○"/>
            </a:pPr>
            <a:r>
              <a:rPr lang="en"/>
              <a:t>Print Tickets: Print tickets for airport check-in.</a:t>
            </a:r>
            <a:endParaRPr/>
          </a:p>
          <a:p>
            <a:pPr indent="-290830" lvl="1" marL="914400" rtl="0" algn="just">
              <a:lnSpc>
                <a:spcPct val="150000"/>
              </a:lnSpc>
              <a:spcBef>
                <a:spcPts val="0"/>
              </a:spcBef>
              <a:spcAft>
                <a:spcPts val="0"/>
              </a:spcAft>
              <a:buSzPct val="100000"/>
              <a:buChar char="○"/>
            </a:pPr>
            <a:r>
              <a:rPr lang="en"/>
              <a:t>Check Flight Status: Real-time updates on flight status.</a:t>
            </a:r>
            <a:endParaRPr/>
          </a:p>
          <a:p>
            <a:pPr indent="-290830" lvl="1" marL="914400" rtl="0" algn="just">
              <a:lnSpc>
                <a:spcPct val="150000"/>
              </a:lnSpc>
              <a:spcBef>
                <a:spcPts val="0"/>
              </a:spcBef>
              <a:spcAft>
                <a:spcPts val="0"/>
              </a:spcAft>
              <a:buSzPct val="100000"/>
              <a:buChar char="○"/>
            </a:pPr>
            <a:r>
              <a:rPr lang="en"/>
              <a:t>View Total Amount: Summary of the total amount paid for bookings.</a:t>
            </a:r>
            <a:endParaRPr/>
          </a:p>
          <a:p>
            <a:pPr indent="-308610" lvl="0" marL="457200" rtl="0" algn="just">
              <a:lnSpc>
                <a:spcPct val="150000"/>
              </a:lnSpc>
              <a:spcBef>
                <a:spcPts val="0"/>
              </a:spcBef>
              <a:spcAft>
                <a:spcPts val="0"/>
              </a:spcAft>
              <a:buSzPct val="100000"/>
              <a:buChar char="●"/>
            </a:pPr>
            <a:r>
              <a:rPr lang="en"/>
              <a:t> Admin Panel Interaction:</a:t>
            </a:r>
            <a:endParaRPr/>
          </a:p>
          <a:p>
            <a:pPr indent="-290830" lvl="1" marL="914400" rtl="0" algn="just">
              <a:lnSpc>
                <a:spcPct val="150000"/>
              </a:lnSpc>
              <a:spcBef>
                <a:spcPts val="0"/>
              </a:spcBef>
              <a:spcAft>
                <a:spcPts val="0"/>
              </a:spcAft>
              <a:buSzPct val="100000"/>
              <a:buChar char="○"/>
            </a:pPr>
            <a:r>
              <a:rPr lang="en"/>
              <a:t>Admin Panel Overview: Secure login for full system control.</a:t>
            </a:r>
            <a:endParaRPr/>
          </a:p>
          <a:p>
            <a:pPr indent="-290830" lvl="1" marL="914400" rtl="0" algn="just">
              <a:lnSpc>
                <a:spcPct val="150000"/>
              </a:lnSpc>
              <a:spcBef>
                <a:spcPts val="0"/>
              </a:spcBef>
              <a:spcAft>
                <a:spcPts val="0"/>
              </a:spcAft>
              <a:buSzPct val="100000"/>
              <a:buChar char="○"/>
            </a:pPr>
            <a:r>
              <a:rPr lang="en"/>
              <a:t>Managing Flights: Create, update, and delete flight records.</a:t>
            </a:r>
            <a:endParaRPr/>
          </a:p>
          <a:p>
            <a:pPr indent="-290830" lvl="1" marL="914400" rtl="0" algn="just">
              <a:lnSpc>
                <a:spcPct val="150000"/>
              </a:lnSpc>
              <a:spcBef>
                <a:spcPts val="0"/>
              </a:spcBef>
              <a:spcAft>
                <a:spcPts val="0"/>
              </a:spcAft>
              <a:buSzPct val="100000"/>
              <a:buChar char="○"/>
            </a:pPr>
            <a:r>
              <a:rPr lang="en"/>
              <a:t>Managing Cities and Airlines: Set up city locations and airline details.</a:t>
            </a:r>
            <a:endParaRPr/>
          </a:p>
          <a:p>
            <a:pPr indent="-290830" lvl="1" marL="914400" rtl="0" algn="just">
              <a:lnSpc>
                <a:spcPct val="150000"/>
              </a:lnSpc>
              <a:spcBef>
                <a:spcPts val="0"/>
              </a:spcBef>
              <a:spcAft>
                <a:spcPts val="0"/>
              </a:spcAft>
              <a:buSzPct val="100000"/>
              <a:buChar char="○"/>
            </a:pPr>
            <a:r>
              <a:rPr lang="en"/>
              <a:t>Listing Booking Details: View and manage all booking records.</a:t>
            </a:r>
            <a:endParaRPr/>
          </a:p>
          <a:p>
            <a:pPr indent="-290830" lvl="1" marL="914400" rtl="0" algn="just">
              <a:lnSpc>
                <a:spcPct val="150000"/>
              </a:lnSpc>
              <a:spcBef>
                <a:spcPts val="0"/>
              </a:spcBef>
              <a:spcAft>
                <a:spcPts val="0"/>
              </a:spcAft>
              <a:buSzPct val="100000"/>
              <a:buChar char="○"/>
            </a:pPr>
            <a:r>
              <a:rPr lang="en"/>
              <a:t>Handling Reservations: Track and manage passenger bookings.</a:t>
            </a:r>
            <a:endParaRPr/>
          </a:p>
          <a:p>
            <a:pPr indent="-290830" lvl="1" marL="914400" rtl="0" algn="just">
              <a:lnSpc>
                <a:spcPct val="150000"/>
              </a:lnSpc>
              <a:spcBef>
                <a:spcPts val="0"/>
              </a:spcBef>
              <a:spcAft>
                <a:spcPts val="0"/>
              </a:spcAft>
              <a:buSzPct val="100000"/>
              <a:buChar char="○"/>
            </a:pPr>
            <a:r>
              <a:rPr lang="en"/>
              <a:t>Managing Flight Issues: Document and resolve flight-related issues.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7" name="Google Shape;127;p23"/>
          <p:cNvSpPr txBox="1"/>
          <p:nvPr>
            <p:ph idx="1" type="body"/>
          </p:nvPr>
        </p:nvSpPr>
        <p:spPr>
          <a:xfrm>
            <a:off x="311700" y="1266325"/>
            <a:ext cx="8520600" cy="3434100"/>
          </a:xfrm>
          <a:prstGeom prst="rect">
            <a:avLst/>
          </a:prstGeom>
        </p:spPr>
        <p:txBody>
          <a:bodyPr anchorCtr="0" anchor="t" bIns="91425" lIns="91425" spcFirstLastPara="1" rIns="91425" wrap="square" tIns="91425">
            <a:normAutofit fontScale="70000" lnSpcReduction="20000"/>
          </a:bodyPr>
          <a:lstStyle/>
          <a:p>
            <a:pPr indent="-308610" lvl="0" marL="457200" rtl="0" algn="just">
              <a:lnSpc>
                <a:spcPct val="150000"/>
              </a:lnSpc>
              <a:spcBef>
                <a:spcPts val="0"/>
              </a:spcBef>
              <a:spcAft>
                <a:spcPts val="0"/>
              </a:spcAft>
              <a:buSzPct val="100000"/>
              <a:buChar char="●"/>
            </a:pPr>
            <a:r>
              <a:rPr lang="en"/>
              <a:t>The Online Flight Booking System Project in Python and MySQL represents a comprehensive and efficient solution for booking airline tickets and managing flight schedules.</a:t>
            </a:r>
            <a:endParaRPr/>
          </a:p>
          <a:p>
            <a:pPr indent="-308610" lvl="0" marL="457200" rtl="0" algn="just">
              <a:lnSpc>
                <a:spcPct val="150000"/>
              </a:lnSpc>
              <a:spcBef>
                <a:spcPts val="0"/>
              </a:spcBef>
              <a:spcAft>
                <a:spcPts val="0"/>
              </a:spcAft>
              <a:buSzPct val="100000"/>
              <a:buChar char="●"/>
            </a:pPr>
            <a:r>
              <a:rPr lang="en"/>
              <a:t>Key Achievements</a:t>
            </a:r>
            <a:endParaRPr/>
          </a:p>
          <a:p>
            <a:pPr indent="-290830" lvl="1" marL="914400" rtl="0" algn="just">
              <a:lnSpc>
                <a:spcPct val="150000"/>
              </a:lnSpc>
              <a:spcBef>
                <a:spcPts val="0"/>
              </a:spcBef>
              <a:spcAft>
                <a:spcPts val="0"/>
              </a:spcAft>
              <a:buSzPct val="100000"/>
              <a:buChar char="○"/>
            </a:pPr>
            <a:r>
              <a:rPr lang="en"/>
              <a:t>Streamlined Booking Process: The system offers passengers a user-friendly and convenient way to search for flights, book tickets, and make payments. It simplifies the traditionally complex process of airline ticket booking.</a:t>
            </a:r>
            <a:endParaRPr/>
          </a:p>
          <a:p>
            <a:pPr indent="-290830" lvl="1" marL="914400" rtl="0" algn="just">
              <a:lnSpc>
                <a:spcPct val="150000"/>
              </a:lnSpc>
              <a:spcBef>
                <a:spcPts val="0"/>
              </a:spcBef>
              <a:spcAft>
                <a:spcPts val="0"/>
              </a:spcAft>
              <a:buSzPct val="100000"/>
              <a:buChar char="○"/>
            </a:pPr>
            <a:r>
              <a:rPr lang="en"/>
              <a:t>Efficient Flight Management: Administrators have access to a powerful admin panel that allows them to manage flight schedules, airlines, and booking records. This ensures accurate and up-to-date flight information for passengers.</a:t>
            </a:r>
            <a:endParaRPr/>
          </a:p>
          <a:p>
            <a:pPr indent="-290830" lvl="1" marL="914400" rtl="0" algn="just">
              <a:lnSpc>
                <a:spcPct val="150000"/>
              </a:lnSpc>
              <a:spcBef>
                <a:spcPts val="0"/>
              </a:spcBef>
              <a:spcAft>
                <a:spcPts val="0"/>
              </a:spcAft>
              <a:buSzPct val="100000"/>
              <a:buChar char="○"/>
            </a:pPr>
            <a:r>
              <a:rPr lang="en"/>
              <a:t>Data Centralization: The system centralizes flight-related data, promoting efficient data management and retrieval, which is vital for airlines and administrators.</a:t>
            </a:r>
            <a:endParaRPr/>
          </a:p>
          <a:p>
            <a:pPr indent="-290830" lvl="1" marL="914400" rtl="0" algn="just">
              <a:lnSpc>
                <a:spcPct val="150000"/>
              </a:lnSpc>
              <a:spcBef>
                <a:spcPts val="0"/>
              </a:spcBef>
              <a:spcAft>
                <a:spcPts val="0"/>
              </a:spcAft>
              <a:buSzPct val="100000"/>
              <a:buChar char="○"/>
            </a:pPr>
            <a:r>
              <a:rPr lang="en"/>
              <a:t>Cost Reduction: The adoption of an online booking system can reduce administrative and operational costs, making it a cost-effective solution for airlines.</a:t>
            </a:r>
            <a:endParaRPr/>
          </a:p>
          <a:p>
            <a:pPr indent="-290830" lvl="1" marL="914400" rtl="0" algn="just">
              <a:lnSpc>
                <a:spcPct val="150000"/>
              </a:lnSpc>
              <a:spcBef>
                <a:spcPts val="0"/>
              </a:spcBef>
              <a:spcAft>
                <a:spcPts val="0"/>
              </a:spcAft>
              <a:buSzPct val="100000"/>
              <a:buChar char="○"/>
            </a:pPr>
            <a:r>
              <a:rPr lang="en"/>
              <a:t>Competitive Advantage: Airlines that offer an efficient online booking system gain a competitive edge by attracting more passengers.</a:t>
            </a:r>
            <a:endParaRPr/>
          </a:p>
          <a:p>
            <a:pPr indent="-290830" lvl="1" marL="914400" rtl="0" algn="just">
              <a:lnSpc>
                <a:spcPct val="150000"/>
              </a:lnSpc>
              <a:spcBef>
                <a:spcPts val="0"/>
              </a:spcBef>
              <a:spcAft>
                <a:spcPts val="0"/>
              </a:spcAft>
              <a:buSzPct val="100000"/>
              <a:buChar char="○"/>
            </a:pPr>
            <a:r>
              <a:rPr lang="en"/>
              <a:t>Learning Resource: The project serves as a valuable learning resource for individuals interested in web development and database management, providing insights into creating similar systems.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Enhancements</a:t>
            </a:r>
            <a:endParaRPr/>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10000"/>
          </a:bodyPr>
          <a:lstStyle/>
          <a:p>
            <a:pPr indent="-291465" lvl="0" marL="457200" rtl="0" algn="just">
              <a:lnSpc>
                <a:spcPct val="150000"/>
              </a:lnSpc>
              <a:spcBef>
                <a:spcPts val="0"/>
              </a:spcBef>
              <a:spcAft>
                <a:spcPts val="0"/>
              </a:spcAft>
              <a:buSzPct val="100000"/>
              <a:buChar char="●"/>
            </a:pPr>
            <a:r>
              <a:rPr lang="en"/>
              <a:t>Integration with Additional Services: Expanding the system to include hotel reservations, car rentals, and other travel-related services could offer passengers a more comprehensive travel booking experience.</a:t>
            </a:r>
            <a:endParaRPr/>
          </a:p>
          <a:p>
            <a:pPr indent="-291465" lvl="0" marL="457200" rtl="0" algn="just">
              <a:lnSpc>
                <a:spcPct val="150000"/>
              </a:lnSpc>
              <a:spcBef>
                <a:spcPts val="0"/>
              </a:spcBef>
              <a:spcAft>
                <a:spcPts val="0"/>
              </a:spcAft>
              <a:buSzPct val="100000"/>
              <a:buChar char="●"/>
            </a:pPr>
            <a:r>
              <a:rPr lang="en"/>
              <a:t>Enhanced Reporting and Analytics: Developing robust reporting and analytics features for administrators could provide insights into booking trends, revenue analysis, and passenger behavior.</a:t>
            </a:r>
            <a:endParaRPr/>
          </a:p>
          <a:p>
            <a:pPr indent="-291465" lvl="0" marL="457200" rtl="0" algn="just">
              <a:lnSpc>
                <a:spcPct val="150000"/>
              </a:lnSpc>
              <a:spcBef>
                <a:spcPts val="0"/>
              </a:spcBef>
              <a:spcAft>
                <a:spcPts val="0"/>
              </a:spcAft>
              <a:buSzPct val="100000"/>
              <a:buChar char="●"/>
            </a:pPr>
            <a:r>
              <a:rPr lang="en"/>
              <a:t>Mobile Application: Developing a mobile app version of the system can cater to the growing number of users who prefer to book flights and access travel information through mobile devices.</a:t>
            </a:r>
            <a:endParaRPr/>
          </a:p>
          <a:p>
            <a:pPr indent="-291465" lvl="0" marL="457200" rtl="0" algn="just">
              <a:lnSpc>
                <a:spcPct val="150000"/>
              </a:lnSpc>
              <a:spcBef>
                <a:spcPts val="0"/>
              </a:spcBef>
              <a:spcAft>
                <a:spcPts val="0"/>
              </a:spcAft>
              <a:buSzPct val="100000"/>
              <a:buChar char="●"/>
            </a:pPr>
            <a:r>
              <a:rPr lang="en"/>
              <a:t>User Reviews and Ratings: Integrating a user review and rating system for flights and airlines can provide valuable feedback for both passengers and airlines.</a:t>
            </a:r>
            <a:endParaRPr/>
          </a:p>
          <a:p>
            <a:pPr indent="-291465" lvl="0" marL="457200" rtl="0" algn="just">
              <a:lnSpc>
                <a:spcPct val="150000"/>
              </a:lnSpc>
              <a:spcBef>
                <a:spcPts val="0"/>
              </a:spcBef>
              <a:spcAft>
                <a:spcPts val="0"/>
              </a:spcAft>
              <a:buSzPct val="100000"/>
              <a:buChar char="●"/>
            </a:pPr>
            <a:r>
              <a:rPr lang="en"/>
              <a:t>Dynamic Pricing: Implementing dynamic pricing algorithms based on demand, time, and other factors can optimize revenue for airlines.</a:t>
            </a:r>
            <a:endParaRPr/>
          </a:p>
          <a:p>
            <a:pPr indent="-291465" lvl="0" marL="457200" rtl="0" algn="just">
              <a:lnSpc>
                <a:spcPct val="150000"/>
              </a:lnSpc>
              <a:spcBef>
                <a:spcPts val="0"/>
              </a:spcBef>
              <a:spcAft>
                <a:spcPts val="0"/>
              </a:spcAft>
              <a:buSzPct val="100000"/>
              <a:buChar char="●"/>
            </a:pPr>
            <a:r>
              <a:rPr lang="en"/>
              <a:t>Multi-language and Currency Support: Expanding language and currency options can make the system accessible to a global audience.</a:t>
            </a:r>
            <a:endParaRPr/>
          </a:p>
          <a:p>
            <a:pPr indent="-291465" lvl="0" marL="457200" rtl="0" algn="just">
              <a:lnSpc>
                <a:spcPct val="150000"/>
              </a:lnSpc>
              <a:spcBef>
                <a:spcPts val="0"/>
              </a:spcBef>
              <a:spcAft>
                <a:spcPts val="0"/>
              </a:spcAft>
              <a:buSzPct val="100000"/>
              <a:buChar char="●"/>
            </a:pPr>
            <a:r>
              <a:rPr lang="en"/>
              <a:t>Enhanced Security: Continuously improving and updating security measures to protect user and payment data is essential in today's digital </a:t>
            </a:r>
            <a:r>
              <a:rPr lang="en"/>
              <a:t>e</a:t>
            </a:r>
            <a:r>
              <a:rPr lang="en"/>
              <a:t>nvironment.</a:t>
            </a:r>
            <a:endParaRPr/>
          </a:p>
          <a:p>
            <a:pPr indent="-291465" lvl="0" marL="457200" rtl="0" algn="just">
              <a:lnSpc>
                <a:spcPct val="150000"/>
              </a:lnSpc>
              <a:spcBef>
                <a:spcPts val="0"/>
              </a:spcBef>
              <a:spcAft>
                <a:spcPts val="0"/>
              </a:spcAft>
              <a:buSzPct val="100000"/>
              <a:buChar char="●"/>
            </a:pPr>
            <a:r>
              <a:rPr lang="en"/>
              <a:t>Integration with Airlines' Reservation Systems: Integration with airlines' reservation systems can provide real-time flight information and booking options</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a:bodyPr>
          <a:lstStyle/>
          <a:p>
            <a:pPr indent="-334327" lvl="0" marL="457200" rtl="0" algn="just">
              <a:lnSpc>
                <a:spcPct val="150000"/>
              </a:lnSpc>
              <a:spcBef>
                <a:spcPts val="0"/>
              </a:spcBef>
              <a:spcAft>
                <a:spcPts val="0"/>
              </a:spcAft>
              <a:buSzPct val="100000"/>
              <a:buChar char="●"/>
            </a:pPr>
            <a:r>
              <a:rPr lang="en"/>
              <a:t>In today's fast-paced world, travel has become an integral part of our lives. </a:t>
            </a:r>
            <a:endParaRPr/>
          </a:p>
          <a:p>
            <a:pPr indent="-334327" lvl="0" marL="457200" rtl="0" algn="just">
              <a:lnSpc>
                <a:spcPct val="150000"/>
              </a:lnSpc>
              <a:spcBef>
                <a:spcPts val="0"/>
              </a:spcBef>
              <a:spcAft>
                <a:spcPts val="0"/>
              </a:spcAft>
              <a:buSzPct val="100000"/>
              <a:buChar char="●"/>
            </a:pPr>
            <a:r>
              <a:rPr lang="en"/>
              <a:t>Whether for business, leisure, or other purposes, the demand for air travel has surged significantly over the years. </a:t>
            </a:r>
            <a:endParaRPr/>
          </a:p>
          <a:p>
            <a:pPr indent="-334327" lvl="0" marL="457200" rtl="0" algn="just">
              <a:lnSpc>
                <a:spcPct val="150000"/>
              </a:lnSpc>
              <a:spcBef>
                <a:spcPts val="0"/>
              </a:spcBef>
              <a:spcAft>
                <a:spcPts val="0"/>
              </a:spcAft>
              <a:buSzPct val="100000"/>
              <a:buChar char="●"/>
            </a:pPr>
            <a:r>
              <a:rPr lang="en"/>
              <a:t>With the advent of modern technology, the airline industry has witnessed a transformation, moving towards online booking systems to simplify the travel experience for passengers. </a:t>
            </a:r>
            <a:endParaRPr/>
          </a:p>
          <a:p>
            <a:pPr indent="-334327" lvl="0" marL="457200" rtl="0" algn="just">
              <a:lnSpc>
                <a:spcPct val="150000"/>
              </a:lnSpc>
              <a:spcBef>
                <a:spcPts val="0"/>
              </a:spcBef>
              <a:spcAft>
                <a:spcPts val="0"/>
              </a:spcAft>
              <a:buSzPct val="100000"/>
              <a:buChar char="●"/>
            </a:pPr>
            <a:r>
              <a:rPr lang="en"/>
              <a:t>This paradigm shift has given rise to the development of the "Online Flight Booking System Project in Python and MySQL."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334327" lvl="0" marL="457200" rtl="0" algn="just">
              <a:lnSpc>
                <a:spcPct val="150000"/>
              </a:lnSpc>
              <a:spcBef>
                <a:spcPts val="0"/>
              </a:spcBef>
              <a:spcAft>
                <a:spcPts val="0"/>
              </a:spcAft>
              <a:buSzPct val="100000"/>
              <a:buChar char="●"/>
            </a:pPr>
            <a:r>
              <a:rPr lang="en"/>
              <a:t>The primary purpose of this project is to streamline the process of booking airline tickets and managing flight schedules. </a:t>
            </a:r>
            <a:endParaRPr/>
          </a:p>
          <a:p>
            <a:pPr indent="-334327" lvl="0" marL="457200" rtl="0" algn="just">
              <a:lnSpc>
                <a:spcPct val="150000"/>
              </a:lnSpc>
              <a:spcBef>
                <a:spcPts val="0"/>
              </a:spcBef>
              <a:spcAft>
                <a:spcPts val="0"/>
              </a:spcAft>
              <a:buSzPct val="100000"/>
              <a:buChar char="●"/>
            </a:pPr>
            <a:r>
              <a:rPr lang="en"/>
              <a:t>It is designed to offer a user-friendly, efficient, and secure platform for both passengers and administrators to interact with flight information, make bookings, and manage flight operations. </a:t>
            </a:r>
            <a:endParaRPr/>
          </a:p>
          <a:p>
            <a:pPr indent="-334327" lvl="0" marL="457200" rtl="0" algn="just">
              <a:lnSpc>
                <a:spcPct val="150000"/>
              </a:lnSpc>
              <a:spcBef>
                <a:spcPts val="0"/>
              </a:spcBef>
              <a:spcAft>
                <a:spcPts val="0"/>
              </a:spcAft>
              <a:buSzPct val="100000"/>
              <a:buChar char="●"/>
            </a:pPr>
            <a:r>
              <a:rPr lang="en"/>
              <a:t>The project's core objective is to provide an intuitive and convenient way for users to search for available flights, book tickets, make payments, and access essential flight information, including departure times, gate numbers, and seat details.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20000"/>
          </a:bodyPr>
          <a:lstStyle/>
          <a:p>
            <a:pPr indent="-300037" lvl="0" marL="457200" rtl="0" algn="just">
              <a:lnSpc>
                <a:spcPct val="150000"/>
              </a:lnSpc>
              <a:spcBef>
                <a:spcPts val="0"/>
              </a:spcBef>
              <a:spcAft>
                <a:spcPts val="0"/>
              </a:spcAft>
              <a:buSzPct val="100000"/>
              <a:buChar char="●"/>
            </a:pPr>
            <a:r>
              <a:rPr lang="en"/>
              <a:t>Client-Side Interaction: The system facilitates passenger interaction, allowing them to search for available flights, book tickets, make payments, and access flight details.</a:t>
            </a:r>
            <a:endParaRPr/>
          </a:p>
          <a:p>
            <a:pPr indent="-300037" lvl="0" marL="457200" rtl="0" algn="just">
              <a:lnSpc>
                <a:spcPct val="150000"/>
              </a:lnSpc>
              <a:spcBef>
                <a:spcPts val="0"/>
              </a:spcBef>
              <a:spcAft>
                <a:spcPts val="0"/>
              </a:spcAft>
              <a:buSzPct val="100000"/>
              <a:buChar char="●"/>
            </a:pPr>
            <a:r>
              <a:rPr lang="en"/>
              <a:t>Admin Panel: Administrators have full control over the system, enabling them to manage flights, cities, bookings, and flight schedules.</a:t>
            </a:r>
            <a:endParaRPr/>
          </a:p>
          <a:p>
            <a:pPr indent="-300037" lvl="0" marL="457200" rtl="0" algn="just">
              <a:lnSpc>
                <a:spcPct val="150000"/>
              </a:lnSpc>
              <a:spcBef>
                <a:spcPts val="0"/>
              </a:spcBef>
              <a:spcAft>
                <a:spcPts val="0"/>
              </a:spcAft>
              <a:buSzPct val="100000"/>
              <a:buChar char="●"/>
            </a:pPr>
            <a:r>
              <a:rPr lang="en"/>
              <a:t>Passenger Registration: Passengers can register on the platform to access features like booking tickets and viewing flight information.</a:t>
            </a:r>
            <a:endParaRPr/>
          </a:p>
          <a:p>
            <a:pPr indent="-300037" lvl="0" marL="457200" rtl="0" algn="just">
              <a:lnSpc>
                <a:spcPct val="150000"/>
              </a:lnSpc>
              <a:spcBef>
                <a:spcPts val="0"/>
              </a:spcBef>
              <a:spcAft>
                <a:spcPts val="0"/>
              </a:spcAft>
              <a:buSzPct val="100000"/>
              <a:buChar char="●"/>
            </a:pPr>
            <a:r>
              <a:rPr lang="en"/>
              <a:t>Booking Airline Tickets: Passengers can book tickets for their desired flights after searching for available options.</a:t>
            </a:r>
            <a:endParaRPr/>
          </a:p>
          <a:p>
            <a:pPr indent="-300037" lvl="0" marL="457200" rtl="0" algn="just">
              <a:lnSpc>
                <a:spcPct val="150000"/>
              </a:lnSpc>
              <a:spcBef>
                <a:spcPts val="0"/>
              </a:spcBef>
              <a:spcAft>
                <a:spcPts val="0"/>
              </a:spcAft>
              <a:buSzPct val="100000"/>
              <a:buChar char="●"/>
            </a:pPr>
            <a:r>
              <a:rPr lang="en"/>
              <a:t>Payment System: The system integrates a secure payment gateway for seamless transaction processing.</a:t>
            </a:r>
            <a:endParaRPr/>
          </a:p>
          <a:p>
            <a:pPr indent="-300037" lvl="0" marL="457200" rtl="0" algn="just">
              <a:lnSpc>
                <a:spcPct val="150000"/>
              </a:lnSpc>
              <a:spcBef>
                <a:spcPts val="0"/>
              </a:spcBef>
              <a:spcAft>
                <a:spcPts val="0"/>
              </a:spcAft>
              <a:buSzPct val="100000"/>
              <a:buChar char="●"/>
            </a:pPr>
            <a:r>
              <a:rPr lang="en"/>
              <a:t>Search for Flights: Passengers can search for flights based on their departure and arrival locations, dates, class, and the number of passengers.</a:t>
            </a:r>
            <a:endParaRPr/>
          </a:p>
          <a:p>
            <a:pPr indent="-300037" lvl="0" marL="457200" rtl="0" algn="just">
              <a:lnSpc>
                <a:spcPct val="150000"/>
              </a:lnSpc>
              <a:spcBef>
                <a:spcPts val="0"/>
              </a:spcBef>
              <a:spcAft>
                <a:spcPts val="0"/>
              </a:spcAft>
              <a:buSzPct val="100000"/>
              <a:buChar char="●"/>
            </a:pPr>
            <a:r>
              <a:rPr lang="en"/>
              <a:t>View E-Ticket: After booking, passengers can access and view their electronic tickets, which contain detailed flight information.</a:t>
            </a:r>
            <a:endParaRPr/>
          </a:p>
          <a:p>
            <a:pPr indent="-300037" lvl="0" marL="457200" rtl="0" algn="just">
              <a:lnSpc>
                <a:spcPct val="150000"/>
              </a:lnSpc>
              <a:spcBef>
                <a:spcPts val="0"/>
              </a:spcBef>
              <a:spcAft>
                <a:spcPts val="0"/>
              </a:spcAft>
              <a:buSzPct val="100000"/>
              <a:buChar char="●"/>
            </a:pPr>
            <a:r>
              <a:rPr lang="en"/>
              <a:t>Cancel Tickets: Passengers have the option to cancel their bookings, and the system automates the ticket generation and cancellation processes.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a:bodyPr>
          <a:lstStyle/>
          <a:p>
            <a:pPr indent="-308610" lvl="0" marL="457200" rtl="0" algn="just">
              <a:lnSpc>
                <a:spcPct val="150000"/>
              </a:lnSpc>
              <a:spcBef>
                <a:spcPts val="0"/>
              </a:spcBef>
              <a:spcAft>
                <a:spcPts val="0"/>
              </a:spcAft>
              <a:buSzPct val="100000"/>
              <a:buChar char="●"/>
            </a:pPr>
            <a:r>
              <a:rPr lang="en"/>
              <a:t>Print Tickets: Users can print their tickets for reference or check-in at the airport.</a:t>
            </a:r>
            <a:endParaRPr/>
          </a:p>
          <a:p>
            <a:pPr indent="-308610" lvl="0" marL="457200" rtl="0" algn="just">
              <a:lnSpc>
                <a:spcPct val="150000"/>
              </a:lnSpc>
              <a:spcBef>
                <a:spcPts val="0"/>
              </a:spcBef>
              <a:spcAft>
                <a:spcPts val="0"/>
              </a:spcAft>
              <a:buSzPct val="100000"/>
              <a:buChar char="●"/>
            </a:pPr>
            <a:r>
              <a:rPr lang="en"/>
              <a:t>Check Flight Status: Passengers can check the real-time status of their booked flights to stay informed about any delays or changes.</a:t>
            </a:r>
            <a:endParaRPr/>
          </a:p>
          <a:p>
            <a:pPr indent="-308610" lvl="0" marL="457200" rtl="0" algn="just">
              <a:lnSpc>
                <a:spcPct val="150000"/>
              </a:lnSpc>
              <a:spcBef>
                <a:spcPts val="0"/>
              </a:spcBef>
              <a:spcAft>
                <a:spcPts val="0"/>
              </a:spcAft>
              <a:buSzPct val="100000"/>
              <a:buChar char="●"/>
            </a:pPr>
            <a:r>
              <a:rPr lang="en"/>
              <a:t>View Total Amount: The system provides a summary of the total amount paid for bookings.</a:t>
            </a:r>
            <a:endParaRPr/>
          </a:p>
          <a:p>
            <a:pPr indent="-308610" lvl="0" marL="457200" rtl="0" algn="just">
              <a:lnSpc>
                <a:spcPct val="150000"/>
              </a:lnSpc>
              <a:spcBef>
                <a:spcPts val="0"/>
              </a:spcBef>
              <a:spcAft>
                <a:spcPts val="0"/>
              </a:spcAft>
              <a:buSzPct val="100000"/>
              <a:buChar char="●"/>
            </a:pPr>
            <a:r>
              <a:rPr lang="en"/>
              <a:t>List Today’s Flights: Administrators can monitor and manage flights scheduled for the current day.</a:t>
            </a:r>
            <a:endParaRPr/>
          </a:p>
          <a:p>
            <a:pPr indent="-308610" lvl="0" marL="457200" rtl="0" algn="just">
              <a:lnSpc>
                <a:spcPct val="150000"/>
              </a:lnSpc>
              <a:spcBef>
                <a:spcPts val="0"/>
              </a:spcBef>
              <a:spcAft>
                <a:spcPts val="0"/>
              </a:spcAft>
              <a:buSzPct val="100000"/>
              <a:buChar char="●"/>
            </a:pPr>
            <a:r>
              <a:rPr lang="en"/>
              <a:t>Manage Flight’s Departure – Arrival: Admins can mark flights as departed or arrived based on their status.</a:t>
            </a:r>
            <a:endParaRPr/>
          </a:p>
          <a:p>
            <a:pPr indent="-308610" lvl="0" marL="457200" rtl="0" algn="just">
              <a:lnSpc>
                <a:spcPct val="150000"/>
              </a:lnSpc>
              <a:spcBef>
                <a:spcPts val="0"/>
              </a:spcBef>
              <a:spcAft>
                <a:spcPts val="0"/>
              </a:spcAft>
              <a:buSzPct val="100000"/>
              <a:buChar char="●"/>
            </a:pPr>
            <a:r>
              <a:rPr lang="en"/>
              <a:t>Mark Flight Issues: In case of any flight-related issues, administrators can document and track them within the system.</a:t>
            </a:r>
            <a:endParaRPr/>
          </a:p>
          <a:p>
            <a:pPr indent="-308610" lvl="0" marL="457200" rtl="0" algn="just">
              <a:lnSpc>
                <a:spcPct val="150000"/>
              </a:lnSpc>
              <a:spcBef>
                <a:spcPts val="0"/>
              </a:spcBef>
              <a:spcAft>
                <a:spcPts val="0"/>
              </a:spcAft>
              <a:buSzPct val="100000"/>
              <a:buChar char="●"/>
            </a:pPr>
            <a:r>
              <a:rPr lang="en"/>
              <a:t>Flight Management: The admin has the ability to manage flight schedules, airlines, and flight details, including departure and arrival times, locations, duration, prices, and airline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10000"/>
          </a:bodyPr>
          <a:lstStyle/>
          <a:p>
            <a:pPr indent="-300037" lvl="0" marL="457200" rtl="0" algn="just">
              <a:lnSpc>
                <a:spcPct val="150000"/>
              </a:lnSpc>
              <a:spcBef>
                <a:spcPts val="0"/>
              </a:spcBef>
              <a:spcAft>
                <a:spcPts val="0"/>
              </a:spcAft>
              <a:buSzPct val="100000"/>
              <a:buChar char="●"/>
            </a:pPr>
            <a:r>
              <a:rPr lang="en"/>
              <a:t>Django: Django can be used for a more robust and scalable backend, providing built-in features for authentication, database operations, and an admin interface.</a:t>
            </a:r>
            <a:endParaRPr/>
          </a:p>
          <a:p>
            <a:pPr indent="-300037" lvl="0" marL="457200" rtl="0" algn="just">
              <a:lnSpc>
                <a:spcPct val="150000"/>
              </a:lnSpc>
              <a:spcBef>
                <a:spcPts val="0"/>
              </a:spcBef>
              <a:spcAft>
                <a:spcPts val="0"/>
              </a:spcAft>
              <a:buSzPct val="100000"/>
              <a:buChar char="●"/>
            </a:pPr>
            <a:r>
              <a:rPr lang="en"/>
              <a:t>APIs: RESTful APIs can be developed using Django REST Framework (DRF) to facilitate communication between the client-side and server-side components.</a:t>
            </a:r>
            <a:endParaRPr/>
          </a:p>
          <a:p>
            <a:pPr indent="-300037" lvl="0" marL="457200" rtl="0" algn="just">
              <a:lnSpc>
                <a:spcPct val="150000"/>
              </a:lnSpc>
              <a:spcBef>
                <a:spcPts val="0"/>
              </a:spcBef>
              <a:spcAft>
                <a:spcPts val="0"/>
              </a:spcAft>
              <a:buSzPct val="100000"/>
              <a:buChar char="●"/>
            </a:pPr>
            <a:r>
              <a:rPr lang="en"/>
              <a:t>MySQL: A relational database management system used to store and manage data related to flights, bookings, passengers, and other essential information.</a:t>
            </a:r>
            <a:endParaRPr/>
          </a:p>
          <a:p>
            <a:pPr indent="-300037" lvl="0" marL="457200" rtl="0" algn="just">
              <a:lnSpc>
                <a:spcPct val="150000"/>
              </a:lnSpc>
              <a:spcBef>
                <a:spcPts val="0"/>
              </a:spcBef>
              <a:spcAft>
                <a:spcPts val="0"/>
              </a:spcAft>
              <a:buSzPct val="100000"/>
              <a:buChar char="●"/>
            </a:pPr>
            <a:r>
              <a:rPr lang="en"/>
              <a:t>SQLAlchemy: An ORM (Object-Relational Mapping) library for Python that facilitates database operations and interactions in a more Pythonic way.</a:t>
            </a:r>
            <a:endParaRPr/>
          </a:p>
          <a:p>
            <a:pPr indent="-300037" lvl="0" marL="457200" rtl="0" algn="just">
              <a:lnSpc>
                <a:spcPct val="150000"/>
              </a:lnSpc>
              <a:spcBef>
                <a:spcPts val="0"/>
              </a:spcBef>
              <a:spcAft>
                <a:spcPts val="0"/>
              </a:spcAft>
              <a:buSzPct val="100000"/>
              <a:buChar char="●"/>
            </a:pPr>
            <a:r>
              <a:rPr lang="en"/>
              <a:t>HTML5: The standard markup language for creating web pages, providing the structure and content of the airline reservation system's web interface.</a:t>
            </a:r>
            <a:endParaRPr/>
          </a:p>
          <a:p>
            <a:pPr indent="-300037" lvl="0" marL="457200" rtl="0" algn="just">
              <a:lnSpc>
                <a:spcPct val="150000"/>
              </a:lnSpc>
              <a:spcBef>
                <a:spcPts val="0"/>
              </a:spcBef>
              <a:spcAft>
                <a:spcPts val="0"/>
              </a:spcAft>
              <a:buSzPct val="100000"/>
              <a:buChar char="●"/>
            </a:pPr>
            <a:r>
              <a:rPr lang="en"/>
              <a:t>CSS3: Used for styling and designing the web pages to ensure a visually appealing and responsive user interface.</a:t>
            </a:r>
            <a:endParaRPr/>
          </a:p>
          <a:p>
            <a:pPr indent="-300037" lvl="0" marL="457200" rtl="0" algn="just">
              <a:lnSpc>
                <a:spcPct val="150000"/>
              </a:lnSpc>
              <a:spcBef>
                <a:spcPts val="0"/>
              </a:spcBef>
              <a:spcAft>
                <a:spcPts val="0"/>
              </a:spcAft>
              <a:buSzPct val="100000"/>
              <a:buChar char="●"/>
            </a:pPr>
            <a:r>
              <a:rPr lang="en"/>
              <a:t>Bootstrap: A front-end framework that helps in creating responsive and mobile-first web pages quickly, with pre-designed components and utilities.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Entity-Relationship (ER) Diagram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3" name="Google Shape;103;p19"/>
          <p:cNvPicPr preferRelativeResize="0"/>
          <p:nvPr/>
        </p:nvPicPr>
        <p:blipFill>
          <a:blip r:embed="rId3">
            <a:alphaModFix/>
          </a:blip>
          <a:stretch>
            <a:fillRect/>
          </a:stretch>
        </p:blipFill>
        <p:spPr>
          <a:xfrm>
            <a:off x="2203688" y="1152425"/>
            <a:ext cx="4736635" cy="3784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Overview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a:t>Three-Tier Architecture:</a:t>
            </a:r>
            <a:endParaRPr/>
          </a:p>
          <a:p>
            <a:pPr indent="-342900" lvl="0" marL="457200" rtl="0" algn="just">
              <a:lnSpc>
                <a:spcPct val="150000"/>
              </a:lnSpc>
              <a:spcBef>
                <a:spcPts val="1200"/>
              </a:spcBef>
              <a:spcAft>
                <a:spcPts val="0"/>
              </a:spcAft>
              <a:buSzPts val="1800"/>
              <a:buChar char="●"/>
            </a:pPr>
            <a:r>
              <a:rPr lang="en"/>
              <a:t>Presentation Layer (HTML, CSS, JavaScript, Bootstrap)</a:t>
            </a:r>
            <a:endParaRPr/>
          </a:p>
          <a:p>
            <a:pPr indent="-317500" lvl="1" marL="914400" rtl="0" algn="just">
              <a:lnSpc>
                <a:spcPct val="150000"/>
              </a:lnSpc>
              <a:spcBef>
                <a:spcPts val="0"/>
              </a:spcBef>
              <a:spcAft>
                <a:spcPts val="0"/>
              </a:spcAft>
              <a:buSzPts val="1400"/>
              <a:buChar char="○"/>
            </a:pPr>
            <a:r>
              <a:rPr lang="en"/>
              <a:t>User Interface: Web pages, forms, and UI elements for bookings and management.</a:t>
            </a:r>
            <a:endParaRPr/>
          </a:p>
          <a:p>
            <a:pPr indent="-342900" lvl="0" marL="457200" rtl="0" algn="just">
              <a:lnSpc>
                <a:spcPct val="150000"/>
              </a:lnSpc>
              <a:spcBef>
                <a:spcPts val="0"/>
              </a:spcBef>
              <a:spcAft>
                <a:spcPts val="0"/>
              </a:spcAft>
              <a:buSzPts val="1800"/>
              <a:buChar char="●"/>
            </a:pPr>
            <a:r>
              <a:rPr lang="en"/>
              <a:t>Application Layer (Python for server-side logic)</a:t>
            </a:r>
            <a:endParaRPr/>
          </a:p>
          <a:p>
            <a:pPr indent="-317500" lvl="1" marL="914400" rtl="0" algn="just">
              <a:lnSpc>
                <a:spcPct val="150000"/>
              </a:lnSpc>
              <a:spcBef>
                <a:spcPts val="0"/>
              </a:spcBef>
              <a:spcAft>
                <a:spcPts val="0"/>
              </a:spcAft>
              <a:buSzPts val="1400"/>
              <a:buChar char="○"/>
            </a:pPr>
            <a:r>
              <a:rPr lang="en"/>
              <a:t>Server-Side Logic: Manages user requests, data processing, and database connection.</a:t>
            </a:r>
            <a:endParaRPr/>
          </a:p>
          <a:p>
            <a:pPr indent="-342900" lvl="0" marL="457200" rtl="0" algn="just">
              <a:lnSpc>
                <a:spcPct val="150000"/>
              </a:lnSpc>
              <a:spcBef>
                <a:spcPts val="0"/>
              </a:spcBef>
              <a:spcAft>
                <a:spcPts val="0"/>
              </a:spcAft>
              <a:buSzPts val="1800"/>
              <a:buChar char="●"/>
            </a:pPr>
            <a:r>
              <a:rPr lang="en"/>
              <a:t>Data Layer (MySQL database)</a:t>
            </a:r>
            <a:endParaRPr/>
          </a:p>
          <a:p>
            <a:pPr indent="-317500" lvl="1" marL="914400" rtl="0" algn="just">
              <a:lnSpc>
                <a:spcPct val="150000"/>
              </a:lnSpc>
              <a:spcBef>
                <a:spcPts val="0"/>
              </a:spcBef>
              <a:spcAft>
                <a:spcPts val="0"/>
              </a:spcAft>
              <a:buSzPts val="1400"/>
              <a:buChar char="○"/>
            </a:pPr>
            <a:r>
              <a:rPr lang="en"/>
              <a:t>MySQL Database: Stores flight schedules, passenger information, booking records, and more.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Overview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5" name="Google Shape;115;p21"/>
          <p:cNvPicPr preferRelativeResize="0"/>
          <p:nvPr/>
        </p:nvPicPr>
        <p:blipFill>
          <a:blip r:embed="rId3">
            <a:alphaModFix/>
          </a:blip>
          <a:stretch>
            <a:fillRect/>
          </a:stretch>
        </p:blipFill>
        <p:spPr>
          <a:xfrm>
            <a:off x="2008975" y="1009375"/>
            <a:ext cx="5126047" cy="3686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