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ranklin Gothic Book" panose="020B0503020102020204" pitchFamily="34" charset="0"/>
      <p:regular r:id="rId19"/>
      <p:italic r:id="rId20"/>
    </p:embeddedFont>
    <p:embeddedFont>
      <p:font typeface="Franklin Gothic Medium" panose="020B0603020102020204" pitchFamily="34" charset="0"/>
      <p:regular r:id="rId21"/>
      <p:italic r:id="rId22"/>
    </p:embeddedFont>
    <p:embeddedFont>
      <p:font typeface="Merriweather"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1206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8c46e3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8c46e3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0d62e4b5e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0d62e4b5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285d96f18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285d96f1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21539782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21539782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21539782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21539782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285d96f18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285d96f18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21539782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21539782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21539782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21539782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0d62e4b5e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0d62e4b5e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0d62e4b5e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0d62e4b5e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28c46e3fe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28c46e3fe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0d62e4b5e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0d62e4b5e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85d96f18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85d96f1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285d96f1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285d96f1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0d62e4b5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0d62e4b5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0d62e4b5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0d62e4b5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8"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0A98AF03-7270-45C2-A683-C5E353EF01A5}" type="datetime4">
              <a:rPr lang="en-US" smtClean="0"/>
              <a:pPr/>
              <a:t>November 28,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B5AFD-D735-4504-A039-ADEBB6448D55}" type="datetime4">
              <a:rPr lang="en-US" smtClean="0"/>
              <a:pPr/>
              <a:t>November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8118-FB93-4E87-B380-0175F2FE2167}" type="datetime4">
              <a:rPr lang="en-US" smtClean="0"/>
              <a:pPr/>
              <a:t>November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November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November 28,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5A706-D8F2-4D1A-855A-CADC92600C26}" type="datetime4">
              <a:rPr lang="en-US" smtClean="0"/>
              <a:pPr/>
              <a:t>November 28,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November 28,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127EC2-47FB-48A1-8644-C8A81DDAA119}" type="datetime4">
              <a:rPr lang="en-US" smtClean="0"/>
              <a:pPr/>
              <a:t>November 28,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November 28,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3FC49BF1-FCD3-4395-8FF6-0047AF66228E}" type="datetime4">
              <a:rPr lang="en-US" smtClean="0"/>
              <a:pPr/>
              <a:t>November 28, 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November 28, 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16C01193-8287-4834-A286-6B880643E934}" type="datetime4">
              <a:rPr lang="en-US" smtClean="0"/>
              <a:pPr/>
              <a:t>November 28, 2022</a:t>
            </a:fld>
            <a:endParaRPr lang="en-US"/>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164387" y="719526"/>
            <a:ext cx="8013843" cy="10806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SzPts val="990"/>
              <a:buNone/>
            </a:pPr>
            <a:r>
              <a:rPr lang="en" sz="3500" b="1" dirty="0">
                <a:latin typeface="Times New Roman"/>
                <a:ea typeface="Times New Roman"/>
                <a:cs typeface="Times New Roman"/>
                <a:sym typeface="Times New Roman"/>
              </a:rPr>
              <a:t>    </a:t>
            </a:r>
            <a:r>
              <a:rPr lang="en" sz="3600" b="1" u="sng" dirty="0">
                <a:latin typeface="Times New Roman"/>
                <a:ea typeface="Times New Roman"/>
                <a:cs typeface="Times New Roman"/>
                <a:sym typeface="Times New Roman"/>
              </a:rPr>
              <a:t>Hackathon Project</a:t>
            </a:r>
            <a:endParaRPr sz="3600" b="1" u="sng" dirty="0">
              <a:latin typeface="Times New Roman"/>
              <a:ea typeface="Times New Roman"/>
              <a:cs typeface="Times New Roman"/>
              <a:sym typeface="Times New Roman"/>
            </a:endParaRPr>
          </a:p>
        </p:txBody>
      </p:sp>
      <p:sp>
        <p:nvSpPr>
          <p:cNvPr id="86" name="Google Shape;86;p13"/>
          <p:cNvSpPr txBox="1">
            <a:spLocks noGrp="1"/>
          </p:cNvSpPr>
          <p:nvPr>
            <p:ph type="body" idx="1"/>
          </p:nvPr>
        </p:nvSpPr>
        <p:spPr>
          <a:xfrm>
            <a:off x="0" y="1146132"/>
            <a:ext cx="8832300" cy="24949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914400" lvl="0" indent="457200" algn="l" rtl="0">
              <a:spcBef>
                <a:spcPts val="1200"/>
              </a:spcBef>
              <a:spcAft>
                <a:spcPts val="1200"/>
              </a:spcAft>
              <a:buNone/>
            </a:pPr>
            <a:r>
              <a:rPr lang="en" sz="2400" dirty="0">
                <a:solidFill>
                  <a:schemeClr val="dk1"/>
                </a:solidFill>
                <a:latin typeface="Merriweather"/>
                <a:ea typeface="Merriweather"/>
                <a:cs typeface="Merriweather"/>
                <a:sym typeface="Merriweather"/>
              </a:rPr>
              <a:t>Find the Interest Amount for current year</a:t>
            </a:r>
          </a:p>
          <a:p>
            <a:pPr marL="914400" lvl="0" indent="457200" algn="l" rtl="0">
              <a:spcBef>
                <a:spcPts val="1200"/>
              </a:spcBef>
              <a:spcAft>
                <a:spcPts val="1200"/>
              </a:spcAft>
              <a:buNone/>
            </a:pPr>
            <a:r>
              <a:rPr lang="en" sz="2400" dirty="0">
                <a:solidFill>
                  <a:schemeClr val="dk1"/>
                </a:solidFill>
                <a:latin typeface="Merriweather"/>
                <a:ea typeface="Merriweather"/>
                <a:cs typeface="Merriweather"/>
                <a:sym typeface="Merriweather"/>
              </a:rPr>
              <a:t>                                 Group – 2</a:t>
            </a:r>
          </a:p>
          <a:p>
            <a:pPr marL="914400" lvl="0" indent="457200" algn="l" rtl="0">
              <a:spcBef>
                <a:spcPts val="1200"/>
              </a:spcBef>
              <a:spcAft>
                <a:spcPts val="1200"/>
              </a:spcAft>
              <a:buNone/>
            </a:pPr>
            <a:r>
              <a:rPr lang="en" sz="2400" dirty="0">
                <a:solidFill>
                  <a:schemeClr val="dk1"/>
                </a:solidFill>
                <a:latin typeface="Merriweather"/>
                <a:ea typeface="Merriweather"/>
                <a:cs typeface="Merriweather"/>
                <a:sym typeface="Merriweather"/>
              </a:rPr>
              <a:t>              Group name: Pirates of the CTS</a:t>
            </a:r>
          </a:p>
          <a:p>
            <a:pPr marL="914400" lvl="0" indent="457200" algn="l" rtl="0">
              <a:spcBef>
                <a:spcPts val="1200"/>
              </a:spcBef>
              <a:spcAft>
                <a:spcPts val="1200"/>
              </a:spcAft>
              <a:buNone/>
            </a:pPr>
            <a:endParaRPr sz="2400" dirty="0">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2"/>
          <p:cNvSpPr txBox="1">
            <a:spLocks noGrp="1"/>
          </p:cNvSpPr>
          <p:nvPr>
            <p:ph type="title"/>
          </p:nvPr>
        </p:nvSpPr>
        <p:spPr>
          <a:xfrm>
            <a:off x="363525" y="340425"/>
            <a:ext cx="8520600" cy="43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7558"/>
              <a:buNone/>
            </a:pPr>
            <a:r>
              <a:rPr lang="en" sz="1720" b="1">
                <a:latin typeface="Times New Roman"/>
                <a:ea typeface="Times New Roman"/>
                <a:cs typeface="Times New Roman"/>
                <a:sym typeface="Times New Roman"/>
              </a:rPr>
              <a:t>Scenario 2</a:t>
            </a:r>
            <a:r>
              <a:rPr lang="en" sz="2220" b="1">
                <a:latin typeface="Times New Roman"/>
                <a:ea typeface="Times New Roman"/>
                <a:cs typeface="Times New Roman"/>
                <a:sym typeface="Times New Roman"/>
              </a:rPr>
              <a:t>:</a:t>
            </a:r>
            <a:endParaRPr sz="2220" b="1">
              <a:latin typeface="Times New Roman"/>
              <a:ea typeface="Times New Roman"/>
              <a:cs typeface="Times New Roman"/>
              <a:sym typeface="Times New Roman"/>
            </a:endParaRPr>
          </a:p>
        </p:txBody>
      </p:sp>
      <p:sp>
        <p:nvSpPr>
          <p:cNvPr id="143" name="Google Shape;143;p22"/>
          <p:cNvSpPr txBox="1">
            <a:spLocks noGrp="1"/>
          </p:cNvSpPr>
          <p:nvPr>
            <p:ph type="body" idx="1"/>
          </p:nvPr>
        </p:nvSpPr>
        <p:spPr>
          <a:xfrm>
            <a:off x="311700" y="902900"/>
            <a:ext cx="8520600" cy="2952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  Navigating to required fields using relative xpaths and filling required data</a:t>
            </a:r>
            <a:r>
              <a:rPr lang="en" sz="1600">
                <a:solidFill>
                  <a:srgbClr val="272C33"/>
                </a:solidFill>
                <a:highlight>
                  <a:schemeClr val="lt1"/>
                </a:highlight>
                <a:latin typeface="Times New Roman"/>
                <a:ea typeface="Times New Roman"/>
                <a:cs typeface="Times New Roman"/>
                <a:sym typeface="Times New Roman"/>
              </a:rPr>
              <a:t>     </a:t>
            </a:r>
            <a:r>
              <a:rPr lang="en" sz="1600">
                <a:solidFill>
                  <a:srgbClr val="000000"/>
                </a:solidFill>
                <a:highlight>
                  <a:schemeClr val="lt1"/>
                </a:highlight>
                <a:latin typeface="Times New Roman"/>
                <a:ea typeface="Times New Roman"/>
                <a:cs typeface="Times New Roman"/>
                <a:sym typeface="Times New Roman"/>
              </a:rPr>
              <a:t>  </a:t>
            </a:r>
            <a:endParaRPr sz="1600">
              <a:solidFill>
                <a:srgbClr val="000000"/>
              </a:solidFill>
              <a:highlight>
                <a:schemeClr val="lt1"/>
              </a:highlight>
              <a:latin typeface="Times New Roman"/>
              <a:ea typeface="Times New Roman"/>
              <a:cs typeface="Times New Roman"/>
              <a:sym typeface="Times New Roman"/>
            </a:endParaRPr>
          </a:p>
          <a:p>
            <a:pPr marL="457200" lvl="0" indent="0" algn="just" rtl="0">
              <a:spcBef>
                <a:spcPts val="1200"/>
              </a:spcBef>
              <a:spcAft>
                <a:spcPts val="0"/>
              </a:spcAft>
              <a:buNone/>
            </a:pPr>
            <a:endParaRPr sz="1600">
              <a:solidFill>
                <a:srgbClr val="000000"/>
              </a:solidFill>
              <a:highlight>
                <a:schemeClr val="lt1"/>
              </a:highlight>
              <a:latin typeface="Times New Roman"/>
              <a:ea typeface="Times New Roman"/>
              <a:cs typeface="Times New Roman"/>
              <a:sym typeface="Times New Roman"/>
            </a:endParaRPr>
          </a:p>
          <a:p>
            <a:pPr marL="457200" lvl="0" indent="-330200" algn="just" rtl="0">
              <a:spcBef>
                <a:spcPts val="1200"/>
              </a:spcBef>
              <a:spcAft>
                <a:spcPts val="0"/>
              </a:spcAft>
              <a:buClr>
                <a:srgbClr val="000000"/>
              </a:buClr>
              <a:buSzPts val="1600"/>
              <a:buFont typeface="Times New Roman"/>
              <a:buChar char="●"/>
            </a:pPr>
            <a:r>
              <a:rPr lang="en" sz="1600">
                <a:solidFill>
                  <a:srgbClr val="000000"/>
                </a:solidFill>
                <a:highlight>
                  <a:schemeClr val="lt1"/>
                </a:highlight>
                <a:latin typeface="Times New Roman"/>
                <a:ea typeface="Times New Roman"/>
                <a:cs typeface="Times New Roman"/>
                <a:sym typeface="Times New Roman"/>
              </a:rPr>
              <a:t>  To extract the output into the excel sheet we created  workbook.</a:t>
            </a:r>
            <a:endParaRPr sz="1600">
              <a:solidFill>
                <a:srgbClr val="000000"/>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r>
              <a:rPr lang="en" sz="1600">
                <a:solidFill>
                  <a:srgbClr val="000000"/>
                </a:solidFill>
                <a:highlight>
                  <a:schemeClr val="lt1"/>
                </a:highlight>
                <a:latin typeface="Times New Roman"/>
                <a:ea typeface="Times New Roman"/>
                <a:cs typeface="Times New Roman"/>
                <a:sym typeface="Times New Roman"/>
              </a:rPr>
              <a:t>          </a:t>
            </a:r>
            <a:endParaRPr sz="1600">
              <a:solidFill>
                <a:srgbClr val="000000"/>
              </a:solidFill>
              <a:highlight>
                <a:schemeClr val="lt1"/>
              </a:highlight>
              <a:latin typeface="Times New Roman"/>
              <a:ea typeface="Times New Roman"/>
              <a:cs typeface="Times New Roman"/>
              <a:sym typeface="Times New Roman"/>
            </a:endParaRPr>
          </a:p>
          <a:p>
            <a:pPr marL="457200" lvl="0" indent="-342900" algn="l" rtl="0">
              <a:lnSpc>
                <a:spcPct val="100000"/>
              </a:lnSpc>
              <a:spcBef>
                <a:spcPts val="1200"/>
              </a:spcBef>
              <a:spcAft>
                <a:spcPts val="0"/>
              </a:spcAft>
              <a:buSzPts val="1800"/>
              <a:buFont typeface="Times New Roman"/>
              <a:buChar char="●"/>
            </a:pPr>
            <a:r>
              <a:rPr lang="en" sz="1200">
                <a:solidFill>
                  <a:srgbClr val="272C33"/>
                </a:solidFill>
                <a:highlight>
                  <a:srgbClr val="FFFFFF"/>
                </a:highlight>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After creation of the workbook and sheet we obtain the row and cell to read the data(String/Numeric) present in it.</a:t>
            </a:r>
            <a:endParaRPr sz="16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700">
              <a:solidFill>
                <a:srgbClr val="272C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3"/>
          <p:cNvSpPr txBox="1">
            <a:spLocks noGrp="1"/>
          </p:cNvSpPr>
          <p:nvPr>
            <p:ph type="title"/>
          </p:nvPr>
        </p:nvSpPr>
        <p:spPr>
          <a:xfrm>
            <a:off x="311700" y="222025"/>
            <a:ext cx="8520600" cy="510600"/>
          </a:xfrm>
          <a:prstGeom prst="rect">
            <a:avLst/>
          </a:prstGeom>
        </p:spPr>
        <p:txBody>
          <a:bodyPr spcFirstLastPara="1" wrap="square" lIns="91425" tIns="91425" rIns="91425" bIns="91425" anchor="t" anchorCtr="0">
            <a:normAutofit fontScale="90000"/>
          </a:bodyPr>
          <a:lstStyle/>
          <a:p>
            <a:pPr marL="457200" lvl="0" indent="-331470" algn="l" rtl="0">
              <a:lnSpc>
                <a:spcPct val="115000"/>
              </a:lnSpc>
              <a:spcBef>
                <a:spcPts val="0"/>
              </a:spcBef>
              <a:spcAft>
                <a:spcPts val="0"/>
              </a:spcAft>
              <a:buClr>
                <a:schemeClr val="dk1"/>
              </a:buClr>
              <a:buSzPct val="100000"/>
              <a:buFont typeface="Times New Roman"/>
              <a:buChar char="❏"/>
            </a:pPr>
            <a:r>
              <a:rPr lang="en" sz="1800">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A new excel sheet is created with the data that generated after filling required data</a:t>
            </a:r>
            <a:endParaRPr sz="2800">
              <a:solidFill>
                <a:srgbClr val="000000"/>
              </a:solidFill>
            </a:endParaRPr>
          </a:p>
        </p:txBody>
      </p:sp>
      <p:sp>
        <p:nvSpPr>
          <p:cNvPr id="149" name="Google Shape;149;p23"/>
          <p:cNvSpPr txBox="1">
            <a:spLocks noGrp="1"/>
          </p:cNvSpPr>
          <p:nvPr>
            <p:ph type="body" idx="1"/>
          </p:nvPr>
        </p:nvSpPr>
        <p:spPr>
          <a:xfrm>
            <a:off x="495850" y="888075"/>
            <a:ext cx="7608000" cy="34563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endParaRPr sz="1800">
              <a:solidFill>
                <a:srgbClr val="000000"/>
              </a:solidFill>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495850" y="732625"/>
            <a:ext cx="7652350" cy="361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4"/>
          <p:cNvSpPr txBox="1">
            <a:spLocks noGrp="1"/>
          </p:cNvSpPr>
          <p:nvPr>
            <p:ph type="title"/>
          </p:nvPr>
        </p:nvSpPr>
        <p:spPr>
          <a:xfrm>
            <a:off x="-25" y="88800"/>
            <a:ext cx="9144000" cy="932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0736"/>
              <a:buFont typeface="Arial"/>
              <a:buNone/>
            </a:pPr>
            <a:r>
              <a:rPr lang="en" sz="1811" b="1">
                <a:solidFill>
                  <a:srgbClr val="000000"/>
                </a:solidFill>
                <a:highlight>
                  <a:schemeClr val="lt1"/>
                </a:highlight>
                <a:latin typeface="Times New Roman"/>
                <a:ea typeface="Times New Roman"/>
                <a:cs typeface="Times New Roman"/>
                <a:sym typeface="Times New Roman"/>
              </a:rPr>
              <a:t>Scenario 3</a:t>
            </a:r>
            <a:r>
              <a:rPr lang="en" sz="1811">
                <a:solidFill>
                  <a:srgbClr val="000000"/>
                </a:solidFill>
                <a:highlight>
                  <a:schemeClr val="lt1"/>
                </a:highlight>
                <a:latin typeface="Times New Roman"/>
                <a:ea typeface="Times New Roman"/>
                <a:cs typeface="Times New Roman"/>
                <a:sym typeface="Times New Roman"/>
              </a:rPr>
              <a:t>:</a:t>
            </a:r>
            <a:r>
              <a:rPr lang="en" sz="1700">
                <a:solidFill>
                  <a:srgbClr val="000000"/>
                </a:solidFill>
                <a:highlight>
                  <a:schemeClr val="lt1"/>
                </a:highlight>
                <a:latin typeface="Times New Roman"/>
                <a:ea typeface="Times New Roman"/>
                <a:cs typeface="Times New Roman"/>
                <a:sym typeface="Times New Roman"/>
              </a:rPr>
              <a:t> </a:t>
            </a:r>
            <a:r>
              <a:rPr lang="en" sz="1600">
                <a:solidFill>
                  <a:srgbClr val="000000"/>
                </a:solidFill>
                <a:highlight>
                  <a:schemeClr val="lt1"/>
                </a:highlight>
                <a:latin typeface="Times New Roman"/>
                <a:ea typeface="Times New Roman"/>
                <a:cs typeface="Times New Roman"/>
                <a:sym typeface="Times New Roman"/>
              </a:rPr>
              <a:t>From Menu, pick Loan Calculator and under EMI calculator, do all UI check for text box &amp; scales; change the Loan tenure for year ,check the change in scale; Re-use the same validation for Loan Amount Calculator &amp; Loan Tenure Calculator</a:t>
            </a:r>
            <a:endParaRPr sz="1600">
              <a:solidFill>
                <a:srgbClr val="000000"/>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56" name="Google Shape;156;p24"/>
          <p:cNvSpPr txBox="1">
            <a:spLocks noGrp="1"/>
          </p:cNvSpPr>
          <p:nvPr>
            <p:ph type="body" idx="1"/>
          </p:nvPr>
        </p:nvSpPr>
        <p:spPr>
          <a:xfrm>
            <a:off x="274700" y="1110100"/>
            <a:ext cx="8520600" cy="407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700" u="sng">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700">
              <a:solidFill>
                <a:srgbClr val="272C33"/>
              </a:solidFill>
              <a:highlight>
                <a:srgbClr val="FFFFFF"/>
              </a:highlight>
              <a:latin typeface="Times New Roman"/>
              <a:ea typeface="Times New Roman"/>
              <a:cs typeface="Times New Roman"/>
              <a:sym typeface="Times New Roman"/>
            </a:endParaRPr>
          </a:p>
        </p:txBody>
      </p:sp>
      <p:pic>
        <p:nvPicPr>
          <p:cNvPr id="158" name="Google Shape;158;p24"/>
          <p:cNvPicPr preferRelativeResize="0"/>
          <p:nvPr/>
        </p:nvPicPr>
        <p:blipFill>
          <a:blip r:embed="rId3">
            <a:alphaModFix/>
          </a:blip>
          <a:stretch>
            <a:fillRect/>
          </a:stretch>
        </p:blipFill>
        <p:spPr>
          <a:xfrm>
            <a:off x="346264" y="1298601"/>
            <a:ext cx="7963175" cy="3500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5"/>
          <p:cNvSpPr txBox="1">
            <a:spLocks noGrp="1"/>
          </p:cNvSpPr>
          <p:nvPr>
            <p:ph type="title"/>
          </p:nvPr>
        </p:nvSpPr>
        <p:spPr>
          <a:xfrm>
            <a:off x="311700" y="430225"/>
            <a:ext cx="8520600" cy="53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ct val="54395"/>
              <a:buNone/>
            </a:pPr>
            <a:r>
              <a:rPr lang="en" sz="1820" b="1">
                <a:solidFill>
                  <a:srgbClr val="000000"/>
                </a:solidFill>
                <a:latin typeface="Times New Roman"/>
                <a:ea typeface="Times New Roman"/>
                <a:cs typeface="Times New Roman"/>
                <a:sym typeface="Times New Roman"/>
              </a:rPr>
              <a:t>Scenario 3:</a:t>
            </a:r>
            <a:r>
              <a:rPr lang="en" sz="1820" b="1">
                <a:latin typeface="Times New Roman"/>
                <a:ea typeface="Times New Roman"/>
                <a:cs typeface="Times New Roman"/>
                <a:sym typeface="Times New Roman"/>
              </a:rPr>
              <a:t> </a:t>
            </a:r>
            <a:r>
              <a:rPr lang="en" sz="1811">
                <a:solidFill>
                  <a:srgbClr val="000000"/>
                </a:solidFill>
                <a:latin typeface="Times New Roman"/>
                <a:ea typeface="Times New Roman"/>
                <a:cs typeface="Times New Roman"/>
                <a:sym typeface="Times New Roman"/>
              </a:rPr>
              <a:t>EMI Calculator</a:t>
            </a:r>
            <a:endParaRPr sz="1811">
              <a:solidFill>
                <a:srgbClr val="000000"/>
              </a:solidFill>
              <a:latin typeface="Times New Roman"/>
              <a:ea typeface="Times New Roman"/>
              <a:cs typeface="Times New Roman"/>
              <a:sym typeface="Times New Roman"/>
            </a:endParaRPr>
          </a:p>
          <a:p>
            <a:pPr marL="0" lvl="0" indent="0" algn="l" rtl="0">
              <a:spcBef>
                <a:spcPts val="0"/>
              </a:spcBef>
              <a:spcAft>
                <a:spcPts val="0"/>
              </a:spcAft>
              <a:buSzPct val="54395"/>
              <a:buNone/>
            </a:pPr>
            <a:endParaRPr sz="1820" b="1">
              <a:latin typeface="Times New Roman"/>
              <a:ea typeface="Times New Roman"/>
              <a:cs typeface="Times New Roman"/>
              <a:sym typeface="Times New Roman"/>
            </a:endParaRPr>
          </a:p>
        </p:txBody>
      </p:sp>
      <p:sp>
        <p:nvSpPr>
          <p:cNvPr id="163" name="Google Shape;163;p25"/>
          <p:cNvSpPr txBox="1">
            <a:spLocks noGrp="1"/>
          </p:cNvSpPr>
          <p:nvPr>
            <p:ph type="body" idx="1"/>
          </p:nvPr>
        </p:nvSpPr>
        <p:spPr>
          <a:xfrm>
            <a:off x="311700" y="1080500"/>
            <a:ext cx="8520600" cy="348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700" u="sng">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For “EMI Calculator” , we have done UI checking of all the text boxes and scales by locating the fields with findElement(By) method and applying Action class to handle “drag and drop” mouse event to change the scales to our desired values. </a:t>
            </a:r>
            <a:endParaRPr sz="1500">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sz="1300">
              <a:solidFill>
                <a:schemeClr val="dk1"/>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Times New Roman"/>
              <a:buChar char="●"/>
            </a:pPr>
            <a:r>
              <a:rPr lang="en" sz="1500">
                <a:solidFill>
                  <a:srgbClr val="000000"/>
                </a:solidFill>
                <a:latin typeface="Times New Roman"/>
                <a:ea typeface="Times New Roman"/>
                <a:cs typeface="Times New Roman"/>
                <a:sym typeface="Times New Roman"/>
              </a:rPr>
              <a:t>We have done UI check of the “Loan Amount” , “Loan Tenure” , “Interest Rate” , “Fees &amp; Charges” fields.Switching and validating all checks for Loan Tenure Calculator and Loan Amount Calculator</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3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207225"/>
            <a:ext cx="85206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00">
                <a:latin typeface="Times New Roman"/>
                <a:ea typeface="Times New Roman"/>
                <a:cs typeface="Times New Roman"/>
                <a:sym typeface="Times New Roman"/>
              </a:rPr>
              <a:t>Checking and Validating the fields of Loan Calculator:</a:t>
            </a:r>
            <a:endParaRPr sz="1800">
              <a:latin typeface="Times New Roman"/>
              <a:ea typeface="Times New Roman"/>
              <a:cs typeface="Times New Roman"/>
              <a:sym typeface="Times New Roman"/>
            </a:endParaRPr>
          </a:p>
        </p:txBody>
      </p:sp>
      <p:pic>
        <p:nvPicPr>
          <p:cNvPr id="170" name="Google Shape;170;p26"/>
          <p:cNvPicPr preferRelativeResize="0"/>
          <p:nvPr/>
        </p:nvPicPr>
        <p:blipFill>
          <a:blip r:embed="rId3">
            <a:alphaModFix/>
          </a:blip>
          <a:stretch>
            <a:fillRect/>
          </a:stretch>
        </p:blipFill>
        <p:spPr>
          <a:xfrm>
            <a:off x="185875" y="806675"/>
            <a:ext cx="4172299" cy="1946400"/>
          </a:xfrm>
          <a:prstGeom prst="rect">
            <a:avLst/>
          </a:prstGeom>
          <a:noFill/>
          <a:ln>
            <a:noFill/>
          </a:ln>
        </p:spPr>
      </p:pic>
      <p:pic>
        <p:nvPicPr>
          <p:cNvPr id="171" name="Google Shape;171;p26"/>
          <p:cNvPicPr preferRelativeResize="0"/>
          <p:nvPr/>
        </p:nvPicPr>
        <p:blipFill>
          <a:blip r:embed="rId4">
            <a:alphaModFix/>
          </a:blip>
          <a:stretch>
            <a:fillRect/>
          </a:stretch>
        </p:blipFill>
        <p:spPr>
          <a:xfrm>
            <a:off x="4381225" y="806675"/>
            <a:ext cx="4762775" cy="1946400"/>
          </a:xfrm>
          <a:prstGeom prst="rect">
            <a:avLst/>
          </a:prstGeom>
          <a:noFill/>
          <a:ln>
            <a:noFill/>
          </a:ln>
        </p:spPr>
      </p:pic>
      <p:pic>
        <p:nvPicPr>
          <p:cNvPr id="172" name="Google Shape;172;p26"/>
          <p:cNvPicPr preferRelativeResize="0"/>
          <p:nvPr/>
        </p:nvPicPr>
        <p:blipFill>
          <a:blip r:embed="rId5">
            <a:alphaModFix/>
          </a:blip>
          <a:stretch>
            <a:fillRect/>
          </a:stretch>
        </p:blipFill>
        <p:spPr>
          <a:xfrm>
            <a:off x="1694775" y="2878825"/>
            <a:ext cx="5358101" cy="176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body" idx="1"/>
          </p:nvPr>
        </p:nvSpPr>
        <p:spPr>
          <a:xfrm>
            <a:off x="311700" y="322250"/>
            <a:ext cx="8520600" cy="424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u="sng">
                <a:solidFill>
                  <a:srgbClr val="000000"/>
                </a:solidFill>
                <a:latin typeface="Times New Roman"/>
                <a:ea typeface="Times New Roman"/>
                <a:cs typeface="Times New Roman"/>
                <a:sym typeface="Times New Roman"/>
              </a:rPr>
              <a:t>Key Automation Scope</a:t>
            </a:r>
            <a:endParaRPr sz="1700" u="sng">
              <a:solidFill>
                <a:srgbClr val="000000"/>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600">
              <a:solidFill>
                <a:srgbClr val="000000"/>
              </a:solidFill>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Validation of transactions &amp; calculations;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Extract table values &amp; store in excel</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Filling data in screen &amp; multiple UI validations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Navigation from Menus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Reusable methods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Scrolling down in web page</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490250" y="1006500"/>
            <a:ext cx="8028000" cy="3322800"/>
          </a:xfrm>
          <a:prstGeom prst="rect">
            <a:avLst/>
          </a:prstGeom>
        </p:spPr>
        <p:txBody>
          <a:bodyPr spcFirstLastPara="1" wrap="square" lIns="91425" tIns="91425" rIns="91425" bIns="91425" anchor="ctr" anchorCtr="0">
            <a:normAutofit/>
          </a:bodyPr>
          <a:lstStyle/>
          <a:p>
            <a:pPr marL="914400" lvl="0" indent="457200" algn="l" rtl="0">
              <a:spcBef>
                <a:spcPts val="0"/>
              </a:spcBef>
              <a:spcAft>
                <a:spcPts val="0"/>
              </a:spcAft>
              <a:buNone/>
            </a:pPr>
            <a:r>
              <a:rPr lang="en" sz="6000" b="1" i="1">
                <a:latin typeface="Times New Roman"/>
                <a:ea typeface="Times New Roman"/>
                <a:cs typeface="Times New Roman"/>
                <a:sym typeface="Times New Roman"/>
              </a:rPr>
              <a:t>THANK YOU</a:t>
            </a:r>
            <a:endParaRPr sz="6000" b="1" i="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62625" y="497050"/>
            <a:ext cx="675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20" b="1">
                <a:latin typeface="Times New Roman"/>
                <a:ea typeface="Times New Roman"/>
                <a:cs typeface="Times New Roman"/>
                <a:sym typeface="Times New Roman"/>
              </a:rPr>
              <a:t>Project done by:</a:t>
            </a:r>
            <a:endParaRPr sz="2020" b="1">
              <a:latin typeface="Times New Roman"/>
              <a:ea typeface="Times New Roman"/>
              <a:cs typeface="Times New Roman"/>
              <a:sym typeface="Times New Roman"/>
            </a:endParaRPr>
          </a:p>
        </p:txBody>
      </p:sp>
      <p:sp>
        <p:nvSpPr>
          <p:cNvPr id="92" name="Google Shape;92;p1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p>
            <a:pPr indent="457200">
              <a:buNone/>
            </a:pPr>
            <a:r>
              <a:rPr lang="en-IN" sz="1700" dirty="0">
                <a:solidFill>
                  <a:srgbClr val="000000"/>
                </a:solidFill>
                <a:latin typeface="Times New Roman"/>
                <a:ea typeface="Times New Roman"/>
                <a:cs typeface="Times New Roman"/>
                <a:sym typeface="Times New Roman"/>
              </a:rPr>
              <a:t>Pola Ramana (2230163)</a:t>
            </a:r>
            <a:endParaRPr lang="en" sz="1700" dirty="0">
              <a:solidFill>
                <a:srgbClr val="000000"/>
              </a:solidFill>
              <a:latin typeface="Times New Roman"/>
              <a:ea typeface="Times New Roman"/>
              <a:cs typeface="Times New Roman"/>
              <a:sym typeface="Times New Roman"/>
            </a:endParaRPr>
          </a:p>
          <a:p>
            <a:pPr marL="457200" lvl="0" indent="457200" algn="l" rtl="0">
              <a:spcBef>
                <a:spcPts val="1200"/>
              </a:spcBef>
              <a:spcAft>
                <a:spcPts val="0"/>
              </a:spcAft>
              <a:buNone/>
            </a:pPr>
            <a:r>
              <a:rPr lang="en" sz="1700" dirty="0">
                <a:solidFill>
                  <a:srgbClr val="000000"/>
                </a:solidFill>
                <a:latin typeface="Times New Roman"/>
                <a:ea typeface="Times New Roman"/>
                <a:cs typeface="Times New Roman"/>
                <a:sym typeface="Times New Roman"/>
              </a:rPr>
              <a:t>Arpitha S (2230357)</a:t>
            </a:r>
            <a:endParaRPr sz="1700" dirty="0">
              <a:solidFill>
                <a:srgbClr val="000000"/>
              </a:solidFill>
              <a:latin typeface="Times New Roman"/>
              <a:ea typeface="Times New Roman"/>
              <a:cs typeface="Times New Roman"/>
              <a:sym typeface="Times New Roman"/>
            </a:endParaRPr>
          </a:p>
          <a:p>
            <a:pPr marL="457200" lvl="0" indent="457200" algn="l" rtl="0">
              <a:spcBef>
                <a:spcPts val="1200"/>
              </a:spcBef>
              <a:spcAft>
                <a:spcPts val="0"/>
              </a:spcAft>
              <a:buNone/>
            </a:pPr>
            <a:r>
              <a:rPr lang="en" sz="1700" dirty="0">
                <a:solidFill>
                  <a:srgbClr val="000000"/>
                </a:solidFill>
                <a:latin typeface="Times New Roman"/>
                <a:ea typeface="Times New Roman"/>
                <a:cs typeface="Times New Roman"/>
                <a:sym typeface="Times New Roman"/>
              </a:rPr>
              <a:t>Siripi Praveena (2230103)</a:t>
            </a:r>
          </a:p>
          <a:p>
            <a:pPr indent="457200">
              <a:spcBef>
                <a:spcPts val="1200"/>
              </a:spcBef>
              <a:buNone/>
            </a:pPr>
            <a:r>
              <a:rPr lang="en-IN" sz="1700" dirty="0">
                <a:solidFill>
                  <a:srgbClr val="000000"/>
                </a:solidFill>
                <a:latin typeface="Times New Roman"/>
                <a:ea typeface="Times New Roman"/>
                <a:cs typeface="Times New Roman"/>
                <a:sym typeface="Times New Roman"/>
              </a:rPr>
              <a:t>Vinod K(2230226)</a:t>
            </a:r>
          </a:p>
          <a:p>
            <a:pPr indent="457200">
              <a:spcBef>
                <a:spcPts val="1200"/>
              </a:spcBef>
              <a:buNone/>
            </a:pPr>
            <a:r>
              <a:rPr lang="en-IN" sz="1700" dirty="0">
                <a:solidFill>
                  <a:srgbClr val="000000"/>
                </a:solidFill>
                <a:latin typeface="Times New Roman"/>
                <a:ea typeface="Times New Roman"/>
                <a:cs typeface="Times New Roman"/>
                <a:sym typeface="Times New Roman"/>
              </a:rPr>
              <a:t>Akash G K(2230651)</a:t>
            </a:r>
          </a:p>
          <a:p>
            <a:pPr marL="457200" lvl="0" indent="457200" algn="l" rtl="0">
              <a:spcBef>
                <a:spcPts val="1200"/>
              </a:spcBef>
              <a:spcAft>
                <a:spcPts val="0"/>
              </a:spcAft>
              <a:buNone/>
            </a:pPr>
            <a:r>
              <a:rPr lang="en" sz="1700" dirty="0">
                <a:solidFill>
                  <a:srgbClr val="000000"/>
                </a:solidFill>
                <a:latin typeface="Times New Roman"/>
                <a:ea typeface="Times New Roman"/>
                <a:cs typeface="Times New Roman"/>
                <a:sym typeface="Times New Roman"/>
              </a:rPr>
              <a:t>Tarange Vishal Pandurang(2230531)</a:t>
            </a: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98475" y="495850"/>
            <a:ext cx="8520600" cy="5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b="1" u="sng">
                <a:latin typeface="Times New Roman"/>
                <a:ea typeface="Times New Roman"/>
                <a:cs typeface="Times New Roman"/>
                <a:sym typeface="Times New Roman"/>
              </a:rPr>
              <a:t>Problem Statement :</a:t>
            </a:r>
            <a:endParaRPr sz="2500" b="1" u="sng">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311700" y="1302525"/>
            <a:ext cx="8520600" cy="32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rgbClr val="272C33"/>
                </a:solidFill>
                <a:highlight>
                  <a:srgbClr val="FFFFFF"/>
                </a:highlight>
                <a:latin typeface="Times New Roman"/>
                <a:ea typeface="Times New Roman"/>
                <a:cs typeface="Times New Roman"/>
                <a:sym typeface="Times New Roman"/>
              </a:rPr>
              <a:t>1</a:t>
            </a:r>
            <a:r>
              <a:rPr lang="en" sz="1700">
                <a:solidFill>
                  <a:srgbClr val="272C33"/>
                </a:solidFill>
                <a:highlight>
                  <a:srgbClr val="FFFFFF"/>
                </a:highlight>
              </a:rPr>
              <a:t>. </a:t>
            </a:r>
            <a:r>
              <a:rPr lang="en" sz="1700">
                <a:solidFill>
                  <a:srgbClr val="272C33"/>
                </a:solidFill>
                <a:highlight>
                  <a:srgbClr val="FFFFFF"/>
                </a:highlight>
                <a:latin typeface="Times New Roman"/>
                <a:ea typeface="Times New Roman"/>
                <a:cs typeface="Times New Roman"/>
                <a:sym typeface="Times New Roman"/>
              </a:rPr>
              <a:t>Buying a  car of 15 Lac</a:t>
            </a: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rgbClr val="272C33"/>
                </a:solidFill>
                <a:highlight>
                  <a:srgbClr val="FFFFFF"/>
                </a:highlight>
                <a:latin typeface="Times New Roman"/>
                <a:ea typeface="Times New Roman"/>
                <a:cs typeface="Times New Roman"/>
                <a:sym typeface="Times New Roman"/>
              </a:rPr>
              <a:t>2. Interest rate of 9.5%</a:t>
            </a: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rgbClr val="272C33"/>
                </a:solidFill>
                <a:highlight>
                  <a:srgbClr val="FFFFFF"/>
                </a:highlight>
                <a:latin typeface="Times New Roman"/>
                <a:ea typeface="Times New Roman"/>
                <a:cs typeface="Times New Roman"/>
                <a:sym typeface="Times New Roman"/>
              </a:rPr>
              <a:t>3. Tenure should be 1 year.</a:t>
            </a: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rgbClr val="272C33"/>
                </a:solidFill>
                <a:highlight>
                  <a:srgbClr val="FFFFFF"/>
                </a:highlight>
                <a:latin typeface="Times New Roman"/>
                <a:ea typeface="Times New Roman"/>
                <a:cs typeface="Times New Roman"/>
                <a:sym typeface="Times New Roman"/>
              </a:rPr>
              <a:t>Display the interest amount &amp; principal amount of first month.</a:t>
            </a: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700">
                <a:solidFill>
                  <a:srgbClr val="272C33"/>
                </a:solidFill>
                <a:highlight>
                  <a:srgbClr val="FFFFFF"/>
                </a:highlight>
                <a:latin typeface="Times New Roman"/>
                <a:ea typeface="Times New Roman"/>
                <a:cs typeface="Times New Roman"/>
                <a:sym typeface="Times New Roman"/>
              </a:rPr>
              <a:t>(Suggested Site: emicalculator.net  / HDFCbank.com etc. however you are free to use any other legitimate site)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Test Scenarios:</a:t>
            </a:r>
            <a:endParaRPr>
              <a:latin typeface="Times New Roman"/>
              <a:ea typeface="Times New Roman"/>
              <a:cs typeface="Times New Roman"/>
              <a:sym typeface="Times New Roman"/>
            </a:endParaRPr>
          </a:p>
        </p:txBody>
      </p:sp>
      <p:sp>
        <p:nvSpPr>
          <p:cNvPr id="104" name="Google Shape;10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6"/>
          <p:cNvPicPr preferRelativeResize="0"/>
          <p:nvPr/>
        </p:nvPicPr>
        <p:blipFill>
          <a:blip r:embed="rId3">
            <a:alphaModFix/>
          </a:blip>
          <a:stretch>
            <a:fillRect/>
          </a:stretch>
        </p:blipFill>
        <p:spPr>
          <a:xfrm>
            <a:off x="311700" y="1229875"/>
            <a:ext cx="8520600" cy="267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23250" y="651275"/>
            <a:ext cx="8190600" cy="5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b="1" u="sng">
                <a:latin typeface="Times New Roman"/>
                <a:ea typeface="Times New Roman"/>
                <a:cs typeface="Times New Roman"/>
                <a:sym typeface="Times New Roman"/>
              </a:rPr>
              <a:t>APPROACH </a:t>
            </a:r>
            <a:r>
              <a:rPr lang="en" sz="1500" b="1" u="sng">
                <a:latin typeface="Times New Roman"/>
                <a:ea typeface="Times New Roman"/>
                <a:cs typeface="Times New Roman"/>
                <a:sym typeface="Times New Roman"/>
              </a:rPr>
              <a:t>:</a:t>
            </a:r>
            <a:endParaRPr sz="1500" b="1" u="sng">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311700" y="1152475"/>
            <a:ext cx="8520600" cy="3650700"/>
          </a:xfrm>
          <a:prstGeom prst="rect">
            <a:avLst/>
          </a:prstGeom>
        </p:spPr>
        <p:txBody>
          <a:bodyPr spcFirstLastPara="1" wrap="square" lIns="91425" tIns="91425" rIns="91425" bIns="91425" anchor="t" anchorCtr="0">
            <a:noAutofit/>
          </a:bodyPr>
          <a:lstStyle/>
          <a:p>
            <a:pPr marL="0" lvl="0" indent="0" algn="just" rtl="0">
              <a:lnSpc>
                <a:spcPct val="105000"/>
              </a:lnSpc>
              <a:spcBef>
                <a:spcPts val="500"/>
              </a:spcBef>
              <a:spcAft>
                <a:spcPts val="0"/>
              </a:spcAft>
              <a:buClr>
                <a:schemeClr val="dk1"/>
              </a:buClr>
              <a:buSzPts val="770"/>
              <a:buFont typeface="Arial"/>
              <a:buNone/>
            </a:pPr>
            <a:endParaRPr sz="1700">
              <a:solidFill>
                <a:schemeClr val="dk1"/>
              </a:solidFill>
              <a:latin typeface="Times New Roman"/>
              <a:ea typeface="Times New Roman"/>
              <a:cs typeface="Times New Roman"/>
              <a:sym typeface="Times New Roman"/>
            </a:endParaRPr>
          </a:p>
          <a:p>
            <a:pPr marL="457200" lvl="0" indent="-336550" algn="just" rtl="0">
              <a:lnSpc>
                <a:spcPct val="105000"/>
              </a:lnSpc>
              <a:spcBef>
                <a:spcPts val="5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 Hackathon problem that is given is automated by </a:t>
            </a:r>
            <a:r>
              <a:rPr lang="en" sz="1700" b="1">
                <a:solidFill>
                  <a:srgbClr val="000000"/>
                </a:solidFill>
                <a:latin typeface="Times New Roman"/>
                <a:ea typeface="Times New Roman"/>
                <a:cs typeface="Times New Roman"/>
                <a:sym typeface="Times New Roman"/>
              </a:rPr>
              <a:t>Selenium</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marL="457200" lvl="0" indent="0" algn="just" rtl="0">
              <a:lnSpc>
                <a:spcPct val="105000"/>
              </a:lnSpc>
              <a:spcBef>
                <a:spcPts val="500"/>
              </a:spcBef>
              <a:spcAft>
                <a:spcPts val="0"/>
              </a:spcAft>
              <a:buNone/>
            </a:pPr>
            <a:endParaRPr sz="1700">
              <a:solidFill>
                <a:srgbClr val="000000"/>
              </a:solidFill>
              <a:latin typeface="Times New Roman"/>
              <a:ea typeface="Times New Roman"/>
              <a:cs typeface="Times New Roman"/>
              <a:sym typeface="Times New Roman"/>
            </a:endParaRPr>
          </a:p>
          <a:p>
            <a:pPr marL="457200" lvl="0" indent="-336550" algn="just" rtl="0">
              <a:lnSpc>
                <a:spcPct val="105000"/>
              </a:lnSpc>
              <a:spcBef>
                <a:spcPts val="5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Maven Plugin used for Architectural Design &amp; Dependencies.</a:t>
            </a:r>
            <a:endParaRPr sz="1700">
              <a:solidFill>
                <a:srgbClr val="000000"/>
              </a:solidFill>
              <a:latin typeface="Times New Roman"/>
              <a:ea typeface="Times New Roman"/>
              <a:cs typeface="Times New Roman"/>
              <a:sym typeface="Times New Roman"/>
            </a:endParaRPr>
          </a:p>
          <a:p>
            <a:pPr marL="457200" lvl="0" indent="0" algn="just" rtl="0">
              <a:lnSpc>
                <a:spcPct val="105000"/>
              </a:lnSpc>
              <a:spcBef>
                <a:spcPts val="500"/>
              </a:spcBef>
              <a:spcAft>
                <a:spcPts val="0"/>
              </a:spcAft>
              <a:buNone/>
            </a:pPr>
            <a:endParaRPr sz="1700">
              <a:solidFill>
                <a:srgbClr val="000000"/>
              </a:solidFill>
              <a:latin typeface="Times New Roman"/>
              <a:ea typeface="Times New Roman"/>
              <a:cs typeface="Times New Roman"/>
              <a:sym typeface="Times New Roman"/>
            </a:endParaRPr>
          </a:p>
          <a:p>
            <a:pPr marL="457200" lvl="0" indent="-336550" algn="just" rtl="0">
              <a:lnSpc>
                <a:spcPct val="105000"/>
              </a:lnSpc>
              <a:spcBef>
                <a:spcPts val="5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TestNG framework for Test Execution using TestNG Annotations.</a:t>
            </a:r>
            <a:endParaRPr sz="1700">
              <a:solidFill>
                <a:srgbClr val="000000"/>
              </a:solidFill>
              <a:latin typeface="Times New Roman"/>
              <a:ea typeface="Times New Roman"/>
              <a:cs typeface="Times New Roman"/>
              <a:sym typeface="Times New Roman"/>
            </a:endParaRPr>
          </a:p>
          <a:p>
            <a:pPr marL="457200" lvl="0" indent="0" algn="just" rtl="0">
              <a:lnSpc>
                <a:spcPct val="105000"/>
              </a:lnSpc>
              <a:spcBef>
                <a:spcPts val="500"/>
              </a:spcBef>
              <a:spcAft>
                <a:spcPts val="0"/>
              </a:spcAft>
              <a:buNone/>
            </a:pPr>
            <a:endParaRPr sz="1700">
              <a:solidFill>
                <a:srgbClr val="000000"/>
              </a:solidFill>
              <a:latin typeface="Times New Roman"/>
              <a:ea typeface="Times New Roman"/>
              <a:cs typeface="Times New Roman"/>
              <a:sym typeface="Times New Roman"/>
            </a:endParaRPr>
          </a:p>
          <a:p>
            <a:pPr marL="457200" lvl="0" indent="-336550" algn="just" rtl="0">
              <a:lnSpc>
                <a:spcPct val="105000"/>
              </a:lnSpc>
              <a:spcBef>
                <a:spcPts val="5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Extent for Reports and analysis.</a:t>
            </a:r>
            <a:endParaRPr sz="1700">
              <a:solidFill>
                <a:srgbClr val="000000"/>
              </a:solidFill>
              <a:latin typeface="Times New Roman"/>
              <a:ea typeface="Times New Roman"/>
              <a:cs typeface="Times New Roman"/>
              <a:sym typeface="Times New Roman"/>
            </a:endParaRPr>
          </a:p>
          <a:p>
            <a:pPr marL="457200" lvl="0" indent="0" algn="just" rtl="0">
              <a:lnSpc>
                <a:spcPct val="105000"/>
              </a:lnSpc>
              <a:spcBef>
                <a:spcPts val="500"/>
              </a:spcBef>
              <a:spcAft>
                <a:spcPts val="0"/>
              </a:spcAft>
              <a:buNone/>
            </a:pPr>
            <a:endParaRPr sz="1700">
              <a:solidFill>
                <a:srgbClr val="000000"/>
              </a:solidFill>
              <a:latin typeface="Times New Roman"/>
              <a:ea typeface="Times New Roman"/>
              <a:cs typeface="Times New Roman"/>
              <a:sym typeface="Times New Roman"/>
            </a:endParaRPr>
          </a:p>
          <a:p>
            <a:pPr marL="0" lvl="0" indent="0" algn="just" rtl="0">
              <a:lnSpc>
                <a:spcPct val="105000"/>
              </a:lnSpc>
              <a:spcBef>
                <a:spcPts val="50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66600"/>
            <a:ext cx="8520600" cy="5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u="sng">
                <a:latin typeface="Times New Roman"/>
                <a:ea typeface="Times New Roman"/>
                <a:cs typeface="Times New Roman"/>
                <a:sym typeface="Times New Roman"/>
              </a:rPr>
              <a:t>Home page of EMI calculator.net :</a:t>
            </a:r>
            <a:endParaRPr sz="2220" u="sng">
              <a:latin typeface="Times New Roman"/>
              <a:ea typeface="Times New Roman"/>
              <a:cs typeface="Times New Roman"/>
              <a:sym typeface="Times New Roman"/>
            </a:endParaRPr>
          </a:p>
        </p:txBody>
      </p:sp>
      <p:sp>
        <p:nvSpPr>
          <p:cNvPr id="117" name="Google Shape;117;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8" name="Google Shape;118;p18"/>
          <p:cNvPicPr preferRelativeResize="0"/>
          <p:nvPr/>
        </p:nvPicPr>
        <p:blipFill>
          <a:blip r:embed="rId3">
            <a:alphaModFix/>
          </a:blip>
          <a:stretch>
            <a:fillRect/>
          </a:stretch>
        </p:blipFill>
        <p:spPr>
          <a:xfrm>
            <a:off x="0" y="740075"/>
            <a:ext cx="9144000" cy="440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subTitle" idx="1"/>
          </p:nvPr>
        </p:nvSpPr>
        <p:spPr>
          <a:xfrm>
            <a:off x="311700" y="125800"/>
            <a:ext cx="8520600" cy="46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rgbClr val="EFEFEF"/>
                </a:solidFill>
                <a:latin typeface="Times New Roman"/>
                <a:ea typeface="Times New Roman"/>
                <a:cs typeface="Times New Roman"/>
                <a:sym typeface="Times New Roman"/>
              </a:rPr>
              <a:t>Scenario 1 :</a:t>
            </a:r>
            <a:r>
              <a:rPr lang="en" sz="1600" dirty="0">
                <a:solidFill>
                  <a:srgbClr val="000000"/>
                </a:solidFill>
                <a:latin typeface="Times New Roman"/>
                <a:ea typeface="Times New Roman"/>
                <a:cs typeface="Times New Roman"/>
                <a:sym typeface="Times New Roman"/>
              </a:rPr>
              <a:t> </a:t>
            </a:r>
            <a:r>
              <a:rPr lang="en" sz="1700" dirty="0">
                <a:latin typeface="Times New Roman"/>
                <a:ea typeface="Times New Roman"/>
                <a:cs typeface="Times New Roman"/>
                <a:sym typeface="Times New Roman"/>
              </a:rPr>
              <a:t>Find the EMI for car with price of 15 lacs, interest rate of 9.5% &amp; Tenure 1 year ; Display the interest amount and principal amount for one month </a:t>
            </a:r>
            <a:endParaRPr sz="1700" dirty="0">
              <a:latin typeface="Times New Roman"/>
              <a:ea typeface="Times New Roman"/>
              <a:cs typeface="Times New Roman"/>
              <a:sym typeface="Times New Roman"/>
            </a:endParaRPr>
          </a:p>
        </p:txBody>
      </p:sp>
      <p:pic>
        <p:nvPicPr>
          <p:cNvPr id="124" name="Google Shape;124;p19"/>
          <p:cNvPicPr preferRelativeResize="0"/>
          <p:nvPr/>
        </p:nvPicPr>
        <p:blipFill>
          <a:blip r:embed="rId3">
            <a:alphaModFix/>
          </a:blip>
          <a:stretch>
            <a:fillRect/>
          </a:stretch>
        </p:blipFill>
        <p:spPr>
          <a:xfrm>
            <a:off x="311700" y="1043500"/>
            <a:ext cx="8520600" cy="41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214625"/>
            <a:ext cx="8520600" cy="6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00" b="1">
                <a:solidFill>
                  <a:srgbClr val="272C33"/>
                </a:solidFill>
                <a:highlight>
                  <a:srgbClr val="FFFFFF"/>
                </a:highlight>
                <a:latin typeface="Times New Roman"/>
                <a:ea typeface="Times New Roman"/>
                <a:cs typeface="Times New Roman"/>
                <a:sym typeface="Times New Roman"/>
              </a:rPr>
              <a:t>Scenario 1</a:t>
            </a:r>
            <a:r>
              <a:rPr lang="en" sz="1600">
                <a:solidFill>
                  <a:srgbClr val="272C33"/>
                </a:solidFill>
                <a:highlight>
                  <a:srgbClr val="FFFFFF"/>
                </a:highlight>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130" name="Google Shape;130;p20"/>
          <p:cNvSpPr txBox="1">
            <a:spLocks noGrp="1"/>
          </p:cNvSpPr>
          <p:nvPr>
            <p:ph type="body" idx="1"/>
          </p:nvPr>
        </p:nvSpPr>
        <p:spPr>
          <a:xfrm>
            <a:off x="356100" y="621650"/>
            <a:ext cx="8520600" cy="45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700">
              <a:solidFill>
                <a:srgbClr val="272C33"/>
              </a:solidFill>
              <a:highlight>
                <a:srgbClr val="FFFFFF"/>
              </a:highlight>
              <a:latin typeface="Times New Roman"/>
              <a:ea typeface="Times New Roman"/>
              <a:cs typeface="Times New Roman"/>
              <a:sym typeface="Times New Roman"/>
            </a:endParaRPr>
          </a:p>
          <a:p>
            <a:pPr marL="457200" lvl="0" indent="-336550" algn="l" rtl="0">
              <a:spcBef>
                <a:spcPts val="1200"/>
              </a:spcBef>
              <a:spcAft>
                <a:spcPts val="0"/>
              </a:spcAft>
              <a:buClr>
                <a:srgbClr val="272C33"/>
              </a:buClr>
              <a:buSzPts val="1700"/>
              <a:buFont typeface="Times New Roman"/>
              <a:buChar char="●"/>
            </a:pPr>
            <a:r>
              <a:rPr lang="en" sz="1700">
                <a:solidFill>
                  <a:srgbClr val="272C33"/>
                </a:solidFill>
                <a:highlight>
                  <a:srgbClr val="FFFFFF"/>
                </a:highlight>
                <a:latin typeface="Times New Roman"/>
                <a:ea typeface="Times New Roman"/>
                <a:cs typeface="Times New Roman"/>
                <a:sym typeface="Times New Roman"/>
              </a:rPr>
              <a:t>Extracting and displaying the Principal Amount and Interest Amount for one month with the given data on to the console.</a:t>
            </a:r>
            <a:endParaRPr sz="1700">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700">
              <a:solidFill>
                <a:srgbClr val="272C33"/>
              </a:solidFill>
              <a:highlight>
                <a:srgbClr val="FFFFFF"/>
              </a:highlight>
            </a:endParaRPr>
          </a:p>
        </p:txBody>
      </p:sp>
      <p:pic>
        <p:nvPicPr>
          <p:cNvPr id="131" name="Google Shape;131;p20"/>
          <p:cNvPicPr preferRelativeResize="0"/>
          <p:nvPr/>
        </p:nvPicPr>
        <p:blipFill>
          <a:blip r:embed="rId3">
            <a:alphaModFix/>
          </a:blip>
          <a:stretch>
            <a:fillRect/>
          </a:stretch>
        </p:blipFill>
        <p:spPr>
          <a:xfrm>
            <a:off x="381137" y="533035"/>
            <a:ext cx="8310999" cy="1019950"/>
          </a:xfrm>
          <a:prstGeom prst="rect">
            <a:avLst/>
          </a:prstGeom>
          <a:noFill/>
          <a:ln>
            <a:noFill/>
          </a:ln>
        </p:spPr>
      </p:pic>
      <p:pic>
        <p:nvPicPr>
          <p:cNvPr id="132" name="Google Shape;132;p20"/>
          <p:cNvPicPr preferRelativeResize="0"/>
          <p:nvPr/>
        </p:nvPicPr>
        <p:blipFill>
          <a:blip r:embed="rId4">
            <a:alphaModFix/>
          </a:blip>
          <a:stretch>
            <a:fillRect/>
          </a:stretch>
        </p:blipFill>
        <p:spPr>
          <a:xfrm>
            <a:off x="1295125" y="2338625"/>
            <a:ext cx="6483025" cy="236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body" idx="1"/>
          </p:nvPr>
        </p:nvSpPr>
        <p:spPr>
          <a:xfrm>
            <a:off x="311700" y="185025"/>
            <a:ext cx="8520600" cy="458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rgbClr val="272C33"/>
                </a:solidFill>
                <a:highlight>
                  <a:srgbClr val="FFFFFF"/>
                </a:highlight>
                <a:latin typeface="Times New Roman"/>
                <a:ea typeface="Times New Roman"/>
                <a:cs typeface="Times New Roman"/>
                <a:sym typeface="Times New Roman"/>
              </a:rPr>
              <a:t>Scenario 2</a:t>
            </a:r>
            <a:r>
              <a:rPr lang="en" sz="1700">
                <a:solidFill>
                  <a:srgbClr val="272C33"/>
                </a:solidFill>
                <a:highlight>
                  <a:srgbClr val="FFFFFF"/>
                </a:highlight>
                <a:latin typeface="Times New Roman"/>
                <a:ea typeface="Times New Roman"/>
                <a:cs typeface="Times New Roman"/>
                <a:sym typeface="Times New Roman"/>
              </a:rPr>
              <a:t>:</a:t>
            </a:r>
            <a:r>
              <a:rPr lang="en" sz="1600">
                <a:solidFill>
                  <a:srgbClr val="000000"/>
                </a:solidFill>
                <a:highlight>
                  <a:srgbClr val="FFFFFF"/>
                </a:highlight>
                <a:latin typeface="Times New Roman"/>
                <a:ea typeface="Times New Roman"/>
                <a:cs typeface="Times New Roman"/>
                <a:sym typeface="Times New Roman"/>
              </a:rPr>
              <a:t>From Menu, pick Home Loan EMI Calculator, fill relevant details &amp; extract all the        data from  year on year table &amp; store in excel.</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700" u="sng">
              <a:solidFill>
                <a:srgbClr val="272C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550" u="sng">
              <a:solidFill>
                <a:srgbClr val="272C33"/>
              </a:solidFill>
              <a:highlight>
                <a:srgbClr val="FFFFFF"/>
              </a:highlight>
              <a:latin typeface="Times New Roman"/>
              <a:ea typeface="Times New Roman"/>
              <a:cs typeface="Times New Roman"/>
              <a:sym typeface="Times New Roman"/>
            </a:endParaRPr>
          </a:p>
        </p:txBody>
      </p:sp>
      <p:pic>
        <p:nvPicPr>
          <p:cNvPr id="138" name="Google Shape;138;p21"/>
          <p:cNvPicPr preferRelativeResize="0"/>
          <p:nvPr/>
        </p:nvPicPr>
        <p:blipFill>
          <a:blip r:embed="rId3">
            <a:alphaModFix/>
          </a:blip>
          <a:stretch>
            <a:fillRect/>
          </a:stretch>
        </p:blipFill>
        <p:spPr>
          <a:xfrm>
            <a:off x="384825" y="999100"/>
            <a:ext cx="8274025" cy="377437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63</TotalTime>
  <Words>519</Words>
  <Application>Microsoft Office PowerPoint</Application>
  <PresentationFormat>On-screen Show (16:9)</PresentationFormat>
  <Paragraphs>59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Franklin Gothic Book</vt:lpstr>
      <vt:lpstr>Merriweather</vt:lpstr>
      <vt:lpstr>Times New Roman</vt:lpstr>
      <vt:lpstr>Wingdings</vt:lpstr>
      <vt:lpstr>Franklin Gothic Medium</vt:lpstr>
      <vt:lpstr>Angles</vt:lpstr>
      <vt:lpstr>    Hackathon Project</vt:lpstr>
      <vt:lpstr>Project done by:</vt:lpstr>
      <vt:lpstr>Problem Statement :</vt:lpstr>
      <vt:lpstr>Test Scenarios:</vt:lpstr>
      <vt:lpstr>APPROACH :</vt:lpstr>
      <vt:lpstr>Home page of EMI calculator.net :</vt:lpstr>
      <vt:lpstr>PowerPoint Presentation</vt:lpstr>
      <vt:lpstr>Scenario 1:</vt:lpstr>
      <vt:lpstr>PowerPoint Presentation</vt:lpstr>
      <vt:lpstr>Scenario 2:</vt:lpstr>
      <vt:lpstr> A new excel sheet is created with the data that generated after filling required data</vt:lpstr>
      <vt:lpstr>Scenario 3: From Menu, pick Loan Calculator and under EMI calculator, do all UI check for text box &amp; scales; change the Loan tenure for year ,check the change in scale; Re-use the same validation for Loan Amount Calculator &amp; Loan Tenure Calculator </vt:lpstr>
      <vt:lpstr>Scenario 3: EMI Calculator </vt:lpstr>
      <vt:lpstr>Checking and Validating the fields of Loan Calculator: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dc:title>
  <dc:creator>Vinod k Gowda</dc:creator>
  <cp:lastModifiedBy>Vinod k Gowda</cp:lastModifiedBy>
  <cp:revision>5</cp:revision>
  <dcterms:modified xsi:type="dcterms:W3CDTF">2022-11-28T06:59:14Z</dcterms:modified>
</cp:coreProperties>
</file>