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20"/>
  </p:notesMasterIdLst>
  <p:sldIdLst>
    <p:sldId id="256" r:id="rId3"/>
    <p:sldId id="257" r:id="rId4"/>
    <p:sldId id="276" r:id="rId5"/>
    <p:sldId id="291" r:id="rId6"/>
    <p:sldId id="277" r:id="rId7"/>
    <p:sldId id="285" r:id="rId8"/>
    <p:sldId id="283" r:id="rId9"/>
    <p:sldId id="286" r:id="rId10"/>
    <p:sldId id="262" r:id="rId11"/>
    <p:sldId id="282" r:id="rId12"/>
    <p:sldId id="287" r:id="rId13"/>
    <p:sldId id="284" r:id="rId14"/>
    <p:sldId id="288" r:id="rId15"/>
    <p:sldId id="289" r:id="rId16"/>
    <p:sldId id="290" r:id="rId17"/>
    <p:sldId id="271" r:id="rId18"/>
    <p:sldId id="274" r:id="rId19"/>
  </p:sldIdLst>
  <p:sldSz cx="9144000" cy="6858000" type="screen4x3"/>
  <p:notesSz cx="6761163" cy="9942513"/>
  <p:embeddedFontLst>
    <p:embeddedFont>
      <p:font typeface="Book Antiqua" panose="02040602050305030304" pitchFamily="18"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Bell MT" panose="02020503060305020303" pitchFamily="18" charset="0"/>
      <p:regular r:id="rId29"/>
      <p:bold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g/+6gk05V/WAvenhtg6ReP8N3AQ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71D283-305D-4049-B6C3-CEE192C77CE8}">
  <a:tblStyle styleId="{F171D283-305D-4049-B6C3-CEE192C77CE8}"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DA81991-8A70-4622-86AD-FDDB8DD79C5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FB9C656-DD6A-46E1-BD53-197B43FB4F66}"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6" autoAdjust="0"/>
  </p:normalViewPr>
  <p:slideViewPr>
    <p:cSldViewPr snapToGrid="0">
      <p:cViewPr varScale="1">
        <p:scale>
          <a:sx n="80" d="100"/>
          <a:sy n="80" d="100"/>
        </p:scale>
        <p:origin x="109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29837" cy="497126"/>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29761" y="0"/>
            <a:ext cx="2929837" cy="497126"/>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896938" y="746125"/>
            <a:ext cx="4967287"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43662"/>
            <a:ext cx="2929837" cy="497126"/>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29761" y="9443662"/>
            <a:ext cx="2929837" cy="497126"/>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787400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bda767f705_6_75:notes"/>
          <p:cNvSpPr>
            <a:spLocks noGrp="1" noRot="1" noChangeAspect="1"/>
          </p:cNvSpPr>
          <p:nvPr>
            <p:ph type="sldImg" idx="2"/>
          </p:nvPr>
        </p:nvSpPr>
        <p:spPr>
          <a:xfrm>
            <a:off x="896938" y="746125"/>
            <a:ext cx="4967287"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gbda767f705_6_75: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62" name="Google Shape;162;gbda767f705_6_75:notes"/>
          <p:cNvSpPr txBox="1">
            <a:spLocks noGrp="1"/>
          </p:cNvSpPr>
          <p:nvPr>
            <p:ph type="sldNum" idx="12"/>
          </p:nvPr>
        </p:nvSpPr>
        <p:spPr>
          <a:xfrm>
            <a:off x="3829761" y="9443662"/>
            <a:ext cx="2929837" cy="49712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2:notes"/>
          <p:cNvSpPr>
            <a:spLocks noGrp="1" noRot="1" noChangeAspect="1"/>
          </p:cNvSpPr>
          <p:nvPr>
            <p:ph type="sldImg" idx="2"/>
          </p:nvPr>
        </p:nvSpPr>
        <p:spPr>
          <a:xfrm>
            <a:off x="896938" y="746125"/>
            <a:ext cx="4967287"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2: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7" name="Google Shape;177;p2:notes"/>
          <p:cNvSpPr txBox="1">
            <a:spLocks noGrp="1"/>
          </p:cNvSpPr>
          <p:nvPr>
            <p:ph type="sldNum" idx="12"/>
          </p:nvPr>
        </p:nvSpPr>
        <p:spPr>
          <a:xfrm>
            <a:off x="3829761" y="9443662"/>
            <a:ext cx="2929837" cy="49712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be5877a5fb_0_63:notes"/>
          <p:cNvSpPr>
            <a:spLocks noGrp="1" noRot="1" noChangeAspect="1"/>
          </p:cNvSpPr>
          <p:nvPr>
            <p:ph type="sldImg" idx="2"/>
          </p:nvPr>
        </p:nvSpPr>
        <p:spPr>
          <a:xfrm>
            <a:off x="896938" y="746125"/>
            <a:ext cx="4967287" cy="3727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be5877a5fb_0_63:notes"/>
          <p:cNvSpPr txBox="1">
            <a:spLocks noGrp="1"/>
          </p:cNvSpPr>
          <p:nvPr>
            <p:ph type="body" idx="1"/>
          </p:nvPr>
        </p:nvSpPr>
        <p:spPr>
          <a:xfrm>
            <a:off x="676117" y="4722694"/>
            <a:ext cx="5409000" cy="44742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55" name="Google Shape;255;gbe5877a5fb_0_63:notes"/>
          <p:cNvSpPr txBox="1">
            <a:spLocks noGrp="1"/>
          </p:cNvSpPr>
          <p:nvPr>
            <p:ph type="sldNum" idx="12"/>
          </p:nvPr>
        </p:nvSpPr>
        <p:spPr>
          <a:xfrm>
            <a:off x="3829761" y="9443662"/>
            <a:ext cx="2929800" cy="497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7</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7:notes"/>
          <p:cNvSpPr>
            <a:spLocks noGrp="1" noRot="1" noChangeAspect="1"/>
          </p:cNvSpPr>
          <p:nvPr>
            <p:ph type="sldImg" idx="2"/>
          </p:nvPr>
        </p:nvSpPr>
        <p:spPr>
          <a:xfrm>
            <a:off x="896938" y="746125"/>
            <a:ext cx="4967287"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p7: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25" name="Google Shape;225;p7:notes"/>
          <p:cNvSpPr txBox="1">
            <a:spLocks noGrp="1"/>
          </p:cNvSpPr>
          <p:nvPr>
            <p:ph type="sldNum" idx="12"/>
          </p:nvPr>
        </p:nvSpPr>
        <p:spPr>
          <a:xfrm>
            <a:off x="3829761" y="9443662"/>
            <a:ext cx="2929837" cy="49712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8:notes"/>
          <p:cNvSpPr>
            <a:spLocks noGrp="1" noRot="1" noChangeAspect="1"/>
          </p:cNvSpPr>
          <p:nvPr>
            <p:ph type="sldImg" idx="2"/>
          </p:nvPr>
        </p:nvSpPr>
        <p:spPr>
          <a:xfrm>
            <a:off x="896938" y="746125"/>
            <a:ext cx="4967287"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8: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44" name="Google Shape;244;p8:notes"/>
          <p:cNvSpPr txBox="1">
            <a:spLocks noGrp="1"/>
          </p:cNvSpPr>
          <p:nvPr>
            <p:ph type="sldNum" idx="12"/>
          </p:nvPr>
        </p:nvSpPr>
        <p:spPr>
          <a:xfrm>
            <a:off x="3829761" y="9443662"/>
            <a:ext cx="2929837" cy="49712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be5877a5fb_0_303:notes"/>
          <p:cNvSpPr>
            <a:spLocks noGrp="1" noRot="1" noChangeAspect="1"/>
          </p:cNvSpPr>
          <p:nvPr>
            <p:ph type="sldImg" idx="2"/>
          </p:nvPr>
        </p:nvSpPr>
        <p:spPr>
          <a:xfrm>
            <a:off x="896938" y="746125"/>
            <a:ext cx="4967287" cy="3727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be5877a5fb_0_303:notes"/>
          <p:cNvSpPr txBox="1">
            <a:spLocks noGrp="1"/>
          </p:cNvSpPr>
          <p:nvPr>
            <p:ph type="body" idx="1"/>
          </p:nvPr>
        </p:nvSpPr>
        <p:spPr>
          <a:xfrm>
            <a:off x="676117" y="4722694"/>
            <a:ext cx="5409000" cy="44742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44" name="Google Shape;344;gbe5877a5fb_0_303:notes"/>
          <p:cNvSpPr txBox="1">
            <a:spLocks noGrp="1"/>
          </p:cNvSpPr>
          <p:nvPr>
            <p:ph type="sldNum" idx="12"/>
          </p:nvPr>
        </p:nvSpPr>
        <p:spPr>
          <a:xfrm>
            <a:off x="3829761" y="9443662"/>
            <a:ext cx="2929800" cy="497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16:notes"/>
          <p:cNvSpPr>
            <a:spLocks noGrp="1" noRot="1" noChangeAspect="1"/>
          </p:cNvSpPr>
          <p:nvPr>
            <p:ph type="sldImg" idx="2"/>
          </p:nvPr>
        </p:nvSpPr>
        <p:spPr>
          <a:xfrm>
            <a:off x="896938" y="746125"/>
            <a:ext cx="4967287"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3" name="Google Shape;373;p16:notes"/>
          <p:cNvSpPr txBox="1">
            <a:spLocks noGrp="1"/>
          </p:cNvSpPr>
          <p:nvPr>
            <p:ph type="body" idx="1"/>
          </p:nvPr>
        </p:nvSpPr>
        <p:spPr>
          <a:xfrm>
            <a:off x="676117" y="4722694"/>
            <a:ext cx="5408930" cy="447413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latin typeface="Times New Roman"/>
                <a:ea typeface="Times New Roman"/>
                <a:cs typeface="Times New Roman"/>
                <a:sym typeface="Times New Roman"/>
              </a:rPr>
              <a:t>nhghggffghh</a:t>
            </a:r>
            <a:endParaRPr>
              <a:latin typeface="Times New Roman"/>
              <a:ea typeface="Times New Roman"/>
              <a:cs typeface="Times New Roman"/>
              <a:sym typeface="Times New Roman"/>
            </a:endParaRPr>
          </a:p>
        </p:txBody>
      </p:sp>
      <p:sp>
        <p:nvSpPr>
          <p:cNvPr id="374" name="Google Shape;374;p16:notes"/>
          <p:cNvSpPr txBox="1">
            <a:spLocks noGrp="1"/>
          </p:cNvSpPr>
          <p:nvPr>
            <p:ph type="sldNum" idx="12"/>
          </p:nvPr>
        </p:nvSpPr>
        <p:spPr>
          <a:xfrm>
            <a:off x="3829761" y="9443662"/>
            <a:ext cx="2929837" cy="49712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17</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20" name="Google Shape;20;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8"/>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8"/>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83" name="Google Shape;83;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0"/>
        <p:cNvGrpSpPr/>
        <p:nvPr/>
      </p:nvGrpSpPr>
      <p:grpSpPr>
        <a:xfrm>
          <a:off x="0" y="0"/>
          <a:ext cx="0" cy="0"/>
          <a:chOff x="0" y="0"/>
          <a:chExt cx="0" cy="0"/>
        </a:xfrm>
      </p:grpSpPr>
      <p:sp>
        <p:nvSpPr>
          <p:cNvPr id="91" name="Google Shape;91;gbda767f705_6_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gbda767f705_6_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93" name="Google Shape;93;gbda767f705_6_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gbda767f705_6_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95" name="Google Shape;95;gbda767f705_6_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6"/>
        <p:cNvGrpSpPr/>
        <p:nvPr/>
      </p:nvGrpSpPr>
      <p:grpSpPr>
        <a:xfrm>
          <a:off x="0" y="0"/>
          <a:ext cx="0" cy="0"/>
          <a:chOff x="0" y="0"/>
          <a:chExt cx="0" cy="0"/>
        </a:xfrm>
      </p:grpSpPr>
      <p:sp>
        <p:nvSpPr>
          <p:cNvPr id="97" name="Google Shape;97;gbda767f705_6_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gbda767f705_6_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9" name="Google Shape;99;gbda767f705_6_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gbda767f705_6_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101" name="Google Shape;101;gbda767f705_6_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2"/>
        <p:cNvGrpSpPr/>
        <p:nvPr/>
      </p:nvGrpSpPr>
      <p:grpSpPr>
        <a:xfrm>
          <a:off x="0" y="0"/>
          <a:ext cx="0" cy="0"/>
          <a:chOff x="0" y="0"/>
          <a:chExt cx="0" cy="0"/>
        </a:xfrm>
      </p:grpSpPr>
      <p:sp>
        <p:nvSpPr>
          <p:cNvPr id="103" name="Google Shape;103;gbda767f705_6_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gbda767f705_6_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105" name="Google Shape;105;gbda767f705_6_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6"/>
        <p:cNvGrpSpPr/>
        <p:nvPr/>
      </p:nvGrpSpPr>
      <p:grpSpPr>
        <a:xfrm>
          <a:off x="0" y="0"/>
          <a:ext cx="0" cy="0"/>
          <a:chOff x="0" y="0"/>
          <a:chExt cx="0" cy="0"/>
        </a:xfrm>
      </p:grpSpPr>
      <p:sp>
        <p:nvSpPr>
          <p:cNvPr id="107" name="Google Shape;107;gbda767f705_6_2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gbda767f705_6_2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109" name="Google Shape;109;gbda767f705_6_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gbda767f705_6_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111" name="Google Shape;111;gbda767f705_6_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2"/>
        <p:cNvGrpSpPr/>
        <p:nvPr/>
      </p:nvGrpSpPr>
      <p:grpSpPr>
        <a:xfrm>
          <a:off x="0" y="0"/>
          <a:ext cx="0" cy="0"/>
          <a:chOff x="0" y="0"/>
          <a:chExt cx="0" cy="0"/>
        </a:xfrm>
      </p:grpSpPr>
      <p:sp>
        <p:nvSpPr>
          <p:cNvPr id="113" name="Google Shape;113;gbda767f705_6_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gbda767f705_6_2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15" name="Google Shape;115;gbda767f705_6_2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16" name="Google Shape;116;gbda767f705_6_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gbda767f705_6_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118" name="Google Shape;118;gbda767f705_6_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9"/>
        <p:cNvGrpSpPr/>
        <p:nvPr/>
      </p:nvGrpSpPr>
      <p:grpSpPr>
        <a:xfrm>
          <a:off x="0" y="0"/>
          <a:ext cx="0" cy="0"/>
          <a:chOff x="0" y="0"/>
          <a:chExt cx="0" cy="0"/>
        </a:xfrm>
      </p:grpSpPr>
      <p:sp>
        <p:nvSpPr>
          <p:cNvPr id="120" name="Google Shape;120;gbda767f705_6_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gbda767f705_6_3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22" name="Google Shape;122;gbda767f705_6_3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23" name="Google Shape;123;gbda767f705_6_3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24" name="Google Shape;124;gbda767f705_6_3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25" name="Google Shape;125;gbda767f705_6_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gbda767f705_6_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127" name="Google Shape;127;gbda767f705_6_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8"/>
        <p:cNvGrpSpPr/>
        <p:nvPr/>
      </p:nvGrpSpPr>
      <p:grpSpPr>
        <a:xfrm>
          <a:off x="0" y="0"/>
          <a:ext cx="0" cy="0"/>
          <a:chOff x="0" y="0"/>
          <a:chExt cx="0" cy="0"/>
        </a:xfrm>
      </p:grpSpPr>
      <p:sp>
        <p:nvSpPr>
          <p:cNvPr id="129" name="Google Shape;129;gbda767f705_6_4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0" name="Google Shape;130;gbda767f705_6_4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gbda767f705_6_4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132" name="Google Shape;132;gbda767f705_6_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3"/>
        <p:cNvGrpSpPr/>
        <p:nvPr/>
      </p:nvGrpSpPr>
      <p:grpSpPr>
        <a:xfrm>
          <a:off x="0" y="0"/>
          <a:ext cx="0" cy="0"/>
          <a:chOff x="0" y="0"/>
          <a:chExt cx="0" cy="0"/>
        </a:xfrm>
      </p:grpSpPr>
      <p:sp>
        <p:nvSpPr>
          <p:cNvPr id="134" name="Google Shape;134;gbda767f705_6_4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gbda767f705_6_4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36" name="Google Shape;136;gbda767f705_6_4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37" name="Google Shape;137;gbda767f705_6_4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gbda767f705_6_4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139" name="Google Shape;139;gbda767f705_6_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0"/>
        <p:cNvGrpSpPr/>
        <p:nvPr/>
      </p:nvGrpSpPr>
      <p:grpSpPr>
        <a:xfrm>
          <a:off x="0" y="0"/>
          <a:ext cx="0" cy="0"/>
          <a:chOff x="0" y="0"/>
          <a:chExt cx="0" cy="0"/>
        </a:xfrm>
      </p:grpSpPr>
      <p:sp>
        <p:nvSpPr>
          <p:cNvPr id="141" name="Google Shape;141;gbda767f705_6_5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gbda767f705_6_56"/>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43" name="Google Shape;143;gbda767f705_6_5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44" name="Google Shape;144;gbda767f705_6_5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gbda767f705_6_5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146" name="Google Shape;146;gbda767f705_6_5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26" name="Google Shape;26;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7"/>
        <p:cNvGrpSpPr/>
        <p:nvPr/>
      </p:nvGrpSpPr>
      <p:grpSpPr>
        <a:xfrm>
          <a:off x="0" y="0"/>
          <a:ext cx="0" cy="0"/>
          <a:chOff x="0" y="0"/>
          <a:chExt cx="0" cy="0"/>
        </a:xfrm>
      </p:grpSpPr>
      <p:sp>
        <p:nvSpPr>
          <p:cNvPr id="148" name="Google Shape;148;gbda767f705_6_6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gbda767f705_6_63"/>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gbda767f705_6_6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gbda767f705_6_6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152" name="Google Shape;152;gbda767f705_6_6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Google Shape;154;gbda767f705_6_69"/>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 name="Google Shape;155;gbda767f705_6_69"/>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6" name="Google Shape;156;gbda767f705_6_6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gbda767f705_6_6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158" name="Google Shape;158;gbda767f705_6_6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30" name="Google Shape;30;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36" name="Google Shape;36;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2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43" name="Google Shape;4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2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2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2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52" name="Google Shape;52;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2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64" name="Google Shape;64;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6"/>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71" name="Google Shape;71;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7"/>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First Review</a:t>
            </a:r>
            <a:endParaRPr/>
          </a:p>
        </p:txBody>
      </p:sp>
      <p:sp>
        <p:nvSpPr>
          <p:cNvPr id="77" name="Google Shape;77;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First Review</a:t>
            </a:r>
            <a:endParaRPr/>
          </a:p>
        </p:txBody>
      </p:sp>
      <p:sp>
        <p:nvSpPr>
          <p:cNvPr id="14" name="Google Shape;14;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gbda767f705_6_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Google Shape;86;gbda767f705_6_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7" name="Google Shape;87;gbda767f705_6_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gbda767f705_6_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First Review</a:t>
            </a:r>
            <a:endParaRPr/>
          </a:p>
        </p:txBody>
      </p:sp>
      <p:sp>
        <p:nvSpPr>
          <p:cNvPr id="89" name="Google Shape;89;gbda767f705_6_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6551129"/>
              </p:ext>
            </p:extLst>
          </p:nvPr>
        </p:nvGraphicFramePr>
        <p:xfrm>
          <a:off x="576448" y="339430"/>
          <a:ext cx="8104069" cy="1070983"/>
        </p:xfrm>
        <a:graphic>
          <a:graphicData uri="http://schemas.openxmlformats.org/drawingml/2006/table">
            <a:tbl>
              <a:tblPr firstRow="1" bandRow="1">
                <a:effectLst>
                  <a:reflection endPos="0" dir="5400000" sy="-100000" algn="bl" rotWithShape="0"/>
                </a:effectLst>
                <a:tableStyleId>{F171D283-305D-4049-B6C3-CEE192C77CE8}</a:tableStyleId>
              </a:tblPr>
              <a:tblGrid>
                <a:gridCol w="926655">
                  <a:extLst>
                    <a:ext uri="{9D8B030D-6E8A-4147-A177-3AD203B41FA5}">
                      <a16:colId xmlns:a16="http://schemas.microsoft.com/office/drawing/2014/main" val="20000"/>
                    </a:ext>
                  </a:extLst>
                </a:gridCol>
                <a:gridCol w="6250488">
                  <a:extLst>
                    <a:ext uri="{9D8B030D-6E8A-4147-A177-3AD203B41FA5}">
                      <a16:colId xmlns:a16="http://schemas.microsoft.com/office/drawing/2014/main" val="20001"/>
                    </a:ext>
                  </a:extLst>
                </a:gridCol>
                <a:gridCol w="926926">
                  <a:extLst>
                    <a:ext uri="{9D8B030D-6E8A-4147-A177-3AD203B41FA5}">
                      <a16:colId xmlns:a16="http://schemas.microsoft.com/office/drawing/2014/main" val="20002"/>
                    </a:ext>
                  </a:extLst>
                </a:gridCol>
              </a:tblGrid>
              <a:tr h="1070983">
                <a:tc>
                  <a:txBody>
                    <a:bodyPr/>
                    <a:lstStyle/>
                    <a:p>
                      <a:endParaRPr lang="en-IN" dirty="0"/>
                    </a:p>
                  </a:txBody>
                  <a:tcPr marL="0" marR="0" marT="0" marB="0">
                    <a:lnL w="12700" cap="flat" cmpd="sng">
                      <a:noFill/>
                      <a:prstDash val="solid"/>
                      <a:round/>
                      <a:headEnd type="none" w="sm" len="sm"/>
                      <a:tailEnd type="none" w="sm" len="sm"/>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pPr algn="ctr"/>
                      <a:r>
                        <a:rPr lang="en-US" sz="2800" b="1" dirty="0">
                          <a:solidFill>
                            <a:schemeClr val="bg2"/>
                          </a:solidFill>
                          <a:latin typeface="Book Antiqua"/>
                          <a:sym typeface="Book Antiqua"/>
                        </a:rPr>
                        <a:t> </a:t>
                      </a:r>
                      <a:endParaRPr lang="en-IN" dirty="0"/>
                    </a:p>
                  </a:txBody>
                  <a:tcPr marL="0" marR="0" marT="0" marB="0">
                    <a:lnL w="12700" cap="flat" cmpd="sng">
                      <a:noFill/>
                      <a:prstDash val="solid"/>
                      <a:round/>
                      <a:headEnd type="none" w="sm" len="sm"/>
                      <a:tailEnd type="none" w="sm" len="sm"/>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tc>
                  <a:txBody>
                    <a:bodyPr/>
                    <a:lstStyle/>
                    <a:p>
                      <a:endParaRPr lang="en-IN" dirty="0"/>
                    </a:p>
                  </a:txBody>
                  <a:tcPr marL="0" marR="0" marT="0" marB="0">
                    <a:lnL w="12700" cap="flat" cmpd="sng">
                      <a:noFill/>
                      <a:prstDash val="solid"/>
                      <a:round/>
                      <a:headEnd type="none" w="sm" len="sm"/>
                      <a:tailEnd type="none" w="sm" len="sm"/>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
        <p:nvSpPr>
          <p:cNvPr id="164" name="Google Shape;164;gbda767f705_6_75"/>
          <p:cNvSpPr txBox="1">
            <a:spLocks noGrp="1"/>
          </p:cNvSpPr>
          <p:nvPr>
            <p:ph type="subTitle" idx="1"/>
          </p:nvPr>
        </p:nvSpPr>
        <p:spPr>
          <a:xfrm>
            <a:off x="488932" y="2545500"/>
            <a:ext cx="8279100" cy="883500"/>
          </a:xfrm>
          <a:prstGeom prst="rect">
            <a:avLst/>
          </a:prstGeom>
          <a:noFill/>
          <a:ln>
            <a:noFill/>
          </a:ln>
        </p:spPr>
        <p:txBody>
          <a:bodyPr spcFirstLastPara="1" wrap="square" lIns="91425" tIns="45700" rIns="91425" bIns="45700" anchor="t" anchorCtr="0">
            <a:normAutofit fontScale="92500" lnSpcReduction="10000"/>
          </a:bodyPr>
          <a:lstStyle/>
          <a:p>
            <a:pPr marL="0" lvl="0" indent="0">
              <a:spcBef>
                <a:spcPts val="0"/>
              </a:spcBef>
              <a:buClr>
                <a:srgbClr val="006600"/>
              </a:buClr>
              <a:buSzPct val="133333"/>
            </a:pPr>
            <a:r>
              <a:rPr lang="en-US" sz="2800" b="1" dirty="0">
                <a:solidFill>
                  <a:srgbClr val="00B050"/>
                </a:solidFill>
                <a:latin typeface="+mj-lt"/>
              </a:rPr>
              <a:t>Movie Data Engineering Pipeline using Python and </a:t>
            </a:r>
            <a:r>
              <a:rPr lang="en-US" sz="2800" b="1" dirty="0" smtClean="0">
                <a:solidFill>
                  <a:srgbClr val="00B050"/>
                </a:solidFill>
                <a:latin typeface="+mj-lt"/>
              </a:rPr>
              <a:t>SQLite</a:t>
            </a:r>
            <a:r>
              <a:rPr lang="en-US" sz="2800" b="1" dirty="0" smtClean="0">
                <a:solidFill>
                  <a:srgbClr val="38761D"/>
                </a:solidFill>
                <a:latin typeface="Arial"/>
                <a:ea typeface="Arial"/>
                <a:cs typeface="Arial"/>
                <a:sym typeface="Arial"/>
              </a:rPr>
              <a:t>  </a:t>
            </a:r>
            <a:r>
              <a:rPr lang="en-US" b="1" dirty="0" smtClean="0">
                <a:solidFill>
                  <a:srgbClr val="38761D"/>
                </a:solidFill>
                <a:latin typeface="Arial"/>
                <a:ea typeface="Arial"/>
                <a:cs typeface="Arial"/>
                <a:sym typeface="Arial"/>
              </a:rPr>
              <a:t>          </a:t>
            </a:r>
            <a:endParaRPr sz="2400" dirty="0">
              <a:solidFill>
                <a:srgbClr val="38761D"/>
              </a:solidFill>
            </a:endParaRPr>
          </a:p>
        </p:txBody>
      </p:sp>
      <p:sp>
        <p:nvSpPr>
          <p:cNvPr id="165" name="Google Shape;165;gbda767f705_6_75"/>
          <p:cNvSpPr/>
          <p:nvPr/>
        </p:nvSpPr>
        <p:spPr>
          <a:xfrm>
            <a:off x="0" y="1635683"/>
            <a:ext cx="9144000" cy="491835"/>
          </a:xfrm>
          <a:prstGeom prst="roundRect">
            <a:avLst>
              <a:gd name="adj" fmla="val 50000"/>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i="0" u="none" strike="noStrike" cap="none" dirty="0">
                <a:solidFill>
                  <a:srgbClr val="660066"/>
                </a:solidFill>
                <a:latin typeface="Times New Roman"/>
                <a:ea typeface="Times New Roman"/>
                <a:cs typeface="Times New Roman"/>
                <a:sym typeface="Times New Roman"/>
              </a:rPr>
              <a:t>Department of </a:t>
            </a:r>
            <a:r>
              <a:rPr lang="en-US" sz="2400" b="1" dirty="0">
                <a:solidFill>
                  <a:srgbClr val="660066"/>
                </a:solidFill>
                <a:latin typeface="Times New Roman"/>
                <a:ea typeface="Times New Roman"/>
                <a:cs typeface="Times New Roman"/>
                <a:sym typeface="Times New Roman"/>
              </a:rPr>
              <a:t>Computer </a:t>
            </a:r>
            <a:r>
              <a:rPr lang="en-US" sz="2400" b="1" i="0" u="none" strike="noStrike" cap="none" dirty="0">
                <a:solidFill>
                  <a:srgbClr val="660066"/>
                </a:solidFill>
                <a:latin typeface="Times New Roman"/>
                <a:ea typeface="Times New Roman"/>
                <a:cs typeface="Times New Roman"/>
                <a:sym typeface="Times New Roman"/>
              </a:rPr>
              <a:t>Sci</a:t>
            </a:r>
            <a:r>
              <a:rPr lang="en-US" sz="2400" b="1" dirty="0">
                <a:solidFill>
                  <a:srgbClr val="660066"/>
                </a:solidFill>
                <a:latin typeface="Times New Roman"/>
                <a:ea typeface="Times New Roman"/>
                <a:cs typeface="Times New Roman"/>
                <a:sym typeface="Times New Roman"/>
              </a:rPr>
              <a:t>ence</a:t>
            </a:r>
            <a:r>
              <a:rPr lang="en-US" sz="2400" b="1" i="0" u="none" strike="noStrike" cap="none" dirty="0">
                <a:solidFill>
                  <a:srgbClr val="660066"/>
                </a:solidFill>
                <a:latin typeface="Times New Roman"/>
                <a:ea typeface="Times New Roman"/>
                <a:cs typeface="Times New Roman"/>
                <a:sym typeface="Times New Roman"/>
              </a:rPr>
              <a:t> and  Engineering</a:t>
            </a:r>
            <a:endParaRPr sz="2400" dirty="0"/>
          </a:p>
        </p:txBody>
      </p:sp>
      <p:graphicFrame>
        <p:nvGraphicFramePr>
          <p:cNvPr id="166" name="Google Shape;166;gbda767f705_6_75"/>
          <p:cNvGraphicFramePr/>
          <p:nvPr>
            <p:extLst>
              <p:ext uri="{D42A27DB-BD31-4B8C-83A1-F6EECF244321}">
                <p14:modId xmlns:p14="http://schemas.microsoft.com/office/powerpoint/2010/main" val="4086195264"/>
              </p:ext>
            </p:extLst>
          </p:nvPr>
        </p:nvGraphicFramePr>
        <p:xfrm>
          <a:off x="775752" y="3931203"/>
          <a:ext cx="8076501" cy="3676586"/>
        </p:xfrm>
        <a:graphic>
          <a:graphicData uri="http://schemas.openxmlformats.org/drawingml/2006/table">
            <a:tbl>
              <a:tblPr firstRow="1" bandRow="1">
                <a:noFill/>
                <a:tableStyleId>{F171D283-305D-4049-B6C3-CEE192C77CE8}</a:tableStyleId>
              </a:tblPr>
              <a:tblGrid>
                <a:gridCol w="4169716">
                  <a:extLst>
                    <a:ext uri="{9D8B030D-6E8A-4147-A177-3AD203B41FA5}">
                      <a16:colId xmlns:a16="http://schemas.microsoft.com/office/drawing/2014/main" val="20000"/>
                    </a:ext>
                  </a:extLst>
                </a:gridCol>
                <a:gridCol w="3906785">
                  <a:extLst>
                    <a:ext uri="{9D8B030D-6E8A-4147-A177-3AD203B41FA5}">
                      <a16:colId xmlns:a16="http://schemas.microsoft.com/office/drawing/2014/main" val="20001"/>
                    </a:ext>
                  </a:extLst>
                </a:gridCol>
              </a:tblGrid>
              <a:tr h="2335426">
                <a:tc>
                  <a:txBody>
                    <a:bodyPr/>
                    <a:lstStyle/>
                    <a:p>
                      <a:pPr marL="0" marR="0" lvl="0" indent="0" algn="l" rtl="0">
                        <a:spcBef>
                          <a:spcPts val="0"/>
                        </a:spcBef>
                        <a:spcAft>
                          <a:spcPts val="0"/>
                        </a:spcAft>
                        <a:buNone/>
                      </a:pPr>
                      <a:r>
                        <a:rPr lang="en-US" sz="1800" b="1" u="none" strike="noStrike" cap="none" dirty="0">
                          <a:solidFill>
                            <a:schemeClr val="accent6"/>
                          </a:solidFill>
                          <a:latin typeface="Times New Roman" pitchFamily="18" charset="0"/>
                          <a:ea typeface="Times New Roman"/>
                          <a:cs typeface="Times New Roman" pitchFamily="18" charset="0"/>
                          <a:sym typeface="Times New Roman"/>
                        </a:rPr>
                        <a:t>Batch Members</a:t>
                      </a:r>
                      <a:r>
                        <a:rPr lang="en-US" sz="1800" b="1" u="none" strike="noStrike" cap="none" dirty="0" smtClean="0">
                          <a:solidFill>
                            <a:schemeClr val="accent6"/>
                          </a:solidFill>
                          <a:latin typeface="Times New Roman" pitchFamily="18" charset="0"/>
                          <a:ea typeface="Times New Roman"/>
                          <a:cs typeface="Times New Roman" pitchFamily="18" charset="0"/>
                          <a:sym typeface="Times New Roman"/>
                        </a:rPr>
                        <a:t>:</a:t>
                      </a:r>
                    </a:p>
                    <a:p>
                      <a:pPr marL="0" marR="0" lvl="0" indent="0" algn="l" rtl="0">
                        <a:spcBef>
                          <a:spcPts val="0"/>
                        </a:spcBef>
                        <a:spcAft>
                          <a:spcPts val="0"/>
                        </a:spcAft>
                        <a:buNone/>
                      </a:pPr>
                      <a:endParaRPr lang="en-US" sz="1800" b="1" u="none" strike="noStrike" cap="none" dirty="0" smtClean="0">
                        <a:solidFill>
                          <a:schemeClr val="accent6"/>
                        </a:solidFill>
                        <a:latin typeface="Times New Roman" pitchFamily="18" charset="0"/>
                        <a:ea typeface="Times New Roman"/>
                        <a:cs typeface="Times New Roman" pitchFamily="18" charset="0"/>
                        <a:sym typeface="Times New Roman"/>
                      </a:endParaRPr>
                    </a:p>
                    <a:p>
                      <a:pPr marL="0" marR="0" lvl="0" indent="0" algn="l" rtl="0">
                        <a:spcBef>
                          <a:spcPts val="0"/>
                        </a:spcBef>
                        <a:spcAft>
                          <a:spcPts val="0"/>
                        </a:spcAft>
                        <a:buNone/>
                      </a:pPr>
                      <a:r>
                        <a:rPr lang="en-US" sz="1800" b="1" u="none" strike="noStrike" cap="none" dirty="0" smtClean="0">
                          <a:solidFill>
                            <a:schemeClr val="accent6"/>
                          </a:solidFill>
                          <a:latin typeface="Times New Roman" pitchFamily="18" charset="0"/>
                          <a:ea typeface="Times New Roman"/>
                          <a:cs typeface="Times New Roman" pitchFamily="18" charset="0"/>
                          <a:sym typeface="Times New Roman"/>
                        </a:rPr>
                        <a:t>2320030224</a:t>
                      </a:r>
                      <a:r>
                        <a:rPr lang="en-US" sz="1800" b="1" u="none" strike="noStrike" cap="none" baseline="0" dirty="0" smtClean="0">
                          <a:solidFill>
                            <a:schemeClr val="accent6"/>
                          </a:solidFill>
                          <a:latin typeface="Times New Roman" pitchFamily="18" charset="0"/>
                          <a:ea typeface="Times New Roman"/>
                          <a:cs typeface="Times New Roman" pitchFamily="18" charset="0"/>
                          <a:sym typeface="Times New Roman"/>
                        </a:rPr>
                        <a:t> – R. Akshaya</a:t>
                      </a:r>
                    </a:p>
                    <a:p>
                      <a:pPr marL="0" marR="0" lvl="0" indent="0" algn="l" rtl="0">
                        <a:spcBef>
                          <a:spcPts val="0"/>
                        </a:spcBef>
                        <a:spcAft>
                          <a:spcPts val="0"/>
                        </a:spcAft>
                        <a:buNone/>
                      </a:pPr>
                      <a:r>
                        <a:rPr lang="en-US" sz="1800" b="1" u="none" strike="noStrike" cap="none" baseline="0" dirty="0" smtClean="0">
                          <a:solidFill>
                            <a:schemeClr val="accent6"/>
                          </a:solidFill>
                          <a:latin typeface="Times New Roman" pitchFamily="18" charset="0"/>
                          <a:ea typeface="Times New Roman"/>
                          <a:cs typeface="Times New Roman" pitchFamily="18" charset="0"/>
                          <a:sym typeface="Times New Roman"/>
                        </a:rPr>
                        <a:t>2320030231 – Harshitha </a:t>
                      </a:r>
                    </a:p>
                    <a:p>
                      <a:pPr marL="0" marR="0" lvl="0" indent="0" algn="l" rtl="0">
                        <a:spcBef>
                          <a:spcPts val="0"/>
                        </a:spcBef>
                        <a:spcAft>
                          <a:spcPts val="0"/>
                        </a:spcAft>
                        <a:buNone/>
                      </a:pPr>
                      <a:r>
                        <a:rPr lang="en-US" sz="1800" b="1" u="none" strike="noStrike" cap="none" baseline="0" dirty="0" smtClean="0">
                          <a:solidFill>
                            <a:schemeClr val="accent6"/>
                          </a:solidFill>
                          <a:latin typeface="Times New Roman" pitchFamily="18" charset="0"/>
                          <a:ea typeface="Times New Roman"/>
                          <a:cs typeface="Times New Roman" pitchFamily="18" charset="0"/>
                          <a:sym typeface="Times New Roman"/>
                        </a:rPr>
                        <a:t>2320030493 – A. Vinod</a:t>
                      </a:r>
                      <a:endParaRPr lang="en-US" sz="1800" b="1" u="none" strike="noStrike" cap="none" dirty="0">
                        <a:solidFill>
                          <a:schemeClr val="accent6"/>
                        </a:solidFill>
                        <a:latin typeface="Times New Roman" pitchFamily="18" charset="0"/>
                        <a:ea typeface="Times New Roman"/>
                        <a:cs typeface="Times New Roman" pitchFamily="18" charset="0"/>
                        <a:sym typeface="Times New Roman"/>
                      </a:endParaRPr>
                    </a:p>
                    <a:p>
                      <a:pPr marL="0" marR="0" lvl="0" indent="0" algn="l" rtl="0">
                        <a:spcBef>
                          <a:spcPts val="0"/>
                        </a:spcBef>
                        <a:spcAft>
                          <a:spcPts val="0"/>
                        </a:spcAft>
                        <a:buNone/>
                      </a:pPr>
                      <a:endParaRPr lang="it-IT" sz="1800" b="1" u="none" strike="noStrike" cap="none" baseline="0" dirty="0">
                        <a:solidFill>
                          <a:schemeClr val="tx1"/>
                        </a:solidFill>
                        <a:latin typeface="Times New Roman"/>
                        <a:ea typeface="Times New Roman"/>
                        <a:cs typeface="Times New Roman"/>
                        <a:sym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accent6"/>
                        </a:buClr>
                        <a:buSzPts val="1800"/>
                        <a:buFont typeface="Times New Roman"/>
                        <a:buNone/>
                      </a:pPr>
                      <a:endParaRPr lang="en-US" sz="1800" b="1" u="none" strike="noStrike" cap="none" dirty="0">
                        <a:solidFill>
                          <a:schemeClr val="accent6"/>
                        </a:solidFill>
                        <a:latin typeface="Times New Roman"/>
                        <a:ea typeface="Times New Roman"/>
                        <a:cs typeface="Times New Roman"/>
                        <a:sym typeface="Times New Roman"/>
                      </a:endParaRPr>
                    </a:p>
                    <a:p>
                      <a:pPr marL="0" marR="0" lvl="0" indent="0" algn="ctr" defTabSz="914400" rtl="0" eaLnBrk="1" fontAlgn="auto" latinLnBrk="0" hangingPunct="1">
                        <a:lnSpc>
                          <a:spcPct val="100000"/>
                        </a:lnSpc>
                        <a:spcBef>
                          <a:spcPts val="0"/>
                        </a:spcBef>
                        <a:spcAft>
                          <a:spcPts val="0"/>
                        </a:spcAft>
                        <a:buClr>
                          <a:schemeClr val="accent6"/>
                        </a:buClr>
                        <a:buSzPts val="1800"/>
                        <a:buFont typeface="Times New Roman"/>
                        <a:buNone/>
                        <a:tabLst/>
                        <a:defRPr/>
                      </a:pPr>
                      <a:r>
                        <a:rPr lang="en-US" sz="1800" b="1" u="none" strike="noStrike" cap="none" dirty="0">
                          <a:solidFill>
                            <a:schemeClr val="accent6"/>
                          </a:solidFill>
                          <a:latin typeface="Times New Roman"/>
                          <a:ea typeface="Times New Roman"/>
                          <a:cs typeface="Times New Roman"/>
                          <a:sym typeface="Times New Roman"/>
                        </a:rPr>
                        <a:t>Domain</a:t>
                      </a:r>
                    </a:p>
                    <a:p>
                      <a:pPr marL="0" marR="0" lvl="0" indent="0" algn="ctr" defTabSz="914400" rtl="0" eaLnBrk="1" fontAlgn="auto" latinLnBrk="0" hangingPunct="1">
                        <a:lnSpc>
                          <a:spcPct val="100000"/>
                        </a:lnSpc>
                        <a:spcBef>
                          <a:spcPts val="0"/>
                        </a:spcBef>
                        <a:spcAft>
                          <a:spcPts val="0"/>
                        </a:spcAft>
                        <a:buClr>
                          <a:schemeClr val="accent6"/>
                        </a:buClr>
                        <a:buSzPts val="1800"/>
                        <a:buFont typeface="Times New Roman"/>
                        <a:buNone/>
                        <a:tabLst/>
                        <a:defRPr/>
                      </a:pPr>
                      <a:r>
                        <a:rPr lang="en-US" sz="1800" b="1" u="none" strike="noStrike" cap="none" dirty="0">
                          <a:solidFill>
                            <a:srgbClr val="002060"/>
                          </a:solidFill>
                          <a:latin typeface="Times New Roman"/>
                          <a:ea typeface="Times New Roman"/>
                          <a:cs typeface="Times New Roman"/>
                          <a:sym typeface="Times New Roman"/>
                        </a:rPr>
                        <a:t>Data Engineering</a:t>
                      </a:r>
                    </a:p>
                    <a:p>
                      <a:pPr marL="0" marR="0" lvl="0" indent="0" algn="ctr" rtl="0">
                        <a:lnSpc>
                          <a:spcPct val="100000"/>
                        </a:lnSpc>
                        <a:spcBef>
                          <a:spcPts val="0"/>
                        </a:spcBef>
                        <a:spcAft>
                          <a:spcPts val="0"/>
                        </a:spcAft>
                        <a:buClr>
                          <a:schemeClr val="accent6"/>
                        </a:buClr>
                        <a:buSzPts val="1800"/>
                        <a:buFont typeface="Times New Roman"/>
                        <a:buNone/>
                      </a:pPr>
                      <a:endParaRPr lang="en-US" sz="1800" b="1" u="none" strike="noStrike" cap="none" dirty="0">
                        <a:solidFill>
                          <a:schemeClr val="accent6"/>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accent6"/>
                        </a:buClr>
                        <a:buSzPts val="1800"/>
                        <a:buFont typeface="Times New Roman"/>
                        <a:buNone/>
                      </a:pPr>
                      <a:endParaRPr lang="en-US" sz="1800" b="1" u="none" strike="noStrike" cap="none" dirty="0">
                        <a:solidFill>
                          <a:schemeClr val="accent6"/>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accent6"/>
                        </a:buClr>
                        <a:buSzPts val="1800"/>
                        <a:buFont typeface="Times New Roman"/>
                        <a:buNone/>
                      </a:pPr>
                      <a:endParaRPr lang="en-US" sz="1800" b="1" u="none" strike="noStrike" cap="none" dirty="0">
                        <a:solidFill>
                          <a:schemeClr val="accent6"/>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accent6"/>
                        </a:buClr>
                        <a:buSzPts val="1800"/>
                        <a:buFont typeface="Times New Roman"/>
                        <a:buNone/>
                      </a:pPr>
                      <a:r>
                        <a:rPr lang="en-US" sz="1800" b="1" u="none" strike="noStrike" cap="none" dirty="0">
                          <a:solidFill>
                            <a:schemeClr val="accent6"/>
                          </a:solidFill>
                          <a:latin typeface="Times New Roman"/>
                          <a:ea typeface="Times New Roman"/>
                          <a:cs typeface="Times New Roman"/>
                          <a:sym typeface="Times New Roman"/>
                        </a:rPr>
                        <a:t>Under the Guidance of </a:t>
                      </a:r>
                    </a:p>
                    <a:p>
                      <a:pPr marL="0" marR="0" lvl="0" indent="0" algn="ctr" rtl="0">
                        <a:lnSpc>
                          <a:spcPct val="100000"/>
                        </a:lnSpc>
                        <a:spcBef>
                          <a:spcPts val="0"/>
                        </a:spcBef>
                        <a:spcAft>
                          <a:spcPts val="0"/>
                        </a:spcAft>
                        <a:buClr>
                          <a:schemeClr val="accent6"/>
                        </a:buClr>
                        <a:buSzPts val="1800"/>
                        <a:buFont typeface="Times New Roman"/>
                        <a:buNone/>
                      </a:pPr>
                      <a:r>
                        <a:rPr lang="en-US" sz="1400" b="1" dirty="0">
                          <a:latin typeface="Bell MT"/>
                          <a:ea typeface="Bell MT"/>
                          <a:cs typeface="Bell MT"/>
                          <a:sym typeface="Bell MT"/>
                        </a:rPr>
                        <a:t>Dr. N. Shirisha, </a:t>
                      </a:r>
                      <a:r>
                        <a:rPr lang="en-US" sz="1400" b="1" dirty="0" err="1">
                          <a:latin typeface="Bell MT"/>
                          <a:ea typeface="Bell MT"/>
                          <a:cs typeface="Bell MT"/>
                          <a:sym typeface="Bell MT"/>
                        </a:rPr>
                        <a:t>Assoc.Prof</a:t>
                      </a:r>
                      <a:r>
                        <a:rPr lang="en-US" sz="1400" b="1" dirty="0">
                          <a:latin typeface="Bell MT"/>
                          <a:ea typeface="Bell MT"/>
                          <a:cs typeface="Bell MT"/>
                          <a:sym typeface="Bell MT"/>
                        </a:rPr>
                        <a:t>.</a:t>
                      </a:r>
                      <a:r>
                        <a:rPr lang="en-US" sz="1400" b="1" dirty="0">
                          <a:solidFill>
                            <a:schemeClr val="dk1"/>
                          </a:solidFill>
                          <a:latin typeface="Bell MT"/>
                          <a:ea typeface="Bell MT"/>
                          <a:cs typeface="Bell MT"/>
                          <a:sym typeface="Bell MT"/>
                        </a:rPr>
                        <a:t> </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41778">
                <a:tc>
                  <a:txBody>
                    <a:bodyPr/>
                    <a:lstStyle/>
                    <a:p>
                      <a:pPr marL="0" marR="0" lvl="0" indent="0" algn="l" rtl="0">
                        <a:lnSpc>
                          <a:spcPct val="100000"/>
                        </a:lnSpc>
                        <a:spcBef>
                          <a:spcPts val="0"/>
                        </a:spcBef>
                        <a:spcAft>
                          <a:spcPts val="0"/>
                        </a:spcAft>
                        <a:buClr>
                          <a:schemeClr val="dk1"/>
                        </a:buClr>
                        <a:buSzPts val="1800"/>
                        <a:buFont typeface="Times New Roman"/>
                        <a:buNone/>
                      </a:pPr>
                      <a:endParaRPr sz="1800" dirty="0">
                        <a:latin typeface="Times New Roman" pitchFamily="18" charset="0"/>
                        <a:ea typeface="Times New Roman"/>
                        <a:cs typeface="Times New Roman" pitchFamily="18" charset="0"/>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dirty="0">
                        <a:latin typeface="Times New Roman"/>
                        <a:ea typeface="Times New Roman"/>
                        <a:cs typeface="Times New Roman"/>
                        <a:sym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85203">
                <a:tc>
                  <a:txBody>
                    <a:bodyPr/>
                    <a:lstStyle/>
                    <a:p>
                      <a:pPr marL="0" marR="0" lvl="0" indent="0" algn="l" rtl="0">
                        <a:lnSpc>
                          <a:spcPct val="100000"/>
                        </a:lnSpc>
                        <a:spcBef>
                          <a:spcPts val="0"/>
                        </a:spcBef>
                        <a:spcAft>
                          <a:spcPts val="0"/>
                        </a:spcAft>
                        <a:buClr>
                          <a:schemeClr val="dk1"/>
                        </a:buClr>
                        <a:buSzPts val="1800"/>
                        <a:buFont typeface="Times New Roman"/>
                        <a:buNone/>
                      </a:pPr>
                      <a:endParaRPr dirty="0">
                        <a:latin typeface="Times New Roman" pitchFamily="18" charset="0"/>
                        <a:cs typeface="Times New Roman" pitchFamily="18" charset="0"/>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85203">
                <a:tc>
                  <a:txBody>
                    <a:bodyPr/>
                    <a:lstStyle/>
                    <a:p>
                      <a:pPr marL="0" marR="0" lvl="0" indent="0" algn="l" rtl="0">
                        <a:lnSpc>
                          <a:spcPct val="100000"/>
                        </a:lnSpc>
                        <a:spcBef>
                          <a:spcPts val="0"/>
                        </a:spcBef>
                        <a:spcAft>
                          <a:spcPts val="0"/>
                        </a:spcAft>
                        <a:buClr>
                          <a:schemeClr val="dk1"/>
                        </a:buClr>
                        <a:buSzPts val="1800"/>
                        <a:buFont typeface="Times New Roman"/>
                        <a:buNone/>
                      </a:pPr>
                      <a:endParaRPr>
                        <a:latin typeface="Times New Roman" pitchFamily="18" charset="0"/>
                        <a:cs typeface="Times New Roman" pitchFamily="18" charset="0"/>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41778">
                <a:tc>
                  <a:txBody>
                    <a:bodyPr/>
                    <a:lstStyle/>
                    <a:p>
                      <a:pPr marL="0" marR="0" lvl="0" indent="0" algn="l" rtl="0">
                        <a:lnSpc>
                          <a:spcPct val="100000"/>
                        </a:lnSpc>
                        <a:spcBef>
                          <a:spcPts val="0"/>
                        </a:spcBef>
                        <a:spcAft>
                          <a:spcPts val="0"/>
                        </a:spcAft>
                        <a:buClr>
                          <a:schemeClr val="dk1"/>
                        </a:buClr>
                        <a:buSzPts val="1800"/>
                        <a:buFont typeface="Times New Roman"/>
                        <a:buNone/>
                      </a:pPr>
                      <a:endParaRPr dirty="0">
                        <a:latin typeface="Times New Roman" pitchFamily="18" charset="0"/>
                        <a:cs typeface="Times New Roman" pitchFamily="18" charset="0"/>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800" dirty="0">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69" name="Google Shape;169;gbda767f705_6_7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
        <p:nvSpPr>
          <p:cNvPr id="170" name="Google Shape;170;gbda767f705_6_75"/>
          <p:cNvSpPr/>
          <p:nvPr/>
        </p:nvSpPr>
        <p:spPr>
          <a:xfrm>
            <a:off x="0" y="-8600"/>
            <a:ext cx="9144000" cy="1854300"/>
          </a:xfrm>
          <a:prstGeom prst="rect">
            <a:avLst/>
          </a:prstGeom>
          <a:noFill/>
          <a:ln>
            <a:noFill/>
          </a:ln>
        </p:spPr>
        <p:txBody>
          <a:bodyPr spcFirstLastPara="1" wrap="square" lIns="91425" tIns="45700" rIns="91425" bIns="45700" anchor="t" anchorCtr="0">
            <a:noAutofit/>
          </a:bodyPr>
          <a:lstStyle/>
          <a:p>
            <a:endParaRPr dirty="0">
              <a:solidFill>
                <a:schemeClr val="bg2"/>
              </a:solidFill>
            </a:endParaRPr>
          </a:p>
        </p:txBody>
      </p:sp>
      <p:pic>
        <p:nvPicPr>
          <p:cNvPr id="3" name="Image 8" descr="A close up of a sign  Description automatically generated">
            <a:extLst>
              <a:ext uri="{FF2B5EF4-FFF2-40B4-BE49-F238E27FC236}">
                <a16:creationId xmlns:a16="http://schemas.microsoft.com/office/drawing/2014/main" id="{74D3AA43-8E5D-305B-D39C-4C9584FD321E}"/>
              </a:ext>
            </a:extLst>
          </p:cNvPr>
          <p:cNvPicPr>
            <a:picLocks/>
          </p:cNvPicPr>
          <p:nvPr/>
        </p:nvPicPr>
        <p:blipFill>
          <a:blip r:embed="rId3" cstate="print"/>
          <a:stretch>
            <a:fillRect/>
          </a:stretch>
        </p:blipFill>
        <p:spPr>
          <a:xfrm>
            <a:off x="1064260" y="114160"/>
            <a:ext cx="7015480" cy="7753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8"/>
          <p:cNvSpPr txBox="1">
            <a:spLocks noGrp="1"/>
          </p:cNvSpPr>
          <p:nvPr>
            <p:ph type="title"/>
          </p:nvPr>
        </p:nvSpPr>
        <p:spPr>
          <a:xfrm>
            <a:off x="0" y="617706"/>
            <a:ext cx="9144000" cy="12114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C00000"/>
              </a:buClr>
              <a:buSzPct val="89011"/>
              <a:buFont typeface="Times New Roman"/>
              <a:buNone/>
            </a:pPr>
            <a:r>
              <a:rPr lang="en-IN" sz="4044" b="1" dirty="0">
                <a:solidFill>
                  <a:srgbClr val="C00000"/>
                </a:solidFill>
                <a:latin typeface="Times New Roman"/>
                <a:ea typeface="Times New Roman"/>
                <a:cs typeface="Times New Roman"/>
                <a:sym typeface="Times New Roman"/>
              </a:rPr>
              <a:t>Module Implementation and Result </a:t>
            </a:r>
            <a:endParaRPr sz="4044" b="1" dirty="0">
              <a:solidFill>
                <a:srgbClr val="C00000"/>
              </a:solidFill>
              <a:latin typeface="Times New Roman"/>
              <a:ea typeface="Times New Roman"/>
              <a:cs typeface="Times New Roman"/>
              <a:sym typeface="Times New Roman"/>
            </a:endParaRPr>
          </a:p>
          <a:p>
            <a:pPr marL="0" lvl="0" indent="0" algn="ctr" rtl="0">
              <a:spcBef>
                <a:spcPts val="0"/>
              </a:spcBef>
              <a:spcAft>
                <a:spcPts val="0"/>
              </a:spcAft>
              <a:buClr>
                <a:srgbClr val="C00000"/>
              </a:buClr>
              <a:buSzPct val="100000"/>
              <a:buFont typeface="Times New Roman"/>
              <a:buNone/>
            </a:pPr>
            <a:r>
              <a:rPr lang="en-US" sz="3600" b="1" dirty="0">
                <a:solidFill>
                  <a:srgbClr val="C00000"/>
                </a:solidFill>
                <a:latin typeface="Times New Roman"/>
                <a:ea typeface="Times New Roman"/>
                <a:cs typeface="Times New Roman"/>
                <a:sym typeface="Times New Roman"/>
              </a:rPr>
              <a:t> </a:t>
            </a:r>
            <a:endParaRPr dirty="0"/>
          </a:p>
        </p:txBody>
      </p:sp>
      <p:sp>
        <p:nvSpPr>
          <p:cNvPr id="249" name="Google Shape;249;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lvl="0"/>
            <a:r>
              <a:rPr lang="en-US" dirty="0"/>
              <a:t>Second Review</a:t>
            </a:r>
            <a:endParaRPr dirty="0"/>
          </a:p>
        </p:txBody>
      </p:sp>
      <p:sp>
        <p:nvSpPr>
          <p:cNvPr id="250" name="Google Shape;250;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pic>
        <p:nvPicPr>
          <p:cNvPr id="2" name="Picture 1">
            <a:extLst>
              <a:ext uri="{FF2B5EF4-FFF2-40B4-BE49-F238E27FC236}">
                <a16:creationId xmlns:a16="http://schemas.microsoft.com/office/drawing/2014/main" id="{22063654-9F13-C039-4412-F00F8F1B1532}"/>
              </a:ext>
            </a:extLst>
          </p:cNvPr>
          <p:cNvPicPr>
            <a:picLocks noChangeAspect="1"/>
          </p:cNvPicPr>
          <p:nvPr/>
        </p:nvPicPr>
        <p:blipFill>
          <a:blip r:embed="rId3"/>
          <a:stretch>
            <a:fillRect/>
          </a:stretch>
        </p:blipFill>
        <p:spPr>
          <a:xfrm>
            <a:off x="0" y="52840"/>
            <a:ext cx="1676545" cy="69348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104" y="1311186"/>
            <a:ext cx="8097254" cy="5102047"/>
          </a:xfrm>
          <a:prstGeom prst="rect">
            <a:avLst/>
          </a:prstGeom>
        </p:spPr>
      </p:pic>
    </p:spTree>
    <p:extLst>
      <p:ext uri="{BB962C8B-B14F-4D97-AF65-F5344CB8AC3E}">
        <p14:creationId xmlns:p14="http://schemas.microsoft.com/office/powerpoint/2010/main" val="1916929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Times New Roman" panose="02020603050405020304" pitchFamily="18" charset="0"/>
                <a:cs typeface="Times New Roman" panose="02020603050405020304" pitchFamily="18" charset="0"/>
              </a:rPr>
              <a:t>Implementation</a:t>
            </a:r>
            <a:endParaRPr lang="en-US" b="1" dirty="0">
              <a:solidFill>
                <a:srgbClr val="C0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idx="11"/>
          </p:nvPr>
        </p:nvSpPr>
        <p:spPr/>
        <p:txBody>
          <a:bodyPr/>
          <a:lstStyle/>
          <a:p>
            <a:r>
              <a:rPr lang="en-US" smtClean="0"/>
              <a:t>First Review</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417638"/>
            <a:ext cx="8229600" cy="4938711"/>
          </a:xfrm>
          <a:prstGeom prst="rect">
            <a:avLst/>
          </a:prstGeom>
        </p:spPr>
      </p:pic>
    </p:spTree>
    <p:extLst>
      <p:ext uri="{BB962C8B-B14F-4D97-AF65-F5344CB8AC3E}">
        <p14:creationId xmlns:p14="http://schemas.microsoft.com/office/powerpoint/2010/main" val="2510864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6B26918-6E0A-4A3F-AECD-87104E1A9947}"/>
              </a:ext>
            </a:extLst>
          </p:cNvPr>
          <p:cNvSpPr>
            <a:spLocks noGrp="1"/>
          </p:cNvSpPr>
          <p:nvPr>
            <p:ph type="ftr" idx="11"/>
          </p:nvPr>
        </p:nvSpPr>
        <p:spPr/>
        <p:txBody>
          <a:bodyPr/>
          <a:lstStyle/>
          <a:p>
            <a:r>
              <a:rPr lang="en-US"/>
              <a:t>First Review</a:t>
            </a:r>
          </a:p>
        </p:txBody>
      </p:sp>
      <p:sp>
        <p:nvSpPr>
          <p:cNvPr id="5" name="Slide Number Placeholder 4">
            <a:extLst>
              <a:ext uri="{FF2B5EF4-FFF2-40B4-BE49-F238E27FC236}">
                <a16:creationId xmlns:a16="http://schemas.microsoft.com/office/drawing/2014/main" id="{63827E41-AC19-4A67-B2C8-4926F360F47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pic>
        <p:nvPicPr>
          <p:cNvPr id="2" name="Picture 1">
            <a:extLst>
              <a:ext uri="{FF2B5EF4-FFF2-40B4-BE49-F238E27FC236}">
                <a16:creationId xmlns:a16="http://schemas.microsoft.com/office/drawing/2014/main" id="{C70B055D-636F-7CD9-153B-3C7E0F6511D6}"/>
              </a:ext>
            </a:extLst>
          </p:cNvPr>
          <p:cNvPicPr>
            <a:picLocks noChangeAspect="1"/>
          </p:cNvPicPr>
          <p:nvPr/>
        </p:nvPicPr>
        <p:blipFill>
          <a:blip r:embed="rId2"/>
          <a:stretch>
            <a:fillRect/>
          </a:stretch>
        </p:blipFill>
        <p:spPr>
          <a:xfrm>
            <a:off x="0" y="44451"/>
            <a:ext cx="1676545" cy="69348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26432"/>
            <a:ext cx="9144000" cy="4800600"/>
          </a:xfrm>
          <a:prstGeom prst="rect">
            <a:avLst/>
          </a:prstGeom>
        </p:spPr>
      </p:pic>
    </p:spTree>
    <p:extLst>
      <p:ext uri="{BB962C8B-B14F-4D97-AF65-F5344CB8AC3E}">
        <p14:creationId xmlns:p14="http://schemas.microsoft.com/office/powerpoint/2010/main" val="1539317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idx="11"/>
          </p:nvPr>
        </p:nvSpPr>
        <p:spPr/>
        <p:txBody>
          <a:bodyPr/>
          <a:lstStyle/>
          <a:p>
            <a:r>
              <a:rPr lang="en-US" smtClean="0"/>
              <a:t>First Review</a:t>
            </a:r>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8621"/>
            <a:ext cx="9144000" cy="4824663"/>
          </a:xfrm>
          <a:prstGeom prst="rect">
            <a:avLst/>
          </a:prstGeom>
        </p:spPr>
      </p:pic>
    </p:spTree>
    <p:extLst>
      <p:ext uri="{BB962C8B-B14F-4D97-AF65-F5344CB8AC3E}">
        <p14:creationId xmlns:p14="http://schemas.microsoft.com/office/powerpoint/2010/main" val="2902453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idx="11"/>
          </p:nvPr>
        </p:nvSpPr>
        <p:spPr/>
        <p:txBody>
          <a:bodyPr/>
          <a:lstStyle/>
          <a:p>
            <a:r>
              <a:rPr lang="en-US" smtClean="0"/>
              <a:t>First Review</a:t>
            </a:r>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9237"/>
            <a:ext cx="9144000" cy="4339525"/>
          </a:xfrm>
          <a:prstGeom prst="rect">
            <a:avLst/>
          </a:prstGeom>
        </p:spPr>
      </p:pic>
    </p:spTree>
    <p:extLst>
      <p:ext uri="{BB962C8B-B14F-4D97-AF65-F5344CB8AC3E}">
        <p14:creationId xmlns:p14="http://schemas.microsoft.com/office/powerpoint/2010/main" val="1511270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Times New Roman" panose="02020603050405020304" pitchFamily="18" charset="0"/>
                <a:cs typeface="Times New Roman" panose="02020603050405020304" pitchFamily="18" charset="0"/>
              </a:rPr>
              <a:t>Expected Outcomes</a:t>
            </a:r>
            <a:endParaRPr lang="en-US" b="1" dirty="0">
              <a:solidFill>
                <a:srgbClr val="C0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a:bodyPr>
          <a:lstStyle/>
          <a:p>
            <a:r>
              <a:rPr lang="en-US" sz="2000" dirty="0">
                <a:latin typeface="Times New Roman" panose="02020603050405020304" pitchFamily="18" charset="0"/>
                <a:cs typeface="Times New Roman" panose="02020603050405020304" pitchFamily="18" charset="0"/>
              </a:rPr>
              <a:t>The pipeline successfully ingests, cleans, and merges movie and credit datasets for analysis</a:t>
            </a:r>
            <a:r>
              <a:rPr lang="en-US" sz="2000" dirty="0" smtClean="0">
                <a:latin typeface="Times New Roman" panose="02020603050405020304" pitchFamily="18" charset="0"/>
                <a:cs typeface="Times New Roman" panose="02020603050405020304" pitchFamily="18" charset="0"/>
              </a:rPr>
              <a:t>.</a:t>
            </a:r>
          </a:p>
          <a:p>
            <a:r>
              <a:rPr lang="en-US" sz="2000" dirty="0"/>
              <a:t>Queries on movies, actors, directors, genres, and revenue give accurate, meaningful results</a:t>
            </a:r>
            <a:r>
              <a:rPr lang="en-US" sz="2000" dirty="0" smtClean="0"/>
              <a:t>.</a:t>
            </a:r>
          </a:p>
          <a:p>
            <a:r>
              <a:rPr lang="en-US" sz="2000" dirty="0"/>
              <a:t>The processed data is stored in SQLite, enabling fast and easy retrieval for further analysis</a:t>
            </a:r>
            <a:r>
              <a:rPr lang="en-US" sz="2000" dirty="0" smtClean="0"/>
              <a:t>.</a:t>
            </a:r>
          </a:p>
          <a:p>
            <a:r>
              <a:rPr lang="en-US" sz="2000" dirty="0"/>
              <a:t>Insights such as top-grossing movies, popular actors, and genre trends can be generated</a:t>
            </a:r>
            <a:r>
              <a:rPr lang="en-US" sz="2000" dirty="0" smtClean="0"/>
              <a:t>.</a:t>
            </a:r>
          </a:p>
          <a:p>
            <a:r>
              <a:rPr lang="en-US" sz="2000" dirty="0"/>
              <a:t>The pipeline demonstrates a clear, reproducible workflow for movie data analysis.</a:t>
            </a:r>
            <a:endParaRPr lang="en-US"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idx="11"/>
          </p:nvPr>
        </p:nvSpPr>
        <p:spPr/>
        <p:txBody>
          <a:bodyPr/>
          <a:lstStyle/>
          <a:p>
            <a:r>
              <a:rPr lang="en-US" smtClean="0"/>
              <a:t>First Review</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a:p>
        </p:txBody>
      </p:sp>
    </p:spTree>
    <p:extLst>
      <p:ext uri="{BB962C8B-B14F-4D97-AF65-F5344CB8AC3E}">
        <p14:creationId xmlns:p14="http://schemas.microsoft.com/office/powerpoint/2010/main" val="29535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gbe5877a5fb_0_303"/>
          <p:cNvSpPr txBox="1">
            <a:spLocks noGrp="1"/>
          </p:cNvSpPr>
          <p:nvPr>
            <p:ph type="title"/>
          </p:nvPr>
        </p:nvSpPr>
        <p:spPr>
          <a:xfrm>
            <a:off x="457200" y="0"/>
            <a:ext cx="8229600" cy="6969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3600" b="1" dirty="0">
                <a:solidFill>
                  <a:srgbClr val="C00000"/>
                </a:solidFill>
                <a:latin typeface="Times New Roman"/>
                <a:ea typeface="Times New Roman"/>
                <a:cs typeface="Times New Roman"/>
                <a:sym typeface="Times New Roman"/>
              </a:rPr>
              <a:t>References</a:t>
            </a:r>
            <a:endParaRPr sz="4800" b="1" dirty="0">
              <a:solidFill>
                <a:srgbClr val="C00000"/>
              </a:solidFill>
              <a:latin typeface="Times New Roman"/>
              <a:ea typeface="Times New Roman"/>
              <a:cs typeface="Times New Roman"/>
              <a:sym typeface="Times New Roman"/>
            </a:endParaRPr>
          </a:p>
        </p:txBody>
      </p:sp>
      <p:sp>
        <p:nvSpPr>
          <p:cNvPr id="347" name="Google Shape;347;gbe5877a5fb_0_303"/>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16</a:t>
            </a:fld>
            <a:endParaRPr/>
          </a:p>
        </p:txBody>
      </p:sp>
      <p:sp>
        <p:nvSpPr>
          <p:cNvPr id="348" name="Google Shape;348;gbe5877a5fb_0_303"/>
          <p:cNvSpPr txBox="1"/>
          <p:nvPr/>
        </p:nvSpPr>
        <p:spPr>
          <a:xfrm>
            <a:off x="0" y="561600"/>
            <a:ext cx="9021900" cy="554480"/>
          </a:xfrm>
          <a:prstGeom prst="rect">
            <a:avLst/>
          </a:prstGeom>
          <a:noFill/>
          <a:ln>
            <a:noFill/>
          </a:ln>
        </p:spPr>
        <p:txBody>
          <a:bodyPr spcFirstLastPara="1" wrap="square" lIns="91425" tIns="91425" rIns="91425" bIns="91425" anchor="t" anchorCtr="0">
            <a:spAutoFit/>
          </a:bodyPr>
          <a:lstStyle/>
          <a:p>
            <a:pPr marL="342900" lvl="0" indent="0" algn="l" rtl="0">
              <a:lnSpc>
                <a:spcPct val="115000"/>
              </a:lnSpc>
              <a:spcBef>
                <a:spcPts val="400"/>
              </a:spcBef>
              <a:spcAft>
                <a:spcPts val="0"/>
              </a:spcAft>
              <a:buNone/>
            </a:pPr>
            <a:r>
              <a:rPr lang="en-US" sz="1800" dirty="0">
                <a:solidFill>
                  <a:schemeClr val="dk1"/>
                </a:solidFill>
              </a:rPr>
              <a:t> </a:t>
            </a:r>
            <a:endParaRPr sz="1800" dirty="0">
              <a:solidFill>
                <a:schemeClr val="dk1"/>
              </a:solidFill>
            </a:endParaRPr>
          </a:p>
        </p:txBody>
      </p:sp>
      <p:sp>
        <p:nvSpPr>
          <p:cNvPr id="5" name="Footer Placeholder 4"/>
          <p:cNvSpPr>
            <a:spLocks noGrp="1"/>
          </p:cNvSpPr>
          <p:nvPr>
            <p:ph type="ftr" idx="11"/>
          </p:nvPr>
        </p:nvSpPr>
        <p:spPr/>
        <p:txBody>
          <a:bodyPr/>
          <a:lstStyle/>
          <a:p>
            <a:r>
              <a:rPr lang="en-US" dirty="0"/>
              <a:t>Second Review</a:t>
            </a:r>
          </a:p>
        </p:txBody>
      </p:sp>
      <p:sp>
        <p:nvSpPr>
          <p:cNvPr id="7" name="TextBox 6">
            <a:extLst>
              <a:ext uri="{FF2B5EF4-FFF2-40B4-BE49-F238E27FC236}">
                <a16:creationId xmlns:a16="http://schemas.microsoft.com/office/drawing/2014/main" id="{78D06B40-9157-451D-8353-BED3DAC6B688}"/>
              </a:ext>
            </a:extLst>
          </p:cNvPr>
          <p:cNvSpPr txBox="1"/>
          <p:nvPr/>
        </p:nvSpPr>
        <p:spPr>
          <a:xfrm>
            <a:off x="287517" y="1299531"/>
            <a:ext cx="8568965" cy="4247317"/>
          </a:xfrm>
          <a:prstGeom prst="rect">
            <a:avLst/>
          </a:prstGeom>
          <a:noFill/>
        </p:spPr>
        <p:txBody>
          <a:bodyPr wrap="square">
            <a:spAutoFit/>
          </a:bodyPr>
          <a:lstStyle/>
          <a:p>
            <a:pPr>
              <a:lnSpc>
                <a:spcPct val="150000"/>
              </a:lnSpc>
              <a:spcBef>
                <a:spcPct val="0"/>
              </a:spcBef>
              <a:buFont typeface="Wingdings" panose="05000000000000000000" pitchFamily="2" charset="2"/>
              <a:buChar char="v"/>
            </a:pPr>
            <a:r>
              <a:rPr lang="en-IN" altLang="en-US" sz="1800" dirty="0">
                <a:latin typeface="Times New Roman" panose="02020603050405020304" pitchFamily="18" charset="0"/>
                <a:cs typeface="Times New Roman" panose="02020603050405020304" pitchFamily="18" charset="0"/>
              </a:rPr>
              <a:t> </a:t>
            </a:r>
            <a:r>
              <a:rPr lang="en-IN" altLang="en-US" sz="2000" dirty="0" smtClean="0">
                <a:latin typeface="Times New Roman" panose="02020603050405020304" pitchFamily="18" charset="0"/>
                <a:cs typeface="Times New Roman" panose="02020603050405020304" pitchFamily="18" charset="0"/>
              </a:rPr>
              <a:t>Python </a:t>
            </a:r>
          </a:p>
          <a:p>
            <a:pPr>
              <a:lnSpc>
                <a:spcPct val="150000"/>
              </a:lnSpc>
              <a:spcBef>
                <a:spcPct val="0"/>
              </a:spcBef>
              <a:buFont typeface="Wingdings" panose="05000000000000000000" pitchFamily="2" charset="2"/>
              <a:buChar char="v"/>
            </a:pPr>
            <a:r>
              <a:rPr lang="en-IN" altLang="en-US" sz="2000" dirty="0" smtClean="0">
                <a:latin typeface="Times New Roman" panose="02020603050405020304" pitchFamily="18" charset="0"/>
                <a:cs typeface="Times New Roman" panose="02020603050405020304" pitchFamily="18" charset="0"/>
              </a:rPr>
              <a:t>Pandas </a:t>
            </a:r>
          </a:p>
          <a:p>
            <a:pPr>
              <a:lnSpc>
                <a:spcPct val="150000"/>
              </a:lnSpc>
              <a:spcBef>
                <a:spcPct val="0"/>
              </a:spcBef>
              <a:buFont typeface="Wingdings" panose="05000000000000000000" pitchFamily="2" charset="2"/>
              <a:buChar char="v"/>
            </a:pPr>
            <a:r>
              <a:rPr lang="en-IN" altLang="en-US" sz="2000" dirty="0" smtClean="0">
                <a:latin typeface="Times New Roman" panose="02020603050405020304" pitchFamily="18" charset="0"/>
                <a:cs typeface="Times New Roman" panose="02020603050405020304" pitchFamily="18" charset="0"/>
              </a:rPr>
              <a:t>SQLite </a:t>
            </a:r>
          </a:p>
          <a:p>
            <a:pPr>
              <a:lnSpc>
                <a:spcPct val="150000"/>
              </a:lnSpc>
              <a:spcBef>
                <a:spcPct val="0"/>
              </a:spcBef>
              <a:buFont typeface="Wingdings" panose="05000000000000000000" pitchFamily="2" charset="2"/>
              <a:buChar char="v"/>
            </a:pPr>
            <a:r>
              <a:rPr lang="en-IN" altLang="en-US" sz="2000" dirty="0" smtClean="0">
                <a:latin typeface="Times New Roman" panose="02020603050405020304" pitchFamily="18" charset="0"/>
                <a:cs typeface="Times New Roman" panose="02020603050405020304" pitchFamily="18" charset="0"/>
              </a:rPr>
              <a:t>SQLAlchemy </a:t>
            </a:r>
          </a:p>
          <a:p>
            <a:pPr>
              <a:lnSpc>
                <a:spcPct val="150000"/>
              </a:lnSpc>
              <a:spcBef>
                <a:spcPct val="0"/>
              </a:spcBef>
              <a:buFont typeface="Wingdings" panose="05000000000000000000" pitchFamily="2" charset="2"/>
              <a:buChar char="v"/>
            </a:pPr>
            <a:r>
              <a:rPr lang="en-IN" altLang="en-US" sz="2000" dirty="0" smtClean="0">
                <a:latin typeface="Times New Roman" panose="02020603050405020304" pitchFamily="18" charset="0"/>
                <a:cs typeface="Times New Roman" panose="02020603050405020304" pitchFamily="18" charset="0"/>
              </a:rPr>
              <a:t>Version Control : Git &amp; GitHub guides</a:t>
            </a:r>
          </a:p>
          <a:p>
            <a:pPr>
              <a:lnSpc>
                <a:spcPct val="150000"/>
              </a:lnSpc>
              <a:spcBef>
                <a:spcPct val="0"/>
              </a:spcBef>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ChatGPT (</a:t>
            </a:r>
            <a:r>
              <a:rPr lang="en-US" sz="2000" dirty="0" smtClean="0">
                <a:latin typeface="Times New Roman" panose="02020603050405020304" pitchFamily="18" charset="0"/>
                <a:cs typeface="Times New Roman" panose="02020603050405020304" pitchFamily="18" charset="0"/>
              </a:rPr>
              <a:t>OpenAI) </a:t>
            </a:r>
            <a:r>
              <a:rPr lang="en-US" sz="2000" dirty="0">
                <a:latin typeface="Times New Roman" panose="02020603050405020304" pitchFamily="18" charset="0"/>
                <a:cs typeface="Times New Roman" panose="02020603050405020304" pitchFamily="18" charset="0"/>
              </a:rPr>
              <a:t>– Assistance in pipeline design, coding, and problem </a:t>
            </a:r>
            <a:r>
              <a:rPr lang="en-US" sz="2000" dirty="0" smtClean="0">
                <a:latin typeface="Times New Roman" panose="02020603050405020304" pitchFamily="18" charset="0"/>
                <a:cs typeface="Times New Roman" panose="02020603050405020304" pitchFamily="18" charset="0"/>
              </a:rPr>
              <a:t>solving</a:t>
            </a:r>
          </a:p>
          <a:p>
            <a:pPr>
              <a:lnSpc>
                <a:spcPct val="150000"/>
              </a:lnSpc>
              <a:spcBef>
                <a:spcPct val="0"/>
              </a:spcBef>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TMDb Datasets (tmdb_5000_movies.csv and tmdb_5000_credits.csv, accessed October 2025)</a:t>
            </a:r>
            <a:endParaRPr lang="en-IN" altLang="en-US" sz="2000" dirty="0" smtClean="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CCF5DAE-6F56-A045-9E99-029E957E1D04}"/>
              </a:ext>
            </a:extLst>
          </p:cNvPr>
          <p:cNvPicPr>
            <a:picLocks noChangeAspect="1"/>
          </p:cNvPicPr>
          <p:nvPr/>
        </p:nvPicPr>
        <p:blipFill>
          <a:blip r:embed="rId3"/>
          <a:stretch>
            <a:fillRect/>
          </a:stretch>
        </p:blipFill>
        <p:spPr>
          <a:xfrm>
            <a:off x="0" y="44451"/>
            <a:ext cx="1676545" cy="6934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16"/>
          <p:cNvSpPr txBox="1">
            <a:spLocks noGrp="1"/>
          </p:cNvSpPr>
          <p:nvPr>
            <p:ph type="title" idx="4294967295"/>
          </p:nvPr>
        </p:nvSpPr>
        <p:spPr>
          <a:xfrm>
            <a:off x="0" y="2438400"/>
            <a:ext cx="9144000" cy="1143000"/>
          </a:xfrm>
          <a:prstGeom prst="rect">
            <a:avLst/>
          </a:prstGeom>
          <a:noFill/>
          <a:ln>
            <a:noFill/>
          </a:ln>
        </p:spPr>
        <p:txBody>
          <a:bodyPr spcFirstLastPara="1" wrap="square" lIns="91425" tIns="45700" rIns="91425" bIns="45700" anchor="ctr" anchorCtr="0">
            <a:noAutofit/>
          </a:bodyPr>
          <a:lstStyle/>
          <a:p>
            <a:pPr marL="0" lvl="1" indent="0" algn="ctr" rtl="0">
              <a:spcBef>
                <a:spcPts val="0"/>
              </a:spcBef>
              <a:spcAft>
                <a:spcPts val="0"/>
              </a:spcAft>
              <a:buNone/>
            </a:pPr>
            <a:r>
              <a:rPr lang="en-US" sz="4000" b="1">
                <a:solidFill>
                  <a:srgbClr val="0000CC"/>
                </a:solidFill>
                <a:latin typeface="Times New Roman"/>
                <a:ea typeface="Times New Roman"/>
                <a:cs typeface="Times New Roman"/>
                <a:sym typeface="Times New Roman"/>
              </a:rPr>
              <a:t>Thank You</a:t>
            </a:r>
            <a:endParaRPr sz="4000" b="1">
              <a:solidFill>
                <a:srgbClr val="0000CC"/>
              </a:solidFill>
              <a:latin typeface="Times New Roman"/>
              <a:ea typeface="Times New Roman"/>
              <a:cs typeface="Times New Roman"/>
              <a:sym typeface="Times New Roman"/>
            </a:endParaRPr>
          </a:p>
        </p:txBody>
      </p:sp>
      <p:sp>
        <p:nvSpPr>
          <p:cNvPr id="378" name="Google Shape;378;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Second Review</a:t>
            </a:r>
            <a:endParaRPr dirty="0"/>
          </a:p>
        </p:txBody>
      </p:sp>
      <p:sp>
        <p:nvSpPr>
          <p:cNvPr id="379" name="Google Shape;379;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17</a:t>
            </a:fld>
            <a:endParaRPr/>
          </a:p>
        </p:txBody>
      </p:sp>
      <p:pic>
        <p:nvPicPr>
          <p:cNvPr id="2" name="Picture 1">
            <a:extLst>
              <a:ext uri="{FF2B5EF4-FFF2-40B4-BE49-F238E27FC236}">
                <a16:creationId xmlns:a16="http://schemas.microsoft.com/office/drawing/2014/main" id="{35454E19-52D7-DB21-7AC1-BDE1237DFA43}"/>
              </a:ext>
            </a:extLst>
          </p:cNvPr>
          <p:cNvPicPr>
            <a:picLocks noChangeAspect="1"/>
          </p:cNvPicPr>
          <p:nvPr/>
        </p:nvPicPr>
        <p:blipFill>
          <a:blip r:embed="rId3"/>
          <a:stretch>
            <a:fillRect/>
          </a:stretch>
        </p:blipFill>
        <p:spPr>
          <a:xfrm>
            <a:off x="0" y="44451"/>
            <a:ext cx="1676545" cy="6934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
          <p:cNvSpPr txBox="1">
            <a:spLocks noGrp="1"/>
          </p:cNvSpPr>
          <p:nvPr>
            <p:ph type="title"/>
          </p:nvPr>
        </p:nvSpPr>
        <p:spPr>
          <a:xfrm>
            <a:off x="0" y="282231"/>
            <a:ext cx="9144000" cy="764704"/>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3600"/>
              <a:buFont typeface="Times New Roman"/>
              <a:buNone/>
            </a:pPr>
            <a:r>
              <a:rPr lang="en-US" sz="3600" b="1" dirty="0">
                <a:solidFill>
                  <a:srgbClr val="C00000"/>
                </a:solidFill>
                <a:latin typeface="Times New Roman"/>
                <a:ea typeface="Times New Roman"/>
                <a:cs typeface="Times New Roman"/>
                <a:sym typeface="Times New Roman"/>
              </a:rPr>
              <a:t>Abstract </a:t>
            </a:r>
            <a:endParaRPr dirty="0"/>
          </a:p>
        </p:txBody>
      </p:sp>
      <p:sp>
        <p:nvSpPr>
          <p:cNvPr id="181" name="Google Shape;181;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Second Review</a:t>
            </a:r>
            <a:endParaRPr dirty="0"/>
          </a:p>
        </p:txBody>
      </p:sp>
      <p:sp>
        <p:nvSpPr>
          <p:cNvPr id="182" name="Google Shape;182;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
        <p:nvSpPr>
          <p:cNvPr id="184" name="Google Shape;184;p2"/>
          <p:cNvSpPr txBox="1">
            <a:spLocks noGrp="1"/>
          </p:cNvSpPr>
          <p:nvPr>
            <p:ph type="body" idx="1"/>
          </p:nvPr>
        </p:nvSpPr>
        <p:spPr>
          <a:xfrm>
            <a:off x="193249" y="-305531"/>
            <a:ext cx="8757501" cy="7027006"/>
          </a:xfrm>
          <a:prstGeom prst="rect">
            <a:avLst/>
          </a:prstGeom>
          <a:noFill/>
          <a:ln>
            <a:noFill/>
          </a:ln>
        </p:spPr>
        <p:txBody>
          <a:bodyPr spcFirstLastPara="1" wrap="square" lIns="91425" tIns="45700" rIns="91425" bIns="45700" anchor="ctr" anchorCtr="0">
            <a:noAutofit/>
          </a:bodyPr>
          <a:lstStyle/>
          <a:p>
            <a:pPr marL="285750" indent="-285750" eaLnBrk="1" hangingPunct="1">
              <a:lnSpc>
                <a:spcPct val="150000"/>
              </a:lnSpc>
              <a:spcBef>
                <a:spcPct val="0"/>
              </a:spcBef>
              <a:buFont typeface="Arial" panose="020B0604020202020204" pitchFamily="34" charset="0"/>
              <a:buChar char="•"/>
            </a:pPr>
            <a:endParaRPr lang="en-US" sz="2000" b="0" i="0" dirty="0" smtClean="0">
              <a:solidFill>
                <a:srgbClr val="333333"/>
              </a:solidFill>
              <a:effectLst/>
              <a:latin typeface="Times New Roman" panose="02020603050405020304" pitchFamily="18" charset="0"/>
              <a:cs typeface="Times New Roman" panose="02020603050405020304" pitchFamily="18" charset="0"/>
            </a:endParaRPr>
          </a:p>
          <a:p>
            <a:pPr marL="285750" indent="-285750" eaLnBrk="1" hangingPunct="1">
              <a:lnSpc>
                <a:spcPct val="150000"/>
              </a:lnSpc>
              <a:spcBef>
                <a:spcPct val="0"/>
              </a:spcBef>
              <a:buFont typeface="Arial" panose="020B0604020202020204" pitchFamily="34" charset="0"/>
              <a:buChar char="•"/>
            </a:pPr>
            <a:endParaRPr lang="en-US" sz="2000" dirty="0">
              <a:solidFill>
                <a:srgbClr val="333333"/>
              </a:solidFill>
              <a:latin typeface="Times New Roman" panose="02020603050405020304" pitchFamily="18" charset="0"/>
              <a:cs typeface="Times New Roman" panose="02020603050405020304" pitchFamily="18" charset="0"/>
            </a:endParaRPr>
          </a:p>
          <a:p>
            <a:pPr marL="285750" indent="-285750" eaLnBrk="1" hangingPunct="1">
              <a:lnSpc>
                <a:spcPct val="150000"/>
              </a:lnSpc>
              <a:spcBef>
                <a:spcPct val="0"/>
              </a:spcBef>
              <a:buFont typeface="Arial" panose="020B0604020202020204" pitchFamily="34" charset="0"/>
              <a:buChar char="•"/>
            </a:pPr>
            <a:endParaRPr lang="en-US" sz="2000" b="0" i="0" dirty="0" smtClean="0">
              <a:solidFill>
                <a:srgbClr val="333333"/>
              </a:solidFill>
              <a:effectLst/>
              <a:latin typeface="Times New Roman" panose="02020603050405020304" pitchFamily="18" charset="0"/>
              <a:cs typeface="Times New Roman" panose="02020603050405020304" pitchFamily="18" charset="0"/>
            </a:endParaRPr>
          </a:p>
          <a:p>
            <a:pPr marL="285750" indent="-285750" eaLnBrk="1" hangingPunct="1">
              <a:lnSpc>
                <a:spcPct val="150000"/>
              </a:lnSpc>
              <a:spcBef>
                <a:spcPct val="0"/>
              </a:spcBef>
              <a:buFont typeface="Arial" panose="020B0604020202020204" pitchFamily="34" charset="0"/>
              <a:buChar char="•"/>
            </a:pPr>
            <a:r>
              <a:rPr lang="en-US" sz="2000" b="0" i="0" dirty="0" smtClean="0">
                <a:solidFill>
                  <a:srgbClr val="333333"/>
                </a:solidFill>
                <a:effectLst/>
                <a:latin typeface="Times New Roman" panose="02020603050405020304" pitchFamily="18" charset="0"/>
                <a:cs typeface="Times New Roman" panose="02020603050405020304" pitchFamily="18" charset="0"/>
              </a:rPr>
              <a:t>Movie Dataset Analysis </a:t>
            </a:r>
            <a:r>
              <a:rPr lang="en-US" sz="2000" dirty="0" smtClean="0">
                <a:solidFill>
                  <a:srgbClr val="333333"/>
                </a:solidFill>
                <a:latin typeface="Times New Roman" panose="02020603050405020304" pitchFamily="18" charset="0"/>
                <a:cs typeface="Times New Roman" panose="02020603050405020304" pitchFamily="18" charset="0"/>
              </a:rPr>
              <a:t>has been showed as a pipeline throughout this project.</a:t>
            </a:r>
            <a:r>
              <a:rPr lang="en-US" sz="2000" b="0" i="0" dirty="0" smtClean="0">
                <a:solidFill>
                  <a:srgbClr val="333333"/>
                </a:solidFill>
                <a:effectLst/>
                <a:latin typeface="Times New Roman" panose="02020603050405020304" pitchFamily="18" charset="0"/>
                <a:cs typeface="Times New Roman" panose="02020603050405020304" pitchFamily="18" charset="0"/>
              </a:rPr>
              <a:t> </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285750" indent="-285750" eaLnBrk="1" hangingPunct="1">
              <a:lnSpc>
                <a:spcPct val="150000"/>
              </a:lnSpc>
              <a:spcBef>
                <a:spcPct val="0"/>
              </a:spcBef>
              <a:buFont typeface="Arial" panose="020B0604020202020204" pitchFamily="34" charset="0"/>
              <a:buChar char="•"/>
            </a:pPr>
            <a:r>
              <a:rPr lang="en-US" sz="2000" b="0" i="0" dirty="0" smtClean="0">
                <a:solidFill>
                  <a:srgbClr val="333333"/>
                </a:solidFill>
                <a:effectLst/>
                <a:latin typeface="Times New Roman" panose="02020603050405020304" pitchFamily="18" charset="0"/>
                <a:cs typeface="Times New Roman" panose="02020603050405020304" pitchFamily="18" charset="0"/>
              </a:rPr>
              <a:t>The dataset collected consist of various movies and their info along with their credits.</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285750" indent="-285750">
              <a:lnSpc>
                <a:spcPct val="150000"/>
              </a:lnSpc>
              <a:spcBef>
                <a:spcPct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divided our project into multiple phases — similar to a real-world data pipeline</a:t>
            </a:r>
            <a:r>
              <a:rPr lang="en-US" sz="2000" dirty="0" smtClean="0">
                <a:latin typeface="Times New Roman" panose="02020603050405020304" pitchFamily="18" charset="0"/>
                <a:cs typeface="Times New Roman" panose="02020603050405020304" pitchFamily="18" charset="0"/>
              </a:rPr>
              <a:t>.</a:t>
            </a:r>
          </a:p>
          <a:p>
            <a:pPr marL="285750" indent="-285750">
              <a:lnSpc>
                <a:spcPct val="150000"/>
              </a:lnSpc>
              <a:spcBef>
                <a:spcPct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started with raw datasets, then moved through stages of ingestion, cleaning, transformation, loading, and </a:t>
            </a:r>
            <a:r>
              <a:rPr lang="en-US" sz="2000" dirty="0" smtClean="0">
                <a:latin typeface="Times New Roman" panose="02020603050405020304" pitchFamily="18" charset="0"/>
                <a:cs typeface="Times New Roman" panose="02020603050405020304" pitchFamily="18" charset="0"/>
              </a:rPr>
              <a:t>analysis.</a:t>
            </a:r>
          </a:p>
          <a:p>
            <a:pPr marL="285750" indent="-285750">
              <a:lnSpc>
                <a:spcPct val="150000"/>
              </a:lnSpc>
              <a:spcBef>
                <a:spcPct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Each of these stages was implemented in a separate Python script to keep our code modular and maintainable</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b="0" i="0" dirty="0">
              <a:solidFill>
                <a:srgbClr val="333333"/>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4CDD875-2E4A-D59E-23B8-1E90B46FD2FC}"/>
              </a:ext>
            </a:extLst>
          </p:cNvPr>
          <p:cNvPicPr>
            <a:picLocks noChangeAspect="1"/>
          </p:cNvPicPr>
          <p:nvPr/>
        </p:nvPicPr>
        <p:blipFill>
          <a:blip r:embed="rId3"/>
          <a:stretch>
            <a:fillRect/>
          </a:stretch>
        </p:blipFill>
        <p:spPr>
          <a:xfrm>
            <a:off x="0" y="0"/>
            <a:ext cx="1676545" cy="6934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D5DA7-701F-48C9-89E0-2DB8CE22358A}"/>
              </a:ext>
            </a:extLst>
          </p:cNvPr>
          <p:cNvSpPr>
            <a:spLocks noGrp="1"/>
          </p:cNvSpPr>
          <p:nvPr>
            <p:ph type="title"/>
          </p:nvPr>
        </p:nvSpPr>
        <p:spPr/>
        <p:txBody>
          <a:bodyPr>
            <a:normAutofit/>
          </a:bodyPr>
          <a:lstStyle/>
          <a:p>
            <a:r>
              <a:rPr lang="en-US" sz="3600" b="1" dirty="0">
                <a:solidFill>
                  <a:srgbClr val="C00000"/>
                </a:solidFill>
                <a:latin typeface="Times New Roman"/>
                <a:ea typeface="Times New Roman"/>
                <a:cs typeface="Times New Roman"/>
                <a:sym typeface="Times New Roman"/>
              </a:rPr>
              <a:t>Objectives</a:t>
            </a:r>
            <a:endParaRPr lang="en-IN" sz="3600" dirty="0"/>
          </a:p>
        </p:txBody>
      </p:sp>
      <p:sp>
        <p:nvSpPr>
          <p:cNvPr id="3" name="Text Placeholder 2">
            <a:extLst>
              <a:ext uri="{FF2B5EF4-FFF2-40B4-BE49-F238E27FC236}">
                <a16:creationId xmlns:a16="http://schemas.microsoft.com/office/drawing/2014/main" id="{DD98B451-1A39-41FC-871D-A98781CBE423}"/>
              </a:ext>
            </a:extLst>
          </p:cNvPr>
          <p:cNvSpPr>
            <a:spLocks noGrp="1"/>
          </p:cNvSpPr>
          <p:nvPr>
            <p:ph type="body" idx="1"/>
          </p:nvPr>
        </p:nvSpPr>
        <p:spPr>
          <a:xfrm>
            <a:off x="457200" y="1508919"/>
            <a:ext cx="8229600" cy="4756150"/>
          </a:xfrm>
        </p:spPr>
        <p:txBody>
          <a:bodyPr>
            <a:normAutofit lnSpcReduction="10000"/>
          </a:bodyPr>
          <a:lstStyle/>
          <a:p>
            <a:pPr>
              <a:lnSpc>
                <a:spcPct val="150000"/>
              </a:lnSpc>
            </a:pPr>
            <a:r>
              <a:rPr lang="en-US" sz="2000" dirty="0">
                <a:latin typeface="Times New Roman" panose="02020603050405020304" pitchFamily="18" charset="0"/>
                <a:cs typeface="Times New Roman" panose="02020603050405020304" pitchFamily="18" charset="0"/>
              </a:rPr>
              <a:t>To simulate a real-world data engineering workflow by building an end-to-end movie data pipeline</a:t>
            </a:r>
            <a:r>
              <a:rPr lang="en-US" sz="2000" dirty="0" smtClean="0">
                <a:latin typeface="Times New Roman" panose="02020603050405020304" pitchFamily="18" charset="0"/>
                <a:cs typeface="Times New Roman" panose="02020603050405020304" pitchFamily="18" charset="0"/>
              </a:rPr>
              <a:t>.</a:t>
            </a:r>
          </a:p>
          <a:p>
            <a:pPr>
              <a:lnSpc>
                <a:spcPct val="150000"/>
              </a:lnSpc>
            </a:pPr>
            <a:r>
              <a:rPr lang="en-US" sz="2000" dirty="0">
                <a:latin typeface="Times New Roman" panose="02020603050405020304" pitchFamily="18" charset="0"/>
                <a:cs typeface="Times New Roman" panose="02020603050405020304" pitchFamily="18" charset="0"/>
              </a:rPr>
              <a:t>To ingest raw movie datasets (TMDB Movies and Credits) using Python and Pandas</a:t>
            </a:r>
            <a:r>
              <a:rPr lang="en-US" sz="2000" dirty="0" smtClean="0">
                <a:latin typeface="Times New Roman" panose="02020603050405020304" pitchFamily="18" charset="0"/>
                <a:cs typeface="Times New Roman" panose="02020603050405020304" pitchFamily="18" charset="0"/>
              </a:rPr>
              <a:t>.</a:t>
            </a:r>
          </a:p>
          <a:p>
            <a:pPr>
              <a:lnSpc>
                <a:spcPct val="150000"/>
              </a:lnSpc>
            </a:pPr>
            <a:r>
              <a:rPr lang="en-US" sz="2000" dirty="0">
                <a:latin typeface="Times New Roman" panose="02020603050405020304" pitchFamily="18" charset="0"/>
                <a:cs typeface="Times New Roman" panose="02020603050405020304" pitchFamily="18" charset="0"/>
              </a:rPr>
              <a:t>To analyze the data by running SQL queries to extract insights such as top genres and revenue trends</a:t>
            </a:r>
            <a:r>
              <a:rPr lang="en-US" sz="2000" dirty="0" smtClean="0">
                <a:latin typeface="Times New Roman" panose="02020603050405020304" pitchFamily="18" charset="0"/>
                <a:cs typeface="Times New Roman" panose="02020603050405020304" pitchFamily="18" charset="0"/>
              </a:rPr>
              <a:t>.</a:t>
            </a:r>
          </a:p>
          <a:p>
            <a:pPr>
              <a:lnSpc>
                <a:spcPct val="150000"/>
              </a:lnSpc>
            </a:pPr>
            <a:r>
              <a:rPr lang="en-US" sz="2000" dirty="0">
                <a:latin typeface="Times New Roman" panose="02020603050405020304" pitchFamily="18" charset="0"/>
                <a:cs typeface="Times New Roman" panose="02020603050405020304" pitchFamily="18" charset="0"/>
              </a:rPr>
              <a:t>To visualize insights using graphs and charts for better understanding of movie performance patterns.</a:t>
            </a:r>
            <a:endParaRPr lang="en-US" sz="2000" dirty="0" smtClean="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To document and version control the entire pipeline using Git and GitHub for reproducibility</a:t>
            </a:r>
            <a:r>
              <a:rPr lang="en-US" sz="2000" dirty="0" smtClean="0">
                <a:latin typeface="Times New Roman" panose="02020603050405020304" pitchFamily="18" charset="0"/>
                <a:cs typeface="Times New Roman" panose="02020603050405020304" pitchFamily="18" charset="0"/>
              </a:rPr>
              <a:t>.</a:t>
            </a:r>
          </a:p>
          <a:p>
            <a:pPr>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1BA40F7-2185-47F4-8D81-00B8C3293116}"/>
              </a:ext>
            </a:extLst>
          </p:cNvPr>
          <p:cNvSpPr>
            <a:spLocks noGrp="1"/>
          </p:cNvSpPr>
          <p:nvPr>
            <p:ph type="ftr" idx="11"/>
          </p:nvPr>
        </p:nvSpPr>
        <p:spPr/>
        <p:txBody>
          <a:bodyPr/>
          <a:lstStyle/>
          <a:p>
            <a:r>
              <a:rPr lang="en-US" dirty="0"/>
              <a:t>Second Review</a:t>
            </a:r>
          </a:p>
        </p:txBody>
      </p:sp>
      <p:sp>
        <p:nvSpPr>
          <p:cNvPr id="5" name="Slide Number Placeholder 4">
            <a:extLst>
              <a:ext uri="{FF2B5EF4-FFF2-40B4-BE49-F238E27FC236}">
                <a16:creationId xmlns:a16="http://schemas.microsoft.com/office/drawing/2014/main" id="{1DB72A1A-0D7D-4646-AD76-7FD3318FC5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pic>
        <p:nvPicPr>
          <p:cNvPr id="6" name="Picture 5">
            <a:extLst>
              <a:ext uri="{FF2B5EF4-FFF2-40B4-BE49-F238E27FC236}">
                <a16:creationId xmlns:a16="http://schemas.microsoft.com/office/drawing/2014/main" id="{3D539FB3-47EA-9ECF-7830-90BAEFDDD0D2}"/>
              </a:ext>
            </a:extLst>
          </p:cNvPr>
          <p:cNvPicPr>
            <a:picLocks noChangeAspect="1"/>
          </p:cNvPicPr>
          <p:nvPr/>
        </p:nvPicPr>
        <p:blipFill>
          <a:blip r:embed="rId2"/>
          <a:stretch>
            <a:fillRect/>
          </a:stretch>
        </p:blipFill>
        <p:spPr>
          <a:xfrm>
            <a:off x="0" y="52840"/>
            <a:ext cx="1676545" cy="693480"/>
          </a:xfrm>
          <a:prstGeom prst="rect">
            <a:avLst/>
          </a:prstGeom>
        </p:spPr>
      </p:pic>
    </p:spTree>
    <p:extLst>
      <p:ext uri="{BB962C8B-B14F-4D97-AF65-F5344CB8AC3E}">
        <p14:creationId xmlns:p14="http://schemas.microsoft.com/office/powerpoint/2010/main" val="1752142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Times New Roman" panose="02020603050405020304" pitchFamily="18" charset="0"/>
                <a:cs typeface="Times New Roman" panose="02020603050405020304" pitchFamily="18" charset="0"/>
              </a:rPr>
              <a:t>Life Cycle</a:t>
            </a:r>
            <a:endParaRPr lang="en-US" b="1" dirty="0">
              <a:solidFill>
                <a:srgbClr val="C00000"/>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idx="11"/>
          </p:nvPr>
        </p:nvSpPr>
        <p:spPr/>
        <p:txBody>
          <a:bodyPr/>
          <a:lstStyle/>
          <a:p>
            <a:r>
              <a:rPr lang="en-US" smtClean="0"/>
              <a:t>First Review</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pic>
        <p:nvPicPr>
          <p:cNvPr id="6" name="Content Placeholder 9" descr="Screenshot 2025-06-18 144035.jpg"/>
          <p:cNvPicPr>
            <a:picLocks noGrp="1" noChangeAspect="1"/>
          </p:cNvPicPr>
          <p:nvPr>
            <p:ph idx="1"/>
          </p:nvPr>
        </p:nvPicPr>
        <p:blipFill>
          <a:blip r:embed="rId2" cstate="print"/>
          <a:stretch>
            <a:fillRect/>
          </a:stretch>
        </p:blipFill>
        <p:spPr>
          <a:xfrm>
            <a:off x="580210" y="1417637"/>
            <a:ext cx="8129926" cy="4550025"/>
          </a:xfrm>
        </p:spPr>
      </p:pic>
    </p:spTree>
    <p:extLst>
      <p:ext uri="{BB962C8B-B14F-4D97-AF65-F5344CB8AC3E}">
        <p14:creationId xmlns:p14="http://schemas.microsoft.com/office/powerpoint/2010/main" val="4027837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Times New Roman" panose="02020603050405020304" pitchFamily="18" charset="0"/>
                <a:cs typeface="Times New Roman" panose="02020603050405020304" pitchFamily="18" charset="0"/>
              </a:rPr>
              <a:t>Modules </a:t>
            </a:r>
            <a:endParaRPr lang="en-IN" dirty="0"/>
          </a:p>
        </p:txBody>
      </p:sp>
      <p:sp>
        <p:nvSpPr>
          <p:cNvPr id="3" name="Text Placeholder 2"/>
          <p:cNvSpPr>
            <a:spLocks noGrp="1"/>
          </p:cNvSpPr>
          <p:nvPr>
            <p:ph type="body" idx="1"/>
          </p:nvPr>
        </p:nvSpPr>
        <p:spPr>
          <a:xfrm>
            <a:off x="457200" y="1417638"/>
            <a:ext cx="8229600" cy="4525963"/>
          </a:xfrm>
        </p:spPr>
        <p:txBody>
          <a:bodyPr>
            <a:normAutofit/>
          </a:bodyPr>
          <a:lstStyle/>
          <a:p>
            <a:r>
              <a:rPr lang="en-IN" sz="2000" dirty="0" smtClean="0">
                <a:latin typeface="Times New Roman" panose="02020603050405020304" pitchFamily="18" charset="0"/>
                <a:cs typeface="Times New Roman" panose="02020603050405020304" pitchFamily="18" charset="0"/>
              </a:rPr>
              <a:t>Phase 1: </a:t>
            </a:r>
            <a:br>
              <a:rPr lang="en-IN" sz="2000" dirty="0" smtClean="0">
                <a:latin typeface="Times New Roman" panose="02020603050405020304" pitchFamily="18" charset="0"/>
                <a:cs typeface="Times New Roman" panose="02020603050405020304" pitchFamily="18" charset="0"/>
              </a:rPr>
            </a:br>
            <a:endParaRPr lang="en-IN"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The first phase is </a:t>
            </a:r>
            <a:r>
              <a:rPr lang="en-IN" sz="2000" b="1" dirty="0" smtClean="0">
                <a:latin typeface="Times New Roman" panose="02020603050405020304" pitchFamily="18" charset="0"/>
                <a:cs typeface="Times New Roman" panose="02020603050405020304" pitchFamily="18" charset="0"/>
              </a:rPr>
              <a:t>Data Ingestion</a:t>
            </a:r>
            <a:r>
              <a:rPr lang="en-IN" sz="2000" dirty="0" smtClean="0">
                <a:latin typeface="Times New Roman" panose="02020603050405020304" pitchFamily="18" charset="0"/>
                <a:cs typeface="Times New Roman" panose="02020603050405020304" pitchFamily="18" charset="0"/>
              </a:rPr>
              <a:t>, where we load our datasets – ‘tmdb_5000_movies.csv’ and ‘tmdb_5000_credits.csv’</a:t>
            </a:r>
          </a:p>
          <a:p>
            <a:pPr>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We used Python’s Pandas library to read these CSV files and perform some basic exploration like checking their size, column names, and missing values</a:t>
            </a:r>
          </a:p>
          <a:p>
            <a:pPr marL="114300" indent="0">
              <a:buNone/>
            </a:pP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 Phase 2:</a:t>
            </a:r>
          </a:p>
          <a:p>
            <a:pPr>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The second phase is </a:t>
            </a:r>
            <a:r>
              <a:rPr lang="en-IN" sz="2000" b="1" dirty="0" smtClean="0">
                <a:latin typeface="Times New Roman" panose="02020603050405020304" pitchFamily="18" charset="0"/>
                <a:cs typeface="Times New Roman" panose="02020603050405020304" pitchFamily="18" charset="0"/>
              </a:rPr>
              <a:t>Data cleaning and integration – </a:t>
            </a:r>
            <a:r>
              <a:rPr lang="en-IN" sz="2000" dirty="0" smtClean="0">
                <a:latin typeface="Times New Roman" panose="02020603050405020304" pitchFamily="18" charset="0"/>
                <a:cs typeface="Times New Roman" panose="02020603050405020304" pitchFamily="18" charset="0"/>
              </a:rPr>
              <a:t>in this phase we have merged both the datasets using the common </a:t>
            </a:r>
            <a:r>
              <a:rPr lang="en-IN" sz="2000" b="1" dirty="0" err="1" smtClean="0">
                <a:latin typeface="Times New Roman" panose="02020603050405020304" pitchFamily="18" charset="0"/>
                <a:cs typeface="Times New Roman" panose="02020603050405020304" pitchFamily="18" charset="0"/>
              </a:rPr>
              <a:t>movie_id</a:t>
            </a:r>
            <a:r>
              <a:rPr lang="en-IN" sz="2000" dirty="0" smtClean="0">
                <a:latin typeface="Times New Roman" panose="02020603050405020304" pitchFamily="18" charset="0"/>
                <a:cs typeface="Times New Roman" panose="02020603050405020304" pitchFamily="18" charset="0"/>
              </a:rPr>
              <a:t> column</a:t>
            </a:r>
          </a:p>
          <a:p>
            <a:pPr>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Handled missing values, calculated metrics like profit, revenue, etc…</a:t>
            </a:r>
            <a:endParaRPr lang="en-IN"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idx="11"/>
          </p:nvPr>
        </p:nvSpPr>
        <p:spPr/>
        <p:txBody>
          <a:bodyPr/>
          <a:lstStyle/>
          <a:p>
            <a:r>
              <a:rPr lang="en-US" dirty="0"/>
              <a:t>Second Review</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pic>
        <p:nvPicPr>
          <p:cNvPr id="7" name="Picture 6">
            <a:extLst>
              <a:ext uri="{FF2B5EF4-FFF2-40B4-BE49-F238E27FC236}">
                <a16:creationId xmlns:a16="http://schemas.microsoft.com/office/drawing/2014/main" id="{077BC3D8-E39D-DD93-C2AD-6309C2B04629}"/>
              </a:ext>
            </a:extLst>
          </p:cNvPr>
          <p:cNvPicPr>
            <a:picLocks noChangeAspect="1"/>
          </p:cNvPicPr>
          <p:nvPr/>
        </p:nvPicPr>
        <p:blipFill>
          <a:blip r:embed="rId2"/>
          <a:stretch>
            <a:fillRect/>
          </a:stretch>
        </p:blipFill>
        <p:spPr>
          <a:xfrm>
            <a:off x="0" y="44451"/>
            <a:ext cx="1676545" cy="693480"/>
          </a:xfrm>
          <a:prstGeom prst="rect">
            <a:avLst/>
          </a:prstGeom>
        </p:spPr>
      </p:pic>
    </p:spTree>
    <p:extLst>
      <p:ext uri="{BB962C8B-B14F-4D97-AF65-F5344CB8AC3E}">
        <p14:creationId xmlns:p14="http://schemas.microsoft.com/office/powerpoint/2010/main" val="774790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C00000"/>
                </a:solidFill>
                <a:latin typeface="Times New Roman" panose="02020603050405020304" pitchFamily="18" charset="0"/>
                <a:cs typeface="Times New Roman" panose="02020603050405020304" pitchFamily="18" charset="0"/>
              </a:rPr>
              <a:t>Cont…</a:t>
            </a:r>
            <a:endParaRPr lang="en-US" b="1" dirty="0">
              <a:solidFill>
                <a:srgbClr val="C0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624012"/>
            <a:ext cx="8229600" cy="4525963"/>
          </a:xfrm>
        </p:spPr>
        <p:txBody>
          <a:bodyPr/>
          <a:lstStyle/>
          <a:p>
            <a:r>
              <a:rPr lang="en-US" sz="2000" dirty="0" smtClean="0">
                <a:latin typeface="Times New Roman" panose="02020603050405020304" pitchFamily="18" charset="0"/>
                <a:cs typeface="Times New Roman" panose="02020603050405020304" pitchFamily="18" charset="0"/>
              </a:rPr>
              <a:t>Phase 3:</a:t>
            </a:r>
          </a:p>
          <a:p>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Data Loading </a:t>
            </a:r>
            <a:r>
              <a:rPr lang="en-US" sz="2000" dirty="0" smtClean="0">
                <a:latin typeface="Times New Roman" panose="02020603050405020304" pitchFamily="18" charset="0"/>
                <a:cs typeface="Times New Roman" panose="02020603050405020304" pitchFamily="18" charset="0"/>
              </a:rPr>
              <a:t>– Storing final dataset into a database for analysis.</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Used SQLite – a lightweight relational database, and SQLAlchemy, which acts as a bridge between Python and SQL.</a:t>
            </a:r>
          </a:p>
          <a:p>
            <a:pPr marL="114300" indent="0">
              <a:buNone/>
            </a:pP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Phase 4:</a:t>
            </a:r>
          </a:p>
          <a:p>
            <a:pPr marL="114300" indent="0">
              <a:buNone/>
            </a:pP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Finally, we performed </a:t>
            </a:r>
            <a:r>
              <a:rPr lang="en-US" sz="2000" b="1" dirty="0" smtClean="0">
                <a:latin typeface="Times New Roman" panose="02020603050405020304" pitchFamily="18" charset="0"/>
                <a:cs typeface="Times New Roman" panose="02020603050405020304" pitchFamily="18" charset="0"/>
              </a:rPr>
              <a:t>Data Analysis </a:t>
            </a:r>
            <a:r>
              <a:rPr lang="en-US" sz="2000" dirty="0" smtClean="0">
                <a:latin typeface="Times New Roman" panose="02020603050405020304" pitchFamily="18" charset="0"/>
                <a:cs typeface="Times New Roman" panose="02020603050405020304" pitchFamily="18" charset="0"/>
              </a:rPr>
              <a:t>using SQL queries and visualizations.</a:t>
            </a:r>
          </a:p>
        </p:txBody>
      </p:sp>
      <p:sp>
        <p:nvSpPr>
          <p:cNvPr id="4" name="Footer Placeholder 3"/>
          <p:cNvSpPr>
            <a:spLocks noGrp="1"/>
          </p:cNvSpPr>
          <p:nvPr>
            <p:ph type="ftr" idx="11"/>
          </p:nvPr>
        </p:nvSpPr>
        <p:spPr/>
        <p:txBody>
          <a:bodyPr/>
          <a:lstStyle/>
          <a:p>
            <a:r>
              <a:rPr lang="en-US" smtClean="0"/>
              <a:t>First Review</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Tree>
    <p:extLst>
      <p:ext uri="{BB962C8B-B14F-4D97-AF65-F5344CB8AC3E}">
        <p14:creationId xmlns:p14="http://schemas.microsoft.com/office/powerpoint/2010/main" val="4226006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be5877a5fb_0_63"/>
          <p:cNvSpPr txBox="1">
            <a:spLocks noGrp="1"/>
          </p:cNvSpPr>
          <p:nvPr>
            <p:ph type="title"/>
          </p:nvPr>
        </p:nvSpPr>
        <p:spPr>
          <a:xfrm>
            <a:off x="457200" y="4570"/>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dirty="0" smtClean="0">
                <a:solidFill>
                  <a:srgbClr val="C00000"/>
                </a:solidFill>
                <a:latin typeface="Times New Roman"/>
                <a:ea typeface="Times New Roman"/>
                <a:cs typeface="Times New Roman"/>
                <a:sym typeface="Times New Roman"/>
              </a:rPr>
              <a:t>Tools and Technology</a:t>
            </a:r>
            <a:endParaRPr sz="4800" b="1" dirty="0">
              <a:solidFill>
                <a:srgbClr val="C00000"/>
              </a:solidFill>
              <a:latin typeface="Times New Roman"/>
              <a:ea typeface="Times New Roman"/>
              <a:cs typeface="Times New Roman"/>
              <a:sym typeface="Times New Roman"/>
            </a:endParaRPr>
          </a:p>
        </p:txBody>
      </p:sp>
      <p:sp>
        <p:nvSpPr>
          <p:cNvPr id="258" name="Google Shape;258;gbe5877a5fb_0_63"/>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7</a:t>
            </a:fld>
            <a:endParaRPr/>
          </a:p>
        </p:txBody>
      </p:sp>
      <p:sp>
        <p:nvSpPr>
          <p:cNvPr id="259" name="Google Shape;259;gbe5877a5fb_0_63"/>
          <p:cNvSpPr txBox="1">
            <a:spLocks noGrp="1"/>
          </p:cNvSpPr>
          <p:nvPr>
            <p:ph type="body" idx="1"/>
          </p:nvPr>
        </p:nvSpPr>
        <p:spPr>
          <a:xfrm>
            <a:off x="96925" y="1633650"/>
            <a:ext cx="9046800" cy="5087700"/>
          </a:xfrm>
          <a:prstGeom prst="rect">
            <a:avLst/>
          </a:prstGeom>
        </p:spPr>
        <p:txBody>
          <a:bodyPr spcFirstLastPara="1" wrap="square" lIns="91425" tIns="45700" rIns="91425" bIns="45700" anchor="t" anchorCtr="0">
            <a:normAutofit/>
          </a:bodyPr>
          <a:lstStyle/>
          <a:p>
            <a:pPr marL="0" lvl="0" indent="0" algn="just" rtl="0">
              <a:lnSpc>
                <a:spcPct val="150000"/>
              </a:lnSpc>
              <a:spcBef>
                <a:spcPts val="600"/>
              </a:spcBef>
              <a:spcAft>
                <a:spcPts val="0"/>
              </a:spcAft>
              <a:buNone/>
            </a:pPr>
            <a:endParaRPr sz="6846" dirty="0">
              <a:latin typeface="Times New Roman"/>
              <a:ea typeface="Times New Roman"/>
              <a:cs typeface="Times New Roman"/>
              <a:sym typeface="Times New Roman"/>
            </a:endParaRPr>
          </a:p>
          <a:p>
            <a:pPr marL="0" lvl="0" indent="0" algn="l" rtl="0">
              <a:lnSpc>
                <a:spcPct val="115000"/>
              </a:lnSpc>
              <a:spcBef>
                <a:spcPts val="500"/>
              </a:spcBef>
              <a:spcAft>
                <a:spcPts val="0"/>
              </a:spcAft>
              <a:buNone/>
            </a:pPr>
            <a:endParaRPr sz="5610" b="1" dirty="0">
              <a:latin typeface="Times New Roman"/>
              <a:ea typeface="Times New Roman"/>
              <a:cs typeface="Times New Roman"/>
              <a:sym typeface="Times New Roman"/>
            </a:endParaRPr>
          </a:p>
        </p:txBody>
      </p:sp>
      <p:sp>
        <p:nvSpPr>
          <p:cNvPr id="5" name="Footer Placeholder 4"/>
          <p:cNvSpPr>
            <a:spLocks noGrp="1"/>
          </p:cNvSpPr>
          <p:nvPr>
            <p:ph type="ftr" idx="11"/>
          </p:nvPr>
        </p:nvSpPr>
        <p:spPr/>
        <p:txBody>
          <a:bodyPr/>
          <a:lstStyle/>
          <a:p>
            <a:r>
              <a:rPr lang="en-US" dirty="0"/>
              <a:t>Second Review</a:t>
            </a:r>
          </a:p>
        </p:txBody>
      </p:sp>
      <p:sp>
        <p:nvSpPr>
          <p:cNvPr id="7" name="TextBox 6">
            <a:extLst>
              <a:ext uri="{FF2B5EF4-FFF2-40B4-BE49-F238E27FC236}">
                <a16:creationId xmlns:a16="http://schemas.microsoft.com/office/drawing/2014/main" id="{EFE55330-901D-400A-9947-929DAF458F88}"/>
              </a:ext>
            </a:extLst>
          </p:cNvPr>
          <p:cNvSpPr txBox="1"/>
          <p:nvPr/>
        </p:nvSpPr>
        <p:spPr>
          <a:xfrm>
            <a:off x="457200" y="1037037"/>
            <a:ext cx="8229600" cy="627864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000" b="1" dirty="0" smtClean="0">
                <a:latin typeface="Times New Roman" panose="02020603050405020304" pitchFamily="18" charset="0"/>
                <a:cs typeface="Times New Roman" panose="02020603050405020304" pitchFamily="18" charset="0"/>
              </a:rPr>
              <a:t>Python</a:t>
            </a:r>
            <a:r>
              <a:rPr lang="en-IN" sz="2400" dirty="0" smtClean="0">
                <a:latin typeface="Times New Roman" panose="02020603050405020304" pitchFamily="18" charset="0"/>
                <a:cs typeface="Times New Roman" panose="02020603050405020304" pitchFamily="18" charset="0"/>
              </a:rPr>
              <a:t>:</a:t>
            </a:r>
          </a:p>
          <a:p>
            <a:pPr>
              <a:lnSpc>
                <a:spcPct val="150000"/>
              </a:lnSpc>
            </a:pPr>
            <a:r>
              <a:rPr lang="en-US" sz="1800" dirty="0">
                <a:latin typeface="Times New Roman" panose="02020603050405020304" pitchFamily="18" charset="0"/>
                <a:cs typeface="Times New Roman" panose="02020603050405020304" pitchFamily="18" charset="0"/>
              </a:rPr>
              <a:t>Python is the primary programming language used for building the data pipeline. Its rich ecosystem of libraries makes tasks like data ingestion, cleaning, and transformation easier. It is highly readable and widely used in data engineering and analytics. Python scripts handle reading CSV/Excel files, processing movie and credit datasets, and preparing them for analysis</a:t>
            </a:r>
            <a:r>
              <a:rPr lang="en-US" sz="1800" dirty="0" smtClean="0">
                <a:latin typeface="Times New Roman" panose="02020603050405020304" pitchFamily="18" charset="0"/>
                <a:cs typeface="Times New Roman" panose="02020603050405020304" pitchFamily="18" charset="0"/>
              </a:rPr>
              <a:t>.</a:t>
            </a:r>
          </a:p>
          <a:p>
            <a:pPr marL="342900" indent="-342900">
              <a:lnSpc>
                <a:spcPct val="150000"/>
              </a:lnSpc>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Pandas</a:t>
            </a:r>
            <a:r>
              <a:rPr lang="en-US" sz="2000" dirty="0" smtClean="0">
                <a:latin typeface="Times New Roman" panose="02020603050405020304" pitchFamily="18" charset="0"/>
                <a:cs typeface="Times New Roman" panose="02020603050405020304" pitchFamily="18" charset="0"/>
              </a:rPr>
              <a:t>:</a:t>
            </a:r>
          </a:p>
          <a:p>
            <a:pPr>
              <a:lnSpc>
                <a:spcPct val="150000"/>
              </a:lnSpc>
            </a:pPr>
            <a:r>
              <a:rPr lang="en-US" sz="1800" dirty="0">
                <a:latin typeface="Times New Roman" panose="02020603050405020304" pitchFamily="18" charset="0"/>
                <a:cs typeface="Times New Roman" panose="02020603050405020304" pitchFamily="18" charset="0"/>
              </a:rPr>
              <a:t>Pandas is a Python library for data manipulation and analysis. It allows efficient handling of structured data, such as CSVs, and provides tools for filtering, grouping, and aggregating data. In the pipeline, Pandas is used to clean, merge, and transform movie and credit datasets. Its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structure simplifies data operations and analysis.</a:t>
            </a:r>
            <a:endParaRPr lang="en-US" sz="1800" dirty="0" smtClean="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a:lnSpc>
                <a:spcPct val="150000"/>
              </a:lnSpc>
            </a:pPr>
            <a:endParaRPr lang="en-IN" sz="2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4AAF50E5-60B9-B8C3-3233-973787503F4D}"/>
              </a:ext>
            </a:extLst>
          </p:cNvPr>
          <p:cNvPicPr>
            <a:picLocks noChangeAspect="1"/>
          </p:cNvPicPr>
          <p:nvPr/>
        </p:nvPicPr>
        <p:blipFill>
          <a:blip r:embed="rId3"/>
          <a:stretch>
            <a:fillRect/>
          </a:stretch>
        </p:blipFill>
        <p:spPr>
          <a:xfrm>
            <a:off x="0" y="52840"/>
            <a:ext cx="1676545" cy="693480"/>
          </a:xfrm>
          <a:prstGeom prst="rect">
            <a:avLst/>
          </a:prstGeom>
        </p:spPr>
      </p:pic>
    </p:spTree>
    <p:extLst>
      <p:ext uri="{BB962C8B-B14F-4D97-AF65-F5344CB8AC3E}">
        <p14:creationId xmlns:p14="http://schemas.microsoft.com/office/powerpoint/2010/main" val="1470980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C00000"/>
                </a:solidFill>
                <a:latin typeface="Times New Roman" panose="02020603050405020304" pitchFamily="18" charset="0"/>
                <a:cs typeface="Times New Roman" panose="02020603050405020304" pitchFamily="18" charset="0"/>
              </a:rPr>
              <a:t>Cont…</a:t>
            </a:r>
            <a:endParaRPr lang="en-US" b="1" dirty="0">
              <a:solidFill>
                <a:srgbClr val="C0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fontScale="92500" lnSpcReduction="10000"/>
          </a:bodyPr>
          <a:lstStyle/>
          <a:p>
            <a:r>
              <a:rPr lang="en-US" sz="2000" b="1" dirty="0" smtClean="0">
                <a:latin typeface="Times New Roman" panose="02020603050405020304" pitchFamily="18" charset="0"/>
                <a:cs typeface="Times New Roman" panose="02020603050405020304" pitchFamily="18" charset="0"/>
              </a:rPr>
              <a:t>SQLite:</a:t>
            </a:r>
          </a:p>
          <a:p>
            <a:pPr marL="114300" indent="0">
              <a:buNone/>
            </a:pPr>
            <a:r>
              <a:rPr lang="en-US" sz="1800" dirty="0">
                <a:latin typeface="Times New Roman" panose="02020603050405020304" pitchFamily="18" charset="0"/>
                <a:cs typeface="Times New Roman" panose="02020603050405020304" pitchFamily="18" charset="0"/>
              </a:rPr>
              <a:t>SQLite is a lightweight relational database used for storing processed data. It allows querying using SQL and is easy to integrate with Python. In the pipeline, it stores the cleaned movie and credit data, making it easy to retrieve and analyze efficiently</a:t>
            </a:r>
            <a:r>
              <a:rPr lang="en-US" sz="1800" dirty="0" smtClean="0">
                <a:latin typeface="Times New Roman" panose="02020603050405020304" pitchFamily="18" charset="0"/>
                <a:cs typeface="Times New Roman" panose="02020603050405020304" pitchFamily="18" charset="0"/>
              </a:rPr>
              <a:t>.</a:t>
            </a:r>
          </a:p>
          <a:p>
            <a:pPr marL="114300" indent="0">
              <a:buNone/>
            </a:pPr>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SQLAlchemy:</a:t>
            </a:r>
          </a:p>
          <a:p>
            <a:pPr marL="114300" indent="0">
              <a:buNone/>
            </a:pPr>
            <a:r>
              <a:rPr lang="en-US" sz="1800" dirty="0">
                <a:latin typeface="Times New Roman" panose="02020603050405020304" pitchFamily="18" charset="0"/>
                <a:cs typeface="Times New Roman" panose="02020603050405020304" pitchFamily="18" charset="0"/>
              </a:rPr>
              <a:t>SQLAlchemy is a Python library for working with databases using an ORM (Object Relational Mapping) approach. It helps Python interact with SQLite without writing raw SQL for every operation. In the project, it is used to insert, update, and query movie and credit data programmatically</a:t>
            </a:r>
            <a:r>
              <a:rPr lang="en-US" sz="1800" dirty="0" smtClean="0">
                <a:latin typeface="Times New Roman" panose="02020603050405020304" pitchFamily="18" charset="0"/>
                <a:cs typeface="Times New Roman" panose="02020603050405020304" pitchFamily="18" charset="0"/>
              </a:rPr>
              <a:t>.</a:t>
            </a:r>
          </a:p>
          <a:p>
            <a:pPr marL="114300" indent="0">
              <a:buNone/>
            </a:pPr>
            <a:endParaRPr lang="en-US" sz="1800" b="1"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Git and GitHub:</a:t>
            </a:r>
          </a:p>
          <a:p>
            <a:pPr marL="114300" indent="0">
              <a:buNone/>
            </a:pPr>
            <a:r>
              <a:rPr lang="en-US" sz="1900" dirty="0">
                <a:latin typeface="Times New Roman" panose="02020603050405020304" pitchFamily="18" charset="0"/>
                <a:cs typeface="Times New Roman" panose="02020603050405020304" pitchFamily="18" charset="0"/>
              </a:rPr>
              <a:t>Git is a version control system that tracks changes in the project code. GitHub is a cloud-based platform for hosting repositories and collaborating with team members. Together, they help manage code versions, collaborate efficiently, and maintain a backup of the pipeline scripts.</a:t>
            </a:r>
            <a:endParaRPr lang="en-US" sz="1900" b="1" dirty="0" smtClean="0">
              <a:latin typeface="Times New Roman" panose="02020603050405020304" pitchFamily="18" charset="0"/>
              <a:cs typeface="Times New Roman" panose="02020603050405020304" pitchFamily="18" charset="0"/>
            </a:endParaRPr>
          </a:p>
          <a:p>
            <a:endParaRPr lang="en-US" dirty="0"/>
          </a:p>
        </p:txBody>
      </p:sp>
      <p:sp>
        <p:nvSpPr>
          <p:cNvPr id="4" name="Footer Placeholder 3"/>
          <p:cNvSpPr>
            <a:spLocks noGrp="1"/>
          </p:cNvSpPr>
          <p:nvPr>
            <p:ph type="ftr" idx="11"/>
          </p:nvPr>
        </p:nvSpPr>
        <p:spPr/>
        <p:txBody>
          <a:bodyPr/>
          <a:lstStyle/>
          <a:p>
            <a:r>
              <a:rPr lang="en-US" smtClean="0"/>
              <a:t>First Review</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spTree>
    <p:extLst>
      <p:ext uri="{BB962C8B-B14F-4D97-AF65-F5344CB8AC3E}">
        <p14:creationId xmlns:p14="http://schemas.microsoft.com/office/powerpoint/2010/main" val="3530982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7"/>
          <p:cNvSpPr txBox="1">
            <a:spLocks noGrp="1"/>
          </p:cNvSpPr>
          <p:nvPr>
            <p:ph type="title"/>
          </p:nvPr>
        </p:nvSpPr>
        <p:spPr>
          <a:xfrm>
            <a:off x="0" y="750403"/>
            <a:ext cx="9144000" cy="79908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3600"/>
              <a:buFont typeface="Times New Roman"/>
              <a:buNone/>
            </a:pPr>
            <a:r>
              <a:rPr lang="en-US" sz="3600" b="1" dirty="0">
                <a:solidFill>
                  <a:srgbClr val="C00000"/>
                </a:solidFill>
                <a:latin typeface="Times New Roman"/>
                <a:ea typeface="Times New Roman"/>
                <a:cs typeface="Times New Roman"/>
                <a:sym typeface="Times New Roman"/>
              </a:rPr>
              <a:t>Existing </a:t>
            </a:r>
            <a:r>
              <a:rPr lang="en-US" sz="3600" b="1" dirty="0" smtClean="0">
                <a:solidFill>
                  <a:srgbClr val="C00000"/>
                </a:solidFill>
                <a:latin typeface="Times New Roman"/>
                <a:ea typeface="Times New Roman"/>
                <a:cs typeface="Times New Roman"/>
                <a:sym typeface="Times New Roman"/>
              </a:rPr>
              <a:t>System vs Proposed System  </a:t>
            </a:r>
            <a:endParaRPr dirty="0"/>
          </a:p>
        </p:txBody>
      </p:sp>
      <p:sp>
        <p:nvSpPr>
          <p:cNvPr id="229" name="Google Shape;22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lvl="0"/>
            <a:r>
              <a:rPr lang="en-US" dirty="0"/>
              <a:t>Second Review</a:t>
            </a:r>
            <a:endParaRPr dirty="0"/>
          </a:p>
        </p:txBody>
      </p:sp>
      <p:sp>
        <p:nvSpPr>
          <p:cNvPr id="230" name="Google Shape;23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
        <p:nvSpPr>
          <p:cNvPr id="6" name="TextBox 5">
            <a:extLst>
              <a:ext uri="{FF2B5EF4-FFF2-40B4-BE49-F238E27FC236}">
                <a16:creationId xmlns:a16="http://schemas.microsoft.com/office/drawing/2014/main" id="{6771A496-D285-495B-B5A1-63877CC17724}"/>
              </a:ext>
            </a:extLst>
          </p:cNvPr>
          <p:cNvSpPr txBox="1"/>
          <p:nvPr/>
        </p:nvSpPr>
        <p:spPr>
          <a:xfrm>
            <a:off x="570321" y="1814086"/>
            <a:ext cx="8003357" cy="4031873"/>
          </a:xfrm>
          <a:prstGeom prst="rect">
            <a:avLst/>
          </a:prstGeom>
          <a:noFill/>
        </p:spPr>
        <p:txBody>
          <a:bodyPr wrap="square">
            <a:spAutoFit/>
          </a:bodyPr>
          <a:lstStyle/>
          <a:p>
            <a:pPr marL="171450" indent="-171450" defTabSz="685800" fontAlgn="base">
              <a:lnSpc>
                <a:spcPct val="160000"/>
              </a:lnSpc>
              <a:spcBef>
                <a:spcPct val="0"/>
              </a:spcBef>
              <a:spcAft>
                <a:spcPct val="0"/>
              </a:spcAft>
              <a:buClrTx/>
              <a:buFont typeface="Arial" pitchFamily="34" charset="0"/>
              <a:buChar char="•"/>
            </a:pPr>
            <a:r>
              <a:rPr lang="en-US" sz="2000" b="1" dirty="0">
                <a:latin typeface="Times New Roman" panose="02020603050405020304" pitchFamily="18" charset="0"/>
                <a:cs typeface="Times New Roman" panose="02020603050405020304" pitchFamily="18" charset="0"/>
              </a:rPr>
              <a:t>Existing System:</a:t>
            </a:r>
            <a:r>
              <a:rPr lang="en-US" sz="2000" dirty="0">
                <a:latin typeface="Times New Roman" panose="02020603050405020304" pitchFamily="18" charset="0"/>
                <a:cs typeface="Times New Roman" panose="02020603050405020304" pitchFamily="18" charset="0"/>
              </a:rPr>
              <a:t> Raw TMDB datasets are unstructured, contain missing values, and are difficult to merge or analyze directly</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No centralized database — data analysts manually clean and process data each time.</a:t>
            </a:r>
          </a:p>
          <a:p>
            <a:pPr lvl="0" defTabSz="685800" fontAlgn="base">
              <a:lnSpc>
                <a:spcPct val="160000"/>
              </a:lnSpc>
              <a:spcBef>
                <a:spcPct val="0"/>
              </a:spcBef>
              <a:spcAft>
                <a:spcPct val="0"/>
              </a:spcAft>
              <a:buClrTx/>
            </a:pPr>
            <a:endParaRPr lang="en-US" sz="2000" dirty="0" smtClean="0">
              <a:latin typeface="Times New Roman" panose="02020603050405020304" pitchFamily="18" charset="0"/>
              <a:cs typeface="Times New Roman" panose="02020603050405020304" pitchFamily="18" charset="0"/>
            </a:endParaRPr>
          </a:p>
          <a:p>
            <a:pPr marL="171450" indent="-171450" defTabSz="685800" fontAlgn="base">
              <a:lnSpc>
                <a:spcPct val="160000"/>
              </a:lnSpc>
              <a:spcBef>
                <a:spcPct val="0"/>
              </a:spcBef>
              <a:spcAft>
                <a:spcPct val="0"/>
              </a:spcAft>
              <a:buClrTx/>
              <a:buFont typeface="Arial" pitchFamily="34" charset="0"/>
              <a:buChar char="•"/>
            </a:pPr>
            <a:r>
              <a:rPr lang="en-US" sz="2000" b="1" dirty="0" smtClean="0">
                <a:latin typeface="Times New Roman" panose="02020603050405020304" pitchFamily="18" charset="0"/>
                <a:cs typeface="Times New Roman" panose="02020603050405020304" pitchFamily="18" charset="0"/>
              </a:rPr>
              <a:t>Proposed </a:t>
            </a:r>
            <a:r>
              <a:rPr lang="en-US" sz="2000" b="1" dirty="0">
                <a:latin typeface="Times New Roman" panose="02020603050405020304" pitchFamily="18" charset="0"/>
                <a:cs typeface="Times New Roman" panose="02020603050405020304" pitchFamily="18" charset="0"/>
              </a:rPr>
              <a:t>System:</a:t>
            </a:r>
            <a:r>
              <a:rPr lang="en-US" sz="2000" dirty="0">
                <a:latin typeface="Times New Roman" panose="02020603050405020304" pitchFamily="18" charset="0"/>
                <a:cs typeface="Times New Roman" panose="02020603050405020304" pitchFamily="18" charset="0"/>
              </a:rPr>
              <a:t> We built an automated data pipeline that ingests, cleans, transforms, and loads movie data into a structured SQLite database</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Enables </a:t>
            </a:r>
            <a:r>
              <a:rPr lang="en-US" sz="2000" dirty="0">
                <a:latin typeface="Times New Roman" panose="02020603050405020304" pitchFamily="18" charset="0"/>
                <a:cs typeface="Times New Roman" panose="02020603050405020304" pitchFamily="18" charset="0"/>
              </a:rPr>
              <a:t>easy querying, reusability, and visualization that is converting static CSV files into a dynamic, analysis-ready system</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A5671632-DA6F-F98A-87AD-70F893F05309}"/>
              </a:ext>
            </a:extLst>
          </p:cNvPr>
          <p:cNvPicPr>
            <a:picLocks noChangeAspect="1"/>
          </p:cNvPicPr>
          <p:nvPr/>
        </p:nvPicPr>
        <p:blipFill>
          <a:blip r:embed="rId3"/>
          <a:stretch>
            <a:fillRect/>
          </a:stretch>
        </p:blipFill>
        <p:spPr>
          <a:xfrm>
            <a:off x="0" y="52840"/>
            <a:ext cx="1676545" cy="69348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431</TotalTime>
  <Words>836</Words>
  <Application>Microsoft Office PowerPoint</Application>
  <PresentationFormat>On-screen Show (4:3)</PresentationFormat>
  <Paragraphs>128</Paragraphs>
  <Slides>17</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Book Antiqua</vt:lpstr>
      <vt:lpstr>Calibri</vt:lpstr>
      <vt:lpstr>Wingdings</vt:lpstr>
      <vt:lpstr>Bell MT</vt:lpstr>
      <vt:lpstr>Arial</vt:lpstr>
      <vt:lpstr>Times New Roman</vt:lpstr>
      <vt:lpstr>Office Theme</vt:lpstr>
      <vt:lpstr>Office Theme</vt:lpstr>
      <vt:lpstr>PowerPoint Presentation</vt:lpstr>
      <vt:lpstr>Abstract </vt:lpstr>
      <vt:lpstr>Objectives</vt:lpstr>
      <vt:lpstr>Life Cycle</vt:lpstr>
      <vt:lpstr>Modules </vt:lpstr>
      <vt:lpstr>Cont…</vt:lpstr>
      <vt:lpstr>Tools and Technology</vt:lpstr>
      <vt:lpstr>Cont…</vt:lpstr>
      <vt:lpstr>Existing System vs Proposed System  </vt:lpstr>
      <vt:lpstr>Module Implementation and Result   </vt:lpstr>
      <vt:lpstr>Implementation</vt:lpstr>
      <vt:lpstr>PowerPoint Presentation</vt:lpstr>
      <vt:lpstr>PowerPoint Presentation</vt:lpstr>
      <vt:lpstr>PowerPoint Presentation</vt:lpstr>
      <vt:lpstr>Expected Outcomes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dc:creator>
  <cp:lastModifiedBy>hp</cp:lastModifiedBy>
  <cp:revision>45</cp:revision>
  <dcterms:created xsi:type="dcterms:W3CDTF">2015-01-20T17:55:11Z</dcterms:created>
  <dcterms:modified xsi:type="dcterms:W3CDTF">2025-10-24T11:53:00Z</dcterms:modified>
</cp:coreProperties>
</file>