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66" r:id="rId3"/>
    <p:sldId id="267" r:id="rId4"/>
    <p:sldId id="268" r:id="rId5"/>
    <p:sldId id="259" r:id="rId6"/>
    <p:sldId id="269" r:id="rId7"/>
    <p:sldId id="265"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F1DE0F-F687-4674-A869-307927268E89}" type="datetimeFigureOut">
              <a:rPr lang="en-IN" smtClean="0"/>
              <a:t>26-10-2023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63C611-3765-4FDA-8A6B-41E8D6A74F14}" type="slidenum">
              <a:rPr lang="en-IN" smtClean="0"/>
              <a:t>‹#›</a:t>
            </a:fld>
            <a:endParaRPr lang="en-IN"/>
          </a:p>
        </p:txBody>
      </p:sp>
    </p:spTree>
    <p:extLst>
      <p:ext uri="{BB962C8B-B14F-4D97-AF65-F5344CB8AC3E}">
        <p14:creationId xmlns:p14="http://schemas.microsoft.com/office/powerpoint/2010/main" val="8432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3C611-3765-4FDA-8A6B-41E8D6A74F14}" type="slidenum">
              <a:rPr lang="en-IN" smtClean="0"/>
              <a:t>4</a:t>
            </a:fld>
            <a:endParaRPr lang="en-IN"/>
          </a:p>
        </p:txBody>
      </p:sp>
    </p:spTree>
    <p:extLst>
      <p:ext uri="{BB962C8B-B14F-4D97-AF65-F5344CB8AC3E}">
        <p14:creationId xmlns:p14="http://schemas.microsoft.com/office/powerpoint/2010/main" val="28024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6602" y="634111"/>
            <a:ext cx="4006215" cy="575310"/>
          </a:xfrm>
          <a:prstGeom prst="rect">
            <a:avLst/>
          </a:prstGeom>
        </p:spPr>
        <p:txBody>
          <a:bodyPr wrap="square" lIns="0" tIns="0" rIns="0" bIns="0">
            <a:spAutoFit/>
          </a:bodyPr>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756602" y="1117155"/>
            <a:ext cx="8362315" cy="3822065"/>
          </a:xfrm>
          <a:prstGeom prst="rect">
            <a:avLst/>
          </a:prstGeom>
        </p:spPr>
        <p:txBody>
          <a:bodyPr wrap="square" lIns="0" tIns="0" rIns="0" bIns="0">
            <a:spAutoFit/>
          </a:bodyPr>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1200" y="1803282"/>
            <a:ext cx="8024115" cy="289823"/>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404040"/>
                </a:solidFill>
                <a:latin typeface="Bell MT" panose="02020503060305020303" pitchFamily="18" charset="0"/>
                <a:cs typeface="Georgia"/>
              </a:rPr>
              <a:t>D</a:t>
            </a:r>
            <a:r>
              <a:rPr sz="1800" b="1" spc="-75" dirty="0">
                <a:solidFill>
                  <a:srgbClr val="404040"/>
                </a:solidFill>
                <a:latin typeface="Bell MT" panose="02020503060305020303" pitchFamily="18" charset="0"/>
                <a:cs typeface="Georgia"/>
              </a:rPr>
              <a:t>E</a:t>
            </a:r>
            <a:r>
              <a:rPr sz="1800" b="1" spc="-215" dirty="0">
                <a:solidFill>
                  <a:srgbClr val="404040"/>
                </a:solidFill>
                <a:latin typeface="Bell MT" panose="02020503060305020303" pitchFamily="18" charset="0"/>
                <a:cs typeface="Georgia"/>
              </a:rPr>
              <a:t>P</a:t>
            </a:r>
            <a:r>
              <a:rPr sz="1800" b="1" spc="-95" dirty="0">
                <a:solidFill>
                  <a:srgbClr val="404040"/>
                </a:solidFill>
                <a:latin typeface="Bell MT" panose="02020503060305020303" pitchFamily="18" charset="0"/>
                <a:cs typeface="Georgia"/>
              </a:rPr>
              <a:t>A</a:t>
            </a:r>
            <a:r>
              <a:rPr sz="1800" b="1" spc="-240" dirty="0">
                <a:solidFill>
                  <a:srgbClr val="404040"/>
                </a:solidFill>
                <a:latin typeface="Bell MT" panose="02020503060305020303" pitchFamily="18" charset="0"/>
                <a:cs typeface="Georgia"/>
              </a:rPr>
              <a:t>R</a:t>
            </a:r>
            <a:r>
              <a:rPr sz="1800" b="1" spc="-15" dirty="0">
                <a:solidFill>
                  <a:srgbClr val="404040"/>
                </a:solidFill>
                <a:latin typeface="Bell MT" panose="02020503060305020303" pitchFamily="18" charset="0"/>
                <a:cs typeface="Georgia"/>
              </a:rPr>
              <a:t>T</a:t>
            </a:r>
            <a:r>
              <a:rPr sz="1800" b="1" spc="15" dirty="0">
                <a:solidFill>
                  <a:srgbClr val="404040"/>
                </a:solidFill>
                <a:latin typeface="Bell MT" panose="02020503060305020303" pitchFamily="18" charset="0"/>
                <a:cs typeface="Georgia"/>
              </a:rPr>
              <a:t>M</a:t>
            </a:r>
            <a:r>
              <a:rPr sz="1800" b="1" spc="-105" dirty="0">
                <a:solidFill>
                  <a:srgbClr val="404040"/>
                </a:solidFill>
                <a:latin typeface="Bell MT" panose="02020503060305020303" pitchFamily="18" charset="0"/>
                <a:cs typeface="Georgia"/>
              </a:rPr>
              <a:t>E</a:t>
            </a:r>
            <a:r>
              <a:rPr sz="1800" b="1" spc="-165" dirty="0">
                <a:solidFill>
                  <a:srgbClr val="404040"/>
                </a:solidFill>
                <a:latin typeface="Bell MT" panose="02020503060305020303" pitchFamily="18" charset="0"/>
                <a:cs typeface="Georgia"/>
              </a:rPr>
              <a:t>N</a:t>
            </a:r>
            <a:r>
              <a:rPr sz="1800" b="1" spc="120" dirty="0">
                <a:solidFill>
                  <a:srgbClr val="404040"/>
                </a:solidFill>
                <a:latin typeface="Bell MT" panose="02020503060305020303" pitchFamily="18" charset="0"/>
                <a:cs typeface="Georgia"/>
              </a:rPr>
              <a:t>T</a:t>
            </a:r>
            <a:r>
              <a:rPr sz="1800" b="1" spc="-85" dirty="0">
                <a:solidFill>
                  <a:srgbClr val="404040"/>
                </a:solidFill>
                <a:latin typeface="Georgia"/>
                <a:cs typeface="Georgia"/>
              </a:rPr>
              <a:t> </a:t>
            </a:r>
            <a:r>
              <a:rPr sz="1800" b="1" spc="-130" dirty="0">
                <a:solidFill>
                  <a:srgbClr val="404040"/>
                </a:solidFill>
                <a:latin typeface="Georgia"/>
                <a:cs typeface="Georgia"/>
              </a:rPr>
              <a:t>O</a:t>
            </a:r>
            <a:r>
              <a:rPr sz="1800" b="1" spc="-105" dirty="0">
                <a:solidFill>
                  <a:srgbClr val="404040"/>
                </a:solidFill>
                <a:latin typeface="Georgia"/>
                <a:cs typeface="Georgia"/>
              </a:rPr>
              <a:t>F</a:t>
            </a:r>
            <a:r>
              <a:rPr lang="en-IN" b="1" dirty="0">
                <a:latin typeface="Bell MT" panose="02020503060305020303" pitchFamily="18" charset="0"/>
              </a:rPr>
              <a:t> ARTIFICIAL INTELLIGENCE AND DATA SCIENCE </a:t>
            </a:r>
            <a:endParaRPr sz="1800" dirty="0">
              <a:latin typeface="Georgia"/>
              <a:cs typeface="Georgia"/>
            </a:endParaRPr>
          </a:p>
        </p:txBody>
      </p:sp>
      <p:sp>
        <p:nvSpPr>
          <p:cNvPr id="3" name="object 3"/>
          <p:cNvSpPr txBox="1">
            <a:spLocks noGrp="1"/>
          </p:cNvSpPr>
          <p:nvPr>
            <p:ph type="title"/>
          </p:nvPr>
        </p:nvSpPr>
        <p:spPr>
          <a:xfrm>
            <a:off x="756602" y="2577845"/>
            <a:ext cx="3879850" cy="335280"/>
          </a:xfrm>
          <a:prstGeom prst="rect">
            <a:avLst/>
          </a:prstGeom>
        </p:spPr>
        <p:txBody>
          <a:bodyPr vert="horz" wrap="square" lIns="0" tIns="16510" rIns="0" bIns="0" rtlCol="0">
            <a:spAutoFit/>
          </a:bodyPr>
          <a:lstStyle/>
          <a:p>
            <a:pPr marL="12700">
              <a:lnSpc>
                <a:spcPct val="100000"/>
              </a:lnSpc>
              <a:spcBef>
                <a:spcPts val="130"/>
              </a:spcBef>
            </a:pPr>
            <a:r>
              <a:rPr sz="2000" b="1" spc="-130" dirty="0">
                <a:solidFill>
                  <a:srgbClr val="404040"/>
                </a:solidFill>
                <a:latin typeface="Georgia"/>
                <a:cs typeface="Georgia"/>
              </a:rPr>
              <a:t>P</a:t>
            </a:r>
            <a:r>
              <a:rPr sz="2000" b="1" spc="-300" dirty="0">
                <a:solidFill>
                  <a:srgbClr val="404040"/>
                </a:solidFill>
                <a:latin typeface="Georgia"/>
                <a:cs typeface="Georgia"/>
              </a:rPr>
              <a:t>r</a:t>
            </a:r>
            <a:r>
              <a:rPr sz="2000" b="1" spc="-150" dirty="0">
                <a:solidFill>
                  <a:srgbClr val="404040"/>
                </a:solidFill>
                <a:latin typeface="Georgia"/>
                <a:cs typeface="Georgia"/>
              </a:rPr>
              <a:t>o</a:t>
            </a:r>
            <a:r>
              <a:rPr sz="2000" b="1" spc="-95" dirty="0">
                <a:solidFill>
                  <a:srgbClr val="404040"/>
                </a:solidFill>
                <a:latin typeface="Georgia"/>
                <a:cs typeface="Georgia"/>
              </a:rPr>
              <a:t>j</a:t>
            </a:r>
            <a:r>
              <a:rPr sz="2000" b="1" spc="-150" dirty="0">
                <a:solidFill>
                  <a:srgbClr val="404040"/>
                </a:solidFill>
                <a:latin typeface="Georgia"/>
                <a:cs typeface="Georgia"/>
              </a:rPr>
              <a:t>e</a:t>
            </a:r>
            <a:r>
              <a:rPr sz="2000" b="1" spc="-114" dirty="0">
                <a:solidFill>
                  <a:srgbClr val="404040"/>
                </a:solidFill>
                <a:latin typeface="Georgia"/>
                <a:cs typeface="Georgia"/>
              </a:rPr>
              <a:t>c</a:t>
            </a:r>
            <a:r>
              <a:rPr sz="2000" b="1" spc="-15" dirty="0">
                <a:solidFill>
                  <a:srgbClr val="404040"/>
                </a:solidFill>
                <a:latin typeface="Georgia"/>
                <a:cs typeface="Georgia"/>
              </a:rPr>
              <a:t>t </a:t>
            </a:r>
            <a:r>
              <a:rPr sz="2000" b="1" spc="-260" dirty="0">
                <a:solidFill>
                  <a:srgbClr val="404040"/>
                </a:solidFill>
                <a:latin typeface="Georgia"/>
                <a:cs typeface="Georgia"/>
              </a:rPr>
              <a:t>n</a:t>
            </a:r>
            <a:r>
              <a:rPr sz="2000" b="1" spc="-21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55" dirty="0">
                <a:solidFill>
                  <a:srgbClr val="404040"/>
                </a:solidFill>
                <a:latin typeface="Georgia"/>
                <a:cs typeface="Georgia"/>
              </a:rPr>
              <a:t> </a:t>
            </a:r>
            <a:r>
              <a:rPr sz="1800" b="1" dirty="0">
                <a:solidFill>
                  <a:srgbClr val="404040"/>
                </a:solidFill>
                <a:latin typeface="Arial"/>
                <a:cs typeface="Arial"/>
              </a:rPr>
              <a:t>:</a:t>
            </a:r>
            <a:r>
              <a:rPr sz="1800" b="1" spc="-130" dirty="0">
                <a:solidFill>
                  <a:srgbClr val="404040"/>
                </a:solidFill>
                <a:latin typeface="Arial"/>
                <a:cs typeface="Arial"/>
              </a:rPr>
              <a:t> </a:t>
            </a:r>
            <a:r>
              <a:rPr sz="1800" spc="-75" dirty="0">
                <a:solidFill>
                  <a:srgbClr val="404040"/>
                </a:solidFill>
                <a:latin typeface="Arial MT"/>
                <a:cs typeface="Arial MT"/>
              </a:rPr>
              <a:t>A</a:t>
            </a:r>
            <a:r>
              <a:rPr sz="1800" spc="-30" dirty="0">
                <a:solidFill>
                  <a:srgbClr val="404040"/>
                </a:solidFill>
                <a:latin typeface="Arial MT"/>
                <a:cs typeface="Arial MT"/>
              </a:rPr>
              <a:t>i</a:t>
            </a:r>
            <a:r>
              <a:rPr sz="1800" dirty="0">
                <a:solidFill>
                  <a:srgbClr val="404040"/>
                </a:solidFill>
                <a:latin typeface="Arial MT"/>
                <a:cs typeface="Arial MT"/>
              </a:rPr>
              <a:t>r</a:t>
            </a:r>
            <a:r>
              <a:rPr sz="1800" spc="95" dirty="0">
                <a:solidFill>
                  <a:srgbClr val="404040"/>
                </a:solidFill>
                <a:latin typeface="Arial MT"/>
                <a:cs typeface="Arial MT"/>
              </a:rPr>
              <a:t> </a:t>
            </a:r>
            <a:r>
              <a:rPr sz="1800" spc="20" dirty="0">
                <a:solidFill>
                  <a:srgbClr val="404040"/>
                </a:solidFill>
                <a:latin typeface="Arial MT"/>
                <a:cs typeface="Arial MT"/>
              </a:rPr>
              <a:t>Q</a:t>
            </a:r>
            <a:r>
              <a:rPr sz="1800" spc="45" dirty="0">
                <a:solidFill>
                  <a:srgbClr val="404040"/>
                </a:solidFill>
                <a:latin typeface="Arial MT"/>
                <a:cs typeface="Arial MT"/>
              </a:rPr>
              <a:t>u</a:t>
            </a:r>
            <a:r>
              <a:rPr sz="1800" spc="-30" dirty="0">
                <a:solidFill>
                  <a:srgbClr val="404040"/>
                </a:solidFill>
                <a:latin typeface="Arial MT"/>
                <a:cs typeface="Arial MT"/>
              </a:rPr>
              <a:t>a</a:t>
            </a:r>
            <a:r>
              <a:rPr sz="1800" spc="45" dirty="0">
                <a:solidFill>
                  <a:srgbClr val="404040"/>
                </a:solidFill>
                <a:latin typeface="Arial MT"/>
                <a:cs typeface="Arial MT"/>
              </a:rPr>
              <a:t>l</a:t>
            </a:r>
            <a:r>
              <a:rPr sz="1800" spc="-30" dirty="0">
                <a:solidFill>
                  <a:srgbClr val="404040"/>
                </a:solidFill>
                <a:latin typeface="Arial MT"/>
                <a:cs typeface="Arial MT"/>
              </a:rPr>
              <a:t>i</a:t>
            </a:r>
            <a:r>
              <a:rPr sz="1800" spc="20" dirty="0">
                <a:solidFill>
                  <a:srgbClr val="404040"/>
                </a:solidFill>
                <a:latin typeface="Arial MT"/>
                <a:cs typeface="Arial MT"/>
              </a:rPr>
              <a:t>t</a:t>
            </a:r>
            <a:r>
              <a:rPr sz="1800" dirty="0">
                <a:solidFill>
                  <a:srgbClr val="404040"/>
                </a:solidFill>
                <a:latin typeface="Arial MT"/>
                <a:cs typeface="Arial MT"/>
              </a:rPr>
              <a:t>y</a:t>
            </a:r>
            <a:r>
              <a:rPr sz="1800" spc="-50" dirty="0">
                <a:solidFill>
                  <a:srgbClr val="404040"/>
                </a:solidFill>
                <a:latin typeface="Arial MT"/>
                <a:cs typeface="Arial MT"/>
              </a:rPr>
              <a:t> </a:t>
            </a:r>
            <a:r>
              <a:rPr sz="1800" spc="-75" dirty="0">
                <a:solidFill>
                  <a:srgbClr val="404040"/>
                </a:solidFill>
                <a:latin typeface="Arial MT"/>
                <a:cs typeface="Arial MT"/>
              </a:rPr>
              <a:t>M</a:t>
            </a:r>
            <a:r>
              <a:rPr sz="1800" spc="-30" dirty="0">
                <a:solidFill>
                  <a:srgbClr val="404040"/>
                </a:solidFill>
                <a:latin typeface="Arial MT"/>
                <a:cs typeface="Arial MT"/>
              </a:rPr>
              <a:t>o</a:t>
            </a:r>
            <a:r>
              <a:rPr sz="1800" spc="45" dirty="0">
                <a:solidFill>
                  <a:srgbClr val="404040"/>
                </a:solidFill>
                <a:latin typeface="Arial MT"/>
                <a:cs typeface="Arial MT"/>
              </a:rPr>
              <a:t>n</a:t>
            </a:r>
            <a:r>
              <a:rPr sz="1800" spc="-30" dirty="0">
                <a:solidFill>
                  <a:srgbClr val="404040"/>
                </a:solidFill>
                <a:latin typeface="Arial MT"/>
                <a:cs typeface="Arial MT"/>
              </a:rPr>
              <a:t>i</a:t>
            </a:r>
            <a:r>
              <a:rPr sz="1800" spc="20" dirty="0">
                <a:solidFill>
                  <a:srgbClr val="404040"/>
                </a:solidFill>
                <a:latin typeface="Arial MT"/>
                <a:cs typeface="Arial MT"/>
              </a:rPr>
              <a:t>t</a:t>
            </a:r>
            <a:r>
              <a:rPr sz="1800" spc="-30" dirty="0">
                <a:solidFill>
                  <a:srgbClr val="404040"/>
                </a:solidFill>
                <a:latin typeface="Arial MT"/>
                <a:cs typeface="Arial MT"/>
              </a:rPr>
              <a:t>o</a:t>
            </a:r>
            <a:r>
              <a:rPr sz="1800" dirty="0">
                <a:solidFill>
                  <a:srgbClr val="404040"/>
                </a:solidFill>
                <a:latin typeface="Arial MT"/>
                <a:cs typeface="Arial MT"/>
              </a:rPr>
              <a:t>r</a:t>
            </a:r>
            <a:r>
              <a:rPr sz="1800" spc="-30" dirty="0">
                <a:solidFill>
                  <a:srgbClr val="404040"/>
                </a:solidFill>
                <a:latin typeface="Arial MT"/>
                <a:cs typeface="Arial MT"/>
              </a:rPr>
              <a:t>i</a:t>
            </a:r>
            <a:r>
              <a:rPr sz="1800" spc="45" dirty="0">
                <a:solidFill>
                  <a:srgbClr val="404040"/>
                </a:solidFill>
                <a:latin typeface="Arial MT"/>
                <a:cs typeface="Arial MT"/>
              </a:rPr>
              <a:t>n</a:t>
            </a:r>
            <a:r>
              <a:rPr sz="1800" dirty="0">
                <a:solidFill>
                  <a:srgbClr val="404040"/>
                </a:solidFill>
                <a:latin typeface="Arial MT"/>
                <a:cs typeface="Arial MT"/>
              </a:rPr>
              <a:t>g</a:t>
            </a:r>
            <a:endParaRPr sz="1800">
              <a:latin typeface="Arial MT"/>
              <a:cs typeface="Arial MT"/>
            </a:endParaRPr>
          </a:p>
        </p:txBody>
      </p:sp>
      <p:sp>
        <p:nvSpPr>
          <p:cNvPr id="4" name="object 4"/>
          <p:cNvSpPr txBox="1"/>
          <p:nvPr/>
        </p:nvSpPr>
        <p:spPr>
          <a:xfrm>
            <a:off x="756602" y="2887027"/>
            <a:ext cx="4805998" cy="2856551"/>
          </a:xfrm>
          <a:prstGeom prst="rect">
            <a:avLst/>
          </a:prstGeom>
        </p:spPr>
        <p:txBody>
          <a:bodyPr vert="horz" wrap="square" lIns="0" tIns="136525" rIns="0" bIns="0" rtlCol="0">
            <a:spAutoFit/>
          </a:bodyPr>
          <a:lstStyle/>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260" dirty="0">
                <a:solidFill>
                  <a:srgbClr val="404040"/>
                </a:solidFill>
                <a:latin typeface="Georgia"/>
                <a:cs typeface="Georgia"/>
              </a:rPr>
              <a:t>n</a:t>
            </a:r>
            <a:r>
              <a:rPr sz="2000" b="1" spc="-22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dirty="0">
                <a:solidFill>
                  <a:srgbClr val="404040"/>
                </a:solidFill>
                <a:latin typeface="Georgia"/>
                <a:cs typeface="Georgia"/>
              </a:rPr>
              <a:t>	</a:t>
            </a:r>
            <a:r>
              <a:rPr sz="2000" b="1" spc="-250" dirty="0">
                <a:solidFill>
                  <a:srgbClr val="404040"/>
                </a:solidFill>
                <a:latin typeface="Georgia"/>
                <a:cs typeface="Georgia"/>
              </a:rPr>
              <a:t>:</a:t>
            </a:r>
            <a:r>
              <a:rPr lang="en-IN" sz="2000" b="1" spc="-20" dirty="0">
                <a:solidFill>
                  <a:srgbClr val="404040"/>
                </a:solidFill>
                <a:latin typeface="Georgia"/>
                <a:cs typeface="Georgia"/>
              </a:rPr>
              <a:t> </a:t>
            </a:r>
            <a:r>
              <a:rPr sz="1800" dirty="0">
                <a:solidFill>
                  <a:srgbClr val="404040"/>
                </a:solidFill>
                <a:latin typeface="Arial MT"/>
                <a:cs typeface="Arial MT"/>
              </a:rPr>
              <a:t>Pr</a:t>
            </a:r>
            <a:r>
              <a:rPr sz="1800" spc="-25" dirty="0">
                <a:solidFill>
                  <a:srgbClr val="404040"/>
                </a:solidFill>
                <a:latin typeface="Arial MT"/>
                <a:cs typeface="Arial MT"/>
              </a:rPr>
              <a:t>o</a:t>
            </a:r>
            <a:r>
              <a:rPr sz="1800" spc="45" dirty="0">
                <a:solidFill>
                  <a:srgbClr val="404040"/>
                </a:solidFill>
                <a:latin typeface="Arial MT"/>
                <a:cs typeface="Arial MT"/>
              </a:rPr>
              <a:t>j</a:t>
            </a:r>
            <a:r>
              <a:rPr sz="1800" spc="-30" dirty="0">
                <a:solidFill>
                  <a:srgbClr val="404040"/>
                </a:solidFill>
                <a:latin typeface="Arial MT"/>
                <a:cs typeface="Arial MT"/>
              </a:rPr>
              <a:t>_22478</a:t>
            </a:r>
            <a:r>
              <a:rPr lang="en-US" sz="1800" spc="-30" dirty="0">
                <a:solidFill>
                  <a:srgbClr val="404040"/>
                </a:solidFill>
                <a:latin typeface="Arial MT"/>
                <a:cs typeface="Arial MT"/>
              </a:rPr>
              <a:t>7_</a:t>
            </a:r>
            <a:r>
              <a:rPr sz="1800" spc="-275" dirty="0">
                <a:solidFill>
                  <a:srgbClr val="404040"/>
                </a:solidFill>
                <a:latin typeface="Arial MT"/>
                <a:cs typeface="Arial MT"/>
              </a:rPr>
              <a:t>T</a:t>
            </a:r>
            <a:r>
              <a:rPr sz="1800" spc="-30" dirty="0">
                <a:solidFill>
                  <a:srgbClr val="404040"/>
                </a:solidFill>
                <a:latin typeface="Arial MT"/>
                <a:cs typeface="Arial MT"/>
              </a:rPr>
              <a:t>ea</a:t>
            </a:r>
            <a:r>
              <a:rPr sz="1800" dirty="0">
                <a:solidFill>
                  <a:srgbClr val="404040"/>
                </a:solidFill>
                <a:latin typeface="Arial MT"/>
                <a:cs typeface="Arial MT"/>
              </a:rPr>
              <a:t>m</a:t>
            </a:r>
            <a:r>
              <a:rPr sz="1800" spc="-25" dirty="0">
                <a:solidFill>
                  <a:srgbClr val="404040"/>
                </a:solidFill>
                <a:latin typeface="Arial MT"/>
                <a:cs typeface="Arial MT"/>
              </a:rPr>
              <a:t>_</a:t>
            </a:r>
            <a:r>
              <a:rPr lang="en-US" spc="-25" dirty="0">
                <a:solidFill>
                  <a:srgbClr val="404040"/>
                </a:solidFill>
                <a:latin typeface="Arial MT"/>
                <a:cs typeface="Arial MT"/>
              </a:rPr>
              <a:t>1</a:t>
            </a:r>
            <a:endParaRPr sz="1800" dirty="0">
              <a:latin typeface="Arial MT"/>
              <a:cs typeface="Arial MT"/>
            </a:endParaRPr>
          </a:p>
          <a:p>
            <a:pPr marL="12700">
              <a:lnSpc>
                <a:spcPct val="100000"/>
              </a:lnSpc>
              <a:spcBef>
                <a:spcPts val="980"/>
              </a:spcBef>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385" dirty="0">
                <a:solidFill>
                  <a:srgbClr val="404040"/>
                </a:solidFill>
                <a:latin typeface="Georgia"/>
                <a:cs typeface="Georgia"/>
              </a:rPr>
              <a:t>m</a:t>
            </a:r>
            <a:r>
              <a:rPr sz="2000" b="1" spc="-170" dirty="0">
                <a:solidFill>
                  <a:srgbClr val="404040"/>
                </a:solidFill>
                <a:latin typeface="Georgia"/>
                <a:cs typeface="Georgia"/>
              </a:rPr>
              <a:t>b</a:t>
            </a:r>
            <a:r>
              <a:rPr sz="2000" b="1" spc="-175" dirty="0">
                <a:solidFill>
                  <a:srgbClr val="404040"/>
                </a:solidFill>
                <a:latin typeface="Georgia"/>
                <a:cs typeface="Georgia"/>
              </a:rPr>
              <a:t>e</a:t>
            </a:r>
            <a:r>
              <a:rPr sz="2000" b="1" spc="-210" dirty="0">
                <a:solidFill>
                  <a:srgbClr val="404040"/>
                </a:solidFill>
                <a:latin typeface="Georgia"/>
                <a:cs typeface="Georgia"/>
              </a:rPr>
              <a:t>r</a:t>
            </a:r>
            <a:r>
              <a:rPr sz="2000" b="1" spc="-200" dirty="0">
                <a:solidFill>
                  <a:srgbClr val="404040"/>
                </a:solidFill>
                <a:latin typeface="Georgia"/>
                <a:cs typeface="Georgia"/>
              </a:rPr>
              <a:t>s</a:t>
            </a:r>
            <a:r>
              <a:rPr sz="2000" b="1" spc="-5" dirty="0">
                <a:solidFill>
                  <a:srgbClr val="404040"/>
                </a:solidFill>
                <a:latin typeface="Georgia"/>
                <a:cs typeface="Georgia"/>
              </a:rPr>
              <a:t> </a:t>
            </a:r>
            <a:r>
              <a:rPr sz="2000" b="1" spc="-250" dirty="0">
                <a:solidFill>
                  <a:srgbClr val="404040"/>
                </a:solidFill>
                <a:latin typeface="Georgia"/>
                <a:cs typeface="Georgia"/>
              </a:rPr>
              <a:t>:</a:t>
            </a:r>
            <a:endParaRPr lang="en-US" sz="2000" b="1" spc="-250" dirty="0">
              <a:solidFill>
                <a:srgbClr val="404040"/>
              </a:solidFill>
              <a:latin typeface="Georgia"/>
              <a:cs typeface="Georgia"/>
            </a:endParaRPr>
          </a:p>
          <a:p>
            <a:pPr>
              <a:lnSpc>
                <a:spcPct val="100000"/>
              </a:lnSpc>
            </a:pPr>
            <a:r>
              <a:rPr lang="en-IN" sz="2000" dirty="0">
                <a:latin typeface="Trebuchet MS"/>
                <a:cs typeface="Trebuchet MS"/>
              </a:rPr>
              <a:t>1) </a:t>
            </a:r>
            <a:r>
              <a:rPr lang="en-IN" sz="2000" dirty="0" err="1">
                <a:latin typeface="Trebuchet MS"/>
                <a:cs typeface="Trebuchet MS"/>
              </a:rPr>
              <a:t>Tharun</a:t>
            </a:r>
            <a:r>
              <a:rPr lang="en-IN" sz="2000">
                <a:latin typeface="Trebuchet MS"/>
                <a:cs typeface="Trebuchet MS"/>
              </a:rPr>
              <a:t> raj R </a:t>
            </a:r>
            <a:r>
              <a:rPr lang="en-IN" sz="2000" dirty="0">
                <a:latin typeface="Trebuchet MS"/>
                <a:cs typeface="Trebuchet MS"/>
              </a:rPr>
              <a:t>S (113321243056)</a:t>
            </a:r>
          </a:p>
          <a:p>
            <a:pPr>
              <a:lnSpc>
                <a:spcPct val="100000"/>
              </a:lnSpc>
            </a:pPr>
            <a:r>
              <a:rPr lang="en-IN" sz="2000" dirty="0">
                <a:latin typeface="Trebuchet MS"/>
                <a:cs typeface="Trebuchet MS"/>
              </a:rPr>
              <a:t>2) </a:t>
            </a:r>
            <a:r>
              <a:rPr lang="en-IN" sz="2000" dirty="0" err="1">
                <a:latin typeface="Trebuchet MS"/>
                <a:cs typeface="Trebuchet MS"/>
              </a:rPr>
              <a:t>Vetrivelan</a:t>
            </a:r>
            <a:r>
              <a:rPr lang="en-IN" sz="2000" dirty="0">
                <a:latin typeface="Trebuchet MS"/>
                <a:cs typeface="Trebuchet MS"/>
              </a:rPr>
              <a:t> S (113321243059)</a:t>
            </a:r>
          </a:p>
          <a:p>
            <a:pPr>
              <a:lnSpc>
                <a:spcPct val="100000"/>
              </a:lnSpc>
            </a:pPr>
            <a:r>
              <a:rPr lang="en-IN" sz="2000" dirty="0">
                <a:latin typeface="Trebuchet MS"/>
                <a:cs typeface="Trebuchet MS"/>
              </a:rPr>
              <a:t>3) Vinod A (113321243060)</a:t>
            </a:r>
          </a:p>
          <a:p>
            <a:pPr>
              <a:lnSpc>
                <a:spcPct val="100000"/>
              </a:lnSpc>
            </a:pPr>
            <a:r>
              <a:rPr lang="en-IN" sz="2000" dirty="0">
                <a:latin typeface="Trebuchet MS"/>
                <a:cs typeface="Trebuchet MS"/>
              </a:rPr>
              <a:t>4) </a:t>
            </a:r>
            <a:r>
              <a:rPr lang="en-IN" sz="2000" dirty="0" err="1">
                <a:latin typeface="Trebuchet MS"/>
                <a:cs typeface="Trebuchet MS"/>
              </a:rPr>
              <a:t>Yedla</a:t>
            </a:r>
            <a:r>
              <a:rPr lang="en-IN" sz="2000" dirty="0">
                <a:latin typeface="Trebuchet MS"/>
                <a:cs typeface="Trebuchet MS"/>
              </a:rPr>
              <a:t> </a:t>
            </a:r>
            <a:r>
              <a:rPr lang="en-IN" sz="2000" dirty="0" err="1">
                <a:latin typeface="Trebuchet MS"/>
                <a:cs typeface="Trebuchet MS"/>
              </a:rPr>
              <a:t>Sasidhar</a:t>
            </a:r>
            <a:r>
              <a:rPr lang="en-IN" sz="2000" dirty="0">
                <a:latin typeface="Trebuchet MS"/>
                <a:cs typeface="Trebuchet MS"/>
              </a:rPr>
              <a:t> (113321243062)</a:t>
            </a:r>
          </a:p>
          <a:p>
            <a:pPr>
              <a:lnSpc>
                <a:spcPct val="100000"/>
              </a:lnSpc>
            </a:pPr>
            <a:r>
              <a:rPr lang="en-IN" sz="2000" dirty="0">
                <a:latin typeface="Trebuchet MS"/>
                <a:cs typeface="Trebuchet MS"/>
              </a:rPr>
              <a:t>5) </a:t>
            </a:r>
            <a:r>
              <a:rPr lang="en-IN" sz="2000" dirty="0" err="1">
                <a:latin typeface="Trebuchet MS"/>
                <a:cs typeface="Trebuchet MS"/>
              </a:rPr>
              <a:t>Yathesh</a:t>
            </a:r>
            <a:r>
              <a:rPr lang="en-IN" sz="2000" dirty="0">
                <a:latin typeface="Trebuchet MS"/>
                <a:cs typeface="Trebuchet MS"/>
              </a:rPr>
              <a:t> </a:t>
            </a:r>
            <a:r>
              <a:rPr lang="en-IN" sz="2000" dirty="0" err="1">
                <a:latin typeface="Trebuchet MS"/>
                <a:cs typeface="Trebuchet MS"/>
              </a:rPr>
              <a:t>kumar</a:t>
            </a:r>
            <a:r>
              <a:rPr lang="en-IN" sz="2000" dirty="0">
                <a:latin typeface="Trebuchet MS"/>
                <a:cs typeface="Trebuchet MS"/>
              </a:rPr>
              <a:t> P (113321243061)</a:t>
            </a:r>
          </a:p>
          <a:p>
            <a:pPr marL="12700">
              <a:lnSpc>
                <a:spcPct val="100000"/>
              </a:lnSpc>
              <a:spcBef>
                <a:spcPts val="980"/>
              </a:spcBef>
            </a:pPr>
            <a:endParaRPr sz="2000" dirty="0">
              <a:latin typeface="Georgia"/>
              <a:cs typeface="Georgia"/>
            </a:endParaRPr>
          </a:p>
        </p:txBody>
      </p:sp>
      <p:pic>
        <p:nvPicPr>
          <p:cNvPr id="5" name="object 5"/>
          <p:cNvPicPr/>
          <p:nvPr/>
        </p:nvPicPr>
        <p:blipFill>
          <a:blip r:embed="rId2" cstate="print"/>
          <a:stretch>
            <a:fillRect/>
          </a:stretch>
        </p:blipFill>
        <p:spPr>
          <a:xfrm>
            <a:off x="352425" y="238125"/>
            <a:ext cx="9248775" cy="1323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191-26A6-C819-C90F-42E5D4B949E3}"/>
              </a:ext>
            </a:extLst>
          </p:cNvPr>
          <p:cNvSpPr>
            <a:spLocks noGrp="1"/>
          </p:cNvSpPr>
          <p:nvPr>
            <p:ph type="title"/>
          </p:nvPr>
        </p:nvSpPr>
        <p:spPr/>
        <p:txBody>
          <a:bodyPr/>
          <a:lstStyle/>
          <a:p>
            <a:r>
              <a:rPr lang="en-IN" b="1" i="0" dirty="0">
                <a:effectLst/>
                <a:latin typeface="Söhne"/>
              </a:rPr>
              <a:t>Project</a:t>
            </a:r>
            <a:endParaRPr lang="en-IN" dirty="0"/>
          </a:p>
        </p:txBody>
      </p:sp>
      <p:sp>
        <p:nvSpPr>
          <p:cNvPr id="3" name="Text Placeholder 2">
            <a:extLst>
              <a:ext uri="{FF2B5EF4-FFF2-40B4-BE49-F238E27FC236}">
                <a16:creationId xmlns:a16="http://schemas.microsoft.com/office/drawing/2014/main" id="{D0B844CB-62D8-C918-FEE8-F3C18E139915}"/>
              </a:ext>
            </a:extLst>
          </p:cNvPr>
          <p:cNvSpPr>
            <a:spLocks noGrp="1"/>
          </p:cNvSpPr>
          <p:nvPr>
            <p:ph type="body" idx="1"/>
          </p:nvPr>
        </p:nvSpPr>
        <p:spPr>
          <a:xfrm>
            <a:off x="667543" y="2023110"/>
            <a:ext cx="8890317" cy="2154436"/>
          </a:xfrm>
        </p:spPr>
        <p:txBody>
          <a:bodyPr/>
          <a:lstStyle/>
          <a:p>
            <a:r>
              <a:rPr lang="en-US" sz="2800" b="0" dirty="0"/>
              <a:t>This IoT project aims to monitor air quality using Raspberry Pi and an MQ135 sensor. The objective is to collect real-time air quality data and send it to a remote server for analysis. Requirements include sensor calibration, data transmission, and server setup.</a:t>
            </a:r>
            <a:endParaRPr lang="en-IN" sz="2800" b="0" dirty="0"/>
          </a:p>
        </p:txBody>
      </p:sp>
    </p:spTree>
    <p:extLst>
      <p:ext uri="{BB962C8B-B14F-4D97-AF65-F5344CB8AC3E}">
        <p14:creationId xmlns:p14="http://schemas.microsoft.com/office/powerpoint/2010/main" val="159266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646-BA33-9B53-E935-BD1C78BE0166}"/>
              </a:ext>
            </a:extLst>
          </p:cNvPr>
          <p:cNvSpPr>
            <a:spLocks noGrp="1"/>
          </p:cNvSpPr>
          <p:nvPr>
            <p:ph type="title"/>
          </p:nvPr>
        </p:nvSpPr>
        <p:spPr/>
        <p:txBody>
          <a:bodyPr/>
          <a:lstStyle/>
          <a:p>
            <a:r>
              <a:rPr lang="en-IN" b="1" i="0" dirty="0">
                <a:effectLst/>
                <a:latin typeface="Söhne"/>
              </a:rPr>
              <a:t>Requirements</a:t>
            </a:r>
            <a:endParaRPr lang="en-IN" dirty="0"/>
          </a:p>
        </p:txBody>
      </p:sp>
      <p:sp>
        <p:nvSpPr>
          <p:cNvPr id="3" name="Text Placeholder 2">
            <a:extLst>
              <a:ext uri="{FF2B5EF4-FFF2-40B4-BE49-F238E27FC236}">
                <a16:creationId xmlns:a16="http://schemas.microsoft.com/office/drawing/2014/main" id="{24ED3DFE-4028-01C1-7C79-7F38FD0D7FC9}"/>
              </a:ext>
            </a:extLst>
          </p:cNvPr>
          <p:cNvSpPr>
            <a:spLocks noGrp="1"/>
          </p:cNvSpPr>
          <p:nvPr>
            <p:ph type="body" idx="1"/>
          </p:nvPr>
        </p:nvSpPr>
        <p:spPr>
          <a:xfrm>
            <a:off x="609600" y="1676400"/>
            <a:ext cx="8620351" cy="5663089"/>
          </a:xfrm>
        </p:spPr>
        <p:txBody>
          <a:bodyPr/>
          <a:lstStyle/>
          <a:p>
            <a:r>
              <a:rPr lang="en-US" sz="2000" dirty="0"/>
              <a:t>Sensors</a:t>
            </a:r>
            <a:r>
              <a:rPr lang="en-US" sz="2000" b="0" dirty="0"/>
              <a:t>: Air quality sensors to measure parameters such as PM2.5, PM10, CO2, CO, temperature, and humidity.</a:t>
            </a:r>
          </a:p>
          <a:p>
            <a:endParaRPr lang="en-US" sz="2000" dirty="0"/>
          </a:p>
          <a:p>
            <a:r>
              <a:rPr lang="en-US" sz="2000" dirty="0"/>
              <a:t>Microcontrollers: </a:t>
            </a:r>
            <a:r>
              <a:rPr lang="en-US" sz="2000" b="0" dirty="0"/>
              <a:t>Devices like Arduino or Raspberry Pi to collect data from sensors and transmit it to a central server</a:t>
            </a:r>
            <a:r>
              <a:rPr lang="en-US" sz="2000" dirty="0"/>
              <a:t>.</a:t>
            </a:r>
          </a:p>
          <a:p>
            <a:endParaRPr lang="en-US" sz="2000" dirty="0"/>
          </a:p>
          <a:p>
            <a:r>
              <a:rPr lang="en-US" sz="2000" dirty="0"/>
              <a:t>Central Server</a:t>
            </a:r>
            <a:r>
              <a:rPr lang="en-US" sz="2000" b="0" dirty="0"/>
              <a:t>: A cloud-based server to receive, store, and process the sensor data</a:t>
            </a:r>
            <a:r>
              <a:rPr lang="en-US" sz="2000" dirty="0"/>
              <a:t>.</a:t>
            </a:r>
          </a:p>
          <a:p>
            <a:endParaRPr lang="en-US" sz="2000" dirty="0"/>
          </a:p>
          <a:p>
            <a:r>
              <a:rPr lang="en-US" sz="2000" dirty="0"/>
              <a:t>Database: </a:t>
            </a:r>
            <a:r>
              <a:rPr lang="en-US" sz="2000" b="0" dirty="0"/>
              <a:t>A database system for data storage and retrieval</a:t>
            </a:r>
            <a:r>
              <a:rPr lang="en-US" sz="2000" dirty="0"/>
              <a:t>.</a:t>
            </a:r>
          </a:p>
          <a:p>
            <a:endParaRPr lang="en-US" sz="2000" dirty="0"/>
          </a:p>
          <a:p>
            <a:r>
              <a:rPr lang="en-US" sz="2000" dirty="0"/>
              <a:t>Web Application</a:t>
            </a:r>
            <a:r>
              <a:rPr lang="en-US" sz="2000" b="0" dirty="0"/>
              <a:t>: A user-friendly web application for data visualization and user interaction.</a:t>
            </a:r>
          </a:p>
          <a:p>
            <a:endParaRPr lang="en-US" sz="2000" dirty="0"/>
          </a:p>
          <a:p>
            <a:r>
              <a:rPr lang="en-US" sz="2000" dirty="0"/>
              <a:t>Communication Protocols</a:t>
            </a:r>
            <a:r>
              <a:rPr lang="en-US" sz="2000" b="0" dirty="0"/>
              <a:t>: MQTT or HTTP for data transmission from sensors to the server.</a:t>
            </a:r>
          </a:p>
          <a:p>
            <a:endParaRPr lang="en-US" sz="2000" b="0" dirty="0"/>
          </a:p>
          <a:p>
            <a:endParaRPr lang="en-IN" sz="2800" dirty="0"/>
          </a:p>
        </p:txBody>
      </p:sp>
    </p:spTree>
    <p:extLst>
      <p:ext uri="{BB962C8B-B14F-4D97-AF65-F5344CB8AC3E}">
        <p14:creationId xmlns:p14="http://schemas.microsoft.com/office/powerpoint/2010/main" val="10305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A5B1-15BA-ABD7-31B5-04543A2FE129}"/>
              </a:ext>
            </a:extLst>
          </p:cNvPr>
          <p:cNvSpPr>
            <a:spLocks noGrp="1"/>
          </p:cNvSpPr>
          <p:nvPr>
            <p:ph type="title"/>
          </p:nvPr>
        </p:nvSpPr>
        <p:spPr/>
        <p:txBody>
          <a:bodyPr/>
          <a:lstStyle/>
          <a:p>
            <a:r>
              <a:rPr lang="en-IN" dirty="0">
                <a:latin typeface="Söhne"/>
              </a:rPr>
              <a:t>Web Technologies:</a:t>
            </a:r>
          </a:p>
        </p:txBody>
      </p:sp>
      <p:sp>
        <p:nvSpPr>
          <p:cNvPr id="3" name="Text Placeholder 2">
            <a:extLst>
              <a:ext uri="{FF2B5EF4-FFF2-40B4-BE49-F238E27FC236}">
                <a16:creationId xmlns:a16="http://schemas.microsoft.com/office/drawing/2014/main" id="{37C4A475-1C60-AC49-71FE-F55D0FD2A629}"/>
              </a:ext>
            </a:extLst>
          </p:cNvPr>
          <p:cNvSpPr>
            <a:spLocks noGrp="1"/>
          </p:cNvSpPr>
          <p:nvPr>
            <p:ph type="body" idx="1"/>
          </p:nvPr>
        </p:nvSpPr>
        <p:spPr>
          <a:xfrm>
            <a:off x="609600" y="1905000"/>
            <a:ext cx="9758998" cy="4308872"/>
          </a:xfrm>
        </p:spPr>
        <p:txBody>
          <a:bodyPr/>
          <a:lstStyle/>
          <a:p>
            <a:pPr marL="285750" indent="-285750">
              <a:buFont typeface="Arial" panose="020B0604020202020204" pitchFamily="34" charset="0"/>
              <a:buChar char="•"/>
            </a:pPr>
            <a:r>
              <a:rPr lang="en-IN" sz="2000" dirty="0"/>
              <a:t>Front-end Development: </a:t>
            </a:r>
            <a:r>
              <a:rPr lang="en-IN" sz="2000" b="0" dirty="0"/>
              <a:t>HTML, CSS, JavaScript, and front-end frameworks (e.g., React, Angular, or Vue.js) for building the user interface of the web application</a:t>
            </a:r>
            <a:r>
              <a:rPr lang="en-IN" sz="2000" dirty="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Back-end Development</a:t>
            </a:r>
            <a:r>
              <a:rPr lang="en-IN" sz="2000" b="0" dirty="0"/>
              <a:t>: Node.js, Python, or Java for the server-side application responsible for data processing and database communication.</a:t>
            </a:r>
          </a:p>
          <a:p>
            <a:pPr marL="285750" indent="-285750">
              <a:buFont typeface="Arial" panose="020B0604020202020204" pitchFamily="34" charset="0"/>
              <a:buChar char="•"/>
            </a:pPr>
            <a:endParaRPr lang="en-IN" sz="2000" b="0" dirty="0"/>
          </a:p>
          <a:p>
            <a:pPr marL="285750" indent="-285750">
              <a:buFont typeface="Arial" panose="020B0604020202020204" pitchFamily="34" charset="0"/>
              <a:buChar char="•"/>
            </a:pPr>
            <a:r>
              <a:rPr lang="en-IN" sz="2000" dirty="0"/>
              <a:t>Database</a:t>
            </a:r>
            <a:r>
              <a:rPr lang="en-IN" sz="2000" b="0" dirty="0"/>
              <a:t>: SQL or NoSQL databases like MySQL, PostgreSQL, MongoDB, or Firebase for data storage and retrieval.</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Cloud Services</a:t>
            </a:r>
            <a:r>
              <a:rPr lang="en-IN" sz="2000" b="0" dirty="0"/>
              <a:t>: Utilize cloud platforms like AWS, Azure, or Google Cloud for hosting the central server.</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Data Visualization: </a:t>
            </a:r>
            <a:r>
              <a:rPr lang="en-IN" sz="2000" b="0" dirty="0"/>
              <a:t>Use libraries like D3.js or charting libraries such as Chart.js to create interactive and informative data visualizations.</a:t>
            </a:r>
          </a:p>
        </p:txBody>
      </p:sp>
    </p:spTree>
    <p:extLst>
      <p:ext uri="{BB962C8B-B14F-4D97-AF65-F5344CB8AC3E}">
        <p14:creationId xmlns:p14="http://schemas.microsoft.com/office/powerpoint/2010/main" val="28557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64390"/>
            <a:ext cx="5181600" cy="567463"/>
          </a:xfrm>
          <a:prstGeom prst="rect">
            <a:avLst/>
          </a:prstGeom>
        </p:spPr>
        <p:txBody>
          <a:bodyPr vert="horz" wrap="square" lIns="0" tIns="13335" rIns="0" bIns="0" rtlCol="0">
            <a:spAutoFit/>
          </a:bodyPr>
          <a:lstStyle/>
          <a:p>
            <a:pPr marL="12700">
              <a:lnSpc>
                <a:spcPct val="100000"/>
              </a:lnSpc>
              <a:spcBef>
                <a:spcPts val="105"/>
              </a:spcBef>
            </a:pPr>
            <a:r>
              <a:rPr lang="en-IN" spc="-5" dirty="0">
                <a:latin typeface="Söhne"/>
              </a:rPr>
              <a:t>Stages of Development:</a:t>
            </a:r>
            <a:endParaRPr spc="-5" dirty="0">
              <a:latin typeface="Söhne"/>
            </a:endParaRPr>
          </a:p>
        </p:txBody>
      </p:sp>
      <p:sp>
        <p:nvSpPr>
          <p:cNvPr id="3" name="object 3"/>
          <p:cNvSpPr txBox="1">
            <a:spLocks noGrp="1"/>
          </p:cNvSpPr>
          <p:nvPr>
            <p:ph type="body" idx="1"/>
          </p:nvPr>
        </p:nvSpPr>
        <p:spPr>
          <a:xfrm>
            <a:off x="756603" y="1117155"/>
            <a:ext cx="7853998" cy="5074466"/>
          </a:xfrm>
          <a:prstGeom prst="rect">
            <a:avLst/>
          </a:prstGeom>
        </p:spPr>
        <p:txBody>
          <a:bodyPr vert="horz" wrap="square" lIns="0" tIns="148590" rIns="0" bIns="0" rtlCol="0">
            <a:spAutoFit/>
          </a:bodyPr>
          <a:lstStyle/>
          <a:p>
            <a:pPr marL="298450" indent="-285750" algn="just">
              <a:lnSpc>
                <a:spcPct val="100000"/>
              </a:lnSpc>
              <a:spcBef>
                <a:spcPts val="1170"/>
              </a:spcBef>
              <a:buFont typeface="Arial" panose="020B0604020202020204" pitchFamily="34" charset="0"/>
              <a:buChar char="•"/>
            </a:pPr>
            <a:r>
              <a:rPr lang="en-US" sz="2000" spc="-114" dirty="0">
                <a:solidFill>
                  <a:schemeClr val="tx1"/>
                </a:solidFill>
                <a:latin typeface="+mn-lt"/>
                <a:cs typeface="Lucida Sans Unicode"/>
              </a:rPr>
              <a:t>Sensor Integration</a:t>
            </a:r>
            <a:r>
              <a:rPr lang="en-US" sz="2000" b="0" spc="-114" dirty="0">
                <a:solidFill>
                  <a:schemeClr val="tx1"/>
                </a:solidFill>
                <a:latin typeface="+mn-lt"/>
                <a:cs typeface="Lucida Sans Unicode"/>
              </a:rPr>
              <a:t>: Connect air quality sensors to microcontrollers and develop code to read and transmit data to the central server.</a:t>
            </a:r>
          </a:p>
          <a:p>
            <a:pPr marL="298450" indent="-285750" algn="just">
              <a:lnSpc>
                <a:spcPct val="100000"/>
              </a:lnSpc>
              <a:spcBef>
                <a:spcPts val="1170"/>
              </a:spcBef>
              <a:buFont typeface="Arial" panose="020B0604020202020204" pitchFamily="34" charset="0"/>
              <a:buChar char="•"/>
            </a:pPr>
            <a:r>
              <a:rPr lang="en-US" sz="2000" spc="-114" dirty="0">
                <a:solidFill>
                  <a:schemeClr val="tx1"/>
                </a:solidFill>
                <a:latin typeface="+mn-lt"/>
                <a:cs typeface="Lucida Sans Unicode"/>
              </a:rPr>
              <a:t>Server Setup: </a:t>
            </a:r>
            <a:r>
              <a:rPr lang="en-US" sz="2000" b="0" spc="-114" dirty="0">
                <a:solidFill>
                  <a:schemeClr val="tx1"/>
                </a:solidFill>
                <a:latin typeface="+mn-lt"/>
                <a:cs typeface="Lucida Sans Unicode"/>
              </a:rPr>
              <a:t>Set up the cloud-based server for data reception and establish a database for data storage.</a:t>
            </a:r>
          </a:p>
          <a:p>
            <a:pPr marL="298450" indent="-285750" algn="just">
              <a:lnSpc>
                <a:spcPct val="100000"/>
              </a:lnSpc>
              <a:spcBef>
                <a:spcPts val="1170"/>
              </a:spcBef>
              <a:buFont typeface="Arial" panose="020B0604020202020204" pitchFamily="34" charset="0"/>
              <a:buChar char="•"/>
            </a:pPr>
            <a:r>
              <a:rPr lang="en-US" sz="2000" spc="-114" dirty="0">
                <a:solidFill>
                  <a:schemeClr val="tx1"/>
                </a:solidFill>
                <a:latin typeface="+mn-lt"/>
                <a:cs typeface="Lucida Sans Unicode"/>
              </a:rPr>
              <a:t>Data Processing: </a:t>
            </a:r>
            <a:r>
              <a:rPr lang="en-US" sz="2000" b="0" spc="-114" dirty="0">
                <a:solidFill>
                  <a:schemeClr val="tx1"/>
                </a:solidFill>
                <a:latin typeface="+mn-lt"/>
                <a:cs typeface="Lucida Sans Unicode"/>
              </a:rPr>
              <a:t>Create scripts to process and clean incoming sensor data</a:t>
            </a:r>
            <a:r>
              <a:rPr lang="en-US" sz="2000" spc="-114" dirty="0">
                <a:solidFill>
                  <a:schemeClr val="tx1"/>
                </a:solidFill>
                <a:latin typeface="+mn-lt"/>
                <a:cs typeface="Lucida Sans Unicode"/>
              </a:rPr>
              <a:t>.</a:t>
            </a:r>
          </a:p>
          <a:p>
            <a:pPr marL="298450" indent="-285750" algn="just">
              <a:lnSpc>
                <a:spcPct val="100000"/>
              </a:lnSpc>
              <a:spcBef>
                <a:spcPts val="1170"/>
              </a:spcBef>
              <a:buFont typeface="Arial" panose="020B0604020202020204" pitchFamily="34" charset="0"/>
              <a:buChar char="•"/>
            </a:pPr>
            <a:r>
              <a:rPr lang="en-US" sz="2000" spc="-114" dirty="0">
                <a:solidFill>
                  <a:schemeClr val="tx1"/>
                </a:solidFill>
                <a:latin typeface="+mn-lt"/>
                <a:cs typeface="Lucida Sans Unicode"/>
              </a:rPr>
              <a:t>Web Application Development: </a:t>
            </a:r>
            <a:r>
              <a:rPr lang="en-US" sz="2000" b="0" spc="-114" dirty="0">
                <a:solidFill>
                  <a:schemeClr val="tx1"/>
                </a:solidFill>
                <a:latin typeface="+mn-lt"/>
                <a:cs typeface="Lucida Sans Unicode"/>
              </a:rPr>
              <a:t>Design and develop a user-friendly web application for data visualization and interaction.</a:t>
            </a:r>
          </a:p>
          <a:p>
            <a:pPr marL="298450" indent="-285750" algn="just">
              <a:lnSpc>
                <a:spcPct val="100000"/>
              </a:lnSpc>
              <a:spcBef>
                <a:spcPts val="1170"/>
              </a:spcBef>
              <a:buFont typeface="Arial" panose="020B0604020202020204" pitchFamily="34" charset="0"/>
              <a:buChar char="•"/>
            </a:pPr>
            <a:r>
              <a:rPr lang="en-US" sz="2000" spc="-114" dirty="0">
                <a:solidFill>
                  <a:schemeClr val="tx1"/>
                </a:solidFill>
                <a:latin typeface="+mn-lt"/>
                <a:cs typeface="Lucida Sans Unicode"/>
              </a:rPr>
              <a:t>Real-time Data Display: </a:t>
            </a:r>
            <a:r>
              <a:rPr lang="en-US" sz="2000" b="0" spc="-114" dirty="0">
                <a:solidFill>
                  <a:schemeClr val="tx1"/>
                </a:solidFill>
                <a:latin typeface="+mn-lt"/>
                <a:cs typeface="Lucida Sans Unicode"/>
              </a:rPr>
              <a:t>Implement real-time data display features in the web application, enabling users to monitor air quality conditions instantly</a:t>
            </a:r>
            <a:r>
              <a:rPr lang="en-US" sz="2000" spc="-114" dirty="0">
                <a:solidFill>
                  <a:schemeClr val="tx1"/>
                </a:solidFill>
                <a:latin typeface="+mn-lt"/>
                <a:cs typeface="Lucida Sans Unicode"/>
              </a:rPr>
              <a:t>.</a:t>
            </a:r>
          </a:p>
          <a:p>
            <a:pPr marL="298450" indent="-285750" algn="just">
              <a:lnSpc>
                <a:spcPct val="100000"/>
              </a:lnSpc>
              <a:spcBef>
                <a:spcPts val="1170"/>
              </a:spcBef>
              <a:buFont typeface="Arial" panose="020B0604020202020204" pitchFamily="34" charset="0"/>
              <a:buChar char="•"/>
            </a:pPr>
            <a:r>
              <a:rPr lang="en-US" sz="2000" spc="-114" dirty="0">
                <a:solidFill>
                  <a:schemeClr val="tx1"/>
                </a:solidFill>
                <a:latin typeface="+mn-lt"/>
                <a:cs typeface="Lucida Sans Unicode"/>
              </a:rPr>
              <a:t>User Authentication: </a:t>
            </a:r>
            <a:r>
              <a:rPr lang="en-US" sz="2000" b="0" spc="-114" dirty="0">
                <a:solidFill>
                  <a:schemeClr val="tx1"/>
                </a:solidFill>
                <a:latin typeface="+mn-lt"/>
                <a:cs typeface="Lucida Sans Unicode"/>
              </a:rPr>
              <a:t>Add user authentication and authorization for secure access to the platform.</a:t>
            </a:r>
          </a:p>
          <a:p>
            <a:pPr marL="298450" indent="-285750" algn="just">
              <a:lnSpc>
                <a:spcPct val="100000"/>
              </a:lnSpc>
              <a:spcBef>
                <a:spcPts val="1170"/>
              </a:spcBef>
              <a:buFont typeface="Arial" panose="020B0604020202020204" pitchFamily="34" charset="0"/>
              <a:buChar char="•"/>
            </a:pPr>
            <a:r>
              <a:rPr lang="en-US" sz="2000" spc="-114" dirty="0">
                <a:solidFill>
                  <a:schemeClr val="tx1"/>
                </a:solidFill>
                <a:latin typeface="+mn-lt"/>
                <a:cs typeface="Lucida Sans Unicode"/>
              </a:rPr>
              <a:t>Notifications</a:t>
            </a:r>
            <a:r>
              <a:rPr lang="en-US" sz="2000" b="0" spc="-114" dirty="0">
                <a:solidFill>
                  <a:schemeClr val="tx1"/>
                </a:solidFill>
                <a:latin typeface="+mn-lt"/>
                <a:cs typeface="Lucida Sans Unicode"/>
              </a:rPr>
              <a:t>: Implement alerting and notification features to inform users of critical air quality conditions</a:t>
            </a:r>
            <a:r>
              <a:rPr lang="en-US" b="0" spc="-114" dirty="0">
                <a:solidFill>
                  <a:schemeClr val="tx1"/>
                </a:solidFill>
                <a:latin typeface="+mn-lt"/>
                <a:cs typeface="Lucida Sans Unicode"/>
              </a:rPr>
              <a:t>.</a:t>
            </a:r>
            <a:endParaRPr lang="en-IN" b="0" spc="-10" dirty="0">
              <a:solidFill>
                <a:schemeClr val="tx1"/>
              </a:solidFill>
              <a:latin typeface="+mn-lt"/>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65E6-2946-3A7B-6395-4A60D10C53C9}"/>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140DFF64-B5C4-8ECC-E4F3-CE5B1D90A257}"/>
              </a:ext>
            </a:extLst>
          </p:cNvPr>
          <p:cNvSpPr>
            <a:spLocks noGrp="1"/>
          </p:cNvSpPr>
          <p:nvPr>
            <p:ph type="body" idx="1"/>
          </p:nvPr>
        </p:nvSpPr>
        <p:spPr>
          <a:xfrm>
            <a:off x="990600" y="1905000"/>
            <a:ext cx="8362315" cy="3323987"/>
          </a:xfrm>
        </p:spPr>
        <p:txBody>
          <a:bodyPr/>
          <a:lstStyle/>
          <a:p>
            <a:pPr algn="l"/>
            <a:r>
              <a:rPr lang="en-US" sz="2400" b="0" dirty="0"/>
              <a:t>The development of an IoT air quality monitoring system is crucial for public health and environmental monitoring. By integrating air quality sensors with web technologies, this project aims to provide a user-friendly platform for individuals and authorities to access real-time air quality data. The platform will enhance awareness of air quality issues and assist in making informed decisions for environmental management. It is expected that the successful completion of this project will contribute to improved air quality monitoring and management in various locations</a:t>
            </a:r>
            <a:r>
              <a:rPr lang="en-US" dirty="0"/>
              <a:t>.</a:t>
            </a:r>
            <a:endParaRPr lang="en-IN" dirty="0"/>
          </a:p>
        </p:txBody>
      </p:sp>
    </p:spTree>
    <p:extLst>
      <p:ext uri="{BB962C8B-B14F-4D97-AF65-F5344CB8AC3E}">
        <p14:creationId xmlns:p14="http://schemas.microsoft.com/office/powerpoint/2010/main" val="350851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0487" y="2590800"/>
            <a:ext cx="4391025" cy="1032510"/>
          </a:xfrm>
          <a:prstGeom prst="rect">
            <a:avLst/>
          </a:prstGeom>
        </p:spPr>
        <p:txBody>
          <a:bodyPr vert="horz" wrap="square" lIns="0" tIns="13335" rIns="0" bIns="0" rtlCol="0">
            <a:spAutoFit/>
          </a:bodyPr>
          <a:lstStyle/>
          <a:p>
            <a:pPr marL="12700">
              <a:lnSpc>
                <a:spcPct val="100000"/>
              </a:lnSpc>
              <a:spcBef>
                <a:spcPts val="105"/>
              </a:spcBef>
            </a:pPr>
            <a:r>
              <a:rPr sz="6600" spc="5" dirty="0"/>
              <a:t>THANK</a:t>
            </a:r>
            <a:r>
              <a:rPr sz="6600" spc="-265" dirty="0"/>
              <a:t> </a:t>
            </a:r>
            <a:r>
              <a:rPr sz="6600" spc="-15" dirty="0"/>
              <a:t>YOU</a:t>
            </a:r>
            <a:endParaRPr sz="6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565</Words>
  <Application>Microsoft Office PowerPoint</Application>
  <PresentationFormat>Widescreen</PresentationFormat>
  <Paragraphs>45</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MT</vt:lpstr>
      <vt:lpstr>Bell MT</vt:lpstr>
      <vt:lpstr>Calibri</vt:lpstr>
      <vt:lpstr>Georgia</vt:lpstr>
      <vt:lpstr>Lucida Sans Unicode</vt:lpstr>
      <vt:lpstr>Söhne</vt:lpstr>
      <vt:lpstr>Trebuchet MS</vt:lpstr>
      <vt:lpstr>Office Theme</vt:lpstr>
      <vt:lpstr>Project name : Air Quality Monitoring</vt:lpstr>
      <vt:lpstr>Project</vt:lpstr>
      <vt:lpstr>Requirements</vt:lpstr>
      <vt:lpstr>Web Technologies:</vt:lpstr>
      <vt:lpstr>Stages of Development: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Air Quality Monitoring</dc:title>
  <dc:creator>SRUTHI</dc:creator>
  <cp:lastModifiedBy>pc</cp:lastModifiedBy>
  <cp:revision>7</cp:revision>
  <dcterms:created xsi:type="dcterms:W3CDTF">2023-09-30T12:37:30Z</dcterms:created>
  <dcterms:modified xsi:type="dcterms:W3CDTF">2023-10-26T15:30:18Z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ies>
</file>