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73" r:id="rId14"/>
    <p:sldId id="272" r:id="rId15"/>
    <p:sldId id="271" r:id="rId16"/>
    <p:sldId id="267" r:id="rId17"/>
    <p:sldId id="275" r:id="rId18"/>
    <p:sldId id="268" r:id="rId19"/>
    <p:sldId id="269" r:id="rId20"/>
    <p:sldId id="270"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NVc2GzqJJvWrBV5woUEdxfs5m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4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45" name="Google Shape;14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2439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3910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484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7187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9464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0" name="Google Shape;17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9eb45f32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c9eb45f32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1" name="Google Shape;13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Google Shape;23;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Google Shape;26;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Google Shape;27;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32" name="Google Shape;32;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3" name="Google Shape;3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3" b="10202"/>
          <a:stretch/>
        </p:blipFill>
        <p:spPr>
          <a:xfrm>
            <a:off x="13063" y="8585"/>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61D23"/>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161D23"/>
                </a:solidFill>
                <a:latin typeface="Arial"/>
                <a:ea typeface="Arial"/>
                <a:cs typeface="Arial"/>
                <a:sym typeface="Arial"/>
              </a:rPr>
              <a:t>Creating a future-ready workforce</a:t>
            </a:r>
            <a:endParaRPr sz="1400" b="0" i="0" u="none" strike="noStrike" cap="none">
              <a:solidFill>
                <a:srgbClr val="000000"/>
              </a:solidFill>
              <a:latin typeface="Arial"/>
              <a:ea typeface="Arial"/>
              <a:cs typeface="Arial"/>
              <a:sym typeface="Arial"/>
            </a:endParaRPr>
          </a:p>
        </p:txBody>
      </p:sp>
      <p:sp>
        <p:nvSpPr>
          <p:cNvPr id="69" name="Google Shape;69;p5"/>
          <p:cNvSpPr txBox="1"/>
          <p:nvPr/>
        </p:nvSpPr>
        <p:spPr>
          <a:xfrm>
            <a:off x="98867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sz="1400" b="0" i="0" u="none" strike="noStrike" cap="none">
              <a:solidFill>
                <a:srgbClr val="000000"/>
              </a:solidFill>
              <a:latin typeface="Arial"/>
              <a:ea typeface="Arial"/>
              <a:cs typeface="Arial"/>
              <a:sym typeface="Arial"/>
            </a:endParaRPr>
          </a:p>
        </p:txBody>
      </p:sp>
      <p:sp>
        <p:nvSpPr>
          <p:cNvPr id="70" name="Google Shape;70;p5"/>
          <p:cNvSpPr txBox="1"/>
          <p:nvPr/>
        </p:nvSpPr>
        <p:spPr>
          <a:xfrm>
            <a:off x="1095100" y="3956075"/>
            <a:ext cx="2874600" cy="45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Name : VINOD A</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20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ID : au113321243060</a:t>
            </a:r>
            <a:endParaRPr sz="1400" b="0" i="0" u="none" strike="noStrike" cap="none" dirty="0">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pic>
        <p:nvPicPr>
          <p:cNvPr id="72" name="Google Shape;72;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3" name="Google Shape;73;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4" name="Google Shape;74;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cxnSp>
        <p:nvCxnSpPr>
          <p:cNvPr id="75" name="Google Shape;75;p5"/>
          <p:cNvCxnSpPr/>
          <p:nvPr/>
        </p:nvCxnSpPr>
        <p:spPr>
          <a:xfrm>
            <a:off x="5693065" y="3919492"/>
            <a:ext cx="1360200" cy="0"/>
          </a:xfrm>
          <a:prstGeom prst="straightConnector1">
            <a:avLst/>
          </a:prstGeom>
          <a:noFill/>
          <a:ln w="9525" cap="flat" cmpd="sng">
            <a:solidFill>
              <a:srgbClr val="000000"/>
            </a:solidFill>
            <a:prstDash val="lgDashDot"/>
            <a:round/>
            <a:headEnd type="none" w="sm" len="sm"/>
            <a:tailEnd type="none" w="sm" len="sm"/>
          </a:ln>
        </p:spPr>
      </p:cxnSp>
      <p:sp>
        <p:nvSpPr>
          <p:cNvPr id="76" name="Google Shape;76;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College Name</a:t>
            </a:r>
            <a:endParaRPr/>
          </a:p>
        </p:txBody>
      </p:sp>
      <p:sp>
        <p:nvSpPr>
          <p:cNvPr id="77" name="Google Shape;77;p5"/>
          <p:cNvSpPr txBox="1"/>
          <p:nvPr/>
        </p:nvSpPr>
        <p:spPr>
          <a:xfrm>
            <a:off x="5693356" y="3956068"/>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dirty="0"/>
              <a:t>VELAMMAL INSTITUTE OF TECHNOLOGY</a:t>
            </a:r>
            <a:endParaRPr sz="11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3"/>
          <p:cNvSpPr txBox="1">
            <a:spLocks noGrp="1"/>
          </p:cNvSpPr>
          <p:nvPr>
            <p:ph type="title"/>
          </p:nvPr>
        </p:nvSpPr>
        <p:spPr>
          <a:xfrm>
            <a:off x="131012" y="682072"/>
            <a:ext cx="8526900" cy="372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1600" b="1" i="0" u="none" strike="noStrike" cap="none" dirty="0">
                <a:solidFill>
                  <a:srgbClr val="213163"/>
                </a:solidFill>
                <a:latin typeface="Arial"/>
                <a:ea typeface="Arial"/>
                <a:cs typeface="Arial"/>
                <a:sym typeface="Arial"/>
              </a:rPr>
              <a:t>Modelling &amp; Results</a:t>
            </a:r>
            <a:endParaRPr sz="1600" b="1" i="0" u="none" strike="noStrike" cap="none" dirty="0">
              <a:solidFill>
                <a:srgbClr val="213163"/>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Data Modelling:</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The project begins with data modelling, defining the database schema using Django's ORM (Object-Relational Mapping).</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Implementation and Results:</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A comprehensive music library is implemented, allowing users to browse, search, and explore a vast collection of songs, albums, and artists.</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800"/>
              <a:buFont typeface="Arial"/>
              <a:buNone/>
            </a:pPr>
            <a:endParaRPr sz="1600" b="1" i="0" u="none" strike="noStrike" cap="none" dirty="0">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dirty="0">
              <a:solidFill>
                <a:srgbClr val="213163"/>
              </a:solidFill>
              <a:latin typeface="Arial"/>
              <a:ea typeface="Arial"/>
              <a:cs typeface="Arial"/>
              <a:sym typeface="Arial"/>
            </a:endParaRPr>
          </a:p>
        </p:txBody>
      </p:sp>
      <p:cxnSp>
        <p:nvCxnSpPr>
          <p:cNvPr id="148" name="Google Shape;148;p43"/>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9" name="Google Shape;149;p43"/>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Signup Page</a:t>
            </a:r>
            <a:endParaRPr dirty="0"/>
          </a:p>
        </p:txBody>
      </p:sp>
      <p:pic>
        <p:nvPicPr>
          <p:cNvPr id="155" name="Google Shape;155;p46"/>
          <p:cNvPicPr preferRelativeResize="0"/>
          <p:nvPr/>
        </p:nvPicPr>
        <p:blipFill>
          <a:blip r:embed="rId3"/>
          <a:srcRect/>
          <a:stretch/>
        </p:blipFill>
        <p:spPr>
          <a:xfrm>
            <a:off x="881421" y="1070750"/>
            <a:ext cx="7066399" cy="3636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Login 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p14="http://schemas.microsoft.com/office/powerpoint/2010/main" val="2408898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p14="http://schemas.microsoft.com/office/powerpoint/2010/main" val="394241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 2</a:t>
            </a:r>
            <a:endParaRPr dirty="0"/>
          </a:p>
        </p:txBody>
      </p:sp>
      <p:pic>
        <p:nvPicPr>
          <p:cNvPr id="155" name="Google Shape;155;p46"/>
          <p:cNvPicPr preferRelativeResize="0"/>
          <p:nvPr/>
        </p:nvPicPr>
        <p:blipFill>
          <a:blip r:embed="rId3"/>
          <a:srcRect/>
          <a:stretch/>
        </p:blipFill>
        <p:spPr>
          <a:xfrm>
            <a:off x="810300" y="1154094"/>
            <a:ext cx="7208642" cy="3469562"/>
          </a:xfrm>
          <a:prstGeom prst="rect">
            <a:avLst/>
          </a:prstGeom>
          <a:noFill/>
          <a:ln>
            <a:noFill/>
          </a:ln>
        </p:spPr>
      </p:pic>
    </p:spTree>
    <p:extLst>
      <p:ext uri="{BB962C8B-B14F-4D97-AF65-F5344CB8AC3E}">
        <p14:creationId xmlns:p14="http://schemas.microsoft.com/office/powerpoint/2010/main" val="354215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All songs</a:t>
            </a:r>
            <a:endParaRPr dirty="0"/>
          </a:p>
        </p:txBody>
      </p:sp>
      <p:pic>
        <p:nvPicPr>
          <p:cNvPr id="155" name="Google Shape;155;p46"/>
          <p:cNvPicPr preferRelativeResize="0"/>
          <p:nvPr/>
        </p:nvPicPr>
        <p:blipFill>
          <a:blip r:embed="rId3"/>
          <a:srcRect/>
          <a:stretch/>
        </p:blipFill>
        <p:spPr>
          <a:xfrm>
            <a:off x="810300" y="1115200"/>
            <a:ext cx="7208642" cy="3547350"/>
          </a:xfrm>
          <a:prstGeom prst="rect">
            <a:avLst/>
          </a:prstGeom>
          <a:noFill/>
          <a:ln>
            <a:noFill/>
          </a:ln>
        </p:spPr>
      </p:pic>
    </p:spTree>
    <p:extLst>
      <p:ext uri="{BB962C8B-B14F-4D97-AF65-F5344CB8AC3E}">
        <p14:creationId xmlns:p14="http://schemas.microsoft.com/office/powerpoint/2010/main" val="170211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S</a:t>
            </a:r>
            <a:r>
              <a:rPr lang="en" b="1" dirty="0"/>
              <a:t>ong Page </a:t>
            </a:r>
            <a:endParaRPr dirty="0"/>
          </a:p>
        </p:txBody>
      </p:sp>
      <p:pic>
        <p:nvPicPr>
          <p:cNvPr id="161" name="Google Shape;161;g26d7b22060f_0_3"/>
          <p:cNvPicPr preferRelativeResize="0"/>
          <p:nvPr/>
        </p:nvPicPr>
        <p:blipFill>
          <a:blip r:embed="rId3"/>
          <a:srcRect/>
          <a:stretch/>
        </p:blipFill>
        <p:spPr>
          <a:xfrm>
            <a:off x="780375" y="1195910"/>
            <a:ext cx="7160269" cy="34906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History</a:t>
            </a:r>
            <a:r>
              <a:rPr lang="en" b="1" dirty="0"/>
              <a:t> Page </a:t>
            </a:r>
            <a:endParaRPr dirty="0"/>
          </a:p>
        </p:txBody>
      </p:sp>
      <p:pic>
        <p:nvPicPr>
          <p:cNvPr id="161" name="Google Shape;161;g26d7b22060f_0_3"/>
          <p:cNvPicPr preferRelativeResize="0"/>
          <p:nvPr/>
        </p:nvPicPr>
        <p:blipFill>
          <a:blip r:embed="rId3"/>
          <a:srcRect/>
          <a:stretch/>
        </p:blipFill>
        <p:spPr>
          <a:xfrm>
            <a:off x="799399" y="1195910"/>
            <a:ext cx="7122220" cy="3490630"/>
          </a:xfrm>
          <a:prstGeom prst="rect">
            <a:avLst/>
          </a:prstGeom>
          <a:noFill/>
          <a:ln>
            <a:noFill/>
          </a:ln>
        </p:spPr>
      </p:pic>
    </p:spTree>
    <p:extLst>
      <p:ext uri="{BB962C8B-B14F-4D97-AF65-F5344CB8AC3E}">
        <p14:creationId xmlns:p14="http://schemas.microsoft.com/office/powerpoint/2010/main" val="2930427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 sz="1600" b="1">
                <a:solidFill>
                  <a:srgbClr val="213163"/>
                </a:solidFill>
                <a:latin typeface="Arial"/>
                <a:ea typeface="Arial"/>
                <a:cs typeface="Arial"/>
                <a:sym typeface="Arial"/>
              </a:rPr>
              <a:t>Future Enhancements</a:t>
            </a:r>
            <a:r>
              <a:rPr lang="en" sz="1600" b="1">
                <a:solidFill>
                  <a:srgbClr val="374151"/>
                </a:solidFill>
                <a:latin typeface="Arial"/>
                <a:ea typeface="Arial"/>
                <a:cs typeface="Arial"/>
                <a:sym typeface="Arial"/>
              </a:rPr>
              <a:t>:</a:t>
            </a:r>
            <a:br>
              <a:rPr lang="en" b="0" i="0">
                <a:solidFill>
                  <a:srgbClr val="374151"/>
                </a:solidFill>
                <a:latin typeface="Arial"/>
                <a:ea typeface="Arial"/>
                <a:cs typeface="Arial"/>
                <a:sym typeface="Arial"/>
              </a:rPr>
            </a:br>
            <a:endParaRPr/>
          </a:p>
        </p:txBody>
      </p:sp>
      <p:sp>
        <p:nvSpPr>
          <p:cNvPr id="167" name="Google Shape;167;p49"/>
          <p:cNvSpPr txBox="1"/>
          <p:nvPr/>
        </p:nvSpPr>
        <p:spPr>
          <a:xfrm>
            <a:off x="303325" y="1237825"/>
            <a:ext cx="8666700" cy="36927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Personalized Recommendations:</a:t>
            </a:r>
            <a:r>
              <a:rPr lang="en" sz="1200" b="0" i="0" u="none" strike="noStrike" cap="non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Social Integration: </a:t>
            </a:r>
            <a:r>
              <a:rPr lang="en" sz="1200" b="0" i="0" u="none" strike="noStrike" cap="non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AI-Driven Playlist Creation: </a:t>
            </a:r>
            <a:r>
              <a:rPr lang="en" sz="1200" b="0" i="0" u="none" strike="noStrike" cap="non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Enhanced Discovery Tools: </a:t>
            </a:r>
            <a:r>
              <a:rPr lang="en" sz="1200" b="0" i="0" u="none" strike="noStrike" cap="non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Lyric Integration</a:t>
            </a:r>
            <a:r>
              <a:rPr lang="en" sz="1200" b="0" i="0" u="none" strike="noStrike" cap="non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Live Streaming and Virtual Concerts: </a:t>
            </a:r>
            <a:r>
              <a:rPr lang="en" sz="1200" b="0" i="0" u="none" strike="noStrike" cap="non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Music Education Resources: </a:t>
            </a:r>
            <a:r>
              <a:rPr lang="en" sz="1200" b="0" i="0" u="none" strike="noStrike" cap="non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Voice Control and Integration: </a:t>
            </a:r>
            <a:r>
              <a:rPr lang="en" sz="1200" b="0" i="0" u="none" strike="noStrike" cap="non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0"/>
          <p:cNvSpPr txBox="1">
            <a:spLocks noGrp="1"/>
          </p:cNvSpPr>
          <p:nvPr>
            <p:ph type="title"/>
          </p:nvPr>
        </p:nvSpPr>
        <p:spPr>
          <a:xfrm>
            <a:off x="131012" y="682074"/>
            <a:ext cx="8396400" cy="358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Conclusion</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sz="1600" b="0" i="0" u="none" strike="noStrike" cap="none">
              <a:solidFill>
                <a:srgbClr val="213163"/>
              </a:solidFill>
              <a:latin typeface="Arial"/>
              <a:ea typeface="Arial"/>
              <a:cs typeface="Arial"/>
              <a:sym typeface="Arial"/>
            </a:endParaRPr>
          </a:p>
        </p:txBody>
      </p:sp>
      <p:cxnSp>
        <p:nvCxnSpPr>
          <p:cNvPr id="173" name="Google Shape;173;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74" name="Google Shape;174;p5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Clr>
                <a:srgbClr val="000000"/>
              </a:buClr>
              <a:buSzPts val="2000"/>
              <a:buFont typeface="Arial"/>
              <a:buNone/>
            </a:pPr>
            <a:r>
              <a:rPr lang="en" sz="2000" b="1" i="0" u="none" strike="noStrike" cap="none">
                <a:solidFill>
                  <a:srgbClr val="213164"/>
                </a:solidFill>
                <a:latin typeface="Arial"/>
                <a:ea typeface="Arial"/>
                <a:cs typeface="Arial"/>
                <a:sym typeface="Arial"/>
              </a:rPr>
              <a:t>CAPSTONE PROJECT SHOWCASE</a:t>
            </a: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spcFirstLastPara="1" wrap="square" lIns="0" tIns="0" rIns="0" bIns="0" anchor="t" anchorCtr="0">
            <a:spAutoFit/>
          </a:bodyPr>
          <a:lstStyle/>
          <a:p>
            <a:pPr marL="0" marR="0" lvl="0" indent="0" algn="l" rtl="0">
              <a:lnSpc>
                <a:spcPct val="124749"/>
              </a:lnSpc>
              <a:spcBef>
                <a:spcPts val="0"/>
              </a:spcBef>
              <a:spcAft>
                <a:spcPts val="0"/>
              </a:spcAft>
              <a:buClr>
                <a:srgbClr val="000000"/>
              </a:buClr>
              <a:buSzPts val="1600"/>
              <a:buFont typeface="Arial"/>
              <a:buNone/>
            </a:pPr>
            <a:r>
              <a:rPr lang="en" sz="1600" b="1" i="0" u="none" strike="noStrike" cap="none">
                <a:solidFill>
                  <a:schemeClr val="dk1"/>
                </a:solidFill>
                <a:latin typeface="Arial"/>
                <a:ea typeface="Arial"/>
                <a:cs typeface="Arial"/>
                <a:sym typeface="Arial"/>
              </a:rPr>
              <a:t>        Music Web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000" b="1">
                <a:solidFill>
                  <a:srgbClr val="223366"/>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8661" y="692945"/>
            <a:ext cx="8722800" cy="388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800" b="0" i="0" u="none" strike="noStrike" cap="non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endParaRPr sz="1600" b="1" i="0" u="none" strike="noStrike" cap="none">
              <a:solidFill>
                <a:srgbClr val="213163"/>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12" y="682074"/>
            <a:ext cx="8483400" cy="360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Problem Statement</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700" b="0" i="0" u="none" strike="noStrike" cap="non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sz="1700" b="0" i="0" u="none" strike="noStrike" cap="none">
              <a:solidFill>
                <a:srgbClr val="213163"/>
              </a:solidFill>
              <a:latin typeface="Arial"/>
              <a:ea typeface="Arial"/>
              <a:cs typeface="Arial"/>
              <a:sym typeface="Aria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11" y="682070"/>
            <a:ext cx="86685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Project Overview</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sz="1600" b="0" i="0" u="none" strike="noStrike" cap="none">
              <a:solidFill>
                <a:srgbClr val="213163"/>
              </a:solidFill>
              <a:latin typeface="Arial"/>
              <a:ea typeface="Arial"/>
              <a:cs typeface="Arial"/>
              <a:sym typeface="Aria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11" y="682070"/>
            <a:ext cx="86466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Proposed Solution</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r>
              <a:rPr lang="en" sz="1600" b="0" i="0" u="none" strike="noStrike" cap="non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sz="1600" b="0" i="0" u="none" strike="noStrike" cap="none">
              <a:solidFill>
                <a:srgbClr val="213163"/>
              </a:solidFill>
              <a:latin typeface="Arial"/>
              <a:ea typeface="Arial"/>
              <a:cs typeface="Arial"/>
              <a:sym typeface="Arial"/>
            </a:endParaRPr>
          </a:p>
        </p:txBody>
      </p:sp>
      <p:sp>
        <p:nvSpPr>
          <p:cNvPr id="114" name="Google Shape;114;p39"/>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rgbClr val="37415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 name="Google Shape;116;p3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0"/>
          <p:cNvSpPr txBox="1"/>
          <p:nvPr/>
        </p:nvSpPr>
        <p:spPr>
          <a:xfrm>
            <a:off x="228600" y="759749"/>
            <a:ext cx="8396700" cy="3740400"/>
          </a:xfrm>
          <a:prstGeom prst="rect">
            <a:avLst/>
          </a:prstGeom>
          <a:noFill/>
          <a:ln>
            <a:noFill/>
          </a:ln>
        </p:spPr>
        <p:txBody>
          <a:bodyPr spcFirstLastPara="1" wrap="square" lIns="91425" tIns="45700" rIns="91425" bIns="45700" anchor="t" anchorCtr="0">
            <a:spAutoFit/>
          </a:bodyPr>
          <a:lstStyle/>
          <a:p>
            <a:pPr marL="0" marR="0" lvl="1" indent="0" algn="l" rtl="0">
              <a:lnSpc>
                <a:spcPct val="150000"/>
              </a:lnSpc>
              <a:spcBef>
                <a:spcPts val="0"/>
              </a:spcBef>
              <a:spcAft>
                <a:spcPts val="0"/>
              </a:spcAft>
              <a:buClr>
                <a:srgbClr val="000000"/>
              </a:buClr>
              <a:buSzPts val="2000"/>
              <a:buFont typeface="Arial"/>
              <a:buNone/>
            </a:pPr>
            <a:r>
              <a:rPr lang="en" sz="2000" b="1" i="0" u="none" strike="noStrike" cap="none">
                <a:solidFill>
                  <a:srgbClr val="374151"/>
                </a:solidFill>
                <a:latin typeface="Arial"/>
                <a:ea typeface="Arial"/>
                <a:cs typeface="Arial"/>
                <a:sym typeface="Arial"/>
              </a:rPr>
              <a:t>SOLUTION:</a:t>
            </a:r>
            <a:endParaRPr sz="2000" b="1" i="0" u="none" strike="noStrike" cap="none">
              <a:solidFill>
                <a:srgbClr val="374151"/>
              </a:solidFill>
              <a:latin typeface="Arial"/>
              <a:ea typeface="Arial"/>
              <a:cs typeface="Arial"/>
              <a:sym typeface="Arial"/>
            </a:endParaRPr>
          </a:p>
          <a:p>
            <a:pPr marL="742950" marR="0" lvl="1" indent="-196850" algn="l" rtl="0">
              <a:lnSpc>
                <a:spcPct val="150000"/>
              </a:lnSpc>
              <a:spcBef>
                <a:spcPts val="0"/>
              </a:spcBef>
              <a:spcAft>
                <a:spcPts val="0"/>
              </a:spcAft>
              <a:buClr>
                <a:srgbClr val="000000"/>
              </a:buClr>
              <a:buSzPts val="1400"/>
              <a:buFont typeface="Arial"/>
              <a:buNone/>
            </a:pPr>
            <a:r>
              <a:rPr lang="en" sz="1800" b="0" i="0" u="none" strike="noStrike" cap="non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sz="1800" b="0" i="0" u="none" strike="noStrike" cap="none">
              <a:solidFill>
                <a:srgbClr val="374151"/>
              </a:solidFill>
              <a:latin typeface="Arial"/>
              <a:ea typeface="Arial"/>
              <a:cs typeface="Arial"/>
              <a:sym typeface="Arial"/>
            </a:endParaRPr>
          </a:p>
        </p:txBody>
      </p:sp>
      <p:cxnSp>
        <p:nvCxnSpPr>
          <p:cNvPr id="122" name="Google Shape;122;p4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3" name="Google Shape;123;p4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c9eb45f32d_0_9"/>
          <p:cNvSpPr txBox="1"/>
          <p:nvPr/>
        </p:nvSpPr>
        <p:spPr>
          <a:xfrm>
            <a:off x="371875" y="711175"/>
            <a:ext cx="7949100" cy="354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Arial"/>
                <a:ea typeface="Arial"/>
                <a:cs typeface="Arial"/>
                <a:sym typeface="Arial"/>
              </a:rPr>
              <a:t>SOLUTION:</a:t>
            </a:r>
            <a:endParaRPr sz="2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2"/>
          <p:cNvSpPr/>
          <p:nvPr/>
        </p:nvSpPr>
        <p:spPr>
          <a:xfrm>
            <a:off x="-84668" y="615950"/>
            <a:ext cx="8951700" cy="40641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Front-end</a:t>
            </a:r>
            <a:endParaRPr sz="1400" b="0" i="0" u="none" strike="noStrike" cap="none">
              <a:solidFill>
                <a:srgbClr val="000000"/>
              </a:solidFill>
              <a:latin typeface="Arial"/>
              <a:ea typeface="Arial"/>
              <a:cs typeface="Arial"/>
              <a:sym typeface="Arial"/>
            </a:endParaRPr>
          </a:p>
        </p:txBody>
      </p:sp>
      <p:sp>
        <p:nvSpPr>
          <p:cNvPr id="137" name="Google Shape;137;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Back-end</a:t>
            </a:r>
            <a:endParaRPr sz="1400" b="0" i="0" u="none" strike="noStrike" cap="none">
              <a:solidFill>
                <a:srgbClr val="000000"/>
              </a:solidFill>
              <a:latin typeface="Arial"/>
              <a:ea typeface="Arial"/>
              <a:cs typeface="Arial"/>
              <a:sym typeface="Arial"/>
            </a:endParaRPr>
          </a:p>
        </p:txBody>
      </p:sp>
      <p:cxnSp>
        <p:nvCxnSpPr>
          <p:cNvPr id="138" name="Google Shape;138;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9" name="Google Shape;139;p4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pic>
        <p:nvPicPr>
          <p:cNvPr id="140" name="Google Shape;140;p42"/>
          <p:cNvPicPr preferRelativeResize="0"/>
          <p:nvPr/>
        </p:nvPicPr>
        <p:blipFill>
          <a:blip r:embed="rId3">
            <a:alphaModFix/>
          </a:blip>
          <a:stretch>
            <a:fillRect/>
          </a:stretch>
        </p:blipFill>
        <p:spPr>
          <a:xfrm>
            <a:off x="1780225" y="1770165"/>
            <a:ext cx="1705250" cy="995660"/>
          </a:xfrm>
          <a:prstGeom prst="rect">
            <a:avLst/>
          </a:prstGeom>
          <a:noFill/>
          <a:ln>
            <a:noFill/>
          </a:ln>
        </p:spPr>
      </p:pic>
      <p:pic>
        <p:nvPicPr>
          <p:cNvPr id="141" name="Google Shape;141;p42"/>
          <p:cNvPicPr preferRelativeResize="0"/>
          <p:nvPr/>
        </p:nvPicPr>
        <p:blipFill>
          <a:blip r:embed="rId4">
            <a:alphaModFix/>
          </a:blip>
          <a:stretch>
            <a:fillRect/>
          </a:stretch>
        </p:blipFill>
        <p:spPr>
          <a:xfrm>
            <a:off x="1780232" y="2765819"/>
            <a:ext cx="1705249" cy="1363275"/>
          </a:xfrm>
          <a:prstGeom prst="rect">
            <a:avLst/>
          </a:prstGeom>
          <a:noFill/>
          <a:ln>
            <a:noFill/>
          </a:ln>
        </p:spPr>
      </p:pic>
      <p:pic>
        <p:nvPicPr>
          <p:cNvPr id="142" name="Google Shape;142;p42"/>
          <p:cNvPicPr preferRelativeResize="0"/>
          <p:nvPr/>
        </p:nvPicPr>
        <p:blipFill>
          <a:blip r:embed="rId5">
            <a:alphaModFix/>
          </a:blip>
          <a:stretch>
            <a:fillRect/>
          </a:stretch>
        </p:blipFill>
        <p:spPr>
          <a:xfrm>
            <a:off x="5280300" y="1770175"/>
            <a:ext cx="2898400" cy="2173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1426</Words>
  <Application>Microsoft Office PowerPoint</Application>
  <PresentationFormat>On-screen Show (16:9)</PresentationFormat>
  <Paragraphs>69</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Times New Roman</vt:lpstr>
      <vt:lpstr>Roboto</vt:lpstr>
      <vt:lpstr>Arial</vt:lpstr>
      <vt:lpstr>Simple Light</vt:lpstr>
      <vt:lpstr>PowerPoint Presentation</vt:lpstr>
      <vt:lpstr>PowerPoint Presentation</vt:lpstr>
      <vt:lpstr>Abstract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             </vt:lpstr>
      <vt:lpstr>Problem Statement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vt:lpstr>
      <vt:lpstr>Project Overview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vt:lpstr>
      <vt:lpstr>Proposed Solution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vt:lpstr>
      <vt:lpstr>PowerPoint Presentation</vt:lpstr>
      <vt:lpstr>PowerPoint Presentation</vt:lpstr>
      <vt:lpstr>Technology Used</vt:lpstr>
      <vt:lpstr>Modelling &amp; Results Data Modelling: The project begins with data modelling, defining the database schema using Django's ORM (Object-Relational Mapping). Entities such as User, Playlist, Song, and Artist are modelled, with appropriate relationships established to represent user interactions and music content organization. Customizations such as defining primary keys and optimizing database queries are implemented to ensure efficient data storage and retrieval. Implementation and Results: Following data modelling, the implementation phase focuses on building features to enable music discovery, organization, and social interaction. User registration and authentication functionalities are developed to provide personalized experiences and secure access to the application. A comprehensive music library is implemented, allowing users to browse, search, and explore a vast collection of songs, albums, and artists. Personalized playlist creation features enable users to curate their own collections of favorite songs, while recommendation systems suggest relevant music based on user preferences and listening history.  </vt:lpstr>
      <vt:lpstr>Signup Page</vt:lpstr>
      <vt:lpstr>Login Page</vt:lpstr>
      <vt:lpstr>Home-Page</vt:lpstr>
      <vt:lpstr>Home-Page 2</vt:lpstr>
      <vt:lpstr>All songs</vt:lpstr>
      <vt:lpstr>Song Page </vt:lpstr>
      <vt:lpstr>History Page </vt:lpstr>
      <vt:lpstr>Future Enhancements: </vt:lpstr>
      <vt:lpstr>Conclusion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Arun Palanisamy</cp:lastModifiedBy>
  <cp:revision>4</cp:revision>
  <dcterms:modified xsi:type="dcterms:W3CDTF">2024-04-08T17:30:00Z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