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85" r:id="rId2"/>
    <p:sldId id="256" r:id="rId3"/>
    <p:sldId id="258" r:id="rId4"/>
    <p:sldId id="260" r:id="rId5"/>
    <p:sldId id="263" r:id="rId6"/>
    <p:sldId id="261" r:id="rId7"/>
    <p:sldId id="262" r:id="rId8"/>
    <p:sldId id="264" r:id="rId9"/>
    <p:sldId id="265" r:id="rId10"/>
    <p:sldId id="266" r:id="rId11"/>
    <p:sldId id="267"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37004-D43F-4E21-B7C2-174D291A34D3}" type="datetimeFigureOut">
              <a:rPr lang="en-US" smtClean="0"/>
              <a:t>6/9/2018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C10FC-CE3E-407D-BD73-068FF65C764F}" type="slidenum">
              <a:rPr lang="en-US" smtClean="0"/>
              <a:t>‹#›</a:t>
            </a:fld>
            <a:endParaRPr lang="en-US"/>
          </a:p>
        </p:txBody>
      </p:sp>
    </p:spTree>
    <p:extLst>
      <p:ext uri="{BB962C8B-B14F-4D97-AF65-F5344CB8AC3E}">
        <p14:creationId xmlns:p14="http://schemas.microsoft.com/office/powerpoint/2010/main" val="1110170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4758CC-62EA-4E00-9D12-6A2485ED33F2}"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116292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4758CC-62EA-4E00-9D12-6A2485ED33F2}"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242942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4758CC-62EA-4E00-9D12-6A2485ED33F2}"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71848D-C268-41AC-9A9F-5BA19FAB577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5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04758CC-62EA-4E00-9D12-6A2485ED33F2}"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875685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04758CC-62EA-4E00-9D12-6A2485ED33F2}"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1848D-C268-41AC-9A9F-5BA19FAB577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5825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04758CC-62EA-4E00-9D12-6A2485ED33F2}"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1249955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758CC-62EA-4E00-9D12-6A2485ED33F2}"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1654138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758CC-62EA-4E00-9D12-6A2485ED33F2}"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67189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758CC-62EA-4E00-9D12-6A2485ED33F2}"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343963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4758CC-62EA-4E00-9D12-6A2485ED33F2}"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250550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4758CC-62EA-4E00-9D12-6A2485ED33F2}"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254674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4758CC-62EA-4E00-9D12-6A2485ED33F2}" type="datetimeFigureOut">
              <a:rPr lang="en-US" smtClean="0"/>
              <a:t>6/9/2018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408066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4758CC-62EA-4E00-9D12-6A2485ED33F2}" type="datetimeFigureOut">
              <a:rPr lang="en-US" smtClean="0"/>
              <a:t>6/9/2018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247408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758CC-62EA-4E00-9D12-6A2485ED33F2}" type="datetimeFigureOut">
              <a:rPr lang="en-US" smtClean="0"/>
              <a:t>6/9/2018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77891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4758CC-62EA-4E00-9D12-6A2485ED33F2}"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282977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4758CC-62EA-4E00-9D12-6A2485ED33F2}"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1848D-C268-41AC-9A9F-5BA19FAB577E}" type="slidenum">
              <a:rPr lang="en-US" smtClean="0"/>
              <a:t>‹#›</a:t>
            </a:fld>
            <a:endParaRPr lang="en-US"/>
          </a:p>
        </p:txBody>
      </p:sp>
    </p:spTree>
    <p:extLst>
      <p:ext uri="{BB962C8B-B14F-4D97-AF65-F5344CB8AC3E}">
        <p14:creationId xmlns:p14="http://schemas.microsoft.com/office/powerpoint/2010/main" val="320755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4758CC-62EA-4E00-9D12-6A2485ED33F2}" type="datetimeFigureOut">
              <a:rPr lang="en-US" smtClean="0"/>
              <a:t>6/9/2018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71848D-C268-41AC-9A9F-5BA19FAB577E}" type="slidenum">
              <a:rPr lang="en-US" smtClean="0"/>
              <a:t>‹#›</a:t>
            </a:fld>
            <a:endParaRPr lang="en-US"/>
          </a:p>
        </p:txBody>
      </p:sp>
    </p:spTree>
    <p:extLst>
      <p:ext uri="{BB962C8B-B14F-4D97-AF65-F5344CB8AC3E}">
        <p14:creationId xmlns:p14="http://schemas.microsoft.com/office/powerpoint/2010/main" val="2243988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5A2F-E75A-4363-9754-DE2086C6D230}"/>
              </a:ext>
            </a:extLst>
          </p:cNvPr>
          <p:cNvSpPr>
            <a:spLocks noGrp="1"/>
          </p:cNvSpPr>
          <p:nvPr>
            <p:ph type="ctrTitle"/>
          </p:nvPr>
        </p:nvSpPr>
        <p:spPr/>
        <p:txBody>
          <a:bodyPr/>
          <a:lstStyle/>
          <a:p>
            <a:r>
              <a:rPr lang="en-US" dirty="0"/>
              <a:t>Dissection of World Happiness Report</a:t>
            </a:r>
          </a:p>
        </p:txBody>
      </p:sp>
      <p:sp>
        <p:nvSpPr>
          <p:cNvPr id="3" name="Subtitle 2">
            <a:extLst>
              <a:ext uri="{FF2B5EF4-FFF2-40B4-BE49-F238E27FC236}">
                <a16:creationId xmlns:a16="http://schemas.microsoft.com/office/drawing/2014/main" id="{EF566E3F-ECF2-449A-BFE2-67F578EB9E27}"/>
              </a:ext>
            </a:extLst>
          </p:cNvPr>
          <p:cNvSpPr>
            <a:spLocks noGrp="1"/>
          </p:cNvSpPr>
          <p:nvPr>
            <p:ph type="subTitle" idx="1"/>
          </p:nvPr>
        </p:nvSpPr>
        <p:spPr/>
        <p:txBody>
          <a:bodyPr/>
          <a:lstStyle/>
          <a:p>
            <a:r>
              <a:rPr lang="en-US" dirty="0"/>
              <a:t>										-Vinod Babu Palani</a:t>
            </a:r>
          </a:p>
        </p:txBody>
      </p:sp>
    </p:spTree>
    <p:extLst>
      <p:ext uri="{BB962C8B-B14F-4D97-AF65-F5344CB8AC3E}">
        <p14:creationId xmlns:p14="http://schemas.microsoft.com/office/powerpoint/2010/main" val="113856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0923EA-CFFE-432E-BEDC-9AB2F11D5255}"/>
              </a:ext>
            </a:extLst>
          </p:cNvPr>
          <p:cNvPicPr>
            <a:picLocks noGrp="1" noChangeAspect="1"/>
          </p:cNvPicPr>
          <p:nvPr>
            <p:ph idx="1"/>
          </p:nvPr>
        </p:nvPicPr>
        <p:blipFill>
          <a:blip r:embed="rId2"/>
          <a:stretch>
            <a:fillRect/>
          </a:stretch>
        </p:blipFill>
        <p:spPr>
          <a:xfrm>
            <a:off x="590550" y="438149"/>
            <a:ext cx="10677525" cy="6124575"/>
          </a:xfrm>
          <a:prstGeom prst="rect">
            <a:avLst/>
          </a:prstGeom>
        </p:spPr>
      </p:pic>
      <p:sp>
        <p:nvSpPr>
          <p:cNvPr id="6" name="TextBox 5">
            <a:extLst>
              <a:ext uri="{FF2B5EF4-FFF2-40B4-BE49-F238E27FC236}">
                <a16:creationId xmlns:a16="http://schemas.microsoft.com/office/drawing/2014/main" id="{887CCA09-24C2-4955-9EA3-756872759A55}"/>
              </a:ext>
            </a:extLst>
          </p:cNvPr>
          <p:cNvSpPr txBox="1"/>
          <p:nvPr/>
        </p:nvSpPr>
        <p:spPr>
          <a:xfrm>
            <a:off x="5491507" y="-95250"/>
            <a:ext cx="1656660" cy="646331"/>
          </a:xfrm>
          <a:prstGeom prst="rect">
            <a:avLst/>
          </a:prstGeom>
          <a:noFill/>
        </p:spPr>
        <p:txBody>
          <a:bodyPr wrap="square" rtlCol="0">
            <a:spAutoFit/>
          </a:bodyPr>
          <a:lstStyle/>
          <a:p>
            <a:r>
              <a:rPr lang="en-US" sz="3600" dirty="0"/>
              <a:t>3 in 1</a:t>
            </a:r>
          </a:p>
        </p:txBody>
      </p:sp>
    </p:spTree>
    <p:extLst>
      <p:ext uri="{BB962C8B-B14F-4D97-AF65-F5344CB8AC3E}">
        <p14:creationId xmlns:p14="http://schemas.microsoft.com/office/powerpoint/2010/main" val="168154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69E712-9FDC-457E-B9F8-A78118562D86}"/>
              </a:ext>
            </a:extLst>
          </p:cNvPr>
          <p:cNvPicPr>
            <a:picLocks noGrp="1" noChangeAspect="1"/>
          </p:cNvPicPr>
          <p:nvPr>
            <p:ph idx="1"/>
          </p:nvPr>
        </p:nvPicPr>
        <p:blipFill>
          <a:blip r:embed="rId2"/>
          <a:stretch>
            <a:fillRect/>
          </a:stretch>
        </p:blipFill>
        <p:spPr>
          <a:xfrm>
            <a:off x="485775" y="764986"/>
            <a:ext cx="10610850" cy="5940614"/>
          </a:xfrm>
          <a:prstGeom prst="rect">
            <a:avLst/>
          </a:prstGeom>
        </p:spPr>
      </p:pic>
      <p:sp>
        <p:nvSpPr>
          <p:cNvPr id="2" name="TextBox 1">
            <a:extLst>
              <a:ext uri="{FF2B5EF4-FFF2-40B4-BE49-F238E27FC236}">
                <a16:creationId xmlns:a16="http://schemas.microsoft.com/office/drawing/2014/main" id="{1010D1B2-0689-49F3-9874-E375CDA006C3}"/>
              </a:ext>
            </a:extLst>
          </p:cNvPr>
          <p:cNvSpPr txBox="1"/>
          <p:nvPr/>
        </p:nvSpPr>
        <p:spPr>
          <a:xfrm>
            <a:off x="1529862" y="395654"/>
            <a:ext cx="8836269" cy="369332"/>
          </a:xfrm>
          <a:prstGeom prst="rect">
            <a:avLst/>
          </a:prstGeom>
          <a:noFill/>
        </p:spPr>
        <p:txBody>
          <a:bodyPr wrap="square" rtlCol="0">
            <a:spAutoFit/>
          </a:bodyPr>
          <a:lstStyle/>
          <a:p>
            <a:r>
              <a:rPr lang="en-US" dirty="0"/>
              <a:t>Contrast between most happiest and least happiest countries</a:t>
            </a:r>
          </a:p>
        </p:txBody>
      </p:sp>
    </p:spTree>
    <p:extLst>
      <p:ext uri="{BB962C8B-B14F-4D97-AF65-F5344CB8AC3E}">
        <p14:creationId xmlns:p14="http://schemas.microsoft.com/office/powerpoint/2010/main" val="227107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D7A8-9DD0-483D-9AB0-C9A1CF542FF5}"/>
              </a:ext>
            </a:extLst>
          </p:cNvPr>
          <p:cNvSpPr>
            <a:spLocks noGrp="1"/>
          </p:cNvSpPr>
          <p:nvPr>
            <p:ph type="title"/>
          </p:nvPr>
        </p:nvSpPr>
        <p:spPr>
          <a:xfrm>
            <a:off x="2592925" y="624110"/>
            <a:ext cx="8911687" cy="809036"/>
          </a:xfrm>
        </p:spPr>
        <p:txBody>
          <a:bodyPr/>
          <a:lstStyle/>
          <a:p>
            <a:r>
              <a:rPr lang="en-US" dirty="0"/>
              <a:t>Conclusion</a:t>
            </a:r>
          </a:p>
        </p:txBody>
      </p:sp>
      <p:sp>
        <p:nvSpPr>
          <p:cNvPr id="3" name="Content Placeholder 2">
            <a:extLst>
              <a:ext uri="{FF2B5EF4-FFF2-40B4-BE49-F238E27FC236}">
                <a16:creationId xmlns:a16="http://schemas.microsoft.com/office/drawing/2014/main" id="{5DBC8A3B-3BF8-4D20-A603-5F048D321B52}"/>
              </a:ext>
            </a:extLst>
          </p:cNvPr>
          <p:cNvSpPr>
            <a:spLocks noGrp="1"/>
          </p:cNvSpPr>
          <p:nvPr>
            <p:ph idx="1"/>
          </p:nvPr>
        </p:nvSpPr>
        <p:spPr>
          <a:xfrm>
            <a:off x="2589212" y="1248508"/>
            <a:ext cx="8915400" cy="4662714"/>
          </a:xfrm>
        </p:spPr>
        <p:txBody>
          <a:bodyPr/>
          <a:lstStyle/>
          <a:p>
            <a:r>
              <a:rPr lang="en-US" dirty="0"/>
              <a:t>Economy(per capita income) is most important factor in deciding happiness of a people</a:t>
            </a:r>
          </a:p>
          <a:p>
            <a:r>
              <a:rPr lang="en-US" dirty="0"/>
              <a:t>More urbanized the country more happy it is </a:t>
            </a:r>
          </a:p>
          <a:p>
            <a:r>
              <a:rPr lang="en-US" dirty="0"/>
              <a:t>Most of the Under-developed countries lack trust on their Government</a:t>
            </a:r>
          </a:p>
          <a:p>
            <a:r>
              <a:rPr lang="en-US" dirty="0"/>
              <a:t>Being Generous is independent of how much a person earns.</a:t>
            </a:r>
          </a:p>
          <a:p>
            <a:pPr marL="0" indent="0">
              <a:buNone/>
            </a:pPr>
            <a:endParaRPr lang="en-US" dirty="0"/>
          </a:p>
        </p:txBody>
      </p:sp>
    </p:spTree>
    <p:extLst>
      <p:ext uri="{BB962C8B-B14F-4D97-AF65-F5344CB8AC3E}">
        <p14:creationId xmlns:p14="http://schemas.microsoft.com/office/powerpoint/2010/main" val="216121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FBF6DC-2049-4063-937A-2A36D3D67FDE}"/>
              </a:ext>
            </a:extLst>
          </p:cNvPr>
          <p:cNvSpPr>
            <a:spLocks noGrp="1"/>
          </p:cNvSpPr>
          <p:nvPr>
            <p:ph type="subTitle" idx="1"/>
          </p:nvPr>
        </p:nvSpPr>
        <p:spPr>
          <a:xfrm>
            <a:off x="419100" y="586665"/>
            <a:ext cx="11353800" cy="4721469"/>
          </a:xfrm>
        </p:spPr>
        <p:txBody>
          <a:bodyPr>
            <a:normAutofit fontScale="85000" lnSpcReduction="20000"/>
          </a:bodyPr>
          <a:lstStyle/>
          <a:p>
            <a:pPr algn="l"/>
            <a:endParaRPr lang="en-US" b="1" u="sng" dirty="0"/>
          </a:p>
          <a:p>
            <a:pPr algn="l"/>
            <a:r>
              <a:rPr lang="en-US" b="1" u="sng" dirty="0"/>
              <a:t>Dataset</a:t>
            </a:r>
            <a:r>
              <a:rPr lang="en-US" u="sng" dirty="0"/>
              <a:t>: </a:t>
            </a:r>
            <a:r>
              <a:rPr lang="en-US" dirty="0"/>
              <a:t>World Happiness Report</a:t>
            </a:r>
          </a:p>
          <a:p>
            <a:pPr algn="l"/>
            <a:endParaRPr lang="en-US" b="1" u="sng" dirty="0"/>
          </a:p>
          <a:p>
            <a:pPr algn="l"/>
            <a:r>
              <a:rPr lang="en-US" b="1" u="sng" dirty="0"/>
              <a:t>Variables In Dataset: </a:t>
            </a:r>
            <a:r>
              <a:rPr lang="en-US" dirty="0"/>
              <a:t>GDP Per Capita, Family, Life Expectancy ,Freedom , Trust On Government , Generosity, Urban Population %, Overweight Female %, Overweight Male %. </a:t>
            </a:r>
          </a:p>
          <a:p>
            <a:pPr algn="l"/>
            <a:r>
              <a:rPr lang="en-US" dirty="0"/>
              <a:t>Each observation represents a country.</a:t>
            </a:r>
          </a:p>
          <a:p>
            <a:pPr algn="l"/>
            <a:endParaRPr lang="en-US" b="1" u="sng" dirty="0"/>
          </a:p>
          <a:p>
            <a:pPr algn="l"/>
            <a:r>
              <a:rPr lang="en-US" b="1" u="sng" dirty="0"/>
              <a:t>Bullseye:</a:t>
            </a:r>
          </a:p>
          <a:p>
            <a:pPr marL="342900" indent="-342900" algn="l">
              <a:buFont typeface="Arial" panose="020B0604020202020204" pitchFamily="34" charset="0"/>
              <a:buChar char="•"/>
            </a:pPr>
            <a:r>
              <a:rPr lang="en-US" dirty="0"/>
              <a:t>To identify factors which distinguishes happiest countries from the other countries </a:t>
            </a:r>
          </a:p>
          <a:p>
            <a:pPr marL="342900" indent="-342900" algn="l">
              <a:buFont typeface="Arial" panose="020B0604020202020204" pitchFamily="34" charset="0"/>
              <a:buChar char="•"/>
            </a:pPr>
            <a:r>
              <a:rPr lang="en-US" dirty="0"/>
              <a:t>To identify factors that contributes more for happiness of a country</a:t>
            </a:r>
          </a:p>
          <a:p>
            <a:pPr algn="l"/>
            <a:endParaRPr lang="en-US" dirty="0"/>
          </a:p>
          <a:p>
            <a:pPr algn="l"/>
            <a:r>
              <a:rPr lang="en-US" b="1" u="sng" dirty="0"/>
              <a:t>Data Refining:</a:t>
            </a:r>
          </a:p>
          <a:p>
            <a:pPr marL="342900" indent="-342900" algn="l">
              <a:buFont typeface="Arial" panose="020B0604020202020204" pitchFamily="34" charset="0"/>
              <a:buChar char="•"/>
            </a:pPr>
            <a:r>
              <a:rPr lang="en-US" dirty="0"/>
              <a:t>Merging Datasets.</a:t>
            </a:r>
          </a:p>
          <a:p>
            <a:pPr marL="342900" indent="-342900" algn="l">
              <a:buFont typeface="Arial" panose="020B0604020202020204" pitchFamily="34" charset="0"/>
              <a:buChar char="•"/>
            </a:pPr>
            <a:r>
              <a:rPr lang="en-US" dirty="0"/>
              <a:t>Checking and imputing missing values.</a:t>
            </a:r>
          </a:p>
          <a:p>
            <a:pPr marL="342900" indent="-342900" algn="l">
              <a:buFont typeface="Arial" panose="020B0604020202020204" pitchFamily="34" charset="0"/>
              <a:buChar char="•"/>
            </a:pPr>
            <a:r>
              <a:rPr lang="en-US" dirty="0"/>
              <a:t>Dropping countries that has more than 50% NA values in its observation.</a:t>
            </a:r>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98687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0BFF58-FB0C-48F7-B542-94D68961DD2C}"/>
              </a:ext>
            </a:extLst>
          </p:cNvPr>
          <p:cNvSpPr>
            <a:spLocks noGrp="1"/>
          </p:cNvSpPr>
          <p:nvPr>
            <p:ph idx="1"/>
          </p:nvPr>
        </p:nvSpPr>
        <p:spPr>
          <a:xfrm>
            <a:off x="838200" y="624254"/>
            <a:ext cx="10515600" cy="5552709"/>
          </a:xfrm>
        </p:spPr>
        <p:txBody>
          <a:bodyPr/>
          <a:lstStyle/>
          <a:p>
            <a:pPr marL="0" indent="0">
              <a:buNone/>
            </a:pPr>
            <a:r>
              <a:rPr lang="en-US" b="1" u="sng" dirty="0"/>
              <a:t>Method Used:</a:t>
            </a:r>
          </a:p>
          <a:p>
            <a:pPr marL="0" indent="0">
              <a:buNone/>
            </a:pPr>
            <a:r>
              <a:rPr lang="en-US" b="1" dirty="0"/>
              <a:t>Principle Component Analysis</a:t>
            </a:r>
          </a:p>
          <a:p>
            <a:pPr marL="0" indent="0">
              <a:buNone/>
            </a:pPr>
            <a:endParaRPr lang="en-US" b="1" dirty="0"/>
          </a:p>
          <a:p>
            <a:pPr marL="0" indent="0">
              <a:buNone/>
            </a:pPr>
            <a:r>
              <a:rPr lang="en-US" b="1" u="sng" dirty="0"/>
              <a:t>Why PCA?</a:t>
            </a:r>
          </a:p>
          <a:p>
            <a:r>
              <a:rPr lang="en-US" dirty="0"/>
              <a:t>Dimensionality reduction technique</a:t>
            </a:r>
          </a:p>
          <a:p>
            <a:r>
              <a:rPr lang="en-US" dirty="0"/>
              <a:t>To uncover relationship among variables and to find relative importance of them</a:t>
            </a:r>
          </a:p>
          <a:p>
            <a:r>
              <a:rPr lang="en-US" dirty="0"/>
              <a:t>Can be Visually represented in the form of Biplot for easier interpretation.</a:t>
            </a:r>
          </a:p>
          <a:p>
            <a:pPr marL="0" indent="0">
              <a:buNone/>
            </a:pPr>
            <a:endParaRPr lang="en-US" b="1" dirty="0"/>
          </a:p>
        </p:txBody>
      </p:sp>
    </p:spTree>
    <p:extLst>
      <p:ext uri="{BB962C8B-B14F-4D97-AF65-F5344CB8AC3E}">
        <p14:creationId xmlns:p14="http://schemas.microsoft.com/office/powerpoint/2010/main" val="146645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EC9AA-29DA-4A6A-9E8C-C48FFEC5E1F4}"/>
              </a:ext>
            </a:extLst>
          </p:cNvPr>
          <p:cNvPicPr>
            <a:picLocks noChangeAspect="1"/>
          </p:cNvPicPr>
          <p:nvPr/>
        </p:nvPicPr>
        <p:blipFill>
          <a:blip r:embed="rId2"/>
          <a:stretch>
            <a:fillRect/>
          </a:stretch>
        </p:blipFill>
        <p:spPr>
          <a:xfrm>
            <a:off x="0" y="712177"/>
            <a:ext cx="5848350" cy="6145822"/>
          </a:xfrm>
          <a:prstGeom prst="rect">
            <a:avLst/>
          </a:prstGeom>
        </p:spPr>
      </p:pic>
      <p:sp>
        <p:nvSpPr>
          <p:cNvPr id="12" name="TextBox 11">
            <a:extLst>
              <a:ext uri="{FF2B5EF4-FFF2-40B4-BE49-F238E27FC236}">
                <a16:creationId xmlns:a16="http://schemas.microsoft.com/office/drawing/2014/main" id="{8DD8471E-775C-43E3-8B99-7AA9F7A2DB47}"/>
              </a:ext>
            </a:extLst>
          </p:cNvPr>
          <p:cNvSpPr txBox="1"/>
          <p:nvPr/>
        </p:nvSpPr>
        <p:spPr>
          <a:xfrm>
            <a:off x="307731" y="162821"/>
            <a:ext cx="7614138" cy="584775"/>
          </a:xfrm>
          <a:prstGeom prst="rect">
            <a:avLst/>
          </a:prstGeom>
          <a:noFill/>
        </p:spPr>
        <p:txBody>
          <a:bodyPr wrap="square" rtlCol="0">
            <a:spAutoFit/>
          </a:bodyPr>
          <a:lstStyle/>
          <a:p>
            <a:r>
              <a:rPr lang="en-US" sz="3200" dirty="0"/>
              <a:t>How High it can get?</a:t>
            </a:r>
          </a:p>
        </p:txBody>
      </p:sp>
      <p:pic>
        <p:nvPicPr>
          <p:cNvPr id="15" name="Picture 14">
            <a:extLst>
              <a:ext uri="{FF2B5EF4-FFF2-40B4-BE49-F238E27FC236}">
                <a16:creationId xmlns:a16="http://schemas.microsoft.com/office/drawing/2014/main" id="{657FD828-F2B1-45A2-8885-E38C8D61FDD5}"/>
              </a:ext>
            </a:extLst>
          </p:cNvPr>
          <p:cNvPicPr>
            <a:picLocks noChangeAspect="1"/>
          </p:cNvPicPr>
          <p:nvPr/>
        </p:nvPicPr>
        <p:blipFill>
          <a:blip r:embed="rId3"/>
          <a:stretch>
            <a:fillRect/>
          </a:stretch>
        </p:blipFill>
        <p:spPr>
          <a:xfrm>
            <a:off x="5991224" y="747595"/>
            <a:ext cx="6200775" cy="5947584"/>
          </a:xfrm>
          <a:prstGeom prst="rect">
            <a:avLst/>
          </a:prstGeom>
        </p:spPr>
      </p:pic>
    </p:spTree>
    <p:extLst>
      <p:ext uri="{BB962C8B-B14F-4D97-AF65-F5344CB8AC3E}">
        <p14:creationId xmlns:p14="http://schemas.microsoft.com/office/powerpoint/2010/main" val="115235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8F67FE-EC3E-4AA4-A8E7-1A5A33AAF3C3}"/>
              </a:ext>
            </a:extLst>
          </p:cNvPr>
          <p:cNvPicPr>
            <a:picLocks noChangeAspect="1"/>
          </p:cNvPicPr>
          <p:nvPr/>
        </p:nvPicPr>
        <p:blipFill>
          <a:blip r:embed="rId2"/>
          <a:stretch>
            <a:fillRect/>
          </a:stretch>
        </p:blipFill>
        <p:spPr>
          <a:xfrm>
            <a:off x="838200" y="1370014"/>
            <a:ext cx="5562600" cy="1325562"/>
          </a:xfrm>
          <a:prstGeom prst="rect">
            <a:avLst/>
          </a:prstGeom>
        </p:spPr>
      </p:pic>
      <p:sp>
        <p:nvSpPr>
          <p:cNvPr id="6" name="TextBox 5">
            <a:extLst>
              <a:ext uri="{FF2B5EF4-FFF2-40B4-BE49-F238E27FC236}">
                <a16:creationId xmlns:a16="http://schemas.microsoft.com/office/drawing/2014/main" id="{345E88B7-515F-4A4A-8BF9-B6CF57874DB0}"/>
              </a:ext>
            </a:extLst>
          </p:cNvPr>
          <p:cNvSpPr txBox="1"/>
          <p:nvPr/>
        </p:nvSpPr>
        <p:spPr>
          <a:xfrm>
            <a:off x="914400" y="504825"/>
            <a:ext cx="7515225" cy="646331"/>
          </a:xfrm>
          <a:prstGeom prst="rect">
            <a:avLst/>
          </a:prstGeom>
          <a:noFill/>
        </p:spPr>
        <p:txBody>
          <a:bodyPr wrap="square" rtlCol="0">
            <a:spAutoFit/>
          </a:bodyPr>
          <a:lstStyle/>
          <a:p>
            <a:r>
              <a:rPr lang="en-US" sz="3600" u="sng" dirty="0"/>
              <a:t>PC1 and PC2 confessions!!!</a:t>
            </a:r>
          </a:p>
        </p:txBody>
      </p:sp>
      <p:pic>
        <p:nvPicPr>
          <p:cNvPr id="2" name="Picture 1">
            <a:extLst>
              <a:ext uri="{FF2B5EF4-FFF2-40B4-BE49-F238E27FC236}">
                <a16:creationId xmlns:a16="http://schemas.microsoft.com/office/drawing/2014/main" id="{809814EB-F172-4904-88E3-3EDA78324AC4}"/>
              </a:ext>
            </a:extLst>
          </p:cNvPr>
          <p:cNvPicPr>
            <a:picLocks noChangeAspect="1"/>
          </p:cNvPicPr>
          <p:nvPr/>
        </p:nvPicPr>
        <p:blipFill>
          <a:blip r:embed="rId3"/>
          <a:stretch>
            <a:fillRect/>
          </a:stretch>
        </p:blipFill>
        <p:spPr>
          <a:xfrm>
            <a:off x="914400" y="2695576"/>
            <a:ext cx="6238875" cy="3914775"/>
          </a:xfrm>
          <a:prstGeom prst="rect">
            <a:avLst/>
          </a:prstGeom>
        </p:spPr>
      </p:pic>
      <p:sp>
        <p:nvSpPr>
          <p:cNvPr id="4" name="TextBox 3">
            <a:extLst>
              <a:ext uri="{FF2B5EF4-FFF2-40B4-BE49-F238E27FC236}">
                <a16:creationId xmlns:a16="http://schemas.microsoft.com/office/drawing/2014/main" id="{947F926B-0CDA-46A9-94E1-783FDE044D46}"/>
              </a:ext>
            </a:extLst>
          </p:cNvPr>
          <p:cNvSpPr txBox="1"/>
          <p:nvPr/>
        </p:nvSpPr>
        <p:spPr>
          <a:xfrm>
            <a:off x="7438292" y="827990"/>
            <a:ext cx="4299439" cy="5611793"/>
          </a:xfrm>
          <a:prstGeom prst="rect">
            <a:avLst/>
          </a:prstGeom>
          <a:noFill/>
        </p:spPr>
        <p:txBody>
          <a:bodyPr wrap="square" rtlCol="0">
            <a:spAutoFit/>
          </a:bodyPr>
          <a:lstStyle/>
          <a:p>
            <a:pPr marL="342900" lvl="0" indent="-342900">
              <a:spcBef>
                <a:spcPts val="1000"/>
              </a:spcBef>
              <a:buClr>
                <a:srgbClr val="A53010"/>
              </a:buClr>
              <a:buFont typeface="Wingdings 3" charset="2"/>
              <a:buChar char=""/>
            </a:pPr>
            <a:r>
              <a:rPr lang="en-US" dirty="0">
                <a:solidFill>
                  <a:prstClr val="black">
                    <a:lumMod val="75000"/>
                    <a:lumOff val="25000"/>
                  </a:prstClr>
                </a:solidFill>
              </a:rPr>
              <a:t>Selecting first 2 PCs that explains 70% of original variance in data.</a:t>
            </a:r>
          </a:p>
          <a:p>
            <a:pPr marL="342900" lvl="0" indent="-342900">
              <a:spcBef>
                <a:spcPts val="1000"/>
              </a:spcBef>
              <a:buClr>
                <a:srgbClr val="A53010"/>
              </a:buClr>
              <a:buFont typeface="Wingdings 3" charset="2"/>
              <a:buChar char=""/>
            </a:pPr>
            <a:r>
              <a:rPr lang="en-US" dirty="0">
                <a:solidFill>
                  <a:prstClr val="black">
                    <a:lumMod val="75000"/>
                    <a:lumOff val="25000"/>
                  </a:prstClr>
                </a:solidFill>
              </a:rPr>
              <a:t>PC1 indicates the overall happiness of a country with per-Capita income score dominating the contribution of overall happiness. It should be noted that income and obese population moves in same direction implying high earning people tend to be overweight.</a:t>
            </a:r>
          </a:p>
          <a:p>
            <a:pPr marL="342900" lvl="0" indent="-342900">
              <a:spcBef>
                <a:spcPts val="1000"/>
              </a:spcBef>
              <a:buClr>
                <a:srgbClr val="A53010"/>
              </a:buClr>
              <a:buFont typeface="Wingdings 3" charset="2"/>
              <a:buChar char=""/>
            </a:pPr>
            <a:r>
              <a:rPr lang="en-US" dirty="0">
                <a:solidFill>
                  <a:prstClr val="black">
                    <a:lumMod val="75000"/>
                    <a:lumOff val="25000"/>
                  </a:prstClr>
                </a:solidFill>
              </a:rPr>
              <a:t>PC2 indicates countries with more trust on Government and more generous as vital factors for being happy. It can also be noted that obese factor moves in opposite direction implying that these countries with high PC2 are more health-conscious. </a:t>
            </a:r>
          </a:p>
        </p:txBody>
      </p:sp>
    </p:spTree>
    <p:extLst>
      <p:ext uri="{BB962C8B-B14F-4D97-AF65-F5344CB8AC3E}">
        <p14:creationId xmlns:p14="http://schemas.microsoft.com/office/powerpoint/2010/main" val="1656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61BC-CEEB-4715-95F8-30410D798457}"/>
              </a:ext>
            </a:extLst>
          </p:cNvPr>
          <p:cNvSpPr>
            <a:spLocks noGrp="1"/>
          </p:cNvSpPr>
          <p:nvPr>
            <p:ph type="title"/>
          </p:nvPr>
        </p:nvSpPr>
        <p:spPr>
          <a:xfrm>
            <a:off x="838200" y="-1"/>
            <a:ext cx="10515600" cy="600075"/>
          </a:xfrm>
        </p:spPr>
        <p:txBody>
          <a:bodyPr>
            <a:normAutofit fontScale="90000"/>
          </a:bodyPr>
          <a:lstStyle/>
          <a:p>
            <a:r>
              <a:rPr lang="en-US" b="1" dirty="0"/>
              <a:t>So what’s our point?</a:t>
            </a:r>
          </a:p>
        </p:txBody>
      </p:sp>
      <p:pic>
        <p:nvPicPr>
          <p:cNvPr id="5" name="Content Placeholder 4">
            <a:extLst>
              <a:ext uri="{FF2B5EF4-FFF2-40B4-BE49-F238E27FC236}">
                <a16:creationId xmlns:a16="http://schemas.microsoft.com/office/drawing/2014/main" id="{6241933D-8882-4666-9B9C-F55DD8D6AF1F}"/>
              </a:ext>
            </a:extLst>
          </p:cNvPr>
          <p:cNvPicPr>
            <a:picLocks noGrp="1" noChangeAspect="1"/>
          </p:cNvPicPr>
          <p:nvPr>
            <p:ph idx="1"/>
          </p:nvPr>
        </p:nvPicPr>
        <p:blipFill>
          <a:blip r:embed="rId2"/>
          <a:stretch>
            <a:fillRect/>
          </a:stretch>
        </p:blipFill>
        <p:spPr>
          <a:xfrm>
            <a:off x="1685925" y="600074"/>
            <a:ext cx="8305799" cy="6153151"/>
          </a:xfrm>
          <a:prstGeom prst="rect">
            <a:avLst/>
          </a:prstGeom>
        </p:spPr>
      </p:pic>
    </p:spTree>
    <p:extLst>
      <p:ext uri="{BB962C8B-B14F-4D97-AF65-F5344CB8AC3E}">
        <p14:creationId xmlns:p14="http://schemas.microsoft.com/office/powerpoint/2010/main" val="226483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23E7-666D-4EE8-88AA-0E375FEB250E}"/>
              </a:ext>
            </a:extLst>
          </p:cNvPr>
          <p:cNvSpPr>
            <a:spLocks noGrp="1"/>
          </p:cNvSpPr>
          <p:nvPr>
            <p:ph type="title"/>
          </p:nvPr>
        </p:nvSpPr>
        <p:spPr>
          <a:xfrm>
            <a:off x="838200" y="365125"/>
            <a:ext cx="10515600" cy="505313"/>
          </a:xfrm>
        </p:spPr>
        <p:txBody>
          <a:bodyPr>
            <a:normAutofit fontScale="90000"/>
          </a:bodyPr>
          <a:lstStyle/>
          <a:p>
            <a:r>
              <a:rPr lang="en-US" dirty="0"/>
              <a:t>I am happy</a:t>
            </a:r>
          </a:p>
        </p:txBody>
      </p:sp>
      <p:pic>
        <p:nvPicPr>
          <p:cNvPr id="4" name="Content Placeholder 3">
            <a:extLst>
              <a:ext uri="{FF2B5EF4-FFF2-40B4-BE49-F238E27FC236}">
                <a16:creationId xmlns:a16="http://schemas.microsoft.com/office/drawing/2014/main" id="{C1768535-21FC-4A7F-94B0-46718AA817D3}"/>
              </a:ext>
            </a:extLst>
          </p:cNvPr>
          <p:cNvPicPr>
            <a:picLocks noGrp="1" noChangeAspect="1"/>
          </p:cNvPicPr>
          <p:nvPr>
            <p:ph idx="1"/>
          </p:nvPr>
        </p:nvPicPr>
        <p:blipFill>
          <a:blip r:embed="rId2"/>
          <a:stretch>
            <a:fillRect/>
          </a:stretch>
        </p:blipFill>
        <p:spPr>
          <a:xfrm>
            <a:off x="3505201" y="0"/>
            <a:ext cx="7415212" cy="6083122"/>
          </a:xfrm>
          <a:prstGeom prst="rect">
            <a:avLst/>
          </a:prstGeom>
        </p:spPr>
      </p:pic>
      <p:pic>
        <p:nvPicPr>
          <p:cNvPr id="7" name="Picture 6">
            <a:extLst>
              <a:ext uri="{FF2B5EF4-FFF2-40B4-BE49-F238E27FC236}">
                <a16:creationId xmlns:a16="http://schemas.microsoft.com/office/drawing/2014/main" id="{6B14AB36-6741-457F-B4DB-D30372711CE2}"/>
              </a:ext>
            </a:extLst>
          </p:cNvPr>
          <p:cNvPicPr>
            <a:picLocks noChangeAspect="1"/>
          </p:cNvPicPr>
          <p:nvPr/>
        </p:nvPicPr>
        <p:blipFill>
          <a:blip r:embed="rId3"/>
          <a:stretch>
            <a:fillRect/>
          </a:stretch>
        </p:blipFill>
        <p:spPr>
          <a:xfrm>
            <a:off x="0" y="5791200"/>
            <a:ext cx="12192000" cy="1133963"/>
          </a:xfrm>
          <a:prstGeom prst="rect">
            <a:avLst/>
          </a:prstGeom>
        </p:spPr>
      </p:pic>
      <p:sp>
        <p:nvSpPr>
          <p:cNvPr id="3" name="TextBox 2">
            <a:extLst>
              <a:ext uri="{FF2B5EF4-FFF2-40B4-BE49-F238E27FC236}">
                <a16:creationId xmlns:a16="http://schemas.microsoft.com/office/drawing/2014/main" id="{958975D2-E6E1-465E-8965-76B51FE9C21B}"/>
              </a:ext>
            </a:extLst>
          </p:cNvPr>
          <p:cNvSpPr txBox="1"/>
          <p:nvPr/>
        </p:nvSpPr>
        <p:spPr>
          <a:xfrm>
            <a:off x="911286" y="1026959"/>
            <a:ext cx="2377222" cy="923330"/>
          </a:xfrm>
          <a:prstGeom prst="rect">
            <a:avLst/>
          </a:prstGeom>
          <a:noFill/>
        </p:spPr>
        <p:txBody>
          <a:bodyPr wrap="square" rtlCol="0">
            <a:spAutoFit/>
          </a:bodyPr>
          <a:lstStyle/>
          <a:p>
            <a:r>
              <a:rPr lang="en-US" dirty="0"/>
              <a:t>Top 50 countries in the happiest countries list</a:t>
            </a:r>
          </a:p>
        </p:txBody>
      </p:sp>
      <p:sp>
        <p:nvSpPr>
          <p:cNvPr id="5" name="TextBox 4">
            <a:extLst>
              <a:ext uri="{FF2B5EF4-FFF2-40B4-BE49-F238E27FC236}">
                <a16:creationId xmlns:a16="http://schemas.microsoft.com/office/drawing/2014/main" id="{426D6DBB-E908-4454-BDF9-5E593B94A4DE}"/>
              </a:ext>
            </a:extLst>
          </p:cNvPr>
          <p:cNvSpPr txBox="1"/>
          <p:nvPr/>
        </p:nvSpPr>
        <p:spPr>
          <a:xfrm>
            <a:off x="838200" y="2488223"/>
            <a:ext cx="2010508" cy="2585323"/>
          </a:xfrm>
          <a:prstGeom prst="rect">
            <a:avLst/>
          </a:prstGeom>
          <a:noFill/>
        </p:spPr>
        <p:txBody>
          <a:bodyPr wrap="square" rtlCol="0">
            <a:spAutoFit/>
          </a:bodyPr>
          <a:lstStyle/>
          <a:p>
            <a:r>
              <a:rPr lang="en-US" dirty="0"/>
              <a:t>All of these countries have good PC1 value implying they have good per capita income , life expectancy and family relations.</a:t>
            </a:r>
          </a:p>
        </p:txBody>
      </p:sp>
    </p:spTree>
    <p:extLst>
      <p:ext uri="{BB962C8B-B14F-4D97-AF65-F5344CB8AC3E}">
        <p14:creationId xmlns:p14="http://schemas.microsoft.com/office/powerpoint/2010/main" val="47184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616B-9B89-4754-9D38-9BA22BEC48A2}"/>
              </a:ext>
            </a:extLst>
          </p:cNvPr>
          <p:cNvSpPr>
            <a:spLocks noGrp="1"/>
          </p:cNvSpPr>
          <p:nvPr>
            <p:ph type="title"/>
          </p:nvPr>
        </p:nvSpPr>
        <p:spPr>
          <a:xfrm>
            <a:off x="704850" y="365125"/>
            <a:ext cx="2952750" cy="1587500"/>
          </a:xfrm>
        </p:spPr>
        <p:txBody>
          <a:bodyPr>
            <a:normAutofit/>
          </a:bodyPr>
          <a:lstStyle/>
          <a:p>
            <a:r>
              <a:rPr lang="en-US" dirty="0"/>
              <a:t>I am happy with 50% CI</a:t>
            </a:r>
          </a:p>
        </p:txBody>
      </p:sp>
      <p:pic>
        <p:nvPicPr>
          <p:cNvPr id="4" name="Content Placeholder 3">
            <a:extLst>
              <a:ext uri="{FF2B5EF4-FFF2-40B4-BE49-F238E27FC236}">
                <a16:creationId xmlns:a16="http://schemas.microsoft.com/office/drawing/2014/main" id="{B4C54A8C-1138-42A5-BBEA-1F617403AAAD}"/>
              </a:ext>
            </a:extLst>
          </p:cNvPr>
          <p:cNvPicPr>
            <a:picLocks noGrp="1" noChangeAspect="1"/>
          </p:cNvPicPr>
          <p:nvPr>
            <p:ph idx="1"/>
          </p:nvPr>
        </p:nvPicPr>
        <p:blipFill>
          <a:blip r:embed="rId2"/>
          <a:stretch>
            <a:fillRect/>
          </a:stretch>
        </p:blipFill>
        <p:spPr>
          <a:xfrm>
            <a:off x="-79131" y="5532437"/>
            <a:ext cx="12271131" cy="1428750"/>
          </a:xfrm>
          <a:prstGeom prst="rect">
            <a:avLst/>
          </a:prstGeom>
        </p:spPr>
      </p:pic>
      <p:pic>
        <p:nvPicPr>
          <p:cNvPr id="5" name="Picture 4">
            <a:extLst>
              <a:ext uri="{FF2B5EF4-FFF2-40B4-BE49-F238E27FC236}">
                <a16:creationId xmlns:a16="http://schemas.microsoft.com/office/drawing/2014/main" id="{91AA0C50-38DE-4B40-ADD3-8005CF754468}"/>
              </a:ext>
            </a:extLst>
          </p:cNvPr>
          <p:cNvPicPr>
            <a:picLocks noChangeAspect="1"/>
          </p:cNvPicPr>
          <p:nvPr/>
        </p:nvPicPr>
        <p:blipFill>
          <a:blip r:embed="rId3"/>
          <a:stretch>
            <a:fillRect/>
          </a:stretch>
        </p:blipFill>
        <p:spPr>
          <a:xfrm>
            <a:off x="3725412" y="0"/>
            <a:ext cx="8894076" cy="5619750"/>
          </a:xfrm>
          <a:prstGeom prst="rect">
            <a:avLst/>
          </a:prstGeom>
        </p:spPr>
      </p:pic>
      <p:sp>
        <p:nvSpPr>
          <p:cNvPr id="3" name="TextBox 2">
            <a:extLst>
              <a:ext uri="{FF2B5EF4-FFF2-40B4-BE49-F238E27FC236}">
                <a16:creationId xmlns:a16="http://schemas.microsoft.com/office/drawing/2014/main" id="{3B42B380-47F3-4251-99C3-FF7839D58F6C}"/>
              </a:ext>
            </a:extLst>
          </p:cNvPr>
          <p:cNvSpPr txBox="1"/>
          <p:nvPr/>
        </p:nvSpPr>
        <p:spPr>
          <a:xfrm>
            <a:off x="940777" y="1556239"/>
            <a:ext cx="2294792" cy="923330"/>
          </a:xfrm>
          <a:prstGeom prst="rect">
            <a:avLst/>
          </a:prstGeom>
          <a:noFill/>
        </p:spPr>
        <p:txBody>
          <a:bodyPr wrap="square" rtlCol="0">
            <a:spAutoFit/>
          </a:bodyPr>
          <a:lstStyle/>
          <a:p>
            <a:r>
              <a:rPr lang="en-US" dirty="0"/>
              <a:t>Countries ranked 51 to 100 in happiness report</a:t>
            </a:r>
          </a:p>
        </p:txBody>
      </p:sp>
      <p:sp>
        <p:nvSpPr>
          <p:cNvPr id="6" name="TextBox 5">
            <a:extLst>
              <a:ext uri="{FF2B5EF4-FFF2-40B4-BE49-F238E27FC236}">
                <a16:creationId xmlns:a16="http://schemas.microsoft.com/office/drawing/2014/main" id="{263570B6-E59C-434D-8B57-8E5CBCDC9390}"/>
              </a:ext>
            </a:extLst>
          </p:cNvPr>
          <p:cNvSpPr txBox="1"/>
          <p:nvPr/>
        </p:nvSpPr>
        <p:spPr>
          <a:xfrm>
            <a:off x="782515" y="2574842"/>
            <a:ext cx="2611315" cy="2862322"/>
          </a:xfrm>
          <a:prstGeom prst="rect">
            <a:avLst/>
          </a:prstGeom>
          <a:noFill/>
        </p:spPr>
        <p:txBody>
          <a:bodyPr wrap="square" rtlCol="0">
            <a:spAutoFit/>
          </a:bodyPr>
          <a:lstStyle/>
          <a:p>
            <a:r>
              <a:rPr lang="en-US" dirty="0"/>
              <a:t>These countries are good in either PC1 value or PC2 value but not both which means these countries either have good economy or have high trust on their government but not both.</a:t>
            </a:r>
          </a:p>
        </p:txBody>
      </p:sp>
    </p:spTree>
    <p:extLst>
      <p:ext uri="{BB962C8B-B14F-4D97-AF65-F5344CB8AC3E}">
        <p14:creationId xmlns:p14="http://schemas.microsoft.com/office/powerpoint/2010/main" val="72086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845C-DD4D-47B2-80E7-D994477B6C85}"/>
              </a:ext>
            </a:extLst>
          </p:cNvPr>
          <p:cNvSpPr>
            <a:spLocks noGrp="1"/>
          </p:cNvSpPr>
          <p:nvPr>
            <p:ph type="title"/>
          </p:nvPr>
        </p:nvSpPr>
        <p:spPr>
          <a:xfrm>
            <a:off x="838200" y="365126"/>
            <a:ext cx="2724150" cy="1788990"/>
          </a:xfrm>
        </p:spPr>
        <p:txBody>
          <a:bodyPr/>
          <a:lstStyle/>
          <a:p>
            <a:r>
              <a:rPr lang="en-US" dirty="0"/>
              <a:t>Happiness:</a:t>
            </a:r>
            <a:br>
              <a:rPr lang="en-US" dirty="0"/>
            </a:br>
            <a:r>
              <a:rPr lang="en-US" dirty="0"/>
              <a:t>Coming Soon!!!</a:t>
            </a:r>
          </a:p>
        </p:txBody>
      </p:sp>
      <p:pic>
        <p:nvPicPr>
          <p:cNvPr id="4" name="Content Placeholder 3">
            <a:extLst>
              <a:ext uri="{FF2B5EF4-FFF2-40B4-BE49-F238E27FC236}">
                <a16:creationId xmlns:a16="http://schemas.microsoft.com/office/drawing/2014/main" id="{7EA4465E-44B9-46E8-890C-E53506F6376D}"/>
              </a:ext>
            </a:extLst>
          </p:cNvPr>
          <p:cNvPicPr>
            <a:picLocks noGrp="1" noChangeAspect="1"/>
          </p:cNvPicPr>
          <p:nvPr>
            <p:ph idx="1"/>
          </p:nvPr>
        </p:nvPicPr>
        <p:blipFill>
          <a:blip r:embed="rId2"/>
          <a:stretch>
            <a:fillRect/>
          </a:stretch>
        </p:blipFill>
        <p:spPr>
          <a:xfrm>
            <a:off x="246184" y="5661758"/>
            <a:ext cx="10045090" cy="1160585"/>
          </a:xfrm>
          <a:prstGeom prst="rect">
            <a:avLst/>
          </a:prstGeom>
        </p:spPr>
      </p:pic>
      <p:pic>
        <p:nvPicPr>
          <p:cNvPr id="5" name="Picture 4">
            <a:extLst>
              <a:ext uri="{FF2B5EF4-FFF2-40B4-BE49-F238E27FC236}">
                <a16:creationId xmlns:a16="http://schemas.microsoft.com/office/drawing/2014/main" id="{32D2F286-85D2-4110-871E-29E984D5FC85}"/>
              </a:ext>
            </a:extLst>
          </p:cNvPr>
          <p:cNvPicPr>
            <a:picLocks noChangeAspect="1"/>
          </p:cNvPicPr>
          <p:nvPr/>
        </p:nvPicPr>
        <p:blipFill>
          <a:blip r:embed="rId3"/>
          <a:stretch>
            <a:fillRect/>
          </a:stretch>
        </p:blipFill>
        <p:spPr>
          <a:xfrm>
            <a:off x="3562350" y="0"/>
            <a:ext cx="8010525" cy="5876926"/>
          </a:xfrm>
          <a:prstGeom prst="rect">
            <a:avLst/>
          </a:prstGeom>
        </p:spPr>
      </p:pic>
      <p:sp>
        <p:nvSpPr>
          <p:cNvPr id="3" name="TextBox 2">
            <a:extLst>
              <a:ext uri="{FF2B5EF4-FFF2-40B4-BE49-F238E27FC236}">
                <a16:creationId xmlns:a16="http://schemas.microsoft.com/office/drawing/2014/main" id="{BF5D62F5-ADE0-4087-BE3E-592F56E9593A}"/>
              </a:ext>
            </a:extLst>
          </p:cNvPr>
          <p:cNvSpPr txBox="1"/>
          <p:nvPr/>
        </p:nvSpPr>
        <p:spPr>
          <a:xfrm>
            <a:off x="386862" y="2154116"/>
            <a:ext cx="2901461" cy="646331"/>
          </a:xfrm>
          <a:prstGeom prst="rect">
            <a:avLst/>
          </a:prstGeom>
          <a:noFill/>
        </p:spPr>
        <p:txBody>
          <a:bodyPr wrap="square" rtlCol="0">
            <a:spAutoFit/>
          </a:bodyPr>
          <a:lstStyle/>
          <a:p>
            <a:r>
              <a:rPr lang="en-US" dirty="0"/>
              <a:t>Least ranked countries in happiness report</a:t>
            </a:r>
          </a:p>
        </p:txBody>
      </p:sp>
      <p:sp>
        <p:nvSpPr>
          <p:cNvPr id="6" name="TextBox 5">
            <a:extLst>
              <a:ext uri="{FF2B5EF4-FFF2-40B4-BE49-F238E27FC236}">
                <a16:creationId xmlns:a16="http://schemas.microsoft.com/office/drawing/2014/main" id="{A2FB4850-51DE-4440-BC54-9A7E7CD7DED8}"/>
              </a:ext>
            </a:extLst>
          </p:cNvPr>
          <p:cNvSpPr txBox="1"/>
          <p:nvPr/>
        </p:nvSpPr>
        <p:spPr>
          <a:xfrm>
            <a:off x="712177" y="3138854"/>
            <a:ext cx="2391508" cy="2308324"/>
          </a:xfrm>
          <a:prstGeom prst="rect">
            <a:avLst/>
          </a:prstGeom>
          <a:noFill/>
        </p:spPr>
        <p:txBody>
          <a:bodyPr wrap="square" rtlCol="0">
            <a:spAutoFit/>
          </a:bodyPr>
          <a:lstStyle/>
          <a:p>
            <a:r>
              <a:rPr lang="en-US" dirty="0"/>
              <a:t>All of these countries perform low in both PC1 and PC2 indicating they lack both good economy as well the trust on their government</a:t>
            </a:r>
          </a:p>
        </p:txBody>
      </p:sp>
    </p:spTree>
    <p:extLst>
      <p:ext uri="{BB962C8B-B14F-4D97-AF65-F5344CB8AC3E}">
        <p14:creationId xmlns:p14="http://schemas.microsoft.com/office/powerpoint/2010/main" val="16729509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585</TotalTime>
  <Words>415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Dissection of World Happiness Report</vt:lpstr>
      <vt:lpstr>PowerPoint Presentation</vt:lpstr>
      <vt:lpstr>PowerPoint Presentation</vt:lpstr>
      <vt:lpstr>PowerPoint Presentation</vt:lpstr>
      <vt:lpstr>PowerPoint Presentation</vt:lpstr>
      <vt:lpstr>So what’s our point?</vt:lpstr>
      <vt:lpstr>I am happy</vt:lpstr>
      <vt:lpstr>I am happy with 50% CI</vt:lpstr>
      <vt:lpstr>Happiness: Coming Soon!!!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 Babu P</dc:creator>
  <cp:lastModifiedBy>Vinod Babu P</cp:lastModifiedBy>
  <cp:revision>42</cp:revision>
  <dcterms:created xsi:type="dcterms:W3CDTF">2018-04-25T05:54:54Z</dcterms:created>
  <dcterms:modified xsi:type="dcterms:W3CDTF">2018-06-09T21:06:42Z</dcterms:modified>
</cp:coreProperties>
</file>