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62" r:id="rId8"/>
    <p:sldId id="296" r:id="rId9"/>
    <p:sldId id="289" r:id="rId10"/>
    <p:sldId id="300" r:id="rId11"/>
    <p:sldId id="295" r:id="rId12"/>
    <p:sldId id="293" r:id="rId13"/>
    <p:sldId id="260" r:id="rId14"/>
    <p:sldId id="297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283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28870/how-can-i-prepare-the-input-layer-for-recurrent-neural-network-if-there-are-many/377301#37730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Embedding: </a:t>
            </a:r>
            <a:br>
              <a:rPr lang="en-US" dirty="0"/>
            </a:b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Embeddings are methods for learning vector representations of </a:t>
            </a:r>
            <a:r>
              <a:rPr lang="en-US" b="0" i="0" u="sng" dirty="0">
                <a:effectLst/>
                <a:latin typeface="-apple-system"/>
                <a:hlinkClick r:id="rId3"/>
              </a:rPr>
              <a:t>categorical data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. 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it converts words from their raw categorical representation into dense vectors that capture semantic relationships between words, making it significantly easier for the LSTM to learn complex patterns and dependencies within a sequence, leading to better prediction accuracy in tasks like next word prediction.</a:t>
            </a:r>
          </a:p>
          <a:p>
            <a:endParaRPr lang="en-US" b="0" i="0" dirty="0">
              <a:solidFill>
                <a:srgbClr val="EEF0FF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When using a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Keras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Embedding layer before an LSTM, </a:t>
            </a:r>
            <a:r>
              <a:rPr lang="en-US" dirty="0"/>
              <a:t>it can represent either a pre-trained word embedding like Word2Vec or </a:t>
            </a:r>
            <a:r>
              <a:rPr lang="en-US" dirty="0" err="1"/>
              <a:t>GloVe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, or it can learn its own word embeddings from scratch depending on how you configure the layer. 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Function:</a:t>
            </a:r>
            <a:endParaRPr lang="en-US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It takes a sequence of word indices as input and outputs a corresponding sequence of embedding vectors. 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Pre-trained embeddings:</a:t>
            </a:r>
            <a:endParaRPr lang="en-US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You can load pre-trained word embeddings like Word2Vec or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GloVe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into the Embedding layer by specifying the appropriate weight matrix. 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Learning embeddings:</a:t>
            </a:r>
            <a:endParaRPr lang="en-US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If you don't provide a pre-trained weight matrix, the Embedding layer will randomly initialize weights and learn word representations during the training process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u="sng" dirty="0"/>
              <a:t>Dense Layer: </a:t>
            </a:r>
          </a:p>
          <a:p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I</a:t>
            </a:r>
            <a:r>
              <a:rPr lang="en-US" dirty="0"/>
              <a:t>t acts as a fully connected layer to transform the complex, high-dimensional representation produced by the LSTM into a final output probability distribution over the vocabulary, allowing the model to predict the most likely next word based on the context learned by the LSTM</a:t>
            </a:r>
            <a:endParaRPr lang="en-GB" b="1" u="sng" dirty="0"/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While LSTMs can capture long-range dependencies, the output from an LSTM layer is still a high-dimensional vector. The dense layer helps to reduce this dimensionality to the size of the vocabulary, making it suitable for predicting the next word. 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Linear Combination: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3C6D6"/>
                </a:solidFill>
                <a:effectLst/>
                <a:latin typeface="Google Sans"/>
              </a:rPr>
              <a:t>The dense layer performs a weighted sum of the LSTM output, allowing the model to combine information from the context effectively to generate the final prediction</a:t>
            </a:r>
            <a:endParaRPr lang="en-US" b="0" i="0" dirty="0">
              <a:solidFill>
                <a:srgbClr val="EEF0FF"/>
              </a:solidFill>
              <a:effectLst/>
              <a:latin typeface="Google Sans"/>
            </a:endParaRPr>
          </a:p>
          <a:p>
            <a:endParaRPr lang="en-GB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2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C0C9C-F721-D37A-DB49-64D2FD72B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443EB-B732-37DA-6D49-3B6EEBA0C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0B3192-3B19-B975-C656-8A323E476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90FD-C382-B3B1-098D-0114CDC59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1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odgaitonde/Capstone_Group1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H4YPALstGicy1AeoPx8uY5L0s08j1_4/view?usp=sharing" TargetMode="External"/><Relationship Id="rId2" Type="http://schemas.openxmlformats.org/officeDocument/2006/relationships/hyperlink" Target="https://github.com/vinodgaitonde/Capstone_Group10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H4YPALstGicy1AeoPx8uY5L0s08j1_4/view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" y="1482090"/>
            <a:ext cx="8185785" cy="1122202"/>
          </a:xfrm>
        </p:spPr>
        <p:txBody>
          <a:bodyPr/>
          <a:lstStyle/>
          <a:p>
            <a:r>
              <a:rPr lang="en-US" b="1" dirty="0">
                <a:latin typeface="+mn-lt"/>
                <a:hlinkClick r:id="rId2"/>
              </a:rPr>
              <a:t>Next WORD Prediction Model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5266" y="3429000"/>
            <a:ext cx="3556634" cy="2764100"/>
          </a:xfrm>
        </p:spPr>
        <p:txBody>
          <a:bodyPr>
            <a:normAutofit/>
          </a:bodyPr>
          <a:lstStyle/>
          <a:p>
            <a:r>
              <a:rPr lang="en-US" dirty="0"/>
              <a:t>Vinod Gaitonde               </a:t>
            </a:r>
          </a:p>
          <a:p>
            <a:r>
              <a:rPr lang="en-US" dirty="0" err="1"/>
              <a:t>Manchinasetti</a:t>
            </a:r>
            <a:r>
              <a:rPr lang="en-US" dirty="0"/>
              <a:t> Sai Srihari    </a:t>
            </a:r>
          </a:p>
          <a:p>
            <a:r>
              <a:rPr lang="en-US" dirty="0"/>
              <a:t>Sai Kiran </a:t>
            </a:r>
            <a:r>
              <a:rPr lang="en-US" dirty="0" err="1"/>
              <a:t>Velishala</a:t>
            </a:r>
            <a:r>
              <a:rPr lang="en-US" dirty="0"/>
              <a:t>          </a:t>
            </a:r>
          </a:p>
          <a:p>
            <a:r>
              <a:rPr lang="en-US" dirty="0"/>
              <a:t>Hardik </a:t>
            </a:r>
            <a:r>
              <a:rPr lang="en-US" dirty="0" err="1"/>
              <a:t>Kamaleshkumar</a:t>
            </a:r>
            <a:r>
              <a:rPr lang="en-US" dirty="0"/>
              <a:t> Parekh  </a:t>
            </a:r>
          </a:p>
          <a:p>
            <a:r>
              <a:rPr lang="en-US" dirty="0"/>
              <a:t>Prudhvi </a:t>
            </a:r>
            <a:r>
              <a:rPr lang="en-US" dirty="0" err="1"/>
              <a:t>Sanaboyina</a:t>
            </a:r>
            <a:r>
              <a:rPr lang="en-US" dirty="0"/>
              <a:t>           </a:t>
            </a:r>
          </a:p>
          <a:p>
            <a:r>
              <a:rPr lang="en-US" dirty="0"/>
              <a:t>Piyush Jain                  </a:t>
            </a:r>
          </a:p>
          <a:p>
            <a:r>
              <a:rPr lang="en-US" dirty="0"/>
              <a:t>Deebak V S Vijay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7501"/>
            <a:ext cx="5562600" cy="5588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Group10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05FEE2-7C36-C626-4996-7E581AB0DB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64368" y="1368267"/>
            <a:ext cx="10863263" cy="44961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Fair prediction of the Next Word with selected Model [Accuracy: 40%]</a:t>
            </a:r>
          </a:p>
          <a:p>
            <a:pPr lvl="1"/>
            <a:r>
              <a:rPr lang="en-US" sz="1200" dirty="0">
                <a:solidFill>
                  <a:srgbClr val="1F2328"/>
                </a:solidFill>
                <a:latin typeface="-apple-system"/>
              </a:rPr>
              <a:t>We achieved accuracy of ~90%; however, observed the model to have overfitting and did not generalize well beyond the data set. </a:t>
            </a:r>
          </a:p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RNN/LSTM is well suited for use cases of complex sequential data like language</a:t>
            </a:r>
          </a:p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Embedding layer helps translate the vocabulary in a dense vector and very helpful for language</a:t>
            </a:r>
          </a:p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Following parameters are helpful to avoid “overfitting” of the model</a:t>
            </a:r>
          </a:p>
          <a:p>
            <a:pPr lvl="1"/>
            <a:r>
              <a:rPr lang="en-US" sz="1200" dirty="0">
                <a:solidFill>
                  <a:srgbClr val="1F2328"/>
                </a:solidFill>
                <a:latin typeface="-apple-system"/>
              </a:rPr>
              <a:t>Drop out (20%) helped very well with achieving better prediction &amp; validation accuracy</a:t>
            </a:r>
          </a:p>
          <a:p>
            <a:pPr lvl="1"/>
            <a:r>
              <a:rPr lang="en-US" sz="1200" dirty="0">
                <a:solidFill>
                  <a:srgbClr val="1F2328"/>
                </a:solidFill>
                <a:latin typeface="-apple-system"/>
              </a:rPr>
              <a:t>In this particular case, L2 regularization did not help as accuracy didn’t improve</a:t>
            </a:r>
          </a:p>
          <a:p>
            <a:pPr lvl="1"/>
            <a:r>
              <a:rPr lang="en-US" sz="1200" dirty="0">
                <a:solidFill>
                  <a:srgbClr val="1F2328"/>
                </a:solidFill>
                <a:latin typeface="-apple-system"/>
              </a:rPr>
              <a:t>Cross validation did not show improvement in the training &amp; validation accuracy balance</a:t>
            </a:r>
          </a:p>
          <a:p>
            <a:pPr lvl="1"/>
            <a:r>
              <a:rPr lang="en-US" sz="1200" dirty="0">
                <a:solidFill>
                  <a:srgbClr val="1F2328"/>
                </a:solidFill>
                <a:latin typeface="-apple-system"/>
              </a:rPr>
              <a:t>Early stop was tried however, considering limited data, most of the cases, the training stopped after 10 epochs</a:t>
            </a:r>
          </a:p>
          <a:p>
            <a:pPr lvl="1"/>
            <a:r>
              <a:rPr lang="en-US" sz="1200" dirty="0">
                <a:solidFill>
                  <a:srgbClr val="1F2328"/>
                </a:solidFill>
                <a:latin typeface="-apple-system"/>
              </a:rPr>
              <a:t>Added two layers of LSTM with drop out which helped with validation accuracy but only up to 20 epochs after which it was observed to be plateaued </a:t>
            </a:r>
          </a:p>
          <a:p>
            <a:pPr lvl="1"/>
            <a:r>
              <a:rPr lang="en-US" sz="1200" dirty="0">
                <a:solidFill>
                  <a:srgbClr val="1F2328"/>
                </a:solidFill>
                <a:latin typeface="-apple-system"/>
              </a:rPr>
              <a:t>Similar observation with bi-directional LSTM as well </a:t>
            </a:r>
          </a:p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Training using “limited amount of data set” leads towards overfitting or lack of accuracy </a:t>
            </a:r>
          </a:p>
          <a:p>
            <a:pPr lvl="1"/>
            <a:r>
              <a:rPr lang="en-US" sz="1200" dirty="0">
                <a:solidFill>
                  <a:srgbClr val="1F2328"/>
                </a:solidFill>
                <a:latin typeface="-apple-system"/>
              </a:rPr>
              <a:t>Due to limited compute &amp; RAM resources, we could not try with larger data set to train the model 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A7EC0-3F48-18D4-00DA-156992A2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ABFA-E75A-FB82-89CD-C8EFAAD7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57" y="3384940"/>
            <a:ext cx="5117585" cy="547403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9519D51D-F356-67DC-8CED-2C357E939FA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766655" y="6287803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B7B83B3-3BEA-2082-F530-981E7E5A8F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399705" y="6356350"/>
            <a:ext cx="3243942" cy="365125"/>
          </a:xfrm>
        </p:spPr>
        <p:txBody>
          <a:bodyPr/>
          <a:lstStyle/>
          <a:p>
            <a:r>
              <a:rPr lang="en-US" dirty="0"/>
              <a:t>Group10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4B9B583-00F7-90CC-E0A2-810D887859F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A4B65D8-4FE9-A323-291F-BA44D00AD2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64368" y="4189693"/>
            <a:ext cx="10863263" cy="18407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ML Ops to be setup for continuous collection of data , retraining &amp; deployment using DVC &amp; ML Flow</a:t>
            </a:r>
          </a:p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Experiment with Pre-trained tokenizer models like GPT 2.0 for this purpose </a:t>
            </a:r>
          </a:p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Transfer learning (TL) technique that uses a pre-trained model on required set of data set </a:t>
            </a:r>
          </a:p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Optimize the size of the docker container </a:t>
            </a:r>
          </a:p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Integrate the container with a chat application </a:t>
            </a:r>
            <a:endParaRPr lang="en-US" sz="120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FA352F-DF63-C930-2C7D-B5D1A2E7BF8A}"/>
              </a:ext>
            </a:extLst>
          </p:cNvPr>
          <p:cNvSpPr txBox="1">
            <a:spLocks/>
          </p:cNvSpPr>
          <p:nvPr/>
        </p:nvSpPr>
        <p:spPr>
          <a:xfrm>
            <a:off x="489585" y="205072"/>
            <a:ext cx="6014732" cy="54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Link to source code &amp; Docker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98129EF-7108-51B5-8C08-FBA886CC8D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66655" y="991177"/>
            <a:ext cx="10863263" cy="18407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Project Git hub link: </a:t>
            </a:r>
            <a:r>
              <a:rPr lang="en-US" sz="1600" dirty="0">
                <a:solidFill>
                  <a:srgbClr val="1F2328"/>
                </a:solidFill>
                <a:latin typeface="-apple-system"/>
                <a:hlinkClick r:id="rId2"/>
              </a:rPr>
              <a:t>https://github.com/vinodgaitonde/Capstone_Group10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  </a:t>
            </a:r>
          </a:p>
          <a:p>
            <a:r>
              <a:rPr lang="en-US" sz="1600" dirty="0">
                <a:solidFill>
                  <a:srgbClr val="1F2328"/>
                </a:solidFill>
                <a:latin typeface="-apple-system"/>
              </a:rPr>
              <a:t>Docker Container location: </a:t>
            </a:r>
            <a:r>
              <a:rPr lang="en-US" sz="1600" dirty="0">
                <a:solidFill>
                  <a:srgbClr val="1F2328"/>
                </a:solidFill>
                <a:latin typeface="-apple-system"/>
                <a:hlinkClick r:id="rId3"/>
              </a:rPr>
              <a:t>https://drive.google.com/file/d/1TH4YPALstGicy1AeoPx8uY5L0s08j1_4/view?usp=sharing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21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B5AB-4DC9-7191-39AE-4DE3DE23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2355705"/>
            <a:ext cx="5111750" cy="31048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Q &amp; A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Thank You!</a:t>
            </a:r>
            <a:endParaRPr lang="en-GB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CAD8-FE01-1119-47B7-E90E5D8C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2B25-84B2-A71F-C89E-66EB3E6D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890E-046D-B882-E2F2-6258B686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3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2" y="651509"/>
            <a:ext cx="5514976" cy="479108"/>
          </a:xfrm>
        </p:spPr>
        <p:txBody>
          <a:bodyPr>
            <a:no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62" y="1860232"/>
            <a:ext cx="10863263" cy="4496117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Next Word Prediction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is a widely used feature in smartphone keyboards, messaging applications, and search engines such as Google. It enhances user experience by predicting and suggesting the next word in a sentence based on the previous input. </a:t>
            </a:r>
          </a:p>
          <a:p>
            <a:r>
              <a:rPr lang="en-US" sz="2000" b="1" dirty="0">
                <a:solidFill>
                  <a:srgbClr val="1F2328"/>
                </a:solidFill>
                <a:latin typeface="-apple-system"/>
              </a:rPr>
              <a:t>Use Case: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A Next Word Prediction Model trained based on an organization’s domain, emails &amp; chat messages can be eventually integrated in respective applications e.g. chat, email text editor, which can help with efficiency. 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This project presents a deep learning approach to building a 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Next Word Prediction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model using Python, leveraging the TensorFlow and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Keras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libraries. We train a 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Recurrent Neural Network (RNN),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specifically a 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Long Short-Term Memory (LSTM)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network, which is well-suited for handling sequential data and long-term dependencies, making it ideal for this task.</a:t>
            </a: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b="1" dirty="0"/>
              <a:t>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r>
              <a:rPr lang="en-US" b="1" dirty="0"/>
              <a:t>Group10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93" y="2822029"/>
            <a:ext cx="6150113" cy="543001"/>
          </a:xfrm>
        </p:spPr>
        <p:txBody>
          <a:bodyPr>
            <a:normAutofit/>
          </a:bodyPr>
          <a:lstStyle/>
          <a:p>
            <a:r>
              <a:rPr lang="en-US" sz="2000" dirty="0"/>
              <a:t>Data Clean Up &amp; Processing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2082" y="3316496"/>
            <a:ext cx="5444822" cy="259897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UTF-8 encoded “.txt” file of the novel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Tokenize &amp; create unique word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n-gram.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Pad sequences to make them of same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Prepare features(n-gram) against 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Convert output array into suitable format for training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8007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F9AFDD9-315D-4FE9-6B35-60B19BD1FF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62000" y="671883"/>
            <a:ext cx="5514976" cy="479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Set Info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408BD33-F045-11A0-749A-C1602DE6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793" y="1306779"/>
            <a:ext cx="1755305" cy="514350"/>
          </a:xfrm>
        </p:spPr>
        <p:txBody>
          <a:bodyPr/>
          <a:lstStyle/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Source: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7C02CF6-1480-F502-3F91-C2349D8D49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2083" y="1811187"/>
            <a:ext cx="5444823" cy="1010842"/>
          </a:xfrm>
        </p:spPr>
        <p:txBody>
          <a:bodyPr>
            <a:normAutofit fontScale="77500" lnSpcReduction="20000"/>
          </a:bodyPr>
          <a:lstStyle/>
          <a:p>
            <a:r>
              <a:rPr lang="en-US" sz="1900" dirty="0">
                <a:hlinkClick r:id="rId2"/>
              </a:rPr>
              <a:t>https://www.gutenberg.org/</a:t>
            </a:r>
            <a:endParaRPr lang="en-US" sz="1900" dirty="0"/>
          </a:p>
          <a:p>
            <a:r>
              <a:rPr lang="en-US" sz="1900" dirty="0"/>
              <a:t>The Adventures of Sherlock Holmes, by Arthur Conan Doyle</a:t>
            </a:r>
          </a:p>
          <a:p>
            <a:r>
              <a:rPr lang="en-US" dirty="0"/>
              <a:t>* Due to Compute &amp; RAM limitations, we could only use one book for training.</a:t>
            </a:r>
          </a:p>
        </p:txBody>
      </p:sp>
      <p:sp>
        <p:nvSpPr>
          <p:cNvPr id="29" name="Date Placeholder 10">
            <a:extLst>
              <a:ext uri="{FF2B5EF4-FFF2-40B4-BE49-F238E27FC236}">
                <a16:creationId xmlns:a16="http://schemas.microsoft.com/office/drawing/2014/main" id="{3112C47C-295C-34BF-167E-306430064BB7}"/>
              </a:ext>
            </a:extLst>
          </p:cNvPr>
          <p:cNvSpPr txBox="1">
            <a:spLocks/>
          </p:cNvSpPr>
          <p:nvPr/>
        </p:nvSpPr>
        <p:spPr>
          <a:xfrm>
            <a:off x="5984106" y="6356350"/>
            <a:ext cx="928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Group10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CC2B28-07AB-2604-AEBE-9519311DD8DE}"/>
              </a:ext>
            </a:extLst>
          </p:cNvPr>
          <p:cNvGrpSpPr/>
          <p:nvPr/>
        </p:nvGrpSpPr>
        <p:grpSpPr>
          <a:xfrm>
            <a:off x="6994709" y="1352502"/>
            <a:ext cx="5029902" cy="937253"/>
            <a:chOff x="7002791" y="2636418"/>
            <a:chExt cx="5029902" cy="937253"/>
          </a:xfrm>
        </p:grpSpPr>
        <p:pic>
          <p:nvPicPr>
            <p:cNvPr id="6" name="Picture 5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70A4552E-1419-1F02-F678-B02ED636A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791" y="2636418"/>
              <a:ext cx="5029902" cy="543001"/>
            </a:xfrm>
            <a:prstGeom prst="rect">
              <a:avLst/>
            </a:prstGeom>
          </p:spPr>
        </p:pic>
        <p:sp>
          <p:nvSpPr>
            <p:cNvPr id="3" name="Text Placeholder 15">
              <a:extLst>
                <a:ext uri="{FF2B5EF4-FFF2-40B4-BE49-F238E27FC236}">
                  <a16:creationId xmlns:a16="http://schemas.microsoft.com/office/drawing/2014/main" id="{2BFBABC2-4A68-19F9-D60D-1CE1F2971FB5}"/>
                </a:ext>
              </a:extLst>
            </p:cNvPr>
            <p:cNvSpPr txBox="1">
              <a:spLocks/>
            </p:cNvSpPr>
            <p:nvPr/>
          </p:nvSpPr>
          <p:spPr>
            <a:xfrm>
              <a:off x="7617125" y="3059321"/>
              <a:ext cx="3616594" cy="5143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 cap="all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Vocabulary from the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101E13-F6CF-DCCE-2C27-12941830E2D7}"/>
              </a:ext>
            </a:extLst>
          </p:cNvPr>
          <p:cNvGrpSpPr/>
          <p:nvPr/>
        </p:nvGrpSpPr>
        <p:grpSpPr>
          <a:xfrm>
            <a:off x="7818736" y="2822029"/>
            <a:ext cx="3381847" cy="1410231"/>
            <a:chOff x="8603214" y="3807464"/>
            <a:chExt cx="3381847" cy="1410231"/>
          </a:xfrm>
        </p:grpSpPr>
        <p:pic>
          <p:nvPicPr>
            <p:cNvPr id="4" name="Picture 3" descr="A screenshot of a computer code&#10;&#10;Description automatically generated">
              <a:extLst>
                <a:ext uri="{FF2B5EF4-FFF2-40B4-BE49-F238E27FC236}">
                  <a16:creationId xmlns:a16="http://schemas.microsoft.com/office/drawing/2014/main" id="{D92AA8D0-47CB-C075-77AC-E6D5A704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3214" y="3807464"/>
              <a:ext cx="3381847" cy="1028844"/>
            </a:xfrm>
            <a:prstGeom prst="rect">
              <a:avLst/>
            </a:prstGeom>
          </p:spPr>
        </p:pic>
        <p:sp>
          <p:nvSpPr>
            <p:cNvPr id="5" name="Text Placeholder 15">
              <a:extLst>
                <a:ext uri="{FF2B5EF4-FFF2-40B4-BE49-F238E27FC236}">
                  <a16:creationId xmlns:a16="http://schemas.microsoft.com/office/drawing/2014/main" id="{5F37F978-B798-E4CB-3935-E9AC90813AB5}"/>
                </a:ext>
              </a:extLst>
            </p:cNvPr>
            <p:cNvSpPr txBox="1">
              <a:spLocks/>
            </p:cNvSpPr>
            <p:nvPr/>
          </p:nvSpPr>
          <p:spPr>
            <a:xfrm>
              <a:off x="8816197" y="4703345"/>
              <a:ext cx="2803584" cy="5143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 cap="all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N-gram preparation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F7503C-9849-CA6A-C529-0B30A196ECDA}"/>
              </a:ext>
            </a:extLst>
          </p:cNvPr>
          <p:cNvGrpSpPr/>
          <p:nvPr/>
        </p:nvGrpSpPr>
        <p:grpSpPr>
          <a:xfrm>
            <a:off x="7664476" y="4708878"/>
            <a:ext cx="3583740" cy="1510767"/>
            <a:chOff x="8463450" y="5315168"/>
            <a:chExt cx="3583740" cy="1510767"/>
          </a:xfrm>
        </p:grpSpPr>
        <p:pic>
          <p:nvPicPr>
            <p:cNvPr id="8" name="Picture 7" descr="A close-up of a sign&#10;&#10;Description automatically generated">
              <a:extLst>
                <a:ext uri="{FF2B5EF4-FFF2-40B4-BE49-F238E27FC236}">
                  <a16:creationId xmlns:a16="http://schemas.microsoft.com/office/drawing/2014/main" id="{87909DF7-4DB8-2661-24EF-8487D72B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70080" y="5315168"/>
              <a:ext cx="3477110" cy="1047896"/>
            </a:xfrm>
            <a:prstGeom prst="rect">
              <a:avLst/>
            </a:prstGeom>
          </p:spPr>
        </p:pic>
        <p:sp>
          <p:nvSpPr>
            <p:cNvPr id="7" name="Text Placeholder 15">
              <a:extLst>
                <a:ext uri="{FF2B5EF4-FFF2-40B4-BE49-F238E27FC236}">
                  <a16:creationId xmlns:a16="http://schemas.microsoft.com/office/drawing/2014/main" id="{7D46715A-1736-610F-5A2C-D4CA58E7E3AA}"/>
                </a:ext>
              </a:extLst>
            </p:cNvPr>
            <p:cNvSpPr txBox="1">
              <a:spLocks/>
            </p:cNvSpPr>
            <p:nvPr/>
          </p:nvSpPr>
          <p:spPr>
            <a:xfrm>
              <a:off x="8463450" y="6311585"/>
              <a:ext cx="3477110" cy="5143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 cap="all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N-Gram segregated in features(X) &amp; Label(y)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7751D3-1E92-1736-A13F-89FA5D7755F3}"/>
              </a:ext>
            </a:extLst>
          </p:cNvPr>
          <p:cNvCxnSpPr/>
          <p:nvPr/>
        </p:nvCxnSpPr>
        <p:spPr>
          <a:xfrm>
            <a:off x="6737230" y="379562"/>
            <a:ext cx="0" cy="5840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659E45-89FF-DF2F-84CA-A5893ABA9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82818"/>
              </p:ext>
            </p:extLst>
          </p:nvPr>
        </p:nvGraphicFramePr>
        <p:xfrm>
          <a:off x="953698" y="4536841"/>
          <a:ext cx="6915684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57842">
                  <a:extLst>
                    <a:ext uri="{9D8B030D-6E8A-4147-A177-3AD203B41FA5}">
                      <a16:colId xmlns:a16="http://schemas.microsoft.com/office/drawing/2014/main" val="2321886529"/>
                    </a:ext>
                  </a:extLst>
                </a:gridCol>
                <a:gridCol w="3457842">
                  <a:extLst>
                    <a:ext uri="{9D8B030D-6E8A-4147-A177-3AD203B41FA5}">
                      <a16:colId xmlns:a16="http://schemas.microsoft.com/office/drawing/2014/main" val="151994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Other Hyperparameters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1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Activation Function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SoftMax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9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Loss Function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Cross Entropy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4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Optimizer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Adam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Epochs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Batch Size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128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9285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597134"/>
            <a:ext cx="8829912" cy="724025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RNN model is built using </a:t>
            </a:r>
            <a:r>
              <a:rPr lang="en-US" sz="1600" dirty="0" err="1"/>
              <a:t>Keras</a:t>
            </a:r>
            <a:r>
              <a:rPr lang="en-US" sz="1600" dirty="0"/>
              <a:t> library. </a:t>
            </a:r>
          </a:p>
          <a:p>
            <a:pPr algn="l"/>
            <a:r>
              <a:rPr lang="en-US" sz="1600" dirty="0"/>
              <a:t>The Sequential model is created which is a linear stack of layers in </a:t>
            </a:r>
            <a:r>
              <a:rPr lang="en-US" sz="1600" dirty="0" err="1"/>
              <a:t>Keras</a:t>
            </a:r>
            <a:r>
              <a:rPr lang="en-US" sz="1600" dirty="0"/>
              <a:t>.</a:t>
            </a:r>
          </a:p>
          <a:p>
            <a:pPr algn="l"/>
            <a:endParaRPr lang="en-US" sz="1600" dirty="0"/>
          </a:p>
          <a:p>
            <a:pPr algn="l"/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9668112" y="6380911"/>
            <a:ext cx="2177394" cy="365125"/>
          </a:xfrm>
        </p:spPr>
        <p:txBody>
          <a:bodyPr/>
          <a:lstStyle/>
          <a:p>
            <a:r>
              <a:rPr lang="en-US" b="1" dirty="0"/>
              <a:t>Group10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5DA62CB-2AD4-CE41-37AA-764AF4EC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20" y="445124"/>
            <a:ext cx="5294405" cy="793059"/>
          </a:xfrm>
        </p:spPr>
        <p:txBody>
          <a:bodyPr/>
          <a:lstStyle/>
          <a:p>
            <a:pPr algn="l"/>
            <a:r>
              <a:rPr lang="en-US" dirty="0"/>
              <a:t>ML Methodologies USED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E36A4AD-99F1-F0D8-A5CF-96DBC25F0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820" y="1215149"/>
            <a:ext cx="4460570" cy="525546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 (RNN)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530BD4-98C0-E4D7-C57C-0CFD55C17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87281"/>
              </p:ext>
            </p:extLst>
          </p:nvPr>
        </p:nvGraphicFramePr>
        <p:xfrm>
          <a:off x="953698" y="2321159"/>
          <a:ext cx="10400102" cy="2143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18070">
                  <a:extLst>
                    <a:ext uri="{9D8B030D-6E8A-4147-A177-3AD203B41FA5}">
                      <a16:colId xmlns:a16="http://schemas.microsoft.com/office/drawing/2014/main" val="1735491146"/>
                    </a:ext>
                  </a:extLst>
                </a:gridCol>
                <a:gridCol w="878034">
                  <a:extLst>
                    <a:ext uri="{9D8B030D-6E8A-4147-A177-3AD203B41FA5}">
                      <a16:colId xmlns:a16="http://schemas.microsoft.com/office/drawing/2014/main" val="3458583584"/>
                    </a:ext>
                  </a:extLst>
                </a:gridCol>
                <a:gridCol w="1471379">
                  <a:extLst>
                    <a:ext uri="{9D8B030D-6E8A-4147-A177-3AD203B41FA5}">
                      <a16:colId xmlns:a16="http://schemas.microsoft.com/office/drawing/2014/main" val="2206405169"/>
                    </a:ext>
                  </a:extLst>
                </a:gridCol>
                <a:gridCol w="6532619">
                  <a:extLst>
                    <a:ext uri="{9D8B030D-6E8A-4147-A177-3AD203B41FA5}">
                      <a16:colId xmlns:a16="http://schemas.microsoft.com/office/drawing/2014/main" val="3580347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Layer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Dropout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Embedding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Converts words from their raw categorical representation into dense vectors that capture semantic relationships between words, making it significantly easier for the LSTM to learn complex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LSTM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oogle Sans"/>
                          <a:ea typeface="+mn-ea"/>
                          <a:cs typeface="+mn-cs"/>
                        </a:rPr>
                        <a:t>Capture long-term dependencies between words and phrases in a sentence</a:t>
                      </a:r>
                      <a:endParaRPr lang="en-GB" sz="1600" b="0" i="0" kern="1200" dirty="0">
                        <a:solidFill>
                          <a:schemeClr val="tx1"/>
                        </a:solidFill>
                        <a:effectLst/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5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Dense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Transforms the complex, high-dimensional representation produced by the LSTM into a final output probability distribution over the vocabulary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1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46AFC-377A-E479-8C26-39000C3C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5E248485-2157-3330-62F8-EE9495BA95A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3D5371B3-16A2-450C-FB58-5C919CEECF9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Group10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F09182-0756-A9AE-696E-9FCF7CABF91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3993E17-D4F8-1811-2172-89AF9963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20" y="445124"/>
            <a:ext cx="5294405" cy="793059"/>
          </a:xfrm>
        </p:spPr>
        <p:txBody>
          <a:bodyPr/>
          <a:lstStyle/>
          <a:p>
            <a:pPr algn="l"/>
            <a:r>
              <a:rPr lang="en-US" dirty="0"/>
              <a:t>Docker Container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D54987AC-6453-6599-F4EB-AE9B00975FA2}"/>
              </a:ext>
            </a:extLst>
          </p:cNvPr>
          <p:cNvSpPr txBox="1">
            <a:spLocks/>
          </p:cNvSpPr>
          <p:nvPr/>
        </p:nvSpPr>
        <p:spPr>
          <a:xfrm>
            <a:off x="315820" y="1410651"/>
            <a:ext cx="4460570" cy="52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Docker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994EC74-F08F-F8D8-4E73-A192EECE1CA5}"/>
              </a:ext>
            </a:extLst>
          </p:cNvPr>
          <p:cNvSpPr txBox="1">
            <a:spLocks/>
          </p:cNvSpPr>
          <p:nvPr/>
        </p:nvSpPr>
        <p:spPr>
          <a:xfrm>
            <a:off x="809626" y="1803307"/>
            <a:ext cx="6076084" cy="275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 Docker container image is a standalone, executable package of software that includes everything needed to run an application.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 this case, includes the pre-trained model and the python program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Can be ported to another computer easily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Docker Container uploaded at: </a:t>
            </a:r>
            <a:r>
              <a:rPr lang="en-US" sz="1600" dirty="0">
                <a:hlinkClick r:id="rId3"/>
              </a:rPr>
              <a:t>https://drive.google.com/file/d/1TH4YPALstGicy1AeoPx8uY5L0s08j1_4/view?usp=sharing</a:t>
            </a:r>
            <a:r>
              <a:rPr lang="en-US" sz="1600" dirty="0"/>
              <a:t> 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FA7A246-7540-8D1E-0081-A42BA7B11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766" y="1803307"/>
            <a:ext cx="5205234" cy="3755676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7917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08F80C6-D139-DA2A-A32E-E71D9575D685}"/>
              </a:ext>
            </a:extLst>
          </p:cNvPr>
          <p:cNvSpPr/>
          <p:nvPr/>
        </p:nvSpPr>
        <p:spPr>
          <a:xfrm>
            <a:off x="9215887" y="664234"/>
            <a:ext cx="2576413" cy="6057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5" y="205072"/>
            <a:ext cx="4025266" cy="547403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9693" y="886315"/>
            <a:ext cx="2558112" cy="1883742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Without cross-validation</a:t>
            </a:r>
          </a:p>
          <a:p>
            <a:pPr>
              <a:spcBef>
                <a:spcPts val="0"/>
              </a:spcBef>
            </a:pP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Embedding: 100</a:t>
            </a:r>
          </a:p>
          <a:p>
            <a:pPr>
              <a:spcBef>
                <a:spcPts val="0"/>
              </a:spcBef>
            </a:pP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LSTM: 150</a:t>
            </a:r>
          </a:p>
          <a:p>
            <a:pPr>
              <a:spcBef>
                <a:spcPts val="0"/>
              </a:spcBef>
            </a:pP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Dense</a:t>
            </a:r>
          </a:p>
          <a:p>
            <a:pPr>
              <a:spcBef>
                <a:spcPts val="0"/>
              </a:spcBef>
            </a:pP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activation='</a:t>
            </a:r>
            <a:r>
              <a:rPr lang="en-US" sz="13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>
              <a:spcBef>
                <a:spcPts val="0"/>
              </a:spcBef>
            </a:pPr>
            <a:r>
              <a:rPr lang="en-GB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optimizer='</a:t>
            </a:r>
            <a:r>
              <a:rPr lang="en-GB" sz="13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GB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GB" sz="13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validation_split</a:t>
            </a:r>
            <a:r>
              <a:rPr lang="en-GB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=0.2 </a:t>
            </a:r>
            <a:r>
              <a:rPr lang="en-GB" sz="13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=128</a:t>
            </a:r>
          </a:p>
          <a:p>
            <a:pPr>
              <a:spcBef>
                <a:spcPts val="0"/>
              </a:spcBef>
            </a:pPr>
            <a:r>
              <a:rPr lang="en-GB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epochs=60</a:t>
            </a:r>
            <a:endParaRPr lang="en-US" sz="13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14305" y="6287803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5192" y="6539467"/>
            <a:ext cx="3243942" cy="365125"/>
          </a:xfrm>
        </p:spPr>
        <p:txBody>
          <a:bodyPr/>
          <a:lstStyle/>
          <a:p>
            <a:r>
              <a:rPr lang="en-US" b="1" dirty="0"/>
              <a:t>Group10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4A2525-5AD0-B058-1B13-45636BB3A749}"/>
              </a:ext>
            </a:extLst>
          </p:cNvPr>
          <p:cNvGrpSpPr/>
          <p:nvPr/>
        </p:nvGrpSpPr>
        <p:grpSpPr>
          <a:xfrm>
            <a:off x="489585" y="2952620"/>
            <a:ext cx="2260730" cy="3700308"/>
            <a:chOff x="282350" y="2054225"/>
            <a:chExt cx="2305576" cy="370030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BD0AFF1-9993-5706-886F-80303BB18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50" y="2054225"/>
              <a:ext cx="2305576" cy="185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5ED0870-D02A-9E35-9919-2F6DA278A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50" y="3904379"/>
              <a:ext cx="2285245" cy="185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6E98E75-0293-D743-3EC4-81E074C58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292" y="2952620"/>
            <a:ext cx="2305576" cy="1850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949CEA-B579-4820-2496-30971D03F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292" y="4802774"/>
            <a:ext cx="2305576" cy="185015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494E916-4608-8879-F6FE-5472D3A0C230}"/>
              </a:ext>
            </a:extLst>
          </p:cNvPr>
          <p:cNvSpPr txBox="1">
            <a:spLocks/>
          </p:cNvSpPr>
          <p:nvPr/>
        </p:nvSpPr>
        <p:spPr>
          <a:xfrm>
            <a:off x="6423922" y="886315"/>
            <a:ext cx="2374385" cy="18837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Early Stopping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Embedding: 100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LSTM: 256, Dropout: 0.2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LSTM: 128, Dropout: 0.2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Dense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activation='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softmax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’</a:t>
            </a:r>
          </a:p>
          <a:p>
            <a:pPr>
              <a:spcBef>
                <a:spcPts val="0"/>
              </a:spcBef>
            </a:pPr>
            <a:r>
              <a:rPr lang="en-GB" sz="1200" dirty="0">
                <a:solidFill>
                  <a:schemeClr val="tx1"/>
                </a:solidFill>
                <a:latin typeface="Courier New" panose="02070309020205020404" pitchFamily="49" charset="0"/>
              </a:rPr>
              <a:t>optimizer='</a:t>
            </a:r>
            <a:r>
              <a:rPr lang="en-GB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adam</a:t>
            </a:r>
            <a:r>
              <a:rPr lang="en-GB" sz="1200" dirty="0">
                <a:solidFill>
                  <a:schemeClr val="tx1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GB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validation_split</a:t>
            </a:r>
            <a:r>
              <a:rPr lang="en-GB" sz="1200" dirty="0">
                <a:solidFill>
                  <a:schemeClr val="tx1"/>
                </a:solidFill>
                <a:latin typeface="Courier New" panose="02070309020205020404" pitchFamily="49" charset="0"/>
              </a:rPr>
              <a:t>=0.2 </a:t>
            </a:r>
            <a:r>
              <a:rPr lang="en-GB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batch_size</a:t>
            </a:r>
            <a:r>
              <a:rPr lang="en-GB" sz="1200" dirty="0">
                <a:solidFill>
                  <a:schemeClr val="tx1"/>
                </a:solidFill>
                <a:latin typeface="Courier New" panose="02070309020205020404" pitchFamily="49" charset="0"/>
              </a:rPr>
              <a:t>=128</a:t>
            </a:r>
          </a:p>
          <a:p>
            <a:pPr>
              <a:spcBef>
                <a:spcPts val="0"/>
              </a:spcBef>
            </a:pPr>
            <a:r>
              <a:rPr lang="en-GB" sz="1200" dirty="0">
                <a:solidFill>
                  <a:schemeClr val="tx1"/>
                </a:solidFill>
                <a:latin typeface="Courier New" panose="02070309020205020404" pitchFamily="49" charset="0"/>
              </a:rPr>
              <a:t>epochs=40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070A0F-0D9F-FB1B-8A9A-20442E9CF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6836" y="2952620"/>
            <a:ext cx="2305576" cy="1850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C29063-2502-FE12-3CB8-0FC9A7A6CA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4346" y="4802774"/>
            <a:ext cx="2248066" cy="1850154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7C3A056-FFF6-166C-9FC4-CD6F51EB254A}"/>
              </a:ext>
            </a:extLst>
          </p:cNvPr>
          <p:cNvSpPr txBox="1">
            <a:spLocks/>
          </p:cNvSpPr>
          <p:nvPr/>
        </p:nvSpPr>
        <p:spPr>
          <a:xfrm>
            <a:off x="9328030" y="886315"/>
            <a:ext cx="2374385" cy="18837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Without Early Stopping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Embedding: 100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LSTM: 256, Dropout: 0.2</a:t>
            </a:r>
          </a:p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LSTM: 128, Dropout: 0.2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Dense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activation='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softmax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</a:rPr>
              <a:t>’</a:t>
            </a:r>
          </a:p>
          <a:p>
            <a:pPr>
              <a:spcBef>
                <a:spcPts val="0"/>
              </a:spcBef>
            </a:pPr>
            <a:r>
              <a:rPr lang="en-GB" sz="1200" dirty="0">
                <a:solidFill>
                  <a:schemeClr val="tx1"/>
                </a:solidFill>
                <a:latin typeface="Courier New" panose="02070309020205020404" pitchFamily="49" charset="0"/>
              </a:rPr>
              <a:t>optimizer='</a:t>
            </a:r>
            <a:r>
              <a:rPr lang="en-GB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adam</a:t>
            </a:r>
            <a:r>
              <a:rPr lang="en-GB" sz="1200" dirty="0">
                <a:solidFill>
                  <a:schemeClr val="tx1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GB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validation_split</a:t>
            </a:r>
            <a:r>
              <a:rPr lang="en-GB" sz="1200" dirty="0">
                <a:solidFill>
                  <a:schemeClr val="tx1"/>
                </a:solidFill>
                <a:latin typeface="Courier New" panose="02070309020205020404" pitchFamily="49" charset="0"/>
              </a:rPr>
              <a:t>=0.2 </a:t>
            </a:r>
            <a:r>
              <a:rPr lang="en-GB" sz="1200" dirty="0" err="1">
                <a:solidFill>
                  <a:schemeClr val="tx1"/>
                </a:solidFill>
                <a:latin typeface="Courier New" panose="02070309020205020404" pitchFamily="49" charset="0"/>
              </a:rPr>
              <a:t>batch_size</a:t>
            </a:r>
            <a:r>
              <a:rPr lang="en-GB" sz="1200" dirty="0">
                <a:solidFill>
                  <a:schemeClr val="tx1"/>
                </a:solidFill>
                <a:latin typeface="Courier New" panose="02070309020205020404" pitchFamily="49" charset="0"/>
              </a:rPr>
              <a:t>=128</a:t>
            </a:r>
          </a:p>
          <a:p>
            <a:pPr>
              <a:spcBef>
                <a:spcPts val="0"/>
              </a:spcBef>
            </a:pPr>
            <a:r>
              <a:rPr lang="en-GB" sz="1200" dirty="0">
                <a:solidFill>
                  <a:schemeClr val="tx1"/>
                </a:solidFill>
                <a:latin typeface="Courier New" panose="02070309020205020404" pitchFamily="49" charset="0"/>
              </a:rPr>
              <a:t>epochs=40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B208865-7C35-1450-BBF7-17EA6710B61B}"/>
              </a:ext>
            </a:extLst>
          </p:cNvPr>
          <p:cNvSpPr txBox="1">
            <a:spLocks/>
          </p:cNvSpPr>
          <p:nvPr/>
        </p:nvSpPr>
        <p:spPr>
          <a:xfrm>
            <a:off x="3447099" y="886315"/>
            <a:ext cx="2548260" cy="188374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</a:rPr>
              <a:t>With</a:t>
            </a:r>
            <a:r>
              <a:rPr lang="en-US" sz="13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</a:rPr>
              <a:t>5x cross-validation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  <a:latin typeface="Courier New" panose="02070309020205020404" pitchFamily="49" charset="0"/>
              </a:rPr>
              <a:t>Embedding: 100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  <a:latin typeface="Courier New" panose="02070309020205020404" pitchFamily="49" charset="0"/>
              </a:rPr>
              <a:t>LSTM: 150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  <a:latin typeface="Courier New" panose="02070309020205020404" pitchFamily="49" charset="0"/>
              </a:rPr>
              <a:t>Dense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  <a:latin typeface="Courier New" panose="02070309020205020404" pitchFamily="49" charset="0"/>
              </a:rPr>
              <a:t>activation='</a:t>
            </a:r>
            <a:r>
              <a:rPr lang="en-US" sz="1300" dirty="0" err="1">
                <a:solidFill>
                  <a:schemeClr val="tx1"/>
                </a:solidFill>
                <a:latin typeface="Courier New" panose="02070309020205020404" pitchFamily="49" charset="0"/>
              </a:rPr>
              <a:t>softmax</a:t>
            </a:r>
            <a:r>
              <a:rPr lang="en-US" sz="1300" dirty="0">
                <a:solidFill>
                  <a:schemeClr val="tx1"/>
                </a:solidFill>
                <a:latin typeface="Courier New" panose="02070309020205020404" pitchFamily="49" charset="0"/>
              </a:rPr>
              <a:t>’</a:t>
            </a:r>
          </a:p>
          <a:p>
            <a:pPr>
              <a:spcBef>
                <a:spcPts val="0"/>
              </a:spcBef>
            </a:pPr>
            <a:r>
              <a:rPr lang="en-GB" sz="1300" dirty="0">
                <a:solidFill>
                  <a:schemeClr val="tx1"/>
                </a:solidFill>
                <a:latin typeface="Courier New" panose="02070309020205020404" pitchFamily="49" charset="0"/>
              </a:rPr>
              <a:t>optimizer='</a:t>
            </a:r>
            <a:r>
              <a:rPr lang="en-GB" sz="1300" dirty="0" err="1">
                <a:solidFill>
                  <a:schemeClr val="tx1"/>
                </a:solidFill>
                <a:latin typeface="Courier New" panose="02070309020205020404" pitchFamily="49" charset="0"/>
              </a:rPr>
              <a:t>adam</a:t>
            </a:r>
            <a:r>
              <a:rPr lang="en-GB" sz="1300" dirty="0">
                <a:solidFill>
                  <a:schemeClr val="tx1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GB" sz="1300" dirty="0" err="1">
                <a:solidFill>
                  <a:schemeClr val="tx1"/>
                </a:solidFill>
                <a:latin typeface="Courier New" panose="02070309020205020404" pitchFamily="49" charset="0"/>
              </a:rPr>
              <a:t>validation_split</a:t>
            </a:r>
            <a:r>
              <a:rPr lang="en-GB" sz="1300" dirty="0">
                <a:solidFill>
                  <a:schemeClr val="tx1"/>
                </a:solidFill>
                <a:latin typeface="Courier New" panose="02070309020205020404" pitchFamily="49" charset="0"/>
              </a:rPr>
              <a:t>=0.2 </a:t>
            </a:r>
            <a:r>
              <a:rPr lang="en-GB" sz="1300" dirty="0" err="1">
                <a:solidFill>
                  <a:schemeClr val="tx1"/>
                </a:solidFill>
                <a:latin typeface="Courier New" panose="02070309020205020404" pitchFamily="49" charset="0"/>
              </a:rPr>
              <a:t>batch_size</a:t>
            </a:r>
            <a:r>
              <a:rPr lang="en-GB" sz="1300" dirty="0">
                <a:solidFill>
                  <a:schemeClr val="tx1"/>
                </a:solidFill>
                <a:latin typeface="Courier New" panose="02070309020205020404" pitchFamily="49" charset="0"/>
              </a:rPr>
              <a:t>=128</a:t>
            </a:r>
          </a:p>
          <a:p>
            <a:pPr>
              <a:spcBef>
                <a:spcPts val="0"/>
              </a:spcBef>
            </a:pPr>
            <a:r>
              <a:rPr lang="en-GB" sz="1300" dirty="0">
                <a:solidFill>
                  <a:schemeClr val="tx1"/>
                </a:solidFill>
                <a:latin typeface="Courier New" panose="02070309020205020404" pitchFamily="49" charset="0"/>
              </a:rPr>
              <a:t>epochs=60</a:t>
            </a:r>
            <a:endParaRPr lang="en-US" sz="13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93DD0C-5198-D676-BA3A-FBA4488D69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7099" y="2952621"/>
            <a:ext cx="2468219" cy="18501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E0B2D5-9F1F-4370-018A-CA095C27A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99" y="4871321"/>
            <a:ext cx="2477873" cy="17816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1C7A1D-8D56-55B6-5E38-C58D8F8148FA}"/>
              </a:ext>
            </a:extLst>
          </p:cNvPr>
          <p:cNvCxnSpPr/>
          <p:nvPr/>
        </p:nvCxnSpPr>
        <p:spPr>
          <a:xfrm>
            <a:off x="3217653" y="752475"/>
            <a:ext cx="0" cy="5840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C8A8DA-5B14-DE90-7EB1-2AA844128B86}"/>
              </a:ext>
            </a:extLst>
          </p:cNvPr>
          <p:cNvCxnSpPr/>
          <p:nvPr/>
        </p:nvCxnSpPr>
        <p:spPr>
          <a:xfrm>
            <a:off x="6216770" y="730579"/>
            <a:ext cx="0" cy="5840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4B0417-3606-BEE0-792E-32D7BE11A29B}"/>
              </a:ext>
            </a:extLst>
          </p:cNvPr>
          <p:cNvCxnSpPr/>
          <p:nvPr/>
        </p:nvCxnSpPr>
        <p:spPr>
          <a:xfrm>
            <a:off x="9034732" y="730579"/>
            <a:ext cx="0" cy="5840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BF3AB-5769-0DED-5E3B-EB71BA81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8D8-4516-5CE2-7878-C79B98FC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5" y="205072"/>
            <a:ext cx="4025266" cy="547403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/>
        </p:nvSpPr>
        <p:spPr>
          <a:xfrm>
            <a:off x="698924" y="962664"/>
            <a:ext cx="3010434" cy="174663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Embedding: 100</a:t>
            </a: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</a:rPr>
              <a:t>, Dropout: 0.2</a:t>
            </a:r>
            <a:endParaRPr lang="en-US" sz="13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LSTM: 150</a:t>
            </a: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, Dropout: 0.2</a:t>
            </a:r>
            <a:endParaRPr lang="en-US" sz="13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Dense</a:t>
            </a:r>
          </a:p>
          <a:p>
            <a:pPr>
              <a:spcBef>
                <a:spcPts val="0"/>
              </a:spcBef>
            </a:pP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activation='</a:t>
            </a:r>
            <a:r>
              <a:rPr lang="en-US" sz="13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>
              <a:spcBef>
                <a:spcPts val="0"/>
              </a:spcBef>
            </a:pPr>
            <a:r>
              <a:rPr lang="en-GB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optimizer='</a:t>
            </a:r>
            <a:r>
              <a:rPr lang="en-GB" sz="13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GB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</a:t>
            </a:r>
          </a:p>
          <a:p>
            <a:pPr>
              <a:spcBef>
                <a:spcPts val="0"/>
              </a:spcBef>
            </a:pPr>
            <a:r>
              <a:rPr lang="en-GB" sz="13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validation_split</a:t>
            </a:r>
            <a:r>
              <a:rPr lang="en-GB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=0.2 </a:t>
            </a:r>
            <a:r>
              <a:rPr lang="en-GB" sz="13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=128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epochs=60</a:t>
            </a:r>
            <a:endParaRPr lang="en-US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/>
        </p:nvSpPr>
        <p:spPr>
          <a:xfrm>
            <a:off x="1501388" y="6273805"/>
            <a:ext cx="992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D4D24BD-AB3E-3A74-B7AD-C2478C84F761}"/>
              </a:ext>
            </a:extLst>
          </p:cNvPr>
          <p:cNvSpPr txBox="1">
            <a:spLocks/>
          </p:cNvSpPr>
          <p:nvPr/>
        </p:nvSpPr>
        <p:spPr>
          <a:xfrm>
            <a:off x="4760018" y="905773"/>
            <a:ext cx="2969250" cy="18501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latin typeface="Courier New" panose="02070309020205020404" pitchFamily="49" charset="0"/>
              </a:rPr>
              <a:t>Embedding: 100</a:t>
            </a:r>
          </a:p>
          <a:p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</a:rPr>
              <a:t>LSTM: 50</a:t>
            </a:r>
          </a:p>
          <a:p>
            <a:r>
              <a:rPr lang="en-US" sz="1300" dirty="0">
                <a:latin typeface="Courier New" panose="02070309020205020404" pitchFamily="49" charset="0"/>
              </a:rPr>
              <a:t>Dense</a:t>
            </a:r>
          </a:p>
          <a:p>
            <a:r>
              <a:rPr lang="en-US" sz="1300" dirty="0">
                <a:latin typeface="Courier New" panose="02070309020205020404" pitchFamily="49" charset="0"/>
              </a:rPr>
              <a:t>activation='</a:t>
            </a:r>
            <a:r>
              <a:rPr lang="en-US" sz="1300" dirty="0" err="1">
                <a:latin typeface="Courier New" panose="02070309020205020404" pitchFamily="49" charset="0"/>
              </a:rPr>
              <a:t>softmax</a:t>
            </a:r>
            <a:r>
              <a:rPr lang="en-US" sz="1300" dirty="0">
                <a:latin typeface="Courier New" panose="02070309020205020404" pitchFamily="49" charset="0"/>
              </a:rPr>
              <a:t>’</a:t>
            </a:r>
          </a:p>
          <a:p>
            <a:r>
              <a:rPr lang="en-GB" sz="1300" dirty="0">
                <a:latin typeface="Courier New" panose="02070309020205020404" pitchFamily="49" charset="0"/>
              </a:rPr>
              <a:t>optimizer='</a:t>
            </a:r>
            <a:r>
              <a:rPr lang="en-GB" sz="1300" dirty="0" err="1">
                <a:latin typeface="Courier New" panose="02070309020205020404" pitchFamily="49" charset="0"/>
              </a:rPr>
              <a:t>adam</a:t>
            </a:r>
            <a:r>
              <a:rPr lang="en-GB" sz="1300" dirty="0">
                <a:latin typeface="Courier New" panose="02070309020205020404" pitchFamily="49" charset="0"/>
              </a:rPr>
              <a:t>'</a:t>
            </a:r>
          </a:p>
          <a:p>
            <a:r>
              <a:rPr lang="en-GB" sz="1300" dirty="0" err="1">
                <a:latin typeface="Courier New" panose="02070309020205020404" pitchFamily="49" charset="0"/>
              </a:rPr>
              <a:t>validation_split</a:t>
            </a:r>
            <a:r>
              <a:rPr lang="en-GB" sz="1300" dirty="0">
                <a:latin typeface="Courier New" panose="02070309020205020404" pitchFamily="49" charset="0"/>
              </a:rPr>
              <a:t>=0.2 </a:t>
            </a:r>
            <a:r>
              <a:rPr lang="en-GB" sz="1300" dirty="0" err="1">
                <a:latin typeface="Courier New" panose="02070309020205020404" pitchFamily="49" charset="0"/>
              </a:rPr>
              <a:t>batch_size</a:t>
            </a:r>
            <a:r>
              <a:rPr lang="en-GB" sz="1300" dirty="0">
                <a:latin typeface="Courier New" panose="02070309020205020404" pitchFamily="49" charset="0"/>
              </a:rPr>
              <a:t>=128</a:t>
            </a:r>
          </a:p>
          <a:p>
            <a:r>
              <a:rPr lang="en-GB" sz="1300" dirty="0">
                <a:latin typeface="Courier New" panose="02070309020205020404" pitchFamily="49" charset="0"/>
              </a:rPr>
              <a:t>epochs=60</a:t>
            </a:r>
            <a:endParaRPr lang="en-US" sz="1300" dirty="0">
              <a:latin typeface="Courier New" panose="020703090202050204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19DFCD-9830-1495-7BAD-1F5E301A31DF}"/>
              </a:ext>
            </a:extLst>
          </p:cNvPr>
          <p:cNvGrpSpPr/>
          <p:nvPr/>
        </p:nvGrpSpPr>
        <p:grpSpPr>
          <a:xfrm>
            <a:off x="4741081" y="2856820"/>
            <a:ext cx="2911023" cy="3811318"/>
            <a:chOff x="4525289" y="2894173"/>
            <a:chExt cx="2609115" cy="381131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8BEFC3F-0E62-02EF-AD18-AD7DAC4D8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5289" y="2894173"/>
              <a:ext cx="2609114" cy="198433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50B6AF2-9756-D5C5-96DF-C1CD88F8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5696" y="4797936"/>
              <a:ext cx="2528708" cy="190755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0CD6A7-8C7E-E83D-DDBC-6F47EB228DDD}"/>
              </a:ext>
            </a:extLst>
          </p:cNvPr>
          <p:cNvGrpSpPr/>
          <p:nvPr/>
        </p:nvGrpSpPr>
        <p:grpSpPr>
          <a:xfrm>
            <a:off x="880295" y="2843142"/>
            <a:ext cx="2647691" cy="3900430"/>
            <a:chOff x="747945" y="2843142"/>
            <a:chExt cx="2647691" cy="3900430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2B0A1862-4E02-12E0-784F-DBD6B918E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45" y="2843142"/>
              <a:ext cx="2647691" cy="1997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49E2AD4E-B301-A3D4-E470-EF73D3417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45" y="4760075"/>
              <a:ext cx="2647691" cy="1983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1D2E33-9394-A93F-25C7-E6C20892C2E6}"/>
              </a:ext>
            </a:extLst>
          </p:cNvPr>
          <p:cNvCxnSpPr/>
          <p:nvPr/>
        </p:nvCxnSpPr>
        <p:spPr>
          <a:xfrm>
            <a:off x="4225219" y="814377"/>
            <a:ext cx="0" cy="5840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5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5" y="205072"/>
            <a:ext cx="4025266" cy="547403"/>
          </a:xfrm>
        </p:spPr>
        <p:txBody>
          <a:bodyPr/>
          <a:lstStyle/>
          <a:p>
            <a:r>
              <a:rPr lang="en-US" dirty="0"/>
              <a:t>Prediction Results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766655" y="6287803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399705" y="6356350"/>
            <a:ext cx="3243942" cy="365125"/>
          </a:xfrm>
        </p:spPr>
        <p:txBody>
          <a:bodyPr/>
          <a:lstStyle/>
          <a:p>
            <a:r>
              <a:rPr lang="en-US" dirty="0"/>
              <a:t>Group10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CC540F80-532D-7CAA-4AE9-5F8E90DE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1564850"/>
            <a:ext cx="7417100" cy="3869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1EEB2F-E84F-827D-CAD0-3423ABA4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" y="1149922"/>
            <a:ext cx="361047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5125"/>
            <a:ext cx="5210175" cy="358775"/>
          </a:xfrm>
        </p:spPr>
        <p:txBody>
          <a:bodyPr lIns="0">
            <a:normAutofit fontScale="90000"/>
          </a:bodyPr>
          <a:lstStyle/>
          <a:p>
            <a:r>
              <a:rPr lang="en-US" dirty="0"/>
              <a:t>CONTRIBUTION</a:t>
            </a:r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895751474"/>
              </p:ext>
            </p:extLst>
          </p:nvPr>
        </p:nvGraphicFramePr>
        <p:xfrm>
          <a:off x="531873" y="1468792"/>
          <a:ext cx="10941256" cy="435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5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303013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303013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303013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303013">
                  <a:extLst>
                    <a:ext uri="{9D8B030D-6E8A-4147-A177-3AD203B41FA5}">
                      <a16:colId xmlns:a16="http://schemas.microsoft.com/office/drawing/2014/main" val="2040232622"/>
                    </a:ext>
                  </a:extLst>
                </a:gridCol>
                <a:gridCol w="1303013">
                  <a:extLst>
                    <a:ext uri="{9D8B030D-6E8A-4147-A177-3AD203B41FA5}">
                      <a16:colId xmlns:a16="http://schemas.microsoft.com/office/drawing/2014/main" val="903637960"/>
                    </a:ext>
                  </a:extLst>
                </a:gridCol>
                <a:gridCol w="1303013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  <a:gridCol w="1303013">
                  <a:extLst>
                    <a:ext uri="{9D8B030D-6E8A-4147-A177-3AD203B41FA5}">
                      <a16:colId xmlns:a16="http://schemas.microsoft.com/office/drawing/2014/main" val="240388211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/>
                      <a:endParaRPr lang="en-US" sz="1400" b="0" cap="all" spc="15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Vinod Gaitonde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Manchinasetti</a:t>
                      </a:r>
                      <a:r>
                        <a:rPr lang="en-US" sz="1400" dirty="0"/>
                        <a:t> Sai Srihari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Sai Kiran </a:t>
                      </a:r>
                      <a:r>
                        <a:rPr lang="en-US" sz="1400" dirty="0" err="1"/>
                        <a:t>Velishala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Hardik K Parekh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Prudhvi </a:t>
                      </a:r>
                      <a:r>
                        <a:rPr lang="en-US" sz="1400" dirty="0" err="1"/>
                        <a:t>Sanaboyina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Piyush Jain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Deebak</a:t>
                      </a:r>
                      <a:r>
                        <a:rPr lang="en-US" sz="1400" dirty="0"/>
                        <a:t> V S Vijay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Cleanup &amp; acquisition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ru-RU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ru-RU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ML Model Selection Training</a:t>
                      </a:r>
                      <a:endParaRPr lang="ru-RU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Hyper Parameter Tuning</a:t>
                      </a:r>
                      <a:endParaRPr lang="ru-RU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Metrics</a:t>
                      </a:r>
                      <a:endParaRPr lang="ru-RU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Presentation</a:t>
                      </a:r>
                      <a:endParaRPr lang="ru-RU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044239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Documentation</a:t>
                      </a:r>
                      <a:endParaRPr lang="ru-RU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</a:t>
                      </a:r>
                      <a:endParaRPr lang="ru-RU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Group10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16c05727-aa75-4e4a-9b5f-8a80a1165891"/>
    <ds:schemaRef ds:uri="http://purl.org/dc/elements/1.1/"/>
    <ds:schemaRef ds:uri="http://www.w3.org/XML/1998/namespace"/>
    <ds:schemaRef ds:uri="230e9df3-be65-4c73-a93b-d1236ebd677e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340</TotalTime>
  <Words>1400</Words>
  <Application>Microsoft Office PowerPoint</Application>
  <PresentationFormat>Widescreen</PresentationFormat>
  <Paragraphs>229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Google Sans</vt:lpstr>
      <vt:lpstr>Tenorite</vt:lpstr>
      <vt:lpstr>Monoline</vt:lpstr>
      <vt:lpstr>Next WORD Prediction Model</vt:lpstr>
      <vt:lpstr>Problem Statement</vt:lpstr>
      <vt:lpstr>Data Clean Up &amp; Processing</vt:lpstr>
      <vt:lpstr>ML Methodologies USED</vt:lpstr>
      <vt:lpstr>Docker Container</vt:lpstr>
      <vt:lpstr>Model Tuning</vt:lpstr>
      <vt:lpstr>Model Tuning</vt:lpstr>
      <vt:lpstr>Prediction Results</vt:lpstr>
      <vt:lpstr>CONTRIBUTION</vt:lpstr>
      <vt:lpstr>Conclusion</vt:lpstr>
      <vt:lpstr>Future Enhancements</vt:lpstr>
      <vt:lpstr>Q &amp; A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Gaitonde, Vinod</dc:creator>
  <cp:lastModifiedBy>Hardik Parekh</cp:lastModifiedBy>
  <cp:revision>25</cp:revision>
  <dcterms:created xsi:type="dcterms:W3CDTF">2024-11-21T09:41:03Z</dcterms:created>
  <dcterms:modified xsi:type="dcterms:W3CDTF">2024-11-22T10:59:25Z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