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6" r:id="rId29"/>
    <p:sldId id="284" r:id="rId30"/>
    <p:sldId id="287" r:id="rId31"/>
    <p:sldId id="285"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60" d="100"/>
          <a:sy n="60" d="100"/>
        </p:scale>
        <p:origin x="-1668" y="-2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91AA30B-5733-429C-A053-1E3EC6FBEB12}"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427452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1AA30B-5733-429C-A053-1E3EC6FBEB12}"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518071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1AA30B-5733-429C-A053-1E3EC6FBEB12}"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260736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1AA30B-5733-429C-A053-1E3EC6FBEB12}"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285925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1AA30B-5733-429C-A053-1E3EC6FBEB12}"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206764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91AA30B-5733-429C-A053-1E3EC6FBEB12}"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692883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91AA30B-5733-429C-A053-1E3EC6FBEB12}"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28024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1AA30B-5733-429C-A053-1E3EC6FBEB12}"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51999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AA30B-5733-429C-A053-1E3EC6FBEB12}"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234287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AA30B-5733-429C-A053-1E3EC6FBEB12}"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54252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AA30B-5733-429C-A053-1E3EC6FBEB12}"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B99EF-7268-4497-8ABF-9DA8BA735AF5}" type="slidenum">
              <a:rPr lang="en-IN" smtClean="0"/>
              <a:t>‹#›</a:t>
            </a:fld>
            <a:endParaRPr lang="en-IN"/>
          </a:p>
        </p:txBody>
      </p:sp>
    </p:spTree>
    <p:extLst>
      <p:ext uri="{BB962C8B-B14F-4D97-AF65-F5344CB8AC3E}">
        <p14:creationId xmlns:p14="http://schemas.microsoft.com/office/powerpoint/2010/main" val="184171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AA30B-5733-429C-A053-1E3EC6FBEB12}" type="datetimeFigureOut">
              <a:rPr lang="en-IN" smtClean="0"/>
              <a:t>20-08-2024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B99EF-7268-4497-8ABF-9DA8BA735AF5}" type="slidenum">
              <a:rPr lang="en-IN" smtClean="0"/>
              <a:t>‹#›</a:t>
            </a:fld>
            <a:endParaRPr lang="en-IN"/>
          </a:p>
        </p:txBody>
      </p:sp>
    </p:spTree>
    <p:extLst>
      <p:ext uri="{BB962C8B-B14F-4D97-AF65-F5344CB8AC3E}">
        <p14:creationId xmlns:p14="http://schemas.microsoft.com/office/powerpoint/2010/main" val="4199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306"/>
            <a:ext cx="7772400" cy="1470025"/>
          </a:xfrm>
        </p:spPr>
        <p:txBody>
          <a:bodyPr/>
          <a:lstStyle/>
          <a:p>
            <a:r>
              <a:rPr lang="en-IN" dirty="0" smtClean="0"/>
              <a:t>Manual Testing</a:t>
            </a:r>
            <a:endParaRPr lang="en-IN" dirty="0"/>
          </a:p>
        </p:txBody>
      </p:sp>
      <p:sp>
        <p:nvSpPr>
          <p:cNvPr id="3" name="Subtitle 2"/>
          <p:cNvSpPr>
            <a:spLocks noGrp="1"/>
          </p:cNvSpPr>
          <p:nvPr>
            <p:ph type="subTitle" idx="1"/>
          </p:nvPr>
        </p:nvSpPr>
        <p:spPr>
          <a:xfrm>
            <a:off x="467544" y="1052736"/>
            <a:ext cx="8676456" cy="5616624"/>
          </a:xfrm>
        </p:spPr>
        <p:txBody>
          <a:bodyPr/>
          <a:lstStyle/>
          <a:p>
            <a:pPr marL="457200" indent="-457200" algn="l">
              <a:buFont typeface="Arial" pitchFamily="34" charset="0"/>
              <a:buChar char="•"/>
            </a:pPr>
            <a:r>
              <a:rPr lang="en-IN" dirty="0" smtClean="0">
                <a:solidFill>
                  <a:schemeClr val="tx1"/>
                </a:solidFill>
              </a:rPr>
              <a:t>Software: Is a collection of computer 	programme</a:t>
            </a:r>
          </a:p>
          <a:p>
            <a:pPr marL="914400" lvl="1" indent="-457200" algn="l">
              <a:buFont typeface="Arial" pitchFamily="34" charset="0"/>
              <a:buChar char="•"/>
            </a:pPr>
            <a:r>
              <a:rPr lang="en-IN" b="1" dirty="0" smtClean="0">
                <a:solidFill>
                  <a:schemeClr val="tx1"/>
                </a:solidFill>
              </a:rPr>
              <a:t>System S/w</a:t>
            </a:r>
            <a:r>
              <a:rPr lang="en-IN" dirty="0" smtClean="0">
                <a:solidFill>
                  <a:schemeClr val="tx1"/>
                </a:solidFill>
              </a:rPr>
              <a:t>: OS</a:t>
            </a:r>
            <a:r>
              <a:rPr lang="en-IN" dirty="0"/>
              <a:t> </a:t>
            </a:r>
            <a:r>
              <a:rPr lang="en-IN" dirty="0" smtClean="0">
                <a:solidFill>
                  <a:schemeClr val="tx1"/>
                </a:solidFill>
              </a:rPr>
              <a:t>(Windows, MAC, LINUX) </a:t>
            </a:r>
          </a:p>
          <a:p>
            <a:pPr marL="1371600" lvl="4" indent="-457200" algn="l">
              <a:buFont typeface="Arial" pitchFamily="34" charset="0"/>
              <a:buChar char="•"/>
            </a:pPr>
            <a:r>
              <a:rPr lang="en-IN" sz="2800" dirty="0">
                <a:solidFill>
                  <a:schemeClr val="tx1"/>
                </a:solidFill>
              </a:rPr>
              <a:t>Windows +r -&gt;</a:t>
            </a:r>
            <a:r>
              <a:rPr lang="en-IN" sz="2800" dirty="0" err="1">
                <a:solidFill>
                  <a:schemeClr val="tx1"/>
                </a:solidFill>
              </a:rPr>
              <a:t>winver</a:t>
            </a:r>
            <a:endParaRPr lang="en-IN" sz="2800" dirty="0">
              <a:solidFill>
                <a:schemeClr val="tx1"/>
              </a:solidFill>
            </a:endParaRPr>
          </a:p>
          <a:p>
            <a:pPr marL="914400" lvl="3" indent="-457200" algn="l">
              <a:buFont typeface="Arial" pitchFamily="34" charset="0"/>
              <a:buChar char="•"/>
            </a:pPr>
            <a:r>
              <a:rPr lang="en-IN" sz="2800" b="1" dirty="0">
                <a:solidFill>
                  <a:schemeClr val="tx1"/>
                </a:solidFill>
              </a:rPr>
              <a:t>Programming </a:t>
            </a:r>
            <a:r>
              <a:rPr lang="en-IN" sz="2800" dirty="0">
                <a:solidFill>
                  <a:schemeClr val="tx1"/>
                </a:solidFill>
              </a:rPr>
              <a:t>: Complier and debugger (Command </a:t>
            </a:r>
            <a:r>
              <a:rPr lang="en-IN" sz="2800" dirty="0" smtClean="0">
                <a:solidFill>
                  <a:schemeClr val="tx1"/>
                </a:solidFill>
              </a:rPr>
              <a:t>promote)</a:t>
            </a:r>
            <a:endParaRPr lang="en-IN" sz="2800" dirty="0">
              <a:solidFill>
                <a:schemeClr val="tx1"/>
              </a:solidFill>
            </a:endParaRPr>
          </a:p>
          <a:p>
            <a:pPr marL="914400" lvl="3" indent="-457200" algn="l">
              <a:buFont typeface="Arial" pitchFamily="34" charset="0"/>
              <a:buChar char="•"/>
            </a:pPr>
            <a:r>
              <a:rPr lang="en-IN" sz="2800" b="1" dirty="0">
                <a:solidFill>
                  <a:schemeClr val="tx1"/>
                </a:solidFill>
              </a:rPr>
              <a:t>Application S/w</a:t>
            </a:r>
            <a:r>
              <a:rPr lang="en-IN" sz="2800" dirty="0">
                <a:solidFill>
                  <a:schemeClr val="tx1"/>
                </a:solidFill>
              </a:rPr>
              <a:t>: Web, </a:t>
            </a:r>
            <a:r>
              <a:rPr lang="en-IN" sz="2800" dirty="0" smtClean="0">
                <a:solidFill>
                  <a:schemeClr val="tx1"/>
                </a:solidFill>
              </a:rPr>
              <a:t>mobile, Desktop</a:t>
            </a:r>
          </a:p>
          <a:p>
            <a:pPr marL="914400" lvl="3" indent="-457200" algn="l">
              <a:buFont typeface="Arial" pitchFamily="34" charset="0"/>
              <a:buChar char="•"/>
            </a:pPr>
            <a:r>
              <a:rPr lang="en-IN" sz="2800" b="1" dirty="0" smtClean="0">
                <a:solidFill>
                  <a:schemeClr val="tx1"/>
                </a:solidFill>
              </a:rPr>
              <a:t>Software testing </a:t>
            </a:r>
            <a:r>
              <a:rPr lang="en-IN" sz="2800" dirty="0" smtClean="0">
                <a:solidFill>
                  <a:schemeClr val="tx1"/>
                </a:solidFill>
              </a:rPr>
              <a:t>: its an activity to detect and identify the defect in the software.</a:t>
            </a:r>
          </a:p>
          <a:p>
            <a:pPr marL="1371600" lvl="4" indent="-457200" algn="l">
              <a:buFont typeface="Arial" pitchFamily="34" charset="0"/>
              <a:buChar char="•"/>
            </a:pPr>
            <a:endParaRPr lang="en-IN" sz="2800" dirty="0">
              <a:solidFill>
                <a:schemeClr val="tx1"/>
              </a:solidFill>
            </a:endParaRPr>
          </a:p>
          <a:p>
            <a:pPr marL="1371600" lvl="2" indent="-457200" algn="l">
              <a:buFont typeface="Arial" pitchFamily="34" charset="0"/>
              <a:buChar char="•"/>
            </a:pPr>
            <a:endParaRPr lang="en-IN" dirty="0" smtClean="0">
              <a:solidFill>
                <a:schemeClr val="tx1"/>
              </a:solidFill>
            </a:endParaRPr>
          </a:p>
        </p:txBody>
      </p:sp>
    </p:spTree>
    <p:extLst>
      <p:ext uri="{BB962C8B-B14F-4D97-AF65-F5344CB8AC3E}">
        <p14:creationId xmlns:p14="http://schemas.microsoft.com/office/powerpoint/2010/main" val="380311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91064" cy="706090"/>
          </a:xfrm>
        </p:spPr>
        <p:txBody>
          <a:bodyPr>
            <a:normAutofit fontScale="90000"/>
          </a:bodyPr>
          <a:lstStyle/>
          <a:p>
            <a:r>
              <a:rPr lang="en-IN" dirty="0" smtClean="0"/>
              <a:t>V and V </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7" y="830031"/>
            <a:ext cx="7523275" cy="581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843808" y="2060848"/>
            <a:ext cx="158417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SRS document review</a:t>
            </a:r>
            <a:endParaRPr lang="en-IN" dirty="0"/>
          </a:p>
        </p:txBody>
      </p:sp>
      <p:sp>
        <p:nvSpPr>
          <p:cNvPr id="8" name="Curved Left Arrow 7"/>
          <p:cNvSpPr/>
          <p:nvPr/>
        </p:nvSpPr>
        <p:spPr>
          <a:xfrm>
            <a:off x="7812360" y="1340768"/>
            <a:ext cx="936104" cy="14401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Oval 8"/>
          <p:cNvSpPr/>
          <p:nvPr/>
        </p:nvSpPr>
        <p:spPr>
          <a:xfrm>
            <a:off x="7524328" y="260648"/>
            <a:ext cx="180020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Black box testing</a:t>
            </a:r>
            <a:endParaRPr lang="en-IN" dirty="0"/>
          </a:p>
        </p:txBody>
      </p:sp>
      <p:sp>
        <p:nvSpPr>
          <p:cNvPr id="11" name="Oval 10"/>
          <p:cNvSpPr/>
          <p:nvPr/>
        </p:nvSpPr>
        <p:spPr>
          <a:xfrm>
            <a:off x="6948264" y="4149080"/>
            <a:ext cx="180020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Whitebox</a:t>
            </a:r>
            <a:r>
              <a:rPr lang="en-IN" dirty="0" smtClean="0"/>
              <a:t> testing</a:t>
            </a:r>
            <a:endParaRPr lang="en-IN" dirty="0"/>
          </a:p>
        </p:txBody>
      </p:sp>
    </p:spTree>
    <p:extLst>
      <p:ext uri="{BB962C8B-B14F-4D97-AF65-F5344CB8AC3E}">
        <p14:creationId xmlns:p14="http://schemas.microsoft.com/office/powerpoint/2010/main" val="217606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 &amp; V cont..</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46640"/>
            <a:ext cx="8441976" cy="394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35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Black and White box</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31" y="1268760"/>
            <a:ext cx="8994347" cy="4572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Regression and Retesting</a:t>
            </a:r>
            <a:endParaRPr lang="en-IN" dirty="0"/>
          </a:p>
        </p:txBody>
      </p:sp>
      <p:sp>
        <p:nvSpPr>
          <p:cNvPr id="3" name="Content Placeholder 2"/>
          <p:cNvSpPr>
            <a:spLocks noGrp="1"/>
          </p:cNvSpPr>
          <p:nvPr>
            <p:ph idx="1"/>
          </p:nvPr>
        </p:nvSpPr>
        <p:spPr/>
        <p:txBody>
          <a:bodyPr>
            <a:normAutofit fontScale="92500" lnSpcReduction="10000"/>
          </a:bodyPr>
          <a:lstStyle/>
          <a:p>
            <a:r>
              <a:rPr lang="en-IN" sz="2000" b="1" dirty="0" smtClean="0"/>
              <a:t>Regression</a:t>
            </a:r>
            <a:r>
              <a:rPr lang="en-IN" sz="2000" dirty="0" smtClean="0"/>
              <a:t> : Is a block box testing technique that consist of re-executing those tests are impacted by code changes</a:t>
            </a:r>
          </a:p>
          <a:p>
            <a:r>
              <a:rPr lang="en-IN" sz="2000" dirty="0" smtClean="0"/>
              <a:t>Types:</a:t>
            </a:r>
          </a:p>
          <a:p>
            <a:pPr lvl="1"/>
            <a:r>
              <a:rPr lang="en-IN" sz="2000" b="1" dirty="0" smtClean="0"/>
              <a:t>Unit</a:t>
            </a:r>
            <a:r>
              <a:rPr lang="en-IN" sz="2000" dirty="0" smtClean="0"/>
              <a:t>  </a:t>
            </a:r>
            <a:r>
              <a:rPr lang="en-IN" sz="2000" b="1" dirty="0" smtClean="0"/>
              <a:t>regression</a:t>
            </a:r>
            <a:r>
              <a:rPr lang="en-IN" sz="2000" dirty="0" smtClean="0"/>
              <a:t>: Testing only the changes/ modifications done by </a:t>
            </a:r>
            <a:r>
              <a:rPr lang="en-IN" sz="2000" dirty="0" err="1" smtClean="0"/>
              <a:t>dev</a:t>
            </a:r>
            <a:endParaRPr lang="en-IN" sz="2000" dirty="0" smtClean="0"/>
          </a:p>
          <a:p>
            <a:pPr lvl="1"/>
            <a:r>
              <a:rPr lang="en-IN" sz="2000" b="1" dirty="0" smtClean="0"/>
              <a:t>Regional regression</a:t>
            </a:r>
            <a:r>
              <a:rPr lang="en-IN" sz="2000" dirty="0" smtClean="0"/>
              <a:t>: Testing modified module along with impacted 			     one</a:t>
            </a:r>
          </a:p>
          <a:p>
            <a:pPr lvl="2"/>
            <a:r>
              <a:rPr lang="en-IN" sz="1600" dirty="0" smtClean="0"/>
              <a:t>Impacted analysis meeting (QA/</a:t>
            </a:r>
            <a:r>
              <a:rPr lang="en-IN" sz="1600" dirty="0" err="1" smtClean="0"/>
              <a:t>Dev</a:t>
            </a:r>
            <a:r>
              <a:rPr lang="en-IN" sz="1600" dirty="0" smtClean="0"/>
              <a:t>)</a:t>
            </a:r>
            <a:endParaRPr lang="en-IN" sz="1600" dirty="0" smtClean="0"/>
          </a:p>
          <a:p>
            <a:pPr lvl="1"/>
            <a:r>
              <a:rPr lang="en-IN" sz="2000" b="1" dirty="0" smtClean="0"/>
              <a:t>Full Regression</a:t>
            </a:r>
            <a:r>
              <a:rPr lang="en-IN" sz="2000" dirty="0" smtClean="0"/>
              <a:t>: Testing main feature and reaming part of app </a:t>
            </a:r>
          </a:p>
          <a:p>
            <a:endParaRPr lang="en-IN" sz="2000" dirty="0" smtClean="0"/>
          </a:p>
          <a:p>
            <a:r>
              <a:rPr lang="en-IN" sz="2000" b="1" dirty="0" smtClean="0"/>
              <a:t>Retesting</a:t>
            </a:r>
            <a:r>
              <a:rPr lang="en-IN" sz="2000" dirty="0" smtClean="0"/>
              <a:t>: Testing the reported  bugs which are fixed from developer [ 		ready for QA]</a:t>
            </a:r>
          </a:p>
          <a:p>
            <a:pPr lvl="3"/>
            <a:r>
              <a:rPr lang="en-IN" dirty="0" smtClean="0"/>
              <a:t>Tester close the bug if its worked otherwise re-open and send to developer</a:t>
            </a:r>
          </a:p>
          <a:p>
            <a:pPr marL="1371600" lvl="3" indent="0">
              <a:buNone/>
            </a:pPr>
            <a:endParaRPr lang="en-IN" sz="800" dirty="0"/>
          </a:p>
          <a:p>
            <a:pPr lvl="3"/>
            <a:r>
              <a:rPr lang="en-IN" dirty="0" smtClean="0"/>
              <a:t>Same test again and again</a:t>
            </a:r>
          </a:p>
          <a:p>
            <a:pPr lvl="1"/>
            <a:endParaRPr lang="en-IN" sz="2000" dirty="0"/>
          </a:p>
          <a:p>
            <a:pPr marL="457200" lvl="1" indent="0">
              <a:buNone/>
            </a:pPr>
            <a:endParaRPr lang="en-IN" sz="2000" dirty="0"/>
          </a:p>
        </p:txBody>
      </p:sp>
    </p:spTree>
    <p:extLst>
      <p:ext uri="{BB962C8B-B14F-4D97-AF65-F5344CB8AC3E}">
        <p14:creationId xmlns:p14="http://schemas.microsoft.com/office/powerpoint/2010/main" val="381577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Exploratory, </a:t>
            </a:r>
            <a:r>
              <a:rPr lang="en-IN" dirty="0" err="1" smtClean="0"/>
              <a:t>Adhoc</a:t>
            </a:r>
            <a:r>
              <a:rPr lang="en-IN" dirty="0" smtClean="0"/>
              <a:t> &amp; Monkey/Gorilla</a:t>
            </a:r>
            <a:endParaRPr lang="en-IN" dirty="0"/>
          </a:p>
        </p:txBody>
      </p:sp>
      <p:sp>
        <p:nvSpPr>
          <p:cNvPr id="3" name="Content Placeholder 2"/>
          <p:cNvSpPr>
            <a:spLocks noGrp="1"/>
          </p:cNvSpPr>
          <p:nvPr>
            <p:ph idx="1"/>
          </p:nvPr>
        </p:nvSpPr>
        <p:spPr/>
        <p:txBody>
          <a:bodyPr/>
          <a:lstStyle/>
          <a:p>
            <a:r>
              <a:rPr lang="en-IN" dirty="0" smtClean="0"/>
              <a:t>Informal way of testing</a:t>
            </a:r>
          </a:p>
        </p:txBody>
      </p:sp>
      <p:graphicFrame>
        <p:nvGraphicFramePr>
          <p:cNvPr id="4" name="Table 3"/>
          <p:cNvGraphicFramePr>
            <a:graphicFrameLocks noGrp="1"/>
          </p:cNvGraphicFramePr>
          <p:nvPr>
            <p:extLst>
              <p:ext uri="{D42A27DB-BD31-4B8C-83A1-F6EECF244321}">
                <p14:modId xmlns:p14="http://schemas.microsoft.com/office/powerpoint/2010/main" val="4010146882"/>
              </p:ext>
            </p:extLst>
          </p:nvPr>
        </p:nvGraphicFramePr>
        <p:xfrm>
          <a:off x="179511" y="2348880"/>
          <a:ext cx="8496945" cy="4248471"/>
        </p:xfrm>
        <a:graphic>
          <a:graphicData uri="http://schemas.openxmlformats.org/drawingml/2006/table">
            <a:tbl>
              <a:tblPr firstRow="1" bandRow="1">
                <a:tableStyleId>{5C22544A-7EE6-4342-B048-85BDC9FD1C3A}</a:tableStyleId>
              </a:tblPr>
              <a:tblGrid>
                <a:gridCol w="2832315"/>
                <a:gridCol w="2832315"/>
                <a:gridCol w="2832315"/>
              </a:tblGrid>
              <a:tr h="419673">
                <a:tc>
                  <a:txBody>
                    <a:bodyPr/>
                    <a:lstStyle/>
                    <a:p>
                      <a:r>
                        <a:rPr lang="en-IN" dirty="0" smtClean="0"/>
                        <a:t>Exploratory</a:t>
                      </a:r>
                      <a:endParaRPr lang="en-IN" dirty="0"/>
                    </a:p>
                  </a:txBody>
                  <a:tcPr/>
                </a:tc>
                <a:tc>
                  <a:txBody>
                    <a:bodyPr/>
                    <a:lstStyle/>
                    <a:p>
                      <a:r>
                        <a:rPr lang="en-IN" dirty="0" err="1" smtClean="0"/>
                        <a:t>Adhoc</a:t>
                      </a:r>
                      <a:endParaRPr lang="en-IN" dirty="0"/>
                    </a:p>
                  </a:txBody>
                  <a:tcPr/>
                </a:tc>
                <a:tc>
                  <a:txBody>
                    <a:bodyPr/>
                    <a:lstStyle/>
                    <a:p>
                      <a:r>
                        <a:rPr lang="en-IN" dirty="0" smtClean="0"/>
                        <a:t>Monkey</a:t>
                      </a:r>
                      <a:endParaRPr lang="en-IN" dirty="0"/>
                    </a:p>
                  </a:txBody>
                  <a:tcPr/>
                </a:tc>
              </a:tr>
              <a:tr h="724367">
                <a:tc>
                  <a:txBody>
                    <a:bodyPr/>
                    <a:lstStyle/>
                    <a:p>
                      <a:r>
                        <a:rPr lang="en-IN" dirty="0" smtClean="0"/>
                        <a:t>No SRS will be provided</a:t>
                      </a:r>
                      <a:endParaRPr lang="en-IN" dirty="0"/>
                    </a:p>
                  </a:txBody>
                  <a:tcPr/>
                </a:tc>
                <a:tc>
                  <a:txBody>
                    <a:bodyPr/>
                    <a:lstStyle/>
                    <a:p>
                      <a:r>
                        <a:rPr lang="en-IN" dirty="0" smtClean="0"/>
                        <a:t>No SRS</a:t>
                      </a:r>
                      <a:endParaRPr lang="en-IN" dirty="0"/>
                    </a:p>
                  </a:txBody>
                  <a:tcPr/>
                </a:tc>
                <a:tc>
                  <a:txBody>
                    <a:bodyPr/>
                    <a:lstStyle/>
                    <a:p>
                      <a:r>
                        <a:rPr lang="en-IN" dirty="0" smtClean="0"/>
                        <a:t>No SRS</a:t>
                      </a:r>
                      <a:endParaRPr lang="en-IN" dirty="0"/>
                    </a:p>
                  </a:txBody>
                  <a:tcPr/>
                </a:tc>
              </a:tr>
              <a:tr h="724367">
                <a:tc>
                  <a:txBody>
                    <a:bodyPr/>
                    <a:lstStyle/>
                    <a:p>
                      <a:r>
                        <a:rPr lang="en-IN" dirty="0" smtClean="0"/>
                        <a:t>More time consuming</a:t>
                      </a:r>
                      <a:endParaRPr lang="en-IN" dirty="0"/>
                    </a:p>
                  </a:txBody>
                  <a:tcPr/>
                </a:tc>
                <a:tc>
                  <a:txBody>
                    <a:bodyPr/>
                    <a:lstStyle/>
                    <a:p>
                      <a:r>
                        <a:rPr lang="en-IN" dirty="0" smtClean="0"/>
                        <a:t>No Test case written</a:t>
                      </a:r>
                      <a:endParaRPr lang="en-IN" dirty="0"/>
                    </a:p>
                  </a:txBody>
                  <a:tcPr/>
                </a:tc>
                <a:tc>
                  <a:txBody>
                    <a:bodyPr/>
                    <a:lstStyle/>
                    <a:p>
                      <a:r>
                        <a:rPr lang="en-IN" dirty="0" smtClean="0"/>
                        <a:t>It will be done randomly</a:t>
                      </a:r>
                      <a:endParaRPr lang="en-IN" dirty="0"/>
                    </a:p>
                  </a:txBody>
                  <a:tcPr/>
                </a:tc>
              </a:tr>
              <a:tr h="1655697">
                <a:tc>
                  <a:txBody>
                    <a:bodyPr/>
                    <a:lstStyle/>
                    <a:p>
                      <a:r>
                        <a:rPr lang="en-IN" dirty="0" smtClean="0"/>
                        <a:t>Bug cant be thought as a</a:t>
                      </a:r>
                      <a:r>
                        <a:rPr lang="en-IN" baseline="0" dirty="0" smtClean="0"/>
                        <a:t> feature / Feature cant be thought as Bug</a:t>
                      </a:r>
                      <a:endParaRPr lang="en-IN" dirty="0"/>
                    </a:p>
                  </a:txBody>
                  <a:tcPr/>
                </a:tc>
                <a:tc>
                  <a:txBody>
                    <a:bodyPr/>
                    <a:lstStyle/>
                    <a:p>
                      <a:r>
                        <a:rPr lang="en-IN" dirty="0" smtClean="0"/>
                        <a:t>Tester should have knowledge on the application</a:t>
                      </a:r>
                      <a:endParaRPr lang="en-IN" dirty="0"/>
                    </a:p>
                  </a:txBody>
                  <a:tcPr/>
                </a:tc>
                <a:tc>
                  <a:txBody>
                    <a:bodyPr/>
                    <a:lstStyle/>
                    <a:p>
                      <a:r>
                        <a:rPr lang="en-IN" dirty="0" smtClean="0"/>
                        <a:t>Suitable for gamming application</a:t>
                      </a:r>
                      <a:endParaRPr lang="en-IN" dirty="0"/>
                    </a:p>
                  </a:txBody>
                  <a:tcPr/>
                </a:tc>
              </a:tr>
              <a:tr h="724367">
                <a:tc>
                  <a:txBody>
                    <a:bodyPr/>
                    <a:lstStyle/>
                    <a:p>
                      <a:r>
                        <a:rPr lang="en-IN" dirty="0" smtClean="0"/>
                        <a:t>All level of testing should be done</a:t>
                      </a:r>
                      <a:endParaRPr lang="en-IN" dirty="0"/>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6128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lstStyle/>
          <a:p>
            <a:r>
              <a:rPr lang="en-IN" dirty="0" smtClean="0"/>
              <a:t>Smoke and Sanity testing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4535605"/>
              </p:ext>
            </p:extLst>
          </p:nvPr>
        </p:nvGraphicFramePr>
        <p:xfrm>
          <a:off x="467544" y="3140968"/>
          <a:ext cx="8229600" cy="3510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dirty="0" smtClean="0"/>
                        <a:t>Smoke</a:t>
                      </a:r>
                      <a:endParaRPr lang="en-IN" dirty="0"/>
                    </a:p>
                  </a:txBody>
                  <a:tcPr/>
                </a:tc>
                <a:tc>
                  <a:txBody>
                    <a:bodyPr/>
                    <a:lstStyle/>
                    <a:p>
                      <a:r>
                        <a:rPr lang="en-IN" dirty="0" smtClean="0"/>
                        <a:t>Sanity</a:t>
                      </a:r>
                      <a:endParaRPr lang="en-IN" dirty="0"/>
                    </a:p>
                  </a:txBody>
                  <a:tcPr/>
                </a:tc>
              </a:tr>
              <a:tr h="370840">
                <a:tc>
                  <a:txBody>
                    <a:bodyPr/>
                    <a:lstStyle/>
                    <a:p>
                      <a:r>
                        <a:rPr lang="en-IN" dirty="0" smtClean="0"/>
                        <a:t>Performed to check Critical functionality </a:t>
                      </a:r>
                    </a:p>
                    <a:p>
                      <a:r>
                        <a:rPr lang="en-IN" dirty="0" smtClean="0"/>
                        <a:t>  Objective  - verify build</a:t>
                      </a:r>
                      <a:r>
                        <a:rPr lang="en-IN" baseline="0" dirty="0" smtClean="0"/>
                        <a:t> is stable/not</a:t>
                      </a:r>
                      <a:endParaRPr lang="en-IN" dirty="0" smtClean="0"/>
                    </a:p>
                    <a:p>
                      <a:endParaRPr lang="en-IN" dirty="0"/>
                    </a:p>
                  </a:txBody>
                  <a:tcPr/>
                </a:tc>
                <a:tc>
                  <a:txBody>
                    <a:bodyPr/>
                    <a:lstStyle/>
                    <a:p>
                      <a:r>
                        <a:rPr lang="en-IN" dirty="0" smtClean="0"/>
                        <a:t>To check new functionality/bug have</a:t>
                      </a:r>
                      <a:r>
                        <a:rPr lang="en-IN" baseline="0" dirty="0" smtClean="0"/>
                        <a:t> been fixed</a:t>
                      </a:r>
                    </a:p>
                    <a:p>
                      <a:r>
                        <a:rPr lang="en-IN" baseline="0" dirty="0" smtClean="0"/>
                        <a:t>Objective - Build is relatively stable</a:t>
                      </a:r>
                      <a:endParaRPr lang="en-IN" dirty="0"/>
                    </a:p>
                  </a:txBody>
                  <a:tcPr/>
                </a:tc>
              </a:tr>
              <a:tr h="370840">
                <a:tc>
                  <a:txBody>
                    <a:bodyPr/>
                    <a:lstStyle/>
                    <a:p>
                      <a:r>
                        <a:rPr lang="en-IN" dirty="0" smtClean="0"/>
                        <a:t>Usually</a:t>
                      </a:r>
                      <a:r>
                        <a:rPr lang="en-IN" baseline="0" dirty="0" smtClean="0"/>
                        <a:t> documented/scripted</a:t>
                      </a:r>
                      <a:endParaRPr lang="en-IN" dirty="0"/>
                    </a:p>
                  </a:txBody>
                  <a:tcPr/>
                </a:tc>
                <a:tc>
                  <a:txBody>
                    <a:bodyPr/>
                    <a:lstStyle/>
                    <a:p>
                      <a:r>
                        <a:rPr lang="en-IN" dirty="0" smtClean="0"/>
                        <a:t>Its not</a:t>
                      </a:r>
                      <a:endParaRPr lang="en-IN" dirty="0"/>
                    </a:p>
                  </a:txBody>
                  <a:tcPr/>
                </a:tc>
              </a:tr>
              <a:tr h="370840">
                <a:tc>
                  <a:txBody>
                    <a:bodyPr/>
                    <a:lstStyle/>
                    <a:p>
                      <a:r>
                        <a:rPr lang="en-IN" dirty="0" smtClean="0"/>
                        <a:t>It’s a subset of acceptance testing</a:t>
                      </a:r>
                      <a:endParaRPr lang="en-IN" dirty="0"/>
                    </a:p>
                  </a:txBody>
                  <a:tcPr/>
                </a:tc>
                <a:tc>
                  <a:txBody>
                    <a:bodyPr/>
                    <a:lstStyle/>
                    <a:p>
                      <a:r>
                        <a:rPr lang="en-IN" dirty="0" smtClean="0"/>
                        <a:t>It’s a subset of regression testing</a:t>
                      </a:r>
                      <a:endParaRPr lang="en-IN" dirty="0"/>
                    </a:p>
                  </a:txBody>
                  <a:tcPr/>
                </a:tc>
              </a:tr>
              <a:tr h="370840">
                <a:tc>
                  <a:txBody>
                    <a:bodyPr/>
                    <a:lstStyle/>
                    <a:p>
                      <a:r>
                        <a:rPr lang="en-IN" dirty="0" smtClean="0"/>
                        <a:t>Performed</a:t>
                      </a:r>
                      <a:r>
                        <a:rPr lang="en-IN" baseline="0" dirty="0" smtClean="0"/>
                        <a:t> by both </a:t>
                      </a:r>
                      <a:r>
                        <a:rPr lang="en-IN" baseline="0" dirty="0" err="1" smtClean="0"/>
                        <a:t>Dev</a:t>
                      </a:r>
                      <a:r>
                        <a:rPr lang="en-IN" baseline="0" dirty="0" smtClean="0"/>
                        <a:t> and tester</a:t>
                      </a:r>
                      <a:endParaRPr lang="en-IN" dirty="0"/>
                    </a:p>
                  </a:txBody>
                  <a:tcPr/>
                </a:tc>
                <a:tc>
                  <a:txBody>
                    <a:bodyPr/>
                    <a:lstStyle/>
                    <a:p>
                      <a:r>
                        <a:rPr lang="en-IN" dirty="0" smtClean="0"/>
                        <a:t>Only tester</a:t>
                      </a:r>
                      <a:endParaRPr lang="en-IN" dirty="0"/>
                    </a:p>
                  </a:txBody>
                  <a:tcPr/>
                </a:tc>
              </a:tr>
              <a:tr h="370840">
                <a:tc>
                  <a:txBody>
                    <a:bodyPr/>
                    <a:lstStyle/>
                    <a:p>
                      <a:r>
                        <a:rPr lang="en-IN" dirty="0" smtClean="0"/>
                        <a:t>Its done on initial level</a:t>
                      </a:r>
                      <a:endParaRPr lang="en-IN" dirty="0"/>
                    </a:p>
                  </a:txBody>
                  <a:tcPr/>
                </a:tc>
                <a:tc>
                  <a:txBody>
                    <a:bodyPr/>
                    <a:lstStyle/>
                    <a:p>
                      <a:r>
                        <a:rPr lang="en-IN" dirty="0" smtClean="0"/>
                        <a:t>Once</a:t>
                      </a:r>
                      <a:r>
                        <a:rPr lang="en-IN" baseline="0" dirty="0" smtClean="0"/>
                        <a:t> stable build</a:t>
                      </a:r>
                      <a:endParaRPr lang="en-IN" dirty="0"/>
                    </a:p>
                  </a:txBody>
                  <a:tcPr/>
                </a:tc>
              </a:tr>
              <a:tr h="370840">
                <a:tc>
                  <a:txBody>
                    <a:bodyPr/>
                    <a:lstStyle/>
                    <a:p>
                      <a:r>
                        <a:rPr lang="en-IN" dirty="0" smtClean="0"/>
                        <a:t>Ex: General health check-up</a:t>
                      </a:r>
                      <a:endParaRPr lang="en-IN" dirty="0"/>
                    </a:p>
                  </a:txBody>
                  <a:tcPr/>
                </a:tc>
                <a:tc>
                  <a:txBody>
                    <a:bodyPr/>
                    <a:lstStyle/>
                    <a:p>
                      <a:r>
                        <a:rPr lang="en-IN" dirty="0" smtClean="0"/>
                        <a:t>Ex: specialized health check-up</a:t>
                      </a:r>
                      <a:endParaRPr lang="en-IN" dirty="0"/>
                    </a:p>
                  </a:txBody>
                  <a:tcPr/>
                </a:tc>
              </a:tr>
              <a:tr h="370840">
                <a:tc>
                  <a:txBody>
                    <a:bodyPr/>
                    <a:lstStyle/>
                    <a:p>
                      <a:r>
                        <a:rPr lang="en-IN" dirty="0" smtClean="0"/>
                        <a:t>Basic level of testing </a:t>
                      </a:r>
                      <a:endParaRPr lang="en-IN" dirty="0"/>
                    </a:p>
                  </a:txBody>
                  <a:tcPr/>
                </a:tc>
                <a:tc>
                  <a:txBody>
                    <a:bodyPr/>
                    <a:lstStyle/>
                    <a:p>
                      <a:r>
                        <a:rPr lang="en-IN" dirty="0" smtClean="0"/>
                        <a:t>Part of regression testing</a:t>
                      </a:r>
                      <a:endParaRPr lang="en-IN" dirty="0"/>
                    </a:p>
                  </a:txBody>
                  <a:tcPr/>
                </a:tc>
              </a:tr>
            </a:tbl>
          </a:graphicData>
        </a:graphic>
      </p:graphicFrame>
      <p:sp>
        <p:nvSpPr>
          <p:cNvPr id="5" name="Title 1"/>
          <p:cNvSpPr txBox="1">
            <a:spLocks/>
          </p:cNvSpPr>
          <p:nvPr/>
        </p:nvSpPr>
        <p:spPr>
          <a:xfrm>
            <a:off x="-23026" y="134076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en-IN" sz="2000" dirty="0" smtClean="0"/>
              <a:t>Smoking and Sanity testing will be done as soon we receive build from developer</a:t>
            </a:r>
          </a:p>
          <a:p>
            <a:pPr marL="342900" indent="-342900" algn="l">
              <a:buFont typeface="Arial" pitchFamily="34" charset="0"/>
              <a:buChar char="•"/>
            </a:pPr>
            <a:r>
              <a:rPr lang="en-IN" sz="2000" dirty="0" smtClean="0"/>
              <a:t>Conduct both testing at same time but smoke test will done at initial level on critical functionality working or not and sanity testing will be done later stages to check main functionality working and bug fixes are tested </a:t>
            </a:r>
            <a:endParaRPr lang="en-IN" sz="2000" dirty="0"/>
          </a:p>
        </p:txBody>
      </p:sp>
    </p:spTree>
    <p:extLst>
      <p:ext uri="{BB962C8B-B14F-4D97-AF65-F5344CB8AC3E}">
        <p14:creationId xmlns:p14="http://schemas.microsoft.com/office/powerpoint/2010/main" val="302107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testing</a:t>
            </a:r>
            <a:endParaRPr lang="en-IN" dirty="0"/>
          </a:p>
        </p:txBody>
      </p:sp>
      <p:sp>
        <p:nvSpPr>
          <p:cNvPr id="3" name="Content Placeholder 2"/>
          <p:cNvSpPr>
            <a:spLocks noGrp="1"/>
          </p:cNvSpPr>
          <p:nvPr>
            <p:ph idx="1"/>
          </p:nvPr>
        </p:nvSpPr>
        <p:spPr/>
        <p:txBody>
          <a:bodyPr>
            <a:normAutofit/>
          </a:bodyPr>
          <a:lstStyle/>
          <a:p>
            <a:r>
              <a:rPr lang="en-IN" sz="2600" dirty="0" smtClean="0"/>
              <a:t>Testing overall functionality of the application with respect  to client requirement.</a:t>
            </a:r>
          </a:p>
          <a:p>
            <a:r>
              <a:rPr lang="en-IN" sz="2600" dirty="0" smtClean="0"/>
              <a:t>Black box testing</a:t>
            </a:r>
          </a:p>
          <a:p>
            <a:r>
              <a:rPr lang="en-IN" sz="2600" dirty="0" smtClean="0"/>
              <a:t>Testing conducted by testing team</a:t>
            </a:r>
          </a:p>
          <a:p>
            <a:r>
              <a:rPr lang="en-IN" sz="2600" dirty="0" smtClean="0"/>
              <a:t>After completion of component and integration testing level testing we start System testing.</a:t>
            </a:r>
          </a:p>
          <a:p>
            <a:endParaRPr lang="en-IN" dirty="0" smtClean="0"/>
          </a:p>
          <a:p>
            <a:endParaRPr lang="en-IN" dirty="0"/>
          </a:p>
        </p:txBody>
      </p:sp>
    </p:spTree>
    <p:extLst>
      <p:ext uri="{BB962C8B-B14F-4D97-AF65-F5344CB8AC3E}">
        <p14:creationId xmlns:p14="http://schemas.microsoft.com/office/powerpoint/2010/main" val="82373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3131"/>
            <a:ext cx="8229600" cy="1143000"/>
          </a:xfrm>
        </p:spPr>
        <p:txBody>
          <a:bodyPr/>
          <a:lstStyle/>
          <a:p>
            <a:r>
              <a:rPr lang="en-IN" dirty="0" smtClean="0"/>
              <a:t>System Testing cont..</a:t>
            </a:r>
            <a:endParaRPr lang="en-IN" dirty="0"/>
          </a:p>
        </p:txBody>
      </p:sp>
      <p:sp>
        <p:nvSpPr>
          <p:cNvPr id="3" name="Content Placeholder 2"/>
          <p:cNvSpPr>
            <a:spLocks noGrp="1"/>
          </p:cNvSpPr>
          <p:nvPr>
            <p:ph idx="1"/>
          </p:nvPr>
        </p:nvSpPr>
        <p:spPr>
          <a:xfrm>
            <a:off x="179512" y="841558"/>
            <a:ext cx="8640960" cy="5976664"/>
          </a:xfrm>
        </p:spPr>
        <p:txBody>
          <a:bodyPr>
            <a:noAutofit/>
          </a:bodyPr>
          <a:lstStyle/>
          <a:p>
            <a:r>
              <a:rPr lang="en-IN" sz="2000" b="1" dirty="0" smtClean="0"/>
              <a:t>GUI testing</a:t>
            </a:r>
            <a:r>
              <a:rPr lang="en-IN" sz="2000" dirty="0" smtClean="0"/>
              <a:t>: testing interface of the application</a:t>
            </a:r>
          </a:p>
          <a:p>
            <a:pPr lvl="2"/>
            <a:r>
              <a:rPr lang="en-IN" sz="2000" dirty="0" smtClean="0"/>
              <a:t>Includes all element such as menus, checkbox, button, </a:t>
            </a:r>
            <a:r>
              <a:rPr lang="en-IN" sz="2000" dirty="0" err="1" smtClean="0"/>
              <a:t>colors</a:t>
            </a:r>
            <a:r>
              <a:rPr lang="en-IN" sz="2000" dirty="0" smtClean="0"/>
              <a:t>,  fonts, sizes, icons, content and images</a:t>
            </a:r>
          </a:p>
          <a:p>
            <a:r>
              <a:rPr lang="en-IN" sz="2000" b="1" dirty="0" smtClean="0"/>
              <a:t>Usability</a:t>
            </a:r>
            <a:r>
              <a:rPr lang="en-IN" sz="2000" dirty="0" smtClean="0"/>
              <a:t> : Checking the easiness of the application (F1)</a:t>
            </a:r>
          </a:p>
          <a:p>
            <a:r>
              <a:rPr lang="en-IN" sz="2000" b="1" dirty="0" smtClean="0"/>
              <a:t>Functional</a:t>
            </a:r>
            <a:r>
              <a:rPr lang="en-IN" sz="2000" dirty="0" smtClean="0"/>
              <a:t>:</a:t>
            </a:r>
          </a:p>
          <a:p>
            <a:pPr lvl="1"/>
            <a:r>
              <a:rPr lang="en-IN" sz="2000" dirty="0" smtClean="0"/>
              <a:t>Object properties</a:t>
            </a:r>
          </a:p>
          <a:p>
            <a:pPr lvl="1"/>
            <a:r>
              <a:rPr lang="en-IN" sz="2000" dirty="0" smtClean="0"/>
              <a:t>DB testing</a:t>
            </a:r>
          </a:p>
          <a:p>
            <a:pPr lvl="1"/>
            <a:r>
              <a:rPr lang="en-IN" sz="2000" dirty="0" smtClean="0"/>
              <a:t>Error handling</a:t>
            </a:r>
          </a:p>
          <a:p>
            <a:pPr lvl="1"/>
            <a:r>
              <a:rPr lang="en-IN" sz="2000" dirty="0" smtClean="0"/>
              <a:t>Link existence and link execution</a:t>
            </a:r>
          </a:p>
          <a:p>
            <a:pPr lvl="1"/>
            <a:r>
              <a:rPr lang="en-IN" sz="2000" dirty="0" smtClean="0"/>
              <a:t>Cookies and sessions</a:t>
            </a:r>
          </a:p>
          <a:p>
            <a:r>
              <a:rPr lang="en-IN" sz="2000" b="1" dirty="0" smtClean="0"/>
              <a:t>Non Functional:</a:t>
            </a:r>
          </a:p>
          <a:p>
            <a:pPr lvl="1"/>
            <a:r>
              <a:rPr lang="en-IN" sz="2000" dirty="0" smtClean="0"/>
              <a:t>Performance</a:t>
            </a:r>
          </a:p>
          <a:p>
            <a:pPr lvl="1"/>
            <a:r>
              <a:rPr lang="en-IN" sz="2000" dirty="0" smtClean="0"/>
              <a:t>Security</a:t>
            </a:r>
          </a:p>
          <a:p>
            <a:pPr lvl="1"/>
            <a:r>
              <a:rPr lang="en-IN" sz="2000" dirty="0" smtClean="0"/>
              <a:t>Recovery</a:t>
            </a:r>
          </a:p>
          <a:p>
            <a:pPr lvl="1"/>
            <a:r>
              <a:rPr lang="en-IN" sz="2000" dirty="0" smtClean="0"/>
              <a:t>Configuration</a:t>
            </a:r>
          </a:p>
          <a:p>
            <a:pPr lvl="1"/>
            <a:r>
              <a:rPr lang="en-IN" sz="2000" dirty="0" smtClean="0"/>
              <a:t>Installation</a:t>
            </a:r>
          </a:p>
        </p:txBody>
      </p:sp>
    </p:spTree>
    <p:extLst>
      <p:ext uri="{BB962C8B-B14F-4D97-AF65-F5344CB8AC3E}">
        <p14:creationId xmlns:p14="http://schemas.microsoft.com/office/powerpoint/2010/main" val="265823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179512" y="27537"/>
            <a:ext cx="8640960" cy="6497807"/>
          </a:xfrm>
        </p:spPr>
        <p:txBody>
          <a:bodyPr>
            <a:normAutofit/>
          </a:bodyPr>
          <a:lstStyle/>
          <a:p>
            <a:r>
              <a:rPr lang="en-IN" sz="2400" b="1" dirty="0" smtClean="0"/>
              <a:t>Functionality: </a:t>
            </a:r>
            <a:r>
              <a:rPr lang="en-IN" sz="2400" dirty="0" smtClean="0"/>
              <a:t>Checking the behaviour of application</a:t>
            </a:r>
          </a:p>
          <a:p>
            <a:pPr lvl="2"/>
            <a:r>
              <a:rPr lang="en-IN" dirty="0" smtClean="0"/>
              <a:t>Talks about how your feature should work</a:t>
            </a:r>
          </a:p>
          <a:p>
            <a:pPr marL="1371600" lvl="2" indent="-457200">
              <a:buFont typeface="+mj-lt"/>
              <a:buAutoNum type="arabicPeriod"/>
            </a:pPr>
            <a:r>
              <a:rPr lang="en-IN" b="1" dirty="0" smtClean="0"/>
              <a:t>Object properties  </a:t>
            </a:r>
            <a:r>
              <a:rPr lang="en-IN" dirty="0" smtClean="0"/>
              <a:t>(Enable/disable ,radio, dropdown, focus etc..)</a:t>
            </a:r>
          </a:p>
          <a:p>
            <a:pPr marL="1371600" lvl="2" indent="-457200">
              <a:buFont typeface="+mj-lt"/>
              <a:buAutoNum type="arabicPeriod"/>
            </a:pPr>
            <a:r>
              <a:rPr lang="en-IN" b="1" dirty="0" smtClean="0"/>
              <a:t>DB testing </a:t>
            </a:r>
            <a:r>
              <a:rPr lang="en-IN" dirty="0" smtClean="0"/>
              <a:t>(Checking DB operation </a:t>
            </a:r>
            <a:r>
              <a:rPr lang="en-IN" dirty="0" err="1" smtClean="0"/>
              <a:t>wrt</a:t>
            </a:r>
            <a:r>
              <a:rPr lang="en-IN" dirty="0" smtClean="0"/>
              <a:t> operation user , insert(Black box) ,update(White box), delete, select) – Combination white and black box called grey box testing</a:t>
            </a:r>
          </a:p>
          <a:p>
            <a:pPr marL="1371600" lvl="2" indent="-457200">
              <a:buFont typeface="+mj-lt"/>
              <a:buAutoNum type="arabicPeriod"/>
            </a:pPr>
            <a:r>
              <a:rPr lang="en-IN" b="1" dirty="0" smtClean="0"/>
              <a:t>Error handling </a:t>
            </a:r>
            <a:r>
              <a:rPr lang="en-IN" dirty="0" smtClean="0"/>
              <a:t>: verify error message , should be readable/ understandable/ simple </a:t>
            </a:r>
            <a:r>
              <a:rPr lang="en-IN" dirty="0" err="1" smtClean="0"/>
              <a:t>lang</a:t>
            </a:r>
            <a:endParaRPr lang="en-IN" dirty="0" smtClean="0"/>
          </a:p>
          <a:p>
            <a:pPr lvl="3"/>
            <a:r>
              <a:rPr lang="en-IN" dirty="0" smtClean="0"/>
              <a:t>Calculation/Manipulation</a:t>
            </a:r>
          </a:p>
          <a:p>
            <a:pPr lvl="4"/>
            <a:r>
              <a:rPr lang="en-IN" dirty="0" smtClean="0"/>
              <a:t>Ex: total:5000 sent 2000 balance: 3000 </a:t>
            </a:r>
          </a:p>
          <a:p>
            <a:pPr marL="1371600" lvl="2" indent="-457200">
              <a:buFont typeface="+mj-lt"/>
              <a:buAutoNum type="arabicPeriod"/>
            </a:pPr>
            <a:r>
              <a:rPr lang="en-IN" b="1" dirty="0" smtClean="0"/>
              <a:t>Link existence and link execution  </a:t>
            </a:r>
            <a:r>
              <a:rPr lang="en-IN" dirty="0" smtClean="0"/>
              <a:t>: Where exactly link are placed	- Internal, External and Broken</a:t>
            </a:r>
          </a:p>
          <a:p>
            <a:pPr marL="1371600" lvl="2" indent="-457200">
              <a:buFont typeface="+mj-lt"/>
              <a:buAutoNum type="arabicPeriod"/>
            </a:pPr>
            <a:r>
              <a:rPr lang="en-IN" b="1" dirty="0" smtClean="0"/>
              <a:t>Cookies and sessions: </a:t>
            </a:r>
            <a:r>
              <a:rPr lang="en-IN" dirty="0" smtClean="0"/>
              <a:t>Cooke only for web and session will be saved on server.</a:t>
            </a:r>
          </a:p>
          <a:p>
            <a:endParaRPr lang="en-IN" dirty="0" smtClean="0"/>
          </a:p>
          <a:p>
            <a:endParaRPr lang="en-IN" dirty="0"/>
          </a:p>
        </p:txBody>
      </p:sp>
    </p:spTree>
    <p:extLst>
      <p:ext uri="{BB962C8B-B14F-4D97-AF65-F5344CB8AC3E}">
        <p14:creationId xmlns:p14="http://schemas.microsoft.com/office/powerpoint/2010/main" val="21007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9036496" cy="6669360"/>
          </a:xfrm>
        </p:spPr>
        <p:txBody>
          <a:bodyPr>
            <a:noAutofit/>
          </a:bodyPr>
          <a:lstStyle/>
          <a:p>
            <a:r>
              <a:rPr lang="en-IN" sz="2800" dirty="0" smtClean="0"/>
              <a:t>Non Functional:</a:t>
            </a:r>
          </a:p>
          <a:p>
            <a:pPr lvl="1"/>
            <a:r>
              <a:rPr lang="en-IN" dirty="0" smtClean="0"/>
              <a:t>Customer expectations</a:t>
            </a:r>
          </a:p>
          <a:p>
            <a:pPr lvl="1"/>
            <a:r>
              <a:rPr lang="en-IN" dirty="0" smtClean="0"/>
              <a:t>Once the application functionality is stable then we do.</a:t>
            </a:r>
          </a:p>
          <a:p>
            <a:pPr lvl="2"/>
            <a:r>
              <a:rPr lang="en-IN" b="1" dirty="0" smtClean="0"/>
              <a:t>Performance</a:t>
            </a:r>
            <a:r>
              <a:rPr lang="en-IN" dirty="0" smtClean="0"/>
              <a:t>: Speed of application (Web)</a:t>
            </a:r>
          </a:p>
          <a:p>
            <a:pPr lvl="3"/>
            <a:r>
              <a:rPr lang="en-IN" sz="2400" dirty="0" smtClean="0"/>
              <a:t>Load: Slowly increase load on app and check speed</a:t>
            </a:r>
          </a:p>
          <a:p>
            <a:pPr lvl="3"/>
            <a:r>
              <a:rPr lang="en-IN" sz="2400" dirty="0" smtClean="0"/>
              <a:t>Stress : suddenly increase/decrease load on app</a:t>
            </a:r>
          </a:p>
          <a:p>
            <a:pPr lvl="3"/>
            <a:r>
              <a:rPr lang="en-IN" sz="2400" dirty="0" smtClean="0"/>
              <a:t>Volume : how much data able to handle</a:t>
            </a:r>
            <a:endParaRPr lang="en-IN" sz="2400" dirty="0" smtClean="0"/>
          </a:p>
          <a:p>
            <a:pPr lvl="2"/>
            <a:r>
              <a:rPr lang="en-IN" b="1" dirty="0" smtClean="0"/>
              <a:t>Security</a:t>
            </a:r>
            <a:r>
              <a:rPr lang="en-IN" dirty="0" smtClean="0"/>
              <a:t> : How much secure , Authentication(User valid or not), Authorization (Access control ex: only he can login cant do anything)</a:t>
            </a:r>
          </a:p>
          <a:p>
            <a:pPr lvl="2"/>
            <a:r>
              <a:rPr lang="en-IN" b="1" dirty="0" smtClean="0"/>
              <a:t>Recovery</a:t>
            </a:r>
            <a:r>
              <a:rPr lang="en-IN" dirty="0" smtClean="0"/>
              <a:t> : mail draft </a:t>
            </a:r>
          </a:p>
          <a:p>
            <a:pPr lvl="2"/>
            <a:r>
              <a:rPr lang="en-IN" b="1" dirty="0" smtClean="0"/>
              <a:t>Compatibility</a:t>
            </a:r>
            <a:r>
              <a:rPr lang="en-IN" dirty="0" smtClean="0"/>
              <a:t> : forward and backward Versions , hardware</a:t>
            </a:r>
          </a:p>
          <a:p>
            <a:pPr lvl="2"/>
            <a:r>
              <a:rPr lang="en-IN" b="1" dirty="0" smtClean="0"/>
              <a:t>Installation</a:t>
            </a:r>
            <a:r>
              <a:rPr lang="en-IN" dirty="0" smtClean="0"/>
              <a:t> : screen are clear and understand, simple/not, uninstallation, screen navigation</a:t>
            </a:r>
          </a:p>
          <a:p>
            <a:pPr lvl="2"/>
            <a:r>
              <a:rPr lang="en-IN" b="1" dirty="0" smtClean="0"/>
              <a:t>Configuration</a:t>
            </a:r>
          </a:p>
          <a:p>
            <a:pPr marL="914400" lvl="2" indent="0">
              <a:buNone/>
            </a:pPr>
            <a:endParaRPr lang="en-IN" sz="2800" dirty="0"/>
          </a:p>
        </p:txBody>
      </p:sp>
    </p:spTree>
    <p:extLst>
      <p:ext uri="{BB962C8B-B14F-4D97-AF65-F5344CB8AC3E}">
        <p14:creationId xmlns:p14="http://schemas.microsoft.com/office/powerpoint/2010/main" val="410660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914400" lvl="3" indent="-457200">
              <a:buFont typeface="Arial" pitchFamily="34" charset="0"/>
              <a:buChar char="•"/>
            </a:pPr>
            <a:r>
              <a:rPr lang="en-IN" dirty="0" smtClean="0">
                <a:solidFill>
                  <a:schemeClr val="tx1"/>
                </a:solidFill>
              </a:rPr>
              <a:t>Factors that state the </a:t>
            </a:r>
            <a:r>
              <a:rPr lang="en-IN" dirty="0" err="1" smtClean="0">
                <a:solidFill>
                  <a:schemeClr val="tx1"/>
                </a:solidFill>
              </a:rPr>
              <a:t>Sw</a:t>
            </a:r>
            <a:r>
              <a:rPr lang="en-IN" dirty="0" smtClean="0">
                <a:solidFill>
                  <a:schemeClr val="tx1"/>
                </a:solidFill>
              </a:rPr>
              <a:t> quality </a:t>
            </a:r>
          </a:p>
          <a:p>
            <a:pPr marL="1371600" lvl="4" indent="-457200">
              <a:buFont typeface="Arial" pitchFamily="34" charset="0"/>
              <a:buChar char="•"/>
            </a:pPr>
            <a:r>
              <a:rPr lang="en-IN" dirty="0" smtClean="0">
                <a:solidFill>
                  <a:schemeClr val="tx1"/>
                </a:solidFill>
              </a:rPr>
              <a:t>Bug free </a:t>
            </a:r>
          </a:p>
          <a:p>
            <a:pPr marL="1371600" lvl="4" indent="-457200">
              <a:buFont typeface="Arial" pitchFamily="34" charset="0"/>
              <a:buChar char="•"/>
            </a:pPr>
            <a:r>
              <a:rPr lang="en-IN" dirty="0" smtClean="0"/>
              <a:t>Delivered on time</a:t>
            </a:r>
          </a:p>
          <a:p>
            <a:pPr marL="1371600" lvl="4" indent="-457200">
              <a:buFont typeface="Arial" pitchFamily="34" charset="0"/>
              <a:buChar char="•"/>
            </a:pPr>
            <a:r>
              <a:rPr lang="en-IN" dirty="0" smtClean="0">
                <a:solidFill>
                  <a:schemeClr val="tx1"/>
                </a:solidFill>
              </a:rPr>
              <a:t>Within budget</a:t>
            </a:r>
          </a:p>
          <a:p>
            <a:pPr marL="1371600" lvl="4" indent="-457200">
              <a:buFont typeface="Arial" pitchFamily="34" charset="0"/>
              <a:buChar char="•"/>
            </a:pPr>
            <a:r>
              <a:rPr lang="en-IN" dirty="0" smtClean="0"/>
              <a:t>Maintainable (User friendly)</a:t>
            </a:r>
          </a:p>
          <a:p>
            <a:pPr marL="1371600" lvl="4" indent="-457200">
              <a:buFont typeface="Arial" pitchFamily="34" charset="0"/>
              <a:buChar char="•"/>
            </a:pPr>
            <a:r>
              <a:rPr lang="en-IN" dirty="0" smtClean="0">
                <a:solidFill>
                  <a:schemeClr val="tx1"/>
                </a:solidFill>
              </a:rPr>
              <a:t>Meets the requirement/ Expectations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40278080"/>
              </p:ext>
            </p:extLst>
          </p:nvPr>
        </p:nvGraphicFramePr>
        <p:xfrm>
          <a:off x="1187624" y="4005064"/>
          <a:ext cx="5472608" cy="1955800"/>
        </p:xfrm>
        <a:graphic>
          <a:graphicData uri="http://schemas.openxmlformats.org/drawingml/2006/table">
            <a:tbl>
              <a:tblPr firstRow="1" bandRow="1">
                <a:tableStyleId>{5C22544A-7EE6-4342-B048-85BDC9FD1C3A}</a:tableStyleId>
              </a:tblPr>
              <a:tblGrid>
                <a:gridCol w="2736304"/>
                <a:gridCol w="2736304"/>
              </a:tblGrid>
              <a:tr h="370840">
                <a:tc>
                  <a:txBody>
                    <a:bodyPr/>
                    <a:lstStyle/>
                    <a:p>
                      <a:r>
                        <a:rPr lang="en-IN" sz="2000" dirty="0" smtClean="0"/>
                        <a:t>Project</a:t>
                      </a:r>
                      <a:endParaRPr lang="en-IN" sz="2000" dirty="0"/>
                    </a:p>
                  </a:txBody>
                  <a:tcPr/>
                </a:tc>
                <a:tc>
                  <a:txBody>
                    <a:bodyPr/>
                    <a:lstStyle/>
                    <a:p>
                      <a:r>
                        <a:rPr lang="en-IN" sz="2000" dirty="0" smtClean="0"/>
                        <a:t>Product</a:t>
                      </a:r>
                      <a:endParaRPr lang="en-IN" sz="2000" dirty="0"/>
                    </a:p>
                  </a:txBody>
                  <a:tcPr/>
                </a:tc>
              </a:tr>
              <a:tr h="370840">
                <a:tc>
                  <a:txBody>
                    <a:bodyPr/>
                    <a:lstStyle/>
                    <a:p>
                      <a:r>
                        <a:rPr lang="en-IN" sz="2000" dirty="0" smtClean="0"/>
                        <a:t>Specific customer</a:t>
                      </a:r>
                      <a:endParaRPr lang="en-IN" sz="2000" dirty="0"/>
                    </a:p>
                  </a:txBody>
                  <a:tcPr/>
                </a:tc>
                <a:tc>
                  <a:txBody>
                    <a:bodyPr/>
                    <a:lstStyle/>
                    <a:p>
                      <a:r>
                        <a:rPr lang="en-IN" sz="2000" dirty="0" smtClean="0"/>
                        <a:t>Multiple customers</a:t>
                      </a:r>
                      <a:endParaRPr lang="en-IN" sz="2000" dirty="0"/>
                    </a:p>
                  </a:txBody>
                  <a:tcPr/>
                </a:tc>
              </a:tr>
              <a:tr h="370840">
                <a:tc>
                  <a:txBody>
                    <a:bodyPr/>
                    <a:lstStyle/>
                    <a:p>
                      <a:r>
                        <a:rPr lang="en-IN" sz="2000" dirty="0" smtClean="0"/>
                        <a:t>Customer expectations</a:t>
                      </a:r>
                      <a:endParaRPr lang="en-IN" sz="2000" dirty="0"/>
                    </a:p>
                  </a:txBody>
                  <a:tcPr/>
                </a:tc>
                <a:tc>
                  <a:txBody>
                    <a:bodyPr/>
                    <a:lstStyle/>
                    <a:p>
                      <a:r>
                        <a:rPr lang="en-IN" sz="2000" dirty="0" smtClean="0"/>
                        <a:t>Market expectations</a:t>
                      </a:r>
                      <a:endParaRPr lang="en-IN" sz="2000" dirty="0"/>
                    </a:p>
                  </a:txBody>
                  <a:tcPr/>
                </a:tc>
              </a:tr>
              <a:tr h="370840">
                <a:tc>
                  <a:txBody>
                    <a:bodyPr/>
                    <a:lstStyle/>
                    <a:p>
                      <a:r>
                        <a:rPr lang="en-IN" sz="2000" dirty="0" err="1" smtClean="0"/>
                        <a:t>Tcs</a:t>
                      </a:r>
                      <a:r>
                        <a:rPr lang="en-IN" sz="2000" dirty="0" smtClean="0"/>
                        <a:t>, </a:t>
                      </a:r>
                      <a:r>
                        <a:rPr lang="en-IN" sz="2000" dirty="0" err="1" smtClean="0"/>
                        <a:t>cts</a:t>
                      </a:r>
                      <a:endParaRPr lang="en-IN" sz="2000" dirty="0"/>
                    </a:p>
                  </a:txBody>
                  <a:tcPr/>
                </a:tc>
                <a:tc>
                  <a:txBody>
                    <a:bodyPr/>
                    <a:lstStyle/>
                    <a:p>
                      <a:r>
                        <a:rPr lang="en-IN" sz="2000" dirty="0" smtClean="0"/>
                        <a:t>IBM</a:t>
                      </a:r>
                      <a:r>
                        <a:rPr lang="en-IN" sz="2000" baseline="0" dirty="0" smtClean="0"/>
                        <a:t> </a:t>
                      </a:r>
                      <a:r>
                        <a:rPr lang="en-IN" sz="2000" dirty="0" smtClean="0"/>
                        <a:t>,</a:t>
                      </a:r>
                      <a:r>
                        <a:rPr lang="en-IN" sz="2000" dirty="0" err="1" smtClean="0"/>
                        <a:t>google</a:t>
                      </a:r>
                      <a:endParaRPr lang="en-IN" sz="2000" dirty="0"/>
                    </a:p>
                  </a:txBody>
                  <a:tcPr/>
                </a:tc>
              </a:tr>
              <a:tr h="370840">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717429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types of testing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7989413"/>
              </p:ext>
            </p:extLst>
          </p:nvPr>
        </p:nvGraphicFramePr>
        <p:xfrm>
          <a:off x="323528" y="1124744"/>
          <a:ext cx="8229600" cy="21234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dirty="0" smtClean="0"/>
                        <a:t>Positive </a:t>
                      </a:r>
                      <a:endParaRPr lang="en-IN" dirty="0"/>
                    </a:p>
                  </a:txBody>
                  <a:tcPr/>
                </a:tc>
                <a:tc>
                  <a:txBody>
                    <a:bodyPr/>
                    <a:lstStyle/>
                    <a:p>
                      <a:r>
                        <a:rPr lang="en-IN" dirty="0" smtClean="0"/>
                        <a:t>Negative </a:t>
                      </a:r>
                      <a:endParaRPr lang="en-IN"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Testing the application with valid input</a:t>
                      </a:r>
                    </a:p>
                  </a:txBody>
                  <a:tcPr/>
                </a:tc>
                <a:tc>
                  <a:txBody>
                    <a:bodyPr/>
                    <a:lstStyle/>
                    <a:p>
                      <a:r>
                        <a:rPr lang="en-IN" dirty="0" smtClean="0"/>
                        <a:t>Testing the application with  invalid input</a:t>
                      </a:r>
                      <a:endParaRPr lang="en-IN" dirty="0"/>
                    </a:p>
                  </a:txBody>
                  <a:tcPr/>
                </a:tc>
              </a:tr>
              <a:tr h="370840">
                <a:tc>
                  <a:txBody>
                    <a:bodyPr/>
                    <a:lstStyle/>
                    <a:p>
                      <a:r>
                        <a:rPr lang="en-IN" dirty="0" smtClean="0"/>
                        <a:t>It checks weather an app behaves as expected with positive i/</a:t>
                      </a:r>
                      <a:r>
                        <a:rPr lang="en-IN" dirty="0" err="1" smtClean="0"/>
                        <a:t>ps</a:t>
                      </a:r>
                      <a:r>
                        <a:rPr lang="en-IN" dirty="0" smtClean="0"/>
                        <a:t> </a:t>
                      </a:r>
                      <a:endParaRPr lang="en-IN" dirty="0"/>
                    </a:p>
                  </a:txBody>
                  <a:tcPr/>
                </a:tc>
                <a:tc>
                  <a:txBody>
                    <a:bodyPr/>
                    <a:lstStyle/>
                    <a:p>
                      <a:r>
                        <a:rPr lang="en-IN" dirty="0" smtClean="0"/>
                        <a:t>It checks weather an app behaves as expected with negative i/</a:t>
                      </a:r>
                      <a:r>
                        <a:rPr lang="en-IN" dirty="0" err="1" smtClean="0"/>
                        <a:t>ps</a:t>
                      </a:r>
                      <a:r>
                        <a:rPr lang="en-IN" dirty="0" smtClean="0"/>
                        <a:t> </a:t>
                      </a:r>
                      <a:endParaRPr lang="en-IN" dirty="0"/>
                    </a:p>
                  </a:txBody>
                  <a:tcPr/>
                </a:tc>
              </a:tr>
              <a:tr h="370840">
                <a:tc>
                  <a:txBody>
                    <a:bodyPr/>
                    <a:lstStyle/>
                    <a:p>
                      <a:pPr lvl="2"/>
                      <a:r>
                        <a:rPr lang="en-IN" dirty="0" smtClean="0"/>
                        <a:t>Ex: Enter only no : 999</a:t>
                      </a:r>
                      <a:endParaRPr lang="en-IN"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IN" dirty="0" smtClean="0"/>
                        <a:t>Ex: Enter only no : </a:t>
                      </a:r>
                      <a:r>
                        <a:rPr lang="en-IN" dirty="0" err="1" smtClean="0"/>
                        <a:t>abc</a:t>
                      </a:r>
                      <a:endParaRPr lang="en-IN" dirty="0" smtClean="0"/>
                    </a:p>
                  </a:txBody>
                  <a:tcPr/>
                </a:tc>
              </a:tr>
              <a:tr h="370840">
                <a:tc>
                  <a:txBody>
                    <a:bodyPr/>
                    <a:lstStyle/>
                    <a:p>
                      <a:endParaRPr lang="en-IN" dirty="0"/>
                    </a:p>
                  </a:txBody>
                  <a:tcPr/>
                </a:tc>
                <a:tc>
                  <a:txBody>
                    <a:bodyPr/>
                    <a:lstStyle/>
                    <a:p>
                      <a:endParaRPr lang="en-IN"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625735621"/>
              </p:ext>
            </p:extLst>
          </p:nvPr>
        </p:nvGraphicFramePr>
        <p:xfrm>
          <a:off x="323528" y="3356992"/>
          <a:ext cx="8229600" cy="33070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dirty="0" smtClean="0"/>
                        <a:t>Unit</a:t>
                      </a:r>
                      <a:endParaRPr lang="en-IN" dirty="0"/>
                    </a:p>
                  </a:txBody>
                  <a:tcPr/>
                </a:tc>
                <a:tc>
                  <a:txBody>
                    <a:bodyPr/>
                    <a:lstStyle/>
                    <a:p>
                      <a:r>
                        <a:rPr lang="en-IN" dirty="0" smtClean="0"/>
                        <a:t>Integration</a:t>
                      </a:r>
                      <a:endParaRPr lang="en-IN"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Its also called as module testing/ component testing</a:t>
                      </a:r>
                    </a:p>
                  </a:txBody>
                  <a:tcPr/>
                </a:tc>
                <a:tc>
                  <a:txBody>
                    <a:bodyPr/>
                    <a:lstStyle/>
                    <a:p>
                      <a:r>
                        <a:rPr lang="en-IN" dirty="0" smtClean="0"/>
                        <a:t>Performed</a:t>
                      </a:r>
                      <a:r>
                        <a:rPr lang="en-IN" baseline="0" dirty="0" smtClean="0"/>
                        <a:t> b/w 2/more modules</a:t>
                      </a:r>
                      <a:endParaRPr lang="en-IN" dirty="0"/>
                    </a:p>
                  </a:txBody>
                  <a:tcPr/>
                </a:tc>
              </a:tr>
              <a:tr h="370840">
                <a:tc>
                  <a:txBody>
                    <a:bodyPr/>
                    <a:lstStyle/>
                    <a:p>
                      <a:r>
                        <a:rPr lang="en-IN" dirty="0" smtClean="0"/>
                        <a:t>Testing</a:t>
                      </a:r>
                      <a:r>
                        <a:rPr lang="en-IN" baseline="0" dirty="0" smtClean="0"/>
                        <a:t> conducts on a single </a:t>
                      </a:r>
                      <a:r>
                        <a:rPr lang="en-IN" baseline="0" dirty="0" err="1" smtClean="0"/>
                        <a:t>pgm</a:t>
                      </a:r>
                      <a:r>
                        <a:rPr lang="en-IN" baseline="0" dirty="0" smtClean="0"/>
                        <a:t>/module</a:t>
                      </a:r>
                      <a:endParaRPr lang="en-IN" dirty="0"/>
                    </a:p>
                  </a:txBody>
                  <a:tcPr/>
                </a:tc>
                <a:tc>
                  <a:txBody>
                    <a:bodyPr/>
                    <a:lstStyle/>
                    <a:p>
                      <a:r>
                        <a:rPr lang="en-IN" dirty="0" smtClean="0"/>
                        <a:t>Focus on checking data communication b/w multiple module</a:t>
                      </a:r>
                      <a:endParaRPr lang="en-IN" dirty="0"/>
                    </a:p>
                  </a:txBody>
                  <a:tcPr/>
                </a:tc>
              </a:tr>
              <a:tr h="370840">
                <a:tc>
                  <a:txBody>
                    <a:bodyPr/>
                    <a:lstStyle/>
                    <a:p>
                      <a:pPr lvl="2"/>
                      <a:r>
                        <a:rPr lang="en-IN" dirty="0" smtClean="0"/>
                        <a:t>White box testing technique</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IN" dirty="0" smtClean="0"/>
                        <a:t>White</a:t>
                      </a:r>
                      <a:r>
                        <a:rPr lang="en-IN" baseline="0" dirty="0" smtClean="0"/>
                        <a:t> box testing</a:t>
                      </a:r>
                      <a:endParaRPr lang="en-IN" dirty="0" smtClean="0"/>
                    </a:p>
                  </a:txBody>
                  <a:tcPr/>
                </a:tc>
              </a:tr>
              <a:tr h="370840">
                <a:tc>
                  <a:txBody>
                    <a:bodyPr/>
                    <a:lstStyle/>
                    <a:p>
                      <a:endParaRPr lang="en-IN" dirty="0"/>
                    </a:p>
                  </a:txBody>
                  <a:tcPr/>
                </a:tc>
                <a:tc>
                  <a:txBody>
                    <a:bodyPr/>
                    <a:lstStyle/>
                    <a:p>
                      <a:r>
                        <a:rPr lang="en-IN" dirty="0" smtClean="0"/>
                        <a:t>Normally</a:t>
                      </a:r>
                      <a:r>
                        <a:rPr lang="en-IN" baseline="0" dirty="0" smtClean="0"/>
                        <a:t> done by developer but a tester can also be performed is he has coding knowledge</a:t>
                      </a:r>
                      <a:endParaRPr lang="en-IN" dirty="0"/>
                    </a:p>
                  </a:txBody>
                  <a:tcPr/>
                </a:tc>
              </a:tr>
              <a:tr h="370840">
                <a:tc>
                  <a:txBody>
                    <a:bodyPr/>
                    <a:lstStyle/>
                    <a:p>
                      <a:endParaRPr lang="en-IN" dirty="0"/>
                    </a:p>
                  </a:txBody>
                  <a:tcPr/>
                </a:tc>
                <a:tc>
                  <a:txBody>
                    <a:bodyPr/>
                    <a:lstStyle/>
                    <a:p>
                      <a:r>
                        <a:rPr lang="en-IN" dirty="0" smtClean="0"/>
                        <a:t>Ways:  Top down , bottom up approach</a:t>
                      </a:r>
                      <a:endParaRPr lang="en-IN" dirty="0"/>
                    </a:p>
                  </a:txBody>
                  <a:tcPr/>
                </a:tc>
              </a:tr>
            </a:tbl>
          </a:graphicData>
        </a:graphic>
      </p:graphicFrame>
    </p:spTree>
    <p:extLst>
      <p:ext uri="{BB962C8B-B14F-4D97-AF65-F5344CB8AC3E}">
        <p14:creationId xmlns:p14="http://schemas.microsoft.com/office/powerpoint/2010/main" val="2509584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integration testing</a:t>
            </a:r>
            <a:endParaRPr lang="en-IN" dirty="0" smtClean="0"/>
          </a:p>
        </p:txBody>
      </p:sp>
      <p:sp>
        <p:nvSpPr>
          <p:cNvPr id="3" name="Content Placeholder 2"/>
          <p:cNvSpPr>
            <a:spLocks noGrp="1"/>
          </p:cNvSpPr>
          <p:nvPr>
            <p:ph idx="1"/>
          </p:nvPr>
        </p:nvSpPr>
        <p:spPr/>
        <p:txBody>
          <a:bodyPr/>
          <a:lstStyle/>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749298544"/>
              </p:ext>
            </p:extLst>
          </p:nvPr>
        </p:nvGraphicFramePr>
        <p:xfrm>
          <a:off x="395536" y="1268760"/>
          <a:ext cx="8496944" cy="5943600"/>
        </p:xfrm>
        <a:graphic>
          <a:graphicData uri="http://schemas.openxmlformats.org/drawingml/2006/table">
            <a:tbl>
              <a:tblPr firstRow="1" bandRow="1">
                <a:tableStyleId>{5C22544A-7EE6-4342-B048-85BDC9FD1C3A}</a:tableStyleId>
              </a:tblPr>
              <a:tblGrid>
                <a:gridCol w="4248472"/>
                <a:gridCol w="4248472"/>
              </a:tblGrid>
              <a:tr h="323482">
                <a:tc>
                  <a:txBody>
                    <a:bodyPr/>
                    <a:lstStyle/>
                    <a:p>
                      <a:r>
                        <a:rPr lang="en-IN" dirty="0" smtClean="0"/>
                        <a:t>Incremental</a:t>
                      </a:r>
                      <a:endParaRPr lang="en-IN" dirty="0"/>
                    </a:p>
                  </a:txBody>
                  <a:tcPr/>
                </a:tc>
                <a:tc>
                  <a:txBody>
                    <a:bodyPr/>
                    <a:lstStyle/>
                    <a:p>
                      <a:r>
                        <a:rPr lang="en-IN" dirty="0" smtClean="0"/>
                        <a:t>Non Increments</a:t>
                      </a:r>
                      <a:endParaRPr lang="en-IN" dirty="0"/>
                    </a:p>
                  </a:txBody>
                  <a:tcPr/>
                </a:tc>
              </a:tr>
              <a:tr h="566094">
                <a:tc>
                  <a:txBody>
                    <a:bodyPr/>
                    <a:lstStyle/>
                    <a:p>
                      <a:r>
                        <a:rPr lang="en-IN" dirty="0" smtClean="0"/>
                        <a:t>Incrementally adding the</a:t>
                      </a:r>
                      <a:r>
                        <a:rPr lang="en-IN" baseline="0" dirty="0" smtClean="0"/>
                        <a:t> module and testing  dataflow and module</a:t>
                      </a:r>
                      <a:endParaRPr lang="en-IN" dirty="0"/>
                    </a:p>
                  </a:txBody>
                  <a:tcPr/>
                </a:tc>
                <a:tc>
                  <a:txBody>
                    <a:bodyPr/>
                    <a:lstStyle/>
                    <a:p>
                      <a:r>
                        <a:rPr lang="en-IN" dirty="0" smtClean="0"/>
                        <a:t>Adding all modules in a single shot and test the data flow of the module</a:t>
                      </a:r>
                      <a:endParaRPr lang="en-IN" dirty="0"/>
                    </a:p>
                  </a:txBody>
                  <a:tcPr/>
                </a:tc>
              </a:tr>
              <a:tr h="808705">
                <a:tc>
                  <a:txBody>
                    <a:bodyPr/>
                    <a:lstStyle/>
                    <a:p>
                      <a:r>
                        <a:rPr lang="en-IN" b="1" dirty="0" smtClean="0"/>
                        <a:t>Approach</a:t>
                      </a:r>
                      <a:r>
                        <a:rPr lang="en-IN" dirty="0" smtClean="0"/>
                        <a:t> : Top Down , Bottom up</a:t>
                      </a:r>
                      <a:endParaRPr lang="en-IN" dirty="0"/>
                    </a:p>
                  </a:txBody>
                  <a:tcPr/>
                </a:tc>
                <a:tc>
                  <a:txBody>
                    <a:bodyPr/>
                    <a:lstStyle/>
                    <a:p>
                      <a:r>
                        <a:rPr lang="en-IN" dirty="0" smtClean="0"/>
                        <a:t>Drawback: miss data flow some  of modules</a:t>
                      </a:r>
                    </a:p>
                    <a:p>
                      <a:r>
                        <a:rPr lang="en-IN" dirty="0" smtClean="0"/>
                        <a:t>Defect we cant understand root</a:t>
                      </a:r>
                      <a:r>
                        <a:rPr lang="en-IN" baseline="0" dirty="0" smtClean="0"/>
                        <a:t> case</a:t>
                      </a:r>
                      <a:endParaRPr lang="en-IN" dirty="0"/>
                    </a:p>
                  </a:txBody>
                  <a:tcPr/>
                </a:tc>
              </a:tr>
              <a:tr h="20217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Top</a:t>
                      </a:r>
                      <a:r>
                        <a:rPr lang="en-IN" b="1" baseline="0" dirty="0" smtClean="0"/>
                        <a:t> Down: </a:t>
                      </a:r>
                      <a:r>
                        <a:rPr lang="en-IN" baseline="0" dirty="0" smtClean="0"/>
                        <a:t>incrementally adding the module and testing the data flow b/w modules and ensure the module added is the child of previous module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 (Parent) -&gt;B(Child)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Ex: Gmail : composer(p) -&gt;sent(c)-&gt;delete(c)</a:t>
                      </a:r>
                    </a:p>
                    <a:p>
                      <a:endParaRPr lang="en-IN" dirty="0"/>
                    </a:p>
                  </a:txBody>
                  <a:tcPr/>
                </a:tc>
                <a:tc>
                  <a:txBody>
                    <a:bodyPr/>
                    <a:lstStyle/>
                    <a:p>
                      <a:endParaRPr lang="en-IN" dirty="0"/>
                    </a:p>
                  </a:txBody>
                  <a:tcPr/>
                </a:tc>
              </a:tr>
              <a:tr h="1536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Bottom</a:t>
                      </a:r>
                      <a:r>
                        <a:rPr lang="en-IN" b="1" baseline="0" dirty="0" smtClean="0"/>
                        <a:t> Up</a:t>
                      </a:r>
                      <a:r>
                        <a:rPr lang="en-IN" baseline="0" dirty="0" smtClean="0"/>
                        <a:t>: incrementally</a:t>
                      </a:r>
                      <a:r>
                        <a:rPr lang="en-IN" baseline="0" dirty="0" smtClean="0"/>
                        <a:t> adding the module and testing the data flow b/w modules and ensure the module added is the parent  of previous module </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C(Child)&lt;-B(Child)&lt;-A (Parent)</a:t>
                      </a:r>
                      <a:endParaRPr lang="en-IN" dirty="0" smtClean="0"/>
                    </a:p>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3341470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cont..</a:t>
            </a:r>
            <a:endParaRPr lang="en-IN" dirty="0"/>
          </a:p>
        </p:txBody>
      </p:sp>
      <p:sp>
        <p:nvSpPr>
          <p:cNvPr id="3" name="Content Placeholder 2"/>
          <p:cNvSpPr>
            <a:spLocks noGrp="1"/>
          </p:cNvSpPr>
          <p:nvPr>
            <p:ph idx="1"/>
          </p:nvPr>
        </p:nvSpPr>
        <p:spPr/>
        <p:txBody>
          <a:bodyPr/>
          <a:lstStyle/>
          <a:p>
            <a:r>
              <a:rPr lang="en-IN" sz="2400" dirty="0" smtClean="0"/>
              <a:t>User Acceptance : Done by client/ end-user</a:t>
            </a:r>
          </a:p>
          <a:p>
            <a:pPr lvl="1"/>
            <a:r>
              <a:rPr lang="en-IN" sz="2400" dirty="0" smtClean="0"/>
              <a:t>It’s a final stage of testing before used</a:t>
            </a:r>
          </a:p>
          <a:p>
            <a:pPr lvl="1"/>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89206769"/>
              </p:ext>
            </p:extLst>
          </p:nvPr>
        </p:nvGraphicFramePr>
        <p:xfrm>
          <a:off x="1259632" y="2924944"/>
          <a:ext cx="6096000" cy="16510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dirty="0" smtClean="0"/>
                        <a:t>Alpha</a:t>
                      </a:r>
                      <a:endParaRPr lang="en-IN" dirty="0"/>
                    </a:p>
                  </a:txBody>
                  <a:tcPr/>
                </a:tc>
                <a:tc>
                  <a:txBody>
                    <a:bodyPr/>
                    <a:lstStyle/>
                    <a:p>
                      <a:r>
                        <a:rPr lang="en-IN" dirty="0" smtClean="0"/>
                        <a:t>Beta</a:t>
                      </a:r>
                      <a:endParaRPr lang="en-IN" dirty="0"/>
                    </a:p>
                  </a:txBody>
                  <a:tcPr/>
                </a:tc>
              </a:tr>
              <a:tr h="370840">
                <a:tc>
                  <a:txBody>
                    <a:bodyPr/>
                    <a:lstStyle/>
                    <a:p>
                      <a:r>
                        <a:rPr lang="en-IN" dirty="0" smtClean="0"/>
                        <a:t>Developer record all issues</a:t>
                      </a:r>
                      <a:endParaRPr lang="en-IN" dirty="0"/>
                    </a:p>
                  </a:txBody>
                  <a:tcPr/>
                </a:tc>
                <a:tc>
                  <a:txBody>
                    <a:bodyPr/>
                    <a:lstStyle/>
                    <a:p>
                      <a:r>
                        <a:rPr lang="en-IN" dirty="0" err="1" smtClean="0"/>
                        <a:t>Dev</a:t>
                      </a:r>
                      <a:r>
                        <a:rPr lang="en-IN" baseline="0" dirty="0" smtClean="0"/>
                        <a:t> </a:t>
                      </a:r>
                      <a:r>
                        <a:rPr lang="en-IN" dirty="0" smtClean="0"/>
                        <a:t> go</a:t>
                      </a:r>
                      <a:r>
                        <a:rPr lang="en-IN" baseline="0" dirty="0" smtClean="0"/>
                        <a:t> through all the issues after specific period of time</a:t>
                      </a:r>
                      <a:endParaRPr lang="en-IN" dirty="0"/>
                    </a:p>
                  </a:txBody>
                  <a:tcPr/>
                </a:tc>
              </a:tr>
              <a:tr h="370840">
                <a:tc>
                  <a:txBody>
                    <a:bodyPr/>
                    <a:lstStyle/>
                    <a:p>
                      <a:r>
                        <a:rPr lang="en-IN" dirty="0" smtClean="0"/>
                        <a:t>Done by end-user</a:t>
                      </a:r>
                      <a:r>
                        <a:rPr lang="en-IN" baseline="0" dirty="0" smtClean="0"/>
                        <a:t> at </a:t>
                      </a:r>
                      <a:r>
                        <a:rPr lang="en-IN" baseline="0" dirty="0" err="1" smtClean="0"/>
                        <a:t>dev</a:t>
                      </a:r>
                      <a:r>
                        <a:rPr lang="en-IN" baseline="0" dirty="0" smtClean="0"/>
                        <a:t> site (Involve client / tester </a:t>
                      </a:r>
                      <a:r>
                        <a:rPr lang="en-IN" baseline="0" dirty="0" err="1" smtClean="0"/>
                        <a:t>dev</a:t>
                      </a:r>
                      <a:r>
                        <a:rPr lang="en-IN" baseline="0" dirty="0" smtClean="0"/>
                        <a:t>)</a:t>
                      </a:r>
                      <a:endParaRPr lang="en-IN" dirty="0"/>
                    </a:p>
                  </a:txBody>
                  <a:tcPr/>
                </a:tc>
                <a:tc>
                  <a:txBody>
                    <a:bodyPr/>
                    <a:lstStyle/>
                    <a:p>
                      <a:r>
                        <a:rPr lang="en-IN" dirty="0" smtClean="0"/>
                        <a:t>Done by end user at client site(Involve client /user)</a:t>
                      </a:r>
                      <a:endParaRPr lang="en-IN" dirty="0"/>
                    </a:p>
                  </a:txBody>
                  <a:tcPr/>
                </a:tc>
              </a:tr>
            </a:tbl>
          </a:graphicData>
        </a:graphic>
      </p:graphicFrame>
    </p:spTree>
    <p:extLst>
      <p:ext uri="{BB962C8B-B14F-4D97-AF65-F5344CB8AC3E}">
        <p14:creationId xmlns:p14="http://schemas.microsoft.com/office/powerpoint/2010/main" val="3125922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design technique	</a:t>
            </a:r>
            <a:endParaRPr lang="en-IN" dirty="0"/>
          </a:p>
        </p:txBody>
      </p:sp>
      <p:sp>
        <p:nvSpPr>
          <p:cNvPr id="3" name="Content Placeholder 2"/>
          <p:cNvSpPr>
            <a:spLocks noGrp="1"/>
          </p:cNvSpPr>
          <p:nvPr>
            <p:ph idx="1"/>
          </p:nvPr>
        </p:nvSpPr>
        <p:spPr>
          <a:xfrm>
            <a:off x="107504" y="1196752"/>
            <a:ext cx="8784976" cy="5661248"/>
          </a:xfrm>
        </p:spPr>
        <p:txBody>
          <a:bodyPr>
            <a:noAutofit/>
          </a:bodyPr>
          <a:lstStyle/>
          <a:p>
            <a:r>
              <a:rPr lang="en-IN" sz="2000" dirty="0" smtClean="0"/>
              <a:t>Testing technics helps reduce the no of test cases to be executed while increasing test coverage</a:t>
            </a:r>
          </a:p>
          <a:p>
            <a:r>
              <a:rPr lang="en-IN" sz="2000" b="1" dirty="0" smtClean="0"/>
              <a:t>Boundary values Analysis (BVA):</a:t>
            </a:r>
            <a:endParaRPr lang="en-IN" sz="2000" dirty="0" smtClean="0"/>
          </a:p>
          <a:p>
            <a:r>
              <a:rPr lang="en-IN" sz="2000" b="1" dirty="0" smtClean="0"/>
              <a:t>Equivalent class partition</a:t>
            </a:r>
          </a:p>
          <a:p>
            <a:r>
              <a:rPr lang="en-IN" sz="2000" b="1" dirty="0" smtClean="0"/>
              <a:t>Decision table based testing</a:t>
            </a:r>
          </a:p>
          <a:p>
            <a:r>
              <a:rPr lang="en-IN" sz="2000" b="1" dirty="0" smtClean="0"/>
              <a:t>State Transition</a:t>
            </a:r>
          </a:p>
          <a:p>
            <a:r>
              <a:rPr lang="en-IN" sz="2000" b="1" dirty="0" smtClean="0"/>
              <a:t>Error guessing</a:t>
            </a:r>
          </a:p>
          <a:p>
            <a:r>
              <a:rPr lang="en-IN" sz="2000" b="1" dirty="0" smtClean="0"/>
              <a:t>Boundary values Analysis (BVA):</a:t>
            </a:r>
            <a:endParaRPr lang="en-IN" sz="2000" dirty="0" smtClean="0"/>
          </a:p>
          <a:p>
            <a:pPr lvl="1"/>
            <a:r>
              <a:rPr lang="en-IN" sz="2000" dirty="0" smtClean="0"/>
              <a:t>Is based on “testing at boundaries b/w partitions” , it includes ,max min and inside outside boundaries.</a:t>
            </a:r>
          </a:p>
          <a:p>
            <a:pPr lvl="1"/>
            <a:r>
              <a:rPr lang="en-IN" sz="2000" dirty="0" smtClean="0"/>
              <a:t>Range check -  Min-1  &amp; Max+1</a:t>
            </a:r>
          </a:p>
          <a:p>
            <a:pPr marL="457200" lvl="1" indent="0">
              <a:buNone/>
            </a:pPr>
            <a:r>
              <a:rPr lang="en-IN" sz="2000" dirty="0" smtClean="0"/>
              <a:t>	ex:  mob=9538171002  (mob-1)(mob+1) </a:t>
            </a:r>
          </a:p>
          <a:p>
            <a:r>
              <a:rPr lang="en-IN" sz="2000" b="1" dirty="0" smtClean="0"/>
              <a:t>Equivalent class partition:</a:t>
            </a:r>
          </a:p>
          <a:p>
            <a:pPr lvl="1"/>
            <a:r>
              <a:rPr lang="en-IN" sz="2000" dirty="0" smtClean="0"/>
              <a:t>Divide main class into equivalence class</a:t>
            </a:r>
          </a:p>
          <a:p>
            <a:pPr lvl="1"/>
            <a:r>
              <a:rPr lang="en-IN" sz="2000" dirty="0" smtClean="0"/>
              <a:t>Value check</a:t>
            </a:r>
          </a:p>
          <a:p>
            <a:pPr lvl="2"/>
            <a:r>
              <a:rPr lang="en-IN" sz="2000" dirty="0" smtClean="0"/>
              <a:t>Ex:  (1-1000)  (1-100),(101-200)….(901-1000)</a:t>
            </a:r>
          </a:p>
          <a:p>
            <a:pPr lvl="2"/>
            <a:endParaRPr lang="en-IN" sz="2000" dirty="0" smtClean="0"/>
          </a:p>
          <a:p>
            <a:endParaRPr lang="en-IN" sz="2000" dirty="0" smtClean="0"/>
          </a:p>
        </p:txBody>
      </p:sp>
    </p:spTree>
    <p:extLst>
      <p:ext uri="{BB962C8B-B14F-4D97-AF65-F5344CB8AC3E}">
        <p14:creationId xmlns:p14="http://schemas.microsoft.com/office/powerpoint/2010/main" val="3198967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7504" y="1600200"/>
            <a:ext cx="8579296" cy="4781128"/>
          </a:xfrm>
        </p:spPr>
        <p:txBody>
          <a:bodyPr/>
          <a:lstStyle/>
          <a:p>
            <a:r>
              <a:rPr lang="en-IN" sz="2400" b="1" dirty="0" smtClean="0"/>
              <a:t>Decision table based testing</a:t>
            </a:r>
          </a:p>
          <a:p>
            <a:pPr lvl="1"/>
            <a:r>
              <a:rPr lang="en-IN" sz="2400" dirty="0" smtClean="0"/>
              <a:t>Based on condition and action</a:t>
            </a:r>
          </a:p>
          <a:p>
            <a:pPr lvl="2"/>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2916761545"/>
              </p:ext>
            </p:extLst>
          </p:nvPr>
        </p:nvGraphicFramePr>
        <p:xfrm>
          <a:off x="251520" y="2708920"/>
          <a:ext cx="8136904" cy="2595880"/>
        </p:xfrm>
        <a:graphic>
          <a:graphicData uri="http://schemas.openxmlformats.org/drawingml/2006/table">
            <a:tbl>
              <a:tblPr firstRow="1" bandRow="1">
                <a:tableStyleId>{5C22544A-7EE6-4342-B048-85BDC9FD1C3A}</a:tableStyleId>
              </a:tblPr>
              <a:tblGrid>
                <a:gridCol w="1296144"/>
                <a:gridCol w="2664296"/>
                <a:gridCol w="1152128"/>
                <a:gridCol w="1008112"/>
                <a:gridCol w="720080"/>
                <a:gridCol w="720080"/>
                <a:gridCol w="576064"/>
              </a:tblGrid>
              <a:tr h="370840">
                <a:tc>
                  <a:txBody>
                    <a:bodyPr/>
                    <a:lstStyle/>
                    <a:p>
                      <a:r>
                        <a:rPr lang="en-IN" dirty="0" smtClean="0"/>
                        <a:t>ID</a:t>
                      </a:r>
                      <a:endParaRPr lang="en-IN" dirty="0"/>
                    </a:p>
                  </a:txBody>
                  <a:tcPr/>
                </a:tc>
                <a:tc>
                  <a:txBody>
                    <a:bodyPr/>
                    <a:lstStyle/>
                    <a:p>
                      <a:r>
                        <a:rPr lang="en-IN" dirty="0" smtClean="0"/>
                        <a:t>Condition/Actions</a:t>
                      </a:r>
                      <a:endParaRPr lang="en-IN" dirty="0"/>
                    </a:p>
                  </a:txBody>
                  <a:tcPr/>
                </a:tc>
                <a:tc>
                  <a:txBody>
                    <a:bodyPr/>
                    <a:lstStyle/>
                    <a:p>
                      <a:r>
                        <a:rPr lang="en-IN" dirty="0" smtClean="0"/>
                        <a:t>TC1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Condition1</a:t>
                      </a:r>
                      <a:endParaRPr lang="en-IN" dirty="0"/>
                    </a:p>
                  </a:txBody>
                  <a:tcPr/>
                </a:tc>
                <a:tc>
                  <a:txBody>
                    <a:bodyPr/>
                    <a:lstStyle/>
                    <a:p>
                      <a:r>
                        <a:rPr lang="en-IN" dirty="0" smtClean="0"/>
                        <a:t>Already</a:t>
                      </a:r>
                      <a:r>
                        <a:rPr lang="en-IN" baseline="0" dirty="0" smtClean="0"/>
                        <a:t> account approved</a:t>
                      </a:r>
                      <a:endParaRPr lang="en-IN" dirty="0"/>
                    </a:p>
                  </a:txBody>
                  <a:tcPr/>
                </a:tc>
                <a:tc>
                  <a:txBody>
                    <a:bodyPr/>
                    <a:lstStyle/>
                    <a:p>
                      <a:r>
                        <a:rPr lang="en-IN" dirty="0" smtClean="0"/>
                        <a:t>T</a:t>
                      </a:r>
                      <a:endParaRPr lang="en-IN" dirty="0"/>
                    </a:p>
                  </a:txBody>
                  <a:tcPr/>
                </a:tc>
                <a:tc>
                  <a:txBody>
                    <a:bodyPr/>
                    <a:lstStyle/>
                    <a:p>
                      <a:r>
                        <a:rPr lang="en-IN" dirty="0" smtClean="0"/>
                        <a:t>T</a:t>
                      </a:r>
                      <a:endParaRPr lang="en-IN" dirty="0"/>
                    </a:p>
                  </a:txBody>
                  <a:tcPr/>
                </a:tc>
                <a:tc>
                  <a:txBody>
                    <a:bodyPr/>
                    <a:lstStyle/>
                    <a:p>
                      <a:r>
                        <a:rPr lang="en-IN" dirty="0" smtClean="0"/>
                        <a:t>T</a:t>
                      </a:r>
                      <a:endParaRPr lang="en-IN" dirty="0"/>
                    </a:p>
                  </a:txBody>
                  <a:tcPr/>
                </a:tc>
                <a:tc>
                  <a:txBody>
                    <a:bodyPr/>
                    <a:lstStyle/>
                    <a:p>
                      <a:r>
                        <a:rPr lang="en-IN" dirty="0" smtClean="0"/>
                        <a:t>T</a:t>
                      </a:r>
                      <a:endParaRPr lang="en-IN" dirty="0"/>
                    </a:p>
                  </a:txBody>
                  <a:tcPr/>
                </a:tc>
                <a:tc>
                  <a:txBody>
                    <a:bodyPr/>
                    <a:lstStyle/>
                    <a:p>
                      <a:r>
                        <a:rPr lang="en-IN" dirty="0" smtClean="0"/>
                        <a:t>F</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Condition2</a:t>
                      </a:r>
                    </a:p>
                  </a:txBody>
                  <a:tcPr/>
                </a:tc>
                <a:tc>
                  <a:txBody>
                    <a:bodyPr/>
                    <a:lstStyle/>
                    <a:p>
                      <a:r>
                        <a:rPr lang="en-IN" dirty="0" smtClean="0"/>
                        <a:t>OTP Match</a:t>
                      </a:r>
                      <a:endParaRPr lang="en-IN" dirty="0"/>
                    </a:p>
                  </a:txBody>
                  <a:tcPr/>
                </a:tc>
                <a:tc>
                  <a:txBody>
                    <a:bodyPr/>
                    <a:lstStyle/>
                    <a:p>
                      <a:r>
                        <a:rPr lang="en-IN" dirty="0" smtClean="0"/>
                        <a:t>T</a:t>
                      </a:r>
                      <a:endParaRPr lang="en-IN" dirty="0"/>
                    </a:p>
                  </a:txBody>
                  <a:tcPr/>
                </a:tc>
                <a:tc>
                  <a:txBody>
                    <a:bodyPr/>
                    <a:lstStyle/>
                    <a:p>
                      <a:r>
                        <a:rPr lang="en-IN" dirty="0" smtClean="0"/>
                        <a:t>T</a:t>
                      </a:r>
                      <a:endParaRPr lang="en-IN" dirty="0"/>
                    </a:p>
                  </a:txBody>
                  <a:tcPr/>
                </a:tc>
                <a:tc>
                  <a:txBody>
                    <a:bodyPr/>
                    <a:lstStyle/>
                    <a:p>
                      <a:r>
                        <a:rPr lang="en-IN" dirty="0" smtClean="0"/>
                        <a:t>F</a:t>
                      </a:r>
                      <a:endParaRPr lang="en-IN" dirty="0"/>
                    </a:p>
                  </a:txBody>
                  <a:tcPr/>
                </a:tc>
                <a:tc>
                  <a:txBody>
                    <a:bodyPr/>
                    <a:lstStyle/>
                    <a:p>
                      <a:r>
                        <a:rPr lang="en-IN" dirty="0" smtClean="0"/>
                        <a:t>F</a:t>
                      </a:r>
                      <a:endParaRPr lang="en-IN" dirty="0"/>
                    </a:p>
                  </a:txBody>
                  <a:tcPr/>
                </a:tc>
                <a:tc>
                  <a:txBody>
                    <a:bodyPr/>
                    <a:lstStyle/>
                    <a:p>
                      <a:r>
                        <a:rPr lang="en-IN" dirty="0" smtClean="0"/>
                        <a:t>X</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Condition3</a:t>
                      </a:r>
                    </a:p>
                  </a:txBody>
                  <a:tcPr/>
                </a:tc>
                <a:tc>
                  <a:txBody>
                    <a:bodyPr/>
                    <a:lstStyle/>
                    <a:p>
                      <a:r>
                        <a:rPr lang="en-IN" dirty="0" smtClean="0"/>
                        <a:t>Sufficient Money</a:t>
                      </a:r>
                      <a:endParaRPr lang="en-IN" dirty="0"/>
                    </a:p>
                  </a:txBody>
                  <a:tcPr/>
                </a:tc>
                <a:tc>
                  <a:txBody>
                    <a:bodyPr/>
                    <a:lstStyle/>
                    <a:p>
                      <a:r>
                        <a:rPr lang="en-IN" dirty="0" smtClean="0"/>
                        <a:t>T</a:t>
                      </a:r>
                      <a:endParaRPr lang="en-IN" dirty="0"/>
                    </a:p>
                  </a:txBody>
                  <a:tcPr/>
                </a:tc>
                <a:tc>
                  <a:txBody>
                    <a:bodyPr/>
                    <a:lstStyle/>
                    <a:p>
                      <a:r>
                        <a:rPr lang="en-IN" dirty="0" smtClean="0"/>
                        <a:t>F</a:t>
                      </a:r>
                      <a:endParaRPr lang="en-IN" dirty="0"/>
                    </a:p>
                  </a:txBody>
                  <a:tcPr/>
                </a:tc>
                <a:tc>
                  <a:txBody>
                    <a:bodyPr/>
                    <a:lstStyle/>
                    <a:p>
                      <a:r>
                        <a:rPr lang="en-IN" dirty="0" smtClean="0"/>
                        <a:t>T</a:t>
                      </a:r>
                      <a:endParaRPr lang="en-IN" dirty="0"/>
                    </a:p>
                  </a:txBody>
                  <a:tcPr/>
                </a:tc>
                <a:tc>
                  <a:txBody>
                    <a:bodyPr/>
                    <a:lstStyle/>
                    <a:p>
                      <a:r>
                        <a:rPr lang="en-IN" dirty="0" smtClean="0"/>
                        <a:t>F</a:t>
                      </a:r>
                      <a:endParaRPr lang="en-IN" dirty="0"/>
                    </a:p>
                  </a:txBody>
                  <a:tcPr/>
                </a:tc>
                <a:tc>
                  <a:txBody>
                    <a:bodyPr/>
                    <a:lstStyle/>
                    <a:p>
                      <a:r>
                        <a:rPr lang="en-IN" dirty="0" smtClean="0"/>
                        <a:t>X</a:t>
                      </a:r>
                      <a:endParaRPr lang="en-IN" dirty="0"/>
                    </a:p>
                  </a:txBody>
                  <a:tcPr/>
                </a:tc>
              </a:tr>
              <a:tr h="370840">
                <a:tc>
                  <a:txBody>
                    <a:bodyPr/>
                    <a:lstStyle/>
                    <a:p>
                      <a:r>
                        <a:rPr lang="en-IN" dirty="0" smtClean="0"/>
                        <a:t>Action1</a:t>
                      </a:r>
                      <a:endParaRPr lang="en-IN" dirty="0"/>
                    </a:p>
                  </a:txBody>
                  <a:tcPr/>
                </a:tc>
                <a:tc>
                  <a:txBody>
                    <a:bodyPr/>
                    <a:lstStyle/>
                    <a:p>
                      <a:r>
                        <a:rPr lang="en-IN" dirty="0" smtClean="0"/>
                        <a:t>Transfer</a:t>
                      </a:r>
                      <a:endParaRPr lang="en-IN" dirty="0"/>
                    </a:p>
                  </a:txBody>
                  <a:tcPr/>
                </a:tc>
                <a:tc>
                  <a:txBody>
                    <a:bodyPr/>
                    <a:lstStyle/>
                    <a:p>
                      <a:r>
                        <a:rPr lang="en-IN" dirty="0" smtClean="0"/>
                        <a:t>Execute</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Action2</a:t>
                      </a:r>
                    </a:p>
                  </a:txBody>
                  <a:tcPr/>
                </a:tc>
                <a:tc>
                  <a:txBody>
                    <a:bodyPr/>
                    <a:lstStyle/>
                    <a:p>
                      <a:r>
                        <a:rPr lang="en-IN" dirty="0" smtClean="0"/>
                        <a:t>Insufficient </a:t>
                      </a:r>
                      <a:r>
                        <a:rPr lang="en-IN" dirty="0" err="1" smtClean="0"/>
                        <a:t>amt</a:t>
                      </a:r>
                      <a:endParaRPr lang="en-IN" dirty="0"/>
                    </a:p>
                  </a:txBody>
                  <a:tcPr/>
                </a:tc>
                <a:tc>
                  <a:txBody>
                    <a:bodyPr/>
                    <a:lstStyle/>
                    <a:p>
                      <a:endParaRPr lang="en-IN" dirty="0"/>
                    </a:p>
                  </a:txBody>
                  <a:tcPr/>
                </a:tc>
                <a:tc>
                  <a:txBody>
                    <a:bodyPr/>
                    <a:lstStyle/>
                    <a:p>
                      <a:r>
                        <a:rPr lang="en-IN" dirty="0" smtClean="0"/>
                        <a:t>Exe</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Action3</a:t>
                      </a:r>
                    </a:p>
                  </a:txBody>
                  <a:tcPr/>
                </a:tc>
                <a:tc>
                  <a:txBody>
                    <a:bodyPr/>
                    <a:lstStyle/>
                    <a:p>
                      <a:r>
                        <a:rPr lang="en-IN" dirty="0" smtClean="0"/>
                        <a:t>Block</a:t>
                      </a:r>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Exe</a:t>
                      </a:r>
                      <a:endParaRPr lang="en-IN" dirty="0"/>
                    </a:p>
                  </a:txBody>
                  <a:tcPr/>
                </a:tc>
                <a:tc>
                  <a:txBody>
                    <a:bodyPr/>
                    <a:lstStyle/>
                    <a:p>
                      <a:r>
                        <a:rPr lang="en-IN" dirty="0" smtClean="0"/>
                        <a:t>EXE</a:t>
                      </a:r>
                      <a:endParaRPr lang="en-IN" dirty="0"/>
                    </a:p>
                  </a:txBody>
                  <a:tcPr/>
                </a:tc>
                <a:tc>
                  <a:txBody>
                    <a:bodyPr/>
                    <a:lstStyle/>
                    <a:p>
                      <a:r>
                        <a:rPr lang="en-IN" dirty="0" smtClean="0"/>
                        <a:t>Exe</a:t>
                      </a:r>
                      <a:endParaRPr lang="en-IN" dirty="0"/>
                    </a:p>
                  </a:txBody>
                  <a:tcPr/>
                </a:tc>
              </a:tr>
            </a:tbl>
          </a:graphicData>
        </a:graphic>
      </p:graphicFrame>
    </p:spTree>
    <p:extLst>
      <p:ext uri="{BB962C8B-B14F-4D97-AF65-F5344CB8AC3E}">
        <p14:creationId xmlns:p14="http://schemas.microsoft.com/office/powerpoint/2010/main" val="175459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229600" cy="4525963"/>
          </a:xfrm>
        </p:spPr>
        <p:txBody>
          <a:bodyPr/>
          <a:lstStyle/>
          <a:p>
            <a:r>
              <a:rPr lang="en-IN" sz="2400" b="1" dirty="0"/>
              <a:t>State Transition: </a:t>
            </a:r>
          </a:p>
          <a:p>
            <a:pPr lvl="1"/>
            <a:r>
              <a:rPr lang="en-IN" sz="1800" dirty="0" smtClean="0"/>
              <a:t>changes in i/p condition changes state of app under test (AUT)</a:t>
            </a:r>
          </a:p>
          <a:p>
            <a:pPr lvl="2"/>
            <a:r>
              <a:rPr lang="en-IN" sz="1800" dirty="0" smtClean="0"/>
              <a:t>Ex: Login page looks the user name after 3 wrong </a:t>
            </a:r>
            <a:r>
              <a:rPr lang="en-IN" dirty="0" smtClean="0"/>
              <a:t>attempts of </a:t>
            </a:r>
            <a:r>
              <a:rPr lang="en-IN" dirty="0" err="1" smtClean="0"/>
              <a:t>pw</a:t>
            </a:r>
            <a:endParaRPr lang="en-IN" dirty="0" smtClean="0"/>
          </a:p>
          <a:p>
            <a:pPr lvl="2"/>
            <a:endParaRPr lang="en-IN" dirty="0"/>
          </a:p>
          <a:p>
            <a:pPr lvl="2"/>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2141483731"/>
              </p:ext>
            </p:extLst>
          </p:nvPr>
        </p:nvGraphicFramePr>
        <p:xfrm>
          <a:off x="3995936" y="1628800"/>
          <a:ext cx="4896544" cy="2763520"/>
        </p:xfrm>
        <a:graphic>
          <a:graphicData uri="http://schemas.openxmlformats.org/drawingml/2006/table">
            <a:tbl>
              <a:tblPr firstRow="1" bandRow="1">
                <a:tableStyleId>{5C22544A-7EE6-4342-B048-85BDC9FD1C3A}</a:tableStyleId>
              </a:tblPr>
              <a:tblGrid>
                <a:gridCol w="1400433"/>
                <a:gridCol w="1400433"/>
                <a:gridCol w="970797"/>
                <a:gridCol w="1124881"/>
              </a:tblGrid>
              <a:tr h="370840">
                <a:tc>
                  <a:txBody>
                    <a:bodyPr/>
                    <a:lstStyle/>
                    <a:p>
                      <a:r>
                        <a:rPr lang="en-IN" dirty="0" smtClean="0"/>
                        <a:t>State</a:t>
                      </a:r>
                      <a:endParaRPr lang="en-IN" dirty="0"/>
                    </a:p>
                  </a:txBody>
                  <a:tcPr/>
                </a:tc>
                <a:tc>
                  <a:txBody>
                    <a:bodyPr/>
                    <a:lstStyle/>
                    <a:p>
                      <a:r>
                        <a:rPr lang="en-IN" dirty="0" smtClean="0"/>
                        <a:t>Login</a:t>
                      </a:r>
                      <a:endParaRPr lang="en-IN" dirty="0"/>
                    </a:p>
                  </a:txBody>
                  <a:tcPr/>
                </a:tc>
                <a:tc>
                  <a:txBody>
                    <a:bodyPr/>
                    <a:lstStyle/>
                    <a:p>
                      <a:r>
                        <a:rPr lang="en-IN" dirty="0" smtClean="0"/>
                        <a:t>Correct PW</a:t>
                      </a:r>
                      <a:endParaRPr lang="en-IN" dirty="0"/>
                    </a:p>
                  </a:txBody>
                  <a:tcPr/>
                </a:tc>
                <a:tc>
                  <a:txBody>
                    <a:bodyPr/>
                    <a:lstStyle/>
                    <a:p>
                      <a:r>
                        <a:rPr lang="en-IN" dirty="0" smtClean="0"/>
                        <a:t>Incorrect </a:t>
                      </a:r>
                      <a:endParaRPr lang="en-IN" dirty="0"/>
                    </a:p>
                  </a:txBody>
                  <a:tcPr/>
                </a:tc>
              </a:tr>
              <a:tr h="370840">
                <a:tc>
                  <a:txBody>
                    <a:bodyPr/>
                    <a:lstStyle/>
                    <a:p>
                      <a:r>
                        <a:rPr lang="en-IN" dirty="0" smtClean="0"/>
                        <a:t>S1</a:t>
                      </a:r>
                      <a:endParaRPr lang="en-IN" dirty="0"/>
                    </a:p>
                  </a:txBody>
                  <a:tcPr/>
                </a:tc>
                <a:tc>
                  <a:txBody>
                    <a:bodyPr/>
                    <a:lstStyle/>
                    <a:p>
                      <a:r>
                        <a:rPr lang="en-IN" dirty="0" smtClean="0"/>
                        <a:t>1</a:t>
                      </a:r>
                      <a:r>
                        <a:rPr lang="en-IN" baseline="30000" dirty="0" smtClean="0"/>
                        <a:t>st</a:t>
                      </a:r>
                      <a:endParaRPr lang="en-IN" dirty="0"/>
                    </a:p>
                  </a:txBody>
                  <a:tcPr/>
                </a:tc>
                <a:tc>
                  <a:txBody>
                    <a:bodyPr/>
                    <a:lstStyle/>
                    <a:p>
                      <a:r>
                        <a:rPr lang="en-IN" dirty="0" smtClean="0"/>
                        <a:t>S4</a:t>
                      </a:r>
                      <a:endParaRPr lang="en-IN" dirty="0"/>
                    </a:p>
                  </a:txBody>
                  <a:tcPr/>
                </a:tc>
                <a:tc>
                  <a:txBody>
                    <a:bodyPr/>
                    <a:lstStyle/>
                    <a:p>
                      <a:r>
                        <a:rPr lang="en-IN" dirty="0" smtClean="0"/>
                        <a:t>s2</a:t>
                      </a:r>
                      <a:endParaRPr lang="en-IN" dirty="0"/>
                    </a:p>
                  </a:txBody>
                  <a:tcPr/>
                </a:tc>
              </a:tr>
              <a:tr h="370840">
                <a:tc>
                  <a:txBody>
                    <a:bodyPr/>
                    <a:lstStyle/>
                    <a:p>
                      <a:r>
                        <a:rPr lang="en-IN" dirty="0" smtClean="0"/>
                        <a:t>S2</a:t>
                      </a:r>
                      <a:endParaRPr lang="en-IN" dirty="0"/>
                    </a:p>
                  </a:txBody>
                  <a:tcPr/>
                </a:tc>
                <a:tc>
                  <a:txBody>
                    <a:bodyPr/>
                    <a:lstStyle/>
                    <a:p>
                      <a:r>
                        <a:rPr lang="en-IN" dirty="0" smtClean="0"/>
                        <a:t>2</a:t>
                      </a:r>
                      <a:r>
                        <a:rPr lang="en-IN" baseline="30000" dirty="0" smtClean="0"/>
                        <a:t>nd</a:t>
                      </a:r>
                      <a:r>
                        <a:rPr lang="en-IN" dirty="0" smtClean="0"/>
                        <a:t> </a:t>
                      </a:r>
                      <a:endParaRPr lang="en-IN" dirty="0"/>
                    </a:p>
                  </a:txBody>
                  <a:tcPr/>
                </a:tc>
                <a:tc>
                  <a:txBody>
                    <a:bodyPr/>
                    <a:lstStyle/>
                    <a:p>
                      <a:r>
                        <a:rPr lang="en-IN" dirty="0" smtClean="0"/>
                        <a:t>S4</a:t>
                      </a:r>
                      <a:endParaRPr lang="en-IN" dirty="0"/>
                    </a:p>
                  </a:txBody>
                  <a:tcPr/>
                </a:tc>
                <a:tc>
                  <a:txBody>
                    <a:bodyPr/>
                    <a:lstStyle/>
                    <a:p>
                      <a:r>
                        <a:rPr lang="en-IN" dirty="0" smtClean="0"/>
                        <a:t>s3</a:t>
                      </a:r>
                      <a:endParaRPr lang="en-IN" dirty="0"/>
                    </a:p>
                  </a:txBody>
                  <a:tcPr/>
                </a:tc>
              </a:tr>
              <a:tr h="370840">
                <a:tc>
                  <a:txBody>
                    <a:bodyPr/>
                    <a:lstStyle/>
                    <a:p>
                      <a:r>
                        <a:rPr lang="en-IN" dirty="0" smtClean="0"/>
                        <a:t>S3</a:t>
                      </a:r>
                      <a:endParaRPr lang="en-IN" dirty="0"/>
                    </a:p>
                  </a:txBody>
                  <a:tcPr/>
                </a:tc>
                <a:tc>
                  <a:txBody>
                    <a:bodyPr/>
                    <a:lstStyle/>
                    <a:p>
                      <a:r>
                        <a:rPr lang="en-IN" dirty="0" smtClean="0"/>
                        <a:t>3</a:t>
                      </a:r>
                      <a:r>
                        <a:rPr lang="en-IN" baseline="30000" dirty="0" smtClean="0"/>
                        <a:t>rd</a:t>
                      </a:r>
                      <a:endParaRPr lang="en-IN" dirty="0"/>
                    </a:p>
                  </a:txBody>
                  <a:tcPr/>
                </a:tc>
                <a:tc>
                  <a:txBody>
                    <a:bodyPr/>
                    <a:lstStyle/>
                    <a:p>
                      <a:r>
                        <a:rPr lang="en-IN" dirty="0" smtClean="0"/>
                        <a:t>S4</a:t>
                      </a:r>
                      <a:endParaRPr lang="en-IN" dirty="0"/>
                    </a:p>
                  </a:txBody>
                  <a:tcPr/>
                </a:tc>
                <a:tc>
                  <a:txBody>
                    <a:bodyPr/>
                    <a:lstStyle/>
                    <a:p>
                      <a:r>
                        <a:rPr lang="en-IN" dirty="0" smtClean="0"/>
                        <a:t>s5</a:t>
                      </a:r>
                      <a:endParaRPr lang="en-IN" dirty="0"/>
                    </a:p>
                  </a:txBody>
                  <a:tcPr/>
                </a:tc>
              </a:tr>
              <a:tr h="370840">
                <a:tc>
                  <a:txBody>
                    <a:bodyPr/>
                    <a:lstStyle/>
                    <a:p>
                      <a:r>
                        <a:rPr lang="en-IN" dirty="0" smtClean="0"/>
                        <a:t>S4</a:t>
                      </a:r>
                      <a:endParaRPr lang="en-IN" dirty="0"/>
                    </a:p>
                  </a:txBody>
                  <a:tcPr/>
                </a:tc>
                <a:tc>
                  <a:txBody>
                    <a:bodyPr/>
                    <a:lstStyle/>
                    <a:p>
                      <a:r>
                        <a:rPr lang="en-IN" dirty="0" smtClean="0"/>
                        <a:t>Home</a:t>
                      </a:r>
                      <a:endParaRPr lang="en-IN" dirty="0"/>
                    </a:p>
                  </a:txBody>
                  <a:tcPr/>
                </a:tc>
                <a:tc>
                  <a:txBody>
                    <a:bodyPr/>
                    <a:lstStyle/>
                    <a:p>
                      <a:endParaRPr lang="en-IN"/>
                    </a:p>
                  </a:txBody>
                  <a:tcPr/>
                </a:tc>
                <a:tc>
                  <a:txBody>
                    <a:bodyPr/>
                    <a:lstStyle/>
                    <a:p>
                      <a:endParaRPr lang="en-IN"/>
                    </a:p>
                  </a:txBody>
                  <a:tcPr/>
                </a:tc>
              </a:tr>
              <a:tr h="370840">
                <a:tc>
                  <a:txBody>
                    <a:bodyPr/>
                    <a:lstStyle/>
                    <a:p>
                      <a:r>
                        <a:rPr lang="en-IN" dirty="0" smtClean="0"/>
                        <a:t>s5</a:t>
                      </a:r>
                      <a:endParaRPr lang="en-IN" dirty="0"/>
                    </a:p>
                  </a:txBody>
                  <a:tcPr/>
                </a:tc>
                <a:tc>
                  <a:txBody>
                    <a:bodyPr/>
                    <a:lstStyle/>
                    <a:p>
                      <a:r>
                        <a:rPr lang="en-IN" dirty="0" smtClean="0"/>
                        <a:t>Account Lock</a:t>
                      </a:r>
                      <a:endParaRPr lang="en-IN" dirty="0"/>
                    </a:p>
                  </a:txBody>
                  <a:tcPr/>
                </a:tc>
                <a:tc>
                  <a:txBody>
                    <a:bodyPr/>
                    <a:lstStyle/>
                    <a:p>
                      <a:endParaRPr lang="en-IN"/>
                    </a:p>
                  </a:txBody>
                  <a:tcPr/>
                </a:tc>
                <a:tc>
                  <a:txBody>
                    <a:bodyPr/>
                    <a:lstStyle/>
                    <a:p>
                      <a:endParaRPr lang="en-IN" dirty="0"/>
                    </a:p>
                  </a:txBody>
                  <a:tcPr/>
                </a:tc>
              </a:tr>
            </a:tbl>
          </a:graphicData>
        </a:graphic>
      </p:graphicFrame>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2" y="1334163"/>
            <a:ext cx="3950249" cy="274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1779" y="4653136"/>
            <a:ext cx="9144000" cy="1938992"/>
          </a:xfrm>
          <a:prstGeom prst="rect">
            <a:avLst/>
          </a:prstGeom>
        </p:spPr>
        <p:txBody>
          <a:bodyPr wrap="square">
            <a:spAutoFit/>
          </a:bodyPr>
          <a:lstStyle/>
          <a:p>
            <a:pPr marL="342900" indent="-342900">
              <a:spcBef>
                <a:spcPct val="20000"/>
              </a:spcBef>
              <a:buFont typeface="Arial" pitchFamily="34" charset="0"/>
              <a:buChar char="•"/>
            </a:pPr>
            <a:r>
              <a:rPr lang="en-IN" sz="2400" b="1" dirty="0"/>
              <a:t>Error Guessing:  </a:t>
            </a:r>
          </a:p>
          <a:p>
            <a:pPr lvl="1"/>
            <a:r>
              <a:rPr lang="en-IN" sz="2400" dirty="0" smtClean="0"/>
              <a:t>Thought process</a:t>
            </a:r>
          </a:p>
          <a:p>
            <a:pPr lvl="1"/>
            <a:r>
              <a:rPr lang="en-IN" sz="2400" dirty="0" smtClean="0"/>
              <a:t>Used to find bugs based on testers prior experience</a:t>
            </a:r>
          </a:p>
          <a:p>
            <a:pPr lvl="2"/>
            <a:r>
              <a:rPr lang="en-IN" sz="2400" dirty="0" smtClean="0"/>
              <a:t>Ex: Submitting form without entering value</a:t>
            </a:r>
          </a:p>
          <a:p>
            <a:pPr lvl="2"/>
            <a:r>
              <a:rPr lang="en-IN" sz="2400" dirty="0" smtClean="0"/>
              <a:t>Entering numeric in place of text</a:t>
            </a:r>
            <a:endParaRPr lang="en-IN" sz="2400" dirty="0"/>
          </a:p>
        </p:txBody>
      </p:sp>
    </p:spTree>
    <p:extLst>
      <p:ext uri="{BB962C8B-B14F-4D97-AF65-F5344CB8AC3E}">
        <p14:creationId xmlns:p14="http://schemas.microsoft.com/office/powerpoint/2010/main" val="901545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STLC</a:t>
            </a:r>
            <a:endParaRPr lang="en-IN" dirty="0"/>
          </a:p>
        </p:txBody>
      </p:sp>
      <p:sp>
        <p:nvSpPr>
          <p:cNvPr id="4" name="Content Placeholder 3"/>
          <p:cNvSpPr>
            <a:spLocks noGrp="1"/>
          </p:cNvSpPr>
          <p:nvPr>
            <p:ph idx="1"/>
          </p:nvPr>
        </p:nvSpPr>
        <p:spPr/>
        <p:txBody>
          <a:bodyPr/>
          <a:lstStyle/>
          <a:p>
            <a:endParaRPr lang="en-IN" dirty="0"/>
          </a:p>
        </p:txBody>
      </p:sp>
      <p:sp>
        <p:nvSpPr>
          <p:cNvPr id="5" name="Rectangle 4"/>
          <p:cNvSpPr/>
          <p:nvPr/>
        </p:nvSpPr>
        <p:spPr>
          <a:xfrm>
            <a:off x="577979" y="1295856"/>
            <a:ext cx="201622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Requirement Analysis</a:t>
            </a:r>
            <a:endParaRPr lang="en-IN" dirty="0"/>
          </a:p>
        </p:txBody>
      </p:sp>
      <p:sp>
        <p:nvSpPr>
          <p:cNvPr id="7" name="Rectangle 6"/>
          <p:cNvSpPr/>
          <p:nvPr/>
        </p:nvSpPr>
        <p:spPr>
          <a:xfrm>
            <a:off x="2107522" y="2287503"/>
            <a:ext cx="201622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 Planning</a:t>
            </a:r>
            <a:endParaRPr lang="en-IN" dirty="0"/>
          </a:p>
        </p:txBody>
      </p:sp>
      <p:sp>
        <p:nvSpPr>
          <p:cNvPr id="8" name="Rectangle 7"/>
          <p:cNvSpPr/>
          <p:nvPr/>
        </p:nvSpPr>
        <p:spPr>
          <a:xfrm>
            <a:off x="3491880" y="3212976"/>
            <a:ext cx="201622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 case Development</a:t>
            </a:r>
            <a:endParaRPr lang="en-IN" dirty="0"/>
          </a:p>
        </p:txBody>
      </p:sp>
      <p:sp>
        <p:nvSpPr>
          <p:cNvPr id="9" name="Rectangle 8"/>
          <p:cNvSpPr/>
          <p:nvPr/>
        </p:nvSpPr>
        <p:spPr>
          <a:xfrm>
            <a:off x="4261261" y="4200128"/>
            <a:ext cx="201622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Environment Set	</a:t>
            </a:r>
            <a:endParaRPr lang="en-IN" dirty="0"/>
          </a:p>
        </p:txBody>
      </p:sp>
      <p:sp>
        <p:nvSpPr>
          <p:cNvPr id="10" name="Rectangle 9"/>
          <p:cNvSpPr/>
          <p:nvPr/>
        </p:nvSpPr>
        <p:spPr>
          <a:xfrm>
            <a:off x="5818721" y="6144344"/>
            <a:ext cx="201622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 cycle closure</a:t>
            </a:r>
            <a:endParaRPr lang="en-IN" dirty="0"/>
          </a:p>
        </p:txBody>
      </p:sp>
      <p:sp>
        <p:nvSpPr>
          <p:cNvPr id="11" name="Rectangle 10"/>
          <p:cNvSpPr/>
          <p:nvPr/>
        </p:nvSpPr>
        <p:spPr>
          <a:xfrm>
            <a:off x="4788024" y="5206599"/>
            <a:ext cx="201622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 Execution</a:t>
            </a:r>
            <a:endParaRPr lang="en-IN" dirty="0"/>
          </a:p>
        </p:txBody>
      </p:sp>
      <p:cxnSp>
        <p:nvCxnSpPr>
          <p:cNvPr id="12" name="Straight Arrow Connector 11"/>
          <p:cNvCxnSpPr/>
          <p:nvPr/>
        </p:nvCxnSpPr>
        <p:spPr>
          <a:xfrm>
            <a:off x="2107522" y="1943928"/>
            <a:ext cx="232230" cy="343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75856" y="2935575"/>
            <a:ext cx="432048" cy="277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190134" y="3811685"/>
            <a:ext cx="432048" cy="277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61461" y="5866943"/>
            <a:ext cx="432048" cy="277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205749" y="5025476"/>
            <a:ext cx="432048" cy="277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61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Subset of SDLC </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a:t>R</a:t>
            </a:r>
            <a:r>
              <a:rPr lang="en-US" sz="2400" dirty="0" smtClean="0"/>
              <a:t>efers to a sequence of specific activities conducted during the testing process to ensure software quality.</a:t>
            </a:r>
            <a:endParaRPr lang="en-IN" sz="2400" dirty="0" smtClean="0"/>
          </a:p>
          <a:p>
            <a:pPr marL="0" indent="0">
              <a:buNone/>
            </a:pPr>
            <a:r>
              <a:rPr lang="en-IN" sz="2400" b="1" dirty="0" smtClean="0"/>
              <a:t>Requirement Analysis : </a:t>
            </a:r>
          </a:p>
          <a:p>
            <a:pPr marL="0" indent="0">
              <a:buNone/>
            </a:pPr>
            <a:r>
              <a:rPr lang="en-IN" sz="2400" dirty="0"/>
              <a:t>	</a:t>
            </a:r>
            <a:r>
              <a:rPr lang="en-US" sz="2400" b="1" dirty="0" smtClean="0"/>
              <a:t>Objective:</a:t>
            </a:r>
            <a:r>
              <a:rPr lang="en-US" sz="2400" dirty="0" smtClean="0"/>
              <a:t> Understand and analyze the testing 	requirements 	based on the project specifications.</a:t>
            </a:r>
          </a:p>
          <a:p>
            <a:pPr marL="0" indent="0">
              <a:buNone/>
            </a:pPr>
            <a:r>
              <a:rPr lang="en-US" sz="2400" b="1" dirty="0"/>
              <a:t>	</a:t>
            </a:r>
            <a:r>
              <a:rPr lang="en-US" sz="2400" b="1" dirty="0" smtClean="0"/>
              <a:t>Activities:</a:t>
            </a:r>
            <a:r>
              <a:rPr lang="en-US" sz="2400" dirty="0" smtClean="0"/>
              <a:t> Identify what needs to be tested, determine 	the types of tests to perform, and define testable req.</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IN" sz="2400"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60430773"/>
              </p:ext>
            </p:extLst>
          </p:nvPr>
        </p:nvGraphicFramePr>
        <p:xfrm>
          <a:off x="323528" y="4581128"/>
          <a:ext cx="8568952" cy="2021840"/>
        </p:xfrm>
        <a:graphic>
          <a:graphicData uri="http://schemas.openxmlformats.org/drawingml/2006/table">
            <a:tbl>
              <a:tblPr firstRow="1" bandRow="1">
                <a:tableStyleId>{5C22544A-7EE6-4342-B048-85BDC9FD1C3A}</a:tableStyleId>
              </a:tblPr>
              <a:tblGrid>
                <a:gridCol w="4284476"/>
                <a:gridCol w="4284476"/>
              </a:tblGrid>
              <a:tr h="370840">
                <a:tc>
                  <a:txBody>
                    <a:bodyPr/>
                    <a:lstStyle/>
                    <a:p>
                      <a:r>
                        <a:rPr lang="en-IN" dirty="0" smtClean="0"/>
                        <a:t>Entry Criteria:</a:t>
                      </a:r>
                      <a:endParaRPr lang="en-IN" dirty="0"/>
                    </a:p>
                  </a:txBody>
                  <a:tcPr/>
                </a:tc>
                <a:tc>
                  <a:txBody>
                    <a:bodyPr/>
                    <a:lstStyle/>
                    <a:p>
                      <a:r>
                        <a:rPr lang="en-IN" dirty="0" smtClean="0"/>
                        <a:t>Exit Criteria</a:t>
                      </a:r>
                      <a:endParaRPr lang="en-IN" dirty="0"/>
                    </a:p>
                  </a:txBody>
                  <a:tcPr/>
                </a:tc>
              </a:tr>
              <a:tr h="370840">
                <a:tc>
                  <a:txBody>
                    <a:bodyPr/>
                    <a:lstStyle/>
                    <a:p>
                      <a:r>
                        <a:rPr lang="en-US" dirty="0" smtClean="0"/>
                        <a:t>Availability of the requirements document (e.g., Software Requirement Specification).</a:t>
                      </a:r>
                      <a:endParaRPr lang="en-IN" dirty="0"/>
                    </a:p>
                  </a:txBody>
                  <a:tcPr/>
                </a:tc>
                <a:tc>
                  <a:txBody>
                    <a:bodyPr/>
                    <a:lstStyle/>
                    <a:p>
                      <a:r>
                        <a:rPr lang="en-US" dirty="0" smtClean="0"/>
                        <a:t>Identified and documented testable requirements</a:t>
                      </a:r>
                      <a:endParaRPr lang="en-IN" dirty="0"/>
                    </a:p>
                  </a:txBody>
                  <a:tcPr/>
                </a:tc>
              </a:tr>
              <a:tr h="370840">
                <a:tc>
                  <a:txBody>
                    <a:bodyPr/>
                    <a:lstStyle/>
                    <a:p>
                      <a:r>
                        <a:rPr lang="en-US" dirty="0" smtClean="0"/>
                        <a:t>Understanding of the project's business needs and objectives.</a:t>
                      </a:r>
                      <a:endParaRPr lang="en-IN" dirty="0"/>
                    </a:p>
                  </a:txBody>
                  <a:tcPr/>
                </a:tc>
                <a:tc>
                  <a:txBody>
                    <a:bodyPr/>
                    <a:lstStyle/>
                    <a:p>
                      <a:r>
                        <a:rPr lang="en-US" dirty="0" smtClean="0"/>
                        <a:t>Requirements traceability matrix (RTM) is created.</a:t>
                      </a:r>
                      <a:endParaRPr lang="en-IN" dirty="0"/>
                    </a:p>
                  </a:txBody>
                  <a:tcPr/>
                </a:tc>
              </a:tr>
              <a:tr h="370840">
                <a:tc>
                  <a:txBody>
                    <a:bodyPr/>
                    <a:lstStyle/>
                    <a:p>
                      <a:r>
                        <a:rPr lang="en-IN" dirty="0" smtClean="0"/>
                        <a:t>Clear and complete requirements.</a:t>
                      </a:r>
                      <a:endParaRPr lang="en-IN" dirty="0"/>
                    </a:p>
                  </a:txBody>
                  <a:tcPr/>
                </a:tc>
                <a:tc>
                  <a:txBody>
                    <a:bodyPr/>
                    <a:lstStyle/>
                    <a:p>
                      <a:r>
                        <a:rPr lang="en-US" dirty="0" smtClean="0"/>
                        <a:t>Test environment details are identified.</a:t>
                      </a:r>
                      <a:endParaRPr lang="en-IN" dirty="0"/>
                    </a:p>
                  </a:txBody>
                  <a:tcPr/>
                </a:tc>
              </a:tr>
            </a:tbl>
          </a:graphicData>
        </a:graphic>
      </p:graphicFrame>
    </p:spTree>
    <p:extLst>
      <p:ext uri="{BB962C8B-B14F-4D97-AF65-F5344CB8AC3E}">
        <p14:creationId xmlns:p14="http://schemas.microsoft.com/office/powerpoint/2010/main" val="2164374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0717"/>
            <a:ext cx="8229600" cy="4525963"/>
          </a:xfrm>
        </p:spPr>
        <p:txBody>
          <a:bodyPr>
            <a:normAutofit/>
          </a:bodyPr>
          <a:lstStyle/>
          <a:p>
            <a:pPr marL="0" indent="0">
              <a:buNone/>
            </a:pPr>
            <a:r>
              <a:rPr lang="en-IN" sz="2400" b="1" dirty="0" smtClean="0"/>
              <a:t>Test Planning : </a:t>
            </a:r>
          </a:p>
          <a:p>
            <a:pPr marL="0" indent="0">
              <a:buNone/>
            </a:pPr>
            <a:r>
              <a:rPr lang="en-IN" sz="2400" b="1" dirty="0" smtClean="0"/>
              <a:t>	</a:t>
            </a:r>
            <a:r>
              <a:rPr lang="en-US" sz="2400" b="1" dirty="0" smtClean="0"/>
              <a:t>Objective:</a:t>
            </a:r>
            <a:r>
              <a:rPr lang="en-US" sz="2400" dirty="0" smtClean="0"/>
              <a:t> Develop a plan for the testing process.</a:t>
            </a:r>
          </a:p>
          <a:p>
            <a:pPr marL="0" indent="0">
              <a:buNone/>
            </a:pPr>
            <a:r>
              <a:rPr lang="en-US" sz="2400" b="1" dirty="0" smtClean="0"/>
              <a:t>	Activities:</a:t>
            </a:r>
            <a:r>
              <a:rPr lang="en-US" sz="2400" dirty="0" smtClean="0"/>
              <a:t> Create a test plan, define the scope, 	objectives, resources, schedule, and environment, 	and 	determine the roles and responsibilities.</a:t>
            </a:r>
            <a:endParaRPr lang="en-IN" sz="2400" b="1" dirty="0" smtClean="0"/>
          </a:p>
          <a:p>
            <a:pPr marL="0" indent="0">
              <a:buNone/>
            </a:pPr>
            <a:endParaRPr lang="en-IN" sz="2400" dirty="0" smtClean="0"/>
          </a:p>
          <a:p>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848455573"/>
              </p:ext>
            </p:extLst>
          </p:nvPr>
        </p:nvGraphicFramePr>
        <p:xfrm>
          <a:off x="611560" y="2276872"/>
          <a:ext cx="7848872" cy="2091040"/>
        </p:xfrm>
        <a:graphic>
          <a:graphicData uri="http://schemas.openxmlformats.org/drawingml/2006/table">
            <a:tbl>
              <a:tblPr firstRow="1" bandRow="1">
                <a:tableStyleId>{5C22544A-7EE6-4342-B048-85BDC9FD1C3A}</a:tableStyleId>
              </a:tblPr>
              <a:tblGrid>
                <a:gridCol w="3924436"/>
                <a:gridCol w="3924436"/>
              </a:tblGrid>
              <a:tr h="370840">
                <a:tc>
                  <a:txBody>
                    <a:bodyPr/>
                    <a:lstStyle/>
                    <a:p>
                      <a:r>
                        <a:rPr lang="en-IN" dirty="0" smtClean="0"/>
                        <a:t>Entry Criteria</a:t>
                      </a:r>
                      <a:endParaRPr lang="en-IN" dirty="0"/>
                    </a:p>
                  </a:txBody>
                  <a:tcPr/>
                </a:tc>
                <a:tc>
                  <a:txBody>
                    <a:bodyPr/>
                    <a:lstStyle/>
                    <a:p>
                      <a:r>
                        <a:rPr lang="en-IN" dirty="0" smtClean="0"/>
                        <a:t>Exit Criteria</a:t>
                      </a:r>
                      <a:endParaRPr lang="en-IN" dirty="0"/>
                    </a:p>
                  </a:txBody>
                  <a:tcPr/>
                </a:tc>
              </a:tr>
              <a:tr h="709280">
                <a:tc>
                  <a:txBody>
                    <a:bodyPr/>
                    <a:lstStyle/>
                    <a:p>
                      <a:r>
                        <a:rPr lang="en-IN" dirty="0" smtClean="0"/>
                        <a:t>Approved requirement analysis documents.</a:t>
                      </a:r>
                      <a:endParaRPr lang="en-IN" dirty="0"/>
                    </a:p>
                  </a:txBody>
                  <a:tcPr/>
                </a:tc>
                <a:tc>
                  <a:txBody>
                    <a:bodyPr/>
                    <a:lstStyle/>
                    <a:p>
                      <a:r>
                        <a:rPr lang="en-US" dirty="0" smtClean="0"/>
                        <a:t>Test plan document is created and approved</a:t>
                      </a:r>
                      <a:endParaRPr lang="en-IN" dirty="0"/>
                    </a:p>
                  </a:txBody>
                  <a:tcPr/>
                </a:tc>
              </a:tr>
              <a:tr h="370840">
                <a:tc>
                  <a:txBody>
                    <a:bodyPr/>
                    <a:lstStyle/>
                    <a:p>
                      <a:r>
                        <a:rPr lang="en-IN" dirty="0" smtClean="0"/>
                        <a:t>Availability of the RTM</a:t>
                      </a:r>
                      <a:endParaRPr lang="en-IN" dirty="0"/>
                    </a:p>
                  </a:txBody>
                  <a:tcPr/>
                </a:tc>
                <a:tc>
                  <a:txBody>
                    <a:bodyPr/>
                    <a:lstStyle/>
                    <a:p>
                      <a:r>
                        <a:rPr lang="en-IN" dirty="0" smtClean="0"/>
                        <a:t>Test strategy is defined.</a:t>
                      </a:r>
                      <a:endParaRPr lang="en-IN" dirty="0"/>
                    </a:p>
                  </a:txBody>
                  <a:tcPr/>
                </a:tc>
              </a:tr>
              <a:tr h="370840">
                <a:tc>
                  <a:txBody>
                    <a:bodyPr/>
                    <a:lstStyle/>
                    <a:p>
                      <a:r>
                        <a:rPr lang="en-US" dirty="0" smtClean="0"/>
                        <a:t>Initial risk assessment is completed</a:t>
                      </a:r>
                      <a:endParaRPr lang="en-IN" dirty="0"/>
                    </a:p>
                  </a:txBody>
                  <a:tcPr/>
                </a:tc>
                <a:tc>
                  <a:txBody>
                    <a:bodyPr/>
                    <a:lstStyle/>
                    <a:p>
                      <a:r>
                        <a:rPr lang="en-US" dirty="0" smtClean="0"/>
                        <a:t>Effort estimation and scheduling are done</a:t>
                      </a:r>
                      <a:endParaRPr lang="en-IN" dirty="0"/>
                    </a:p>
                  </a:txBody>
                  <a:tcPr/>
                </a:tc>
              </a:tr>
            </a:tbl>
          </a:graphicData>
        </a:graphic>
      </p:graphicFrame>
    </p:spTree>
    <p:extLst>
      <p:ext uri="{BB962C8B-B14F-4D97-AF65-F5344CB8AC3E}">
        <p14:creationId xmlns:p14="http://schemas.microsoft.com/office/powerpoint/2010/main" val="2647906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229600" cy="4525963"/>
          </a:xfrm>
        </p:spPr>
        <p:txBody>
          <a:bodyPr>
            <a:noAutofit/>
          </a:bodyPr>
          <a:lstStyle/>
          <a:p>
            <a:pPr marL="0" indent="0">
              <a:buNone/>
            </a:pPr>
            <a:r>
              <a:rPr lang="en-IN" sz="2400" b="1" dirty="0" smtClean="0"/>
              <a:t>Test case Development:</a:t>
            </a:r>
          </a:p>
          <a:p>
            <a:pPr marL="0" indent="0">
              <a:buNone/>
            </a:pPr>
            <a:r>
              <a:rPr lang="en-IN" sz="2400" dirty="0" smtClean="0"/>
              <a:t>	</a:t>
            </a:r>
            <a:r>
              <a:rPr lang="en-US" sz="2400" b="1" dirty="0" smtClean="0"/>
              <a:t>Objective:</a:t>
            </a:r>
            <a:r>
              <a:rPr lang="en-US" sz="2400" dirty="0" smtClean="0"/>
              <a:t> Write detailed test cases based on the 	requirements.</a:t>
            </a:r>
          </a:p>
          <a:p>
            <a:pPr marL="0" indent="0">
              <a:buNone/>
            </a:pPr>
            <a:r>
              <a:rPr lang="en-US" sz="2400" b="1" dirty="0" smtClean="0"/>
              <a:t>	Activities:</a:t>
            </a:r>
            <a:r>
              <a:rPr lang="en-US" sz="2400" dirty="0" smtClean="0"/>
              <a:t> Develop test cases, prepare test data, and 	prioritize tests. Ensure that the test cases cover all the 	functional and non-functional requirements.</a:t>
            </a:r>
          </a:p>
          <a:p>
            <a:pPr marL="0" indent="0">
              <a:buNone/>
            </a:pPr>
            <a:endParaRPr lang="en-I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557736779"/>
              </p:ext>
            </p:extLst>
          </p:nvPr>
        </p:nvGraphicFramePr>
        <p:xfrm>
          <a:off x="971600" y="3501008"/>
          <a:ext cx="7560840" cy="2952328"/>
        </p:xfrm>
        <a:graphic>
          <a:graphicData uri="http://schemas.openxmlformats.org/drawingml/2006/table">
            <a:tbl>
              <a:tblPr firstRow="1" bandRow="1">
                <a:tableStyleId>{5C22544A-7EE6-4342-B048-85BDC9FD1C3A}</a:tableStyleId>
              </a:tblPr>
              <a:tblGrid>
                <a:gridCol w="3780420"/>
                <a:gridCol w="3780420"/>
              </a:tblGrid>
              <a:tr h="477871">
                <a:tc>
                  <a:txBody>
                    <a:bodyPr/>
                    <a:lstStyle/>
                    <a:p>
                      <a:r>
                        <a:rPr lang="en-IN" dirty="0" smtClean="0"/>
                        <a:t>Entry Criteria</a:t>
                      </a:r>
                      <a:endParaRPr lang="en-IN" dirty="0"/>
                    </a:p>
                  </a:txBody>
                  <a:tcPr/>
                </a:tc>
                <a:tc>
                  <a:txBody>
                    <a:bodyPr/>
                    <a:lstStyle/>
                    <a:p>
                      <a:r>
                        <a:rPr lang="en-IN" dirty="0" smtClean="0"/>
                        <a:t>Exit Criteria</a:t>
                      </a:r>
                      <a:endParaRPr lang="en-IN" dirty="0"/>
                    </a:p>
                  </a:txBody>
                  <a:tcPr/>
                </a:tc>
              </a:tr>
              <a:tr h="824819">
                <a:tc>
                  <a:txBody>
                    <a:bodyPr/>
                    <a:lstStyle/>
                    <a:p>
                      <a:r>
                        <a:rPr lang="en-IN" dirty="0" smtClean="0"/>
                        <a:t>Approved test plan document</a:t>
                      </a:r>
                      <a:endParaRPr lang="en-IN" dirty="0"/>
                    </a:p>
                  </a:txBody>
                  <a:tcPr/>
                </a:tc>
                <a:tc>
                  <a:txBody>
                    <a:bodyPr/>
                    <a:lstStyle/>
                    <a:p>
                      <a:r>
                        <a:rPr lang="en-US" dirty="0" smtClean="0"/>
                        <a:t>Test cases are written, reviewed, and approved</a:t>
                      </a:r>
                      <a:endParaRPr lang="en-IN" dirty="0"/>
                    </a:p>
                  </a:txBody>
                  <a:tcPr/>
                </a:tc>
              </a:tr>
              <a:tr h="824819">
                <a:tc>
                  <a:txBody>
                    <a:bodyPr/>
                    <a:lstStyle/>
                    <a:p>
                      <a:r>
                        <a:rPr lang="en-US" dirty="0" smtClean="0"/>
                        <a:t>Clear and detailed test requirements</a:t>
                      </a:r>
                      <a:endParaRPr lang="en-IN" dirty="0"/>
                    </a:p>
                  </a:txBody>
                  <a:tcPr/>
                </a:tc>
                <a:tc>
                  <a:txBody>
                    <a:bodyPr/>
                    <a:lstStyle/>
                    <a:p>
                      <a:r>
                        <a:rPr lang="en-US" dirty="0" smtClean="0"/>
                        <a:t>Test data is prepared and validated</a:t>
                      </a:r>
                      <a:endParaRPr lang="en-IN" dirty="0"/>
                    </a:p>
                  </a:txBody>
                  <a:tcPr/>
                </a:tc>
              </a:tr>
              <a:tr h="824819">
                <a:tc>
                  <a:txBody>
                    <a:bodyPr/>
                    <a:lstStyle/>
                    <a:p>
                      <a:endParaRPr lang="en-IN"/>
                    </a:p>
                  </a:txBody>
                  <a:tcPr/>
                </a:tc>
                <a:tc>
                  <a:txBody>
                    <a:bodyPr/>
                    <a:lstStyle/>
                    <a:p>
                      <a:r>
                        <a:rPr lang="en-US" dirty="0" smtClean="0"/>
                        <a:t>Test cases are mapped to requirements in the RTM</a:t>
                      </a:r>
                      <a:endParaRPr lang="en-IN" dirty="0"/>
                    </a:p>
                  </a:txBody>
                  <a:tcPr/>
                </a:tc>
              </a:tr>
            </a:tbl>
          </a:graphicData>
        </a:graphic>
      </p:graphicFrame>
    </p:spTree>
    <p:extLst>
      <p:ext uri="{BB962C8B-B14F-4D97-AF65-F5344CB8AC3E}">
        <p14:creationId xmlns:p14="http://schemas.microsoft.com/office/powerpoint/2010/main" val="131406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sz="2400" b="1" dirty="0" smtClean="0"/>
              <a:t>Error</a:t>
            </a:r>
            <a:r>
              <a:rPr lang="en-IN" sz="2400" dirty="0" smtClean="0"/>
              <a:t>: Human mistakes</a:t>
            </a:r>
          </a:p>
          <a:p>
            <a:r>
              <a:rPr lang="en-IN" sz="2400" b="1" dirty="0" smtClean="0"/>
              <a:t>Bug</a:t>
            </a:r>
            <a:r>
              <a:rPr lang="en-IN" sz="2400" dirty="0" smtClean="0"/>
              <a:t> : Deviations from expected behaviour to 	actual behaviour</a:t>
            </a:r>
          </a:p>
          <a:p>
            <a:pPr lvl="3"/>
            <a:r>
              <a:rPr lang="en-IN" sz="2400" dirty="0" smtClean="0"/>
              <a:t>Ex: login (with valid UN and PW not able to login)</a:t>
            </a:r>
          </a:p>
          <a:p>
            <a:pPr marL="342900" lvl="3" indent="-342900">
              <a:buFont typeface="Arial" pitchFamily="34" charset="0"/>
              <a:buChar char="•"/>
            </a:pPr>
            <a:r>
              <a:rPr lang="en-IN" sz="2400" b="1" dirty="0"/>
              <a:t>Failure</a:t>
            </a:r>
            <a:r>
              <a:rPr lang="en-IN" sz="2400" dirty="0"/>
              <a:t>: Deviations identified by end user while using </a:t>
            </a:r>
            <a:r>
              <a:rPr lang="en-IN" sz="2400" dirty="0" smtClean="0"/>
              <a:t>system.</a:t>
            </a:r>
          </a:p>
          <a:p>
            <a:pPr marL="800100" lvl="4" indent="-342900">
              <a:buFont typeface="Arial" pitchFamily="34" charset="0"/>
              <a:buChar char="•"/>
            </a:pPr>
            <a:r>
              <a:rPr lang="en-IN" sz="2400" dirty="0" smtClean="0"/>
              <a:t>Ex : Very in test environment</a:t>
            </a:r>
            <a:endParaRPr lang="en-IN" sz="2400" dirty="0"/>
          </a:p>
          <a:p>
            <a:pPr marL="342900" lvl="3" indent="-342900">
              <a:buFont typeface="Arial" pitchFamily="34" charset="0"/>
              <a:buChar char="•"/>
            </a:pPr>
            <a:r>
              <a:rPr lang="en-IN" sz="2400" b="1" dirty="0" smtClean="0"/>
              <a:t>Why S/W has bugs?</a:t>
            </a:r>
          </a:p>
          <a:p>
            <a:pPr marL="1714500" lvl="6" indent="-342900"/>
            <a:r>
              <a:rPr lang="en-IN" sz="2400" dirty="0" err="1" smtClean="0"/>
              <a:t>S.w</a:t>
            </a:r>
            <a:r>
              <a:rPr lang="en-IN" sz="2400" dirty="0" smtClean="0"/>
              <a:t> complexity </a:t>
            </a:r>
          </a:p>
          <a:p>
            <a:pPr marL="1714500" lvl="6" indent="-342900"/>
            <a:r>
              <a:rPr lang="en-IN" sz="2400" dirty="0" smtClean="0"/>
              <a:t>Miscommunication</a:t>
            </a:r>
          </a:p>
          <a:p>
            <a:pPr marL="1714500" lvl="6" indent="-342900"/>
            <a:r>
              <a:rPr lang="en-IN" sz="2400" dirty="0" smtClean="0"/>
              <a:t>Programming error</a:t>
            </a:r>
          </a:p>
          <a:p>
            <a:pPr marL="1714500" lvl="6" indent="-342900"/>
            <a:r>
              <a:rPr lang="en-IN" sz="2400" dirty="0" smtClean="0"/>
              <a:t>Change in requirement </a:t>
            </a:r>
          </a:p>
          <a:p>
            <a:pPr marL="1714500" lvl="6" indent="-342900"/>
            <a:r>
              <a:rPr lang="en-IN" sz="2400" dirty="0" smtClean="0"/>
              <a:t>Lack of skilled testers</a:t>
            </a:r>
          </a:p>
          <a:p>
            <a:pPr marL="800100" lvl="4" indent="-342900">
              <a:buFont typeface="Arial" pitchFamily="34" charset="0"/>
              <a:buChar char="•"/>
            </a:pPr>
            <a:endParaRPr lang="en-IN" sz="2400" dirty="0" smtClean="0"/>
          </a:p>
          <a:p>
            <a:pPr marL="342900" lvl="3" indent="-342900">
              <a:buFont typeface="Arial" pitchFamily="34" charset="0"/>
              <a:buChar char="•"/>
            </a:pPr>
            <a:endParaRPr lang="en-IN" sz="2400" dirty="0" smtClean="0"/>
          </a:p>
        </p:txBody>
      </p:sp>
    </p:spTree>
    <p:extLst>
      <p:ext uri="{BB962C8B-B14F-4D97-AF65-F5344CB8AC3E}">
        <p14:creationId xmlns:p14="http://schemas.microsoft.com/office/powerpoint/2010/main" val="3152134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229600" cy="4525963"/>
          </a:xfrm>
        </p:spPr>
        <p:txBody>
          <a:bodyPr>
            <a:normAutofit/>
          </a:bodyPr>
          <a:lstStyle/>
          <a:p>
            <a:pPr marL="0" indent="0">
              <a:buNone/>
            </a:pPr>
            <a:r>
              <a:rPr lang="en-IN" sz="2400" b="1" dirty="0" smtClean="0"/>
              <a:t>Environment Set</a:t>
            </a:r>
            <a:r>
              <a:rPr lang="en-IN" sz="2400" dirty="0" smtClean="0"/>
              <a:t> : </a:t>
            </a:r>
          </a:p>
          <a:p>
            <a:pPr marL="0" indent="0">
              <a:buNone/>
            </a:pPr>
            <a:r>
              <a:rPr lang="en-IN" sz="2400" b="1" dirty="0" smtClean="0"/>
              <a:t>	</a:t>
            </a:r>
            <a:r>
              <a:rPr lang="en-US" sz="2400" b="1" dirty="0" smtClean="0"/>
              <a:t>Objective:</a:t>
            </a:r>
            <a:r>
              <a:rPr lang="en-US" sz="2400" dirty="0" smtClean="0"/>
              <a:t> Set up the environment where testing will 	take place.</a:t>
            </a:r>
          </a:p>
          <a:p>
            <a:pPr marL="0" indent="0">
              <a:buNone/>
            </a:pPr>
            <a:r>
              <a:rPr lang="en-US" sz="2400" b="1" dirty="0" smtClean="0"/>
              <a:t>	Activities:</a:t>
            </a:r>
            <a:r>
              <a:rPr lang="en-US" sz="2400" dirty="0" smtClean="0"/>
              <a:t> Prepare hardware and software resources, 	configure the environment, and install necessary tools. 	Ensure that the environment mimics the production 	setting.</a:t>
            </a:r>
            <a:endParaRPr lang="en-IN" sz="2400" dirty="0" smtClean="0"/>
          </a:p>
          <a:p>
            <a:endParaRPr lang="en-IN" sz="2400" dirty="0" smtClean="0"/>
          </a:p>
          <a:p>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4246125321"/>
              </p:ext>
            </p:extLst>
          </p:nvPr>
        </p:nvGraphicFramePr>
        <p:xfrm>
          <a:off x="395536" y="3140968"/>
          <a:ext cx="8424936" cy="1752600"/>
        </p:xfrm>
        <a:graphic>
          <a:graphicData uri="http://schemas.openxmlformats.org/drawingml/2006/table">
            <a:tbl>
              <a:tblPr firstRow="1" bandRow="1">
                <a:tableStyleId>{5C22544A-7EE6-4342-B048-85BDC9FD1C3A}</a:tableStyleId>
              </a:tblPr>
              <a:tblGrid>
                <a:gridCol w="4212468"/>
                <a:gridCol w="4212468"/>
              </a:tblGrid>
              <a:tr h="370840">
                <a:tc>
                  <a:txBody>
                    <a:bodyPr/>
                    <a:lstStyle/>
                    <a:p>
                      <a:r>
                        <a:rPr lang="en-IN" dirty="0" smtClean="0"/>
                        <a:t>Entry Criteria</a:t>
                      </a:r>
                      <a:endParaRPr lang="en-IN" dirty="0"/>
                    </a:p>
                  </a:txBody>
                  <a:tcPr/>
                </a:tc>
                <a:tc>
                  <a:txBody>
                    <a:bodyPr/>
                    <a:lstStyle/>
                    <a:p>
                      <a:r>
                        <a:rPr lang="en-IN" dirty="0" smtClean="0"/>
                        <a:t>Exit Criteria</a:t>
                      </a:r>
                      <a:endParaRPr lang="en-IN" dirty="0"/>
                    </a:p>
                  </a:txBody>
                  <a:tcPr/>
                </a:tc>
              </a:tr>
              <a:tr h="370840">
                <a:tc>
                  <a:txBody>
                    <a:bodyPr/>
                    <a:lstStyle/>
                    <a:p>
                      <a:r>
                        <a:rPr lang="en-US" dirty="0" smtClean="0"/>
                        <a:t>Test environment setup plan is ready</a:t>
                      </a:r>
                      <a:endParaRPr lang="en-IN" dirty="0"/>
                    </a:p>
                  </a:txBody>
                  <a:tcPr/>
                </a:tc>
                <a:tc>
                  <a:txBody>
                    <a:bodyPr/>
                    <a:lstStyle/>
                    <a:p>
                      <a:r>
                        <a:rPr lang="en-US" dirty="0" smtClean="0"/>
                        <a:t>Test environment is configured and ready.</a:t>
                      </a:r>
                      <a:endParaRPr lang="en-IN" dirty="0"/>
                    </a:p>
                  </a:txBody>
                  <a:tcPr/>
                </a:tc>
              </a:tr>
              <a:tr h="370840">
                <a:tc>
                  <a:txBody>
                    <a:bodyPr/>
                    <a:lstStyle/>
                    <a:p>
                      <a:r>
                        <a:rPr lang="en-US" dirty="0" smtClean="0"/>
                        <a:t>Necessary hardware and software resources are available</a:t>
                      </a:r>
                      <a:endParaRPr lang="en-IN" dirty="0"/>
                    </a:p>
                  </a:txBody>
                  <a:tcPr/>
                </a:tc>
                <a:tc>
                  <a:txBody>
                    <a:bodyPr/>
                    <a:lstStyle/>
                    <a:p>
                      <a:r>
                        <a:rPr lang="en-US" dirty="0" smtClean="0"/>
                        <a:t>Environment is validated and meets the requirements</a:t>
                      </a:r>
                      <a:endParaRPr lang="en-IN" dirty="0"/>
                    </a:p>
                  </a:txBody>
                  <a:tcPr/>
                </a:tc>
              </a:tr>
              <a:tr h="370840">
                <a:tc>
                  <a:txBody>
                    <a:bodyPr/>
                    <a:lstStyle/>
                    <a:p>
                      <a:r>
                        <a:rPr lang="en-IN" dirty="0" smtClean="0"/>
                        <a:t>Test data is prepared</a:t>
                      </a:r>
                      <a:endParaRPr lang="en-IN" dirty="0"/>
                    </a:p>
                  </a:txBody>
                  <a:tcPr/>
                </a:tc>
                <a:tc>
                  <a:txBody>
                    <a:bodyPr/>
                    <a:lstStyle/>
                    <a:p>
                      <a:r>
                        <a:rPr lang="en-US" dirty="0" smtClean="0"/>
                        <a:t>Test environment is stable and accessible</a:t>
                      </a:r>
                      <a:endParaRPr lang="en-IN" dirty="0"/>
                    </a:p>
                  </a:txBody>
                  <a:tcPr/>
                </a:tc>
              </a:tr>
            </a:tbl>
          </a:graphicData>
        </a:graphic>
      </p:graphicFrame>
    </p:spTree>
    <p:extLst>
      <p:ext uri="{BB962C8B-B14F-4D97-AF65-F5344CB8AC3E}">
        <p14:creationId xmlns:p14="http://schemas.microsoft.com/office/powerpoint/2010/main" val="657841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229600" cy="4525963"/>
          </a:xfrm>
        </p:spPr>
        <p:txBody>
          <a:bodyPr>
            <a:normAutofit/>
          </a:bodyPr>
          <a:lstStyle/>
          <a:p>
            <a:pPr marL="0" indent="0">
              <a:buNone/>
            </a:pPr>
            <a:r>
              <a:rPr lang="en-IN" sz="2400" b="1" dirty="0" smtClean="0"/>
              <a:t>Test Execution : </a:t>
            </a:r>
          </a:p>
          <a:p>
            <a:pPr marL="0" indent="0">
              <a:buNone/>
            </a:pPr>
            <a:r>
              <a:rPr lang="en-IN" sz="2400" b="1" dirty="0"/>
              <a:t>	</a:t>
            </a:r>
            <a:r>
              <a:rPr lang="en-US" sz="2400" b="1" dirty="0" smtClean="0"/>
              <a:t>Objective:</a:t>
            </a:r>
            <a:r>
              <a:rPr lang="en-US" sz="2400" dirty="0" smtClean="0"/>
              <a:t> Execute the test cases and identify 	defects.</a:t>
            </a:r>
          </a:p>
          <a:p>
            <a:pPr marL="0" indent="0">
              <a:buNone/>
            </a:pPr>
            <a:r>
              <a:rPr lang="en-US" sz="2400" b="1" dirty="0"/>
              <a:t>	</a:t>
            </a:r>
            <a:r>
              <a:rPr lang="en-US" sz="2400" b="1" dirty="0" smtClean="0"/>
              <a:t>Activities:</a:t>
            </a:r>
            <a:r>
              <a:rPr lang="en-US" sz="2400" dirty="0" smtClean="0"/>
              <a:t> Run the tests according to the plan, record the 	outcomes, and log defects if any issues are found. 	Compare actual results with expected outcomes.</a:t>
            </a:r>
          </a:p>
          <a:p>
            <a:pPr marL="0" indent="0">
              <a:buNone/>
            </a:pPr>
            <a:endParaRPr lang="en-IN" sz="2400" dirty="0" smtClean="0"/>
          </a:p>
          <a:p>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1904536299"/>
              </p:ext>
            </p:extLst>
          </p:nvPr>
        </p:nvGraphicFramePr>
        <p:xfrm>
          <a:off x="539552" y="2852936"/>
          <a:ext cx="8352928" cy="3672408"/>
        </p:xfrm>
        <a:graphic>
          <a:graphicData uri="http://schemas.openxmlformats.org/drawingml/2006/table">
            <a:tbl>
              <a:tblPr firstRow="1" bandRow="1">
                <a:tableStyleId>{5C22544A-7EE6-4342-B048-85BDC9FD1C3A}</a:tableStyleId>
              </a:tblPr>
              <a:tblGrid>
                <a:gridCol w="4176464"/>
                <a:gridCol w="4176464"/>
              </a:tblGrid>
              <a:tr h="464620">
                <a:tc>
                  <a:txBody>
                    <a:bodyPr/>
                    <a:lstStyle/>
                    <a:p>
                      <a:r>
                        <a:rPr lang="en-IN" dirty="0" smtClean="0"/>
                        <a:t>Entry Criteria</a:t>
                      </a:r>
                      <a:endParaRPr lang="en-IN" dirty="0"/>
                    </a:p>
                  </a:txBody>
                  <a:tcPr/>
                </a:tc>
                <a:tc>
                  <a:txBody>
                    <a:bodyPr/>
                    <a:lstStyle/>
                    <a:p>
                      <a:r>
                        <a:rPr lang="en-IN" dirty="0" smtClean="0"/>
                        <a:t>Exit Criteria</a:t>
                      </a:r>
                      <a:endParaRPr lang="en-IN" dirty="0"/>
                    </a:p>
                  </a:txBody>
                  <a:tcPr/>
                </a:tc>
              </a:tr>
              <a:tr h="801947">
                <a:tc>
                  <a:txBody>
                    <a:bodyPr/>
                    <a:lstStyle/>
                    <a:p>
                      <a:r>
                        <a:rPr lang="en-US" dirty="0" smtClean="0"/>
                        <a:t>Test cases and test data are ready</a:t>
                      </a:r>
                      <a:endParaRPr lang="en-IN" dirty="0"/>
                    </a:p>
                  </a:txBody>
                  <a:tcPr/>
                </a:tc>
                <a:tc>
                  <a:txBody>
                    <a:bodyPr/>
                    <a:lstStyle/>
                    <a:p>
                      <a:r>
                        <a:rPr lang="en-US" dirty="0" smtClean="0"/>
                        <a:t>All planned test cases are executed</a:t>
                      </a:r>
                      <a:endParaRPr lang="en-IN" dirty="0"/>
                    </a:p>
                  </a:txBody>
                  <a:tcPr/>
                </a:tc>
              </a:tr>
              <a:tr h="801947">
                <a:tc>
                  <a:txBody>
                    <a:bodyPr/>
                    <a:lstStyle/>
                    <a:p>
                      <a:r>
                        <a:rPr lang="en-US" dirty="0" smtClean="0"/>
                        <a:t>Test environment is set up and validated</a:t>
                      </a:r>
                      <a:endParaRPr lang="en-IN" dirty="0"/>
                    </a:p>
                  </a:txBody>
                  <a:tcPr/>
                </a:tc>
                <a:tc>
                  <a:txBody>
                    <a:bodyPr/>
                    <a:lstStyle/>
                    <a:p>
                      <a:r>
                        <a:rPr lang="en-US" dirty="0" smtClean="0"/>
                        <a:t>All defects are logged and reported</a:t>
                      </a:r>
                      <a:endParaRPr lang="en-IN" dirty="0"/>
                    </a:p>
                  </a:txBody>
                  <a:tcPr/>
                </a:tc>
              </a:tr>
              <a:tr h="801947">
                <a:tc>
                  <a:txBody>
                    <a:bodyPr/>
                    <a:lstStyle/>
                    <a:p>
                      <a:r>
                        <a:rPr lang="en-US" dirty="0" smtClean="0"/>
                        <a:t>Test plan and test cases are approved</a:t>
                      </a:r>
                      <a:endParaRPr lang="en-IN" dirty="0"/>
                    </a:p>
                  </a:txBody>
                  <a:tcPr/>
                </a:tc>
                <a:tc>
                  <a:txBody>
                    <a:bodyPr/>
                    <a:lstStyle/>
                    <a:p>
                      <a:r>
                        <a:rPr lang="en-US" dirty="0" smtClean="0"/>
                        <a:t>Test execution results are documented</a:t>
                      </a:r>
                      <a:endParaRPr lang="en-IN" dirty="0"/>
                    </a:p>
                  </a:txBody>
                  <a:tcPr/>
                </a:tc>
              </a:tr>
              <a:tr h="801947">
                <a:tc>
                  <a:txBody>
                    <a:bodyPr/>
                    <a:lstStyle/>
                    <a:p>
                      <a:endParaRPr lang="en-IN" dirty="0"/>
                    </a:p>
                  </a:txBody>
                  <a:tcPr/>
                </a:tc>
                <a:tc>
                  <a:txBody>
                    <a:bodyPr/>
                    <a:lstStyle/>
                    <a:p>
                      <a:r>
                        <a:rPr lang="en-US" dirty="0" smtClean="0"/>
                        <a:t>Retesting and regression testing are completed</a:t>
                      </a:r>
                      <a:endParaRPr lang="en-IN" dirty="0"/>
                    </a:p>
                  </a:txBody>
                  <a:tcPr/>
                </a:tc>
              </a:tr>
            </a:tbl>
          </a:graphicData>
        </a:graphic>
      </p:graphicFrame>
    </p:spTree>
    <p:extLst>
      <p:ext uri="{BB962C8B-B14F-4D97-AF65-F5344CB8AC3E}">
        <p14:creationId xmlns:p14="http://schemas.microsoft.com/office/powerpoint/2010/main" val="3558919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640960" cy="6741368"/>
          </a:xfrm>
        </p:spPr>
        <p:txBody>
          <a:bodyPr>
            <a:normAutofit/>
          </a:bodyPr>
          <a:lstStyle/>
          <a:p>
            <a:pPr marL="0" indent="0">
              <a:buNone/>
            </a:pPr>
            <a:r>
              <a:rPr lang="en-IN" sz="2400" b="1" dirty="0" smtClean="0"/>
              <a:t>Test Cycle closure : </a:t>
            </a:r>
          </a:p>
          <a:p>
            <a:pPr lvl="1"/>
            <a:r>
              <a:rPr lang="en-US" sz="2400" b="1" dirty="0" smtClean="0"/>
              <a:t>Objective:</a:t>
            </a:r>
            <a:r>
              <a:rPr lang="en-US" sz="2400" dirty="0" smtClean="0"/>
              <a:t> Conclude the testing process and ensure everything is in order.</a:t>
            </a:r>
          </a:p>
          <a:p>
            <a:pPr lvl="1"/>
            <a:r>
              <a:rPr lang="en-US" sz="2400" b="1" dirty="0" smtClean="0"/>
              <a:t>Activities:</a:t>
            </a:r>
            <a:r>
              <a:rPr lang="en-US" sz="2400" dirty="0" smtClean="0"/>
              <a:t> Analyze test results, document the testing process, prepare test closure reports, and confirm that all test cases are executed. Review and evaluate the testing process for future improvements.</a:t>
            </a:r>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1800" dirty="0" smtClean="0"/>
          </a:p>
          <a:p>
            <a:pPr lvl="1"/>
            <a:r>
              <a:rPr lang="en-US" sz="1800" dirty="0" smtClean="0"/>
              <a:t>Entry and exit criteria help ensure that each phase of the STLC is completed properly before moving on to the next, improving the overall quality of the testing process.</a:t>
            </a:r>
            <a:endParaRPr lang="en-IN" sz="1800" dirty="0" smtClean="0"/>
          </a:p>
          <a:p>
            <a:pPr lvl="1"/>
            <a:endParaRPr lang="en-US" sz="2400" dirty="0"/>
          </a:p>
          <a:p>
            <a:pPr lvl="1"/>
            <a:endParaRPr lang="en-US" sz="2400" dirty="0" smtClean="0"/>
          </a:p>
          <a:p>
            <a:pPr marL="457200" lvl="1" indent="0">
              <a:buNone/>
            </a:pPr>
            <a:endParaRPr lang="en-US" sz="2400" dirty="0" smtClean="0"/>
          </a:p>
          <a:p>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152960535"/>
              </p:ext>
            </p:extLst>
          </p:nvPr>
        </p:nvGraphicFramePr>
        <p:xfrm>
          <a:off x="179512" y="2924944"/>
          <a:ext cx="8576806" cy="2926080"/>
        </p:xfrm>
        <a:graphic>
          <a:graphicData uri="http://schemas.openxmlformats.org/drawingml/2006/table">
            <a:tbl>
              <a:tblPr firstRow="1" bandRow="1">
                <a:tableStyleId>{5C22544A-7EE6-4342-B048-85BDC9FD1C3A}</a:tableStyleId>
              </a:tblPr>
              <a:tblGrid>
                <a:gridCol w="4288403"/>
                <a:gridCol w="4288403"/>
              </a:tblGrid>
              <a:tr h="361730">
                <a:tc>
                  <a:txBody>
                    <a:bodyPr/>
                    <a:lstStyle/>
                    <a:p>
                      <a:r>
                        <a:rPr lang="en-IN" dirty="0" smtClean="0"/>
                        <a:t>Entry Criteria</a:t>
                      </a:r>
                      <a:endParaRPr lang="en-IN" dirty="0"/>
                    </a:p>
                  </a:txBody>
                  <a:tcPr/>
                </a:tc>
                <a:tc>
                  <a:txBody>
                    <a:bodyPr/>
                    <a:lstStyle/>
                    <a:p>
                      <a:r>
                        <a:rPr lang="en-IN" dirty="0" smtClean="0"/>
                        <a:t>Exit Criteria</a:t>
                      </a:r>
                      <a:endParaRPr lang="en-IN" dirty="0"/>
                    </a:p>
                  </a:txBody>
                  <a:tcPr/>
                </a:tc>
              </a:tr>
              <a:tr h="624356">
                <a:tc>
                  <a:txBody>
                    <a:bodyPr/>
                    <a:lstStyle/>
                    <a:p>
                      <a:r>
                        <a:rPr lang="en-IN" dirty="0" smtClean="0"/>
                        <a:t>Completion of test execution</a:t>
                      </a:r>
                      <a:endParaRPr lang="en-IN" dirty="0"/>
                    </a:p>
                  </a:txBody>
                  <a:tcPr/>
                </a:tc>
                <a:tc>
                  <a:txBody>
                    <a:bodyPr/>
                    <a:lstStyle/>
                    <a:p>
                      <a:r>
                        <a:rPr lang="en-US" dirty="0" smtClean="0"/>
                        <a:t>Test closure report is prepared and approved</a:t>
                      </a:r>
                      <a:endParaRPr lang="en-IN" dirty="0"/>
                    </a:p>
                  </a:txBody>
                  <a:tcPr/>
                </a:tc>
              </a:tr>
              <a:tr h="624356">
                <a:tc>
                  <a:txBody>
                    <a:bodyPr/>
                    <a:lstStyle/>
                    <a:p>
                      <a:r>
                        <a:rPr lang="en-US" dirty="0" smtClean="0"/>
                        <a:t>All defects are either resolved or deferred</a:t>
                      </a:r>
                      <a:endParaRPr lang="en-IN" dirty="0"/>
                    </a:p>
                  </a:txBody>
                  <a:tcPr/>
                </a:tc>
                <a:tc>
                  <a:txBody>
                    <a:bodyPr/>
                    <a:lstStyle/>
                    <a:p>
                      <a:r>
                        <a:rPr lang="en-US" dirty="0" smtClean="0"/>
                        <a:t>Lessons learned and process improvement suggestions are documented</a:t>
                      </a:r>
                      <a:endParaRPr lang="en-IN" dirty="0"/>
                    </a:p>
                  </a:txBody>
                  <a:tcPr/>
                </a:tc>
              </a:tr>
              <a:tr h="624356">
                <a:tc>
                  <a:txBody>
                    <a:bodyPr/>
                    <a:lstStyle/>
                    <a:p>
                      <a:r>
                        <a:rPr lang="en-US" dirty="0" smtClean="0"/>
                        <a:t>Test summary reports are prepared</a:t>
                      </a:r>
                      <a:endParaRPr lang="en-IN" dirty="0"/>
                    </a:p>
                  </a:txBody>
                  <a:tcPr/>
                </a:tc>
                <a:tc>
                  <a:txBody>
                    <a:bodyPr/>
                    <a:lstStyle/>
                    <a:p>
                      <a:r>
                        <a:rPr lang="en-US" dirty="0" smtClean="0"/>
                        <a:t>Test artifacts (test cases, test scripts, etc.) are archived for future use</a:t>
                      </a:r>
                      <a:endParaRPr lang="en-IN" dirty="0"/>
                    </a:p>
                  </a:txBody>
                  <a:tcPr/>
                </a:tc>
              </a:tr>
              <a:tr h="624356">
                <a:tc>
                  <a:txBody>
                    <a:bodyPr/>
                    <a:lstStyle/>
                    <a:p>
                      <a:endParaRPr lang="en-IN"/>
                    </a:p>
                  </a:txBody>
                  <a:tcPr/>
                </a:tc>
                <a:tc>
                  <a:txBody>
                    <a:bodyPr/>
                    <a:lstStyle/>
                    <a:p>
                      <a:r>
                        <a:rPr lang="en-US" dirty="0" smtClean="0"/>
                        <a:t>Test metrics and reports are finalized and distributed to stakeholders</a:t>
                      </a:r>
                      <a:endParaRPr lang="en-IN" dirty="0"/>
                    </a:p>
                  </a:txBody>
                  <a:tcPr/>
                </a:tc>
              </a:tr>
            </a:tbl>
          </a:graphicData>
        </a:graphic>
      </p:graphicFrame>
    </p:spTree>
    <p:extLst>
      <p:ext uri="{BB962C8B-B14F-4D97-AF65-F5344CB8AC3E}">
        <p14:creationId xmlns:p14="http://schemas.microsoft.com/office/powerpoint/2010/main" val="526525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Defect Management life cycle</a:t>
            </a:r>
            <a:endParaRPr lang="en-IN" dirty="0"/>
          </a:p>
        </p:txBody>
      </p:sp>
      <p:sp>
        <p:nvSpPr>
          <p:cNvPr id="3" name="Content Placeholder 2"/>
          <p:cNvSpPr>
            <a:spLocks noGrp="1"/>
          </p:cNvSpPr>
          <p:nvPr>
            <p:ph idx="1"/>
          </p:nvPr>
        </p:nvSpPr>
        <p:spPr>
          <a:xfrm>
            <a:off x="251520" y="1274030"/>
            <a:ext cx="9289032" cy="5467338"/>
          </a:xfrm>
        </p:spPr>
        <p:txBody>
          <a:bodyPr/>
          <a:lstStyle/>
          <a:p>
            <a:pPr marL="0" indent="0">
              <a:buNone/>
            </a:pPr>
            <a:r>
              <a:rPr lang="en-IN" dirty="0" smtClean="0"/>
              <a:t>																																									</a:t>
            </a:r>
            <a:r>
              <a:rPr lang="en-IN" sz="1800" dirty="0" smtClean="0"/>
              <a:t>No</a:t>
            </a:r>
            <a:r>
              <a:rPr lang="en-IN" dirty="0" smtClean="0"/>
              <a:t>														</a:t>
            </a:r>
            <a:r>
              <a:rPr lang="en-IN" sz="1800" dirty="0" smtClean="0"/>
              <a:t>Valid         Yes		               No				Fail									</a:t>
            </a:r>
            <a:r>
              <a:rPr lang="en-IN" sz="1800" dirty="0"/>
              <a:t> </a:t>
            </a:r>
            <a:r>
              <a:rPr lang="en-IN" sz="1800" dirty="0" smtClean="0"/>
              <a:t>    	No			Yes	          yes																																															          PASS</a:t>
            </a:r>
            <a:endParaRPr lang="en-IN" sz="1800" dirty="0"/>
          </a:p>
        </p:txBody>
      </p:sp>
      <p:sp>
        <p:nvSpPr>
          <p:cNvPr id="4" name="Rectangle 3"/>
          <p:cNvSpPr/>
          <p:nvPr/>
        </p:nvSpPr>
        <p:spPr>
          <a:xfrm>
            <a:off x="539552" y="1772816"/>
            <a:ext cx="1872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Tester find bug</a:t>
            </a:r>
            <a:endParaRPr lang="en-IN" dirty="0"/>
          </a:p>
        </p:txBody>
      </p:sp>
      <p:sp>
        <p:nvSpPr>
          <p:cNvPr id="7" name="Rectangle 6"/>
          <p:cNvSpPr/>
          <p:nvPr/>
        </p:nvSpPr>
        <p:spPr>
          <a:xfrm>
            <a:off x="566907" y="2692091"/>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Status  New</a:t>
            </a:r>
            <a:endParaRPr lang="en-IN" dirty="0"/>
          </a:p>
        </p:txBody>
      </p:sp>
      <p:sp>
        <p:nvSpPr>
          <p:cNvPr id="8" name="Rectangle 7"/>
          <p:cNvSpPr/>
          <p:nvPr/>
        </p:nvSpPr>
        <p:spPr>
          <a:xfrm>
            <a:off x="607901" y="3376045"/>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Dev</a:t>
            </a:r>
            <a:r>
              <a:rPr lang="en-IN" dirty="0" smtClean="0"/>
              <a:t>, </a:t>
            </a:r>
            <a:r>
              <a:rPr lang="en-IN" dirty="0" err="1" smtClean="0"/>
              <a:t>proj</a:t>
            </a:r>
            <a:r>
              <a:rPr lang="en-IN" dirty="0" smtClean="0"/>
              <a:t> manager analysis the bug</a:t>
            </a:r>
            <a:endParaRPr lang="en-IN" dirty="0"/>
          </a:p>
        </p:txBody>
      </p:sp>
      <p:sp>
        <p:nvSpPr>
          <p:cNvPr id="9" name="Rectangle 8"/>
          <p:cNvSpPr/>
          <p:nvPr/>
        </p:nvSpPr>
        <p:spPr>
          <a:xfrm>
            <a:off x="639432" y="5301208"/>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Status Rejected</a:t>
            </a:r>
            <a:endParaRPr lang="en-IN" dirty="0"/>
          </a:p>
        </p:txBody>
      </p:sp>
      <p:cxnSp>
        <p:nvCxnSpPr>
          <p:cNvPr id="11" name="Straight Arrow Connector 10"/>
          <p:cNvCxnSpPr/>
          <p:nvPr/>
        </p:nvCxnSpPr>
        <p:spPr>
          <a:xfrm>
            <a:off x="1475656" y="3880101"/>
            <a:ext cx="0" cy="412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475656" y="4725144"/>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763688" y="4396817"/>
            <a:ext cx="146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3231720" y="3920469"/>
            <a:ext cx="1412288" cy="100787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Existing</a:t>
            </a:r>
            <a:endParaRPr lang="en-IN" dirty="0"/>
          </a:p>
        </p:txBody>
      </p:sp>
      <p:cxnSp>
        <p:nvCxnSpPr>
          <p:cNvPr id="21" name="Straight Arrow Connector 20"/>
          <p:cNvCxnSpPr/>
          <p:nvPr/>
        </p:nvCxnSpPr>
        <p:spPr>
          <a:xfrm>
            <a:off x="4644008" y="442440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a:xfrm>
            <a:off x="5076056" y="3969869"/>
            <a:ext cx="1412288" cy="100787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Deployed</a:t>
            </a:r>
            <a:endParaRPr lang="en-IN" dirty="0"/>
          </a:p>
        </p:txBody>
      </p:sp>
      <p:sp>
        <p:nvSpPr>
          <p:cNvPr id="23" name="Rectangle 22"/>
          <p:cNvSpPr/>
          <p:nvPr/>
        </p:nvSpPr>
        <p:spPr>
          <a:xfrm>
            <a:off x="4499992" y="1637184"/>
            <a:ext cx="1872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Dev</a:t>
            </a:r>
            <a:r>
              <a:rPr lang="en-IN" dirty="0" smtClean="0"/>
              <a:t> starts fixing bug</a:t>
            </a:r>
            <a:endParaRPr lang="en-IN" dirty="0"/>
          </a:p>
        </p:txBody>
      </p:sp>
      <p:sp>
        <p:nvSpPr>
          <p:cNvPr id="24" name="Rectangle 23"/>
          <p:cNvSpPr/>
          <p:nvPr/>
        </p:nvSpPr>
        <p:spPr>
          <a:xfrm>
            <a:off x="4591578" y="2908115"/>
            <a:ext cx="1872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Assigned</a:t>
            </a:r>
            <a:endParaRPr lang="en-IN" dirty="0"/>
          </a:p>
        </p:txBody>
      </p:sp>
      <p:cxnSp>
        <p:nvCxnSpPr>
          <p:cNvPr id="28" name="Straight Arrow Connector 27"/>
          <p:cNvCxnSpPr/>
          <p:nvPr/>
        </p:nvCxnSpPr>
        <p:spPr>
          <a:xfrm flipV="1">
            <a:off x="5782200" y="3484179"/>
            <a:ext cx="0" cy="436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436096" y="2213248"/>
            <a:ext cx="0" cy="694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929752" y="5453608"/>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Status duplicate</a:t>
            </a:r>
            <a:endParaRPr lang="en-IN" dirty="0"/>
          </a:p>
        </p:txBody>
      </p:sp>
      <p:cxnSp>
        <p:nvCxnSpPr>
          <p:cNvPr id="33" name="Straight Arrow Connector 32"/>
          <p:cNvCxnSpPr>
            <a:stCxn id="19" idx="2"/>
          </p:cNvCxnSpPr>
          <p:nvPr/>
        </p:nvCxnSpPr>
        <p:spPr>
          <a:xfrm>
            <a:off x="3937864" y="4928347"/>
            <a:ext cx="0" cy="3728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184023" y="5453608"/>
            <a:ext cx="1692233"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Deferred</a:t>
            </a:r>
            <a:endParaRPr lang="en-IN" dirty="0"/>
          </a:p>
        </p:txBody>
      </p:sp>
      <p:cxnSp>
        <p:nvCxnSpPr>
          <p:cNvPr id="38" name="Straight Arrow Connector 37"/>
          <p:cNvCxnSpPr>
            <a:stCxn id="22" idx="2"/>
          </p:cNvCxnSpPr>
          <p:nvPr/>
        </p:nvCxnSpPr>
        <p:spPr>
          <a:xfrm>
            <a:off x="5782200" y="4977747"/>
            <a:ext cx="0" cy="323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020272" y="1741285"/>
            <a:ext cx="1368152" cy="289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Open</a:t>
            </a:r>
            <a:endParaRPr lang="en-IN" dirty="0"/>
          </a:p>
        </p:txBody>
      </p:sp>
      <p:cxnSp>
        <p:nvCxnSpPr>
          <p:cNvPr id="41" name="Straight Arrow Connector 40"/>
          <p:cNvCxnSpPr/>
          <p:nvPr/>
        </p:nvCxnSpPr>
        <p:spPr>
          <a:xfrm>
            <a:off x="6372200" y="192521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789166" y="2555031"/>
            <a:ext cx="1872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Dev</a:t>
            </a:r>
            <a:r>
              <a:rPr lang="en-IN" dirty="0" smtClean="0"/>
              <a:t> fixed bug</a:t>
            </a:r>
            <a:endParaRPr lang="en-IN" dirty="0"/>
          </a:p>
        </p:txBody>
      </p:sp>
      <p:sp>
        <p:nvSpPr>
          <p:cNvPr id="43" name="Rectangle 42"/>
          <p:cNvSpPr/>
          <p:nvPr/>
        </p:nvSpPr>
        <p:spPr>
          <a:xfrm>
            <a:off x="6848901" y="3389567"/>
            <a:ext cx="18722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Fixed</a:t>
            </a:r>
            <a:endParaRPr lang="en-IN" dirty="0"/>
          </a:p>
        </p:txBody>
      </p:sp>
      <p:sp>
        <p:nvSpPr>
          <p:cNvPr id="44" name="Diamond 43"/>
          <p:cNvSpPr/>
          <p:nvPr/>
        </p:nvSpPr>
        <p:spPr>
          <a:xfrm>
            <a:off x="6876256" y="4293096"/>
            <a:ext cx="1656184" cy="10081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retest the defect</a:t>
            </a:r>
            <a:endParaRPr lang="en-IN" dirty="0"/>
          </a:p>
        </p:txBody>
      </p:sp>
      <p:sp>
        <p:nvSpPr>
          <p:cNvPr id="45" name="Rectangle 44"/>
          <p:cNvSpPr/>
          <p:nvPr/>
        </p:nvSpPr>
        <p:spPr>
          <a:xfrm>
            <a:off x="7164288" y="5751451"/>
            <a:ext cx="1692233"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Closed</a:t>
            </a:r>
            <a:endParaRPr lang="en-IN" dirty="0"/>
          </a:p>
        </p:txBody>
      </p:sp>
      <p:cxnSp>
        <p:nvCxnSpPr>
          <p:cNvPr id="47" name="Straight Arrow Connector 46"/>
          <p:cNvCxnSpPr>
            <a:stCxn id="44" idx="2"/>
          </p:cNvCxnSpPr>
          <p:nvPr/>
        </p:nvCxnSpPr>
        <p:spPr>
          <a:xfrm>
            <a:off x="7704348" y="5301208"/>
            <a:ext cx="20922" cy="404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704348" y="3969869"/>
            <a:ext cx="0" cy="323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704348" y="2060848"/>
            <a:ext cx="0" cy="494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2" idx="2"/>
          </p:cNvCxnSpPr>
          <p:nvPr/>
        </p:nvCxnSpPr>
        <p:spPr>
          <a:xfrm flipH="1">
            <a:off x="7704348" y="3131095"/>
            <a:ext cx="20922" cy="24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532440" y="4725144"/>
            <a:ext cx="3240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8721109" y="1637184"/>
            <a:ext cx="135412" cy="308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8388424" y="1925216"/>
            <a:ext cx="3349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7031135" y="6649865"/>
            <a:ext cx="1692233"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Regression</a:t>
            </a:r>
            <a:endParaRPr lang="en-IN" dirty="0"/>
          </a:p>
        </p:txBody>
      </p:sp>
      <p:cxnSp>
        <p:nvCxnSpPr>
          <p:cNvPr id="69" name="Straight Arrow Connector 68"/>
          <p:cNvCxnSpPr/>
          <p:nvPr/>
        </p:nvCxnSpPr>
        <p:spPr>
          <a:xfrm>
            <a:off x="7877670" y="6255507"/>
            <a:ext cx="20922" cy="404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331640" y="2348880"/>
            <a:ext cx="0" cy="343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331640" y="3253570"/>
            <a:ext cx="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331640" y="3253570"/>
            <a:ext cx="0" cy="135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829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771"/>
            <a:ext cx="8229600" cy="4525963"/>
          </a:xfrm>
        </p:spPr>
        <p:txBody>
          <a:bodyPr>
            <a:noAutofit/>
          </a:bodyPr>
          <a:lstStyle/>
          <a:p>
            <a:r>
              <a:rPr lang="en-US" sz="1800" b="1" dirty="0" smtClean="0"/>
              <a:t>Stages of the Defect Life Cycle:</a:t>
            </a:r>
          </a:p>
          <a:p>
            <a:r>
              <a:rPr lang="en-US" sz="1800" b="1" dirty="0" smtClean="0"/>
              <a:t>New:</a:t>
            </a:r>
            <a:endParaRPr lang="en-US" sz="1800" dirty="0" smtClean="0"/>
          </a:p>
          <a:p>
            <a:pPr lvl="1"/>
            <a:r>
              <a:rPr lang="en-US" sz="1800" dirty="0" smtClean="0"/>
              <a:t>When a defect is first found and logged by a tester, it is assigned a status of "New."</a:t>
            </a:r>
          </a:p>
          <a:p>
            <a:pPr lvl="1"/>
            <a:r>
              <a:rPr lang="en-US" sz="1800" dirty="0" smtClean="0"/>
              <a:t>At this stage, the defect is yet to be reviewed or assigned.</a:t>
            </a:r>
          </a:p>
          <a:p>
            <a:r>
              <a:rPr lang="en-US" sz="1800" b="1" dirty="0" smtClean="0"/>
              <a:t>Assigned:</a:t>
            </a:r>
            <a:endParaRPr lang="en-US" sz="1800" dirty="0" smtClean="0"/>
          </a:p>
          <a:p>
            <a:pPr lvl="1"/>
            <a:r>
              <a:rPr lang="en-US" sz="1800" dirty="0" smtClean="0"/>
              <a:t>The defect is assigned to a developer or a development team by the lead or manager for further analysis.</a:t>
            </a:r>
          </a:p>
          <a:p>
            <a:pPr lvl="1"/>
            <a:r>
              <a:rPr lang="en-US" sz="1800" dirty="0" smtClean="0"/>
              <a:t>The developer will then take ownership of the defect.</a:t>
            </a:r>
          </a:p>
          <a:p>
            <a:r>
              <a:rPr lang="en-US" sz="1800" b="1" dirty="0" smtClean="0"/>
              <a:t>Open:</a:t>
            </a:r>
            <a:endParaRPr lang="en-US" sz="1800" dirty="0" smtClean="0"/>
          </a:p>
          <a:p>
            <a:pPr lvl="1"/>
            <a:r>
              <a:rPr lang="en-US" sz="1800" dirty="0" smtClean="0"/>
              <a:t>The developer begins analyzing the defect to determine the root cause and how it can be fixed.</a:t>
            </a:r>
          </a:p>
          <a:p>
            <a:pPr lvl="1"/>
            <a:r>
              <a:rPr lang="en-US" sz="1800" dirty="0" smtClean="0"/>
              <a:t>If the defect is valid, it remains open for fixing. If it is not valid, it may be moved to a different status such as "Rejected" or "Deferred."</a:t>
            </a:r>
          </a:p>
          <a:p>
            <a:r>
              <a:rPr lang="en-US" sz="1800" b="1" dirty="0" smtClean="0"/>
              <a:t>Fixed:</a:t>
            </a:r>
            <a:endParaRPr lang="en-US" sz="1800" dirty="0" smtClean="0"/>
          </a:p>
          <a:p>
            <a:pPr lvl="1"/>
            <a:r>
              <a:rPr lang="en-US" sz="1800" dirty="0" smtClean="0"/>
              <a:t>Once the developer has made the necessary code changes to resolve the defect, its status is changed to "Fixed."</a:t>
            </a:r>
          </a:p>
          <a:p>
            <a:pPr lvl="1"/>
            <a:r>
              <a:rPr lang="en-US" sz="1800" dirty="0" smtClean="0"/>
              <a:t>The defect is then passed back to the testing team for verification.</a:t>
            </a:r>
          </a:p>
          <a:p>
            <a:pPr lvl="1"/>
            <a:endParaRPr lang="en-US" sz="1800" dirty="0" smtClean="0"/>
          </a:p>
          <a:p>
            <a:endParaRPr lang="en-IN" sz="1800" dirty="0"/>
          </a:p>
        </p:txBody>
      </p:sp>
    </p:spTree>
    <p:extLst>
      <p:ext uri="{BB962C8B-B14F-4D97-AF65-F5344CB8AC3E}">
        <p14:creationId xmlns:p14="http://schemas.microsoft.com/office/powerpoint/2010/main" val="787224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48680"/>
            <a:ext cx="8229600" cy="4525963"/>
          </a:xfrm>
        </p:spPr>
        <p:txBody>
          <a:bodyPr>
            <a:noAutofit/>
          </a:bodyPr>
          <a:lstStyle/>
          <a:p>
            <a:r>
              <a:rPr lang="en-US" sz="1600" b="1" dirty="0" smtClean="0"/>
              <a:t>Retest:</a:t>
            </a:r>
            <a:endParaRPr lang="en-US" sz="1600" dirty="0" smtClean="0"/>
          </a:p>
          <a:p>
            <a:pPr lvl="1"/>
            <a:r>
              <a:rPr lang="en-US" sz="1600" dirty="0" smtClean="0"/>
              <a:t>The testing team retests the application to verify that the defect has been successfully fixed.</a:t>
            </a:r>
          </a:p>
          <a:p>
            <a:pPr lvl="1"/>
            <a:r>
              <a:rPr lang="en-US" sz="1600" dirty="0" smtClean="0"/>
              <a:t>This involves running the same test case that originally identified the defect.</a:t>
            </a:r>
          </a:p>
          <a:p>
            <a:r>
              <a:rPr lang="en-US" sz="1600" dirty="0" smtClean="0"/>
              <a:t>has been resolved and the testing process for that defect is complete.</a:t>
            </a:r>
            <a:endParaRPr lang="en-US" sz="1600" b="1" dirty="0" smtClean="0"/>
          </a:p>
          <a:p>
            <a:r>
              <a:rPr lang="en-US" sz="1600" b="1" dirty="0" smtClean="0"/>
              <a:t>Closed:</a:t>
            </a:r>
            <a:endParaRPr lang="en-US" sz="1600" dirty="0" smtClean="0"/>
          </a:p>
          <a:p>
            <a:pPr lvl="1"/>
            <a:r>
              <a:rPr lang="en-US" sz="1600" dirty="0" smtClean="0"/>
              <a:t>After successful verification, the tester changes the status of the defect to "Closed."</a:t>
            </a:r>
          </a:p>
          <a:p>
            <a:pPr lvl="1"/>
            <a:r>
              <a:rPr lang="en-US" sz="1600" dirty="0" smtClean="0"/>
              <a:t>This indicates that the defect</a:t>
            </a:r>
            <a:endParaRPr lang="en-US" sz="1600" b="1" dirty="0" smtClean="0"/>
          </a:p>
          <a:p>
            <a:r>
              <a:rPr lang="en-US" sz="1600" b="1" dirty="0" smtClean="0"/>
              <a:t>Reopened:</a:t>
            </a:r>
            <a:endParaRPr lang="en-US" sz="1600" dirty="0" smtClean="0"/>
          </a:p>
          <a:p>
            <a:pPr lvl="1"/>
            <a:r>
              <a:rPr lang="en-US" sz="1600" dirty="0" smtClean="0"/>
              <a:t>If the defect persists after it was marked as fixed, or if the fix introduces another issue, the defect is "Reopened."</a:t>
            </a:r>
          </a:p>
          <a:p>
            <a:pPr lvl="1"/>
            <a:r>
              <a:rPr lang="en-US" sz="1600" dirty="0" smtClean="0"/>
              <a:t>The cycle then starts again from the "Assigned" or "Open" stage.</a:t>
            </a:r>
          </a:p>
          <a:p>
            <a:r>
              <a:rPr lang="en-US" sz="1600" b="1" dirty="0" smtClean="0"/>
              <a:t>Deferred:</a:t>
            </a:r>
            <a:endParaRPr lang="en-US" sz="1600" dirty="0" smtClean="0"/>
          </a:p>
          <a:p>
            <a:pPr lvl="1"/>
            <a:r>
              <a:rPr lang="en-US" sz="1600" dirty="0" smtClean="0"/>
              <a:t>In some cases, a defect might not be immediately fixed due to reasons such as low priority, lack of time, or resource constraints.</a:t>
            </a:r>
          </a:p>
          <a:p>
            <a:pPr lvl="1"/>
            <a:r>
              <a:rPr lang="en-US" sz="1600" dirty="0" smtClean="0"/>
              <a:t>The defect is deferred for future release, and its status is marked as "Deferred."</a:t>
            </a:r>
          </a:p>
          <a:p>
            <a:r>
              <a:rPr lang="en-US" sz="1600" b="1" dirty="0" smtClean="0"/>
              <a:t>Rejected:</a:t>
            </a:r>
            <a:endParaRPr lang="en-US" sz="1600" dirty="0" smtClean="0"/>
          </a:p>
          <a:p>
            <a:pPr lvl="1"/>
            <a:r>
              <a:rPr lang="en-US" sz="1600" dirty="0" smtClean="0"/>
              <a:t>If the developer or the testing team determines that the defect is not valid (e.g., due to a misunderstanding of requirements or not being reproducible), it is marked as "Rejected."</a:t>
            </a:r>
          </a:p>
          <a:p>
            <a:pPr lvl="1"/>
            <a:r>
              <a:rPr lang="en-US" sz="1600" dirty="0" smtClean="0"/>
              <a:t>This status indicates that no further action will be taken on this defect.</a:t>
            </a:r>
          </a:p>
          <a:p>
            <a:endParaRPr lang="en-IN" sz="1600" dirty="0"/>
          </a:p>
        </p:txBody>
      </p:sp>
    </p:spTree>
    <p:extLst>
      <p:ext uri="{BB962C8B-B14F-4D97-AF65-F5344CB8AC3E}">
        <p14:creationId xmlns:p14="http://schemas.microsoft.com/office/powerpoint/2010/main" val="1051080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Documents</a:t>
            </a:r>
            <a:endParaRPr lang="en-IN" dirty="0"/>
          </a:p>
        </p:txBody>
      </p:sp>
      <p:sp>
        <p:nvSpPr>
          <p:cNvPr id="3" name="Content Placeholder 2"/>
          <p:cNvSpPr>
            <a:spLocks noGrp="1"/>
          </p:cNvSpPr>
          <p:nvPr>
            <p:ph idx="1"/>
          </p:nvPr>
        </p:nvSpPr>
        <p:spPr/>
        <p:txBody>
          <a:bodyPr>
            <a:normAutofit lnSpcReduction="10000"/>
          </a:bodyPr>
          <a:lstStyle/>
          <a:p>
            <a:r>
              <a:rPr lang="en-IN" dirty="0" smtClean="0"/>
              <a:t>Test Scenarios: What to be tested</a:t>
            </a:r>
          </a:p>
          <a:p>
            <a:pPr lvl="1"/>
            <a:r>
              <a:rPr lang="en-IN" dirty="0" smtClean="0"/>
              <a:t>Validate interface of notepad</a:t>
            </a:r>
          </a:p>
          <a:p>
            <a:r>
              <a:rPr lang="en-IN" dirty="0" smtClean="0"/>
              <a:t>Test case: How to be tested</a:t>
            </a:r>
          </a:p>
          <a:p>
            <a:pPr lvl="1"/>
            <a:r>
              <a:rPr lang="en-IN" dirty="0" smtClean="0"/>
              <a:t>Step by step action to be performed to validate functionality</a:t>
            </a:r>
          </a:p>
          <a:p>
            <a:r>
              <a:rPr lang="en-IN" dirty="0" smtClean="0"/>
              <a:t>Test Suite : Group of test cases (Automation)</a:t>
            </a:r>
          </a:p>
          <a:p>
            <a:r>
              <a:rPr lang="en-IN" dirty="0" smtClean="0"/>
              <a:t>RTM (Requirement traceability matrix) : it is used trace the requirement.</a:t>
            </a:r>
          </a:p>
          <a:p>
            <a:pPr lvl="1"/>
            <a:r>
              <a:rPr lang="en-IN" dirty="0" smtClean="0"/>
              <a:t>Tester will create while creating TC</a:t>
            </a:r>
          </a:p>
          <a:p>
            <a:pPr lvl="1"/>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787632110"/>
              </p:ext>
            </p:extLst>
          </p:nvPr>
        </p:nvGraphicFramePr>
        <p:xfrm>
          <a:off x="1187624" y="6085488"/>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err="1" smtClean="0"/>
                        <a:t>Req</a:t>
                      </a:r>
                      <a:r>
                        <a:rPr lang="en-IN" baseline="0" dirty="0" smtClean="0"/>
                        <a:t> no</a:t>
                      </a:r>
                      <a:endParaRPr lang="en-IN" dirty="0"/>
                    </a:p>
                  </a:txBody>
                  <a:tcPr/>
                </a:tc>
                <a:tc>
                  <a:txBody>
                    <a:bodyPr/>
                    <a:lstStyle/>
                    <a:p>
                      <a:r>
                        <a:rPr lang="en-IN" dirty="0" err="1" smtClean="0"/>
                        <a:t>Req</a:t>
                      </a:r>
                      <a:r>
                        <a:rPr lang="en-IN" dirty="0" smtClean="0"/>
                        <a:t> des</a:t>
                      </a:r>
                      <a:endParaRPr lang="en-IN" dirty="0"/>
                    </a:p>
                  </a:txBody>
                  <a:tcPr/>
                </a:tc>
                <a:tc>
                  <a:txBody>
                    <a:bodyPr/>
                    <a:lstStyle/>
                    <a:p>
                      <a:r>
                        <a:rPr lang="en-IN" dirty="0" err="1" smtClean="0"/>
                        <a:t>testcaseID</a:t>
                      </a:r>
                      <a:endParaRPr lang="en-IN" dirty="0"/>
                    </a:p>
                  </a:txBody>
                  <a:tcPr/>
                </a:tc>
                <a:tc>
                  <a:txBody>
                    <a:bodyPr/>
                    <a:lstStyle/>
                    <a:p>
                      <a:r>
                        <a:rPr lang="en-IN" dirty="0" smtClean="0"/>
                        <a:t>Status</a:t>
                      </a:r>
                      <a:endParaRPr lang="en-IN" dirty="0"/>
                    </a:p>
                  </a:txBody>
                  <a:tcPr/>
                </a:tc>
              </a:tr>
              <a:tr h="370840">
                <a:tc>
                  <a:txBody>
                    <a:bodyPr/>
                    <a:lstStyle/>
                    <a:p>
                      <a:r>
                        <a:rPr lang="en-IN" dirty="0" smtClean="0"/>
                        <a:t>123</a:t>
                      </a:r>
                      <a:endParaRPr lang="en-IN" dirty="0"/>
                    </a:p>
                  </a:txBody>
                  <a:tcPr/>
                </a:tc>
                <a:tc>
                  <a:txBody>
                    <a:bodyPr/>
                    <a:lstStyle/>
                    <a:p>
                      <a:r>
                        <a:rPr lang="en-IN" dirty="0" smtClean="0"/>
                        <a:t>Login to app</a:t>
                      </a:r>
                      <a:endParaRPr lang="en-IN" dirty="0"/>
                    </a:p>
                  </a:txBody>
                  <a:tcPr/>
                </a:tc>
                <a:tc>
                  <a:txBody>
                    <a:bodyPr/>
                    <a:lstStyle/>
                    <a:p>
                      <a:r>
                        <a:rPr lang="en-IN" dirty="0" smtClean="0"/>
                        <a:t>TC01</a:t>
                      </a:r>
                      <a:endParaRPr lang="en-IN" dirty="0"/>
                    </a:p>
                  </a:txBody>
                  <a:tcPr/>
                </a:tc>
                <a:tc>
                  <a:txBody>
                    <a:bodyPr/>
                    <a:lstStyle/>
                    <a:p>
                      <a:r>
                        <a:rPr lang="en-IN" dirty="0" smtClean="0"/>
                        <a:t>TC01 pass</a:t>
                      </a:r>
                      <a:endParaRPr lang="en-IN" dirty="0"/>
                    </a:p>
                  </a:txBody>
                  <a:tcPr/>
                </a:tc>
              </a:tr>
            </a:tbl>
          </a:graphicData>
        </a:graphic>
      </p:graphicFrame>
    </p:spTree>
    <p:extLst>
      <p:ext uri="{BB962C8B-B14F-4D97-AF65-F5344CB8AC3E}">
        <p14:creationId xmlns:p14="http://schemas.microsoft.com/office/powerpoint/2010/main" val="1440709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Priority can be changed by PO/BA/Manager but severity cant be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6530897"/>
              </p:ext>
            </p:extLst>
          </p:nvPr>
        </p:nvGraphicFramePr>
        <p:xfrm>
          <a:off x="323528" y="1484784"/>
          <a:ext cx="8229600" cy="55880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dirty="0" smtClean="0"/>
                        <a:t>Severity</a:t>
                      </a:r>
                      <a:endParaRPr lang="en-IN" dirty="0"/>
                    </a:p>
                  </a:txBody>
                  <a:tcPr/>
                </a:tc>
                <a:tc>
                  <a:txBody>
                    <a:bodyPr/>
                    <a:lstStyle/>
                    <a:p>
                      <a:r>
                        <a:rPr lang="en-IN" dirty="0" smtClean="0"/>
                        <a:t>Priority</a:t>
                      </a:r>
                      <a:endParaRPr lang="en-IN" dirty="0"/>
                    </a:p>
                  </a:txBody>
                  <a:tcPr/>
                </a:tc>
              </a:tr>
              <a:tr h="370840">
                <a:tc>
                  <a:txBody>
                    <a:bodyPr/>
                    <a:lstStyle/>
                    <a:p>
                      <a:r>
                        <a:rPr lang="en-IN" dirty="0" smtClean="0"/>
                        <a:t>seriousness of</a:t>
                      </a:r>
                      <a:r>
                        <a:rPr lang="en-IN" baseline="0" dirty="0" smtClean="0"/>
                        <a:t> bug and how much impact on business workflow(tester give this)</a:t>
                      </a:r>
                      <a:endParaRPr lang="en-IN" dirty="0"/>
                    </a:p>
                  </a:txBody>
                  <a:tcPr/>
                </a:tc>
                <a:tc>
                  <a:txBody>
                    <a:bodyPr/>
                    <a:lstStyle/>
                    <a:p>
                      <a:r>
                        <a:rPr lang="en-IN" dirty="0" smtClean="0"/>
                        <a:t>Importance </a:t>
                      </a:r>
                      <a:r>
                        <a:rPr lang="en-IN" baseline="0" dirty="0" smtClean="0"/>
                        <a:t> given on bug fix  (Developer give this)</a:t>
                      </a:r>
                      <a:endParaRPr lang="en-IN" dirty="0"/>
                    </a:p>
                  </a:txBody>
                  <a:tcPr/>
                </a:tc>
              </a:tr>
              <a:tr h="370840">
                <a:tc>
                  <a:txBody>
                    <a:bodyPr/>
                    <a:lstStyle/>
                    <a:p>
                      <a:pPr marL="285750" indent="-285750">
                        <a:buFont typeface="Arial" pitchFamily="34" charset="0"/>
                        <a:buChar char="•"/>
                      </a:pPr>
                      <a:r>
                        <a:rPr lang="en-IN" b="1" dirty="0" smtClean="0"/>
                        <a:t>Blocker</a:t>
                      </a:r>
                      <a:r>
                        <a:rPr lang="en-IN" dirty="0" smtClean="0"/>
                        <a:t>: Nothing can process</a:t>
                      </a:r>
                      <a:r>
                        <a:rPr lang="en-IN" baseline="0" dirty="0" smtClean="0"/>
                        <a:t> further (Show stopper)</a:t>
                      </a:r>
                    </a:p>
                    <a:p>
                      <a:pPr marL="285750" indent="-285750">
                        <a:buFont typeface="Arial" pitchFamily="34" charset="0"/>
                        <a:buChar char="•"/>
                      </a:pPr>
                      <a:r>
                        <a:rPr lang="en-IN" baseline="0" dirty="0" smtClean="0"/>
                        <a:t>  Ex: Login not working</a:t>
                      </a:r>
                      <a:endParaRPr lang="en-IN" dirty="0" smtClean="0"/>
                    </a:p>
                    <a:p>
                      <a:pPr marL="285750" indent="-285750">
                        <a:buFont typeface="Arial" pitchFamily="34" charset="0"/>
                        <a:buChar char="•"/>
                      </a:pPr>
                      <a:r>
                        <a:rPr lang="en-IN" b="1" dirty="0" smtClean="0"/>
                        <a:t>Critical</a:t>
                      </a:r>
                      <a:r>
                        <a:rPr lang="en-IN" dirty="0" smtClean="0"/>
                        <a:t> :  Main/basic function</a:t>
                      </a:r>
                      <a:r>
                        <a:rPr lang="en-IN" baseline="0" dirty="0" smtClean="0"/>
                        <a:t> is not working </a:t>
                      </a:r>
                    </a:p>
                    <a:p>
                      <a:pPr marL="285750" indent="-285750">
                        <a:buFont typeface="Arial" pitchFamily="34" charset="0"/>
                        <a:buChar char="•"/>
                      </a:pPr>
                      <a:r>
                        <a:rPr lang="en-IN" baseline="0" dirty="0" smtClean="0"/>
                        <a:t>  Ex: fund transfer not working in net  banking</a:t>
                      </a:r>
                      <a:endParaRPr lang="en-IN" dirty="0" smtClean="0"/>
                    </a:p>
                    <a:p>
                      <a:pPr marL="285750" indent="-285750">
                        <a:buFont typeface="Arial" pitchFamily="34" charset="0"/>
                        <a:buChar char="•"/>
                      </a:pPr>
                      <a:r>
                        <a:rPr lang="en-IN" b="1" dirty="0" smtClean="0"/>
                        <a:t>Major</a:t>
                      </a:r>
                      <a:r>
                        <a:rPr lang="en-IN" dirty="0" smtClean="0"/>
                        <a:t>:  Cause some undesirable behaviour but feature</a:t>
                      </a:r>
                      <a:r>
                        <a:rPr lang="en-IN" baseline="0" dirty="0" smtClean="0"/>
                        <a:t> /app still functioning</a:t>
                      </a:r>
                    </a:p>
                    <a:p>
                      <a:pPr marL="285750" indent="-285750">
                        <a:buFont typeface="Arial" pitchFamily="34" charset="0"/>
                        <a:buChar char="•"/>
                      </a:pPr>
                      <a:r>
                        <a:rPr lang="en-IN" dirty="0" smtClean="0"/>
                        <a:t>Ex: after booking cab</a:t>
                      </a:r>
                      <a:r>
                        <a:rPr lang="en-IN" baseline="0" dirty="0" smtClean="0"/>
                        <a:t> no confirmation</a:t>
                      </a:r>
                      <a:endParaRPr lang="en-IN" dirty="0" smtClean="0"/>
                    </a:p>
                    <a:p>
                      <a:pPr marL="285750" indent="-285750">
                        <a:buFont typeface="Arial" pitchFamily="34" charset="0"/>
                        <a:buChar char="•"/>
                      </a:pPr>
                      <a:r>
                        <a:rPr lang="en-IN" b="1" dirty="0" smtClean="0"/>
                        <a:t>Minor: </a:t>
                      </a:r>
                      <a:r>
                        <a:rPr lang="en-IN" b="0" dirty="0" smtClean="0"/>
                        <a:t>It wont cause any major breakdown of sys</a:t>
                      </a:r>
                    </a:p>
                    <a:p>
                      <a:pPr marL="285750" indent="-285750">
                        <a:buFont typeface="Arial" pitchFamily="34" charset="0"/>
                        <a:buChar char="•"/>
                      </a:pPr>
                      <a:r>
                        <a:rPr lang="en-IN" b="0" dirty="0" smtClean="0"/>
                        <a:t>Ex: look and feel issue, spelling,</a:t>
                      </a:r>
                    </a:p>
                    <a:p>
                      <a:pPr marL="285750" indent="-285750">
                        <a:buFont typeface="Arial" pitchFamily="34" charset="0"/>
                        <a:buChar char="•"/>
                      </a:pPr>
                      <a:r>
                        <a:rPr lang="en-IN" b="0" dirty="0" smtClean="0"/>
                        <a:t>alignments</a:t>
                      </a:r>
                      <a:endParaRPr lang="en-IN" b="0" dirty="0"/>
                    </a:p>
                  </a:txBody>
                  <a:tcPr/>
                </a:tc>
                <a:tc>
                  <a:txBody>
                    <a:bodyPr/>
                    <a:lstStyle/>
                    <a:p>
                      <a:r>
                        <a:rPr lang="en-IN" b="1" dirty="0" smtClean="0"/>
                        <a:t>PO(HIGH) : </a:t>
                      </a:r>
                      <a:r>
                        <a:rPr lang="en-IN" b="0" dirty="0" smtClean="0"/>
                        <a:t>Defect must be resolved immediately</a:t>
                      </a:r>
                    </a:p>
                    <a:p>
                      <a:r>
                        <a:rPr lang="en-IN" b="1" dirty="0" smtClean="0"/>
                        <a:t>P1(Medium):  </a:t>
                      </a:r>
                      <a:r>
                        <a:rPr lang="en-IN" b="0" dirty="0" smtClean="0"/>
                        <a:t>it can wait  until</a:t>
                      </a:r>
                      <a:r>
                        <a:rPr lang="en-IN" b="0" baseline="0" dirty="0" smtClean="0"/>
                        <a:t> a new version/build is created.</a:t>
                      </a:r>
                      <a:endParaRPr lang="en-IN" b="0" dirty="0" smtClean="0"/>
                    </a:p>
                    <a:p>
                      <a:r>
                        <a:rPr lang="en-IN" b="1" dirty="0" smtClean="0"/>
                        <a:t>P2(Low): </a:t>
                      </a:r>
                      <a:r>
                        <a:rPr lang="en-IN" b="0" dirty="0" smtClean="0"/>
                        <a:t>developer can fix with it in later release.</a:t>
                      </a:r>
                    </a:p>
                    <a:p>
                      <a:endParaRPr lang="en-IN" b="1" dirty="0" smtClean="0"/>
                    </a:p>
                    <a:p>
                      <a:endParaRPr lang="en-IN" dirty="0"/>
                    </a:p>
                  </a:txBody>
                  <a:tcPr/>
                </a:tc>
              </a:tr>
              <a:tr h="370840">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047140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686800" cy="6009531"/>
          </a:xfrm>
        </p:spPr>
        <p:txBody>
          <a:bodyPr/>
          <a:lstStyle/>
          <a:p>
            <a:r>
              <a:rPr lang="en-IN" sz="2400" b="1" dirty="0" smtClean="0"/>
              <a:t>Low priority – low severity </a:t>
            </a:r>
            <a:r>
              <a:rPr lang="en-IN" sz="2400" dirty="0" smtClean="0"/>
              <a:t>: Spelling mistake in a page not frequently navigated by user.</a:t>
            </a:r>
          </a:p>
          <a:p>
            <a:r>
              <a:rPr lang="en-IN" sz="2400" b="1" dirty="0" smtClean="0"/>
              <a:t>Low Priority – High </a:t>
            </a:r>
            <a:r>
              <a:rPr lang="en-IN" sz="2400" b="1" dirty="0" smtClean="0"/>
              <a:t>severity </a:t>
            </a:r>
            <a:r>
              <a:rPr lang="en-IN" sz="2400" dirty="0" smtClean="0"/>
              <a:t>: Application crashing in some very corner case</a:t>
            </a:r>
          </a:p>
          <a:p>
            <a:r>
              <a:rPr lang="en-IN" sz="2400" b="1" dirty="0" smtClean="0"/>
              <a:t>High Priority – Low severity: </a:t>
            </a:r>
            <a:r>
              <a:rPr lang="en-IN" sz="2400" dirty="0" smtClean="0"/>
              <a:t>Slight change in logo colour/ spelling mistake in company name.</a:t>
            </a:r>
          </a:p>
          <a:p>
            <a:r>
              <a:rPr lang="en-IN" sz="2400" b="1" dirty="0" smtClean="0"/>
              <a:t>High Priority – High Severity: </a:t>
            </a:r>
            <a:r>
              <a:rPr lang="en-IN" sz="2400" dirty="0" smtClean="0"/>
              <a:t>Issue with login functionality</a:t>
            </a:r>
          </a:p>
          <a:p>
            <a:r>
              <a:rPr lang="en-IN" sz="2400" b="1" dirty="0" smtClean="0"/>
              <a:t>High Severity – Low priority: </a:t>
            </a:r>
            <a:r>
              <a:rPr lang="en-IN" sz="2400" dirty="0" smtClean="0"/>
              <a:t>Web page not found when user clicked on link.</a:t>
            </a:r>
          </a:p>
          <a:p>
            <a:endParaRPr lang="en-IN" sz="2400" b="1" dirty="0" smtClean="0"/>
          </a:p>
          <a:p>
            <a:pPr marL="0" indent="0">
              <a:buNone/>
            </a:pPr>
            <a:endParaRPr lang="en-IN" sz="2400" dirty="0" smtClean="0"/>
          </a:p>
          <a:p>
            <a:pPr marL="0" indent="0">
              <a:buNone/>
            </a:pPr>
            <a:endParaRPr lang="en-IN" sz="2400" dirty="0" smtClean="0"/>
          </a:p>
          <a:p>
            <a:pPr marL="0" indent="0">
              <a:buNone/>
            </a:pPr>
            <a:endParaRPr lang="en-IN" dirty="0"/>
          </a:p>
        </p:txBody>
      </p:sp>
    </p:spTree>
    <p:extLst>
      <p:ext uri="{BB962C8B-B14F-4D97-AF65-F5344CB8AC3E}">
        <p14:creationId xmlns:p14="http://schemas.microsoft.com/office/powerpoint/2010/main" val="3752983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none" strike="noStrike" dirty="0" smtClean="0">
                <a:effectLst/>
              </a:rPr>
              <a:t>Test Scenario template</a:t>
            </a:r>
            <a:r>
              <a:rPr lang="en-IN" b="1" dirty="0">
                <a:solidFill>
                  <a:srgbClr val="000000"/>
                </a:solidFill>
              </a:rPr>
              <a:t/>
            </a:r>
            <a:br>
              <a:rPr lang="en-IN" b="1" dirty="0">
                <a:solidFill>
                  <a:srgbClr val="000000"/>
                </a:solidFill>
              </a:rPr>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7993690"/>
              </p:ext>
            </p:extLst>
          </p:nvPr>
        </p:nvGraphicFramePr>
        <p:xfrm>
          <a:off x="0" y="1052733"/>
          <a:ext cx="9144000" cy="2448276"/>
        </p:xfrm>
        <a:graphic>
          <a:graphicData uri="http://schemas.openxmlformats.org/drawingml/2006/table">
            <a:tbl>
              <a:tblPr>
                <a:tableStyleId>{5C22544A-7EE6-4342-B048-85BDC9FD1C3A}</a:tableStyleId>
              </a:tblPr>
              <a:tblGrid>
                <a:gridCol w="1536757"/>
                <a:gridCol w="1064553"/>
                <a:gridCol w="6542690"/>
              </a:tblGrid>
              <a:tr h="408046">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1" i="0" u="none" strike="noStrike">
                        <a:solidFill>
                          <a:srgbClr val="000000"/>
                        </a:solidFill>
                        <a:effectLst/>
                        <a:latin typeface="Calibri"/>
                      </a:endParaRPr>
                    </a:p>
                  </a:txBody>
                  <a:tcPr marL="9525" marR="9525" marT="9525" marB="0" anchor="b"/>
                </a:tc>
                <a:tc>
                  <a:txBody>
                    <a:bodyPr/>
                    <a:lstStyle/>
                    <a:p>
                      <a:pPr algn="l" fontAlgn="b"/>
                      <a:endParaRPr lang="en-IN" sz="1100" b="1" i="0" u="none" strike="noStrike" dirty="0">
                        <a:solidFill>
                          <a:srgbClr val="000000"/>
                        </a:solidFill>
                        <a:effectLst/>
                        <a:latin typeface="Calibri"/>
                      </a:endParaRPr>
                    </a:p>
                  </a:txBody>
                  <a:tcPr marL="9525" marR="9525" marT="9525" marB="0" anchor="b"/>
                </a:tc>
              </a:tr>
              <a:tr h="408046">
                <a:tc>
                  <a:txBody>
                    <a:bodyPr/>
                    <a:lstStyle/>
                    <a:p>
                      <a:pPr algn="l" fontAlgn="b"/>
                      <a:endParaRPr lang="en-IN" sz="1100" b="0" i="0" u="none" strike="noStrike">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Req ID : When we have SRS any document use that ID</a:t>
                      </a:r>
                      <a:endParaRPr lang="en-US" sz="1100" b="0" i="0" u="none" strike="noStrike">
                        <a:solidFill>
                          <a:srgbClr val="000000"/>
                        </a:solidFill>
                        <a:effectLst/>
                        <a:latin typeface="Calibri"/>
                      </a:endParaRPr>
                    </a:p>
                  </a:txBody>
                  <a:tcPr marL="9525" marR="9525" marT="9525" marB="0" anchor="b"/>
                </a:tc>
              </a:tr>
              <a:tr h="408046">
                <a:tc>
                  <a:txBody>
                    <a:bodyPr/>
                    <a:lstStyle/>
                    <a:p>
                      <a:pPr algn="l" fontAlgn="b"/>
                      <a:r>
                        <a:rPr lang="en-IN" sz="1100" b="1" u="none" strike="noStrike">
                          <a:effectLst/>
                        </a:rPr>
                        <a:t>Test Scenario</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b="1" u="none" strike="noStrike">
                          <a:effectLst/>
                        </a:rPr>
                        <a:t>Req ID</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b="1" u="none" strike="noStrike" dirty="0">
                          <a:effectLst/>
                        </a:rPr>
                        <a:t>test Scenario description _v1</a:t>
                      </a:r>
                      <a:endParaRPr lang="en-IN" sz="1100" b="1" i="0" u="none" strike="noStrike" dirty="0">
                        <a:solidFill>
                          <a:srgbClr val="000000"/>
                        </a:solidFill>
                        <a:effectLst/>
                        <a:latin typeface="Calibri"/>
                      </a:endParaRPr>
                    </a:p>
                  </a:txBody>
                  <a:tcPr marL="9525" marR="9525" marT="9525" marB="0" anchor="b"/>
                </a:tc>
              </a:tr>
              <a:tr h="408046">
                <a:tc>
                  <a:txBody>
                    <a:bodyPr/>
                    <a:lstStyle/>
                    <a:p>
                      <a:pPr algn="l" fontAlgn="b"/>
                      <a:r>
                        <a:rPr lang="en-IN" sz="1100" u="none" strike="noStrike">
                          <a:effectLst/>
                        </a:rPr>
                        <a:t>TS_01</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Validate the functionality of the "login/register" module</a:t>
                      </a:r>
                      <a:endParaRPr lang="en-US" sz="1100" b="0" i="0" u="none" strike="noStrike" dirty="0">
                        <a:solidFill>
                          <a:srgbClr val="000000"/>
                        </a:solidFill>
                        <a:effectLst/>
                        <a:latin typeface="Calibri"/>
                      </a:endParaRPr>
                    </a:p>
                  </a:txBody>
                  <a:tcPr marL="9525" marR="9525" marT="9525" marB="0" anchor="b"/>
                </a:tc>
              </a:tr>
              <a:tr h="408046">
                <a:tc>
                  <a:txBody>
                    <a:bodyPr/>
                    <a:lstStyle/>
                    <a:p>
                      <a:pPr algn="l" fontAlgn="b"/>
                      <a:r>
                        <a:rPr lang="en-IN" sz="1100" u="none" strike="noStrike">
                          <a:effectLst/>
                        </a:rPr>
                        <a:t>TS_02</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2</a:t>
                      </a:r>
                      <a:endParaRPr lang="en-IN"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Validate interface of "Dashboard" module</a:t>
                      </a:r>
                      <a:endParaRPr lang="en-US" sz="1100" b="0" i="0" u="none" strike="noStrike">
                        <a:solidFill>
                          <a:srgbClr val="000000"/>
                        </a:solidFill>
                        <a:effectLst/>
                        <a:latin typeface="Calibri"/>
                      </a:endParaRPr>
                    </a:p>
                  </a:txBody>
                  <a:tcPr marL="9525" marR="9525" marT="9525" marB="0" anchor="b"/>
                </a:tc>
              </a:tr>
              <a:tr h="408046">
                <a:tc>
                  <a:txBody>
                    <a:bodyPr/>
                    <a:lstStyle/>
                    <a:p>
                      <a:pPr algn="l" fontAlgn="b"/>
                      <a:r>
                        <a:rPr lang="en-IN" sz="1100" u="none" strike="noStrike">
                          <a:effectLst/>
                        </a:rPr>
                        <a:t>TS_03</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1.2</a:t>
                      </a:r>
                      <a:endParaRPr lang="en-IN"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Validate interface of "Login/ register " page</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19549432"/>
              </p:ext>
            </p:extLst>
          </p:nvPr>
        </p:nvGraphicFramePr>
        <p:xfrm>
          <a:off x="107504" y="3789040"/>
          <a:ext cx="8928995" cy="2639446"/>
        </p:xfrm>
        <a:graphic>
          <a:graphicData uri="http://schemas.openxmlformats.org/drawingml/2006/table">
            <a:tbl>
              <a:tblPr>
                <a:tableStyleId>{5C22544A-7EE6-4342-B048-85BDC9FD1C3A}</a:tableStyleId>
              </a:tblPr>
              <a:tblGrid>
                <a:gridCol w="1254606"/>
                <a:gridCol w="1821479"/>
                <a:gridCol w="552488"/>
                <a:gridCol w="690608"/>
                <a:gridCol w="725139"/>
                <a:gridCol w="575506"/>
                <a:gridCol w="923689"/>
                <a:gridCol w="840241"/>
                <a:gridCol w="552488"/>
                <a:gridCol w="440263"/>
                <a:gridCol w="552488"/>
              </a:tblGrid>
              <a:tr h="294244">
                <a:tc>
                  <a:txBody>
                    <a:bodyPr/>
                    <a:lstStyle/>
                    <a:p>
                      <a:pPr algn="l" fontAlgn="b"/>
                      <a:r>
                        <a:rPr lang="en-IN" sz="900" b="1" u="none" strike="noStrike" dirty="0">
                          <a:effectLst/>
                        </a:rPr>
                        <a:t>Project Name: Testing</a:t>
                      </a:r>
                      <a:endParaRPr lang="en-IN" sz="900" b="1" i="0" u="none" strike="noStrike" dirty="0">
                        <a:solidFill>
                          <a:srgbClr val="000000"/>
                        </a:solidFill>
                        <a:effectLst/>
                        <a:latin typeface="Calibri"/>
                      </a:endParaRPr>
                    </a:p>
                  </a:txBody>
                  <a:tcPr marL="7964" marR="7964" marT="7964" marB="0" anchor="b"/>
                </a:tc>
                <a:tc>
                  <a:txBody>
                    <a:bodyPr/>
                    <a:lstStyle/>
                    <a:p>
                      <a:pPr algn="l" fontAlgn="b"/>
                      <a:r>
                        <a:rPr lang="en-IN" sz="900" b="1" u="none" strike="noStrike">
                          <a:effectLst/>
                        </a:rPr>
                        <a:t>Test Designed By: ABC</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r>
              <a:tr h="294244">
                <a:tc>
                  <a:txBody>
                    <a:bodyPr/>
                    <a:lstStyle/>
                    <a:p>
                      <a:pPr algn="l" fontAlgn="b"/>
                      <a:r>
                        <a:rPr lang="en-IN" sz="900" b="1" u="none" strike="noStrike" dirty="0">
                          <a:effectLst/>
                        </a:rPr>
                        <a:t>Module name: Login</a:t>
                      </a:r>
                      <a:endParaRPr lang="en-IN" sz="900" b="1" i="0" u="none" strike="noStrike" dirty="0">
                        <a:solidFill>
                          <a:srgbClr val="000000"/>
                        </a:solidFill>
                        <a:effectLst/>
                        <a:latin typeface="Calibri"/>
                      </a:endParaRPr>
                    </a:p>
                  </a:txBody>
                  <a:tcPr marL="7964" marR="7964" marT="7964" marB="0" anchor="b"/>
                </a:tc>
                <a:tc>
                  <a:txBody>
                    <a:bodyPr/>
                    <a:lstStyle/>
                    <a:p>
                      <a:pPr algn="l" fontAlgn="b"/>
                      <a:r>
                        <a:rPr lang="en-IN" sz="900" b="1" u="none" strike="noStrike">
                          <a:effectLst/>
                        </a:rPr>
                        <a:t>Test Designed Date : 23-8-2024</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r>
              <a:tr h="294244">
                <a:tc>
                  <a:txBody>
                    <a:bodyPr/>
                    <a:lstStyle/>
                    <a:p>
                      <a:pPr algn="l" fontAlgn="b"/>
                      <a:r>
                        <a:rPr lang="en-IN" sz="900" b="1" u="none" strike="noStrike" dirty="0">
                          <a:effectLst/>
                        </a:rPr>
                        <a:t>Release version: v1.1</a:t>
                      </a:r>
                      <a:endParaRPr lang="en-IN" sz="900" b="1" i="0" u="none" strike="noStrike" dirty="0">
                        <a:solidFill>
                          <a:srgbClr val="000000"/>
                        </a:solidFill>
                        <a:effectLst/>
                        <a:latin typeface="Calibri"/>
                      </a:endParaRPr>
                    </a:p>
                  </a:txBody>
                  <a:tcPr marL="7964" marR="7964" marT="7964" marB="0" anchor="b"/>
                </a:tc>
                <a:tc>
                  <a:txBody>
                    <a:bodyPr/>
                    <a:lstStyle/>
                    <a:p>
                      <a:pPr algn="l" fontAlgn="b"/>
                      <a:r>
                        <a:rPr lang="en-IN" sz="900" b="1" u="none" strike="noStrike" dirty="0">
                          <a:effectLst/>
                        </a:rPr>
                        <a:t>Test Executed By - xyz</a:t>
                      </a:r>
                      <a:endParaRPr lang="en-IN" sz="900" b="1" i="0" u="none" strike="noStrike" dirty="0">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dirty="0">
                          <a:effectLst/>
                        </a:rPr>
                        <a:t> </a:t>
                      </a:r>
                      <a:endParaRPr lang="en-IN" sz="900" b="1" i="0" u="none" strike="noStrike" dirty="0">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r>
              <a:tr h="341404">
                <a:tc>
                  <a:txBody>
                    <a:bodyPr/>
                    <a:lstStyle/>
                    <a:p>
                      <a:pPr algn="l" fontAlgn="b"/>
                      <a:r>
                        <a:rPr lang="en-IN" sz="900" b="1"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dirty="0">
                          <a:effectLst/>
                        </a:rPr>
                        <a:t>Test Execution Date - 24-08-2024</a:t>
                      </a:r>
                      <a:endParaRPr lang="en-IN" sz="900" b="1" i="0" u="none" strike="noStrike" dirty="0">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r>
              <a:tr h="294244">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1" i="0" u="none" strike="noStrike">
                        <a:solidFill>
                          <a:srgbClr val="000000"/>
                        </a:solidFill>
                        <a:effectLst/>
                        <a:latin typeface="Calibri"/>
                      </a:endParaRPr>
                    </a:p>
                  </a:txBody>
                  <a:tcPr marL="7964" marR="7964" marT="7964" marB="0" anchor="b"/>
                </a:tc>
              </a:tr>
              <a:tr h="294244">
                <a:tc>
                  <a:txBody>
                    <a:bodyPr/>
                    <a:lstStyle/>
                    <a:p>
                      <a:pPr algn="l" fontAlgn="b"/>
                      <a:endParaRPr lang="en-IN" sz="900" b="0" i="0" u="none" strike="noStrike">
                        <a:solidFill>
                          <a:srgbClr val="000000"/>
                        </a:solidFill>
                        <a:effectLst/>
                        <a:latin typeface="Calibri"/>
                      </a:endParaRPr>
                    </a:p>
                  </a:txBody>
                  <a:tcPr marL="7964" marR="7964" marT="7964" marB="0" anchor="b"/>
                </a:tc>
                <a:tc>
                  <a:txBody>
                    <a:bodyPr/>
                    <a:lstStyle/>
                    <a:p>
                      <a:pPr algn="l" fontAlgn="b"/>
                      <a:endParaRPr lang="en-IN" sz="900" b="0" i="0" u="none" strike="noStrike">
                        <a:solidFill>
                          <a:srgbClr val="000000"/>
                        </a:solidFill>
                        <a:effectLst/>
                        <a:latin typeface="Calibri"/>
                      </a:endParaRPr>
                    </a:p>
                  </a:txBody>
                  <a:tcPr marL="7964" marR="7964" marT="7964" marB="0" anchor="b"/>
                </a:tc>
                <a:tc>
                  <a:txBody>
                    <a:bodyPr/>
                    <a:lstStyle/>
                    <a:p>
                      <a:pPr algn="l" fontAlgn="b"/>
                      <a:endParaRPr lang="en-IN" sz="900" b="0" i="0" u="none" strike="noStrike">
                        <a:solidFill>
                          <a:srgbClr val="000000"/>
                        </a:solidFill>
                        <a:effectLst/>
                        <a:latin typeface="Calibri"/>
                      </a:endParaRPr>
                    </a:p>
                  </a:txBody>
                  <a:tcPr marL="7964" marR="7964" marT="7964" marB="0" anchor="b"/>
                </a:tc>
                <a:tc>
                  <a:txBody>
                    <a:bodyPr/>
                    <a:lstStyle/>
                    <a:p>
                      <a:pPr algn="l" fontAlgn="b"/>
                      <a:endParaRPr lang="en-IN" sz="900" b="0" i="0" u="none" strike="noStrike">
                        <a:solidFill>
                          <a:srgbClr val="000000"/>
                        </a:solidFill>
                        <a:effectLst/>
                        <a:latin typeface="Calibri"/>
                      </a:endParaRPr>
                    </a:p>
                  </a:txBody>
                  <a:tcPr marL="7964" marR="7964" marT="7964" marB="0" anchor="b"/>
                </a:tc>
                <a:tc>
                  <a:txBody>
                    <a:bodyPr/>
                    <a:lstStyle/>
                    <a:p>
                      <a:pPr algn="l" fontAlgn="b"/>
                      <a:endParaRPr lang="en-IN" sz="900" b="0" i="0" u="none" strike="noStrike">
                        <a:solidFill>
                          <a:srgbClr val="000000"/>
                        </a:solidFill>
                        <a:effectLst/>
                        <a:latin typeface="Calibri"/>
                      </a:endParaRPr>
                    </a:p>
                  </a:txBody>
                  <a:tcPr marL="7964" marR="7964" marT="7964" marB="0" anchor="b"/>
                </a:tc>
                <a:tc>
                  <a:txBody>
                    <a:bodyPr/>
                    <a:lstStyle/>
                    <a:p>
                      <a:pPr algn="l" fontAlgn="b"/>
                      <a:endParaRPr lang="en-IN" sz="900" b="0" i="0" u="none" strike="noStrike">
                        <a:solidFill>
                          <a:srgbClr val="000000"/>
                        </a:solidFill>
                        <a:effectLst/>
                        <a:latin typeface="Calibri"/>
                      </a:endParaRPr>
                    </a:p>
                  </a:txBody>
                  <a:tcPr marL="7964" marR="7964" marT="7964" marB="0" anchor="b"/>
                </a:tc>
                <a:tc>
                  <a:txBody>
                    <a:bodyPr/>
                    <a:lstStyle/>
                    <a:p>
                      <a:pPr algn="l" fontAlgn="b"/>
                      <a:endParaRPr lang="en-IN" sz="900" b="0" i="0" u="none" strike="noStrike">
                        <a:solidFill>
                          <a:srgbClr val="000000"/>
                        </a:solidFill>
                        <a:effectLst/>
                        <a:latin typeface="Calibri"/>
                      </a:endParaRPr>
                    </a:p>
                  </a:txBody>
                  <a:tcPr marL="7964" marR="7964" marT="7964" marB="0" anchor="b"/>
                </a:tc>
                <a:tc>
                  <a:txBody>
                    <a:bodyPr/>
                    <a:lstStyle/>
                    <a:p>
                      <a:pPr algn="l" fontAlgn="b"/>
                      <a:endParaRPr lang="en-IN" sz="900" b="0" i="0" u="none" strike="noStrike">
                        <a:solidFill>
                          <a:srgbClr val="000000"/>
                        </a:solidFill>
                        <a:effectLst/>
                        <a:latin typeface="Calibri"/>
                      </a:endParaRPr>
                    </a:p>
                  </a:txBody>
                  <a:tcPr marL="7964" marR="7964" marT="7964" marB="0" anchor="b"/>
                </a:tc>
                <a:tc>
                  <a:txBody>
                    <a:bodyPr/>
                    <a:lstStyle/>
                    <a:p>
                      <a:pPr algn="l" fontAlgn="b"/>
                      <a:endParaRPr lang="en-IN" sz="900" b="0" i="0" u="none" strike="noStrike">
                        <a:solidFill>
                          <a:srgbClr val="000000"/>
                        </a:solidFill>
                        <a:effectLst/>
                        <a:latin typeface="Calibri"/>
                      </a:endParaRPr>
                    </a:p>
                  </a:txBody>
                  <a:tcPr marL="7964" marR="7964" marT="7964" marB="0" anchor="b"/>
                </a:tc>
                <a:tc>
                  <a:txBody>
                    <a:bodyPr/>
                    <a:lstStyle/>
                    <a:p>
                      <a:pPr algn="l" fontAlgn="b"/>
                      <a:endParaRPr lang="en-IN" sz="900" b="0" i="0" u="none" strike="noStrike">
                        <a:solidFill>
                          <a:srgbClr val="000000"/>
                        </a:solidFill>
                        <a:effectLst/>
                        <a:latin typeface="Calibri"/>
                      </a:endParaRPr>
                    </a:p>
                  </a:txBody>
                  <a:tcPr marL="7964" marR="7964" marT="7964" marB="0" anchor="b"/>
                </a:tc>
                <a:tc>
                  <a:txBody>
                    <a:bodyPr/>
                    <a:lstStyle/>
                    <a:p>
                      <a:pPr algn="l" fontAlgn="b"/>
                      <a:endParaRPr lang="en-IN" sz="900" b="0" i="0" u="none" strike="noStrike">
                        <a:solidFill>
                          <a:srgbClr val="000000"/>
                        </a:solidFill>
                        <a:effectLst/>
                        <a:latin typeface="Calibri"/>
                      </a:endParaRPr>
                    </a:p>
                  </a:txBody>
                  <a:tcPr marL="7964" marR="7964" marT="7964" marB="0" anchor="b"/>
                </a:tc>
              </a:tr>
              <a:tr h="532578">
                <a:tc>
                  <a:txBody>
                    <a:bodyPr/>
                    <a:lstStyle/>
                    <a:p>
                      <a:pPr algn="l" fontAlgn="b"/>
                      <a:r>
                        <a:rPr lang="en-IN" sz="900" b="1" u="none" strike="noStrike">
                          <a:effectLst/>
                        </a:rPr>
                        <a:t>Req_No</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a:effectLst/>
                        </a:rPr>
                        <a:t>Test Case#</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a:effectLst/>
                        </a:rPr>
                        <a:t>Test Title</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a:effectLst/>
                        </a:rPr>
                        <a:t>Test Steps</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a:effectLst/>
                        </a:rPr>
                        <a:t>Pre Condition</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a:effectLst/>
                        </a:rPr>
                        <a:t>Test Data</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a:effectLst/>
                        </a:rPr>
                        <a:t>Expected Result</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a:effectLst/>
                        </a:rPr>
                        <a:t>Post condition</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a:effectLst/>
                        </a:rPr>
                        <a:t>Actual Result</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a:effectLst/>
                        </a:rPr>
                        <a:t>Status</a:t>
                      </a:r>
                      <a:endParaRPr lang="en-IN" sz="900" b="1" i="0" u="none" strike="noStrike">
                        <a:solidFill>
                          <a:srgbClr val="000000"/>
                        </a:solidFill>
                        <a:effectLst/>
                        <a:latin typeface="Calibri"/>
                      </a:endParaRPr>
                    </a:p>
                  </a:txBody>
                  <a:tcPr marL="7964" marR="7964" marT="7964" marB="0" anchor="b"/>
                </a:tc>
                <a:tc>
                  <a:txBody>
                    <a:bodyPr/>
                    <a:lstStyle/>
                    <a:p>
                      <a:pPr algn="l" fontAlgn="b"/>
                      <a:r>
                        <a:rPr lang="en-IN" sz="900" b="1" u="none" strike="noStrike" dirty="0">
                          <a:effectLst/>
                        </a:rPr>
                        <a:t>Severity </a:t>
                      </a:r>
                      <a:endParaRPr lang="en-IN" sz="900" b="1" i="0" u="none" strike="noStrike" dirty="0">
                        <a:solidFill>
                          <a:srgbClr val="000000"/>
                        </a:solidFill>
                        <a:effectLst/>
                        <a:latin typeface="Calibri"/>
                      </a:endParaRPr>
                    </a:p>
                  </a:txBody>
                  <a:tcPr marL="7964" marR="7964" marT="7964" marB="0" anchor="b"/>
                </a:tc>
              </a:tr>
              <a:tr h="294244">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7964" marR="7964" marT="7964" marB="0" anchor="b"/>
                </a:tc>
                <a:tc>
                  <a:txBody>
                    <a:bodyPr/>
                    <a:lstStyle/>
                    <a:p>
                      <a:pPr algn="l" fontAlgn="b"/>
                      <a:r>
                        <a:rPr lang="en-IN" sz="900" u="none" strike="noStrike">
                          <a:effectLst/>
                        </a:rPr>
                        <a:t> </a:t>
                      </a:r>
                      <a:endParaRPr lang="en-IN" sz="900" b="0" i="0" u="none" strike="noStrike">
                        <a:solidFill>
                          <a:srgbClr val="000000"/>
                        </a:solidFill>
                        <a:effectLst/>
                        <a:latin typeface="Calibri"/>
                      </a:endParaRPr>
                    </a:p>
                  </a:txBody>
                  <a:tcPr marL="7964" marR="7964" marT="7964" marB="0" anchor="b"/>
                </a:tc>
                <a:tc>
                  <a:txBody>
                    <a:bodyPr/>
                    <a:lstStyle/>
                    <a:p>
                      <a:pPr algn="l" fontAlgn="b"/>
                      <a:r>
                        <a:rPr lang="en-IN" sz="900" u="none" strike="noStrike" dirty="0">
                          <a:effectLst/>
                        </a:rPr>
                        <a:t> </a:t>
                      </a:r>
                      <a:endParaRPr lang="en-IN" sz="900" b="0" i="0" u="none" strike="noStrike" dirty="0">
                        <a:solidFill>
                          <a:srgbClr val="000000"/>
                        </a:solidFill>
                        <a:effectLst/>
                        <a:latin typeface="Calibri"/>
                      </a:endParaRPr>
                    </a:p>
                  </a:txBody>
                  <a:tcPr marL="7964" marR="7964" marT="7964" marB="0" anchor="b"/>
                </a:tc>
              </a:tr>
            </a:tbl>
          </a:graphicData>
        </a:graphic>
      </p:graphicFrame>
    </p:spTree>
    <p:extLst>
      <p:ext uri="{BB962C8B-B14F-4D97-AF65-F5344CB8AC3E}">
        <p14:creationId xmlns:p14="http://schemas.microsoft.com/office/powerpoint/2010/main" val="148388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a:t>
            </a:r>
            <a:endParaRPr lang="en-IN" dirty="0"/>
          </a:p>
        </p:txBody>
      </p:sp>
      <p:sp>
        <p:nvSpPr>
          <p:cNvPr id="3" name="Content Placeholder 2"/>
          <p:cNvSpPr>
            <a:spLocks noGrp="1"/>
          </p:cNvSpPr>
          <p:nvPr>
            <p:ph idx="1"/>
          </p:nvPr>
        </p:nvSpPr>
        <p:spPr/>
        <p:txBody>
          <a:bodyPr/>
          <a:lstStyle/>
          <a:p>
            <a:r>
              <a:rPr lang="en-IN" dirty="0" smtClean="0"/>
              <a:t>Requirement Analysis</a:t>
            </a:r>
          </a:p>
          <a:p>
            <a:r>
              <a:rPr lang="en-IN" dirty="0" smtClean="0"/>
              <a:t>Design</a:t>
            </a:r>
          </a:p>
          <a:p>
            <a:r>
              <a:rPr lang="en-IN" dirty="0" smtClean="0"/>
              <a:t>Implementation</a:t>
            </a:r>
          </a:p>
          <a:p>
            <a:r>
              <a:rPr lang="en-IN" dirty="0" smtClean="0"/>
              <a:t>Testing</a:t>
            </a:r>
          </a:p>
          <a:p>
            <a:r>
              <a:rPr lang="en-IN" dirty="0" smtClean="0"/>
              <a:t>Development</a:t>
            </a:r>
          </a:p>
          <a:p>
            <a:r>
              <a:rPr lang="en-IN" dirty="0" smtClean="0"/>
              <a:t>Deployment</a:t>
            </a:r>
          </a:p>
          <a:p>
            <a:r>
              <a:rPr lang="en-IN" dirty="0" smtClean="0"/>
              <a:t>Maintenance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484784"/>
            <a:ext cx="3605689" cy="364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089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sz="2400" dirty="0" err="1" smtClean="0"/>
              <a:t>Req</a:t>
            </a:r>
            <a:r>
              <a:rPr lang="en-IN" sz="2400" dirty="0" smtClean="0"/>
              <a:t> no: based on SRS we can ignore</a:t>
            </a:r>
          </a:p>
          <a:p>
            <a:r>
              <a:rPr lang="en-IN" sz="2400" dirty="0" err="1" smtClean="0"/>
              <a:t>Test_Case</a:t>
            </a:r>
            <a:r>
              <a:rPr lang="en-IN" sz="2400" dirty="0" smtClean="0"/>
              <a:t>#: No Given for particular Test case TC_001</a:t>
            </a:r>
          </a:p>
          <a:p>
            <a:r>
              <a:rPr lang="en-IN" sz="2400" dirty="0" err="1" smtClean="0"/>
              <a:t>Test_Title</a:t>
            </a:r>
            <a:r>
              <a:rPr lang="en-IN" sz="2400" dirty="0" smtClean="0"/>
              <a:t> : ( what u r testing) – Validate login functionality</a:t>
            </a:r>
          </a:p>
          <a:p>
            <a:r>
              <a:rPr lang="en-IN" sz="2400" dirty="0" err="1" smtClean="0"/>
              <a:t>Test_Step</a:t>
            </a:r>
            <a:r>
              <a:rPr lang="en-IN" sz="2400" dirty="0" smtClean="0"/>
              <a:t>: :Describe steps to be tested</a:t>
            </a:r>
          </a:p>
          <a:p>
            <a:pPr lvl="1"/>
            <a:r>
              <a:rPr lang="en-IN" sz="2000" dirty="0" smtClean="0"/>
              <a:t>  (</a:t>
            </a:r>
            <a:r>
              <a:rPr lang="en-IN" sz="2000" dirty="0" smtClean="0"/>
              <a:t>Step1:EnterURL , Step2: Click</a:t>
            </a:r>
            <a:r>
              <a:rPr lang="en-IN" sz="2000" dirty="0" smtClean="0"/>
              <a:t>)</a:t>
            </a:r>
          </a:p>
          <a:p>
            <a:r>
              <a:rPr lang="en-IN" sz="2400" dirty="0" smtClean="0"/>
              <a:t>Pre- Condition: It’s a criteria that need to be checked before test execution</a:t>
            </a:r>
            <a:r>
              <a:rPr lang="en-IN" sz="2400" dirty="0" smtClean="0">
                <a:sym typeface="Wingdings" pitchFamily="2" charset="2"/>
              </a:rPr>
              <a:t> (Its not for all) if user registered then login</a:t>
            </a:r>
          </a:p>
          <a:p>
            <a:r>
              <a:rPr lang="en-IN" sz="2400" dirty="0" err="1" smtClean="0">
                <a:sym typeface="Wingdings" pitchFamily="2" charset="2"/>
              </a:rPr>
              <a:t>Test_Data:Data</a:t>
            </a:r>
            <a:r>
              <a:rPr lang="en-IN" sz="2400" dirty="0" smtClean="0">
                <a:sym typeface="Wingdings" pitchFamily="2" charset="2"/>
              </a:rPr>
              <a:t> used for test </a:t>
            </a:r>
            <a:r>
              <a:rPr lang="en-IN" sz="2400" dirty="0" err="1" smtClean="0">
                <a:sym typeface="Wingdings" pitchFamily="2" charset="2"/>
              </a:rPr>
              <a:t>executuion</a:t>
            </a:r>
            <a:endParaRPr lang="en-IN" sz="2400" dirty="0" smtClean="0">
              <a:sym typeface="Wingdings" pitchFamily="2" charset="2"/>
            </a:endParaRPr>
          </a:p>
          <a:p>
            <a:r>
              <a:rPr lang="en-IN" sz="2400" dirty="0" err="1" smtClean="0">
                <a:sym typeface="Wingdings" pitchFamily="2" charset="2"/>
              </a:rPr>
              <a:t>Expected_Result</a:t>
            </a:r>
            <a:r>
              <a:rPr lang="en-IN" sz="2400" dirty="0" smtClean="0">
                <a:sym typeface="Wingdings" pitchFamily="2" charset="2"/>
              </a:rPr>
              <a:t>: the result which we are expecting according to steps.</a:t>
            </a:r>
          </a:p>
          <a:p>
            <a:r>
              <a:rPr lang="en-IN" sz="2400" dirty="0" err="1" smtClean="0">
                <a:sym typeface="Wingdings" pitchFamily="2" charset="2"/>
              </a:rPr>
              <a:t>Post_condition</a:t>
            </a:r>
            <a:r>
              <a:rPr lang="en-IN" sz="2400" dirty="0" smtClean="0">
                <a:sym typeface="Wingdings" pitchFamily="2" charset="2"/>
              </a:rPr>
              <a:t>:</a:t>
            </a:r>
            <a:r>
              <a:rPr lang="en-US" sz="2400" dirty="0" smtClean="0">
                <a:sym typeface="Wingdings" pitchFamily="2" charset="2"/>
              </a:rPr>
              <a:t>the message which we expect after successful run of test case</a:t>
            </a:r>
          </a:p>
          <a:p>
            <a:pPr lvl="1"/>
            <a:r>
              <a:rPr lang="en-US" sz="2000" dirty="0" smtClean="0">
                <a:sym typeface="Wingdings" pitchFamily="2" charset="2"/>
              </a:rPr>
              <a:t>*****till here we do initially later while </a:t>
            </a:r>
            <a:r>
              <a:rPr lang="en-US" sz="2000" dirty="0" err="1" smtClean="0">
                <a:sym typeface="Wingdings" pitchFamily="2" charset="2"/>
              </a:rPr>
              <a:t>execting</a:t>
            </a:r>
            <a:r>
              <a:rPr lang="en-US" sz="2000" dirty="0" smtClean="0">
                <a:sym typeface="Wingdings" pitchFamily="2" charset="2"/>
              </a:rPr>
              <a:t> we will fill actual result </a:t>
            </a:r>
          </a:p>
          <a:p>
            <a:r>
              <a:rPr lang="en-US" sz="2400" dirty="0" err="1" smtClean="0">
                <a:sym typeface="Wingdings" pitchFamily="2" charset="2"/>
              </a:rPr>
              <a:t>Actual_result:result</a:t>
            </a:r>
            <a:r>
              <a:rPr lang="en-US" sz="2400" dirty="0" smtClean="0">
                <a:sym typeface="Wingdings" pitchFamily="2" charset="2"/>
              </a:rPr>
              <a:t> occurred during execution</a:t>
            </a:r>
            <a:endParaRPr lang="en-IN" sz="2400" dirty="0">
              <a:sym typeface="Wingdings" pitchFamily="2" charset="2"/>
            </a:endParaRPr>
          </a:p>
          <a:p>
            <a:r>
              <a:rPr lang="en-US" sz="2400" dirty="0" smtClean="0">
                <a:sym typeface="Wingdings" pitchFamily="2" charset="2"/>
              </a:rPr>
              <a:t>Status: pass/fail</a:t>
            </a:r>
          </a:p>
          <a:p>
            <a:r>
              <a:rPr lang="en-US" sz="2400" dirty="0" smtClean="0">
                <a:sym typeface="Wingdings" pitchFamily="2" charset="2"/>
              </a:rPr>
              <a:t>Severity: the impacted  of the bug</a:t>
            </a:r>
            <a:endParaRPr lang="en-IN" dirty="0" smtClean="0"/>
          </a:p>
          <a:p>
            <a:endParaRPr lang="en-IN" dirty="0"/>
          </a:p>
        </p:txBody>
      </p:sp>
    </p:spTree>
    <p:extLst>
      <p:ext uri="{BB962C8B-B14F-4D97-AF65-F5344CB8AC3E}">
        <p14:creationId xmlns:p14="http://schemas.microsoft.com/office/powerpoint/2010/main" val="2090073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304314945"/>
              </p:ext>
            </p:extLst>
          </p:nvPr>
        </p:nvGraphicFramePr>
        <p:xfrm>
          <a:off x="1" y="0"/>
          <a:ext cx="9324526" cy="7262885"/>
        </p:xfrm>
        <a:graphic>
          <a:graphicData uri="http://schemas.openxmlformats.org/drawingml/2006/table">
            <a:tbl>
              <a:tblPr>
                <a:tableStyleId>{5C22544A-7EE6-4342-B048-85BDC9FD1C3A}</a:tableStyleId>
              </a:tblPr>
              <a:tblGrid>
                <a:gridCol w="1191877"/>
                <a:gridCol w="1730408"/>
                <a:gridCol w="524864"/>
                <a:gridCol w="656080"/>
                <a:gridCol w="688882"/>
                <a:gridCol w="546732"/>
                <a:gridCol w="877507"/>
                <a:gridCol w="798230"/>
                <a:gridCol w="1366831"/>
                <a:gridCol w="418251"/>
                <a:gridCol w="524864"/>
              </a:tblGrid>
              <a:tr h="238042">
                <a:tc>
                  <a:txBody>
                    <a:bodyPr/>
                    <a:lstStyle/>
                    <a:p>
                      <a:pPr algn="l" fontAlgn="b"/>
                      <a:r>
                        <a:rPr lang="en-IN" sz="1200" u="none" strike="noStrike">
                          <a:effectLst/>
                        </a:rPr>
                        <a:t>Module name: Help</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Test Designed Date : 23-8-2024</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r>
              <a:tr h="238042">
                <a:tc>
                  <a:txBody>
                    <a:bodyPr/>
                    <a:lstStyle/>
                    <a:p>
                      <a:pPr algn="l" fontAlgn="b"/>
                      <a:r>
                        <a:rPr lang="en-IN" sz="1200" u="none" strike="noStrike">
                          <a:effectLst/>
                        </a:rPr>
                        <a:t>Release version: v1.0</a:t>
                      </a:r>
                      <a:endParaRPr lang="en-IN" sz="1200" b="1" i="0" u="none" strike="noStrike">
                        <a:solidFill>
                          <a:srgbClr val="000000"/>
                        </a:solidFill>
                        <a:effectLst/>
                        <a:latin typeface="Calibri"/>
                      </a:endParaRPr>
                    </a:p>
                  </a:txBody>
                  <a:tcPr marL="7244" marR="7244" marT="7244" marB="0" anchor="b"/>
                </a:tc>
                <a:tc>
                  <a:txBody>
                    <a:bodyPr/>
                    <a:lstStyle/>
                    <a:p>
                      <a:pPr algn="l" fontAlgn="b"/>
                      <a:r>
                        <a:rPr lang="en-US" sz="1200" u="none" strike="noStrike">
                          <a:effectLst/>
                        </a:rPr>
                        <a:t>Test Executed By - Vinod G</a:t>
                      </a:r>
                      <a:endParaRPr lang="en-US"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r>
              <a:tr h="238042">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Test Execution Date - 24-08-2024</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r>
              <a:tr h="238042">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1" i="0" u="none" strike="noStrike">
                        <a:solidFill>
                          <a:srgbClr val="000000"/>
                        </a:solidFill>
                        <a:effectLst/>
                        <a:latin typeface="Calibri"/>
                      </a:endParaRPr>
                    </a:p>
                  </a:txBody>
                  <a:tcPr marL="7244" marR="7244" marT="7244" marB="0" anchor="b"/>
                </a:tc>
              </a:tr>
              <a:tr h="238042">
                <a:tc>
                  <a:txBody>
                    <a:bodyPr/>
                    <a:lstStyle/>
                    <a:p>
                      <a:pPr algn="l" fontAlgn="b"/>
                      <a:endParaRPr lang="en-IN" sz="1200" b="0" i="0" u="none" strike="noStrike">
                        <a:solidFill>
                          <a:srgbClr val="000000"/>
                        </a:solidFill>
                        <a:effectLst/>
                        <a:latin typeface="Calibri"/>
                      </a:endParaRPr>
                    </a:p>
                  </a:txBody>
                  <a:tcPr marL="7244" marR="7244" marT="7244" marB="0" anchor="b"/>
                </a:tc>
                <a:tc>
                  <a:txBody>
                    <a:bodyPr/>
                    <a:lstStyle/>
                    <a:p>
                      <a:pPr algn="l" fontAlgn="b"/>
                      <a:endParaRPr lang="en-IN" sz="1200" b="0" i="0" u="none" strike="noStrike">
                        <a:solidFill>
                          <a:srgbClr val="000000"/>
                        </a:solidFill>
                        <a:effectLst/>
                        <a:latin typeface="Calibri"/>
                      </a:endParaRPr>
                    </a:p>
                  </a:txBody>
                  <a:tcPr marL="7244" marR="7244" marT="7244" marB="0" anchor="b"/>
                </a:tc>
                <a:tc>
                  <a:txBody>
                    <a:bodyPr/>
                    <a:lstStyle/>
                    <a:p>
                      <a:pPr algn="l" fontAlgn="b"/>
                      <a:endParaRPr lang="en-IN" sz="1200" b="0" i="0" u="none" strike="noStrike">
                        <a:solidFill>
                          <a:srgbClr val="000000"/>
                        </a:solidFill>
                        <a:effectLst/>
                        <a:latin typeface="Calibri"/>
                      </a:endParaRPr>
                    </a:p>
                  </a:txBody>
                  <a:tcPr marL="7244" marR="7244" marT="7244" marB="0" anchor="b"/>
                </a:tc>
                <a:tc>
                  <a:txBody>
                    <a:bodyPr/>
                    <a:lstStyle/>
                    <a:p>
                      <a:pPr algn="l" fontAlgn="b"/>
                      <a:endParaRPr lang="en-IN" sz="1200" b="0" i="0" u="none" strike="noStrike">
                        <a:solidFill>
                          <a:srgbClr val="000000"/>
                        </a:solidFill>
                        <a:effectLst/>
                        <a:latin typeface="Calibri"/>
                      </a:endParaRPr>
                    </a:p>
                  </a:txBody>
                  <a:tcPr marL="7244" marR="7244" marT="7244" marB="0" anchor="b"/>
                </a:tc>
                <a:tc>
                  <a:txBody>
                    <a:bodyPr/>
                    <a:lstStyle/>
                    <a:p>
                      <a:pPr algn="l" fontAlgn="b"/>
                      <a:endParaRPr lang="en-IN" sz="1200" b="0" i="0" u="none" strike="noStrike">
                        <a:solidFill>
                          <a:srgbClr val="000000"/>
                        </a:solidFill>
                        <a:effectLst/>
                        <a:latin typeface="Calibri"/>
                      </a:endParaRPr>
                    </a:p>
                  </a:txBody>
                  <a:tcPr marL="7244" marR="7244" marT="7244" marB="0" anchor="b"/>
                </a:tc>
                <a:tc>
                  <a:txBody>
                    <a:bodyPr/>
                    <a:lstStyle/>
                    <a:p>
                      <a:pPr algn="l" fontAlgn="b"/>
                      <a:endParaRPr lang="en-IN" sz="1200" b="0" i="0" u="none" strike="noStrike">
                        <a:solidFill>
                          <a:srgbClr val="000000"/>
                        </a:solidFill>
                        <a:effectLst/>
                        <a:latin typeface="Calibri"/>
                      </a:endParaRPr>
                    </a:p>
                  </a:txBody>
                  <a:tcPr marL="7244" marR="7244" marT="7244" marB="0" anchor="b"/>
                </a:tc>
                <a:tc>
                  <a:txBody>
                    <a:bodyPr/>
                    <a:lstStyle/>
                    <a:p>
                      <a:pPr algn="l" fontAlgn="b"/>
                      <a:endParaRPr lang="en-IN" sz="1200" b="0" i="0" u="none" strike="noStrike">
                        <a:solidFill>
                          <a:srgbClr val="000000"/>
                        </a:solidFill>
                        <a:effectLst/>
                        <a:latin typeface="Calibri"/>
                      </a:endParaRPr>
                    </a:p>
                  </a:txBody>
                  <a:tcPr marL="7244" marR="7244" marT="7244" marB="0" anchor="b"/>
                </a:tc>
                <a:tc>
                  <a:txBody>
                    <a:bodyPr/>
                    <a:lstStyle/>
                    <a:p>
                      <a:pPr algn="l" fontAlgn="b"/>
                      <a:endParaRPr lang="en-IN"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Test Exection time</a:t>
                      </a:r>
                      <a:endParaRPr lang="en-IN" sz="1200" b="0" i="0" u="none" strike="noStrike">
                        <a:solidFill>
                          <a:srgbClr val="000000"/>
                        </a:solidFill>
                        <a:effectLst/>
                        <a:latin typeface="Calibri"/>
                      </a:endParaRPr>
                    </a:p>
                  </a:txBody>
                  <a:tcPr marL="7244" marR="7244" marT="7244" marB="0" anchor="b"/>
                </a:tc>
                <a:tc>
                  <a:txBody>
                    <a:bodyPr/>
                    <a:lstStyle/>
                    <a:p>
                      <a:pPr algn="l" fontAlgn="b"/>
                      <a:endParaRPr lang="en-IN" sz="1200" b="0" i="0" u="none" strike="noStrike">
                        <a:solidFill>
                          <a:srgbClr val="000000"/>
                        </a:solidFill>
                        <a:effectLst/>
                        <a:latin typeface="Calibri"/>
                      </a:endParaRPr>
                    </a:p>
                  </a:txBody>
                  <a:tcPr marL="7244" marR="7244" marT="7244" marB="0" anchor="b"/>
                </a:tc>
                <a:tc>
                  <a:txBody>
                    <a:bodyPr/>
                    <a:lstStyle/>
                    <a:p>
                      <a:pPr algn="l" fontAlgn="b"/>
                      <a:endParaRPr lang="en-IN" sz="1200" b="0" i="0" u="none" strike="noStrike">
                        <a:solidFill>
                          <a:srgbClr val="000000"/>
                        </a:solidFill>
                        <a:effectLst/>
                        <a:latin typeface="Calibri"/>
                      </a:endParaRPr>
                    </a:p>
                  </a:txBody>
                  <a:tcPr marL="7244" marR="7244" marT="7244" marB="0" anchor="b"/>
                </a:tc>
              </a:tr>
              <a:tr h="430857">
                <a:tc>
                  <a:txBody>
                    <a:bodyPr/>
                    <a:lstStyle/>
                    <a:p>
                      <a:pPr algn="l" fontAlgn="b"/>
                      <a:r>
                        <a:rPr lang="en-IN" sz="1200" u="none" strike="noStrike">
                          <a:effectLst/>
                        </a:rPr>
                        <a:t>Req_No</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Test Case#</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Test Title</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Test Steps</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Pre Condition</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Test Data</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Expected Result</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Post condition</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Actual Result</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Status</a:t>
                      </a:r>
                      <a:endParaRPr lang="en-IN" sz="1200" b="1"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Severity </a:t>
                      </a:r>
                      <a:endParaRPr lang="en-IN" sz="1200" b="1" i="0" u="none" strike="noStrike">
                        <a:solidFill>
                          <a:srgbClr val="000000"/>
                        </a:solidFill>
                        <a:effectLst/>
                        <a:latin typeface="Calibri"/>
                      </a:endParaRPr>
                    </a:p>
                  </a:txBody>
                  <a:tcPr marL="7244" marR="7244" marT="7244" marB="0" anchor="b"/>
                </a:tc>
              </a:tr>
              <a:tr h="1904339">
                <a:tc>
                  <a:txBody>
                    <a:bodyPr/>
                    <a:lstStyle/>
                    <a:p>
                      <a:pPr algn="l" fontAlgn="b"/>
                      <a:r>
                        <a:rPr lang="en-IN" sz="1200" u="none" strike="noStrike">
                          <a:effectLst/>
                        </a:rPr>
                        <a:t> </a:t>
                      </a:r>
                      <a:endParaRPr lang="en-IN"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TC_01</a:t>
                      </a:r>
                      <a:endParaRPr lang="en-IN"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Interface of help module</a:t>
                      </a:r>
                      <a:endParaRPr lang="en-IN" sz="1200" b="0" i="0" u="none" strike="noStrike">
                        <a:solidFill>
                          <a:srgbClr val="000000"/>
                        </a:solidFill>
                        <a:effectLst/>
                        <a:latin typeface="Calibri"/>
                      </a:endParaRPr>
                    </a:p>
                  </a:txBody>
                  <a:tcPr marL="7244" marR="7244" marT="7244" marB="0" anchor="b"/>
                </a:tc>
                <a:tc>
                  <a:txBody>
                    <a:bodyPr/>
                    <a:lstStyle/>
                    <a:p>
                      <a:pPr algn="l" fontAlgn="b"/>
                      <a:r>
                        <a:rPr lang="en-US" sz="1200" u="none" strike="noStrike">
                          <a:effectLst/>
                        </a:rPr>
                        <a:t>Step1:Enter the Url</a:t>
                      </a:r>
                      <a:br>
                        <a:rPr lang="en-US" sz="1200" u="none" strike="noStrike">
                          <a:effectLst/>
                        </a:rPr>
                      </a:br>
                      <a:r>
                        <a:rPr lang="en-US" sz="1200" u="none" strike="noStrike">
                          <a:effectLst/>
                        </a:rPr>
                        <a:t>Ste2: Click on Help button</a:t>
                      </a:r>
                      <a:br>
                        <a:rPr lang="en-US" sz="1200" u="none" strike="noStrike">
                          <a:effectLst/>
                        </a:rPr>
                      </a:br>
                      <a:endParaRPr lang="en-US"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NA</a:t>
                      </a:r>
                      <a:endParaRPr lang="en-IN"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NA</a:t>
                      </a:r>
                      <a:endParaRPr lang="en-IN" sz="1200" b="0" i="0" u="none" strike="noStrike">
                        <a:solidFill>
                          <a:srgbClr val="000000"/>
                        </a:solidFill>
                        <a:effectLst/>
                        <a:latin typeface="Calibri"/>
                      </a:endParaRPr>
                    </a:p>
                  </a:txBody>
                  <a:tcPr marL="7244" marR="7244" marT="7244" marB="0" anchor="b"/>
                </a:tc>
                <a:tc>
                  <a:txBody>
                    <a:bodyPr/>
                    <a:lstStyle/>
                    <a:p>
                      <a:pPr algn="l" fontAlgn="b"/>
                      <a:r>
                        <a:rPr lang="en-US" sz="1200" u="none" strike="noStrike">
                          <a:effectLst/>
                        </a:rPr>
                        <a:t>Step1 Should land on Home page</a:t>
                      </a:r>
                      <a:br>
                        <a:rPr lang="en-US" sz="1200" u="none" strike="noStrike">
                          <a:effectLst/>
                        </a:rPr>
                      </a:br>
                      <a:r>
                        <a:rPr lang="en-US" sz="1200" u="none" strike="noStrike">
                          <a:effectLst/>
                        </a:rPr>
                        <a:t>Step2: Should land on help page</a:t>
                      </a:r>
                      <a:endParaRPr lang="en-US" sz="1200" b="0" i="0" u="none" strike="noStrike">
                        <a:solidFill>
                          <a:srgbClr val="000000"/>
                        </a:solidFill>
                        <a:effectLst/>
                        <a:latin typeface="Calibri"/>
                      </a:endParaRPr>
                    </a:p>
                  </a:txBody>
                  <a:tcPr marL="7244" marR="7244" marT="7244" marB="0" anchor="b"/>
                </a:tc>
                <a:tc>
                  <a:txBody>
                    <a:bodyPr/>
                    <a:lstStyle/>
                    <a:p>
                      <a:pPr algn="l" fontAlgn="b"/>
                      <a:r>
                        <a:rPr lang="en-US" sz="1200" u="none" strike="noStrike">
                          <a:effectLst/>
                        </a:rPr>
                        <a:t>Small window requesting for login</a:t>
                      </a:r>
                      <a:endParaRPr lang="en-US" sz="1200" b="0" i="0" u="none" strike="noStrike">
                        <a:solidFill>
                          <a:srgbClr val="000000"/>
                        </a:solidFill>
                        <a:effectLst/>
                        <a:latin typeface="Calibri"/>
                      </a:endParaRPr>
                    </a:p>
                  </a:txBody>
                  <a:tcPr marL="7244" marR="7244" marT="7244" marB="0" anchor="b"/>
                </a:tc>
                <a:tc>
                  <a:txBody>
                    <a:bodyPr/>
                    <a:lstStyle/>
                    <a:p>
                      <a:pPr algn="l" fontAlgn="b"/>
                      <a:r>
                        <a:rPr lang="en-US" sz="1200" u="none" strike="noStrike">
                          <a:effectLst/>
                        </a:rPr>
                        <a:t>Step1: Landed on home page</a:t>
                      </a:r>
                      <a:br>
                        <a:rPr lang="en-US" sz="1200" u="none" strike="noStrike">
                          <a:effectLst/>
                        </a:rPr>
                      </a:br>
                      <a:r>
                        <a:rPr lang="en-US" sz="1200" u="none" strike="noStrike">
                          <a:effectLst/>
                        </a:rPr>
                        <a:t>Step2: Landed on Help page</a:t>
                      </a:r>
                      <a:endParaRPr lang="en-US"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PASS</a:t>
                      </a:r>
                      <a:endParaRPr lang="en-IN"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 </a:t>
                      </a:r>
                      <a:endParaRPr lang="en-IN" sz="1200" b="0" i="0" u="none" strike="noStrike">
                        <a:solidFill>
                          <a:srgbClr val="000000"/>
                        </a:solidFill>
                        <a:effectLst/>
                        <a:latin typeface="Calibri"/>
                      </a:endParaRPr>
                    </a:p>
                  </a:txBody>
                  <a:tcPr marL="7244" marR="7244" marT="7244" marB="0" anchor="b"/>
                </a:tc>
              </a:tr>
              <a:tr h="3332593">
                <a:tc>
                  <a:txBody>
                    <a:bodyPr/>
                    <a:lstStyle/>
                    <a:p>
                      <a:pPr algn="l" fontAlgn="b"/>
                      <a:r>
                        <a:rPr lang="en-IN" sz="1200" u="none" strike="noStrike">
                          <a:effectLst/>
                        </a:rPr>
                        <a:t> </a:t>
                      </a:r>
                      <a:endParaRPr lang="en-IN"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dirty="0">
                          <a:effectLst/>
                        </a:rPr>
                        <a:t>TC_02</a:t>
                      </a:r>
                      <a:endParaRPr lang="en-IN" sz="1200" b="0" i="0" u="none" strike="noStrike" dirty="0">
                        <a:solidFill>
                          <a:srgbClr val="000000"/>
                        </a:solidFill>
                        <a:effectLst/>
                        <a:latin typeface="Calibri"/>
                      </a:endParaRPr>
                    </a:p>
                  </a:txBody>
                  <a:tcPr marL="7244" marR="7244" marT="7244" marB="0" anchor="b"/>
                </a:tc>
                <a:tc>
                  <a:txBody>
                    <a:bodyPr/>
                    <a:lstStyle/>
                    <a:p>
                      <a:pPr algn="l" fontAlgn="b"/>
                      <a:r>
                        <a:rPr lang="en-IN" sz="1200" u="none" strike="noStrike">
                          <a:effectLst/>
                        </a:rPr>
                        <a:t>Functionality of home page</a:t>
                      </a:r>
                      <a:endParaRPr lang="en-IN" sz="1200" b="0" i="0" u="none" strike="noStrike">
                        <a:solidFill>
                          <a:srgbClr val="000000"/>
                        </a:solidFill>
                        <a:effectLst/>
                        <a:latin typeface="Calibri"/>
                      </a:endParaRPr>
                    </a:p>
                  </a:txBody>
                  <a:tcPr marL="7244" marR="7244" marT="7244" marB="0" anchor="b"/>
                </a:tc>
                <a:tc>
                  <a:txBody>
                    <a:bodyPr/>
                    <a:lstStyle/>
                    <a:p>
                      <a:pPr algn="l" fontAlgn="b"/>
                      <a:r>
                        <a:rPr lang="en-US" sz="1200" u="none" strike="noStrike">
                          <a:effectLst/>
                        </a:rPr>
                        <a:t>Step1: Enter URL</a:t>
                      </a:r>
                      <a:br>
                        <a:rPr lang="en-US" sz="1200" u="none" strike="noStrike">
                          <a:effectLst/>
                        </a:rPr>
                      </a:br>
                      <a:r>
                        <a:rPr lang="en-US" sz="1200" u="none" strike="noStrike">
                          <a:effectLst/>
                        </a:rPr>
                        <a:t>Step2: Enter FROM, TO and Date</a:t>
                      </a:r>
                      <a:br>
                        <a:rPr lang="en-US" sz="1200" u="none" strike="noStrike">
                          <a:effectLst/>
                        </a:rPr>
                      </a:br>
                      <a:r>
                        <a:rPr lang="en-US" sz="1200" u="none" strike="noStrike">
                          <a:effectLst/>
                        </a:rPr>
                        <a:t>Step3: Pick date from date picker</a:t>
                      </a:r>
                      <a:br>
                        <a:rPr lang="en-US" sz="1200" u="none" strike="noStrike">
                          <a:effectLst/>
                        </a:rPr>
                      </a:br>
                      <a:r>
                        <a:rPr lang="en-US" sz="1200" u="none" strike="noStrike">
                          <a:effectLst/>
                        </a:rPr>
                        <a:t>Step4: Click on search button</a:t>
                      </a:r>
                      <a:endParaRPr lang="en-US" sz="1200" b="0" i="0" u="none" strike="noStrike">
                        <a:solidFill>
                          <a:srgbClr val="000000"/>
                        </a:solidFill>
                        <a:effectLst/>
                        <a:latin typeface="Calibri"/>
                      </a:endParaRPr>
                    </a:p>
                  </a:txBody>
                  <a:tcPr marL="7244" marR="7244" marT="7244" marB="0" anchor="b"/>
                </a:tc>
                <a:tc>
                  <a:txBody>
                    <a:bodyPr/>
                    <a:lstStyle/>
                    <a:p>
                      <a:pPr algn="l" fontAlgn="b"/>
                      <a:r>
                        <a:rPr lang="en-US" sz="1200" u="none" strike="noStrike">
                          <a:effectLst/>
                        </a:rPr>
                        <a:t>Buses should be listed and date should be same day/ahead</a:t>
                      </a:r>
                      <a:endParaRPr lang="en-US" sz="1200" b="0" i="0" u="none" strike="noStrike">
                        <a:solidFill>
                          <a:srgbClr val="000000"/>
                        </a:solidFill>
                        <a:effectLst/>
                        <a:latin typeface="Calibri"/>
                      </a:endParaRPr>
                    </a:p>
                  </a:txBody>
                  <a:tcPr marL="7244" marR="7244" marT="7244" marB="0" anchor="b"/>
                </a:tc>
                <a:tc>
                  <a:txBody>
                    <a:bodyPr/>
                    <a:lstStyle/>
                    <a:p>
                      <a:pPr algn="l" fontAlgn="b"/>
                      <a:r>
                        <a:rPr lang="en-US" sz="1200" u="none" strike="noStrike">
                          <a:effectLst/>
                        </a:rPr>
                        <a:t>KSRTC Bus Mysore to Bangalre</a:t>
                      </a:r>
                      <a:endParaRPr lang="en-US" sz="1200" b="0" i="0" u="none" strike="noStrike">
                        <a:solidFill>
                          <a:srgbClr val="000000"/>
                        </a:solidFill>
                        <a:effectLst/>
                        <a:latin typeface="Calibri"/>
                      </a:endParaRPr>
                    </a:p>
                  </a:txBody>
                  <a:tcPr marL="7244" marR="7244" marT="7244" marB="0" anchor="b"/>
                </a:tc>
                <a:tc>
                  <a:txBody>
                    <a:bodyPr/>
                    <a:lstStyle/>
                    <a:p>
                      <a:pPr algn="l" fontAlgn="b"/>
                      <a:r>
                        <a:rPr lang="en-US" sz="1200" u="none" strike="noStrike">
                          <a:effectLst/>
                        </a:rPr>
                        <a:t>Step1 Should land on Home page</a:t>
                      </a:r>
                      <a:br>
                        <a:rPr lang="en-US" sz="1200" u="none" strike="noStrike">
                          <a:effectLst/>
                        </a:rPr>
                      </a:br>
                      <a:r>
                        <a:rPr lang="en-US" sz="1200" u="none" strike="noStrike">
                          <a:effectLst/>
                        </a:rPr>
                        <a:t>Step2: Should have valid entry</a:t>
                      </a:r>
                      <a:br>
                        <a:rPr lang="en-US" sz="1200" u="none" strike="noStrike">
                          <a:effectLst/>
                        </a:rPr>
                      </a:br>
                      <a:r>
                        <a:rPr lang="en-US" sz="1200" u="none" strike="noStrike">
                          <a:effectLst/>
                        </a:rPr>
                        <a:t>Step3: Date should be selected</a:t>
                      </a:r>
                      <a:br>
                        <a:rPr lang="en-US" sz="1200" u="none" strike="noStrike">
                          <a:effectLst/>
                        </a:rPr>
                      </a:br>
                      <a:r>
                        <a:rPr lang="en-US" sz="1200" u="none" strike="noStrike">
                          <a:effectLst/>
                        </a:rPr>
                        <a:t>Step4: Should display list of buses with schdule</a:t>
                      </a:r>
                      <a:endParaRPr lang="en-US"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NA</a:t>
                      </a:r>
                      <a:endParaRPr lang="en-IN" sz="1200" b="0" i="0" u="none" strike="noStrike">
                        <a:solidFill>
                          <a:srgbClr val="000000"/>
                        </a:solidFill>
                        <a:effectLst/>
                        <a:latin typeface="Calibri"/>
                      </a:endParaRPr>
                    </a:p>
                  </a:txBody>
                  <a:tcPr marL="7244" marR="7244" marT="7244" marB="0" anchor="b"/>
                </a:tc>
                <a:tc>
                  <a:txBody>
                    <a:bodyPr/>
                    <a:lstStyle/>
                    <a:p>
                      <a:pPr algn="l" fontAlgn="b"/>
                      <a:r>
                        <a:rPr lang="en-US" sz="1200" u="none" strike="noStrike">
                          <a:effectLst/>
                        </a:rPr>
                        <a:t>Step1: Landed on homepage</a:t>
                      </a:r>
                      <a:br>
                        <a:rPr lang="en-US" sz="1200" u="none" strike="noStrike">
                          <a:effectLst/>
                        </a:rPr>
                      </a:br>
                      <a:r>
                        <a:rPr lang="en-US" sz="1200" u="none" strike="noStrike">
                          <a:effectLst/>
                        </a:rPr>
                        <a:t>Step2: Accepted entries</a:t>
                      </a:r>
                      <a:br>
                        <a:rPr lang="en-US" sz="1200" u="none" strike="noStrike">
                          <a:effectLst/>
                        </a:rPr>
                      </a:br>
                      <a:r>
                        <a:rPr lang="en-US" sz="1200" u="none" strike="noStrike">
                          <a:effectLst/>
                        </a:rPr>
                        <a:t>Step3:Date is selected</a:t>
                      </a:r>
                      <a:br>
                        <a:rPr lang="en-US" sz="1200" u="none" strike="noStrike">
                          <a:effectLst/>
                        </a:rPr>
                      </a:br>
                      <a:r>
                        <a:rPr lang="en-US" sz="1200" u="none" strike="noStrike">
                          <a:effectLst/>
                        </a:rPr>
                        <a:t>Step4:Result displyed</a:t>
                      </a:r>
                      <a:endParaRPr lang="en-US"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a:effectLst/>
                        </a:rPr>
                        <a:t>PASS</a:t>
                      </a:r>
                      <a:endParaRPr lang="en-IN" sz="1200" b="0" i="0" u="none" strike="noStrike">
                        <a:solidFill>
                          <a:srgbClr val="000000"/>
                        </a:solidFill>
                        <a:effectLst/>
                        <a:latin typeface="Calibri"/>
                      </a:endParaRPr>
                    </a:p>
                  </a:txBody>
                  <a:tcPr marL="7244" marR="7244" marT="7244" marB="0" anchor="b"/>
                </a:tc>
                <a:tc>
                  <a:txBody>
                    <a:bodyPr/>
                    <a:lstStyle/>
                    <a:p>
                      <a:pPr algn="l" fontAlgn="b"/>
                      <a:r>
                        <a:rPr lang="en-IN" sz="1200" u="none" strike="noStrike" dirty="0">
                          <a:effectLst/>
                        </a:rPr>
                        <a:t> </a:t>
                      </a:r>
                      <a:endParaRPr lang="en-IN" sz="1200" b="0" i="0" u="none" strike="noStrike" dirty="0">
                        <a:solidFill>
                          <a:srgbClr val="000000"/>
                        </a:solidFill>
                        <a:effectLst/>
                        <a:latin typeface="Calibri"/>
                      </a:endParaRPr>
                    </a:p>
                  </a:txBody>
                  <a:tcPr marL="7244" marR="7244" marT="7244" marB="0" anchor="b"/>
                </a:tc>
              </a:tr>
            </a:tbl>
          </a:graphicData>
        </a:graphic>
      </p:graphicFrame>
    </p:spTree>
    <p:extLst>
      <p:ext uri="{BB962C8B-B14F-4D97-AF65-F5344CB8AC3E}">
        <p14:creationId xmlns:p14="http://schemas.microsoft.com/office/powerpoint/2010/main" val="859807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RTM (Requirement )</a:t>
            </a:r>
            <a:endParaRPr lang="en-IN" dirty="0"/>
          </a:p>
        </p:txBody>
      </p:sp>
      <p:sp>
        <p:nvSpPr>
          <p:cNvPr id="3" name="Content Placeholder 2"/>
          <p:cNvSpPr>
            <a:spLocks noGrp="1"/>
          </p:cNvSpPr>
          <p:nvPr>
            <p:ph idx="1"/>
          </p:nvPr>
        </p:nvSpPr>
        <p:spPr/>
        <p:txBody>
          <a:bodyPr/>
          <a:lstStyle/>
          <a:p>
            <a:r>
              <a:rPr lang="en-IN" dirty="0" smtClean="0"/>
              <a:t>It is used to trace the </a:t>
            </a:r>
            <a:r>
              <a:rPr lang="en-IN" dirty="0" err="1" smtClean="0"/>
              <a:t>req</a:t>
            </a:r>
            <a:r>
              <a:rPr lang="en-IN" dirty="0" smtClean="0"/>
              <a:t> and get to know the status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3499347"/>
              </p:ext>
            </p:extLst>
          </p:nvPr>
        </p:nvGraphicFramePr>
        <p:xfrm>
          <a:off x="971600" y="2996952"/>
          <a:ext cx="7848872" cy="3672409"/>
        </p:xfrm>
        <a:graphic>
          <a:graphicData uri="http://schemas.openxmlformats.org/drawingml/2006/table">
            <a:tbl>
              <a:tblPr>
                <a:tableStyleId>{5C22544A-7EE6-4342-B048-85BDC9FD1C3A}</a:tableStyleId>
              </a:tblPr>
              <a:tblGrid>
                <a:gridCol w="3114298"/>
                <a:gridCol w="2251553"/>
                <a:gridCol w="1220468"/>
                <a:gridCol w="1262553"/>
              </a:tblGrid>
              <a:tr h="282493">
                <a:tc>
                  <a:txBody>
                    <a:bodyPr/>
                    <a:lstStyle/>
                    <a:p>
                      <a:pPr algn="l" fontAlgn="b"/>
                      <a:r>
                        <a:rPr lang="en-IN" sz="1400" b="1" u="none" strike="noStrike" dirty="0" smtClean="0">
                          <a:effectLst/>
                        </a:rPr>
                        <a:t>Requirement Tractability </a:t>
                      </a:r>
                      <a:r>
                        <a:rPr lang="en-IN" sz="1400" b="1" u="none" strike="noStrike" dirty="0">
                          <a:effectLst/>
                        </a:rPr>
                        <a:t>Matrix</a:t>
                      </a:r>
                      <a:endParaRPr lang="en-IN" sz="1400" b="1" i="0" u="none" strike="noStrike" dirty="0">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r>
              <a:tr h="282493">
                <a:tc>
                  <a:txBody>
                    <a:bodyPr/>
                    <a:lstStyle/>
                    <a:p>
                      <a:pPr algn="l" fontAlgn="b"/>
                      <a:endParaRPr lang="en-IN" sz="1400" b="0"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r>
              <a:tr h="282493">
                <a:tc>
                  <a:txBody>
                    <a:bodyPr/>
                    <a:lstStyle/>
                    <a:p>
                      <a:pPr algn="l" fontAlgn="b"/>
                      <a:r>
                        <a:rPr lang="en-IN" sz="1400" b="1" u="none" strike="noStrike">
                          <a:effectLst/>
                        </a:rPr>
                        <a:t>Project name</a:t>
                      </a:r>
                      <a:endParaRPr lang="en-IN" sz="1400" b="1" i="0" u="none" strike="noStrike">
                        <a:solidFill>
                          <a:srgbClr val="000000"/>
                        </a:solidFill>
                        <a:effectLst/>
                        <a:latin typeface="Calibri"/>
                      </a:endParaRPr>
                    </a:p>
                  </a:txBody>
                  <a:tcPr marL="9525" marR="9525" marT="9525" marB="0" anchor="b"/>
                </a:tc>
                <a:tc>
                  <a:txBody>
                    <a:bodyPr/>
                    <a:lstStyle/>
                    <a:p>
                      <a:pPr algn="l" fontAlgn="b"/>
                      <a:r>
                        <a:rPr lang="en-IN" sz="1400" b="1" u="none" strike="noStrike">
                          <a:effectLst/>
                        </a:rPr>
                        <a:t>ABC</a:t>
                      </a:r>
                      <a:endParaRPr lang="en-IN" sz="1400" b="1"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r>
              <a:tr h="282493">
                <a:tc>
                  <a:txBody>
                    <a:bodyPr/>
                    <a:lstStyle/>
                    <a:p>
                      <a:pPr algn="l" fontAlgn="b"/>
                      <a:r>
                        <a:rPr lang="en-IN" sz="1400" b="1" u="none" strike="noStrike">
                          <a:effectLst/>
                        </a:rPr>
                        <a:t>Reviwer/Approver</a:t>
                      </a:r>
                      <a:endParaRPr lang="en-IN" sz="1400" b="1" i="0" u="none" strike="noStrike">
                        <a:solidFill>
                          <a:srgbClr val="000000"/>
                        </a:solidFill>
                        <a:effectLst/>
                        <a:latin typeface="Calibri"/>
                      </a:endParaRPr>
                    </a:p>
                  </a:txBody>
                  <a:tcPr marL="9525" marR="9525" marT="9525" marB="0" anchor="b"/>
                </a:tc>
                <a:tc>
                  <a:txBody>
                    <a:bodyPr/>
                    <a:lstStyle/>
                    <a:p>
                      <a:pPr algn="l" fontAlgn="b"/>
                      <a:r>
                        <a:rPr lang="en-IN" sz="1400" b="1" u="none" strike="noStrike" dirty="0">
                          <a:effectLst/>
                        </a:rPr>
                        <a:t>Manager </a:t>
                      </a:r>
                      <a:endParaRPr lang="en-IN" sz="1400" b="1" i="0" u="none" strike="noStrike" dirty="0">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r>
              <a:tr h="282493">
                <a:tc>
                  <a:txBody>
                    <a:bodyPr/>
                    <a:lstStyle/>
                    <a:p>
                      <a:pPr algn="l" fontAlgn="b"/>
                      <a:endParaRPr lang="en-IN" sz="1400" b="0"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c>
                  <a:txBody>
                    <a:bodyPr/>
                    <a:lstStyle/>
                    <a:p>
                      <a:pPr algn="l" fontAlgn="b"/>
                      <a:endParaRPr lang="en-IN" sz="1400" b="0" i="0" u="none" strike="noStrike">
                        <a:solidFill>
                          <a:srgbClr val="000000"/>
                        </a:solidFill>
                        <a:effectLst/>
                        <a:latin typeface="Calibri"/>
                      </a:endParaRPr>
                    </a:p>
                  </a:txBody>
                  <a:tcPr marL="9525" marR="9525" marT="9525" marB="0" anchor="b"/>
                </a:tc>
              </a:tr>
              <a:tr h="282493">
                <a:tc>
                  <a:txBody>
                    <a:bodyPr/>
                    <a:lstStyle/>
                    <a:p>
                      <a:pPr algn="l" fontAlgn="b"/>
                      <a:r>
                        <a:rPr lang="en-IN" sz="1400" b="1" u="none" strike="noStrike">
                          <a:effectLst/>
                        </a:rPr>
                        <a:t>Req no</a:t>
                      </a:r>
                      <a:endParaRPr lang="en-IN" sz="1400" b="1" i="0" u="none" strike="noStrike">
                        <a:solidFill>
                          <a:srgbClr val="000000"/>
                        </a:solidFill>
                        <a:effectLst/>
                        <a:latin typeface="Calibri"/>
                      </a:endParaRPr>
                    </a:p>
                  </a:txBody>
                  <a:tcPr marL="9525" marR="9525" marT="9525" marB="0" anchor="b"/>
                </a:tc>
                <a:tc>
                  <a:txBody>
                    <a:bodyPr/>
                    <a:lstStyle/>
                    <a:p>
                      <a:pPr algn="l" fontAlgn="b"/>
                      <a:r>
                        <a:rPr lang="en-IN" sz="1400" b="1" u="none" strike="noStrike">
                          <a:effectLst/>
                        </a:rPr>
                        <a:t>Req Des</a:t>
                      </a:r>
                      <a:endParaRPr lang="en-IN" sz="1400" b="1" i="0" u="none" strike="noStrike">
                        <a:solidFill>
                          <a:srgbClr val="000000"/>
                        </a:solidFill>
                        <a:effectLst/>
                        <a:latin typeface="Calibri"/>
                      </a:endParaRPr>
                    </a:p>
                  </a:txBody>
                  <a:tcPr marL="9525" marR="9525" marT="9525" marB="0" anchor="b"/>
                </a:tc>
                <a:tc>
                  <a:txBody>
                    <a:bodyPr/>
                    <a:lstStyle/>
                    <a:p>
                      <a:pPr algn="l" fontAlgn="b"/>
                      <a:r>
                        <a:rPr lang="en-IN" sz="1400" b="1" u="none" strike="noStrike">
                          <a:effectLst/>
                        </a:rPr>
                        <a:t>test case ID</a:t>
                      </a:r>
                      <a:endParaRPr lang="en-IN" sz="1400" b="1" i="0" u="none" strike="noStrike">
                        <a:solidFill>
                          <a:srgbClr val="000000"/>
                        </a:solidFill>
                        <a:effectLst/>
                        <a:latin typeface="Calibri"/>
                      </a:endParaRPr>
                    </a:p>
                  </a:txBody>
                  <a:tcPr marL="9525" marR="9525" marT="9525" marB="0" anchor="b"/>
                </a:tc>
                <a:tc>
                  <a:txBody>
                    <a:bodyPr/>
                    <a:lstStyle/>
                    <a:p>
                      <a:pPr algn="l" fontAlgn="b"/>
                      <a:r>
                        <a:rPr lang="en-IN" sz="1400" b="1" u="none" strike="noStrike" dirty="0">
                          <a:effectLst/>
                        </a:rPr>
                        <a:t>Status</a:t>
                      </a:r>
                      <a:endParaRPr lang="en-IN" sz="1400" b="1" i="0" u="none" strike="noStrike" dirty="0">
                        <a:solidFill>
                          <a:srgbClr val="000000"/>
                        </a:solidFill>
                        <a:effectLst/>
                        <a:latin typeface="Calibri"/>
                      </a:endParaRPr>
                    </a:p>
                  </a:txBody>
                  <a:tcPr marL="9525" marR="9525" marT="9525" marB="0" anchor="b"/>
                </a:tc>
              </a:tr>
              <a:tr h="1412465">
                <a:tc>
                  <a:txBody>
                    <a:bodyPr/>
                    <a:lstStyle/>
                    <a:p>
                      <a:pPr algn="r" fontAlgn="b"/>
                      <a:r>
                        <a:rPr lang="en-IN" sz="1400" u="none" strike="noStrike" dirty="0">
                          <a:effectLst/>
                        </a:rPr>
                        <a:t>1</a:t>
                      </a:r>
                      <a:endParaRPr lang="en-IN" sz="1400" b="0" i="0" u="none" strike="noStrike" dirty="0">
                        <a:solidFill>
                          <a:srgbClr val="000000"/>
                        </a:solidFill>
                        <a:effectLst/>
                        <a:latin typeface="Calibri"/>
                      </a:endParaRPr>
                    </a:p>
                  </a:txBody>
                  <a:tcPr marL="9525" marR="9525" marT="9525" marB="0" anchor="b"/>
                </a:tc>
                <a:tc>
                  <a:txBody>
                    <a:bodyPr/>
                    <a:lstStyle/>
                    <a:p>
                      <a:pPr algn="l" fontAlgn="b"/>
                      <a:r>
                        <a:rPr lang="en-IN" sz="1400" u="none" strike="noStrike">
                          <a:effectLst/>
                        </a:rPr>
                        <a:t>Validate Redbus Help</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a:effectLst/>
                        </a:rPr>
                        <a:t>TC01, TC02, TC-03, TC-04</a:t>
                      </a:r>
                      <a:endParaRPr lang="en-IN"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TC-01- PASS</a:t>
                      </a:r>
                      <a:br>
                        <a:rPr lang="en-US" sz="1400" u="none" strike="noStrike">
                          <a:effectLst/>
                        </a:rPr>
                      </a:br>
                      <a:r>
                        <a:rPr lang="en-US" sz="1400" u="none" strike="noStrike">
                          <a:effectLst/>
                        </a:rPr>
                        <a:t>TC-02-PASS</a:t>
                      </a:r>
                      <a:br>
                        <a:rPr lang="en-US" sz="1400" u="none" strike="noStrike">
                          <a:effectLst/>
                        </a:rPr>
                      </a:br>
                      <a:r>
                        <a:rPr lang="en-US" sz="1400" u="none" strike="noStrike">
                          <a:effectLst/>
                        </a:rPr>
                        <a:t>TC-03- No run</a:t>
                      </a:r>
                      <a:br>
                        <a:rPr lang="en-US" sz="1400" u="none" strike="noStrike">
                          <a:effectLst/>
                        </a:rPr>
                      </a:br>
                      <a:r>
                        <a:rPr lang="en-US" sz="1400" u="none" strike="noStrike">
                          <a:effectLst/>
                        </a:rPr>
                        <a:t>TC-04-FAIL</a:t>
                      </a:r>
                      <a:endParaRPr lang="en-US" sz="1400" b="0" i="0" u="none" strike="noStrike">
                        <a:solidFill>
                          <a:srgbClr val="000000"/>
                        </a:solidFill>
                        <a:effectLst/>
                        <a:latin typeface="Calibri"/>
                      </a:endParaRPr>
                    </a:p>
                  </a:txBody>
                  <a:tcPr marL="9525" marR="9525" marT="9525" marB="0" anchor="b"/>
                </a:tc>
              </a:tr>
              <a:tr h="282493">
                <a:tc>
                  <a:txBody>
                    <a:bodyPr/>
                    <a:lstStyle/>
                    <a:p>
                      <a:pPr algn="l" fontAlgn="b"/>
                      <a:r>
                        <a:rPr lang="en-IN" sz="1400" u="none" strike="noStrike">
                          <a:effectLst/>
                        </a:rPr>
                        <a:t> </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a:effectLst/>
                        </a:rPr>
                        <a:t> </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a:effectLst/>
                        </a:rPr>
                        <a:t> </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a:effectLst/>
                        </a:rPr>
                        <a:t> </a:t>
                      </a:r>
                      <a:endParaRPr lang="en-IN" sz="1400" b="0" i="0" u="none" strike="noStrike">
                        <a:solidFill>
                          <a:srgbClr val="000000"/>
                        </a:solidFill>
                        <a:effectLst/>
                        <a:latin typeface="Calibri"/>
                      </a:endParaRPr>
                    </a:p>
                  </a:txBody>
                  <a:tcPr marL="9525" marR="9525" marT="9525" marB="0" anchor="b"/>
                </a:tc>
              </a:tr>
              <a:tr h="282493">
                <a:tc>
                  <a:txBody>
                    <a:bodyPr/>
                    <a:lstStyle/>
                    <a:p>
                      <a:pPr algn="l" fontAlgn="b"/>
                      <a:r>
                        <a:rPr lang="en-IN" sz="1400" u="none" strike="noStrike">
                          <a:effectLst/>
                        </a:rPr>
                        <a:t> </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a:effectLst/>
                        </a:rPr>
                        <a:t> </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a:effectLst/>
                        </a:rPr>
                        <a:t> </a:t>
                      </a:r>
                      <a:endParaRPr lang="en-IN" sz="1400" b="0" i="0" u="none" strike="noStrike">
                        <a:solidFill>
                          <a:srgbClr val="000000"/>
                        </a:solidFill>
                        <a:effectLst/>
                        <a:latin typeface="Calibri"/>
                      </a:endParaRPr>
                    </a:p>
                  </a:txBody>
                  <a:tcPr marL="9525" marR="9525" marT="9525" marB="0" anchor="b"/>
                </a:tc>
                <a:tc>
                  <a:txBody>
                    <a:bodyPr/>
                    <a:lstStyle/>
                    <a:p>
                      <a:pPr algn="l" fontAlgn="b"/>
                      <a:r>
                        <a:rPr lang="en-IN" sz="1400" u="none" strike="noStrike" dirty="0">
                          <a:effectLst/>
                        </a:rPr>
                        <a:t> </a:t>
                      </a:r>
                      <a:endParaRPr lang="en-IN"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34777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Plan</a:t>
            </a:r>
            <a:endParaRPr lang="en-IN" dirty="0"/>
          </a:p>
        </p:txBody>
      </p:sp>
      <p:sp>
        <p:nvSpPr>
          <p:cNvPr id="3" name="Content Placeholder 2"/>
          <p:cNvSpPr>
            <a:spLocks noGrp="1"/>
          </p:cNvSpPr>
          <p:nvPr>
            <p:ph idx="1"/>
          </p:nvPr>
        </p:nvSpPr>
        <p:spPr>
          <a:xfrm>
            <a:off x="179512" y="1124744"/>
            <a:ext cx="8280920" cy="5589240"/>
          </a:xfrm>
        </p:spPr>
        <p:txBody>
          <a:bodyPr>
            <a:noAutofit/>
          </a:bodyPr>
          <a:lstStyle/>
          <a:p>
            <a:r>
              <a:rPr lang="en-IN" sz="1600" dirty="0" smtClean="0"/>
              <a:t>Introduction</a:t>
            </a:r>
          </a:p>
          <a:p>
            <a:r>
              <a:rPr lang="en-IN" sz="1600" dirty="0" smtClean="0"/>
              <a:t>Test Strategy</a:t>
            </a:r>
          </a:p>
          <a:p>
            <a:pPr lvl="1"/>
            <a:r>
              <a:rPr lang="en-IN" sz="1600" dirty="0" smtClean="0"/>
              <a:t>Test Objective</a:t>
            </a:r>
          </a:p>
          <a:p>
            <a:pPr lvl="2"/>
            <a:r>
              <a:rPr lang="en-IN" sz="1600" dirty="0" smtClean="0"/>
              <a:t>A production </a:t>
            </a:r>
            <a:r>
              <a:rPr lang="en-IN" sz="1600" dirty="0" err="1" smtClean="0"/>
              <a:t>sw</a:t>
            </a:r>
            <a:r>
              <a:rPr lang="en-IN" sz="1600" dirty="0" smtClean="0"/>
              <a:t> ready</a:t>
            </a:r>
          </a:p>
          <a:p>
            <a:pPr lvl="2"/>
            <a:r>
              <a:rPr lang="en-IN" sz="1600" dirty="0" smtClean="0"/>
              <a:t>A set of stable script</a:t>
            </a:r>
            <a:endParaRPr lang="en-IN" sz="1600" dirty="0" smtClean="0"/>
          </a:p>
          <a:p>
            <a:r>
              <a:rPr lang="en-IN" sz="1600" dirty="0" smtClean="0"/>
              <a:t>Test Assumptions</a:t>
            </a:r>
          </a:p>
          <a:p>
            <a:pPr lvl="1"/>
            <a:r>
              <a:rPr lang="en-IN" sz="1600" dirty="0" smtClean="0"/>
              <a:t>Key assumptions , what all we do what we cant do</a:t>
            </a:r>
          </a:p>
          <a:p>
            <a:pPr lvl="1"/>
            <a:r>
              <a:rPr lang="en-IN" sz="1600" dirty="0" smtClean="0"/>
              <a:t>General </a:t>
            </a:r>
          </a:p>
          <a:p>
            <a:pPr lvl="1"/>
            <a:r>
              <a:rPr lang="en-IN" sz="1600" dirty="0"/>
              <a:t>Function testing and performing </a:t>
            </a:r>
            <a:r>
              <a:rPr lang="en-IN" sz="1600" dirty="0" err="1"/>
              <a:t>yavd</a:t>
            </a:r>
            <a:r>
              <a:rPr lang="en-IN" sz="1600" dirty="0"/>
              <a:t> </a:t>
            </a:r>
            <a:r>
              <a:rPr lang="en-IN" sz="1600" dirty="0" err="1"/>
              <a:t>madbeku</a:t>
            </a:r>
            <a:r>
              <a:rPr lang="en-IN" sz="1600" dirty="0"/>
              <a:t> </a:t>
            </a:r>
            <a:r>
              <a:rPr lang="en-IN" sz="1600" dirty="0" smtClean="0"/>
              <a:t>anta</a:t>
            </a:r>
          </a:p>
          <a:p>
            <a:r>
              <a:rPr lang="en-IN" sz="1600" dirty="0" smtClean="0"/>
              <a:t>Test Principle: </a:t>
            </a:r>
          </a:p>
          <a:p>
            <a:r>
              <a:rPr lang="en-IN" sz="1600" dirty="0" smtClean="0"/>
              <a:t>Scope and level of testing</a:t>
            </a:r>
          </a:p>
          <a:p>
            <a:pPr lvl="1"/>
            <a:r>
              <a:rPr lang="en-IN" sz="1600" dirty="0" smtClean="0"/>
              <a:t>Exploratory</a:t>
            </a:r>
          </a:p>
          <a:p>
            <a:pPr lvl="1"/>
            <a:r>
              <a:rPr lang="en-IN" sz="1600" dirty="0" smtClean="0"/>
              <a:t>Functional</a:t>
            </a:r>
          </a:p>
          <a:p>
            <a:r>
              <a:rPr lang="en-IN" sz="1600" dirty="0" smtClean="0"/>
              <a:t>Test Acceptance criteria</a:t>
            </a:r>
          </a:p>
          <a:p>
            <a:r>
              <a:rPr lang="en-IN" sz="1600" dirty="0" smtClean="0"/>
              <a:t>Test exit criteria</a:t>
            </a:r>
          </a:p>
          <a:p>
            <a:r>
              <a:rPr lang="en-IN" sz="1600" dirty="0" smtClean="0"/>
              <a:t>Test Cycle</a:t>
            </a:r>
          </a:p>
          <a:p>
            <a:r>
              <a:rPr lang="en-IN" sz="1600" dirty="0" smtClean="0"/>
              <a:t>Test matrix (%), yen progress</a:t>
            </a:r>
          </a:p>
          <a:p>
            <a:r>
              <a:rPr lang="en-IN" sz="1600" dirty="0" smtClean="0"/>
              <a:t>Defect tracing and reporting</a:t>
            </a:r>
          </a:p>
          <a:p>
            <a:endParaRPr lang="en-IN" sz="1600" dirty="0" smtClean="0"/>
          </a:p>
          <a:p>
            <a:endParaRPr lang="en-IN" sz="1600" dirty="0" smtClean="0"/>
          </a:p>
          <a:p>
            <a:pPr lvl="1"/>
            <a:endParaRPr lang="en-IN" sz="1600" dirty="0"/>
          </a:p>
          <a:p>
            <a:pPr lvl="2"/>
            <a:endParaRPr lang="en-IN" sz="1600" dirty="0"/>
          </a:p>
          <a:p>
            <a:pPr lvl="2"/>
            <a:endParaRPr lang="en-IN" sz="1600" dirty="0" smtClean="0"/>
          </a:p>
          <a:p>
            <a:pPr marL="914400" lvl="2" indent="0">
              <a:buNone/>
            </a:pPr>
            <a:r>
              <a:rPr lang="en-IN" sz="1600" dirty="0" smtClean="0"/>
              <a:t> </a:t>
            </a:r>
          </a:p>
          <a:p>
            <a:pPr lvl="1"/>
            <a:endParaRPr lang="en-IN" sz="1600" dirty="0"/>
          </a:p>
        </p:txBody>
      </p:sp>
    </p:spTree>
    <p:extLst>
      <p:ext uri="{BB962C8B-B14F-4D97-AF65-F5344CB8AC3E}">
        <p14:creationId xmlns:p14="http://schemas.microsoft.com/office/powerpoint/2010/main" val="143984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Defect Tracking report</a:t>
            </a:r>
            <a:endParaRPr lang="en-IN"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15394"/>
            <a:ext cx="8229600" cy="42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325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547" y="404665"/>
            <a:ext cx="7390827"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501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954" y="476672"/>
            <a:ext cx="8741394" cy="6191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7319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246" y="476672"/>
            <a:ext cx="8640218" cy="6555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459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Model</a:t>
            </a:r>
            <a:endParaRPr lang="en-IN" dirty="0"/>
          </a:p>
        </p:txBody>
      </p:sp>
      <p:sp>
        <p:nvSpPr>
          <p:cNvPr id="3" name="Content Placeholder 2"/>
          <p:cNvSpPr>
            <a:spLocks noGrp="1"/>
          </p:cNvSpPr>
          <p:nvPr>
            <p:ph idx="1"/>
          </p:nvPr>
        </p:nvSpPr>
        <p:spPr/>
        <p:txBody>
          <a:bodyPr/>
          <a:lstStyle/>
          <a:p>
            <a:r>
              <a:rPr lang="en-IN" dirty="0" smtClean="0"/>
              <a:t>Its an iterative/incremental process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81538787"/>
              </p:ext>
            </p:extLst>
          </p:nvPr>
        </p:nvGraphicFramePr>
        <p:xfrm>
          <a:off x="971600" y="2420888"/>
          <a:ext cx="6096000" cy="2763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dirty="0" smtClean="0"/>
                        <a:t>Advantage</a:t>
                      </a:r>
                      <a:endParaRPr lang="en-IN" dirty="0"/>
                    </a:p>
                  </a:txBody>
                  <a:tcPr/>
                </a:tc>
                <a:tc>
                  <a:txBody>
                    <a:bodyPr/>
                    <a:lstStyle/>
                    <a:p>
                      <a:r>
                        <a:rPr lang="en-IN" dirty="0" smtClean="0"/>
                        <a:t>Dis</a:t>
                      </a:r>
                      <a:endParaRPr lang="en-IN" dirty="0"/>
                    </a:p>
                  </a:txBody>
                  <a:tcPr/>
                </a:tc>
              </a:tr>
              <a:tr h="370840">
                <a:tc>
                  <a:txBody>
                    <a:bodyPr/>
                    <a:lstStyle/>
                    <a:p>
                      <a:r>
                        <a:rPr lang="en-IN" dirty="0" err="1" smtClean="0"/>
                        <a:t>Req</a:t>
                      </a:r>
                      <a:r>
                        <a:rPr lang="en-IN" dirty="0" smtClean="0"/>
                        <a:t>  changes are allowed</a:t>
                      </a:r>
                      <a:r>
                        <a:rPr lang="en-IN" baseline="0" dirty="0" smtClean="0"/>
                        <a:t> at any phase of development</a:t>
                      </a:r>
                      <a:endParaRPr lang="en-IN" dirty="0"/>
                    </a:p>
                  </a:txBody>
                  <a:tcPr/>
                </a:tc>
                <a:tc>
                  <a:txBody>
                    <a:bodyPr/>
                    <a:lstStyle/>
                    <a:p>
                      <a:r>
                        <a:rPr lang="en-IN" dirty="0" smtClean="0"/>
                        <a:t>Less focus on design and documentation process</a:t>
                      </a:r>
                      <a:endParaRPr lang="en-IN" dirty="0"/>
                    </a:p>
                  </a:txBody>
                  <a:tcPr/>
                </a:tc>
              </a:tr>
              <a:tr h="370840">
                <a:tc>
                  <a:txBody>
                    <a:bodyPr/>
                    <a:lstStyle/>
                    <a:p>
                      <a:r>
                        <a:rPr lang="en-IN" dirty="0" smtClean="0"/>
                        <a:t>Release will be very fast</a:t>
                      </a:r>
                      <a:endParaRPr lang="en-IN" dirty="0"/>
                    </a:p>
                  </a:txBody>
                  <a:tcPr/>
                </a:tc>
                <a:tc>
                  <a:txBody>
                    <a:bodyPr/>
                    <a:lstStyle/>
                    <a:p>
                      <a:r>
                        <a:rPr lang="en-IN" dirty="0" smtClean="0"/>
                        <a:t>Hard</a:t>
                      </a:r>
                      <a:r>
                        <a:rPr lang="en-IN" baseline="0" dirty="0" smtClean="0"/>
                        <a:t> for long term </a:t>
                      </a:r>
                      <a:r>
                        <a:rPr lang="en-IN" baseline="0" dirty="0" err="1" smtClean="0"/>
                        <a:t>proj</a:t>
                      </a:r>
                      <a:endParaRPr lang="en-IN" dirty="0"/>
                    </a:p>
                  </a:txBody>
                  <a:tcPr/>
                </a:tc>
              </a:tr>
              <a:tr h="370840">
                <a:tc>
                  <a:txBody>
                    <a:bodyPr/>
                    <a:lstStyle/>
                    <a:p>
                      <a:r>
                        <a:rPr lang="en-IN" dirty="0" smtClean="0"/>
                        <a:t>Main goal customer s</a:t>
                      </a:r>
                      <a:endParaRPr lang="en-IN" dirty="0"/>
                    </a:p>
                  </a:txBody>
                  <a:tcPr/>
                </a:tc>
                <a:tc>
                  <a:txBody>
                    <a:bodyPr/>
                    <a:lstStyle/>
                    <a:p>
                      <a:endParaRPr lang="en-IN" dirty="0"/>
                    </a:p>
                  </a:txBody>
                  <a:tcPr/>
                </a:tc>
              </a:tr>
              <a:tr h="370840">
                <a:tc>
                  <a:txBody>
                    <a:bodyPr/>
                    <a:lstStyle/>
                    <a:p>
                      <a:r>
                        <a:rPr lang="en-IN" dirty="0" smtClean="0"/>
                        <a:t>Good communication b/w BA, </a:t>
                      </a:r>
                      <a:r>
                        <a:rPr lang="en-IN" dirty="0" err="1" smtClean="0"/>
                        <a:t>Dev</a:t>
                      </a:r>
                      <a:r>
                        <a:rPr lang="en-IN" dirty="0" smtClean="0"/>
                        <a:t> and tester</a:t>
                      </a:r>
                      <a:endParaRPr lang="en-IN" dirty="0"/>
                    </a:p>
                  </a:txBody>
                  <a:tcPr/>
                </a:tc>
                <a:tc>
                  <a:txBody>
                    <a:bodyPr/>
                    <a:lstStyle/>
                    <a:p>
                      <a:endParaRPr lang="en-IN" dirty="0"/>
                    </a:p>
                  </a:txBody>
                  <a:tcPr/>
                </a:tc>
              </a:tr>
              <a:tr h="370840">
                <a:tc>
                  <a:txBody>
                    <a:bodyPr/>
                    <a:lstStyle/>
                    <a:p>
                      <a:r>
                        <a:rPr lang="en-IN" dirty="0" smtClean="0"/>
                        <a:t>Very easy model to adopt</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6142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a:t>
            </a:r>
            <a:endParaRPr lang="en-IN" dirty="0"/>
          </a:p>
        </p:txBody>
      </p:sp>
      <p:sp>
        <p:nvSpPr>
          <p:cNvPr id="3" name="Content Placeholder 2"/>
          <p:cNvSpPr>
            <a:spLocks noGrp="1"/>
          </p:cNvSpPr>
          <p:nvPr>
            <p:ph idx="1"/>
          </p:nvPr>
        </p:nvSpPr>
        <p:spPr/>
        <p:txBody>
          <a:bodyPr>
            <a:normAutofit/>
          </a:bodyPr>
          <a:lstStyle/>
          <a:p>
            <a:r>
              <a:rPr lang="en-IN" sz="2400" dirty="0" smtClean="0"/>
              <a:t>It a process of implementing agile methodology</a:t>
            </a:r>
          </a:p>
          <a:p>
            <a:r>
              <a:rPr lang="en-IN" sz="2400" dirty="0" smtClean="0"/>
              <a:t>In scrum time divided into sprints and on completion of sprints</a:t>
            </a:r>
          </a:p>
          <a:p>
            <a:r>
              <a:rPr lang="en-IN" sz="2400" dirty="0" smtClean="0"/>
              <a:t>Roles:</a:t>
            </a:r>
          </a:p>
          <a:p>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497958989"/>
              </p:ext>
            </p:extLst>
          </p:nvPr>
        </p:nvGraphicFramePr>
        <p:xfrm>
          <a:off x="755576" y="3429000"/>
          <a:ext cx="7920880" cy="2753360"/>
        </p:xfrm>
        <a:graphic>
          <a:graphicData uri="http://schemas.openxmlformats.org/drawingml/2006/table">
            <a:tbl>
              <a:tblPr firstRow="1" bandRow="1">
                <a:tableStyleId>{5C22544A-7EE6-4342-B048-85BDC9FD1C3A}</a:tableStyleId>
              </a:tblPr>
              <a:tblGrid>
                <a:gridCol w="1980220"/>
                <a:gridCol w="1980220"/>
                <a:gridCol w="1980220"/>
                <a:gridCol w="1980220"/>
              </a:tblGrid>
              <a:tr h="370840">
                <a:tc>
                  <a:txBody>
                    <a:bodyPr/>
                    <a:lstStyle/>
                    <a:p>
                      <a:r>
                        <a:rPr lang="en-IN" dirty="0" smtClean="0"/>
                        <a:t>PO</a:t>
                      </a:r>
                      <a:endParaRPr lang="en-IN" dirty="0"/>
                    </a:p>
                  </a:txBody>
                  <a:tcPr/>
                </a:tc>
                <a:tc>
                  <a:txBody>
                    <a:bodyPr/>
                    <a:lstStyle/>
                    <a:p>
                      <a:r>
                        <a:rPr lang="en-IN" dirty="0" smtClean="0"/>
                        <a:t>Scrum master</a:t>
                      </a:r>
                      <a:endParaRPr lang="en-IN" dirty="0"/>
                    </a:p>
                  </a:txBody>
                  <a:tcPr/>
                </a:tc>
                <a:tc>
                  <a:txBody>
                    <a:bodyPr/>
                    <a:lstStyle/>
                    <a:p>
                      <a:r>
                        <a:rPr lang="en-IN" dirty="0" smtClean="0"/>
                        <a:t>Scrum Team</a:t>
                      </a:r>
                      <a:endParaRPr lang="en-IN" dirty="0"/>
                    </a:p>
                  </a:txBody>
                  <a:tcPr/>
                </a:tc>
                <a:tc>
                  <a:txBody>
                    <a:bodyPr/>
                    <a:lstStyle/>
                    <a:p>
                      <a:r>
                        <a:rPr lang="en-IN" dirty="0" smtClean="0"/>
                        <a:t>Sprint Planning</a:t>
                      </a:r>
                      <a:endParaRPr lang="en-IN" dirty="0"/>
                    </a:p>
                  </a:txBody>
                  <a:tcPr/>
                </a:tc>
              </a:tr>
              <a:tr h="370840">
                <a:tc>
                  <a:txBody>
                    <a:bodyPr/>
                    <a:lstStyle/>
                    <a:p>
                      <a:r>
                        <a:rPr lang="en-IN" dirty="0" smtClean="0"/>
                        <a:t>Owns the</a:t>
                      </a:r>
                      <a:r>
                        <a:rPr lang="en-IN" baseline="0" dirty="0" smtClean="0"/>
                        <a:t> whole development of product , assign task to team and at as interface b/w scrum team and stake holder</a:t>
                      </a:r>
                      <a:endParaRPr lang="en-IN" dirty="0"/>
                    </a:p>
                  </a:txBody>
                  <a:tcPr/>
                </a:tc>
                <a:tc>
                  <a:txBody>
                    <a:bodyPr/>
                    <a:lstStyle/>
                    <a:p>
                      <a:r>
                        <a:rPr lang="en-IN" dirty="0" smtClean="0"/>
                        <a:t>Monitor scrum rules get followed</a:t>
                      </a:r>
                      <a:r>
                        <a:rPr lang="en-IN" baseline="0" dirty="0" smtClean="0"/>
                        <a:t> in the team and conduct scrum meetings</a:t>
                      </a:r>
                      <a:endParaRPr lang="en-IN" dirty="0"/>
                    </a:p>
                  </a:txBody>
                  <a:tcPr/>
                </a:tc>
                <a:tc>
                  <a:txBody>
                    <a:bodyPr/>
                    <a:lstStyle/>
                    <a:p>
                      <a:r>
                        <a:rPr lang="en-IN" dirty="0" smtClean="0"/>
                        <a:t>Participate scrum</a:t>
                      </a:r>
                      <a:r>
                        <a:rPr lang="en-IN" baseline="0" dirty="0" smtClean="0"/>
                        <a:t> call and perform on assigned task</a:t>
                      </a:r>
                      <a:endParaRPr lang="en-IN" dirty="0"/>
                    </a:p>
                  </a:txBody>
                  <a:tcPr/>
                </a:tc>
                <a:tc>
                  <a:txBody>
                    <a:bodyPr/>
                    <a:lstStyle/>
                    <a:p>
                      <a:r>
                        <a:rPr lang="en-IN" dirty="0" smtClean="0"/>
                        <a:t>Dived the work </a:t>
                      </a:r>
                      <a:r>
                        <a:rPr lang="en-IN" dirty="0" err="1" smtClean="0"/>
                        <a:t>palnning</a:t>
                      </a:r>
                      <a:r>
                        <a:rPr lang="en-IN" dirty="0" smtClean="0"/>
                        <a:t> delivery</a:t>
                      </a:r>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6258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SDLC cont..</a:t>
            </a:r>
            <a:endParaRPr lang="en-IN" dirty="0"/>
          </a:p>
        </p:txBody>
      </p:sp>
      <p:sp>
        <p:nvSpPr>
          <p:cNvPr id="3" name="Content Placeholder 2"/>
          <p:cNvSpPr>
            <a:spLocks noGrp="1"/>
          </p:cNvSpPr>
          <p:nvPr>
            <p:ph idx="1"/>
          </p:nvPr>
        </p:nvSpPr>
        <p:spPr/>
        <p:txBody>
          <a:bodyPr>
            <a:normAutofit/>
          </a:bodyPr>
          <a:lstStyle/>
          <a:p>
            <a:r>
              <a:rPr lang="en-IN" sz="2200" b="1" dirty="0" smtClean="0"/>
              <a:t>Requirement Analysis </a:t>
            </a:r>
            <a:r>
              <a:rPr lang="en-IN" sz="2200" dirty="0" smtClean="0"/>
              <a:t>: it’s a phase where we collect all the needed requirement to crate a s/w</a:t>
            </a:r>
          </a:p>
          <a:p>
            <a:r>
              <a:rPr lang="en-IN" sz="2200" b="1" dirty="0" smtClean="0"/>
              <a:t>Design</a:t>
            </a:r>
            <a:r>
              <a:rPr lang="en-IN" sz="2200" dirty="0" smtClean="0"/>
              <a:t> : Blueprint of s/w</a:t>
            </a:r>
          </a:p>
          <a:p>
            <a:r>
              <a:rPr lang="en-IN" sz="2200" b="1" dirty="0" smtClean="0"/>
              <a:t>Implementation : </a:t>
            </a:r>
            <a:r>
              <a:rPr lang="en-IN" sz="2200" dirty="0"/>
              <a:t>T</a:t>
            </a:r>
            <a:r>
              <a:rPr lang="en-IN" sz="2200" dirty="0" smtClean="0"/>
              <a:t>his phase </a:t>
            </a:r>
            <a:r>
              <a:rPr lang="en-IN" sz="2200" dirty="0" smtClean="0"/>
              <a:t>indicates the start of</a:t>
            </a:r>
            <a:r>
              <a:rPr lang="en-IN" sz="2200" b="1" dirty="0" smtClean="0"/>
              <a:t> </a:t>
            </a:r>
            <a:r>
              <a:rPr lang="en-IN" sz="2200" dirty="0" smtClean="0"/>
              <a:t>Development </a:t>
            </a:r>
            <a:endParaRPr lang="en-IN" sz="2200" b="1" dirty="0" smtClean="0"/>
          </a:p>
          <a:p>
            <a:r>
              <a:rPr lang="en-IN" sz="2200" b="1" dirty="0" smtClean="0"/>
              <a:t>Testing : </a:t>
            </a:r>
            <a:r>
              <a:rPr lang="en-IN" sz="2200" dirty="0" smtClean="0"/>
              <a:t>This phase carryout testing of complete project meeting as 		per requirement</a:t>
            </a:r>
            <a:r>
              <a:rPr lang="en-IN" sz="2200" b="1" dirty="0" smtClean="0"/>
              <a:t> </a:t>
            </a:r>
          </a:p>
          <a:p>
            <a:r>
              <a:rPr lang="en-IN" sz="2200" b="1" dirty="0" smtClean="0"/>
              <a:t>Deployment : </a:t>
            </a:r>
            <a:r>
              <a:rPr lang="en-IN" sz="2200" dirty="0" smtClean="0"/>
              <a:t>Indicates the deployment of s/w to real 			environment</a:t>
            </a:r>
          </a:p>
          <a:p>
            <a:r>
              <a:rPr lang="en-IN" sz="2200" b="1" dirty="0" smtClean="0"/>
              <a:t>Maintenance : </a:t>
            </a:r>
            <a:r>
              <a:rPr lang="en-IN" sz="2200" dirty="0" smtClean="0"/>
              <a:t>Solving</a:t>
            </a:r>
            <a:r>
              <a:rPr lang="en-IN" sz="2200" dirty="0" smtClean="0"/>
              <a:t> real-time issues</a:t>
            </a:r>
            <a:endParaRPr lang="en-IN" sz="2200" b="1" dirty="0" smtClean="0"/>
          </a:p>
          <a:p>
            <a:endParaRPr lang="en-IN" dirty="0"/>
          </a:p>
        </p:txBody>
      </p:sp>
    </p:spTree>
    <p:extLst>
      <p:ext uri="{BB962C8B-B14F-4D97-AF65-F5344CB8AC3E}">
        <p14:creationId xmlns:p14="http://schemas.microsoft.com/office/powerpoint/2010/main" val="3885204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132856"/>
            <a:ext cx="8980207" cy="438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39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0" y="1052736"/>
            <a:ext cx="4706722"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645024"/>
            <a:ext cx="612671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83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8229600" cy="1143000"/>
          </a:xfrm>
        </p:spPr>
        <p:txBody>
          <a:bodyPr>
            <a:normAutofit/>
          </a:bodyPr>
          <a:lstStyle/>
          <a:p>
            <a:r>
              <a:rPr lang="en-IN" dirty="0" smtClean="0"/>
              <a:t>Spiral Model / Version control</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08719"/>
            <a:ext cx="7029200" cy="5968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9672" y="3429000"/>
            <a:ext cx="6267511" cy="1732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736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Verification and validation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9572857"/>
              </p:ext>
            </p:extLst>
          </p:nvPr>
        </p:nvGraphicFramePr>
        <p:xfrm>
          <a:off x="395536" y="1412776"/>
          <a:ext cx="8229600" cy="46990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dirty="0" smtClean="0"/>
                        <a:t>Verification - Static</a:t>
                      </a:r>
                      <a:endParaRPr lang="en-IN" dirty="0"/>
                    </a:p>
                  </a:txBody>
                  <a:tcPr/>
                </a:tc>
                <a:tc>
                  <a:txBody>
                    <a:bodyPr/>
                    <a:lstStyle/>
                    <a:p>
                      <a:r>
                        <a:rPr lang="en-IN" dirty="0" smtClean="0"/>
                        <a:t>Validation - Dynamic</a:t>
                      </a:r>
                      <a:endParaRPr lang="en-IN" dirty="0"/>
                    </a:p>
                  </a:txBody>
                  <a:tcPr/>
                </a:tc>
              </a:tr>
              <a:tr h="370840">
                <a:tc>
                  <a:txBody>
                    <a:bodyPr/>
                    <a:lstStyle/>
                    <a:p>
                      <a:r>
                        <a:rPr lang="en-IN" sz="2000" dirty="0" smtClean="0"/>
                        <a:t>Checks weather we are  building right product </a:t>
                      </a:r>
                      <a:endParaRPr lang="en-IN" sz="2000" dirty="0"/>
                    </a:p>
                  </a:txBody>
                  <a:tcPr/>
                </a:tc>
                <a:tc>
                  <a:txBody>
                    <a:bodyPr/>
                    <a:lstStyle/>
                    <a:p>
                      <a:r>
                        <a:rPr lang="en-IN" sz="2000" dirty="0" smtClean="0"/>
                        <a:t>Checks whether</a:t>
                      </a:r>
                      <a:r>
                        <a:rPr lang="en-IN" sz="2000" baseline="0" dirty="0" smtClean="0"/>
                        <a:t> we are building the product right</a:t>
                      </a:r>
                      <a:endParaRPr lang="en-IN" sz="2000" dirty="0"/>
                    </a:p>
                  </a:txBody>
                  <a:tcPr/>
                </a:tc>
              </a:tr>
              <a:tr h="370840">
                <a:tc>
                  <a:txBody>
                    <a:bodyPr/>
                    <a:lstStyle/>
                    <a:p>
                      <a:r>
                        <a:rPr lang="en-IN" sz="2000" dirty="0" smtClean="0"/>
                        <a:t>Focus</a:t>
                      </a:r>
                      <a:r>
                        <a:rPr lang="en-IN" sz="2000" baseline="0" dirty="0" smtClean="0"/>
                        <a:t> on documentation</a:t>
                      </a:r>
                      <a:endParaRPr lang="en-IN" sz="2000" dirty="0"/>
                    </a:p>
                  </a:txBody>
                  <a:tcPr/>
                </a:tc>
                <a:tc>
                  <a:txBody>
                    <a:bodyPr/>
                    <a:lstStyle/>
                    <a:p>
                      <a:r>
                        <a:rPr lang="en-IN" sz="2000" dirty="0" smtClean="0"/>
                        <a:t>Focus on software</a:t>
                      </a:r>
                      <a:endParaRPr lang="en-IN" sz="2000" dirty="0"/>
                    </a:p>
                  </a:txBody>
                  <a:tcPr/>
                </a:tc>
              </a:tr>
              <a:tr h="370840">
                <a:tc>
                  <a:txBody>
                    <a:bodyPr/>
                    <a:lstStyle/>
                    <a:p>
                      <a:endParaRPr lang="en-IN" sz="2000" dirty="0"/>
                    </a:p>
                  </a:txBody>
                  <a:tcPr/>
                </a:tc>
                <a:tc>
                  <a:txBody>
                    <a:bodyPr/>
                    <a:lstStyle/>
                    <a:p>
                      <a:r>
                        <a:rPr lang="en-IN" sz="2000" dirty="0" smtClean="0"/>
                        <a:t>Once verification done validation will takes place.</a:t>
                      </a:r>
                      <a:endParaRPr lang="en-IN" sz="2000" dirty="0"/>
                    </a:p>
                  </a:txBody>
                  <a:tcPr/>
                </a:tc>
              </a:tr>
              <a:tr h="370840">
                <a:tc>
                  <a:txBody>
                    <a:bodyPr/>
                    <a:lstStyle/>
                    <a:p>
                      <a:r>
                        <a:rPr lang="en-IN" sz="2000" dirty="0" smtClean="0"/>
                        <a:t>Static</a:t>
                      </a:r>
                      <a:r>
                        <a:rPr lang="en-IN" sz="2000" baseline="0" dirty="0" smtClean="0"/>
                        <a:t> T</a:t>
                      </a:r>
                      <a:r>
                        <a:rPr lang="en-IN" sz="2000" dirty="0" smtClean="0"/>
                        <a:t>esting Technique:</a:t>
                      </a:r>
                    </a:p>
                    <a:p>
                      <a:pPr marL="285750" indent="-285750">
                        <a:buFont typeface="Arial" pitchFamily="34" charset="0"/>
                        <a:buChar char="•"/>
                      </a:pPr>
                      <a:r>
                        <a:rPr lang="en-IN" sz="2000" dirty="0" smtClean="0"/>
                        <a:t>Review  : Conducts</a:t>
                      </a:r>
                      <a:r>
                        <a:rPr lang="en-IN" sz="2000" baseline="0" dirty="0" smtClean="0"/>
                        <a:t> on document</a:t>
                      </a:r>
                    </a:p>
                    <a:p>
                      <a:pPr marL="285750" indent="-285750">
                        <a:buFont typeface="Arial" pitchFamily="34" charset="0"/>
                        <a:buChar char="•"/>
                      </a:pPr>
                      <a:r>
                        <a:rPr lang="en-IN" sz="2000" baseline="0" dirty="0" smtClean="0"/>
                        <a:t>ex: Requirement,design,testplan/</a:t>
                      </a:r>
                    </a:p>
                    <a:p>
                      <a:pPr marL="0" indent="0">
                        <a:buFont typeface="Arial" pitchFamily="34" charset="0"/>
                        <a:buNone/>
                      </a:pPr>
                      <a:r>
                        <a:rPr lang="en-IN" sz="2000" baseline="0" dirty="0" smtClean="0"/>
                        <a:t>      </a:t>
                      </a:r>
                      <a:r>
                        <a:rPr lang="en-IN" sz="2000" baseline="0" dirty="0" err="1" smtClean="0"/>
                        <a:t>testcase</a:t>
                      </a:r>
                      <a:endParaRPr lang="en-IN" sz="2000" baseline="0" dirty="0" smtClean="0"/>
                    </a:p>
                    <a:p>
                      <a:pPr marL="285750" indent="-285750">
                        <a:buFont typeface="Arial" pitchFamily="34" charset="0"/>
                        <a:buChar char="•"/>
                      </a:pPr>
                      <a:r>
                        <a:rPr lang="en-IN" sz="2000" baseline="0" dirty="0" smtClean="0"/>
                        <a:t>Walkthrough: Overall  checking (People involved) , its not planned, </a:t>
                      </a:r>
                    </a:p>
                    <a:p>
                      <a:pPr marL="285750" indent="-285750">
                        <a:buFont typeface="Arial" pitchFamily="34" charset="0"/>
                        <a:buChar char="•"/>
                      </a:pPr>
                      <a:r>
                        <a:rPr lang="en-IN" sz="2000" baseline="0" dirty="0" smtClean="0"/>
                        <a:t>Inspection: Reader/ Writer</a:t>
                      </a:r>
                      <a:endParaRPr lang="en-IN" sz="2000" dirty="0" smtClean="0"/>
                    </a:p>
                    <a:p>
                      <a:endParaRPr lang="en-IN" sz="2000" dirty="0"/>
                    </a:p>
                  </a:txBody>
                  <a:tcPr/>
                </a:tc>
                <a:tc>
                  <a:txBody>
                    <a:bodyPr/>
                    <a:lstStyle/>
                    <a:p>
                      <a:endParaRPr lang="en-IN" sz="2000" dirty="0"/>
                    </a:p>
                  </a:txBody>
                  <a:tcPr/>
                </a:tc>
              </a:tr>
            </a:tbl>
          </a:graphicData>
        </a:graphic>
      </p:graphicFrame>
    </p:spTree>
    <p:extLst>
      <p:ext uri="{BB962C8B-B14F-4D97-AF65-F5344CB8AC3E}">
        <p14:creationId xmlns:p14="http://schemas.microsoft.com/office/powerpoint/2010/main" val="140227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50684201"/>
              </p:ext>
            </p:extLst>
          </p:nvPr>
        </p:nvGraphicFramePr>
        <p:xfrm>
          <a:off x="683568" y="1772816"/>
          <a:ext cx="7920880" cy="1584177"/>
        </p:xfrm>
        <a:graphic>
          <a:graphicData uri="http://schemas.openxmlformats.org/drawingml/2006/table">
            <a:tbl>
              <a:tblPr firstRow="1" bandRow="1">
                <a:tableStyleId>{5C22544A-7EE6-4342-B048-85BDC9FD1C3A}</a:tableStyleId>
              </a:tblPr>
              <a:tblGrid>
                <a:gridCol w="3960440"/>
                <a:gridCol w="3960440"/>
              </a:tblGrid>
              <a:tr h="528059">
                <a:tc>
                  <a:txBody>
                    <a:bodyPr/>
                    <a:lstStyle/>
                    <a:p>
                      <a:r>
                        <a:rPr lang="en-IN" dirty="0" smtClean="0"/>
                        <a:t>QA : Quality Assurance </a:t>
                      </a:r>
                      <a:endParaRPr lang="en-IN" dirty="0"/>
                    </a:p>
                  </a:txBody>
                  <a:tcPr/>
                </a:tc>
                <a:tc>
                  <a:txBody>
                    <a:bodyPr/>
                    <a:lstStyle/>
                    <a:p>
                      <a:r>
                        <a:rPr lang="en-IN" dirty="0" smtClean="0"/>
                        <a:t>QC: Quality Control </a:t>
                      </a:r>
                      <a:endParaRPr lang="en-IN" dirty="0"/>
                    </a:p>
                  </a:txBody>
                  <a:tcPr/>
                </a:tc>
              </a:tr>
              <a:tr h="528059">
                <a:tc>
                  <a:txBody>
                    <a:bodyPr/>
                    <a:lstStyle/>
                    <a:p>
                      <a:r>
                        <a:rPr lang="en-IN" dirty="0" smtClean="0"/>
                        <a:t>Process related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Actual testing of </a:t>
                      </a:r>
                      <a:r>
                        <a:rPr lang="en-IN" dirty="0" err="1" smtClean="0"/>
                        <a:t>sw</a:t>
                      </a:r>
                      <a:r>
                        <a:rPr lang="en-IN" dirty="0" smtClean="0"/>
                        <a:t>)</a:t>
                      </a:r>
                    </a:p>
                  </a:txBody>
                  <a:tcPr/>
                </a:tc>
              </a:tr>
              <a:tr h="528059">
                <a:tc>
                  <a:txBody>
                    <a:bodyPr/>
                    <a:lstStyle/>
                    <a:p>
                      <a:r>
                        <a:rPr lang="en-IN" dirty="0" smtClean="0"/>
                        <a:t>Focus on building</a:t>
                      </a:r>
                      <a:r>
                        <a:rPr lang="en-IN" baseline="0" dirty="0" smtClean="0"/>
                        <a:t> the quality</a:t>
                      </a:r>
                      <a:endParaRPr lang="en-IN" dirty="0"/>
                    </a:p>
                  </a:txBody>
                  <a:tcPr/>
                </a:tc>
                <a:tc>
                  <a:txBody>
                    <a:bodyPr/>
                    <a:lstStyle/>
                    <a:p>
                      <a:r>
                        <a:rPr lang="en-IN" dirty="0" smtClean="0"/>
                        <a:t>Focus on testing the quality</a:t>
                      </a:r>
                      <a:endParaRPr lang="en-IN" dirty="0"/>
                    </a:p>
                  </a:txBody>
                  <a:tcPr/>
                </a:tc>
              </a:tr>
            </a:tbl>
          </a:graphicData>
        </a:graphic>
      </p:graphicFrame>
    </p:spTree>
    <p:extLst>
      <p:ext uri="{BB962C8B-B14F-4D97-AF65-F5344CB8AC3E}">
        <p14:creationId xmlns:p14="http://schemas.microsoft.com/office/powerpoint/2010/main" val="3085264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4407</TotalTime>
  <Words>2972</Words>
  <Application>Microsoft Office PowerPoint</Application>
  <PresentationFormat>On-screen Show (4:3)</PresentationFormat>
  <Paragraphs>729</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Manual Testing</vt:lpstr>
      <vt:lpstr>PowerPoint Presentation</vt:lpstr>
      <vt:lpstr>PowerPoint Presentation</vt:lpstr>
      <vt:lpstr>SDLC</vt:lpstr>
      <vt:lpstr>SDLC cont..</vt:lpstr>
      <vt:lpstr>Waterfall Model</vt:lpstr>
      <vt:lpstr>Spiral Model / Version control</vt:lpstr>
      <vt:lpstr>Verification and validation</vt:lpstr>
      <vt:lpstr>PowerPoint Presentation</vt:lpstr>
      <vt:lpstr>V and V </vt:lpstr>
      <vt:lpstr>V &amp; V cont..</vt:lpstr>
      <vt:lpstr>Black and White box</vt:lpstr>
      <vt:lpstr>Regression and Retesting</vt:lpstr>
      <vt:lpstr>Exploratory, Adhoc &amp; Monkey/Gorilla</vt:lpstr>
      <vt:lpstr>Smoke and Sanity testing</vt:lpstr>
      <vt:lpstr>System testing</vt:lpstr>
      <vt:lpstr>System Testing cont..</vt:lpstr>
      <vt:lpstr> </vt:lpstr>
      <vt:lpstr>PowerPoint Presentation</vt:lpstr>
      <vt:lpstr>Different types of testing</vt:lpstr>
      <vt:lpstr>Types of integration testing</vt:lpstr>
      <vt:lpstr>Types cont..</vt:lpstr>
      <vt:lpstr>Test design technique </vt:lpstr>
      <vt:lpstr>PowerPoint Presentation</vt:lpstr>
      <vt:lpstr>PowerPoint Presentation</vt:lpstr>
      <vt:lpstr>STLC</vt:lpstr>
      <vt:lpstr>Subset of SDLC </vt:lpstr>
      <vt:lpstr>PowerPoint Presentation</vt:lpstr>
      <vt:lpstr>PowerPoint Presentation</vt:lpstr>
      <vt:lpstr>PowerPoint Presentation</vt:lpstr>
      <vt:lpstr>PowerPoint Presentation</vt:lpstr>
      <vt:lpstr>PowerPoint Presentation</vt:lpstr>
      <vt:lpstr>Defect Management life cycle</vt:lpstr>
      <vt:lpstr>PowerPoint Presentation</vt:lpstr>
      <vt:lpstr>PowerPoint Presentation</vt:lpstr>
      <vt:lpstr>Test Documents</vt:lpstr>
      <vt:lpstr>Priority can be changed by PO/BA/Manager but severity cant be</vt:lpstr>
      <vt:lpstr>PowerPoint Presentation</vt:lpstr>
      <vt:lpstr>Test Scenario template </vt:lpstr>
      <vt:lpstr>PowerPoint Presentation</vt:lpstr>
      <vt:lpstr>PowerPoint Presentation</vt:lpstr>
      <vt:lpstr>RTM (Requirement )</vt:lpstr>
      <vt:lpstr>Test Plan</vt:lpstr>
      <vt:lpstr>Defect Tracking report</vt:lpstr>
      <vt:lpstr>PowerPoint Presentation</vt:lpstr>
      <vt:lpstr>PowerPoint Presentation</vt:lpstr>
      <vt:lpstr>PowerPoint Presentation</vt:lpstr>
      <vt:lpstr>Agile Model</vt:lpstr>
      <vt:lpstr>Scrum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Testing</dc:title>
  <dc:creator>Vinod G</dc:creator>
  <cp:lastModifiedBy>Vinod G</cp:lastModifiedBy>
  <cp:revision>258</cp:revision>
  <dcterms:created xsi:type="dcterms:W3CDTF">2024-08-20T09:43:37Z</dcterms:created>
  <dcterms:modified xsi:type="dcterms:W3CDTF">2024-08-23T11:11:05Z</dcterms:modified>
</cp:coreProperties>
</file>