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0"/>
  </p:notesMasterIdLst>
  <p:handoutMasterIdLst>
    <p:handoutMasterId r:id="rId111"/>
  </p:handoutMasterIdLst>
  <p:sldIdLst>
    <p:sldId id="320" r:id="rId2"/>
    <p:sldId id="32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7" r:id="rId19"/>
    <p:sldId id="343" r:id="rId20"/>
    <p:sldId id="344" r:id="rId21"/>
    <p:sldId id="345" r:id="rId22"/>
    <p:sldId id="346" r:id="rId23"/>
    <p:sldId id="348" r:id="rId24"/>
    <p:sldId id="441" r:id="rId25"/>
    <p:sldId id="442" r:id="rId26"/>
    <p:sldId id="349" r:id="rId27"/>
    <p:sldId id="443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  <p:sldId id="397" r:id="rId66"/>
    <p:sldId id="398" r:id="rId67"/>
    <p:sldId id="399" r:id="rId68"/>
    <p:sldId id="400" r:id="rId69"/>
    <p:sldId id="401" r:id="rId70"/>
    <p:sldId id="402" r:id="rId71"/>
    <p:sldId id="403" r:id="rId72"/>
    <p:sldId id="404" r:id="rId73"/>
    <p:sldId id="405" r:id="rId74"/>
    <p:sldId id="406" r:id="rId75"/>
    <p:sldId id="407" r:id="rId76"/>
    <p:sldId id="408" r:id="rId77"/>
    <p:sldId id="409" r:id="rId78"/>
    <p:sldId id="410" r:id="rId79"/>
    <p:sldId id="411" r:id="rId80"/>
    <p:sldId id="412" r:id="rId81"/>
    <p:sldId id="414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9" r:id="rId94"/>
    <p:sldId id="426" r:id="rId95"/>
    <p:sldId id="427" r:id="rId96"/>
    <p:sldId id="428" r:id="rId97"/>
    <p:sldId id="430" r:id="rId98"/>
    <p:sldId id="431" r:id="rId99"/>
    <p:sldId id="432" r:id="rId100"/>
    <p:sldId id="433" r:id="rId101"/>
    <p:sldId id="434" r:id="rId102"/>
    <p:sldId id="435" r:id="rId103"/>
    <p:sldId id="436" r:id="rId104"/>
    <p:sldId id="437" r:id="rId105"/>
    <p:sldId id="438" r:id="rId106"/>
    <p:sldId id="439" r:id="rId107"/>
    <p:sldId id="440" r:id="rId108"/>
    <p:sldId id="325" r:id="rId10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CF4F2"/>
    <a:srgbClr val="E8FFC8"/>
    <a:srgbClr val="FAF7C8"/>
    <a:srgbClr val="FAF8C8"/>
    <a:srgbClr val="F5FFC2"/>
    <a:srgbClr val="EBFFD2"/>
    <a:srgbClr val="EBFFDC"/>
    <a:srgbClr val="FAF8BE"/>
    <a:srgbClr val="FAF8D2"/>
    <a:srgbClr val="A4F6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1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633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82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thumbs.imagekind.com/member/7be72e7b-6ce7-4daf-8e4f-07d332d733a2/uploadedartwork/650X650/8bb09960-cd1e-43ef-b39b-2a89e55c524c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hyperlink" Target="http://rds.yahoo.com/_ylt=A0WTb_k5eQpLX0oAzU.jzbkF/SIG=12b656ear/EXP=1259063993/**http:/www.radicalvalley.com/Images/PICS/data-entry.jp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40880"/>
            <a:ext cx="8077200" cy="569120"/>
          </a:xfrm>
        </p:spPr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pic>
        <p:nvPicPr>
          <p:cNvPr id="7" name="Picture 6" descr="Genesis">
            <a:hlinkClick r:id="rId2" tooltip="Genesis | Edward Kinnally "/>
          </p:cNvPr>
          <p:cNvPicPr>
            <a:picLocks noChangeAspect="1" noChangeArrowheads="1"/>
          </p:cNvPicPr>
          <p:nvPr/>
        </p:nvPicPr>
        <p:blipFill>
          <a:blip r:embed="rId3" cstate="screen">
            <a:lum bright="10000"/>
          </a:blip>
          <a:srcRect/>
          <a:stretch>
            <a:fillRect/>
          </a:stretch>
        </p:blipFill>
        <p:spPr bwMode="auto">
          <a:xfrm rot="5400000">
            <a:off x="5998555" y="3678845"/>
            <a:ext cx="1718889" cy="3505201"/>
          </a:xfrm>
          <a:prstGeom prst="roundRect">
            <a:avLst>
              <a:gd name="adj" fmla="val 9914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Boolean Data Type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useful in logical expressions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91200" y="3873228"/>
            <a:ext cx="2847975" cy="2605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Mastermind by Harri_1970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572000"/>
            <a:ext cx="4203203" cy="1905000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910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5240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can have as many parameters as needed: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438400"/>
            <a:ext cx="784701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812145"/>
            <a:ext cx="7847012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2222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733800"/>
            <a:ext cx="238125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pPr>
              <a:lnSpc>
                <a:spcPct val="100000"/>
              </a:lnSpc>
            </a:pPr>
            <a:r>
              <a:rPr lang="en-US" dirty="0"/>
              <a:t>Returned value: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assigned to a variable: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 combination of method's name, parameters and return value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685800" y="1828800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/>
              <a:t>Convert temperature from Fahrenheit to Celsius:</a:t>
            </a:r>
            <a:endParaRPr lang="bg-BG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7" y="2347913"/>
            <a:ext cx="7764463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pic>
        <p:nvPicPr>
          <p:cNvPr id="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6912497" y="3413346"/>
            <a:ext cx="1738956" cy="2689586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</a:t>
            </a:r>
            <a:endParaRPr lang="en-US" dirty="0"/>
          </a:p>
        </p:txBody>
      </p:sp>
      <p:pic>
        <p:nvPicPr>
          <p:cNvPr id="3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30589">
            <a:off x="6119411" y="4214412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222492" y="5099291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2833057" y="4093826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337189" y="956190"/>
            <a:ext cx="1673990" cy="1673990"/>
          </a:xfrm>
          <a:prstGeom prst="rect">
            <a:avLst/>
          </a:prstGeom>
          <a:noFill/>
        </p:spPr>
      </p:pic>
      <p:pic>
        <p:nvPicPr>
          <p:cNvPr id="11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7428246">
            <a:off x="6727672" y="1393673"/>
            <a:ext cx="1749405" cy="1749405"/>
          </a:xfrm>
          <a:prstGeom prst="rect">
            <a:avLst/>
          </a:prstGeom>
          <a:noFill/>
        </p:spPr>
      </p:pic>
      <p:pic>
        <p:nvPicPr>
          <p:cNvPr id="12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18303"/>
            <a:ext cx="881452" cy="8814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Values – Example</a:t>
            </a:r>
            <a:endParaRPr lang="bg-BG" sz="360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676942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Tumbling Dice by r o s e n d a h l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1336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Character Data Type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symbolic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Gives each symbol a corresponding integer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16 bits of </a:t>
            </a:r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</a:t>
            </a:r>
            <a:r>
              <a:rPr lang="en-US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String Data Type</a:t>
            </a:r>
            <a:endParaRPr lang="bg-BG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String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a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Strings are enclosed in quotes: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7244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Type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object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“parent”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8000" y="4152900"/>
            <a:ext cx="19944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an object variable taking different types of data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925" y="2438400"/>
            <a:ext cx="7432676" cy="101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 and Identifiers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3048000" y="3454400"/>
            <a:ext cx="3352800" cy="23067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Specify its type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Specify its name (called identifier)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May give it an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6482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851368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  <p:pic>
        <p:nvPicPr>
          <p:cNvPr id="6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43226" y="1099279"/>
            <a:ext cx="2143574" cy="149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Expressions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Console I/O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Conditional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Loops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Methods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5334" y="1219200"/>
            <a:ext cx="349526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 may consist of: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Letters (Unicode)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Digits [0-9]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Underscore "_"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begin only with a letter or an underscore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(2)</a:t>
            </a:r>
            <a:endParaRPr lang="bg-BG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</a:t>
            </a:r>
            <a:r>
              <a:rPr lang="en-US" dirty="0"/>
              <a:t>be neither too long nor too short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76400"/>
            <a:ext cx="7775575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constants refer to fixed values that the program may not alter during its execution. </a:t>
            </a:r>
          </a:p>
          <a:p>
            <a:r>
              <a:rPr lang="en-US" b="0" dirty="0" smtClean="0"/>
              <a:t>These fixed values are also called literals.</a:t>
            </a:r>
          </a:p>
          <a:p>
            <a:r>
              <a:rPr lang="en-US" b="0" dirty="0" smtClean="0"/>
              <a:t>Constants are defined using the </a:t>
            </a:r>
            <a:r>
              <a:rPr lang="en-US" dirty="0" smtClean="0"/>
              <a:t>const</a:t>
            </a:r>
            <a:r>
              <a:rPr lang="en-US" b="0" dirty="0" smtClean="0"/>
              <a:t> keyword. Syntax for defining a constant is:</a:t>
            </a:r>
          </a:p>
          <a:p>
            <a:r>
              <a:rPr lang="en-US" dirty="0" smtClean="0"/>
              <a:t>const &lt;</a:t>
            </a:r>
            <a:r>
              <a:rPr lang="en-US" dirty="0" err="1" smtClean="0"/>
              <a:t>data_type</a:t>
            </a:r>
            <a:r>
              <a:rPr lang="en-US" dirty="0" smtClean="0"/>
              <a:t>&gt; &lt;</a:t>
            </a:r>
            <a:r>
              <a:rPr lang="en-US" dirty="0" err="1" smtClean="0"/>
              <a:t>constant_name</a:t>
            </a:r>
            <a:r>
              <a:rPr lang="en-US" dirty="0" smtClean="0"/>
              <a:t>&gt; = value;</a:t>
            </a:r>
          </a:p>
          <a:p>
            <a:pPr lvl="1"/>
            <a:r>
              <a:rPr lang="en-US" dirty="0" smtClean="0"/>
              <a:t>const double pi = 3.14159;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 literal is "any notation for </a:t>
            </a:r>
            <a:r>
              <a:rPr lang="en-US" dirty="0" smtClean="0"/>
              <a:t>representing</a:t>
            </a:r>
            <a:r>
              <a:rPr lang="en-US" b="0" dirty="0" smtClean="0"/>
              <a:t> a value within source code"</a:t>
            </a:r>
          </a:p>
          <a:p>
            <a:pPr lvl="1"/>
            <a:r>
              <a:rPr lang="en-US" sz="3200" b="0" dirty="0" smtClean="0"/>
              <a:t>(Contrast this with </a:t>
            </a:r>
            <a:r>
              <a:rPr lang="en-US" sz="3200" b="0" i="1" dirty="0" smtClean="0"/>
              <a:t>identifiers</a:t>
            </a:r>
            <a:r>
              <a:rPr lang="en-US" sz="3200" b="0" dirty="0" smtClean="0"/>
              <a:t>, which </a:t>
            </a:r>
            <a:r>
              <a:rPr lang="en-US" sz="3200" b="0" i="1" dirty="0" smtClean="0"/>
              <a:t>refer</a:t>
            </a:r>
            <a:r>
              <a:rPr lang="en-US" sz="3200" b="0" dirty="0" smtClean="0"/>
              <a:t> to a value in memory.)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y = 2; // so  2 is literal, but not y </a:t>
            </a:r>
          </a:p>
          <a:p>
            <a:pPr lvl="1"/>
            <a:r>
              <a:rPr lang="en-US" sz="3200" dirty="0" err="1" smtClean="0"/>
              <a:t>int</a:t>
            </a:r>
            <a:r>
              <a:rPr lang="en-US" sz="3200" dirty="0" smtClean="0"/>
              <a:t> z = y + 4; // y and z are not literals, but 4 is </a:t>
            </a:r>
            <a:r>
              <a:rPr lang="en-US" sz="3200" dirty="0" err="1" smtClean="0"/>
              <a:t>int</a:t>
            </a:r>
            <a:r>
              <a:rPr lang="en-US" sz="3200" dirty="0" smtClean="0"/>
              <a:t> a = 1 + 2; // 1 + 2 is not a literal (it is an expression), but 1 and 2 considered separately are literals</a:t>
            </a:r>
            <a:endParaRPr lang="en-US" sz="3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 of integer literals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2552700" y="3467100"/>
            <a:ext cx="121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int</a:t>
            </a:r>
            <a:r>
              <a:rPr lang="en-US" b="0" dirty="0" smtClean="0"/>
              <a:t> </a:t>
            </a:r>
            <a:r>
              <a:rPr lang="en-US" b="0" dirty="0" err="1" smtClean="0"/>
              <a:t>my_int_var</a:t>
            </a:r>
            <a:r>
              <a:rPr lang="en-US" b="0" dirty="0" smtClean="0"/>
              <a:t> = 723;</a:t>
            </a:r>
          </a:p>
          <a:p>
            <a:r>
              <a:rPr lang="en-US" b="0" dirty="0" smtClean="0"/>
              <a:t>723 - This set of characters refers to a </a:t>
            </a:r>
            <a:r>
              <a:rPr lang="en-US" dirty="0" smtClean="0"/>
              <a:t>literal</a:t>
            </a:r>
            <a:r>
              <a:rPr lang="en-US" b="0" dirty="0" smtClean="0"/>
              <a:t> integer value.</a:t>
            </a:r>
          </a:p>
          <a:p>
            <a:r>
              <a:rPr lang="en-US" b="0" dirty="0" err="1" smtClean="0"/>
              <a:t>my_int_var</a:t>
            </a:r>
            <a:r>
              <a:rPr lang="en-US" b="0" dirty="0" smtClean="0"/>
              <a:t> - This set of characters refers to a </a:t>
            </a:r>
            <a:r>
              <a:rPr lang="en-US" dirty="0" smtClean="0"/>
              <a:t>variable</a:t>
            </a:r>
            <a:r>
              <a:rPr lang="en-US" b="0" dirty="0" smtClean="0"/>
              <a:t> integer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  <p:pic>
        <p:nvPicPr>
          <p:cNvPr id="5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85965" y="1277470"/>
            <a:ext cx="1020470" cy="3751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real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311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7073900" y="304801"/>
            <a:ext cx="1727200" cy="1295400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" descr="C:\Temp\digits-smal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2600" y="3480436"/>
            <a:ext cx="5486400" cy="269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53000" y="304800"/>
            <a:ext cx="1739900" cy="1304925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umbling Dice by r o s e n d a h l.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048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 correct way to assign floating-point value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value may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of the symbol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95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343400"/>
            <a:ext cx="286904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2175808"/>
            <a:ext cx="81359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200000">
            <a:off x="3847971" y="2832142"/>
            <a:ext cx="1406868" cy="5832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string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is a sequence of character literals</a:t>
            </a:r>
          </a:p>
        </p:txBody>
      </p:sp>
      <p:pic>
        <p:nvPicPr>
          <p:cNvPr id="4" name="Picture 3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94370" y="1066800"/>
            <a:ext cx="186863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  <p:pic>
        <p:nvPicPr>
          <p:cNvPr id="4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10400" y="4572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1" descr="C:\Trash\arithmetic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4381500"/>
            <a:ext cx="3962400" cy="1866900"/>
          </a:xfrm>
          <a:prstGeom prst="roundRect">
            <a:avLst>
              <a:gd name="adj" fmla="val 13819"/>
            </a:avLst>
          </a:prstGeom>
          <a:ln>
            <a:noFill/>
          </a:ln>
          <a:effectLst/>
        </p:spPr>
      </p:pic>
      <p:pic>
        <p:nvPicPr>
          <p:cNvPr id="6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818549">
            <a:off x="1117058" y="837127"/>
            <a:ext cx="3542070" cy="152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09632316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4793921"/>
              </p:ext>
            </p:extLst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25231236"/>
              </p:ext>
            </p:extLst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Integer types are: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</a:t>
            </a:r>
            <a:r>
              <a:rPr lang="en-US" dirty="0" smtClean="0"/>
              <a:t>(-128 to 127): </a:t>
            </a:r>
            <a:r>
              <a:rPr lang="en-US" dirty="0"/>
              <a:t>signed 8-bit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pic>
        <p:nvPicPr>
          <p:cNvPr id="4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1D1210"/>
              </a:clrFrom>
              <a:clrTo>
                <a:srgbClr val="1D121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228" y="1195424"/>
            <a:ext cx="2209572" cy="1471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ct val="100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ct val="100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pic>
        <p:nvPicPr>
          <p:cNvPr id="4" name="Picture 1" descr="C:\Trash\math+operator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43600" y="5291112"/>
            <a:ext cx="2779464" cy="121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Arithmetic Operators – Example</a:t>
            </a:r>
            <a:endParaRPr lang="bg-BG" sz="36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113173"/>
              </p:ext>
            </p:extLst>
          </p:nvPr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  <p:pic>
        <p:nvPicPr>
          <p:cNvPr id="5" name="Picture 1" descr="C:\Trash\ches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55172">
            <a:off x="6495849" y="1566546"/>
            <a:ext cx="1961490" cy="2451863"/>
          </a:xfrm>
          <a:prstGeom prst="roundRect">
            <a:avLst>
              <a:gd name="adj" fmla="val 9145"/>
            </a:avLst>
          </a:prstGeom>
          <a:ln>
            <a:solidFill>
              <a:srgbClr val="8CF4F2">
                <a:alpha val="50000"/>
              </a:srgb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73244889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Bitwise operators are applied bit by bit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  <p:pic>
        <p:nvPicPr>
          <p:cNvPr id="5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25691">
            <a:off x="6532065" y="3100881"/>
            <a:ext cx="2126665" cy="1573483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r>
              <a:rPr lang="en-US" dirty="0"/>
              <a:t>Comparison operators example: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  <p:pic>
        <p:nvPicPr>
          <p:cNvPr id="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60233">
            <a:off x="6219519" y="3503980"/>
            <a:ext cx="2328509" cy="182730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5" name="Picture 2" descr="http://icfindy.com/images/puzzl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7018">
            <a:off x="5827537" y="3573787"/>
            <a:ext cx="2778143" cy="1655120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5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244940">
            <a:off x="6246268" y="3470417"/>
            <a:ext cx="2362200" cy="155892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integer types: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181350" cy="2435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  <a:r>
              <a:rPr lang="en-US" dirty="0"/>
              <a:t>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/>
              <a:t>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79925"/>
            <a:ext cx="8382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/ Reading Strings and Numbers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14250">
            <a:off x="1138614" y="1021305"/>
            <a:ext cx="7667625" cy="236349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ts val="35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ts val="35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ts val="35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</a:t>
            </a:r>
            <a:r>
              <a:rPr lang="en-US" sz="3600" dirty="0"/>
              <a:t>–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Measuring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Depending </a:t>
            </a:r>
            <a:r>
              <a:rPr lang="en-US" dirty="0"/>
              <a:t>on the unit of measure we may use different data types: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3033405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r>
              <a:rPr lang="en-US" dirty="0"/>
              <a:t>We can read: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Numeral types (after conversion)</a:t>
            </a:r>
          </a:p>
          <a:p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Gets a line of characters</a:t>
            </a:r>
          </a:p>
          <a:p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/>
            <a:r>
              <a:rPr lang="en-US" sz="2800" dirty="0"/>
              <a:t>Numeral types can not be read directly from the console</a:t>
            </a:r>
          </a:p>
          <a:p>
            <a:pPr marL="273050" indent="-273050"/>
            <a:r>
              <a:rPr lang="en-US" sz="2800" dirty="0"/>
              <a:t>To read a numeral type do following:</a:t>
            </a:r>
          </a:p>
          <a:p>
            <a:pPr marL="804863" lvl="1" indent="-352425"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/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011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9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4196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Conditional Statements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smtClean="0"/>
              <a:t>Implementing </a:t>
            </a:r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The most simple conditional statement</a:t>
            </a:r>
          </a:p>
          <a:p>
            <a:pPr>
              <a:spcBef>
                <a:spcPts val="900"/>
              </a:spcBef>
            </a:pPr>
            <a:r>
              <a:rPr lang="en-US" dirty="0"/>
              <a:t>Enables you to test for a condition</a:t>
            </a:r>
          </a:p>
          <a:p>
            <a:pPr>
              <a:spcBef>
                <a:spcPts val="900"/>
              </a:spcBef>
            </a:pPr>
            <a:r>
              <a:rPr lang="en-US" dirty="0"/>
              <a:t>Branch to different parts of the code depending on the result</a:t>
            </a:r>
          </a:p>
          <a:p>
            <a:pPr>
              <a:spcBef>
                <a:spcPts val="900"/>
              </a:spcBef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19200"/>
            <a:ext cx="8077200" cy="50763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2900" dirty="0"/>
              <a:t>More complex and useful conditional statement</a:t>
            </a:r>
          </a:p>
          <a:p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401834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Floating-point types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floating-point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type</a:t>
            </a:r>
          </a:p>
        </p:txBody>
      </p:sp>
      <p:pic>
        <p:nvPicPr>
          <p:cNvPr id="4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05600" y="4800600"/>
            <a:ext cx="200025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20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280" y="2286000"/>
            <a:ext cx="70067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Statements Multiple Times</a:t>
            </a:r>
          </a:p>
        </p:txBody>
      </p:sp>
      <p:pic>
        <p:nvPicPr>
          <p:cNvPr id="5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3999" y="3200400"/>
            <a:ext cx="5943602" cy="3048000"/>
          </a:xfrm>
          <a:prstGeom prst="roundRect">
            <a:avLst>
              <a:gd name="adj" fmla="val 93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  <p:pic>
        <p:nvPicPr>
          <p:cNvPr id="5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24400" y="4876800"/>
            <a:ext cx="3757845" cy="14478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  <a:effectLst>
            <a:glow rad="38100">
              <a:schemeClr val="bg1"/>
            </a:glow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6764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19953" y="4419442"/>
            <a:ext cx="2843047" cy="2133758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41682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72200" y="3429000"/>
            <a:ext cx="2007268" cy="1676400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For-Each </a:t>
            </a: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Types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is a special fixed-point real number type: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financial calculations with low loss of 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round-off errors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type is: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6839">
            <a:off x="5154699" y="629614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array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591885" y="50482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553910" y="34480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See below the </a:t>
            </a:r>
            <a:r>
              <a:rPr lang="en-US" dirty="0"/>
              <a:t>difference in precision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NOTE: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 in the first statement!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 numbers are by default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dirty="0"/>
              <a:t> convert them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1336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3581400"/>
            <a:ext cx="3629025" cy="762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Arrays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Initializing </a:t>
            </a:r>
            <a:r>
              <a:rPr lang="en-US" sz="3600" dirty="0"/>
              <a:t>Multidimensional </a:t>
            </a:r>
            <a:r>
              <a:rPr lang="en-US" sz="3600" dirty="0" smtClean="0"/>
              <a:t>Arrays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Matrix – Example</a:t>
            </a:r>
            <a:endParaRPr lang="bg-BG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col);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matrix[row, col]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int.Parse(Console.ReadLine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a matrix on the console: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Declaring and Using Methods</a:t>
            </a:r>
            <a:endParaRPr lang="en-US" dirty="0"/>
          </a:p>
        </p:txBody>
      </p:sp>
      <p:pic>
        <p:nvPicPr>
          <p:cNvPr id="7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339289" y="3352800"/>
            <a:ext cx="6521526" cy="2763294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685800" y="1066800"/>
            <a:ext cx="7772400" cy="4242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smtClean="0"/>
              <a:t>Creating Methods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1451</TotalTime>
  <Words>5626</Words>
  <Application>Microsoft Office PowerPoint</Application>
  <PresentationFormat>On-screen Show (4:3)</PresentationFormat>
  <Paragraphs>1228</Paragraphs>
  <Slides>108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Telerik Master Template</vt:lpstr>
      <vt:lpstr>C# Language</vt:lpstr>
      <vt:lpstr>Table of Contents</vt:lpstr>
      <vt:lpstr>Primitive Data Types</vt:lpstr>
      <vt:lpstr>Integer Types</vt:lpstr>
      <vt:lpstr>Integer Types (2)</vt:lpstr>
      <vt:lpstr>Integer Types – Example</vt:lpstr>
      <vt:lpstr>Floating-Point Types</vt:lpstr>
      <vt:lpstr>Fixed-Point Types</vt:lpstr>
      <vt:lpstr>PI Precision – Example</vt:lpstr>
      <vt:lpstr>The Boolean Data Type</vt:lpstr>
      <vt:lpstr>Boolean Values – Example</vt:lpstr>
      <vt:lpstr>The Character Data Type</vt:lpstr>
      <vt:lpstr>Characters and Codes</vt:lpstr>
      <vt:lpstr>The String Data Type</vt:lpstr>
      <vt:lpstr>Saying Hello – Example</vt:lpstr>
      <vt:lpstr>The Object Type</vt:lpstr>
      <vt:lpstr>Using Objects</vt:lpstr>
      <vt:lpstr>Variables and Identifiers</vt:lpstr>
      <vt:lpstr>Declaring Variables</vt:lpstr>
      <vt:lpstr>Identifiers</vt:lpstr>
      <vt:lpstr>Identifiers (2)</vt:lpstr>
      <vt:lpstr>Identifiers – Examples</vt:lpstr>
      <vt:lpstr>Literals</vt:lpstr>
      <vt:lpstr>Constant</vt:lpstr>
      <vt:lpstr>literals</vt:lpstr>
      <vt:lpstr>Integer Literals</vt:lpstr>
      <vt:lpstr>Example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(3)</vt:lpstr>
      <vt:lpstr>Other Operators – Example</vt:lpstr>
      <vt:lpstr>Type Conversions</vt:lpstr>
      <vt:lpstr>Expressions</vt:lpstr>
      <vt:lpstr>Expressions</vt:lpstr>
      <vt:lpstr>Using to the Console</vt:lpstr>
      <vt:lpstr>The Console Class</vt:lpstr>
      <vt:lpstr>Console.Write(…)</vt:lpstr>
      <vt:lpstr>Console.WriteLine(…)</vt:lpstr>
      <vt:lpstr>Printing to the Console – Example</vt:lpstr>
      <vt:lpstr>Reading from the Console</vt:lpstr>
      <vt:lpstr>Console.ReadLine()</vt:lpstr>
      <vt:lpstr>Reading Numeral Types</vt:lpstr>
      <vt:lpstr>Converting Strings to Numbers</vt:lpstr>
      <vt:lpstr>Conditional Statements</vt:lpstr>
      <vt:lpstr>The if Statement</vt:lpstr>
      <vt:lpstr>The if Statement – Example</vt:lpstr>
      <vt:lpstr>The if-else Statement</vt:lpstr>
      <vt:lpstr>if-else Statement – Example</vt:lpstr>
      <vt:lpstr>Nested if Statements</vt:lpstr>
      <vt:lpstr>Nested if Statements – Example</vt:lpstr>
      <vt:lpstr>The switch-case Statement</vt:lpstr>
      <vt:lpstr>Loops</vt:lpstr>
      <vt:lpstr>How To Use While Loop?</vt:lpstr>
      <vt:lpstr>While Loop – Example</vt:lpstr>
      <vt:lpstr>Using Do-While Loop</vt:lpstr>
      <vt:lpstr>Factorial – Example</vt:lpstr>
      <vt:lpstr>For Loops</vt:lpstr>
      <vt:lpstr>N^M – Example</vt:lpstr>
      <vt:lpstr>For-Each Loops</vt:lpstr>
      <vt:lpstr>foreach Loop – Example</vt:lpstr>
      <vt:lpstr>Nested Loops</vt:lpstr>
      <vt:lpstr>Arrays</vt:lpstr>
      <vt:lpstr>What are Arrays?</vt:lpstr>
      <vt:lpstr>Declaring Arrays</vt:lpstr>
      <vt:lpstr>Creating Arrays</vt:lpstr>
      <vt:lpstr>Creating and Initializing Arrays</vt:lpstr>
      <vt:lpstr>Creating Array – Example</vt:lpstr>
      <vt:lpstr>How to Access Array Element?</vt:lpstr>
      <vt:lpstr>Reversing an Array – Example</vt:lpstr>
      <vt:lpstr>Processing Arrays: foreach</vt:lpstr>
      <vt:lpstr>Processing Arrays Using foreach – Example</vt:lpstr>
      <vt:lpstr>Multidimensional Arrays</vt:lpstr>
      <vt:lpstr>Declaring and Creating Multidimensional Arrays</vt:lpstr>
      <vt:lpstr>Creating and Initializing Multidimensional Arrays</vt:lpstr>
      <vt:lpstr>Reading Matrix – Example</vt:lpstr>
      <vt:lpstr>Printing Matrix – Example</vt:lpstr>
      <vt:lpstr>Methods</vt:lpstr>
      <vt:lpstr>What is a Method?</vt:lpstr>
      <vt:lpstr>Declaring and Creating Methods</vt:lpstr>
      <vt:lpstr>Calling Methods</vt:lpstr>
      <vt:lpstr>Defining and Using  Method Parameters</vt:lpstr>
      <vt:lpstr>Defining and Using  Method Parameters (2)</vt:lpstr>
      <vt:lpstr>Calling Methods with Parameters</vt:lpstr>
      <vt:lpstr>Returning Values From Methods</vt:lpstr>
      <vt:lpstr>Defining Methods That Return a Value</vt:lpstr>
      <vt:lpstr>The return Statement</vt:lpstr>
      <vt:lpstr>Temperature Conversion – Example</vt:lpstr>
      <vt:lpstr>C# Language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I)</dc:title>
  <dc:creator>Svetlin Nakov</dc:creator>
  <cp:lastModifiedBy>Vrunda</cp:lastModifiedBy>
  <cp:revision>322</cp:revision>
  <dcterms:created xsi:type="dcterms:W3CDTF">2007-12-08T16:03:35Z</dcterms:created>
  <dcterms:modified xsi:type="dcterms:W3CDTF">2016-01-15T03:54:33Z</dcterms:modified>
</cp:coreProperties>
</file>