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0"/>
  </p:notesMasterIdLst>
  <p:handoutMasterIdLst>
    <p:handoutMasterId r:id="rId71"/>
  </p:handoutMasterIdLst>
  <p:sldIdLst>
    <p:sldId id="320" r:id="rId2"/>
    <p:sldId id="504" r:id="rId3"/>
    <p:sldId id="506" r:id="rId4"/>
    <p:sldId id="505" r:id="rId5"/>
    <p:sldId id="507" r:id="rId6"/>
    <p:sldId id="508" r:id="rId7"/>
    <p:sldId id="502" r:id="rId8"/>
    <p:sldId id="330" r:id="rId9"/>
    <p:sldId id="332" r:id="rId10"/>
    <p:sldId id="501" r:id="rId11"/>
    <p:sldId id="333" r:id="rId12"/>
    <p:sldId id="334" r:id="rId13"/>
    <p:sldId id="450" r:id="rId14"/>
    <p:sldId id="336" r:id="rId15"/>
    <p:sldId id="466" r:id="rId16"/>
    <p:sldId id="454" r:id="rId17"/>
    <p:sldId id="455" r:id="rId18"/>
    <p:sldId id="447" r:id="rId19"/>
    <p:sldId id="339" r:id="rId20"/>
    <p:sldId id="451" r:id="rId21"/>
    <p:sldId id="452" r:id="rId22"/>
    <p:sldId id="509" r:id="rId23"/>
    <p:sldId id="453" r:id="rId24"/>
    <p:sldId id="510" r:id="rId25"/>
    <p:sldId id="340" r:id="rId26"/>
    <p:sldId id="341" r:id="rId27"/>
    <p:sldId id="456" r:id="rId28"/>
    <p:sldId id="457" r:id="rId29"/>
    <p:sldId id="458" r:id="rId30"/>
    <p:sldId id="463" r:id="rId31"/>
    <p:sldId id="464" r:id="rId32"/>
    <p:sldId id="465" r:id="rId33"/>
    <p:sldId id="460" r:id="rId34"/>
    <p:sldId id="461" r:id="rId35"/>
    <p:sldId id="462" r:id="rId36"/>
    <p:sldId id="345" r:id="rId37"/>
    <p:sldId id="346" r:id="rId38"/>
    <p:sldId id="347" r:id="rId39"/>
    <p:sldId id="348" r:id="rId40"/>
    <p:sldId id="349" r:id="rId41"/>
    <p:sldId id="486" r:id="rId42"/>
    <p:sldId id="487" r:id="rId43"/>
    <p:sldId id="511" r:id="rId44"/>
    <p:sldId id="474" r:id="rId45"/>
    <p:sldId id="475" r:id="rId46"/>
    <p:sldId id="488" r:id="rId47"/>
    <p:sldId id="476" r:id="rId48"/>
    <p:sldId id="489" r:id="rId49"/>
    <p:sldId id="477" r:id="rId50"/>
    <p:sldId id="491" r:id="rId51"/>
    <p:sldId id="512" r:id="rId52"/>
    <p:sldId id="478" r:id="rId53"/>
    <p:sldId id="513" r:id="rId54"/>
    <p:sldId id="480" r:id="rId55"/>
    <p:sldId id="481" r:id="rId56"/>
    <p:sldId id="482" r:id="rId57"/>
    <p:sldId id="483" r:id="rId58"/>
    <p:sldId id="467" r:id="rId59"/>
    <p:sldId id="495" r:id="rId60"/>
    <p:sldId id="469" r:id="rId61"/>
    <p:sldId id="470" r:id="rId62"/>
    <p:sldId id="484" r:id="rId63"/>
    <p:sldId id="496" r:id="rId64"/>
    <p:sldId id="497" r:id="rId65"/>
    <p:sldId id="499" r:id="rId66"/>
    <p:sldId id="500" r:id="rId67"/>
    <p:sldId id="514" r:id="rId68"/>
    <p:sldId id="515" r:id="rId69"/>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E8FFC8"/>
    <a:srgbClr val="FAF7C8"/>
    <a:srgbClr val="FAF8C8"/>
    <a:srgbClr val="F5FFC2"/>
    <a:srgbClr val="EBFFD2"/>
    <a:srgbClr val="EBFFDC"/>
    <a:srgbClr val="FAF8BE"/>
    <a:srgbClr val="FAF8D2"/>
    <a:srgbClr val="8CF4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21" autoAdjust="0"/>
    <p:restoredTop sz="94660" autoAdjust="0"/>
  </p:normalViewPr>
  <p:slideViewPr>
    <p:cSldViewPr>
      <p:cViewPr>
        <p:scale>
          <a:sx n="70" d="100"/>
          <a:sy n="70" d="100"/>
        </p:scale>
        <p:origin x="-12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1/20/2016</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extLst>
      <p:ext uri="{BB962C8B-B14F-4D97-AF65-F5344CB8AC3E}">
        <p14:creationId xmlns="" xmlns:p14="http://schemas.microsoft.com/office/powerpoint/2010/main" val="203635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1/20/2016</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extLst>
      <p:ext uri="{BB962C8B-B14F-4D97-AF65-F5344CB8AC3E}">
        <p14:creationId xmlns="" xmlns:p14="http://schemas.microsoft.com/office/powerpoint/2010/main" val="36885707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FB4F6EA-423E-42DF-9292-215E7D886C4E}"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C550AE5-9FCE-41F7-BDB9-D6439817E110}" type="slidenum">
              <a:rPr lang="en-US"/>
              <a:pPr/>
              <a:t>27</a:t>
            </a:fld>
            <a:r>
              <a:rPr lang="en-US" dirty="0"/>
              <a:t>##</a:t>
            </a:r>
          </a:p>
        </p:txBody>
      </p:sp>
      <p:sp>
        <p:nvSpPr>
          <p:cNvPr id="792578" name="Rectangle 2"/>
          <p:cNvSpPr>
            <a:spLocks noGrp="1" noRot="1" noChangeAspect="1" noChangeArrowheads="1" noTextEdit="1"/>
          </p:cNvSpPr>
          <p:nvPr>
            <p:ph type="sldImg"/>
          </p:nvPr>
        </p:nvSpPr>
        <p:spPr>
          <a:ln/>
        </p:spPr>
      </p:sp>
      <p:sp>
        <p:nvSpPr>
          <p:cNvPr id="7925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A1B4EA-601B-429D-95A9-7F588C2BE426}" type="slidenum">
              <a:rPr lang="en-US"/>
              <a:pPr/>
              <a:t>28</a:t>
            </a:fld>
            <a:r>
              <a:rPr lang="en-US" dirty="0"/>
              <a:t>##</a:t>
            </a: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53401EC-82D0-4808-B462-29C5404FB0F5}" type="slidenum">
              <a:rPr lang="en-US"/>
              <a:pPr/>
              <a:t>29</a:t>
            </a:fld>
            <a:r>
              <a:rPr lang="en-US" dirty="0"/>
              <a:t>##</a:t>
            </a:r>
          </a:p>
        </p:txBody>
      </p:sp>
      <p:sp>
        <p:nvSpPr>
          <p:cNvPr id="739330" name="Rectangle 2"/>
          <p:cNvSpPr>
            <a:spLocks noGrp="1" noRot="1" noChangeAspec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A44788-8061-4105-B1B0-45EC07911010}" type="slidenum">
              <a:rPr lang="en-US"/>
              <a:pPr/>
              <a:t>32</a:t>
            </a:fld>
            <a:r>
              <a:rPr lang="en-US" dirty="0"/>
              <a:t>##</a:t>
            </a: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4B34E6-7003-4652-96A3-6F24BE8F31F5}" type="slidenum">
              <a:rPr lang="en-US"/>
              <a:pPr/>
              <a:t>33</a:t>
            </a:fld>
            <a:r>
              <a:rPr lang="en-US" dirty="0"/>
              <a:t>##</a:t>
            </a:r>
          </a:p>
        </p:txBody>
      </p:sp>
      <p:sp>
        <p:nvSpPr>
          <p:cNvPr id="796674" name="Rectangle 2"/>
          <p:cNvSpPr>
            <a:spLocks noGrp="1" noRot="1" noChangeAspect="1" noChangeArrowheads="1" noTextEdit="1"/>
          </p:cNvSpPr>
          <p:nvPr>
            <p:ph type="sldImg"/>
          </p:nvPr>
        </p:nvSpPr>
        <p:spPr>
          <a:ln/>
        </p:spPr>
      </p:sp>
      <p:sp>
        <p:nvSpPr>
          <p:cNvPr id="7966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16BA5B0-A2FE-40D4-A2CB-81C2E18CDF0B}" type="slidenum">
              <a:rPr lang="en-US"/>
              <a:pPr/>
              <a:t>34</a:t>
            </a:fld>
            <a:r>
              <a:rPr lang="en-US" dirty="0"/>
              <a:t>##</a:t>
            </a: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53EF1BD-F781-4DA8-97E7-D3A4ACAEAF5F}" type="slidenum">
              <a:rPr lang="en-US"/>
              <a:pPr/>
              <a:t>35</a:t>
            </a:fld>
            <a:r>
              <a:rPr lang="en-US" dirty="0"/>
              <a:t>##</a:t>
            </a:r>
          </a:p>
        </p:txBody>
      </p:sp>
      <p:sp>
        <p:nvSpPr>
          <p:cNvPr id="835586" name="Rectangle 2"/>
          <p:cNvSpPr>
            <a:spLocks noGrp="1" noRot="1" noChangeAspect="1" noChangeArrowheads="1" noTextEdit="1"/>
          </p:cNvSpPr>
          <p:nvPr>
            <p:ph type="sldImg"/>
          </p:nvPr>
        </p:nvSpPr>
        <p:spPr>
          <a:ln/>
        </p:spPr>
      </p:sp>
      <p:sp>
        <p:nvSpPr>
          <p:cNvPr id="8355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0BF707A-3AAE-489F-80C7-76755F18ED8B}" type="slidenum">
              <a:rPr lang="en-US"/>
              <a:pPr/>
              <a:t>41</a:t>
            </a:fld>
            <a:r>
              <a:rPr lang="en-US" dirty="0"/>
              <a:t>##</a:t>
            </a:r>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DF04AFF-E404-4F0D-9931-CBDD0CDA50DB}" type="slidenum">
              <a:rPr lang="en-US"/>
              <a:pPr/>
              <a:t>42</a:t>
            </a:fld>
            <a:r>
              <a:rPr lang="en-US" dirty="0"/>
              <a:t>##</a:t>
            </a:r>
          </a:p>
        </p:txBody>
      </p:sp>
      <p:sp>
        <p:nvSpPr>
          <p:cNvPr id="787458" name="Rectangle 2"/>
          <p:cNvSpPr>
            <a:spLocks noGrp="1" noRot="1" noChangeAspect="1" noChangeArrowheads="1" noTextEdit="1"/>
          </p:cNvSpPr>
          <p:nvPr>
            <p:ph type="sldImg"/>
          </p:nvPr>
        </p:nvSpPr>
        <p:spPr>
          <a:ln/>
        </p:spPr>
      </p:sp>
      <p:sp>
        <p:nvSpPr>
          <p:cNvPr id="787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C0C8944-6399-4AD2-90E5-DBEA93284A1D}" type="slidenum">
              <a:rPr lang="en-US"/>
              <a:pPr/>
              <a:t>46</a:t>
            </a:fld>
            <a:r>
              <a:rPr lang="en-US" dirty="0"/>
              <a:t>##</a:t>
            </a:r>
          </a:p>
        </p:txBody>
      </p:sp>
      <p:sp>
        <p:nvSpPr>
          <p:cNvPr id="788482" name="Rectangle 2"/>
          <p:cNvSpPr>
            <a:spLocks noGrp="1" noRot="1" noChangeAspect="1" noChangeArrowheads="1" noTextEdit="1"/>
          </p:cNvSpPr>
          <p:nvPr>
            <p:ph type="sldImg"/>
          </p:nvPr>
        </p:nvSpPr>
        <p:spPr>
          <a:ln/>
        </p:spPr>
      </p:sp>
      <p:sp>
        <p:nvSpPr>
          <p:cNvPr id="7884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7</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74A98A71-A667-41D6-B75B-8587DF51869E}" type="slidenum">
              <a:rPr lang="en-US"/>
              <a:pPr/>
              <a:t>48</a:t>
            </a:fld>
            <a:r>
              <a:rPr lang="en-US" dirty="0"/>
              <a:t>##</a:t>
            </a:r>
          </a:p>
        </p:txBody>
      </p:sp>
      <p:sp>
        <p:nvSpPr>
          <p:cNvPr id="789506" name="Rectangle 2"/>
          <p:cNvSpPr>
            <a:spLocks noGrp="1" noRot="1" noChangeAspect="1" noChangeArrowheads="1" noTextEdit="1"/>
          </p:cNvSpPr>
          <p:nvPr>
            <p:ph type="sldImg"/>
          </p:nvPr>
        </p:nvSpPr>
        <p:spPr>
          <a:ln/>
        </p:spPr>
      </p:sp>
      <p:sp>
        <p:nvSpPr>
          <p:cNvPr id="789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713D01B-CCB1-46BB-8F02-72B179FA1281}" type="slidenum">
              <a:rPr lang="en-US"/>
              <a:pPr/>
              <a:t>50</a:t>
            </a:fld>
            <a:r>
              <a:rPr lang="en-US" dirty="0"/>
              <a:t>##</a:t>
            </a:r>
          </a:p>
        </p:txBody>
      </p:sp>
      <p:sp>
        <p:nvSpPr>
          <p:cNvPr id="801794" name="Rectangle 2"/>
          <p:cNvSpPr>
            <a:spLocks noGrp="1" noRot="1" noChangeAspect="1" noChangeArrowheads="1" noTextEdit="1"/>
          </p:cNvSpPr>
          <p:nvPr>
            <p:ph type="sldImg"/>
          </p:nvPr>
        </p:nvSpPr>
        <p:spPr>
          <a:ln/>
        </p:spPr>
      </p:sp>
      <p:sp>
        <p:nvSpPr>
          <p:cNvPr id="801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52968F3-B71C-4C74-BE34-57A72877DFA1}" type="slidenum">
              <a:rPr lang="en-US"/>
              <a:pPr/>
              <a:t>58</a:t>
            </a:fld>
            <a:r>
              <a:rPr lang="en-US" dirty="0"/>
              <a:t>##</a:t>
            </a:r>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F314DFA-57D9-4A1D-8957-B6C8B0F4AE1C}" type="slidenum">
              <a:rPr lang="en-US"/>
              <a:pPr/>
              <a:t>59</a:t>
            </a:fld>
            <a:r>
              <a:rPr lang="en-US" dirty="0"/>
              <a:t>##</a:t>
            </a: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E6FE29C-65AE-4B6B-BBBA-FA47CF92BC94}" type="slidenum">
              <a:rPr lang="en-US"/>
              <a:pPr/>
              <a:t>60</a:t>
            </a:fld>
            <a:r>
              <a:rPr lang="en-US" dirty="0"/>
              <a:t>##</a:t>
            </a:r>
          </a:p>
        </p:txBody>
      </p:sp>
      <p:sp>
        <p:nvSpPr>
          <p:cNvPr id="782338" name="Rectangle 2"/>
          <p:cNvSpPr>
            <a:spLocks noGrp="1" noRot="1" noChangeAspect="1" noChangeArrowheads="1" noTextEdit="1"/>
          </p:cNvSpPr>
          <p:nvPr>
            <p:ph type="sldImg"/>
          </p:nvPr>
        </p:nvSpPr>
        <p:spPr>
          <a:ln/>
        </p:spPr>
      </p:sp>
      <p:sp>
        <p:nvSpPr>
          <p:cNvPr id="782339" name="Rectangle 3"/>
          <p:cNvSpPr>
            <a:spLocks noGrp="1" noChangeArrowheads="1"/>
          </p:cNvSpPr>
          <p:nvPr>
            <p:ph type="body" idx="1"/>
          </p:nvPr>
        </p:nvSpPr>
        <p:spPr/>
        <p:txBody>
          <a:bodyPr/>
          <a:lstStyle/>
          <a:p>
            <a:r>
              <a:rPr lang="en-US" dirty="0"/>
              <a:t>Mew = </a:t>
            </a:r>
            <a:r>
              <a:rPr lang="bg-BG"/>
              <a:t>мяукам!</a:t>
            </a: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8BAF42A-7495-4755-A8EC-61C8D8292648}" type="slidenum">
              <a:rPr lang="en-US"/>
              <a:pPr/>
              <a:t>61</a:t>
            </a:fld>
            <a:r>
              <a:rPr lang="en-US" dirty="0"/>
              <a:t>##</a:t>
            </a:r>
          </a:p>
        </p:txBody>
      </p:sp>
      <p:sp>
        <p:nvSpPr>
          <p:cNvPr id="781314" name="Rectangle 2"/>
          <p:cNvSpPr>
            <a:spLocks noGrp="1" noRot="1" noChangeAspect="1" noChangeArrowheads="1" noTextEdit="1"/>
          </p:cNvSpPr>
          <p:nvPr>
            <p:ph type="sldImg"/>
          </p:nvPr>
        </p:nvSpPr>
        <p:spPr>
          <a:ln/>
        </p:spPr>
      </p:sp>
      <p:sp>
        <p:nvSpPr>
          <p:cNvPr id="78131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490D84B1-FB18-4A9F-9733-77075D6A0C65}" type="slidenum">
              <a:rPr lang="en-US"/>
              <a:pPr/>
              <a:t>62</a:t>
            </a:fld>
            <a:r>
              <a:rPr lang="en-US" dirty="0"/>
              <a:t>##</a:t>
            </a:r>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EE7FE7A-43FA-4767-B6DC-EB8250913BC6}" type="slidenum">
              <a:rPr lang="en-US"/>
              <a:pPr/>
              <a:t>63</a:t>
            </a:fld>
            <a:r>
              <a:rPr lang="en-US" dirty="0"/>
              <a:t>##</a:t>
            </a:r>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B30F1965-5E13-4C75-B143-3367DDC5DE10}" type="slidenum">
              <a:rPr lang="en-US"/>
              <a:pPr/>
              <a:t>64</a:t>
            </a:fld>
            <a:r>
              <a:rPr lang="en-US" dirty="0"/>
              <a:t>##</a:t>
            </a:r>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FE65C32-E871-4ECA-BF59-5BC372BBE3BC}" type="slidenum">
              <a:rPr lang="en-US"/>
              <a:pPr/>
              <a:t>65</a:t>
            </a:fld>
            <a:r>
              <a:rPr lang="en-US" dirty="0"/>
              <a:t>##</a:t>
            </a:r>
          </a:p>
        </p:txBody>
      </p:sp>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E797C71-954C-44A3-84F4-571C511E88D2}" type="slidenum">
              <a:rPr lang="en-US"/>
              <a:pPr/>
              <a:t>8</a:t>
            </a:fld>
            <a:r>
              <a:rPr lang="en-US" dirty="0"/>
              <a:t>##</a:t>
            </a:r>
          </a:p>
        </p:txBody>
      </p:sp>
      <p:sp>
        <p:nvSpPr>
          <p:cNvPr id="631810" name="Rectangle 2"/>
          <p:cNvSpPr>
            <a:spLocks noGrp="1" noRot="1" noChangeAspect="1" noChangeArrowheads="1" noTextEdit="1"/>
          </p:cNvSpPr>
          <p:nvPr>
            <p:ph type="sldImg"/>
          </p:nvPr>
        </p:nvSpPr>
        <p:spPr>
          <a:ln/>
        </p:spPr>
      </p:sp>
      <p:sp>
        <p:nvSpPr>
          <p:cNvPr id="6318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65EE891-80EA-45EA-837D-F5C5430727A7}" type="slidenum">
              <a:rPr lang="en-US"/>
              <a:pPr/>
              <a:t>66</a:t>
            </a:fld>
            <a:r>
              <a:rPr lang="en-US" dirty="0"/>
              <a:t>##</a:t>
            </a:r>
          </a:p>
        </p:txBody>
      </p:sp>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5B3C35A-099E-4867-9ECA-C7C8A6FD2E28}" type="slidenum">
              <a:rPr lang="en-US"/>
              <a:pPr/>
              <a:t>67</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8B97677B-6C89-450C-B4EF-2E63866EFBFC}" type="slidenum">
              <a:rPr lang="en-US"/>
              <a:pPr/>
              <a:t>68</a:t>
            </a:fld>
            <a:endParaRPr lang="en-US" dirty="0"/>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97E7106-A1CD-4780-B722-72359B165737}" type="slidenum">
              <a:rPr lang="en-US"/>
              <a:pPr/>
              <a:t>15</a:t>
            </a:fld>
            <a:r>
              <a:rPr lang="en-US" dirty="0"/>
              <a:t>##</a:t>
            </a:r>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2EDC62DD-9E81-4566-B8AA-1300A787C483}" type="slidenum">
              <a:rPr lang="en-US"/>
              <a:pPr/>
              <a:t>17</a:t>
            </a:fld>
            <a:r>
              <a:rPr lang="en-US" dirty="0"/>
              <a:t>##</a:t>
            </a:r>
          </a:p>
        </p:txBody>
      </p:sp>
      <p:sp>
        <p:nvSpPr>
          <p:cNvPr id="778242" name="Rectangle 2"/>
          <p:cNvSpPr>
            <a:spLocks noGrp="1" noRot="1" noChangeAspect="1" noChangeArrowheads="1" noTextEdit="1"/>
          </p:cNvSpPr>
          <p:nvPr>
            <p:ph type="sldImg"/>
          </p:nvPr>
        </p:nvSpPr>
        <p:spPr>
          <a:ln/>
        </p:spPr>
      </p:sp>
      <p:sp>
        <p:nvSpPr>
          <p:cNvPr id="7782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86903F-55AE-4AC6-91DB-3725A73743C0}" type="slidenum">
              <a:rPr lang="en-US"/>
              <a:pPr/>
              <a:t>18</a:t>
            </a:fld>
            <a:r>
              <a:rPr lang="en-US" dirty="0"/>
              <a:t>##</a:t>
            </a:r>
          </a:p>
        </p:txBody>
      </p:sp>
      <p:sp>
        <p:nvSpPr>
          <p:cNvPr id="818178" name="Rectangle 2"/>
          <p:cNvSpPr>
            <a:spLocks noGrp="1" noRot="1" noChangeAspect="1" noChangeArrowheads="1" noTextEdit="1"/>
          </p:cNvSpPr>
          <p:nvPr>
            <p:ph type="sldImg"/>
          </p:nvPr>
        </p:nvSpPr>
        <p:spPr>
          <a:ln/>
        </p:spPr>
      </p:sp>
      <p:sp>
        <p:nvSpPr>
          <p:cNvPr id="818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4B678BF5-7FFB-48CE-93A4-ED5B96AC9AEC}" type="slidenum">
              <a:rPr lang="en-US"/>
              <a:pPr/>
              <a:t>20</a:t>
            </a:fld>
            <a:endParaRPr lang="en-US" dirty="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A30FCA7D-E040-4EE9-AA0A-2F91604B6161}" type="slidenum">
              <a:rPr lang="en-US"/>
              <a:pPr/>
              <a:t>21</a:t>
            </a:fld>
            <a:endParaRPr lang="en-US" dirty="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5" name="Rectangle 7"/>
          <p:cNvSpPr>
            <a:spLocks noGrp="1" noChangeArrowheads="1"/>
          </p:cNvSpPr>
          <p:nvPr>
            <p:ph type="sldNum" sz="quarter" idx="5"/>
          </p:nvPr>
        </p:nvSpPr>
        <p:spPr>
          <a:ln/>
        </p:spPr>
        <p:txBody>
          <a:bodyPr/>
          <a:lstStyle/>
          <a:p>
            <a:fld id="{0A693988-C130-465E-9CD7-FD8009C2EA9B}" type="slidenum">
              <a:rPr lang="en-US"/>
              <a:pPr/>
              <a:t>23</a:t>
            </a:fld>
            <a:endParaRPr lang="en-US" dirty="0"/>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19200"/>
            <a:ext cx="8229600" cy="1524000"/>
          </a:xfrm>
        </p:spPr>
        <p:txBody>
          <a:bodyPr/>
          <a:lstStyle/>
          <a:p>
            <a:r>
              <a:rPr lang="en-US" dirty="0" smtClean="0"/>
              <a:t>Object-Oriented Programming with C#</a:t>
            </a:r>
            <a:endParaRPr lang="en-US" dirty="0"/>
          </a:p>
        </p:txBody>
      </p:sp>
      <p:sp>
        <p:nvSpPr>
          <p:cNvPr id="3" name="Subtitle 2"/>
          <p:cNvSpPr>
            <a:spLocks noGrp="1"/>
          </p:cNvSpPr>
          <p:nvPr>
            <p:ph type="subTitle" idx="1"/>
          </p:nvPr>
        </p:nvSpPr>
        <p:spPr>
          <a:xfrm>
            <a:off x="928662" y="2857496"/>
            <a:ext cx="7758138" cy="954880"/>
          </a:xfrm>
        </p:spPr>
        <p:txBody>
          <a:bodyPr/>
          <a:lstStyle/>
          <a:p>
            <a:r>
              <a:rPr lang="en-US" dirty="0" smtClean="0"/>
              <a:t>Classes, Constructors, Properties, Static Members</a:t>
            </a:r>
            <a:endParaRPr lang="en-US" dirty="0"/>
          </a:p>
        </p:txBody>
      </p:sp>
      <p:pic>
        <p:nvPicPr>
          <p:cNvPr id="5" name="Picture 2" descr="http://www.atelier-us.com/upload/2009/01/earth_networks.jpg"/>
          <p:cNvPicPr>
            <a:picLocks noChangeAspect="1" noChangeArrowheads="1"/>
          </p:cNvPicPr>
          <p:nvPr/>
        </p:nvPicPr>
        <p:blipFill>
          <a:blip r:embed="rId2" cstate="print">
            <a:clrChange>
              <a:clrFrom>
                <a:srgbClr val="000000"/>
              </a:clrFrom>
              <a:clrTo>
                <a:srgbClr val="000000">
                  <a:alpha val="0"/>
                </a:srgbClr>
              </a:clrTo>
            </a:clrChange>
          </a:blip>
          <a:srcRect l="9133" t="6656" r="2955" b="16688"/>
          <a:stretch>
            <a:fillRect/>
          </a:stretch>
        </p:blipFill>
        <p:spPr bwMode="auto">
          <a:xfrm rot="10800000">
            <a:off x="7004424" y="-10047"/>
            <a:ext cx="2149623" cy="1457847"/>
          </a:xfrm>
          <a:prstGeom prst="rect">
            <a:avLst/>
          </a:prstGeom>
          <a:noFill/>
          <a:effectLst>
            <a:softEdge rad="31750"/>
          </a:effectLst>
        </p:spPr>
      </p:pic>
      <p:pic>
        <p:nvPicPr>
          <p:cNvPr id="6" name="Picture 4" descr="http://www.johnlund.com/images/lrJL_LightAbstract_04.jpg"/>
          <p:cNvPicPr>
            <a:picLocks noChangeAspect="1" noChangeArrowheads="1"/>
          </p:cNvPicPr>
          <p:nvPr/>
        </p:nvPicPr>
        <p:blipFill>
          <a:blip r:embed="rId3" cstate="print">
            <a:lum bright="10000" contrast="20000"/>
          </a:blip>
          <a:srcRect/>
          <a:stretch>
            <a:fillRect/>
          </a:stretch>
        </p:blipFill>
        <p:spPr bwMode="auto">
          <a:xfrm>
            <a:off x="5029200" y="4648200"/>
            <a:ext cx="3265651" cy="1677446"/>
          </a:xfrm>
          <a:prstGeom prst="roundRect">
            <a:avLst>
              <a:gd name="adj" fmla="val 9479"/>
            </a:avLst>
          </a:prstGeom>
          <a:noFill/>
        </p:spPr>
      </p:pic>
      <p:pic>
        <p:nvPicPr>
          <p:cNvPr id="8" name="Picture 7" descr="C:\Trash\blue-earth.png"/>
          <p:cNvPicPr>
            <a:picLocks noChangeAspect="1" noChangeArrowheads="1"/>
          </p:cNvPicPr>
          <p:nvPr/>
        </p:nvPicPr>
        <p:blipFill>
          <a:blip r:embed="rId4" cstate="print"/>
          <a:srcRect/>
          <a:stretch>
            <a:fillRect/>
          </a:stretch>
        </p:blipFill>
        <p:spPr bwMode="auto">
          <a:xfrm rot="21212111">
            <a:off x="216388" y="749788"/>
            <a:ext cx="1965224" cy="1965224"/>
          </a:xfrm>
          <a:prstGeom prst="ellipse">
            <a:avLst/>
          </a:prstGeom>
          <a:noFill/>
          <a:effectLst>
            <a:softEdge rad="317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4495800"/>
            <a:ext cx="8229600" cy="685800"/>
          </a:xfrm>
        </p:spPr>
        <p:txBody>
          <a:bodyPr/>
          <a:lstStyle/>
          <a:p>
            <a:r>
              <a:rPr lang="en-US" dirty="0" smtClean="0"/>
              <a:t> Classes and Objects</a:t>
            </a:r>
            <a:endParaRPr lang="en-US" dirty="0"/>
          </a:p>
        </p:txBody>
      </p:sp>
      <p:sp>
        <p:nvSpPr>
          <p:cNvPr id="6" name="Subtitle 5"/>
          <p:cNvSpPr>
            <a:spLocks noGrp="1"/>
          </p:cNvSpPr>
          <p:nvPr>
            <p:ph type="subTitle" idx="1"/>
          </p:nvPr>
        </p:nvSpPr>
        <p:spPr>
          <a:xfrm>
            <a:off x="457200" y="5298279"/>
            <a:ext cx="8229600" cy="569120"/>
          </a:xfrm>
        </p:spPr>
        <p:txBody>
          <a:bodyPr/>
          <a:lstStyle/>
          <a:p>
            <a:r>
              <a:rPr lang="en-US" dirty="0" smtClean="0"/>
              <a:t>Using the Standard .NET Framework Classes</a:t>
            </a:r>
            <a:endParaRPr lang="en-US" dirty="0"/>
          </a:p>
        </p:txBody>
      </p:sp>
      <p:pic>
        <p:nvPicPr>
          <p:cNvPr id="7" name="Picture 3" descr="C:\Trash\3d-objects.png"/>
          <p:cNvPicPr>
            <a:picLocks noChangeAspect="1" noChangeArrowheads="1"/>
          </p:cNvPicPr>
          <p:nvPr/>
        </p:nvPicPr>
        <p:blipFill>
          <a:blip r:embed="rId2" cstate="print">
            <a:duotone>
              <a:prstClr val="black"/>
              <a:schemeClr val="tx2">
                <a:tint val="45000"/>
                <a:satMod val="400000"/>
              </a:schemeClr>
            </a:duotone>
            <a:lum bright="10000" contrast="20000"/>
          </a:blip>
          <a:srcRect/>
          <a:stretch>
            <a:fillRect/>
          </a:stretch>
        </p:blipFill>
        <p:spPr bwMode="auto">
          <a:xfrm>
            <a:off x="2698897" y="1219200"/>
            <a:ext cx="3746206" cy="2640766"/>
          </a:xfrm>
          <a:prstGeom prst="rect">
            <a:avLst/>
          </a:prstGeom>
          <a:noFill/>
          <a:effectLst>
            <a:softEdge rad="3175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t>Objects</a:t>
            </a:r>
            <a:endParaRPr lang="bg-BG"/>
          </a:p>
        </p:txBody>
      </p:sp>
      <p:sp>
        <p:nvSpPr>
          <p:cNvPr id="603139" name="Rectangle 3"/>
          <p:cNvSpPr>
            <a:spLocks noGrp="1" noChangeArrowheads="1"/>
          </p:cNvSpPr>
          <p:nvPr>
            <p:ph type="body" idx="1"/>
          </p:nvPr>
        </p:nvSpPr>
        <p:spPr>
          <a:xfrm>
            <a:off x="228600" y="1066800"/>
            <a:ext cx="8686800" cy="5459413"/>
          </a:xfrm>
        </p:spPr>
        <p:txBody>
          <a:bodyPr/>
          <a:lstStyle/>
          <a:p>
            <a:pPr>
              <a:lnSpc>
                <a:spcPct val="90000"/>
              </a:lnSpc>
              <a:spcBef>
                <a:spcPct val="35000"/>
              </a:spcBef>
            </a:pPr>
            <a:r>
              <a:rPr kumimoji="0" lang="en-US" dirty="0"/>
              <a:t>An </a:t>
            </a:r>
            <a:r>
              <a:rPr kumimoji="0" lang="en-US" dirty="0">
                <a:solidFill>
                  <a:schemeClr val="accent5">
                    <a:lumMod val="20000"/>
                    <a:lumOff val="80000"/>
                  </a:schemeClr>
                </a:solidFill>
                <a:effectLst>
                  <a:outerShdw blurRad="38100" dist="38100" dir="2700000" algn="tl">
                    <a:srgbClr val="000000"/>
                  </a:outerShdw>
                </a:effectLst>
              </a:rPr>
              <a:t>object</a:t>
            </a:r>
            <a:r>
              <a:rPr kumimoji="0" lang="en-US" dirty="0"/>
              <a:t> is a concrete </a:t>
            </a:r>
            <a:r>
              <a:rPr kumimoji="0" lang="en-US" dirty="0">
                <a:solidFill>
                  <a:schemeClr val="accent5">
                    <a:lumMod val="20000"/>
                    <a:lumOff val="80000"/>
                  </a:schemeClr>
                </a:solidFill>
                <a:effectLst>
                  <a:outerShdw blurRad="38100" dist="38100" dir="2700000" algn="tl">
                    <a:srgbClr val="000000"/>
                  </a:outerShdw>
                </a:effectLst>
              </a:rPr>
              <a:t>instance</a:t>
            </a:r>
            <a:r>
              <a:rPr kumimoji="0" lang="en-US" dirty="0"/>
              <a:t> of a particular class </a:t>
            </a:r>
          </a:p>
          <a:p>
            <a:pPr>
              <a:lnSpc>
                <a:spcPct val="90000"/>
              </a:lnSpc>
              <a:spcBef>
                <a:spcPct val="35000"/>
              </a:spcBef>
            </a:pPr>
            <a:r>
              <a:rPr kumimoji="0" lang="en-US" dirty="0"/>
              <a:t>Creating an object from a class is called </a:t>
            </a:r>
            <a:r>
              <a:rPr kumimoji="0" lang="en-US" dirty="0">
                <a:solidFill>
                  <a:schemeClr val="accent5">
                    <a:lumMod val="20000"/>
                    <a:lumOff val="80000"/>
                  </a:schemeClr>
                </a:solidFill>
                <a:effectLst>
                  <a:outerShdw blurRad="38100" dist="38100" dir="2700000" algn="tl">
                    <a:srgbClr val="000000"/>
                  </a:outerShdw>
                </a:effectLst>
              </a:rPr>
              <a:t>instantiation</a:t>
            </a:r>
            <a:endParaRPr kumimoji="0" lang="en-US" dirty="0">
              <a:solidFill>
                <a:schemeClr val="accent5">
                  <a:lumMod val="20000"/>
                  <a:lumOff val="80000"/>
                </a:schemeClr>
              </a:solidFill>
            </a:endParaRPr>
          </a:p>
          <a:p>
            <a:pPr>
              <a:lnSpc>
                <a:spcPct val="90000"/>
              </a:lnSpc>
              <a:spcBef>
                <a:spcPct val="35000"/>
              </a:spcBef>
            </a:pPr>
            <a:r>
              <a:rPr kumimoji="0" lang="en-US" dirty="0" smtClean="0"/>
              <a:t>Example</a:t>
            </a:r>
            <a:r>
              <a:rPr kumimoji="0" lang="en-US" dirty="0"/>
              <a:t>:</a:t>
            </a:r>
          </a:p>
          <a:p>
            <a:pPr lvl="1">
              <a:lnSpc>
                <a:spcPct val="90000"/>
              </a:lnSpc>
              <a:spcBef>
                <a:spcPct val="35000"/>
              </a:spcBef>
            </a:pPr>
            <a:r>
              <a:rPr kumimoji="0" lang="en-US" dirty="0"/>
              <a:t>Class: </a:t>
            </a:r>
            <a:r>
              <a:rPr kumimoji="0" lang="en-US" dirty="0">
                <a:solidFill>
                  <a:schemeClr val="accent5">
                    <a:lumMod val="20000"/>
                    <a:lumOff val="80000"/>
                  </a:schemeClr>
                </a:solidFill>
                <a:latin typeface="Consolas" pitchFamily="49" charset="0"/>
                <a:cs typeface="Consolas" pitchFamily="49" charset="0"/>
              </a:rPr>
              <a:t>Account</a:t>
            </a:r>
          </a:p>
          <a:p>
            <a:pPr lvl="1">
              <a:lnSpc>
                <a:spcPct val="90000"/>
              </a:lnSpc>
              <a:spcBef>
                <a:spcPct val="35000"/>
              </a:spcBef>
            </a:pPr>
            <a:r>
              <a:rPr kumimoji="0" lang="en-US" dirty="0"/>
              <a:t>Objects: Ivan's account, Peter's account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11</a:t>
            </a:fld>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dirty="0"/>
              <a:t>Objects – Example</a:t>
            </a:r>
            <a:endParaRPr lang="bg-BG" dirty="0"/>
          </a:p>
        </p:txBody>
      </p:sp>
      <p:sp>
        <p:nvSpPr>
          <p:cNvPr id="605187" name="Rectangle 3"/>
          <p:cNvSpPr>
            <a:spLocks noChangeArrowheads="1"/>
          </p:cNvSpPr>
          <p:nvPr/>
        </p:nvSpPr>
        <p:spPr bwMode="auto">
          <a:xfrm>
            <a:off x="380999" y="2226008"/>
            <a:ext cx="3467519"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05188" name="Rectangle 4"/>
          <p:cNvSpPr>
            <a:spLocks noChangeArrowheads="1"/>
          </p:cNvSpPr>
          <p:nvPr/>
        </p:nvSpPr>
        <p:spPr bwMode="auto">
          <a:xfrm>
            <a:off x="380999" y="2803219"/>
            <a:ext cx="3467519"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05189" name="Rectangle 5"/>
          <p:cNvSpPr>
            <a:spLocks noChangeArrowheads="1"/>
          </p:cNvSpPr>
          <p:nvPr/>
        </p:nvSpPr>
        <p:spPr bwMode="auto">
          <a:xfrm>
            <a:off x="380999" y="3740033"/>
            <a:ext cx="3467519" cy="129532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0" name="AutoShape 6"/>
          <p:cNvSpPr>
            <a:spLocks noChangeArrowheads="1"/>
          </p:cNvSpPr>
          <p:nvPr/>
        </p:nvSpPr>
        <p:spPr bwMode="auto">
          <a:xfrm>
            <a:off x="2389840" y="1307424"/>
            <a:ext cx="1219199" cy="506086"/>
          </a:xfrm>
          <a:prstGeom prst="wedgeRoundRectCallout">
            <a:avLst>
              <a:gd name="adj1" fmla="val -73395"/>
              <a:gd name="adj2" fmla="val 155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Class</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05191" name="Rectangle 7"/>
          <p:cNvSpPr>
            <a:spLocks noChangeArrowheads="1"/>
          </p:cNvSpPr>
          <p:nvPr/>
        </p:nvSpPr>
        <p:spPr bwMode="auto">
          <a:xfrm>
            <a:off x="4124851" y="1256587"/>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rPr>
              <a:t>ivanAccount</a:t>
            </a:r>
          </a:p>
        </p:txBody>
      </p:sp>
      <p:sp>
        <p:nvSpPr>
          <p:cNvPr id="605192" name="Rectangle 8"/>
          <p:cNvSpPr>
            <a:spLocks noChangeArrowheads="1"/>
          </p:cNvSpPr>
          <p:nvPr/>
        </p:nvSpPr>
        <p:spPr bwMode="auto">
          <a:xfrm>
            <a:off x="4124851" y="1832850"/>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+Owner="Ivan Kolev"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+Ammount=5000.0</a:t>
            </a:r>
          </a:p>
        </p:txBody>
      </p:sp>
      <p:sp>
        <p:nvSpPr>
          <p:cNvPr id="605193" name="Rectangle 9"/>
          <p:cNvSpPr>
            <a:spLocks noChangeArrowheads="1"/>
          </p:cNvSpPr>
          <p:nvPr/>
        </p:nvSpPr>
        <p:spPr bwMode="auto">
          <a:xfrm>
            <a:off x="4124851" y="3026668"/>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peterAccount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4" name="Rectangle 10"/>
          <p:cNvSpPr>
            <a:spLocks noChangeArrowheads="1"/>
          </p:cNvSpPr>
          <p:nvPr/>
        </p:nvSpPr>
        <p:spPr bwMode="auto">
          <a:xfrm>
            <a:off x="4124851" y="3602931"/>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Owner="Peter Kirov"</a:t>
            </a:r>
          </a:p>
          <a:p>
            <a:pPr eaLnBrk="0" hangingPunct="0">
              <a:lnSpc>
                <a:spcPts val="28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+Ammount=1825.33</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5" name="Rectangle 11"/>
          <p:cNvSpPr>
            <a:spLocks noChangeArrowheads="1"/>
          </p:cNvSpPr>
          <p:nvPr/>
        </p:nvSpPr>
        <p:spPr bwMode="auto">
          <a:xfrm>
            <a:off x="4124851" y="4888283"/>
            <a:ext cx="3302557" cy="57718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2800"/>
              </a:lnSpc>
              <a:spcBef>
                <a:spcPts val="0"/>
              </a:spcBef>
              <a:buClr>
                <a:schemeClr val="accent5">
                  <a:lumMod val="40000"/>
                  <a:lumOff val="60000"/>
                </a:schemeClr>
              </a:buClr>
              <a:buSzPct val="70000"/>
            </a:pPr>
            <a:r>
              <a:rPr lang="en-US" sz="2200" b="1" u="sng"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kirilAccount</a:t>
            </a:r>
            <a:endParaRPr lang="en-US" sz="2200" b="1" u="sng"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05196" name="Rectangle 12"/>
          <p:cNvSpPr>
            <a:spLocks noChangeArrowheads="1"/>
          </p:cNvSpPr>
          <p:nvPr/>
        </p:nvSpPr>
        <p:spPr bwMode="auto">
          <a:xfrm>
            <a:off x="4124851" y="5464545"/>
            <a:ext cx="3302557" cy="93625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+Owner="Kiril Kirov"</a:t>
            </a:r>
          </a:p>
          <a:p>
            <a:pPr eaLnBrk="0" hangingPunct="0">
              <a:lnSpc>
                <a:spcPts val="28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+Ammount=25.0</a:t>
            </a:r>
          </a:p>
        </p:txBody>
      </p:sp>
      <p:sp>
        <p:nvSpPr>
          <p:cNvPr id="605197" name="AutoShape 13"/>
          <p:cNvSpPr>
            <a:spLocks noChangeArrowheads="1"/>
          </p:cNvSpPr>
          <p:nvPr/>
        </p:nvSpPr>
        <p:spPr bwMode="auto">
          <a:xfrm>
            <a:off x="7526337" y="1047000"/>
            <a:ext cx="1219200" cy="506086"/>
          </a:xfrm>
          <a:prstGeom prst="wedgeRoundRectCallout">
            <a:avLst>
              <a:gd name="adj1" fmla="val -96193"/>
              <a:gd name="adj2" fmla="val 49914"/>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6" name="AutoShape 13"/>
          <p:cNvSpPr>
            <a:spLocks noChangeArrowheads="1"/>
          </p:cNvSpPr>
          <p:nvPr/>
        </p:nvSpPr>
        <p:spPr bwMode="auto">
          <a:xfrm>
            <a:off x="7526337" y="2835608"/>
            <a:ext cx="1219200" cy="506086"/>
          </a:xfrm>
          <a:prstGeom prst="wedgeRoundRectCallout">
            <a:avLst>
              <a:gd name="adj1" fmla="val -93629"/>
              <a:gd name="adj2" fmla="val 4395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7" name="AutoShape 13"/>
          <p:cNvSpPr>
            <a:spLocks noChangeArrowheads="1"/>
          </p:cNvSpPr>
          <p:nvPr/>
        </p:nvSpPr>
        <p:spPr bwMode="auto">
          <a:xfrm>
            <a:off x="7543800" y="4691722"/>
            <a:ext cx="1219200" cy="506086"/>
          </a:xfrm>
          <a:prstGeom prst="wedgeRoundRectCallout">
            <a:avLst>
              <a:gd name="adj1" fmla="val -94270"/>
              <a:gd name="adj2" fmla="val 45943"/>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a:solidFill>
                  <a:srgbClr val="F7FFE7"/>
                </a:solidFill>
                <a:effectLst>
                  <a:outerShdw blurRad="38100" dist="38100" dir="2700000" algn="tl">
                    <a:srgbClr val="000000">
                      <a:alpha val="43137"/>
                    </a:srgbClr>
                  </a:outerShdw>
                </a:effectLst>
                <a:latin typeface="+mn-lt"/>
                <a:cs typeface="Consolas" pitchFamily="49" charset="0"/>
              </a:rPr>
              <a:t>Object</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18"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12</a:t>
            </a:fld>
            <a:endParaRPr lang="en-US"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Declaring Objects</a:t>
            </a:r>
            <a:endParaRPr lang="bg-BG"/>
          </a:p>
        </p:txBody>
      </p:sp>
      <p:sp>
        <p:nvSpPr>
          <p:cNvPr id="643075" name="Rectangle 3"/>
          <p:cNvSpPr>
            <a:spLocks noGrp="1" noChangeArrowheads="1"/>
          </p:cNvSpPr>
          <p:nvPr>
            <p:ph type="body" idx="1"/>
          </p:nvPr>
        </p:nvSpPr>
        <p:spPr/>
        <p:txBody>
          <a:bodyPr/>
          <a:lstStyle/>
          <a:p>
            <a:r>
              <a:rPr lang="en-US" dirty="0"/>
              <a:t>An instance of a class or structure can be defined like any other variable:</a:t>
            </a:r>
          </a:p>
          <a:p>
            <a:endParaRPr lang="en-US" dirty="0" smtClean="0"/>
          </a:p>
          <a:p>
            <a:endParaRPr lang="en-US" dirty="0" smtClean="0"/>
          </a:p>
          <a:p>
            <a:endParaRPr lang="en-US" dirty="0" smtClean="0"/>
          </a:p>
          <a:p>
            <a:pPr>
              <a:spcBef>
                <a:spcPts val="1800"/>
              </a:spcBef>
            </a:pPr>
            <a:r>
              <a:rPr lang="en-US" dirty="0" smtClean="0"/>
              <a:t>Instances </a:t>
            </a:r>
            <a:r>
              <a:rPr lang="en-US" dirty="0"/>
              <a:t>cannot be used if they are </a:t>
            </a:r>
            <a:br>
              <a:rPr lang="en-US" dirty="0"/>
            </a:br>
            <a:r>
              <a:rPr lang="en-US" dirty="0"/>
              <a:t>not initialized</a:t>
            </a:r>
            <a:endParaRPr lang="bg-BG" dirty="0"/>
          </a:p>
        </p:txBody>
      </p:sp>
      <p:sp>
        <p:nvSpPr>
          <p:cNvPr id="643076" name="Rectangle 4"/>
          <p:cNvSpPr>
            <a:spLocks noChangeArrowheads="1"/>
          </p:cNvSpPr>
          <p:nvPr/>
        </p:nvSpPr>
        <p:spPr bwMode="auto">
          <a:xfrm>
            <a:off x="609600" y="2241312"/>
            <a:ext cx="7924800" cy="18533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Define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two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variables of type DateTime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halloween;</a:t>
            </a:r>
          </a:p>
        </p:txBody>
      </p:sp>
      <p:sp>
        <p:nvSpPr>
          <p:cNvPr id="643077" name="Rectangle 5"/>
          <p:cNvSpPr>
            <a:spLocks noChangeArrowheads="1"/>
          </p:cNvSpPr>
          <p:nvPr/>
        </p:nvSpPr>
        <p:spPr bwMode="auto">
          <a:xfrm>
            <a:off x="609600" y="5445103"/>
            <a:ext cx="7924800" cy="80329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Declare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and initialize a structure instance</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today = DateTime.Now;</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13</a:t>
            </a:fld>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t>Classes in C# – Examples</a:t>
            </a:r>
            <a:endParaRPr lang="bg-BG"/>
          </a:p>
        </p:txBody>
      </p:sp>
      <p:sp>
        <p:nvSpPr>
          <p:cNvPr id="607235" name="Rectangle 3"/>
          <p:cNvSpPr>
            <a:spLocks noGrp="1" noChangeArrowheads="1"/>
          </p:cNvSpPr>
          <p:nvPr>
            <p:ph type="body" idx="1"/>
          </p:nvPr>
        </p:nvSpPr>
        <p:spPr/>
        <p:txBody>
          <a:bodyPr/>
          <a:lstStyle/>
          <a:p>
            <a:pPr>
              <a:lnSpc>
                <a:spcPct val="90000"/>
              </a:lnSpc>
              <a:spcBef>
                <a:spcPct val="35000"/>
              </a:spcBef>
            </a:pPr>
            <a:r>
              <a:rPr lang="en-US" dirty="0"/>
              <a:t>Example of classes:</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System.Console</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System.String</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string</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System.Int32</a:t>
            </a:r>
            <a:r>
              <a:rPr lang="en-US" noProof="1" smtClean="0">
                <a:cs typeface="Consolas" pitchFamily="49" charset="0"/>
              </a:rPr>
              <a:t> (</a:t>
            </a:r>
            <a:r>
              <a:rPr lang="en-US" noProof="1" smtClean="0">
                <a:solidFill>
                  <a:schemeClr val="accent5">
                    <a:lumMod val="20000"/>
                    <a:lumOff val="80000"/>
                  </a:schemeClr>
                </a:solidFill>
                <a:latin typeface="Consolas" pitchFamily="49" charset="0"/>
                <a:cs typeface="Consolas" pitchFamily="49" charset="0"/>
              </a:rPr>
              <a:t>int</a:t>
            </a:r>
            <a:r>
              <a:rPr lang="en-US" noProof="1" smtClean="0">
                <a:cs typeface="Consolas" pitchFamily="49" charset="0"/>
              </a:rPr>
              <a:t> in C#)</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System.Array</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System.Math</a:t>
            </a:r>
          </a:p>
          <a:p>
            <a:pPr marL="900113" lvl="1" indent="-377825">
              <a:lnSpc>
                <a:spcPct val="90000"/>
              </a:lnSpc>
              <a:spcBef>
                <a:spcPct val="35000"/>
              </a:spcBef>
            </a:pPr>
            <a:r>
              <a:rPr lang="en-US" noProof="1" smtClean="0">
                <a:solidFill>
                  <a:schemeClr val="accent5">
                    <a:lumMod val="20000"/>
                    <a:lumOff val="80000"/>
                  </a:schemeClr>
                </a:solidFill>
                <a:latin typeface="Consolas" pitchFamily="49" charset="0"/>
                <a:cs typeface="Consolas" pitchFamily="49" charset="0"/>
              </a:rPr>
              <a:t>System.Random </a:t>
            </a:r>
            <a:endParaRPr lang="en-US" noProof="1">
              <a:solidFill>
                <a:schemeClr val="accent5">
                  <a:lumMod val="20000"/>
                  <a:lumOff val="80000"/>
                </a:schemeClr>
              </a:solidFill>
              <a:latin typeface="Consolas" pitchFamily="49" charset="0"/>
              <a:cs typeface="Consolas" pitchFamily="49" charset="0"/>
            </a:endParaRPr>
          </a:p>
        </p:txBody>
      </p:sp>
      <p:pic>
        <p:nvPicPr>
          <p:cNvPr id="64514" name="Picture 2" descr="http://www.semiworks.de/gfx/matlib.png"/>
          <p:cNvPicPr>
            <a:picLocks noChangeAspect="1" noChangeArrowheads="1"/>
          </p:cNvPicPr>
          <p:nvPr/>
        </p:nvPicPr>
        <p:blipFill>
          <a:blip r:embed="rId2" cstate="print"/>
          <a:srcRect/>
          <a:stretch>
            <a:fillRect/>
          </a:stretch>
        </p:blipFill>
        <p:spPr bwMode="auto">
          <a:xfrm>
            <a:off x="6019800" y="4114800"/>
            <a:ext cx="2408641" cy="2152650"/>
          </a:xfrm>
          <a:prstGeom prst="rect">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14</a:t>
            </a:fld>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descr="http://lgo.mit.edu/blog/drewhill/files/red_kidney_beans.jpg"/>
          <p:cNvPicPr>
            <a:picLocks noChangeAspect="1" noChangeArrowheads="1"/>
          </p:cNvPicPr>
          <p:nvPr/>
        </p:nvPicPr>
        <p:blipFill>
          <a:blip r:embed="rId3" cstate="print"/>
          <a:srcRect/>
          <a:stretch>
            <a:fillRect/>
          </a:stretch>
        </p:blipFill>
        <p:spPr bwMode="auto">
          <a:xfrm>
            <a:off x="2438400" y="1219200"/>
            <a:ext cx="4267200" cy="3276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04162" name="Rectangle 2"/>
          <p:cNvSpPr>
            <a:spLocks noGrp="1" noChangeArrowheads="1"/>
          </p:cNvSpPr>
          <p:nvPr>
            <p:ph type="ctrTitle"/>
          </p:nvPr>
        </p:nvSpPr>
        <p:spPr>
          <a:xfrm>
            <a:off x="992188" y="5054600"/>
            <a:ext cx="7161212" cy="736600"/>
          </a:xfrm>
        </p:spPr>
        <p:txBody>
          <a:bodyPr/>
          <a:lstStyle/>
          <a:p>
            <a:pPr>
              <a:lnSpc>
                <a:spcPct val="110000"/>
              </a:lnSpc>
            </a:pPr>
            <a:r>
              <a:rPr lang="en-US" dirty="0" smtClean="0"/>
              <a:t>Classes and their members</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Classes and Their Members</a:t>
            </a:r>
            <a:endParaRPr lang="bg-BG" dirty="0"/>
          </a:p>
        </p:txBody>
      </p:sp>
      <p:sp>
        <p:nvSpPr>
          <p:cNvPr id="689155" name="Rectangle 3"/>
          <p:cNvSpPr>
            <a:spLocks noGrp="1" noChangeArrowheads="1"/>
          </p:cNvSpPr>
          <p:nvPr>
            <p:ph type="body" idx="1"/>
          </p:nvPr>
        </p:nvSpPr>
        <p:spPr>
          <a:xfrm>
            <a:off x="228600" y="990600"/>
            <a:ext cx="8686800" cy="5638800"/>
          </a:xfrm>
        </p:spPr>
        <p:txBody>
          <a:bodyPr/>
          <a:lstStyle/>
          <a:p>
            <a:pPr>
              <a:lnSpc>
                <a:spcPct val="100000"/>
              </a:lnSpc>
            </a:pPr>
            <a:r>
              <a:rPr lang="en-US" dirty="0"/>
              <a:t>Classes </a:t>
            </a:r>
            <a:r>
              <a:rPr lang="en-US" dirty="0" smtClean="0"/>
              <a:t>have </a:t>
            </a:r>
            <a:r>
              <a:rPr lang="en-US" dirty="0"/>
              <a:t>members</a:t>
            </a:r>
          </a:p>
          <a:p>
            <a:pPr lvl="1">
              <a:lnSpc>
                <a:spcPct val="100000"/>
              </a:lnSpc>
            </a:pPr>
            <a:r>
              <a:rPr lang="en-US" dirty="0"/>
              <a:t>Fields</a:t>
            </a:r>
            <a:r>
              <a:rPr lang="bg-BG" dirty="0"/>
              <a:t>, </a:t>
            </a:r>
            <a:r>
              <a:rPr lang="en-US" dirty="0"/>
              <a:t>constants</a:t>
            </a:r>
            <a:r>
              <a:rPr lang="bg-BG" dirty="0" smtClean="0"/>
              <a:t>,</a:t>
            </a:r>
            <a:r>
              <a:rPr lang="en-US" dirty="0" smtClean="0"/>
              <a:t> properties</a:t>
            </a:r>
            <a:r>
              <a:rPr lang="bg-BG" dirty="0" smtClean="0"/>
              <a:t>,</a:t>
            </a:r>
            <a:endParaRPr lang="en-US" dirty="0" smtClean="0"/>
          </a:p>
          <a:p>
            <a:pPr lvl="1">
              <a:lnSpc>
                <a:spcPct val="100000"/>
              </a:lnSpc>
            </a:pPr>
            <a:r>
              <a:rPr lang="en-US" dirty="0" smtClean="0"/>
              <a:t> methods, operators</a:t>
            </a:r>
            <a:r>
              <a:rPr lang="bg-BG" dirty="0"/>
              <a:t>, </a:t>
            </a:r>
            <a:r>
              <a:rPr lang="en-US" dirty="0"/>
              <a:t>constructors</a:t>
            </a:r>
            <a:r>
              <a:rPr lang="bg-BG" dirty="0"/>
              <a:t>, </a:t>
            </a:r>
            <a:r>
              <a:rPr lang="en-US" dirty="0"/>
              <a:t>destructors</a:t>
            </a:r>
            <a:endParaRPr lang="bg-BG" dirty="0"/>
          </a:p>
          <a:p>
            <a:pPr>
              <a:lnSpc>
                <a:spcPct val="100000"/>
              </a:lnSpc>
            </a:pPr>
            <a:r>
              <a:rPr lang="en-US" dirty="0" smtClean="0"/>
              <a:t>Members </a:t>
            </a:r>
            <a:r>
              <a:rPr lang="en-US" dirty="0"/>
              <a:t>have modifiers (scope)</a:t>
            </a:r>
            <a:endParaRPr lang="bg-BG" dirty="0"/>
          </a:p>
          <a:p>
            <a:pPr lvl="1">
              <a:lnSpc>
                <a:spcPct val="100000"/>
              </a:lnSpc>
            </a:pPr>
            <a:r>
              <a:rPr lang="en-US" dirty="0">
                <a:solidFill>
                  <a:schemeClr val="accent5">
                    <a:lumMod val="20000"/>
                    <a:lumOff val="80000"/>
                  </a:schemeClr>
                </a:solidFill>
              </a:rPr>
              <a:t>public</a:t>
            </a:r>
            <a:r>
              <a:rPr lang="en-US" dirty="0"/>
              <a:t>, </a:t>
            </a:r>
            <a:r>
              <a:rPr lang="en-US" dirty="0">
                <a:solidFill>
                  <a:schemeClr val="accent5">
                    <a:lumMod val="20000"/>
                    <a:lumOff val="80000"/>
                  </a:schemeClr>
                </a:solidFill>
              </a:rPr>
              <a:t>private</a:t>
            </a:r>
            <a:r>
              <a:rPr lang="en-US" dirty="0"/>
              <a:t>, </a:t>
            </a:r>
            <a:r>
              <a:rPr lang="en-US" dirty="0">
                <a:solidFill>
                  <a:schemeClr val="accent5">
                    <a:lumMod val="20000"/>
                    <a:lumOff val="80000"/>
                  </a:schemeClr>
                </a:solidFill>
              </a:rPr>
              <a:t>protected</a:t>
            </a:r>
            <a:r>
              <a:rPr lang="en-US" dirty="0"/>
              <a:t>, </a:t>
            </a:r>
            <a:r>
              <a:rPr lang="en-US" dirty="0" smtClean="0">
                <a:solidFill>
                  <a:schemeClr val="accent5">
                    <a:lumMod val="20000"/>
                    <a:lumOff val="80000"/>
                  </a:schemeClr>
                </a:solidFill>
              </a:rPr>
              <a:t>internal, protected internal</a:t>
            </a:r>
            <a:endParaRPr lang="bg-BG" dirty="0">
              <a:solidFill>
                <a:schemeClr val="accent5">
                  <a:lumMod val="20000"/>
                  <a:lumOff val="80000"/>
                </a:schemeClr>
              </a:solidFill>
            </a:endParaRPr>
          </a:p>
          <a:p>
            <a:pPr>
              <a:lnSpc>
                <a:spcPct val="100000"/>
              </a:lnSpc>
            </a:pPr>
            <a:r>
              <a:rPr lang="en-US" dirty="0"/>
              <a:t>Members can be</a:t>
            </a:r>
          </a:p>
          <a:p>
            <a:pPr lvl="1">
              <a:lnSpc>
                <a:spcPct val="100000"/>
              </a:lnSpc>
            </a:pPr>
            <a:r>
              <a:rPr lang="en-US" dirty="0">
                <a:solidFill>
                  <a:schemeClr val="accent5">
                    <a:lumMod val="20000"/>
                    <a:lumOff val="80000"/>
                  </a:schemeClr>
                </a:solidFill>
              </a:rPr>
              <a:t>static</a:t>
            </a:r>
            <a:r>
              <a:rPr lang="bg-BG" dirty="0"/>
              <a:t> (</a:t>
            </a:r>
            <a:r>
              <a:rPr lang="en-US" dirty="0"/>
              <a:t>common</a:t>
            </a:r>
            <a:r>
              <a:rPr lang="bg-BG" dirty="0"/>
              <a:t>) </a:t>
            </a:r>
            <a:r>
              <a:rPr lang="en-US" dirty="0"/>
              <a:t>or for a given type</a:t>
            </a:r>
            <a:endParaRPr lang="bg-BG"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dirty="0"/>
              <a:t>Simple Class Definition</a:t>
            </a:r>
            <a:endParaRPr lang="bg-BG" dirty="0"/>
          </a:p>
        </p:txBody>
      </p:sp>
      <p:sp>
        <p:nvSpPr>
          <p:cNvPr id="566276" name="Rectangle 4"/>
          <p:cNvSpPr>
            <a:spLocks noChangeArrowheads="1"/>
          </p:cNvSpPr>
          <p:nvPr/>
        </p:nvSpPr>
        <p:spPr bwMode="auto">
          <a:xfrm>
            <a:off x="539750" y="1524000"/>
            <a:ext cx="8070850"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Cat : Animal </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Cat(string name, string owner)</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this.owner = owner;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66279" name="AutoShape 7"/>
          <p:cNvSpPr>
            <a:spLocks noChangeArrowheads="1"/>
          </p:cNvSpPr>
          <p:nvPr/>
        </p:nvSpPr>
        <p:spPr bwMode="auto">
          <a:xfrm>
            <a:off x="4735512" y="2590800"/>
            <a:ext cx="1512888" cy="527804"/>
          </a:xfrm>
          <a:prstGeom prst="wedgeRoundRectCallout">
            <a:avLst>
              <a:gd name="adj1" fmla="val -116413"/>
              <a:gd name="adj2" fmla="val -379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Fields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0" name="AutoShape 8"/>
          <p:cNvSpPr>
            <a:spLocks noChangeArrowheads="1"/>
          </p:cNvSpPr>
          <p:nvPr/>
        </p:nvSpPr>
        <p:spPr bwMode="auto">
          <a:xfrm>
            <a:off x="4495800" y="3733800"/>
            <a:ext cx="2160587" cy="527804"/>
          </a:xfrm>
          <a:prstGeom prst="wedgeRoundRectCallout">
            <a:avLst>
              <a:gd name="adj1" fmla="val -55509"/>
              <a:gd name="adj2" fmla="val -9518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Constructor</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1" name="AutoShape 9"/>
          <p:cNvSpPr>
            <a:spLocks noChangeArrowheads="1"/>
          </p:cNvSpPr>
          <p:nvPr/>
        </p:nvSpPr>
        <p:spPr bwMode="auto">
          <a:xfrm>
            <a:off x="4572000" y="4994604"/>
            <a:ext cx="1655763" cy="527804"/>
          </a:xfrm>
          <a:prstGeom prst="wedgeRoundRectCallout">
            <a:avLst>
              <a:gd name="adj1" fmla="val -119319"/>
              <a:gd name="adj2" fmla="val -5126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Property</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2" name="AutoShape 10"/>
          <p:cNvSpPr>
            <a:spLocks noChangeArrowheads="1"/>
          </p:cNvSpPr>
          <p:nvPr/>
        </p:nvSpPr>
        <p:spPr bwMode="auto">
          <a:xfrm>
            <a:off x="2438400" y="838200"/>
            <a:ext cx="4419600" cy="527804"/>
          </a:xfrm>
          <a:prstGeom prst="wedgeRoundRectCallout">
            <a:avLst>
              <a:gd name="adj1" fmla="val -52819"/>
              <a:gd name="adj2" fmla="val 938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Begin of class definition</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6284" name="AutoShape 12"/>
          <p:cNvSpPr>
            <a:spLocks noChangeArrowheads="1"/>
          </p:cNvSpPr>
          <p:nvPr/>
        </p:nvSpPr>
        <p:spPr bwMode="auto">
          <a:xfrm>
            <a:off x="4953000" y="1828800"/>
            <a:ext cx="3505200" cy="527804"/>
          </a:xfrm>
          <a:prstGeom prst="wedgeRoundRectCallout">
            <a:avLst>
              <a:gd name="adj1" fmla="val -90834"/>
              <a:gd name="adj2" fmla="val -2473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Inherited (base) class</a:t>
            </a:r>
            <a:endParaRPr lang="bg-BG" sz="2800" b="1" dirty="0"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6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6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62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62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6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9" grpId="0" animBg="1"/>
      <p:bldP spid="566280" grpId="0" animBg="1"/>
      <p:bldP spid="566281" grpId="0" animBg="1"/>
      <p:bldP spid="566282" grpId="0" animBg="1"/>
      <p:bldP spid="56628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Simple Class Definition (2)</a:t>
            </a:r>
            <a:endParaRPr lang="bg-BG" dirty="0"/>
          </a:p>
        </p:txBody>
      </p:sp>
      <p:sp>
        <p:nvSpPr>
          <p:cNvPr id="817155" name="Rectangle 3"/>
          <p:cNvSpPr>
            <a:spLocks noChangeArrowheads="1"/>
          </p:cNvSpPr>
          <p:nvPr/>
        </p:nvSpPr>
        <p:spPr bwMode="auto">
          <a:xfrm>
            <a:off x="539750" y="1268413"/>
            <a:ext cx="8070850" cy="313932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owner;}</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owner = value;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SayMiau()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Console.WriteLine("Miauuuuuuu!");</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p:txBody>
      </p:sp>
      <p:sp>
        <p:nvSpPr>
          <p:cNvPr id="817157" name="AutoShape 5"/>
          <p:cNvSpPr>
            <a:spLocks noChangeArrowheads="1"/>
          </p:cNvSpPr>
          <p:nvPr/>
        </p:nvSpPr>
        <p:spPr bwMode="auto">
          <a:xfrm>
            <a:off x="5562600" y="2362200"/>
            <a:ext cx="1666875" cy="527804"/>
          </a:xfrm>
          <a:prstGeom prst="wedgeRoundRectCallout">
            <a:avLst>
              <a:gd name="adj1" fmla="val -157606"/>
              <a:gd name="adj2" fmla="val 8231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Method</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17158" name="AutoShape 6"/>
          <p:cNvSpPr>
            <a:spLocks noChangeArrowheads="1"/>
          </p:cNvSpPr>
          <p:nvPr/>
        </p:nvSpPr>
        <p:spPr bwMode="auto">
          <a:xfrm>
            <a:off x="1066800" y="4648200"/>
            <a:ext cx="2087562" cy="953453"/>
          </a:xfrm>
          <a:prstGeom prst="wedgeRoundRectCallout">
            <a:avLst>
              <a:gd name="adj1" fmla="val -61881"/>
              <a:gd name="adj2" fmla="val -94351"/>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End of class definition</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pic>
        <p:nvPicPr>
          <p:cNvPr id="84994" name="Picture 2" descr="http://compoundthinking.com/blog/wp-content/uploads/2006/05/simple.jpg"/>
          <p:cNvPicPr>
            <a:picLocks noChangeAspect="1" noChangeArrowheads="1"/>
          </p:cNvPicPr>
          <p:nvPr/>
        </p:nvPicPr>
        <p:blipFill>
          <a:blip r:embed="rId3" cstate="print"/>
          <a:srcRect/>
          <a:stretch>
            <a:fillRect/>
          </a:stretch>
        </p:blipFill>
        <p:spPr bwMode="auto">
          <a:xfrm>
            <a:off x="5410200" y="4876800"/>
            <a:ext cx="3219450" cy="1467810"/>
          </a:xfrm>
          <a:prstGeom prst="roundRect">
            <a:avLst>
              <a:gd name="adj" fmla="val 11875"/>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71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7" grpId="0" animBg="1"/>
      <p:bldP spid="8171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dirty="0" smtClean="0"/>
              <a:t>Fields</a:t>
            </a:r>
            <a:endParaRPr lang="bg-BG" dirty="0"/>
          </a:p>
        </p:txBody>
      </p:sp>
      <p:sp>
        <p:nvSpPr>
          <p:cNvPr id="685059" name="Rectangle 3"/>
          <p:cNvSpPr>
            <a:spLocks noGrp="1" noChangeArrowheads="1"/>
          </p:cNvSpPr>
          <p:nvPr>
            <p:ph type="body" idx="1"/>
          </p:nvPr>
        </p:nvSpPr>
        <p:spPr/>
        <p:txBody>
          <a:bodyPr/>
          <a:lstStyle/>
          <a:p>
            <a:pPr>
              <a:lnSpc>
                <a:spcPts val="4000"/>
              </a:lnSpc>
            </a:pPr>
            <a:r>
              <a:rPr lang="en-US" dirty="0" smtClean="0"/>
              <a:t>Fields are data members of a class</a:t>
            </a:r>
          </a:p>
          <a:p>
            <a:pPr>
              <a:lnSpc>
                <a:spcPts val="4000"/>
              </a:lnSpc>
            </a:pPr>
            <a:r>
              <a:rPr lang="en-US" dirty="0" smtClean="0"/>
              <a:t>Can be variables and constants</a:t>
            </a:r>
          </a:p>
          <a:p>
            <a:pPr>
              <a:lnSpc>
                <a:spcPts val="4000"/>
              </a:lnSpc>
            </a:pPr>
            <a:r>
              <a:rPr lang="en-US" dirty="0" smtClean="0"/>
              <a:t>Example:</a:t>
            </a:r>
            <a:r>
              <a:rPr lang="en-US" noProof="1" smtClean="0">
                <a:solidFill>
                  <a:schemeClr val="accent5">
                    <a:lumMod val="20000"/>
                    <a:lumOff val="80000"/>
                  </a:schemeClr>
                </a:solidFill>
                <a:latin typeface="Consolas" pitchFamily="49" charset="0"/>
                <a:cs typeface="Consolas" pitchFamily="49" charset="0"/>
              </a:rPr>
              <a:t>String.Empty</a:t>
            </a:r>
            <a:r>
              <a:rPr lang="en-US" dirty="0" smtClean="0"/>
              <a:t> (the </a:t>
            </a:r>
            <a:r>
              <a:rPr lang="en-US" dirty="0" smtClean="0">
                <a:solidFill>
                  <a:schemeClr val="accent5">
                    <a:lumMod val="20000"/>
                    <a:lumOff val="80000"/>
                  </a:schemeClr>
                </a:solidFill>
                <a:latin typeface="Consolas" pitchFamily="49" charset="0"/>
                <a:cs typeface="Consolas" pitchFamily="49" charset="0"/>
              </a:rPr>
              <a:t>""</a:t>
            </a:r>
            <a:r>
              <a:rPr lang="en-US" dirty="0" smtClean="0"/>
              <a:t> string)</a:t>
            </a:r>
          </a:p>
          <a:p>
            <a:r>
              <a:rPr lang="en-US" dirty="0" smtClean="0"/>
              <a:t>Constant </a:t>
            </a:r>
            <a:r>
              <a:rPr lang="en-US" dirty="0"/>
              <a:t>fields can be only read</a:t>
            </a:r>
          </a:p>
          <a:p>
            <a:r>
              <a:rPr lang="en-US" dirty="0"/>
              <a:t>Variable fields can be read and </a:t>
            </a:r>
            <a:r>
              <a:rPr lang="en-US" dirty="0" smtClean="0"/>
              <a:t>modified:</a:t>
            </a:r>
            <a:endParaRPr lang="bg-BG" dirty="0"/>
          </a:p>
        </p:txBody>
      </p:sp>
      <p:sp>
        <p:nvSpPr>
          <p:cNvPr id="685060" name="Rectangle 4"/>
          <p:cNvSpPr>
            <a:spLocks noChangeArrowheads="1"/>
          </p:cNvSpPr>
          <p:nvPr/>
        </p:nvSpPr>
        <p:spPr bwMode="auto">
          <a:xfrm>
            <a:off x="609600" y="4267200"/>
            <a:ext cx="7848600"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read-only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empty = String.Empty;</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Accessing constant field</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maxInt = Int32.MaxValue;</a:t>
            </a:r>
          </a:p>
        </p:txBody>
      </p:sp>
      <p:pic>
        <p:nvPicPr>
          <p:cNvPr id="59394" name="Picture 2" descr="http://www.chrisonline.net/images/house-hammer.png"/>
          <p:cNvPicPr>
            <a:picLocks noChangeAspect="1" noChangeArrowheads="1"/>
          </p:cNvPicPr>
          <p:nvPr/>
        </p:nvPicPr>
        <p:blipFill>
          <a:blip r:embed="rId2" cstate="print"/>
          <a:srcRect/>
          <a:stretch>
            <a:fillRect/>
          </a:stretch>
        </p:blipFill>
        <p:spPr bwMode="auto">
          <a:xfrm>
            <a:off x="6858000" y="4287296"/>
            <a:ext cx="1545142" cy="1752600"/>
          </a:xfrm>
          <a:prstGeom prst="rect">
            <a:avLst/>
          </a:prstGeom>
          <a:noFill/>
        </p:spPr>
      </p:pic>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Important</a:t>
            </a:r>
            <a:endParaRPr lang="en-US" dirty="0"/>
          </a:p>
        </p:txBody>
      </p:sp>
      <p:sp>
        <p:nvSpPr>
          <p:cNvPr id="3" name="Content Placeholder 2"/>
          <p:cNvSpPr>
            <a:spLocks noGrp="1"/>
          </p:cNvSpPr>
          <p:nvPr>
            <p:ph idx="1"/>
          </p:nvPr>
        </p:nvSpPr>
        <p:spPr/>
        <p:txBody>
          <a:bodyPr/>
          <a:lstStyle/>
          <a:p>
            <a:r>
              <a:rPr lang="en-US" dirty="0" smtClean="0"/>
              <a:t>Value types :</a:t>
            </a:r>
          </a:p>
          <a:p>
            <a:pPr lvl="1"/>
            <a:r>
              <a:rPr lang="en-US" dirty="0" smtClean="0"/>
              <a:t>Simple</a:t>
            </a:r>
          </a:p>
          <a:p>
            <a:pPr lvl="1"/>
            <a:r>
              <a:rPr lang="en-US" dirty="0" err="1" smtClean="0"/>
              <a:t>Int</a:t>
            </a:r>
            <a:r>
              <a:rPr lang="en-US" dirty="0" smtClean="0"/>
              <a:t>(byte to </a:t>
            </a:r>
            <a:r>
              <a:rPr lang="en-US" dirty="0" err="1" smtClean="0"/>
              <a:t>int</a:t>
            </a:r>
            <a:r>
              <a:rPr lang="en-US" dirty="0" smtClean="0"/>
              <a:t>), char , </a:t>
            </a:r>
            <a:r>
              <a:rPr lang="en-US" dirty="0" err="1" smtClean="0"/>
              <a:t>bool</a:t>
            </a:r>
            <a:r>
              <a:rPr lang="en-US" dirty="0" smtClean="0"/>
              <a:t>, floating-point(float and double), decimal</a:t>
            </a:r>
          </a:p>
          <a:p>
            <a:pPr lvl="1"/>
            <a:r>
              <a:rPr lang="en-US" dirty="0" err="1" smtClean="0"/>
              <a:t>Struct</a:t>
            </a:r>
            <a:r>
              <a:rPr lang="en-US" dirty="0" smtClean="0"/>
              <a:t> </a:t>
            </a:r>
          </a:p>
          <a:p>
            <a:pPr lvl="1"/>
            <a:r>
              <a:rPr lang="en-US" dirty="0" err="1" smtClean="0"/>
              <a:t>enum</a:t>
            </a:r>
            <a:endParaRPr lang="en-US" dirty="0" smtClean="0"/>
          </a:p>
          <a:p>
            <a:r>
              <a:rPr lang="en-US" dirty="0" smtClean="0"/>
              <a:t>Reference types:</a:t>
            </a:r>
          </a:p>
          <a:p>
            <a:pPr lvl="1"/>
            <a:r>
              <a:rPr lang="en-US" dirty="0" smtClean="0"/>
              <a:t>String : </a:t>
            </a:r>
            <a:r>
              <a:rPr lang="en-US" dirty="0" err="1" smtClean="0"/>
              <a:t>unicode</a:t>
            </a:r>
            <a:r>
              <a:rPr lang="en-US" dirty="0" smtClean="0"/>
              <a:t> character string</a:t>
            </a:r>
          </a:p>
          <a:p>
            <a:pPr lvl="1"/>
            <a:r>
              <a:rPr lang="en-US" dirty="0" smtClean="0"/>
              <a:t>object : the root type</a:t>
            </a:r>
          </a:p>
          <a:p>
            <a:pPr lvl="2"/>
            <a:endParaRPr lang="en-US" dirty="0" smtClean="0"/>
          </a:p>
          <a:p>
            <a:pPr lvl="2">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dirty="0" smtClean="0"/>
              <a:t>Defining Fields</a:t>
            </a:r>
            <a:endParaRPr lang="bg-BG" dirty="0"/>
          </a:p>
        </p:txBody>
      </p:sp>
      <p:sp>
        <p:nvSpPr>
          <p:cNvPr id="313348" name="Rectangle 4"/>
          <p:cNvSpPr>
            <a:spLocks noChangeArrowheads="1"/>
          </p:cNvSpPr>
          <p:nvPr/>
        </p:nvSpPr>
        <p:spPr bwMode="auto">
          <a:xfrm>
            <a:off x="755576" y="2204864"/>
            <a:ext cx="7929562" cy="286232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class Student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irstName;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astName;</a:t>
            </a:r>
          </a:p>
          <a:p>
            <a:pPr marL="282575" indent="-282575" eaLnBrk="0" hangingPunct="0">
              <a:lnSpc>
                <a:spcPct val="100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private int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 1;</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peciality;</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protected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oursesTaken;</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r</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emarks = "(no remarks)";</a:t>
            </a:r>
          </a:p>
          <a:p>
            <a:pPr marL="282575" indent="-282575" eaLnBrk="0" hangingPunct="0">
              <a:lnSpc>
                <a:spcPct val="100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dirty="0" smtClean="0"/>
              <a:t>Constants</a:t>
            </a:r>
            <a:endParaRPr lang="bg-BG" dirty="0"/>
          </a:p>
        </p:txBody>
      </p:sp>
      <p:sp>
        <p:nvSpPr>
          <p:cNvPr id="312323" name="Rectangle 3"/>
          <p:cNvSpPr>
            <a:spLocks noGrp="1" noChangeArrowheads="1"/>
          </p:cNvSpPr>
          <p:nvPr>
            <p:ph type="body" idx="1"/>
          </p:nvPr>
        </p:nvSpPr>
        <p:spPr>
          <a:xfrm>
            <a:off x="323850" y="1066800"/>
            <a:ext cx="8496300" cy="2590800"/>
          </a:xfrm>
        </p:spPr>
        <p:txBody>
          <a:bodyPr/>
          <a:lstStyle/>
          <a:p>
            <a:r>
              <a:rPr lang="en-US" dirty="0"/>
              <a:t>Constant fields are </a:t>
            </a:r>
            <a:r>
              <a:rPr lang="en-US" dirty="0" smtClean="0"/>
              <a:t>defined like fields, but</a:t>
            </a:r>
            <a:r>
              <a:rPr lang="en-US" dirty="0"/>
              <a:t>:</a:t>
            </a:r>
            <a:endParaRPr lang="bg-BG" dirty="0"/>
          </a:p>
          <a:p>
            <a:pPr lvl="1"/>
            <a:r>
              <a:rPr lang="en-US" dirty="0"/>
              <a:t>Defined with</a:t>
            </a:r>
            <a:r>
              <a:rPr lang="bg-BG" dirty="0"/>
              <a:t> </a:t>
            </a:r>
            <a:r>
              <a:rPr lang="en-US" dirty="0">
                <a:solidFill>
                  <a:schemeClr val="accent5">
                    <a:lumMod val="20000"/>
                    <a:lumOff val="80000"/>
                  </a:schemeClr>
                </a:solidFill>
                <a:latin typeface="Consolas" pitchFamily="49" charset="0"/>
                <a:cs typeface="Consolas" pitchFamily="49" charset="0"/>
              </a:rPr>
              <a:t>const</a:t>
            </a:r>
            <a:endParaRPr lang="bg-BG" dirty="0">
              <a:solidFill>
                <a:schemeClr val="accent5">
                  <a:lumMod val="20000"/>
                  <a:lumOff val="80000"/>
                </a:schemeClr>
              </a:solidFill>
              <a:latin typeface="Consolas" pitchFamily="49" charset="0"/>
              <a:cs typeface="Consolas" pitchFamily="49" charset="0"/>
            </a:endParaRPr>
          </a:p>
          <a:p>
            <a:pPr lvl="1"/>
            <a:r>
              <a:rPr lang="en-US" dirty="0"/>
              <a:t>Must be initialized </a:t>
            </a:r>
            <a:r>
              <a:rPr lang="en-US" dirty="0" smtClean="0"/>
              <a:t>at their </a:t>
            </a:r>
            <a:r>
              <a:rPr lang="en-US" dirty="0"/>
              <a:t>definition</a:t>
            </a:r>
            <a:endParaRPr lang="bg-BG" dirty="0"/>
          </a:p>
          <a:p>
            <a:pPr lvl="1"/>
            <a:r>
              <a:rPr lang="en-US" dirty="0"/>
              <a:t>Their value can not be changed at runtime</a:t>
            </a:r>
            <a:endParaRPr lang="bg-BG" dirty="0"/>
          </a:p>
        </p:txBody>
      </p:sp>
      <p:sp>
        <p:nvSpPr>
          <p:cNvPr id="312324" name="Rectangle 4"/>
          <p:cNvSpPr>
            <a:spLocks noChangeArrowheads="1"/>
          </p:cNvSpPr>
          <p:nvPr/>
        </p:nvSpPr>
        <p:spPr bwMode="auto">
          <a:xfrm>
            <a:off x="609601" y="3846255"/>
            <a:ext cx="7924799"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MathConstants</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string PI_SYMBOL = "π";</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PI = 3.1415926535897932385;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E = 2.7182818284590452354;</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double LN10 = 2.30258509299405;</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const double LN2 = 0.693147180559945;</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Const keyword is not used for variables whose values need to be set at runtime.</a:t>
            </a:r>
          </a:p>
          <a:p>
            <a:r>
              <a:rPr lang="en-US" dirty="0" smtClean="0"/>
              <a:t>Because values of constant members are computed by compile time.</a:t>
            </a:r>
          </a:p>
          <a:p>
            <a:endParaRPr lang="en-US" dirty="0" smtClean="0"/>
          </a:p>
          <a:p>
            <a:r>
              <a:rPr lang="en-US" dirty="0" smtClean="0"/>
              <a:t>As alternative, </a:t>
            </a:r>
            <a:r>
              <a:rPr lang="en-US" dirty="0" err="1" smtClean="0"/>
              <a:t>readonly</a:t>
            </a:r>
            <a:r>
              <a:rPr lang="en-US" dirty="0" smtClean="0"/>
              <a:t> modifier is used to specify member can be altered in the constructor of respective class.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dirty="0" smtClean="0"/>
              <a:t>Read-Only </a:t>
            </a:r>
            <a:r>
              <a:rPr lang="en-US" dirty="0"/>
              <a:t>Fields</a:t>
            </a:r>
            <a:endParaRPr lang="bg-BG" dirty="0"/>
          </a:p>
        </p:txBody>
      </p:sp>
      <p:sp>
        <p:nvSpPr>
          <p:cNvPr id="345092" name="Rectangle 4"/>
          <p:cNvSpPr>
            <a:spLocks noGrp="1" noChangeArrowheads="1"/>
          </p:cNvSpPr>
          <p:nvPr>
            <p:ph type="body" idx="1"/>
          </p:nvPr>
        </p:nvSpPr>
        <p:spPr>
          <a:xfrm>
            <a:off x="323850" y="1066801"/>
            <a:ext cx="8496300" cy="2533650"/>
          </a:xfrm>
          <a:noFill/>
          <a:ln/>
          <a:effectLst>
            <a:outerShdw dist="17961" dir="2700000" algn="ctr" rotWithShape="0">
              <a:schemeClr val="bg2"/>
            </a:outerShdw>
          </a:effectLst>
        </p:spPr>
        <p:txBody>
          <a:bodyPr/>
          <a:lstStyle/>
          <a:p>
            <a:pPr>
              <a:lnSpc>
                <a:spcPct val="100000"/>
              </a:lnSpc>
            </a:pPr>
            <a:r>
              <a:rPr lang="en-US" sz="3000" dirty="0"/>
              <a:t>Initialized at the definition or in the constructor </a:t>
            </a:r>
          </a:p>
          <a:p>
            <a:pPr lvl="1">
              <a:lnSpc>
                <a:spcPct val="100000"/>
              </a:lnSpc>
            </a:pPr>
            <a:r>
              <a:rPr lang="en-US" sz="2800" dirty="0"/>
              <a:t>Can not be modified further</a:t>
            </a:r>
            <a:endParaRPr lang="bg-BG" sz="2800" dirty="0"/>
          </a:p>
          <a:p>
            <a:pPr>
              <a:lnSpc>
                <a:spcPct val="100000"/>
              </a:lnSpc>
            </a:pPr>
            <a:r>
              <a:rPr lang="en-US" sz="3000" dirty="0"/>
              <a:t>Defined with the keyword</a:t>
            </a:r>
            <a:r>
              <a:rPr lang="bg-BG" sz="3000" dirty="0"/>
              <a:t> </a:t>
            </a:r>
            <a:r>
              <a:rPr lang="en-US" sz="3000" noProof="1">
                <a:solidFill>
                  <a:schemeClr val="accent5">
                    <a:lumMod val="20000"/>
                    <a:lumOff val="80000"/>
                  </a:schemeClr>
                </a:solidFill>
                <a:latin typeface="Consolas" pitchFamily="49" charset="0"/>
                <a:cs typeface="Consolas" pitchFamily="49" charset="0"/>
              </a:rPr>
              <a:t>readonly</a:t>
            </a:r>
            <a:endParaRPr lang="bg-BG" sz="3000" dirty="0">
              <a:solidFill>
                <a:schemeClr val="accent5">
                  <a:lumMod val="20000"/>
                  <a:lumOff val="80000"/>
                </a:schemeClr>
              </a:solidFill>
              <a:latin typeface="Consolas" pitchFamily="49" charset="0"/>
              <a:cs typeface="Consolas" pitchFamily="49" charset="0"/>
            </a:endParaRPr>
          </a:p>
          <a:p>
            <a:pPr>
              <a:lnSpc>
                <a:spcPct val="100000"/>
              </a:lnSpc>
            </a:pPr>
            <a:r>
              <a:rPr lang="en-US" sz="3000" dirty="0"/>
              <a:t>Represent</a:t>
            </a:r>
            <a:r>
              <a:rPr lang="bg-BG" sz="3000" dirty="0"/>
              <a:t> </a:t>
            </a:r>
            <a:r>
              <a:rPr lang="en-US" sz="3000" dirty="0"/>
              <a:t>runtime constants</a:t>
            </a:r>
            <a:endParaRPr lang="bg-BG" sz="3000" dirty="0"/>
          </a:p>
        </p:txBody>
      </p:sp>
      <p:sp>
        <p:nvSpPr>
          <p:cNvPr id="345093" name="Rectangle 5"/>
          <p:cNvSpPr>
            <a:spLocks noChangeArrowheads="1"/>
          </p:cNvSpPr>
          <p:nvPr/>
        </p:nvSpPr>
        <p:spPr bwMode="auto">
          <a:xfrm>
            <a:off x="582613" y="3844925"/>
            <a:ext cx="7993062"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ReadOnlyDemo</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readonly 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ReadOnlyDemo(int Size)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size = Size; // can not be further modified!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Readonly</a:t>
            </a:r>
            <a:r>
              <a:rPr lang="en-US" dirty="0" smtClean="0"/>
              <a:t> members, accessed by using instance of a class.</a:t>
            </a:r>
          </a:p>
          <a:p>
            <a:endParaRPr lang="en-US" dirty="0" smtClean="0"/>
          </a:p>
          <a:p>
            <a:r>
              <a:rPr lang="en-US" dirty="0" smtClean="0"/>
              <a:t>Accessing a constant class member using an instant of a class is not allowed and will flag a compilation error.</a:t>
            </a:r>
          </a:p>
          <a:p>
            <a:endParaRPr lang="en-US" dirty="0" smtClean="0"/>
          </a:p>
          <a:p>
            <a:r>
              <a:rPr lang="en-US" dirty="0" smtClean="0"/>
              <a:t>Constant member is implicitly a static member, because multiple copies of a constant member need not be created.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dirty="0" smtClean="0"/>
              <a:t>What ?Properties</a:t>
            </a:r>
            <a:endParaRPr lang="en-US" dirty="0"/>
          </a:p>
        </p:txBody>
      </p:sp>
      <p:sp>
        <p:nvSpPr>
          <p:cNvPr id="578563" name="Rectangle 3"/>
          <p:cNvSpPr>
            <a:spLocks noGrp="1" noChangeArrowheads="1"/>
          </p:cNvSpPr>
          <p:nvPr>
            <p:ph type="body" idx="1"/>
          </p:nvPr>
        </p:nvSpPr>
        <p:spPr>
          <a:xfrm>
            <a:off x="323850" y="990600"/>
            <a:ext cx="8496300" cy="5535613"/>
          </a:xfrm>
          <a:noFill/>
        </p:spPr>
        <p:txBody>
          <a:bodyPr/>
          <a:lstStyle/>
          <a:p>
            <a:r>
              <a:rPr lang="en-US" dirty="0"/>
              <a:t>Properties look like fields </a:t>
            </a:r>
            <a:endParaRPr lang="en-US" dirty="0" smtClean="0"/>
          </a:p>
          <a:p>
            <a:r>
              <a:rPr lang="en-US" dirty="0" smtClean="0"/>
              <a:t>but </a:t>
            </a:r>
            <a:r>
              <a:rPr lang="en-US" dirty="0"/>
              <a:t>they can contain code, executed when they are accessed </a:t>
            </a:r>
          </a:p>
          <a:p>
            <a:r>
              <a:rPr lang="en-US" dirty="0"/>
              <a:t>Usually used to control access to data </a:t>
            </a:r>
            <a:br>
              <a:rPr lang="en-US" dirty="0"/>
            </a:br>
            <a:r>
              <a:rPr lang="en-US" dirty="0"/>
              <a:t>fields </a:t>
            </a:r>
          </a:p>
          <a:p>
            <a:r>
              <a:rPr lang="en-US" dirty="0"/>
              <a:t>Can have </a:t>
            </a:r>
            <a:r>
              <a:rPr lang="en-US" dirty="0" smtClean="0"/>
              <a:t>two components (and at </a:t>
            </a:r>
            <a:r>
              <a:rPr lang="en-US" dirty="0"/>
              <a:t>least </a:t>
            </a:r>
            <a:r>
              <a:rPr lang="en-US" dirty="0" smtClean="0"/>
              <a:t>one of them) called </a:t>
            </a:r>
            <a:r>
              <a:rPr lang="en-US" dirty="0" smtClean="0">
                <a:solidFill>
                  <a:schemeClr val="accent5">
                    <a:lumMod val="20000"/>
                    <a:lumOff val="80000"/>
                  </a:schemeClr>
                </a:solidFill>
                <a:effectLst>
                  <a:outerShdw blurRad="38100" dist="38100" dir="2700000" algn="tl">
                    <a:srgbClr val="000000"/>
                  </a:outerShdw>
                </a:effectLst>
              </a:rPr>
              <a:t>accessors</a:t>
            </a:r>
            <a:endParaRPr lang="en-US" sz="3000" dirty="0">
              <a:solidFill>
                <a:schemeClr val="accent5">
                  <a:lumMod val="20000"/>
                  <a:lumOff val="80000"/>
                </a:schemeClr>
              </a:solidFill>
            </a:endParaRPr>
          </a:p>
          <a:p>
            <a:pPr lvl="1"/>
            <a:r>
              <a:rPr lang="en-US" sz="2800" dirty="0">
                <a:solidFill>
                  <a:schemeClr val="accent5">
                    <a:lumMod val="20000"/>
                    <a:lumOff val="80000"/>
                  </a:schemeClr>
                </a:solidFill>
                <a:effectLst>
                  <a:outerShdw blurRad="38100" dist="38100" dir="2700000" algn="tl">
                    <a:srgbClr val="000000"/>
                  </a:outerShdw>
                </a:effectLst>
              </a:rPr>
              <a:t>get</a:t>
            </a:r>
            <a:r>
              <a:rPr lang="en-US" sz="2800" dirty="0"/>
              <a:t> for reading </a:t>
            </a:r>
            <a:r>
              <a:rPr lang="en-US" sz="2800" dirty="0" smtClean="0"/>
              <a:t>their </a:t>
            </a:r>
            <a:r>
              <a:rPr lang="en-US" sz="2800" dirty="0"/>
              <a:t>value</a:t>
            </a:r>
          </a:p>
          <a:p>
            <a:pPr lvl="1"/>
            <a:r>
              <a:rPr lang="en-US" sz="2800" dirty="0">
                <a:solidFill>
                  <a:schemeClr val="accent5">
                    <a:lumMod val="20000"/>
                    <a:lumOff val="80000"/>
                  </a:schemeClr>
                </a:solidFill>
                <a:effectLst>
                  <a:outerShdw blurRad="38100" dist="38100" dir="2700000" algn="tl">
                    <a:srgbClr val="000000"/>
                  </a:outerShdw>
                </a:effectLst>
              </a:rPr>
              <a:t>set</a:t>
            </a:r>
            <a:r>
              <a:rPr lang="en-US" sz="2800" dirty="0"/>
              <a:t> for </a:t>
            </a:r>
            <a:r>
              <a:rPr lang="en-US" sz="2800" dirty="0" smtClean="0"/>
              <a:t>changing their </a:t>
            </a:r>
            <a:r>
              <a:rPr lang="en-US" sz="2800" dirty="0"/>
              <a:t>value</a:t>
            </a:r>
            <a:endParaRPr lang="en-US" sz="2800" noProof="1">
              <a:latin typeface="Courier New" pitchFamily="49" charset="0"/>
            </a:endParaRPr>
          </a:p>
        </p:txBody>
      </p:sp>
      <p:pic>
        <p:nvPicPr>
          <p:cNvPr id="58370" name="Picture 2" descr="http://survey.cyclingnews.com/tech/fix/howfix_deroh_files/derailleur26.jpg"/>
          <p:cNvPicPr>
            <a:picLocks noChangeAspect="1" noChangeArrowheads="1"/>
          </p:cNvPicPr>
          <p:nvPr/>
        </p:nvPicPr>
        <p:blipFill>
          <a:blip r:embed="rId2" cstate="print"/>
          <a:srcRect/>
          <a:stretch>
            <a:fillRect/>
          </a:stretch>
        </p:blipFill>
        <p:spPr bwMode="auto">
          <a:xfrm>
            <a:off x="6629400" y="4953000"/>
            <a:ext cx="2019300" cy="1514475"/>
          </a:xfrm>
          <a:prstGeom prst="roundRect">
            <a:avLst>
              <a:gd name="adj" fmla="val 10696"/>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p:txBody>
          <a:bodyPr/>
          <a:lstStyle/>
          <a:p>
            <a:r>
              <a:rPr lang="en-US" dirty="0" smtClean="0"/>
              <a:t>Properties</a:t>
            </a:r>
            <a:endParaRPr lang="en-US" dirty="0"/>
          </a:p>
        </p:txBody>
      </p:sp>
      <p:sp>
        <p:nvSpPr>
          <p:cNvPr id="632835" name="Rectangle 3"/>
          <p:cNvSpPr>
            <a:spLocks noGrp="1" noChangeArrowheads="1"/>
          </p:cNvSpPr>
          <p:nvPr>
            <p:ph type="body" idx="1"/>
          </p:nvPr>
        </p:nvSpPr>
        <p:spPr>
          <a:xfrm>
            <a:off x="323850" y="1066800"/>
            <a:ext cx="8496300" cy="5459413"/>
          </a:xfrm>
          <a:noFill/>
        </p:spPr>
        <p:txBody>
          <a:bodyPr/>
          <a:lstStyle/>
          <a:p>
            <a:r>
              <a:rPr lang="en-US" dirty="0"/>
              <a:t>According to the implemented </a:t>
            </a:r>
            <a:r>
              <a:rPr lang="en-US" dirty="0" smtClean="0"/>
              <a:t>accessors </a:t>
            </a:r>
            <a:r>
              <a:rPr lang="en-US" dirty="0"/>
              <a:t>properties can be:</a:t>
            </a:r>
          </a:p>
          <a:p>
            <a:pPr lvl="1"/>
            <a:r>
              <a:rPr lang="en-US" dirty="0"/>
              <a:t>Read-only (</a:t>
            </a:r>
            <a:r>
              <a:rPr lang="en-US" dirty="0">
                <a:solidFill>
                  <a:schemeClr val="accent5">
                    <a:lumMod val="20000"/>
                    <a:lumOff val="80000"/>
                  </a:schemeClr>
                </a:solidFill>
                <a:effectLst>
                  <a:outerShdw blurRad="38100" dist="38100" dir="2700000" algn="tl">
                    <a:srgbClr val="000000"/>
                  </a:outerShdw>
                </a:effectLst>
              </a:rPr>
              <a:t>get</a:t>
            </a:r>
            <a:r>
              <a:rPr lang="en-US" dirty="0"/>
              <a:t> accessor only)</a:t>
            </a:r>
          </a:p>
          <a:p>
            <a:pPr lvl="1"/>
            <a:r>
              <a:rPr lang="en-US" dirty="0"/>
              <a:t>Read and write (both </a:t>
            </a:r>
            <a:r>
              <a:rPr lang="en-US" dirty="0">
                <a:solidFill>
                  <a:schemeClr val="accent5">
                    <a:lumMod val="20000"/>
                    <a:lumOff val="80000"/>
                  </a:schemeClr>
                </a:solidFill>
                <a:effectLst>
                  <a:outerShdw blurRad="38100" dist="38100" dir="2700000" algn="tl">
                    <a:srgbClr val="000000"/>
                  </a:outerShdw>
                </a:effectLst>
              </a:rPr>
              <a:t>get</a:t>
            </a:r>
            <a:r>
              <a:rPr lang="en-US" dirty="0"/>
              <a:t> and </a:t>
            </a:r>
            <a:r>
              <a:rPr lang="en-US" dirty="0">
                <a:solidFill>
                  <a:schemeClr val="accent5">
                    <a:lumMod val="20000"/>
                    <a:lumOff val="80000"/>
                  </a:schemeClr>
                </a:solidFill>
                <a:effectLst>
                  <a:outerShdw blurRad="38100" dist="38100" dir="2700000" algn="tl">
                    <a:srgbClr val="000000"/>
                  </a:outerShdw>
                </a:effectLst>
              </a:rPr>
              <a:t>set</a:t>
            </a:r>
            <a:r>
              <a:rPr lang="en-US" dirty="0"/>
              <a:t> </a:t>
            </a:r>
            <a:r>
              <a:rPr lang="en-US" dirty="0" smtClean="0"/>
              <a:t>accessors)</a:t>
            </a:r>
            <a:endParaRPr lang="en-US" dirty="0"/>
          </a:p>
          <a:p>
            <a:pPr lvl="1"/>
            <a:r>
              <a:rPr lang="en-US" dirty="0"/>
              <a:t>Write-only (</a:t>
            </a:r>
            <a:r>
              <a:rPr lang="en-US" dirty="0">
                <a:solidFill>
                  <a:schemeClr val="accent5">
                    <a:lumMod val="20000"/>
                    <a:lumOff val="80000"/>
                  </a:schemeClr>
                </a:solidFill>
                <a:effectLst>
                  <a:outerShdw blurRad="38100" dist="38100" dir="2700000" algn="tl">
                    <a:srgbClr val="000000"/>
                  </a:outerShdw>
                </a:effectLst>
              </a:rPr>
              <a:t>set</a:t>
            </a:r>
            <a:r>
              <a:rPr lang="en-US" dirty="0"/>
              <a:t> accessor only)</a:t>
            </a:r>
          </a:p>
          <a:p>
            <a:r>
              <a:rPr lang="en-US" dirty="0"/>
              <a:t>Example of </a:t>
            </a:r>
            <a:r>
              <a:rPr lang="en-US" dirty="0" smtClean="0"/>
              <a:t>read-only property</a:t>
            </a:r>
            <a:r>
              <a:rPr lang="en-US" dirty="0"/>
              <a:t>: </a:t>
            </a:r>
          </a:p>
          <a:p>
            <a:pPr lvl="1"/>
            <a:r>
              <a:rPr lang="en-US" noProof="1" smtClean="0">
                <a:solidFill>
                  <a:schemeClr val="accent5">
                    <a:lumMod val="20000"/>
                    <a:lumOff val="80000"/>
                  </a:schemeClr>
                </a:solidFill>
                <a:latin typeface="Consolas" pitchFamily="49" charset="0"/>
                <a:cs typeface="Consolas" pitchFamily="49" charset="0"/>
              </a:rPr>
              <a:t>String.Length</a:t>
            </a:r>
            <a:endParaRPr lang="en-US" noProof="1">
              <a:latin typeface="Courier New" pitchFamily="49" charset="0"/>
            </a:endParaRPr>
          </a:p>
        </p:txBody>
      </p:sp>
      <p:pic>
        <p:nvPicPr>
          <p:cNvPr id="57346" name="Picture 2" descr="http://outreach.co.nz/frontend/images/Wrench_Web.jpg"/>
          <p:cNvPicPr>
            <a:picLocks noChangeAspect="1" noChangeArrowheads="1"/>
          </p:cNvPicPr>
          <p:nvPr/>
        </p:nvPicPr>
        <p:blipFill>
          <a:blip r:embed="rId2" cstate="print">
            <a:lum contrast="10000"/>
          </a:blip>
          <a:srcRect/>
          <a:stretch>
            <a:fillRect/>
          </a:stretch>
        </p:blipFill>
        <p:spPr bwMode="auto">
          <a:xfrm>
            <a:off x="6979921" y="3962400"/>
            <a:ext cx="1706880" cy="2438400"/>
          </a:xfrm>
          <a:prstGeom prst="roundRect">
            <a:avLst>
              <a:gd name="adj" fmla="val 10208"/>
            </a:avLst>
          </a:prstGeom>
          <a:noFill/>
          <a:effectLst>
            <a:softEdge rad="12700"/>
          </a:effectLst>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dirty="0"/>
              <a:t>Defining </a:t>
            </a:r>
            <a:r>
              <a:rPr lang="en-US" dirty="0" smtClean="0"/>
              <a:t>Properties in C#</a:t>
            </a:r>
            <a:endParaRPr lang="bg-BG" dirty="0"/>
          </a:p>
        </p:txBody>
      </p:sp>
      <p:sp>
        <p:nvSpPr>
          <p:cNvPr id="729091" name="Rectangle 3"/>
          <p:cNvSpPr>
            <a:spLocks noGrp="1" noChangeArrowheads="1"/>
          </p:cNvSpPr>
          <p:nvPr>
            <p:ph type="body" idx="1"/>
          </p:nvPr>
        </p:nvSpPr>
        <p:spPr>
          <a:xfrm>
            <a:off x="228600" y="1123950"/>
            <a:ext cx="8686800" cy="5505450"/>
          </a:xfrm>
        </p:spPr>
        <p:txBody>
          <a:bodyPr/>
          <a:lstStyle/>
          <a:p>
            <a:pPr marL="361950" indent="-361950">
              <a:lnSpc>
                <a:spcPct val="100000"/>
              </a:lnSpc>
              <a:tabLst/>
            </a:pPr>
            <a:r>
              <a:rPr lang="en-US" dirty="0"/>
              <a:t>Properties should have:</a:t>
            </a:r>
          </a:p>
          <a:p>
            <a:pPr marL="712788" lvl="1" indent="-355600">
              <a:lnSpc>
                <a:spcPct val="100000"/>
              </a:lnSpc>
            </a:pPr>
            <a:r>
              <a:rPr lang="en-US" dirty="0"/>
              <a:t>Access modifier (</a:t>
            </a:r>
            <a:r>
              <a:rPr lang="en-US" dirty="0">
                <a:solidFill>
                  <a:schemeClr val="accent5">
                    <a:lumMod val="20000"/>
                    <a:lumOff val="80000"/>
                  </a:schemeClr>
                </a:solidFill>
                <a:latin typeface="Consolas" pitchFamily="49" charset="0"/>
                <a:cs typeface="Consolas" pitchFamily="49" charset="0"/>
              </a:rPr>
              <a:t>public</a:t>
            </a:r>
            <a:r>
              <a:rPr lang="en-US" dirty="0"/>
              <a:t>, </a:t>
            </a:r>
            <a:r>
              <a:rPr lang="en-US" dirty="0">
                <a:solidFill>
                  <a:schemeClr val="accent5">
                    <a:lumMod val="20000"/>
                    <a:lumOff val="80000"/>
                  </a:schemeClr>
                </a:solidFill>
                <a:latin typeface="Consolas" pitchFamily="49" charset="0"/>
                <a:cs typeface="Consolas" pitchFamily="49" charset="0"/>
              </a:rPr>
              <a:t>protected</a:t>
            </a:r>
            <a:r>
              <a:rPr lang="en-US" dirty="0"/>
              <a:t>, etc.)</a:t>
            </a:r>
          </a:p>
          <a:p>
            <a:pPr marL="712788" lvl="1" indent="-355600">
              <a:lnSpc>
                <a:spcPct val="100000"/>
              </a:lnSpc>
            </a:pPr>
            <a:r>
              <a:rPr lang="en-US" dirty="0"/>
              <a:t>Return type</a:t>
            </a:r>
          </a:p>
          <a:p>
            <a:pPr marL="712788" lvl="1" indent="-355600">
              <a:lnSpc>
                <a:spcPct val="100000"/>
              </a:lnSpc>
            </a:pPr>
            <a:r>
              <a:rPr lang="en-US" dirty="0"/>
              <a:t>Unique name</a:t>
            </a:r>
          </a:p>
          <a:p>
            <a:pPr marL="712788" lvl="1" indent="-355600">
              <a:lnSpc>
                <a:spcPct val="100000"/>
              </a:lnSpc>
            </a:pPr>
            <a:r>
              <a:rPr lang="en-US" dirty="0">
                <a:solidFill>
                  <a:schemeClr val="accent5">
                    <a:lumMod val="20000"/>
                    <a:lumOff val="80000"/>
                  </a:schemeClr>
                </a:solidFill>
              </a:rPr>
              <a:t>Get</a:t>
            </a:r>
            <a:r>
              <a:rPr lang="en-US" dirty="0"/>
              <a:t> </a:t>
            </a:r>
            <a:r>
              <a:rPr lang="en-US" dirty="0" smtClean="0"/>
              <a:t>and / or </a:t>
            </a:r>
            <a:r>
              <a:rPr lang="en-US" dirty="0">
                <a:solidFill>
                  <a:schemeClr val="accent5">
                    <a:lumMod val="20000"/>
                    <a:lumOff val="80000"/>
                  </a:schemeClr>
                </a:solidFill>
              </a:rPr>
              <a:t>Set</a:t>
            </a:r>
            <a:r>
              <a:rPr lang="en-US" dirty="0"/>
              <a:t> part</a:t>
            </a:r>
          </a:p>
          <a:p>
            <a:pPr marL="712788" lvl="1" indent="-355600">
              <a:lnSpc>
                <a:spcPct val="100000"/>
              </a:lnSpc>
            </a:pPr>
            <a:r>
              <a:rPr lang="en-US" dirty="0"/>
              <a:t>Can contain code </a:t>
            </a:r>
            <a:r>
              <a:rPr lang="en-US" dirty="0" smtClean="0"/>
              <a:t>processing </a:t>
            </a:r>
            <a:r>
              <a:rPr lang="en-US" dirty="0"/>
              <a:t>data in </a:t>
            </a:r>
            <a:r>
              <a:rPr lang="en-US" dirty="0" smtClean="0"/>
              <a:t>specific </a:t>
            </a:r>
            <a:r>
              <a:rPr lang="en-US" dirty="0"/>
              <a:t>way</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p:txBody>
          <a:bodyPr/>
          <a:lstStyle/>
          <a:p>
            <a:r>
              <a:rPr lang="en-US" dirty="0"/>
              <a:t>Defining Properties </a:t>
            </a:r>
            <a:r>
              <a:rPr lang="en-US" dirty="0" smtClean="0"/>
              <a:t>– Example</a:t>
            </a:r>
            <a:endParaRPr lang="bg-BG" dirty="0"/>
          </a:p>
        </p:txBody>
      </p:sp>
      <p:sp>
        <p:nvSpPr>
          <p:cNvPr id="732164" name="Rectangle 4"/>
          <p:cNvSpPr>
            <a:spLocks noChangeArrowheads="1"/>
          </p:cNvSpPr>
          <p:nvPr/>
        </p:nvSpPr>
        <p:spPr bwMode="auto">
          <a:xfrm>
            <a:off x="609600" y="1066800"/>
            <a:ext cx="7923213" cy="546303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XCoord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xCoord;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xCoord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int YCoord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yCoord; }</a:t>
            </a:r>
          </a:p>
          <a:p>
            <a:pPr marL="282575" lvl="2"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yCoord = value;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8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lnSpc>
                <a:spcPct val="95000"/>
              </a:lnSpc>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22530" name="Picture 2" descr="http://www.watereducation.utah.gov/WaterScience/properties.gif"/>
          <p:cNvPicPr>
            <a:picLocks noChangeAspect="1" noChangeArrowheads="1"/>
          </p:cNvPicPr>
          <p:nvPr/>
        </p:nvPicPr>
        <p:blipFill>
          <a:blip r:embed="rId3" cstate="print"/>
          <a:srcRect/>
          <a:stretch>
            <a:fillRect/>
          </a:stretch>
        </p:blipFill>
        <p:spPr bwMode="auto">
          <a:xfrm>
            <a:off x="6172200" y="1123950"/>
            <a:ext cx="2505075" cy="1466850"/>
          </a:xfrm>
          <a:prstGeom prst="roundRect">
            <a:avLst>
              <a:gd name="adj" fmla="val 585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ctrTitle"/>
          </p:nvPr>
        </p:nvSpPr>
        <p:spPr>
          <a:xfrm>
            <a:off x="1258888" y="1295400"/>
            <a:ext cx="6480175" cy="736600"/>
          </a:xfrm>
        </p:spPr>
        <p:txBody>
          <a:bodyPr/>
          <a:lstStyle/>
          <a:p>
            <a:pPr>
              <a:lnSpc>
                <a:spcPct val="110000"/>
              </a:lnSpc>
            </a:pPr>
            <a:r>
              <a:rPr lang="en-US" dirty="0"/>
              <a:t>Static Members</a:t>
            </a:r>
            <a:endParaRPr lang="en-US" noProof="1"/>
          </a:p>
        </p:txBody>
      </p:sp>
      <p:sp>
        <p:nvSpPr>
          <p:cNvPr id="738307" name="Rectangle 3"/>
          <p:cNvSpPr>
            <a:spLocks noChangeArrowheads="1"/>
          </p:cNvSpPr>
          <p:nvPr/>
        </p:nvSpPr>
        <p:spPr bwMode="auto">
          <a:xfrm>
            <a:off x="1979613" y="2163762"/>
            <a:ext cx="5040312"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Static vs. Instance Members</a:t>
            </a:r>
            <a:endParaRPr lang="en-US" sz="2800" b="1" noProof="1">
              <a:effectLst>
                <a:outerShdw blurRad="38100" dist="38100" dir="2700000" algn="tl">
                  <a:srgbClr val="000000">
                    <a:alpha val="43137"/>
                  </a:srgbClr>
                </a:outerShdw>
              </a:effectLst>
            </a:endParaRPr>
          </a:p>
        </p:txBody>
      </p:sp>
      <p:pic>
        <p:nvPicPr>
          <p:cNvPr id="15362" name="Picture 2" descr="http://www.bnl.gov/bnlweb/Museum/photos/Science%20Museum/D0330399.JPEG"/>
          <p:cNvPicPr>
            <a:picLocks noChangeAspect="1" noChangeArrowheads="1"/>
          </p:cNvPicPr>
          <p:nvPr/>
        </p:nvPicPr>
        <p:blipFill>
          <a:blip r:embed="rId3" cstate="print"/>
          <a:srcRect/>
          <a:stretch>
            <a:fillRect/>
          </a:stretch>
        </p:blipFill>
        <p:spPr bwMode="auto">
          <a:xfrm>
            <a:off x="3200400" y="2971800"/>
            <a:ext cx="2590800" cy="3264408"/>
          </a:xfrm>
          <a:prstGeom prst="roundRect">
            <a:avLst>
              <a:gd name="adj" fmla="val 8522"/>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4"/>
            <a:r>
              <a:rPr lang="en-US" dirty="0" err="1" smtClean="0"/>
              <a:t>int</a:t>
            </a:r>
            <a:r>
              <a:rPr lang="en-US" dirty="0" smtClean="0"/>
              <a:t> </a:t>
            </a:r>
            <a:r>
              <a:rPr lang="en-US" dirty="0" err="1" smtClean="0"/>
              <a:t>i</a:t>
            </a:r>
            <a:endParaRPr lang="en-US" dirty="0" smtClean="0"/>
          </a:p>
          <a:p>
            <a:endParaRPr lang="en-US" dirty="0" smtClean="0"/>
          </a:p>
          <a:p>
            <a:endParaRPr lang="en-US" dirty="0" smtClean="0"/>
          </a:p>
          <a:p>
            <a:pPr>
              <a:buNone/>
            </a:pPr>
            <a:r>
              <a:rPr lang="en-US" dirty="0" smtClean="0"/>
              <a:t>			      </a:t>
            </a:r>
            <a:r>
              <a:rPr lang="en-US" dirty="0" err="1" smtClean="0"/>
              <a:t>i</a:t>
            </a:r>
            <a:endParaRPr lang="en-US" dirty="0" smtClean="0"/>
          </a:p>
          <a:p>
            <a:pPr lvl="4"/>
            <a:r>
              <a:rPr lang="en-US" dirty="0" smtClean="0"/>
              <a:t>string  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3</a:t>
            </a:fld>
            <a:endParaRPr lang="en-US" dirty="0"/>
          </a:p>
        </p:txBody>
      </p:sp>
      <p:sp>
        <p:nvSpPr>
          <p:cNvPr id="5" name="Rectangle 4"/>
          <p:cNvSpPr/>
          <p:nvPr/>
        </p:nvSpPr>
        <p:spPr>
          <a:xfrm>
            <a:off x="1547664" y="1916832"/>
            <a:ext cx="2232248"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43</a:t>
            </a:r>
            <a:endParaRPr lang="en-US" dirty="0"/>
          </a:p>
        </p:txBody>
      </p:sp>
      <p:sp>
        <p:nvSpPr>
          <p:cNvPr id="6" name="Rectangle 5"/>
          <p:cNvSpPr/>
          <p:nvPr/>
        </p:nvSpPr>
        <p:spPr>
          <a:xfrm>
            <a:off x="1691680" y="4293096"/>
            <a:ext cx="230425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1000</a:t>
            </a:r>
            <a:endParaRPr lang="en-US" dirty="0"/>
          </a:p>
        </p:txBody>
      </p:sp>
      <p:sp>
        <p:nvSpPr>
          <p:cNvPr id="7" name="TextBox 6"/>
          <p:cNvSpPr txBox="1"/>
          <p:nvPr/>
        </p:nvSpPr>
        <p:spPr>
          <a:xfrm>
            <a:off x="2699792" y="5589240"/>
            <a:ext cx="314510" cy="477054"/>
          </a:xfrm>
          <a:prstGeom prst="rect">
            <a:avLst/>
          </a:prstGeom>
          <a:noFill/>
        </p:spPr>
        <p:txBody>
          <a:bodyPr wrap="none" rtlCol="0">
            <a:spAutoFit/>
          </a:bodyPr>
          <a:lstStyle/>
          <a:p>
            <a:r>
              <a:rPr lang="en-US" dirty="0" smtClean="0"/>
              <a:t>s</a:t>
            </a:r>
            <a:endParaRPr lang="en-US" dirty="0"/>
          </a:p>
        </p:txBody>
      </p:sp>
      <p:sp>
        <p:nvSpPr>
          <p:cNvPr id="8" name="Rectangle 7"/>
          <p:cNvSpPr/>
          <p:nvPr/>
        </p:nvSpPr>
        <p:spPr>
          <a:xfrm>
            <a:off x="5076056" y="4293096"/>
            <a:ext cx="2448272"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“Hello”</a:t>
            </a:r>
            <a:endParaRPr lang="en-US" dirty="0"/>
          </a:p>
        </p:txBody>
      </p:sp>
      <p:cxnSp>
        <p:nvCxnSpPr>
          <p:cNvPr id="10" name="Straight Arrow Connector 9"/>
          <p:cNvCxnSpPr>
            <a:stCxn id="6" idx="3"/>
            <a:endCxn id="8" idx="1"/>
          </p:cNvCxnSpPr>
          <p:nvPr/>
        </p:nvCxnSpPr>
        <p:spPr>
          <a:xfrm>
            <a:off x="3995936" y="4869160"/>
            <a:ext cx="10801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12160" y="5661248"/>
            <a:ext cx="824265" cy="477054"/>
          </a:xfrm>
          <a:prstGeom prst="rect">
            <a:avLst/>
          </a:prstGeom>
          <a:noFill/>
        </p:spPr>
        <p:txBody>
          <a:bodyPr wrap="none" rtlCol="0">
            <a:spAutoFit/>
          </a:bodyPr>
          <a:lstStyle/>
          <a:p>
            <a:r>
              <a:rPr lang="en-US" dirty="0" smtClean="0"/>
              <a:t>1000</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6" name="Rectangle 4"/>
          <p:cNvSpPr>
            <a:spLocks noGrp="1" noChangeArrowheads="1"/>
          </p:cNvSpPr>
          <p:nvPr>
            <p:ph type="title"/>
          </p:nvPr>
        </p:nvSpPr>
        <p:spPr>
          <a:noFill/>
          <a:ln/>
        </p:spPr>
        <p:txBody>
          <a:bodyPr/>
          <a:lstStyle/>
          <a:p>
            <a:r>
              <a:rPr lang="en-US" dirty="0"/>
              <a:t>Instance and Static Members</a:t>
            </a:r>
          </a:p>
        </p:txBody>
      </p:sp>
      <p:sp>
        <p:nvSpPr>
          <p:cNvPr id="591877" name="Rectangle 5"/>
          <p:cNvSpPr>
            <a:spLocks noGrp="1" noChangeArrowheads="1"/>
          </p:cNvSpPr>
          <p:nvPr>
            <p:ph type="body" idx="1"/>
          </p:nvPr>
        </p:nvSpPr>
        <p:spPr>
          <a:noFill/>
          <a:ln/>
        </p:spPr>
        <p:txBody>
          <a:bodyPr/>
          <a:lstStyle/>
          <a:p>
            <a:r>
              <a:rPr lang="en-US" dirty="0"/>
              <a:t>Fields, properties and methods can be:</a:t>
            </a:r>
          </a:p>
          <a:p>
            <a:pPr lvl="1"/>
            <a:r>
              <a:rPr lang="en-US" dirty="0"/>
              <a:t>Instance (or object members)</a:t>
            </a:r>
          </a:p>
          <a:p>
            <a:pPr lvl="1"/>
            <a:r>
              <a:rPr lang="en-US" dirty="0"/>
              <a:t>Static (or class members)</a:t>
            </a:r>
          </a:p>
          <a:p>
            <a:r>
              <a:rPr lang="en-US" dirty="0"/>
              <a:t>Instance members are specific for each </a:t>
            </a:r>
            <a:r>
              <a:rPr lang="en-US" dirty="0" smtClean="0"/>
              <a:t>object</a:t>
            </a:r>
          </a:p>
          <a:p>
            <a:pPr lvl="1"/>
            <a:r>
              <a:rPr lang="en-US" dirty="0" smtClean="0"/>
              <a:t>Example: different dogs have different name</a:t>
            </a:r>
            <a:endParaRPr lang="en-US" dirty="0"/>
          </a:p>
          <a:p>
            <a:r>
              <a:rPr lang="en-US" dirty="0"/>
              <a:t>Static members are common for all instances of a </a:t>
            </a:r>
            <a:r>
              <a:rPr lang="en-US" dirty="0" smtClean="0"/>
              <a:t>class</a:t>
            </a:r>
          </a:p>
          <a:p>
            <a:pPr lvl="1"/>
            <a:r>
              <a:rPr lang="en-US" dirty="0" smtClean="0"/>
              <a:t>Example: </a:t>
            </a:r>
            <a:r>
              <a:rPr lang="en-US" noProof="1" smtClean="0">
                <a:solidFill>
                  <a:schemeClr val="accent5">
                    <a:lumMod val="20000"/>
                    <a:lumOff val="80000"/>
                  </a:schemeClr>
                </a:solidFill>
                <a:latin typeface="Consolas" pitchFamily="49" charset="0"/>
                <a:cs typeface="Consolas" pitchFamily="49" charset="0"/>
              </a:rPr>
              <a:t>DateTime.MinValue</a:t>
            </a:r>
            <a:r>
              <a:rPr lang="en-US" dirty="0" smtClean="0"/>
              <a:t> is shared between all instances of </a:t>
            </a:r>
            <a:r>
              <a:rPr lang="en-US" noProof="1" smtClean="0">
                <a:solidFill>
                  <a:schemeClr val="accent5">
                    <a:lumMod val="20000"/>
                    <a:lumOff val="80000"/>
                  </a:schemeClr>
                </a:solidFill>
                <a:latin typeface="Consolas" pitchFamily="49" charset="0"/>
                <a:cs typeface="Consolas" pitchFamily="49" charset="0"/>
              </a:rPr>
              <a:t>DateTime</a:t>
            </a:r>
            <a:endParaRPr lang="en-US" noProof="1">
              <a:solidFill>
                <a:schemeClr val="accent5">
                  <a:lumMod val="20000"/>
                  <a:lumOff val="80000"/>
                </a:schemeClr>
              </a:solidFill>
              <a:latin typeface="Consolas" pitchFamily="49" charset="0"/>
              <a:cs typeface="Consolas" pitchFamily="49" charset="0"/>
            </a:endParaRP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30</a:t>
            </a:fld>
            <a:endParaRPr lang="en-US"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3962400" y="152400"/>
            <a:ext cx="4953000" cy="914400"/>
          </a:xfrm>
          <a:noFill/>
          <a:ln/>
        </p:spPr>
        <p:txBody>
          <a:bodyPr/>
          <a:lstStyle/>
          <a:p>
            <a:r>
              <a:rPr lang="en-US" dirty="0"/>
              <a:t>Instance and Static Members – Examples</a:t>
            </a:r>
          </a:p>
        </p:txBody>
      </p:sp>
      <p:sp>
        <p:nvSpPr>
          <p:cNvPr id="608259" name="Rectangle 3"/>
          <p:cNvSpPr>
            <a:spLocks noGrp="1" noChangeArrowheads="1"/>
          </p:cNvSpPr>
          <p:nvPr>
            <p:ph type="body" idx="1"/>
          </p:nvPr>
        </p:nvSpPr>
        <p:spPr>
          <a:xfrm>
            <a:off x="228600" y="1295400"/>
            <a:ext cx="8686800" cy="5410200"/>
          </a:xfrm>
          <a:noFill/>
          <a:ln/>
        </p:spPr>
        <p:txBody>
          <a:bodyPr/>
          <a:lstStyle/>
          <a:p>
            <a:pPr marL="361950" indent="-361950">
              <a:tabLst/>
            </a:pPr>
            <a:r>
              <a:rPr lang="en-US" dirty="0"/>
              <a:t>Example of instance </a:t>
            </a:r>
            <a:r>
              <a:rPr lang="en-US" dirty="0" smtClean="0"/>
              <a:t>member</a:t>
            </a:r>
          </a:p>
          <a:p>
            <a:pPr marL="712788" lvl="1" indent="-350838" defTabSz="893763"/>
            <a:r>
              <a:rPr lang="en-US" noProof="1" smtClean="0">
                <a:solidFill>
                  <a:schemeClr val="accent5">
                    <a:lumMod val="20000"/>
                    <a:lumOff val="80000"/>
                  </a:schemeClr>
                </a:solidFill>
                <a:latin typeface="Consolas" pitchFamily="49" charset="0"/>
                <a:cs typeface="Consolas" pitchFamily="49" charset="0"/>
              </a:rPr>
              <a:t>String.Length</a:t>
            </a:r>
            <a:endParaRPr lang="en-US" dirty="0">
              <a:solidFill>
                <a:schemeClr val="accent5">
                  <a:lumMod val="20000"/>
                  <a:lumOff val="80000"/>
                </a:schemeClr>
              </a:solidFill>
              <a:latin typeface="Consolas" pitchFamily="49" charset="0"/>
              <a:cs typeface="Consolas" pitchFamily="49" charset="0"/>
            </a:endParaRPr>
          </a:p>
          <a:p>
            <a:pPr marL="984250" lvl="2" indent="-271463" defTabSz="893763"/>
            <a:r>
              <a:rPr lang="en-US" dirty="0"/>
              <a:t>Each string object has different length</a:t>
            </a:r>
          </a:p>
          <a:p>
            <a:pPr marL="361950" indent="-361950" defTabSz="893763">
              <a:tabLst/>
            </a:pPr>
            <a:r>
              <a:rPr lang="en-US" dirty="0" smtClean="0"/>
              <a:t>Example of static member</a:t>
            </a:r>
            <a:endParaRPr lang="en-US" dirty="0"/>
          </a:p>
          <a:p>
            <a:pPr marL="712788" lvl="1" indent="-350838" defTabSz="893763"/>
            <a:r>
              <a:rPr lang="en-US" noProof="1">
                <a:solidFill>
                  <a:schemeClr val="accent5">
                    <a:lumMod val="20000"/>
                    <a:lumOff val="80000"/>
                  </a:schemeClr>
                </a:solidFill>
                <a:latin typeface="Consolas" pitchFamily="49" charset="0"/>
                <a:cs typeface="Consolas" pitchFamily="49" charset="0"/>
              </a:rPr>
              <a:t>Console.ReadLine()</a:t>
            </a:r>
          </a:p>
          <a:p>
            <a:pPr marL="984250" lvl="2" indent="-271463" defTabSz="893763"/>
            <a:r>
              <a:rPr lang="en-US" dirty="0"/>
              <a:t>The console is only one (global for the program)</a:t>
            </a:r>
          </a:p>
          <a:p>
            <a:pPr marL="984250" lvl="2" indent="-271463" defTabSz="893763"/>
            <a:r>
              <a:rPr lang="en-US" dirty="0"/>
              <a:t>Reading from the console does not require to create an instance of it</a:t>
            </a:r>
          </a:p>
        </p:txBody>
      </p:sp>
      <p:sp>
        <p:nvSpPr>
          <p:cNvPr id="4"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31</a:t>
            </a:fld>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dirty="0" smtClean="0"/>
              <a:t>Static Members</a:t>
            </a:r>
            <a:endParaRPr lang="bg-BG" dirty="0"/>
          </a:p>
        </p:txBody>
      </p:sp>
      <p:sp>
        <p:nvSpPr>
          <p:cNvPr id="740355" name="Rectangle 3"/>
          <p:cNvSpPr>
            <a:spLocks noGrp="1" noChangeArrowheads="1"/>
          </p:cNvSpPr>
          <p:nvPr>
            <p:ph type="body" idx="1"/>
          </p:nvPr>
        </p:nvSpPr>
        <p:spPr/>
        <p:txBody>
          <a:bodyPr/>
          <a:lstStyle/>
          <a:p>
            <a:pPr marL="363538" indent="-363538">
              <a:tabLst/>
            </a:pPr>
            <a:r>
              <a:rPr lang="en-US" dirty="0"/>
              <a:t>Static </a:t>
            </a:r>
            <a:r>
              <a:rPr lang="en-US" dirty="0" smtClean="0"/>
              <a:t>members are </a:t>
            </a:r>
            <a:r>
              <a:rPr lang="en-US" dirty="0"/>
              <a:t>associated with </a:t>
            </a:r>
            <a:r>
              <a:rPr lang="en-US" dirty="0" smtClean="0"/>
              <a:t>a type </a:t>
            </a:r>
            <a:r>
              <a:rPr lang="en-US" dirty="0"/>
              <a:t>rather </a:t>
            </a:r>
            <a:r>
              <a:rPr lang="en-US" dirty="0" smtClean="0"/>
              <a:t>than </a:t>
            </a:r>
            <a:r>
              <a:rPr lang="en-US" dirty="0"/>
              <a:t>with an </a:t>
            </a:r>
            <a:r>
              <a:rPr lang="en-US" dirty="0" smtClean="0"/>
              <a:t>instance</a:t>
            </a:r>
          </a:p>
          <a:p>
            <a:pPr marL="712788" lvl="1" indent="-355600"/>
            <a:r>
              <a:rPr lang="en-US" dirty="0" smtClean="0"/>
              <a:t>Defined with the modifier </a:t>
            </a:r>
            <a:r>
              <a:rPr lang="en-US" dirty="0" smtClean="0">
                <a:solidFill>
                  <a:schemeClr val="accent5">
                    <a:lumMod val="20000"/>
                    <a:lumOff val="80000"/>
                  </a:schemeClr>
                </a:solidFill>
                <a:latin typeface="Consolas" pitchFamily="49" charset="0"/>
                <a:cs typeface="Consolas" pitchFamily="49" charset="0"/>
              </a:rPr>
              <a:t>static</a:t>
            </a:r>
            <a:endParaRPr lang="en-US" dirty="0">
              <a:solidFill>
                <a:schemeClr val="accent5">
                  <a:lumMod val="20000"/>
                  <a:lumOff val="80000"/>
                </a:schemeClr>
              </a:solidFill>
              <a:latin typeface="Consolas" pitchFamily="49" charset="0"/>
              <a:cs typeface="Consolas" pitchFamily="49" charset="0"/>
            </a:endParaRPr>
          </a:p>
          <a:p>
            <a:pPr marL="363538" indent="-363538">
              <a:tabLst/>
            </a:pPr>
            <a:r>
              <a:rPr lang="en-US" dirty="0" smtClean="0"/>
              <a:t>Static can </a:t>
            </a:r>
            <a:r>
              <a:rPr lang="en-US" dirty="0"/>
              <a:t>be used </a:t>
            </a:r>
            <a:r>
              <a:rPr lang="en-US" dirty="0" smtClean="0"/>
              <a:t>for</a:t>
            </a:r>
            <a:endParaRPr lang="en-US" dirty="0"/>
          </a:p>
          <a:p>
            <a:pPr marL="712788" lvl="1" indent="-355600"/>
            <a:r>
              <a:rPr lang="en-US" dirty="0" smtClean="0"/>
              <a:t>Fields</a:t>
            </a:r>
            <a:endParaRPr lang="en-US" dirty="0"/>
          </a:p>
          <a:p>
            <a:pPr marL="712788" lvl="1" indent="-355600"/>
            <a:r>
              <a:rPr lang="en-US" dirty="0" smtClean="0"/>
              <a:t>Properties</a:t>
            </a:r>
            <a:endParaRPr lang="en-US" dirty="0"/>
          </a:p>
          <a:p>
            <a:pPr marL="712788" lvl="1" indent="-355600"/>
            <a:r>
              <a:rPr lang="en-US" dirty="0" smtClean="0"/>
              <a:t>Methods</a:t>
            </a:r>
            <a:endParaRPr lang="en-US" dirty="0"/>
          </a:p>
          <a:p>
            <a:pPr marL="712788" lvl="1" indent="-355600"/>
            <a:r>
              <a:rPr lang="en-US" dirty="0" smtClean="0"/>
              <a:t>Events</a:t>
            </a:r>
            <a:endParaRPr lang="en-US" dirty="0"/>
          </a:p>
          <a:p>
            <a:pPr marL="712788" lvl="1" indent="-355600"/>
            <a:r>
              <a:rPr lang="en-US" dirty="0" smtClean="0"/>
              <a:t>Constructors</a:t>
            </a:r>
            <a:endParaRPr lang="en-US" dirty="0"/>
          </a:p>
        </p:txBody>
      </p:sp>
      <p:pic>
        <p:nvPicPr>
          <p:cNvPr id="13315" name="Picture 3" descr="C:\Trash\static.png"/>
          <p:cNvPicPr>
            <a:picLocks noChangeAspect="1" noChangeArrowheads="1"/>
          </p:cNvPicPr>
          <p:nvPr/>
        </p:nvPicPr>
        <p:blipFill>
          <a:blip r:embed="rId3" cstate="print"/>
          <a:srcRect l="1575" t="1802" r="1119" b="1650"/>
          <a:stretch>
            <a:fillRect/>
          </a:stretch>
        </p:blipFill>
        <p:spPr bwMode="auto">
          <a:xfrm>
            <a:off x="5410200" y="3657600"/>
            <a:ext cx="3104940" cy="2602523"/>
          </a:xfrm>
          <a:prstGeom prst="roundRect">
            <a:avLst>
              <a:gd name="adj" fmla="val 8093"/>
            </a:avLst>
          </a:prstGeom>
          <a:noFill/>
          <a:ln w="3175">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p:txBody>
          <a:bodyPr/>
          <a:lstStyle/>
          <a:p>
            <a:r>
              <a:rPr lang="en-US" dirty="0"/>
              <a:t>Static vs. </a:t>
            </a:r>
            <a:r>
              <a:rPr lang="en-US" dirty="0" smtClean="0"/>
              <a:t>Non-Static</a:t>
            </a:r>
            <a:endParaRPr lang="bg-BG" dirty="0"/>
          </a:p>
        </p:txBody>
      </p:sp>
      <p:sp>
        <p:nvSpPr>
          <p:cNvPr id="741379" name="Rectangle 3"/>
          <p:cNvSpPr>
            <a:spLocks noGrp="1" noChangeArrowheads="1"/>
          </p:cNvSpPr>
          <p:nvPr>
            <p:ph type="body" idx="1"/>
          </p:nvPr>
        </p:nvSpPr>
        <p:spPr/>
        <p:txBody>
          <a:bodyPr/>
          <a:lstStyle/>
          <a:p>
            <a:pPr marL="361950" indent="-361950">
              <a:lnSpc>
                <a:spcPct val="100000"/>
              </a:lnSpc>
              <a:tabLst/>
            </a:pPr>
            <a:r>
              <a:rPr lang="en-US" dirty="0">
                <a:solidFill>
                  <a:schemeClr val="accent5">
                    <a:lumMod val="20000"/>
                    <a:lumOff val="80000"/>
                  </a:schemeClr>
                </a:solidFill>
              </a:rPr>
              <a:t>Static</a:t>
            </a:r>
            <a:r>
              <a:rPr lang="en-US" dirty="0"/>
              <a:t>: </a:t>
            </a:r>
            <a:endParaRPr lang="en-US" dirty="0" smtClean="0"/>
          </a:p>
          <a:p>
            <a:pPr marL="712788" lvl="1" indent="-355600">
              <a:lnSpc>
                <a:spcPct val="100000"/>
              </a:lnSpc>
            </a:pPr>
            <a:r>
              <a:rPr lang="en-US" dirty="0" smtClean="0"/>
              <a:t>Associated </a:t>
            </a:r>
            <a:r>
              <a:rPr lang="en-US" dirty="0"/>
              <a:t>with a type, not with an instance</a:t>
            </a:r>
          </a:p>
          <a:p>
            <a:pPr marL="361950" indent="-361950">
              <a:lnSpc>
                <a:spcPct val="100000"/>
              </a:lnSpc>
              <a:tabLst/>
            </a:pPr>
            <a:r>
              <a:rPr lang="en-US" dirty="0">
                <a:solidFill>
                  <a:schemeClr val="accent5">
                    <a:lumMod val="20000"/>
                    <a:lumOff val="80000"/>
                  </a:schemeClr>
                </a:solidFill>
              </a:rPr>
              <a:t>Non-Static</a:t>
            </a:r>
            <a:r>
              <a:rPr lang="en-US" dirty="0"/>
              <a:t>: </a:t>
            </a:r>
            <a:endParaRPr lang="en-US" dirty="0" smtClean="0"/>
          </a:p>
          <a:p>
            <a:pPr marL="712788" lvl="1" indent="-355600">
              <a:lnSpc>
                <a:spcPct val="100000"/>
              </a:lnSpc>
            </a:pPr>
            <a:r>
              <a:rPr lang="en-US" dirty="0" smtClean="0"/>
              <a:t>The opposite, associated with an instance</a:t>
            </a:r>
            <a:endParaRPr lang="en-US" dirty="0"/>
          </a:p>
          <a:p>
            <a:pPr marL="712788" lvl="1" indent="-355600">
              <a:lnSpc>
                <a:spcPct val="100000"/>
              </a:lnSpc>
            </a:pPr>
            <a:r>
              <a:rPr lang="en-US" dirty="0" smtClean="0"/>
              <a:t>Initialized </a:t>
            </a:r>
            <a:r>
              <a:rPr lang="en-US" dirty="0"/>
              <a:t>when the constructor is called</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lstStyle/>
          <a:p>
            <a:r>
              <a:rPr lang="en-US" dirty="0"/>
              <a:t>Static </a:t>
            </a:r>
            <a:r>
              <a:rPr lang="en-US" dirty="0" smtClean="0"/>
              <a:t>Members – Example</a:t>
            </a:r>
            <a:endParaRPr lang="bg-BG" dirty="0"/>
          </a:p>
        </p:txBody>
      </p:sp>
      <p:sp>
        <p:nvSpPr>
          <p:cNvPr id="744452" name="Rectangle 4"/>
          <p:cNvSpPr>
            <a:spLocks noChangeArrowheads="1"/>
          </p:cNvSpPr>
          <p:nvPr/>
        </p:nvSpPr>
        <p:spPr bwMode="auto">
          <a:xfrm>
            <a:off x="609599" y="1093834"/>
            <a:ext cx="7848601" cy="501675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const int MAX_VALUE = 10000;</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field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int[] sqrtValues;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constructor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static SqrtPrecalculated()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 = new int[MAX_VALUE + 1];</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for (int i = 0; i &lt; sqrtValues.Length; 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sqrtValues[i] = (int)Math.Sqrt(i);</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algn="r"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altLang="ko-KR"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p>
        </p:txBody>
      </p:sp>
      <p:pic>
        <p:nvPicPr>
          <p:cNvPr id="9217" name="Picture 1" descr="C:\Trash\static-electricity-child.png"/>
          <p:cNvPicPr>
            <a:picLocks noChangeAspect="1" noChangeArrowheads="1"/>
          </p:cNvPicPr>
          <p:nvPr/>
        </p:nvPicPr>
        <p:blipFill>
          <a:blip r:embed="rId3" cstate="print"/>
          <a:srcRect/>
          <a:stretch>
            <a:fillRect/>
          </a:stretch>
        </p:blipFill>
        <p:spPr bwMode="auto">
          <a:xfrm>
            <a:off x="6538808" y="1143000"/>
            <a:ext cx="1843192" cy="1585913"/>
          </a:xfrm>
          <a:prstGeom prst="ellipse">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Rectangle 2"/>
          <p:cNvSpPr>
            <a:spLocks noGrp="1" noChangeArrowheads="1"/>
          </p:cNvSpPr>
          <p:nvPr>
            <p:ph type="title"/>
          </p:nvPr>
        </p:nvSpPr>
        <p:spPr/>
        <p:txBody>
          <a:bodyPr/>
          <a:lstStyle/>
          <a:p>
            <a:r>
              <a:rPr lang="en-US" dirty="0"/>
              <a:t>Static </a:t>
            </a:r>
            <a:r>
              <a:rPr lang="en-US" dirty="0" smtClean="0"/>
              <a:t>Members </a:t>
            </a:r>
            <a:r>
              <a:rPr lang="en-US" dirty="0"/>
              <a:t>– </a:t>
            </a:r>
            <a:r>
              <a:rPr lang="en-US" dirty="0" smtClean="0"/>
              <a:t>Example </a:t>
            </a:r>
            <a:r>
              <a:rPr lang="en-US" dirty="0"/>
              <a:t>(2)</a:t>
            </a:r>
            <a:endParaRPr lang="bg-BG" dirty="0"/>
          </a:p>
        </p:txBody>
      </p:sp>
      <p:sp>
        <p:nvSpPr>
          <p:cNvPr id="834563" name="Rectangle 3"/>
          <p:cNvSpPr>
            <a:spLocks noChangeArrowheads="1"/>
          </p:cNvSpPr>
          <p:nvPr/>
        </p:nvSpPr>
        <p:spPr bwMode="auto">
          <a:xfrm>
            <a:off x="609600" y="1219201"/>
            <a:ext cx="7848600" cy="346248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Static method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static int GetSqrt(int 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return sqrtValues[value];</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The Main() method is always static</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Console.WriteLine(GetSqrt(254));</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lnSpc>
                <a:spcPct val="95000"/>
              </a:lnSpc>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pic>
        <p:nvPicPr>
          <p:cNvPr id="7172" name="Picture 4" descr="http://antistaticsolution.net/images/static_electricity/static_electricity_250x251.jpg"/>
          <p:cNvPicPr>
            <a:picLocks noChangeAspect="1" noChangeArrowheads="1"/>
          </p:cNvPicPr>
          <p:nvPr/>
        </p:nvPicPr>
        <p:blipFill>
          <a:blip r:embed="rId3" cstate="print"/>
          <a:srcRect/>
          <a:stretch>
            <a:fillRect/>
          </a:stretch>
        </p:blipFill>
        <p:spPr bwMode="auto">
          <a:xfrm>
            <a:off x="6323689" y="4038600"/>
            <a:ext cx="2286911" cy="2296058"/>
          </a:xfrm>
          <a:prstGeom prst="roundRect">
            <a:avLst>
              <a:gd name="adj" fmla="val 9071"/>
            </a:avLst>
          </a:prstGeom>
          <a:noFill/>
          <a:ln>
            <a:solidFill>
              <a:schemeClr val="accent5">
                <a:lumMod val="60000"/>
                <a:lumOff val="40000"/>
              </a:schemeClr>
            </a:solid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dirty="0"/>
              <a:t>Methods</a:t>
            </a:r>
          </a:p>
        </p:txBody>
      </p:sp>
      <p:sp>
        <p:nvSpPr>
          <p:cNvPr id="689155" name="Rectangle 3"/>
          <p:cNvSpPr>
            <a:spLocks noGrp="1" noChangeArrowheads="1"/>
          </p:cNvSpPr>
          <p:nvPr>
            <p:ph type="body" idx="1"/>
          </p:nvPr>
        </p:nvSpPr>
        <p:spPr/>
        <p:txBody>
          <a:bodyPr/>
          <a:lstStyle/>
          <a:p>
            <a:r>
              <a:rPr lang="en-US" dirty="0"/>
              <a:t>Methods manipulate the data of the object </a:t>
            </a:r>
            <a:r>
              <a:rPr lang="en-US" dirty="0" smtClean="0"/>
              <a:t>to which they belong or </a:t>
            </a:r>
            <a:r>
              <a:rPr lang="en-US" dirty="0"/>
              <a:t>perform </a:t>
            </a:r>
            <a:r>
              <a:rPr lang="en-US" dirty="0" smtClean="0"/>
              <a:t>other </a:t>
            </a:r>
            <a:r>
              <a:rPr lang="en-US" dirty="0"/>
              <a:t>tasks</a:t>
            </a:r>
          </a:p>
          <a:p>
            <a:r>
              <a:rPr lang="en-US" dirty="0"/>
              <a:t>Examples:</a:t>
            </a:r>
          </a:p>
          <a:p>
            <a:pPr marL="788988" lvl="1" indent="-331788"/>
            <a:r>
              <a:rPr lang="en-US" noProof="1">
                <a:solidFill>
                  <a:schemeClr val="accent5">
                    <a:lumMod val="20000"/>
                    <a:lumOff val="80000"/>
                  </a:schemeClr>
                </a:solidFill>
                <a:latin typeface="Consolas" pitchFamily="49" charset="0"/>
                <a:cs typeface="Consolas" pitchFamily="49" charset="0"/>
              </a:rPr>
              <a:t>Console.WriteLine(…)</a:t>
            </a:r>
          </a:p>
          <a:p>
            <a:pPr marL="788988" lvl="1" indent="-331788"/>
            <a:r>
              <a:rPr lang="en-US" noProof="1">
                <a:solidFill>
                  <a:schemeClr val="accent5">
                    <a:lumMod val="20000"/>
                    <a:lumOff val="80000"/>
                  </a:schemeClr>
                </a:solidFill>
                <a:latin typeface="Consolas" pitchFamily="49" charset="0"/>
                <a:cs typeface="Consolas" pitchFamily="49" charset="0"/>
              </a:rPr>
              <a:t>Console.ReadLine()</a:t>
            </a:r>
          </a:p>
          <a:p>
            <a:pPr marL="788988" lvl="1" indent="-331788"/>
            <a:r>
              <a:rPr lang="en-US" noProof="1" smtClean="0">
                <a:solidFill>
                  <a:schemeClr val="accent5">
                    <a:lumMod val="20000"/>
                    <a:lumOff val="80000"/>
                  </a:schemeClr>
                </a:solidFill>
                <a:latin typeface="Consolas" pitchFamily="49" charset="0"/>
                <a:cs typeface="Consolas" pitchFamily="49" charset="0"/>
              </a:rPr>
              <a:t>String.Substring(index</a:t>
            </a:r>
            <a:r>
              <a:rPr lang="en-US" noProof="1">
                <a:solidFill>
                  <a:schemeClr val="accent5">
                    <a:lumMod val="20000"/>
                    <a:lumOff val="80000"/>
                  </a:schemeClr>
                </a:solidFill>
                <a:latin typeface="Consolas" pitchFamily="49" charset="0"/>
                <a:cs typeface="Consolas" pitchFamily="49" charset="0"/>
              </a:rPr>
              <a:t>, length</a:t>
            </a:r>
            <a:r>
              <a:rPr lang="en-US" noProof="1" smtClean="0">
                <a:solidFill>
                  <a:schemeClr val="accent5">
                    <a:lumMod val="20000"/>
                    <a:lumOff val="80000"/>
                  </a:schemeClr>
                </a:solidFill>
                <a:latin typeface="Consolas" pitchFamily="49" charset="0"/>
                <a:cs typeface="Consolas" pitchFamily="49" charset="0"/>
              </a:rPr>
              <a:t>)</a:t>
            </a:r>
          </a:p>
          <a:p>
            <a:pPr marL="788988" lvl="1" indent="-331788"/>
            <a:r>
              <a:rPr lang="en-US" noProof="1" smtClean="0">
                <a:solidFill>
                  <a:schemeClr val="accent5">
                    <a:lumMod val="20000"/>
                    <a:lumOff val="80000"/>
                  </a:schemeClr>
                </a:solidFill>
                <a:latin typeface="Consolas" pitchFamily="49" charset="0"/>
                <a:cs typeface="Consolas" pitchFamily="49" charset="0"/>
              </a:rPr>
              <a:t>Array.GetLength(index)</a:t>
            </a:r>
            <a:endParaRPr lang="en-US" noProof="1">
              <a:solidFill>
                <a:schemeClr val="accent5">
                  <a:lumMod val="20000"/>
                  <a:lumOff val="80000"/>
                </a:schemeClr>
              </a:solidFill>
              <a:latin typeface="Consolas" pitchFamily="49" charset="0"/>
              <a:cs typeface="Consolas" pitchFamily="49" charset="0"/>
            </a:endParaRPr>
          </a:p>
        </p:txBody>
      </p:sp>
      <p:pic>
        <p:nvPicPr>
          <p:cNvPr id="46082" name="Picture 2" descr="http://jmjacquessport.net/images/topBox.jpg"/>
          <p:cNvPicPr>
            <a:picLocks noChangeAspect="1" noChangeArrowheads="1"/>
          </p:cNvPicPr>
          <p:nvPr/>
        </p:nvPicPr>
        <p:blipFill>
          <a:blip r:embed="rId2" cstate="print"/>
          <a:srcRect/>
          <a:stretch>
            <a:fillRect/>
          </a:stretch>
        </p:blipFill>
        <p:spPr bwMode="auto">
          <a:xfrm>
            <a:off x="7162800" y="4800600"/>
            <a:ext cx="1504950" cy="1647825"/>
          </a:xfrm>
          <a:prstGeom prst="roundRect">
            <a:avLst>
              <a:gd name="adj" fmla="val 11993"/>
            </a:avLst>
          </a:prstGeom>
          <a:noFill/>
        </p:spPr>
      </p:pic>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36</a:t>
            </a:fld>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dirty="0"/>
              <a:t>Instance Methods</a:t>
            </a:r>
            <a:endParaRPr lang="bg-BG" dirty="0"/>
          </a:p>
        </p:txBody>
      </p:sp>
      <p:sp>
        <p:nvSpPr>
          <p:cNvPr id="662531" name="Rectangle 3"/>
          <p:cNvSpPr>
            <a:spLocks noGrp="1" noChangeArrowheads="1"/>
          </p:cNvSpPr>
          <p:nvPr>
            <p:ph type="body" idx="1"/>
          </p:nvPr>
        </p:nvSpPr>
        <p:spPr/>
        <p:txBody>
          <a:bodyPr/>
          <a:lstStyle/>
          <a:p>
            <a:r>
              <a:rPr lang="en-US" dirty="0" smtClean="0"/>
              <a:t>Instance methods manipulate </a:t>
            </a:r>
            <a:r>
              <a:rPr lang="en-US" dirty="0"/>
              <a:t>the data of a specified object or perform any other tasks</a:t>
            </a:r>
          </a:p>
          <a:p>
            <a:pPr lvl="1"/>
            <a:r>
              <a:rPr lang="en-US" dirty="0"/>
              <a:t>If a value is returned, it depends on the </a:t>
            </a:r>
            <a:r>
              <a:rPr lang="en-US" dirty="0" smtClean="0"/>
              <a:t>particular class instance</a:t>
            </a:r>
            <a:endParaRPr lang="en-US" dirty="0"/>
          </a:p>
          <a:p>
            <a:r>
              <a:rPr lang="en-US" dirty="0"/>
              <a:t>Syntax:</a:t>
            </a:r>
          </a:p>
          <a:p>
            <a:pPr lvl="1"/>
            <a:r>
              <a:rPr lang="en-US" dirty="0"/>
              <a:t>The name of the instance, followed by the name of the method, separated by dot</a:t>
            </a:r>
            <a:endParaRPr lang="bg-BG" dirty="0"/>
          </a:p>
        </p:txBody>
      </p:sp>
      <p:sp>
        <p:nvSpPr>
          <p:cNvPr id="662532" name="Rectangle 4"/>
          <p:cNvSpPr>
            <a:spLocks noChangeArrowheads="1"/>
          </p:cNvSpPr>
          <p:nvPr/>
        </p:nvSpPr>
        <p:spPr bwMode="auto">
          <a:xfrm>
            <a:off x="971551" y="5257800"/>
            <a:ext cx="7181849"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&lt;object_name</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37</a:t>
            </a:fld>
            <a:endParaRPr 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1828800" y="152400"/>
            <a:ext cx="7086600" cy="914400"/>
          </a:xfrm>
          <a:noFill/>
          <a:ln/>
        </p:spPr>
        <p:txBody>
          <a:bodyPr/>
          <a:lstStyle/>
          <a:p>
            <a:r>
              <a:rPr lang="en-US" sz="3600" dirty="0"/>
              <a:t>Calling Instance Methods –  Examples</a:t>
            </a:r>
            <a:endParaRPr lang="bg-BG" sz="3600" dirty="0"/>
          </a:p>
        </p:txBody>
      </p:sp>
      <p:sp>
        <p:nvSpPr>
          <p:cNvPr id="663555" name="Rectangle 3"/>
          <p:cNvSpPr>
            <a:spLocks noGrp="1" noChangeArrowheads="1"/>
          </p:cNvSpPr>
          <p:nvPr>
            <p:ph type="body" idx="1"/>
          </p:nvPr>
        </p:nvSpPr>
        <p:spPr>
          <a:xfrm>
            <a:off x="228600" y="1179008"/>
            <a:ext cx="8686800" cy="5486400"/>
          </a:xfrm>
          <a:noFill/>
          <a:ln/>
        </p:spPr>
        <p:txBody>
          <a:bodyPr/>
          <a:lstStyle/>
          <a:p>
            <a:pPr>
              <a:lnSpc>
                <a:spcPts val="4000"/>
              </a:lnSpc>
            </a:pPr>
            <a:r>
              <a:rPr lang="en-US" dirty="0"/>
              <a:t>Calling instance methods of </a:t>
            </a:r>
            <a:r>
              <a:rPr lang="en-US" dirty="0">
                <a:solidFill>
                  <a:schemeClr val="accent5">
                    <a:lumMod val="20000"/>
                    <a:lumOff val="80000"/>
                  </a:schemeClr>
                </a:solidFill>
                <a:latin typeface="Consolas" pitchFamily="49" charset="0"/>
                <a:cs typeface="Consolas" pitchFamily="49" charset="0"/>
              </a:rPr>
              <a:t>String</a:t>
            </a:r>
            <a:r>
              <a:rPr lang="en-US" dirty="0"/>
              <a:t>:</a:t>
            </a:r>
          </a:p>
          <a:p>
            <a:pPr>
              <a:lnSpc>
                <a:spcPts val="4000"/>
              </a:lnSpc>
            </a:pPr>
            <a:endParaRPr lang="en-US" dirty="0"/>
          </a:p>
          <a:p>
            <a:pPr>
              <a:lnSpc>
                <a:spcPts val="4000"/>
              </a:lnSpc>
            </a:pPr>
            <a:endParaRPr lang="en-US" dirty="0"/>
          </a:p>
          <a:p>
            <a:pPr>
              <a:lnSpc>
                <a:spcPts val="4000"/>
              </a:lnSpc>
            </a:pPr>
            <a:endParaRPr lang="en-US" dirty="0"/>
          </a:p>
          <a:p>
            <a:pPr>
              <a:lnSpc>
                <a:spcPts val="4000"/>
              </a:lnSpc>
            </a:pPr>
            <a:r>
              <a:rPr lang="en-US" dirty="0"/>
              <a:t>Calling instance methods of </a:t>
            </a:r>
            <a:r>
              <a:rPr lang="en-US" noProof="1">
                <a:solidFill>
                  <a:schemeClr val="accent5">
                    <a:lumMod val="20000"/>
                    <a:lumOff val="80000"/>
                  </a:schemeClr>
                </a:solidFill>
                <a:latin typeface="Consolas" pitchFamily="49" charset="0"/>
                <a:cs typeface="Consolas" pitchFamily="49" charset="0"/>
              </a:rPr>
              <a:t>DateTime</a:t>
            </a:r>
            <a:r>
              <a:rPr lang="en-US" dirty="0"/>
              <a:t>:</a:t>
            </a:r>
          </a:p>
        </p:txBody>
      </p:sp>
      <p:sp>
        <p:nvSpPr>
          <p:cNvPr id="663556" name="Rectangle 4"/>
          <p:cNvSpPr>
            <a:spLocks noChangeArrowheads="1"/>
          </p:cNvSpPr>
          <p:nvPr/>
        </p:nvSpPr>
        <p:spPr bwMode="auto">
          <a:xfrm>
            <a:off x="755650" y="1908504"/>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sampleLower = new String('a', 5);</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sampleUpper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sampleLower.ToUpper</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Console.WriteLine(sampleLower); // aaaaa</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Console.WriteLine(sampleUpper); // AAAAA</a:t>
            </a:r>
          </a:p>
        </p:txBody>
      </p:sp>
      <p:sp>
        <p:nvSpPr>
          <p:cNvPr id="663557" name="Rectangle 5"/>
          <p:cNvSpPr>
            <a:spLocks noChangeArrowheads="1"/>
          </p:cNvSpPr>
          <p:nvPr/>
        </p:nvSpPr>
        <p:spPr bwMode="auto">
          <a:xfrm>
            <a:off x="754063" y="4531808"/>
            <a:ext cx="7489825" cy="178510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now = DateTime.Now;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DateTime later =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now.AddHours(8);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Console.WriteLine("Now: {0}", now);</a:t>
            </a:r>
          </a:p>
          <a:p>
            <a:pPr eaLnBrk="0" hangingPunct="0">
              <a:lnSpc>
                <a:spcPct val="10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("8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hours later: {0}", later);</a:t>
            </a:r>
          </a:p>
        </p:txBody>
      </p:sp>
      <p:sp>
        <p:nvSpPr>
          <p:cNvPr id="6"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38</a:t>
            </a:fld>
            <a:endParaRPr 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dirty="0"/>
              <a:t>Static Methods</a:t>
            </a:r>
            <a:endParaRPr lang="bg-BG" dirty="0"/>
          </a:p>
        </p:txBody>
      </p:sp>
      <p:sp>
        <p:nvSpPr>
          <p:cNvPr id="668675" name="Rectangle 3"/>
          <p:cNvSpPr>
            <a:spLocks noGrp="1" noChangeArrowheads="1"/>
          </p:cNvSpPr>
          <p:nvPr>
            <p:ph type="body" idx="1"/>
          </p:nvPr>
        </p:nvSpPr>
        <p:spPr/>
        <p:txBody>
          <a:bodyPr/>
          <a:lstStyle/>
          <a:p>
            <a:r>
              <a:rPr lang="en-US" dirty="0" smtClean="0"/>
              <a:t>Static methods are common </a:t>
            </a:r>
            <a:r>
              <a:rPr lang="en-US" dirty="0"/>
              <a:t>for all instances of a </a:t>
            </a:r>
            <a:r>
              <a:rPr lang="en-US" dirty="0" smtClean="0"/>
              <a:t>class (shared between all instances)</a:t>
            </a:r>
            <a:endParaRPr lang="en-US" dirty="0"/>
          </a:p>
          <a:p>
            <a:pPr lvl="1"/>
            <a:r>
              <a:rPr lang="en-US" dirty="0"/>
              <a:t>Returned value depends only on the </a:t>
            </a:r>
            <a:r>
              <a:rPr lang="en-US" dirty="0" smtClean="0"/>
              <a:t>passed parameters</a:t>
            </a:r>
          </a:p>
          <a:p>
            <a:pPr lvl="1"/>
            <a:r>
              <a:rPr lang="en-US" dirty="0" smtClean="0"/>
              <a:t>No particular class instance is available</a:t>
            </a:r>
            <a:endParaRPr lang="en-US" dirty="0"/>
          </a:p>
          <a:p>
            <a:r>
              <a:rPr lang="en-US" dirty="0"/>
              <a:t>Syntax:</a:t>
            </a:r>
          </a:p>
          <a:p>
            <a:pPr lvl="1"/>
            <a:r>
              <a:rPr lang="en-US" dirty="0"/>
              <a:t>The name of the class, followed by the name of the method, separated by dot</a:t>
            </a:r>
            <a:endParaRPr lang="bg-BG" dirty="0"/>
          </a:p>
        </p:txBody>
      </p:sp>
      <p:sp>
        <p:nvSpPr>
          <p:cNvPr id="668676" name="Rectangle 4"/>
          <p:cNvSpPr>
            <a:spLocks noChangeArrowheads="1"/>
          </p:cNvSpPr>
          <p:nvPr/>
        </p:nvSpPr>
        <p:spPr bwMode="auto">
          <a:xfrm>
            <a:off x="919163" y="5741313"/>
            <a:ext cx="7234238"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&lt;class_name&gt;.&lt;method_name&gt;(&lt;parameters&gt;)</a:t>
            </a: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39</a:t>
            </a:fld>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about array</a:t>
            </a:r>
            <a:endParaRPr lang="en-US" dirty="0"/>
          </a:p>
        </p:txBody>
      </p:sp>
      <p:sp>
        <p:nvSpPr>
          <p:cNvPr id="3" name="Content Placeholder 2"/>
          <p:cNvSpPr>
            <a:spLocks noGrp="1"/>
          </p:cNvSpPr>
          <p:nvPr>
            <p:ph idx="1"/>
          </p:nvPr>
        </p:nvSpPr>
        <p:spPr/>
        <p:txBody>
          <a:bodyPr/>
          <a:lstStyle/>
          <a:p>
            <a:r>
              <a:rPr lang="en-US" dirty="0" smtClean="0"/>
              <a:t>Declaring arrays:</a:t>
            </a:r>
          </a:p>
          <a:p>
            <a:pPr lvl="1">
              <a:buNone/>
            </a:pPr>
            <a:r>
              <a:rPr lang="en-US" dirty="0" err="1" smtClean="0"/>
              <a:t>int</a:t>
            </a:r>
            <a:r>
              <a:rPr lang="en-US" dirty="0" smtClean="0"/>
              <a:t>[] marks;</a:t>
            </a:r>
          </a:p>
          <a:p>
            <a:pPr lvl="1">
              <a:buNone/>
            </a:pPr>
            <a:r>
              <a:rPr lang="en-US" dirty="0" smtClean="0"/>
              <a:t>marks= new </a:t>
            </a:r>
            <a:r>
              <a:rPr lang="en-US" dirty="0" err="1" smtClean="0"/>
              <a:t>int</a:t>
            </a:r>
            <a:r>
              <a:rPr lang="en-US" dirty="0" smtClean="0"/>
              <a:t>[5];</a:t>
            </a:r>
          </a:p>
          <a:p>
            <a:pPr lvl="1">
              <a:buNone/>
            </a:pPr>
            <a:r>
              <a:rPr lang="en-US" dirty="0" smtClean="0"/>
              <a:t>Here first statement creates a reference ‘marks’ which points to null.</a:t>
            </a:r>
          </a:p>
          <a:p>
            <a:pPr lvl="1">
              <a:buNone/>
            </a:pPr>
            <a:r>
              <a:rPr lang="en-US" dirty="0" smtClean="0"/>
              <a:t>Second statement reserves 20 bytes (5x4) and address of that block is put into marks.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sz="3600" dirty="0"/>
              <a:t>Calling Static Methods </a:t>
            </a:r>
            <a:r>
              <a:rPr lang="en-US" sz="3600" dirty="0" smtClean="0"/>
              <a:t>– Examples</a:t>
            </a:r>
            <a:endParaRPr lang="bg-BG" sz="3600" dirty="0"/>
          </a:p>
        </p:txBody>
      </p:sp>
      <p:sp>
        <p:nvSpPr>
          <p:cNvPr id="669699" name="Rectangle 3"/>
          <p:cNvSpPr>
            <a:spLocks noChangeArrowheads="1"/>
          </p:cNvSpPr>
          <p:nvPr/>
        </p:nvSpPr>
        <p:spPr bwMode="auto">
          <a:xfrm>
            <a:off x="685802" y="1462088"/>
            <a:ext cx="7772398" cy="471359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System;</a:t>
            </a:r>
          </a:p>
          <a:p>
            <a:pPr eaLnBrk="0" hangingPunct="0">
              <a:lnSpc>
                <a:spcPct val="105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radius = 2.9;</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Math.PI * Math.Pow(radius</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2</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5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 {0</a:t>
            </a: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area);</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Area: 26,4207942166902</a:t>
            </a:r>
          </a:p>
          <a:p>
            <a:pPr eaLnBrk="0" hangingPunct="0">
              <a:lnSpc>
                <a:spcPct val="105000"/>
              </a:lnSpc>
              <a:spcBef>
                <a:spcPts val="0"/>
              </a:spcBef>
              <a:buClr>
                <a:schemeClr val="accent5">
                  <a:lumMod val="40000"/>
                  <a:lumOff val="60000"/>
                </a:schemeClr>
              </a:buClr>
              <a:buSzPct val="70000"/>
            </a:pPr>
            <a:endPar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precise = 8.7654321;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round3 = Math.Round(precise, 3);</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double round1 = Math.Round(precise, 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"{0}; {1}; {2}", precise, round3, round1);</a:t>
            </a:r>
          </a:p>
          <a:p>
            <a:pPr eaLnBrk="0" hangingPunct="0">
              <a:lnSpc>
                <a:spcPct val="105000"/>
              </a:lnSpc>
              <a:spcBef>
                <a:spcPts val="0"/>
              </a:spcBef>
              <a:buClr>
                <a:schemeClr val="accent5">
                  <a:lumMod val="40000"/>
                  <a:lumOff val="60000"/>
                </a:schemeClr>
              </a:buClr>
              <a:buSzPct val="70000"/>
            </a:pPr>
            <a:r>
              <a:rPr lang="en-US" sz="22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8,7654321; 8,765; 8,8</a:t>
            </a: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AutoShape 6"/>
          <p:cNvSpPr>
            <a:spLocks noChangeArrowheads="1"/>
          </p:cNvSpPr>
          <p:nvPr/>
        </p:nvSpPr>
        <p:spPr bwMode="auto">
          <a:xfrm>
            <a:off x="3886200" y="1219200"/>
            <a:ext cx="1600200" cy="931734"/>
          </a:xfrm>
          <a:prstGeom prst="wedgeRoundRectCallout">
            <a:avLst>
              <a:gd name="adj1" fmla="val -52045"/>
              <a:gd name="adj2" fmla="val 9642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Constant field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 name="AutoShape 6"/>
          <p:cNvSpPr>
            <a:spLocks noChangeArrowheads="1"/>
          </p:cNvSpPr>
          <p:nvPr/>
        </p:nvSpPr>
        <p:spPr bwMode="auto">
          <a:xfrm>
            <a:off x="5791200" y="1219200"/>
            <a:ext cx="1600200" cy="931734"/>
          </a:xfrm>
          <a:prstGeom prst="wedgeRoundRectCallout">
            <a:avLst>
              <a:gd name="adj1" fmla="val -72768"/>
              <a:gd name="adj2" fmla="val 100741"/>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7" name="AutoShape 6"/>
          <p:cNvSpPr>
            <a:spLocks noChangeArrowheads="1"/>
          </p:cNvSpPr>
          <p:nvPr/>
        </p:nvSpPr>
        <p:spPr bwMode="auto">
          <a:xfrm>
            <a:off x="5105400" y="3352800"/>
            <a:ext cx="1371600" cy="931734"/>
          </a:xfrm>
          <a:prstGeom prst="wedgeRoundRectCallout">
            <a:avLst>
              <a:gd name="adj1" fmla="val -73208"/>
              <a:gd name="adj2" fmla="val 63267"/>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8" name="AutoShape 6"/>
          <p:cNvSpPr>
            <a:spLocks noChangeArrowheads="1"/>
          </p:cNvSpPr>
          <p:nvPr/>
        </p:nvSpPr>
        <p:spPr bwMode="auto">
          <a:xfrm>
            <a:off x="6934200" y="4495800"/>
            <a:ext cx="1371600" cy="931734"/>
          </a:xfrm>
          <a:prstGeom prst="wedgeRoundRectCallout">
            <a:avLst>
              <a:gd name="adj1" fmla="val -292988"/>
              <a:gd name="adj2" fmla="val 27678"/>
              <a:gd name="adj3" fmla="val 16667"/>
            </a:avLst>
          </a:prstGeom>
          <a:solidFill>
            <a:srgbClr val="9F8471"/>
          </a:solidFill>
          <a:ln w="6350">
            <a:solidFill>
              <a:schemeClr val="tx1">
                <a:lumMod val="20000"/>
                <a:lumOff val="80000"/>
              </a:schemeClr>
            </a:solidFill>
          </a:ln>
        </p:spPr>
        <p:txBody>
          <a:bodyPr wrap="square" lIns="72000" tIns="36000" rIns="72000" bIns="36000">
            <a:spAutoFit/>
          </a:bodyPr>
          <a:lstStyle/>
          <a:p>
            <a:pPr algn="ctr" eaLnBrk="0" hangingPunct="0">
              <a:lnSpc>
                <a:spcPts val="3000"/>
              </a:lnSpc>
              <a:spcBef>
                <a:spcPts val="0"/>
              </a:spcBef>
              <a:buClr>
                <a:schemeClr val="accent5">
                  <a:lumMod val="40000"/>
                  <a:lumOff val="60000"/>
                </a:schemeClr>
              </a:buClr>
              <a:buSzPct val="70000"/>
            </a:pPr>
            <a:r>
              <a:rPr lang="en-US" sz="2600" b="1" dirty="0" smtClean="0">
                <a:solidFill>
                  <a:srgbClr val="F7FFE7"/>
                </a:solidFill>
                <a:effectLst>
                  <a:outerShdw blurRad="38100" dist="38100" dir="2700000" algn="tl">
                    <a:srgbClr val="000000">
                      <a:alpha val="43137"/>
                    </a:srgbClr>
                  </a:outerShdw>
                </a:effectLst>
                <a:latin typeface="+mn-lt"/>
                <a:cs typeface="Consolas" pitchFamily="49" charset="0"/>
              </a:rPr>
              <a:t>Static method</a:t>
            </a:r>
            <a:endParaRPr lang="bg-BG" sz="26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40</a:t>
            </a:fld>
            <a:endParaRPr lang="en-US"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ctrTitle"/>
          </p:nvPr>
        </p:nvSpPr>
        <p:spPr>
          <a:xfrm>
            <a:off x="1339849" y="4572000"/>
            <a:ext cx="6480175" cy="736600"/>
          </a:xfrm>
        </p:spPr>
        <p:txBody>
          <a:bodyPr/>
          <a:lstStyle/>
          <a:p>
            <a:pPr>
              <a:lnSpc>
                <a:spcPct val="110000"/>
              </a:lnSpc>
            </a:pPr>
            <a:r>
              <a:rPr lang="en-US" dirty="0"/>
              <a:t>Constructors</a:t>
            </a:r>
            <a:endParaRPr lang="en-US" noProof="1"/>
          </a:p>
        </p:txBody>
      </p:sp>
      <p:sp>
        <p:nvSpPr>
          <p:cNvPr id="709635" name="Rectangle 3"/>
          <p:cNvSpPr>
            <a:spLocks noChangeArrowheads="1"/>
          </p:cNvSpPr>
          <p:nvPr/>
        </p:nvSpPr>
        <p:spPr bwMode="auto">
          <a:xfrm>
            <a:off x="762000" y="5497512"/>
            <a:ext cx="7637462" cy="473976"/>
          </a:xfrm>
          <a:prstGeom prst="rect">
            <a:avLst/>
          </a:prstGeom>
          <a:noFill/>
          <a:ln w="9525">
            <a:noFill/>
            <a:miter lim="800000"/>
            <a:headEnd/>
            <a:tailEnd/>
          </a:ln>
          <a:effectLst/>
        </p:spPr>
        <p:txBody>
          <a:bodyPr wrap="square" lIns="0" tIns="0" rIns="0" bIns="0" anchor="b">
            <a:spAutoFit/>
          </a:bodyPr>
          <a:lstStyle/>
          <a:p>
            <a:pPr algn="ctr">
              <a:lnSpc>
                <a:spcPct val="110000"/>
              </a:lnSpc>
            </a:pPr>
            <a:r>
              <a:rPr lang="en-US" sz="2800" b="1" dirty="0">
                <a:effectLst>
                  <a:outerShdw blurRad="38100" dist="38100" dir="2700000" algn="tl">
                    <a:srgbClr val="000000">
                      <a:alpha val="43137"/>
                    </a:srgbClr>
                  </a:outerShdw>
                </a:effectLst>
              </a:rPr>
              <a:t>Defining and Using </a:t>
            </a:r>
            <a:r>
              <a:rPr lang="en-US" sz="2800" b="1" dirty="0" smtClean="0">
                <a:effectLst>
                  <a:outerShdw blurRad="38100" dist="38100" dir="2700000" algn="tl">
                    <a:srgbClr val="000000">
                      <a:alpha val="43137"/>
                    </a:srgbClr>
                  </a:outerShdw>
                </a:effectLst>
              </a:rPr>
              <a:t>Class Constructors</a:t>
            </a:r>
            <a:endParaRPr lang="en-US" sz="2800" b="1" noProof="1">
              <a:effectLst>
                <a:outerShdw blurRad="38100" dist="38100" dir="2700000" algn="tl">
                  <a:srgbClr val="000000">
                    <a:alpha val="43137"/>
                  </a:srgbClr>
                </a:outerShdw>
              </a:effectLst>
            </a:endParaRPr>
          </a:p>
        </p:txBody>
      </p:sp>
      <p:pic>
        <p:nvPicPr>
          <p:cNvPr id="43010" name="Picture 2" descr="http://bp0.blogger.com/_rR2wkKtWGQM/R0OWlnpZKJI/AAAAAAAAAAc/eeoVbiOwVPU/s400/bob-el-constructor.JPG"/>
          <p:cNvPicPr>
            <a:picLocks noChangeAspect="1" noChangeArrowheads="1"/>
          </p:cNvPicPr>
          <p:nvPr/>
        </p:nvPicPr>
        <p:blipFill>
          <a:blip r:embed="rId3" cstate="print"/>
          <a:srcRect/>
          <a:stretch>
            <a:fillRect/>
          </a:stretch>
        </p:blipFill>
        <p:spPr bwMode="auto">
          <a:xfrm>
            <a:off x="2646302" y="981076"/>
            <a:ext cx="3872538" cy="3286124"/>
          </a:xfrm>
          <a:prstGeom prst="roundRect">
            <a:avLst>
              <a:gd name="adj" fmla="val 5047"/>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n-US" dirty="0"/>
              <a:t>What is </a:t>
            </a:r>
            <a:r>
              <a:rPr lang="en-US" dirty="0" smtClean="0"/>
              <a:t>Constructor?</a:t>
            </a:r>
            <a:endParaRPr lang="bg-BG" dirty="0"/>
          </a:p>
        </p:txBody>
      </p:sp>
      <p:sp>
        <p:nvSpPr>
          <p:cNvPr id="711683" name="Rectangle 3"/>
          <p:cNvSpPr>
            <a:spLocks noGrp="1" noChangeArrowheads="1"/>
          </p:cNvSpPr>
          <p:nvPr>
            <p:ph type="body" idx="1"/>
          </p:nvPr>
        </p:nvSpPr>
        <p:spPr/>
        <p:txBody>
          <a:bodyPr/>
          <a:lstStyle/>
          <a:p>
            <a:pPr marL="361950" indent="-361950">
              <a:lnSpc>
                <a:spcPct val="100000"/>
              </a:lnSpc>
              <a:tabLst/>
            </a:pPr>
            <a:r>
              <a:rPr lang="en-US" dirty="0" smtClean="0"/>
              <a:t>Constructors are special methods</a:t>
            </a:r>
          </a:p>
          <a:p>
            <a:pPr marL="712788" lvl="1" indent="-355600">
              <a:lnSpc>
                <a:spcPct val="100000"/>
              </a:lnSpc>
            </a:pPr>
            <a:r>
              <a:rPr lang="en-US" dirty="0" smtClean="0"/>
              <a:t>Invoked when creating a </a:t>
            </a:r>
            <a:r>
              <a:rPr lang="en-US" dirty="0"/>
              <a:t>new instance of an object</a:t>
            </a:r>
          </a:p>
          <a:p>
            <a:pPr marL="712788" lvl="1" indent="-355600">
              <a:lnSpc>
                <a:spcPct val="100000"/>
              </a:lnSpc>
            </a:pPr>
            <a:r>
              <a:rPr lang="en-US" dirty="0" smtClean="0"/>
              <a:t>Used to initialize the fields </a:t>
            </a:r>
            <a:r>
              <a:rPr lang="en-US" dirty="0"/>
              <a:t>of the </a:t>
            </a:r>
            <a:r>
              <a:rPr lang="en-US" dirty="0" smtClean="0"/>
              <a:t>instance</a:t>
            </a:r>
          </a:p>
          <a:p>
            <a:pPr marL="361950" indent="-361950">
              <a:lnSpc>
                <a:spcPct val="100000"/>
              </a:lnSpc>
            </a:pPr>
            <a:r>
              <a:rPr lang="en-US" dirty="0" smtClean="0"/>
              <a:t>Constructors has the same name as the class</a:t>
            </a:r>
          </a:p>
          <a:p>
            <a:pPr marL="712788" lvl="1" indent="-355600">
              <a:lnSpc>
                <a:spcPct val="100000"/>
              </a:lnSpc>
            </a:pPr>
            <a:r>
              <a:rPr lang="en-US" dirty="0" smtClean="0"/>
              <a:t>Have no return type</a:t>
            </a:r>
          </a:p>
          <a:p>
            <a:pPr marL="712788" lvl="1" indent="-355600">
              <a:lnSpc>
                <a:spcPct val="100000"/>
              </a:lnSpc>
            </a:pPr>
            <a:r>
              <a:rPr lang="en-US" dirty="0" smtClean="0"/>
              <a:t>Can have parameters</a:t>
            </a:r>
          </a:p>
          <a:p>
            <a:pPr marL="712788" lvl="1" indent="-355600">
              <a:lnSpc>
                <a:spcPct val="100000"/>
              </a:lnSpc>
            </a:pPr>
            <a:r>
              <a:rPr lang="en-US" dirty="0" smtClean="0"/>
              <a:t>Can be </a:t>
            </a:r>
            <a:r>
              <a:rPr lang="en-US" dirty="0" smtClean="0">
                <a:solidFill>
                  <a:schemeClr val="accent5">
                    <a:lumMod val="20000"/>
                    <a:lumOff val="80000"/>
                  </a:schemeClr>
                </a:solidFill>
                <a:latin typeface="Consolas" pitchFamily="49" charset="0"/>
                <a:cs typeface="Consolas" pitchFamily="49" charset="0"/>
              </a:rPr>
              <a:t>private</a:t>
            </a:r>
            <a:r>
              <a:rPr lang="en-US" dirty="0" smtClean="0"/>
              <a:t>, </a:t>
            </a:r>
            <a:r>
              <a:rPr lang="en-US" dirty="0" smtClean="0">
                <a:solidFill>
                  <a:schemeClr val="accent5">
                    <a:lumMod val="20000"/>
                    <a:lumOff val="80000"/>
                  </a:schemeClr>
                </a:solidFill>
                <a:latin typeface="Consolas" pitchFamily="49" charset="0"/>
                <a:cs typeface="Consolas" pitchFamily="49" charset="0"/>
              </a:rPr>
              <a:t>protected</a:t>
            </a:r>
            <a:r>
              <a:rPr lang="en-US" dirty="0" smtClean="0"/>
              <a:t>, </a:t>
            </a:r>
            <a:r>
              <a:rPr lang="en-US" dirty="0" smtClean="0">
                <a:solidFill>
                  <a:schemeClr val="accent5">
                    <a:lumMod val="20000"/>
                    <a:lumOff val="80000"/>
                  </a:schemeClr>
                </a:solidFill>
                <a:latin typeface="Consolas" pitchFamily="49" charset="0"/>
                <a:cs typeface="Consolas" pitchFamily="49" charset="0"/>
              </a:rPr>
              <a:t>internal</a:t>
            </a:r>
            <a:r>
              <a:rPr lang="en-US" dirty="0" smtClean="0"/>
              <a:t>, </a:t>
            </a:r>
            <a:r>
              <a:rPr lang="en-US" dirty="0" smtClean="0">
                <a:solidFill>
                  <a:schemeClr val="accent5">
                    <a:lumMod val="20000"/>
                    <a:lumOff val="80000"/>
                  </a:schemeClr>
                </a:solidFill>
                <a:latin typeface="Consolas" pitchFamily="49" charset="0"/>
                <a:cs typeface="Consolas" pitchFamily="49" charset="0"/>
              </a:rPr>
              <a:t>public</a:t>
            </a:r>
            <a:endParaRPr lang="en-US" dirty="0">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no constructor is defined – compiler will create a default constructor which accepts no parameter and initializes all the class members with its default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Classified in 5 types</a:t>
            </a:r>
            <a:endParaRPr lang="en-US" dirty="0"/>
          </a:p>
        </p:txBody>
      </p:sp>
      <p:sp>
        <p:nvSpPr>
          <p:cNvPr id="3" name="Content Placeholder 2"/>
          <p:cNvSpPr>
            <a:spLocks noGrp="1"/>
          </p:cNvSpPr>
          <p:nvPr>
            <p:ph idx="1"/>
          </p:nvPr>
        </p:nvSpPr>
        <p:spPr/>
        <p:txBody>
          <a:bodyPr/>
          <a:lstStyle/>
          <a:p>
            <a:r>
              <a:rPr lang="en-US" dirty="0" smtClean="0"/>
              <a:t>A class may have several constructors with different set of parameters</a:t>
            </a:r>
          </a:p>
          <a:p>
            <a:endParaRPr lang="en-US" dirty="0" smtClean="0"/>
          </a:p>
          <a:p>
            <a:pPr lvl="1"/>
            <a:r>
              <a:rPr lang="en-US" dirty="0" smtClean="0"/>
              <a:t> Default Constructor</a:t>
            </a:r>
          </a:p>
          <a:p>
            <a:pPr lvl="1"/>
            <a:r>
              <a:rPr lang="en-US" dirty="0" smtClean="0"/>
              <a:t> Parameterized Constructor</a:t>
            </a:r>
          </a:p>
          <a:p>
            <a:pPr lvl="1"/>
            <a:r>
              <a:rPr lang="en-US" dirty="0" smtClean="0"/>
              <a:t> Copy Constructor</a:t>
            </a:r>
          </a:p>
          <a:p>
            <a:pPr lvl="1"/>
            <a:r>
              <a:rPr lang="en-US" dirty="0" smtClean="0"/>
              <a:t> Static Constructor</a:t>
            </a:r>
          </a:p>
          <a:p>
            <a:pPr lvl="1"/>
            <a:r>
              <a:rPr lang="en-US" dirty="0" smtClean="0"/>
              <a:t> Private Constructor</a:t>
            </a:r>
          </a:p>
          <a:p>
            <a:endParaRPr lang="en-US" dirty="0" smtClean="0"/>
          </a:p>
          <a:p>
            <a:pPr lvl="1">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44</a:t>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	</a:t>
            </a:r>
            <a:endParaRPr lang="en-US" dirty="0"/>
          </a:p>
        </p:txBody>
      </p:sp>
      <p:sp>
        <p:nvSpPr>
          <p:cNvPr id="3" name="Content Placeholder 2"/>
          <p:cNvSpPr>
            <a:spLocks noGrp="1"/>
          </p:cNvSpPr>
          <p:nvPr>
            <p:ph idx="1"/>
          </p:nvPr>
        </p:nvSpPr>
        <p:spPr/>
        <p:txBody>
          <a:bodyPr/>
          <a:lstStyle/>
          <a:p>
            <a:r>
              <a:rPr lang="en-US" dirty="0" smtClean="0"/>
              <a:t>constructor without any parameters</a:t>
            </a:r>
          </a:p>
          <a:p>
            <a:endParaRPr lang="en-US" dirty="0" smtClean="0"/>
          </a:p>
          <a:p>
            <a:r>
              <a:rPr lang="en-US" dirty="0" smtClean="0"/>
              <a:t>every instance of the class will be initialized to same values </a:t>
            </a:r>
          </a:p>
          <a:p>
            <a:endParaRPr lang="en-US" dirty="0" smtClean="0"/>
          </a:p>
          <a:p>
            <a:pPr lvl="1"/>
            <a:r>
              <a:rPr lang="en-US" dirty="0" smtClean="0"/>
              <a:t>not possible to initialize each instance of the class to different values</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dirty="0" smtClean="0"/>
              <a:t>Default Constructor</a:t>
            </a:r>
            <a:endParaRPr lang="bg-BG" dirty="0"/>
          </a:p>
        </p:txBody>
      </p:sp>
      <p:sp>
        <p:nvSpPr>
          <p:cNvPr id="712708" name="Rectangle 4"/>
          <p:cNvSpPr>
            <a:spLocks noChangeArrowheads="1"/>
          </p:cNvSpPr>
          <p:nvPr/>
        </p:nvSpPr>
        <p:spPr bwMode="auto">
          <a:xfrm>
            <a:off x="608013" y="1864764"/>
            <a:ext cx="7850188" cy="440120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Simple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yCoord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5" name="Rectangle 3"/>
          <p:cNvSpPr txBox="1">
            <a:spLocks noChangeArrowheads="1"/>
          </p:cNvSpPr>
          <p:nvPr/>
        </p:nvSpPr>
        <p:spPr>
          <a:xfrm>
            <a:off x="228600" y="1066800"/>
            <a:ext cx="8686800" cy="5638800"/>
          </a:xfrm>
          <a:prstGeom prst="rect">
            <a:avLst/>
          </a:prstGeom>
        </p:spPr>
        <p:txBody>
          <a:bodyPr/>
          <a:lstStyle/>
          <a:p>
            <a:pPr marL="361950" marR="0" lvl="0" indent="-361950" algn="l" defTabSz="914400" rtl="0" eaLnBrk="0" fontAlgn="base" latinLnBrk="0" hangingPunct="0">
              <a:spcBef>
                <a:spcPts val="600"/>
              </a:spcBef>
              <a:spcAft>
                <a:spcPts val="600"/>
              </a:spcAft>
              <a:buClr>
                <a:schemeClr val="accent5">
                  <a:lumMod val="40000"/>
                  <a:lumOff val="60000"/>
                </a:schemeClr>
              </a:buClr>
              <a:buSzPct val="70000"/>
              <a:buFont typeface="Wingdings 2" pitchFamily="18" charset="2"/>
              <a:buChar char=""/>
              <a:tabLst/>
              <a:defRPr/>
            </a:pP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Class </a:t>
            </a:r>
            <a:r>
              <a:rPr kumimoji="0" lang="en-US" sz="3200" b="1" i="0" u="none" strike="noStrike" kern="1200" cap="none" spc="0" normalizeH="0" baseline="0" noProof="0" dirty="0" smtClean="0">
                <a:ln>
                  <a:noFill/>
                </a:ln>
                <a:solidFill>
                  <a:schemeClr val="accent5">
                    <a:lumMod val="20000"/>
                    <a:lumOff val="80000"/>
                  </a:schemeClr>
                </a:solidFill>
                <a:effectLst>
                  <a:outerShdw blurRad="38100" dist="38100" dir="2700000" algn="tl">
                    <a:srgbClr val="000000">
                      <a:alpha val="43137"/>
                    </a:srgbClr>
                  </a:outerShdw>
                </a:effectLst>
                <a:uLnTx/>
                <a:uFillTx/>
                <a:latin typeface="Consolas" pitchFamily="49" charset="0"/>
                <a:cs typeface="Consolas" pitchFamily="49" charset="0"/>
              </a:rPr>
              <a:t>Point</a:t>
            </a:r>
            <a:r>
              <a:rPr kumimoji="0" lang="en-US" sz="3200" b="1" i="0" u="none" strike="noStrike" kern="1200" cap="none" spc="0" normalizeH="0" baseline="0" noProof="0" dirty="0" smtClean="0">
                <a:ln>
                  <a:noFill/>
                </a:ln>
                <a:solidFill>
                  <a:srgbClr val="EBFFD2"/>
                </a:solidFill>
                <a:effectLst>
                  <a:outerShdw blurRad="38100" dist="38100" dir="2700000" algn="tl">
                    <a:srgbClr val="000000">
                      <a:alpha val="43137"/>
                    </a:srgbClr>
                  </a:outerShdw>
                </a:effectLst>
                <a:uLnTx/>
                <a:uFillTx/>
                <a:latin typeface="+mn-lt"/>
                <a:ea typeface="+mn-ea"/>
                <a:cs typeface="+mn-cs"/>
              </a:rPr>
              <a:t> with parameterless constructor:</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pic>
        <p:nvPicPr>
          <p:cNvPr id="38914" name="Picture 2" descr="http://www.aspiredefence.co.uk/assets/Image/aspire-defence/measuring-success/considerate-constructors/considerateA.jpg"/>
          <p:cNvPicPr>
            <a:picLocks noChangeAspect="1" noChangeArrowheads="1"/>
          </p:cNvPicPr>
          <p:nvPr/>
        </p:nvPicPr>
        <p:blipFill>
          <a:blip r:embed="rId3" cstate="print"/>
          <a:srcRect r="22277"/>
          <a:stretch>
            <a:fillRect/>
          </a:stretch>
        </p:blipFill>
        <p:spPr bwMode="auto">
          <a:xfrm>
            <a:off x="6663934" y="1752600"/>
            <a:ext cx="1891862" cy="1600200"/>
          </a:xfrm>
          <a:prstGeom prst="roundRect">
            <a:avLst>
              <a:gd name="adj" fmla="val 13004"/>
            </a:avLst>
          </a:prstGeom>
          <a:noFill/>
          <a:ln>
            <a:solidFill>
              <a:schemeClr val="accent5">
                <a:lumMod val="20000"/>
                <a:lumOff val="80000"/>
              </a:schemeClr>
            </a:solidFill>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Parameterized Constructor</a:t>
            </a:r>
            <a:endParaRPr lang="en-US" dirty="0"/>
          </a:p>
        </p:txBody>
      </p:sp>
      <p:sp>
        <p:nvSpPr>
          <p:cNvPr id="3" name="Content Placeholder 2"/>
          <p:cNvSpPr>
            <a:spLocks noGrp="1"/>
          </p:cNvSpPr>
          <p:nvPr>
            <p:ph idx="1"/>
          </p:nvPr>
        </p:nvSpPr>
        <p:spPr/>
        <p:txBody>
          <a:bodyPr/>
          <a:lstStyle/>
          <a:p>
            <a:r>
              <a:rPr lang="en-US" dirty="0" smtClean="0"/>
              <a:t>A constructor with at least one parameter is called as parameterized constructor</a:t>
            </a:r>
          </a:p>
          <a:p>
            <a:endParaRPr lang="en-US" dirty="0" smtClean="0"/>
          </a:p>
          <a:p>
            <a:r>
              <a:rPr lang="en-US" dirty="0" smtClean="0"/>
              <a:t>you can initialize each instance of the class to different values.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en-US" dirty="0" smtClean="0"/>
              <a:t>Parameterized </a:t>
            </a:r>
            <a:r>
              <a:rPr lang="en-US" dirty="0"/>
              <a:t>Constructors </a:t>
            </a:r>
            <a:endParaRPr lang="bg-BG" dirty="0"/>
          </a:p>
        </p:txBody>
      </p:sp>
      <p:sp>
        <p:nvSpPr>
          <p:cNvPr id="715780" name="Rectangle 4"/>
          <p:cNvSpPr>
            <a:spLocks noChangeArrowheads="1"/>
          </p:cNvSpPr>
          <p:nvPr/>
        </p:nvSpPr>
        <p:spPr bwMode="auto">
          <a:xfrm>
            <a:off x="615950" y="916424"/>
            <a:ext cx="7918450" cy="563231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Person</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Default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name = "[no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age = 0;</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Constructor with parameters</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Person(string name, int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this.age = age;</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4" name="AutoShape 5"/>
          <p:cNvSpPr>
            <a:spLocks noChangeArrowheads="1"/>
          </p:cNvSpPr>
          <p:nvPr/>
        </p:nvSpPr>
        <p:spPr bwMode="auto">
          <a:xfrm>
            <a:off x="4800600" y="1828800"/>
            <a:ext cx="3429000" cy="1379101"/>
          </a:xfrm>
          <a:prstGeom prst="wedgeRoundRectCallout">
            <a:avLst>
              <a:gd name="adj1" fmla="val -99584"/>
              <a:gd name="adj2" fmla="val 1965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noProof="1" smtClean="0">
                <a:solidFill>
                  <a:srgbClr val="F7FFE7"/>
                </a:solidFill>
                <a:effectLst>
                  <a:outerShdw blurRad="38100" dist="38100" dir="2700000" algn="tl">
                    <a:srgbClr val="000000">
                      <a:alpha val="43137"/>
                    </a:srgbClr>
                  </a:outerShdw>
                </a:effectLst>
                <a:latin typeface="+mn-lt"/>
                <a:cs typeface="Consolas" pitchFamily="49" charset="0"/>
              </a:rPr>
              <a:t>As rule constructors should initialize all own class fields.</a:t>
            </a:r>
            <a:endParaRPr lang="bg-BG" sz="2800" b="1" noProof="1" smtClean="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Constructor</a:t>
            </a:r>
            <a:endParaRPr lang="en-US" dirty="0"/>
          </a:p>
        </p:txBody>
      </p:sp>
      <p:sp>
        <p:nvSpPr>
          <p:cNvPr id="3" name="Content Placeholder 2"/>
          <p:cNvSpPr>
            <a:spLocks noGrp="1"/>
          </p:cNvSpPr>
          <p:nvPr>
            <p:ph idx="1"/>
          </p:nvPr>
        </p:nvSpPr>
        <p:spPr/>
        <p:txBody>
          <a:bodyPr/>
          <a:lstStyle/>
          <a:p>
            <a:r>
              <a:rPr lang="en-US" dirty="0" smtClean="0"/>
              <a:t>A parameterized constructor that contains a parameter of same class type</a:t>
            </a:r>
          </a:p>
          <a:p>
            <a:r>
              <a:rPr lang="en-US" dirty="0" smtClean="0"/>
              <a:t>Main purpose :</a:t>
            </a:r>
          </a:p>
          <a:p>
            <a:pPr lvl="1"/>
            <a:r>
              <a:rPr lang="en-US" dirty="0" smtClean="0"/>
              <a:t>To initialize new instance to the values of an existing instance.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49</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Arrays are referenced data types </a:t>
            </a:r>
          </a:p>
          <a:p>
            <a:r>
              <a:rPr lang="en-US" dirty="0" smtClean="0"/>
              <a:t>First element starts at index 0</a:t>
            </a:r>
          </a:p>
          <a:p>
            <a:r>
              <a:rPr lang="en-US" dirty="0" smtClean="0"/>
              <a:t>By default : </a:t>
            </a:r>
            <a:r>
              <a:rPr lang="en-US" dirty="0" err="1" smtClean="0"/>
              <a:t>boolean</a:t>
            </a:r>
            <a:r>
              <a:rPr lang="en-US" dirty="0" smtClean="0"/>
              <a:t> arrays are initialized to false.</a:t>
            </a:r>
          </a:p>
          <a:p>
            <a:r>
              <a:rPr lang="en-US" dirty="0" smtClean="0"/>
              <a:t>By default : float arrays are initialized to zero.</a:t>
            </a:r>
          </a:p>
          <a:p>
            <a:r>
              <a:rPr lang="en-US" dirty="0" smtClean="0"/>
              <a:t>Initializing Arrays:</a:t>
            </a:r>
          </a:p>
          <a:p>
            <a:pPr lvl="1"/>
            <a:r>
              <a:rPr lang="en-US" dirty="0" smtClean="0"/>
              <a:t>char []  c = new char{‘d’, ‘o’, ‘t’, ‘n’, ‘e’, ‘t’,};</a:t>
            </a:r>
          </a:p>
          <a:p>
            <a:pPr lvl="1"/>
            <a:r>
              <a:rPr lang="en-US" dirty="0" smtClean="0"/>
              <a:t>char []  c = new char[6]{‘d’, ‘o’, ‘t’, ‘n’, ‘e’, ‘t’,};</a:t>
            </a:r>
          </a:p>
          <a:p>
            <a:pPr lvl="1"/>
            <a:r>
              <a:rPr lang="en-US" dirty="0" smtClean="0"/>
              <a:t>Both are same</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lstStyle/>
          <a:p>
            <a:r>
              <a:rPr lang="en-US" dirty="0" smtClean="0"/>
              <a:t>Copy Constructor</a:t>
            </a:r>
            <a:endParaRPr lang="bg-BG" dirty="0"/>
          </a:p>
        </p:txBody>
      </p:sp>
      <p:sp>
        <p:nvSpPr>
          <p:cNvPr id="800772" name="Rectangle 4"/>
          <p:cNvSpPr>
            <a:spLocks noChangeArrowheads="1"/>
          </p:cNvSpPr>
          <p:nvPr/>
        </p:nvSpPr>
        <p:spPr bwMode="auto">
          <a:xfrm>
            <a:off x="609600" y="1524000"/>
            <a:ext cx="78486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Point</a:t>
            </a:r>
            <a:endPar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xCoord;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int yCoord;</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Point(int x, int y)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xCoord = x; yCoord = y;</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120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Point(Point p1) //Copy Constructor</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this.xCoord = p1.xCoord;</a:t>
            </a:r>
          </a:p>
          <a:p>
            <a:pPr marL="282575" lvl="2"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this.yCoord = p1.yCoord;</a:t>
            </a: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marL="282575" indent="-282575" eaLnBrk="0" hangingPunct="0">
              <a:spcBef>
                <a:spcPts val="0"/>
              </a:spcBef>
              <a:buClr>
                <a:schemeClr val="accent5">
                  <a:lumMod val="40000"/>
                  <a:lumOff val="60000"/>
                </a:schemeClr>
              </a:buClr>
              <a:buSzPct val="70000"/>
              <a:tabLst>
                <a:tab pos="282575" algn="l"/>
              </a:tabLst>
            </a:pP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marL="282575" indent="-282575" eaLnBrk="0" hangingPunct="0">
              <a:spcBef>
                <a:spcPts val="0"/>
              </a:spcBef>
              <a:buClr>
                <a:schemeClr val="accent5">
                  <a:lumMod val="40000"/>
                  <a:lumOff val="60000"/>
                </a:schemeClr>
              </a:buClr>
              <a:buSzPct val="70000"/>
              <a:tabLst>
                <a:tab pos="282575" algn="l"/>
              </a:tabLst>
            </a:pPr>
            <a:r>
              <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More code ...</a:t>
            </a:r>
          </a:p>
          <a:p>
            <a:pPr marL="282575" indent="-282575" eaLnBrk="0" hangingPunct="0">
              <a:spcBef>
                <a:spcPts val="0"/>
              </a:spcBef>
              <a:buClr>
                <a:schemeClr val="accent5">
                  <a:lumMod val="40000"/>
                  <a:lumOff val="60000"/>
                </a:schemeClr>
              </a:buClr>
              <a:buSzPct val="70000"/>
              <a:tabLst>
                <a:tab pos="282575" algn="l"/>
              </a:tabLst>
            </a:pPr>
            <a:r>
              <a:rPr lang="bg-BG"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altLang="ko-KR"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00773" name="Rectangle 5"/>
          <p:cNvSpPr>
            <a:spLocks noGrp="1" noChangeArrowheads="1"/>
          </p:cNvSpPr>
          <p:nvPr>
            <p:ph type="body" idx="1"/>
          </p:nvPr>
        </p:nvSpPr>
        <p:spPr>
          <a:xfrm>
            <a:off x="323850" y="914400"/>
            <a:ext cx="8496300" cy="574675"/>
          </a:xfrm>
          <a:noFill/>
          <a:ln/>
        </p:spPr>
        <p:txBody>
          <a:bodyPr/>
          <a:lstStyle/>
          <a:p>
            <a:pPr marL="361950" indent="-361950">
              <a:tabLst/>
            </a:pPr>
            <a:r>
              <a:rPr lang="en-US" dirty="0" smtClean="0"/>
              <a:t>Create copy of existing object as new object</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Constructor</a:t>
            </a:r>
            <a:endParaRPr lang="en-US" dirty="0"/>
          </a:p>
        </p:txBody>
      </p:sp>
      <p:sp>
        <p:nvSpPr>
          <p:cNvPr id="3" name="Content Placeholder 2"/>
          <p:cNvSpPr>
            <a:spLocks noGrp="1"/>
          </p:cNvSpPr>
          <p:nvPr>
            <p:ph idx="1"/>
          </p:nvPr>
        </p:nvSpPr>
        <p:spPr/>
        <p:txBody>
          <a:bodyPr/>
          <a:lstStyle/>
          <a:p>
            <a:r>
              <a:rPr lang="en-US" dirty="0" smtClean="0"/>
              <a:t>Can create a constructor as private</a:t>
            </a:r>
          </a:p>
          <a:p>
            <a:r>
              <a:rPr lang="en-US" dirty="0" smtClean="0"/>
              <a:t>If at least one private constructor, then it is not possible to create an instance for the class. </a:t>
            </a:r>
          </a:p>
          <a:p>
            <a:r>
              <a:rPr lang="en-US" dirty="0" smtClean="0"/>
              <a:t>Private constructor is used to restrict the class from being instantiated.</a:t>
            </a:r>
          </a:p>
          <a:p>
            <a:r>
              <a:rPr lang="en-US" dirty="0" smtClean="0"/>
              <a:t>Private constructors are typically used in classes that contain only static members.</a:t>
            </a:r>
          </a:p>
          <a:p>
            <a:r>
              <a:rPr lang="en-US" dirty="0" smtClean="0"/>
              <a:t>By default without access modifier – means it is private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constructor</a:t>
            </a:r>
            <a:endParaRPr lang="en-US" dirty="0"/>
          </a:p>
        </p:txBody>
      </p:sp>
      <p:sp>
        <p:nvSpPr>
          <p:cNvPr id="3" name="Content Placeholder 2"/>
          <p:cNvSpPr>
            <a:spLocks noGrp="1"/>
          </p:cNvSpPr>
          <p:nvPr>
            <p:ph idx="1"/>
          </p:nvPr>
        </p:nvSpPr>
        <p:spPr/>
        <p:txBody>
          <a:bodyPr/>
          <a:lstStyle/>
          <a:p>
            <a:r>
              <a:rPr lang="en-US" dirty="0" smtClean="0"/>
              <a:t>All above are instance constructor.</a:t>
            </a:r>
          </a:p>
          <a:p>
            <a:r>
              <a:rPr lang="en-US" dirty="0" smtClean="0"/>
              <a:t>You can create a constructor as static </a:t>
            </a:r>
          </a:p>
          <a:p>
            <a:r>
              <a:rPr lang="en-US" dirty="0" smtClean="0"/>
              <a:t>It will be invoked only once for any number of instances of the class</a:t>
            </a:r>
          </a:p>
          <a:p>
            <a:r>
              <a:rPr lang="en-US" dirty="0" smtClean="0"/>
              <a:t>When first instance of the class is created</a:t>
            </a:r>
          </a:p>
          <a:p>
            <a:pPr lvl="1"/>
            <a:r>
              <a:rPr lang="en-US" dirty="0" smtClean="0"/>
              <a:t>Is used to  write the code that needs to be executed only once </a:t>
            </a:r>
            <a:r>
              <a:rPr lang="en-US" dirty="0" smtClean="0">
                <a:solidFill>
                  <a:schemeClr val="tx1">
                    <a:lumMod val="75000"/>
                  </a:schemeClr>
                </a:solidFill>
              </a:rPr>
              <a:t>&amp;</a:t>
            </a:r>
            <a:r>
              <a:rPr lang="en-US" dirty="0" smtClean="0"/>
              <a:t> to initialize static fields of the class</a:t>
            </a:r>
          </a:p>
          <a:p>
            <a:pPr lvl="1"/>
            <a:r>
              <a:rPr lang="en-US" dirty="0" smtClean="0"/>
              <a:t>It does not have access modifier and accepts any parameters</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Can only access static members</a:t>
            </a:r>
          </a:p>
          <a:p>
            <a:r>
              <a:rPr lang="en-US" dirty="0" smtClean="0"/>
              <a:t>A static constructor is invoked even before an instance of the class is created.</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unique points</a:t>
            </a:r>
            <a:endParaRPr lang="en-US" dirty="0"/>
          </a:p>
        </p:txBody>
      </p:sp>
      <p:sp>
        <p:nvSpPr>
          <p:cNvPr id="3" name="Content Placeholder 2"/>
          <p:cNvSpPr>
            <a:spLocks noGrp="1"/>
          </p:cNvSpPr>
          <p:nvPr>
            <p:ph idx="1"/>
          </p:nvPr>
        </p:nvSpPr>
        <p:spPr/>
        <p:txBody>
          <a:bodyPr/>
          <a:lstStyle/>
          <a:p>
            <a:pPr lvl="0"/>
            <a:r>
              <a:rPr lang="en-US" dirty="0" smtClean="0"/>
              <a:t>A class can have any number of constructors.</a:t>
            </a:r>
          </a:p>
          <a:p>
            <a:pPr lvl="0"/>
            <a:r>
              <a:rPr lang="en-US" dirty="0" smtClean="0"/>
              <a:t>A constructor doesn’t have any return type even void.</a:t>
            </a:r>
          </a:p>
          <a:p>
            <a:pPr lvl="0"/>
            <a:r>
              <a:rPr lang="en-US" dirty="0" smtClean="0"/>
              <a:t>A static constructor can not be a parameterized constructor.</a:t>
            </a:r>
          </a:p>
          <a:p>
            <a:pPr lvl="0"/>
            <a:r>
              <a:rPr lang="en-US" dirty="0" smtClean="0"/>
              <a:t>Within a class you can create only one static constructor.</a:t>
            </a:r>
          </a:p>
          <a:p>
            <a:pPr>
              <a:buNone/>
            </a:pP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a:t>
            </a:r>
            <a:endParaRPr lang="en-US" dirty="0"/>
          </a:p>
        </p:txBody>
      </p:sp>
      <p:sp>
        <p:nvSpPr>
          <p:cNvPr id="3" name="Content Placeholder 2"/>
          <p:cNvSpPr>
            <a:spLocks noGrp="1"/>
          </p:cNvSpPr>
          <p:nvPr>
            <p:ph idx="1"/>
          </p:nvPr>
        </p:nvSpPr>
        <p:spPr/>
        <p:txBody>
          <a:bodyPr/>
          <a:lstStyle/>
          <a:p>
            <a:r>
              <a:rPr lang="en-US" dirty="0" smtClean="0"/>
              <a:t>A destructor is special member function of class that is executed when an object goes out of scope.</a:t>
            </a:r>
          </a:p>
          <a:p>
            <a:r>
              <a:rPr lang="en-US" dirty="0" smtClean="0"/>
              <a:t>Destructor will have exactly same name as class prefixed with a </a:t>
            </a:r>
            <a:r>
              <a:rPr lang="en-US" dirty="0" err="1" smtClean="0"/>
              <a:t>tlide</a:t>
            </a:r>
            <a:r>
              <a:rPr lang="en-US" dirty="0" smtClean="0"/>
              <a:t>(~) character.</a:t>
            </a:r>
          </a:p>
          <a:p>
            <a:r>
              <a:rPr lang="en-US" dirty="0" smtClean="0"/>
              <a:t>It can neither return a value nor it can take any parameters.</a:t>
            </a:r>
          </a:p>
          <a:p>
            <a:r>
              <a:rPr lang="en-US" dirty="0" smtClean="0"/>
              <a:t>Very useful for releasing resources before coming out </a:t>
            </a:r>
            <a:r>
              <a:rPr lang="en-US" smtClean="0"/>
              <a:t>of </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 Complex</a:t>
            </a:r>
            <a:br>
              <a:rPr lang="en-US" dirty="0" smtClean="0"/>
            </a:br>
            <a:r>
              <a:rPr lang="en-US" dirty="0" smtClean="0"/>
              <a:t> {</a:t>
            </a:r>
            <a:br>
              <a:rPr lang="en-US" dirty="0" smtClean="0"/>
            </a:br>
            <a:r>
              <a:rPr lang="en-US" dirty="0" smtClean="0"/>
              <a:t> 	public Complex()</a:t>
            </a:r>
            <a:br>
              <a:rPr lang="en-US" dirty="0" smtClean="0"/>
            </a:br>
            <a:r>
              <a:rPr lang="en-US" dirty="0" smtClean="0"/>
              <a:t> 	{</a:t>
            </a:r>
            <a:br>
              <a:rPr lang="en-US" dirty="0" smtClean="0"/>
            </a:br>
            <a:r>
              <a:rPr lang="en-US" dirty="0" smtClean="0"/>
              <a:t> 		// constructor</a:t>
            </a:r>
            <a:br>
              <a:rPr lang="en-US" dirty="0" smtClean="0"/>
            </a:br>
            <a:r>
              <a:rPr lang="en-US" dirty="0" smtClean="0"/>
              <a:t> 	}</a:t>
            </a:r>
            <a:br>
              <a:rPr lang="en-US" dirty="0" smtClean="0"/>
            </a:br>
            <a:r>
              <a:rPr lang="en-US" dirty="0" smtClean="0"/>
              <a:t> 	~Complex()</a:t>
            </a:r>
            <a:br>
              <a:rPr lang="en-US" dirty="0" smtClean="0"/>
            </a:br>
            <a:r>
              <a:rPr lang="en-US" dirty="0" smtClean="0"/>
              <a:t> 	{</a:t>
            </a:r>
            <a:br>
              <a:rPr lang="en-US" dirty="0" smtClean="0"/>
            </a:br>
            <a:r>
              <a:rPr lang="en-US" dirty="0" smtClean="0"/>
              <a:t> 		// Destructor</a:t>
            </a:r>
            <a:br>
              <a:rPr lang="en-US" dirty="0" smtClean="0"/>
            </a:br>
            <a:r>
              <a:rPr lang="en-US" dirty="0" smtClean="0"/>
              <a:t> 	}</a:t>
            </a:r>
            <a:br>
              <a:rPr lang="en-US" dirty="0" smtClean="0"/>
            </a:br>
            <a:r>
              <a:rPr lang="en-US" dirty="0" smtClean="0"/>
              <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points</a:t>
            </a:r>
            <a:endParaRPr lang="en-US" dirty="0"/>
          </a:p>
        </p:txBody>
      </p:sp>
      <p:sp>
        <p:nvSpPr>
          <p:cNvPr id="3" name="Content Placeholder 2"/>
          <p:cNvSpPr>
            <a:spLocks noGrp="1"/>
          </p:cNvSpPr>
          <p:nvPr>
            <p:ph idx="1"/>
          </p:nvPr>
        </p:nvSpPr>
        <p:spPr/>
        <p:txBody>
          <a:bodyPr/>
          <a:lstStyle/>
          <a:p>
            <a:pPr lvl="0"/>
            <a:r>
              <a:rPr lang="en-US" dirty="0" smtClean="0"/>
              <a:t>A class can only have one destructor.</a:t>
            </a:r>
          </a:p>
          <a:p>
            <a:pPr lvl="0"/>
            <a:r>
              <a:rPr lang="en-US" dirty="0" smtClean="0"/>
              <a:t>Destructors cannot be inherited or overloaded.</a:t>
            </a:r>
          </a:p>
          <a:p>
            <a:pPr lvl="0"/>
            <a:r>
              <a:rPr lang="en-US" dirty="0" smtClean="0"/>
              <a:t>A destructor does not take modifiers or have parameters.</a:t>
            </a:r>
          </a:p>
          <a:p>
            <a:pPr lvl="0"/>
            <a:r>
              <a:rPr lang="en-US" dirty="0" smtClean="0"/>
              <a:t>It cannot be called it is automatically executed.</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323528" y="76200"/>
            <a:ext cx="8591872" cy="914400"/>
          </a:xfrm>
        </p:spPr>
        <p:txBody>
          <a:bodyPr/>
          <a:lstStyle/>
          <a:p>
            <a:r>
              <a:rPr lang="en-US" dirty="0" smtClean="0"/>
              <a:t>Class Definition and Members: summary</a:t>
            </a:r>
            <a:endParaRPr lang="bg-BG" dirty="0"/>
          </a:p>
        </p:txBody>
      </p:sp>
      <p:sp>
        <p:nvSpPr>
          <p:cNvPr id="606211" name="Rectangle 3"/>
          <p:cNvSpPr>
            <a:spLocks noGrp="1" noChangeArrowheads="1"/>
          </p:cNvSpPr>
          <p:nvPr>
            <p:ph type="body" idx="1"/>
          </p:nvPr>
        </p:nvSpPr>
        <p:spPr/>
        <p:txBody>
          <a:bodyPr/>
          <a:lstStyle/>
          <a:p>
            <a:pPr marL="361950" indent="-361950">
              <a:lnSpc>
                <a:spcPct val="100000"/>
              </a:lnSpc>
              <a:tabLst/>
            </a:pPr>
            <a:r>
              <a:rPr lang="en-US" dirty="0" smtClean="0"/>
              <a:t>Class definition consists of:</a:t>
            </a:r>
          </a:p>
          <a:p>
            <a:pPr marL="709613" lvl="1" indent="-361950">
              <a:lnSpc>
                <a:spcPct val="100000"/>
              </a:lnSpc>
            </a:pPr>
            <a:r>
              <a:rPr lang="en-US" dirty="0" smtClean="0"/>
              <a:t>Class </a:t>
            </a:r>
            <a:r>
              <a:rPr lang="en-US" dirty="0"/>
              <a:t>declaration</a:t>
            </a:r>
          </a:p>
          <a:p>
            <a:pPr marL="709613" lvl="1" indent="-361950">
              <a:lnSpc>
                <a:spcPct val="100000"/>
              </a:lnSpc>
            </a:pPr>
            <a:r>
              <a:rPr lang="en-US" dirty="0"/>
              <a:t>Inherited class or implemented interfaces</a:t>
            </a:r>
          </a:p>
          <a:p>
            <a:pPr marL="709613" lvl="1" indent="-361950">
              <a:lnSpc>
                <a:spcPct val="100000"/>
              </a:lnSpc>
            </a:pPr>
            <a:r>
              <a:rPr lang="en-US" dirty="0"/>
              <a:t>Fields (static or not)</a:t>
            </a:r>
          </a:p>
          <a:p>
            <a:pPr marL="709613" lvl="1" indent="-361950">
              <a:lnSpc>
                <a:spcPct val="100000"/>
              </a:lnSpc>
            </a:pPr>
            <a:r>
              <a:rPr lang="en-US" dirty="0"/>
              <a:t>Constructors (static or not)</a:t>
            </a:r>
          </a:p>
          <a:p>
            <a:pPr marL="709613" lvl="1" indent="-361950">
              <a:lnSpc>
                <a:spcPct val="100000"/>
              </a:lnSpc>
            </a:pPr>
            <a:r>
              <a:rPr lang="en-US" dirty="0"/>
              <a:t>Properties (static or not)</a:t>
            </a:r>
          </a:p>
          <a:p>
            <a:pPr marL="709613" lvl="1" indent="-361950">
              <a:lnSpc>
                <a:spcPct val="100000"/>
              </a:lnSpc>
            </a:pPr>
            <a:r>
              <a:rPr lang="en-US" dirty="0"/>
              <a:t>Methods (static or not)</a:t>
            </a:r>
          </a:p>
          <a:p>
            <a:pPr marL="709613" lvl="1" indent="-361950">
              <a:lnSpc>
                <a:spcPct val="100000"/>
              </a:lnSpc>
            </a:pPr>
            <a:r>
              <a:rPr lang="en-US" dirty="0"/>
              <a:t>Events, inner types, etc.</a:t>
            </a:r>
          </a:p>
        </p:txBody>
      </p:sp>
      <p:pic>
        <p:nvPicPr>
          <p:cNvPr id="82945" name="Picture 1" descr="C:\Trash\abstract-shit.png"/>
          <p:cNvPicPr>
            <a:picLocks noChangeAspect="1" noChangeArrowheads="1"/>
          </p:cNvPicPr>
          <p:nvPr/>
        </p:nvPicPr>
        <p:blipFill>
          <a:blip r:embed="rId3" cstate="print"/>
          <a:srcRect/>
          <a:stretch>
            <a:fillRect/>
          </a:stretch>
        </p:blipFill>
        <p:spPr bwMode="auto">
          <a:xfrm>
            <a:off x="5867400" y="3810000"/>
            <a:ext cx="2857500" cy="2647950"/>
          </a:xfrm>
          <a:prstGeom prst="rect">
            <a:avLst/>
          </a:prstGeom>
          <a:noFill/>
          <a:effectLst>
            <a:softEdge rad="12700"/>
          </a:effec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www.thedailygreen.com/cm/thedailygreen/images/qN/sweet-peas-clean-lg.jpg"/>
          <p:cNvPicPr>
            <a:picLocks noChangeAspect="1" noChangeArrowheads="1"/>
          </p:cNvPicPr>
          <p:nvPr/>
        </p:nvPicPr>
        <p:blipFill>
          <a:blip r:embed="rId3" cstate="print"/>
          <a:srcRect/>
          <a:stretch>
            <a:fillRect/>
          </a:stretch>
        </p:blipFill>
        <p:spPr bwMode="auto">
          <a:xfrm>
            <a:off x="2438400" y="1036145"/>
            <a:ext cx="4265108" cy="33379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73794" name="Rectangle 2"/>
          <p:cNvSpPr>
            <a:spLocks noGrp="1" noChangeArrowheads="1"/>
          </p:cNvSpPr>
          <p:nvPr>
            <p:ph type="ctrTitle"/>
          </p:nvPr>
        </p:nvSpPr>
        <p:spPr>
          <a:xfrm>
            <a:off x="971550" y="4838700"/>
            <a:ext cx="7200900" cy="736600"/>
          </a:xfrm>
        </p:spPr>
        <p:txBody>
          <a:bodyPr/>
          <a:lstStyle/>
          <a:p>
            <a:pPr>
              <a:lnSpc>
                <a:spcPct val="110000"/>
              </a:lnSpc>
            </a:pPr>
            <a:r>
              <a:rPr lang="en-US" dirty="0" smtClean="0"/>
              <a:t>Defining Classes</a:t>
            </a:r>
            <a:endParaRPr lang="en-US" dirty="0"/>
          </a:p>
        </p:txBody>
      </p:sp>
      <p:sp>
        <p:nvSpPr>
          <p:cNvPr id="673795" name="Rectangle 3"/>
          <p:cNvSpPr>
            <a:spLocks noChangeArrowheads="1"/>
          </p:cNvSpPr>
          <p:nvPr/>
        </p:nvSpPr>
        <p:spPr bwMode="auto">
          <a:xfrm>
            <a:off x="1331913" y="5721949"/>
            <a:ext cx="6480175" cy="450251"/>
          </a:xfrm>
          <a:prstGeom prst="rect">
            <a:avLst/>
          </a:prstGeom>
          <a:noFill/>
          <a:ln w="9525">
            <a:noFill/>
            <a:miter lim="800000"/>
            <a:headEnd/>
            <a:tailEnd/>
          </a:ln>
          <a:effectLst/>
        </p:spPr>
        <p:txBody>
          <a:bodyPr lIns="0" tIns="0" rIns="0" bIns="0" anchor="b">
            <a:spAutoFit/>
          </a:bodyPr>
          <a:lstStyle/>
          <a:p>
            <a:pPr algn="ctr">
              <a:lnSpc>
                <a:spcPct val="110000"/>
              </a:lnSpc>
            </a:pPr>
            <a:r>
              <a:rPr lang="en-US" sz="2800" b="1" dirty="0" smtClean="0">
                <a:effectLst>
                  <a:outerShdw blurRad="38100" dist="38100" dir="2700000" algn="tl">
                    <a:srgbClr val="000000">
                      <a:alpha val="43137"/>
                    </a:srgbClr>
                  </a:outerShdw>
                </a:effectLst>
              </a:rPr>
              <a:t>Example</a:t>
            </a:r>
            <a:endParaRPr lang="en-US" sz="2800" b="1" dirty="0">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2575" lvl="1" indent="-282575">
              <a:buClr>
                <a:schemeClr val="accent5">
                  <a:lumMod val="40000"/>
                  <a:lumOff val="60000"/>
                </a:schemeClr>
              </a:buClr>
              <a:buSzPct val="70000"/>
              <a:buFont typeface="Wingdings 2" pitchFamily="18" charset="2"/>
              <a:buChar char=""/>
              <a:tabLst>
                <a:tab pos="282575" algn="l"/>
              </a:tabLst>
            </a:pPr>
            <a:r>
              <a:rPr lang="en-US" dirty="0" smtClean="0"/>
              <a:t>Char []  c = new cha[3]{‘d’, ‘o’, ‘t’, ‘n’, ‘e’, ‘t’,};</a:t>
            </a:r>
          </a:p>
          <a:p>
            <a:pPr marL="282575" lvl="1" indent="-282575">
              <a:buClr>
                <a:schemeClr val="accent5">
                  <a:lumMod val="40000"/>
                  <a:lumOff val="60000"/>
                </a:schemeClr>
              </a:buClr>
              <a:buSzPct val="70000"/>
              <a:buFont typeface="Wingdings 2" pitchFamily="18" charset="2"/>
              <a:buChar char=""/>
              <a:tabLst>
                <a:tab pos="282575" algn="l"/>
              </a:tabLst>
            </a:pPr>
            <a:r>
              <a:rPr lang="en-US" dirty="0" smtClean="0"/>
              <a:t>Will give compilation error</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t>Multi dimensional arrays : </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t>char[2,3] c= new char [2,3]{ {‘d’, ‘o’, ‘t’, }, {‘n’, ‘e’, ‘t’,} };</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t>char[2,3] c= new char [ , ]{ {‘d’, ‘o’, ‘t’, }, {‘n’, ‘e’, ‘t’,} };</a:t>
            </a:r>
          </a:p>
          <a:p>
            <a:pPr marL="574675" lvl="2" indent="-282575">
              <a:buClr>
                <a:schemeClr val="accent5">
                  <a:lumMod val="40000"/>
                  <a:lumOff val="60000"/>
                </a:schemeClr>
              </a:buClr>
              <a:buSzPct val="70000"/>
              <a:buFont typeface="Wingdings 2" pitchFamily="18" charset="2"/>
              <a:buChar char=""/>
              <a:tabLst>
                <a:tab pos="282575" algn="l"/>
              </a:tabLst>
            </a:pPr>
            <a:r>
              <a:rPr lang="en-US" dirty="0" smtClean="0"/>
              <a:t/>
            </a:r>
            <a:br>
              <a:rPr lang="en-US" dirty="0" smtClean="0"/>
            </a:br>
            <a:endParaRPr lang="en-US" dirty="0" smtClean="0"/>
          </a:p>
          <a:p>
            <a:pPr marL="574675" lvl="2" indent="-282575">
              <a:buClr>
                <a:schemeClr val="accent5">
                  <a:lumMod val="40000"/>
                  <a:lumOff val="60000"/>
                </a:schemeClr>
              </a:buClr>
              <a:buSzPct val="70000"/>
              <a:buFont typeface="Wingdings 2" pitchFamily="18" charset="2"/>
              <a:buChar char=""/>
              <a:tabLst>
                <a:tab pos="282575" algn="l"/>
              </a:tabLst>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dirty="0"/>
              <a:t>Task: Define </a:t>
            </a:r>
            <a:r>
              <a:rPr lang="en-US" dirty="0" smtClean="0"/>
              <a:t>Class </a:t>
            </a:r>
            <a:r>
              <a:rPr lang="en-US" dirty="0">
                <a:latin typeface="Consolas" pitchFamily="49" charset="0"/>
                <a:cs typeface="Consolas" pitchFamily="49" charset="0"/>
              </a:rPr>
              <a:t>Dog</a:t>
            </a:r>
            <a:endParaRPr lang="bg-BG" dirty="0">
              <a:latin typeface="Consolas" pitchFamily="49" charset="0"/>
              <a:cs typeface="Consolas" pitchFamily="49" charset="0"/>
            </a:endParaRPr>
          </a:p>
        </p:txBody>
      </p:sp>
      <p:sp>
        <p:nvSpPr>
          <p:cNvPr id="676867" name="Rectangle 3"/>
          <p:cNvSpPr>
            <a:spLocks noGrp="1" noChangeArrowheads="1"/>
          </p:cNvSpPr>
          <p:nvPr>
            <p:ph type="body" idx="1"/>
          </p:nvPr>
        </p:nvSpPr>
        <p:spPr/>
        <p:txBody>
          <a:bodyPr/>
          <a:lstStyle/>
          <a:p>
            <a:pPr>
              <a:lnSpc>
                <a:spcPct val="100000"/>
              </a:lnSpc>
            </a:pPr>
            <a:r>
              <a:rPr lang="en-US" dirty="0" smtClean="0"/>
              <a:t>Our task is to </a:t>
            </a:r>
            <a:r>
              <a:rPr lang="en-US" dirty="0"/>
              <a:t>define a simple class that represents </a:t>
            </a:r>
            <a:r>
              <a:rPr lang="en-US" dirty="0" smtClean="0"/>
              <a:t>information about a </a:t>
            </a:r>
            <a:r>
              <a:rPr lang="en-US" dirty="0"/>
              <a:t>dog</a:t>
            </a:r>
          </a:p>
          <a:p>
            <a:pPr lvl="1">
              <a:lnSpc>
                <a:spcPct val="100000"/>
              </a:lnSpc>
            </a:pPr>
            <a:r>
              <a:rPr lang="en-US" dirty="0" smtClean="0"/>
              <a:t>The </a:t>
            </a:r>
            <a:r>
              <a:rPr lang="en-US" dirty="0"/>
              <a:t>dog should have name and breed</a:t>
            </a:r>
          </a:p>
          <a:p>
            <a:pPr lvl="1">
              <a:lnSpc>
                <a:spcPct val="100000"/>
              </a:lnSpc>
            </a:pPr>
            <a:r>
              <a:rPr lang="en-US" dirty="0"/>
              <a:t>If there is no name or breed assigned </a:t>
            </a:r>
            <a:br>
              <a:rPr lang="en-US" dirty="0"/>
            </a:br>
            <a:r>
              <a:rPr lang="en-US" dirty="0"/>
              <a:t>to the dog, it should be named "Balkan"</a:t>
            </a:r>
            <a:br>
              <a:rPr lang="en-US" dirty="0"/>
            </a:br>
            <a:r>
              <a:rPr lang="en-US" dirty="0"/>
              <a:t>and its breed should be "Street excellent" </a:t>
            </a:r>
          </a:p>
          <a:p>
            <a:pPr lvl="1">
              <a:lnSpc>
                <a:spcPct val="100000"/>
              </a:lnSpc>
            </a:pPr>
            <a:r>
              <a:rPr lang="en-US" dirty="0" smtClean="0"/>
              <a:t>It should </a:t>
            </a:r>
            <a:r>
              <a:rPr lang="en-US" dirty="0"/>
              <a:t>be able to view and change the name and the breed of the dog</a:t>
            </a:r>
          </a:p>
          <a:p>
            <a:pPr lvl="1">
              <a:lnSpc>
                <a:spcPct val="100000"/>
              </a:lnSpc>
            </a:pPr>
            <a:r>
              <a:rPr lang="en-US" dirty="0"/>
              <a:t>The dog should be able to bark</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dirty="0"/>
              <a:t>Defining </a:t>
            </a:r>
            <a:r>
              <a:rPr lang="en-US" dirty="0" smtClean="0"/>
              <a:t>Class </a:t>
            </a:r>
            <a:r>
              <a:rPr lang="en-US" dirty="0" smtClean="0">
                <a:latin typeface="Consolas" pitchFamily="49" charset="0"/>
                <a:cs typeface="Consolas" pitchFamily="49" charset="0"/>
              </a:rPr>
              <a:t>Dog</a:t>
            </a:r>
            <a:r>
              <a:rPr lang="en-US" dirty="0" smtClean="0">
                <a:cs typeface="Consolas" pitchFamily="49" charset="0"/>
              </a:rPr>
              <a:t> – Example</a:t>
            </a:r>
            <a:endParaRPr lang="bg-BG" dirty="0">
              <a:cs typeface="Consolas" pitchFamily="49" charset="0"/>
            </a:endParaRPr>
          </a:p>
        </p:txBody>
      </p:sp>
      <p:sp>
        <p:nvSpPr>
          <p:cNvPr id="675845" name="Rectangle 5"/>
          <p:cNvSpPr>
            <a:spLocks noChangeArrowheads="1"/>
          </p:cNvSpPr>
          <p:nvPr/>
        </p:nvSpPr>
        <p:spPr bwMode="auto">
          <a:xfrm>
            <a:off x="609601" y="1228665"/>
            <a:ext cx="7924800"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public class Dog</a:t>
            </a: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r>
            <a:b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private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"Balkan";</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"Street excellent";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Dog(string name, string breed)</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this.name = name;</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this.breed = breed;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i="1" noProof="1" smtClean="0">
                <a:solidFill>
                  <a:schemeClr val="tx1">
                    <a:lumMod val="40000"/>
                    <a:lumOff val="60000"/>
                  </a:schemeClr>
                </a:solidFill>
                <a:effectLst>
                  <a:outerShdw blurRad="38100" dist="38100" dir="2700000" algn="tl">
                    <a:srgbClr val="000000">
                      <a:alpha val="43137"/>
                    </a:srgbClr>
                  </a:outerShdw>
                </a:effectLst>
                <a:latin typeface="Consolas" pitchFamily="49" charset="0"/>
                <a:cs typeface="Consolas" pitchFamily="49" charset="0"/>
              </a:rPr>
              <a:t>(example continues)</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4754" name="Picture 2" descr="http://www.ohlaladog.com/images/crea/smalldog.png"/>
          <p:cNvPicPr>
            <a:picLocks noChangeAspect="1" noChangeArrowheads="1"/>
          </p:cNvPicPr>
          <p:nvPr/>
        </p:nvPicPr>
        <p:blipFill>
          <a:blip r:embed="rId3" cstate="print"/>
          <a:srcRect/>
          <a:stretch>
            <a:fillRect/>
          </a:stretch>
        </p:blipFill>
        <p:spPr bwMode="auto">
          <a:xfrm>
            <a:off x="6858000" y="933450"/>
            <a:ext cx="1638300" cy="2038350"/>
          </a:xfrm>
          <a:prstGeom prst="rect">
            <a:avLst/>
          </a:prstGeom>
          <a:noFill/>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p:txBody>
          <a:bodyPr/>
          <a:lstStyle/>
          <a:p>
            <a:r>
              <a:rPr lang="en-US" sz="3800" dirty="0" smtClean="0"/>
              <a:t>Defining Class </a:t>
            </a:r>
            <a:r>
              <a:rPr lang="en-US" sz="3800" dirty="0" smtClean="0">
                <a:latin typeface="Consolas" pitchFamily="49" charset="0"/>
                <a:cs typeface="Consolas" pitchFamily="49" charset="0"/>
              </a:rPr>
              <a:t>Dog</a:t>
            </a:r>
            <a:r>
              <a:rPr lang="en-US" sz="3800" dirty="0" smtClean="0">
                <a:cs typeface="Consolas" pitchFamily="49" charset="0"/>
              </a:rPr>
              <a:t> – Example</a:t>
            </a:r>
            <a:r>
              <a:rPr lang="en-US" sz="3800" dirty="0" smtClean="0"/>
              <a:t> </a:t>
            </a:r>
            <a:r>
              <a:rPr lang="en-US" sz="3800" dirty="0"/>
              <a:t>(2)</a:t>
            </a:r>
            <a:endParaRPr lang="bg-BG" sz="3800" dirty="0"/>
          </a:p>
        </p:txBody>
      </p:sp>
      <p:sp>
        <p:nvSpPr>
          <p:cNvPr id="819203" name="Rectangle 3"/>
          <p:cNvSpPr>
            <a:spLocks noChangeArrowheads="1"/>
          </p:cNvSpPr>
          <p:nvPr/>
        </p:nvSpPr>
        <p:spPr bwMode="auto">
          <a:xfrm>
            <a:off x="612776" y="1143000"/>
            <a:ext cx="7921624" cy="532453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name;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name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string Breed</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get { return breed;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set { breed = value;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public void SayBau()</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Console.WriteLine("{0} said: Bauuuuuu!", name);</a:t>
            </a:r>
          </a:p>
          <a:p>
            <a:pPr eaLnBrk="0" hangingPunct="0">
              <a:spcBef>
                <a:spcPts val="0"/>
              </a:spcBef>
              <a:buClr>
                <a:schemeClr val="accent5">
                  <a:lumMod val="40000"/>
                  <a:lumOff val="60000"/>
                </a:schemeClr>
              </a:buClr>
              <a:buSzPct val="70000"/>
            </a:pP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72706" name="Picture 2" descr="http://www.vetcares.com/images/dog2.png"/>
          <p:cNvPicPr>
            <a:picLocks noChangeAspect="1" noChangeArrowheads="1"/>
          </p:cNvPicPr>
          <p:nvPr/>
        </p:nvPicPr>
        <p:blipFill>
          <a:blip r:embed="rId3" cstate="print"/>
          <a:srcRect/>
          <a:stretch>
            <a:fillRect/>
          </a:stretch>
        </p:blipFill>
        <p:spPr bwMode="auto">
          <a:xfrm>
            <a:off x="6886575" y="962025"/>
            <a:ext cx="1571625" cy="2543175"/>
          </a:xfrm>
          <a:prstGeom prst="rect">
            <a:avLst/>
          </a:prstGeom>
          <a:noFill/>
          <a:effectLst>
            <a:softEdge rad="31750"/>
          </a:effec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ctrTitle"/>
          </p:nvPr>
        </p:nvSpPr>
        <p:spPr>
          <a:xfrm>
            <a:off x="920752" y="1219200"/>
            <a:ext cx="7308848" cy="1473200"/>
          </a:xfrm>
        </p:spPr>
        <p:txBody>
          <a:bodyPr/>
          <a:lstStyle/>
          <a:p>
            <a:pPr>
              <a:lnSpc>
                <a:spcPct val="110000"/>
              </a:lnSpc>
            </a:pPr>
            <a:r>
              <a:rPr lang="en-US" noProof="1" smtClean="0"/>
              <a:t>Using Classes and Objects</a:t>
            </a:r>
            <a:endParaRPr lang="en-US" noProof="1"/>
          </a:p>
        </p:txBody>
      </p:sp>
      <p:pic>
        <p:nvPicPr>
          <p:cNvPr id="55297" name="Picture 1" descr="C:\Trash\objects.png"/>
          <p:cNvPicPr>
            <a:picLocks noChangeAspect="1" noChangeArrowheads="1"/>
          </p:cNvPicPr>
          <p:nvPr/>
        </p:nvPicPr>
        <p:blipFill>
          <a:blip r:embed="rId3" cstate="print"/>
          <a:srcRect/>
          <a:stretch>
            <a:fillRect/>
          </a:stretch>
        </p:blipFill>
        <p:spPr bwMode="auto">
          <a:xfrm>
            <a:off x="2434216" y="2895600"/>
            <a:ext cx="4271384" cy="3235574"/>
          </a:xfrm>
          <a:prstGeom prst="roundRect">
            <a:avLst>
              <a:gd name="adj" fmla="val 6108"/>
            </a:avLst>
          </a:prstGeom>
          <a:noFill/>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r>
              <a:rPr lang="en-US" dirty="0" smtClean="0"/>
              <a:t>Using Classes</a:t>
            </a:r>
            <a:endParaRPr lang="bg-BG" dirty="0"/>
          </a:p>
        </p:txBody>
      </p:sp>
      <p:sp>
        <p:nvSpPr>
          <p:cNvPr id="698371" name="Rectangle 3"/>
          <p:cNvSpPr>
            <a:spLocks noGrp="1" noChangeArrowheads="1"/>
          </p:cNvSpPr>
          <p:nvPr>
            <p:ph type="body" idx="1"/>
          </p:nvPr>
        </p:nvSpPr>
        <p:spPr/>
        <p:txBody>
          <a:bodyPr/>
          <a:lstStyle/>
          <a:p>
            <a:pPr marL="361950" indent="-361950">
              <a:lnSpc>
                <a:spcPct val="100000"/>
              </a:lnSpc>
              <a:tabLst/>
            </a:pPr>
            <a:r>
              <a:rPr lang="en-US" dirty="0" smtClean="0"/>
              <a:t>How to use classes?</a:t>
            </a:r>
          </a:p>
          <a:p>
            <a:pPr marL="709613" lvl="1" indent="-361950">
              <a:lnSpc>
                <a:spcPct val="100000"/>
              </a:lnSpc>
            </a:pPr>
            <a:r>
              <a:rPr lang="en-US" dirty="0" smtClean="0"/>
              <a:t>Create </a:t>
            </a:r>
            <a:r>
              <a:rPr lang="en-US" dirty="0"/>
              <a:t>a new instance</a:t>
            </a:r>
          </a:p>
          <a:p>
            <a:pPr marL="709613" lvl="1" indent="-361950">
              <a:lnSpc>
                <a:spcPct val="100000"/>
              </a:lnSpc>
            </a:pPr>
            <a:r>
              <a:rPr lang="en-US" dirty="0" smtClean="0"/>
              <a:t>Access the properties </a:t>
            </a:r>
            <a:r>
              <a:rPr lang="en-US" dirty="0"/>
              <a:t>of the class</a:t>
            </a:r>
          </a:p>
          <a:p>
            <a:pPr marL="709613" lvl="1" indent="-361950">
              <a:lnSpc>
                <a:spcPct val="100000"/>
              </a:lnSpc>
            </a:pPr>
            <a:r>
              <a:rPr lang="en-US" dirty="0" smtClean="0"/>
              <a:t>Invoke methods</a:t>
            </a:r>
            <a:endParaRPr lang="en-US" dirty="0"/>
          </a:p>
          <a:p>
            <a:pPr marL="709613" lvl="1" indent="-361950">
              <a:lnSpc>
                <a:spcPct val="100000"/>
              </a:lnSpc>
            </a:pPr>
            <a:r>
              <a:rPr lang="en-US" dirty="0"/>
              <a:t>Handle events</a:t>
            </a:r>
          </a:p>
          <a:p>
            <a:pPr marL="361950" indent="-361950">
              <a:lnSpc>
                <a:spcPct val="100000"/>
              </a:lnSpc>
            </a:pPr>
            <a:r>
              <a:rPr lang="en-US" dirty="0" smtClean="0"/>
              <a:t>How to define classes?</a:t>
            </a:r>
          </a:p>
          <a:p>
            <a:pPr marL="709613" lvl="1" indent="-361950">
              <a:lnSpc>
                <a:spcPct val="100000"/>
              </a:lnSpc>
            </a:pPr>
            <a:r>
              <a:rPr lang="en-US" dirty="0" smtClean="0"/>
              <a:t>Create </a:t>
            </a:r>
            <a:r>
              <a:rPr lang="en-US" dirty="0"/>
              <a:t>new </a:t>
            </a:r>
            <a:r>
              <a:rPr lang="en-US" dirty="0" smtClean="0"/>
              <a:t>class and define its members</a:t>
            </a:r>
          </a:p>
          <a:p>
            <a:pPr marL="709613" lvl="1" indent="-361950">
              <a:lnSpc>
                <a:spcPct val="100000"/>
              </a:lnSpc>
            </a:pPr>
            <a:r>
              <a:rPr lang="en-US" dirty="0" smtClean="0"/>
              <a:t>Create new class using some other </a:t>
            </a:r>
            <a:r>
              <a:rPr lang="en-US" dirty="0"/>
              <a:t>as base class</a:t>
            </a:r>
          </a:p>
        </p:txBody>
      </p:sp>
      <p:pic>
        <p:nvPicPr>
          <p:cNvPr id="5" name="Picture 2" descr="http://gvsr.polytech.univ-nantes.fr/GVSR/illustration?key=wilmascope"/>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6080125" y="2060848"/>
            <a:ext cx="3063875" cy="3048000"/>
          </a:xfrm>
          <a:prstGeom prst="rect">
            <a:avLst/>
          </a:prstGeom>
          <a:noFill/>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dirty="0"/>
              <a:t>Task: </a:t>
            </a:r>
            <a:r>
              <a:rPr lang="en-US" dirty="0" smtClean="0"/>
              <a:t>Dog </a:t>
            </a:r>
            <a:r>
              <a:rPr lang="en-US" dirty="0"/>
              <a:t>Meeting</a:t>
            </a:r>
            <a:endParaRPr lang="bg-BG" dirty="0"/>
          </a:p>
        </p:txBody>
      </p:sp>
      <p:sp>
        <p:nvSpPr>
          <p:cNvPr id="702467" name="Rectangle 3"/>
          <p:cNvSpPr>
            <a:spLocks noGrp="1" noChangeArrowheads="1"/>
          </p:cNvSpPr>
          <p:nvPr>
            <p:ph type="body" idx="1"/>
          </p:nvPr>
        </p:nvSpPr>
        <p:spPr/>
        <p:txBody>
          <a:bodyPr/>
          <a:lstStyle/>
          <a:p>
            <a:pPr marL="361950" indent="-361950">
              <a:lnSpc>
                <a:spcPct val="100000"/>
              </a:lnSpc>
              <a:tabLst/>
            </a:pPr>
            <a:r>
              <a:rPr lang="en-US" dirty="0" smtClean="0"/>
              <a:t>Our task is as follows:</a:t>
            </a:r>
          </a:p>
          <a:p>
            <a:pPr marL="712788" lvl="1" indent="-365125">
              <a:lnSpc>
                <a:spcPct val="100000"/>
              </a:lnSpc>
            </a:pPr>
            <a:r>
              <a:rPr lang="en-US" dirty="0" smtClean="0"/>
              <a:t>Create </a:t>
            </a:r>
            <a:r>
              <a:rPr lang="en-US" dirty="0"/>
              <a:t>3 dogs</a:t>
            </a:r>
          </a:p>
          <a:p>
            <a:pPr marL="984250" lvl="2" indent="-344488">
              <a:lnSpc>
                <a:spcPct val="100000"/>
              </a:lnSpc>
            </a:pPr>
            <a:r>
              <a:rPr lang="en-US" dirty="0"/>
              <a:t>First should be named </a:t>
            </a:r>
            <a:r>
              <a:rPr lang="en-US" dirty="0" smtClean="0"/>
              <a:t>“Sharo”,</a:t>
            </a:r>
            <a:r>
              <a:rPr lang="bg-BG" dirty="0" smtClean="0"/>
              <a:t> </a:t>
            </a:r>
            <a:r>
              <a:rPr lang="en-US" dirty="0" smtClean="0"/>
              <a:t>second </a:t>
            </a:r>
            <a:r>
              <a:rPr lang="en-US" dirty="0"/>
              <a:t>– “Rex” and the last – </a:t>
            </a:r>
            <a:r>
              <a:rPr lang="en-US" dirty="0" smtClean="0"/>
              <a:t>left without name</a:t>
            </a:r>
            <a:endParaRPr lang="en-US" dirty="0"/>
          </a:p>
          <a:p>
            <a:pPr marL="712788" lvl="1" indent="-365125">
              <a:lnSpc>
                <a:spcPct val="100000"/>
              </a:lnSpc>
            </a:pPr>
            <a:r>
              <a:rPr lang="en-US" dirty="0" smtClean="0"/>
              <a:t>Note:</a:t>
            </a:r>
            <a:endParaRPr lang="bg-BG" dirty="0" smtClean="0"/>
          </a:p>
          <a:p>
            <a:pPr marL="984250" lvl="2" indent="-344488">
              <a:lnSpc>
                <a:spcPct val="100000"/>
              </a:lnSpc>
            </a:pPr>
            <a:r>
              <a:rPr lang="en-US" dirty="0" smtClean="0"/>
              <a:t>Use </a:t>
            </a:r>
            <a:r>
              <a:rPr lang="en-US" dirty="0"/>
              <a:t>the </a:t>
            </a:r>
            <a:r>
              <a:rPr lang="en-US" dirty="0">
                <a:latin typeface="Consolas" pitchFamily="49" charset="0"/>
                <a:cs typeface="Consolas" pitchFamily="49" charset="0"/>
              </a:rPr>
              <a:t>Dog</a:t>
            </a:r>
            <a:r>
              <a:rPr lang="en-US" dirty="0"/>
              <a:t> class from the previous example!</a:t>
            </a:r>
          </a:p>
          <a:p>
            <a:pPr algn="r">
              <a:lnSpc>
                <a:spcPct val="100000"/>
              </a:lnSpc>
              <a:buFontTx/>
              <a:buNone/>
            </a:pPr>
            <a:endParaRPr lang="en-US"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dirty="0"/>
              <a:t>Dog Meeting </a:t>
            </a:r>
            <a:r>
              <a:rPr lang="en-US" dirty="0" smtClean="0"/>
              <a:t>– Example</a:t>
            </a:r>
            <a:endParaRPr lang="bg-BG" dirty="0"/>
          </a:p>
        </p:txBody>
      </p:sp>
      <p:sp>
        <p:nvSpPr>
          <p:cNvPr id="703491" name="Rectangle 3"/>
          <p:cNvSpPr>
            <a:spLocks noGrp="1" noChangeArrowheads="1"/>
          </p:cNvSpPr>
          <p:nvPr>
            <p:ph type="body" idx="1"/>
          </p:nvPr>
        </p:nvSpPr>
        <p:spPr>
          <a:xfrm>
            <a:off x="609600" y="1066800"/>
            <a:ext cx="7924800" cy="5196294"/>
          </a:xfr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static void Main()</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first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the Dog constructor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firstDog = new Dog(dogName,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 secondDog = new Dog();</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name: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dogName = Console.ReadLine();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Console.WriteLine("Enter second dog's breed: ");</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dogBreed = Console.ReadLine(); </a:t>
            </a:r>
          </a:p>
          <a:p>
            <a:pPr>
              <a:lnSpc>
                <a:spcPts val="2200"/>
              </a:lnSpc>
              <a:spcBef>
                <a:spcPts val="1200"/>
              </a:spcBef>
              <a:spcAft>
                <a:spcPct val="0"/>
              </a:spcAft>
              <a:buFontTx/>
              <a:buNone/>
            </a:pPr>
            <a:r>
              <a:rPr lang="en-US" altLang="ko-KR" sz="2000" noProof="1" smtClean="0">
                <a:solidFill>
                  <a:srgbClr val="8CF4F2"/>
                </a:solidFill>
                <a:latin typeface="Consolas" pitchFamily="49" charset="0"/>
                <a:cs typeface="Consolas" pitchFamily="49" charset="0"/>
              </a:rPr>
              <a:t>   // Using properties to set name and 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secondDog.Name = dogName;</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   secondDog.Breed = dogBreed;</a:t>
            </a:r>
          </a:p>
          <a:p>
            <a:pPr>
              <a:lnSpc>
                <a:spcPts val="2200"/>
              </a:lnSpc>
              <a:spcBef>
                <a:spcPts val="0"/>
              </a:spcBef>
              <a:spcAft>
                <a:spcPct val="0"/>
              </a:spcAft>
              <a:buFontTx/>
              <a:buNone/>
            </a:pPr>
            <a:r>
              <a:rPr lang="en-US" altLang="ko-KR" sz="2000" noProof="1" smtClean="0">
                <a:solidFill>
                  <a:srgbClr val="8CF4F2"/>
                </a:solidFill>
                <a:latin typeface="Consolas" pitchFamily="49" charset="0"/>
                <a:cs typeface="Consolas" pitchFamily="49" charset="0"/>
              </a:rPr>
              <a:t>}</a:t>
            </a:r>
            <a:endParaRPr lang="en-US" sz="2000" noProof="1" smtClean="0">
              <a:solidFill>
                <a:srgbClr val="8CF4F2"/>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a:xfrm>
            <a:off x="228600" y="762000"/>
            <a:ext cx="8686800" cy="5867400"/>
          </a:xfrm>
        </p:spPr>
        <p:txBody>
          <a:bodyPr/>
          <a:lstStyle/>
          <a:p>
            <a:pPr marL="442913" indent="-442913">
              <a:lnSpc>
                <a:spcPct val="90000"/>
              </a:lnSpc>
              <a:buFontTx/>
              <a:buAutoNum type="arabicPeriod"/>
            </a:pPr>
            <a:r>
              <a:rPr lang="en-US" dirty="0" smtClean="0"/>
              <a:t>Inheritance</a:t>
            </a:r>
          </a:p>
          <a:p>
            <a:pPr marL="442913" indent="-442913">
              <a:lnSpc>
                <a:spcPct val="90000"/>
              </a:lnSpc>
              <a:buFontTx/>
              <a:buAutoNum type="arabicPeriod"/>
            </a:pPr>
            <a:r>
              <a:rPr lang="en-US" dirty="0" smtClean="0"/>
              <a:t>Structures</a:t>
            </a:r>
          </a:p>
          <a:p>
            <a:pPr marL="442913" indent="-442913">
              <a:lnSpc>
                <a:spcPct val="90000"/>
              </a:lnSpc>
              <a:buFontTx/>
              <a:buAutoNum type="arabicPeriod"/>
            </a:pPr>
            <a:r>
              <a:rPr lang="en-US" dirty="0" smtClean="0"/>
              <a:t>Delegates and Events</a:t>
            </a:r>
          </a:p>
          <a:p>
            <a:pPr marL="442913" indent="-442913">
              <a:lnSpc>
                <a:spcPct val="90000"/>
              </a:lnSpc>
              <a:buFontTx/>
              <a:buAutoNum type="arabicPeriod"/>
            </a:pPr>
            <a:r>
              <a:rPr lang="en-US" dirty="0" smtClean="0"/>
              <a:t>Interfaces</a:t>
            </a:r>
          </a:p>
          <a:p>
            <a:pPr marL="442913" indent="-442913">
              <a:lnSpc>
                <a:spcPct val="90000"/>
              </a:lnSpc>
              <a:buFontTx/>
              <a:buAutoNum type="arabicPeriod"/>
            </a:pPr>
            <a:r>
              <a:rPr lang="en-US" dirty="0" smtClean="0"/>
              <a:t>Polymorphism (same as VB.net)</a:t>
            </a:r>
            <a:endParaRPr lang="bg-BG" dirty="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dirty="0"/>
              <a:t>OOP and</a:t>
            </a:r>
            <a:r>
              <a:rPr lang="bg-BG" dirty="0"/>
              <a:t> </a:t>
            </a:r>
            <a:r>
              <a:rPr lang="en-US" dirty="0"/>
              <a:t>.NET</a:t>
            </a:r>
            <a:endParaRPr lang="bg-BG" dirty="0"/>
          </a:p>
        </p:txBody>
      </p:sp>
      <p:sp>
        <p:nvSpPr>
          <p:cNvPr id="317443" name="Rectangle 3"/>
          <p:cNvSpPr>
            <a:spLocks noGrp="1" noChangeArrowheads="1"/>
          </p:cNvSpPr>
          <p:nvPr>
            <p:ph type="body" idx="1"/>
          </p:nvPr>
        </p:nvSpPr>
        <p:spPr>
          <a:xfrm>
            <a:off x="228600" y="1066800"/>
            <a:ext cx="8686800" cy="5638800"/>
          </a:xfrm>
        </p:spPr>
        <p:txBody>
          <a:bodyPr/>
          <a:lstStyle/>
          <a:p>
            <a:pPr>
              <a:lnSpc>
                <a:spcPct val="100000"/>
              </a:lnSpc>
            </a:pPr>
            <a:r>
              <a:rPr lang="en-US" sz="3000" dirty="0"/>
              <a:t>In</a:t>
            </a:r>
            <a:r>
              <a:rPr lang="bg-BG" sz="3000" dirty="0"/>
              <a:t> </a:t>
            </a:r>
            <a:r>
              <a:rPr lang="en-US" sz="3000" dirty="0"/>
              <a:t>.NET</a:t>
            </a:r>
            <a:r>
              <a:rPr lang="bg-BG" sz="3000" dirty="0"/>
              <a:t> </a:t>
            </a:r>
            <a:r>
              <a:rPr lang="en-US" sz="3000" dirty="0"/>
              <a:t>Framework the object-oriented approach has roots in the deepest architectural level </a:t>
            </a:r>
            <a:endParaRPr lang="bg-BG" sz="3000" dirty="0"/>
          </a:p>
          <a:p>
            <a:pPr>
              <a:lnSpc>
                <a:spcPct val="100000"/>
              </a:lnSpc>
            </a:pPr>
            <a:r>
              <a:rPr lang="en-US" sz="3000" dirty="0"/>
              <a:t>All</a:t>
            </a:r>
            <a:r>
              <a:rPr lang="bg-BG" sz="3000" dirty="0"/>
              <a:t> </a:t>
            </a:r>
            <a:r>
              <a:rPr lang="en-US" sz="3000" dirty="0"/>
              <a:t>.NET applications are object-oriented</a:t>
            </a:r>
            <a:endParaRPr lang="bg-BG" sz="3000" dirty="0"/>
          </a:p>
          <a:p>
            <a:pPr>
              <a:lnSpc>
                <a:spcPct val="100000"/>
              </a:lnSpc>
            </a:pPr>
            <a:r>
              <a:rPr lang="en-US" sz="3000" dirty="0"/>
              <a:t>All</a:t>
            </a:r>
            <a:r>
              <a:rPr lang="bg-BG" sz="3000" dirty="0"/>
              <a:t> </a:t>
            </a:r>
            <a:r>
              <a:rPr lang="en-US" sz="3000" dirty="0"/>
              <a:t>.NET</a:t>
            </a:r>
            <a:r>
              <a:rPr lang="bg-BG" sz="3000" dirty="0"/>
              <a:t> </a:t>
            </a:r>
            <a:r>
              <a:rPr lang="en-US" sz="3000" dirty="0"/>
              <a:t>languages are object-oriented</a:t>
            </a:r>
            <a:endParaRPr lang="bg-BG" sz="3000" dirty="0"/>
          </a:p>
          <a:p>
            <a:pPr>
              <a:lnSpc>
                <a:spcPct val="100000"/>
              </a:lnSpc>
            </a:pPr>
            <a:r>
              <a:rPr lang="en-US" sz="3000" dirty="0"/>
              <a:t>The class concept from OOP has</a:t>
            </a:r>
            <a:r>
              <a:rPr lang="bg-BG" sz="3000" dirty="0"/>
              <a:t> </a:t>
            </a:r>
            <a:r>
              <a:rPr lang="en-US" sz="3000" dirty="0"/>
              <a:t>two </a:t>
            </a:r>
            <a:r>
              <a:rPr lang="en-US" sz="3000" dirty="0" smtClean="0"/>
              <a:t>realizations:</a:t>
            </a:r>
          </a:p>
          <a:p>
            <a:pPr lvl="1">
              <a:lnSpc>
                <a:spcPct val="100000"/>
              </a:lnSpc>
            </a:pPr>
            <a:r>
              <a:rPr lang="en-US" sz="2800" dirty="0" smtClean="0"/>
              <a:t>Classes </a:t>
            </a:r>
            <a:r>
              <a:rPr lang="en-US" sz="2800" dirty="0"/>
              <a:t>and structures</a:t>
            </a:r>
            <a:endParaRPr lang="bg-BG" sz="2800" dirty="0"/>
          </a:p>
          <a:p>
            <a:pPr>
              <a:lnSpc>
                <a:spcPct val="100000"/>
              </a:lnSpc>
            </a:pPr>
            <a:r>
              <a:rPr lang="en-US" sz="3000" dirty="0"/>
              <a:t>There is no multiple </a:t>
            </a:r>
            <a:r>
              <a:rPr lang="en-US" sz="3000" dirty="0" smtClean="0"/>
              <a:t>inheritance in .NET</a:t>
            </a:r>
            <a:endParaRPr lang="bg-BG" sz="3000" dirty="0"/>
          </a:p>
          <a:p>
            <a:pPr>
              <a:lnSpc>
                <a:spcPct val="100000"/>
              </a:lnSpc>
            </a:pPr>
            <a:r>
              <a:rPr lang="en-US" sz="3000" dirty="0"/>
              <a:t>Classes can implement several interfaces at </a:t>
            </a:r>
            <a:r>
              <a:rPr lang="en-US" sz="3000" dirty="0" smtClean="0"/>
              <a:t>the same </a:t>
            </a:r>
            <a:r>
              <a:rPr lang="en-US" sz="3000" dirty="0"/>
              <a:t>time</a:t>
            </a:r>
            <a:endParaRPr lang="bg-BG" sz="30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smtClean="0"/>
              <a:t>Table of Contents</a:t>
            </a:r>
            <a:endParaRPr lang="bg-BG" dirty="0"/>
          </a:p>
        </p:txBody>
      </p:sp>
      <p:sp>
        <p:nvSpPr>
          <p:cNvPr id="423939" name="Rectangle 3"/>
          <p:cNvSpPr>
            <a:spLocks noGrp="1" noChangeArrowheads="1"/>
          </p:cNvSpPr>
          <p:nvPr>
            <p:ph type="body" idx="1"/>
          </p:nvPr>
        </p:nvSpPr>
        <p:spPr>
          <a:xfrm>
            <a:off x="228600" y="762000"/>
            <a:ext cx="8686800" cy="5867400"/>
          </a:xfrm>
        </p:spPr>
        <p:txBody>
          <a:bodyPr/>
          <a:lstStyle/>
          <a:p>
            <a:pPr marL="442913" indent="-442913">
              <a:lnSpc>
                <a:spcPct val="90000"/>
              </a:lnSpc>
              <a:buFontTx/>
              <a:buAutoNum type="arabicPeriod"/>
            </a:pPr>
            <a:r>
              <a:rPr lang="en-US" dirty="0"/>
              <a:t>Defining </a:t>
            </a:r>
            <a:r>
              <a:rPr lang="en-US" dirty="0" smtClean="0"/>
              <a:t>Classes</a:t>
            </a:r>
            <a:endParaRPr lang="en-US" dirty="0"/>
          </a:p>
          <a:p>
            <a:pPr marL="442913" indent="-442913">
              <a:lnSpc>
                <a:spcPct val="90000"/>
              </a:lnSpc>
              <a:buFontTx/>
              <a:buAutoNum type="arabicPeriod"/>
            </a:pPr>
            <a:r>
              <a:rPr lang="en-US" dirty="0" smtClean="0"/>
              <a:t>Classes and objects</a:t>
            </a:r>
          </a:p>
          <a:p>
            <a:pPr marL="442913" indent="-442913">
              <a:lnSpc>
                <a:spcPct val="90000"/>
              </a:lnSpc>
              <a:buFontTx/>
              <a:buAutoNum type="arabicPeriod"/>
            </a:pPr>
            <a:r>
              <a:rPr lang="en-US" dirty="0" smtClean="0"/>
              <a:t>Fields, Constants and Properties</a:t>
            </a:r>
          </a:p>
          <a:p>
            <a:pPr marL="442913" indent="-442913">
              <a:lnSpc>
                <a:spcPct val="90000"/>
              </a:lnSpc>
              <a:buFontTx/>
              <a:buAutoNum type="arabicPeriod"/>
            </a:pPr>
            <a:r>
              <a:rPr lang="en-US" dirty="0" smtClean="0"/>
              <a:t>Static Members</a:t>
            </a:r>
          </a:p>
          <a:p>
            <a:pPr marL="442913" indent="-442913">
              <a:lnSpc>
                <a:spcPct val="90000"/>
              </a:lnSpc>
              <a:buFontTx/>
              <a:buAutoNum type="arabicPeriod"/>
            </a:pPr>
            <a:r>
              <a:rPr lang="en-US" dirty="0" smtClean="0"/>
              <a:t>Methods</a:t>
            </a:r>
          </a:p>
          <a:p>
            <a:pPr marL="442913" indent="-442913">
              <a:lnSpc>
                <a:spcPct val="90000"/>
              </a:lnSpc>
              <a:buFontTx/>
              <a:buAutoNum type="arabicPeriod"/>
            </a:pPr>
            <a:r>
              <a:rPr lang="en-US" dirty="0" smtClean="0"/>
              <a:t>Constructors</a:t>
            </a:r>
            <a:endParaRPr lang="en-US" dirty="0"/>
          </a:p>
          <a:p>
            <a:pPr marL="442913" indent="-442913">
              <a:lnSpc>
                <a:spcPct val="90000"/>
              </a:lnSpc>
              <a:buFontTx/>
              <a:buAutoNum type="arabicPeriod"/>
            </a:pPr>
            <a:r>
              <a:rPr lang="en-US" smtClean="0"/>
              <a:t>Access Modifiers</a:t>
            </a:r>
            <a:endParaRPr lang="en-US" dirty="0" smtClean="0"/>
          </a:p>
        </p:txBody>
      </p:sp>
      <p:pic>
        <p:nvPicPr>
          <p:cNvPr id="94210" name="Picture 2" descr="http://www.abstractpenguin.com/blog/books.gif"/>
          <p:cNvPicPr>
            <a:picLocks noChangeAspect="1" noChangeArrowheads="1"/>
          </p:cNvPicPr>
          <p:nvPr/>
        </p:nvPicPr>
        <p:blipFill>
          <a:blip r:embed="rId3" cstate="print"/>
          <a:srcRect/>
          <a:stretch>
            <a:fillRect/>
          </a:stretch>
        </p:blipFill>
        <p:spPr bwMode="auto">
          <a:xfrm>
            <a:off x="5181600" y="3200400"/>
            <a:ext cx="3429000" cy="3429000"/>
          </a:xfrm>
          <a:prstGeom prst="rect">
            <a:avLst/>
          </a:prstGeom>
          <a:noFill/>
          <a:effectLst>
            <a:softEdge rad="63500"/>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p:txBody>
          <a:bodyPr/>
          <a:lstStyle/>
          <a:p>
            <a:r>
              <a:rPr lang="en-US" dirty="0"/>
              <a:t>What is Class?</a:t>
            </a:r>
            <a:endParaRPr lang="bg-BG" dirty="0"/>
          </a:p>
        </p:txBody>
      </p:sp>
      <p:sp>
        <p:nvSpPr>
          <p:cNvPr id="630787" name="Rectangle 3"/>
          <p:cNvSpPr>
            <a:spLocks noGrp="1" noChangeArrowheads="1"/>
          </p:cNvSpPr>
          <p:nvPr>
            <p:ph type="body" idx="1"/>
          </p:nvPr>
        </p:nvSpPr>
        <p:spPr>
          <a:noFill/>
          <a:ln/>
          <a:effectLst/>
        </p:spPr>
        <p:txBody>
          <a:bodyPr lIns="91440" tIns="45720" rIns="91440" bIns="45720"/>
          <a:lstStyle/>
          <a:p>
            <a:pPr>
              <a:lnSpc>
                <a:spcPts val="4400"/>
              </a:lnSpc>
            </a:pPr>
            <a:r>
              <a:rPr lang="en-US" dirty="0" smtClean="0"/>
              <a:t>The formal definition of </a:t>
            </a:r>
            <a:r>
              <a:rPr lang="en-US" dirty="0" smtClean="0">
                <a:solidFill>
                  <a:schemeClr val="accent5">
                    <a:lumMod val="20000"/>
                    <a:lumOff val="80000"/>
                  </a:schemeClr>
                </a:solidFill>
              </a:rPr>
              <a:t>class</a:t>
            </a:r>
            <a:r>
              <a:rPr lang="en-US" dirty="0" smtClean="0"/>
              <a:t>:</a:t>
            </a:r>
          </a:p>
          <a:p>
            <a:pPr>
              <a:lnSpc>
                <a:spcPts val="4400"/>
              </a:lnSpc>
            </a:pPr>
            <a:endParaRPr lang="en-US" dirty="0" smtClean="0"/>
          </a:p>
          <a:p>
            <a:pPr>
              <a:lnSpc>
                <a:spcPts val="4400"/>
              </a:lnSpc>
            </a:pPr>
            <a:endParaRPr lang="en-US" dirty="0" smtClean="0"/>
          </a:p>
          <a:p>
            <a:pPr>
              <a:lnSpc>
                <a:spcPts val="4400"/>
              </a:lnSpc>
            </a:pPr>
            <a:endParaRPr lang="en-US" dirty="0" smtClean="0"/>
          </a:p>
          <a:p>
            <a:pPr>
              <a:lnSpc>
                <a:spcPts val="4400"/>
              </a:lnSpc>
            </a:pPr>
            <a:endParaRPr lang="en-US" dirty="0"/>
          </a:p>
          <a:p>
            <a:pPr>
              <a:lnSpc>
                <a:spcPts val="3400"/>
              </a:lnSpc>
            </a:pPr>
            <a:r>
              <a:rPr lang="en-US" dirty="0" smtClean="0"/>
              <a:t>Classes define:</a:t>
            </a:r>
          </a:p>
          <a:p>
            <a:pPr lvl="1">
              <a:lnSpc>
                <a:spcPts val="3400"/>
              </a:lnSpc>
            </a:pPr>
            <a:r>
              <a:rPr lang="en-US" dirty="0" smtClean="0"/>
              <a:t>Set of </a:t>
            </a:r>
            <a:r>
              <a:rPr lang="en-US" dirty="0" smtClean="0">
                <a:solidFill>
                  <a:schemeClr val="accent5">
                    <a:lumMod val="20000"/>
                    <a:lumOff val="80000"/>
                  </a:schemeClr>
                </a:solidFill>
                <a:effectLst>
                  <a:outerShdw blurRad="38100" dist="38100" dir="2700000" algn="tl">
                    <a:srgbClr val="000000"/>
                  </a:outerShdw>
                </a:effectLst>
              </a:rPr>
              <a:t>attributes  </a:t>
            </a:r>
            <a:r>
              <a:rPr lang="en-US" sz="2400" dirty="0" smtClean="0"/>
              <a:t>Represented by fields and properties</a:t>
            </a:r>
          </a:p>
          <a:p>
            <a:pPr lvl="1">
              <a:lnSpc>
                <a:spcPts val="3400"/>
              </a:lnSpc>
            </a:pPr>
            <a:r>
              <a:rPr lang="en-US" dirty="0" smtClean="0"/>
              <a:t>Set of actions (</a:t>
            </a:r>
            <a:r>
              <a:rPr lang="en-US" dirty="0" smtClean="0">
                <a:solidFill>
                  <a:schemeClr val="accent5">
                    <a:lumMod val="20000"/>
                    <a:lumOff val="80000"/>
                  </a:schemeClr>
                </a:solidFill>
                <a:effectLst>
                  <a:outerShdw blurRad="38100" dist="38100" dir="2700000" algn="tl">
                    <a:srgbClr val="000000"/>
                  </a:outerShdw>
                </a:effectLst>
              </a:rPr>
              <a:t>behavior</a:t>
            </a:r>
            <a:r>
              <a:rPr lang="en-US" dirty="0" smtClean="0"/>
              <a:t>) </a:t>
            </a:r>
            <a:r>
              <a:rPr lang="en-US" sz="2400" dirty="0" smtClean="0"/>
              <a:t>Represented by methods</a:t>
            </a:r>
            <a:endParaRPr lang="en-US" dirty="0" smtClean="0"/>
          </a:p>
          <a:p>
            <a:pPr algn="r">
              <a:lnSpc>
                <a:spcPts val="4400"/>
              </a:lnSpc>
              <a:buFontTx/>
              <a:buNone/>
            </a:pPr>
            <a:endParaRPr lang="en-US" sz="2800" dirty="0" smtClean="0"/>
          </a:p>
        </p:txBody>
      </p:sp>
      <p:sp>
        <p:nvSpPr>
          <p:cNvPr id="7" name="Text Placeholder 6"/>
          <p:cNvSpPr>
            <a:spLocks noGrp="1"/>
          </p:cNvSpPr>
          <p:nvPr/>
        </p:nvSpPr>
        <p:spPr>
          <a:xfrm>
            <a:off x="838200" y="1916832"/>
            <a:ext cx="7262192" cy="251706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pPr algn="just">
              <a:lnSpc>
                <a:spcPts val="3800"/>
              </a:lnSpc>
            </a:pPr>
            <a:r>
              <a:rPr lang="en-US" sz="3200" dirty="0" smtClean="0">
                <a:solidFill>
                  <a:schemeClr val="accent5">
                    <a:lumMod val="20000"/>
                    <a:lumOff val="80000"/>
                  </a:schemeClr>
                </a:solidFill>
                <a:latin typeface="+mn-lt"/>
              </a:rPr>
              <a:t>Classes</a:t>
            </a:r>
            <a:r>
              <a:rPr lang="en-US" sz="3200" dirty="0" smtClean="0">
                <a:solidFill>
                  <a:schemeClr val="tx1">
                    <a:lumMod val="40000"/>
                    <a:lumOff val="60000"/>
                  </a:schemeClr>
                </a:solidFill>
                <a:latin typeface="+mn-lt"/>
              </a:rPr>
              <a:t> act as templates from which an instance of an object is created at run time. Classes define the properties of the object and the methods used to control the object's behavior.</a:t>
            </a:r>
            <a:endParaRPr lang="en-US" sz="3200" dirty="0">
              <a:solidFill>
                <a:schemeClr val="tx1">
                  <a:lumMod val="40000"/>
                  <a:lumOff val="60000"/>
                </a:schemeClr>
              </a:solidFill>
              <a:latin typeface="+mn-lt"/>
            </a:endParaRPr>
          </a:p>
        </p:txBody>
      </p:sp>
      <p:sp>
        <p:nvSpPr>
          <p:cNvPr id="5"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8</a:t>
            </a:fld>
            <a:endParaRPr lang="en-US" dirty="0"/>
          </a:p>
        </p:txBody>
      </p:sp>
      <p:pic>
        <p:nvPicPr>
          <p:cNvPr id="123906" name="Picture 2" descr="http://www.stanford.edu/group/SBSE/cgi-bin/home/images/stories/sbse_photos/sponsors_2008/1_google_logo.jpg"/>
          <p:cNvPicPr>
            <a:picLocks noChangeAspect="1" noChangeArrowheads="1"/>
          </p:cNvPicPr>
          <p:nvPr/>
        </p:nvPicPr>
        <p:blipFill>
          <a:blip r:embed="rId3" cstate="print"/>
          <a:srcRect t="18666" b="19999"/>
          <a:stretch>
            <a:fillRect/>
          </a:stretch>
        </p:blipFill>
        <p:spPr bwMode="auto">
          <a:xfrm>
            <a:off x="7236296" y="3933056"/>
            <a:ext cx="1440160" cy="576064"/>
          </a:xfrm>
          <a:prstGeom prst="roundRect">
            <a:avLst>
              <a:gd name="adj" fmla="val 7494"/>
            </a:avLst>
          </a:prstGeom>
          <a:noFill/>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t>Classes – Example</a:t>
            </a:r>
            <a:endParaRPr lang="bg-BG"/>
          </a:p>
        </p:txBody>
      </p:sp>
      <p:sp>
        <p:nvSpPr>
          <p:cNvPr id="621571" name="Rectangle 3"/>
          <p:cNvSpPr>
            <a:spLocks noChangeArrowheads="1"/>
          </p:cNvSpPr>
          <p:nvPr/>
        </p:nvSpPr>
        <p:spPr bwMode="auto">
          <a:xfrm>
            <a:off x="1585912" y="2644502"/>
            <a:ext cx="3810000" cy="602830"/>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algn="ct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Account</a:t>
            </a:r>
          </a:p>
        </p:txBody>
      </p:sp>
      <p:sp>
        <p:nvSpPr>
          <p:cNvPr id="621572" name="Rectangle 4"/>
          <p:cNvSpPr>
            <a:spLocks noChangeArrowheads="1"/>
          </p:cNvSpPr>
          <p:nvPr/>
        </p:nvSpPr>
        <p:spPr bwMode="auto">
          <a:xfrm>
            <a:off x="1585912" y="3250853"/>
            <a:ext cx="3810000" cy="98755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+Owner: Person</a:t>
            </a:r>
          </a:p>
          <a:p>
            <a:pPr eaLnBrk="0" hangingPunct="0">
              <a:lnSpc>
                <a:spcPts val="3000"/>
              </a:lnSpc>
              <a:spcBef>
                <a:spcPts val="0"/>
              </a:spcBef>
              <a:buClr>
                <a:schemeClr val="accent5">
                  <a:lumMod val="40000"/>
                  <a:lumOff val="60000"/>
                </a:schemeClr>
              </a:buClr>
              <a:buSzPct val="70000"/>
            </a:pP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+Ammount: double</a:t>
            </a:r>
          </a:p>
        </p:txBody>
      </p:sp>
      <p:sp>
        <p:nvSpPr>
          <p:cNvPr id="621573" name="Rectangle 5"/>
          <p:cNvSpPr>
            <a:spLocks noChangeArrowheads="1"/>
          </p:cNvSpPr>
          <p:nvPr/>
        </p:nvSpPr>
        <p:spPr bwMode="auto">
          <a:xfrm>
            <a:off x="1585912" y="4247780"/>
            <a:ext cx="3810000" cy="137227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spAutoFit/>
          </a:bodyPr>
          <a:lstStyle/>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+Suspend</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+Deposit(sum:double</a:t>
            </a:r>
            <a:r>
              <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ts val="3000"/>
              </a:lnSpc>
              <a:spcBef>
                <a:spcPts val="0"/>
              </a:spcBef>
              <a:buClr>
                <a:schemeClr val="accent5">
                  <a:lumMod val="40000"/>
                  <a:lumOff val="60000"/>
                </a:schemeClr>
              </a:buClr>
              <a:buSzPct val="70000"/>
            </a:pPr>
            <a:r>
              <a:rPr lang="en-US" sz="24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+Withdraw(sum:double)</a:t>
            </a: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621574" name="AutoShape 6"/>
          <p:cNvSpPr>
            <a:spLocks noChangeArrowheads="1"/>
          </p:cNvSpPr>
          <p:nvPr/>
        </p:nvSpPr>
        <p:spPr bwMode="auto">
          <a:xfrm>
            <a:off x="3282408" y="1600200"/>
            <a:ext cx="2057400" cy="527804"/>
          </a:xfrm>
          <a:prstGeom prst="wedgeRoundRectCallout">
            <a:avLst>
              <a:gd name="adj1" fmla="val -49790"/>
              <a:gd name="adj2" fmla="val 174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smtClean="0">
                <a:solidFill>
                  <a:srgbClr val="F7FFE7"/>
                </a:solidFill>
                <a:effectLst>
                  <a:outerShdw blurRad="38100" dist="38100" dir="2700000" algn="tl">
                    <a:srgbClr val="000000">
                      <a:alpha val="43137"/>
                    </a:srgbClr>
                  </a:outerShdw>
                </a:effectLst>
                <a:latin typeface="+mn-lt"/>
                <a:cs typeface="Consolas" pitchFamily="49" charset="0"/>
              </a:rPr>
              <a:t>Class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5" name="AutoShape 7"/>
          <p:cNvSpPr>
            <a:spLocks noChangeArrowheads="1"/>
          </p:cNvSpPr>
          <p:nvPr/>
        </p:nvSpPr>
        <p:spPr bwMode="auto">
          <a:xfrm>
            <a:off x="5776912" y="1624748"/>
            <a:ext cx="2163762" cy="1368425"/>
          </a:xfrm>
          <a:prstGeom prst="wedgeRoundRectCallout">
            <a:avLst>
              <a:gd name="adj1" fmla="val -93064"/>
              <a:gd name="adj2" fmla="val 100860"/>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Attributes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(Properties and Fields)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621576" name="AutoShape 8"/>
          <p:cNvSpPr>
            <a:spLocks noChangeArrowheads="1"/>
          </p:cNvSpPr>
          <p:nvPr/>
        </p:nvSpPr>
        <p:spPr bwMode="auto">
          <a:xfrm>
            <a:off x="5853112" y="4139348"/>
            <a:ext cx="2147888" cy="953453"/>
          </a:xfrm>
          <a:prstGeom prst="wedgeRoundRectCallout">
            <a:avLst>
              <a:gd name="adj1" fmla="val -96242"/>
              <a:gd name="adj2" fmla="val -7382"/>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Operations</a:t>
            </a:r>
          </a:p>
          <a:p>
            <a:pPr algn="ctr" eaLnBrk="0" hangingPunct="0">
              <a:lnSpc>
                <a:spcPts val="3000"/>
              </a:lnSpc>
              <a:spcBef>
                <a:spcPts val="0"/>
              </a:spcBef>
              <a:buClr>
                <a:schemeClr val="accent5">
                  <a:lumMod val="40000"/>
                  <a:lumOff val="60000"/>
                </a:schemeClr>
              </a:buClr>
              <a:buSzPct val="70000"/>
            </a:pPr>
            <a:r>
              <a:rPr lang="en-US" sz="2800" b="1">
                <a:solidFill>
                  <a:srgbClr val="F7FFE7"/>
                </a:solidFill>
                <a:effectLst>
                  <a:outerShdw blurRad="38100" dist="38100" dir="2700000" algn="tl">
                    <a:srgbClr val="000000">
                      <a:alpha val="43137"/>
                    </a:srgbClr>
                  </a:outerShdw>
                </a:effectLst>
                <a:latin typeface="+mn-lt"/>
                <a:cs typeface="Consolas" pitchFamily="49" charset="0"/>
              </a:rPr>
              <a:t>(Methods)</a:t>
            </a:r>
            <a:endParaRPr lang="bg-BG" sz="2800" b="1">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9" name="Slide Number Placeholder 3"/>
          <p:cNvSpPr>
            <a:spLocks noGrp="1"/>
          </p:cNvSpPr>
          <p:nvPr>
            <p:ph type="sldNum" sz="quarter" idx="10"/>
          </p:nvPr>
        </p:nvSpPr>
        <p:spPr>
          <a:xfrm>
            <a:off x="8610600" y="6553200"/>
            <a:ext cx="457200" cy="228600"/>
          </a:xfrm>
        </p:spPr>
        <p:txBody>
          <a:bodyPr/>
          <a:lstStyle/>
          <a:p>
            <a:pPr>
              <a:defRPr/>
            </a:pPr>
            <a:fld id="{58452FF4-89E3-4D1B-9927-2DBDC00E58D7}" type="slidenum">
              <a:rPr lang="en-US" smtClean="0"/>
              <a:pPr>
                <a:defRPr/>
              </a:pPr>
              <a:t>9</a:t>
            </a:fld>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4549</TotalTime>
  <Words>3810</Words>
  <Application>Microsoft Office PowerPoint</Application>
  <PresentationFormat>On-screen Show (4:3)</PresentationFormat>
  <Paragraphs>719</Paragraphs>
  <Slides>68</Slides>
  <Notes>32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Telerik Master Template</vt:lpstr>
      <vt:lpstr>Object-Oriented Programming with C#</vt:lpstr>
      <vt:lpstr>Note: Important</vt:lpstr>
      <vt:lpstr>Slide 3</vt:lpstr>
      <vt:lpstr>Important about array</vt:lpstr>
      <vt:lpstr>Slide 5</vt:lpstr>
      <vt:lpstr>Slide 6</vt:lpstr>
      <vt:lpstr>Table of Contents</vt:lpstr>
      <vt:lpstr>What is Class?</vt:lpstr>
      <vt:lpstr>Classes – Example</vt:lpstr>
      <vt:lpstr> Classes and Objects</vt:lpstr>
      <vt:lpstr>Objects</vt:lpstr>
      <vt:lpstr>Objects – Example</vt:lpstr>
      <vt:lpstr>Declaring Objects</vt:lpstr>
      <vt:lpstr>Classes in C# – Examples</vt:lpstr>
      <vt:lpstr>Classes and their members</vt:lpstr>
      <vt:lpstr>Classes and Their Members</vt:lpstr>
      <vt:lpstr>Simple Class Definition</vt:lpstr>
      <vt:lpstr>Simple Class Definition (2)</vt:lpstr>
      <vt:lpstr>Fields</vt:lpstr>
      <vt:lpstr>Defining Fields</vt:lpstr>
      <vt:lpstr>Constants</vt:lpstr>
      <vt:lpstr>Slide 22</vt:lpstr>
      <vt:lpstr>Read-Only Fields</vt:lpstr>
      <vt:lpstr>Slide 24</vt:lpstr>
      <vt:lpstr>What ?Properties</vt:lpstr>
      <vt:lpstr>Properties</vt:lpstr>
      <vt:lpstr>Defining Properties in C#</vt:lpstr>
      <vt:lpstr>Defining Properties – Example</vt:lpstr>
      <vt:lpstr>Static Members</vt:lpstr>
      <vt:lpstr>Instance and Static Members</vt:lpstr>
      <vt:lpstr>Instance and Static Members – Examples</vt:lpstr>
      <vt:lpstr>Static Members</vt:lpstr>
      <vt:lpstr>Static vs. Non-Static</vt:lpstr>
      <vt:lpstr>Static Members – Example</vt:lpstr>
      <vt:lpstr>Static Members – Example (2)</vt:lpstr>
      <vt:lpstr>Methods</vt:lpstr>
      <vt:lpstr>Instance Methods</vt:lpstr>
      <vt:lpstr>Calling Instance Methods –  Examples</vt:lpstr>
      <vt:lpstr>Static Methods</vt:lpstr>
      <vt:lpstr>Calling Static Methods – Examples</vt:lpstr>
      <vt:lpstr>Constructors</vt:lpstr>
      <vt:lpstr>What is Constructor?</vt:lpstr>
      <vt:lpstr>Slide 43</vt:lpstr>
      <vt:lpstr>Classified in 5 types</vt:lpstr>
      <vt:lpstr>Default Constructor </vt:lpstr>
      <vt:lpstr>Default Constructor</vt:lpstr>
      <vt:lpstr>Parameterized Constructor</vt:lpstr>
      <vt:lpstr>Parameterized Constructors </vt:lpstr>
      <vt:lpstr>Copy Constructor</vt:lpstr>
      <vt:lpstr>Copy Constructor</vt:lpstr>
      <vt:lpstr>Private Constructor</vt:lpstr>
      <vt:lpstr>Static constructor</vt:lpstr>
      <vt:lpstr>Slide 53</vt:lpstr>
      <vt:lpstr>Some unique points</vt:lpstr>
      <vt:lpstr>Destructors</vt:lpstr>
      <vt:lpstr>Slide 56</vt:lpstr>
      <vt:lpstr>Unique points</vt:lpstr>
      <vt:lpstr>Class Definition and Members: summary</vt:lpstr>
      <vt:lpstr>Defining Classes</vt:lpstr>
      <vt:lpstr>Task: Define Class Dog</vt:lpstr>
      <vt:lpstr>Defining Class Dog – Example</vt:lpstr>
      <vt:lpstr>Defining Class Dog – Example (2)</vt:lpstr>
      <vt:lpstr>Using Classes and Objects</vt:lpstr>
      <vt:lpstr>Using Classes</vt:lpstr>
      <vt:lpstr>Task: Dog Meeting</vt:lpstr>
      <vt:lpstr>Dog Meeting – Example</vt:lpstr>
      <vt:lpstr>Table of Contents</vt:lpstr>
      <vt:lpstr>OOP and .NET</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Language Overview (Part II)</dc:title>
  <dc:creator>Svetlin Nakov</dc:creator>
  <cp:lastModifiedBy>Vrunda</cp:lastModifiedBy>
  <cp:revision>322</cp:revision>
  <dcterms:created xsi:type="dcterms:W3CDTF">2007-12-08T16:03:35Z</dcterms:created>
  <dcterms:modified xsi:type="dcterms:W3CDTF">2016-01-20T06:53:37Z</dcterms:modified>
</cp:coreProperties>
</file>