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handoutMasterIdLst>
    <p:handoutMasterId r:id="rId47"/>
  </p:handoutMasterIdLst>
  <p:sldIdLst>
    <p:sldId id="320" r:id="rId2"/>
    <p:sldId id="327" r:id="rId3"/>
    <p:sldId id="326"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439" r:id="rId27"/>
    <p:sldId id="431" r:id="rId28"/>
    <p:sldId id="432" r:id="rId29"/>
    <p:sldId id="433" r:id="rId30"/>
    <p:sldId id="434" r:id="rId31"/>
    <p:sldId id="436" r:id="rId32"/>
    <p:sldId id="437" r:id="rId33"/>
    <p:sldId id="440" r:id="rId34"/>
    <p:sldId id="441" r:id="rId35"/>
    <p:sldId id="442" r:id="rId36"/>
    <p:sldId id="443" r:id="rId37"/>
    <p:sldId id="435" r:id="rId38"/>
    <p:sldId id="444" r:id="rId39"/>
    <p:sldId id="354" r:id="rId40"/>
    <p:sldId id="355" r:id="rId41"/>
    <p:sldId id="356" r:id="rId42"/>
    <p:sldId id="357" r:id="rId43"/>
    <p:sldId id="358" r:id="rId44"/>
    <p:sldId id="359" r:id="rId45"/>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E8FFC8"/>
    <a:srgbClr val="FAF7C8"/>
    <a:srgbClr val="FAF8C8"/>
    <a:srgbClr val="F5FFC2"/>
    <a:srgbClr val="EBFFD2"/>
    <a:srgbClr val="EBFFDC"/>
    <a:srgbClr val="FAF8BE"/>
    <a:srgbClr val="FAF8D2"/>
    <a:srgbClr val="8CF4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autoAdjust="0"/>
  </p:normalViewPr>
  <p:slideViewPr>
    <p:cSldViewPr>
      <p:cViewPr>
        <p:scale>
          <a:sx n="70" d="100"/>
          <a:sy n="70"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1/30/2016</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203635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1/30/2016</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3688570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C# Language</a:t>
            </a:r>
            <a:endParaRPr lang="en-US" dirty="0"/>
          </a:p>
        </p:txBody>
      </p:sp>
      <p:sp>
        <p:nvSpPr>
          <p:cNvPr id="3" name="Subtitle 2"/>
          <p:cNvSpPr>
            <a:spLocks noGrp="1"/>
          </p:cNvSpPr>
          <p:nvPr>
            <p:ph type="subTitle" idx="1"/>
          </p:nvPr>
        </p:nvSpPr>
        <p:spPr>
          <a:xfrm>
            <a:off x="928662" y="2857496"/>
            <a:ext cx="7758138" cy="954880"/>
          </a:xfrm>
        </p:spPr>
        <p:txBody>
          <a:bodyPr/>
          <a:lstStyle/>
          <a:p>
            <a:r>
              <a:rPr lang="en-US" dirty="0" smtClean="0"/>
              <a:t>Creating and Using Objects, Exceptions, Strings</a:t>
            </a:r>
            <a:endParaRPr lang="en-US" dirty="0"/>
          </a:p>
        </p:txBody>
      </p:sp>
      <p:pic>
        <p:nvPicPr>
          <p:cNvPr id="7" name="Picture 2" descr="http://newsimg.bbc.co.uk/media/images/39338000/jpg/_39338782_newplanets_203.jpg"/>
          <p:cNvPicPr>
            <a:picLocks noChangeAspect="1" noChangeArrowheads="1"/>
          </p:cNvPicPr>
          <p:nvPr/>
        </p:nvPicPr>
        <p:blipFill>
          <a:blip r:embed="rId2"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90000"/>
              </a:lnSpc>
              <a:spcBef>
                <a:spcPct val="35000"/>
              </a:spcBef>
            </a:pPr>
            <a:r>
              <a:rPr lang="en-US" dirty="0"/>
              <a:t>Example of classes:</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r>
              <a:rPr lang="en-US" dirty="0"/>
              <a:t>An instance of a class or structure can be defined like any other variable:</a:t>
            </a:r>
          </a:p>
          <a:p>
            <a:endParaRPr lang="en-US" dirty="0" smtClean="0"/>
          </a:p>
          <a:p>
            <a:endParaRPr lang="en-US" dirty="0" smtClean="0"/>
          </a:p>
          <a:p>
            <a:endParaRPr lang="en-US" dirty="0" smtClean="0"/>
          </a:p>
          <a:p>
            <a:pPr>
              <a:spcBef>
                <a:spcPts val="18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ts val="4000"/>
              </a:lnSpc>
            </a:pPr>
            <a:r>
              <a:rPr lang="en-US" dirty="0"/>
              <a:t>Fields are data members of a class</a:t>
            </a:r>
          </a:p>
          <a:p>
            <a:pPr>
              <a:lnSpc>
                <a:spcPts val="4000"/>
              </a:lnSpc>
            </a:pPr>
            <a:r>
              <a:rPr lang="en-US" dirty="0"/>
              <a:t>Can be variables and constants</a:t>
            </a:r>
          </a:p>
          <a:p>
            <a:pPr>
              <a:lnSpc>
                <a:spcPts val="4000"/>
              </a:lnSpc>
            </a:pPr>
            <a:r>
              <a:rPr lang="en-US" dirty="0"/>
              <a:t>Accessing a field doesn’t </a:t>
            </a:r>
            <a:r>
              <a:rPr lang="en-US" dirty="0" smtClean="0"/>
              <a:t>invoke any </a:t>
            </a:r>
            <a:r>
              <a:rPr lang="en-US" dirty="0"/>
              <a:t>actions of the object</a:t>
            </a:r>
          </a:p>
          <a:p>
            <a:pPr>
              <a:lnSpc>
                <a:spcPts val="4000"/>
              </a:lnSpc>
            </a:pPr>
            <a:r>
              <a:rPr lang="en-US" dirty="0"/>
              <a:t>Example:</a:t>
            </a:r>
          </a:p>
          <a:p>
            <a:pPr lvl="1">
              <a:lnSpc>
                <a:spcPts val="4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400800" y="4114800"/>
            <a:ext cx="2362200" cy="2362200"/>
          </a:xfrm>
          <a:prstGeom prst="roundRect">
            <a:avLst>
              <a:gd name="adj" fmla="val 39524"/>
            </a:avLst>
          </a:prstGeom>
          <a:noFill/>
          <a:effectLst>
            <a:softEdge rad="1270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r>
              <a:rPr lang="en-US" dirty="0"/>
              <a:t>Constant fields can be only read</a:t>
            </a:r>
          </a:p>
          <a:p>
            <a:r>
              <a:rPr lang="en-US" dirty="0"/>
              <a:t>Variable fields can be read and modified</a:t>
            </a:r>
          </a:p>
          <a:p>
            <a:r>
              <a:rPr lang="en-US" dirty="0"/>
              <a:t>Usually properties are used instead of </a:t>
            </a:r>
            <a:r>
              <a:rPr lang="en-US" dirty="0" smtClean="0"/>
              <a:t>directly accessing variable </a:t>
            </a:r>
            <a:r>
              <a:rPr lang="en-US" dirty="0"/>
              <a:t>fields</a:t>
            </a:r>
          </a:p>
          <a:p>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r>
              <a:rPr lang="en-US" dirty="0"/>
              <a:t>Properties look like fields (have name and type), but they can contain code, executed when they are accessed </a:t>
            </a:r>
          </a:p>
          <a:p>
            <a:r>
              <a:rPr lang="en-US" dirty="0"/>
              <a:t>Usually used to control access to data </a:t>
            </a:r>
            <a:br>
              <a:rPr lang="en-US" dirty="0"/>
            </a:br>
            <a:r>
              <a:rPr lang="en-US" dirty="0"/>
              <a:t>fields (wrappers), but can </a:t>
            </a:r>
            <a:r>
              <a:rPr lang="en-US" dirty="0" smtClean="0"/>
              <a:t>contain more </a:t>
            </a:r>
            <a:r>
              <a:rPr lang="en-US" dirty="0"/>
              <a:t>complex logic </a:t>
            </a:r>
          </a:p>
          <a:p>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effectLst>
                  <a:outerShdw blurRad="38100" dist="38100" dir="2700000" algn="tl">
                    <a:srgbClr val="000000"/>
                  </a:outerShdw>
                </a:effectLst>
              </a:rPr>
              <a:t>accessors</a:t>
            </a:r>
            <a:endParaRPr lang="en-US" sz="3000" dirty="0">
              <a:solidFill>
                <a:schemeClr val="accent5">
                  <a:lumMod val="20000"/>
                  <a:lumOff val="80000"/>
                </a:schemeClr>
              </a:solidFill>
            </a:endParaRPr>
          </a:p>
          <a:p>
            <a:pPr lvl="1"/>
            <a:r>
              <a:rPr lang="en-US" sz="2800" dirty="0">
                <a:solidFill>
                  <a:schemeClr val="accent5">
                    <a:lumMod val="20000"/>
                    <a:lumOff val="80000"/>
                  </a:schemeClr>
                </a:solidFill>
                <a:effectLst>
                  <a:outerShdw blurRad="38100" dist="38100" dir="2700000" algn="tl">
                    <a:srgbClr val="000000"/>
                  </a:outerShdw>
                </a:effectLst>
              </a:rPr>
              <a:t>get</a:t>
            </a:r>
            <a:r>
              <a:rPr lang="en-US" sz="2800" dirty="0"/>
              <a:t> for reading </a:t>
            </a:r>
            <a:r>
              <a:rPr lang="en-US" sz="2800" dirty="0" smtClean="0"/>
              <a:t>their </a:t>
            </a:r>
            <a:r>
              <a:rPr lang="en-US" sz="2800" dirty="0"/>
              <a:t>value</a:t>
            </a:r>
          </a:p>
          <a:p>
            <a:pPr lvl="1"/>
            <a:r>
              <a:rPr lang="en-US" sz="2800" dirty="0">
                <a:solidFill>
                  <a:schemeClr val="accent5">
                    <a:lumMod val="20000"/>
                    <a:lumOff val="80000"/>
                  </a:schemeClr>
                </a:solidFill>
                <a:effectLst>
                  <a:outerShdw blurRad="38100" dist="38100" dir="2700000" algn="tl">
                    <a:srgbClr val="000000"/>
                  </a:outerShdw>
                </a:effectLst>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r>
              <a:rPr lang="en-US" dirty="0"/>
              <a:t>According to the implemented </a:t>
            </a:r>
            <a:r>
              <a:rPr lang="en-US" dirty="0" smtClean="0"/>
              <a:t>accessors </a:t>
            </a:r>
            <a:r>
              <a:rPr lang="en-US" dirty="0"/>
              <a:t>properties can be:</a:t>
            </a:r>
          </a:p>
          <a:p>
            <a:pPr lvl="1"/>
            <a:r>
              <a:rPr lang="en-US" dirty="0"/>
              <a:t>Read-only (</a:t>
            </a:r>
            <a:r>
              <a:rPr lang="en-US" dirty="0">
                <a:solidFill>
                  <a:schemeClr val="accent5">
                    <a:lumMod val="20000"/>
                    <a:lumOff val="80000"/>
                  </a:schemeClr>
                </a:solidFill>
                <a:effectLst>
                  <a:outerShdw blurRad="38100" dist="38100" dir="2700000" algn="tl">
                    <a:srgbClr val="000000"/>
                  </a:outerShdw>
                </a:effectLst>
              </a:rPr>
              <a:t>get</a:t>
            </a:r>
            <a:r>
              <a:rPr lang="en-US" dirty="0"/>
              <a:t> accessor only)</a:t>
            </a:r>
          </a:p>
          <a:p>
            <a:pPr lvl="1"/>
            <a:r>
              <a:rPr lang="en-US" dirty="0"/>
              <a:t>Read and write (both </a:t>
            </a:r>
            <a:r>
              <a:rPr lang="en-US" dirty="0">
                <a:solidFill>
                  <a:schemeClr val="accent5">
                    <a:lumMod val="20000"/>
                    <a:lumOff val="80000"/>
                  </a:schemeClr>
                </a:solidFill>
                <a:effectLst>
                  <a:outerShdw blurRad="38100" dist="38100" dir="2700000" algn="tl">
                    <a:srgbClr val="000000"/>
                  </a:outerShdw>
                </a:effectLst>
              </a:rPr>
              <a:t>get</a:t>
            </a:r>
            <a:r>
              <a:rPr lang="en-US" dirty="0"/>
              <a:t> and </a:t>
            </a:r>
            <a:r>
              <a:rPr lang="en-US" dirty="0">
                <a:solidFill>
                  <a:schemeClr val="accent5">
                    <a:lumMod val="20000"/>
                    <a:lumOff val="80000"/>
                  </a:schemeClr>
                </a:solidFill>
                <a:effectLst>
                  <a:outerShdw blurRad="38100" dist="38100" dir="2700000" algn="tl">
                    <a:srgbClr val="000000"/>
                  </a:outerShdw>
                </a:effectLst>
              </a:rPr>
              <a:t>set</a:t>
            </a:r>
            <a:r>
              <a:rPr lang="en-US" dirty="0"/>
              <a:t> </a:t>
            </a:r>
            <a:r>
              <a:rPr lang="en-US" dirty="0" smtClean="0"/>
              <a:t>accessors)</a:t>
            </a:r>
            <a:endParaRPr lang="en-US" dirty="0"/>
          </a:p>
          <a:p>
            <a:pPr lvl="1"/>
            <a:r>
              <a:rPr lang="en-US" dirty="0"/>
              <a:t>Write-only (</a:t>
            </a:r>
            <a:r>
              <a:rPr lang="en-US" dirty="0">
                <a:solidFill>
                  <a:schemeClr val="accent5">
                    <a:lumMod val="20000"/>
                    <a:lumOff val="80000"/>
                  </a:schemeClr>
                </a:solidFill>
                <a:effectLst>
                  <a:outerShdw blurRad="38100" dist="38100" dir="2700000" algn="tl">
                    <a:srgbClr val="000000"/>
                  </a:outerShdw>
                </a:effectLst>
              </a:rPr>
              <a:t>set</a:t>
            </a:r>
            <a:r>
              <a:rPr lang="en-US" dirty="0"/>
              <a:t> accessor only)</a:t>
            </a:r>
          </a:p>
          <a:p>
            <a:r>
              <a:rPr lang="en-US" dirty="0"/>
              <a:t>Example of </a:t>
            </a:r>
            <a:r>
              <a:rPr lang="en-US" dirty="0" smtClean="0"/>
              <a:t>read-only property</a:t>
            </a:r>
            <a:r>
              <a:rPr lang="en-US" dirty="0"/>
              <a:t>: </a:t>
            </a:r>
          </a:p>
          <a:p>
            <a:pPr lvl="1"/>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6979921" y="3962400"/>
            <a:ext cx="1706880" cy="2438400"/>
          </a:xfrm>
          <a:prstGeom prst="roundRect">
            <a:avLst>
              <a:gd name="adj" fmla="val 10208"/>
            </a:avLst>
          </a:prstGeom>
          <a:noFill/>
          <a:effectLst>
            <a:softEdge rad="127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r>
              <a:rPr lang="en-US" dirty="0"/>
              <a:t>Fields, properties and methods can be:</a:t>
            </a:r>
          </a:p>
          <a:p>
            <a:pPr lvl="1"/>
            <a:r>
              <a:rPr lang="en-US" dirty="0"/>
              <a:t>Instance (or object members)</a:t>
            </a:r>
          </a:p>
          <a:p>
            <a:pPr lvl="1"/>
            <a:r>
              <a:rPr lang="en-US" dirty="0"/>
              <a:t>Static (or class members)</a:t>
            </a:r>
          </a:p>
          <a:p>
            <a:r>
              <a:rPr lang="en-US" dirty="0"/>
              <a:t>Instance members are specific for each </a:t>
            </a:r>
            <a:r>
              <a:rPr lang="en-US" dirty="0" smtClean="0"/>
              <a:t>object</a:t>
            </a:r>
          </a:p>
          <a:p>
            <a:pPr lvl="1"/>
            <a:r>
              <a:rPr lang="en-US" dirty="0" smtClean="0"/>
              <a:t>Example: different dogs have different name</a:t>
            </a:r>
            <a:endParaRPr lang="en-US" dirty="0"/>
          </a:p>
          <a:p>
            <a:r>
              <a:rPr lang="en-US" dirty="0"/>
              <a:t>Static members are common for all instances of a </a:t>
            </a:r>
            <a:r>
              <a:rPr lang="en-US" dirty="0" smtClean="0"/>
              <a:t>class</a:t>
            </a:r>
          </a:p>
          <a:p>
            <a:pPr lvl="1"/>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tabLst/>
            </a:pPr>
            <a:r>
              <a:rPr lang="en-US" dirty="0"/>
              <a:t>Example of instance </a:t>
            </a:r>
            <a:r>
              <a:rPr lang="en-US" dirty="0" smtClean="0"/>
              <a:t>member</a:t>
            </a:r>
          </a:p>
          <a:p>
            <a:pPr marL="712788" lvl="1" indent="-350838" defTabSz="893763"/>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r>
              <a:rPr lang="en-US" dirty="0"/>
              <a:t>Each string object has different length</a:t>
            </a:r>
          </a:p>
          <a:p>
            <a:pPr marL="361950" indent="-361950" defTabSz="893763">
              <a:tabLst/>
            </a:pPr>
            <a:r>
              <a:rPr lang="en-US" dirty="0" smtClean="0"/>
              <a:t>Example of static member</a:t>
            </a:r>
            <a:endParaRPr lang="en-US" dirty="0"/>
          </a:p>
          <a:p>
            <a:pPr marL="712788" lvl="1" indent="-350838" defTabSz="893763"/>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r>
              <a:rPr lang="en-US" dirty="0"/>
              <a:t>The console is only one (global for the program)</a:t>
            </a:r>
          </a:p>
          <a:p>
            <a:pPr marL="984250" lvl="2" indent="-271463" defTabSz="893763"/>
            <a:r>
              <a:rPr lang="en-US" dirty="0"/>
              <a:t>Reading from the console does not require to create an instance of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r>
              <a:rPr lang="en-US" dirty="0"/>
              <a:t>Methods manipulate the data of the object </a:t>
            </a:r>
            <a:r>
              <a:rPr lang="en-US" dirty="0" smtClean="0"/>
              <a:t>to which they belong or </a:t>
            </a:r>
            <a:r>
              <a:rPr lang="en-US" dirty="0"/>
              <a:t>perform </a:t>
            </a:r>
            <a:r>
              <a:rPr lang="en-US" dirty="0" smtClean="0"/>
              <a:t>other </a:t>
            </a:r>
            <a:r>
              <a:rPr lang="en-US" dirty="0"/>
              <a:t>tasks</a:t>
            </a:r>
          </a:p>
          <a:p>
            <a:r>
              <a:rPr lang="en-US" dirty="0"/>
              <a:t>Examples:</a:t>
            </a:r>
          </a:p>
          <a:p>
            <a:pPr marL="788988" lvl="1" indent="-331788"/>
            <a:r>
              <a:rPr lang="en-US" noProof="1">
                <a:solidFill>
                  <a:schemeClr val="accent5">
                    <a:lumMod val="20000"/>
                    <a:lumOff val="80000"/>
                  </a:schemeClr>
                </a:solidFill>
                <a:latin typeface="Consolas" pitchFamily="49" charset="0"/>
                <a:cs typeface="Consolas" pitchFamily="49" charset="0"/>
              </a:rPr>
              <a:t>Console.WriteLine(…)</a:t>
            </a:r>
          </a:p>
          <a:p>
            <a:pPr marL="788988" lvl="1" indent="-331788"/>
            <a:r>
              <a:rPr lang="en-US" noProof="1">
                <a:solidFill>
                  <a:schemeClr val="accent5">
                    <a:lumMod val="20000"/>
                    <a:lumOff val="80000"/>
                  </a:schemeClr>
                </a:solidFill>
                <a:latin typeface="Consolas" pitchFamily="49" charset="0"/>
                <a:cs typeface="Consolas" pitchFamily="49" charset="0"/>
              </a:rPr>
              <a:t>Console.ReadLine()</a:t>
            </a:r>
          </a:p>
          <a:p>
            <a:pPr marL="788988" lvl="1" indent="-331788"/>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buFont typeface="+mj-lt"/>
              <a:buAutoNum type="arabicPeriod"/>
              <a:tabLst/>
            </a:pPr>
            <a:r>
              <a:rPr lang="en-US" dirty="0" smtClean="0"/>
              <a:t>Creating and Using Objects</a:t>
            </a:r>
            <a:endParaRPr lang="en-US" sz="3000" dirty="0" smtClean="0"/>
          </a:p>
          <a:p>
            <a:pPr marL="361950" indent="-361950">
              <a:buFont typeface="+mj-lt"/>
              <a:buAutoNum type="arabicPeriod"/>
              <a:tabLst/>
            </a:pPr>
            <a:r>
              <a:rPr lang="en-US" dirty="0" smtClean="0"/>
              <a:t>Exceptions Handling</a:t>
            </a:r>
          </a:p>
          <a:p>
            <a:pPr marL="361950" indent="-361950">
              <a:buFont typeface="+mj-lt"/>
              <a:buAutoNum type="arabicPeriod"/>
              <a:tabLst/>
            </a:pPr>
            <a:r>
              <a:rPr lang="en-US" dirty="0" smtClean="0"/>
              <a:t>Strings and Text Processing</a:t>
            </a:r>
          </a:p>
          <a:p>
            <a:pPr marL="361950" indent="-361950">
              <a:buFont typeface="+mj-lt"/>
              <a:buAutoNum type="arabicPeriod"/>
              <a:tabLst/>
            </a:pPr>
            <a:r>
              <a:rPr lang="en-US" dirty="0" smtClean="0"/>
              <a:t>Collection (same as VB.NET)</a:t>
            </a:r>
          </a:p>
          <a:p>
            <a:pPr marL="361950" indent="-361950">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3" descr="C:\Trash\books3.jpg"/>
          <p:cNvPicPr>
            <a:picLocks noChangeAspect="1" noChangeArrowheads="1"/>
          </p:cNvPicPr>
          <p:nvPr/>
        </p:nvPicPr>
        <p:blipFill>
          <a:blip r:embed="rId2" cstate="print"/>
          <a:srcRect/>
          <a:stretch>
            <a:fillRect/>
          </a:stretch>
        </p:blipFill>
        <p:spPr bwMode="auto">
          <a:xfrm>
            <a:off x="6019800" y="1295400"/>
            <a:ext cx="2606096" cy="350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r>
              <a:rPr lang="en-US" dirty="0" smtClean="0"/>
              <a:t>Instance methods manipulate </a:t>
            </a:r>
            <a:r>
              <a:rPr lang="en-US" dirty="0"/>
              <a:t>the data of a specified object or perform any other tasks</a:t>
            </a:r>
          </a:p>
          <a:p>
            <a:pPr lvl="1"/>
            <a:r>
              <a:rPr lang="en-US" dirty="0"/>
              <a:t>If a value is returned, it depends on the </a:t>
            </a:r>
            <a:r>
              <a:rPr lang="en-US" dirty="0" smtClean="0"/>
              <a:t>particular class instance</a:t>
            </a:r>
            <a:endParaRPr lang="en-US" dirty="0"/>
          </a:p>
          <a:p>
            <a:r>
              <a:rPr lang="en-US" dirty="0"/>
              <a:t>Syntax:</a:t>
            </a:r>
          </a:p>
          <a:p>
            <a:pPr lvl="1"/>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ts val="4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ts val="4000"/>
              </a:lnSpc>
            </a:pPr>
            <a:endParaRPr lang="en-US" dirty="0"/>
          </a:p>
          <a:p>
            <a:pPr>
              <a:lnSpc>
                <a:spcPts val="4000"/>
              </a:lnSpc>
            </a:pPr>
            <a:endParaRPr lang="en-US" dirty="0"/>
          </a:p>
          <a:p>
            <a:pPr>
              <a:lnSpc>
                <a:spcPts val="4000"/>
              </a:lnSpc>
            </a:pPr>
            <a:endParaRPr lang="en-US" dirty="0"/>
          </a:p>
          <a:p>
            <a:pPr>
              <a:lnSpc>
                <a:spcPts val="4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r>
              <a:rPr lang="en-US" dirty="0" smtClean="0"/>
              <a:t>Static methods are common </a:t>
            </a:r>
            <a:r>
              <a:rPr lang="en-US" dirty="0"/>
              <a:t>for all instances of a </a:t>
            </a:r>
            <a:r>
              <a:rPr lang="en-US" dirty="0" smtClean="0"/>
              <a:t>class (shared between all instances)</a:t>
            </a:r>
            <a:endParaRPr lang="en-US" dirty="0"/>
          </a:p>
          <a:p>
            <a:pPr lvl="1"/>
            <a:r>
              <a:rPr lang="en-US" dirty="0"/>
              <a:t>Returned value depends only on the </a:t>
            </a:r>
            <a:r>
              <a:rPr lang="en-US" dirty="0" smtClean="0"/>
              <a:t>passed parameters</a:t>
            </a:r>
          </a:p>
          <a:p>
            <a:pPr lvl="1"/>
            <a:r>
              <a:rPr lang="en-US" dirty="0" smtClean="0"/>
              <a:t>No particular class instance is available</a:t>
            </a:r>
            <a:endParaRPr lang="en-US" dirty="0"/>
          </a:p>
          <a:p>
            <a:r>
              <a:rPr lang="en-US" dirty="0"/>
              <a:t>Syntax:</a:t>
            </a:r>
          </a:p>
          <a:p>
            <a:pPr lvl="1"/>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713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lnSpc>
                <a:spcPct val="105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05400" y="3352800"/>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2988"/>
              <a:gd name="adj2" fmla="val 27678"/>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r>
              <a:rPr lang="en-US" dirty="0"/>
              <a:t>Executed </a:t>
            </a:r>
            <a:r>
              <a:rPr lang="en-US" dirty="0" smtClean="0"/>
              <a:t>when </a:t>
            </a:r>
            <a:r>
              <a:rPr lang="en-US" dirty="0"/>
              <a:t>an object of a given type is </a:t>
            </a:r>
            <a:r>
              <a:rPr lang="en-US" dirty="0" smtClean="0"/>
              <a:t>being created</a:t>
            </a:r>
            <a:endParaRPr lang="en-US" dirty="0"/>
          </a:p>
          <a:p>
            <a:pPr lvl="1"/>
            <a:r>
              <a:rPr lang="en-US" dirty="0"/>
              <a:t>Have the same name as the </a:t>
            </a:r>
            <a:r>
              <a:rPr lang="en-US" dirty="0" smtClean="0"/>
              <a:t>class that holds them</a:t>
            </a:r>
            <a:endParaRPr lang="en-US" dirty="0"/>
          </a:p>
          <a:p>
            <a:pPr lvl="1"/>
            <a:r>
              <a:rPr lang="en-US" dirty="0" smtClean="0"/>
              <a:t>Do not </a:t>
            </a:r>
            <a:r>
              <a:rPr lang="en-US" dirty="0"/>
              <a:t>return a value</a:t>
            </a:r>
          </a:p>
          <a:p>
            <a:r>
              <a:rPr lang="en-US" dirty="0"/>
              <a:t>A class may have several constructors with different </a:t>
            </a:r>
            <a:r>
              <a:rPr lang="en-US" dirty="0" smtClean="0"/>
              <a:t>set of parameters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9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90000"/>
              </a:lnSpc>
            </a:pPr>
            <a:endParaRPr lang="en-US" dirty="0"/>
          </a:p>
          <a:p>
            <a:pPr>
              <a:lnSpc>
                <a:spcPct val="90000"/>
              </a:lnSpc>
              <a:spcBef>
                <a:spcPts val="1200"/>
              </a:spcBef>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US" dirty="0"/>
          </a:p>
        </p:txBody>
      </p:sp>
      <p:sp>
        <p:nvSpPr>
          <p:cNvPr id="3" name="Content Placeholder 2"/>
          <p:cNvSpPr>
            <a:spLocks noGrp="1"/>
          </p:cNvSpPr>
          <p:nvPr>
            <p:ph idx="1"/>
          </p:nvPr>
        </p:nvSpPr>
        <p:spPr/>
        <p:txBody>
          <a:bodyPr/>
          <a:lstStyle/>
          <a:p>
            <a:r>
              <a:rPr lang="en-US" dirty="0" smtClean="0"/>
              <a:t>Using constructor overloading, any numbers of constructor can be defined for the same class</a:t>
            </a:r>
          </a:p>
          <a:p>
            <a:r>
              <a:rPr lang="en-US" dirty="0" smtClean="0"/>
              <a:t>But ensure that each constructor must have different number and type of parameter de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Classified in 5 types</a:t>
            </a:r>
            <a:endParaRPr lang="en-US" dirty="0"/>
          </a:p>
        </p:txBody>
      </p:sp>
      <p:sp>
        <p:nvSpPr>
          <p:cNvPr id="3" name="Content Placeholder 2"/>
          <p:cNvSpPr>
            <a:spLocks noGrp="1"/>
          </p:cNvSpPr>
          <p:nvPr>
            <p:ph idx="1"/>
          </p:nvPr>
        </p:nvSpPr>
        <p:spPr/>
        <p:txBody>
          <a:bodyPr/>
          <a:lstStyle/>
          <a:p>
            <a:r>
              <a:rPr lang="en-US" dirty="0" smtClean="0"/>
              <a:t>1) Default Constructor</a:t>
            </a:r>
          </a:p>
          <a:p>
            <a:pPr lvl="0"/>
            <a:r>
              <a:rPr lang="en-US" dirty="0" smtClean="0"/>
              <a:t>2) Parameterized Constructor</a:t>
            </a:r>
          </a:p>
          <a:p>
            <a:pPr lvl="0"/>
            <a:r>
              <a:rPr lang="en-US" dirty="0" smtClean="0"/>
              <a:t>3) Copy Constructor</a:t>
            </a:r>
          </a:p>
          <a:p>
            <a:pPr lvl="0"/>
            <a:r>
              <a:rPr lang="en-US" dirty="0" smtClean="0"/>
              <a:t>4) Static Constructor</a:t>
            </a:r>
          </a:p>
          <a:p>
            <a:pPr lvl="0"/>
            <a:r>
              <a:rPr lang="en-US" dirty="0" smtClean="0"/>
              <a:t>5) Private Constructor</a:t>
            </a:r>
          </a:p>
          <a:p>
            <a:endParaRPr lang="en-US" dirty="0" smtClean="0"/>
          </a:p>
          <a:p>
            <a:pPr lvl="1">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	</a:t>
            </a:r>
            <a:endParaRPr lang="en-US" dirty="0"/>
          </a:p>
        </p:txBody>
      </p:sp>
      <p:sp>
        <p:nvSpPr>
          <p:cNvPr id="3" name="Content Placeholder 2"/>
          <p:cNvSpPr>
            <a:spLocks noGrp="1"/>
          </p:cNvSpPr>
          <p:nvPr>
            <p:ph idx="1"/>
          </p:nvPr>
        </p:nvSpPr>
        <p:spPr/>
        <p:txBody>
          <a:bodyPr/>
          <a:lstStyle/>
          <a:p>
            <a:r>
              <a:rPr lang="en-US" dirty="0" smtClean="0"/>
              <a:t>constructor without any parameters</a:t>
            </a:r>
          </a:p>
          <a:p>
            <a:endParaRPr lang="en-US" dirty="0" smtClean="0"/>
          </a:p>
          <a:p>
            <a:r>
              <a:rPr lang="en-US" dirty="0" smtClean="0"/>
              <a:t>every instance of the class will be initialized to same values </a:t>
            </a:r>
          </a:p>
          <a:p>
            <a:endParaRPr lang="en-US" dirty="0" smtClean="0"/>
          </a:p>
          <a:p>
            <a:r>
              <a:rPr lang="en-US" dirty="0" smtClean="0"/>
              <a:t>not possible to initialize each instance of the class to different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Parameterized Constructor</a:t>
            </a:r>
            <a:endParaRPr lang="en-US" dirty="0"/>
          </a:p>
        </p:txBody>
      </p:sp>
      <p:sp>
        <p:nvSpPr>
          <p:cNvPr id="3" name="Content Placeholder 2"/>
          <p:cNvSpPr>
            <a:spLocks noGrp="1"/>
          </p:cNvSpPr>
          <p:nvPr>
            <p:ph idx="1"/>
          </p:nvPr>
        </p:nvSpPr>
        <p:spPr/>
        <p:txBody>
          <a:bodyPr/>
          <a:lstStyle/>
          <a:p>
            <a:r>
              <a:rPr lang="en-US" dirty="0" smtClean="0"/>
              <a:t>A constructor with at least one parameter is called as parameterized constructor</a:t>
            </a:r>
          </a:p>
          <a:p>
            <a:endParaRPr lang="en-US" dirty="0" smtClean="0"/>
          </a:p>
          <a:p>
            <a:r>
              <a:rPr lang="en-US" dirty="0" smtClean="0"/>
              <a:t>you can initialize each instance of the class to different values.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a:t>
            </a:r>
            <a:endParaRPr lang="en-US" dirty="0"/>
          </a:p>
        </p:txBody>
      </p:sp>
      <p:sp>
        <p:nvSpPr>
          <p:cNvPr id="3" name="Content Placeholder 2"/>
          <p:cNvSpPr>
            <a:spLocks noGrp="1"/>
          </p:cNvSpPr>
          <p:nvPr>
            <p:ph idx="1"/>
          </p:nvPr>
        </p:nvSpPr>
        <p:spPr/>
        <p:txBody>
          <a:bodyPr/>
          <a:lstStyle/>
          <a:p>
            <a:r>
              <a:rPr lang="en-US" dirty="0" smtClean="0"/>
              <a:t>A parameterized constructor that contains a parameter of same class type</a:t>
            </a:r>
          </a:p>
          <a:p>
            <a:r>
              <a:rPr lang="en-US" dirty="0" smtClean="0"/>
              <a:t>Main purpose :</a:t>
            </a:r>
          </a:p>
          <a:p>
            <a:pPr lvl="1"/>
            <a:r>
              <a:rPr lang="en-US" dirty="0" smtClean="0"/>
              <a:t>To initialize new instance to the values of an existing instance.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constructor</a:t>
            </a:r>
            <a:endParaRPr lang="en-US" dirty="0"/>
          </a:p>
        </p:txBody>
      </p:sp>
      <p:sp>
        <p:nvSpPr>
          <p:cNvPr id="3" name="Content Placeholder 2"/>
          <p:cNvSpPr>
            <a:spLocks noGrp="1"/>
          </p:cNvSpPr>
          <p:nvPr>
            <p:ph idx="1"/>
          </p:nvPr>
        </p:nvSpPr>
        <p:spPr/>
        <p:txBody>
          <a:bodyPr/>
          <a:lstStyle/>
          <a:p>
            <a:r>
              <a:rPr lang="en-US" dirty="0" smtClean="0"/>
              <a:t>You can create a constructor as static </a:t>
            </a:r>
          </a:p>
          <a:p>
            <a:r>
              <a:rPr lang="en-US" dirty="0" smtClean="0"/>
              <a:t>It will be invoked only once for any number of instances of the class</a:t>
            </a:r>
          </a:p>
          <a:p>
            <a:r>
              <a:rPr lang="en-US" dirty="0" smtClean="0"/>
              <a:t>When first instance of the class is created</a:t>
            </a:r>
          </a:p>
          <a:p>
            <a:r>
              <a:rPr lang="en-US" dirty="0" smtClean="0"/>
              <a:t>Is used to  write the code that needs to be executed only once.</a:t>
            </a:r>
          </a:p>
          <a:p>
            <a:pPr lvl="1"/>
            <a:r>
              <a:rPr lang="en-US" dirty="0" smtClean="0"/>
              <a:t>And</a:t>
            </a:r>
          </a:p>
          <a:p>
            <a:r>
              <a:rPr lang="en-US" dirty="0" smtClean="0"/>
              <a:t>to initialize static fields of the class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Constructor</a:t>
            </a:r>
            <a:endParaRPr lang="en-US" dirty="0"/>
          </a:p>
        </p:txBody>
      </p:sp>
      <p:sp>
        <p:nvSpPr>
          <p:cNvPr id="3" name="Content Placeholder 2"/>
          <p:cNvSpPr>
            <a:spLocks noGrp="1"/>
          </p:cNvSpPr>
          <p:nvPr>
            <p:ph idx="1"/>
          </p:nvPr>
        </p:nvSpPr>
        <p:spPr/>
        <p:txBody>
          <a:bodyPr/>
          <a:lstStyle/>
          <a:p>
            <a:r>
              <a:rPr lang="en-US" dirty="0" smtClean="0"/>
              <a:t>Can create a constructor as private</a:t>
            </a:r>
          </a:p>
          <a:p>
            <a:r>
              <a:rPr lang="en-US" dirty="0" smtClean="0"/>
              <a:t>If at least one private constructor, then it is not possible to create an instance for the class. </a:t>
            </a:r>
          </a:p>
          <a:p>
            <a:r>
              <a:rPr lang="en-US" dirty="0" smtClean="0"/>
              <a:t>Private constructor is used to restrict the class from being instantiated.</a:t>
            </a:r>
          </a:p>
          <a:p>
            <a:r>
              <a:rPr lang="en-US" dirty="0" smtClean="0"/>
              <a:t>the </a:t>
            </a:r>
            <a:r>
              <a:rPr lang="cs-CZ" dirty="0" smtClean="0"/>
              <a:t>public</a:t>
            </a:r>
            <a:r>
              <a:rPr lang="en-US" dirty="0" smtClean="0"/>
              <a:t> constructors can access the </a:t>
            </a:r>
            <a:r>
              <a:rPr lang="cs-CZ" dirty="0" smtClean="0"/>
              <a:t>private</a:t>
            </a:r>
            <a:r>
              <a:rPr lang="en-US" dirty="0" smtClean="0"/>
              <a:t> constructors from within the class through constructor chaining.</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unique points</a:t>
            </a:r>
            <a:endParaRPr lang="en-US" dirty="0"/>
          </a:p>
        </p:txBody>
      </p:sp>
      <p:sp>
        <p:nvSpPr>
          <p:cNvPr id="3" name="Content Placeholder 2"/>
          <p:cNvSpPr>
            <a:spLocks noGrp="1"/>
          </p:cNvSpPr>
          <p:nvPr>
            <p:ph idx="1"/>
          </p:nvPr>
        </p:nvSpPr>
        <p:spPr/>
        <p:txBody>
          <a:bodyPr/>
          <a:lstStyle/>
          <a:p>
            <a:pPr lvl="0"/>
            <a:r>
              <a:rPr lang="en-US" dirty="0" smtClean="0"/>
              <a:t>A class can have any number of constructors.</a:t>
            </a:r>
          </a:p>
          <a:p>
            <a:pPr lvl="0"/>
            <a:r>
              <a:rPr lang="en-US" dirty="0" smtClean="0"/>
              <a:t>A constructor doesn’t have any return type even void.</a:t>
            </a:r>
          </a:p>
          <a:p>
            <a:pPr lvl="0"/>
            <a:r>
              <a:rPr lang="en-US" dirty="0" smtClean="0"/>
              <a:t>A static constructor can not be a parameterized constructor.</a:t>
            </a:r>
          </a:p>
          <a:p>
            <a:pPr lvl="0"/>
            <a:r>
              <a:rPr lang="en-US" dirty="0" smtClean="0"/>
              <a:t>Within a class you can create only one static constructor.</a:t>
            </a:r>
          </a:p>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idx="1"/>
          </p:nvPr>
        </p:nvSpPr>
        <p:spPr/>
        <p:txBody>
          <a:bodyPr/>
          <a:lstStyle/>
          <a:p>
            <a:r>
              <a:rPr lang="en-US" dirty="0" smtClean="0"/>
              <a:t>The .NET framework has an in built mechanism called Garbage Collection to de-allocate memory occupied by the un-used objects</a:t>
            </a:r>
          </a:p>
          <a:p>
            <a:r>
              <a:rPr lang="en-US" dirty="0" smtClean="0"/>
              <a:t>destructor implements - statements to be executed during the garbage collection process</a:t>
            </a:r>
          </a:p>
          <a:p>
            <a:r>
              <a:rPr lang="en-US" dirty="0" smtClean="0"/>
              <a:t>destructor is a function with the same name as the name of the class but starting with the character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Complex</a:t>
            </a:r>
            <a:br>
              <a:rPr lang="en-US" dirty="0" smtClean="0"/>
            </a:br>
            <a:r>
              <a:rPr lang="en-US" dirty="0" smtClean="0"/>
              <a:t> {</a:t>
            </a:r>
            <a:br>
              <a:rPr lang="en-US" dirty="0" smtClean="0"/>
            </a:br>
            <a:r>
              <a:rPr lang="en-US" dirty="0" smtClean="0"/>
              <a:t> 	public Complex()</a:t>
            </a:r>
            <a:br>
              <a:rPr lang="en-US" dirty="0" smtClean="0"/>
            </a:br>
            <a:r>
              <a:rPr lang="en-US" dirty="0" smtClean="0"/>
              <a:t> 	{</a:t>
            </a:r>
            <a:br>
              <a:rPr lang="en-US" dirty="0" smtClean="0"/>
            </a:br>
            <a:r>
              <a:rPr lang="en-US" dirty="0" smtClean="0"/>
              <a:t> 		// constructor</a:t>
            </a:r>
            <a:br>
              <a:rPr lang="en-US" dirty="0" smtClean="0"/>
            </a:br>
            <a:r>
              <a:rPr lang="en-US" dirty="0" smtClean="0"/>
              <a:t> 	}</a:t>
            </a:r>
            <a:br>
              <a:rPr lang="en-US" dirty="0" smtClean="0"/>
            </a:br>
            <a:r>
              <a:rPr lang="en-US" dirty="0" smtClean="0"/>
              <a:t> 	~Complex()</a:t>
            </a:r>
            <a:br>
              <a:rPr lang="en-US" dirty="0" smtClean="0"/>
            </a:br>
            <a:r>
              <a:rPr lang="en-US" dirty="0" smtClean="0"/>
              <a:t> 	{</a:t>
            </a:r>
            <a:br>
              <a:rPr lang="en-US" dirty="0" smtClean="0"/>
            </a:br>
            <a:r>
              <a:rPr lang="en-US" dirty="0" smtClean="0"/>
              <a:t> 		// Destructor</a:t>
            </a:r>
            <a:br>
              <a:rPr lang="en-US" dirty="0" smtClean="0"/>
            </a:br>
            <a:r>
              <a:rPr lang="en-US" dirty="0" smtClean="0"/>
              <a:t> 	}</a:t>
            </a:r>
            <a:br>
              <a:rPr lang="en-US" dirty="0" smtClean="0"/>
            </a:b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points</a:t>
            </a:r>
            <a:endParaRPr lang="en-US" dirty="0"/>
          </a:p>
        </p:txBody>
      </p:sp>
      <p:sp>
        <p:nvSpPr>
          <p:cNvPr id="3" name="Content Placeholder 2"/>
          <p:cNvSpPr>
            <a:spLocks noGrp="1"/>
          </p:cNvSpPr>
          <p:nvPr>
            <p:ph idx="1"/>
          </p:nvPr>
        </p:nvSpPr>
        <p:spPr/>
        <p:txBody>
          <a:bodyPr/>
          <a:lstStyle/>
          <a:p>
            <a:pPr lvl="0"/>
            <a:r>
              <a:rPr lang="en-US" dirty="0" smtClean="0"/>
              <a:t>A class can only have one destructor.</a:t>
            </a:r>
          </a:p>
          <a:p>
            <a:pPr lvl="0"/>
            <a:r>
              <a:rPr lang="en-US" dirty="0" smtClean="0"/>
              <a:t>Destructors cannot be inherited or overloaded.</a:t>
            </a:r>
          </a:p>
          <a:p>
            <a:pPr lvl="0"/>
            <a:r>
              <a:rPr lang="en-US" dirty="0" smtClean="0"/>
              <a:t>Destructors cannot be called. They are invoked automatically.</a:t>
            </a:r>
          </a:p>
          <a:p>
            <a:pPr lvl="0"/>
            <a:r>
              <a:rPr lang="en-US" dirty="0" smtClean="0"/>
              <a:t>A destructor does not take modifiers or have parameters.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r>
              <a:rPr lang="en-US" dirty="0"/>
              <a:t>Structures are similar to classes</a:t>
            </a:r>
          </a:p>
          <a:p>
            <a:r>
              <a:rPr lang="en-US" dirty="0" smtClean="0"/>
              <a:t>Structures </a:t>
            </a:r>
            <a:r>
              <a:rPr lang="en-US" dirty="0"/>
              <a:t>are usually used for storing data structures, without any other </a:t>
            </a:r>
            <a:r>
              <a:rPr lang="en-US" dirty="0" smtClean="0"/>
              <a:t>functionality</a:t>
            </a:r>
          </a:p>
          <a:p>
            <a:r>
              <a:rPr lang="en-US" dirty="0" smtClean="0"/>
              <a:t>Structures can have fields, properties, etc.</a:t>
            </a:r>
          </a:p>
          <a:p>
            <a:pPr lvl="1"/>
            <a:r>
              <a:rPr lang="en-US" dirty="0" smtClean="0"/>
              <a:t>Using methods is not recommended</a:t>
            </a:r>
          </a:p>
          <a:p>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r>
              <a:rPr lang="en-US" dirty="0"/>
              <a:t>Example of structure</a:t>
            </a:r>
          </a:p>
          <a:p>
            <a:pPr lvl="1"/>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90600"/>
            <a:ext cx="8686800" cy="5715000"/>
          </a:xfrm>
        </p:spPr>
        <p:txBody>
          <a:bodyPr/>
          <a:lstStyle/>
          <a:p>
            <a:pPr>
              <a:lnSpc>
                <a:spcPts val="3600"/>
              </a:lnSpc>
            </a:pPr>
            <a:r>
              <a:rPr lang="en-US" dirty="0"/>
              <a:t>Namespaces are used to organize the source </a:t>
            </a:r>
            <a:r>
              <a:rPr lang="en-US" dirty="0" smtClean="0"/>
              <a:t>code into more logical and manageable way</a:t>
            </a:r>
            <a:endParaRPr lang="en-US" dirty="0"/>
          </a:p>
          <a:p>
            <a:pPr>
              <a:lnSpc>
                <a:spcPts val="3600"/>
              </a:lnSpc>
            </a:pPr>
            <a:r>
              <a:rPr lang="en-US" dirty="0"/>
              <a:t>Namespaces </a:t>
            </a:r>
            <a:r>
              <a:rPr lang="en-US" dirty="0" smtClean="0"/>
              <a:t>can contain</a:t>
            </a:r>
            <a:endParaRPr lang="en-US" dirty="0"/>
          </a:p>
          <a:p>
            <a:pPr lvl="1">
              <a:lnSpc>
                <a:spcPts val="3600"/>
              </a:lnSpc>
            </a:pPr>
            <a:r>
              <a:rPr lang="en-US" dirty="0"/>
              <a:t>Definitions of classes, </a:t>
            </a:r>
            <a:r>
              <a:rPr lang="en-US" dirty="0" smtClean="0"/>
              <a:t>structures, interfaces </a:t>
            </a:r>
            <a:r>
              <a:rPr lang="en-US" dirty="0"/>
              <a:t>and other </a:t>
            </a:r>
            <a:r>
              <a:rPr lang="en-US" dirty="0" smtClean="0"/>
              <a:t>types and other namespaces</a:t>
            </a:r>
          </a:p>
          <a:p>
            <a:pPr>
              <a:lnSpc>
                <a:spcPts val="3600"/>
              </a:lnSpc>
            </a:pPr>
            <a:r>
              <a:rPr lang="en-US" dirty="0" smtClean="0"/>
              <a:t>Namespaces can contain other namespaces</a:t>
            </a:r>
          </a:p>
          <a:p>
            <a:pPr>
              <a:lnSpc>
                <a:spcPts val="3600"/>
              </a:lnSpc>
            </a:pPr>
            <a:r>
              <a:rPr lang="en-US" dirty="0" smtClean="0"/>
              <a:t>For example:</a:t>
            </a:r>
          </a:p>
          <a:p>
            <a:pPr lvl="1">
              <a:lnSpc>
                <a:spcPts val="36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ts val="36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r>
              <a:rPr lang="en-US" dirty="0"/>
              <a:t>A full name of a class is the name of the class preceded by the name of </a:t>
            </a:r>
            <a:r>
              <a:rPr lang="en-US" dirty="0" smtClean="0"/>
              <a:t>its namespace</a:t>
            </a:r>
            <a:endParaRPr lang="en-US" dirty="0"/>
          </a:p>
          <a:p>
            <a:pPr>
              <a:buFontTx/>
              <a:buNone/>
            </a:pPr>
            <a:endParaRPr lang="en-US" dirty="0"/>
          </a:p>
          <a:p>
            <a:pPr>
              <a:spcBef>
                <a:spcPts val="1200"/>
              </a:spcBef>
            </a:pPr>
            <a:r>
              <a:rPr lang="en-US" dirty="0" smtClean="0"/>
              <a:t>Example:</a:t>
            </a:r>
            <a:endParaRPr lang="en-US" dirty="0"/>
          </a:p>
          <a:p>
            <a:pPr lvl="1"/>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ts val="4400"/>
              </a:lnSpc>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288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lnSpc>
                <a:spcPts val="3800"/>
              </a:lnSpc>
            </a:pPr>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a:t>
            </a:fld>
            <a:endParaRPr lang="en-US" dirty="0"/>
          </a:p>
        </p:txBody>
      </p:sp>
      <p:pic>
        <p:nvPicPr>
          <p:cNvPr id="123906" name="Picture 2" descr="http://www.stanford.edu/group/SBSE/cgi-bin/home/images/stories/sbse_photos/sponsors_2008/1_google_logo.jpg"/>
          <p:cNvPicPr>
            <a:picLocks noChangeAspect="1" noChangeArrowheads="1"/>
          </p:cNvPicPr>
          <p:nvPr/>
        </p:nvPicPr>
        <p:blipFill>
          <a:blip r:embed="rId3" cstate="print"/>
          <a:srcRect t="18666" b="19999"/>
          <a:stretch>
            <a:fillRect/>
          </a:stretch>
        </p:blipFill>
        <p:spPr bwMode="auto">
          <a:xfrm>
            <a:off x="6324600" y="5410200"/>
            <a:ext cx="2047876" cy="886610"/>
          </a:xfrm>
          <a:prstGeom prst="roundRect">
            <a:avLst>
              <a:gd name="adj" fmla="val 7494"/>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effectLst>
                  <a:outerShdw blurRad="38100" dist="38100" dir="2700000" algn="tl">
                    <a:srgbClr val="000000"/>
                  </a:outerShdw>
                </a:effectLst>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r>
              <a:rPr lang="en-US" dirty="0"/>
              <a:t>Etc</a:t>
            </a:r>
            <a:r>
              <a:rPr lang="en-US" dirty="0" smtClean="0"/>
              <a:t>.</a:t>
            </a:r>
            <a:endParaRPr lang="en-US" dirty="0"/>
          </a:p>
          <a:p>
            <a:r>
              <a:rPr lang="en-US" dirty="0" smtClean="0"/>
              <a:t>Object-oriented by design</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pic>
        <p:nvPicPr>
          <p:cNvPr id="94210" name="Picture 2" descr="http://www.faqs.org/photo-dict/photofiles/list/2723/3628river_stones.jpg"/>
          <p:cNvPicPr>
            <a:picLocks noChangeAspect="1" noChangeArrowheads="1"/>
          </p:cNvPicPr>
          <p:nvPr/>
        </p:nvPicPr>
        <p:blipFill>
          <a:blip r:embed="rId2" cstate="screen"/>
          <a:srcRect/>
          <a:stretch>
            <a:fillRect/>
          </a:stretch>
        </p:blipFill>
        <p:spPr bwMode="auto">
          <a:xfrm>
            <a:off x="6324600" y="4800600"/>
            <a:ext cx="2268372" cy="1519809"/>
          </a:xfrm>
          <a:prstGeom prst="roundRect">
            <a:avLst>
              <a:gd name="adj" fmla="val 6750"/>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r>
              <a:rPr lang="en-US" dirty="0"/>
              <a:t>CTS is common for all .NET languages</a:t>
            </a:r>
          </a:p>
          <a:p>
            <a:pPr lvl="1"/>
            <a:r>
              <a:rPr lang="en-US" dirty="0"/>
              <a:t>C#, VB.NET, J#, </a:t>
            </a:r>
            <a:r>
              <a:rPr lang="en-US" noProof="1"/>
              <a:t>JScript.NET</a:t>
            </a:r>
            <a:r>
              <a:rPr lang="en-US" dirty="0"/>
              <a:t>, ...</a:t>
            </a:r>
          </a:p>
          <a:p>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r>
              <a:rPr lang="en-US" dirty="0"/>
              <a:t>In CTS there are two categories of types</a:t>
            </a:r>
          </a:p>
          <a:p>
            <a:pPr lvl="1"/>
            <a:r>
              <a:rPr lang="en-US" dirty="0">
                <a:solidFill>
                  <a:schemeClr val="accent5">
                    <a:lumMod val="20000"/>
                    <a:lumOff val="80000"/>
                  </a:schemeClr>
                </a:solidFill>
                <a:effectLst>
                  <a:outerShdw blurRad="38100" dist="38100" dir="2700000" algn="tl">
                    <a:srgbClr val="000000"/>
                  </a:outerShdw>
                </a:effectLst>
              </a:rPr>
              <a:t>Value</a:t>
            </a:r>
            <a:r>
              <a:rPr lang="en-US" i="1" dirty="0">
                <a:solidFill>
                  <a:schemeClr val="accent5">
                    <a:lumMod val="20000"/>
                    <a:lumOff val="80000"/>
                  </a:schemeClr>
                </a:solidFill>
                <a:effectLst>
                  <a:outerShdw blurRad="38100" dist="38100" dir="2700000" algn="tl">
                    <a:srgbClr val="000000"/>
                  </a:outerShdw>
                </a:effectLst>
              </a:rPr>
              <a:t> </a:t>
            </a:r>
            <a:r>
              <a:rPr lang="en-US" dirty="0">
                <a:solidFill>
                  <a:schemeClr val="accent5">
                    <a:lumMod val="20000"/>
                    <a:lumOff val="80000"/>
                  </a:schemeClr>
                </a:solidFill>
              </a:rPr>
              <a:t>types</a:t>
            </a:r>
          </a:p>
          <a:p>
            <a:pPr lvl="1"/>
            <a:r>
              <a:rPr lang="en-US" dirty="0">
                <a:solidFill>
                  <a:schemeClr val="accent5">
                    <a:lumMod val="20000"/>
                    <a:lumOff val="80000"/>
                  </a:schemeClr>
                </a:solidFill>
                <a:effectLst>
                  <a:outerShdw blurRad="38100" dist="38100" dir="2700000" algn="tl">
                    <a:srgbClr val="000000"/>
                  </a:outerShdw>
                </a:effectLst>
              </a:rPr>
              <a:t>Reference </a:t>
            </a:r>
            <a:r>
              <a:rPr lang="en-US" dirty="0">
                <a:solidFill>
                  <a:schemeClr val="accent5">
                    <a:lumMod val="20000"/>
                    <a:lumOff val="80000"/>
                  </a:schemeClr>
                </a:solidFill>
              </a:rPr>
              <a:t>types</a:t>
            </a:r>
          </a:p>
          <a:p>
            <a:r>
              <a:rPr lang="en-US" dirty="0"/>
              <a:t>Placed in different areas of memory</a:t>
            </a:r>
          </a:p>
          <a:p>
            <a:pPr lvl="1"/>
            <a:r>
              <a:rPr lang="en-US" dirty="0"/>
              <a:t>Value types live in the </a:t>
            </a:r>
            <a:r>
              <a:rPr lang="en-US" dirty="0">
                <a:solidFill>
                  <a:schemeClr val="accent5">
                    <a:lumMod val="20000"/>
                    <a:lumOff val="80000"/>
                  </a:schemeClr>
                </a:solidFill>
                <a:effectLst>
                  <a:outerShdw blurRad="38100" dist="38100" dir="2700000" algn="tl">
                    <a:srgbClr val="000000"/>
                  </a:outerShdw>
                </a:effectLst>
              </a:rPr>
              <a:t>execution stack</a:t>
            </a:r>
          </a:p>
          <a:p>
            <a:pPr lvl="2"/>
            <a:r>
              <a:rPr lang="en-US" dirty="0"/>
              <a:t>Freed when become out of scope</a:t>
            </a:r>
          </a:p>
          <a:p>
            <a:pPr lvl="1"/>
            <a:r>
              <a:rPr lang="en-US" dirty="0"/>
              <a:t>Reference types live in the </a:t>
            </a:r>
            <a:r>
              <a:rPr lang="en-US" dirty="0">
                <a:solidFill>
                  <a:schemeClr val="accent5">
                    <a:lumMod val="20000"/>
                    <a:lumOff val="80000"/>
                  </a:schemeClr>
                </a:solidFill>
                <a:effectLst>
                  <a:outerShdw blurRad="38100" dist="38100" dir="2700000" algn="tl">
                    <a:srgbClr val="000000"/>
                  </a:outerShdw>
                </a:effectLst>
              </a:rPr>
              <a:t>managed heap</a:t>
            </a:r>
            <a:r>
              <a:rPr lang="en-US" dirty="0">
                <a:solidFill>
                  <a:schemeClr val="accent5">
                    <a:lumMod val="20000"/>
                    <a:lumOff val="80000"/>
                  </a:schemeClr>
                </a:solidFill>
              </a:rPr>
              <a:t> </a:t>
            </a:r>
            <a:r>
              <a:rPr lang="en-US" dirty="0"/>
              <a:t>(dynamic memory)</a:t>
            </a:r>
          </a:p>
          <a:p>
            <a:pPr lvl="2"/>
            <a:r>
              <a:rPr lang="en-US" dirty="0"/>
              <a:t>Freed by the </a:t>
            </a:r>
            <a:r>
              <a:rPr lang="en-US" dirty="0">
                <a:solidFill>
                  <a:schemeClr val="accent5">
                    <a:lumMod val="20000"/>
                    <a:lumOff val="80000"/>
                  </a:schemeClr>
                </a:solidFill>
                <a:effectLst>
                  <a:outerShdw blurRad="38100" dist="38100" dir="2700000" algn="tl">
                    <a:srgbClr val="000000"/>
                  </a:outerShdw>
                </a:effectLst>
              </a:rPr>
              <a:t>garbage collector</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143001"/>
            <a:ext cx="8686800" cy="5486400"/>
          </a:xfrm>
        </p:spPr>
        <p:txBody>
          <a:bodyPr/>
          <a:lstStyle/>
          <a:p>
            <a:pPr>
              <a:lnSpc>
                <a:spcPts val="3600"/>
              </a:lnSpc>
            </a:pPr>
            <a:r>
              <a:rPr lang="en-US" dirty="0"/>
              <a:t>Value types</a:t>
            </a:r>
          </a:p>
          <a:p>
            <a:pPr lvl="1">
              <a:lnSpc>
                <a:spcPts val="3600"/>
              </a:lnSpc>
            </a:pPr>
            <a:r>
              <a:rPr lang="en-US" dirty="0"/>
              <a:t>Most of the primitive types</a:t>
            </a:r>
          </a:p>
          <a:p>
            <a:pPr lvl="1">
              <a:lnSpc>
                <a:spcPts val="3600"/>
              </a:lnSpc>
            </a:pPr>
            <a:r>
              <a:rPr lang="en-US" dirty="0"/>
              <a:t>Structures</a:t>
            </a:r>
          </a:p>
          <a:p>
            <a:pPr lvl="1">
              <a:lnSpc>
                <a:spcPts val="36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ts val="3600"/>
              </a:lnSpc>
            </a:pPr>
            <a:r>
              <a:rPr lang="en-US" dirty="0"/>
              <a:t>Reference types</a:t>
            </a:r>
          </a:p>
          <a:p>
            <a:pPr lvl="1">
              <a:lnSpc>
                <a:spcPts val="3600"/>
              </a:lnSpc>
            </a:pPr>
            <a:r>
              <a:rPr lang="en-US" dirty="0"/>
              <a:t>Classes and </a:t>
            </a:r>
            <a:r>
              <a:rPr lang="en-US" dirty="0" smtClean="0"/>
              <a:t>interfaces</a:t>
            </a:r>
            <a:endParaRPr lang="en-US" dirty="0"/>
          </a:p>
          <a:p>
            <a:pPr lvl="1">
              <a:lnSpc>
                <a:spcPts val="3600"/>
              </a:lnSpc>
            </a:pPr>
            <a:r>
              <a:rPr lang="en-US" dirty="0"/>
              <a:t>Strings</a:t>
            </a:r>
          </a:p>
          <a:p>
            <a:pPr lvl="1">
              <a:lnSpc>
                <a:spcPts val="3600"/>
              </a:lnSpc>
            </a:pPr>
            <a:r>
              <a:rPr lang="en-US" dirty="0"/>
              <a:t>Arrays</a:t>
            </a:r>
          </a:p>
          <a:p>
            <a:pPr lvl="1">
              <a:lnSpc>
                <a:spcPts val="36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pic>
        <p:nvPicPr>
          <p:cNvPr id="91138" name="Picture 2" descr="http://www.cs.cmu.edu/~15462/lec_imgs/14-02_26-spatialdatastructur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53201" y="4030762"/>
            <a:ext cx="1743074" cy="1653432"/>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990600"/>
            <a:ext cx="8686800" cy="5638800"/>
          </a:xfrm>
        </p:spPr>
        <p:txBody>
          <a:bodyPr/>
          <a:lstStyle/>
          <a:p>
            <a:pPr>
              <a:lnSpc>
                <a:spcPts val="3400"/>
              </a:lnSpc>
            </a:pPr>
            <a:r>
              <a:rPr kumimoji="0" lang="en-US" dirty="0" smtClean="0"/>
              <a:t>Classes </a:t>
            </a:r>
            <a:r>
              <a:rPr kumimoji="0" lang="en-US" dirty="0"/>
              <a:t>define:</a:t>
            </a:r>
          </a:p>
          <a:p>
            <a:pPr lvl="1">
              <a:lnSpc>
                <a:spcPts val="3400"/>
              </a:lnSpc>
            </a:pPr>
            <a:r>
              <a:rPr kumimoji="0" lang="en-US" dirty="0"/>
              <a:t>Set of </a:t>
            </a:r>
            <a:r>
              <a:rPr kumimoji="0" lang="en-US" dirty="0">
                <a:solidFill>
                  <a:schemeClr val="accent5">
                    <a:lumMod val="20000"/>
                    <a:lumOff val="80000"/>
                  </a:schemeClr>
                </a:solidFill>
                <a:effectLst>
                  <a:outerShdw blurRad="38100" dist="38100" dir="2700000" algn="tl">
                    <a:srgbClr val="000000"/>
                  </a:outerShdw>
                </a:effectLst>
              </a:rPr>
              <a:t>attributes</a:t>
            </a:r>
          </a:p>
          <a:p>
            <a:pPr lvl="2">
              <a:lnSpc>
                <a:spcPts val="3400"/>
              </a:lnSpc>
            </a:pPr>
            <a:r>
              <a:rPr lang="en-US" dirty="0" smtClean="0"/>
              <a:t>Represented by fields and properties</a:t>
            </a:r>
            <a:endParaRPr kumimoji="0" lang="en-US" dirty="0" smtClean="0"/>
          </a:p>
          <a:p>
            <a:pPr lvl="2">
              <a:lnSpc>
                <a:spcPts val="3400"/>
              </a:lnSpc>
            </a:pPr>
            <a:r>
              <a:rPr kumimoji="0" lang="en-US" dirty="0" smtClean="0"/>
              <a:t>Hold their </a:t>
            </a:r>
            <a:r>
              <a:rPr kumimoji="0" lang="en-US" dirty="0">
                <a:solidFill>
                  <a:schemeClr val="accent5">
                    <a:lumMod val="20000"/>
                    <a:lumOff val="80000"/>
                  </a:schemeClr>
                </a:solidFill>
                <a:effectLst>
                  <a:outerShdw blurRad="38100" dist="38100" dir="2700000" algn="tl">
                    <a:srgbClr val="000000"/>
                  </a:outerShdw>
                </a:effectLst>
              </a:rPr>
              <a:t>state</a:t>
            </a:r>
          </a:p>
          <a:p>
            <a:pPr lvl="1">
              <a:lnSpc>
                <a:spcPts val="3400"/>
              </a:lnSpc>
            </a:pPr>
            <a:r>
              <a:rPr kumimoji="0" lang="en-US" dirty="0" smtClean="0"/>
              <a:t>Set of actions (</a:t>
            </a:r>
            <a:r>
              <a:rPr kumimoji="0" lang="en-US" dirty="0" smtClean="0">
                <a:solidFill>
                  <a:schemeClr val="accent5">
                    <a:lumMod val="20000"/>
                    <a:lumOff val="80000"/>
                  </a:schemeClr>
                </a:solidFill>
                <a:effectLst>
                  <a:outerShdw blurRad="38100" dist="38100" dir="2700000" algn="tl">
                    <a:srgbClr val="000000"/>
                  </a:outerShdw>
                </a:effectLst>
              </a:rPr>
              <a:t>behavior</a:t>
            </a:r>
            <a:r>
              <a:rPr lang="en-US" dirty="0" smtClean="0"/>
              <a:t>)</a:t>
            </a:r>
            <a:endParaRPr kumimoji="0" lang="en-US" dirty="0">
              <a:solidFill>
                <a:schemeClr val="accent5">
                  <a:lumMod val="20000"/>
                  <a:lumOff val="80000"/>
                </a:schemeClr>
              </a:solidFill>
              <a:effectLst>
                <a:outerShdw blurRad="38100" dist="38100" dir="2700000" algn="tl">
                  <a:srgbClr val="000000"/>
                </a:outerShdw>
              </a:effectLst>
            </a:endParaRPr>
          </a:p>
          <a:p>
            <a:pPr lvl="2">
              <a:lnSpc>
                <a:spcPts val="3400"/>
              </a:lnSpc>
            </a:pPr>
            <a:r>
              <a:rPr kumimoji="0" lang="en-US" dirty="0"/>
              <a:t>Represented by </a:t>
            </a:r>
            <a:r>
              <a:rPr kumimoji="0" lang="en-US" dirty="0" smtClean="0"/>
              <a:t>methods</a:t>
            </a:r>
            <a:endParaRPr kumimoji="0"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a:t>
            </a:fld>
            <a:endParaRPr lang="en-US" dirty="0"/>
          </a:p>
        </p:txBody>
      </p:sp>
      <p:pic>
        <p:nvPicPr>
          <p:cNvPr id="121858" name="Picture 2" descr="http://media.openzone.pl/wp-content/uploads/2009/09/class.jpg"/>
          <p:cNvPicPr>
            <a:picLocks noChangeAspect="1" noChangeArrowheads="1"/>
          </p:cNvPicPr>
          <p:nvPr/>
        </p:nvPicPr>
        <p:blipFill>
          <a:blip r:embed="rId2" cstate="print"/>
          <a:srcRect/>
          <a:stretch>
            <a:fillRect/>
          </a:stretch>
        </p:blipFill>
        <p:spPr bwMode="auto">
          <a:xfrm>
            <a:off x="7105650" y="2514600"/>
            <a:ext cx="1524000" cy="2286000"/>
          </a:xfrm>
          <a:prstGeom prst="roundRect">
            <a:avLst>
              <a:gd name="adj" fmla="val 5135"/>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90000"/>
              </a:lnSpc>
              <a:spcBef>
                <a:spcPct val="35000"/>
              </a:spcBef>
            </a:pPr>
            <a:r>
              <a:rPr kumimoji="0" lang="en-US" dirty="0"/>
              <a:t>An </a:t>
            </a:r>
            <a:r>
              <a:rPr kumimoji="0" lang="en-US" dirty="0">
                <a:solidFill>
                  <a:schemeClr val="accent5">
                    <a:lumMod val="20000"/>
                    <a:lumOff val="80000"/>
                  </a:schemeClr>
                </a:solidFill>
                <a:effectLst>
                  <a:outerShdw blurRad="38100" dist="38100" dir="2700000" algn="tl">
                    <a:srgbClr val="000000"/>
                  </a:outerShdw>
                </a:effectLst>
              </a:rPr>
              <a:t>object</a:t>
            </a:r>
            <a:r>
              <a:rPr kumimoji="0" lang="en-US" dirty="0"/>
              <a:t> is a concrete </a:t>
            </a:r>
            <a:r>
              <a:rPr kumimoji="0" lang="en-US" dirty="0">
                <a:solidFill>
                  <a:schemeClr val="accent5">
                    <a:lumMod val="20000"/>
                    <a:lumOff val="80000"/>
                  </a:schemeClr>
                </a:solidFill>
                <a:effectLst>
                  <a:outerShdw blurRad="38100" dist="38100" dir="2700000" algn="tl">
                    <a:srgbClr val="000000"/>
                  </a:outerShdw>
                </a:effectLst>
              </a:rPr>
              <a:t>instance</a:t>
            </a:r>
            <a:r>
              <a:rPr kumimoji="0" lang="en-US" dirty="0"/>
              <a:t> of a particular class </a:t>
            </a:r>
          </a:p>
          <a:p>
            <a:pPr>
              <a:lnSpc>
                <a:spcPct val="90000"/>
              </a:lnSpc>
              <a:spcBef>
                <a:spcPct val="35000"/>
              </a:spcBef>
            </a:pPr>
            <a:r>
              <a:rPr kumimoji="0" lang="en-US" dirty="0"/>
              <a:t>Creating an object from a class is called </a:t>
            </a:r>
            <a:r>
              <a:rPr kumimoji="0" lang="en-US" dirty="0">
                <a:solidFill>
                  <a:schemeClr val="accent5">
                    <a:lumMod val="20000"/>
                    <a:lumOff val="80000"/>
                  </a:schemeClr>
                </a:solidFill>
                <a:effectLst>
                  <a:outerShdw blurRad="38100" dist="38100" dir="2700000" algn="tl">
                    <a:srgbClr val="000000"/>
                  </a:outerShdw>
                </a:effectLst>
              </a:rPr>
              <a:t>instantiation</a:t>
            </a:r>
            <a:endParaRPr kumimoji="0" lang="en-US" dirty="0">
              <a:solidFill>
                <a:schemeClr val="accent5">
                  <a:lumMod val="20000"/>
                  <a:lumOff val="80000"/>
                </a:schemeClr>
              </a:solidFill>
            </a:endParaRPr>
          </a:p>
          <a:p>
            <a:pPr>
              <a:lnSpc>
                <a:spcPct val="90000"/>
              </a:lnSpc>
              <a:spcBef>
                <a:spcPct val="35000"/>
              </a:spcBef>
            </a:pPr>
            <a:r>
              <a:rPr kumimoji="0" lang="en-US" dirty="0"/>
              <a:t>Objects have state</a:t>
            </a:r>
          </a:p>
          <a:p>
            <a:pPr lvl="1">
              <a:lnSpc>
                <a:spcPct val="90000"/>
              </a:lnSpc>
              <a:spcBef>
                <a:spcPct val="35000"/>
              </a:spcBef>
            </a:pPr>
            <a:r>
              <a:rPr kumimoji="0" lang="en-US" dirty="0"/>
              <a:t>Set of values associated to their attributes</a:t>
            </a:r>
          </a:p>
          <a:p>
            <a:pPr>
              <a:lnSpc>
                <a:spcPct val="90000"/>
              </a:lnSpc>
              <a:spcBef>
                <a:spcPct val="35000"/>
              </a:spcBef>
            </a:pPr>
            <a:r>
              <a:rPr kumimoji="0" lang="en-US" dirty="0"/>
              <a:t>Example:</a:t>
            </a:r>
          </a:p>
          <a:p>
            <a:pPr lvl="1">
              <a:lnSpc>
                <a:spcPct val="90000"/>
              </a:lnSpc>
              <a:spcBef>
                <a:spcPct val="35000"/>
              </a:spcBef>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90000"/>
              </a:lnSpc>
              <a:spcBef>
                <a:spcPct val="35000"/>
              </a:spcBef>
            </a:pPr>
            <a:r>
              <a:rPr kumimoji="0" lang="en-US" dirty="0"/>
              <a:t>Objects: Ivan's account, Peter's account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ts val="3600"/>
              </a:lnSpc>
            </a:pPr>
            <a:r>
              <a:rPr lang="en-US" dirty="0"/>
              <a:t>Basic units </a:t>
            </a:r>
            <a:r>
              <a:rPr lang="en-US" dirty="0" smtClean="0"/>
              <a:t>that compose programs</a:t>
            </a:r>
            <a:endParaRPr lang="en-US" dirty="0"/>
          </a:p>
          <a:p>
            <a:pPr>
              <a:lnSpc>
                <a:spcPts val="3600"/>
              </a:lnSpc>
            </a:pPr>
            <a:r>
              <a:rPr lang="en-US" dirty="0"/>
              <a:t>Implementation is </a:t>
            </a:r>
            <a:r>
              <a:rPr lang="en-US" dirty="0">
                <a:solidFill>
                  <a:schemeClr val="accent5">
                    <a:lumMod val="20000"/>
                    <a:lumOff val="80000"/>
                  </a:schemeClr>
                </a:solidFill>
                <a:effectLst>
                  <a:outerShdw blurRad="38100" dist="38100" dir="2700000" algn="tl">
                    <a:srgbClr val="000000"/>
                  </a:outerShdw>
                </a:effectLst>
              </a:rPr>
              <a:t>encapsulated</a:t>
            </a:r>
            <a:r>
              <a:rPr lang="en-US" dirty="0"/>
              <a:t> (hidden) </a:t>
            </a:r>
          </a:p>
          <a:p>
            <a:pPr>
              <a:lnSpc>
                <a:spcPts val="3600"/>
              </a:lnSpc>
            </a:pPr>
            <a:r>
              <a:rPr lang="en-US" dirty="0"/>
              <a:t>Classes in C# can contain:</a:t>
            </a:r>
          </a:p>
          <a:p>
            <a:pPr lvl="1">
              <a:lnSpc>
                <a:spcPts val="3600"/>
              </a:lnSpc>
            </a:pPr>
            <a:r>
              <a:rPr lang="en-US" dirty="0"/>
              <a:t>Fields (member variables)</a:t>
            </a:r>
          </a:p>
          <a:p>
            <a:pPr lvl="1">
              <a:lnSpc>
                <a:spcPts val="3600"/>
              </a:lnSpc>
            </a:pPr>
            <a:r>
              <a:rPr lang="en-US" dirty="0"/>
              <a:t>Properties</a:t>
            </a:r>
          </a:p>
          <a:p>
            <a:pPr lvl="1">
              <a:lnSpc>
                <a:spcPts val="3600"/>
              </a:lnSpc>
            </a:pPr>
            <a:r>
              <a:rPr lang="en-US" dirty="0"/>
              <a:t>Methods</a:t>
            </a:r>
          </a:p>
          <a:p>
            <a:pPr lvl="1">
              <a:lnSpc>
                <a:spcPts val="3600"/>
              </a:lnSpc>
            </a:pPr>
            <a:r>
              <a:rPr lang="en-US" dirty="0"/>
              <a:t>Constructors</a:t>
            </a:r>
          </a:p>
          <a:p>
            <a:pPr lvl="1">
              <a:lnSpc>
                <a:spcPts val="3600"/>
              </a:lnSpc>
            </a:pPr>
            <a:r>
              <a:rPr lang="en-US" dirty="0" smtClean="0"/>
              <a:t>Etc</a:t>
            </a:r>
            <a:r>
              <a:rPr lang="en-US" dirty="0"/>
              <a:t>.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019800" y="3048000"/>
            <a:ext cx="2479539"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1511</TotalTime>
  <Words>2019</Words>
  <Application>Microsoft Office PowerPoint</Application>
  <PresentationFormat>On-screen Show (4:3)</PresentationFormat>
  <Paragraphs>412</Paragraphs>
  <Slides>44</Slides>
  <Notes>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Telerik Master Template</vt:lpstr>
      <vt:lpstr>C# Language</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Constructor Overloading</vt:lpstr>
      <vt:lpstr>Classified in 5 types</vt:lpstr>
      <vt:lpstr>Default Constructor </vt:lpstr>
      <vt:lpstr>Parameterized Constructor</vt:lpstr>
      <vt:lpstr>Copy Constructor</vt:lpstr>
      <vt:lpstr>Static constructor</vt:lpstr>
      <vt:lpstr>Private Constructor</vt:lpstr>
      <vt:lpstr>Some unique points</vt:lpstr>
      <vt:lpstr>Destructors</vt:lpstr>
      <vt:lpstr>Slide 35</vt:lpstr>
      <vt:lpstr>Unique points</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Vrunda</cp:lastModifiedBy>
  <cp:revision>290</cp:revision>
  <dcterms:created xsi:type="dcterms:W3CDTF">2007-12-08T16:03:35Z</dcterms:created>
  <dcterms:modified xsi:type="dcterms:W3CDTF">2016-01-30T07:58:48Z</dcterms:modified>
</cp:coreProperties>
</file>