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2"/>
  </p:notesMasterIdLst>
  <p:handoutMasterIdLst>
    <p:handoutMasterId r:id="rId63"/>
  </p:handoutMasterIdLst>
  <p:sldIdLst>
    <p:sldId id="320" r:id="rId2"/>
    <p:sldId id="327" r:id="rId3"/>
    <p:sldId id="373" r:id="rId4"/>
    <p:sldId id="328" r:id="rId5"/>
    <p:sldId id="329" r:id="rId6"/>
    <p:sldId id="330" r:id="rId7"/>
    <p:sldId id="331" r:id="rId8"/>
    <p:sldId id="332" r:id="rId9"/>
    <p:sldId id="374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1" r:id="rId18"/>
    <p:sldId id="342" r:id="rId19"/>
    <p:sldId id="343" r:id="rId20"/>
    <p:sldId id="344" r:id="rId21"/>
    <p:sldId id="345" r:id="rId22"/>
    <p:sldId id="347" r:id="rId23"/>
    <p:sldId id="348" r:id="rId24"/>
    <p:sldId id="349" r:id="rId25"/>
    <p:sldId id="350" r:id="rId26"/>
    <p:sldId id="351" r:id="rId27"/>
    <p:sldId id="352" r:id="rId28"/>
    <p:sldId id="458" r:id="rId29"/>
    <p:sldId id="354" r:id="rId30"/>
    <p:sldId id="386" r:id="rId31"/>
    <p:sldId id="387" r:id="rId32"/>
    <p:sldId id="388" r:id="rId33"/>
    <p:sldId id="355" r:id="rId34"/>
    <p:sldId id="356" r:id="rId35"/>
    <p:sldId id="357" r:id="rId36"/>
    <p:sldId id="361" r:id="rId37"/>
    <p:sldId id="362" r:id="rId38"/>
    <p:sldId id="363" r:id="rId39"/>
    <p:sldId id="364" r:id="rId40"/>
    <p:sldId id="365" r:id="rId41"/>
    <p:sldId id="379" r:id="rId42"/>
    <p:sldId id="380" r:id="rId43"/>
    <p:sldId id="382" r:id="rId44"/>
    <p:sldId id="385" r:id="rId45"/>
    <p:sldId id="423" r:id="rId46"/>
    <p:sldId id="424" r:id="rId47"/>
    <p:sldId id="425" r:id="rId48"/>
    <p:sldId id="433" r:id="rId49"/>
    <p:sldId id="434" r:id="rId50"/>
    <p:sldId id="435" r:id="rId51"/>
    <p:sldId id="436" r:id="rId52"/>
    <p:sldId id="459" r:id="rId53"/>
    <p:sldId id="460" r:id="rId54"/>
    <p:sldId id="461" r:id="rId55"/>
    <p:sldId id="462" r:id="rId56"/>
    <p:sldId id="463" r:id="rId57"/>
    <p:sldId id="464" r:id="rId58"/>
    <p:sldId id="465" r:id="rId59"/>
    <p:sldId id="466" r:id="rId60"/>
    <p:sldId id="372" r:id="rId61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8FFC8"/>
    <a:srgbClr val="FAF7C8"/>
    <a:srgbClr val="FAF8C8"/>
    <a:srgbClr val="F5FFC2"/>
    <a:srgbClr val="EBFFD2"/>
    <a:srgbClr val="EBFFDC"/>
    <a:srgbClr val="FAF8BE"/>
    <a:srgbClr val="FAF8D2"/>
    <a:srgbClr val="8CF4F2"/>
    <a:srgbClr val="A4F6F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953" autoAdjust="0"/>
    <p:restoredTop sz="94660" autoAdjust="0"/>
  </p:normalViewPr>
  <p:slideViewPr>
    <p:cSldViewPr>
      <p:cViewPr>
        <p:scale>
          <a:sx n="66" d="100"/>
          <a:sy n="66" d="100"/>
        </p:scale>
        <p:origin x="-13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9/11/2013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827876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9/11/2013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413498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3C35A-099E-4867-9ECA-C7C8A6FD2E2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BAF42A-7495-4755-A8EC-61C8D8292648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78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0D84B1-FB18-4A9F-9733-77075D6A0C65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E7FE7A-43FA-4767-B6DC-EB8250913BC6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0F1965-5E13-4C75-B143-3367DDC5DE10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78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0ED57A-C10E-4185-8CAF-2CCFBB896B90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E65C32-E871-4ECA-BF59-5BC372BBE3BC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78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EE891-80EA-45EA-837D-F5C5430727A7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78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BF707A-3AAE-489F-80C7-76755F18ED8B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71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F04AFF-E404-4F0D-9931-CBDD0CDA50DB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78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0C8944-6399-4AD2-90E5-DBEA93284A1D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78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97677B-6C89-450C-B4EF-2E63866EFBFC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A98A71-A667-41D6-B75B-8587DF51869E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78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2C2EF0-5730-497B-A4F1-6FAFE899E8A5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79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3D01B-CCB1-46BB-8F02-72B179FA1281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80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3D01B-CCB1-46BB-8F02-72B179FA1281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80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5DC47F-C35E-4357-AA41-377C96F5E9D3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678BF5-7FFB-48CE-93A4-ED5B96AC9AEC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0FCA7D-E040-4EE9-AA0A-2F91604B6161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693988-C130-465E-9CD7-FD8009C2EA9B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9AD8F0-7A01-4E70-9A09-2EFF316EC88A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79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50AE5-9FCE-41F7-BDB9-D6439817E110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79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7E7106-A1CD-4780-B722-72359B165737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A1B4EA-601B-429D-95A9-7F588C2BE426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79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3401EC-82D0-4808-B462-29C5404FB0F5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A44788-8061-4105-B1B0-45EC07911010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79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4B34E6-7003-4652-96A3-6F24BE8F31F5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79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6BA5B0-A2FE-40D4-A2CB-81C2E18CDF0B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79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3EF1BD-F781-4DA8-97E7-D3A4ACAEAF5F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83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8601EC-2A09-4465-B516-C03B15CF53B6}" type="slidenum">
              <a:rPr lang="en-US"/>
              <a:pPr/>
              <a:t>42</a:t>
            </a:fld>
            <a:endParaRPr lang="en-US" dirty="0"/>
          </a:p>
        </p:txBody>
      </p:sp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9B46D-C11B-406D-90EE-4D6B115EEAFB}" type="slidenum">
              <a:rPr lang="en-US"/>
              <a:pPr/>
              <a:t>43</a:t>
            </a:fld>
            <a:endParaRPr lang="en-US" dirty="0"/>
          </a:p>
        </p:txBody>
      </p:sp>
      <p:sp>
        <p:nvSpPr>
          <p:cNvPr id="66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F9B09A-26AC-4831-9471-6E1970811E06}" type="slidenum">
              <a:rPr lang="en-US"/>
              <a:pPr/>
              <a:t>44</a:t>
            </a:fld>
            <a:endParaRPr lang="en-US" dirty="0"/>
          </a:p>
        </p:txBody>
      </p:sp>
      <p:sp>
        <p:nvSpPr>
          <p:cNvPr id="66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8500"/>
            <a:ext cx="4646613" cy="3484563"/>
          </a:xfrm>
          <a:ln/>
        </p:spPr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F74F85-2C32-4A6F-B3F4-7BC95A432323}" type="slidenum">
              <a:rPr lang="en-US"/>
              <a:pPr/>
              <a:t>45</a:t>
            </a:fld>
            <a:r>
              <a:rPr lang="en-US" dirty="0"/>
              <a:t>##</a:t>
            </a:r>
          </a:p>
        </p:txBody>
      </p:sp>
      <p:sp>
        <p:nvSpPr>
          <p:cNvPr id="129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030147-2EDD-4B91-A9CA-82CF052ED5A6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82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131C5E-1E6B-46FF-9756-44B6556E2A79}" type="slidenum">
              <a:rPr lang="en-US"/>
              <a:pPr/>
              <a:t>46</a:t>
            </a:fld>
            <a:r>
              <a:rPr lang="en-US" dirty="0"/>
              <a:t>##</a:t>
            </a:r>
          </a:p>
        </p:txBody>
      </p:sp>
      <p:sp>
        <p:nvSpPr>
          <p:cNvPr id="123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16F28C-F1AF-4244-8A4F-4564B734E326}" type="slidenum">
              <a:rPr lang="en-US"/>
              <a:pPr/>
              <a:t>47</a:t>
            </a:fld>
            <a:r>
              <a:rPr lang="en-US" dirty="0"/>
              <a:t>##</a:t>
            </a:r>
          </a:p>
        </p:txBody>
      </p:sp>
      <p:sp>
        <p:nvSpPr>
          <p:cNvPr id="129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9458175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5B7D8F-F388-421E-9CB2-1E9377FE71C7}" type="slidenum">
              <a:rPr lang="en-US"/>
              <a:pPr/>
              <a:t>52</a:t>
            </a:fld>
            <a:r>
              <a:rPr lang="en-US" dirty="0"/>
              <a:t>##</a:t>
            </a:r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DC62DD-9E81-4566-B8AA-1300A787C483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6903F-55AE-4AC6-91DB-3725A73743C0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81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2968F3-B71C-4C74-BE34-57A72877DFA1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314DFA-57D9-4A1D-8957-B6C8B0F4AE1C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6FE29C-65AE-4B6B-BBBA-FA47CF92BC94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Mew = </a:t>
            </a:r>
            <a:r>
              <a:rPr lang="bg-BG"/>
              <a:t>мяукам!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8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40880"/>
            <a:ext cx="7696200" cy="569120"/>
          </a:xfrm>
        </p:spPr>
        <p:txBody>
          <a:bodyPr/>
          <a:lstStyle/>
          <a:p>
            <a:r>
              <a:rPr lang="en-US" dirty="0" smtClean="0"/>
              <a:t>Classes, Constructors, </a:t>
            </a:r>
            <a:r>
              <a:rPr lang="en-US" dirty="0" smtClean="0"/>
              <a:t>Properties, Static </a:t>
            </a:r>
            <a:r>
              <a:rPr lang="en-US" dirty="0" smtClean="0"/>
              <a:t>Members, Interfaces, Inheritance, Polymorphism</a:t>
            </a:r>
            <a:endParaRPr lang="en-US" dirty="0"/>
          </a:p>
        </p:txBody>
      </p:sp>
      <p:pic>
        <p:nvPicPr>
          <p:cNvPr id="7" name="Picture 2" descr="http://www.atelier-us.com/upload/2009/01/earth_network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9133" t="6656" r="2955" b="16688"/>
          <a:stretch>
            <a:fillRect/>
          </a:stretch>
        </p:blipFill>
        <p:spPr bwMode="auto">
          <a:xfrm rot="10800000">
            <a:off x="7004424" y="-10047"/>
            <a:ext cx="2149623" cy="1457847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8" name="Picture 4" descr="http://www.johnlund.com/images/lrJL_LightAbstract_04.jpg"/>
          <p:cNvPicPr>
            <a:picLocks noChangeAspect="1" noChangeArrowheads="1"/>
          </p:cNvPicPr>
          <p:nvPr/>
        </p:nvPicPr>
        <p:blipFill>
          <a:blip r:embed="rId3" cstate="print">
            <a:lum bright="10000" contrast="20000"/>
          </a:blip>
          <a:srcRect/>
          <a:stretch>
            <a:fillRect/>
          </a:stretch>
        </p:blipFill>
        <p:spPr bwMode="auto">
          <a:xfrm>
            <a:off x="5029200" y="4648200"/>
            <a:ext cx="3265651" cy="1677446"/>
          </a:xfrm>
          <a:prstGeom prst="roundRect">
            <a:avLst>
              <a:gd name="adj" fmla="val 9479"/>
            </a:avLst>
          </a:prstGeom>
          <a:noFill/>
        </p:spPr>
      </p:pic>
      <p:pic>
        <p:nvPicPr>
          <p:cNvPr id="9" name="Picture 7" descr="C:\Trash\blue-earth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212111">
            <a:off x="216388" y="749788"/>
            <a:ext cx="1965224" cy="1965224"/>
          </a:xfrm>
          <a:prstGeom prst="ellipse">
            <a:avLst/>
          </a:prstGeom>
          <a:noFill/>
          <a:effectLst>
            <a:softEdge rad="3175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95400"/>
            <a:ext cx="8229600" cy="1524000"/>
          </a:xfrm>
        </p:spPr>
        <p:txBody>
          <a:bodyPr/>
          <a:lstStyle/>
          <a:p>
            <a:r>
              <a:rPr lang="en-US" dirty="0" smtClean="0"/>
              <a:t>Object-Oriented Programming with C#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Definition and Members</a:t>
            </a:r>
            <a:endParaRPr lang="bg-BG" dirty="0"/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/>
              <a:t>Class definition consists of:</a:t>
            </a:r>
          </a:p>
          <a:p>
            <a:pPr marL="709613" lvl="1" indent="-361950">
              <a:lnSpc>
                <a:spcPct val="100000"/>
              </a:lnSpc>
            </a:pPr>
            <a:r>
              <a:rPr lang="en-US" dirty="0" smtClean="0"/>
              <a:t>Class </a:t>
            </a:r>
            <a:r>
              <a:rPr lang="en-US" dirty="0"/>
              <a:t>declaration</a:t>
            </a:r>
          </a:p>
          <a:p>
            <a:pPr marL="709613" lvl="1" indent="-361950">
              <a:lnSpc>
                <a:spcPct val="100000"/>
              </a:lnSpc>
            </a:pPr>
            <a:r>
              <a:rPr lang="en-US" dirty="0"/>
              <a:t>Inherited class or implemented interfaces</a:t>
            </a:r>
          </a:p>
          <a:p>
            <a:pPr marL="709613" lvl="1" indent="-361950">
              <a:lnSpc>
                <a:spcPct val="100000"/>
              </a:lnSpc>
            </a:pPr>
            <a:r>
              <a:rPr lang="en-US" dirty="0"/>
              <a:t>Fields (static or not)</a:t>
            </a:r>
          </a:p>
          <a:p>
            <a:pPr marL="709613" lvl="1" indent="-361950">
              <a:lnSpc>
                <a:spcPct val="100000"/>
              </a:lnSpc>
            </a:pPr>
            <a:r>
              <a:rPr lang="en-US" dirty="0"/>
              <a:t>Constructors (static or not)</a:t>
            </a:r>
          </a:p>
          <a:p>
            <a:pPr marL="709613" lvl="1" indent="-361950">
              <a:lnSpc>
                <a:spcPct val="100000"/>
              </a:lnSpc>
            </a:pPr>
            <a:r>
              <a:rPr lang="en-US" dirty="0"/>
              <a:t>Properties (static or not)</a:t>
            </a:r>
          </a:p>
          <a:p>
            <a:pPr marL="709613" lvl="1" indent="-361950">
              <a:lnSpc>
                <a:spcPct val="100000"/>
              </a:lnSpc>
            </a:pPr>
            <a:r>
              <a:rPr lang="en-US" dirty="0"/>
              <a:t>Methods (static or not)</a:t>
            </a:r>
          </a:p>
          <a:p>
            <a:pPr marL="709613" lvl="1" indent="-361950">
              <a:lnSpc>
                <a:spcPct val="100000"/>
              </a:lnSpc>
            </a:pPr>
            <a:r>
              <a:rPr lang="en-US" dirty="0"/>
              <a:t>Events, inner types, etc.</a:t>
            </a:r>
          </a:p>
        </p:txBody>
      </p:sp>
      <p:pic>
        <p:nvPicPr>
          <p:cNvPr id="82945" name="Picture 1" descr="C:\Trash\abstract-shi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3810000"/>
            <a:ext cx="2857500" cy="2647950"/>
          </a:xfrm>
          <a:prstGeom prst="rect">
            <a:avLst/>
          </a:prstGeom>
          <a:noFill/>
          <a:effectLst>
            <a:softEdge rad="127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250279"/>
            <a:ext cx="8229600" cy="569120"/>
          </a:xfrm>
        </p:spPr>
        <p:txBody>
          <a:bodyPr/>
          <a:lstStyle/>
          <a:p>
            <a:r>
              <a:rPr lang="en-US" dirty="0" smtClean="0"/>
              <a:t>Public, Private, Protected, Internal, Protected </a:t>
            </a:r>
            <a:r>
              <a:rPr lang="en-US" dirty="0" err="1" smtClean="0"/>
              <a:t>Internl</a:t>
            </a:r>
            <a:endParaRPr lang="en-US" dirty="0"/>
          </a:p>
        </p:txBody>
      </p:sp>
      <p:pic>
        <p:nvPicPr>
          <p:cNvPr id="80897" name="Picture 1" descr="C:\Trash\access-control-devi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3276599"/>
            <a:ext cx="2447925" cy="3146494"/>
          </a:xfrm>
          <a:prstGeom prst="rect">
            <a:avLst/>
          </a:prstGeom>
          <a:noFill/>
          <a:effectLst>
            <a:softEdge rad="63500"/>
          </a:effectLst>
        </p:spPr>
      </p:pic>
      <p:pic>
        <p:nvPicPr>
          <p:cNvPr id="80899" name="Picture 3" descr="http://kitso.co.za/img/gallery/fullsize/acces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428999"/>
            <a:ext cx="4648200" cy="2590800"/>
          </a:xfrm>
          <a:prstGeom prst="roundRect">
            <a:avLst>
              <a:gd name="adj" fmla="val 6195"/>
            </a:avLst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Class members can have access modifiers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Used to restrict the classes able to access them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Supports the OOP principle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encapsulation</a:t>
            </a:r>
            <a:r>
              <a:rPr lang="en-US" dirty="0" smtClean="0"/>
              <a:t>"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Class members can be: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 smtClean="0"/>
              <a:t> – accessible from any class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 smtClean="0"/>
              <a:t> – accessible from the class itself and all its descendent classes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 smtClean="0"/>
              <a:t> – accessible from the class itself only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r>
              <a:rPr lang="en-US" dirty="0" smtClean="0"/>
              <a:t> – accessible from current assembly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protected internal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 descr="http://www.thedailygreen.com/cm/thedailygreen/images/qN/sweet-peas-clean-l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036145"/>
            <a:ext cx="4265108" cy="33379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7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550" y="4838700"/>
            <a:ext cx="7200900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Defining Classes</a:t>
            </a:r>
            <a:endParaRPr lang="en-US" dirty="0"/>
          </a:p>
        </p:txBody>
      </p:sp>
      <p:sp>
        <p:nvSpPr>
          <p:cNvPr id="673795" name="Rectangle 3"/>
          <p:cNvSpPr>
            <a:spLocks noChangeArrowheads="1"/>
          </p:cNvSpPr>
          <p:nvPr/>
        </p:nvSpPr>
        <p:spPr bwMode="auto">
          <a:xfrm>
            <a:off x="1331913" y="57219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Define </a:t>
            </a:r>
            <a:r>
              <a:rPr lang="en-US" dirty="0" smtClean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Dog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Our task is to </a:t>
            </a:r>
            <a:r>
              <a:rPr lang="en-US" dirty="0"/>
              <a:t>define a simple class that represents </a:t>
            </a:r>
            <a:r>
              <a:rPr lang="en-US" dirty="0" smtClean="0"/>
              <a:t>information about a </a:t>
            </a:r>
            <a:r>
              <a:rPr lang="en-US" dirty="0"/>
              <a:t>dog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dog should have name and breed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there is no name or breed assigned </a:t>
            </a:r>
            <a:br>
              <a:rPr lang="en-US" dirty="0"/>
            </a:br>
            <a:r>
              <a:rPr lang="en-US" dirty="0"/>
              <a:t>to the dog, it should be named "Balkan"</a:t>
            </a:r>
            <a:br>
              <a:rPr lang="en-US" dirty="0"/>
            </a:br>
            <a:r>
              <a:rPr lang="en-US" dirty="0"/>
              <a:t>and its breed should be "Street excellent"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should </a:t>
            </a:r>
            <a:r>
              <a:rPr lang="en-US" dirty="0"/>
              <a:t>be able to view and change the name and the breed of the dog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dog should be able to bark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</a:t>
            </a:r>
            <a:r>
              <a:rPr lang="en-US" dirty="0" smtClean="0"/>
              <a:t>Class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en-US" dirty="0" smtClean="0">
                <a:cs typeface="Consolas" pitchFamily="49" charset="0"/>
              </a:rPr>
              <a:t> – Example</a:t>
            </a:r>
            <a:endParaRPr lang="bg-BG" dirty="0">
              <a:cs typeface="Consolas" pitchFamily="49" charset="0"/>
            </a:endParaRPr>
          </a:p>
        </p:txBody>
      </p:sp>
      <p:sp>
        <p:nvSpPr>
          <p:cNvPr id="675845" name="Rectangle 5"/>
          <p:cNvSpPr>
            <a:spLocks noChangeArrowheads="1"/>
          </p:cNvSpPr>
          <p:nvPr/>
        </p:nvSpPr>
        <p:spPr bwMode="auto">
          <a:xfrm>
            <a:off x="609601" y="1228665"/>
            <a:ext cx="79248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Dog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breed;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Dog()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this.name = "Balkan";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this.breed = "Street excellent";	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Dog(string name, string breed)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this.name = name;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this.breed = breed;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     //</a:t>
            </a:r>
            <a:r>
              <a:rPr lang="en-US" sz="20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(example continues)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4754" name="Picture 2" descr="http://www.ohlaladog.com/images/crea/smalldo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933450"/>
            <a:ext cx="1638300" cy="20383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Defining Class </a:t>
            </a:r>
            <a:r>
              <a:rPr lang="en-US" sz="3800" dirty="0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en-US" sz="3800" dirty="0" smtClean="0">
                <a:cs typeface="Consolas" pitchFamily="49" charset="0"/>
              </a:rPr>
              <a:t> – Example</a:t>
            </a:r>
            <a:r>
              <a:rPr lang="en-US" sz="3800" dirty="0" smtClean="0"/>
              <a:t> </a:t>
            </a:r>
            <a:r>
              <a:rPr lang="en-US" sz="3800" dirty="0"/>
              <a:t>(2)</a:t>
            </a:r>
            <a:endParaRPr lang="bg-BG" sz="3800" dirty="0"/>
          </a:p>
        </p:txBody>
      </p:sp>
      <p:sp>
        <p:nvSpPr>
          <p:cNvPr id="819203" name="Rectangle 3"/>
          <p:cNvSpPr>
            <a:spLocks noChangeArrowheads="1"/>
          </p:cNvSpPr>
          <p:nvPr/>
        </p:nvSpPr>
        <p:spPr bwMode="auto">
          <a:xfrm>
            <a:off x="612776" y="1143000"/>
            <a:ext cx="7921624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Name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{ return name;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set { name = value;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Breed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{ return breed;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set { breed = value;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SayBau()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Console.WriteLine("{0} said: Bauuuuuu!", name);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2706" name="Picture 2" descr="http://www.vetcares.com/images/dog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86575" y="962025"/>
            <a:ext cx="1571625" cy="2543175"/>
          </a:xfrm>
          <a:prstGeom prst="rect">
            <a:avLst/>
          </a:prstGeom>
          <a:noFill/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0752" y="1219200"/>
            <a:ext cx="7308848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/>
              <a:t>Using Classes and Objects</a:t>
            </a:r>
            <a:endParaRPr lang="en-US" noProof="1"/>
          </a:p>
        </p:txBody>
      </p:sp>
      <p:pic>
        <p:nvPicPr>
          <p:cNvPr id="55297" name="Picture 1" descr="C:\Trash\object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4216" y="2895600"/>
            <a:ext cx="4271384" cy="3235574"/>
          </a:xfrm>
          <a:prstGeom prst="roundRect">
            <a:avLst>
              <a:gd name="adj" fmla="val 6108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Classes</a:t>
            </a:r>
            <a:endParaRPr lang="bg-BG" dirty="0"/>
          </a:p>
        </p:txBody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/>
              <a:t>How to use classes?</a:t>
            </a:r>
          </a:p>
          <a:p>
            <a:pPr marL="709613" lvl="1" indent="-361950">
              <a:lnSpc>
                <a:spcPct val="100000"/>
              </a:lnSpc>
            </a:pPr>
            <a:r>
              <a:rPr lang="en-US" dirty="0" smtClean="0"/>
              <a:t>Create </a:t>
            </a:r>
            <a:r>
              <a:rPr lang="en-US" dirty="0"/>
              <a:t>a new instance</a:t>
            </a:r>
          </a:p>
          <a:p>
            <a:pPr marL="709613" lvl="1" indent="-361950">
              <a:lnSpc>
                <a:spcPct val="100000"/>
              </a:lnSpc>
            </a:pPr>
            <a:r>
              <a:rPr lang="en-US" dirty="0" smtClean="0"/>
              <a:t>Access the properties </a:t>
            </a:r>
            <a:r>
              <a:rPr lang="en-US" dirty="0"/>
              <a:t>of the class</a:t>
            </a:r>
          </a:p>
          <a:p>
            <a:pPr marL="709613" lvl="1" indent="-361950">
              <a:lnSpc>
                <a:spcPct val="100000"/>
              </a:lnSpc>
            </a:pPr>
            <a:r>
              <a:rPr lang="en-US" dirty="0" smtClean="0"/>
              <a:t>Invoke methods</a:t>
            </a:r>
            <a:endParaRPr lang="en-US" dirty="0"/>
          </a:p>
          <a:p>
            <a:pPr marL="709613" lvl="1" indent="-361950">
              <a:lnSpc>
                <a:spcPct val="100000"/>
              </a:lnSpc>
            </a:pPr>
            <a:r>
              <a:rPr lang="en-US" dirty="0"/>
              <a:t>Handle events</a:t>
            </a:r>
          </a:p>
          <a:p>
            <a:pPr marL="361950" indent="-361950">
              <a:lnSpc>
                <a:spcPct val="100000"/>
              </a:lnSpc>
            </a:pPr>
            <a:r>
              <a:rPr lang="en-US" dirty="0" smtClean="0"/>
              <a:t>How to define classes?</a:t>
            </a:r>
          </a:p>
          <a:p>
            <a:pPr marL="709613" lvl="1" indent="-361950">
              <a:lnSpc>
                <a:spcPct val="100000"/>
              </a:lnSpc>
            </a:pPr>
            <a:r>
              <a:rPr lang="en-US" dirty="0" smtClean="0"/>
              <a:t>Create </a:t>
            </a:r>
            <a:r>
              <a:rPr lang="en-US" dirty="0"/>
              <a:t>new </a:t>
            </a:r>
            <a:r>
              <a:rPr lang="en-US" dirty="0" smtClean="0"/>
              <a:t>class and define its members</a:t>
            </a:r>
          </a:p>
          <a:p>
            <a:pPr marL="709613" lvl="1" indent="-361950">
              <a:lnSpc>
                <a:spcPct val="100000"/>
              </a:lnSpc>
            </a:pPr>
            <a:r>
              <a:rPr lang="en-US" dirty="0" smtClean="0"/>
              <a:t>Create new class using some other </a:t>
            </a:r>
            <a:r>
              <a:rPr lang="en-US" dirty="0"/>
              <a:t>as base class</a:t>
            </a:r>
          </a:p>
        </p:txBody>
      </p:sp>
      <p:pic>
        <p:nvPicPr>
          <p:cNvPr id="53250" name="Picture 2" descr="http://www.irrlicht3d.org/images/uml3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3048000"/>
            <a:ext cx="2286000" cy="1571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How to Use Classes (Non-static)?</a:t>
            </a:r>
            <a:endParaRPr lang="bg-BG" sz="3800" dirty="0"/>
          </a:p>
        </p:txBody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2438" indent="-452438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Create </a:t>
            </a:r>
            <a:r>
              <a:rPr lang="en-US" dirty="0" smtClean="0"/>
              <a:t>an instance</a:t>
            </a:r>
            <a:endParaRPr lang="en-US" dirty="0"/>
          </a:p>
          <a:p>
            <a:pPr marL="803275" lvl="1" indent="-350838">
              <a:lnSpc>
                <a:spcPct val="100000"/>
              </a:lnSpc>
            </a:pPr>
            <a:r>
              <a:rPr lang="en-US" dirty="0"/>
              <a:t>Initialize fields</a:t>
            </a:r>
          </a:p>
          <a:p>
            <a:pPr marL="452438" indent="-452438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Manipulate instance</a:t>
            </a:r>
          </a:p>
          <a:p>
            <a:pPr marL="803275" lvl="1" indent="-350838">
              <a:lnSpc>
                <a:spcPct val="100000"/>
              </a:lnSpc>
            </a:pPr>
            <a:r>
              <a:rPr lang="en-US" dirty="0" smtClean="0"/>
              <a:t>Read / change properties</a:t>
            </a:r>
            <a:endParaRPr lang="en-US" dirty="0"/>
          </a:p>
          <a:p>
            <a:pPr marL="803275" lvl="1" indent="-350838">
              <a:lnSpc>
                <a:spcPct val="100000"/>
              </a:lnSpc>
            </a:pPr>
            <a:r>
              <a:rPr lang="en-US" dirty="0" smtClean="0"/>
              <a:t>Invoke methods</a:t>
            </a:r>
            <a:endParaRPr lang="en-US" dirty="0"/>
          </a:p>
          <a:p>
            <a:pPr marL="803275" lvl="1" indent="-350838">
              <a:lnSpc>
                <a:spcPct val="100000"/>
              </a:lnSpc>
            </a:pPr>
            <a:r>
              <a:rPr lang="en-US" dirty="0"/>
              <a:t>Handle events</a:t>
            </a:r>
          </a:p>
          <a:p>
            <a:pPr marL="452438" indent="-452438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Release occupied </a:t>
            </a:r>
            <a:r>
              <a:rPr lang="en-US" dirty="0" smtClean="0"/>
              <a:t>resources</a:t>
            </a:r>
          </a:p>
          <a:p>
            <a:pPr marL="803275" lvl="1" indent="-350838">
              <a:lnSpc>
                <a:spcPct val="100000"/>
              </a:lnSpc>
              <a:buSzPct val="70000"/>
            </a:pPr>
            <a:r>
              <a:rPr lang="en-US" dirty="0" smtClean="0"/>
              <a:t>Done automatically in most cases</a:t>
            </a:r>
            <a:endParaRPr lang="en-US" dirty="0"/>
          </a:p>
        </p:txBody>
      </p:sp>
      <p:pic>
        <p:nvPicPr>
          <p:cNvPr id="51202" name="Picture 2" descr="http://gvsr.polytech.univ-nantes.fr/GVSR/illustration?key=wilmascop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1200" y="2362200"/>
            <a:ext cx="3063875" cy="3048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 marL="442913" indent="-442913">
              <a:lnSpc>
                <a:spcPct val="90000"/>
              </a:lnSpc>
              <a:buFontTx/>
              <a:buAutoNum type="arabicPeriod"/>
            </a:pPr>
            <a:r>
              <a:rPr lang="en-US" dirty="0"/>
              <a:t>Defining </a:t>
            </a:r>
            <a:r>
              <a:rPr lang="en-US" dirty="0" smtClean="0"/>
              <a:t>Classes</a:t>
            </a:r>
            <a:endParaRPr lang="en-US" dirty="0"/>
          </a:p>
          <a:p>
            <a:pPr marL="442913" indent="-442913">
              <a:lnSpc>
                <a:spcPct val="90000"/>
              </a:lnSpc>
              <a:buFontTx/>
              <a:buAutoNum type="arabicPeriod"/>
            </a:pPr>
            <a:r>
              <a:rPr lang="en-US" dirty="0" smtClean="0"/>
              <a:t>Access Modifiers</a:t>
            </a:r>
          </a:p>
          <a:p>
            <a:pPr marL="442913" indent="-442913">
              <a:lnSpc>
                <a:spcPct val="90000"/>
              </a:lnSpc>
              <a:buFontTx/>
              <a:buAutoNum type="arabicPeriod"/>
            </a:pPr>
            <a:r>
              <a:rPr lang="en-US" dirty="0" smtClean="0"/>
              <a:t>Constructors</a:t>
            </a:r>
            <a:endParaRPr lang="en-US" dirty="0"/>
          </a:p>
          <a:p>
            <a:pPr marL="442913" indent="-442913">
              <a:lnSpc>
                <a:spcPct val="90000"/>
              </a:lnSpc>
              <a:buFontTx/>
              <a:buAutoNum type="arabicPeriod"/>
            </a:pPr>
            <a:r>
              <a:rPr lang="en-US" dirty="0" smtClean="0"/>
              <a:t>Fields, Constants and Properties</a:t>
            </a:r>
          </a:p>
          <a:p>
            <a:pPr marL="442913" indent="-442913">
              <a:lnSpc>
                <a:spcPct val="90000"/>
              </a:lnSpc>
              <a:buFontTx/>
              <a:buAutoNum type="arabicPeriod"/>
            </a:pPr>
            <a:r>
              <a:rPr lang="en-US" dirty="0" smtClean="0"/>
              <a:t>Static Members</a:t>
            </a:r>
          </a:p>
          <a:p>
            <a:pPr marL="442913" indent="-442913">
              <a:lnSpc>
                <a:spcPct val="90000"/>
              </a:lnSpc>
              <a:buFontTx/>
              <a:buAutoNum type="arabicPeriod"/>
            </a:pPr>
            <a:r>
              <a:rPr lang="en-US" dirty="0" smtClean="0"/>
              <a:t>Structures</a:t>
            </a:r>
          </a:p>
          <a:p>
            <a:pPr marL="442913" indent="-442913">
              <a:lnSpc>
                <a:spcPct val="90000"/>
              </a:lnSpc>
              <a:buFontTx/>
              <a:buAutoNum type="arabicPeriod"/>
            </a:pPr>
            <a:r>
              <a:rPr lang="en-US" dirty="0" smtClean="0"/>
              <a:t>Delegates and Events</a:t>
            </a:r>
          </a:p>
          <a:p>
            <a:pPr marL="442913" indent="-442913">
              <a:lnSpc>
                <a:spcPct val="90000"/>
              </a:lnSpc>
              <a:buFontTx/>
              <a:buAutoNum type="arabicPeriod"/>
            </a:pPr>
            <a:r>
              <a:rPr lang="en-US" dirty="0" smtClean="0"/>
              <a:t>Interfaces</a:t>
            </a:r>
          </a:p>
          <a:p>
            <a:pPr marL="442913" indent="-442913">
              <a:lnSpc>
                <a:spcPct val="90000"/>
              </a:lnSpc>
              <a:buFontTx/>
              <a:buAutoNum type="arabicPeriod"/>
            </a:pPr>
            <a:r>
              <a:rPr lang="en-US" dirty="0" smtClean="0"/>
              <a:t>Inheritance</a:t>
            </a:r>
          </a:p>
          <a:p>
            <a:pPr marL="442913" indent="-442913">
              <a:lnSpc>
                <a:spcPct val="90000"/>
              </a:lnSpc>
              <a:buFontTx/>
              <a:buAutoNum type="arabicPeriod"/>
            </a:pPr>
            <a:r>
              <a:rPr lang="en-US" dirty="0" smtClean="0"/>
              <a:t>Polymorphism (same as VB.net)</a:t>
            </a:r>
            <a:endParaRPr lang="bg-BG" dirty="0"/>
          </a:p>
        </p:txBody>
      </p:sp>
      <p:pic>
        <p:nvPicPr>
          <p:cNvPr id="94210" name="Picture 2" descr="http://www.abstractpenguin.com/blog/book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3200400"/>
            <a:ext cx="3429000" cy="3429000"/>
          </a:xfrm>
          <a:prstGeom prst="rect">
            <a:avLst/>
          </a:prstGeom>
          <a:noFill/>
          <a:effectLst>
            <a:softEdge rad="63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</a:t>
            </a:r>
            <a:r>
              <a:rPr lang="en-US" dirty="0" smtClean="0"/>
              <a:t>Dog </a:t>
            </a:r>
            <a:r>
              <a:rPr lang="en-US" dirty="0"/>
              <a:t>Meeting</a:t>
            </a:r>
            <a:endParaRPr lang="bg-BG" dirty="0"/>
          </a:p>
        </p:txBody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/>
              <a:t>Our task is as follows:</a:t>
            </a:r>
          </a:p>
          <a:p>
            <a:pPr marL="712788" lvl="1" indent="-365125">
              <a:lnSpc>
                <a:spcPct val="100000"/>
              </a:lnSpc>
            </a:pPr>
            <a:r>
              <a:rPr lang="en-US" dirty="0" smtClean="0"/>
              <a:t>Create </a:t>
            </a:r>
            <a:r>
              <a:rPr lang="en-US" dirty="0"/>
              <a:t>3 dogs</a:t>
            </a:r>
          </a:p>
          <a:p>
            <a:pPr marL="984250" lvl="2" indent="-344488">
              <a:lnSpc>
                <a:spcPct val="100000"/>
              </a:lnSpc>
            </a:pPr>
            <a:r>
              <a:rPr lang="en-US" dirty="0"/>
              <a:t>First should be named </a:t>
            </a:r>
            <a:r>
              <a:rPr lang="en-US" dirty="0" smtClean="0"/>
              <a:t>“Sharo”,</a:t>
            </a:r>
            <a:r>
              <a:rPr lang="bg-BG" dirty="0" smtClean="0"/>
              <a:t> </a:t>
            </a:r>
            <a:r>
              <a:rPr lang="en-US" dirty="0" smtClean="0"/>
              <a:t>second </a:t>
            </a:r>
            <a:r>
              <a:rPr lang="en-US" dirty="0"/>
              <a:t>– “Rex” and the last – </a:t>
            </a:r>
            <a:r>
              <a:rPr lang="en-US" dirty="0" smtClean="0"/>
              <a:t>left without name</a:t>
            </a:r>
            <a:endParaRPr lang="en-US" dirty="0"/>
          </a:p>
          <a:p>
            <a:pPr marL="712788" lvl="1" indent="-365125">
              <a:lnSpc>
                <a:spcPct val="100000"/>
              </a:lnSpc>
            </a:pPr>
            <a:r>
              <a:rPr lang="en-US" dirty="0"/>
              <a:t>Add all dogs in an array</a:t>
            </a:r>
          </a:p>
          <a:p>
            <a:pPr marL="712788" lvl="1" indent="-365125">
              <a:lnSpc>
                <a:spcPct val="100000"/>
              </a:lnSpc>
            </a:pPr>
            <a:r>
              <a:rPr lang="en-US" dirty="0"/>
              <a:t>Iterate through the array </a:t>
            </a:r>
            <a:r>
              <a:rPr lang="en-US" dirty="0" smtClean="0"/>
              <a:t>elements and ask each </a:t>
            </a:r>
            <a:r>
              <a:rPr lang="en-US" dirty="0"/>
              <a:t>dog to bark</a:t>
            </a:r>
          </a:p>
          <a:p>
            <a:pPr marL="712788" lvl="1" indent="-365125">
              <a:lnSpc>
                <a:spcPct val="100000"/>
              </a:lnSpc>
            </a:pPr>
            <a:r>
              <a:rPr lang="en-US" dirty="0"/>
              <a:t>Note</a:t>
            </a:r>
            <a:r>
              <a:rPr lang="en-US" dirty="0" smtClean="0"/>
              <a:t>:</a:t>
            </a:r>
            <a:endParaRPr lang="bg-BG" dirty="0" smtClean="0"/>
          </a:p>
          <a:p>
            <a:pPr marL="984250" lvl="2" indent="-344488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Dog</a:t>
            </a:r>
            <a:r>
              <a:rPr lang="en-US" dirty="0"/>
              <a:t> class from the previous example!</a:t>
            </a:r>
          </a:p>
          <a:p>
            <a:pPr algn="r">
              <a:lnSpc>
                <a:spcPct val="10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 Meeting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924800" cy="5196294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Console.WriteLine("Enter first dog's name: ");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dogName = Console.ReadLine();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Console.WriteLine("Enter first dog's breed: ");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dogBreed = Console.ReadLine();</a:t>
            </a:r>
          </a:p>
          <a:p>
            <a:pPr>
              <a:lnSpc>
                <a:spcPts val="2200"/>
              </a:lnSpc>
              <a:spcBef>
                <a:spcPts val="1200"/>
              </a:spcBef>
              <a:spcAft>
                <a:spcPct val="0"/>
              </a:spcAft>
              <a:buFontTx/>
              <a:buNone/>
            </a:pPr>
            <a:r>
              <a:rPr lang="en-US" altLang="ko-KR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// Using the Dog constructor to set name and breed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Dog firstDog = new Dog(dogName, dogBreed);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Dog secondDog = new Dog();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Console.WriteLine("Enter second dog's name: ");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dogName = Console.ReadLine(); 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Console.WriteLine("Enter second dog's breed: ");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dogBreed = Console.ReadLine(); </a:t>
            </a:r>
          </a:p>
          <a:p>
            <a:pPr>
              <a:lnSpc>
                <a:spcPts val="2200"/>
              </a:lnSpc>
              <a:spcBef>
                <a:spcPts val="1200"/>
              </a:spcBef>
              <a:spcAft>
                <a:spcPct val="0"/>
              </a:spcAft>
              <a:buFontTx/>
              <a:buNone/>
            </a:pPr>
            <a:r>
              <a:rPr lang="en-US" altLang="ko-KR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// Using properties to set name and breed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secondDog.Name = dogName;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secondDog.Breed = dogBreed;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9849" y="4572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Constructors</a:t>
            </a:r>
            <a:endParaRPr lang="en-US" noProof="1"/>
          </a:p>
        </p:txBody>
      </p:sp>
      <p:sp>
        <p:nvSpPr>
          <p:cNvPr id="709635" name="Rectangle 3"/>
          <p:cNvSpPr>
            <a:spLocks noChangeArrowheads="1"/>
          </p:cNvSpPr>
          <p:nvPr/>
        </p:nvSpPr>
        <p:spPr bwMode="auto">
          <a:xfrm>
            <a:off x="762000" y="5497512"/>
            <a:ext cx="7637462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and Using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Constructors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3010" name="Picture 2" descr="http://bp0.blogger.com/_rR2wkKtWGQM/R0OWlnpZKJI/AAAAAAAAAAc/eeoVbiOwVPU/s400/bob-el-constructo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6302" y="981076"/>
            <a:ext cx="3872538" cy="3286124"/>
          </a:xfrm>
          <a:prstGeom prst="roundRect">
            <a:avLst>
              <a:gd name="adj" fmla="val 5047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Constructor?</a:t>
            </a:r>
            <a:endParaRPr lang="bg-BG" dirty="0"/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/>
              <a:t>Constructors are special methods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Invoked when creating a </a:t>
            </a:r>
            <a:r>
              <a:rPr lang="en-US" dirty="0"/>
              <a:t>new instance of an object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Used to initialize the fields </a:t>
            </a:r>
            <a:r>
              <a:rPr lang="en-US" dirty="0"/>
              <a:t>of the </a:t>
            </a:r>
            <a:r>
              <a:rPr lang="en-US" dirty="0" smtClean="0"/>
              <a:t>instance</a:t>
            </a:r>
          </a:p>
          <a:p>
            <a:pPr marL="361950" indent="-361950">
              <a:lnSpc>
                <a:spcPct val="100000"/>
              </a:lnSpc>
            </a:pPr>
            <a:r>
              <a:rPr lang="en-US" dirty="0" smtClean="0"/>
              <a:t>Constructors has the same name as the class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Have no return type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Can have parameters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Constructors</a:t>
            </a:r>
            <a:endParaRPr lang="bg-BG" dirty="0"/>
          </a:p>
        </p:txBody>
      </p:sp>
      <p:sp>
        <p:nvSpPr>
          <p:cNvPr id="712708" name="Rectangle 4"/>
          <p:cNvSpPr>
            <a:spLocks noChangeArrowheads="1"/>
          </p:cNvSpPr>
          <p:nvPr/>
        </p:nvSpPr>
        <p:spPr bwMode="auto">
          <a:xfrm>
            <a:off x="608013" y="1864764"/>
            <a:ext cx="7850188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xCoord;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yCoord;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Simple default constructor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Point()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xCoord = 0;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yCoord = 0;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...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/>
          <a:p>
            <a:pPr marL="361950" marR="0" lvl="0" indent="-361950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Point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with parameterless constructor: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8914" name="Picture 2" descr="http://www.aspiredefence.co.uk/assets/Image/aspire-defence/measuring-success/considerate-constructors/considerateA.jpg"/>
          <p:cNvPicPr>
            <a:picLocks noChangeAspect="1" noChangeArrowheads="1"/>
          </p:cNvPicPr>
          <p:nvPr/>
        </p:nvPicPr>
        <p:blipFill>
          <a:blip r:embed="rId3" cstate="print"/>
          <a:srcRect r="22277"/>
          <a:stretch>
            <a:fillRect/>
          </a:stretch>
        </p:blipFill>
        <p:spPr bwMode="auto">
          <a:xfrm>
            <a:off x="6663934" y="1752600"/>
            <a:ext cx="1891862" cy="1600200"/>
          </a:xfrm>
          <a:prstGeom prst="roundRect">
            <a:avLst>
              <a:gd name="adj" fmla="val 13004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Constructors (2)</a:t>
            </a:r>
            <a:endParaRPr lang="bg-BG" dirty="0"/>
          </a:p>
        </p:txBody>
      </p:sp>
      <p:sp>
        <p:nvSpPr>
          <p:cNvPr id="715780" name="Rectangle 4"/>
          <p:cNvSpPr>
            <a:spLocks noChangeArrowheads="1"/>
          </p:cNvSpPr>
          <p:nvPr/>
        </p:nvSpPr>
        <p:spPr bwMode="auto">
          <a:xfrm>
            <a:off x="615950" y="916424"/>
            <a:ext cx="791845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Person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age;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Default constructor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Person()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name = "[no name]";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age = 0;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Constructor with parameters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Person(string name, int age)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this.name = name;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this.age = age;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...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800600" y="1828800"/>
            <a:ext cx="3429000" cy="1379101"/>
          </a:xfrm>
          <a:prstGeom prst="wedgeRoundRectCallout">
            <a:avLst>
              <a:gd name="adj1" fmla="val -99584"/>
              <a:gd name="adj2" fmla="val 1965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As rule constructors should initialize all own class fields.</a:t>
            </a:r>
            <a:endParaRPr lang="bg-BG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/>
              <a:t>Constructors and Initialization</a:t>
            </a:r>
            <a:endParaRPr lang="bg-BG" dirty="0"/>
          </a:p>
        </p:txBody>
      </p:sp>
      <p:sp>
        <p:nvSpPr>
          <p:cNvPr id="716804" name="Rectangle 4"/>
          <p:cNvSpPr>
            <a:spLocks noChangeArrowheads="1"/>
          </p:cNvSpPr>
          <p:nvPr/>
        </p:nvSpPr>
        <p:spPr bwMode="auto">
          <a:xfrm>
            <a:off x="609601" y="1524000"/>
            <a:ext cx="7848599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ClockAlarm</a:t>
            </a:r>
            <a:endParaRPr lang="bg-BG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hours = 9; // Inline initialization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minutes = 0; // Inline initialization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Default constructor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ClockAlarm()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Constructor with parameters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ClockAlarm(int hours, int minutes)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this.hours = hours;      // Invoked after the inline 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this.minutes = minutes;  // initialization!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More code ...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680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76238" y="914400"/>
            <a:ext cx="8462962" cy="574675"/>
          </a:xfrm>
          <a:noFill/>
          <a:ln/>
        </p:spPr>
        <p:txBody>
          <a:bodyPr/>
          <a:lstStyle/>
          <a:p>
            <a:pPr marL="361950" indent="-361950">
              <a:tabLst/>
            </a:pPr>
            <a:r>
              <a:rPr lang="en-US" sz="3000" dirty="0"/>
              <a:t>Pay attention when using inline initialization!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 Constructors Calls</a:t>
            </a:r>
            <a:endParaRPr lang="bg-BG" dirty="0"/>
          </a:p>
        </p:txBody>
      </p:sp>
      <p:sp>
        <p:nvSpPr>
          <p:cNvPr id="800772" name="Rectangle 4"/>
          <p:cNvSpPr>
            <a:spLocks noChangeArrowheads="1"/>
          </p:cNvSpPr>
          <p:nvPr/>
        </p:nvSpPr>
        <p:spPr bwMode="auto">
          <a:xfrm>
            <a:off x="609600" y="1524000"/>
            <a:ext cx="78486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  <a:endParaRPr lang="bg-BG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xCoord;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yCoord;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Point() : this(0,0) // Reuse constructor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Point(int xCoord, int yCoord)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this.xCoord = xCoord;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this.yCoord = yCoord;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...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07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850" y="914400"/>
            <a:ext cx="8496300" cy="574675"/>
          </a:xfrm>
          <a:noFill/>
          <a:ln/>
        </p:spPr>
        <p:txBody>
          <a:bodyPr/>
          <a:lstStyle/>
          <a:p>
            <a:pPr marL="361950" indent="-361950">
              <a:tabLst/>
            </a:pPr>
            <a:r>
              <a:rPr lang="en-US" dirty="0"/>
              <a:t>Reusing constructors</a:t>
            </a:r>
          </a:p>
        </p:txBody>
      </p:sp>
      <p:pic>
        <p:nvPicPr>
          <p:cNvPr id="32770" name="Picture 2" descr="http://www.lks.ac.th/teacher_jonggonee/jongdw/picfromcd/occupations/constructor_worker.jpg"/>
          <p:cNvPicPr>
            <a:picLocks noChangeAspect="1" noChangeArrowheads="1"/>
          </p:cNvPicPr>
          <p:nvPr/>
        </p:nvPicPr>
        <p:blipFill>
          <a:blip r:embed="rId3" cstate="print">
            <a:lum contrast="40000"/>
          </a:blip>
          <a:srcRect/>
          <a:stretch>
            <a:fillRect/>
          </a:stretch>
        </p:blipFill>
        <p:spPr bwMode="auto">
          <a:xfrm>
            <a:off x="7315200" y="1447800"/>
            <a:ext cx="1295400" cy="2181225"/>
          </a:xfrm>
          <a:prstGeom prst="roundRect">
            <a:avLst>
              <a:gd name="adj" fmla="val 8134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Constructor</a:t>
            </a:r>
            <a:endParaRPr lang="bg-BG" dirty="0"/>
          </a:p>
        </p:txBody>
      </p:sp>
      <p:sp>
        <p:nvSpPr>
          <p:cNvPr id="800772" name="Rectangle 4"/>
          <p:cNvSpPr>
            <a:spLocks noChangeArrowheads="1"/>
          </p:cNvSpPr>
          <p:nvPr/>
        </p:nvSpPr>
        <p:spPr bwMode="auto">
          <a:xfrm>
            <a:off x="609600" y="1524000"/>
            <a:ext cx="78486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  <a:endParaRPr lang="bg-BG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xCoord;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yCoord;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Point(int x, int y)  //Constructor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xCoord = x; yCoord = y;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Point(Point p1) //Copy Constructor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this.xCoord = p1.xCoord;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this.yCoord = p1.yCoord;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...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07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850" y="914400"/>
            <a:ext cx="8496300" cy="574675"/>
          </a:xfrm>
          <a:noFill/>
          <a:ln/>
        </p:spPr>
        <p:txBody>
          <a:bodyPr/>
          <a:lstStyle/>
          <a:p>
            <a:pPr marL="361950" indent="-361950">
              <a:tabLst/>
            </a:pPr>
            <a:r>
              <a:rPr lang="en-US" dirty="0" smtClean="0"/>
              <a:t>Create copy of existing object as new object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308099"/>
            <a:ext cx="6480175" cy="1701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Fields, Constants and  and Properties</a:t>
            </a:r>
            <a:endParaRPr lang="en-US" noProof="1"/>
          </a:p>
        </p:txBody>
      </p:sp>
      <p:pic>
        <p:nvPicPr>
          <p:cNvPr id="28674" name="Picture 2" descr="http://www.educationalmodels.com/product/category/Material-Properties/Material-Properties.jpg"/>
          <p:cNvPicPr>
            <a:picLocks noChangeAspect="1" noChangeArrowheads="1"/>
          </p:cNvPicPr>
          <p:nvPr/>
        </p:nvPicPr>
        <p:blipFill>
          <a:blip r:embed="rId3" cstate="print">
            <a:lum contrast="20000"/>
          </a:blip>
          <a:srcRect/>
          <a:stretch>
            <a:fillRect/>
          </a:stretch>
        </p:blipFill>
        <p:spPr bwMode="auto">
          <a:xfrm>
            <a:off x="2655817" y="3400424"/>
            <a:ext cx="3679966" cy="2695576"/>
          </a:xfrm>
          <a:prstGeom prst="roundRect">
            <a:avLst>
              <a:gd name="adj" fmla="val 7721"/>
            </a:avLst>
          </a:prstGeom>
          <a:noFill/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and</a:t>
            </a:r>
            <a:r>
              <a:rPr lang="bg-BG" dirty="0"/>
              <a:t> </a:t>
            </a:r>
            <a:r>
              <a:rPr lang="en-US" dirty="0"/>
              <a:t>.NET</a:t>
            </a:r>
            <a:endParaRPr lang="bg-BG" dirty="0"/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In</a:t>
            </a:r>
            <a:r>
              <a:rPr lang="bg-BG" sz="3000" dirty="0"/>
              <a:t> </a:t>
            </a:r>
            <a:r>
              <a:rPr lang="en-US" sz="3000" dirty="0"/>
              <a:t>.NET</a:t>
            </a:r>
            <a:r>
              <a:rPr lang="bg-BG" sz="3000" dirty="0"/>
              <a:t> </a:t>
            </a:r>
            <a:r>
              <a:rPr lang="en-US" sz="3000" dirty="0"/>
              <a:t>Framework the object-oriented approach has roots in the deepest architectural level </a:t>
            </a:r>
            <a:endParaRPr lang="bg-BG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All</a:t>
            </a:r>
            <a:r>
              <a:rPr lang="bg-BG" sz="3000" dirty="0"/>
              <a:t> </a:t>
            </a:r>
            <a:r>
              <a:rPr lang="en-US" sz="3000" dirty="0"/>
              <a:t>.NET applications are object-oriented</a:t>
            </a:r>
            <a:endParaRPr lang="bg-BG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All</a:t>
            </a:r>
            <a:r>
              <a:rPr lang="bg-BG" sz="3000" dirty="0"/>
              <a:t> </a:t>
            </a:r>
            <a:r>
              <a:rPr lang="en-US" sz="3000" dirty="0"/>
              <a:t>.NET</a:t>
            </a:r>
            <a:r>
              <a:rPr lang="bg-BG" sz="3000" dirty="0"/>
              <a:t> </a:t>
            </a:r>
            <a:r>
              <a:rPr lang="en-US" sz="3000" dirty="0"/>
              <a:t>languages are object-oriented</a:t>
            </a:r>
            <a:endParaRPr lang="bg-BG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The class concept from OOP has</a:t>
            </a:r>
            <a:r>
              <a:rPr lang="bg-BG" sz="3000" dirty="0"/>
              <a:t> </a:t>
            </a:r>
            <a:r>
              <a:rPr lang="en-US" sz="3000" dirty="0"/>
              <a:t>two </a:t>
            </a:r>
            <a:r>
              <a:rPr lang="en-US" sz="3000" dirty="0" smtClean="0"/>
              <a:t>realizations: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Classes </a:t>
            </a:r>
            <a:r>
              <a:rPr lang="en-US" sz="2800" dirty="0"/>
              <a:t>and structures</a:t>
            </a:r>
            <a:endParaRPr lang="bg-BG" sz="2800" dirty="0"/>
          </a:p>
          <a:p>
            <a:pPr>
              <a:lnSpc>
                <a:spcPct val="100000"/>
              </a:lnSpc>
            </a:pPr>
            <a:r>
              <a:rPr lang="en-US" sz="3000" dirty="0"/>
              <a:t>There is no multiple </a:t>
            </a:r>
            <a:r>
              <a:rPr lang="en-US" sz="3000" dirty="0" smtClean="0"/>
              <a:t>inheritance in .NET</a:t>
            </a:r>
            <a:endParaRPr lang="bg-BG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Classes can implement several interfaces at </a:t>
            </a:r>
            <a:r>
              <a:rPr lang="en-US" sz="3000" dirty="0" smtClean="0"/>
              <a:t>the same </a:t>
            </a:r>
            <a:r>
              <a:rPr lang="en-US" sz="3000" dirty="0"/>
              <a:t>time</a:t>
            </a:r>
            <a:endParaRPr lang="bg-BG" sz="3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Fields</a:t>
            </a:r>
            <a:endParaRPr lang="bg-BG" dirty="0"/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1"/>
            <a:ext cx="8496300" cy="2438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Fields</a:t>
            </a:r>
            <a:r>
              <a:rPr lang="bg-BG" sz="2800" dirty="0"/>
              <a:t> </a:t>
            </a:r>
            <a:r>
              <a:rPr lang="en-US" sz="2800" dirty="0"/>
              <a:t>contain data for the class instance</a:t>
            </a:r>
            <a:endParaRPr lang="bg-BG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Can be arbitrary type</a:t>
            </a:r>
            <a:endParaRPr lang="bg-BG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Have given scope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Can be declared with a specific </a:t>
            </a:r>
            <a:r>
              <a:rPr lang="en-US" sz="2800" dirty="0" smtClean="0"/>
              <a:t>value</a:t>
            </a:r>
            <a:endParaRPr lang="bg-BG" sz="2800" dirty="0"/>
          </a:p>
        </p:txBody>
      </p:sp>
      <p:sp>
        <p:nvSpPr>
          <p:cNvPr id="313348" name="Rectangle 4"/>
          <p:cNvSpPr>
            <a:spLocks noChangeArrowheads="1"/>
          </p:cNvSpPr>
          <p:nvPr/>
        </p:nvSpPr>
        <p:spPr bwMode="auto">
          <a:xfrm>
            <a:off x="608013" y="3581400"/>
            <a:ext cx="7929562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Student</a:t>
            </a:r>
          </a:p>
          <a:p>
            <a:pPr marL="282575" indent="-282575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irstName;</a:t>
            </a:r>
          </a:p>
          <a:p>
            <a:pPr marL="282575" indent="-282575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astName;</a:t>
            </a:r>
          </a:p>
          <a:p>
            <a:pPr marL="282575" indent="-282575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int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ourse = 1;</a:t>
            </a:r>
          </a:p>
          <a:p>
            <a:pPr marL="282575" indent="-282575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peciality;</a:t>
            </a:r>
          </a:p>
          <a:p>
            <a:pPr marL="282575" indent="-282575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protected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ourse[]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oursesTaken;</a:t>
            </a:r>
          </a:p>
          <a:p>
            <a:pPr marL="282575" indent="-282575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emarks = "(no remarks)";</a:t>
            </a:r>
          </a:p>
          <a:p>
            <a:pPr marL="282575" indent="-282575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bg-BG" dirty="0"/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2590800"/>
          </a:xfrm>
        </p:spPr>
        <p:txBody>
          <a:bodyPr/>
          <a:lstStyle/>
          <a:p>
            <a:r>
              <a:rPr lang="en-US" dirty="0"/>
              <a:t>Constant fields are </a:t>
            </a:r>
            <a:r>
              <a:rPr lang="en-US" dirty="0" smtClean="0"/>
              <a:t>defined like fields, but</a:t>
            </a:r>
            <a:r>
              <a:rPr lang="en-US" dirty="0"/>
              <a:t>:</a:t>
            </a:r>
            <a:endParaRPr lang="bg-BG" dirty="0"/>
          </a:p>
          <a:p>
            <a:pPr lvl="1"/>
            <a:r>
              <a:rPr lang="en-US" dirty="0"/>
              <a:t>Defined with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/>
              <a:t>Must be initialized </a:t>
            </a:r>
            <a:r>
              <a:rPr lang="en-US" dirty="0" smtClean="0"/>
              <a:t>at their </a:t>
            </a:r>
            <a:r>
              <a:rPr lang="en-US" dirty="0"/>
              <a:t>definition</a:t>
            </a:r>
            <a:endParaRPr lang="bg-BG" dirty="0"/>
          </a:p>
          <a:p>
            <a:pPr lvl="1"/>
            <a:r>
              <a:rPr lang="en-US" dirty="0"/>
              <a:t>Their value can not be changed at runtime</a:t>
            </a:r>
            <a:endParaRPr lang="bg-BG" dirty="0"/>
          </a:p>
        </p:txBody>
      </p:sp>
      <p:sp>
        <p:nvSpPr>
          <p:cNvPr id="312324" name="Rectangle 4"/>
          <p:cNvSpPr>
            <a:spLocks noChangeArrowheads="1"/>
          </p:cNvSpPr>
          <p:nvPr/>
        </p:nvSpPr>
        <p:spPr bwMode="auto">
          <a:xfrm>
            <a:off x="609601" y="3846255"/>
            <a:ext cx="7924799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MathConstants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const string PI_SYMBOL = "π";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double PI = 3.1415926535897932385;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const double E = 2.7182818284590452354;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const double LN10 = 2.30258509299405;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double LN2 = 0.693147180559945;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Read-Only </a:t>
            </a:r>
            <a:r>
              <a:rPr lang="en-US" dirty="0"/>
              <a:t>Fields</a:t>
            </a:r>
            <a:endParaRPr lang="bg-BG" dirty="0"/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1"/>
            <a:ext cx="8496300" cy="2533650"/>
          </a:xfrm>
          <a:noFill/>
          <a:ln/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Initialized at the definition or in the constructor 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Can not be modified further</a:t>
            </a:r>
            <a:endParaRPr lang="bg-BG" sz="2800" dirty="0"/>
          </a:p>
          <a:p>
            <a:pPr>
              <a:lnSpc>
                <a:spcPct val="100000"/>
              </a:lnSpc>
            </a:pPr>
            <a:r>
              <a:rPr lang="en-US" sz="3000" dirty="0"/>
              <a:t>Defined with the keyword</a:t>
            </a:r>
            <a:r>
              <a:rPr lang="bg-BG" sz="3000" dirty="0"/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readonly</a:t>
            </a:r>
            <a:endParaRPr lang="bg-BG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000" dirty="0"/>
              <a:t>Represent</a:t>
            </a:r>
            <a:r>
              <a:rPr lang="bg-BG" sz="3000" dirty="0"/>
              <a:t> </a:t>
            </a:r>
            <a:r>
              <a:rPr lang="en-US" sz="3000" dirty="0"/>
              <a:t>runtime constants</a:t>
            </a:r>
            <a:endParaRPr lang="bg-BG" sz="3000" dirty="0"/>
          </a:p>
        </p:txBody>
      </p:sp>
      <p:sp>
        <p:nvSpPr>
          <p:cNvPr id="345093" name="Rectangle 5"/>
          <p:cNvSpPr>
            <a:spLocks noChangeArrowheads="1"/>
          </p:cNvSpPr>
          <p:nvPr/>
        </p:nvSpPr>
        <p:spPr bwMode="auto">
          <a:xfrm>
            <a:off x="582613" y="3844925"/>
            <a:ext cx="7993062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ReadOnlyDemo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readonly int size;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ReadOnlyDemo(int Size)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size = Size; // can not be further modified!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Role of Properties</a:t>
            </a:r>
            <a:endParaRPr lang="bg-BG"/>
          </a:p>
        </p:txBody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1" y="1143001"/>
            <a:ext cx="8831262" cy="5454650"/>
          </a:xfrm>
        </p:spPr>
        <p:txBody>
          <a:bodyPr/>
          <a:lstStyle/>
          <a:p>
            <a:pPr marL="361950" indent="-361950">
              <a:lnSpc>
                <a:spcPct val="100000"/>
              </a:lnSpc>
              <a:tabLst/>
            </a:pPr>
            <a:r>
              <a:rPr lang="en-US" dirty="0"/>
              <a:t>Expose object's data to the outside world</a:t>
            </a:r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/>
              <a:t>Control how the data is manipulated</a:t>
            </a:r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/>
              <a:t>Properties can be: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Read-only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Write-only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Read and </a:t>
            </a:r>
            <a:r>
              <a:rPr lang="en-US" dirty="0" smtClean="0"/>
              <a:t>write</a:t>
            </a:r>
            <a:endParaRPr lang="en-US" dirty="0"/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/>
              <a:t>Give </a:t>
            </a:r>
            <a:r>
              <a:rPr lang="en-US" dirty="0"/>
              <a:t>good level of abstraction</a:t>
            </a:r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/>
              <a:t>Make </a:t>
            </a:r>
            <a:r>
              <a:rPr lang="en-US" dirty="0"/>
              <a:t>writing code easier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</a:t>
            </a:r>
            <a:r>
              <a:rPr lang="en-US" dirty="0" smtClean="0"/>
              <a:t>Properties in C#</a:t>
            </a:r>
            <a:endParaRPr lang="bg-BG" dirty="0"/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23950"/>
            <a:ext cx="8686800" cy="5505450"/>
          </a:xfrm>
        </p:spPr>
        <p:txBody>
          <a:bodyPr/>
          <a:lstStyle/>
          <a:p>
            <a:pPr marL="361950" indent="-361950">
              <a:lnSpc>
                <a:spcPct val="100000"/>
              </a:lnSpc>
              <a:tabLst/>
            </a:pPr>
            <a:r>
              <a:rPr lang="en-US" dirty="0"/>
              <a:t>Properties should have: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Access modifier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/>
              <a:t>, etc.)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Return type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Unique name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Get</a:t>
            </a:r>
            <a:r>
              <a:rPr lang="en-US" dirty="0"/>
              <a:t> </a:t>
            </a:r>
            <a:r>
              <a:rPr lang="en-US" dirty="0" smtClean="0"/>
              <a:t>and /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Set</a:t>
            </a:r>
            <a:r>
              <a:rPr lang="en-US" dirty="0"/>
              <a:t> part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Can contain code </a:t>
            </a:r>
            <a:r>
              <a:rPr lang="en-US" dirty="0" smtClean="0"/>
              <a:t>processing </a:t>
            </a:r>
            <a:r>
              <a:rPr lang="en-US" dirty="0"/>
              <a:t>data in </a:t>
            </a:r>
            <a:r>
              <a:rPr lang="en-US" dirty="0" smtClean="0"/>
              <a:t>specific </a:t>
            </a:r>
            <a:r>
              <a:rPr lang="en-US" dirty="0"/>
              <a:t>way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Properties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732164" name="Rectangle 4"/>
          <p:cNvSpPr>
            <a:spLocks noChangeArrowheads="1"/>
          </p:cNvSpPr>
          <p:nvPr/>
        </p:nvSpPr>
        <p:spPr bwMode="auto">
          <a:xfrm>
            <a:off x="609600" y="1066800"/>
            <a:ext cx="7923213" cy="54630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xCoord;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yCoord;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XCoord  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{ return xCoord; }</a:t>
            </a:r>
          </a:p>
          <a:p>
            <a:pPr marL="282575" lvl="2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set { xCoord = value; }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YCoord 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{ return yCoord; }</a:t>
            </a:r>
          </a:p>
          <a:p>
            <a:pPr marL="282575" lvl="2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set { yCoord = value; }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...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2530" name="Picture 2" descr="http://www.watereducation.utah.gov/WaterScience/propertie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123950"/>
            <a:ext cx="2505075" cy="1466850"/>
          </a:xfrm>
          <a:prstGeom prst="roundRect">
            <a:avLst>
              <a:gd name="adj" fmla="val 585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295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Static Members</a:t>
            </a:r>
            <a:endParaRPr lang="en-US" noProof="1"/>
          </a:p>
        </p:txBody>
      </p:sp>
      <p:sp>
        <p:nvSpPr>
          <p:cNvPr id="738307" name="Rectangle 3"/>
          <p:cNvSpPr>
            <a:spLocks noChangeArrowheads="1"/>
          </p:cNvSpPr>
          <p:nvPr/>
        </p:nvSpPr>
        <p:spPr bwMode="auto">
          <a:xfrm>
            <a:off x="1979613" y="2163762"/>
            <a:ext cx="50403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vs. Instance Members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362" name="Picture 2" descr="http://www.bnl.gov/bnlweb/Museum/photos/Science%20Museum/D0330399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2971800"/>
            <a:ext cx="2590800" cy="3264408"/>
          </a:xfrm>
          <a:prstGeom prst="roundRect">
            <a:avLst>
              <a:gd name="adj" fmla="val 8522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Members</a:t>
            </a:r>
            <a:endParaRPr lang="bg-BG" dirty="0"/>
          </a:p>
        </p:txBody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3538" indent="-363538">
              <a:tabLst/>
            </a:pPr>
            <a:r>
              <a:rPr lang="en-US" dirty="0"/>
              <a:t>Static </a:t>
            </a:r>
            <a:r>
              <a:rPr lang="en-US" dirty="0" smtClean="0"/>
              <a:t>members are </a:t>
            </a:r>
            <a:r>
              <a:rPr lang="en-US" dirty="0"/>
              <a:t>associated with </a:t>
            </a:r>
            <a:r>
              <a:rPr lang="en-US" dirty="0" smtClean="0"/>
              <a:t>a type </a:t>
            </a:r>
            <a:r>
              <a:rPr lang="en-US" dirty="0"/>
              <a:t>rather </a:t>
            </a:r>
            <a:r>
              <a:rPr lang="en-US" dirty="0" smtClean="0"/>
              <a:t>than </a:t>
            </a:r>
            <a:r>
              <a:rPr lang="en-US" dirty="0"/>
              <a:t>with an </a:t>
            </a:r>
            <a:r>
              <a:rPr lang="en-US" dirty="0" smtClean="0"/>
              <a:t>instance</a:t>
            </a:r>
          </a:p>
          <a:p>
            <a:pPr marL="712788" lvl="1" indent="-355600"/>
            <a:r>
              <a:rPr lang="en-US" dirty="0" smtClean="0"/>
              <a:t>Defined with the modifier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static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363538" indent="-363538">
              <a:tabLst/>
            </a:pPr>
            <a:r>
              <a:rPr lang="en-US" dirty="0" smtClean="0"/>
              <a:t>Static can </a:t>
            </a:r>
            <a:r>
              <a:rPr lang="en-US" dirty="0"/>
              <a:t>be used </a:t>
            </a:r>
            <a:r>
              <a:rPr lang="en-US" dirty="0" smtClean="0"/>
              <a:t>for</a:t>
            </a:r>
            <a:endParaRPr lang="en-US" dirty="0"/>
          </a:p>
          <a:p>
            <a:pPr marL="712788" lvl="1" indent="-355600"/>
            <a:r>
              <a:rPr lang="en-US" dirty="0" smtClean="0"/>
              <a:t>Fields</a:t>
            </a:r>
            <a:endParaRPr lang="en-US" dirty="0"/>
          </a:p>
          <a:p>
            <a:pPr marL="712788" lvl="1" indent="-355600"/>
            <a:r>
              <a:rPr lang="en-US" dirty="0" smtClean="0"/>
              <a:t>Properties</a:t>
            </a:r>
            <a:endParaRPr lang="en-US" dirty="0"/>
          </a:p>
          <a:p>
            <a:pPr marL="712788" lvl="1" indent="-355600"/>
            <a:r>
              <a:rPr lang="en-US" dirty="0" smtClean="0"/>
              <a:t>Methods</a:t>
            </a:r>
            <a:endParaRPr lang="en-US" dirty="0"/>
          </a:p>
          <a:p>
            <a:pPr marL="712788" lvl="1" indent="-355600"/>
            <a:r>
              <a:rPr lang="en-US" dirty="0" smtClean="0"/>
              <a:t>Events</a:t>
            </a:r>
            <a:endParaRPr lang="en-US" dirty="0"/>
          </a:p>
          <a:p>
            <a:pPr marL="712788" lvl="1" indent="-355600"/>
            <a:r>
              <a:rPr lang="en-US" dirty="0" smtClean="0"/>
              <a:t>Constructors</a:t>
            </a:r>
            <a:endParaRPr lang="en-US" dirty="0"/>
          </a:p>
        </p:txBody>
      </p:sp>
      <p:pic>
        <p:nvPicPr>
          <p:cNvPr id="13315" name="Picture 3" descr="C:\Trash\static.png"/>
          <p:cNvPicPr>
            <a:picLocks noChangeAspect="1" noChangeArrowheads="1"/>
          </p:cNvPicPr>
          <p:nvPr/>
        </p:nvPicPr>
        <p:blipFill>
          <a:blip r:embed="rId3" cstate="print"/>
          <a:srcRect l="1575" t="1802" r="1119" b="1650"/>
          <a:stretch>
            <a:fillRect/>
          </a:stretch>
        </p:blipFill>
        <p:spPr bwMode="auto">
          <a:xfrm>
            <a:off x="5410200" y="3657600"/>
            <a:ext cx="3104940" cy="2602523"/>
          </a:xfrm>
          <a:prstGeom prst="roundRect">
            <a:avLst>
              <a:gd name="adj" fmla="val 8093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vs. </a:t>
            </a:r>
            <a:r>
              <a:rPr lang="en-US" dirty="0" smtClean="0"/>
              <a:t>Non-Static</a:t>
            </a:r>
            <a:endParaRPr lang="bg-BG" dirty="0"/>
          </a:p>
        </p:txBody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1950" indent="-361950">
              <a:lnSpc>
                <a:spcPct val="100000"/>
              </a:lnSpc>
              <a:tabLst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Static</a:t>
            </a:r>
            <a:r>
              <a:rPr lang="en-US" dirty="0"/>
              <a:t>: </a:t>
            </a:r>
            <a:endParaRPr lang="en-US" dirty="0" smtClean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Associated </a:t>
            </a:r>
            <a:r>
              <a:rPr lang="en-US" dirty="0"/>
              <a:t>with a type, not with an instance</a:t>
            </a:r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Non-Static</a:t>
            </a:r>
            <a:r>
              <a:rPr lang="en-US" dirty="0"/>
              <a:t>: </a:t>
            </a:r>
            <a:endParaRPr lang="en-US" dirty="0" smtClean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The opposite, associated with an instance</a:t>
            </a:r>
            <a:endParaRPr lang="en-US" dirty="0"/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Static</a:t>
            </a:r>
            <a:r>
              <a:rPr lang="en-US" dirty="0"/>
              <a:t>: </a:t>
            </a:r>
            <a:endParaRPr lang="en-US" dirty="0" smtClean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Initialized just before the type </a:t>
            </a:r>
            <a:r>
              <a:rPr lang="en-US" dirty="0"/>
              <a:t>is </a:t>
            </a:r>
            <a:r>
              <a:rPr lang="en-US" dirty="0" smtClean="0"/>
              <a:t>used for </a:t>
            </a:r>
            <a:r>
              <a:rPr lang="en-US" dirty="0"/>
              <a:t>the first </a:t>
            </a:r>
            <a:r>
              <a:rPr lang="en-US" dirty="0" smtClean="0"/>
              <a:t>time</a:t>
            </a:r>
            <a:endParaRPr lang="en-US" dirty="0">
              <a:solidFill>
                <a:schemeClr val="hlink"/>
              </a:solidFill>
            </a:endParaRPr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Non-Static</a:t>
            </a:r>
            <a:r>
              <a:rPr lang="en-US" dirty="0" smtClean="0"/>
              <a:t>: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Initialized </a:t>
            </a:r>
            <a:r>
              <a:rPr lang="en-US" dirty="0"/>
              <a:t>when the constructor is called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smtClean="0"/>
              <a:t>Members – Example</a:t>
            </a:r>
            <a:endParaRPr lang="bg-BG" dirty="0"/>
          </a:p>
        </p:txBody>
      </p:sp>
      <p:sp>
        <p:nvSpPr>
          <p:cNvPr id="744452" name="Rectangle 4"/>
          <p:cNvSpPr>
            <a:spLocks noChangeArrowheads="1"/>
          </p:cNvSpPr>
          <p:nvPr/>
        </p:nvSpPr>
        <p:spPr bwMode="auto">
          <a:xfrm>
            <a:off x="609599" y="1093834"/>
            <a:ext cx="7848601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SqrtPrecalculated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const int MAX_VALUE = 10000;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Static field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static int[] sqrtValues; 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Static constructor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static SqrtPrecalculated()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sqrtValues = new int[MAX_VALUE + 1];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(int i = 0; i &lt; sqrtValues.Length; i++)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sqrtValues[i] = (int)Math.Sqrt(i);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algn="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altLang="ko-KR" sz="20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(example continues)</a:t>
            </a:r>
          </a:p>
        </p:txBody>
      </p:sp>
      <p:pic>
        <p:nvPicPr>
          <p:cNvPr id="9217" name="Picture 1" descr="C:\Trash\static-electricity-chil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38808" y="1143000"/>
            <a:ext cx="1843192" cy="1585913"/>
          </a:xfrm>
          <a:prstGeom prst="ellipse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 descr="http://lgo.mit.edu/blog/drewhill/files/red_kidney_bean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219200"/>
            <a:ext cx="4267200" cy="3276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04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2188" y="5054600"/>
            <a:ext cx="716121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Defining Classes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smtClean="0"/>
              <a:t>Members </a:t>
            </a:r>
            <a:r>
              <a:rPr lang="en-US" dirty="0"/>
              <a:t>– </a:t>
            </a:r>
            <a:r>
              <a:rPr lang="en-US" dirty="0" smtClean="0"/>
              <a:t>Example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834563" name="Rectangle 3"/>
          <p:cNvSpPr>
            <a:spLocks noChangeArrowheads="1"/>
          </p:cNvSpPr>
          <p:nvPr/>
        </p:nvSpPr>
        <p:spPr bwMode="auto">
          <a:xfrm>
            <a:off x="609600" y="1219201"/>
            <a:ext cx="7848600" cy="34624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Static method 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static int GetSqrt(int value)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sqrtValues[value];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The Main() method is always static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static void Main()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Console.WriteLine(GetSqrt(254));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 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172" name="Picture 4" descr="http://antistaticsolution.net/images/static_electricity/static_electricity_250x25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3689" y="4038600"/>
            <a:ext cx="2286911" cy="2296058"/>
          </a:xfrm>
          <a:prstGeom prst="roundRect">
            <a:avLst>
              <a:gd name="adj" fmla="val 9071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 descr="http://ischoolsaubrey.files.wordpress.com/2009/11/a152120-atomic_structure-spl1.jpg"/>
          <p:cNvPicPr>
            <a:picLocks noChangeAspect="1" noChangeArrowheads="1"/>
          </p:cNvPicPr>
          <p:nvPr/>
        </p:nvPicPr>
        <p:blipFill>
          <a:blip r:embed="rId2" cstate="print"/>
          <a:srcRect b="7538"/>
          <a:stretch>
            <a:fillRect/>
          </a:stretch>
        </p:blipFill>
        <p:spPr bwMode="auto">
          <a:xfrm>
            <a:off x="2625246" y="1219200"/>
            <a:ext cx="3912558" cy="30905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solidFill>
              <a:schemeClr val="accent5">
                <a:lumMod val="60000"/>
                <a:lumOff val="40000"/>
                <a:alpha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362200" y="4724400"/>
            <a:ext cx="4419600" cy="685800"/>
          </a:xfrm>
        </p:spPr>
        <p:txBody>
          <a:bodyPr/>
          <a:lstStyle/>
          <a:p>
            <a:r>
              <a:rPr lang="en-US" dirty="0" smtClean="0"/>
              <a:t>Structures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</a:t>
            </a:r>
            <a:endParaRPr lang="bg-BG"/>
          </a:p>
        </p:txBody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Structures represent a combination of fields with data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Look </a:t>
            </a:r>
            <a:r>
              <a:rPr lang="en-US" dirty="0"/>
              <a:t>like the classes, but are value types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Their content is stored in </a:t>
            </a:r>
            <a:r>
              <a:rPr lang="en-US" dirty="0"/>
              <a:t>the stack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Transmitted </a:t>
            </a:r>
            <a:r>
              <a:rPr lang="en-US" dirty="0"/>
              <a:t>by value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Destroyed </a:t>
            </a:r>
            <a:r>
              <a:rPr lang="en-US" dirty="0"/>
              <a:t>when </a:t>
            </a:r>
            <a:r>
              <a:rPr lang="en-US" dirty="0" smtClean="0"/>
              <a:t>go out of scope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However classes are reference type and are placed in the dynamic memory (heap)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Their creation and destruction is slower</a:t>
            </a:r>
            <a:endParaRPr lang="bg-B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</a:t>
            </a:r>
            <a:r>
              <a:rPr lang="bg-BG" dirty="0"/>
              <a:t> – </a:t>
            </a:r>
            <a:r>
              <a:rPr lang="en-US" dirty="0"/>
              <a:t>Example</a:t>
            </a:r>
            <a:r>
              <a:rPr lang="bg-BG" dirty="0"/>
              <a:t> </a:t>
            </a:r>
          </a:p>
        </p:txBody>
      </p:sp>
      <p:sp>
        <p:nvSpPr>
          <p:cNvPr id="661507" name="Rectangle 3"/>
          <p:cNvSpPr>
            <a:spLocks noChangeArrowheads="1"/>
          </p:cNvSpPr>
          <p:nvPr/>
        </p:nvSpPr>
        <p:spPr bwMode="auto">
          <a:xfrm>
            <a:off x="549276" y="914400"/>
            <a:ext cx="8061324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struct Point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X, Y;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struct Color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byte redValue;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byte greenValue;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byte blueValue;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struct Square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Point location;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size;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Color borderColor;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Color surfaceColor;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1682" name="Picture 2" descr="http://www.ruthborgenicht.com/images/lg/StructureII.jpg"/>
          <p:cNvPicPr>
            <a:picLocks noChangeAspect="1" noChangeArrowheads="1"/>
          </p:cNvPicPr>
          <p:nvPr/>
        </p:nvPicPr>
        <p:blipFill>
          <a:blip r:embed="rId3" cstate="print"/>
          <a:srcRect l="6571" t="10959" r="8008" b="3562"/>
          <a:stretch>
            <a:fillRect/>
          </a:stretch>
        </p:blipFill>
        <p:spPr bwMode="auto">
          <a:xfrm>
            <a:off x="5562600" y="1295400"/>
            <a:ext cx="274320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311400" y="228600"/>
            <a:ext cx="6684963" cy="717550"/>
          </a:xfrm>
        </p:spPr>
        <p:txBody>
          <a:bodyPr/>
          <a:lstStyle/>
          <a:p>
            <a:r>
              <a:rPr lang="en-US" sz="3800" dirty="0"/>
              <a:t>When to Use Structures?</a:t>
            </a:r>
            <a:endParaRPr lang="bg-BG" sz="3400"/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 structures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To make your </a:t>
            </a:r>
            <a:r>
              <a:rPr lang="en-US" dirty="0"/>
              <a:t>type </a:t>
            </a:r>
            <a:r>
              <a:rPr lang="en-US" dirty="0" smtClean="0"/>
              <a:t>behave </a:t>
            </a:r>
            <a:r>
              <a:rPr lang="en-US" dirty="0"/>
              <a:t>as a primitive type</a:t>
            </a:r>
            <a:r>
              <a:rPr lang="bg-BG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you create </a:t>
            </a:r>
            <a:r>
              <a:rPr lang="en-US" dirty="0" smtClean="0"/>
              <a:t>many </a:t>
            </a:r>
            <a:r>
              <a:rPr lang="en-US" dirty="0"/>
              <a:t>instances and after that you free them</a:t>
            </a:r>
            <a:r>
              <a:rPr lang="bg-BG" dirty="0"/>
              <a:t> – </a:t>
            </a:r>
            <a:r>
              <a:rPr lang="en-US" dirty="0"/>
              <a:t>e.g. in a cycle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Do not use structures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When you often transmit your instances as method </a:t>
            </a:r>
            <a:r>
              <a:rPr lang="en-US" dirty="0" smtClean="0"/>
              <a:t>parameters</a:t>
            </a:r>
            <a:endParaRPr lang="bg-B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13326" y="1371600"/>
            <a:ext cx="3673474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Inheritance</a:t>
            </a:r>
            <a:endParaRPr lang="bg-BG" dirty="0"/>
          </a:p>
        </p:txBody>
      </p:sp>
      <p:sp>
        <p:nvSpPr>
          <p:cNvPr id="1298435" name="Rectangle 3"/>
          <p:cNvSpPr>
            <a:spLocks noChangeArrowheads="1"/>
          </p:cNvSpPr>
          <p:nvPr/>
        </p:nvSpPr>
        <p:spPr bwMode="auto">
          <a:xfrm>
            <a:off x="1187450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20484" name="Picture 4" descr="http://www.objectsbydesign.com/projects/umltest/bparanj/TangledInheritanc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49841">
            <a:off x="5742011" y="2839601"/>
            <a:ext cx="2762250" cy="2943225"/>
          </a:xfrm>
          <a:prstGeom prst="roundRect">
            <a:avLst>
              <a:gd name="adj" fmla="val 3873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bg-BG"/>
          </a:p>
        </p:txBody>
      </p:sp>
      <p:sp>
        <p:nvSpPr>
          <p:cNvPr id="123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Inheritance</a:t>
            </a:r>
            <a:r>
              <a:rPr lang="en-US" dirty="0" smtClean="0"/>
              <a:t> is the </a:t>
            </a:r>
            <a:r>
              <a:rPr lang="en-US" dirty="0"/>
              <a:t>ability of a class to implicitly gain all members from another class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Inheritance is </a:t>
            </a:r>
            <a:r>
              <a:rPr lang="en-US" dirty="0" smtClean="0"/>
              <a:t>fundamental </a:t>
            </a:r>
            <a:r>
              <a:rPr lang="en-US" dirty="0"/>
              <a:t>concept in OOP</a:t>
            </a:r>
            <a:endParaRPr lang="bg-BG" sz="2600" dirty="0"/>
          </a:p>
          <a:p>
            <a:pPr>
              <a:lnSpc>
                <a:spcPct val="100000"/>
              </a:lnSpc>
            </a:pPr>
            <a:r>
              <a:rPr lang="en-US" dirty="0"/>
              <a:t>The class whose methods are inherited is 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base</a:t>
            </a:r>
            <a:r>
              <a:rPr lang="en-US" dirty="0"/>
              <a:t> (parent) class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The class that gains new </a:t>
            </a:r>
            <a:r>
              <a:rPr lang="bg-BG" dirty="0"/>
              <a:t>functionality</a:t>
            </a:r>
            <a:r>
              <a:rPr lang="en-US" dirty="0"/>
              <a:t> is 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derived</a:t>
            </a:r>
            <a:r>
              <a:rPr lang="en-US" dirty="0"/>
              <a:t> (child) </a:t>
            </a:r>
            <a:r>
              <a:rPr lang="en-US" dirty="0" smtClean="0"/>
              <a:t>class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Inheritance </a:t>
            </a:r>
            <a:r>
              <a:rPr lang="bg-BG" dirty="0" smtClean="0"/>
              <a:t>establishes an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is-a</a:t>
            </a:r>
            <a:r>
              <a:rPr lang="bg-BG" dirty="0" smtClean="0"/>
              <a:t> relationship </a:t>
            </a:r>
            <a:r>
              <a:rPr lang="en-US" dirty="0" smtClean="0"/>
              <a:t>between classes: A is B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(2)</a:t>
            </a:r>
            <a:endParaRPr lang="bg-BG"/>
          </a:p>
        </p:txBody>
      </p:sp>
      <p:sp>
        <p:nvSpPr>
          <p:cNvPr id="123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All class members are </a:t>
            </a:r>
            <a:r>
              <a:rPr lang="en-US" dirty="0" smtClean="0"/>
              <a:t>inherited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Fields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methods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properties</a:t>
            </a:r>
            <a:r>
              <a:rPr lang="en-US" dirty="0"/>
              <a:t>, …</a:t>
            </a:r>
          </a:p>
          <a:p>
            <a:pPr>
              <a:lnSpc>
                <a:spcPct val="100000"/>
              </a:lnSpc>
            </a:pPr>
            <a:r>
              <a:rPr lang="en-US" dirty="0"/>
              <a:t>In</a:t>
            </a:r>
            <a:r>
              <a:rPr lang="bg-BG" dirty="0"/>
              <a:t> </a:t>
            </a:r>
            <a:r>
              <a:rPr lang="en-US" dirty="0"/>
              <a:t>C#</a:t>
            </a:r>
            <a:r>
              <a:rPr lang="bg-BG" dirty="0"/>
              <a:t> </a:t>
            </a:r>
            <a:r>
              <a:rPr lang="en-US" dirty="0" smtClean="0"/>
              <a:t>classes </a:t>
            </a:r>
            <a:r>
              <a:rPr lang="en-US" dirty="0"/>
              <a:t>could be inherited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structures in C#</a:t>
            </a:r>
            <a:r>
              <a:rPr lang="bg-BG" dirty="0"/>
              <a:t> </a:t>
            </a:r>
            <a:r>
              <a:rPr lang="en-US" dirty="0"/>
              <a:t>could not be inherited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 smtClean="0"/>
              <a:t>Inheritance allows creating deep inheritance </a:t>
            </a:r>
            <a:r>
              <a:rPr lang="en-US" dirty="0"/>
              <a:t>hierarchies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In </a:t>
            </a:r>
            <a:r>
              <a:rPr lang="bg-BG" dirty="0"/>
              <a:t>.</a:t>
            </a:r>
            <a:r>
              <a:rPr lang="en-US" dirty="0"/>
              <a:t>NET there is no multiple inheritance, except </a:t>
            </a:r>
            <a:r>
              <a:rPr lang="en-US" dirty="0" smtClean="0"/>
              <a:t>when implementing interfaces</a:t>
            </a:r>
            <a:endParaRPr lang="bg-B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7163"/>
            <a:ext cx="6875462" cy="909637"/>
          </a:xfrm>
        </p:spPr>
        <p:txBody>
          <a:bodyPr/>
          <a:lstStyle/>
          <a:p>
            <a:r>
              <a:rPr lang="en-US" dirty="0"/>
              <a:t>How to Define </a:t>
            </a:r>
            <a:r>
              <a:rPr lang="bg-BG" dirty="0"/>
              <a:t>Inheritance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We must specify the name of the base class after the name of the derived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In the constructor of the derived class we use the keyword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dirty="0"/>
              <a:t> to invoke the constructor of the base </a:t>
            </a:r>
            <a:r>
              <a:rPr lang="en-US" dirty="0" smtClean="0"/>
              <a:t>class</a:t>
            </a:r>
            <a:endParaRPr lang="bg-BG" dirty="0"/>
          </a:p>
        </p:txBody>
      </p:sp>
      <p:sp>
        <p:nvSpPr>
          <p:cNvPr id="795652" name="Rectangle 4"/>
          <p:cNvSpPr>
            <a:spLocks noChangeArrowheads="1"/>
          </p:cNvSpPr>
          <p:nvPr/>
        </p:nvSpPr>
        <p:spPr bwMode="auto">
          <a:xfrm>
            <a:off x="792163" y="2257961"/>
            <a:ext cx="7596187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Shape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{...}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Circle : Shape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{...}</a:t>
            </a:r>
          </a:p>
        </p:txBody>
      </p:sp>
      <p:sp>
        <p:nvSpPr>
          <p:cNvPr id="795653" name="Rectangle 5"/>
          <p:cNvSpPr>
            <a:spLocks noChangeArrowheads="1"/>
          </p:cNvSpPr>
          <p:nvPr/>
        </p:nvSpPr>
        <p:spPr bwMode="auto">
          <a:xfrm>
            <a:off x="755650" y="5540514"/>
            <a:ext cx="759618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Circle (int x, int y) : base(x)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{...}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71438"/>
            <a:ext cx="6948487" cy="909637"/>
          </a:xfrm>
        </p:spPr>
        <p:txBody>
          <a:bodyPr/>
          <a:lstStyle/>
          <a:p>
            <a:r>
              <a:rPr lang="bg-BG" dirty="0" smtClean="0"/>
              <a:t>Inheritance </a:t>
            </a:r>
            <a:r>
              <a:rPr lang="en-US" dirty="0" smtClean="0"/>
              <a:t>– </a:t>
            </a:r>
            <a:r>
              <a:rPr lang="bg-BG" dirty="0" smtClean="0"/>
              <a:t>Example</a:t>
            </a:r>
            <a:endParaRPr lang="bg-BG" dirty="0"/>
          </a:p>
        </p:txBody>
      </p:sp>
      <p:sp>
        <p:nvSpPr>
          <p:cNvPr id="780292" name="Rectangle 4"/>
          <p:cNvSpPr>
            <a:spLocks noChangeArrowheads="1"/>
          </p:cNvSpPr>
          <p:nvPr/>
        </p:nvSpPr>
        <p:spPr bwMode="auto">
          <a:xfrm>
            <a:off x="576262" y="1137821"/>
            <a:ext cx="7958138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Mammal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age;</a:t>
            </a:r>
          </a:p>
          <a:p>
            <a:pPr marL="282575" indent="-282575"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Mammal(int age)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this.age = age;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int Age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{ return age; 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 { age = value; 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void Sleep()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Console.WriteLine("Shhh! I'm sleeping!");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3314" name="Picture 2" descr="http://image.absoluteastronomy.com/images/topicimages/m/ma/mara_(mammal).gif"/>
          <p:cNvPicPr>
            <a:picLocks noChangeAspect="1" noChangeArrowheads="1"/>
          </p:cNvPicPr>
          <p:nvPr/>
        </p:nvPicPr>
        <p:blipFill>
          <a:blip r:embed="rId2" cstate="print">
            <a:lum contrast="20000"/>
          </a:blip>
          <a:srcRect/>
          <a:stretch>
            <a:fillRect/>
          </a:stretch>
        </p:blipFill>
        <p:spPr bwMode="auto">
          <a:xfrm>
            <a:off x="6827004" y="990600"/>
            <a:ext cx="1859796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OOP</a:t>
            </a:r>
            <a:endParaRPr lang="bg-BG" dirty="0"/>
          </a:p>
        </p:txBody>
      </p:sp>
      <p:sp>
        <p:nvSpPr>
          <p:cNvPr id="82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/>
              <a:t>Classes model real-world objects and define</a:t>
            </a:r>
            <a:endParaRPr lang="bg-BG" dirty="0" smtClean="0"/>
          </a:p>
          <a:p>
            <a:pPr marL="709613" lvl="1" indent="-361950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Attributes </a:t>
            </a:r>
            <a:r>
              <a:rPr lang="en-US" dirty="0" smtClean="0"/>
              <a:t>(state, properties, fields)</a:t>
            </a:r>
          </a:p>
          <a:p>
            <a:pPr marL="709613" lvl="1" indent="-361950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Behavior </a:t>
            </a:r>
            <a:r>
              <a:rPr lang="en-US" dirty="0" smtClean="0"/>
              <a:t>(methods, operations)</a:t>
            </a:r>
          </a:p>
          <a:p>
            <a:pPr marL="361950" indent="-361950">
              <a:lnSpc>
                <a:spcPct val="100000"/>
              </a:lnSpc>
            </a:pPr>
            <a:r>
              <a:rPr lang="en-US" dirty="0" smtClean="0"/>
              <a:t>Classes describe structure of objects</a:t>
            </a:r>
          </a:p>
          <a:p>
            <a:pPr marL="709613" lvl="1" indent="-361950">
              <a:lnSpc>
                <a:spcPct val="100000"/>
              </a:lnSpc>
            </a:pPr>
            <a:r>
              <a:rPr lang="en-US" dirty="0" smtClean="0"/>
              <a:t>Objects describe particular instance of a class</a:t>
            </a:r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/>
              <a:t>Properties hold information about the modeled object relevant to the problem</a:t>
            </a:r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/>
              <a:t>Operations implement object behavior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9" name="Rectangle 7"/>
          <p:cNvSpPr>
            <a:spLocks noGrp="1" noChangeArrowheads="1"/>
          </p:cNvSpPr>
          <p:nvPr>
            <p:ph type="title"/>
          </p:nvPr>
        </p:nvSpPr>
        <p:spPr>
          <a:xfrm>
            <a:off x="2057400" y="71438"/>
            <a:ext cx="6948487" cy="909637"/>
          </a:xfrm>
          <a:noFill/>
          <a:ln/>
        </p:spPr>
        <p:txBody>
          <a:bodyPr/>
          <a:lstStyle/>
          <a:p>
            <a:r>
              <a:rPr lang="bg-BG" dirty="0" smtClean="0"/>
              <a:t>Inheritance </a:t>
            </a:r>
            <a:r>
              <a:rPr lang="en-US" dirty="0" smtClean="0"/>
              <a:t>– </a:t>
            </a:r>
            <a:r>
              <a:rPr lang="bg-BG" dirty="0" smtClean="0"/>
              <a:t>Example</a:t>
            </a:r>
            <a:r>
              <a:rPr lang="en-US" dirty="0" smtClean="0"/>
              <a:t> (2)</a:t>
            </a:r>
            <a:endParaRPr lang="bg-BG" dirty="0"/>
          </a:p>
        </p:txBody>
      </p:sp>
      <p:sp>
        <p:nvSpPr>
          <p:cNvPr id="781320" name="Rectangle 8"/>
          <p:cNvSpPr>
            <a:spLocks noChangeArrowheads="1"/>
          </p:cNvSpPr>
          <p:nvPr/>
        </p:nvSpPr>
        <p:spPr bwMode="auto">
          <a:xfrm>
            <a:off x="576262" y="838200"/>
            <a:ext cx="8034338" cy="53707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class Dog : Mammal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private string breed;</a:t>
            </a:r>
          </a:p>
          <a:p>
            <a:pPr marL="282575" indent="-282575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public Dog(int age, string breed): base(age)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this.breed = breed;</a:t>
            </a:r>
          </a:p>
          <a:p>
            <a:pPr marL="282575" indent="-282575"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}</a:t>
            </a:r>
          </a:p>
          <a:p>
            <a:pPr marL="282575" indent="-282575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public string Breed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get { return breed; 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set { breed = value; }</a:t>
            </a:r>
          </a:p>
          <a:p>
            <a:pPr marL="282575" indent="-282575"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}</a:t>
            </a:r>
          </a:p>
          <a:p>
            <a:pPr marL="282575" indent="-282575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public void WagTail()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Console.WriteLine("Tail wagging...");</a:t>
            </a:r>
          </a:p>
          <a:p>
            <a:pPr marL="282575" indent="-282575"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}</a:t>
            </a:r>
          </a:p>
          <a:p>
            <a:pPr marL="282575" indent="-282575"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pic>
        <p:nvPicPr>
          <p:cNvPr id="12290" name="Picture 2" descr="http://www.jewelinfo4u.com/images/Gallery/Dog-Necklac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2514600"/>
            <a:ext cx="1925574" cy="2133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9" name="Rectangle 7"/>
          <p:cNvSpPr>
            <a:spLocks noGrp="1" noChangeArrowheads="1"/>
          </p:cNvSpPr>
          <p:nvPr>
            <p:ph type="title"/>
          </p:nvPr>
        </p:nvSpPr>
        <p:spPr>
          <a:xfrm>
            <a:off x="2057400" y="71438"/>
            <a:ext cx="6948487" cy="909637"/>
          </a:xfrm>
          <a:noFill/>
          <a:ln/>
        </p:spPr>
        <p:txBody>
          <a:bodyPr/>
          <a:lstStyle/>
          <a:p>
            <a:r>
              <a:rPr lang="bg-BG" dirty="0" smtClean="0"/>
              <a:t>Inheritance </a:t>
            </a:r>
            <a:r>
              <a:rPr lang="en-US" dirty="0" smtClean="0"/>
              <a:t>– </a:t>
            </a:r>
            <a:r>
              <a:rPr lang="bg-BG" dirty="0" smtClean="0"/>
              <a:t>Example</a:t>
            </a:r>
            <a:r>
              <a:rPr lang="en-US" dirty="0" smtClean="0"/>
              <a:t> (3)</a:t>
            </a:r>
            <a:endParaRPr lang="bg-BG" dirty="0"/>
          </a:p>
        </p:txBody>
      </p:sp>
      <p:sp>
        <p:nvSpPr>
          <p:cNvPr id="781320" name="Rectangle 8"/>
          <p:cNvSpPr>
            <a:spLocks noChangeArrowheads="1"/>
          </p:cNvSpPr>
          <p:nvPr/>
        </p:nvSpPr>
        <p:spPr bwMode="auto">
          <a:xfrm>
            <a:off x="576262" y="1463219"/>
            <a:ext cx="8034338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static void Main()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Create 5 years old mammal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Mamal mamal = new Mamal(5);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Console.WriteLine(mamal.Age);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mamal.Sleep(); 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Create a bulldog, 3 years old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Dog dog = new Dog("Bulldog", 3);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dog.Sleep();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dog.Age = 4;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Console.WriteLine("Age: {0}", dog.Age);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Console.WriteLine("Breed: {0}", dog.Breed);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dog.WagTail();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pic>
        <p:nvPicPr>
          <p:cNvPr id="161794" name="Picture 2" descr="http://www.joe-ks.com/archives_mar2002/HotDogs.jpg"/>
          <p:cNvPicPr>
            <a:picLocks noChangeAspect="1" noChangeArrowheads="1"/>
          </p:cNvPicPr>
          <p:nvPr/>
        </p:nvPicPr>
        <p:blipFill>
          <a:blip r:embed="rId2" cstate="print">
            <a:lum contrast="10000"/>
          </a:blip>
          <a:srcRect l="11940" t="4267" r="2985"/>
          <a:stretch>
            <a:fillRect/>
          </a:stretch>
        </p:blipFill>
        <p:spPr bwMode="auto">
          <a:xfrm>
            <a:off x="5638800" y="1121778"/>
            <a:ext cx="3124199" cy="2459622"/>
          </a:xfrm>
          <a:prstGeom prst="roundRect">
            <a:avLst>
              <a:gd name="adj" fmla="val 5428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39890" y="4359333"/>
            <a:ext cx="5146710" cy="143186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Interfaces and Abstract Classes</a:t>
            </a:r>
            <a:endParaRPr lang="bg-BG" dirty="0"/>
          </a:p>
        </p:txBody>
      </p:sp>
      <p:pic>
        <p:nvPicPr>
          <p:cNvPr id="40962" name="Picture 2" descr="http://www.knmi.nl/onderzk/oceano/lzww/golfvolger/interfac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5067" y="914400"/>
            <a:ext cx="4063998" cy="3048000"/>
          </a:xfrm>
          <a:prstGeom prst="roundRect">
            <a:avLst>
              <a:gd name="adj" fmla="val 4042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  <a:endParaRPr lang="bg-BG"/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Describe a group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methods</a:t>
            </a:r>
            <a:r>
              <a:rPr lang="en-US" dirty="0"/>
              <a:t> (operations),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properties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events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implemented by </a:t>
            </a:r>
            <a:r>
              <a:rPr lang="en-US" dirty="0" smtClean="0"/>
              <a:t>given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dirty="0" smtClean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structure</a:t>
            </a:r>
          </a:p>
          <a:p>
            <a:pPr>
              <a:lnSpc>
                <a:spcPct val="100000"/>
              </a:lnSpc>
            </a:pPr>
            <a:r>
              <a:rPr lang="en-US" dirty="0"/>
              <a:t>Define only the methods’ prototypes</a:t>
            </a:r>
          </a:p>
          <a:p>
            <a:pPr>
              <a:lnSpc>
                <a:spcPct val="100000"/>
              </a:lnSpc>
            </a:pPr>
            <a:r>
              <a:rPr lang="en-US" dirty="0"/>
              <a:t>No concrete implementation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en-US" dirty="0"/>
              <a:t>Can be used to define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dirty="0"/>
              <a:t> data types</a:t>
            </a:r>
          </a:p>
          <a:p>
            <a:pPr>
              <a:lnSpc>
                <a:spcPct val="100000"/>
              </a:lnSpc>
            </a:pPr>
            <a:r>
              <a:rPr lang="en-US" dirty="0"/>
              <a:t>Can not be </a:t>
            </a:r>
            <a:r>
              <a:rPr lang="en-US" dirty="0" smtClean="0"/>
              <a:t>instantiated</a:t>
            </a:r>
          </a:p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/>
              <a:t>Members do not have scope modifier </a:t>
            </a:r>
            <a:br>
              <a:rPr lang="en-US" sz="3200" dirty="0" smtClean="0"/>
            </a:br>
            <a:r>
              <a:rPr lang="en-US" sz="3200" dirty="0" smtClean="0"/>
              <a:t>and by default the scope is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ru-RU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– Example</a:t>
            </a:r>
            <a:endParaRPr lang="bg-BG" dirty="0"/>
          </a:p>
        </p:txBody>
      </p:sp>
      <p:sp>
        <p:nvSpPr>
          <p:cNvPr id="545795" name="Rectangle 3"/>
          <p:cNvSpPr>
            <a:spLocks noChangeArrowheads="1"/>
          </p:cNvSpPr>
          <p:nvPr/>
        </p:nvSpPr>
        <p:spPr bwMode="auto">
          <a:xfrm>
            <a:off x="609600" y="1100078"/>
            <a:ext cx="79248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IPerson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Name  // property Name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get;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set; }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DateTime DateOfBirth  // property DateOfBirth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get;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et; }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Age  // property Age (read-only)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get; }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7890" name="Picture 2" descr="http://usemac.ru/uploads/avatars/7982/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9850" y="838200"/>
            <a:ext cx="2057400" cy="20574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– Example (2)</a:t>
            </a:r>
            <a:endParaRPr lang="bg-BG"/>
          </a:p>
        </p:txBody>
      </p:sp>
      <p:sp>
        <p:nvSpPr>
          <p:cNvPr id="464900" name="Rectangle 4"/>
          <p:cNvSpPr>
            <a:spLocks noChangeArrowheads="1"/>
          </p:cNvSpPr>
          <p:nvPr/>
        </p:nvSpPr>
        <p:spPr bwMode="auto">
          <a:xfrm>
            <a:off x="609600" y="1143000"/>
            <a:ext cx="79248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 IShape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SetPosition(int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int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CalculateSurface();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 IMovable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Move(int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eltaX, int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eltaY);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 IResizable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Resize(int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eight);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Resize(int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eightX, int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eightY);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ResizeByX(int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eightX);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ResizeByY(int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eightY);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6866" name="Picture 2" descr="http://www.linksoft.com.tw/Images/SHAPE1.gif"/>
          <p:cNvPicPr>
            <a:picLocks noChangeAspect="1" noChangeArrowheads="1"/>
          </p:cNvPicPr>
          <p:nvPr/>
        </p:nvPicPr>
        <p:blipFill>
          <a:blip r:embed="rId2" cstate="print">
            <a:lum contrast="10000"/>
          </a:blip>
          <a:srcRect/>
          <a:stretch>
            <a:fillRect/>
          </a:stretch>
        </p:blipFill>
        <p:spPr bwMode="auto">
          <a:xfrm>
            <a:off x="6705600" y="1066800"/>
            <a:ext cx="1924050" cy="1924050"/>
          </a:xfrm>
          <a:prstGeom prst="roundRect">
            <a:avLst>
              <a:gd name="adj" fmla="val 50000"/>
            </a:avLst>
          </a:prstGeom>
          <a:noFill/>
          <a:effectLst>
            <a:softEdge rad="1270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Implementation</a:t>
            </a:r>
            <a:endParaRPr lang="bg-BG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Classes and structures can </a:t>
            </a:r>
            <a:r>
              <a:rPr lang="en-US" dirty="0" smtClean="0"/>
              <a:t>implement (support</a:t>
            </a:r>
            <a:r>
              <a:rPr lang="en-US" dirty="0"/>
              <a:t>) one or many interfaces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realization must </a:t>
            </a:r>
            <a:r>
              <a:rPr lang="en-US" dirty="0" smtClean="0"/>
              <a:t>implement all </a:t>
            </a:r>
            <a:r>
              <a:rPr lang="en-US" dirty="0"/>
              <a:t>its methods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en-US" dirty="0"/>
              <a:t>If some methods do not have implementation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structure</a:t>
            </a:r>
            <a:r>
              <a:rPr lang="en-US" dirty="0"/>
              <a:t> have to be declared as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</a:t>
            </a:r>
            <a:endParaRPr lang="ru-RU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5845" name="Picture 5" descr="http://omsconsultingpartners.com/Implementation.jpg"/>
          <p:cNvPicPr>
            <a:picLocks noChangeAspect="1" noChangeArrowheads="1"/>
          </p:cNvPicPr>
          <p:nvPr/>
        </p:nvPicPr>
        <p:blipFill>
          <a:blip r:embed="rId2" cstate="print"/>
          <a:srcRect l="7370" t="11060" r="7692" b="11521"/>
          <a:stretch>
            <a:fillRect/>
          </a:stretch>
        </p:blipFill>
        <p:spPr bwMode="auto">
          <a:xfrm>
            <a:off x="5257800" y="4644927"/>
            <a:ext cx="3276600" cy="1733784"/>
          </a:xfrm>
          <a:prstGeom prst="roundRect">
            <a:avLst>
              <a:gd name="adj" fmla="val 4480"/>
            </a:avLst>
          </a:prstGeom>
          <a:noFill/>
          <a:ln>
            <a:solidFill>
              <a:schemeClr val="tx2">
                <a:lumMod val="75000"/>
                <a:alpha val="50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Interface Implementation</a:t>
            </a:r>
            <a:r>
              <a:rPr lang="bg-BG" sz="3600" dirty="0"/>
              <a:t> –</a:t>
            </a:r>
            <a:r>
              <a:rPr lang="en-US" sz="3000" dirty="0"/>
              <a:t> </a:t>
            </a:r>
            <a:r>
              <a:rPr lang="en-US" sz="3600" dirty="0"/>
              <a:t>Example</a:t>
            </a:r>
            <a:endParaRPr lang="bg-BG" sz="3600" dirty="0"/>
          </a:p>
        </p:txBody>
      </p:sp>
      <p:sp>
        <p:nvSpPr>
          <p:cNvPr id="472068" name="Rectangle 4"/>
          <p:cNvSpPr>
            <a:spLocks noChangeArrowheads="1"/>
          </p:cNvSpPr>
          <p:nvPr/>
        </p:nvSpPr>
        <p:spPr bwMode="auto">
          <a:xfrm>
            <a:off x="506412" y="1075521"/>
            <a:ext cx="8104188" cy="54014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Rectangle : IShape, IMovable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x, y, width, height;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void SetPosition(int x, int y) // IShape 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this.x = x;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this.y = y;</a:t>
            </a:r>
          </a:p>
          <a:p>
            <a:pPr marL="282575" indent="-282575"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int CalculateSurface() // IShape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this.width * this.height;</a:t>
            </a:r>
          </a:p>
          <a:p>
            <a:pPr marL="282575" indent="-282575"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void Move(int deltaX, int deltaY) // IMovable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this.x += deltaX;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this.y += deltaY;</a:t>
            </a:r>
          </a:p>
          <a:p>
            <a:pPr marL="282575" indent="-282575"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  <a:endParaRPr lang="bg-BG"/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 method</a:t>
            </a:r>
            <a:r>
              <a:rPr lang="en-US" dirty="0"/>
              <a:t> is a method </a:t>
            </a:r>
            <a:r>
              <a:rPr lang="en-US" dirty="0" smtClean="0"/>
              <a:t>without implementation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Left empty to be implemented by descendant classes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When a class contains at </a:t>
            </a:r>
            <a:r>
              <a:rPr lang="en-US" dirty="0" smtClean="0"/>
              <a:t>least one </a:t>
            </a:r>
            <a:r>
              <a:rPr lang="en-US" dirty="0"/>
              <a:t>abstract method, it is </a:t>
            </a:r>
            <a:r>
              <a:rPr lang="en-US" dirty="0" smtClean="0"/>
              <a:t>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Mix between class and interface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Inheritors are obligated to			 </a:t>
            </a:r>
            <a:r>
              <a:rPr lang="en-US" dirty="0"/>
              <a:t>implement their abstract methods</a:t>
            </a:r>
            <a:endParaRPr lang="ru-RU" dirty="0"/>
          </a:p>
          <a:p>
            <a:pPr lvl="1">
              <a:lnSpc>
                <a:spcPct val="100000"/>
              </a:lnSpc>
            </a:pPr>
            <a:r>
              <a:rPr lang="en-US" dirty="0"/>
              <a:t>Can not be directly </a:t>
            </a:r>
            <a:r>
              <a:rPr lang="en-US" dirty="0" smtClean="0"/>
              <a:t>instantiated</a:t>
            </a:r>
          </a:p>
        </p:txBody>
      </p:sp>
      <p:pic>
        <p:nvPicPr>
          <p:cNvPr id="33796" name="Picture 4" descr="http://www.glospro.com/class/Tutorial_Projects/Abstrac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092957">
            <a:off x="6483609" y="4260539"/>
            <a:ext cx="2457416" cy="1843062"/>
          </a:xfrm>
          <a:prstGeom prst="roundRect">
            <a:avLst>
              <a:gd name="adj" fmla="val 7969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 </a:t>
            </a:r>
            <a:r>
              <a:rPr lang="bg-BG"/>
              <a:t>–</a:t>
            </a:r>
            <a:r>
              <a:rPr lang="en-US" sz="3400" dirty="0"/>
              <a:t> </a:t>
            </a:r>
            <a:r>
              <a:rPr lang="en-US" dirty="0"/>
              <a:t>Example</a:t>
            </a:r>
            <a:endParaRPr lang="bg-BG"/>
          </a:p>
        </p:txBody>
      </p:sp>
      <p:sp>
        <p:nvSpPr>
          <p:cNvPr id="540675" name="Rectangle 3"/>
          <p:cNvSpPr>
            <a:spLocks noChangeArrowheads="1"/>
          </p:cNvSpPr>
          <p:nvPr/>
        </p:nvSpPr>
        <p:spPr bwMode="auto">
          <a:xfrm>
            <a:off x="619125" y="1230154"/>
            <a:ext cx="791527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abstract class MovableShape : IShape, IMovable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x, y;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void Move(int </a:t>
            </a: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eltaX, int </a:t>
            </a: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eltaY)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this.x += </a:t>
            </a: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eltaX;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this.y += </a:t>
            </a: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eltaY;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void SetPosition(int </a:t>
            </a: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int </a:t>
            </a: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this.x = </a:t>
            </a: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this.y = </a:t>
            </a: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abstract int CalculateSurface();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Classes in C# could have following members: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Fields</a:t>
            </a:r>
            <a:r>
              <a:rPr lang="bg-BG" dirty="0" smtClean="0"/>
              <a:t>, </a:t>
            </a:r>
            <a:r>
              <a:rPr lang="en-US" dirty="0" smtClean="0"/>
              <a:t>constants</a:t>
            </a:r>
            <a:r>
              <a:rPr lang="bg-BG" dirty="0" smtClean="0"/>
              <a:t>, </a:t>
            </a:r>
            <a:r>
              <a:rPr lang="en-US" dirty="0" smtClean="0"/>
              <a:t>methods</a:t>
            </a:r>
            <a:r>
              <a:rPr lang="bg-BG" dirty="0" smtClean="0"/>
              <a:t>, </a:t>
            </a:r>
            <a:r>
              <a:rPr lang="en-US" dirty="0" smtClean="0"/>
              <a:t>properties</a:t>
            </a:r>
            <a:r>
              <a:rPr lang="bg-BG" dirty="0" smtClean="0"/>
              <a:t>, </a:t>
            </a:r>
            <a:r>
              <a:rPr lang="en-US" dirty="0" smtClean="0"/>
              <a:t>indexers</a:t>
            </a:r>
            <a:r>
              <a:rPr lang="bg-BG" dirty="0" smtClean="0"/>
              <a:t>, </a:t>
            </a:r>
            <a:r>
              <a:rPr lang="en-US" dirty="0" smtClean="0"/>
              <a:t>events</a:t>
            </a:r>
            <a:r>
              <a:rPr lang="bg-BG" dirty="0" smtClean="0"/>
              <a:t>, </a:t>
            </a:r>
            <a:r>
              <a:rPr lang="en-US" dirty="0" smtClean="0"/>
              <a:t>operators</a:t>
            </a:r>
            <a:r>
              <a:rPr lang="bg-BG" dirty="0" smtClean="0"/>
              <a:t>, </a:t>
            </a:r>
            <a:r>
              <a:rPr lang="en-US" dirty="0" smtClean="0"/>
              <a:t>constructors</a:t>
            </a:r>
            <a:r>
              <a:rPr lang="bg-BG" dirty="0" smtClean="0"/>
              <a:t>, </a:t>
            </a:r>
            <a:r>
              <a:rPr lang="en-US" dirty="0" smtClean="0"/>
              <a:t>destructors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Inner types</a:t>
            </a:r>
            <a:r>
              <a:rPr lang="bg-BG" dirty="0" smtClean="0"/>
              <a:t> (</a:t>
            </a:r>
            <a:r>
              <a:rPr lang="en-US" dirty="0" smtClean="0"/>
              <a:t>delegates</a:t>
            </a:r>
            <a:r>
              <a:rPr lang="bg-BG" dirty="0" smtClean="0"/>
              <a:t>, ...)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Members can have access modifiers (scope)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public, private, protected, internal, protected internal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Members can be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bg-BG" dirty="0" smtClean="0"/>
              <a:t> (</a:t>
            </a:r>
            <a:r>
              <a:rPr lang="en-US" dirty="0" smtClean="0"/>
              <a:t>common</a:t>
            </a:r>
            <a:r>
              <a:rPr lang="bg-BG" dirty="0" smtClean="0"/>
              <a:t>) </a:t>
            </a:r>
            <a:r>
              <a:rPr lang="en-US" dirty="0" smtClean="0"/>
              <a:t>or specific for a given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38600" y="2657853"/>
            <a:ext cx="447132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en-US" sz="6600" b="1" dirty="0" smtClean="0"/>
              <a:t>Questions?</a:t>
            </a:r>
            <a:endParaRPr lang="bg-BG" sz="6600" b="1" dirty="0"/>
          </a:p>
        </p:txBody>
      </p:sp>
      <p:pic>
        <p:nvPicPr>
          <p:cNvPr id="58370" name="Picture 2" descr="http://bp2.blogger.com/_Khl4_roRjxE/R-u4vrznNZI/AAAAAAAAAww/2TzrbPzcSF4/s320/questionmarks.jpg"/>
          <p:cNvPicPr>
            <a:picLocks noChangeAspect="1" noChangeArrowheads="1"/>
          </p:cNvPicPr>
          <p:nvPr/>
        </p:nvPicPr>
        <p:blipFill>
          <a:blip r:embed="rId2" cstate="print"/>
          <a:srcRect t="3721"/>
          <a:stretch>
            <a:fillRect/>
          </a:stretch>
        </p:blipFill>
        <p:spPr bwMode="auto">
          <a:xfrm rot="21204060">
            <a:off x="887688" y="1972053"/>
            <a:ext cx="2720424" cy="3943350"/>
          </a:xfrm>
          <a:prstGeom prst="roundRect">
            <a:avLst>
              <a:gd name="adj" fmla="val 5217"/>
            </a:avLst>
          </a:prstGeom>
          <a:noFill/>
        </p:spPr>
      </p:pic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2438400" y="152400"/>
            <a:ext cx="6477000" cy="1066800"/>
          </a:xfrm>
        </p:spPr>
        <p:txBody>
          <a:bodyPr/>
          <a:lstStyle/>
          <a:p>
            <a:r>
              <a:rPr lang="en-US" dirty="0" smtClean="0"/>
              <a:t>Object-Oriented Programming with C#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9535351" flipH="1">
            <a:off x="4341655" y="4049274"/>
            <a:ext cx="949687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1186146" flipH="1">
            <a:off x="6109757" y="5233401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 rot="17269785" flipH="1">
            <a:off x="6974975" y="3604033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2627025" flipH="1">
            <a:off x="5528586" y="3914824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Class Definition</a:t>
            </a:r>
            <a:endParaRPr lang="bg-BG" dirty="0"/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539750" y="1524000"/>
            <a:ext cx="807085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Cat : Animal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string name;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string owner;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Cat(string name, string owner)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this.name = name;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this.owner = owner;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string Name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{ return name;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 { name = value;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6279" name="AutoShape 7"/>
          <p:cNvSpPr>
            <a:spLocks noChangeArrowheads="1"/>
          </p:cNvSpPr>
          <p:nvPr/>
        </p:nvSpPr>
        <p:spPr bwMode="auto">
          <a:xfrm>
            <a:off x="4735512" y="2590800"/>
            <a:ext cx="1512888" cy="527804"/>
          </a:xfrm>
          <a:prstGeom prst="wedgeRoundRectCallout">
            <a:avLst>
              <a:gd name="adj1" fmla="val -116413"/>
              <a:gd name="adj2" fmla="val -379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Fields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0" name="AutoShape 8"/>
          <p:cNvSpPr>
            <a:spLocks noChangeArrowheads="1"/>
          </p:cNvSpPr>
          <p:nvPr/>
        </p:nvSpPr>
        <p:spPr bwMode="auto">
          <a:xfrm>
            <a:off x="4495800" y="3733800"/>
            <a:ext cx="2160587" cy="527804"/>
          </a:xfrm>
          <a:prstGeom prst="wedgeRoundRectCallout">
            <a:avLst>
              <a:gd name="adj1" fmla="val -55509"/>
              <a:gd name="adj2" fmla="val -9518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Constructor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1" name="AutoShape 9"/>
          <p:cNvSpPr>
            <a:spLocks noChangeArrowheads="1"/>
          </p:cNvSpPr>
          <p:nvPr/>
        </p:nvSpPr>
        <p:spPr bwMode="auto">
          <a:xfrm>
            <a:off x="4572000" y="4994604"/>
            <a:ext cx="1655763" cy="527804"/>
          </a:xfrm>
          <a:prstGeom prst="wedgeRoundRectCallout">
            <a:avLst>
              <a:gd name="adj1" fmla="val -119319"/>
              <a:gd name="adj2" fmla="val -5126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Property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2" name="AutoShape 10"/>
          <p:cNvSpPr>
            <a:spLocks noChangeArrowheads="1"/>
          </p:cNvSpPr>
          <p:nvPr/>
        </p:nvSpPr>
        <p:spPr bwMode="auto">
          <a:xfrm>
            <a:off x="2438400" y="838200"/>
            <a:ext cx="4419600" cy="527804"/>
          </a:xfrm>
          <a:prstGeom prst="wedgeRoundRectCallout">
            <a:avLst>
              <a:gd name="adj1" fmla="val -52819"/>
              <a:gd name="adj2" fmla="val 9386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Begin of class definition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4" name="AutoShape 12"/>
          <p:cNvSpPr>
            <a:spLocks noChangeArrowheads="1"/>
          </p:cNvSpPr>
          <p:nvPr/>
        </p:nvSpPr>
        <p:spPr bwMode="auto">
          <a:xfrm>
            <a:off x="4953000" y="1828800"/>
            <a:ext cx="3505200" cy="527804"/>
          </a:xfrm>
          <a:prstGeom prst="wedgeRoundRectCallout">
            <a:avLst>
              <a:gd name="adj1" fmla="val -90834"/>
              <a:gd name="adj2" fmla="val -2473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Inherited (base) class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9" grpId="0" animBg="1"/>
      <p:bldP spid="566280" grpId="0" animBg="1"/>
      <p:bldP spid="566281" grpId="0" animBg="1"/>
      <p:bldP spid="566282" grpId="0" animBg="1"/>
      <p:bldP spid="56628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Class Definition (2)</a:t>
            </a:r>
            <a:endParaRPr lang="bg-BG" dirty="0"/>
          </a:p>
        </p:txBody>
      </p:sp>
      <p:sp>
        <p:nvSpPr>
          <p:cNvPr id="817155" name="Rectangle 3"/>
          <p:cNvSpPr>
            <a:spLocks noChangeArrowheads="1"/>
          </p:cNvSpPr>
          <p:nvPr/>
        </p:nvSpPr>
        <p:spPr bwMode="auto">
          <a:xfrm>
            <a:off x="539750" y="1268413"/>
            <a:ext cx="807085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string Owner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{ return owner;}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 { owner = value;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void SayMiau()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Console.WriteLine("Miauuuuuuu!");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817157" name="AutoShape 5"/>
          <p:cNvSpPr>
            <a:spLocks noChangeArrowheads="1"/>
          </p:cNvSpPr>
          <p:nvPr/>
        </p:nvSpPr>
        <p:spPr bwMode="auto">
          <a:xfrm>
            <a:off x="5562600" y="2362200"/>
            <a:ext cx="1666875" cy="527804"/>
          </a:xfrm>
          <a:prstGeom prst="wedgeRoundRectCallout">
            <a:avLst>
              <a:gd name="adj1" fmla="val -157606"/>
              <a:gd name="adj2" fmla="val 8231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Method</a:t>
            </a:r>
            <a:endParaRPr lang="bg-BG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17158" name="AutoShape 6"/>
          <p:cNvSpPr>
            <a:spLocks noChangeArrowheads="1"/>
          </p:cNvSpPr>
          <p:nvPr/>
        </p:nvSpPr>
        <p:spPr bwMode="auto">
          <a:xfrm>
            <a:off x="1066800" y="4648200"/>
            <a:ext cx="2087562" cy="953453"/>
          </a:xfrm>
          <a:prstGeom prst="wedgeRoundRectCallout">
            <a:avLst>
              <a:gd name="adj1" fmla="val -61881"/>
              <a:gd name="adj2" fmla="val -9435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End of class definition</a:t>
            </a:r>
            <a:endParaRPr lang="bg-BG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84994" name="Picture 2" descr="http://compoundthinking.com/blog/wp-content/uploads/2006/05/simp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4876800"/>
            <a:ext cx="3219450" cy="1467810"/>
          </a:xfrm>
          <a:prstGeom prst="roundRect">
            <a:avLst>
              <a:gd name="adj" fmla="val 11875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7157" grpId="0" animBg="1"/>
      <p:bldP spid="81715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Their Members</a:t>
            </a:r>
            <a:endParaRPr lang="bg-BG" dirty="0"/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Classes </a:t>
            </a:r>
            <a:r>
              <a:rPr lang="en-US" dirty="0" smtClean="0"/>
              <a:t>have </a:t>
            </a:r>
            <a:r>
              <a:rPr lang="en-US" dirty="0"/>
              <a:t>members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Fields</a:t>
            </a:r>
            <a:r>
              <a:rPr lang="bg-BG" dirty="0"/>
              <a:t>, </a:t>
            </a:r>
            <a:r>
              <a:rPr lang="en-US" dirty="0"/>
              <a:t>constants</a:t>
            </a:r>
            <a:r>
              <a:rPr lang="bg-BG" dirty="0"/>
              <a:t>, </a:t>
            </a:r>
            <a:r>
              <a:rPr lang="en-US" dirty="0"/>
              <a:t>methods</a:t>
            </a:r>
            <a:r>
              <a:rPr lang="bg-BG" dirty="0"/>
              <a:t>, </a:t>
            </a:r>
            <a:r>
              <a:rPr lang="en-US" dirty="0"/>
              <a:t>properties</a:t>
            </a:r>
            <a:r>
              <a:rPr lang="bg-BG" dirty="0" smtClean="0"/>
              <a:t>,</a:t>
            </a:r>
            <a:r>
              <a:rPr lang="en-US" dirty="0" smtClean="0"/>
              <a:t> indexers</a:t>
            </a:r>
            <a:r>
              <a:rPr lang="bg-BG" dirty="0"/>
              <a:t>, </a:t>
            </a:r>
            <a:r>
              <a:rPr lang="en-US" dirty="0"/>
              <a:t>events</a:t>
            </a:r>
            <a:r>
              <a:rPr lang="bg-BG" dirty="0"/>
              <a:t>, </a:t>
            </a:r>
            <a:r>
              <a:rPr lang="en-US" dirty="0"/>
              <a:t>operators</a:t>
            </a:r>
            <a:r>
              <a:rPr lang="bg-BG" dirty="0"/>
              <a:t>, </a:t>
            </a:r>
            <a:r>
              <a:rPr lang="en-US" dirty="0"/>
              <a:t>constructors</a:t>
            </a:r>
            <a:r>
              <a:rPr lang="bg-BG" dirty="0"/>
              <a:t>, </a:t>
            </a:r>
            <a:r>
              <a:rPr lang="en-US" dirty="0"/>
              <a:t>destructors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Inner types</a:t>
            </a:r>
            <a:r>
              <a:rPr lang="bg-BG" dirty="0"/>
              <a:t> </a:t>
            </a:r>
            <a:r>
              <a:rPr lang="bg-BG" dirty="0" smtClean="0"/>
              <a:t>(</a:t>
            </a:r>
            <a:r>
              <a:rPr lang="en-US" dirty="0" smtClean="0"/>
              <a:t>delegates</a:t>
            </a:r>
            <a:r>
              <a:rPr lang="bg-BG" dirty="0"/>
              <a:t>, ...)</a:t>
            </a:r>
          </a:p>
          <a:p>
            <a:pPr>
              <a:lnSpc>
                <a:spcPct val="100000"/>
              </a:lnSpc>
            </a:pPr>
            <a:r>
              <a:rPr lang="en-US" dirty="0"/>
              <a:t>Members have modifiers (scope)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public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private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protected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internal, protected internal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Members can be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static</a:t>
            </a:r>
            <a:r>
              <a:rPr lang="bg-BG" dirty="0"/>
              <a:t> (</a:t>
            </a:r>
            <a:r>
              <a:rPr lang="en-US" dirty="0"/>
              <a:t>common</a:t>
            </a:r>
            <a:r>
              <a:rPr lang="bg-BG" dirty="0"/>
              <a:t>) </a:t>
            </a:r>
            <a:r>
              <a:rPr lang="en-US" dirty="0"/>
              <a:t>or for a given type</a:t>
            </a:r>
            <a:endParaRPr lang="bg-B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1375</TotalTime>
  <Words>3957</Words>
  <Application>Microsoft Office PowerPoint</Application>
  <PresentationFormat>On-screen Show (4:3)</PresentationFormat>
  <Paragraphs>726</Paragraphs>
  <Slides>60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Telerik Master Template</vt:lpstr>
      <vt:lpstr>Object-Oriented Programming with C#</vt:lpstr>
      <vt:lpstr>Table of Contents</vt:lpstr>
      <vt:lpstr>OOP and .NET</vt:lpstr>
      <vt:lpstr>Defining Classes </vt:lpstr>
      <vt:lpstr>Classes in OOP</vt:lpstr>
      <vt:lpstr>Classes in C#</vt:lpstr>
      <vt:lpstr>Simple Class Definition</vt:lpstr>
      <vt:lpstr>Simple Class Definition (2)</vt:lpstr>
      <vt:lpstr>Classes and Their Members</vt:lpstr>
      <vt:lpstr>Class Definition and Members</vt:lpstr>
      <vt:lpstr>Access Modifiers</vt:lpstr>
      <vt:lpstr>Access Modifiers</vt:lpstr>
      <vt:lpstr>Defining Classes</vt:lpstr>
      <vt:lpstr>Task: Define Class Dog</vt:lpstr>
      <vt:lpstr>Defining Class Dog – Example</vt:lpstr>
      <vt:lpstr>Defining Class Dog – Example (2)</vt:lpstr>
      <vt:lpstr>Using Classes and Objects</vt:lpstr>
      <vt:lpstr>Using Classes</vt:lpstr>
      <vt:lpstr>How to Use Classes (Non-static)?</vt:lpstr>
      <vt:lpstr>Task: Dog Meeting</vt:lpstr>
      <vt:lpstr>Dog Meeting – Example</vt:lpstr>
      <vt:lpstr>Constructors</vt:lpstr>
      <vt:lpstr>What is Constructor?</vt:lpstr>
      <vt:lpstr>Defining Constructors</vt:lpstr>
      <vt:lpstr>Defining Constructors (2)</vt:lpstr>
      <vt:lpstr>Constructors and Initialization</vt:lpstr>
      <vt:lpstr>Chaining Constructors Calls</vt:lpstr>
      <vt:lpstr>Copy Constructor</vt:lpstr>
      <vt:lpstr>Fields, Constants and  and Properties</vt:lpstr>
      <vt:lpstr>Fields</vt:lpstr>
      <vt:lpstr>Constants</vt:lpstr>
      <vt:lpstr>Read-Only Fields</vt:lpstr>
      <vt:lpstr>The Role of Properties</vt:lpstr>
      <vt:lpstr>Defining Properties in C#</vt:lpstr>
      <vt:lpstr>Defining Properties – Example</vt:lpstr>
      <vt:lpstr>Static Members</vt:lpstr>
      <vt:lpstr>Static Members</vt:lpstr>
      <vt:lpstr>Static vs. Non-Static</vt:lpstr>
      <vt:lpstr>Static Members – Example</vt:lpstr>
      <vt:lpstr>Static Members – Example (2)</vt:lpstr>
      <vt:lpstr>Structures</vt:lpstr>
      <vt:lpstr>Structures</vt:lpstr>
      <vt:lpstr>Structures – Example </vt:lpstr>
      <vt:lpstr>When to Use Structures?</vt:lpstr>
      <vt:lpstr>Inheritance</vt:lpstr>
      <vt:lpstr>Inheritance</vt:lpstr>
      <vt:lpstr>Inheritance (2)</vt:lpstr>
      <vt:lpstr>How to Define Inheritance?</vt:lpstr>
      <vt:lpstr>Inheritance – Example</vt:lpstr>
      <vt:lpstr>Inheritance – Example (2)</vt:lpstr>
      <vt:lpstr>Inheritance – Example (3)</vt:lpstr>
      <vt:lpstr>Interfaces and Abstract Classes</vt:lpstr>
      <vt:lpstr>Interfaces</vt:lpstr>
      <vt:lpstr>Interfaces – Example</vt:lpstr>
      <vt:lpstr>Interfaces – Example (2)</vt:lpstr>
      <vt:lpstr>Interface Implementation</vt:lpstr>
      <vt:lpstr>Interface Implementation – Example</vt:lpstr>
      <vt:lpstr>Abstract Classes</vt:lpstr>
      <vt:lpstr>Abstract Class – Example</vt:lpstr>
      <vt:lpstr>Object-Oriented Programming with C#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with C#</dc:title>
  <dc:creator>Svetlin Nakov</dc:creator>
  <cp:lastModifiedBy>Lenovo</cp:lastModifiedBy>
  <cp:revision>427</cp:revision>
  <dcterms:created xsi:type="dcterms:W3CDTF">2007-12-08T16:03:35Z</dcterms:created>
  <dcterms:modified xsi:type="dcterms:W3CDTF">2013-09-11T05:30:00Z</dcterms:modified>
</cp:coreProperties>
</file>