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handoutMasterIdLst>
    <p:handoutMasterId r:id="rId48"/>
  </p:handoutMasterIdLst>
  <p:sldIdLst>
    <p:sldId id="320" r:id="rId2"/>
    <p:sldId id="467" r:id="rId3"/>
    <p:sldId id="468" r:id="rId4"/>
    <p:sldId id="485" r:id="rId5"/>
    <p:sldId id="486" r:id="rId6"/>
    <p:sldId id="487" r:id="rId7"/>
    <p:sldId id="488" r:id="rId8"/>
    <p:sldId id="489" r:id="rId9"/>
    <p:sldId id="490" r:id="rId10"/>
    <p:sldId id="492" r:id="rId11"/>
    <p:sldId id="493" r:id="rId12"/>
    <p:sldId id="483" r:id="rId13"/>
    <p:sldId id="484" r:id="rId14"/>
    <p:sldId id="503" r:id="rId15"/>
    <p:sldId id="504" r:id="rId16"/>
    <p:sldId id="474" r:id="rId17"/>
    <p:sldId id="494" r:id="rId18"/>
    <p:sldId id="495" r:id="rId19"/>
    <p:sldId id="496" r:id="rId20"/>
    <p:sldId id="497" r:id="rId21"/>
    <p:sldId id="498" r:id="rId22"/>
    <p:sldId id="499" r:id="rId23"/>
    <p:sldId id="500" r:id="rId24"/>
    <p:sldId id="460" r:id="rId25"/>
    <p:sldId id="461" r:id="rId26"/>
    <p:sldId id="462" r:id="rId27"/>
    <p:sldId id="463" r:id="rId28"/>
    <p:sldId id="464" r:id="rId29"/>
    <p:sldId id="473" r:id="rId30"/>
    <p:sldId id="470" r:id="rId31"/>
    <p:sldId id="501" r:id="rId32"/>
    <p:sldId id="502" r:id="rId33"/>
    <p:sldId id="471" r:id="rId34"/>
    <p:sldId id="505" r:id="rId35"/>
    <p:sldId id="506" r:id="rId36"/>
    <p:sldId id="507" r:id="rId37"/>
    <p:sldId id="508" r:id="rId38"/>
    <p:sldId id="509" r:id="rId39"/>
    <p:sldId id="472" r:id="rId40"/>
    <p:sldId id="510" r:id="rId41"/>
    <p:sldId id="511" r:id="rId42"/>
    <p:sldId id="512" r:id="rId43"/>
    <p:sldId id="513" r:id="rId44"/>
    <p:sldId id="514" r:id="rId45"/>
    <p:sldId id="372" r:id="rId4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8FFC8"/>
    <a:srgbClr val="FAF7C8"/>
    <a:srgbClr val="FAF8C8"/>
    <a:srgbClr val="F5FFC2"/>
    <a:srgbClr val="EBFFD2"/>
    <a:srgbClr val="EBFFDC"/>
    <a:srgbClr val="FAF8BE"/>
    <a:srgbClr val="FAF8D2"/>
    <a:srgbClr val="8CF4F2"/>
    <a:srgbClr val="A4F6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50" autoAdjust="0"/>
    <p:restoredTop sz="93907" autoAdjust="0"/>
  </p:normalViewPr>
  <p:slideViewPr>
    <p:cSldViewPr>
      <p:cViewPr>
        <p:scale>
          <a:sx n="66" d="100"/>
          <a:sy n="66" d="100"/>
        </p:scale>
        <p:origin x="-1272"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2/2/2016</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xmlns="" val="3682787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2/2/2016</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xmlns="" val="34413498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55B7D8F-F388-421E-9CB2-1E9377FE71C7}" type="slidenum">
              <a:rPr lang="en-US"/>
              <a:pPr/>
              <a:t>16</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458601EC-2A09-4465-B516-C03B15CF53B6}" type="slidenum">
              <a:rPr lang="en-US"/>
              <a:pPr/>
              <a:t>30</a:t>
            </a:fld>
            <a:endParaRPr lang="en-US" dirty="0"/>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0609B46D-C11B-406D-90EE-4D6B115EEAFB}" type="slidenum">
              <a:rPr lang="en-US"/>
              <a:pPr/>
              <a:t>33</a:t>
            </a:fld>
            <a:endParaRPr lang="en-US" dirty="0"/>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B0F9B09A-26AC-4831-9471-6E1970811E06}" type="slidenum">
              <a:rPr lang="en-US"/>
              <a:pPr/>
              <a:t>39</a:t>
            </a:fld>
            <a:endParaRPr lang="en-US" dirty="0"/>
          </a:p>
        </p:txBody>
      </p:sp>
      <p:sp>
        <p:nvSpPr>
          <p:cNvPr id="667650" name="Rectangle 2"/>
          <p:cNvSpPr>
            <a:spLocks noGrp="1" noRot="1" noChangeAspect="1" noChangeArrowheads="1" noTextEdit="1"/>
          </p:cNvSpPr>
          <p:nvPr>
            <p:ph type="sldImg"/>
          </p:nvPr>
        </p:nvSpPr>
        <p:spPr>
          <a:xfrm>
            <a:off x="1117600" y="698500"/>
            <a:ext cx="4646613" cy="3484563"/>
          </a:xfrm>
          <a:ln/>
        </p:spPr>
      </p:sp>
      <p:sp>
        <p:nvSpPr>
          <p:cNvPr id="667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41</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40880"/>
            <a:ext cx="7696200" cy="569120"/>
          </a:xfrm>
        </p:spPr>
        <p:txBody>
          <a:bodyPr/>
          <a:lstStyle/>
          <a:p>
            <a:r>
              <a:rPr lang="en-US" dirty="0" smtClean="0"/>
              <a:t>Classes, Constructors, Properties, Static Members, Interfaces, Inheritance, Polymorphism</a:t>
            </a:r>
            <a:endParaRPr lang="en-US" dirty="0"/>
          </a:p>
        </p:txBody>
      </p:sp>
      <p:pic>
        <p:nvPicPr>
          <p:cNvPr id="7" name="Picture 2" descr="http://www.atelier-us.com/upload/2009/01/earth_networks.jpg"/>
          <p:cNvPicPr>
            <a:picLocks noChangeAspect="1" noChangeArrowheads="1"/>
          </p:cNvPicPr>
          <p:nvPr/>
        </p:nvPicPr>
        <p:blipFill>
          <a:blip r:embed="rId2" cstate="print">
            <a:clrChange>
              <a:clrFrom>
                <a:srgbClr val="000000"/>
              </a:clrFrom>
              <a:clrTo>
                <a:srgbClr val="000000">
                  <a:alpha val="0"/>
                </a:srgbClr>
              </a:clrTo>
            </a:clrChange>
          </a:blip>
          <a:srcRect l="9133" t="6656" r="2955" b="16688"/>
          <a:stretch>
            <a:fillRect/>
          </a:stretch>
        </p:blipFill>
        <p:spPr bwMode="auto">
          <a:xfrm rot="10800000">
            <a:off x="7004424" y="-10047"/>
            <a:ext cx="2149623" cy="1457847"/>
          </a:xfrm>
          <a:prstGeom prst="rect">
            <a:avLst/>
          </a:prstGeom>
          <a:noFill/>
          <a:effectLst>
            <a:softEdge rad="31750"/>
          </a:effectLst>
        </p:spPr>
      </p:pic>
      <p:pic>
        <p:nvPicPr>
          <p:cNvPr id="8" name="Picture 4" descr="http://www.johnlund.com/images/lrJL_LightAbstract_04.jpg"/>
          <p:cNvPicPr>
            <a:picLocks noChangeAspect="1" noChangeArrowheads="1"/>
          </p:cNvPicPr>
          <p:nvPr/>
        </p:nvPicPr>
        <p:blipFill>
          <a:blip r:embed="rId3" cstate="print">
            <a:lum bright="10000" contrast="20000"/>
          </a:blip>
          <a:srcRect/>
          <a:stretch>
            <a:fillRect/>
          </a:stretch>
        </p:blipFill>
        <p:spPr bwMode="auto">
          <a:xfrm>
            <a:off x="5029200" y="4648200"/>
            <a:ext cx="3265651" cy="1677446"/>
          </a:xfrm>
          <a:prstGeom prst="roundRect">
            <a:avLst>
              <a:gd name="adj" fmla="val 9479"/>
            </a:avLst>
          </a:prstGeom>
          <a:noFill/>
        </p:spPr>
      </p:pic>
      <p:pic>
        <p:nvPicPr>
          <p:cNvPr id="9" name="Picture 7" descr="C:\Trash\blue-earth.png"/>
          <p:cNvPicPr>
            <a:picLocks noChangeAspect="1" noChangeArrowheads="1"/>
          </p:cNvPicPr>
          <p:nvPr/>
        </p:nvPicPr>
        <p:blipFill>
          <a:blip r:embed="rId4" cstate="print"/>
          <a:srcRect/>
          <a:stretch>
            <a:fillRect/>
          </a:stretch>
        </p:blipFill>
        <p:spPr bwMode="auto">
          <a:xfrm rot="21212111">
            <a:off x="216388" y="749788"/>
            <a:ext cx="1965224" cy="1965224"/>
          </a:xfrm>
          <a:prstGeom prst="ellipse">
            <a:avLst/>
          </a:prstGeom>
          <a:noFill/>
          <a:effectLst>
            <a:softEdge rad="317500"/>
          </a:effectLst>
        </p:spPr>
      </p:pic>
      <p:sp>
        <p:nvSpPr>
          <p:cNvPr id="2" name="Title 1"/>
          <p:cNvSpPr>
            <a:spLocks noGrp="1"/>
          </p:cNvSpPr>
          <p:nvPr>
            <p:ph type="ctrTitle"/>
          </p:nvPr>
        </p:nvSpPr>
        <p:spPr>
          <a:xfrm>
            <a:off x="457200" y="1295400"/>
            <a:ext cx="8229600" cy="1524000"/>
          </a:xfrm>
        </p:spPr>
        <p:txBody>
          <a:bodyPr/>
          <a:lstStyle/>
          <a:p>
            <a:r>
              <a:rPr lang="en-US" dirty="0" smtClean="0"/>
              <a:t>Object-Oriented Programming with 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p:txBody>
          <a:bodyPr/>
          <a:lstStyle/>
          <a:p>
            <a:r>
              <a:rPr lang="en-US" dirty="0" smtClean="0"/>
              <a:t>To allow the derived class to override a method of the base class, C# provides two options, </a:t>
            </a:r>
          </a:p>
          <a:p>
            <a:pPr lvl="1"/>
            <a:r>
              <a:rPr lang="en-US" dirty="0" smtClean="0"/>
              <a:t>virtual methods and abstract methods.</a:t>
            </a:r>
            <a:br>
              <a:rPr lang="en-US" dirty="0" smtClean="0"/>
            </a:br>
            <a:endParaRPr lang="en-US" dirty="0" smtClean="0"/>
          </a:p>
          <a:p>
            <a:r>
              <a:rPr lang="en-US" b="0" dirty="0" smtClean="0"/>
              <a:t>Through the reference variable of a base class, the determination of the method to be called is based on the object being referred to by reference variable.</a:t>
            </a:r>
          </a:p>
          <a:p>
            <a:endParaRPr lang="en-US" b="0" dirty="0" smtClean="0"/>
          </a:p>
          <a:p>
            <a:pPr>
              <a:buNone/>
            </a:pP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Methods</a:t>
            </a:r>
            <a:endParaRPr lang="en-US" dirty="0"/>
          </a:p>
        </p:txBody>
      </p:sp>
      <p:sp>
        <p:nvSpPr>
          <p:cNvPr id="3" name="Content Placeholder 2"/>
          <p:cNvSpPr>
            <a:spLocks noGrp="1"/>
          </p:cNvSpPr>
          <p:nvPr>
            <p:ph idx="1"/>
          </p:nvPr>
        </p:nvSpPr>
        <p:spPr/>
        <p:txBody>
          <a:bodyPr/>
          <a:lstStyle/>
          <a:p>
            <a:r>
              <a:rPr lang="en-US" b="0" dirty="0" smtClean="0"/>
              <a:t>Virtual method is a method whose behavior can be overridden in derived class. </a:t>
            </a:r>
          </a:p>
          <a:p>
            <a:endParaRPr lang="en-US" b="0" dirty="0" smtClean="0"/>
          </a:p>
          <a:p>
            <a:r>
              <a:rPr lang="en-US" b="0" dirty="0" smtClean="0"/>
              <a:t>Virtual method allows declare a method in base class that can be redefined in each derived class</a:t>
            </a:r>
          </a:p>
          <a:p>
            <a:endParaRPr lang="en-US" b="0" dirty="0" smtClean="0"/>
          </a:p>
          <a:p>
            <a:r>
              <a:rPr lang="en-US" b="0" dirty="0" smtClean="0"/>
              <a:t>Override keyword is used in derived class to override virtual method.</a:t>
            </a:r>
          </a:p>
          <a:p>
            <a:r>
              <a:rPr lang="en-US" b="0" dirty="0" smtClean="0"/>
              <a:t>Example of late binding</a:t>
            </a:r>
          </a:p>
          <a:p>
            <a:endParaRPr lang="en-US" b="0" dirty="0" smtClean="0"/>
          </a:p>
          <a:p>
            <a:pPr>
              <a:buNone/>
            </a:pPr>
            <a:endParaRPr lang="en-US" b="0" dirty="0" smtClean="0"/>
          </a:p>
          <a:p>
            <a:endParaRPr lang="en-US" b="0" dirty="0" smtClean="0"/>
          </a:p>
          <a:p>
            <a:pPr>
              <a:buNone/>
            </a:pPr>
            <a:endParaRPr lang="en-US" b="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modifier</a:t>
            </a:r>
            <a:endParaRPr lang="en-US" dirty="0"/>
          </a:p>
        </p:txBody>
      </p:sp>
      <p:sp>
        <p:nvSpPr>
          <p:cNvPr id="3" name="Content Placeholder 2"/>
          <p:cNvSpPr>
            <a:spLocks noGrp="1"/>
          </p:cNvSpPr>
          <p:nvPr>
            <p:ph idx="1"/>
          </p:nvPr>
        </p:nvSpPr>
        <p:spPr/>
        <p:txBody>
          <a:bodyPr/>
          <a:lstStyle/>
          <a:p>
            <a:r>
              <a:rPr lang="en-US" dirty="0" smtClean="0"/>
              <a:t>When abstract modifier is used with class, object cannot be created for this  class.</a:t>
            </a:r>
          </a:p>
          <a:p>
            <a:endParaRPr lang="en-US" dirty="0" smtClean="0"/>
          </a:p>
          <a:p>
            <a:r>
              <a:rPr lang="en-US" dirty="0" smtClean="0"/>
              <a:t>Abstract modifier in  method is used to indicate the method is implemented in a derived class.</a:t>
            </a:r>
          </a:p>
          <a:p>
            <a:endParaRPr lang="en-US" dirty="0" smtClean="0"/>
          </a:p>
          <a:p>
            <a:r>
              <a:rPr lang="en-US" dirty="0" smtClean="0"/>
              <a:t>You can force a class to override a method by declaring the base class’s method as abstract.</a:t>
            </a:r>
          </a:p>
          <a:p>
            <a:pPr>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abstract method declaration cannot be used in combination with virtual. This is because an abstract method is implicitly virtual.</a:t>
            </a:r>
          </a:p>
          <a:p>
            <a:endParaRPr lang="en-US" dirty="0" smtClean="0"/>
          </a:p>
          <a:p>
            <a:r>
              <a:rPr lang="en-US" dirty="0" smtClean="0"/>
              <a:t>Abstract method declarations are permitted only in abstract classes.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dirty="0"/>
              <a:t>Abstract Classes</a:t>
            </a:r>
            <a:endParaRPr lang="bg-BG"/>
          </a:p>
        </p:txBody>
      </p:sp>
      <p:sp>
        <p:nvSpPr>
          <p:cNvPr id="539651" name="Rectangle 3"/>
          <p:cNvSpPr>
            <a:spLocks noGrp="1" noChangeArrowheads="1"/>
          </p:cNvSpPr>
          <p:nvPr>
            <p:ph type="body" idx="1"/>
          </p:nvPr>
        </p:nvSpPr>
        <p:spPr>
          <a:xfrm>
            <a:off x="228600" y="914400"/>
            <a:ext cx="8686800" cy="5791200"/>
          </a:xfrm>
        </p:spPr>
        <p:txBody>
          <a:bodyPr/>
          <a:lstStyle/>
          <a:p>
            <a:pPr>
              <a:lnSpc>
                <a:spcPct val="100000"/>
              </a:lnSpc>
            </a:pPr>
            <a:r>
              <a:rPr lang="en-US" dirty="0">
                <a:solidFill>
                  <a:schemeClr val="accent5">
                    <a:lumMod val="20000"/>
                    <a:lumOff val="80000"/>
                  </a:schemeClr>
                </a:solidFill>
              </a:rPr>
              <a:t>Abstract method</a:t>
            </a:r>
            <a:r>
              <a:rPr lang="en-US" dirty="0"/>
              <a:t> is a method </a:t>
            </a:r>
            <a:r>
              <a:rPr lang="en-US" dirty="0" smtClean="0"/>
              <a:t>without implementation</a:t>
            </a:r>
          </a:p>
          <a:p>
            <a:pPr lvl="1">
              <a:lnSpc>
                <a:spcPct val="100000"/>
              </a:lnSpc>
            </a:pPr>
            <a:r>
              <a:rPr lang="en-US" dirty="0" smtClean="0"/>
              <a:t>Left empty to be implemented by descendant classes</a:t>
            </a:r>
            <a:endParaRPr lang="en-US" dirty="0"/>
          </a:p>
          <a:p>
            <a:pPr>
              <a:lnSpc>
                <a:spcPct val="100000"/>
              </a:lnSpc>
            </a:pPr>
            <a:r>
              <a:rPr lang="en-US" dirty="0"/>
              <a:t>When a class contains at </a:t>
            </a:r>
            <a:r>
              <a:rPr lang="en-US" dirty="0" smtClean="0"/>
              <a:t>least one </a:t>
            </a:r>
            <a:r>
              <a:rPr lang="en-US" dirty="0"/>
              <a:t>abstract method, it is </a:t>
            </a:r>
            <a:r>
              <a:rPr lang="en-US" dirty="0" smtClean="0"/>
              <a:t>called </a:t>
            </a:r>
            <a:r>
              <a:rPr lang="en-US" dirty="0" smtClean="0">
                <a:solidFill>
                  <a:schemeClr val="accent5">
                    <a:lumMod val="20000"/>
                    <a:lumOff val="80000"/>
                  </a:schemeClr>
                </a:solidFill>
              </a:rPr>
              <a:t>abstract class</a:t>
            </a:r>
          </a:p>
          <a:p>
            <a:pPr lvl="1">
              <a:lnSpc>
                <a:spcPct val="100000"/>
              </a:lnSpc>
            </a:pPr>
            <a:r>
              <a:rPr lang="en-US" dirty="0" smtClean="0"/>
              <a:t>Mix between class and interface</a:t>
            </a:r>
            <a:endParaRPr lang="en-US" dirty="0">
              <a:solidFill>
                <a:schemeClr val="accent5">
                  <a:lumMod val="20000"/>
                  <a:lumOff val="80000"/>
                </a:schemeClr>
              </a:solidFill>
            </a:endParaRPr>
          </a:p>
          <a:p>
            <a:pPr lvl="1">
              <a:lnSpc>
                <a:spcPct val="100000"/>
              </a:lnSpc>
            </a:pPr>
            <a:r>
              <a:rPr lang="en-US" dirty="0" smtClean="0"/>
              <a:t>Inheritors are obligated to			 </a:t>
            </a:r>
            <a:r>
              <a:rPr lang="en-US" dirty="0"/>
              <a:t>implement their abstract methods</a:t>
            </a:r>
            <a:endParaRPr lang="ru-RU" dirty="0"/>
          </a:p>
          <a:p>
            <a:pPr lvl="1">
              <a:lnSpc>
                <a:spcPct val="100000"/>
              </a:lnSpc>
            </a:pPr>
            <a:r>
              <a:rPr lang="en-US" dirty="0"/>
              <a:t>Can not be directly </a:t>
            </a:r>
            <a:r>
              <a:rPr lang="en-US" dirty="0" smtClean="0"/>
              <a:t>instantiated</a:t>
            </a:r>
          </a:p>
        </p:txBody>
      </p:sp>
      <p:pic>
        <p:nvPicPr>
          <p:cNvPr id="33796" name="Picture 4" descr="http://www.glospro.com/class/Tutorial_Projects/Abstract.jpg"/>
          <p:cNvPicPr>
            <a:picLocks noChangeAspect="1" noChangeArrowheads="1"/>
          </p:cNvPicPr>
          <p:nvPr/>
        </p:nvPicPr>
        <p:blipFill>
          <a:blip r:embed="rId2" cstate="print"/>
          <a:srcRect/>
          <a:stretch>
            <a:fillRect/>
          </a:stretch>
        </p:blipFill>
        <p:spPr bwMode="auto">
          <a:xfrm rot="5092957">
            <a:off x="6483609" y="4260539"/>
            <a:ext cx="2457416" cy="1843062"/>
          </a:xfrm>
          <a:prstGeom prst="roundRect">
            <a:avLst>
              <a:gd name="adj" fmla="val 7969"/>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Abstract Class </a:t>
            </a:r>
            <a:r>
              <a:rPr lang="bg-BG"/>
              <a:t>–</a:t>
            </a:r>
            <a:r>
              <a:rPr lang="en-US" sz="3400" dirty="0"/>
              <a:t> </a:t>
            </a:r>
            <a:r>
              <a:rPr lang="en-US" dirty="0"/>
              <a:t>Example</a:t>
            </a:r>
            <a:endParaRPr lang="bg-BG"/>
          </a:p>
        </p:txBody>
      </p:sp>
      <p:sp>
        <p:nvSpPr>
          <p:cNvPr id="540675" name="Rectangle 3"/>
          <p:cNvSpPr>
            <a:spLocks noChangeArrowheads="1"/>
          </p:cNvSpPr>
          <p:nvPr/>
        </p:nvSpPr>
        <p:spPr bwMode="auto">
          <a:xfrm>
            <a:off x="619125" y="1230154"/>
            <a:ext cx="7915276"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939890" y="4359333"/>
            <a:ext cx="5146710" cy="1431867"/>
          </a:xfrm>
        </p:spPr>
        <p:txBody>
          <a:bodyPr/>
          <a:lstStyle/>
          <a:p>
            <a:pPr>
              <a:lnSpc>
                <a:spcPct val="100000"/>
              </a:lnSpc>
            </a:pPr>
            <a:r>
              <a:rPr lang="en-US" dirty="0" smtClean="0"/>
              <a:t>Interfaces and Abstract Classes</a:t>
            </a:r>
            <a:endParaRPr lang="bg-BG" dirty="0"/>
          </a:p>
        </p:txBody>
      </p:sp>
      <p:pic>
        <p:nvPicPr>
          <p:cNvPr id="40962" name="Picture 2" descr="http://www.knmi.nl/onderzk/oceano/lzww/golfvolger/interface.jpg"/>
          <p:cNvPicPr>
            <a:picLocks noChangeAspect="1" noChangeArrowheads="1"/>
          </p:cNvPicPr>
          <p:nvPr/>
        </p:nvPicPr>
        <p:blipFill>
          <a:blip r:embed="rId3" cstate="print"/>
          <a:srcRect/>
          <a:stretch>
            <a:fillRect/>
          </a:stretch>
        </p:blipFill>
        <p:spPr bwMode="auto">
          <a:xfrm>
            <a:off x="2485067" y="914400"/>
            <a:ext cx="4063998" cy="3048000"/>
          </a:xfrm>
          <a:prstGeom prst="roundRect">
            <a:avLst>
              <a:gd name="adj" fmla="val 4042"/>
            </a:avLst>
          </a:prstGeo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r>
              <a:rPr lang="en-US" dirty="0" smtClean="0"/>
              <a:t>Interface is a reference type that contains only abstract members</a:t>
            </a:r>
          </a:p>
          <a:p>
            <a:r>
              <a:rPr lang="en-US" dirty="0" smtClean="0"/>
              <a:t>It can contain events, methods, properties and indexers</a:t>
            </a:r>
          </a:p>
          <a:p>
            <a:r>
              <a:rPr lang="en-US" dirty="0" smtClean="0"/>
              <a:t>It can contain only the declaration of members.</a:t>
            </a:r>
          </a:p>
          <a:p>
            <a:r>
              <a:rPr lang="en-US" dirty="0" smtClean="0"/>
              <a:t>Implementation of these members must be present in the classes that implement the interface.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abstract class</a:t>
            </a:r>
            <a:endParaRPr lang="en-US" dirty="0"/>
          </a:p>
        </p:txBody>
      </p:sp>
      <p:sp>
        <p:nvSpPr>
          <p:cNvPr id="3" name="Content Placeholder 2"/>
          <p:cNvSpPr>
            <a:spLocks noGrp="1"/>
          </p:cNvSpPr>
          <p:nvPr>
            <p:ph idx="1"/>
          </p:nvPr>
        </p:nvSpPr>
        <p:spPr/>
        <p:txBody>
          <a:bodyPr/>
          <a:lstStyle/>
          <a:p>
            <a:r>
              <a:rPr lang="en-US" dirty="0" smtClean="0"/>
              <a:t>public abstract class </a:t>
            </a:r>
            <a:r>
              <a:rPr lang="en-US" dirty="0" err="1" smtClean="0"/>
              <a:t>cShape</a:t>
            </a:r>
            <a:endParaRPr lang="en-US" dirty="0" smtClean="0"/>
          </a:p>
          <a:p>
            <a:pPr>
              <a:buNone/>
            </a:pPr>
            <a:r>
              <a:rPr lang="en-US" dirty="0" smtClean="0"/>
              <a:t>{</a:t>
            </a:r>
          </a:p>
          <a:p>
            <a:pPr lvl="1">
              <a:buNone/>
            </a:pPr>
            <a:r>
              <a:rPr lang="en-US" dirty="0" smtClean="0"/>
              <a:t>public abstract long area();</a:t>
            </a:r>
          </a:p>
          <a:p>
            <a:pPr lvl="1">
              <a:buNone/>
            </a:pPr>
            <a:r>
              <a:rPr lang="en-US" dirty="0" smtClean="0"/>
              <a:t>public abstract long circum();</a:t>
            </a:r>
          </a:p>
          <a:p>
            <a:pPr lvl="1">
              <a:buNone/>
            </a:pPr>
            <a:r>
              <a:rPr lang="en-US" dirty="0" smtClean="0"/>
              <a:t>public abstract </a:t>
            </a:r>
            <a:r>
              <a:rPr lang="en-US" dirty="0" err="1" smtClean="0"/>
              <a:t>int</a:t>
            </a:r>
            <a:r>
              <a:rPr lang="en-US" dirty="0" smtClean="0"/>
              <a:t> sides();</a:t>
            </a:r>
          </a:p>
          <a:p>
            <a:pPr>
              <a:buNone/>
            </a:pPr>
            <a:r>
              <a:rPr lang="en-US" dirty="0" smtClean="0"/>
              <a:t>}</a:t>
            </a:r>
          </a:p>
          <a:p>
            <a:pPr>
              <a:buNone/>
            </a:pPr>
            <a:r>
              <a:rPr lang="en-US" dirty="0" smtClean="0"/>
              <a:t>A class that is derived from above class will implement all the above mentioned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pPr>
              <a:buNone/>
            </a:pPr>
            <a:r>
              <a:rPr lang="en-US" dirty="0" smtClean="0"/>
              <a:t>public interface </a:t>
            </a:r>
            <a:r>
              <a:rPr lang="en-US" dirty="0" err="1" smtClean="0"/>
              <a:t>iShape</a:t>
            </a:r>
            <a:endParaRPr lang="en-US" dirty="0" smtClean="0"/>
          </a:p>
          <a:p>
            <a:pPr>
              <a:buNone/>
            </a:pPr>
            <a:r>
              <a:rPr lang="en-US" dirty="0" smtClean="0"/>
              <a:t>{</a:t>
            </a:r>
          </a:p>
          <a:p>
            <a:pPr lvl="1">
              <a:buNone/>
            </a:pPr>
            <a:r>
              <a:rPr lang="en-US" dirty="0" smtClean="0"/>
              <a:t>long area();</a:t>
            </a:r>
          </a:p>
          <a:p>
            <a:pPr lvl="1">
              <a:buNone/>
            </a:pPr>
            <a:r>
              <a:rPr lang="en-US" dirty="0" smtClean="0"/>
              <a:t>long circum();</a:t>
            </a:r>
          </a:p>
          <a:p>
            <a:pPr lvl="1">
              <a:buNone/>
            </a:pPr>
            <a:r>
              <a:rPr lang="en-US" dirty="0" err="1" smtClean="0"/>
              <a:t>int</a:t>
            </a:r>
            <a:r>
              <a:rPr lang="en-US" dirty="0" smtClean="0"/>
              <a:t> sides();</a:t>
            </a:r>
          </a:p>
          <a:p>
            <a:pPr>
              <a:buNone/>
            </a:pPr>
            <a:r>
              <a:rPr lang="en-US" dirty="0" smtClean="0"/>
              <a:t>}</a:t>
            </a:r>
          </a:p>
          <a:p>
            <a:pPr>
              <a:buNone/>
            </a:pPr>
            <a:r>
              <a:rPr lang="en-US" dirty="0" err="1" smtClean="0"/>
              <a:t>iShape</a:t>
            </a:r>
            <a:r>
              <a:rPr lang="en-US" dirty="0" smtClean="0"/>
              <a:t> and </a:t>
            </a:r>
            <a:r>
              <a:rPr lang="en-US" dirty="0" err="1" smtClean="0"/>
              <a:t>Cshape</a:t>
            </a:r>
            <a:r>
              <a:rPr lang="en-US" dirty="0" smtClean="0"/>
              <a:t> both are similar. Any class which implements </a:t>
            </a:r>
            <a:r>
              <a:rPr lang="en-US" dirty="0" err="1" smtClean="0"/>
              <a:t>iShape</a:t>
            </a:r>
            <a:r>
              <a:rPr lang="en-US" dirty="0" smtClean="0"/>
              <a:t> has to implement all the three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keyword</a:t>
            </a:r>
            <a:endParaRPr lang="en-US" dirty="0"/>
          </a:p>
        </p:txBody>
      </p:sp>
      <p:sp>
        <p:nvSpPr>
          <p:cNvPr id="3" name="Content Placeholder 2"/>
          <p:cNvSpPr>
            <a:spLocks noGrp="1"/>
          </p:cNvSpPr>
          <p:nvPr>
            <p:ph idx="1"/>
          </p:nvPr>
        </p:nvSpPr>
        <p:spPr/>
        <p:txBody>
          <a:bodyPr/>
          <a:lstStyle/>
          <a:p>
            <a:r>
              <a:rPr lang="en-US" dirty="0" smtClean="0"/>
              <a:t>Is used to access members of base class from derived class</a:t>
            </a:r>
          </a:p>
          <a:p>
            <a:r>
              <a:rPr lang="en-US" dirty="0" smtClean="0"/>
              <a:t>Base. Will display all members of base class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Differs from class ?</a:t>
            </a:r>
            <a:endParaRPr lang="en-US" dirty="0"/>
          </a:p>
        </p:txBody>
      </p:sp>
      <p:sp>
        <p:nvSpPr>
          <p:cNvPr id="3" name="Content Placeholder 2"/>
          <p:cNvSpPr>
            <a:spLocks noGrp="1"/>
          </p:cNvSpPr>
          <p:nvPr>
            <p:ph idx="1"/>
          </p:nvPr>
        </p:nvSpPr>
        <p:spPr/>
        <p:txBody>
          <a:bodyPr/>
          <a:lstStyle/>
          <a:p>
            <a:r>
              <a:rPr lang="en-US" dirty="0" smtClean="0"/>
              <a:t>An interface dose not specify implementation of methods. It just provides the idea that what the implementing class does.</a:t>
            </a:r>
          </a:p>
          <a:p>
            <a:r>
              <a:rPr lang="en-US" dirty="0" smtClean="0"/>
              <a:t>All members of an interface are ‘public’ by default. If we try to specify any other access modifier , compiler will give error.</a:t>
            </a:r>
          </a:p>
          <a:p>
            <a:r>
              <a:rPr lang="en-US" dirty="0" smtClean="0"/>
              <a:t>Interface can only contain – methods, properties, events, indexers</a:t>
            </a:r>
          </a:p>
          <a:p>
            <a:r>
              <a:rPr lang="en-US" dirty="0" smtClean="0"/>
              <a:t>Does not contain –Constant, fields, constructors, destructor, static members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A class can be derived from multiple interfaces.</a:t>
            </a:r>
          </a:p>
          <a:p>
            <a:r>
              <a:rPr lang="en-US" dirty="0" smtClean="0"/>
              <a:t>A structure can be derived from interfaces.</a:t>
            </a:r>
          </a:p>
          <a:p>
            <a:pPr>
              <a:buNone/>
            </a:pPr>
            <a:endParaRPr lang="en-US" dirty="0" smtClean="0"/>
          </a:p>
          <a:p>
            <a:pPr>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Interface :</a:t>
            </a:r>
            <a:endParaRPr lang="en-US" dirty="0"/>
          </a:p>
        </p:txBody>
      </p:sp>
      <p:sp>
        <p:nvSpPr>
          <p:cNvPr id="3" name="Content Placeholder 2"/>
          <p:cNvSpPr>
            <a:spLocks noGrp="1"/>
          </p:cNvSpPr>
          <p:nvPr>
            <p:ph idx="1"/>
          </p:nvPr>
        </p:nvSpPr>
        <p:spPr/>
        <p:txBody>
          <a:bodyPr/>
          <a:lstStyle/>
          <a:p>
            <a:r>
              <a:rPr lang="en-US" dirty="0" smtClean="0"/>
              <a:t>Interface </a:t>
            </a:r>
            <a:r>
              <a:rPr lang="en-US" dirty="0" err="1" smtClean="0"/>
              <a:t>Iname</a:t>
            </a:r>
            <a:endParaRPr lang="en-US" dirty="0" smtClean="0"/>
          </a:p>
          <a:p>
            <a:pPr>
              <a:buNone/>
            </a:pPr>
            <a:r>
              <a:rPr lang="en-US" dirty="0" smtClean="0"/>
              <a:t>{</a:t>
            </a:r>
          </a:p>
          <a:p>
            <a:pPr>
              <a:buNone/>
            </a:pPr>
            <a:r>
              <a:rPr lang="en-US" dirty="0" smtClean="0"/>
              <a:t>   Members ;</a:t>
            </a:r>
          </a:p>
          <a:p>
            <a:pPr>
              <a:buNone/>
            </a:pPr>
            <a:r>
              <a:rPr lang="en-US" dirty="0" smtClean="0"/>
              <a:t>}</a:t>
            </a:r>
          </a:p>
          <a:p>
            <a:pPr>
              <a:buNone/>
            </a:pPr>
            <a:endParaRPr lang="en-US" dirty="0" smtClean="0"/>
          </a:p>
          <a:p>
            <a:pPr>
              <a:buNone/>
            </a:pPr>
            <a:r>
              <a:rPr lang="en-US" dirty="0" smtClean="0"/>
              <a:t>Here bodies of methods are not specified with interface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Pure abstract classes ( contains all abstract methods) and interfaces have similarity.</a:t>
            </a:r>
          </a:p>
          <a:p>
            <a:endParaRPr lang="en-US" dirty="0" smtClean="0"/>
          </a:p>
          <a:p>
            <a:r>
              <a:rPr lang="en-US" dirty="0" smtClean="0"/>
              <a:t>A pure abstract class is  guideline which indicates that what the child classes must do.</a:t>
            </a:r>
          </a:p>
          <a:p>
            <a:endParaRPr lang="en-US" dirty="0" smtClean="0"/>
          </a:p>
          <a:p>
            <a:r>
              <a:rPr lang="en-US" dirty="0" smtClean="0"/>
              <a:t>Interfaces support above features in addition they support multiple inheritance.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smtClean="0"/>
              <a:t>Interfaces- Note down</a:t>
            </a:r>
            <a:endParaRPr lang="bg-BG" dirty="0"/>
          </a:p>
        </p:txBody>
      </p:sp>
      <p:sp>
        <p:nvSpPr>
          <p:cNvPr id="462851" name="Rectangle 3"/>
          <p:cNvSpPr>
            <a:spLocks noGrp="1" noChangeArrowheads="1"/>
          </p:cNvSpPr>
          <p:nvPr>
            <p:ph type="body" idx="1"/>
          </p:nvPr>
        </p:nvSpPr>
        <p:spPr>
          <a:xfrm>
            <a:off x="228600" y="762000"/>
            <a:ext cx="8686800" cy="5867400"/>
          </a:xfrm>
        </p:spPr>
        <p:txBody>
          <a:bodyPr/>
          <a:lstStyle/>
          <a:p>
            <a:pPr>
              <a:lnSpc>
                <a:spcPct val="100000"/>
              </a:lnSpc>
            </a:pPr>
            <a:r>
              <a:rPr lang="en-US" dirty="0"/>
              <a:t>Describe a group of </a:t>
            </a:r>
            <a:r>
              <a:rPr lang="en-US" dirty="0">
                <a:solidFill>
                  <a:schemeClr val="accent5">
                    <a:lumMod val="20000"/>
                    <a:lumOff val="80000"/>
                  </a:schemeClr>
                </a:solidFill>
              </a:rPr>
              <a:t>methods</a:t>
            </a:r>
            <a:r>
              <a:rPr lang="en-US" dirty="0"/>
              <a:t> (operations), </a:t>
            </a:r>
            <a:r>
              <a:rPr lang="en-US" dirty="0">
                <a:solidFill>
                  <a:schemeClr val="accent5">
                    <a:lumMod val="20000"/>
                    <a:lumOff val="80000"/>
                  </a:schemeClr>
                </a:solidFill>
              </a:rPr>
              <a:t>properties</a:t>
            </a:r>
            <a:r>
              <a:rPr lang="en-US" dirty="0"/>
              <a:t> and </a:t>
            </a:r>
            <a:r>
              <a:rPr lang="en-US" dirty="0">
                <a:solidFill>
                  <a:schemeClr val="accent5">
                    <a:lumMod val="20000"/>
                    <a:lumOff val="80000"/>
                  </a:schemeClr>
                </a:solidFill>
              </a:rPr>
              <a:t>events</a:t>
            </a:r>
          </a:p>
          <a:p>
            <a:pPr lvl="1">
              <a:lnSpc>
                <a:spcPct val="100000"/>
              </a:lnSpc>
            </a:pPr>
            <a:r>
              <a:rPr lang="en-US" dirty="0"/>
              <a:t>Can be implemented by </a:t>
            </a:r>
            <a:r>
              <a:rPr lang="en-US" dirty="0" smtClean="0"/>
              <a:t>given </a:t>
            </a:r>
            <a:r>
              <a:rPr lang="en-US" dirty="0" smtClean="0">
                <a:solidFill>
                  <a:schemeClr val="accent5">
                    <a:lumMod val="20000"/>
                    <a:lumOff val="80000"/>
                  </a:schemeClr>
                </a:solidFill>
                <a:latin typeface="Consolas" pitchFamily="49" charset="0"/>
                <a:cs typeface="Consolas" pitchFamily="49" charset="0"/>
              </a:rPr>
              <a:t>class</a:t>
            </a:r>
            <a:r>
              <a:rPr lang="en-US" dirty="0" smtClean="0"/>
              <a:t> or </a:t>
            </a:r>
            <a:r>
              <a:rPr lang="en-US" dirty="0">
                <a:solidFill>
                  <a:schemeClr val="accent5">
                    <a:lumMod val="20000"/>
                    <a:lumOff val="80000"/>
                  </a:schemeClr>
                </a:solidFill>
                <a:latin typeface="Consolas" pitchFamily="49" charset="0"/>
                <a:cs typeface="Consolas" pitchFamily="49" charset="0"/>
              </a:rPr>
              <a:t>structure</a:t>
            </a:r>
          </a:p>
          <a:p>
            <a:pPr>
              <a:lnSpc>
                <a:spcPct val="100000"/>
              </a:lnSpc>
            </a:pPr>
            <a:r>
              <a:rPr lang="en-US" dirty="0"/>
              <a:t>Define only the methods’ prototypes</a:t>
            </a:r>
          </a:p>
          <a:p>
            <a:pPr>
              <a:lnSpc>
                <a:spcPct val="100000"/>
              </a:lnSpc>
            </a:pPr>
            <a:r>
              <a:rPr lang="en-US" dirty="0"/>
              <a:t>No concrete implementation</a:t>
            </a:r>
            <a:endParaRPr lang="ru-RU" dirty="0"/>
          </a:p>
          <a:p>
            <a:pPr>
              <a:lnSpc>
                <a:spcPct val="100000"/>
              </a:lnSpc>
            </a:pPr>
            <a:r>
              <a:rPr lang="en-US" dirty="0"/>
              <a:t>Can be used to define </a:t>
            </a:r>
            <a:r>
              <a:rPr lang="en-US" dirty="0">
                <a:solidFill>
                  <a:schemeClr val="accent5">
                    <a:lumMod val="20000"/>
                    <a:lumOff val="80000"/>
                  </a:schemeClr>
                </a:solidFill>
                <a:latin typeface="Consolas" pitchFamily="49" charset="0"/>
                <a:cs typeface="Consolas" pitchFamily="49" charset="0"/>
              </a:rPr>
              <a:t>abstract</a:t>
            </a:r>
            <a:r>
              <a:rPr lang="en-US" dirty="0"/>
              <a:t> data types</a:t>
            </a:r>
          </a:p>
          <a:p>
            <a:pPr>
              <a:lnSpc>
                <a:spcPct val="100000"/>
              </a:lnSpc>
            </a:pPr>
            <a:r>
              <a:rPr lang="en-US" dirty="0"/>
              <a:t>Can not be </a:t>
            </a:r>
            <a:r>
              <a:rPr lang="en-US" dirty="0" smtClean="0"/>
              <a:t>instantiated</a:t>
            </a:r>
          </a:p>
          <a:p>
            <a:pPr marL="282575" lvl="1"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t>Members do not have scope modifier </a:t>
            </a:r>
            <a:br>
              <a:rPr lang="en-US" sz="3200" dirty="0" smtClean="0"/>
            </a:br>
            <a:r>
              <a:rPr lang="en-US" sz="3200" dirty="0" smtClean="0"/>
              <a:t>and by default the scope is </a:t>
            </a:r>
            <a:r>
              <a:rPr lang="en-US" sz="3200" dirty="0" smtClean="0">
                <a:solidFill>
                  <a:schemeClr val="accent5">
                    <a:lumMod val="20000"/>
                    <a:lumOff val="80000"/>
                  </a:schemeClr>
                </a:solidFill>
                <a:latin typeface="Consolas" pitchFamily="49" charset="0"/>
                <a:cs typeface="Consolas" pitchFamily="49" charset="0"/>
              </a:rPr>
              <a:t>public</a:t>
            </a:r>
            <a:endParaRPr lang="ru-RU" dirty="0">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a:t>Interfaces – Example</a:t>
            </a:r>
            <a:endParaRPr lang="bg-BG" dirty="0"/>
          </a:p>
        </p:txBody>
      </p:sp>
      <p:sp>
        <p:nvSpPr>
          <p:cNvPr id="545795" name="Rectangle 3"/>
          <p:cNvSpPr>
            <a:spLocks noChangeArrowheads="1"/>
          </p:cNvSpPr>
          <p:nvPr/>
        </p:nvSpPr>
        <p:spPr bwMode="auto">
          <a:xfrm>
            <a:off x="609600" y="1100078"/>
            <a:ext cx="79248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Name  // property Name</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get;</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DateTime DateOfBirth  // property DateOfBirth</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get;</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property Age (read-only)</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get;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usemac.ru/uploads/avatars/7982/full.png"/>
          <p:cNvPicPr>
            <a:picLocks noChangeAspect="1" noChangeArrowheads="1"/>
          </p:cNvPicPr>
          <p:nvPr/>
        </p:nvPicPr>
        <p:blipFill>
          <a:blip r:embed="rId2" cstate="print"/>
          <a:srcRect/>
          <a:stretch>
            <a:fillRect/>
          </a:stretch>
        </p:blipFill>
        <p:spPr bwMode="auto">
          <a:xfrm>
            <a:off x="6419850" y="838200"/>
            <a:ext cx="2057400" cy="2057400"/>
          </a:xfrm>
          <a:prstGeom prst="rect">
            <a:avLst/>
          </a:prstGeom>
          <a:noFill/>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dirty="0"/>
              <a:t>Interfaces – Example (2)</a:t>
            </a:r>
            <a:endParaRPr lang="bg-BG"/>
          </a:p>
        </p:txBody>
      </p:sp>
      <p:sp>
        <p:nvSpPr>
          <p:cNvPr id="464900" name="Rectangle 4"/>
          <p:cNvSpPr>
            <a:spLocks noChangeArrowheads="1"/>
          </p:cNvSpPr>
          <p:nvPr/>
        </p:nvSpPr>
        <p:spPr bwMode="auto">
          <a:xfrm>
            <a:off x="609600" y="1143000"/>
            <a:ext cx="79248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6866" name="Picture 2" descr="http://www.linksoft.com.tw/Images/SHAPE1.gif"/>
          <p:cNvPicPr>
            <a:picLocks noChangeAspect="1" noChangeArrowheads="1"/>
          </p:cNvPicPr>
          <p:nvPr/>
        </p:nvPicPr>
        <p:blipFill>
          <a:blip r:embed="rId2" cstate="print">
            <a:lum contrast="10000"/>
          </a:blip>
          <a:srcRect/>
          <a:stretch>
            <a:fillRect/>
          </a:stretch>
        </p:blipFill>
        <p:spPr bwMode="auto">
          <a:xfrm>
            <a:off x="6705600" y="1066800"/>
            <a:ext cx="1924050" cy="1924050"/>
          </a:xfrm>
          <a:prstGeom prst="roundRect">
            <a:avLst>
              <a:gd name="adj" fmla="val 50000"/>
            </a:avLst>
          </a:prstGeom>
          <a:noFill/>
          <a:effectLst>
            <a:softEdge rad="127000"/>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Interface Implementation</a:t>
            </a:r>
            <a:endParaRPr lang="bg-BG"/>
          </a:p>
        </p:txBody>
      </p:sp>
      <p:sp>
        <p:nvSpPr>
          <p:cNvPr id="428035" name="Rectangle 3"/>
          <p:cNvSpPr>
            <a:spLocks noGrp="1" noChangeArrowheads="1"/>
          </p:cNvSpPr>
          <p:nvPr>
            <p:ph type="body" idx="1"/>
          </p:nvPr>
        </p:nvSpPr>
        <p:spPr/>
        <p:txBody>
          <a:bodyPr/>
          <a:lstStyle/>
          <a:p>
            <a:pPr>
              <a:lnSpc>
                <a:spcPct val="100000"/>
              </a:lnSpc>
            </a:pPr>
            <a:r>
              <a:rPr lang="en-US" dirty="0"/>
              <a:t>Classes and structures can </a:t>
            </a:r>
            <a:r>
              <a:rPr lang="en-US" dirty="0" smtClean="0"/>
              <a:t>implement (support</a:t>
            </a:r>
            <a:r>
              <a:rPr lang="en-US" dirty="0"/>
              <a:t>) one or many interfaces</a:t>
            </a:r>
          </a:p>
          <a:p>
            <a:pPr>
              <a:lnSpc>
                <a:spcPct val="100000"/>
              </a:lnSpc>
            </a:pPr>
            <a:r>
              <a:rPr lang="en-US" dirty="0"/>
              <a:t>Interface realization must </a:t>
            </a:r>
            <a:r>
              <a:rPr lang="en-US" dirty="0" smtClean="0"/>
              <a:t>implement all </a:t>
            </a:r>
            <a:r>
              <a:rPr lang="en-US" dirty="0"/>
              <a:t>its methods</a:t>
            </a:r>
            <a:endParaRPr lang="ru-RU" dirty="0"/>
          </a:p>
          <a:p>
            <a:pPr>
              <a:lnSpc>
                <a:spcPct val="100000"/>
              </a:lnSpc>
            </a:pPr>
            <a:r>
              <a:rPr lang="en-US" dirty="0"/>
              <a:t>If some methods do not have implementation the </a:t>
            </a:r>
            <a:r>
              <a:rPr lang="en-US" dirty="0">
                <a:solidFill>
                  <a:schemeClr val="accent5">
                    <a:lumMod val="20000"/>
                    <a:lumOff val="80000"/>
                  </a:schemeClr>
                </a:solidFill>
                <a:latin typeface="Consolas" pitchFamily="49" charset="0"/>
                <a:cs typeface="Consolas" pitchFamily="49" charset="0"/>
              </a:rPr>
              <a:t>class</a:t>
            </a:r>
            <a:r>
              <a:rPr lang="en-US" dirty="0"/>
              <a:t> or </a:t>
            </a:r>
            <a:r>
              <a:rPr lang="en-US" dirty="0">
                <a:solidFill>
                  <a:schemeClr val="accent5">
                    <a:lumMod val="20000"/>
                    <a:lumOff val="80000"/>
                  </a:schemeClr>
                </a:solidFill>
                <a:latin typeface="Consolas" pitchFamily="49" charset="0"/>
                <a:cs typeface="Consolas" pitchFamily="49" charset="0"/>
              </a:rPr>
              <a:t>structure</a:t>
            </a:r>
            <a:r>
              <a:rPr lang="en-US" dirty="0"/>
              <a:t> have to be declared as an </a:t>
            </a:r>
            <a:r>
              <a:rPr lang="en-US" dirty="0">
                <a:solidFill>
                  <a:schemeClr val="accent5">
                    <a:lumMod val="20000"/>
                    <a:lumOff val="80000"/>
                  </a:schemeClr>
                </a:solidFill>
              </a:rPr>
              <a:t>abstract</a:t>
            </a:r>
            <a:endParaRPr lang="ru-RU" dirty="0">
              <a:solidFill>
                <a:schemeClr val="accent5">
                  <a:lumMod val="20000"/>
                  <a:lumOff val="80000"/>
                </a:schemeClr>
              </a:solidFill>
            </a:endParaRPr>
          </a:p>
        </p:txBody>
      </p:sp>
      <p:pic>
        <p:nvPicPr>
          <p:cNvPr id="35845" name="Picture 5" descr="http://omsconsultingpartners.com/Implementation.jpg"/>
          <p:cNvPicPr>
            <a:picLocks noChangeAspect="1" noChangeArrowheads="1"/>
          </p:cNvPicPr>
          <p:nvPr/>
        </p:nvPicPr>
        <p:blipFill>
          <a:blip r:embed="rId2" cstate="print"/>
          <a:srcRect l="7370" t="11060" r="7692" b="11521"/>
          <a:stretch>
            <a:fillRect/>
          </a:stretch>
        </p:blipFill>
        <p:spPr bwMode="auto">
          <a:xfrm>
            <a:off x="5257800" y="4644927"/>
            <a:ext cx="3276600" cy="1733784"/>
          </a:xfrm>
          <a:prstGeom prst="roundRect">
            <a:avLst>
              <a:gd name="adj" fmla="val 4480"/>
            </a:avLst>
          </a:prstGeom>
          <a:noFill/>
          <a:ln>
            <a:solidFill>
              <a:schemeClr val="tx2">
                <a:lumMod val="75000"/>
                <a:alpha val="50000"/>
              </a:schemeClr>
            </a:solidFill>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sz="3600" dirty="0"/>
              <a:t>Interface Implementation</a:t>
            </a:r>
            <a:r>
              <a:rPr lang="bg-BG" sz="3600" dirty="0"/>
              <a:t> –</a:t>
            </a:r>
            <a:r>
              <a:rPr lang="en-US" sz="3000" dirty="0"/>
              <a:t> </a:t>
            </a:r>
            <a:r>
              <a:rPr lang="en-US" sz="3600" dirty="0"/>
              <a:t>Example</a:t>
            </a:r>
            <a:endParaRPr lang="bg-BG" sz="3600" dirty="0"/>
          </a:p>
        </p:txBody>
      </p:sp>
      <p:sp>
        <p:nvSpPr>
          <p:cNvPr id="472068" name="Rectangle 4"/>
          <p:cNvSpPr>
            <a:spLocks noChangeArrowheads="1"/>
          </p:cNvSpPr>
          <p:nvPr/>
        </p:nvSpPr>
        <p:spPr bwMode="auto">
          <a:xfrm>
            <a:off x="506412" y="1075521"/>
            <a:ext cx="8104188"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ischoolsaubrey.files.wordpress.com/2009/11/a152120-atomic_structure-spl1.jpg"/>
          <p:cNvPicPr>
            <a:picLocks noChangeAspect="1" noChangeArrowheads="1"/>
          </p:cNvPicPr>
          <p:nvPr/>
        </p:nvPicPr>
        <p:blipFill>
          <a:blip r:embed="rId2" cstate="print"/>
          <a:srcRect b="7538"/>
          <a:stretch>
            <a:fillRect/>
          </a:stretch>
        </p:blipFill>
        <p:spPr bwMode="auto">
          <a:xfrm>
            <a:off x="2625246" y="1219200"/>
            <a:ext cx="3912558" cy="3090530"/>
          </a:xfrm>
          <a:prstGeom prst="roundRect">
            <a:avLst>
              <a:gd name="adj" fmla="val 8594"/>
            </a:avLst>
          </a:prstGeom>
          <a:solidFill>
            <a:srgbClr val="FFFFFF">
              <a:shade val="85000"/>
            </a:srgbClr>
          </a:solidFill>
          <a:ln w="3175">
            <a:solidFill>
              <a:schemeClr val="accent5">
                <a:lumMod val="60000"/>
                <a:lumOff val="40000"/>
                <a:alpha val="50000"/>
              </a:schemeClr>
            </a:solidFill>
          </a:ln>
          <a:effectLst>
            <a:reflection blurRad="12700" stA="38000" endPos="28000" dist="5000" dir="5400000" sy="-100000" algn="bl" rotWithShape="0"/>
          </a:effectLst>
        </p:spPr>
      </p:pic>
      <p:sp>
        <p:nvSpPr>
          <p:cNvPr id="5" name="Title 4"/>
          <p:cNvSpPr>
            <a:spLocks noGrp="1"/>
          </p:cNvSpPr>
          <p:nvPr>
            <p:ph type="ctrTitle"/>
          </p:nvPr>
        </p:nvSpPr>
        <p:spPr>
          <a:xfrm>
            <a:off x="2362200" y="4724400"/>
            <a:ext cx="4419600" cy="685800"/>
          </a:xfrm>
        </p:spPr>
        <p:txBody>
          <a:bodyPr/>
          <a:lstStyle/>
          <a:p>
            <a:r>
              <a:rPr lang="en-US" dirty="0" smtClean="0"/>
              <a:t>Structures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Keyword</a:t>
            </a:r>
            <a:endParaRPr lang="en-US" dirty="0"/>
          </a:p>
        </p:txBody>
      </p:sp>
      <p:sp>
        <p:nvSpPr>
          <p:cNvPr id="3" name="Content Placeholder 2"/>
          <p:cNvSpPr>
            <a:spLocks noGrp="1"/>
          </p:cNvSpPr>
          <p:nvPr>
            <p:ph idx="1"/>
          </p:nvPr>
        </p:nvSpPr>
        <p:spPr/>
        <p:txBody>
          <a:bodyPr/>
          <a:lstStyle/>
          <a:p>
            <a:r>
              <a:rPr lang="en-US" dirty="0" smtClean="0"/>
              <a:t>The new keyword is used to explicitly hide a member inherited from base class.</a:t>
            </a:r>
          </a:p>
          <a:p>
            <a:endParaRPr lang="en-US" dirty="0" smtClean="0"/>
          </a:p>
          <a:p>
            <a:r>
              <a:rPr lang="en-US" dirty="0" smtClean="0"/>
              <a:t>The new modifier is used to indicate that a derived class member is a new member.</a:t>
            </a:r>
          </a:p>
          <a:p>
            <a:endParaRPr lang="en-US" dirty="0" smtClean="0"/>
          </a:p>
          <a:p>
            <a:r>
              <a:rPr lang="en-US" dirty="0" smtClean="0"/>
              <a:t>Also known as method hiding.</a:t>
            </a:r>
          </a:p>
          <a:p>
            <a:endParaRPr lang="en-US" dirty="0" smtClean="0"/>
          </a:p>
          <a:p>
            <a:r>
              <a:rPr lang="en-US" dirty="0" smtClean="0"/>
              <a:t>See the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r>
              <a:rPr lang="en-US" dirty="0"/>
              <a:t>Structures</a:t>
            </a:r>
            <a:endParaRPr lang="bg-BG"/>
          </a:p>
        </p:txBody>
      </p:sp>
      <p:sp>
        <p:nvSpPr>
          <p:cNvPr id="659459" name="Rectangle 3"/>
          <p:cNvSpPr>
            <a:spLocks noGrp="1" noChangeArrowheads="1"/>
          </p:cNvSpPr>
          <p:nvPr>
            <p:ph type="body" idx="1"/>
          </p:nvPr>
        </p:nvSpPr>
        <p:spPr/>
        <p:txBody>
          <a:bodyPr/>
          <a:lstStyle/>
          <a:p>
            <a:pPr>
              <a:lnSpc>
                <a:spcPct val="100000"/>
              </a:lnSpc>
            </a:pPr>
            <a:r>
              <a:rPr lang="en-US" dirty="0"/>
              <a:t>Structures represent a combination of fields with data</a:t>
            </a:r>
          </a:p>
          <a:p>
            <a:pPr lvl="1">
              <a:lnSpc>
                <a:spcPct val="100000"/>
              </a:lnSpc>
            </a:pPr>
            <a:r>
              <a:rPr lang="en-US" dirty="0" smtClean="0"/>
              <a:t>Look </a:t>
            </a:r>
            <a:r>
              <a:rPr lang="en-US" dirty="0"/>
              <a:t>like the classes, but are value types</a:t>
            </a:r>
            <a:endParaRPr lang="bg-BG" dirty="0"/>
          </a:p>
          <a:p>
            <a:pPr lvl="1">
              <a:lnSpc>
                <a:spcPct val="100000"/>
              </a:lnSpc>
            </a:pPr>
            <a:r>
              <a:rPr lang="en-US" dirty="0" smtClean="0"/>
              <a:t>Their content is stored in </a:t>
            </a:r>
            <a:r>
              <a:rPr lang="en-US" dirty="0"/>
              <a:t>the stack</a:t>
            </a:r>
            <a:endParaRPr lang="bg-BG" dirty="0"/>
          </a:p>
          <a:p>
            <a:pPr lvl="1">
              <a:lnSpc>
                <a:spcPct val="100000"/>
              </a:lnSpc>
            </a:pPr>
            <a:r>
              <a:rPr lang="en-US" dirty="0" smtClean="0"/>
              <a:t>Destroyed </a:t>
            </a:r>
            <a:r>
              <a:rPr lang="en-US" dirty="0"/>
              <a:t>when </a:t>
            </a:r>
            <a:r>
              <a:rPr lang="en-US" dirty="0" smtClean="0"/>
              <a:t>go out of scope</a:t>
            </a:r>
          </a:p>
          <a:p>
            <a:pPr>
              <a:lnSpc>
                <a:spcPct val="100000"/>
              </a:lnSpc>
            </a:pPr>
            <a:endParaRPr lang="en-US" dirty="0" smtClean="0"/>
          </a:p>
          <a:p>
            <a:pPr>
              <a:lnSpc>
                <a:spcPct val="100000"/>
              </a:lnSpc>
            </a:pPr>
            <a:r>
              <a:rPr lang="en-US" dirty="0" smtClean="0"/>
              <a:t>However classes are reference type and are placed in the dynamic memory (heap)</a:t>
            </a:r>
            <a:endParaRPr lang="bg-BG" dirty="0" smtClean="0"/>
          </a:p>
          <a:p>
            <a:pPr lvl="1">
              <a:lnSpc>
                <a:spcPct val="100000"/>
              </a:lnSpc>
            </a:pPr>
            <a:r>
              <a:rPr lang="en-US" dirty="0" smtClean="0"/>
              <a:t>Their creation and destruction is slower</a:t>
            </a:r>
            <a:endParaRPr lang="bg-BG"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Use of class/objects is desirable when the size of the data members is very large.</a:t>
            </a:r>
          </a:p>
          <a:p>
            <a:r>
              <a:rPr lang="en-US" dirty="0" smtClean="0"/>
              <a:t>This is because when an object is passed to a function only its reference is copied to the function and reference is of few bytes.</a:t>
            </a:r>
          </a:p>
          <a:p>
            <a:r>
              <a:rPr lang="en-US" dirty="0" smtClean="0"/>
              <a:t>Use of class/objects is undesirable when the total size of data members is very small( say 16 bytes or less). This is because the size of reference is same as that of data members.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Structures can implement constructors, constants, fields, methods, properties, indexers, operators and nested types.</a:t>
            </a:r>
          </a:p>
          <a:p>
            <a:pPr lvl="1"/>
            <a:r>
              <a:rPr lang="en-US" dirty="0" smtClean="0"/>
              <a:t>Structure do not support inheritance.</a:t>
            </a:r>
          </a:p>
          <a:p>
            <a:pPr lvl="1"/>
            <a:r>
              <a:rPr lang="en-US" dirty="0" smtClean="0"/>
              <a:t>Structures can neither inherit nor be inherited from.</a:t>
            </a:r>
          </a:p>
          <a:p>
            <a:pPr lvl="1"/>
            <a:r>
              <a:rPr lang="en-US" dirty="0" smtClean="0"/>
              <a:t>However they can implement interfaces.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dirty="0"/>
              <a:t>Structures</a:t>
            </a:r>
            <a:r>
              <a:rPr lang="bg-BG" dirty="0"/>
              <a:t> – </a:t>
            </a:r>
            <a:r>
              <a:rPr lang="en-US" dirty="0"/>
              <a:t>Example</a:t>
            </a:r>
            <a:r>
              <a:rPr lang="bg-BG" dirty="0"/>
              <a:t> </a:t>
            </a:r>
          </a:p>
        </p:txBody>
      </p:sp>
      <p:sp>
        <p:nvSpPr>
          <p:cNvPr id="661507" name="Rectangle 3"/>
          <p:cNvSpPr>
            <a:spLocks noChangeArrowheads="1"/>
          </p:cNvSpPr>
          <p:nvPr/>
        </p:nvSpPr>
        <p:spPr bwMode="auto">
          <a:xfrm>
            <a:off x="549276" y="914400"/>
            <a:ext cx="8061324"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 Y;</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redValue;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greenValue;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blueValue;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Square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 location;</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size;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Color borderColor;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Color surfaceColor;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1682" name="Picture 2" descr="http://www.ruthborgenicht.com/images/lg/StructureII.jpg"/>
          <p:cNvPicPr>
            <a:picLocks noChangeAspect="1" noChangeArrowheads="1"/>
          </p:cNvPicPr>
          <p:nvPr/>
        </p:nvPicPr>
        <p:blipFill>
          <a:blip r:embed="rId3" cstate="print"/>
          <a:srcRect l="6571" t="10959" r="8008" b="3562"/>
          <a:stretch>
            <a:fillRect/>
          </a:stretch>
        </p:blipFill>
        <p:spPr bwMode="auto">
          <a:xfrm>
            <a:off x="5562600" y="1295400"/>
            <a:ext cx="27432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Rectangle 3"/>
          <p:cNvSpPr>
            <a:spLocks noChangeArrowheads="1"/>
          </p:cNvSpPr>
          <p:nvPr/>
        </p:nvSpPr>
        <p:spPr bwMode="auto">
          <a:xfrm>
            <a:off x="683568" y="1628800"/>
            <a:ext cx="8061324"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class1</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Point p1= new 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p1.x= 20;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p1.y=30;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Console.WriteLine(p1.x);</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Console.WriteLine(p1.y);</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Here new Point() calls the default constructor supplied by compiler. The constructor initialized all the fields of </a:t>
            </a:r>
            <a:r>
              <a:rPr lang="en-US" dirty="0" err="1" smtClean="0"/>
              <a:t>struct</a:t>
            </a:r>
            <a:r>
              <a:rPr lang="en-US" dirty="0" smtClean="0"/>
              <a:t>.</a:t>
            </a:r>
          </a:p>
          <a:p>
            <a:r>
              <a:rPr lang="en-US" dirty="0" smtClean="0"/>
              <a:t>If new Point() is removed, above listing will work..</a:t>
            </a:r>
          </a:p>
          <a:p>
            <a:r>
              <a:rPr lang="en-US" dirty="0" smtClean="0"/>
              <a:t>But if p1.x=20 and p1.y=30 is removed, </a:t>
            </a:r>
          </a:p>
          <a:p>
            <a:r>
              <a:rPr lang="en-US" dirty="0" smtClean="0"/>
              <a:t>Above listing will not work as p1.x and p1.y are unassigned.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Structures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8" name="Content Placeholder 7"/>
          <p:cNvSpPr>
            <a:spLocks noGrp="1"/>
          </p:cNvSpPr>
          <p:nvPr>
            <p:ph idx="1"/>
          </p:nvPr>
        </p:nvSpPr>
        <p:spPr/>
        <p:txBody>
          <a:bodyPr/>
          <a:lstStyle/>
          <a:p>
            <a:endParaRPr lang="en-US" dirty="0" smtClean="0"/>
          </a:p>
          <a:p>
            <a:endParaRPr lang="en-US" dirty="0"/>
          </a:p>
        </p:txBody>
      </p:sp>
      <p:sp>
        <p:nvSpPr>
          <p:cNvPr id="9" name="Rectangle 3"/>
          <p:cNvSpPr>
            <a:spLocks noChangeArrowheads="1"/>
          </p:cNvSpPr>
          <p:nvPr/>
        </p:nvSpPr>
        <p:spPr bwMode="auto">
          <a:xfrm>
            <a:off x="683568" y="1628800"/>
            <a:ext cx="8061324"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line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struct 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x,y;</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Structures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8" name="Content Placeholder 7"/>
          <p:cNvSpPr>
            <a:spLocks noGrp="1"/>
          </p:cNvSpPr>
          <p:nvPr>
            <p:ph idx="1"/>
          </p:nvPr>
        </p:nvSpPr>
        <p:spPr/>
        <p:txBody>
          <a:bodyPr/>
          <a:lstStyle/>
          <a:p>
            <a:endParaRPr lang="en-US" dirty="0" smtClean="0"/>
          </a:p>
          <a:p>
            <a:endParaRPr lang="en-US" dirty="0"/>
          </a:p>
        </p:txBody>
      </p:sp>
      <p:sp>
        <p:nvSpPr>
          <p:cNvPr id="9" name="Rectangle 3"/>
          <p:cNvSpPr>
            <a:spLocks noChangeArrowheads="1"/>
          </p:cNvSpPr>
          <p:nvPr/>
        </p:nvSpPr>
        <p:spPr bwMode="auto">
          <a:xfrm>
            <a:off x="683568" y="1628800"/>
            <a:ext cx="8061324" cy="37856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line l1= new line();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line.Point p1= new line.Point();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{1}”,p1.x, p1.y);</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p1.x= 10; p1.y= 20;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{1}”,p1.x, p1.y);</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//we can not write l1.p1.x</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One can not specify an explicit no parameter constructor in a </a:t>
            </a:r>
            <a:r>
              <a:rPr lang="en-US" dirty="0" err="1" smtClean="0"/>
              <a:t>struct</a:t>
            </a:r>
            <a:r>
              <a:rPr lang="en-US" dirty="0" smtClean="0"/>
              <a:t>. If specified, compilers gives error.</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5" name="Rectangle 3"/>
          <p:cNvSpPr>
            <a:spLocks noChangeArrowheads="1"/>
          </p:cNvSpPr>
          <p:nvPr/>
        </p:nvSpPr>
        <p:spPr bwMode="auto">
          <a:xfrm>
            <a:off x="683568" y="2717350"/>
            <a:ext cx="8061324"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x,y;</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public 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wrong</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Point(int x1, int y1)</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x=x1; y=y1;</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2311400" y="228600"/>
            <a:ext cx="6684963" cy="717550"/>
          </a:xfrm>
        </p:spPr>
        <p:txBody>
          <a:bodyPr/>
          <a:lstStyle/>
          <a:p>
            <a:r>
              <a:rPr lang="en-US" sz="3800" dirty="0"/>
              <a:t>When to Use Structures?</a:t>
            </a:r>
            <a:endParaRPr lang="bg-BG" sz="3400"/>
          </a:p>
        </p:txBody>
      </p:sp>
      <p:sp>
        <p:nvSpPr>
          <p:cNvPr id="666627" name="Rectangle 3"/>
          <p:cNvSpPr>
            <a:spLocks noGrp="1" noChangeArrowheads="1"/>
          </p:cNvSpPr>
          <p:nvPr>
            <p:ph type="body" idx="1"/>
          </p:nvPr>
        </p:nvSpPr>
        <p:spPr/>
        <p:txBody>
          <a:bodyPr/>
          <a:lstStyle/>
          <a:p>
            <a:pPr>
              <a:lnSpc>
                <a:spcPct val="100000"/>
              </a:lnSpc>
            </a:pPr>
            <a:r>
              <a:rPr lang="en-US" dirty="0"/>
              <a:t>Use structures</a:t>
            </a:r>
            <a:endParaRPr lang="bg-BG" dirty="0"/>
          </a:p>
          <a:p>
            <a:pPr lvl="1">
              <a:lnSpc>
                <a:spcPct val="100000"/>
              </a:lnSpc>
            </a:pPr>
            <a:r>
              <a:rPr lang="en-US" dirty="0" smtClean="0"/>
              <a:t>To make your </a:t>
            </a:r>
            <a:r>
              <a:rPr lang="en-US" dirty="0"/>
              <a:t>type </a:t>
            </a:r>
            <a:r>
              <a:rPr lang="en-US" dirty="0" smtClean="0"/>
              <a:t>behave </a:t>
            </a:r>
            <a:r>
              <a:rPr lang="en-US" dirty="0"/>
              <a:t>as a primitive type</a:t>
            </a:r>
            <a:r>
              <a:rPr lang="bg-BG" dirty="0"/>
              <a:t> </a:t>
            </a:r>
          </a:p>
          <a:p>
            <a:pPr lvl="1">
              <a:lnSpc>
                <a:spcPct val="100000"/>
              </a:lnSpc>
            </a:pPr>
            <a:r>
              <a:rPr lang="en-US" dirty="0"/>
              <a:t>If you create </a:t>
            </a:r>
            <a:r>
              <a:rPr lang="en-US" dirty="0" smtClean="0"/>
              <a:t>many </a:t>
            </a:r>
            <a:r>
              <a:rPr lang="en-US" dirty="0"/>
              <a:t>instances and after that you free them</a:t>
            </a:r>
            <a:r>
              <a:rPr lang="bg-BG" dirty="0"/>
              <a:t> – </a:t>
            </a:r>
            <a:r>
              <a:rPr lang="en-US" dirty="0"/>
              <a:t>e.g. in a cycle</a:t>
            </a:r>
            <a:endParaRPr lang="bg-BG" dirty="0"/>
          </a:p>
          <a:p>
            <a:pPr>
              <a:lnSpc>
                <a:spcPct val="100000"/>
              </a:lnSpc>
            </a:pPr>
            <a:r>
              <a:rPr lang="en-US" dirty="0"/>
              <a:t>Do not use structures</a:t>
            </a:r>
            <a:endParaRPr lang="bg-BG" dirty="0"/>
          </a:p>
          <a:p>
            <a:pPr lvl="1">
              <a:lnSpc>
                <a:spcPct val="100000"/>
              </a:lnSpc>
            </a:pPr>
            <a:r>
              <a:rPr lang="en-US" dirty="0"/>
              <a:t>When you often transmit your instances as method </a:t>
            </a:r>
            <a:r>
              <a:rPr lang="en-US" dirty="0" smtClean="0"/>
              <a:t>parameters</a:t>
            </a:r>
            <a:endParaRPr lang="bg-BG"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Polymorphism ?</a:t>
            </a:r>
            <a:endParaRPr lang="en-US" dirty="0"/>
          </a:p>
        </p:txBody>
      </p:sp>
      <p:sp>
        <p:nvSpPr>
          <p:cNvPr id="3" name="Content Placeholder 2"/>
          <p:cNvSpPr>
            <a:spLocks noGrp="1"/>
          </p:cNvSpPr>
          <p:nvPr>
            <p:ph idx="1"/>
          </p:nvPr>
        </p:nvSpPr>
        <p:spPr/>
        <p:txBody>
          <a:bodyPr/>
          <a:lstStyle/>
          <a:p>
            <a:r>
              <a:rPr lang="en-US" b="0" dirty="0" smtClean="0"/>
              <a:t>Polymorphism means one name many forms</a:t>
            </a:r>
          </a:p>
          <a:p>
            <a:endParaRPr lang="en-US" b="0" dirty="0" smtClean="0"/>
          </a:p>
          <a:p>
            <a:r>
              <a:rPr lang="en-US" b="0" dirty="0" smtClean="0"/>
              <a:t>One function behaves in different forms. </a:t>
            </a:r>
          </a:p>
          <a:p>
            <a:endParaRPr lang="en-US" b="0" dirty="0" smtClean="0"/>
          </a:p>
          <a:p>
            <a:r>
              <a:rPr lang="en-US" b="0" dirty="0" smtClean="0"/>
              <a:t>"Many forms of a single object is called Polymorphism.”</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Operator Overloading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a:t>
            </a:r>
            <a:r>
              <a:rPr lang="en-US" dirty="0" smtClean="0"/>
              <a:t>Operator Overloading?</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b="0" dirty="0" smtClean="0"/>
              <a:t>You can redefine or overload most of the </a:t>
            </a:r>
            <a:r>
              <a:rPr lang="en-US" b="0" dirty="0" smtClean="0">
                <a:solidFill>
                  <a:schemeClr val="tx1">
                    <a:lumMod val="75000"/>
                  </a:schemeClr>
                </a:solidFill>
              </a:rPr>
              <a:t>built-in operators</a:t>
            </a:r>
            <a:r>
              <a:rPr lang="en-US" b="0" dirty="0" smtClean="0"/>
              <a:t> available in C#</a:t>
            </a:r>
          </a:p>
          <a:p>
            <a:pPr>
              <a:lnSpc>
                <a:spcPts val="4400"/>
              </a:lnSpc>
            </a:pPr>
            <a:r>
              <a:rPr lang="en-US" b="0" dirty="0" smtClean="0"/>
              <a:t>Thus a programmer can use operators with user-defined types as well</a:t>
            </a:r>
          </a:p>
          <a:p>
            <a:pPr>
              <a:lnSpc>
                <a:spcPts val="4400"/>
              </a:lnSpc>
            </a:pPr>
            <a:r>
              <a:rPr lang="en-US" b="0" dirty="0" smtClean="0"/>
              <a:t>Overloaded operators are functions with special names the </a:t>
            </a:r>
            <a:r>
              <a:rPr lang="en-US" b="0" dirty="0" smtClean="0">
                <a:solidFill>
                  <a:schemeClr val="tx1">
                    <a:lumMod val="75000"/>
                  </a:schemeClr>
                </a:solidFill>
              </a:rPr>
              <a:t>keyword </a:t>
            </a:r>
            <a:r>
              <a:rPr lang="en-US" dirty="0" smtClean="0">
                <a:solidFill>
                  <a:schemeClr val="tx1">
                    <a:lumMod val="75000"/>
                  </a:schemeClr>
                </a:solidFill>
              </a:rPr>
              <a:t>operator</a:t>
            </a:r>
            <a:r>
              <a:rPr lang="en-US" b="0" dirty="0" smtClean="0">
                <a:solidFill>
                  <a:schemeClr val="tx1">
                    <a:lumMod val="75000"/>
                  </a:schemeClr>
                </a:solidFill>
              </a:rPr>
              <a:t> followed by the symbol</a:t>
            </a:r>
            <a:r>
              <a:rPr lang="en-US" b="0" dirty="0" smtClean="0"/>
              <a:t> for the operator being defined</a:t>
            </a:r>
          </a:p>
          <a:p>
            <a:pPr>
              <a:lnSpc>
                <a:spcPts val="4400"/>
              </a:lnSpc>
            </a:pPr>
            <a:r>
              <a:rPr lang="en-US" b="0" dirty="0" smtClean="0"/>
              <a:t>similar to any other function, an overloaded operator has a </a:t>
            </a:r>
            <a:r>
              <a:rPr lang="en-US" b="0" dirty="0" smtClean="0">
                <a:solidFill>
                  <a:schemeClr val="tx1">
                    <a:lumMod val="75000"/>
                  </a:schemeClr>
                </a:solidFill>
              </a:rPr>
              <a:t>return type and a parameter list</a:t>
            </a:r>
            <a:endParaRPr lang="en-US" dirty="0" smtClean="0">
              <a:solidFill>
                <a:schemeClr val="tx1">
                  <a:lumMod val="75000"/>
                </a:schemeClr>
              </a:solidFill>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41</a:t>
            </a:fld>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 name="Rectangle 4"/>
          <p:cNvSpPr>
            <a:spLocks noChangeArrowheads="1"/>
          </p:cNvSpPr>
          <p:nvPr/>
        </p:nvSpPr>
        <p:spPr bwMode="auto">
          <a:xfrm>
            <a:off x="683568" y="1844824"/>
            <a:ext cx="7561263" cy="46063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Box operator+ (Box b, Box c)</a:t>
            </a:r>
          </a:p>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Box box = new Box();</a:t>
            </a:r>
          </a:p>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box.length= b.length + c.length;</a:t>
            </a:r>
          </a:p>
          <a:p>
            <a:pPr>
              <a:lnSpc>
                <a:spcPts val="4400"/>
              </a:lnSpc>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box.breadth = b.breadth + c.breadth;</a:t>
            </a:r>
          </a:p>
          <a:p>
            <a:pPr>
              <a:lnSpc>
                <a:spcPts val="4400"/>
              </a:lnSpc>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box.height = b.height + c.height;</a:t>
            </a:r>
          </a:p>
          <a:p>
            <a:pPr>
              <a:lnSpc>
                <a:spcPts val="4400"/>
              </a:lnSpc>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box;		</a:t>
            </a:r>
          </a:p>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smtClean="0"/>
              <a:t>The above function implements the addition operator (+) for a user-defined class Box.</a:t>
            </a:r>
          </a:p>
          <a:p>
            <a:r>
              <a:rPr lang="en-US" b="0" dirty="0" smtClean="0"/>
              <a:t> It adds the attributes of two Box objects and returns the resultant Box object.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operators can be overloaded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pic>
        <p:nvPicPr>
          <p:cNvPr id="1026" name="Picture 2" descr="D:\VVP\6th SEM\Images\operator_overloading.jpg"/>
          <p:cNvPicPr>
            <a:picLocks noGrp="1" noChangeAspect="1" noChangeArrowheads="1"/>
          </p:cNvPicPr>
          <p:nvPr>
            <p:ph idx="1"/>
          </p:nvPr>
        </p:nvPicPr>
        <p:blipFill>
          <a:blip r:embed="rId2" cstate="print"/>
          <a:srcRect/>
          <a:stretch>
            <a:fillRect/>
          </a:stretch>
        </p:blipFill>
        <p:spPr bwMode="auto">
          <a:xfrm>
            <a:off x="539552" y="1196752"/>
            <a:ext cx="8208912" cy="54006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38600" y="2657853"/>
            <a:ext cx="4471326" cy="1107996"/>
          </a:xfrm>
          <a:prstGeom prst="rect">
            <a:avLst/>
          </a:prstGeom>
        </p:spPr>
        <p:txBody>
          <a:bodyPr wrap="square">
            <a:spAutoFit/>
          </a:bodyPr>
          <a:lstStyle/>
          <a:p>
            <a:pPr algn="ctr">
              <a:buFontTx/>
              <a:buNone/>
            </a:pPr>
            <a:r>
              <a:rPr lang="en-US" sz="6600" b="1" dirty="0" smtClean="0"/>
              <a:t>Questions?</a:t>
            </a:r>
            <a:endParaRPr lang="bg-BG" sz="6600" b="1" dirty="0"/>
          </a:p>
        </p:txBody>
      </p:sp>
      <p:pic>
        <p:nvPicPr>
          <p:cNvPr id="58370" name="Picture 2" descr="http://bp2.blogger.com/_Khl4_roRjxE/R-u4vrznNZI/AAAAAAAAAww/2TzrbPzcSF4/s320/questionmarks.jpg"/>
          <p:cNvPicPr>
            <a:picLocks noChangeAspect="1" noChangeArrowheads="1"/>
          </p:cNvPicPr>
          <p:nvPr/>
        </p:nvPicPr>
        <p:blipFill>
          <a:blip r:embed="rId2" cstate="print"/>
          <a:srcRect t="3721"/>
          <a:stretch>
            <a:fillRect/>
          </a:stretch>
        </p:blipFill>
        <p:spPr bwMode="auto">
          <a:xfrm rot="21204060">
            <a:off x="887688" y="1972053"/>
            <a:ext cx="2720424" cy="3943350"/>
          </a:xfrm>
          <a:prstGeom prst="roundRect">
            <a:avLst>
              <a:gd name="adj" fmla="val 5217"/>
            </a:avLst>
          </a:prstGeom>
          <a:noFill/>
        </p:spPr>
      </p:pic>
      <p:sp>
        <p:nvSpPr>
          <p:cNvPr id="6" name="Title 4"/>
          <p:cNvSpPr>
            <a:spLocks noGrp="1"/>
          </p:cNvSpPr>
          <p:nvPr>
            <p:ph type="title"/>
          </p:nvPr>
        </p:nvSpPr>
        <p:spPr>
          <a:xfrm>
            <a:off x="2438400" y="152400"/>
            <a:ext cx="6477000" cy="1066800"/>
          </a:xfrm>
        </p:spPr>
        <p:txBody>
          <a:bodyPr/>
          <a:lstStyle/>
          <a:p>
            <a:r>
              <a:rPr lang="en-US" dirty="0" smtClean="0"/>
              <a:t>Object-Oriented Programming with C#</a:t>
            </a:r>
            <a:endParaRPr lang="en-US" dirty="0"/>
          </a:p>
        </p:txBody>
      </p:sp>
      <p:sp>
        <p:nvSpPr>
          <p:cNvPr id="5" name="TextBox 4"/>
          <p:cNvSpPr txBox="1"/>
          <p:nvPr/>
        </p:nvSpPr>
        <p:spPr>
          <a:xfrm rot="9535351" flipH="1">
            <a:off x="4341655" y="4049274"/>
            <a:ext cx="949687" cy="1862048"/>
          </a:xfrm>
          <a:prstGeom prst="rect">
            <a:avLst/>
          </a:prstGeom>
          <a:noFill/>
        </p:spPr>
        <p:txBody>
          <a:bodyPr wrap="square" rtlCol="0">
            <a:spAutoFit/>
            <a:scene3d>
              <a:camera prst="isometricOffAxis1Right"/>
              <a:lightRig rig="threePt" dir="t"/>
            </a:scene3d>
            <a:sp3d extrusionH="57150">
              <a:bevelT w="38100" h="38100"/>
            </a:sp3d>
          </a:bodyPr>
          <a:lstStyle/>
          <a:p>
            <a:r>
              <a:rPr lang="en-US" sz="11500" dirty="0" smtClean="0">
                <a:solidFill>
                  <a:schemeClr val="accent5">
                    <a:lumMod val="60000"/>
                    <a:lumOff val="40000"/>
                  </a:schemeClr>
                </a:solidFill>
                <a:effectLst>
                  <a:reflection blurRad="6350" stA="55000" endA="300" endPos="45500" dir="5400000" sy="-100000" algn="bl" rotWithShape="0"/>
                </a:effectLst>
              </a:rPr>
              <a:t>?</a:t>
            </a:r>
            <a:endParaRPr lang="en-US" sz="11500" dirty="0">
              <a:solidFill>
                <a:schemeClr val="accent5">
                  <a:lumMod val="60000"/>
                  <a:lumOff val="40000"/>
                </a:schemeClr>
              </a:solidFill>
              <a:effectLst>
                <a:reflection blurRad="6350" stA="55000" endA="300" endPos="45500" dir="5400000" sy="-100000" algn="bl" rotWithShape="0"/>
              </a:effectLst>
            </a:endParaRPr>
          </a:p>
        </p:txBody>
      </p:sp>
      <p:sp>
        <p:nvSpPr>
          <p:cNvPr id="7" name="TextBox 6"/>
          <p:cNvSpPr txBox="1"/>
          <p:nvPr/>
        </p:nvSpPr>
        <p:spPr>
          <a:xfrm rot="1186146" flipH="1">
            <a:off x="6109757" y="5233401"/>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8" name="TextBox 7"/>
          <p:cNvSpPr txBox="1"/>
          <p:nvPr/>
        </p:nvSpPr>
        <p:spPr>
          <a:xfrm rot="17269785" flipH="1">
            <a:off x="6974975" y="3604033"/>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9" name="TextBox 8"/>
          <p:cNvSpPr txBox="1"/>
          <p:nvPr/>
        </p:nvSpPr>
        <p:spPr>
          <a:xfrm rot="12627025" flipH="1">
            <a:off x="5528586" y="3914824"/>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Real World Example of Polymorphism</a:t>
            </a:r>
            <a:r>
              <a:rPr lang="en-US" b="0" dirty="0" smtClean="0"/>
              <a:t/>
            </a:r>
            <a:br>
              <a:rPr lang="en-US" b="0" dirty="0" smtClean="0"/>
            </a:br>
            <a:endParaRPr lang="en-US" dirty="0"/>
          </a:p>
        </p:txBody>
      </p:sp>
      <p:sp>
        <p:nvSpPr>
          <p:cNvPr id="3" name="Content Placeholder 2"/>
          <p:cNvSpPr>
            <a:spLocks noGrp="1"/>
          </p:cNvSpPr>
          <p:nvPr>
            <p:ph idx="1"/>
          </p:nvPr>
        </p:nvSpPr>
        <p:spPr/>
        <p:txBody>
          <a:bodyPr/>
          <a:lstStyle/>
          <a:p>
            <a:r>
              <a:rPr lang="en-US" dirty="0" smtClean="0"/>
              <a:t>Example 1</a:t>
            </a:r>
          </a:p>
          <a:p>
            <a:pPr lvl="1"/>
            <a:r>
              <a:rPr lang="en-US" b="0" dirty="0" smtClean="0"/>
              <a:t>A Teacher behaves with student.</a:t>
            </a:r>
          </a:p>
          <a:p>
            <a:pPr lvl="1"/>
            <a:r>
              <a:rPr lang="en-US" b="0" dirty="0" smtClean="0"/>
              <a:t>A Teacher behaves with his/her seniors.</a:t>
            </a:r>
          </a:p>
          <a:p>
            <a:r>
              <a:rPr lang="en-US" b="0" dirty="0" smtClean="0"/>
              <a:t>Here teacher is an object but the attitude is different in different situations.</a:t>
            </a:r>
          </a:p>
          <a:p>
            <a:r>
              <a:rPr lang="en-US" dirty="0" smtClean="0"/>
              <a:t>Example 2</a:t>
            </a:r>
          </a:p>
          <a:p>
            <a:pPr lvl="1"/>
            <a:r>
              <a:rPr lang="en-US" b="0" dirty="0" smtClean="0"/>
              <a:t>Person behaves as a SON in house, at the same time that person behaves like an EMPLOYEE in the office.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polymorphism:</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1026" name="Picture 2"/>
          <p:cNvPicPr>
            <a:picLocks noGrp="1" noChangeAspect="1" noChangeArrowheads="1"/>
          </p:cNvPicPr>
          <p:nvPr>
            <p:ph idx="1"/>
          </p:nvPr>
        </p:nvPicPr>
        <p:blipFill>
          <a:blip r:embed="rId2" cstate="print"/>
          <a:srcRect l="1093" t="34741" r="52487" b="21027"/>
          <a:stretch>
            <a:fillRect/>
          </a:stretch>
        </p:blipFill>
        <p:spPr bwMode="auto">
          <a:xfrm>
            <a:off x="0" y="1124744"/>
            <a:ext cx="9144000" cy="525658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Polymorphism</a:t>
            </a:r>
            <a:endParaRPr lang="en-US" dirty="0"/>
          </a:p>
        </p:txBody>
      </p:sp>
      <p:sp>
        <p:nvSpPr>
          <p:cNvPr id="3" name="Content Placeholder 2"/>
          <p:cNvSpPr>
            <a:spLocks noGrp="1"/>
          </p:cNvSpPr>
          <p:nvPr>
            <p:ph idx="1"/>
          </p:nvPr>
        </p:nvSpPr>
        <p:spPr/>
        <p:txBody>
          <a:bodyPr/>
          <a:lstStyle/>
          <a:p>
            <a:r>
              <a:rPr lang="en-US" b="0" dirty="0" smtClean="0"/>
              <a:t>Method overloading is an example of this.</a:t>
            </a:r>
          </a:p>
          <a:p>
            <a:endParaRPr lang="en-US" b="0" dirty="0" smtClean="0"/>
          </a:p>
          <a:p>
            <a:r>
              <a:rPr lang="en-US" b="0" dirty="0" smtClean="0"/>
              <a:t>the decision is made at compile time</a:t>
            </a:r>
          </a:p>
          <a:p>
            <a:endParaRPr lang="en-US" b="0" dirty="0" smtClean="0"/>
          </a:p>
          <a:p>
            <a:r>
              <a:rPr lang="en-US" b="0" dirty="0" smtClean="0"/>
              <a:t>Which method is to be called is decided at compile-time only.</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p:txBody>
          <a:bodyPr/>
          <a:lstStyle/>
          <a:p>
            <a:r>
              <a:rPr lang="en-US" b="0" dirty="0" smtClean="0"/>
              <a:t>Method overloading is a concept where a class can have more than one method with the same name and different parameters.</a:t>
            </a:r>
          </a:p>
          <a:p>
            <a:endParaRPr lang="en-US" b="0" dirty="0" smtClean="0"/>
          </a:p>
          <a:p>
            <a:r>
              <a:rPr lang="en-US" b="0" dirty="0" smtClean="0"/>
              <a:t>the compiler knows which overloaded method it is going to call.</a:t>
            </a:r>
          </a:p>
          <a:p>
            <a:endParaRPr lang="en-US" b="0" dirty="0" smtClean="0"/>
          </a:p>
          <a:p>
            <a:r>
              <a:rPr lang="en-US" b="0" dirty="0" smtClean="0"/>
              <a:t>Compiler checks the type and number of parameters passed on to the method and decides which method to call at compile time</a:t>
            </a:r>
          </a:p>
          <a:p>
            <a:endParaRPr lang="en-US" b="0"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idx="1"/>
          </p:nvPr>
        </p:nvSpPr>
        <p:spPr/>
        <p:txBody>
          <a:bodyPr/>
          <a:lstStyle/>
          <a:p>
            <a:r>
              <a:rPr lang="en-US" b="0" dirty="0" smtClean="0"/>
              <a:t>Run-time polymorphism is achieved by method overriding</a:t>
            </a:r>
            <a:endParaRPr lang="en-US" dirty="0" smtClean="0"/>
          </a:p>
          <a:p>
            <a:r>
              <a:rPr lang="en-US" dirty="0" smtClean="0"/>
              <a:t>Creating a method in derived class with same signature as a method in base class is called as method overriding.</a:t>
            </a:r>
          </a:p>
          <a:p>
            <a:endParaRPr lang="en-US" dirty="0" smtClean="0"/>
          </a:p>
          <a:p>
            <a:r>
              <a:rPr lang="en-US" dirty="0" smtClean="0"/>
              <a:t>When derived class needs a method with same signature as in base class, but wants to execute different code than provided by base class then method overriding will be used.</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cSld>
  <p:clrMapOvr>
    <a:masterClrMapping/>
  </p:clrMapOvr>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3933</TotalTime>
  <Words>1783</Words>
  <Application>Microsoft Office PowerPoint</Application>
  <PresentationFormat>On-screen Show (4:3)</PresentationFormat>
  <Paragraphs>355</Paragraphs>
  <Slides>45</Slides>
  <Notes>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Telerik Master Template</vt:lpstr>
      <vt:lpstr>Object-Oriented Programming with C#</vt:lpstr>
      <vt:lpstr>Base keyword</vt:lpstr>
      <vt:lpstr>New Keyword</vt:lpstr>
      <vt:lpstr>What is Polymorphism ?</vt:lpstr>
      <vt:lpstr>Real World Example of Polymorphism </vt:lpstr>
      <vt:lpstr>Types of polymorphism:</vt:lpstr>
      <vt:lpstr>Static Polymorphism</vt:lpstr>
      <vt:lpstr>Method Overloading</vt:lpstr>
      <vt:lpstr>Method Overriding</vt:lpstr>
      <vt:lpstr>How ?</vt:lpstr>
      <vt:lpstr>Virtual Methods</vt:lpstr>
      <vt:lpstr>Abstract modifier</vt:lpstr>
      <vt:lpstr>Slide 13</vt:lpstr>
      <vt:lpstr>Abstract Classes</vt:lpstr>
      <vt:lpstr>Abstract Class – Example</vt:lpstr>
      <vt:lpstr>Interfaces and Abstract Classes</vt:lpstr>
      <vt:lpstr>Interface</vt:lpstr>
      <vt:lpstr>One abstract class</vt:lpstr>
      <vt:lpstr>Interface</vt:lpstr>
      <vt:lpstr>Differs from class ?</vt:lpstr>
      <vt:lpstr>Advantages:</vt:lpstr>
      <vt:lpstr>Defining Interface :</vt:lpstr>
      <vt:lpstr>Slide 23</vt:lpstr>
      <vt:lpstr>Interfaces- Note down</vt:lpstr>
      <vt:lpstr>Interfaces – Example</vt:lpstr>
      <vt:lpstr>Interfaces – Example (2)</vt:lpstr>
      <vt:lpstr>Interface Implementation</vt:lpstr>
      <vt:lpstr>Interface Implementation – Example</vt:lpstr>
      <vt:lpstr>Structures</vt:lpstr>
      <vt:lpstr>Structures</vt:lpstr>
      <vt:lpstr>Slide 31</vt:lpstr>
      <vt:lpstr>Slide 32</vt:lpstr>
      <vt:lpstr>Structures – Example </vt:lpstr>
      <vt:lpstr>example</vt:lpstr>
      <vt:lpstr>Slide 35</vt:lpstr>
      <vt:lpstr>Nested Structures</vt:lpstr>
      <vt:lpstr>Nested Structures</vt:lpstr>
      <vt:lpstr>Slide 38</vt:lpstr>
      <vt:lpstr>When to Use Structures?</vt:lpstr>
      <vt:lpstr>Operator Overloading</vt:lpstr>
      <vt:lpstr>What is Operator Overloading?</vt:lpstr>
      <vt:lpstr>Example</vt:lpstr>
      <vt:lpstr>Slide 43</vt:lpstr>
      <vt:lpstr>Which operators can be overloaded ?</vt:lpstr>
      <vt:lpstr>Object-Oriented Programming with C#</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with C#</dc:title>
  <dc:creator>Svetlin Nakov</dc:creator>
  <cp:lastModifiedBy>Vrunda</cp:lastModifiedBy>
  <cp:revision>472</cp:revision>
  <dcterms:created xsi:type="dcterms:W3CDTF">2007-12-08T16:03:35Z</dcterms:created>
  <dcterms:modified xsi:type="dcterms:W3CDTF">2016-02-02T05:02:28Z</dcterms:modified>
</cp:coreProperties>
</file>