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0"/>
  </p:notesMasterIdLst>
  <p:handoutMasterIdLst>
    <p:handoutMasterId r:id="rId101"/>
  </p:handoutMasterIdLst>
  <p:sldIdLst>
    <p:sldId id="320" r:id="rId2"/>
    <p:sldId id="444" r:id="rId3"/>
    <p:sldId id="562" r:id="rId4"/>
    <p:sldId id="445" r:id="rId5"/>
    <p:sldId id="563" r:id="rId6"/>
    <p:sldId id="565" r:id="rId7"/>
    <p:sldId id="566" r:id="rId8"/>
    <p:sldId id="447" r:id="rId9"/>
    <p:sldId id="449" r:id="rId10"/>
    <p:sldId id="568" r:id="rId11"/>
    <p:sldId id="569" r:id="rId12"/>
    <p:sldId id="451" r:id="rId13"/>
    <p:sldId id="452" r:id="rId14"/>
    <p:sldId id="453" r:id="rId15"/>
    <p:sldId id="454" r:id="rId16"/>
    <p:sldId id="455" r:id="rId17"/>
    <p:sldId id="456" r:id="rId18"/>
    <p:sldId id="559" r:id="rId19"/>
    <p:sldId id="560" r:id="rId20"/>
    <p:sldId id="561" r:id="rId21"/>
    <p:sldId id="467" r:id="rId22"/>
    <p:sldId id="572" r:id="rId23"/>
    <p:sldId id="573" r:id="rId24"/>
    <p:sldId id="574" r:id="rId25"/>
    <p:sldId id="583" r:id="rId26"/>
    <p:sldId id="575" r:id="rId27"/>
    <p:sldId id="576" r:id="rId28"/>
    <p:sldId id="587" r:id="rId29"/>
    <p:sldId id="584" r:id="rId30"/>
    <p:sldId id="585" r:id="rId31"/>
    <p:sldId id="586" r:id="rId32"/>
    <p:sldId id="470" r:id="rId33"/>
    <p:sldId id="471" r:id="rId34"/>
    <p:sldId id="472" r:id="rId35"/>
    <p:sldId id="473" r:id="rId36"/>
    <p:sldId id="474" r:id="rId37"/>
    <p:sldId id="475" r:id="rId38"/>
    <p:sldId id="476" r:id="rId39"/>
    <p:sldId id="477" r:id="rId40"/>
    <p:sldId id="581" r:id="rId41"/>
    <p:sldId id="479" r:id="rId42"/>
    <p:sldId id="480" r:id="rId43"/>
    <p:sldId id="481" r:id="rId44"/>
    <p:sldId id="482" r:id="rId45"/>
    <p:sldId id="483" r:id="rId46"/>
    <p:sldId id="484" r:id="rId47"/>
    <p:sldId id="485" r:id="rId48"/>
    <p:sldId id="486" r:id="rId49"/>
    <p:sldId id="487" r:id="rId50"/>
    <p:sldId id="488" r:id="rId51"/>
    <p:sldId id="489" r:id="rId52"/>
    <p:sldId id="490" r:id="rId53"/>
    <p:sldId id="491" r:id="rId54"/>
    <p:sldId id="492" r:id="rId55"/>
    <p:sldId id="493" r:id="rId56"/>
    <p:sldId id="494" r:id="rId57"/>
    <p:sldId id="495" r:id="rId58"/>
    <p:sldId id="496" r:id="rId59"/>
    <p:sldId id="497" r:id="rId60"/>
    <p:sldId id="498" r:id="rId61"/>
    <p:sldId id="499" r:id="rId62"/>
    <p:sldId id="500" r:id="rId63"/>
    <p:sldId id="501" r:id="rId64"/>
    <p:sldId id="502" r:id="rId65"/>
    <p:sldId id="503" r:id="rId66"/>
    <p:sldId id="504" r:id="rId67"/>
    <p:sldId id="505" r:id="rId68"/>
    <p:sldId id="506" r:id="rId69"/>
    <p:sldId id="507" r:id="rId70"/>
    <p:sldId id="508" r:id="rId71"/>
    <p:sldId id="588" r:id="rId72"/>
    <p:sldId id="589" r:id="rId73"/>
    <p:sldId id="594" r:id="rId74"/>
    <p:sldId id="590" r:id="rId75"/>
    <p:sldId id="595" r:id="rId76"/>
    <p:sldId id="591" r:id="rId77"/>
    <p:sldId id="592" r:id="rId78"/>
    <p:sldId id="597" r:id="rId79"/>
    <p:sldId id="598" r:id="rId80"/>
    <p:sldId id="599" r:id="rId81"/>
    <p:sldId id="600" r:id="rId82"/>
    <p:sldId id="601" r:id="rId83"/>
    <p:sldId id="604" r:id="rId84"/>
    <p:sldId id="602" r:id="rId85"/>
    <p:sldId id="603" r:id="rId86"/>
    <p:sldId id="605" r:id="rId87"/>
    <p:sldId id="606" r:id="rId88"/>
    <p:sldId id="607" r:id="rId89"/>
    <p:sldId id="608" r:id="rId90"/>
    <p:sldId id="609" r:id="rId91"/>
    <p:sldId id="610" r:id="rId92"/>
    <p:sldId id="611" r:id="rId93"/>
    <p:sldId id="612" r:id="rId94"/>
    <p:sldId id="613" r:id="rId95"/>
    <p:sldId id="614" r:id="rId96"/>
    <p:sldId id="615" r:id="rId97"/>
    <p:sldId id="616" r:id="rId98"/>
    <p:sldId id="617" r:id="rId99"/>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CF4F2"/>
    <a:srgbClr val="E8FFC8"/>
    <a:srgbClr val="FFFFFF"/>
    <a:srgbClr val="FAF7C8"/>
    <a:srgbClr val="FAF8C8"/>
    <a:srgbClr val="F5FFC2"/>
    <a:srgbClr val="EBFFD2"/>
    <a:srgbClr val="EBFFDC"/>
    <a:srgbClr val="FAF8BE"/>
    <a:srgbClr val="FAF8D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9" autoAdjust="0"/>
    <p:restoredTop sz="94660" autoAdjust="0"/>
  </p:normalViewPr>
  <p:slideViewPr>
    <p:cSldViewPr>
      <p:cViewPr>
        <p:scale>
          <a:sx n="70" d="100"/>
          <a:sy n="70" d="100"/>
        </p:scale>
        <p:origin x="-13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3/22/2016</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 xmlns:p14="http://schemas.microsoft.com/office/powerpoint/2010/main" val="203635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3/22/2016</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 xmlns:p14="http://schemas.microsoft.com/office/powerpoint/2010/main" val="3688570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E55B7D8F-F388-421E-9CB2-1E9377FE71C7}" type="slidenum">
              <a:rPr lang="en-US"/>
              <a:pPr/>
              <a:t>2</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FC2B456-CFC1-45F2-8E7A-15EAF80A4553}" type="slidenum">
              <a:rPr lang="en-US"/>
              <a:pPr/>
              <a:t>17</a:t>
            </a:fld>
            <a:r>
              <a:rPr lang="en-US" dirty="0"/>
              <a:t>##</a:t>
            </a:r>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19</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20</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21</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30</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35</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36</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37</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38</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39</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978592-74DE-458D-A823-70C0A535C6FF}" type="slidenum">
              <a:rPr lang="en-US"/>
              <a:pPr/>
              <a:t>4</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41</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43</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44</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85A3E0C-18BB-4CFB-BC80-588D4BBA5B80}" type="slidenum">
              <a:rPr lang="en-US"/>
              <a:pPr/>
              <a:t>45</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DE23597-FBBC-42B6-95B8-38385222AA31}" type="slidenum">
              <a:rPr lang="en-US"/>
              <a:pPr/>
              <a:t>62</a:t>
            </a:fld>
            <a:r>
              <a:rPr lang="en-US" dirty="0"/>
              <a:t>##</a:t>
            </a:r>
          </a:p>
        </p:txBody>
      </p:sp>
      <p:sp>
        <p:nvSpPr>
          <p:cNvPr id="672770" name="Rectangle 2"/>
          <p:cNvSpPr>
            <a:spLocks noGrp="1" noRot="1" noChangeAspect="1" noChangeArrowheads="1" noTextEdit="1"/>
          </p:cNvSpPr>
          <p:nvPr>
            <p:ph type="sldImg"/>
          </p:nvPr>
        </p:nvSpPr>
        <p:spPr>
          <a:xfrm>
            <a:off x="420688" y="465138"/>
            <a:ext cx="6042025" cy="4530725"/>
          </a:xfrm>
          <a:ln/>
        </p:spPr>
      </p:sp>
      <p:sp>
        <p:nvSpPr>
          <p:cNvPr id="672771" name="Rectangle 3"/>
          <p:cNvSpPr>
            <a:spLocks noGrp="1" noChangeArrowheads="1"/>
          </p:cNvSpPr>
          <p:nvPr>
            <p:ph type="body" idx="1"/>
          </p:nvPr>
        </p:nvSpPr>
        <p:spPr>
          <a:xfrm>
            <a:off x="573998" y="5113236"/>
            <a:ext cx="5733818" cy="3472271"/>
          </a:xfrm>
        </p:spPr>
        <p:txBody>
          <a:bodyPr/>
          <a:lstStyle/>
          <a:p>
            <a:pPr>
              <a:lnSpc>
                <a:spcPct val="95000"/>
              </a:lnSpc>
              <a:spcBef>
                <a:spcPct val="5000"/>
              </a:spcBef>
            </a:pPr>
            <a:r>
              <a:rPr lang="en-US" dirty="0"/>
              <a:t>Introducing the </a:t>
            </a:r>
            <a:r>
              <a:rPr lang="en-US" dirty="0" err="1"/>
              <a:t>StringBuffer</a:t>
            </a:r>
            <a:r>
              <a:rPr lang="en-US" dirty="0"/>
              <a:t> Class</a:t>
            </a:r>
          </a:p>
          <a:p>
            <a:pPr lvl="1">
              <a:lnSpc>
                <a:spcPct val="95000"/>
              </a:lnSpc>
              <a:spcBef>
                <a:spcPct val="5000"/>
              </a:spcBef>
            </a:pPr>
            <a:r>
              <a:rPr lang="en-US" dirty="0" err="1">
                <a:latin typeface="Courier New" pitchFamily="49" charset="0"/>
              </a:rPr>
              <a:t>StringBuffer</a:t>
            </a:r>
            <a:r>
              <a:rPr lang="en-US" dirty="0"/>
              <a:t> represents strings that can be modified and extended at run time. The following example creates three new </a:t>
            </a:r>
            <a:r>
              <a:rPr lang="en-US" dirty="0">
                <a:latin typeface="Courier New" pitchFamily="49" charset="0"/>
              </a:rPr>
              <a:t>String</a:t>
            </a:r>
            <a:r>
              <a:rPr lang="en-US" dirty="0"/>
              <a:t> objects, and copies all the characters each time a new </a:t>
            </a:r>
            <a:r>
              <a:rPr lang="en-US" dirty="0">
                <a:latin typeface="Courier New" pitchFamily="49" charset="0"/>
              </a:rPr>
              <a:t>String</a:t>
            </a:r>
            <a:r>
              <a:rPr lang="en-US" dirty="0"/>
              <a:t> is created:</a:t>
            </a:r>
          </a:p>
          <a:p>
            <a:pPr lvl="4">
              <a:lnSpc>
                <a:spcPct val="95000"/>
              </a:lnSpc>
              <a:spcBef>
                <a:spcPct val="5000"/>
              </a:spcBef>
            </a:pPr>
            <a:r>
              <a:rPr lang="en-US" dirty="0"/>
              <a:t>String quote = "Fasten your seatbelts, ";</a:t>
            </a:r>
          </a:p>
          <a:p>
            <a:pPr lvl="4">
              <a:lnSpc>
                <a:spcPct val="95000"/>
              </a:lnSpc>
              <a:spcBef>
                <a:spcPct val="5000"/>
              </a:spcBef>
            </a:pPr>
            <a:r>
              <a:rPr lang="en-US" dirty="0"/>
              <a:t>quote = quote + "it’s going to be a bumpy night.";</a:t>
            </a:r>
          </a:p>
          <a:p>
            <a:pPr lvl="1">
              <a:lnSpc>
                <a:spcPct val="95000"/>
              </a:lnSpc>
              <a:spcBef>
                <a:spcPct val="5000"/>
              </a:spcBef>
            </a:pPr>
            <a:r>
              <a:rPr lang="en-US" dirty="0"/>
              <a:t>It is more efficient to </a:t>
            </a:r>
            <a:r>
              <a:rPr lang="en-US" dirty="0" err="1"/>
              <a:t>preallocate</a:t>
            </a:r>
            <a:r>
              <a:rPr lang="en-US" dirty="0"/>
              <a:t> the amount of space required using the </a:t>
            </a:r>
            <a:r>
              <a:rPr lang="en-US" dirty="0" err="1">
                <a:latin typeface="Courier New" pitchFamily="49" charset="0"/>
              </a:rPr>
              <a:t>StringBuffer</a:t>
            </a:r>
            <a:r>
              <a:rPr lang="en-US" dirty="0"/>
              <a:t> constructor, and its </a:t>
            </a:r>
            <a:r>
              <a:rPr lang="en-US" dirty="0">
                <a:latin typeface="Courier New" pitchFamily="49" charset="0"/>
              </a:rPr>
              <a:t>append()</a:t>
            </a:r>
            <a:r>
              <a:rPr lang="en-US" dirty="0"/>
              <a:t> method as follows:</a:t>
            </a:r>
          </a:p>
          <a:p>
            <a:pPr lvl="4">
              <a:lnSpc>
                <a:spcPct val="95000"/>
              </a:lnSpc>
              <a:spcBef>
                <a:spcPct val="5000"/>
              </a:spcBef>
            </a:pPr>
            <a:r>
              <a:rPr lang="en-US" dirty="0" err="1"/>
              <a:t>StringBuffer</a:t>
            </a:r>
            <a:r>
              <a:rPr lang="en-US" dirty="0"/>
              <a:t> quote = new </a:t>
            </a:r>
            <a:r>
              <a:rPr lang="en-US" dirty="0" err="1"/>
              <a:t>StringBuffer</a:t>
            </a:r>
            <a:r>
              <a:rPr lang="en-US" dirty="0"/>
              <a:t>(60); // </a:t>
            </a:r>
            <a:r>
              <a:rPr lang="en-US" dirty="0" err="1"/>
              <a:t>alloc</a:t>
            </a:r>
            <a:r>
              <a:rPr lang="en-US" dirty="0"/>
              <a:t> 60 chars</a:t>
            </a:r>
          </a:p>
          <a:p>
            <a:pPr lvl="4">
              <a:lnSpc>
                <a:spcPct val="95000"/>
              </a:lnSpc>
              <a:spcBef>
                <a:spcPct val="5000"/>
              </a:spcBef>
            </a:pPr>
            <a:r>
              <a:rPr lang="en-US" dirty="0" err="1"/>
              <a:t>quote.append</a:t>
            </a:r>
            <a:r>
              <a:rPr lang="en-US" dirty="0"/>
              <a:t>("Fasten your seatbelts, ");</a:t>
            </a:r>
            <a:br>
              <a:rPr lang="en-US" dirty="0"/>
            </a:br>
            <a:r>
              <a:rPr lang="en-US" dirty="0" err="1"/>
              <a:t>quote.append</a:t>
            </a:r>
            <a:r>
              <a:rPr lang="en-US" dirty="0"/>
              <a:t>(" it’s going to be a bumpy night. ");</a:t>
            </a:r>
          </a:p>
          <a:p>
            <a:pPr lvl="1">
              <a:lnSpc>
                <a:spcPct val="95000"/>
              </a:lnSpc>
              <a:spcBef>
                <a:spcPct val="5000"/>
              </a:spcBef>
            </a:pPr>
            <a:r>
              <a:rPr lang="en-US" dirty="0" err="1">
                <a:latin typeface="Courier New" pitchFamily="49" charset="0"/>
              </a:rPr>
              <a:t>StringBuffer</a:t>
            </a:r>
            <a:r>
              <a:rPr lang="en-US" dirty="0"/>
              <a:t> also provides a number of overloaded </a:t>
            </a:r>
            <a:r>
              <a:rPr lang="en-US" dirty="0">
                <a:latin typeface="Courier New" pitchFamily="49" charset="0"/>
              </a:rPr>
              <a:t>insert()</a:t>
            </a:r>
            <a:r>
              <a:rPr lang="en-US" dirty="0"/>
              <a:t> methods for inserting various types of data at a particular location in the string buffer.</a:t>
            </a:r>
          </a:p>
          <a:p>
            <a:pPr>
              <a:lnSpc>
                <a:spcPct val="95000"/>
              </a:lnSpc>
              <a:spcBef>
                <a:spcPct val="5000"/>
              </a:spcBef>
            </a:pPr>
            <a:r>
              <a:rPr lang="en-US" dirty="0">
                <a:solidFill>
                  <a:srgbClr val="0000FF"/>
                </a:solidFill>
              </a:rPr>
              <a:t>Instructor Note</a:t>
            </a:r>
          </a:p>
          <a:p>
            <a:pPr lvl="1">
              <a:lnSpc>
                <a:spcPct val="95000"/>
              </a:lnSpc>
              <a:spcBef>
                <a:spcPct val="0"/>
              </a:spcBef>
            </a:pPr>
            <a:r>
              <a:rPr lang="en-US" dirty="0">
                <a:solidFill>
                  <a:srgbClr val="0000FF"/>
                </a:solidFill>
              </a:rPr>
              <a:t>The example in the slide uses </a:t>
            </a:r>
            <a:r>
              <a:rPr lang="en-US" dirty="0" err="1">
                <a:solidFill>
                  <a:srgbClr val="0000FF"/>
                </a:solidFill>
                <a:latin typeface="Courier New" pitchFamily="49" charset="0"/>
              </a:rPr>
              <a:t>StringBuffer</a:t>
            </a:r>
            <a:r>
              <a:rPr lang="en-US" dirty="0">
                <a:solidFill>
                  <a:srgbClr val="0000FF"/>
                </a:solidFill>
              </a:rPr>
              <a:t> to reverse the characters in a string. A </a:t>
            </a:r>
            <a:r>
              <a:rPr lang="en-US" dirty="0" err="1">
                <a:solidFill>
                  <a:srgbClr val="0000FF"/>
                </a:solidFill>
                <a:latin typeface="Courier New" pitchFamily="49" charset="0"/>
              </a:rPr>
              <a:t>StringBuffer</a:t>
            </a:r>
            <a:r>
              <a:rPr lang="en-US" dirty="0">
                <a:solidFill>
                  <a:srgbClr val="0000FF"/>
                </a:solidFill>
              </a:rPr>
              <a:t> object is created, with the same length as the string. The loop traverses the </a:t>
            </a:r>
            <a:r>
              <a:rPr lang="en-US" dirty="0">
                <a:solidFill>
                  <a:srgbClr val="0000FF"/>
                </a:solidFill>
                <a:latin typeface="Courier New" pitchFamily="49" charset="0"/>
              </a:rPr>
              <a:t>String</a:t>
            </a:r>
            <a:r>
              <a:rPr lang="en-US" dirty="0">
                <a:solidFill>
                  <a:srgbClr val="0000FF"/>
                </a:solidFill>
              </a:rPr>
              <a:t> parameter in reverse order and appends each of its characters to the </a:t>
            </a:r>
            <a:r>
              <a:rPr lang="en-US" dirty="0" err="1">
                <a:solidFill>
                  <a:srgbClr val="0000FF"/>
                </a:solidFill>
                <a:latin typeface="Courier New" pitchFamily="49" charset="0"/>
              </a:rPr>
              <a:t>StringBuffer</a:t>
            </a:r>
            <a:r>
              <a:rPr lang="en-US" dirty="0">
                <a:solidFill>
                  <a:srgbClr val="0000FF"/>
                </a:solidFill>
              </a:rPr>
              <a:t> object by using </a:t>
            </a:r>
            <a:r>
              <a:rPr lang="en-US" dirty="0">
                <a:solidFill>
                  <a:srgbClr val="0000FF"/>
                </a:solidFill>
                <a:latin typeface="Courier New" pitchFamily="49" charset="0"/>
              </a:rPr>
              <a:t>append()</a:t>
            </a:r>
            <a:r>
              <a:rPr lang="en-US" dirty="0">
                <a:solidFill>
                  <a:srgbClr val="0000FF"/>
                </a:solidFill>
              </a:rPr>
              <a:t>. The </a:t>
            </a:r>
            <a:r>
              <a:rPr lang="en-US" dirty="0" err="1">
                <a:solidFill>
                  <a:srgbClr val="0000FF"/>
                </a:solidFill>
                <a:latin typeface="Courier New" pitchFamily="49" charset="0"/>
              </a:rPr>
              <a:t>StringBuffer</a:t>
            </a:r>
            <a:r>
              <a:rPr lang="en-US" dirty="0">
                <a:solidFill>
                  <a:srgbClr val="0000FF"/>
                </a:solidFill>
              </a:rPr>
              <a:t> therefore holds a reverse copy of the </a:t>
            </a:r>
            <a:r>
              <a:rPr lang="en-US" dirty="0">
                <a:solidFill>
                  <a:srgbClr val="0000FF"/>
                </a:solidFill>
                <a:latin typeface="Courier New" pitchFamily="49" charset="0"/>
              </a:rPr>
              <a:t>String</a:t>
            </a:r>
            <a:r>
              <a:rPr lang="en-US" dirty="0">
                <a:solidFill>
                  <a:srgbClr val="0000FF"/>
                </a:solidFill>
              </a:rPr>
              <a:t> parameter. At the end of the method, a new </a:t>
            </a:r>
            <a:r>
              <a:rPr lang="en-US" dirty="0">
                <a:solidFill>
                  <a:srgbClr val="0000FF"/>
                </a:solidFill>
                <a:latin typeface="Courier New" pitchFamily="49" charset="0"/>
              </a:rPr>
              <a:t>String </a:t>
            </a:r>
            <a:r>
              <a:rPr lang="en-US" dirty="0">
                <a:solidFill>
                  <a:srgbClr val="0000FF"/>
                </a:solidFill>
              </a:rPr>
              <a:t>object is created from the </a:t>
            </a:r>
            <a:r>
              <a:rPr lang="en-US" dirty="0" err="1">
                <a:solidFill>
                  <a:srgbClr val="0000FF"/>
                </a:solidFill>
                <a:latin typeface="Courier New" pitchFamily="49" charset="0"/>
              </a:rPr>
              <a:t>StringBuffer</a:t>
            </a:r>
            <a:r>
              <a:rPr lang="en-US" dirty="0">
                <a:solidFill>
                  <a:srgbClr val="0000FF"/>
                </a:solidFill>
              </a:rPr>
              <a:t> object, and this </a:t>
            </a:r>
            <a:r>
              <a:rPr lang="en-US" dirty="0">
                <a:solidFill>
                  <a:srgbClr val="0000FF"/>
                </a:solidFill>
                <a:latin typeface="Courier New" pitchFamily="49" charset="0"/>
              </a:rPr>
              <a:t>String</a:t>
            </a:r>
            <a:r>
              <a:rPr lang="en-US" dirty="0">
                <a:solidFill>
                  <a:srgbClr val="0000FF"/>
                </a:solidFill>
              </a:rPr>
              <a:t> is returned from the method</a:t>
            </a:r>
            <a:r>
              <a:rPr lang="en-US" dirty="0"/>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85A3E0C-18BB-4CFB-BC80-588D4BBA5B80}" type="slidenum">
              <a:rPr lang="en-US"/>
              <a:pPr/>
              <a:t>71</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E55B7D8F-F388-421E-9CB2-1E9377FE71C7}" type="slidenum">
              <a:rPr lang="en-US"/>
              <a:pPr/>
              <a:t>83</a:t>
            </a:fld>
            <a:r>
              <a:rPr lang="en-US" dirty="0"/>
              <a:t>##</a:t>
            </a:r>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CBDE7B-68DC-4F8A-B5FD-1AAE14F5AA90}" type="slidenum">
              <a:rPr lang="en-US"/>
              <a:pPr/>
              <a:t>8</a:t>
            </a:fld>
            <a:r>
              <a:rPr lang="en-US" dirty="0"/>
              <a:t>##</a:t>
            </a:r>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15621A-0108-48B9-BDC9-2B2732DE9DFA}" type="slidenum">
              <a:rPr lang="en-US"/>
              <a:pPr/>
              <a:t>9</a:t>
            </a:fld>
            <a:r>
              <a:rPr lang="en-US" dirty="0"/>
              <a:t>##</a:t>
            </a:r>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C1E8E36-47C2-421D-AF0F-DCDEBF1A9EA1}" type="slidenum">
              <a:rPr lang="en-US"/>
              <a:pPr/>
              <a:t>12</a:t>
            </a:fld>
            <a:r>
              <a:rPr lang="en-US" dirty="0"/>
              <a:t>##</a:t>
            </a:r>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6C42C73-E299-4988-A2BD-E224C5A51024}" type="slidenum">
              <a:rPr lang="en-US"/>
              <a:pPr/>
              <a:t>13</a:t>
            </a:fld>
            <a:r>
              <a:rPr lang="en-US" dirty="0"/>
              <a:t>##</a:t>
            </a:r>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E119E6C-B741-4E25-B031-F8B12857BBAC}" type="slidenum">
              <a:rPr lang="en-US"/>
              <a:pPr/>
              <a:t>14</a:t>
            </a:fld>
            <a:r>
              <a:rPr lang="en-US" dirty="0"/>
              <a:t>##</a:t>
            </a:r>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4BE80F5-D754-4843-8930-0ED2FA897442}" type="slidenum">
              <a:rPr lang="en-US"/>
              <a:pPr/>
              <a:t>15</a:t>
            </a:fld>
            <a:r>
              <a:rPr lang="en-US" dirty="0"/>
              <a:t>##</a:t>
            </a:r>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B3FCC68-7D8E-4961-AF04-78EF34DB3E19}" type="slidenum">
              <a:rPr lang="en-US"/>
              <a:pPr/>
              <a:t>16</a:t>
            </a:fld>
            <a:r>
              <a:rPr lang="en-US" dirty="0"/>
              <a:t>##</a:t>
            </a:r>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msdn.microsoft.com/en-us/library/s1ax56ch.aspx"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C# Language</a:t>
            </a:r>
            <a:endParaRPr lang="en-US" dirty="0"/>
          </a:p>
        </p:txBody>
      </p:sp>
      <p:pic>
        <p:nvPicPr>
          <p:cNvPr id="7" name="Picture 2" descr="http://newsimg.bbc.co.uk/media/images/39338000/jpg/_39338782_newplanets_203.jpg"/>
          <p:cNvPicPr>
            <a:picLocks noChangeAspect="1" noChangeArrowheads="1"/>
          </p:cNvPicPr>
          <p:nvPr/>
        </p:nvPicPr>
        <p:blipFill>
          <a:blip r:embed="rId2" cstate="print">
            <a:lum contrast="20000"/>
          </a:blip>
          <a:srcRect/>
          <a:stretch>
            <a:fillRect/>
          </a:stretch>
        </p:blipFill>
        <p:spPr bwMode="auto">
          <a:xfrm>
            <a:off x="4495801" y="4592096"/>
            <a:ext cx="4074608" cy="1752600"/>
          </a:xfrm>
          <a:prstGeom prst="roundRect">
            <a:avLst>
              <a:gd name="adj" fmla="val 9787"/>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Multicasting a Delegate</a:t>
            </a:r>
            <a:endParaRPr lang="en-US" dirty="0"/>
          </a:p>
        </p:txBody>
      </p:sp>
      <p:sp>
        <p:nvSpPr>
          <p:cNvPr id="3" name="Content Placeholder 2"/>
          <p:cNvSpPr>
            <a:spLocks noGrp="1"/>
          </p:cNvSpPr>
          <p:nvPr>
            <p:ph idx="1"/>
          </p:nvPr>
        </p:nvSpPr>
        <p:spPr/>
        <p:txBody>
          <a:bodyPr/>
          <a:lstStyle/>
          <a:p>
            <a:r>
              <a:rPr lang="en-US" b="0" dirty="0" smtClean="0"/>
              <a:t>Delegate objects can be composed using the "+" operator. A composed delegate calls the two delegates it was composed from</a:t>
            </a:r>
          </a:p>
          <a:p>
            <a:r>
              <a:rPr lang="en-US" b="0" dirty="0" smtClean="0"/>
              <a:t>Only delegates of the same type can be composed.</a:t>
            </a:r>
          </a:p>
          <a:p>
            <a:r>
              <a:rPr lang="en-US" b="0" dirty="0" smtClean="0"/>
              <a:t>The "-" operator can be used to remove a component delegate from a composed delegate.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dirty="0" smtClean="0"/>
              <a:t>Using this property of delegates you can create an invocation list of methods that will be called when a delegate is invoked.</a:t>
            </a:r>
          </a:p>
          <a:p>
            <a:r>
              <a:rPr lang="en-US" b="0" dirty="0" smtClean="0"/>
              <a:t>This is called </a:t>
            </a:r>
            <a:r>
              <a:rPr lang="en-US" dirty="0" smtClean="0"/>
              <a:t>multicasting</a:t>
            </a:r>
            <a:r>
              <a:rPr lang="en-US" b="0" dirty="0" smtClean="0"/>
              <a:t> of a delegate.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dirty="0"/>
              <a:t>Events</a:t>
            </a:r>
            <a:endParaRPr lang="bg-BG"/>
          </a:p>
        </p:txBody>
      </p:sp>
      <p:sp>
        <p:nvSpPr>
          <p:cNvPr id="482307" name="Rectangle 3"/>
          <p:cNvSpPr>
            <a:spLocks noGrp="1" noChangeArrowheads="1"/>
          </p:cNvSpPr>
          <p:nvPr>
            <p:ph type="body" idx="1"/>
          </p:nvPr>
        </p:nvSpPr>
        <p:spPr>
          <a:xfrm>
            <a:off x="323850" y="1066800"/>
            <a:ext cx="8496300" cy="5530850"/>
          </a:xfrm>
        </p:spPr>
        <p:txBody>
          <a:bodyPr/>
          <a:lstStyle/>
          <a:p>
            <a:pPr>
              <a:lnSpc>
                <a:spcPct val="100000"/>
              </a:lnSpc>
            </a:pPr>
            <a:r>
              <a:rPr lang="en-US" sz="3000" dirty="0"/>
              <a:t>In component-oriented </a:t>
            </a:r>
            <a:r>
              <a:rPr lang="en-US" sz="3000" dirty="0" smtClean="0"/>
              <a:t>programming the </a:t>
            </a:r>
            <a:r>
              <a:rPr lang="en-US" sz="3000" dirty="0"/>
              <a:t>components send events to their owner to notify them when </a:t>
            </a:r>
            <a:r>
              <a:rPr lang="en-US" sz="3000" dirty="0" smtClean="0"/>
              <a:t>something happens</a:t>
            </a:r>
          </a:p>
          <a:p>
            <a:pPr lvl="1">
              <a:lnSpc>
                <a:spcPct val="100000"/>
              </a:lnSpc>
            </a:pPr>
            <a:r>
              <a:rPr lang="en-US" sz="2800" dirty="0" smtClean="0"/>
              <a:t>E.g. when a button is pressed an event is raised</a:t>
            </a:r>
            <a:endParaRPr lang="bg-BG" sz="2800" dirty="0"/>
          </a:p>
          <a:p>
            <a:pPr>
              <a:lnSpc>
                <a:spcPct val="100000"/>
              </a:lnSpc>
            </a:pPr>
            <a:r>
              <a:rPr lang="en-US" sz="3000" dirty="0"/>
              <a:t>The object which causes an event is called </a:t>
            </a:r>
            <a:r>
              <a:rPr lang="en-US" sz="3000" dirty="0">
                <a:solidFill>
                  <a:schemeClr val="accent5">
                    <a:lumMod val="20000"/>
                    <a:lumOff val="80000"/>
                  </a:schemeClr>
                </a:solidFill>
              </a:rPr>
              <a:t>event sender</a:t>
            </a:r>
            <a:endParaRPr lang="bg-BG" sz="3000" dirty="0">
              <a:solidFill>
                <a:schemeClr val="accent5">
                  <a:lumMod val="20000"/>
                  <a:lumOff val="80000"/>
                </a:schemeClr>
              </a:solidFill>
            </a:endParaRPr>
          </a:p>
          <a:p>
            <a:pPr>
              <a:lnSpc>
                <a:spcPct val="100000"/>
              </a:lnSpc>
            </a:pPr>
            <a:r>
              <a:rPr lang="en-US" sz="3000" dirty="0"/>
              <a:t>The object which receives an event is called </a:t>
            </a:r>
            <a:r>
              <a:rPr lang="en-US" sz="3000" dirty="0">
                <a:solidFill>
                  <a:schemeClr val="accent5">
                    <a:lumMod val="20000"/>
                    <a:lumOff val="80000"/>
                  </a:schemeClr>
                </a:solidFill>
              </a:rPr>
              <a:t>event </a:t>
            </a:r>
            <a:r>
              <a:rPr lang="en-US" sz="3000" dirty="0" smtClean="0">
                <a:solidFill>
                  <a:schemeClr val="accent5">
                    <a:lumMod val="20000"/>
                    <a:lumOff val="80000"/>
                  </a:schemeClr>
                </a:solidFill>
              </a:rPr>
              <a:t>receiver</a:t>
            </a:r>
          </a:p>
          <a:p>
            <a:pPr>
              <a:lnSpc>
                <a:spcPct val="100000"/>
              </a:lnSpc>
            </a:pPr>
            <a:r>
              <a:rPr lang="en-US" sz="3000" dirty="0" smtClean="0"/>
              <a:t>In order to be able to receive an event the event receivers must first</a:t>
            </a:r>
            <a:r>
              <a:rPr lang="bg-BG" sz="3000" dirty="0" smtClean="0"/>
              <a:t> </a:t>
            </a:r>
            <a:r>
              <a:rPr lang="en-US" sz="3000" dirty="0" smtClean="0"/>
              <a:t>"</a:t>
            </a:r>
            <a:r>
              <a:rPr lang="en-US" sz="3000" dirty="0" smtClean="0">
                <a:solidFill>
                  <a:schemeClr val="accent5">
                    <a:lumMod val="20000"/>
                    <a:lumOff val="80000"/>
                  </a:schemeClr>
                </a:solidFill>
              </a:rPr>
              <a:t>subscribe for the event</a:t>
            </a:r>
            <a:r>
              <a:rPr lang="en-US" sz="3000" dirty="0" smtClean="0"/>
              <a:t>"</a:t>
            </a:r>
            <a:endParaRPr lang="bg-BG" sz="3000"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Events in</a:t>
            </a:r>
            <a:r>
              <a:rPr lang="bg-BG"/>
              <a:t> </a:t>
            </a:r>
            <a:r>
              <a:rPr lang="en-US" dirty="0"/>
              <a:t>.NET</a:t>
            </a:r>
            <a:endParaRPr lang="bg-BG"/>
          </a:p>
        </p:txBody>
      </p:sp>
      <p:sp>
        <p:nvSpPr>
          <p:cNvPr id="484355" name="Rectangle 3"/>
          <p:cNvSpPr>
            <a:spLocks noGrp="1" noChangeArrowheads="1"/>
          </p:cNvSpPr>
          <p:nvPr>
            <p:ph type="body" idx="1"/>
          </p:nvPr>
        </p:nvSpPr>
        <p:spPr/>
        <p:txBody>
          <a:bodyPr/>
          <a:lstStyle/>
          <a:p>
            <a:pPr>
              <a:lnSpc>
                <a:spcPct val="100000"/>
              </a:lnSpc>
            </a:pPr>
            <a:r>
              <a:rPr lang="en-US" dirty="0"/>
              <a:t>In the component model of</a:t>
            </a:r>
            <a:r>
              <a:rPr lang="bg-BG" dirty="0"/>
              <a:t> </a:t>
            </a:r>
            <a:r>
              <a:rPr lang="en-US" dirty="0"/>
              <a:t>.</a:t>
            </a:r>
            <a:r>
              <a:rPr lang="en-US" dirty="0" smtClean="0"/>
              <a:t>NET Framework  delegates and events provide mechanism for:</a:t>
            </a:r>
            <a:endParaRPr lang="en-US" dirty="0"/>
          </a:p>
          <a:p>
            <a:pPr lvl="1">
              <a:lnSpc>
                <a:spcPct val="100000"/>
              </a:lnSpc>
            </a:pPr>
            <a:r>
              <a:rPr lang="en-US" dirty="0" smtClean="0"/>
              <a:t>Subscription</a:t>
            </a:r>
            <a:r>
              <a:rPr lang="bg-BG" dirty="0" smtClean="0"/>
              <a:t> </a:t>
            </a:r>
            <a:r>
              <a:rPr lang="en-US" dirty="0" smtClean="0"/>
              <a:t>to an event</a:t>
            </a:r>
            <a:endParaRPr lang="en-US" dirty="0"/>
          </a:p>
          <a:p>
            <a:pPr lvl="1">
              <a:lnSpc>
                <a:spcPct val="100000"/>
              </a:lnSpc>
            </a:pPr>
            <a:r>
              <a:rPr lang="en-US" dirty="0" smtClean="0"/>
              <a:t>Sending an event</a:t>
            </a:r>
            <a:endParaRPr lang="en-US" dirty="0"/>
          </a:p>
          <a:p>
            <a:pPr lvl="1">
              <a:lnSpc>
                <a:spcPct val="100000"/>
              </a:lnSpc>
            </a:pPr>
            <a:r>
              <a:rPr lang="en-US" dirty="0" smtClean="0"/>
              <a:t>Receiving an event</a:t>
            </a:r>
            <a:endParaRPr lang="en-US" dirty="0"/>
          </a:p>
          <a:p>
            <a:pPr>
              <a:lnSpc>
                <a:spcPct val="100000"/>
              </a:lnSpc>
            </a:pPr>
            <a:r>
              <a:rPr lang="en-US" dirty="0" smtClean="0"/>
              <a:t>Events </a:t>
            </a:r>
            <a:r>
              <a:rPr lang="en-US" dirty="0"/>
              <a:t>in C#</a:t>
            </a:r>
            <a:r>
              <a:rPr lang="bg-BG" dirty="0"/>
              <a:t> </a:t>
            </a:r>
            <a:r>
              <a:rPr lang="en-US" dirty="0"/>
              <a:t>are special instances </a:t>
            </a:r>
            <a:r>
              <a:rPr lang="en-US" dirty="0" smtClean="0"/>
              <a:t>of </a:t>
            </a:r>
            <a:r>
              <a:rPr lang="en-US" dirty="0"/>
              <a:t>delegates declared by the </a:t>
            </a:r>
            <a:r>
              <a:rPr lang="en-US" dirty="0" smtClean="0"/>
              <a:t>C# keyword</a:t>
            </a:r>
            <a:r>
              <a:rPr lang="bg-BG" dirty="0" smtClean="0"/>
              <a:t>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event</a:t>
            </a:r>
          </a:p>
          <a:p>
            <a:pPr marL="574675" lvl="2" indent="-282575">
              <a:lnSpc>
                <a:spcPct val="100000"/>
              </a:lnSpc>
              <a:buClr>
                <a:schemeClr val="accent5">
                  <a:lumMod val="40000"/>
                  <a:lumOff val="60000"/>
                </a:schemeClr>
              </a:buClr>
              <a:buSzPct val="70000"/>
              <a:buFont typeface="Wingdings 2" pitchFamily="18" charset="2"/>
              <a:buChar char=""/>
              <a:tabLst>
                <a:tab pos="282575" algn="l"/>
              </a:tabLst>
            </a:pPr>
            <a:r>
              <a:rPr lang="en-US" dirty="0" smtClean="0"/>
              <a:t>Example (</a:t>
            </a:r>
            <a:r>
              <a:rPr lang="en-US" noProof="1" smtClean="0">
                <a:solidFill>
                  <a:schemeClr val="accent5">
                    <a:lumMod val="20000"/>
                    <a:lumOff val="80000"/>
                  </a:schemeClr>
                </a:solidFill>
                <a:latin typeface="Consolas" pitchFamily="49" charset="0"/>
                <a:cs typeface="Consolas" pitchFamily="49" charset="0"/>
              </a:rPr>
              <a:t>Button.Click</a:t>
            </a:r>
            <a:r>
              <a:rPr lang="en-US" dirty="0" smtClean="0"/>
              <a:t>):</a:t>
            </a:r>
          </a:p>
        </p:txBody>
      </p:sp>
      <p:sp>
        <p:nvSpPr>
          <p:cNvPr id="4" name="Rectangle 3"/>
          <p:cNvSpPr>
            <a:spLocks noChangeArrowheads="1"/>
          </p:cNvSpPr>
          <p:nvPr/>
        </p:nvSpPr>
        <p:spPr bwMode="auto">
          <a:xfrm>
            <a:off x="623888" y="5924490"/>
            <a:ext cx="7834312"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Click;</a:t>
            </a:r>
          </a:p>
        </p:txBody>
      </p:sp>
      <p:pic>
        <p:nvPicPr>
          <p:cNvPr id="51204" name="Picture 4" descr="http://fusesource.com/docs/broker/5.3/getting_started/images/topic.png"/>
          <p:cNvPicPr>
            <a:picLocks noChangeAspect="1" noChangeArrowheads="1"/>
          </p:cNvPicPr>
          <p:nvPr/>
        </p:nvPicPr>
        <p:blipFill>
          <a:blip r:embed="rId3" cstate="print"/>
          <a:srcRect/>
          <a:stretch>
            <a:fillRect/>
          </a:stretch>
        </p:blipFill>
        <p:spPr bwMode="auto">
          <a:xfrm>
            <a:off x="5278315" y="2286000"/>
            <a:ext cx="3370385" cy="1752600"/>
          </a:xfrm>
          <a:prstGeom prst="roundRect">
            <a:avLst>
              <a:gd name="adj" fmla="val 4040"/>
            </a:avLst>
          </a:prstGeom>
          <a:noFill/>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dirty="0"/>
              <a:t>Events in</a:t>
            </a:r>
            <a:r>
              <a:rPr lang="bg-BG"/>
              <a:t> </a:t>
            </a:r>
            <a:r>
              <a:rPr lang="en-US" dirty="0"/>
              <a:t>.NET (2)</a:t>
            </a:r>
            <a:endParaRPr lang="bg-BG"/>
          </a:p>
        </p:txBody>
      </p:sp>
      <p:sp>
        <p:nvSpPr>
          <p:cNvPr id="577539" name="Rectangle 3"/>
          <p:cNvSpPr>
            <a:spLocks noGrp="1" noChangeArrowheads="1"/>
          </p:cNvSpPr>
          <p:nvPr>
            <p:ph type="body" idx="1"/>
          </p:nvPr>
        </p:nvSpPr>
        <p:spPr>
          <a:xfrm>
            <a:off x="228600" y="990600"/>
            <a:ext cx="8686800" cy="5715000"/>
          </a:xfrm>
        </p:spPr>
        <p:txBody>
          <a:bodyPr/>
          <a:lstStyle/>
          <a:p>
            <a:pPr>
              <a:lnSpc>
                <a:spcPct val="100000"/>
              </a:lnSpc>
            </a:pPr>
            <a:r>
              <a:rPr lang="en-US" dirty="0"/>
              <a:t>The C# compiler automatically defines 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t> and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solidFill>
                  <a:schemeClr val="hlink"/>
                </a:solidFill>
                <a:effectLst>
                  <a:outerShdw blurRad="38100" dist="38100" dir="2700000" algn="tl">
                    <a:srgbClr val="000000"/>
                  </a:outerShdw>
                </a:effectLst>
              </a:rPr>
              <a:t> </a:t>
            </a:r>
            <a:r>
              <a:rPr lang="en-US" dirty="0"/>
              <a:t>operators for events</a:t>
            </a:r>
          </a:p>
          <a:p>
            <a:pPr lvl="1">
              <a:lnSpc>
                <a:spcPct val="100000"/>
              </a:lnSpc>
            </a:pP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en-US" dirty="0"/>
              <a:t> subscribe for an event</a:t>
            </a:r>
          </a:p>
          <a:p>
            <a:pPr lvl="1">
              <a:lnSpc>
                <a:spcPct val="100000"/>
              </a:lnSpc>
            </a:pP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a:t>
            </a:r>
            <a:r>
              <a:rPr lang="bg-BG" dirty="0"/>
              <a:t> </a:t>
            </a:r>
            <a:r>
              <a:rPr lang="en-US" dirty="0"/>
              <a:t>unsubscribe for an event</a:t>
            </a:r>
            <a:r>
              <a:rPr lang="bg-BG" dirty="0"/>
              <a:t> </a:t>
            </a:r>
            <a:endParaRPr lang="en-US" dirty="0"/>
          </a:p>
          <a:p>
            <a:pPr>
              <a:lnSpc>
                <a:spcPct val="100000"/>
              </a:lnSpc>
            </a:pPr>
            <a:r>
              <a:rPr lang="en-US" dirty="0"/>
              <a:t>There are no other allowed </a:t>
            </a:r>
            <a:r>
              <a:rPr lang="en-US" dirty="0" smtClean="0"/>
              <a:t>operations</a:t>
            </a:r>
          </a:p>
          <a:p>
            <a:pPr>
              <a:lnSpc>
                <a:spcPct val="100000"/>
              </a:lnSpc>
            </a:pPr>
            <a:r>
              <a:rPr lang="en-US" dirty="0" smtClean="0"/>
              <a:t>Example:</a:t>
            </a:r>
            <a:endParaRPr lang="en-US" dirty="0"/>
          </a:p>
        </p:txBody>
      </p:sp>
      <p:sp>
        <p:nvSpPr>
          <p:cNvPr id="4" name="Rectangle 3"/>
          <p:cNvSpPr>
            <a:spLocks noChangeArrowheads="1"/>
          </p:cNvSpPr>
          <p:nvPr/>
        </p:nvSpPr>
        <p:spPr bwMode="auto">
          <a:xfrm>
            <a:off x="623888" y="4769584"/>
            <a:ext cx="7834312"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 button = new Button("OK");</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button.Click +=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Console.WriteLine("Button clicked.");</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Events vs. Delegates</a:t>
            </a:r>
            <a:endParaRPr lang="bg-BG" dirty="0"/>
          </a:p>
        </p:txBody>
      </p:sp>
      <p:sp>
        <p:nvSpPr>
          <p:cNvPr id="486403" name="Rectangle 3"/>
          <p:cNvSpPr>
            <a:spLocks noGrp="1" noChangeArrowheads="1"/>
          </p:cNvSpPr>
          <p:nvPr>
            <p:ph type="body" idx="1"/>
          </p:nvPr>
        </p:nvSpPr>
        <p:spPr>
          <a:xfrm>
            <a:off x="323850" y="1125538"/>
            <a:ext cx="8496300" cy="5472112"/>
          </a:xfrm>
        </p:spPr>
        <p:txBody>
          <a:bodyPr/>
          <a:lstStyle/>
          <a:p>
            <a:pPr>
              <a:lnSpc>
                <a:spcPct val="90000"/>
              </a:lnSpc>
            </a:pPr>
            <a:r>
              <a:rPr lang="en-US" dirty="0">
                <a:solidFill>
                  <a:schemeClr val="accent5">
                    <a:lumMod val="20000"/>
                    <a:lumOff val="80000"/>
                  </a:schemeClr>
                </a:solidFill>
              </a:rPr>
              <a:t>Events</a:t>
            </a:r>
            <a:r>
              <a:rPr lang="en-US" dirty="0"/>
              <a:t> are not the same as</a:t>
            </a:r>
            <a:r>
              <a:rPr lang="bg-BG" dirty="0"/>
              <a:t> </a:t>
            </a:r>
            <a:r>
              <a:rPr lang="en-US" dirty="0"/>
              <a:t>member fields of type delegate</a:t>
            </a:r>
          </a:p>
          <a:p>
            <a:pPr>
              <a:lnSpc>
                <a:spcPct val="90000"/>
              </a:lnSpc>
            </a:pPr>
            <a:endParaRPr lang="en-US" dirty="0"/>
          </a:p>
          <a:p>
            <a:pPr>
              <a:lnSpc>
                <a:spcPct val="90000"/>
              </a:lnSpc>
            </a:pPr>
            <a:r>
              <a:rPr lang="en-US" dirty="0"/>
              <a:t>The event is processed by a </a:t>
            </a:r>
            <a:r>
              <a:rPr lang="en-US" dirty="0" smtClean="0"/>
              <a:t>delegate</a:t>
            </a:r>
            <a:endParaRPr lang="bg-BG" dirty="0"/>
          </a:p>
          <a:p>
            <a:pPr>
              <a:lnSpc>
                <a:spcPct val="90000"/>
              </a:lnSpc>
            </a:pPr>
            <a:r>
              <a:rPr lang="en-US" dirty="0"/>
              <a:t>Calling of an event can only be done</a:t>
            </a:r>
            <a:r>
              <a:rPr lang="bg-BG" dirty="0"/>
              <a:t> </a:t>
            </a:r>
            <a:r>
              <a:rPr lang="en-US" dirty="0"/>
              <a:t>in the class it is defined </a:t>
            </a:r>
            <a:r>
              <a:rPr lang="en-US" dirty="0" smtClean="0"/>
              <a:t>in</a:t>
            </a:r>
            <a:endParaRPr lang="en-US" dirty="0"/>
          </a:p>
        </p:txBody>
      </p:sp>
      <p:sp>
        <p:nvSpPr>
          <p:cNvPr id="486404" name="Rectangle 4"/>
          <p:cNvSpPr>
            <a:spLocks noChangeArrowheads="1"/>
          </p:cNvSpPr>
          <p:nvPr/>
        </p:nvSpPr>
        <p:spPr bwMode="auto">
          <a:xfrm>
            <a:off x="650510" y="2234215"/>
            <a:ext cx="323569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MyDelegate m;</a:t>
            </a:r>
          </a:p>
        </p:txBody>
      </p:sp>
      <p:sp>
        <p:nvSpPr>
          <p:cNvPr id="486405" name="Rectangle 5"/>
          <p:cNvSpPr>
            <a:spLocks noChangeArrowheads="1"/>
          </p:cNvSpPr>
          <p:nvPr/>
        </p:nvSpPr>
        <p:spPr bwMode="auto">
          <a:xfrm>
            <a:off x="4495800" y="2243740"/>
            <a:ext cx="3994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MyDelegate m;</a:t>
            </a:r>
          </a:p>
        </p:txBody>
      </p:sp>
      <p:sp>
        <p:nvSpPr>
          <p:cNvPr id="486406" name="Text Box 6"/>
          <p:cNvSpPr txBox="1">
            <a:spLocks noChangeArrowheads="1"/>
          </p:cNvSpPr>
          <p:nvPr/>
        </p:nvSpPr>
        <p:spPr bwMode="auto">
          <a:xfrm>
            <a:off x="3981450" y="2128838"/>
            <a:ext cx="407988" cy="579437"/>
          </a:xfrm>
          <a:prstGeom prst="rect">
            <a:avLst/>
          </a:prstGeom>
          <a:noFill/>
          <a:ln w="9525" algn="ctr">
            <a:noFill/>
            <a:miter lim="800000"/>
            <a:headEnd/>
            <a:tailEnd/>
          </a:ln>
          <a:effectLst/>
        </p:spPr>
        <p:txBody>
          <a:bodyPr wrap="none">
            <a:spAutoFit/>
          </a:bodyPr>
          <a:lstStyle/>
          <a:p>
            <a:pPr algn="ctr" eaLnBrk="1" hangingPunct="1">
              <a:lnSpc>
                <a:spcPct val="100000"/>
              </a:lnSpc>
            </a:pPr>
            <a:r>
              <a:rPr kumimoji="0" lang="bg-BG" sz="3200" dirty="0">
                <a:solidFill>
                  <a:schemeClr val="accent5">
                    <a:lumMod val="20000"/>
                    <a:lumOff val="80000"/>
                  </a:schemeClr>
                </a:solidFill>
                <a:effectLst/>
              </a:rPr>
              <a: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bg-BG" sz="3600" dirty="0" smtClean="0">
                <a:latin typeface="Consolas" pitchFamily="49" charset="0"/>
                <a:cs typeface="Consolas" pitchFamily="49" charset="0"/>
              </a:rPr>
              <a:t>System.EventHandler</a:t>
            </a:r>
            <a:r>
              <a:rPr lang="en-US" sz="3600" dirty="0" smtClean="0"/>
              <a:t> </a:t>
            </a:r>
            <a:r>
              <a:rPr lang="en-US" sz="3600" dirty="0"/>
              <a:t>Delegate</a:t>
            </a:r>
            <a:endParaRPr lang="bg-BG" sz="3600" dirty="0"/>
          </a:p>
        </p:txBody>
      </p:sp>
      <p:sp>
        <p:nvSpPr>
          <p:cNvPr id="502787" name="Rectangle 3"/>
          <p:cNvSpPr>
            <a:spLocks noGrp="1" noChangeArrowheads="1"/>
          </p:cNvSpPr>
          <p:nvPr>
            <p:ph type="body" idx="1"/>
          </p:nvPr>
        </p:nvSpPr>
        <p:spPr>
          <a:xfrm>
            <a:off x="228600" y="914400"/>
            <a:ext cx="8686800" cy="5638800"/>
          </a:xfrm>
        </p:spPr>
        <p:txBody>
          <a:bodyPr/>
          <a:lstStyle/>
          <a:p>
            <a:pPr>
              <a:lnSpc>
                <a:spcPct val="100000"/>
              </a:lnSpc>
            </a:pPr>
            <a:r>
              <a:rPr lang="en-US" dirty="0"/>
              <a:t>Defines a reference</a:t>
            </a:r>
            <a:r>
              <a:rPr lang="bg-BG" dirty="0"/>
              <a:t> </a:t>
            </a:r>
            <a:r>
              <a:rPr lang="en-US" dirty="0"/>
              <a:t>to a</a:t>
            </a:r>
            <a:r>
              <a:rPr lang="bg-BG" dirty="0"/>
              <a:t> </a:t>
            </a:r>
            <a:r>
              <a:rPr lang="en-US" dirty="0"/>
              <a:t>callback</a:t>
            </a:r>
            <a:r>
              <a:rPr lang="bg-BG" dirty="0"/>
              <a:t> </a:t>
            </a:r>
            <a:r>
              <a:rPr lang="en-US" dirty="0"/>
              <a:t>method</a:t>
            </a:r>
            <a:r>
              <a:rPr lang="bg-BG" dirty="0"/>
              <a:t>, </a:t>
            </a:r>
            <a:r>
              <a:rPr lang="en-US" dirty="0"/>
              <a:t>which</a:t>
            </a:r>
            <a:r>
              <a:rPr lang="bg-BG" dirty="0"/>
              <a:t> </a:t>
            </a:r>
            <a:r>
              <a:rPr lang="en-US" dirty="0"/>
              <a:t>handles events</a:t>
            </a:r>
          </a:p>
          <a:p>
            <a:pPr lvl="1">
              <a:lnSpc>
                <a:spcPct val="100000"/>
              </a:lnSpc>
            </a:pPr>
            <a:r>
              <a:rPr lang="en-US" dirty="0"/>
              <a:t>No additional information is </a:t>
            </a:r>
            <a:r>
              <a:rPr lang="en-US" dirty="0" smtClean="0"/>
              <a:t>sent</a:t>
            </a:r>
          </a:p>
          <a:p>
            <a:pPr marL="357188" lvl="1" indent="0">
              <a:lnSpc>
                <a:spcPct val="100000"/>
              </a:lnSpc>
              <a:buNone/>
            </a:pPr>
            <a:endParaRPr lang="bg-BG" dirty="0"/>
          </a:p>
          <a:p>
            <a:pPr>
              <a:lnSpc>
                <a:spcPct val="100000"/>
              </a:lnSpc>
              <a:spcBef>
                <a:spcPts val="2400"/>
              </a:spcBef>
            </a:pPr>
            <a:r>
              <a:rPr lang="en-US" dirty="0"/>
              <a:t>Used in many occasions internally in</a:t>
            </a:r>
            <a:r>
              <a:rPr lang="bg-BG" dirty="0"/>
              <a:t> .</a:t>
            </a:r>
            <a:r>
              <a:rPr lang="bg-BG" dirty="0" smtClean="0"/>
              <a:t>NET</a:t>
            </a:r>
            <a:endParaRPr lang="en-US" dirty="0" smtClean="0"/>
          </a:p>
          <a:p>
            <a:pPr lvl="1">
              <a:lnSpc>
                <a:spcPct val="100000"/>
              </a:lnSpc>
            </a:pPr>
            <a:r>
              <a:rPr lang="en-US" dirty="0" smtClean="0"/>
              <a:t>E.g. in ASP.NET and Windows Forms</a:t>
            </a:r>
            <a:endParaRPr lang="en-US" dirty="0">
              <a:latin typeface="Courier New" pitchFamily="49" charset="0"/>
            </a:endParaRPr>
          </a:p>
          <a:p>
            <a:pPr>
              <a:lnSpc>
                <a:spcPct val="100000"/>
              </a:lnSpc>
            </a:pPr>
            <a:r>
              <a:rPr lang="en-US" dirty="0"/>
              <a:t>The</a:t>
            </a:r>
            <a:r>
              <a:rPr lang="bg-BG" dirty="0"/>
              <a:t> </a:t>
            </a:r>
            <a:r>
              <a:rPr lang="en-US" noProof="1">
                <a:solidFill>
                  <a:schemeClr val="accent5">
                    <a:lumMod val="20000"/>
                    <a:lumOff val="80000"/>
                  </a:schemeClr>
                </a:solidFill>
                <a:latin typeface="Consolas" pitchFamily="49" charset="0"/>
                <a:cs typeface="Consolas" pitchFamily="49" charset="0"/>
              </a:rPr>
              <a:t>EventArgs</a:t>
            </a:r>
            <a:r>
              <a:rPr lang="bg-BG" dirty="0"/>
              <a:t> </a:t>
            </a:r>
            <a:r>
              <a:rPr lang="en-US" dirty="0"/>
              <a:t>class is </a:t>
            </a:r>
            <a:r>
              <a:rPr lang="en-US" dirty="0" smtClean="0"/>
              <a:t>base class </a:t>
            </a:r>
            <a:r>
              <a:rPr lang="en-US" dirty="0"/>
              <a:t>with no information </a:t>
            </a:r>
            <a:r>
              <a:rPr lang="en-US" dirty="0" smtClean="0"/>
              <a:t>about the event</a:t>
            </a:r>
            <a:endParaRPr lang="bg-BG" dirty="0"/>
          </a:p>
        </p:txBody>
      </p:sp>
      <p:sp>
        <p:nvSpPr>
          <p:cNvPr id="502788" name="Rectangle 4"/>
          <p:cNvSpPr>
            <a:spLocks noChangeArrowheads="1"/>
          </p:cNvSpPr>
          <p:nvPr/>
        </p:nvSpPr>
        <p:spPr bwMode="auto">
          <a:xfrm>
            <a:off x="612776" y="2667000"/>
            <a:ext cx="79216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delegate void EventHandler(</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Object sender,</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EventArgs</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bg-BG" sz="3600" dirty="0" smtClean="0">
                <a:latin typeface="Consolas" pitchFamily="49" charset="0"/>
                <a:cs typeface="Consolas" pitchFamily="49" charset="0"/>
              </a:rPr>
              <a:t>EventHandler</a:t>
            </a:r>
            <a:r>
              <a:rPr lang="en-US" sz="3600" dirty="0" smtClean="0"/>
              <a:t> – Example</a:t>
            </a:r>
            <a:endParaRPr lang="bg-BG" sz="3600" dirty="0"/>
          </a:p>
        </p:txBody>
      </p:sp>
      <p:sp>
        <p:nvSpPr>
          <p:cNvPr id="504835" name="Rectangle 3"/>
          <p:cNvSpPr>
            <a:spLocks noChangeArrowheads="1"/>
          </p:cNvSpPr>
          <p:nvPr/>
        </p:nvSpPr>
        <p:spPr bwMode="auto">
          <a:xfrm>
            <a:off x="528638" y="1168598"/>
            <a:ext cx="8158162"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Button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6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Click;</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GotFocus;</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event EventHandler TextChanged;</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ButtonTest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static void Button_Click(object sender,</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EventArgs eventArgs)</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Console.WriteLine("Call Button_Click() event");</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void Main()</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 button = new Button();</a:t>
            </a:r>
          </a:p>
          <a:p>
            <a:pPr marL="282575" indent="-282575" eaLnBrk="0" hangingPunct="0">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button.Click += Button_Click;</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8596" y="2643182"/>
            <a:ext cx="8229600" cy="685800"/>
          </a:xfrm>
        </p:spPr>
        <p:txBody>
          <a:bodyPr/>
          <a:lstStyle/>
          <a:p>
            <a:r>
              <a:rPr lang="en-US" dirty="0" smtClean="0"/>
              <a:t>Unsafe Code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smtClean="0"/>
              <a:t>Unsafe Code</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pPr>
            <a:r>
              <a:rPr lang="en-US" dirty="0" smtClean="0"/>
              <a:t>Use </a:t>
            </a:r>
            <a:r>
              <a:rPr lang="en-US" i="1" dirty="0" smtClean="0"/>
              <a:t>unsafe</a:t>
            </a:r>
            <a:r>
              <a:rPr lang="en-US" dirty="0" smtClean="0"/>
              <a:t> keyword to specify unsafe code block</a:t>
            </a:r>
          </a:p>
          <a:p>
            <a:pPr>
              <a:lnSpc>
                <a:spcPts val="4400"/>
              </a:lnSpc>
              <a:buNone/>
            </a:pPr>
            <a:endParaRPr lang="en-US" dirty="0" smtClean="0"/>
          </a:p>
          <a:p>
            <a:pPr>
              <a:lnSpc>
                <a:spcPts val="4400"/>
              </a:lnSpc>
            </a:pPr>
            <a:endParaRPr lang="en-US" dirty="0" smtClean="0"/>
          </a:p>
          <a:p>
            <a:pPr>
              <a:lnSpc>
                <a:spcPts val="4400"/>
              </a:lnSpc>
            </a:pPr>
            <a:endParaRPr lang="en-US" dirty="0" smtClean="0"/>
          </a:p>
          <a:p>
            <a:pPr>
              <a:lnSpc>
                <a:spcPts val="4400"/>
              </a:lnSpc>
            </a:pPr>
            <a:r>
              <a:rPr lang="en-US" dirty="0" smtClean="0"/>
              <a:t>Use </a:t>
            </a:r>
            <a:r>
              <a:rPr lang="en-US" i="1" dirty="0" smtClean="0"/>
              <a:t>unsafe</a:t>
            </a:r>
            <a:r>
              <a:rPr lang="en-US" dirty="0" smtClean="0"/>
              <a:t> keyword at the time of compilation</a:t>
            </a:r>
          </a:p>
          <a:p>
            <a:pPr lvl="1">
              <a:lnSpc>
                <a:spcPts val="4400"/>
              </a:lnSpc>
            </a:pPr>
            <a:r>
              <a:rPr lang="en-US" dirty="0" err="1" smtClean="0"/>
              <a:t>csc</a:t>
            </a:r>
            <a:r>
              <a:rPr lang="en-US" dirty="0" smtClean="0"/>
              <a:t> </a:t>
            </a:r>
            <a:r>
              <a:rPr lang="en-US" dirty="0" err="1" smtClean="0"/>
              <a:t>file.cs</a:t>
            </a:r>
            <a:r>
              <a:rPr lang="en-US" dirty="0" smtClean="0"/>
              <a:t> unsafe</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19</a:t>
            </a:fld>
            <a:endParaRPr lang="en-US" dirty="0"/>
          </a:p>
        </p:txBody>
      </p:sp>
      <p:sp>
        <p:nvSpPr>
          <p:cNvPr id="6" name="Rectangle 5"/>
          <p:cNvSpPr>
            <a:spLocks noChangeArrowheads="1"/>
          </p:cNvSpPr>
          <p:nvPr/>
        </p:nvSpPr>
        <p:spPr bwMode="auto">
          <a:xfrm>
            <a:off x="755650" y="2357430"/>
            <a:ext cx="7561263"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unsafe</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i;</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*p;</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 = &amp;i;</a:t>
            </a:r>
          </a:p>
          <a:p>
            <a:pPr>
              <a:buNone/>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1357290" y="2428868"/>
            <a:ext cx="6365910" cy="930340"/>
          </a:xfrm>
        </p:spPr>
        <p:txBody>
          <a:bodyPr/>
          <a:lstStyle/>
          <a:p>
            <a:pPr>
              <a:lnSpc>
                <a:spcPct val="100000"/>
              </a:lnSpc>
            </a:pPr>
            <a:r>
              <a:rPr lang="en-US" dirty="0" smtClean="0"/>
              <a:t>Delegates and Events</a:t>
            </a:r>
            <a:endParaRPr lang="bg-BG"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1285852" y="76200"/>
            <a:ext cx="7629548" cy="914400"/>
          </a:xfrm>
        </p:spPr>
        <p:txBody>
          <a:bodyPr/>
          <a:lstStyle/>
          <a:p>
            <a:r>
              <a:rPr lang="en-US" dirty="0" smtClean="0"/>
              <a:t>Code…</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ct val="100000"/>
              </a:lnSpc>
              <a:spcBef>
                <a:spcPts val="0"/>
              </a:spcBef>
              <a:spcAft>
                <a:spcPts val="0"/>
              </a:spcAft>
              <a:buNone/>
            </a:pPr>
            <a:r>
              <a:rPr lang="en-US" sz="2000" dirty="0" smtClean="0">
                <a:latin typeface="Courier New" pitchFamily="49" charset="0"/>
                <a:cs typeface="Courier New" pitchFamily="49" charset="0"/>
              </a:rPr>
              <a:t>Assembly a = </a:t>
            </a:r>
            <a:r>
              <a:rPr lang="en-US" sz="2000" dirty="0" err="1" smtClean="0">
                <a:latin typeface="Courier New" pitchFamily="49" charset="0"/>
                <a:cs typeface="Courier New" pitchFamily="49" charset="0"/>
              </a:rPr>
              <a:t>Assembly.LoadFrom</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Assembly_Path</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Type[] types = </a:t>
            </a:r>
            <a:r>
              <a:rPr lang="en-US" sz="2000" dirty="0" err="1" smtClean="0">
                <a:latin typeface="Courier New" pitchFamily="49" charset="0"/>
                <a:cs typeface="Courier New" pitchFamily="49" charset="0"/>
              </a:rPr>
              <a:t>a.GetTypes</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err="1" smtClean="0">
                <a:latin typeface="Courier New" pitchFamily="49" charset="0"/>
                <a:cs typeface="Courier New" pitchFamily="49" charset="0"/>
              </a:rPr>
              <a:t>foreach</a:t>
            </a:r>
            <a:r>
              <a:rPr lang="en-US" sz="2000" dirty="0" smtClean="0">
                <a:latin typeface="Courier New" pitchFamily="49" charset="0"/>
                <a:cs typeface="Courier New" pitchFamily="49" charset="0"/>
              </a:rPr>
              <a:t> (Type t in types)</a:t>
            </a:r>
          </a:p>
          <a:p>
            <a:pPr>
              <a:lnSpc>
                <a:spcPct val="100000"/>
              </a:lnSpc>
              <a:spcBef>
                <a:spcPts val="0"/>
              </a:spcBef>
              <a:spcAft>
                <a:spcPts val="0"/>
              </a:spcAft>
              <a:buNone/>
            </a:pP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Console.WriteLine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t.Name</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MethodInfo</a:t>
            </a:r>
            <a:r>
              <a:rPr lang="en-US" sz="2000" dirty="0" smtClean="0">
                <a:latin typeface="Courier New" pitchFamily="49" charset="0"/>
                <a:cs typeface="Courier New" pitchFamily="49" charset="0"/>
              </a:rPr>
              <a:t>[] mi = </a:t>
            </a:r>
            <a:r>
              <a:rPr lang="en-US" sz="2000" dirty="0" err="1" smtClean="0">
                <a:latin typeface="Courier New" pitchFamily="49" charset="0"/>
                <a:cs typeface="Courier New" pitchFamily="49" charset="0"/>
              </a:rPr>
              <a:t>t.GetMethods</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foreach</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MethodInfo</a:t>
            </a:r>
            <a:r>
              <a:rPr lang="en-US" sz="2000" dirty="0" smtClean="0">
                <a:latin typeface="Courier New" pitchFamily="49" charset="0"/>
                <a:cs typeface="Courier New" pitchFamily="49" charset="0"/>
              </a:rPr>
              <a:t> m in mi)</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Console.WriteLine</a:t>
            </a:r>
            <a:r>
              <a:rPr lang="en-US" sz="2000" dirty="0" smtClean="0">
                <a:latin typeface="Courier New" pitchFamily="49" charset="0"/>
                <a:cs typeface="Courier New" pitchFamily="49" charset="0"/>
              </a:rPr>
              <a:t>("- {0}",</a:t>
            </a:r>
            <a:r>
              <a:rPr lang="en-US" sz="2000" dirty="0" err="1" smtClean="0">
                <a:latin typeface="Courier New" pitchFamily="49" charset="0"/>
                <a:cs typeface="Courier New" pitchFamily="49" charset="0"/>
              </a:rPr>
              <a:t>m.Name</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ParameterInfo</a:t>
            </a:r>
            <a:r>
              <a:rPr lang="en-US" sz="2000" dirty="0" smtClean="0">
                <a:latin typeface="Courier New" pitchFamily="49" charset="0"/>
                <a:cs typeface="Courier New" pitchFamily="49" charset="0"/>
              </a:rPr>
              <a:t>[] pi = </a:t>
            </a:r>
            <a:r>
              <a:rPr lang="en-US" sz="2000" dirty="0" err="1" smtClean="0">
                <a:latin typeface="Courier New" pitchFamily="49" charset="0"/>
                <a:cs typeface="Courier New" pitchFamily="49" charset="0"/>
              </a:rPr>
              <a:t>m.GetParameters</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foreach</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ParameterInfo</a:t>
            </a:r>
            <a:r>
              <a:rPr lang="en-US" sz="2000" dirty="0" smtClean="0">
                <a:latin typeface="Courier New" pitchFamily="49" charset="0"/>
                <a:cs typeface="Courier New" pitchFamily="49" charset="0"/>
              </a:rPr>
              <a:t> p in pi)</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Console.WriteLine</a:t>
            </a:r>
            <a:r>
              <a:rPr lang="en-US" sz="2000" dirty="0" smtClean="0">
                <a:latin typeface="Courier New" pitchFamily="49" charset="0"/>
                <a:cs typeface="Courier New" pitchFamily="49" charset="0"/>
              </a:rPr>
              <a:t>("-- {0}", </a:t>
            </a:r>
            <a:r>
              <a:rPr lang="en-US" sz="2000" dirty="0" err="1" smtClean="0">
                <a:latin typeface="Courier New" pitchFamily="49" charset="0"/>
                <a:cs typeface="Courier New" pitchFamily="49" charset="0"/>
              </a:rPr>
              <a:t>p.ParameterType</a:t>
            </a:r>
            <a:r>
              <a:rPr lang="en-US" sz="2000" dirty="0" smtClean="0">
                <a:latin typeface="Courier New" pitchFamily="49" charset="0"/>
                <a:cs typeface="Courier New" pitchFamily="49" charset="0"/>
              </a:rPr>
              <a:t>);</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    }</a:t>
            </a:r>
          </a:p>
          <a:p>
            <a:pPr>
              <a:lnSpc>
                <a:spcPct val="100000"/>
              </a:lnSpc>
              <a:spcBef>
                <a:spcPts val="0"/>
              </a:spcBef>
              <a:spcAft>
                <a:spcPts val="0"/>
              </a:spcAft>
              <a:buNone/>
            </a:pPr>
            <a:r>
              <a:rPr lang="en-US" sz="2000" dirty="0" smtClean="0">
                <a:latin typeface="Courier New" pitchFamily="49" charset="0"/>
                <a:cs typeface="Courier New"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20</a:t>
            </a:fld>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smtClean="0"/>
              <a:t>Exceptions Handling</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print"/>
          <a:srcRect/>
          <a:stretch>
            <a:fillRect/>
          </a:stretch>
        </p:blipFill>
        <p:spPr bwMode="auto">
          <a:xfrm>
            <a:off x="2518784" y="3276600"/>
            <a:ext cx="4114800" cy="2895600"/>
          </a:xfrm>
          <a:prstGeom prst="roundRect">
            <a:avLst>
              <a:gd name="adj" fmla="val 5794"/>
            </a:avLst>
          </a:prstGeom>
          <a:noFill/>
          <a:ln>
            <a:solidFill>
              <a:schemeClr val="accent4">
                <a:lumMod val="50000"/>
                <a:alpha val="50000"/>
              </a:schemeClr>
            </a:solidFill>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are exceptions?	</a:t>
            </a:r>
            <a:endParaRPr lang="en-US" dirty="0"/>
          </a:p>
        </p:txBody>
      </p:sp>
      <p:sp>
        <p:nvSpPr>
          <p:cNvPr id="3" name="Subtitle 2"/>
          <p:cNvSpPr>
            <a:spLocks noGrp="1"/>
          </p:cNvSpPr>
          <p:nvPr>
            <p:ph type="subTitle" idx="1"/>
          </p:nvPr>
        </p:nvSpPr>
        <p:spPr/>
        <p:txBody>
          <a:bodyPr/>
          <a:lstStyle/>
          <a:p>
            <a:r>
              <a:rPr lang="en-US" dirty="0" smtClean="0"/>
              <a:t>An error at runtime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RunTime</a:t>
            </a:r>
            <a:r>
              <a:rPr lang="en-US" dirty="0" smtClean="0"/>
              <a:t> Errors</a:t>
            </a:r>
            <a:endParaRPr lang="en-US" dirty="0"/>
          </a:p>
        </p:txBody>
      </p:sp>
      <p:sp>
        <p:nvSpPr>
          <p:cNvPr id="3" name="Content Placeholder 2"/>
          <p:cNvSpPr>
            <a:spLocks noGrp="1"/>
          </p:cNvSpPr>
          <p:nvPr>
            <p:ph idx="1"/>
          </p:nvPr>
        </p:nvSpPr>
        <p:spPr/>
        <p:txBody>
          <a:bodyPr/>
          <a:lstStyle/>
          <a:p>
            <a:r>
              <a:rPr lang="en-US" dirty="0" smtClean="0"/>
              <a:t>Exception is a runtime error arises because of some abnormal conditions</a:t>
            </a:r>
          </a:p>
          <a:p>
            <a:r>
              <a:rPr lang="en-US" dirty="0" smtClean="0"/>
              <a:t>Such as – </a:t>
            </a:r>
          </a:p>
          <a:p>
            <a:pPr lvl="1"/>
            <a:r>
              <a:rPr lang="en-US" dirty="0" smtClean="0"/>
              <a:t>division of a number by Zero</a:t>
            </a:r>
          </a:p>
          <a:p>
            <a:pPr lvl="1"/>
            <a:r>
              <a:rPr lang="en-US" dirty="0" smtClean="0"/>
              <a:t>Passing a string to a variable that holds an integer value</a:t>
            </a:r>
          </a:p>
          <a:p>
            <a:pPr lvl="1"/>
            <a:r>
              <a:rPr lang="en-US" dirty="0" smtClean="0"/>
              <a:t>Accessing an array by invalid index</a:t>
            </a:r>
          </a:p>
          <a:p>
            <a:pPr lvl="1"/>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time errors</a:t>
            </a:r>
            <a:endParaRPr lang="en-US" dirty="0"/>
          </a:p>
        </p:txBody>
      </p:sp>
      <p:sp>
        <p:nvSpPr>
          <p:cNvPr id="3" name="Content Placeholder 2"/>
          <p:cNvSpPr>
            <a:spLocks noGrp="1"/>
          </p:cNvSpPr>
          <p:nvPr>
            <p:ph idx="1"/>
          </p:nvPr>
        </p:nvSpPr>
        <p:spPr/>
        <p:txBody>
          <a:bodyPr/>
          <a:lstStyle/>
          <a:p>
            <a:r>
              <a:rPr lang="en-US" dirty="0" smtClean="0"/>
              <a:t>As compile time errors- occurs during compilation of a program</a:t>
            </a:r>
          </a:p>
          <a:p>
            <a:r>
              <a:rPr lang="en-US" dirty="0" smtClean="0"/>
              <a:t>Can happen due to bad coding and incorrect syntax</a:t>
            </a:r>
          </a:p>
          <a:p>
            <a:r>
              <a:rPr lang="en-US" dirty="0" smtClean="0"/>
              <a:t>Can correct these errors after looking at the error message that compiler generates</a:t>
            </a:r>
          </a:p>
          <a:p>
            <a:r>
              <a:rPr lang="en-US" dirty="0" smtClean="0"/>
              <a:t>On other hand, runtime errors that occur during execution of a program</a:t>
            </a:r>
          </a:p>
          <a:p>
            <a:pPr lvl="2"/>
            <a:r>
              <a:rPr lang="en-US" dirty="0" smtClean="0"/>
              <a:t>To prevent such types of errors two aspects</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 Find out those parts of a program which can cause runtime errors</a:t>
            </a:r>
          </a:p>
          <a:p>
            <a:r>
              <a:rPr lang="en-US" dirty="0" smtClean="0"/>
              <a:t>2) How to handle those errors when they occur</a:t>
            </a:r>
          </a:p>
          <a:p>
            <a:pPr>
              <a:buNone/>
            </a:pPr>
            <a:endParaRPr lang="en-US" dirty="0" smtClean="0">
              <a:solidFill>
                <a:srgbClr val="E8FFC8"/>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dot net, every exception is an object of type </a:t>
            </a:r>
            <a:r>
              <a:rPr lang="en-US" dirty="0" err="1" smtClean="0"/>
              <a:t>System.Exception</a:t>
            </a:r>
            <a:r>
              <a:rPr lang="en-US" dirty="0" smtClean="0"/>
              <a:t> or of it’s subclass only</a:t>
            </a:r>
          </a:p>
          <a:p>
            <a:pPr lvl="1"/>
            <a:r>
              <a:rPr lang="en-US" dirty="0" smtClean="0"/>
              <a:t>Why an exception is an object?</a:t>
            </a:r>
          </a:p>
          <a:p>
            <a:pPr lvl="2"/>
            <a:r>
              <a:rPr lang="en-US" dirty="0" smtClean="0"/>
              <a:t>Purpose of exception handing is to resolve the error and let the program to continue from where it had a problem</a:t>
            </a:r>
          </a:p>
          <a:p>
            <a:pPr lvl="2"/>
            <a:r>
              <a:rPr lang="en-US" dirty="0" smtClean="0"/>
              <a:t>This we can do only if we get detailed information about error situation</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82575" lvl="2" indent="-282575">
              <a:buClr>
                <a:schemeClr val="accent5">
                  <a:lumMod val="40000"/>
                  <a:lumOff val="60000"/>
                </a:schemeClr>
              </a:buClr>
              <a:buSzPct val="70000"/>
              <a:buFont typeface="Wingdings 2" pitchFamily="18" charset="2"/>
              <a:buChar char=""/>
              <a:tabLst>
                <a:tab pos="282575" algn="l"/>
              </a:tabLst>
            </a:pPr>
            <a:r>
              <a:rPr lang="en-US" dirty="0" smtClean="0"/>
              <a:t>So exception as an object can encapsulate all the data which is required for properly handling an exception in the catch block</a:t>
            </a:r>
          </a:p>
          <a:p>
            <a:r>
              <a:rPr lang="en-US" sz="2800" dirty="0" smtClean="0"/>
              <a:t>Basically exception handling is done using </a:t>
            </a:r>
            <a:r>
              <a:rPr lang="en-US" sz="2800" dirty="0" smtClean="0">
                <a:solidFill>
                  <a:schemeClr val="tx1">
                    <a:lumMod val="75000"/>
                  </a:schemeClr>
                </a:solidFill>
              </a:rPr>
              <a:t>try</a:t>
            </a:r>
            <a:r>
              <a:rPr lang="en-US" sz="2800" dirty="0" smtClean="0"/>
              <a:t> and </a:t>
            </a:r>
            <a:r>
              <a:rPr lang="en-US" sz="2800" dirty="0" smtClean="0">
                <a:solidFill>
                  <a:schemeClr val="tx1">
                    <a:lumMod val="75000"/>
                  </a:schemeClr>
                </a:solidFill>
              </a:rPr>
              <a:t>catch</a:t>
            </a:r>
            <a:r>
              <a:rPr lang="en-US" sz="2800" dirty="0" smtClean="0"/>
              <a:t> block</a:t>
            </a:r>
          </a:p>
          <a:p>
            <a:pPr>
              <a:buNone/>
            </a:pPr>
            <a:endParaRPr lang="en-US" dirty="0" smtClean="0">
              <a:solidFill>
                <a:schemeClr val="tx1">
                  <a:lumMod val="75000"/>
                </a:schemeClr>
              </a:solidFill>
            </a:endParaRPr>
          </a:p>
          <a:p>
            <a:pPr>
              <a:buNone/>
            </a:pPr>
            <a:endParaRPr lang="en-US" dirty="0" smtClean="0"/>
          </a:p>
          <a:p>
            <a:endParaRPr lang="en-US" dirty="0" smtClean="0"/>
          </a:p>
          <a:p>
            <a:pPr>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3600" dirty="0" smtClean="0">
                <a:solidFill>
                  <a:srgbClr val="E8FFC8"/>
                </a:solidFill>
              </a:rPr>
              <a:t>Some of the Exception Classes</a:t>
            </a:r>
            <a:endParaRPr lang="en-US" sz="3600" dirty="0" smtClean="0">
              <a:solidFill>
                <a:schemeClr val="tx1">
                  <a:lumMod val="75000"/>
                </a:schemeClr>
              </a:solidFill>
            </a:endParaRPr>
          </a:p>
          <a:p>
            <a:r>
              <a:rPr lang="en-US" dirty="0" err="1" smtClean="0">
                <a:solidFill>
                  <a:schemeClr val="tx1">
                    <a:lumMod val="75000"/>
                  </a:schemeClr>
                </a:solidFill>
              </a:rPr>
              <a:t>DivideByZeroException</a:t>
            </a:r>
            <a:r>
              <a:rPr lang="en-US" dirty="0" smtClean="0">
                <a:solidFill>
                  <a:schemeClr val="tx1">
                    <a:lumMod val="75000"/>
                  </a:schemeClr>
                </a:solidFill>
              </a:rPr>
              <a:t>   </a:t>
            </a:r>
          </a:p>
          <a:p>
            <a:r>
              <a:rPr lang="en-US" dirty="0" err="1" smtClean="0">
                <a:solidFill>
                  <a:schemeClr val="tx1">
                    <a:lumMod val="75000"/>
                  </a:schemeClr>
                </a:solidFill>
              </a:rPr>
              <a:t>FormatException</a:t>
            </a:r>
            <a:endParaRPr lang="en-US" dirty="0" smtClean="0">
              <a:solidFill>
                <a:schemeClr val="tx1">
                  <a:lumMod val="75000"/>
                </a:schemeClr>
              </a:solidFill>
            </a:endParaRPr>
          </a:p>
          <a:p>
            <a:r>
              <a:rPr lang="en-US" dirty="0" err="1" smtClean="0">
                <a:solidFill>
                  <a:schemeClr val="tx1">
                    <a:lumMod val="75000"/>
                  </a:schemeClr>
                </a:solidFill>
              </a:rPr>
              <a:t>IndexOutOfRangeException</a:t>
            </a:r>
            <a:endParaRPr lang="en-US" dirty="0" smtClean="0">
              <a:solidFill>
                <a:schemeClr val="tx1">
                  <a:lumMod val="75000"/>
                </a:schemeClr>
              </a:solidFill>
            </a:endParaRPr>
          </a:p>
          <a:p>
            <a:r>
              <a:rPr lang="en-US" dirty="0" err="1" smtClean="0">
                <a:solidFill>
                  <a:schemeClr val="tx1">
                    <a:lumMod val="75000"/>
                  </a:schemeClr>
                </a:solidFill>
              </a:rPr>
              <a:t>NullReferenceException</a:t>
            </a:r>
            <a:endParaRPr lang="en-US" dirty="0" smtClean="0">
              <a:solidFill>
                <a:schemeClr val="tx1">
                  <a:lumMod val="75000"/>
                </a:schemeClr>
              </a:solidFill>
            </a:endParaRPr>
          </a:p>
          <a:p>
            <a:r>
              <a:rPr lang="en-US" dirty="0" err="1" smtClean="0">
                <a:solidFill>
                  <a:schemeClr val="tx1">
                    <a:lumMod val="75000"/>
                  </a:schemeClr>
                </a:solidFill>
              </a:rPr>
              <a:t>ArithmeticException</a:t>
            </a:r>
            <a:endParaRPr lang="en-US" dirty="0" smtClean="0">
              <a:solidFill>
                <a:schemeClr val="tx1">
                  <a:lumMod val="75000"/>
                </a:schemeClr>
              </a:solidFill>
            </a:endParaRPr>
          </a:p>
          <a:p>
            <a:pPr>
              <a:buNone/>
            </a:pPr>
            <a:endParaRPr lang="en-US" dirty="0" smtClean="0">
              <a:solidFill>
                <a:schemeClr val="tx1">
                  <a:lumMod val="75000"/>
                </a:schemeClr>
              </a:solidFill>
            </a:endParaRPr>
          </a:p>
          <a:p>
            <a:endParaRPr lang="en-US" dirty="0" smtClean="0">
              <a:solidFill>
                <a:schemeClr val="tx1">
                  <a:lumMod val="75000"/>
                </a:schemeClr>
              </a:solidFill>
            </a:endParaRP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try…catch… finally statements</a:t>
            </a:r>
            <a:endParaRPr lang="en-US" dirty="0"/>
          </a:p>
        </p:txBody>
      </p:sp>
      <p:sp>
        <p:nvSpPr>
          <p:cNvPr id="3" name="Content Placeholder 2"/>
          <p:cNvSpPr>
            <a:spLocks noGrp="1"/>
          </p:cNvSpPr>
          <p:nvPr>
            <p:ph idx="1"/>
          </p:nvPr>
        </p:nvSpPr>
        <p:spPr/>
        <p:txBody>
          <a:bodyPr/>
          <a:lstStyle/>
          <a:p>
            <a:r>
              <a:rPr lang="en-US" dirty="0" smtClean="0">
                <a:solidFill>
                  <a:schemeClr val="tx1"/>
                </a:solidFill>
              </a:rPr>
              <a:t>try</a:t>
            </a:r>
            <a:r>
              <a:rPr lang="en-US" dirty="0" smtClean="0"/>
              <a:t> block encloses those statements that can cause exception, </a:t>
            </a:r>
          </a:p>
          <a:p>
            <a:r>
              <a:rPr lang="en-US" dirty="0" smtClean="0"/>
              <a:t>whereas the </a:t>
            </a:r>
            <a:r>
              <a:rPr lang="en-US" dirty="0" smtClean="0">
                <a:solidFill>
                  <a:schemeClr val="tx1"/>
                </a:solidFill>
              </a:rPr>
              <a:t>catch</a:t>
            </a:r>
            <a:r>
              <a:rPr lang="en-US" dirty="0" smtClean="0"/>
              <a:t> block encloses the statements to handle the exception</a:t>
            </a:r>
          </a:p>
          <a:p>
            <a:r>
              <a:rPr lang="en-US" dirty="0" smtClean="0"/>
              <a:t>Multiple catch blocks can exist for a single </a:t>
            </a:r>
            <a:r>
              <a:rPr lang="en-US" dirty="0" smtClean="0">
                <a:solidFill>
                  <a:schemeClr val="tx1"/>
                </a:solidFill>
              </a:rPr>
              <a:t>try</a:t>
            </a:r>
            <a:r>
              <a:rPr lang="en-US" dirty="0" smtClean="0"/>
              <a:t> block</a:t>
            </a:r>
          </a:p>
          <a:p>
            <a:r>
              <a:rPr lang="en-US" dirty="0" smtClean="0"/>
              <a:t>All catch blocks are used to handle different types of exceptions raised inside the try block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Delegates?</a:t>
            </a:r>
            <a:endParaRPr lang="en-US" dirty="0"/>
          </a:p>
        </p:txBody>
      </p:sp>
      <p:sp>
        <p:nvSpPr>
          <p:cNvPr id="3" name="Content Placeholder 2"/>
          <p:cNvSpPr>
            <a:spLocks noGrp="1"/>
          </p:cNvSpPr>
          <p:nvPr>
            <p:ph idx="1"/>
          </p:nvPr>
        </p:nvSpPr>
        <p:spPr/>
        <p:txBody>
          <a:bodyPr/>
          <a:lstStyle/>
          <a:p>
            <a:r>
              <a:rPr lang="en-US" b="0" dirty="0" smtClean="0"/>
              <a:t>C# delegates are similar to pointers to functions, in C or C++. </a:t>
            </a:r>
          </a:p>
          <a:p>
            <a:r>
              <a:rPr lang="en-US" b="0" dirty="0" smtClean="0"/>
              <a:t>A </a:t>
            </a:r>
            <a:r>
              <a:rPr lang="en-US" dirty="0" smtClean="0"/>
              <a:t>delegate</a:t>
            </a:r>
            <a:r>
              <a:rPr lang="en-US" b="0" dirty="0" smtClean="0"/>
              <a:t> is a reference type variable that holds the reference to a method. The reference can be changed at runtime.</a:t>
            </a:r>
          </a:p>
          <a:p>
            <a:r>
              <a:rPr lang="en-US" b="0" dirty="0" smtClean="0"/>
              <a:t>The delegate object can be passed to code which can call the referenced method, without having to know at compile time which method will be invoked.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type="body" idx="1"/>
          </p:nvPr>
        </p:nvSpPr>
        <p:spPr/>
        <p:txBody>
          <a:bodyPr/>
          <a:lstStyle/>
          <a:p>
            <a:pPr>
              <a:spcBef>
                <a:spcPts val="1200"/>
              </a:spcBef>
            </a:pPr>
            <a:r>
              <a:rPr lang="en-US" dirty="0"/>
              <a:t>In C# the exceptions can be handled by the</a:t>
            </a:r>
            <a:r>
              <a:rPr lang="en-US" dirty="0">
                <a:solidFill>
                  <a:schemeClr val="tx2"/>
                </a:solidFill>
                <a:effectLst>
                  <a:outerShdw blurRad="38100" dist="38100" dir="2700000" algn="tl">
                    <a:srgbClr val="000000"/>
                  </a:outerShdw>
                </a:effectLst>
              </a:rPr>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try-catch-finally</a:t>
            </a:r>
            <a:r>
              <a:rPr lang="en-US" dirty="0"/>
              <a:t> </a:t>
            </a:r>
            <a:r>
              <a:rPr lang="en-US" dirty="0" smtClean="0"/>
              <a:t>construction</a:t>
            </a: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r>
              <a:rPr lang="ru-RU"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531460" name="Rectangle 4"/>
          <p:cNvSpPr>
            <a:spLocks noChangeArrowheads="1"/>
          </p:cNvSpPr>
          <p:nvPr/>
        </p:nvSpPr>
        <p:spPr bwMode="auto">
          <a:xfrm>
            <a:off x="685800" y="2369165"/>
            <a:ext cx="7696200"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(SomeException)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srcRect t="5000" b="5000"/>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30</a:t>
            </a:fld>
            <a:endParaRPr lang="en-US" dirty="0"/>
          </a:p>
        </p:txBody>
      </p:sp>
    </p:spTree>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a:t>
            </a:r>
            <a:endParaRPr lang="en-US" dirty="0"/>
          </a:p>
        </p:txBody>
      </p:sp>
      <p:sp>
        <p:nvSpPr>
          <p:cNvPr id="3" name="Content Placeholder 2"/>
          <p:cNvSpPr>
            <a:spLocks noGrp="1"/>
          </p:cNvSpPr>
          <p:nvPr>
            <p:ph idx="1"/>
          </p:nvPr>
        </p:nvSpPr>
        <p:spPr/>
        <p:txBody>
          <a:bodyPr/>
          <a:lstStyle/>
          <a:p>
            <a:r>
              <a:rPr lang="en-US" dirty="0" smtClean="0"/>
              <a:t>The statements enclosed in finally block are always executed, irrespective of the fact that whether n exception is occurs or not.</a:t>
            </a:r>
          </a:p>
          <a:p>
            <a:r>
              <a:rPr lang="en-US" dirty="0" smtClean="0"/>
              <a:t>Only </a:t>
            </a:r>
            <a:r>
              <a:rPr lang="en-US" dirty="0" smtClean="0">
                <a:solidFill>
                  <a:schemeClr val="tx1"/>
                </a:solidFill>
              </a:rPr>
              <a:t>one finally block </a:t>
            </a:r>
            <a:r>
              <a:rPr lang="en-US" dirty="0" smtClean="0"/>
              <a:t>for a try block</a:t>
            </a:r>
          </a:p>
          <a:p>
            <a:endParaRPr lang="en-US" dirty="0" smtClean="0"/>
          </a:p>
          <a:p>
            <a:r>
              <a:rPr lang="en-US" dirty="0" smtClean="0"/>
              <a:t>If any exception occurs in try block, program control transfer to catch and then finally</a:t>
            </a:r>
          </a:p>
          <a:p>
            <a:r>
              <a:rPr lang="en-US" dirty="0" smtClean="0"/>
              <a:t>If no exception occurs inside try block, the program control is transferred to finally block.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533508" name="Rectangle 4"/>
          <p:cNvSpPr>
            <a:spLocks noChangeArrowheads="1"/>
          </p:cNvSpPr>
          <p:nvPr/>
        </p:nvSpPr>
        <p:spPr bwMode="auto">
          <a:xfrm>
            <a:off x="623888" y="1101725"/>
            <a:ext cx="7910512" cy="53699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32</a:t>
            </a:fld>
            <a:endParaRPr lang="en-US" dirty="0"/>
          </a:p>
        </p:txBody>
      </p:sp>
      <p:pic>
        <p:nvPicPr>
          <p:cNvPr id="83970" name="Picture 2" descr="http://tomateotra.files.wordpress.com/2007/04/explosion-22.jpg"/>
          <p:cNvPicPr>
            <a:picLocks noChangeAspect="1" noChangeArrowheads="1"/>
          </p:cNvPicPr>
          <p:nvPr/>
        </p:nvPicPr>
        <p:blipFill>
          <a:blip r:embed="rId2" cstate="print">
            <a:lum bright="20000" contrast="20000"/>
          </a:blip>
          <a:srcRect/>
          <a:stretch>
            <a:fillRect/>
          </a:stretch>
        </p:blipFill>
        <p:spPr bwMode="auto">
          <a:xfrm>
            <a:off x="7086600" y="990600"/>
            <a:ext cx="1573818" cy="1499044"/>
          </a:xfrm>
          <a:prstGeom prst="roundRect">
            <a:avLst>
              <a:gd name="adj" fmla="val 8594"/>
            </a:avLst>
          </a:prstGeom>
          <a:solidFill>
            <a:srgbClr val="FFFFFF">
              <a:shade val="85000"/>
            </a:srgbClr>
          </a:solidFill>
          <a:ln>
            <a:solidFill>
              <a:schemeClr val="accent3">
                <a:lumMod val="75000"/>
              </a:schemeClr>
            </a:solid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type="body" idx="1"/>
          </p:nvPr>
        </p:nvSpPr>
        <p:spPr>
          <a:xfrm>
            <a:off x="228600" y="1143000"/>
            <a:ext cx="8686800" cy="5562600"/>
          </a:xfrm>
        </p:spPr>
        <p:txBody>
          <a:bodyPr/>
          <a:lstStyle/>
          <a:p>
            <a:pPr>
              <a:lnSpc>
                <a:spcPts val="3600"/>
              </a:lnSpc>
            </a:pPr>
            <a:r>
              <a:rPr lang="en-US" sz="3000" dirty="0" smtClean="0"/>
              <a:t>Exceptions </a:t>
            </a:r>
            <a:r>
              <a:rPr lang="en-US" sz="3000" dirty="0"/>
              <a:t>in</a:t>
            </a:r>
            <a:r>
              <a:rPr lang="ru-RU" sz="3000" dirty="0"/>
              <a:t> .NET </a:t>
            </a:r>
            <a:r>
              <a:rPr lang="en-US" sz="3000" dirty="0"/>
              <a:t>are objects</a:t>
            </a:r>
            <a:endParaRPr lang="ru-RU" sz="3000" dirty="0"/>
          </a:p>
          <a:p>
            <a:pPr>
              <a:lnSpc>
                <a:spcPts val="3600"/>
              </a:lnSpc>
            </a:pPr>
            <a:r>
              <a:rPr lang="en-US" sz="3000" dirty="0"/>
              <a:t>The</a:t>
            </a:r>
            <a:r>
              <a:rPr lang="ru-RU" sz="3000" dirty="0"/>
              <a:t> </a:t>
            </a:r>
            <a:r>
              <a:rPr lang="ru-RU" sz="3000" dirty="0">
                <a:solidFill>
                  <a:schemeClr val="accent5">
                    <a:lumMod val="20000"/>
                    <a:lumOff val="80000"/>
                  </a:schemeClr>
                </a:solidFill>
                <a:latin typeface="Consolas" pitchFamily="49" charset="0"/>
                <a:cs typeface="Consolas" pitchFamily="49" charset="0"/>
              </a:rPr>
              <a:t>System.Exception</a:t>
            </a:r>
            <a:r>
              <a:rPr lang="ru-RU" sz="3000" dirty="0"/>
              <a:t> </a:t>
            </a:r>
            <a:r>
              <a:rPr lang="en-US" sz="3000" dirty="0"/>
              <a:t>class is base for all exceptions in CLR</a:t>
            </a:r>
            <a:endParaRPr lang="ru-RU" sz="3000" dirty="0"/>
          </a:p>
          <a:p>
            <a:pPr lvl="1">
              <a:lnSpc>
                <a:spcPts val="3600"/>
              </a:lnSpc>
            </a:pPr>
            <a:r>
              <a:rPr lang="en-US" sz="2800" dirty="0"/>
              <a:t>Contains information for the cause of the error or </a:t>
            </a:r>
            <a:r>
              <a:rPr lang="en-US" sz="2800" dirty="0" smtClean="0"/>
              <a:t>the unusual </a:t>
            </a:r>
            <a:r>
              <a:rPr lang="en-US" sz="2800" dirty="0"/>
              <a:t>situation</a:t>
            </a:r>
            <a:endParaRPr lang="ru-RU" sz="2800" dirty="0"/>
          </a:p>
          <a:p>
            <a:pPr lvl="2">
              <a:lnSpc>
                <a:spcPts val="3600"/>
              </a:lnSpc>
            </a:pPr>
            <a:r>
              <a:rPr lang="ru-RU" sz="2600" dirty="0">
                <a:solidFill>
                  <a:schemeClr val="accent5">
                    <a:lumMod val="20000"/>
                    <a:lumOff val="80000"/>
                  </a:schemeClr>
                </a:solidFill>
                <a:latin typeface="Consolas" pitchFamily="49" charset="0"/>
                <a:cs typeface="Consolas" pitchFamily="49" charset="0"/>
              </a:rPr>
              <a:t>Message</a:t>
            </a:r>
            <a:r>
              <a:rPr lang="ru-RU" sz="2600" dirty="0"/>
              <a:t> – </a:t>
            </a:r>
            <a:r>
              <a:rPr lang="en-US" sz="2600" dirty="0"/>
              <a:t>text description of the exception</a:t>
            </a:r>
            <a:endParaRPr lang="ru-RU" sz="2600" dirty="0"/>
          </a:p>
          <a:p>
            <a:pPr lvl="2">
              <a:lnSpc>
                <a:spcPts val="3600"/>
              </a:lnSpc>
            </a:pPr>
            <a:r>
              <a:rPr lang="ru-RU" sz="2600" dirty="0">
                <a:solidFill>
                  <a:schemeClr val="accent5">
                    <a:lumMod val="20000"/>
                    <a:lumOff val="80000"/>
                  </a:schemeClr>
                </a:solidFill>
                <a:latin typeface="Consolas" pitchFamily="49" charset="0"/>
                <a:cs typeface="Consolas" pitchFamily="49" charset="0"/>
              </a:rPr>
              <a:t>StackTrace</a:t>
            </a:r>
            <a:r>
              <a:rPr lang="ru-RU" sz="2600" dirty="0"/>
              <a:t> </a:t>
            </a:r>
            <a:r>
              <a:rPr lang="ru-RU" sz="2600" dirty="0" smtClean="0"/>
              <a:t>–</a:t>
            </a:r>
            <a:r>
              <a:rPr lang="en-US" sz="2600" dirty="0" smtClean="0"/>
              <a:t> the snapshot of the stack at </a:t>
            </a:r>
            <a:r>
              <a:rPr lang="en-US" sz="2600" dirty="0"/>
              <a:t>the moment of exception </a:t>
            </a:r>
            <a:r>
              <a:rPr lang="en-US" sz="2600" dirty="0" smtClean="0"/>
              <a:t>throwing</a:t>
            </a:r>
            <a:endParaRPr lang="ru-RU" sz="26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33</a:t>
            </a:fld>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543748" name="Rectangle 4"/>
          <p:cNvSpPr>
            <a:spLocks noChangeArrowheads="1"/>
          </p:cNvSpPr>
          <p:nvPr/>
        </p:nvSpPr>
        <p:spPr bwMode="auto">
          <a:xfrm>
            <a:off x="539750" y="1044744"/>
            <a:ext cx="8064500" cy="54322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ExceptionsTest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"an invalid number";</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60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 fe)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Console.Error.WriteLine("Exception caught: {0}\n{1}",</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fe.Message, fe.StackTrace);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34</a:t>
            </a:fld>
            <a:endParaRPr lang="en-US" dirty="0"/>
          </a:p>
        </p:txBody>
      </p:sp>
      <p:pic>
        <p:nvPicPr>
          <p:cNvPr id="81922" name="Picture 2" descr="http://alieneyes.files.wordpress.com/2008/04/explosion.jpg"/>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6553200" y="1171576"/>
            <a:ext cx="1952624" cy="1800224"/>
          </a:xfrm>
          <a:prstGeom prst="rect">
            <a:avLst/>
          </a:prstGeom>
          <a:noFill/>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type="body" idx="1"/>
          </p:nvPr>
        </p:nvSpPr>
        <p:spPr>
          <a:noFill/>
          <a:ln/>
          <a:effectLst>
            <a:outerShdw dist="17961" dir="2700000" algn="ctr" rotWithShape="0">
              <a:schemeClr val="bg2"/>
            </a:outerShdw>
          </a:effectLst>
        </p:spPr>
        <p:txBody>
          <a:bodyPr/>
          <a:lstStyle/>
          <a:p>
            <a:pPr>
              <a:spcBef>
                <a:spcPct val="25000"/>
              </a:spcBef>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spcBef>
                <a:spcPct val="25000"/>
              </a:spcBef>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45796" name="Rectangle 4"/>
          <p:cNvSpPr>
            <a:spLocks noChangeArrowheads="1"/>
          </p:cNvSpPr>
          <p:nvPr/>
        </p:nvSpPr>
        <p:spPr bwMode="auto">
          <a:xfrm>
            <a:off x="609601" y="3430756"/>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35</a:t>
            </a:fld>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type="body" idx="1"/>
          </p:nvPr>
        </p:nvSpPr>
        <p:spPr>
          <a:noFill/>
          <a:ln/>
          <a:effectLst>
            <a:outerShdw dist="17961" dir="2700000" algn="ctr" rotWithShape="0">
              <a:schemeClr val="bg2"/>
            </a:outerShdw>
          </a:effectLst>
        </p:spPr>
        <p:txBody>
          <a:bodyPr/>
          <a:lstStyle/>
          <a:p>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547844" name="Rectangle 4"/>
          <p:cNvSpPr>
            <a:spLocks noChangeArrowheads="1"/>
          </p:cNvSpPr>
          <p:nvPr/>
        </p:nvSpPr>
        <p:spPr bwMode="auto">
          <a:xfrm>
            <a:off x="627063" y="3429000"/>
            <a:ext cx="7907338" cy="155427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print"/>
          <a:srcRect/>
          <a:stretch>
            <a:fillRect/>
          </a:stretch>
        </p:blipFill>
        <p:spPr bwMode="auto">
          <a:xfrm>
            <a:off x="1981200" y="5295900"/>
            <a:ext cx="5238750" cy="1181100"/>
          </a:xfrm>
          <a:prstGeom prst="rect">
            <a:avLst/>
          </a:prstGeom>
          <a:noFill/>
          <a:ln w="9525">
            <a:noFill/>
            <a:miter lim="800000"/>
            <a:headEnd/>
            <a:tailEnd/>
          </a:ln>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36</a:t>
            </a:fld>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body" idx="1"/>
          </p:nvPr>
        </p:nvSpPr>
        <p:spPr>
          <a:xfrm>
            <a:off x="323850" y="1196975"/>
            <a:ext cx="8496300" cy="5329238"/>
          </a:xfrm>
        </p:spPr>
        <p:txBody>
          <a:bodyPr/>
          <a:lstStyle/>
          <a:p>
            <a:r>
              <a:rPr lang="en-US" dirty="0"/>
              <a:t>Exceptions </a:t>
            </a:r>
            <a:r>
              <a:rPr lang="en-US" dirty="0" smtClean="0"/>
              <a:t>in .NET Framework are organized </a:t>
            </a:r>
            <a:r>
              <a:rPr lang="en-US" smtClean="0"/>
              <a:t>in a </a:t>
            </a:r>
            <a:r>
              <a:rPr lang="en-US" dirty="0" smtClean="0"/>
              <a:t>hierarchy</a:t>
            </a:r>
            <a:endParaRPr lang="en-US" dirty="0"/>
          </a:p>
        </p:txBody>
      </p:sp>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pic>
        <p:nvPicPr>
          <p:cNvPr id="549892" name="Picture 4" descr="Exceptions-Hierarchy"/>
          <p:cNvPicPr>
            <a:picLocks noChangeAspect="1" noChangeArrowheads="1"/>
          </p:cNvPicPr>
          <p:nvPr/>
        </p:nvPicPr>
        <p:blipFill>
          <a:blip r:embed="rId3" cstate="print"/>
          <a:srcRect l="-2039" t="-4600" r="-1981" b="-4447"/>
          <a:stretch>
            <a:fillRect/>
          </a:stretch>
        </p:blipFill>
        <p:spPr bwMode="auto">
          <a:xfrm>
            <a:off x="452176" y="2421653"/>
            <a:ext cx="8259745" cy="4009292"/>
          </a:xfrm>
          <a:prstGeom prst="roundRect">
            <a:avLst>
              <a:gd name="adj" fmla="val 2737"/>
            </a:avLst>
          </a:prstGeom>
          <a:solidFill>
            <a:schemeClr val="accent5">
              <a:lumMod val="20000"/>
              <a:lumOff val="80000"/>
            </a:schemeClr>
          </a:solidFill>
          <a:ln w="3175" algn="ctr">
            <a:noFill/>
            <a:miter lim="800000"/>
            <a:headEnd/>
            <a:tailEnd/>
          </a:ln>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37</a:t>
            </a:fld>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type="body" idx="1"/>
          </p:nvPr>
        </p:nvSpPr>
        <p:spPr>
          <a:xfrm>
            <a:off x="228600" y="1066800"/>
            <a:ext cx="8686800" cy="5387975"/>
          </a:xfrm>
        </p:spPr>
        <p:txBody>
          <a:bodyPr/>
          <a:lstStyle/>
          <a:p>
            <a:r>
              <a:rPr lang="en-US" sz="2800" dirty="0"/>
              <a:t>All </a:t>
            </a:r>
            <a:r>
              <a:rPr lang="en-US" sz="2800" dirty="0" smtClean="0"/>
              <a:t>.NET exceptions inherit from </a:t>
            </a:r>
            <a:r>
              <a:rPr lang="en-US" sz="2800" noProof="1" smtClean="0">
                <a:solidFill>
                  <a:schemeClr val="accent5">
                    <a:lumMod val="20000"/>
                    <a:lumOff val="80000"/>
                  </a:schemeClr>
                </a:solidFill>
                <a:latin typeface="Consolas" pitchFamily="49" charset="0"/>
                <a:cs typeface="Consolas" pitchFamily="49" charset="0"/>
              </a:rPr>
              <a:t>System.Exception</a:t>
            </a:r>
          </a:p>
          <a:p>
            <a:r>
              <a:rPr lang="en-US" sz="2800" dirty="0" smtClean="0"/>
              <a:t>The </a:t>
            </a:r>
            <a:r>
              <a:rPr lang="en-US" sz="2800" dirty="0"/>
              <a:t>system exceptions </a:t>
            </a:r>
            <a:r>
              <a:rPr lang="en-US" sz="2800" dirty="0" smtClean="0"/>
              <a:t>inherit from </a:t>
            </a:r>
            <a:r>
              <a:rPr lang="en-US" sz="2800" noProof="1" smtClean="0">
                <a:solidFill>
                  <a:schemeClr val="accent5">
                    <a:lumMod val="20000"/>
                    <a:lumOff val="80000"/>
                  </a:schemeClr>
                </a:solidFill>
                <a:latin typeface="Consolas" pitchFamily="49" charset="0"/>
                <a:cs typeface="Consolas" pitchFamily="49" charset="0"/>
              </a:rPr>
              <a:t>System.SystemException</a:t>
            </a:r>
            <a:r>
              <a:rPr lang="en-US" sz="2800" dirty="0" smtClean="0"/>
              <a:t>, e.g.</a:t>
            </a:r>
            <a:endParaRPr lang="bg-BG" sz="2800" dirty="0"/>
          </a:p>
          <a:p>
            <a:pPr lvl="1"/>
            <a:r>
              <a:rPr lang="en-US" sz="2600" noProof="1" smtClean="0">
                <a:solidFill>
                  <a:schemeClr val="accent5">
                    <a:lumMod val="20000"/>
                    <a:lumOff val="80000"/>
                  </a:schemeClr>
                </a:solidFill>
                <a:latin typeface="Consolas" pitchFamily="49" charset="0"/>
                <a:cs typeface="Consolas" pitchFamily="49" charset="0"/>
              </a:rPr>
              <a:t>System.ArgumentException</a:t>
            </a:r>
          </a:p>
          <a:p>
            <a:pPr lvl="1"/>
            <a:r>
              <a:rPr lang="en-US" sz="2600" noProof="1" smtClean="0">
                <a:solidFill>
                  <a:schemeClr val="accent5">
                    <a:lumMod val="20000"/>
                    <a:lumOff val="80000"/>
                  </a:schemeClr>
                </a:solidFill>
                <a:latin typeface="Consolas" pitchFamily="49" charset="0"/>
                <a:cs typeface="Consolas" pitchFamily="49" charset="0"/>
              </a:rPr>
              <a:t>System.NullReferenceException</a:t>
            </a:r>
          </a:p>
          <a:p>
            <a:pPr lvl="1"/>
            <a:r>
              <a:rPr lang="en-US" sz="2600" noProof="1" smtClean="0">
                <a:solidFill>
                  <a:schemeClr val="accent5">
                    <a:lumMod val="20000"/>
                    <a:lumOff val="80000"/>
                  </a:schemeClr>
                </a:solidFill>
                <a:latin typeface="Consolas" pitchFamily="49" charset="0"/>
                <a:cs typeface="Consolas" pitchFamily="49" charset="0"/>
              </a:rPr>
              <a:t>System.OutOfMemoryException</a:t>
            </a:r>
          </a:p>
          <a:p>
            <a:pPr lvl="1"/>
            <a:r>
              <a:rPr lang="en-US" sz="2600" noProof="1" smtClean="0">
                <a:solidFill>
                  <a:schemeClr val="accent5">
                    <a:lumMod val="20000"/>
                    <a:lumOff val="80000"/>
                  </a:schemeClr>
                </a:solidFill>
                <a:latin typeface="Consolas" pitchFamily="49" charset="0"/>
                <a:cs typeface="Consolas" pitchFamily="49" charset="0"/>
              </a:rPr>
              <a:t>System.StackOverflowException</a:t>
            </a:r>
          </a:p>
          <a:p>
            <a:r>
              <a:rPr lang="en-US" sz="2800" dirty="0" smtClean="0"/>
              <a:t>User-defined exceptions should </a:t>
            </a:r>
            <a:r>
              <a:rPr lang="en-US" sz="2800" dirty="0"/>
              <a:t>inherit </a:t>
            </a:r>
            <a:r>
              <a:rPr lang="en-US" sz="2800" dirty="0" smtClean="0"/>
              <a:t>from </a:t>
            </a:r>
            <a:r>
              <a:rPr lang="en-US" sz="2800" noProof="1" smtClean="0">
                <a:solidFill>
                  <a:schemeClr val="accent5">
                    <a:lumMod val="20000"/>
                    <a:lumOff val="80000"/>
                  </a:schemeClr>
                </a:solidFill>
                <a:latin typeface="Consolas" pitchFamily="49" charset="0"/>
                <a:cs typeface="Consolas" pitchFamily="49" charset="0"/>
              </a:rPr>
              <a:t>System.ApplicationException</a:t>
            </a:r>
            <a:endParaRPr lang="bg-BG" sz="2800" dirty="0">
              <a:solidFill>
                <a:schemeClr val="accent5">
                  <a:lumMod val="20000"/>
                  <a:lumOff val="80000"/>
                </a:schemeClr>
              </a:solidFill>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type="body" idx="1"/>
          </p:nvPr>
        </p:nvSpPr>
        <p:spPr>
          <a:xfrm>
            <a:off x="323850" y="1123950"/>
            <a:ext cx="8496300" cy="5329238"/>
          </a:xfrm>
        </p:spPr>
        <p:txBody>
          <a:bodyPr/>
          <a:lstStyle/>
          <a:p>
            <a:pPr>
              <a:spcBef>
                <a:spcPct val="20000"/>
              </a:spcBef>
            </a:pPr>
            <a:r>
              <a:rPr lang="en-US" sz="2800" dirty="0"/>
              <a:t>When </a:t>
            </a:r>
            <a:r>
              <a:rPr lang="en-US" sz="2800" dirty="0" smtClean="0"/>
              <a:t>catching an </a:t>
            </a:r>
            <a:r>
              <a:rPr lang="en-US" sz="2800" dirty="0"/>
              <a:t>exception of a particular class, </a:t>
            </a:r>
            <a:r>
              <a:rPr lang="en-US" sz="2800" dirty="0" smtClean="0"/>
              <a:t>all </a:t>
            </a:r>
            <a:r>
              <a:rPr lang="en-US" sz="2800" dirty="0"/>
              <a:t>its inheritors </a:t>
            </a:r>
            <a:r>
              <a:rPr lang="en-US" sz="2800" dirty="0" smtClean="0"/>
              <a:t>(child </a:t>
            </a:r>
            <a:r>
              <a:rPr lang="en-US" sz="2800" dirty="0"/>
              <a:t>exceptions) </a:t>
            </a:r>
            <a:r>
              <a:rPr lang="en-US" sz="2800" dirty="0" smtClean="0"/>
              <a:t>are caught too</a:t>
            </a:r>
            <a:endParaRPr lang="en-US" sz="2800" dirty="0"/>
          </a:p>
          <a:p>
            <a:pPr>
              <a:spcBef>
                <a:spcPct val="20000"/>
              </a:spcBef>
            </a:pPr>
            <a:r>
              <a:rPr lang="en-US" sz="2800" dirty="0" smtClean="0"/>
              <a:t>Example:</a:t>
            </a:r>
            <a:endParaRPr lang="en-US" sz="28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ts val="0"/>
              </a:spcBef>
              <a:buFontTx/>
              <a:buNone/>
            </a:pPr>
            <a:r>
              <a:rPr lang="bg-BG" sz="2600" dirty="0"/>
              <a:t>	</a:t>
            </a:r>
            <a:r>
              <a:rPr lang="en-US" sz="2600" dirty="0"/>
              <a:t>Handles</a:t>
            </a:r>
            <a:r>
              <a:rPr lang="bg-BG" sz="2600" dirty="0"/>
              <a:t> </a:t>
            </a:r>
            <a:r>
              <a:rPr lang="en-US" sz="2600" noProof="1" smtClean="0">
                <a:solidFill>
                  <a:schemeClr val="accent5">
                    <a:lumMod val="20000"/>
                    <a:lumOff val="80000"/>
                  </a:schemeClr>
                </a:solidFill>
                <a:latin typeface="Consolas" pitchFamily="49" charset="0"/>
                <a:cs typeface="Consolas" pitchFamily="49" charset="0"/>
              </a:rPr>
              <a:t>ArithmeticException</a:t>
            </a:r>
            <a:r>
              <a:rPr lang="bg-BG" sz="2600" dirty="0" smtClean="0"/>
              <a:t> </a:t>
            </a:r>
            <a:r>
              <a:rPr lang="en-US" sz="2600" dirty="0"/>
              <a:t>and</a:t>
            </a:r>
            <a:r>
              <a:rPr lang="bg-BG" sz="2600" dirty="0"/>
              <a:t> </a:t>
            </a:r>
            <a:r>
              <a:rPr lang="en-US" sz="2600" dirty="0" smtClean="0"/>
              <a:t>its successors</a:t>
            </a:r>
            <a:r>
              <a:rPr lang="bg-BG" sz="2600" dirty="0" smtClean="0"/>
              <a:t> </a:t>
            </a:r>
            <a:r>
              <a:rPr lang="en-US" sz="2600" noProof="1" smtClean="0">
                <a:solidFill>
                  <a:schemeClr val="accent5">
                    <a:lumMod val="20000"/>
                    <a:lumOff val="80000"/>
                  </a:schemeClr>
                </a:solidFill>
                <a:latin typeface="Consolas" pitchFamily="49" charset="0"/>
                <a:cs typeface="Consolas" pitchFamily="49" charset="0"/>
              </a:rPr>
              <a:t>DivideByZeroException</a:t>
            </a:r>
            <a:r>
              <a:rPr lang="bg-BG" sz="2600" dirty="0" smtClean="0"/>
              <a:t> </a:t>
            </a:r>
            <a:r>
              <a:rPr lang="en-US" sz="2600" dirty="0"/>
              <a:t>and</a:t>
            </a:r>
            <a:r>
              <a:rPr lang="bg-BG" sz="2600" dirty="0"/>
              <a:t> </a:t>
            </a:r>
            <a:r>
              <a:rPr lang="en-US" sz="2600" noProof="1" smtClean="0">
                <a:solidFill>
                  <a:schemeClr val="accent5">
                    <a:lumMod val="20000"/>
                    <a:lumOff val="80000"/>
                  </a:schemeClr>
                </a:solidFill>
                <a:latin typeface="Consolas" pitchFamily="49" charset="0"/>
                <a:cs typeface="Consolas" pitchFamily="49" charset="0"/>
              </a:rPr>
              <a:t>OverflowException</a:t>
            </a:r>
            <a:endParaRPr lang="en-US" sz="2600" noProof="1">
              <a:solidFill>
                <a:schemeClr val="accent5">
                  <a:lumMod val="20000"/>
                  <a:lumOff val="80000"/>
                </a:schemeClr>
              </a:solidFill>
              <a:latin typeface="Consolas" pitchFamily="49" charset="0"/>
              <a:cs typeface="Consolas" pitchFamily="49" charset="0"/>
            </a:endParaRPr>
          </a:p>
        </p:txBody>
      </p:sp>
      <p:sp>
        <p:nvSpPr>
          <p:cNvPr id="553988" name="Rectangle 4"/>
          <p:cNvSpPr>
            <a:spLocks noChangeArrowheads="1"/>
          </p:cNvSpPr>
          <p:nvPr/>
        </p:nvSpPr>
        <p:spPr bwMode="auto">
          <a:xfrm>
            <a:off x="900113" y="2997200"/>
            <a:ext cx="7326312" cy="2197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arithmetic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print"/>
          <a:srcRect/>
          <a:stretch>
            <a:fillRect/>
          </a:stretch>
        </p:blipFill>
        <p:spPr bwMode="auto">
          <a:xfrm>
            <a:off x="7378166" y="23431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39</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endParaRPr lang="bg-BG" dirty="0"/>
          </a:p>
        </p:txBody>
      </p:sp>
      <p:sp>
        <p:nvSpPr>
          <p:cNvPr id="460803" name="Rectangle 3"/>
          <p:cNvSpPr>
            <a:spLocks noGrp="1" noChangeArrowheads="1"/>
          </p:cNvSpPr>
          <p:nvPr>
            <p:ph type="body" idx="1"/>
          </p:nvPr>
        </p:nvSpPr>
        <p:spPr>
          <a:xfrm>
            <a:off x="323850" y="1143000"/>
            <a:ext cx="8496300" cy="5486399"/>
          </a:xfrm>
        </p:spPr>
        <p:txBody>
          <a:bodyPr/>
          <a:lstStyle/>
          <a:p>
            <a:pPr>
              <a:lnSpc>
                <a:spcPct val="100000"/>
              </a:lnSpc>
            </a:pPr>
            <a:r>
              <a:rPr lang="en-US" b="0" dirty="0" smtClean="0"/>
              <a:t>Delegates are especially used for implementing events and the call-back methods. All delegates are implicitly derived from the </a:t>
            </a:r>
            <a:r>
              <a:rPr lang="en-US" dirty="0" err="1" smtClean="0"/>
              <a:t>System.Delegate</a:t>
            </a:r>
            <a:r>
              <a:rPr lang="en-US" b="0" dirty="0" smtClean="0"/>
              <a:t> class.</a:t>
            </a:r>
          </a:p>
          <a:p>
            <a:pPr>
              <a:lnSpc>
                <a:spcPct val="100000"/>
              </a:lnSpc>
            </a:pPr>
            <a:r>
              <a:rPr lang="en-US" dirty="0" smtClean="0"/>
              <a:t>A delegate also can be described as a template for a method. Though a delegate specifies the return type and signature., it is implemented by the method.</a:t>
            </a:r>
          </a:p>
          <a:p>
            <a:pPr>
              <a:lnSpc>
                <a:spcPct val="100000"/>
              </a:lnSpc>
            </a:pPr>
            <a:endParaRPr lang="en-US" dirty="0"/>
          </a:p>
        </p:txBody>
      </p:sp>
      <p:pic>
        <p:nvPicPr>
          <p:cNvPr id="65538" name="Picture 2" descr="http://www.libqglviewer.com/images/callback.jpg"/>
          <p:cNvPicPr>
            <a:picLocks noChangeAspect="1" noChangeArrowheads="1"/>
          </p:cNvPicPr>
          <p:nvPr/>
        </p:nvPicPr>
        <p:blipFill>
          <a:blip r:embed="rId3" cstate="print"/>
          <a:srcRect/>
          <a:stretch>
            <a:fillRect/>
          </a:stretch>
        </p:blipFill>
        <p:spPr bwMode="auto">
          <a:xfrm>
            <a:off x="6781800" y="5181600"/>
            <a:ext cx="1709487" cy="1181100"/>
          </a:xfrm>
          <a:prstGeom prst="rect">
            <a:avLst/>
          </a:prstGeom>
          <a:noFill/>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keyword</a:t>
            </a:r>
            <a:endParaRPr lang="en-US" dirty="0"/>
          </a:p>
        </p:txBody>
      </p:sp>
      <p:sp>
        <p:nvSpPr>
          <p:cNvPr id="3" name="Content Placeholder 2"/>
          <p:cNvSpPr>
            <a:spLocks noGrp="1"/>
          </p:cNvSpPr>
          <p:nvPr>
            <p:ph idx="1"/>
          </p:nvPr>
        </p:nvSpPr>
        <p:spPr/>
        <p:txBody>
          <a:bodyPr/>
          <a:lstStyle/>
          <a:p>
            <a:r>
              <a:rPr lang="en-US" dirty="0" smtClean="0"/>
              <a:t>In C#, it is also possible to throw an exception programmatically.</a:t>
            </a:r>
          </a:p>
          <a:p>
            <a:r>
              <a:rPr lang="en-US" dirty="0" smtClean="0"/>
              <a:t>We can use </a:t>
            </a:r>
            <a:r>
              <a:rPr lang="en-US" dirty="0" smtClean="0">
                <a:solidFill>
                  <a:schemeClr val="tx1"/>
                </a:solidFill>
              </a:rPr>
              <a:t>throw statement </a:t>
            </a:r>
            <a:r>
              <a:rPr lang="en-US" dirty="0" smtClean="0"/>
              <a:t>to throw a </a:t>
            </a:r>
            <a:r>
              <a:rPr lang="en-US" dirty="0" smtClean="0">
                <a:solidFill>
                  <a:schemeClr val="tx1"/>
                </a:solidFill>
              </a:rPr>
              <a:t>user-defined exception.</a:t>
            </a:r>
          </a:p>
          <a:p>
            <a:r>
              <a:rPr lang="en-US" dirty="0" smtClean="0"/>
              <a:t>The throw statement takes only a </a:t>
            </a:r>
            <a:r>
              <a:rPr lang="en-US" dirty="0" smtClean="0">
                <a:solidFill>
                  <a:schemeClr val="tx1"/>
                </a:solidFill>
              </a:rPr>
              <a:t>single argument </a:t>
            </a:r>
            <a:r>
              <a:rPr lang="en-US" dirty="0" smtClean="0"/>
              <a:t>to throw an exception.</a:t>
            </a:r>
          </a:p>
          <a:p>
            <a:r>
              <a:rPr lang="en-US" dirty="0" smtClean="0"/>
              <a:t>When throw statement is encountered , program terminates.</a:t>
            </a:r>
          </a:p>
          <a:p>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type="body" idx="1"/>
          </p:nvPr>
        </p:nvSpPr>
        <p:spPr>
          <a:xfrm>
            <a:off x="338138" y="1143000"/>
            <a:ext cx="8435975" cy="5381625"/>
          </a:xfrm>
        </p:spPr>
        <p:txBody>
          <a:bodyPr/>
          <a:lstStyle/>
          <a:p>
            <a:pPr>
              <a:spcBef>
                <a:spcPct val="20000"/>
              </a:spcBef>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spcBef>
                <a:spcPct val="20000"/>
              </a:spcBef>
            </a:pPr>
            <a:r>
              <a:rPr lang="en-US" sz="3200" dirty="0" smtClean="0"/>
              <a:t>Used to notify the calling code in case of error or unusual situation</a:t>
            </a:r>
          </a:p>
          <a:p>
            <a:pPr>
              <a:spcBef>
                <a:spcPct val="20000"/>
              </a:spcBef>
            </a:pPr>
            <a:r>
              <a:rPr lang="en-US" dirty="0" smtClean="0"/>
              <a:t>When an exception is thrown:</a:t>
            </a:r>
          </a:p>
          <a:p>
            <a:pPr lvl="1">
              <a:spcBef>
                <a:spcPct val="20000"/>
              </a:spcBef>
            </a:pPr>
            <a:r>
              <a:rPr lang="en-US" dirty="0" smtClean="0"/>
              <a:t>The </a:t>
            </a:r>
            <a:r>
              <a:rPr lang="en-US" dirty="0"/>
              <a:t>program </a:t>
            </a:r>
            <a:r>
              <a:rPr lang="en-US" dirty="0" smtClean="0"/>
              <a:t>execution stops</a:t>
            </a:r>
          </a:p>
          <a:p>
            <a:pPr lvl="1">
              <a:spcBef>
                <a:spcPct val="20000"/>
              </a:spcBef>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en-US" dirty="0"/>
              <a:t> block is reached </a:t>
            </a:r>
            <a:r>
              <a:rPr lang="en-US" dirty="0" smtClean="0"/>
              <a:t>to handle it</a:t>
            </a:r>
          </a:p>
          <a:p>
            <a:pPr>
              <a:spcBef>
                <a:spcPct val="20000"/>
              </a:spcBef>
            </a:pPr>
            <a:r>
              <a:rPr lang="en-US" dirty="0" smtClean="0"/>
              <a:t>Unhandled exceptions display error message</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41</a:t>
            </a:fld>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print"/>
          <a:srcRect/>
          <a:stretch>
            <a:fillRect/>
          </a:stretch>
        </p:blipFill>
        <p:spPr bwMode="auto">
          <a:xfrm>
            <a:off x="6114895" y="5704561"/>
            <a:ext cx="2257579" cy="81054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type="body" idx="1"/>
          </p:nvPr>
        </p:nvSpPr>
        <p:spPr/>
        <p:txBody>
          <a:bodyPr/>
          <a:lstStyle/>
          <a:p>
            <a:pPr>
              <a:lnSpc>
                <a:spcPct val="90000"/>
              </a:lnSpc>
              <a:spcBef>
                <a:spcPct val="30000"/>
              </a:spcBef>
            </a:pPr>
            <a:r>
              <a:rPr lang="en-US" sz="3000" dirty="0"/>
              <a:t>Throwing an </a:t>
            </a:r>
            <a:r>
              <a:rPr lang="en-US" sz="3000" dirty="0" smtClean="0"/>
              <a:t>exception with error message:</a:t>
            </a:r>
            <a:endParaRPr lang="en-US" sz="3000" dirty="0"/>
          </a:p>
          <a:p>
            <a:pPr>
              <a:lnSpc>
                <a:spcPct val="90000"/>
              </a:lnSpc>
              <a:spcBef>
                <a:spcPct val="30000"/>
              </a:spcBef>
            </a:pPr>
            <a:endParaRPr lang="bg-BG" sz="3000" dirty="0"/>
          </a:p>
          <a:p>
            <a:pPr>
              <a:spcBef>
                <a:spcPct val="0"/>
              </a:spcBef>
            </a:pPr>
            <a:r>
              <a:rPr lang="en-US" sz="3000" dirty="0" smtClean="0"/>
              <a:t>Exceptions can take message and cause:</a:t>
            </a:r>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564228" name="Rectangle 4"/>
          <p:cNvSpPr>
            <a:spLocks noChangeArrowheads="1"/>
          </p:cNvSpPr>
          <p:nvPr/>
        </p:nvSpPr>
        <p:spPr bwMode="auto">
          <a:xfrm>
            <a:off x="677862" y="167640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8556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43</a:t>
            </a:fld>
            <a:endParaRPr lang="en-US" dirty="0"/>
          </a:p>
        </p:txBody>
      </p:sp>
      <p:pic>
        <p:nvPicPr>
          <p:cNvPr id="65538" name="Picture 2" descr="http://www.dreamstime.com/explosion-thumb5983950.jpg"/>
          <p:cNvPicPr>
            <a:picLocks noChangeAspect="1" noChangeArrowheads="1"/>
          </p:cNvPicPr>
          <p:nvPr/>
        </p:nvPicPr>
        <p:blipFill>
          <a:blip r:embed="rId3" cstate="print"/>
          <a:srcRect/>
          <a:stretch>
            <a:fillRect/>
          </a:stretch>
        </p:blipFill>
        <p:spPr bwMode="auto">
          <a:xfrm>
            <a:off x="7239000" y="2743200"/>
            <a:ext cx="1289050" cy="1289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566275" name="Rectangle 3"/>
          <p:cNvSpPr>
            <a:spLocks noChangeArrowheads="1"/>
          </p:cNvSpPr>
          <p:nvPr/>
        </p:nvSpPr>
        <p:spPr bwMode="auto">
          <a:xfrm>
            <a:off x="550863" y="1066800"/>
            <a:ext cx="8059738" cy="54229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44</a:t>
            </a:fld>
            <a:endParaRPr lang="en-US" dirty="0"/>
          </a:p>
        </p:txBody>
      </p:sp>
      <p:pic>
        <p:nvPicPr>
          <p:cNvPr id="63490" name="Picture 2" descr="http://www.pbrushes.com/wp-content/uploads/2009/02/explosion_fractals_by_crcharisma.jpg"/>
          <p:cNvPicPr>
            <a:picLocks noChangeAspect="1" noChangeArrowheads="1"/>
          </p:cNvPicPr>
          <p:nvPr/>
        </p:nvPicPr>
        <p:blipFill>
          <a:blip r:embed="rId3" cstate="print"/>
          <a:srcRect l="2000" t="2667" r="2000" b="6667"/>
          <a:stretch>
            <a:fillRect/>
          </a:stretch>
        </p:blipFill>
        <p:spPr bwMode="auto">
          <a:xfrm>
            <a:off x="6046695" y="2819400"/>
            <a:ext cx="2259105"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www.luminousearth.com/LuminousPhotos/BrokenStrings.jpg"/>
          <p:cNvPicPr>
            <a:picLocks noChangeAspect="1" noChangeArrowheads="1"/>
          </p:cNvPicPr>
          <p:nvPr/>
        </p:nvPicPr>
        <p:blipFill>
          <a:blip r:embed="rId3" cstate="print"/>
          <a:srcRect/>
          <a:stretch>
            <a:fillRect/>
          </a:stretch>
        </p:blipFill>
        <p:spPr bwMode="auto">
          <a:xfrm>
            <a:off x="2381250" y="1312164"/>
            <a:ext cx="4400550" cy="3004946"/>
          </a:xfrm>
          <a:prstGeom prst="roundRect">
            <a:avLst>
              <a:gd name="adj" fmla="val 6828"/>
            </a:avLst>
          </a:prstGeom>
          <a:solidFill>
            <a:srgbClr val="FFFFFF">
              <a:shade val="85000"/>
            </a:srgbClr>
          </a:solidFill>
          <a:ln>
            <a:noFill/>
          </a:ln>
          <a:effectLst>
            <a:reflection blurRad="12700" stA="38000" endPos="28000" dist="5000" dir="5400000" sy="-100000" algn="bl" rotWithShape="0"/>
            <a:softEdge rad="12700"/>
          </a:effectLst>
        </p:spPr>
      </p:pic>
      <p:sp>
        <p:nvSpPr>
          <p:cNvPr id="430082" name="Rectangle 2"/>
          <p:cNvSpPr>
            <a:spLocks noGrp="1" noChangeArrowheads="1"/>
          </p:cNvSpPr>
          <p:nvPr>
            <p:ph type="ctrTitle"/>
          </p:nvPr>
        </p:nvSpPr>
        <p:spPr>
          <a:xfrm>
            <a:off x="457202" y="4826000"/>
            <a:ext cx="8229598" cy="736600"/>
          </a:xfrm>
        </p:spPr>
        <p:txBody>
          <a:bodyPr/>
          <a:lstStyle/>
          <a:p>
            <a:pPr>
              <a:lnSpc>
                <a:spcPct val="110000"/>
              </a:lnSpc>
            </a:pPr>
            <a:r>
              <a:rPr lang="en-US" dirty="0" smtClean="0"/>
              <a:t>Strings and Text Processing</a:t>
            </a:r>
            <a:endParaRPr lang="bg-BG"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What Is String?</a:t>
            </a:r>
            <a:endParaRPr lang="bg-BG" dirty="0"/>
          </a:p>
        </p:txBody>
      </p:sp>
      <p:sp>
        <p:nvSpPr>
          <p:cNvPr id="616451" name="Rectangle 3"/>
          <p:cNvSpPr>
            <a:spLocks noGrp="1" noChangeArrowheads="1"/>
          </p:cNvSpPr>
          <p:nvPr>
            <p:ph type="body" idx="1"/>
          </p:nvPr>
        </p:nvSpPr>
        <p:spPr/>
        <p:txBody>
          <a:bodyPr/>
          <a:lstStyle/>
          <a:p>
            <a:r>
              <a:rPr lang="en-US" dirty="0" smtClean="0"/>
              <a:t>Strings are sequences </a:t>
            </a:r>
            <a:r>
              <a:rPr lang="en-US" dirty="0"/>
              <a:t>of characters</a:t>
            </a:r>
          </a:p>
          <a:p>
            <a:r>
              <a:rPr lang="en-US" dirty="0"/>
              <a:t>Each character is a Unicode </a:t>
            </a:r>
            <a:r>
              <a:rPr lang="en-US" dirty="0" smtClean="0"/>
              <a:t>symbol</a:t>
            </a:r>
            <a:endParaRPr lang="bg-BG" dirty="0"/>
          </a:p>
          <a:p>
            <a:r>
              <a:rPr lang="en-US" dirty="0"/>
              <a:t>Represented by the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t>data </a:t>
            </a:r>
            <a:r>
              <a:rPr lang="en-US" dirty="0"/>
              <a:t>type in C</a:t>
            </a:r>
            <a:r>
              <a:rPr lang="en-US" dirty="0" smtClean="0"/>
              <a:t>#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a:t>
            </a:r>
            <a:endParaRPr lang="en-US" dirty="0"/>
          </a:p>
          <a:p>
            <a:r>
              <a:rPr lang="en-US" dirty="0"/>
              <a:t>Example:</a:t>
            </a:r>
            <a:endParaRPr lang="bg-BG" dirty="0"/>
          </a:p>
        </p:txBody>
      </p:sp>
      <p:sp>
        <p:nvSpPr>
          <p:cNvPr id="616452" name="Rectangle 4"/>
          <p:cNvSpPr>
            <a:spLocks noChangeArrowheads="1"/>
          </p:cNvSpPr>
          <p:nvPr/>
        </p:nvSpPr>
        <p:spPr bwMode="auto">
          <a:xfrm>
            <a:off x="1187450" y="4419600"/>
            <a:ext cx="67691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 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16589" name="Group 141"/>
          <p:cNvGraphicFramePr>
            <a:graphicFrameLocks noGrp="1"/>
          </p:cNvGraphicFramePr>
          <p:nvPr/>
        </p:nvGraphicFramePr>
        <p:xfrm>
          <a:off x="2195513" y="5283200"/>
          <a:ext cx="3817937" cy="398400"/>
        </p:xfrm>
        <a:graphic>
          <a:graphicData uri="http://schemas.openxmlformats.org/drawingml/2006/table">
            <a:tbl>
              <a:tblPr/>
              <a:tblGrid>
                <a:gridCol w="423862"/>
                <a:gridCol w="427038"/>
                <a:gridCol w="422275"/>
                <a:gridCol w="423862"/>
                <a:gridCol w="423863"/>
                <a:gridCol w="425450"/>
                <a:gridCol w="423862"/>
                <a:gridCol w="423863"/>
                <a:gridCol w="423862"/>
              </a:tblGrid>
              <a:tr h="382588">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 </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C</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616495" name="Line 47"/>
          <p:cNvSpPr>
            <a:spLocks noChangeShapeType="1"/>
          </p:cNvSpPr>
          <p:nvPr/>
        </p:nvSpPr>
        <p:spPr bwMode="auto">
          <a:xfrm>
            <a:off x="1547813" y="5499100"/>
            <a:ext cx="504825" cy="0"/>
          </a:xfrm>
          <a:prstGeom prst="line">
            <a:avLst/>
          </a:prstGeom>
          <a:noFill/>
          <a:ln w="25400">
            <a:solidFill>
              <a:schemeClr val="accent5">
                <a:lumMod val="20000"/>
                <a:lumOff val="80000"/>
              </a:schemeClr>
            </a:solidFill>
            <a:round/>
            <a:headEnd/>
            <a:tailEnd type="arrow" w="lg" len="lg"/>
          </a:ln>
          <a:effectLst>
            <a:outerShdw dist="17961" dir="2700000" algn="ctr" rotWithShape="0">
              <a:schemeClr val="bg1">
                <a:lumMod val="75000"/>
                <a:lumOff val="25000"/>
              </a:schemeClr>
            </a:outerShdw>
          </a:effectLst>
        </p:spPr>
        <p:txBody>
          <a:bodyPr anchor="ctr"/>
          <a:lstStyle/>
          <a:p>
            <a:endParaRPr lang="en-US" dirty="0"/>
          </a:p>
        </p:txBody>
      </p:sp>
      <p:sp>
        <p:nvSpPr>
          <p:cNvPr id="8" name="TextBox 7"/>
          <p:cNvSpPr txBox="1"/>
          <p:nvPr/>
        </p:nvSpPr>
        <p:spPr>
          <a:xfrm>
            <a:off x="1183192" y="5248275"/>
            <a:ext cx="36099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Consolas" pitchFamily="49" charset="0"/>
                <a:cs typeface="Consolas" pitchFamily="49" charset="0"/>
              </a:rPr>
              <a:t>s</a:t>
            </a:r>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pic>
        <p:nvPicPr>
          <p:cNvPr id="92162" name="Picture 2" descr="http://superstruny.aspweb.cz/images/fyzika/superstring/string_theory.gif"/>
          <p:cNvPicPr>
            <a:picLocks noChangeAspect="1" noChangeArrowheads="1"/>
          </p:cNvPicPr>
          <p:nvPr/>
        </p:nvPicPr>
        <p:blipFill>
          <a:blip r:embed="rId2" cstate="print"/>
          <a:srcRect/>
          <a:stretch>
            <a:fillRect/>
          </a:stretch>
        </p:blipFill>
        <p:spPr bwMode="auto">
          <a:xfrm>
            <a:off x="7162800" y="3562350"/>
            <a:ext cx="1009650" cy="1009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46</a:t>
            </a:fld>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Class</a:t>
            </a:r>
            <a:endParaRPr lang="en-US" noProof="1"/>
          </a:p>
        </p:txBody>
      </p:sp>
      <p:sp>
        <p:nvSpPr>
          <p:cNvPr id="429059" name="Rectangle 3"/>
          <p:cNvSpPr>
            <a:spLocks noGrp="1" noChangeArrowheads="1"/>
          </p:cNvSpPr>
          <p:nvPr>
            <p:ph type="body" idx="1"/>
          </p:nvPr>
        </p:nvSpPr>
        <p:spPr/>
        <p:txBody>
          <a:bodyPr/>
          <a:lstStyle/>
          <a:p>
            <a:pPr>
              <a:spcBef>
                <a:spcPct val="35000"/>
              </a:spcBef>
            </a:pPr>
            <a:r>
              <a:rPr lang="en-US" dirty="0" smtClean="0"/>
              <a:t>Strings are represented by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objects in .NET Framework</a:t>
            </a:r>
            <a:endParaRPr lang="en-US" dirty="0"/>
          </a:p>
          <a:p>
            <a:pPr lvl="1">
              <a:spcBef>
                <a:spcPct val="35000"/>
              </a:spcBef>
            </a:pPr>
            <a:r>
              <a:rPr lang="en-US" dirty="0"/>
              <a:t>String objects contain an immutable (read-only) sequence of characters</a:t>
            </a:r>
          </a:p>
          <a:p>
            <a:pPr lvl="1">
              <a:spcBef>
                <a:spcPct val="35000"/>
              </a:spcBef>
            </a:pPr>
            <a:r>
              <a:rPr lang="en-US" dirty="0" smtClean="0"/>
              <a:t>Strings use Unicode </a:t>
            </a:r>
            <a:r>
              <a:rPr lang="en-US" dirty="0"/>
              <a:t>in </a:t>
            </a:r>
            <a:r>
              <a:rPr lang="en-US" dirty="0" smtClean="0"/>
              <a:t>to </a:t>
            </a:r>
            <a:r>
              <a:rPr lang="en-US" dirty="0"/>
              <a:t>support multiple languages and alphabets</a:t>
            </a:r>
          </a:p>
          <a:p>
            <a:pPr>
              <a:spcBef>
                <a:spcPct val="35000"/>
              </a:spcBef>
            </a:pPr>
            <a:r>
              <a:rPr lang="en-US" dirty="0" smtClean="0"/>
              <a:t>Strings are stored in </a:t>
            </a:r>
            <a:r>
              <a:rPr lang="en-US" dirty="0"/>
              <a:t>the dynamic memory </a:t>
            </a:r>
            <a:r>
              <a:rPr lang="en-US" dirty="0" smtClean="0"/>
              <a:t>(</a:t>
            </a:r>
            <a:r>
              <a:rPr lang="en-US" dirty="0" smtClean="0">
                <a:solidFill>
                  <a:schemeClr val="accent5">
                    <a:lumMod val="20000"/>
                    <a:lumOff val="80000"/>
                  </a:schemeClr>
                </a:solidFill>
              </a:rPr>
              <a:t>managed </a:t>
            </a:r>
            <a:r>
              <a:rPr lang="en-US" dirty="0">
                <a:solidFill>
                  <a:schemeClr val="accent5">
                    <a:lumMod val="20000"/>
                    <a:lumOff val="80000"/>
                  </a:schemeClr>
                </a:solidFill>
              </a:rPr>
              <a:t>heap</a:t>
            </a:r>
            <a:r>
              <a:rPr lang="en-US" dirty="0"/>
              <a:t>)</a:t>
            </a:r>
          </a:p>
          <a:p>
            <a:pPr>
              <a:spcBef>
                <a:spcPct val="35000"/>
              </a:spcBef>
            </a:pP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is </a:t>
            </a:r>
            <a:r>
              <a:rPr lang="en-US" dirty="0">
                <a:sym typeface="Wingdings" pitchFamily="2" charset="2"/>
              </a:rPr>
              <a:t>r</a:t>
            </a:r>
            <a:r>
              <a:rPr lang="en-US" dirty="0"/>
              <a:t>eference </a:t>
            </a:r>
            <a:r>
              <a:rPr lang="en-US" dirty="0" smtClean="0"/>
              <a:t>type</a:t>
            </a:r>
            <a:endParaRPr lang="bg-BG"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47</a:t>
            </a:fld>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a:t>
            </a:r>
            <a:r>
              <a:rPr lang="en-US" dirty="0" smtClean="0">
                <a:solidFill>
                  <a:schemeClr val="tx1"/>
                </a:solidFill>
              </a:rPr>
              <a:t>Class </a:t>
            </a:r>
            <a:r>
              <a:rPr lang="en-US" dirty="0">
                <a:solidFill>
                  <a:schemeClr val="tx1"/>
                </a:solidFill>
              </a:rPr>
              <a:t>(2)</a:t>
            </a:r>
            <a:endParaRPr lang="bg-BG" dirty="0">
              <a:solidFill>
                <a:schemeClr val="tx1"/>
              </a:solidFill>
            </a:endParaRPr>
          </a:p>
        </p:txBody>
      </p:sp>
      <p:sp>
        <p:nvSpPr>
          <p:cNvPr id="617475" name="Rectangle 3"/>
          <p:cNvSpPr>
            <a:spLocks noGrp="1" noChangeArrowheads="1"/>
          </p:cNvSpPr>
          <p:nvPr>
            <p:ph type="body" idx="1"/>
          </p:nvPr>
        </p:nvSpPr>
        <p:spPr/>
        <p:txBody>
          <a:bodyPr/>
          <a:lstStyle/>
          <a:p>
            <a:r>
              <a:rPr lang="en-US" sz="3000" dirty="0"/>
              <a:t>String objects are like arrays of characters (</a:t>
            </a:r>
            <a:r>
              <a:rPr lang="en-US" sz="3000" dirty="0">
                <a:solidFill>
                  <a:schemeClr val="accent5">
                    <a:lumMod val="20000"/>
                    <a:lumOff val="80000"/>
                  </a:schemeClr>
                </a:solidFill>
                <a:latin typeface="Consolas" pitchFamily="49" charset="0"/>
                <a:cs typeface="Consolas" pitchFamily="49" charset="0"/>
              </a:rPr>
              <a:t>char[]</a:t>
            </a:r>
            <a:r>
              <a:rPr lang="en-US" sz="3000" dirty="0"/>
              <a:t>)</a:t>
            </a:r>
          </a:p>
          <a:p>
            <a:pPr lvl="1"/>
            <a:r>
              <a:rPr lang="en-US" dirty="0"/>
              <a:t>Have fixed length (</a:t>
            </a:r>
            <a:r>
              <a:rPr lang="en-US" noProof="1">
                <a:solidFill>
                  <a:schemeClr val="accent5">
                    <a:lumMod val="20000"/>
                    <a:lumOff val="80000"/>
                  </a:schemeClr>
                </a:solidFill>
                <a:latin typeface="Consolas" pitchFamily="49" charset="0"/>
                <a:cs typeface="Consolas" pitchFamily="49" charset="0"/>
              </a:rPr>
              <a:t>String.Length</a:t>
            </a:r>
            <a:r>
              <a:rPr lang="en-US" dirty="0"/>
              <a:t>)</a:t>
            </a:r>
          </a:p>
          <a:p>
            <a:pPr lvl="1"/>
            <a:r>
              <a:rPr lang="en-US" dirty="0"/>
              <a:t>Elements can be accessed </a:t>
            </a:r>
            <a:r>
              <a:rPr lang="en-US" dirty="0" smtClean="0"/>
              <a:t>directly by </a:t>
            </a:r>
            <a:r>
              <a:rPr lang="en-US" dirty="0"/>
              <a:t>index</a:t>
            </a:r>
          </a:p>
          <a:p>
            <a:pPr lvl="2"/>
            <a:r>
              <a:rPr lang="en-US" dirty="0"/>
              <a:t>The index is in the range [</a:t>
            </a:r>
            <a:r>
              <a:rPr lang="en-US" dirty="0">
                <a:latin typeface="Consolas" pitchFamily="49" charset="0"/>
                <a:cs typeface="Consolas" pitchFamily="49" charset="0"/>
              </a:rPr>
              <a:t>0</a:t>
            </a:r>
            <a:r>
              <a:rPr lang="en-US" dirty="0"/>
              <a:t>...</a:t>
            </a:r>
            <a:r>
              <a:rPr lang="en-US" dirty="0">
                <a:latin typeface="Consolas" pitchFamily="49" charset="0"/>
                <a:cs typeface="Consolas" pitchFamily="49" charset="0"/>
              </a:rPr>
              <a:t>Length-1</a:t>
            </a:r>
            <a:r>
              <a:rPr lang="en-US" dirty="0"/>
              <a:t>]</a:t>
            </a:r>
            <a:endParaRPr lang="bg-BG" dirty="0"/>
          </a:p>
        </p:txBody>
      </p:sp>
      <p:sp>
        <p:nvSpPr>
          <p:cNvPr id="617476" name="Rectangle 4"/>
          <p:cNvSpPr>
            <a:spLocks noChangeArrowheads="1"/>
          </p:cNvSpPr>
          <p:nvPr/>
        </p:nvSpPr>
        <p:spPr bwMode="auto">
          <a:xfrm>
            <a:off x="900113" y="4231192"/>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len = s.Length; // len = 6</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ch = s[1]; // ch = 'e'</a:t>
            </a:r>
          </a:p>
        </p:txBody>
      </p:sp>
      <p:graphicFrame>
        <p:nvGraphicFramePr>
          <p:cNvPr id="617524" name="Group 52"/>
          <p:cNvGraphicFramePr>
            <a:graphicFrameLocks noGrp="1"/>
          </p:cNvGraphicFramePr>
          <p:nvPr/>
        </p:nvGraphicFramePr>
        <p:xfrm>
          <a:off x="2751138" y="5602792"/>
          <a:ext cx="2735262" cy="766320"/>
        </p:xfrm>
        <a:graphic>
          <a:graphicData uri="http://schemas.openxmlformats.org/drawingml/2006/table">
            <a:tbl>
              <a:tblPr/>
              <a:tblGrid>
                <a:gridCol w="455612"/>
                <a:gridCol w="457200"/>
                <a:gridCol w="455613"/>
                <a:gridCol w="454025"/>
                <a:gridCol w="455612"/>
                <a:gridCol w="4572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0</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1</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2</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3</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4</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5</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15081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10" name="TextBox 9"/>
          <p:cNvSpPr txBox="1"/>
          <p:nvPr/>
        </p:nvSpPr>
        <p:spPr>
          <a:xfrm>
            <a:off x="1477714" y="5536640"/>
            <a:ext cx="1319592"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index  = </a:t>
            </a:r>
            <a:endParaRPr lang="en-US" b="1" dirty="0">
              <a:effectLst>
                <a:outerShdw blurRad="38100" dist="38100" dir="2700000" algn="tl">
                  <a:srgbClr val="000000">
                    <a:alpha val="43137"/>
                  </a:srgbClr>
                </a:outerShdw>
              </a:effectLst>
            </a:endParaRPr>
          </a:p>
        </p:txBody>
      </p:sp>
      <p:sp>
        <p:nvSpPr>
          <p:cNvPr id="11" name="TextBox 10"/>
          <p:cNvSpPr txBox="1"/>
          <p:nvPr/>
        </p:nvSpPr>
        <p:spPr>
          <a:xfrm>
            <a:off x="1131383" y="5897786"/>
            <a:ext cx="165782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s[index]  = </a:t>
            </a:r>
            <a:endParaRPr lang="en-US" b="1" dirty="0">
              <a:effectLst>
                <a:outerShdw blurRad="38100" dist="38100" dir="2700000" algn="tl">
                  <a:srgbClr val="000000">
                    <a:alpha val="43137"/>
                  </a:srgbClr>
                </a:outerShdw>
              </a:effectLst>
            </a:endParaRPr>
          </a:p>
        </p:txBody>
      </p:sp>
      <p:pic>
        <p:nvPicPr>
          <p:cNvPr id="90115" name="Picture 3" descr="C:\Trash\hands-and-strings.png"/>
          <p:cNvPicPr>
            <a:picLocks noChangeAspect="1" noChangeArrowheads="1"/>
          </p:cNvPicPr>
          <p:nvPr/>
        </p:nvPicPr>
        <p:blipFill>
          <a:blip r:embed="rId2" cstate="print"/>
          <a:srcRect/>
          <a:stretch>
            <a:fillRect/>
          </a:stretch>
        </p:blipFill>
        <p:spPr bwMode="auto">
          <a:xfrm rot="200806">
            <a:off x="6139524" y="5460919"/>
            <a:ext cx="2624669" cy="1092799"/>
          </a:xfrm>
          <a:prstGeom prst="rect">
            <a:avLst/>
          </a:prstGeom>
          <a:noFill/>
        </p:spPr>
      </p:pic>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48</a:t>
            </a:fld>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Strings </a:t>
            </a:r>
            <a:r>
              <a:rPr lang="en-US" dirty="0" smtClean="0"/>
              <a:t>– Example</a:t>
            </a:r>
            <a:endParaRPr lang="bg-BG" dirty="0"/>
          </a:p>
        </p:txBody>
      </p:sp>
      <p:sp>
        <p:nvSpPr>
          <p:cNvPr id="566276" name="Rectangle 4"/>
          <p:cNvSpPr>
            <a:spLocks noChangeArrowheads="1"/>
          </p:cNvSpPr>
          <p:nvPr/>
        </p:nvSpPr>
        <p:spPr bwMode="auto">
          <a:xfrm>
            <a:off x="685800" y="1558925"/>
            <a:ext cx="7772400" cy="38893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"Stand up, stand up, Balkan Superman.";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 = \"{0}\"",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Console.WriteLine("s.Length = {0}", s.Length);</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s.Length;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Console.WriteLine("s[{0}] = {1}", i, 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89091" name="Picture 3" descr="C:\Trash\superman.png"/>
          <p:cNvPicPr>
            <a:picLocks noChangeAspect="1" noChangeArrowheads="1"/>
          </p:cNvPicPr>
          <p:nvPr/>
        </p:nvPicPr>
        <p:blipFill>
          <a:blip r:embed="rId2" cstate="print"/>
          <a:srcRect/>
          <a:stretch>
            <a:fillRect/>
          </a:stretch>
        </p:blipFill>
        <p:spPr bwMode="auto">
          <a:xfrm rot="20642850">
            <a:off x="7342884" y="1066800"/>
            <a:ext cx="1524000" cy="152400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49</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 </a:t>
            </a:r>
            <a:br>
              <a:rPr lang="en-US" dirty="0" smtClean="0"/>
            </a:br>
            <a:r>
              <a:rPr lang="en-US" dirty="0" smtClean="0"/>
              <a:t>delegate</a:t>
            </a:r>
            <a:endParaRPr lang="en-US" dirty="0"/>
          </a:p>
        </p:txBody>
      </p:sp>
      <p:sp>
        <p:nvSpPr>
          <p:cNvPr id="3" name="Content Placeholder 2"/>
          <p:cNvSpPr>
            <a:spLocks noGrp="1"/>
          </p:cNvSpPr>
          <p:nvPr>
            <p:ph idx="1"/>
          </p:nvPr>
        </p:nvSpPr>
        <p:spPr/>
        <p:txBody>
          <a:bodyPr/>
          <a:lstStyle/>
          <a:p>
            <a:r>
              <a:rPr lang="en-US" b="0" dirty="0" smtClean="0"/>
              <a:t>A delegate can refer to a method, which has the same signature as that of the delegate.</a:t>
            </a:r>
          </a:p>
          <a:p>
            <a:r>
              <a:rPr lang="en-US" b="0" dirty="0" smtClean="0"/>
              <a:t>For example, consider a delegate:</a:t>
            </a:r>
          </a:p>
          <a:p>
            <a:pPr>
              <a:buNone/>
            </a:pPr>
            <a:r>
              <a:rPr lang="en-US" dirty="0" smtClean="0">
                <a:solidFill>
                  <a:schemeClr val="tx1">
                    <a:lumMod val="75000"/>
                  </a:schemeClr>
                </a:solidFill>
              </a:rPr>
              <a:t>   public delegate </a:t>
            </a:r>
            <a:r>
              <a:rPr lang="en-US" dirty="0" err="1" smtClean="0">
                <a:solidFill>
                  <a:schemeClr val="tx1">
                    <a:lumMod val="75000"/>
                  </a:schemeClr>
                </a:solidFill>
              </a:rPr>
              <a:t>int</a:t>
            </a:r>
            <a:r>
              <a:rPr lang="en-US" dirty="0" smtClean="0">
                <a:solidFill>
                  <a:schemeClr val="tx1">
                    <a:lumMod val="75000"/>
                  </a:schemeClr>
                </a:solidFill>
              </a:rPr>
              <a:t> </a:t>
            </a:r>
            <a:r>
              <a:rPr lang="en-US" dirty="0" err="1" smtClean="0">
                <a:solidFill>
                  <a:schemeClr val="tx1">
                    <a:lumMod val="75000"/>
                  </a:schemeClr>
                </a:solidFill>
              </a:rPr>
              <a:t>MyDelegate</a:t>
            </a:r>
            <a:r>
              <a:rPr lang="en-US" dirty="0" smtClean="0">
                <a:solidFill>
                  <a:schemeClr val="tx1">
                    <a:lumMod val="75000"/>
                  </a:schemeClr>
                </a:solidFill>
              </a:rPr>
              <a:t> (string s);</a:t>
            </a:r>
          </a:p>
          <a:p>
            <a:r>
              <a:rPr lang="en-US" b="0" dirty="0" smtClean="0"/>
              <a:t>The preceding delegate can be used to reference any method that has a single </a:t>
            </a:r>
            <a:r>
              <a:rPr lang="en-US" b="0" i="1" dirty="0" smtClean="0"/>
              <a:t>string</a:t>
            </a:r>
            <a:r>
              <a:rPr lang="en-US" b="0" dirty="0" smtClean="0"/>
              <a:t> parameter and returns an </a:t>
            </a:r>
            <a:r>
              <a:rPr lang="en-US" b="0" i="1" dirty="0" err="1" smtClean="0"/>
              <a:t>int</a:t>
            </a:r>
            <a:r>
              <a:rPr lang="en-US" b="0" dirty="0" smtClean="0"/>
              <a:t> type variable.</a:t>
            </a:r>
          </a:p>
          <a:p>
            <a:pPr>
              <a:buNone/>
            </a:pPr>
            <a:endParaRPr lang="en-US" dirty="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Reading </a:t>
            </a:r>
            <a:r>
              <a:rPr lang="en-US" dirty="0" smtClean="0"/>
              <a:t>and </a:t>
            </a:r>
            <a:r>
              <a:rPr lang="en-US" dirty="0"/>
              <a:t>Printing Strings</a:t>
            </a:r>
            <a:endParaRPr lang="bg-BG" dirty="0"/>
          </a:p>
        </p:txBody>
      </p:sp>
      <p:sp>
        <p:nvSpPr>
          <p:cNvPr id="605187" name="Rectangle 3"/>
          <p:cNvSpPr>
            <a:spLocks noGrp="1" noChangeArrowheads="1"/>
          </p:cNvSpPr>
          <p:nvPr>
            <p:ph type="body" idx="1"/>
          </p:nvPr>
        </p:nvSpPr>
        <p:spPr>
          <a:xfrm>
            <a:off x="323850" y="1268413"/>
            <a:ext cx="8496300" cy="1223962"/>
          </a:xfrm>
        </p:spPr>
        <p:txBody>
          <a:bodyPr/>
          <a:lstStyle/>
          <a:p>
            <a:r>
              <a:rPr lang="en-US" dirty="0"/>
              <a:t>Reading strings from the console</a:t>
            </a:r>
          </a:p>
          <a:p>
            <a:pPr lvl="1"/>
            <a:r>
              <a:rPr lang="en-US" dirty="0"/>
              <a:t>Use the method </a:t>
            </a:r>
            <a:r>
              <a:rPr lang="en-US" dirty="0">
                <a:solidFill>
                  <a:schemeClr val="accent5">
                    <a:lumMod val="20000"/>
                    <a:lumOff val="80000"/>
                  </a:schemeClr>
                </a:solidFill>
                <a:latin typeface="Consolas" pitchFamily="49" charset="0"/>
                <a:cs typeface="Consolas" pitchFamily="49" charset="0"/>
              </a:rPr>
              <a:t>Console.</a:t>
            </a:r>
            <a:r>
              <a:rPr lang="en-US" noProof="1">
                <a:solidFill>
                  <a:schemeClr val="accent5">
                    <a:lumMod val="20000"/>
                    <a:lumOff val="80000"/>
                  </a:schemeClr>
                </a:solidFill>
                <a:latin typeface="Consolas" pitchFamily="49" charset="0"/>
                <a:cs typeface="Consolas" pitchFamily="49" charset="0"/>
              </a:rPr>
              <a:t>ReadLine()</a:t>
            </a:r>
          </a:p>
        </p:txBody>
      </p:sp>
      <p:sp>
        <p:nvSpPr>
          <p:cNvPr id="605188" name="Rectangle 4"/>
          <p:cNvSpPr>
            <a:spLocks noChangeArrowheads="1"/>
          </p:cNvSpPr>
          <p:nvPr/>
        </p:nvSpPr>
        <p:spPr bwMode="auto">
          <a:xfrm>
            <a:off x="755650" y="264789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Console.ReadLine();	</a:t>
            </a:r>
          </a:p>
        </p:txBody>
      </p:sp>
      <p:sp>
        <p:nvSpPr>
          <p:cNvPr id="605195" name="Rectangle 11"/>
          <p:cNvSpPr>
            <a:spLocks noChangeArrowheads="1"/>
          </p:cNvSpPr>
          <p:nvPr/>
        </p:nvSpPr>
        <p:spPr bwMode="auto">
          <a:xfrm>
            <a:off x="755650" y="4648200"/>
            <a:ext cx="7550150" cy="1504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Console.Write("Please enter your name: "); </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Console.ReadLine();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Console.Write("Hello, {0}! ", name);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Console.WriteLine("Welcome to our party!");</a:t>
            </a:r>
          </a:p>
        </p:txBody>
      </p:sp>
      <p:sp>
        <p:nvSpPr>
          <p:cNvPr id="7" name="Rectangle 3"/>
          <p:cNvSpPr txBox="1">
            <a:spLocks noChangeArrowheads="1"/>
          </p:cNvSpPr>
          <p:nvPr/>
        </p:nvSpPr>
        <p:spPr>
          <a:xfrm>
            <a:off x="324896" y="3271838"/>
            <a:ext cx="8496300" cy="1223962"/>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Printing strings to the console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Use the methods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Write()</a:t>
            </a:r>
            <a:r>
              <a:rPr lang="en-US" sz="3000" b="1" dirty="0" smtClean="0">
                <a:solidFill>
                  <a:srgbClr val="EBFFD2"/>
                </a:solidFill>
                <a:effectLst>
                  <a:outerShdw blurRad="38100" dist="38100" dir="2700000" algn="tl">
                    <a:srgbClr val="000000">
                      <a:alpha val="43137"/>
                    </a:srgbClr>
                  </a:outerShdw>
                </a:effectLst>
                <a:latin typeface="+mn-lt"/>
              </a:rPr>
              <a:t> and </a:t>
            </a:r>
            <a:r>
              <a:rPr lang="en-US" sz="3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WriteLine()</a:t>
            </a:r>
            <a:endParaRPr kumimoji="0" lang="en-US" sz="3000" b="1" i="0" u="none" strike="noStrike" kern="1200" cap="none" spc="0" normalizeH="0" baseline="0" noProof="1">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endParaRPr>
          </a:p>
        </p:txBody>
      </p:sp>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50</a:t>
            </a:fld>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73" name="Rectangle 13"/>
          <p:cNvSpPr>
            <a:spLocks noGrp="1" noChangeArrowheads="1"/>
          </p:cNvSpPr>
          <p:nvPr>
            <p:ph type="body" idx="1"/>
          </p:nvPr>
        </p:nvSpPr>
        <p:spPr/>
        <p:txBody>
          <a:bodyPr/>
          <a:lstStyle/>
          <a:p>
            <a:r>
              <a:rPr lang="en-US" dirty="0" smtClean="0"/>
              <a:t>A number of ways exist to compare </a:t>
            </a:r>
            <a:r>
              <a:rPr lang="en-US" dirty="0"/>
              <a:t>two strings:</a:t>
            </a:r>
          </a:p>
          <a:p>
            <a:pPr lvl="1"/>
            <a:r>
              <a:rPr lang="en-US" dirty="0" smtClean="0"/>
              <a:t>Dictionary-based string comparison</a:t>
            </a:r>
            <a:endParaRPr lang="en-US" dirty="0"/>
          </a:p>
          <a:p>
            <a:pPr lvl="2"/>
            <a:r>
              <a:rPr lang="en-US" dirty="0" smtClean="0"/>
              <a:t>Case-insensitive</a:t>
            </a:r>
            <a:endParaRPr lang="en-US" dirty="0"/>
          </a:p>
          <a:p>
            <a:pPr lvl="2"/>
            <a:endParaRPr lang="en-US" dirty="0"/>
          </a:p>
          <a:p>
            <a:pPr lvl="2"/>
            <a:endParaRPr lang="en-US" dirty="0"/>
          </a:p>
          <a:p>
            <a:pPr lvl="2">
              <a:spcBef>
                <a:spcPts val="2400"/>
              </a:spcBef>
            </a:pPr>
            <a:r>
              <a:rPr lang="en-US" dirty="0" smtClean="0"/>
              <a:t>Case-sensitive</a:t>
            </a:r>
            <a:endParaRPr lang="en-US" dirty="0"/>
          </a:p>
        </p:txBody>
      </p:sp>
      <p:sp>
        <p:nvSpPr>
          <p:cNvPr id="476162" name="Rectangle 2"/>
          <p:cNvSpPr>
            <a:spLocks noGrp="1" noChangeArrowheads="1"/>
          </p:cNvSpPr>
          <p:nvPr>
            <p:ph type="title"/>
          </p:nvPr>
        </p:nvSpPr>
        <p:spPr/>
        <p:txBody>
          <a:bodyPr/>
          <a:lstStyle/>
          <a:p>
            <a:r>
              <a:rPr lang="en-US" dirty="0"/>
              <a:t>Comparing Strings</a:t>
            </a:r>
            <a:endParaRPr lang="bg-BG" dirty="0"/>
          </a:p>
        </p:txBody>
      </p:sp>
      <p:sp>
        <p:nvSpPr>
          <p:cNvPr id="476164" name="Rectangle 4"/>
          <p:cNvSpPr>
            <a:spLocks noChangeArrowheads="1"/>
          </p:cNvSpPr>
          <p:nvPr/>
        </p:nvSpPr>
        <p:spPr bwMode="auto">
          <a:xfrm>
            <a:off x="827088" y="3491805"/>
            <a:ext cx="734377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result = string.Compare(str1, str2, true);</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0 if str1 equals str2</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&lt; 0 if str1 if before str2</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&gt; 0 if str1 if after str2	</a:t>
            </a:r>
          </a:p>
        </p:txBody>
      </p:sp>
      <p:sp>
        <p:nvSpPr>
          <p:cNvPr id="476165" name="Rectangle 5"/>
          <p:cNvSpPr>
            <a:spLocks noChangeArrowheads="1"/>
          </p:cNvSpPr>
          <p:nvPr/>
        </p:nvSpPr>
        <p:spPr bwMode="auto">
          <a:xfrm>
            <a:off x="827088" y="5619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string.Compare(str1, str2, false);	</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51</a:t>
            </a:fld>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Comparing Strings – Example </a:t>
            </a:r>
            <a:endParaRPr lang="bg-BG" dirty="0"/>
          </a:p>
        </p:txBody>
      </p:sp>
      <p:sp>
        <p:nvSpPr>
          <p:cNvPr id="623619" name="Rectangle 3"/>
          <p:cNvSpPr>
            <a:spLocks noGrp="1" noChangeArrowheads="1"/>
          </p:cNvSpPr>
          <p:nvPr>
            <p:ph type="body" idx="1"/>
          </p:nvPr>
        </p:nvSpPr>
        <p:spPr/>
        <p:txBody>
          <a:bodyPr/>
          <a:lstStyle/>
          <a:p>
            <a:r>
              <a:rPr lang="en-US" sz="3000" dirty="0"/>
              <a:t>Finding the first </a:t>
            </a:r>
            <a:r>
              <a:rPr lang="en-US" sz="3000" dirty="0" smtClean="0"/>
              <a:t>string in </a:t>
            </a:r>
            <a:r>
              <a:rPr lang="en-US" sz="3000" dirty="0"/>
              <a:t>a lexicographical </a:t>
            </a:r>
            <a:r>
              <a:rPr lang="en-US" sz="3000" dirty="0" smtClean="0"/>
              <a:t>order from </a:t>
            </a:r>
            <a:r>
              <a:rPr lang="en-US" sz="3000" dirty="0"/>
              <a:t>a given list of </a:t>
            </a:r>
            <a:r>
              <a:rPr lang="en-US" sz="3000" dirty="0" smtClean="0"/>
              <a:t>strings:</a:t>
            </a:r>
            <a:endParaRPr lang="bg-BG" sz="3000" dirty="0"/>
          </a:p>
        </p:txBody>
      </p:sp>
      <p:sp>
        <p:nvSpPr>
          <p:cNvPr id="623620" name="Rectangle 4"/>
          <p:cNvSpPr>
            <a:spLocks noChangeArrowheads="1"/>
          </p:cNvSpPr>
          <p:nvPr/>
        </p:nvSpPr>
        <p:spPr bwMode="auto">
          <a:xfrm>
            <a:off x="609600" y="2420938"/>
            <a:ext cx="7924800" cy="38623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towns = {"Sofia", "Varna", "Plovdiv",</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"Pleven", "Bourgas", "Rousse", "Yambol"};</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firstTown = towns[0];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i&lt;towns.Length; 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currentTown = towns[i];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(String.Compare(currentTown, firstTown) &lt; 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firstTown = currentTown;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Console.WriteLine("First town: {0}", firstTown);</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52</a:t>
            </a:fld>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Concatenating Strings</a:t>
            </a:r>
            <a:endParaRPr lang="bg-BG" dirty="0"/>
          </a:p>
        </p:txBody>
      </p:sp>
      <p:sp>
        <p:nvSpPr>
          <p:cNvPr id="477187" name="Rectangle 3"/>
          <p:cNvSpPr>
            <a:spLocks noGrp="1" noChangeArrowheads="1"/>
          </p:cNvSpPr>
          <p:nvPr>
            <p:ph type="body" idx="1"/>
          </p:nvPr>
        </p:nvSpPr>
        <p:spPr>
          <a:xfrm>
            <a:off x="323850" y="1143001"/>
            <a:ext cx="8496300" cy="5310188"/>
          </a:xfrm>
        </p:spPr>
        <p:txBody>
          <a:bodyPr/>
          <a:lstStyle/>
          <a:p>
            <a:pPr>
              <a:lnSpc>
                <a:spcPts val="4000"/>
              </a:lnSpc>
            </a:pPr>
            <a:r>
              <a:rPr lang="en-US" sz="3000" dirty="0" smtClean="0"/>
              <a:t>There are two ways to combine strings:</a:t>
            </a:r>
            <a:endParaRPr lang="en-US" sz="3000" dirty="0"/>
          </a:p>
          <a:p>
            <a:pPr lvl="1">
              <a:lnSpc>
                <a:spcPts val="4000"/>
              </a:lnSpc>
            </a:pPr>
            <a:r>
              <a:rPr lang="en-US" sz="2800" dirty="0" smtClean="0"/>
              <a:t>Using the </a:t>
            </a:r>
            <a:r>
              <a:rPr lang="en-US" sz="2800" noProof="1" smtClean="0">
                <a:solidFill>
                  <a:schemeClr val="accent5">
                    <a:lumMod val="20000"/>
                    <a:lumOff val="80000"/>
                  </a:schemeClr>
                </a:solidFill>
                <a:latin typeface="Consolas" pitchFamily="49" charset="0"/>
                <a:cs typeface="Consolas" pitchFamily="49" charset="0"/>
              </a:rPr>
              <a:t>Concat()</a:t>
            </a:r>
            <a:r>
              <a:rPr lang="en-US" sz="2800" dirty="0" smtClean="0"/>
              <a:t> method</a:t>
            </a:r>
            <a:endParaRPr lang="en-US" sz="2800" dirty="0"/>
          </a:p>
          <a:p>
            <a:pPr lvl="1">
              <a:lnSpc>
                <a:spcPts val="4000"/>
              </a:lnSpc>
            </a:pPr>
            <a:endParaRPr lang="en-US" sz="2800" dirty="0"/>
          </a:p>
          <a:p>
            <a:pPr lvl="1">
              <a:lnSpc>
                <a:spcPts val="4000"/>
              </a:lnSpc>
              <a:spcBef>
                <a:spcPts val="0"/>
              </a:spcBef>
            </a:pPr>
            <a:r>
              <a:rPr lang="en-US" sz="2800" dirty="0" smtClean="0"/>
              <a:t>Using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or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operators</a:t>
            </a:r>
            <a:endParaRPr lang="en-US" sz="2800" dirty="0"/>
          </a:p>
          <a:p>
            <a:pPr lvl="1">
              <a:lnSpc>
                <a:spcPts val="4000"/>
              </a:lnSpc>
            </a:pPr>
            <a:endParaRPr lang="en-US" sz="2800" dirty="0"/>
          </a:p>
          <a:p>
            <a:pPr>
              <a:lnSpc>
                <a:spcPts val="4000"/>
              </a:lnSpc>
              <a:spcBef>
                <a:spcPts val="2400"/>
              </a:spcBef>
            </a:pPr>
            <a:r>
              <a:rPr lang="en-US" sz="3000" dirty="0"/>
              <a:t>Any object can be appended to </a:t>
            </a:r>
            <a:r>
              <a:rPr lang="en-US" sz="3000" dirty="0" smtClean="0"/>
              <a:t>string</a:t>
            </a:r>
            <a:endParaRPr lang="en-US" sz="3000" dirty="0"/>
          </a:p>
        </p:txBody>
      </p:sp>
      <p:sp>
        <p:nvSpPr>
          <p:cNvPr id="477188" name="Rectangle 4"/>
          <p:cNvSpPr>
            <a:spLocks noChangeArrowheads="1"/>
          </p:cNvSpPr>
          <p:nvPr/>
        </p:nvSpPr>
        <p:spPr bwMode="auto">
          <a:xfrm>
            <a:off x="900113" y="2514600"/>
            <a:ext cx="7272337"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String.Concat(str1, str2); </a:t>
            </a:r>
          </a:p>
        </p:txBody>
      </p:sp>
      <p:sp>
        <p:nvSpPr>
          <p:cNvPr id="477190" name="Rectangle 6"/>
          <p:cNvSpPr>
            <a:spLocks noChangeArrowheads="1"/>
          </p:cNvSpPr>
          <p:nvPr/>
        </p:nvSpPr>
        <p:spPr bwMode="auto">
          <a:xfrm>
            <a:off x="900113" y="3747722"/>
            <a:ext cx="7272337"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 + str2 + str3;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a:t>
            </a:r>
          </a:p>
        </p:txBody>
      </p:sp>
      <p:sp>
        <p:nvSpPr>
          <p:cNvPr id="477191" name="Rectangle 7"/>
          <p:cNvSpPr>
            <a:spLocks noChangeArrowheads="1"/>
          </p:cNvSpPr>
          <p:nvPr/>
        </p:nvSpPr>
        <p:spPr bwMode="auto">
          <a:xfrm>
            <a:off x="900113" y="5344945"/>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"Peter";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age = 22;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name + " " +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 22"</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53</a:t>
            </a:fld>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Searching </a:t>
            </a:r>
            <a:r>
              <a:rPr lang="en-US" dirty="0" smtClean="0"/>
              <a:t>in Strings</a:t>
            </a:r>
            <a:endParaRPr lang="bg-BG" dirty="0"/>
          </a:p>
        </p:txBody>
      </p:sp>
      <p:sp>
        <p:nvSpPr>
          <p:cNvPr id="606211" name="Rectangle 3"/>
          <p:cNvSpPr>
            <a:spLocks noGrp="1" noChangeArrowheads="1"/>
          </p:cNvSpPr>
          <p:nvPr>
            <p:ph type="body" idx="1"/>
          </p:nvPr>
        </p:nvSpPr>
        <p:spPr>
          <a:xfrm>
            <a:off x="323850" y="1268413"/>
            <a:ext cx="8496300" cy="5256212"/>
          </a:xfrm>
        </p:spPr>
        <p:txBody>
          <a:bodyPr/>
          <a:lstStyle/>
          <a:p>
            <a:r>
              <a:rPr lang="en-US" sz="3000" dirty="0" smtClean="0"/>
              <a:t>Finding a character or </a:t>
            </a:r>
            <a:r>
              <a:rPr lang="en-US" sz="3000" dirty="0"/>
              <a:t>substring </a:t>
            </a:r>
            <a:r>
              <a:rPr lang="en-US" sz="3000" dirty="0" smtClean="0"/>
              <a:t>within given string</a:t>
            </a:r>
            <a:endParaRPr lang="en-US" sz="3000" dirty="0"/>
          </a:p>
          <a:p>
            <a:pPr lvl="1"/>
            <a:r>
              <a:rPr lang="en-US" sz="2800" dirty="0" smtClean="0"/>
              <a:t>First occurrence</a:t>
            </a:r>
          </a:p>
          <a:p>
            <a:pPr lvl="1"/>
            <a:endParaRPr lang="en-US" sz="2800" dirty="0"/>
          </a:p>
          <a:p>
            <a:pPr lvl="1"/>
            <a:r>
              <a:rPr lang="en-US" sz="2800" dirty="0" smtClean="0"/>
              <a:t>First occurrence </a:t>
            </a:r>
            <a:r>
              <a:rPr lang="en-US" sz="2800" dirty="0"/>
              <a:t>starting at given </a:t>
            </a:r>
            <a:r>
              <a:rPr lang="en-US" sz="2800" dirty="0" smtClean="0"/>
              <a:t>position</a:t>
            </a:r>
          </a:p>
          <a:p>
            <a:pPr lvl="1"/>
            <a:endParaRPr lang="en-US" sz="2800" dirty="0" smtClean="0">
              <a:latin typeface="Courier New" pitchFamily="49" charset="0"/>
            </a:endParaRPr>
          </a:p>
          <a:p>
            <a:pPr lvl="1"/>
            <a:r>
              <a:rPr lang="en-US" sz="2800" dirty="0" smtClean="0"/>
              <a:t>Last occurrence</a:t>
            </a:r>
            <a:endParaRPr lang="en-US" sz="2800" dirty="0">
              <a:latin typeface="Courier New" pitchFamily="49" charset="0"/>
            </a:endParaRPr>
          </a:p>
        </p:txBody>
      </p:sp>
      <p:sp>
        <p:nvSpPr>
          <p:cNvPr id="606212" name="Rectangle 4"/>
          <p:cNvSpPr>
            <a:spLocks noChangeArrowheads="1"/>
          </p:cNvSpPr>
          <p:nvPr/>
        </p:nvSpPr>
        <p:spPr bwMode="auto">
          <a:xfrm>
            <a:off x="900113" y="31050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a:t>
            </a:r>
          </a:p>
        </p:txBody>
      </p:sp>
      <p:sp>
        <p:nvSpPr>
          <p:cNvPr id="606214" name="Rectangle 6"/>
          <p:cNvSpPr>
            <a:spLocks noChangeArrowheads="1"/>
          </p:cNvSpPr>
          <p:nvPr/>
        </p:nvSpPr>
        <p:spPr bwMode="auto">
          <a:xfrm>
            <a:off x="900113" y="4383592"/>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 int startIndex)</a:t>
            </a:r>
          </a:p>
        </p:txBody>
      </p:sp>
      <p:sp>
        <p:nvSpPr>
          <p:cNvPr id="606215" name="Rectangle 7"/>
          <p:cNvSpPr>
            <a:spLocks noChangeArrowheads="1"/>
          </p:cNvSpPr>
          <p:nvPr/>
        </p:nvSpPr>
        <p:spPr bwMode="auto">
          <a:xfrm>
            <a:off x="900113" y="5619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LastIndexOf(string)</a:t>
            </a:r>
          </a:p>
        </p:txBody>
      </p:sp>
      <p:pic>
        <p:nvPicPr>
          <p:cNvPr id="49154" name="Picture 2" descr="http://www.eton.ac/images/search-icon.png"/>
          <p:cNvPicPr>
            <a:picLocks noChangeAspect="1" noChangeArrowheads="1"/>
          </p:cNvPicPr>
          <p:nvPr/>
        </p:nvPicPr>
        <p:blipFill>
          <a:blip r:embed="rId2" cstate="print"/>
          <a:srcRect/>
          <a:stretch>
            <a:fillRect/>
          </a:stretch>
        </p:blipFill>
        <p:spPr bwMode="auto">
          <a:xfrm>
            <a:off x="6858000" y="1905000"/>
            <a:ext cx="1905000" cy="1905000"/>
          </a:xfrm>
          <a:prstGeom prst="rect">
            <a:avLst/>
          </a:prstGeom>
          <a:noFill/>
        </p:spPr>
      </p:pic>
      <p:sp>
        <p:nvSpPr>
          <p:cNvPr id="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54</a:t>
            </a:fld>
            <a:endParaRPr 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en-US" dirty="0" smtClean="0"/>
              <a:t>Searching in </a:t>
            </a:r>
            <a:r>
              <a:rPr lang="en-US" dirty="0"/>
              <a:t>Strings – Example</a:t>
            </a:r>
            <a:endParaRPr lang="bg-BG" dirty="0"/>
          </a:p>
        </p:txBody>
      </p:sp>
      <p:sp>
        <p:nvSpPr>
          <p:cNvPr id="629768" name="Rectangle 8"/>
          <p:cNvSpPr>
            <a:spLocks noChangeArrowheads="1"/>
          </p:cNvSpPr>
          <p:nvPr/>
        </p:nvSpPr>
        <p:spPr bwMode="auto">
          <a:xfrm>
            <a:off x="713871" y="1447800"/>
            <a:ext cx="7704137" cy="33001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"C# Programming Course";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index = str.IndexOf("C#"); // index = 0</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15</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IndexOf is case-sensetive. -1 means not found</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str.IndexOf("ram"); // index = 7</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 index = 4</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5); // index = 7</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8); // index = 18</a:t>
            </a:r>
          </a:p>
        </p:txBody>
      </p:sp>
      <p:graphicFrame>
        <p:nvGraphicFramePr>
          <p:cNvPr id="629886" name="Group 126"/>
          <p:cNvGraphicFramePr>
            <a:graphicFrameLocks noGrp="1"/>
          </p:cNvGraphicFramePr>
          <p:nvPr/>
        </p:nvGraphicFramePr>
        <p:xfrm>
          <a:off x="1966408" y="5156200"/>
          <a:ext cx="6451600" cy="865188"/>
        </p:xfrm>
        <a:graphic>
          <a:graphicData uri="http://schemas.openxmlformats.org/drawingml/2006/table">
            <a:tbl>
              <a:tblPr/>
              <a:tblGrid>
                <a:gridCol w="430213"/>
                <a:gridCol w="431800"/>
                <a:gridCol w="430212"/>
                <a:gridCol w="427038"/>
                <a:gridCol w="430212"/>
                <a:gridCol w="430213"/>
                <a:gridCol w="430212"/>
                <a:gridCol w="431800"/>
                <a:gridCol w="430213"/>
                <a:gridCol w="430212"/>
                <a:gridCol w="430213"/>
                <a:gridCol w="428625"/>
                <a:gridCol w="430212"/>
                <a:gridCol w="430213"/>
                <a:gridCol w="430212"/>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10</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4318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P</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TextBox 6"/>
          <p:cNvSpPr txBox="1"/>
          <p:nvPr/>
        </p:nvSpPr>
        <p:spPr>
          <a:xfrm>
            <a:off x="700885" y="5131360"/>
            <a:ext cx="1319592"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index  = </a:t>
            </a:r>
            <a:endParaRPr lang="en-US" sz="2400" b="1" dirty="0">
              <a:effectLst>
                <a:outerShdw blurRad="38100" dist="38100" dir="2700000" algn="tl">
                  <a:srgbClr val="000000">
                    <a:alpha val="43137"/>
                  </a:srgbClr>
                </a:outerShdw>
              </a:effectLst>
            </a:endParaRPr>
          </a:p>
        </p:txBody>
      </p:sp>
      <p:sp>
        <p:nvSpPr>
          <p:cNvPr id="8" name="TextBox 7"/>
          <p:cNvSpPr txBox="1"/>
          <p:nvPr/>
        </p:nvSpPr>
        <p:spPr>
          <a:xfrm>
            <a:off x="384698" y="5572890"/>
            <a:ext cx="1657826"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s[index]  = </a:t>
            </a:r>
            <a:endParaRPr lang="en-US" sz="2400" b="1" dirty="0">
              <a:effectLst>
                <a:outerShdw blurRad="38100" dist="38100" dir="2700000" algn="tl">
                  <a:srgbClr val="000000">
                    <a:alpha val="43137"/>
                  </a:srgbClr>
                </a:outerShdw>
              </a:effectLst>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55</a:t>
            </a:fld>
            <a:endParaRPr lang="en-US" dirty="0"/>
          </a:p>
        </p:txBody>
      </p:sp>
      <p:pic>
        <p:nvPicPr>
          <p:cNvPr id="10" name="Picture 2" descr="http://www.eton.ac/images/search-icon.png"/>
          <p:cNvPicPr>
            <a:picLocks noChangeAspect="1" noChangeArrowheads="1"/>
          </p:cNvPicPr>
          <p:nvPr/>
        </p:nvPicPr>
        <p:blipFill>
          <a:blip r:embed="rId2" cstate="print"/>
          <a:srcRect/>
          <a:stretch>
            <a:fillRect/>
          </a:stretch>
        </p:blipFill>
        <p:spPr bwMode="auto">
          <a:xfrm rot="4699740">
            <a:off x="7405336" y="1187566"/>
            <a:ext cx="1329894" cy="1329894"/>
          </a:xfrm>
          <a:prstGeom prst="rect">
            <a:avLst/>
          </a:prstGeom>
          <a:noFill/>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Extracting Substrings</a:t>
            </a:r>
            <a:endParaRPr lang="bg-BG" dirty="0"/>
          </a:p>
        </p:txBody>
      </p:sp>
      <p:sp>
        <p:nvSpPr>
          <p:cNvPr id="607235" name="Rectangle 3"/>
          <p:cNvSpPr>
            <a:spLocks noGrp="1" noChangeArrowheads="1"/>
          </p:cNvSpPr>
          <p:nvPr>
            <p:ph type="body" idx="1"/>
          </p:nvPr>
        </p:nvSpPr>
        <p:spPr>
          <a:xfrm>
            <a:off x="323850" y="1066800"/>
            <a:ext cx="8496300" cy="5459413"/>
          </a:xfrm>
        </p:spPr>
        <p:txBody>
          <a:bodyPr/>
          <a:lstStyle/>
          <a:p>
            <a:pPr>
              <a:lnSpc>
                <a:spcPts val="3600"/>
              </a:lnSpc>
            </a:pPr>
            <a:r>
              <a:rPr lang="en-US" dirty="0"/>
              <a:t>Extracting substrings</a:t>
            </a:r>
          </a:p>
          <a:p>
            <a:pPr lvl="1">
              <a:lnSpc>
                <a:spcPts val="3600"/>
              </a:lnSpc>
            </a:pPr>
            <a:r>
              <a:rPr lang="en-US" sz="2600" noProof="1">
                <a:solidFill>
                  <a:schemeClr val="accent5">
                    <a:lumMod val="20000"/>
                    <a:lumOff val="80000"/>
                  </a:schemeClr>
                </a:solidFill>
                <a:latin typeface="Consolas" pitchFamily="49" charset="0"/>
                <a:cs typeface="Consolas" pitchFamily="49" charset="0"/>
              </a:rPr>
              <a:t>str.Substring(int startIndex, int length)</a:t>
            </a:r>
          </a:p>
          <a:p>
            <a:pPr lvl="1">
              <a:lnSpc>
                <a:spcPts val="3600"/>
              </a:lnSpc>
            </a:pPr>
            <a:endParaRPr lang="en-US" noProof="1"/>
          </a:p>
          <a:p>
            <a:pPr lvl="1">
              <a:lnSpc>
                <a:spcPts val="3600"/>
              </a:lnSpc>
            </a:pPr>
            <a:endParaRPr lang="en-US" noProof="1"/>
          </a:p>
          <a:p>
            <a:pPr lvl="1">
              <a:lnSpc>
                <a:spcPts val="3600"/>
              </a:lnSpc>
            </a:pPr>
            <a:r>
              <a:rPr lang="en-US" sz="2600" noProof="1">
                <a:solidFill>
                  <a:schemeClr val="accent5">
                    <a:lumMod val="20000"/>
                    <a:lumOff val="80000"/>
                  </a:schemeClr>
                </a:solidFill>
                <a:latin typeface="Consolas" pitchFamily="49" charset="0"/>
                <a:cs typeface="Consolas" pitchFamily="49" charset="0"/>
              </a:rPr>
              <a:t>str.Substring(int startIndex)</a:t>
            </a:r>
          </a:p>
        </p:txBody>
      </p:sp>
      <p:sp>
        <p:nvSpPr>
          <p:cNvPr id="607238" name="Rectangle 6"/>
          <p:cNvSpPr>
            <a:spLocks noChangeArrowheads="1"/>
          </p:cNvSpPr>
          <p:nvPr/>
        </p:nvSpPr>
        <p:spPr bwMode="auto">
          <a:xfrm>
            <a:off x="754063" y="23622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@"C:\Pics\Rila2009.jpg";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filename.Substring(8, 8);</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is Rila2009</a:t>
            </a:r>
          </a:p>
        </p:txBody>
      </p:sp>
      <p:sp>
        <p:nvSpPr>
          <p:cNvPr id="607239" name="Rectangle 7"/>
          <p:cNvSpPr>
            <a:spLocks noChangeArrowheads="1"/>
          </p:cNvSpPr>
          <p:nvPr/>
        </p:nvSpPr>
        <p:spPr bwMode="auto">
          <a:xfrm>
            <a:off x="755650" y="41659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@"C:\Pics\Summer2009.jpg";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nameAndExtension = filename.Substring(8);</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nameAndExtension is Summer2009.jpg</a:t>
            </a:r>
          </a:p>
        </p:txBody>
      </p:sp>
      <p:graphicFrame>
        <p:nvGraphicFramePr>
          <p:cNvPr id="607342" name="Group 110"/>
          <p:cNvGraphicFramePr>
            <a:graphicFrameLocks noGrp="1"/>
          </p:cNvGraphicFramePr>
          <p:nvPr/>
        </p:nvGraphicFramePr>
        <p:xfrm>
          <a:off x="468313" y="5516563"/>
          <a:ext cx="8207375" cy="845504"/>
        </p:xfrm>
        <a:graphic>
          <a:graphicData uri="http://schemas.openxmlformats.org/drawingml/2006/table">
            <a:tbl>
              <a:tblPr/>
              <a:tblGrid>
                <a:gridCol w="411162"/>
                <a:gridCol w="411163"/>
                <a:gridCol w="411162"/>
                <a:gridCol w="406400"/>
                <a:gridCol w="411163"/>
                <a:gridCol w="407987"/>
                <a:gridCol w="411163"/>
                <a:gridCol w="411162"/>
                <a:gridCol w="412750"/>
                <a:gridCol w="411163"/>
                <a:gridCol w="409575"/>
                <a:gridCol w="409575"/>
                <a:gridCol w="409575"/>
                <a:gridCol w="411162"/>
                <a:gridCol w="409575"/>
                <a:gridCol w="409575"/>
                <a:gridCol w="409575"/>
                <a:gridCol w="411163"/>
                <a:gridCol w="411162"/>
                <a:gridCol w="411163"/>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3587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 </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s</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R</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l</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j</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g</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56</a:t>
            </a:fld>
            <a:endParaRPr 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a:t>Splitting Strings</a:t>
            </a:r>
            <a:endParaRPr lang="bg-BG" dirty="0"/>
          </a:p>
        </p:txBody>
      </p:sp>
      <p:sp>
        <p:nvSpPr>
          <p:cNvPr id="634883" name="Rectangle 3"/>
          <p:cNvSpPr>
            <a:spLocks noGrp="1" noChangeArrowheads="1"/>
          </p:cNvSpPr>
          <p:nvPr>
            <p:ph type="body" idx="1"/>
          </p:nvPr>
        </p:nvSpPr>
        <p:spPr/>
        <p:txBody>
          <a:bodyPr/>
          <a:lstStyle/>
          <a:p>
            <a:r>
              <a:rPr lang="en-US" sz="3000" dirty="0"/>
              <a:t>To split a string by given separator(s) use the following method:</a:t>
            </a:r>
          </a:p>
          <a:p>
            <a:endParaRPr lang="en-US" sz="3000" dirty="0"/>
          </a:p>
          <a:p>
            <a:r>
              <a:rPr lang="en-US" sz="3000" dirty="0"/>
              <a:t>Example:</a:t>
            </a:r>
            <a:endParaRPr lang="bg-BG" sz="3000" dirty="0"/>
          </a:p>
        </p:txBody>
      </p:sp>
      <p:sp>
        <p:nvSpPr>
          <p:cNvPr id="634884" name="Rectangle 4"/>
          <p:cNvSpPr>
            <a:spLocks noChangeArrowheads="1"/>
          </p:cNvSpPr>
          <p:nvPr/>
        </p:nvSpPr>
        <p:spPr bwMode="auto">
          <a:xfrm>
            <a:off x="827088" y="2286000"/>
            <a:ext cx="748982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Split(params char[])</a:t>
            </a:r>
          </a:p>
        </p:txBody>
      </p:sp>
      <p:sp>
        <p:nvSpPr>
          <p:cNvPr id="634885" name="Rectangle 5"/>
          <p:cNvSpPr>
            <a:spLocks noChangeArrowheads="1"/>
          </p:cNvSpPr>
          <p:nvPr/>
        </p:nvSpPr>
        <p:spPr bwMode="auto">
          <a:xfrm>
            <a:off x="827088" y="3505200"/>
            <a:ext cx="7489825"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listOfBeers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"Amstel, Zagorka, Tuborg, Becks.";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beers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listOfBeers.Split(' ',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Console.WriteLine("Available beers are:");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beer in beers)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Console.WriteLine(beer);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 name="Picture 1" descr="C:\Trash\splot.png"/>
          <p:cNvPicPr>
            <a:picLocks noChangeAspect="1" noChangeArrowheads="1"/>
          </p:cNvPicPr>
          <p:nvPr/>
        </p:nvPicPr>
        <p:blipFill>
          <a:blip r:embed="rId2" cstate="print">
            <a:lum bright="10000" contrast="20000"/>
          </a:blip>
          <a:srcRect/>
          <a:stretch>
            <a:fillRect/>
          </a:stretch>
        </p:blipFill>
        <p:spPr bwMode="auto">
          <a:xfrm>
            <a:off x="6858000" y="2895600"/>
            <a:ext cx="1744120" cy="1565454"/>
          </a:xfrm>
          <a:prstGeom prst="rect">
            <a:avLst/>
          </a:prstGeom>
          <a:noFill/>
          <a:effectLst>
            <a:softEdge rad="3175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57</a:t>
            </a:fld>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sz="3600" dirty="0"/>
              <a:t>Replacing and Deleting Substrings</a:t>
            </a:r>
            <a:endParaRPr lang="bg-BG" sz="3600" dirty="0"/>
          </a:p>
        </p:txBody>
      </p:sp>
      <p:sp>
        <p:nvSpPr>
          <p:cNvPr id="463875" name="Rectangle 3"/>
          <p:cNvSpPr>
            <a:spLocks noGrp="1" noChangeArrowheads="1"/>
          </p:cNvSpPr>
          <p:nvPr>
            <p:ph type="body" idx="1"/>
          </p:nvPr>
        </p:nvSpPr>
        <p:spPr/>
        <p:txBody>
          <a:bodyPr/>
          <a:lstStyle/>
          <a:p>
            <a:r>
              <a:rPr lang="en-US" sz="2800" noProof="1">
                <a:solidFill>
                  <a:schemeClr val="accent5">
                    <a:lumMod val="20000"/>
                    <a:lumOff val="80000"/>
                  </a:schemeClr>
                </a:solidFill>
                <a:latin typeface="Consolas" pitchFamily="49" charset="0"/>
                <a:cs typeface="Consolas" pitchFamily="49" charset="0"/>
              </a:rPr>
              <a:t>Replace(string,</a:t>
            </a:r>
            <a:r>
              <a:rPr lang="en-US" sz="2800" noProof="1">
                <a:solidFill>
                  <a:schemeClr val="accent5">
                    <a:lumMod val="20000"/>
                    <a:lumOff val="80000"/>
                  </a:schemeClr>
                </a:solidFill>
                <a:cs typeface="Consolas" pitchFamily="49" charset="0"/>
              </a:rPr>
              <a:t> </a:t>
            </a:r>
            <a:r>
              <a:rPr lang="en-US" sz="2800" noProof="1">
                <a:solidFill>
                  <a:schemeClr val="accent5">
                    <a:lumMod val="20000"/>
                    <a:lumOff val="80000"/>
                  </a:schemeClr>
                </a:solidFill>
                <a:latin typeface="Consolas" pitchFamily="49" charset="0"/>
                <a:cs typeface="Consolas" pitchFamily="49" charset="0"/>
              </a:rPr>
              <a:t>string)</a:t>
            </a:r>
            <a:r>
              <a:rPr lang="en-US" sz="2800" dirty="0"/>
              <a:t> – replaces all occurrences of given string with another</a:t>
            </a:r>
          </a:p>
          <a:p>
            <a:pPr lvl="1"/>
            <a:r>
              <a:rPr lang="en-US" sz="2600" dirty="0"/>
              <a:t>The result is new string (strings are immutable</a:t>
            </a:r>
            <a:r>
              <a:rPr lang="en-US" sz="2600" dirty="0" smtClean="0"/>
              <a:t>)</a:t>
            </a:r>
          </a:p>
          <a:p>
            <a:pPr lvl="1"/>
            <a:endParaRPr lang="en-US" sz="2600" dirty="0" smtClean="0"/>
          </a:p>
          <a:p>
            <a:pPr lvl="1"/>
            <a:endParaRPr lang="en-US" sz="2600" dirty="0"/>
          </a:p>
          <a:p>
            <a:r>
              <a:rPr lang="en-US" sz="2800" noProof="1" smtClean="0">
                <a:solidFill>
                  <a:schemeClr val="accent5">
                    <a:lumMod val="20000"/>
                    <a:lumOff val="80000"/>
                  </a:schemeClr>
                </a:solidFill>
                <a:latin typeface="Consolas" pitchFamily="49" charset="0"/>
                <a:cs typeface="Consolas" pitchFamily="49" charset="0"/>
              </a:rPr>
              <a:t>Re</a:t>
            </a:r>
            <a:r>
              <a:rPr lang="en-US" sz="2800" dirty="0" smtClean="0">
                <a:solidFill>
                  <a:schemeClr val="accent5">
                    <a:lumMod val="20000"/>
                    <a:lumOff val="80000"/>
                  </a:schemeClr>
                </a:solidFill>
                <a:latin typeface="Consolas" pitchFamily="49" charset="0"/>
                <a:cs typeface="Consolas" pitchFamily="49" charset="0"/>
              </a:rPr>
              <a:t>move</a:t>
            </a:r>
            <a:r>
              <a:rPr lang="en-US" sz="2800" noProof="1"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index</a:t>
            </a:r>
            <a:r>
              <a:rPr lang="en-US" sz="2800" noProof="1">
                <a:solidFill>
                  <a:schemeClr val="accent5">
                    <a:lumMod val="20000"/>
                    <a:lumOff val="80000"/>
                  </a:schemeClr>
                </a:solidFill>
                <a:latin typeface="Consolas" pitchFamily="49" charset="0"/>
                <a:cs typeface="Consolas" pitchFamily="49" charset="0"/>
              </a:rPr>
              <a:t>,</a:t>
            </a:r>
            <a:r>
              <a:rPr lang="en-US" sz="2800" noProof="1">
                <a:solidFill>
                  <a:schemeClr val="accent5">
                    <a:lumMod val="20000"/>
                    <a:lumOff val="80000"/>
                  </a:schemeClr>
                </a:solidFill>
                <a:cs typeface="Consolas" pitchFamily="49" charset="0"/>
              </a:rPr>
              <a:t> </a:t>
            </a:r>
            <a:r>
              <a:rPr lang="en-US" sz="2800" dirty="0">
                <a:solidFill>
                  <a:schemeClr val="accent5">
                    <a:lumMod val="20000"/>
                    <a:lumOff val="80000"/>
                  </a:schemeClr>
                </a:solidFill>
                <a:latin typeface="Consolas" pitchFamily="49" charset="0"/>
                <a:cs typeface="Consolas" pitchFamily="49" charset="0"/>
              </a:rPr>
              <a:t>length</a:t>
            </a:r>
            <a:r>
              <a:rPr lang="en-US" sz="2800" noProof="1">
                <a:solidFill>
                  <a:schemeClr val="accent5">
                    <a:lumMod val="20000"/>
                    <a:lumOff val="80000"/>
                  </a:schemeClr>
                </a:solidFill>
                <a:latin typeface="Consolas" pitchFamily="49" charset="0"/>
                <a:cs typeface="Consolas" pitchFamily="49" charset="0"/>
              </a:rPr>
              <a:t>)</a:t>
            </a:r>
            <a:r>
              <a:rPr lang="en-US" sz="2800" dirty="0"/>
              <a:t> – deletes part of a string and produces new </a:t>
            </a:r>
            <a:r>
              <a:rPr lang="en-US" sz="2800" dirty="0" smtClean="0"/>
              <a:t>string as result</a:t>
            </a:r>
            <a:endParaRPr lang="bg-BG" sz="2800" dirty="0"/>
          </a:p>
        </p:txBody>
      </p:sp>
      <p:sp>
        <p:nvSpPr>
          <p:cNvPr id="463876" name="Rectangle 4"/>
          <p:cNvSpPr>
            <a:spLocks noChangeArrowheads="1"/>
          </p:cNvSpPr>
          <p:nvPr/>
        </p:nvSpPr>
        <p:spPr bwMode="auto">
          <a:xfrm>
            <a:off x="762000" y="2906545"/>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cocktail = "Vodka + Martini + Cherry";</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replaced = cocktail.Replace("+", "and");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Vodka and Martini and Cherry</a:t>
            </a:r>
          </a:p>
        </p:txBody>
      </p:sp>
      <p:sp>
        <p:nvSpPr>
          <p:cNvPr id="463877" name="Rectangle 5"/>
          <p:cNvSpPr>
            <a:spLocks noChangeArrowheads="1"/>
          </p:cNvSpPr>
          <p:nvPr/>
        </p:nvSpPr>
        <p:spPr bwMode="auto">
          <a:xfrm>
            <a:off x="762000" y="5308937"/>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price = "$ 1234567";</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lowPrice = price.Remove(2, 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$ 4567</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58</a:t>
            </a:fld>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a:t>Changing Character Casing</a:t>
            </a:r>
            <a:endParaRPr lang="bg-BG" dirty="0"/>
          </a:p>
        </p:txBody>
      </p:sp>
      <p:sp>
        <p:nvSpPr>
          <p:cNvPr id="611331" name="Rectangle 3"/>
          <p:cNvSpPr>
            <a:spLocks noGrp="1" noChangeArrowheads="1"/>
          </p:cNvSpPr>
          <p:nvPr>
            <p:ph type="body" idx="1"/>
          </p:nvPr>
        </p:nvSpPr>
        <p:spPr/>
        <p:txBody>
          <a:bodyPr/>
          <a:lstStyle/>
          <a:p>
            <a:pPr>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ToLower()</a:t>
            </a:r>
          </a:p>
          <a:p>
            <a:pPr>
              <a:spcBef>
                <a:spcPts val="1200"/>
              </a:spcBef>
            </a:pPr>
            <a:endParaRPr lang="en-US" sz="3000" dirty="0"/>
          </a:p>
          <a:p>
            <a:pPr>
              <a:spcBef>
                <a:spcPts val="1200"/>
              </a:spcBef>
            </a:pPr>
            <a:endParaRPr lang="en-US" sz="3000" dirty="0"/>
          </a:p>
          <a:p>
            <a:pPr>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ToUpper()</a:t>
            </a:r>
            <a:endParaRPr lang="en-US" sz="3000" noProof="1">
              <a:solidFill>
                <a:schemeClr val="accent5">
                  <a:lumMod val="20000"/>
                  <a:lumOff val="80000"/>
                </a:schemeClr>
              </a:solidFill>
              <a:latin typeface="Consolas" pitchFamily="49" charset="0"/>
              <a:cs typeface="Consolas" pitchFamily="49" charset="0"/>
            </a:endParaRPr>
          </a:p>
        </p:txBody>
      </p:sp>
      <p:sp>
        <p:nvSpPr>
          <p:cNvPr id="611332" name="Rectangle 4"/>
          <p:cNvSpPr>
            <a:spLocks noChangeArrowheads="1"/>
          </p:cNvSpPr>
          <p:nvPr/>
        </p:nvSpPr>
        <p:spPr bwMode="auto">
          <a:xfrm>
            <a:off x="755650" y="1808704"/>
            <a:ext cx="7632700" cy="1145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lowerAlpha = alpha.ToLower();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Console.WriteLine(lowerAlpha);</a:t>
            </a:r>
          </a:p>
        </p:txBody>
      </p:sp>
      <p:sp>
        <p:nvSpPr>
          <p:cNvPr id="611333" name="Rectangle 5"/>
          <p:cNvSpPr>
            <a:spLocks noChangeArrowheads="1"/>
          </p:cNvSpPr>
          <p:nvPr/>
        </p:nvSpPr>
        <p:spPr bwMode="auto">
          <a:xfrm>
            <a:off x="755650" y="3926392"/>
            <a:ext cx="7632700" cy="1145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upperAlpha = alpha.ToUpper();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Console.WriteLine(upperAlpha);</a:t>
            </a:r>
          </a:p>
        </p:txBody>
      </p:sp>
      <p:pic>
        <p:nvPicPr>
          <p:cNvPr id="35841" name="Picture 1" descr="C:\Trash\alphabet.png"/>
          <p:cNvPicPr>
            <a:picLocks noChangeAspect="1" noChangeArrowheads="1"/>
          </p:cNvPicPr>
          <p:nvPr/>
        </p:nvPicPr>
        <p:blipFill>
          <a:blip r:embed="rId2" cstate="print"/>
          <a:srcRect/>
          <a:stretch>
            <a:fillRect/>
          </a:stretch>
        </p:blipFill>
        <p:spPr bwMode="auto">
          <a:xfrm>
            <a:off x="2438400" y="5334000"/>
            <a:ext cx="4267200" cy="1143000"/>
          </a:xfrm>
          <a:prstGeom prst="rect">
            <a:avLst/>
          </a:prstGeom>
          <a:noFill/>
          <a:effectLst>
            <a:softEdge rad="3175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59</a:t>
            </a:fld>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pPr lvl="1"/>
            <a:r>
              <a:rPr lang="en-US" dirty="0" smtClean="0">
                <a:solidFill>
                  <a:schemeClr val="tx1">
                    <a:lumMod val="75000"/>
                  </a:schemeClr>
                </a:solidFill>
              </a:rPr>
              <a:t>delegate &lt;return type&gt; &lt;delegate-name&gt; &lt;parameter list&gt;</a:t>
            </a:r>
            <a:endParaRPr lang="en-US" dirty="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a:t>Trimming White Space</a:t>
            </a:r>
            <a:endParaRPr lang="bg-BG" dirty="0"/>
          </a:p>
        </p:txBody>
      </p:sp>
      <p:sp>
        <p:nvSpPr>
          <p:cNvPr id="637955" name="Rectangle 3"/>
          <p:cNvSpPr>
            <a:spLocks noGrp="1" noChangeArrowheads="1"/>
          </p:cNvSpPr>
          <p:nvPr>
            <p:ph type="body" idx="1"/>
          </p:nvPr>
        </p:nvSpPr>
        <p:spPr/>
        <p:txBody>
          <a:bodyPr/>
          <a:lstStyle/>
          <a:p>
            <a:r>
              <a:rPr lang="en-US" sz="3000" dirty="0"/>
              <a:t>Using method </a:t>
            </a:r>
            <a:r>
              <a:rPr lang="en-US" sz="3000" dirty="0">
                <a:solidFill>
                  <a:schemeClr val="accent5">
                    <a:lumMod val="20000"/>
                    <a:lumOff val="80000"/>
                  </a:schemeClr>
                </a:solidFill>
                <a:latin typeface="Consolas" pitchFamily="49" charset="0"/>
                <a:cs typeface="Consolas" pitchFamily="49" charset="0"/>
              </a:rPr>
              <a:t>Trim()</a:t>
            </a:r>
          </a:p>
          <a:p>
            <a:endParaRPr lang="en-US" sz="3000" dirty="0"/>
          </a:p>
          <a:p>
            <a:endParaRPr lang="en-US" sz="3000" dirty="0"/>
          </a:p>
          <a:p>
            <a:r>
              <a:rPr lang="en-US" sz="3000" dirty="0"/>
              <a:t>Using method </a:t>
            </a:r>
            <a:r>
              <a:rPr lang="en-US" sz="3000" noProof="1">
                <a:solidFill>
                  <a:schemeClr val="accent5">
                    <a:lumMod val="20000"/>
                    <a:lumOff val="80000"/>
                  </a:schemeClr>
                </a:solidFill>
                <a:latin typeface="Consolas" pitchFamily="49" charset="0"/>
                <a:cs typeface="Consolas" pitchFamily="49" charset="0"/>
              </a:rPr>
              <a:t>Trim(chars</a:t>
            </a:r>
            <a:r>
              <a:rPr lang="en-US" sz="3000" dirty="0">
                <a:solidFill>
                  <a:schemeClr val="accent5">
                    <a:lumMod val="20000"/>
                    <a:lumOff val="80000"/>
                  </a:schemeClr>
                </a:solidFill>
                <a:latin typeface="Consolas" pitchFamily="49" charset="0"/>
                <a:cs typeface="Consolas" pitchFamily="49" charset="0"/>
              </a:rPr>
              <a:t>)</a:t>
            </a:r>
          </a:p>
          <a:p>
            <a:endParaRPr lang="en-US" sz="3000" dirty="0">
              <a:latin typeface="Courier New" pitchFamily="49" charset="0"/>
            </a:endParaRPr>
          </a:p>
          <a:p>
            <a:endParaRPr lang="en-US" sz="3000" dirty="0">
              <a:latin typeface="Courier New" pitchFamily="49" charset="0"/>
            </a:endParaRPr>
          </a:p>
          <a:p>
            <a:r>
              <a:rPr lang="en-US" sz="3000" dirty="0"/>
              <a:t>Using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Start</a:t>
            </a:r>
            <a:r>
              <a:rPr lang="en-US" sz="3000" noProof="1">
                <a:solidFill>
                  <a:schemeClr val="accent5">
                    <a:lumMod val="20000"/>
                    <a:lumOff val="80000"/>
                  </a:schemeClr>
                </a:solidFill>
                <a:latin typeface="Consolas" pitchFamily="49" charset="0"/>
                <a:cs typeface="Consolas" pitchFamily="49" charset="0"/>
              </a:rPr>
              <a:t>()</a:t>
            </a:r>
            <a:r>
              <a:rPr lang="en-US" sz="3000" noProof="1"/>
              <a:t> and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End</a:t>
            </a:r>
            <a:r>
              <a:rPr lang="en-US" sz="3000" noProof="1">
                <a:solidFill>
                  <a:schemeClr val="accent5">
                    <a:lumMod val="20000"/>
                    <a:lumOff val="80000"/>
                  </a:schemeClr>
                </a:solidFill>
                <a:latin typeface="Consolas" pitchFamily="49" charset="0"/>
                <a:cs typeface="Consolas" pitchFamily="49" charset="0"/>
              </a:rPr>
              <a:t>()</a:t>
            </a:r>
          </a:p>
        </p:txBody>
      </p:sp>
      <p:sp>
        <p:nvSpPr>
          <p:cNvPr id="637956" name="Rectangle 4"/>
          <p:cNvSpPr>
            <a:spLocks noChangeArrowheads="1"/>
          </p:cNvSpPr>
          <p:nvPr/>
        </p:nvSpPr>
        <p:spPr bwMode="auto">
          <a:xfrm>
            <a:off x="755650" y="18037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example of white space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a:t>
            </a:r>
          </a:p>
        </p:txBody>
      </p:sp>
      <p:sp>
        <p:nvSpPr>
          <p:cNvPr id="637958" name="Rectangle 6"/>
          <p:cNvSpPr>
            <a:spLocks noChangeArrowheads="1"/>
          </p:cNvSpPr>
          <p:nvPr/>
        </p:nvSpPr>
        <p:spPr bwMode="auto">
          <a:xfrm>
            <a:off x="755650" y="3716338"/>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\t\nHello!!! \n";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 ', ',' ,'!', '\n','\t');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 // Hello</a:t>
            </a:r>
          </a:p>
        </p:txBody>
      </p:sp>
      <p:sp>
        <p:nvSpPr>
          <p:cNvPr id="637959" name="Rectangle 7"/>
          <p:cNvSpPr>
            <a:spLocks noChangeArrowheads="1"/>
          </p:cNvSpPr>
          <p:nvPr/>
        </p:nvSpPr>
        <p:spPr bwMode="auto">
          <a:xfrm>
            <a:off x="755650" y="5589588"/>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C#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s.TrimStart(); // clean = "C#   "</a:t>
            </a:r>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60</a:t>
            </a:fld>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dirty="0"/>
              <a:t>Constructing Strings</a:t>
            </a:r>
            <a:endParaRPr lang="bg-BG" dirty="0"/>
          </a:p>
        </p:txBody>
      </p:sp>
      <p:sp>
        <p:nvSpPr>
          <p:cNvPr id="670723" name="Rectangle 3"/>
          <p:cNvSpPr>
            <a:spLocks noGrp="1" noChangeArrowheads="1"/>
          </p:cNvSpPr>
          <p:nvPr>
            <p:ph type="body" idx="1"/>
          </p:nvPr>
        </p:nvSpPr>
        <p:spPr>
          <a:xfrm>
            <a:off x="323850" y="1066800"/>
            <a:ext cx="8496300" cy="5459413"/>
          </a:xfrm>
        </p:spPr>
        <p:txBody>
          <a:bodyPr/>
          <a:lstStyle/>
          <a:p>
            <a:r>
              <a:rPr lang="en-US" dirty="0"/>
              <a:t>Strings are immutable</a:t>
            </a:r>
          </a:p>
          <a:p>
            <a:pPr lvl="1"/>
            <a:r>
              <a:rPr lang="en-US" dirty="0">
                <a:solidFill>
                  <a:schemeClr val="accent5">
                    <a:lumMod val="20000"/>
                    <a:lumOff val="80000"/>
                  </a:schemeClr>
                </a:solidFill>
                <a:latin typeface="Consolas" pitchFamily="49" charset="0"/>
                <a:cs typeface="Consolas" pitchFamily="49" charset="0"/>
              </a:rPr>
              <a:t>C</a:t>
            </a:r>
            <a:r>
              <a:rPr lang="en-US" noProof="1">
                <a:solidFill>
                  <a:schemeClr val="accent5">
                    <a:lumMod val="20000"/>
                    <a:lumOff val="80000"/>
                  </a:schemeClr>
                </a:solidFill>
                <a:latin typeface="Consolas" pitchFamily="49" charset="0"/>
                <a:cs typeface="Consolas" pitchFamily="49" charset="0"/>
              </a:rPr>
              <a:t>oncat()</a:t>
            </a:r>
            <a:r>
              <a:rPr lang="en-US" noProof="1"/>
              <a:t>, </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eplace()</a:t>
            </a:r>
            <a:r>
              <a:rPr lang="en-US" noProof="1"/>
              <a:t>, </a:t>
            </a:r>
            <a:r>
              <a:rPr lang="en-US" dirty="0">
                <a:solidFill>
                  <a:schemeClr val="accent5">
                    <a:lumMod val="20000"/>
                    <a:lumOff val="80000"/>
                  </a:schemeClr>
                </a:solidFill>
                <a:latin typeface="Consolas" pitchFamily="49" charset="0"/>
                <a:cs typeface="Consolas" pitchFamily="49" charset="0"/>
              </a:rPr>
              <a:t>T</a:t>
            </a:r>
            <a:r>
              <a:rPr lang="en-US" noProof="1">
                <a:solidFill>
                  <a:schemeClr val="accent5">
                    <a:lumMod val="20000"/>
                    <a:lumOff val="80000"/>
                  </a:schemeClr>
                </a:solidFill>
                <a:latin typeface="Consolas" pitchFamily="49" charset="0"/>
                <a:cs typeface="Consolas" pitchFamily="49" charset="0"/>
              </a:rPr>
              <a:t>rim()</a:t>
            </a:r>
            <a:r>
              <a:rPr lang="en-US" noProof="1"/>
              <a:t>, ...</a:t>
            </a:r>
            <a:r>
              <a:rPr lang="en-US" dirty="0"/>
              <a:t> return new string, do not modify the old </a:t>
            </a:r>
            <a:r>
              <a:rPr lang="en-US" dirty="0" smtClean="0"/>
              <a:t>one</a:t>
            </a:r>
            <a:endParaRPr lang="en-US" dirty="0"/>
          </a:p>
        </p:txBody>
      </p:sp>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61</a:t>
            </a:fld>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1828800" y="152400"/>
            <a:ext cx="7086600" cy="914400"/>
          </a:xfrm>
        </p:spPr>
        <p:txBody>
          <a:bodyPr/>
          <a:lstStyle/>
          <a:p>
            <a:r>
              <a:rPr lang="en-US" sz="3600" dirty="0"/>
              <a:t>Changing the Contents of a String – </a:t>
            </a:r>
            <a:r>
              <a:rPr lang="en-US" sz="3600" noProof="1">
                <a:latin typeface="Consolas" pitchFamily="49" charset="0"/>
                <a:cs typeface="Consolas" pitchFamily="49" charset="0"/>
              </a:rPr>
              <a:t>StringBuilder</a:t>
            </a:r>
          </a:p>
        </p:txBody>
      </p:sp>
      <p:sp>
        <p:nvSpPr>
          <p:cNvPr id="671747" name="Rectangle 3"/>
          <p:cNvSpPr>
            <a:spLocks noGrp="1" noChangeArrowheads="1"/>
          </p:cNvSpPr>
          <p:nvPr>
            <p:ph type="body" idx="1"/>
          </p:nvPr>
        </p:nvSpPr>
        <p:spPr>
          <a:xfrm>
            <a:off x="250825" y="1295399"/>
            <a:ext cx="8642350" cy="5230813"/>
          </a:xfrm>
        </p:spPr>
        <p:txBody>
          <a:bodyPr/>
          <a:lstStyle/>
          <a:p>
            <a:pPr>
              <a:lnSpc>
                <a:spcPct val="100000"/>
              </a:lnSpc>
            </a:pPr>
            <a:r>
              <a:rPr lang="en-US" sz="3000" noProof="1"/>
              <a:t>Use the </a:t>
            </a:r>
            <a:r>
              <a:rPr lang="en-US" sz="3000" noProof="1">
                <a:solidFill>
                  <a:schemeClr val="accent5">
                    <a:lumMod val="20000"/>
                    <a:lumOff val="80000"/>
                  </a:schemeClr>
                </a:solidFill>
                <a:latin typeface="Consolas" pitchFamily="49" charset="0"/>
                <a:cs typeface="Consolas" pitchFamily="49" charset="0"/>
              </a:rPr>
              <a:t>System.Text.StringBuilder</a:t>
            </a:r>
            <a:r>
              <a:rPr lang="en-US" sz="3000" noProof="1"/>
              <a:t> class for modifiable strings of characters:</a:t>
            </a:r>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r>
              <a:rPr lang="en-US" sz="3000" noProof="1"/>
              <a:t>Use </a:t>
            </a:r>
            <a:r>
              <a:rPr lang="en-US" sz="3000" noProof="1">
                <a:solidFill>
                  <a:schemeClr val="accent5">
                    <a:lumMod val="20000"/>
                    <a:lumOff val="80000"/>
                  </a:schemeClr>
                </a:solidFill>
                <a:latin typeface="Consolas" pitchFamily="49" charset="0"/>
                <a:cs typeface="Consolas" pitchFamily="49" charset="0"/>
              </a:rPr>
              <a:t>StringBuilder</a:t>
            </a:r>
            <a:r>
              <a:rPr lang="en-US" sz="3000" noProof="1"/>
              <a:t> if you need to keep adding characters to a string</a:t>
            </a:r>
          </a:p>
        </p:txBody>
      </p:sp>
      <p:sp>
        <p:nvSpPr>
          <p:cNvPr id="671748" name="Rectangle 4"/>
          <p:cNvSpPr>
            <a:spLocks noChangeArrowheads="1"/>
          </p:cNvSpPr>
          <p:nvPr/>
        </p:nvSpPr>
        <p:spPr bwMode="auto">
          <a:xfrm>
            <a:off x="685800" y="2555875"/>
            <a:ext cx="7731126" cy="2549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ReverseString(string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sb = new StringBuilder();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s.Length-1; i &gt;= 0;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sb.Append(s[i]);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sb.ToString();</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62</a:t>
            </a:fld>
            <a:endParaRPr lang="en-US" dirty="0"/>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body" idx="1"/>
          </p:nvPr>
        </p:nvSpPr>
        <p:spPr>
          <a:xfrm>
            <a:off x="323850" y="4114800"/>
            <a:ext cx="8496300" cy="2482850"/>
          </a:xfrm>
        </p:spPr>
        <p:txBody>
          <a:bodyPr/>
          <a:lstStyle/>
          <a:p>
            <a:r>
              <a:rPr lang="en-US" noProof="1">
                <a:solidFill>
                  <a:schemeClr val="accent5">
                    <a:lumMod val="20000"/>
                    <a:lumOff val="80000"/>
                  </a:schemeClr>
                </a:solidFill>
                <a:latin typeface="Consolas" pitchFamily="49" charset="0"/>
                <a:cs typeface="Consolas" pitchFamily="49" charset="0"/>
              </a:rPr>
              <a:t>StringBuilder</a:t>
            </a:r>
            <a:r>
              <a:rPr lang="en-US" dirty="0"/>
              <a:t> keeps a buffer memory, allocated in advance</a:t>
            </a:r>
          </a:p>
          <a:p>
            <a:pPr lvl="1"/>
            <a:r>
              <a:rPr lang="en-US" dirty="0"/>
              <a:t>Most operations use the buffer memory and do not allocate new objects</a:t>
            </a:r>
          </a:p>
        </p:txBody>
      </p:sp>
      <p:sp>
        <p:nvSpPr>
          <p:cNvPr id="673795" name="Rectangle 3"/>
          <p:cNvSpPr>
            <a:spLocks noGrp="1" noChangeArrowheads="1"/>
          </p:cNvSpPr>
          <p:nvPr>
            <p:ph type="title"/>
          </p:nvPr>
        </p:nvSpPr>
        <p:spPr/>
        <p:txBody>
          <a:bodyPr/>
          <a:lstStyle/>
          <a:p>
            <a:r>
              <a:rPr lang="en-US" dirty="0"/>
              <a:t>The </a:t>
            </a:r>
            <a:r>
              <a:rPr lang="en-US" noProof="1"/>
              <a:t>StringBuilde</a:t>
            </a:r>
            <a:r>
              <a:rPr lang="en-US" dirty="0"/>
              <a:t>r Class</a:t>
            </a:r>
            <a:endParaRPr lang="bg-BG" dirty="0"/>
          </a:p>
        </p:txBody>
      </p:sp>
      <p:graphicFrame>
        <p:nvGraphicFramePr>
          <p:cNvPr id="673840" name="Group 48"/>
          <p:cNvGraphicFramePr>
            <a:graphicFrameLocks noGrp="1"/>
          </p:cNvGraphicFramePr>
          <p:nvPr/>
        </p:nvGraphicFramePr>
        <p:xfrm>
          <a:off x="3014083" y="2026733"/>
          <a:ext cx="5526088" cy="381000"/>
        </p:xfrm>
        <a:graphic>
          <a:graphicData uri="http://schemas.openxmlformats.org/drawingml/2006/table">
            <a:tbl>
              <a:tblPr/>
              <a:tblGrid>
                <a:gridCol w="368300"/>
                <a:gridCol w="368300"/>
                <a:gridCol w="368300"/>
                <a:gridCol w="368300"/>
                <a:gridCol w="368300"/>
                <a:gridCol w="368300"/>
                <a:gridCol w="368300"/>
                <a:gridCol w="368300"/>
                <a:gridCol w="368300"/>
                <a:gridCol w="368300"/>
                <a:gridCol w="368300"/>
                <a:gridCol w="368300"/>
                <a:gridCol w="369888"/>
                <a:gridCol w="368300"/>
                <a:gridCol w="3683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H</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e</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o</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C</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73831" name="AutoShape 39"/>
          <p:cNvSpPr>
            <a:spLocks/>
          </p:cNvSpPr>
          <p:nvPr/>
        </p:nvSpPr>
        <p:spPr bwMode="auto">
          <a:xfrm rot="16200000">
            <a:off x="4807958" y="672596"/>
            <a:ext cx="460375" cy="4032250"/>
          </a:xfrm>
          <a:prstGeom prst="leftBrace">
            <a:avLst>
              <a:gd name="adj1" fmla="val 72989"/>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2" name="AutoShape 40"/>
          <p:cNvSpPr>
            <a:spLocks/>
          </p:cNvSpPr>
          <p:nvPr/>
        </p:nvSpPr>
        <p:spPr bwMode="auto">
          <a:xfrm rot="16200000">
            <a:off x="7577352" y="1965614"/>
            <a:ext cx="460375" cy="1446213"/>
          </a:xfrm>
          <a:prstGeom prst="leftBrace">
            <a:avLst>
              <a:gd name="adj1" fmla="val 2617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5" name="AutoShape 43"/>
          <p:cNvSpPr>
            <a:spLocks/>
          </p:cNvSpPr>
          <p:nvPr/>
        </p:nvSpPr>
        <p:spPr bwMode="auto">
          <a:xfrm rot="5400000" flipV="1">
            <a:off x="5607265" y="-947448"/>
            <a:ext cx="331787" cy="5502275"/>
          </a:xfrm>
          <a:prstGeom prst="leftBrace">
            <a:avLst>
              <a:gd name="adj1" fmla="val 13819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12" name="TextBox 11"/>
          <p:cNvSpPr txBox="1"/>
          <p:nvPr/>
        </p:nvSpPr>
        <p:spPr>
          <a:xfrm>
            <a:off x="385183" y="1986192"/>
            <a:ext cx="2569934" cy="1308050"/>
          </a:xfrm>
          <a:prstGeom prst="rect">
            <a:avLst/>
          </a:prstGeom>
          <a:noFill/>
        </p:spPr>
        <p:txBody>
          <a:bodyPr wrap="none" rtlCol="0">
            <a:spAutoFit/>
          </a:bodyPr>
          <a:lstStyle/>
          <a:p>
            <a:r>
              <a:rPr lang="en-US" b="1" noProof="1" smtClean="0">
                <a:effectLst>
                  <a:outerShdw blurRad="38100" dist="38100" dir="2700000" algn="tl">
                    <a:srgbClr val="000000">
                      <a:alpha val="43137"/>
                    </a:srgbClr>
                  </a:outerShdw>
                </a:effectLst>
                <a:latin typeface="Consolas" pitchFamily="49" charset="0"/>
                <a:cs typeface="Consolas" pitchFamily="49" charset="0"/>
              </a:rPr>
              <a:t>StringBuilder</a:t>
            </a:r>
            <a:r>
              <a:rPr lang="en-US" b="1" dirty="0" smtClean="0">
                <a:effectLst>
                  <a:outerShdw blurRad="38100" dist="38100" dir="2700000" algn="tl">
                    <a:srgbClr val="000000">
                      <a:alpha val="43137"/>
                    </a:srgbClr>
                  </a:outerShdw>
                </a:effectLst>
              </a:rPr>
              <a:t>:</a:t>
            </a:r>
          </a:p>
          <a:p>
            <a:pPr lvl="1">
              <a:spcBef>
                <a:spcPts val="1200"/>
              </a:spcBef>
            </a:pPr>
            <a:r>
              <a:rPr lang="en-US" sz="2200" b="1" dirty="0" smtClean="0">
                <a:effectLst>
                  <a:outerShdw blurRad="38100" dist="38100" dir="2700000" algn="tl">
                    <a:srgbClr val="000000">
                      <a:alpha val="43137"/>
                    </a:srgbClr>
                  </a:outerShdw>
                </a:effectLst>
              </a:rPr>
              <a:t>Length=9</a:t>
            </a:r>
          </a:p>
          <a:p>
            <a:pPr lvl="1"/>
            <a:r>
              <a:rPr lang="en-US" sz="2200" b="1" dirty="0" smtClean="0">
                <a:effectLst>
                  <a:outerShdw blurRad="38100" dist="38100" dir="2700000" algn="tl">
                    <a:srgbClr val="000000">
                      <a:alpha val="43137"/>
                    </a:srgbClr>
                  </a:outerShdw>
                </a:effectLst>
              </a:rPr>
              <a:t>Capacity=15</a:t>
            </a:r>
            <a:endParaRPr lang="en-US" sz="2200" b="1" dirty="0">
              <a:effectLst>
                <a:outerShdw blurRad="38100" dist="38100" dir="2700000" algn="tl">
                  <a:srgbClr val="000000">
                    <a:alpha val="43137"/>
                  </a:srgbClr>
                </a:outerShdw>
              </a:effectLst>
            </a:endParaRPr>
          </a:p>
        </p:txBody>
      </p:sp>
      <p:sp>
        <p:nvSpPr>
          <p:cNvPr id="13" name="TextBox 12"/>
          <p:cNvSpPr txBox="1"/>
          <p:nvPr/>
        </p:nvSpPr>
        <p:spPr>
          <a:xfrm>
            <a:off x="5093671" y="1183434"/>
            <a:ext cx="1386918"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Capacity</a:t>
            </a:r>
            <a:endParaRPr lang="en-US" b="1" dirty="0">
              <a:effectLst>
                <a:outerShdw blurRad="38100" dist="38100" dir="2700000" algn="tl">
                  <a:srgbClr val="000000">
                    <a:alpha val="43137"/>
                  </a:srgbClr>
                </a:outerShdw>
              </a:effectLst>
            </a:endParaRPr>
          </a:p>
        </p:txBody>
      </p:sp>
      <p:sp>
        <p:nvSpPr>
          <p:cNvPr id="14" name="TextBox 13"/>
          <p:cNvSpPr txBox="1"/>
          <p:nvPr/>
        </p:nvSpPr>
        <p:spPr>
          <a:xfrm>
            <a:off x="4078792" y="2905648"/>
            <a:ext cx="1928456" cy="861774"/>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used buffer</a:t>
            </a:r>
          </a:p>
          <a:p>
            <a:pPr algn="ctr"/>
            <a:r>
              <a:rPr lang="en-US" b="1" dirty="0" smtClean="0">
                <a:effectLst>
                  <a:outerShdw blurRad="38100" dist="38100" dir="2700000" algn="tl">
                    <a:srgbClr val="000000">
                      <a:alpha val="43137"/>
                    </a:srgbClr>
                  </a:outerShdw>
                </a:effectLst>
              </a:rPr>
              <a:t>(Length)</a:t>
            </a:r>
            <a:endParaRPr lang="en-US" b="1" dirty="0">
              <a:effectLst>
                <a:outerShdw blurRad="38100" dist="38100" dir="2700000" algn="tl">
                  <a:srgbClr val="000000">
                    <a:alpha val="43137"/>
                  </a:srgbClr>
                </a:outerShdw>
              </a:effectLst>
            </a:endParaRPr>
          </a:p>
        </p:txBody>
      </p:sp>
      <p:sp>
        <p:nvSpPr>
          <p:cNvPr id="15" name="TextBox 14"/>
          <p:cNvSpPr txBox="1"/>
          <p:nvPr/>
        </p:nvSpPr>
        <p:spPr>
          <a:xfrm>
            <a:off x="7050592" y="2891416"/>
            <a:ext cx="1524000" cy="86177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unused buffer</a:t>
            </a:r>
            <a:endParaRPr lang="en-US" b="1" dirty="0">
              <a:effectLst>
                <a:outerShdw blurRad="38100" dist="38100" dir="2700000" algn="tl">
                  <a:srgbClr val="000000">
                    <a:alpha val="43137"/>
                  </a:srgbClr>
                </a:outerShdw>
              </a:effectLst>
            </a:endParaRPr>
          </a:p>
        </p:txBody>
      </p:sp>
      <p:sp>
        <p:nvSpPr>
          <p:cNvPr id="1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63</a:t>
            </a:fld>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noProof="1">
                <a:latin typeface="Consolas" pitchFamily="49" charset="0"/>
                <a:cs typeface="Consolas" pitchFamily="49" charset="0"/>
              </a:rPr>
              <a:t>StringBuilder</a:t>
            </a:r>
            <a:r>
              <a:rPr lang="en-US" dirty="0"/>
              <a:t> – Example</a:t>
            </a:r>
            <a:endParaRPr lang="bg-BG" dirty="0"/>
          </a:p>
        </p:txBody>
      </p:sp>
      <p:sp>
        <p:nvSpPr>
          <p:cNvPr id="676867" name="Rectangle 3"/>
          <p:cNvSpPr>
            <a:spLocks noGrp="1" noChangeArrowheads="1"/>
          </p:cNvSpPr>
          <p:nvPr>
            <p:ph type="body" idx="1"/>
          </p:nvPr>
        </p:nvSpPr>
        <p:spPr/>
        <p:txBody>
          <a:bodyPr/>
          <a:lstStyle/>
          <a:p>
            <a:r>
              <a:rPr lang="en-US" dirty="0"/>
              <a:t>Extracting all capital letters from a string</a:t>
            </a:r>
            <a:endParaRPr lang="bg-BG" dirty="0"/>
          </a:p>
        </p:txBody>
      </p:sp>
      <p:sp>
        <p:nvSpPr>
          <p:cNvPr id="676868" name="Rectangle 4"/>
          <p:cNvSpPr>
            <a:spLocks noChangeArrowheads="1"/>
          </p:cNvSpPr>
          <p:nvPr/>
        </p:nvSpPr>
        <p:spPr bwMode="auto">
          <a:xfrm>
            <a:off x="755650" y="1981200"/>
            <a:ext cx="7632700" cy="42243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ExtractCapitals(string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result = new StringBuilder();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i&lt;s.Length; i++)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(Char.IsUpper(s[i]))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result.Append(s[i]);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result.ToString();</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3554" name="Picture 2" descr="http://www.apprenticesearch.com/fpTrades/hoist.eng.mob.crane%20vector.jpg"/>
          <p:cNvPicPr>
            <a:picLocks noChangeAspect="1" noChangeArrowheads="1"/>
          </p:cNvPicPr>
          <p:nvPr/>
        </p:nvPicPr>
        <p:blipFill>
          <a:blip r:embed="rId2" cstate="print"/>
          <a:srcRect/>
          <a:stretch>
            <a:fillRect/>
          </a:stretch>
        </p:blipFill>
        <p:spPr bwMode="auto">
          <a:xfrm>
            <a:off x="6677823" y="4111625"/>
            <a:ext cx="1932777" cy="2208300"/>
          </a:xfrm>
          <a:prstGeom prst="roundRect">
            <a:avLst>
              <a:gd name="adj" fmla="val 12581"/>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64</a:t>
            </a:fld>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smtClean="0"/>
              <a:t>Method </a:t>
            </a:r>
            <a:r>
              <a:rPr lang="en-US" noProof="1" smtClean="0">
                <a:latin typeface="Consolas" pitchFamily="49" charset="0"/>
                <a:cs typeface="Consolas" pitchFamily="49" charset="0"/>
              </a:rPr>
              <a:t>ToString()</a:t>
            </a:r>
            <a:endParaRPr lang="en-US" noProof="1">
              <a:solidFill>
                <a:schemeClr val="accent5">
                  <a:lumMod val="20000"/>
                  <a:lumOff val="80000"/>
                </a:schemeClr>
              </a:solidFill>
              <a:latin typeface="Consolas" pitchFamily="49" charset="0"/>
              <a:cs typeface="Consolas" pitchFamily="49" charset="0"/>
            </a:endParaRPr>
          </a:p>
        </p:txBody>
      </p:sp>
      <p:sp>
        <p:nvSpPr>
          <p:cNvPr id="593923" name="Rectangle 3"/>
          <p:cNvSpPr>
            <a:spLocks noGrp="1" noChangeArrowheads="1"/>
          </p:cNvSpPr>
          <p:nvPr>
            <p:ph type="body" idx="1"/>
          </p:nvPr>
        </p:nvSpPr>
        <p:spPr/>
        <p:txBody>
          <a:bodyPr/>
          <a:lstStyle/>
          <a:p>
            <a:r>
              <a:rPr lang="en-US" dirty="0"/>
              <a:t>All classes have </a:t>
            </a:r>
            <a:r>
              <a:rPr lang="en-US" dirty="0" smtClean="0"/>
              <a:t>public </a:t>
            </a:r>
            <a:r>
              <a:rPr lang="en-US" dirty="0"/>
              <a:t>virtual </a:t>
            </a:r>
            <a:r>
              <a:rPr lang="en-US" dirty="0" smtClean="0"/>
              <a:t>method </a:t>
            </a:r>
            <a:r>
              <a:rPr lang="en-US" noProof="1" smtClean="0">
                <a:solidFill>
                  <a:schemeClr val="accent5">
                    <a:lumMod val="20000"/>
                    <a:lumOff val="80000"/>
                  </a:schemeClr>
                </a:solidFill>
                <a:latin typeface="Consolas" pitchFamily="49" charset="0"/>
                <a:cs typeface="Consolas" pitchFamily="49" charset="0"/>
              </a:rPr>
              <a:t>ToString()</a:t>
            </a:r>
          </a:p>
          <a:p>
            <a:pPr lvl="1"/>
            <a:r>
              <a:rPr lang="en-US" dirty="0" smtClean="0"/>
              <a:t>Returns </a:t>
            </a:r>
            <a:r>
              <a:rPr lang="en-US" dirty="0"/>
              <a:t>a human-readable, culture-sensitive string representing the object</a:t>
            </a:r>
          </a:p>
          <a:p>
            <a:pPr lvl="1"/>
            <a:r>
              <a:rPr lang="en-US" dirty="0"/>
              <a:t>Most .NET Framework types have own implementation of </a:t>
            </a:r>
            <a:r>
              <a:rPr lang="en-US" noProof="1">
                <a:solidFill>
                  <a:schemeClr val="accent5">
                    <a:lumMod val="20000"/>
                    <a:lumOff val="80000"/>
                  </a:schemeClr>
                </a:solidFill>
                <a:latin typeface="Consolas" pitchFamily="49" charset="0"/>
                <a:cs typeface="Consolas" pitchFamily="49" charset="0"/>
              </a:rPr>
              <a:t>ToString()</a:t>
            </a:r>
            <a:endParaRPr lang="en-US" dirty="0">
              <a:solidFill>
                <a:schemeClr val="accent5">
                  <a:lumMod val="20000"/>
                  <a:lumOff val="80000"/>
                </a:schemeClr>
              </a:solidFill>
              <a:latin typeface="Consolas" pitchFamily="49" charset="0"/>
              <a:cs typeface="Consolas" pitchFamily="49" charset="0"/>
            </a:endParaRPr>
          </a:p>
          <a:p>
            <a:pPr lvl="2"/>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593924" name="Rectangle 4"/>
          <p:cNvSpPr>
            <a:spLocks noChangeArrowheads="1"/>
          </p:cNvSpPr>
          <p:nvPr/>
        </p:nvSpPr>
        <p:spPr bwMode="auto">
          <a:xfrm>
            <a:off x="684213" y="5186571"/>
            <a:ext cx="7704137" cy="10618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5;</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"The number is " + number.ToString();</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 // The number is 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65</a:t>
            </a:fld>
            <a:endParaRPr 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Method </a:t>
            </a:r>
            <a:r>
              <a:rPr lang="en-US" noProof="1">
                <a:latin typeface="Consolas" pitchFamily="49" charset="0"/>
                <a:cs typeface="Consolas" pitchFamily="49" charset="0"/>
              </a:rPr>
              <a:t>ToString(format</a:t>
            </a:r>
            <a:r>
              <a:rPr lang="en-US" dirty="0">
                <a:latin typeface="Consolas" pitchFamily="49" charset="0"/>
                <a:cs typeface="Consolas" pitchFamily="49" charset="0"/>
              </a:rPr>
              <a:t>)</a:t>
            </a:r>
            <a:endParaRPr lang="bg-BG" dirty="0">
              <a:latin typeface="Consolas" pitchFamily="49" charset="0"/>
              <a:cs typeface="Consolas" pitchFamily="49" charset="0"/>
            </a:endParaRPr>
          </a:p>
        </p:txBody>
      </p:sp>
      <p:sp>
        <p:nvSpPr>
          <p:cNvPr id="641027" name="Rectangle 3"/>
          <p:cNvSpPr>
            <a:spLocks noGrp="1" noChangeArrowheads="1"/>
          </p:cNvSpPr>
          <p:nvPr>
            <p:ph type="body" idx="1"/>
          </p:nvPr>
        </p:nvSpPr>
        <p:spPr/>
        <p:txBody>
          <a:bodyPr/>
          <a:lstStyle/>
          <a:p>
            <a:r>
              <a:rPr lang="en-US" dirty="0"/>
              <a:t>We can apply specific formatting when converting objects to string</a:t>
            </a:r>
          </a:p>
          <a:p>
            <a:pPr marL="869950" lvl="1" indent="-412750"/>
            <a:r>
              <a:rPr lang="en-US" noProof="1">
                <a:solidFill>
                  <a:schemeClr val="accent5">
                    <a:lumMod val="20000"/>
                    <a:lumOff val="80000"/>
                  </a:schemeClr>
                </a:solidFill>
                <a:latin typeface="Consolas" pitchFamily="49" charset="0"/>
                <a:cs typeface="Consolas" pitchFamily="49" charset="0"/>
              </a:rPr>
              <a:t>ToString(fo</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matString)</a:t>
            </a:r>
            <a:r>
              <a:rPr lang="en-US" dirty="0"/>
              <a:t> method</a:t>
            </a:r>
            <a:endParaRPr lang="en-US" noProof="1"/>
          </a:p>
        </p:txBody>
      </p:sp>
      <p:sp>
        <p:nvSpPr>
          <p:cNvPr id="641028" name="Rectangle 4"/>
          <p:cNvSpPr>
            <a:spLocks noChangeArrowheads="1"/>
          </p:cNvSpPr>
          <p:nvPr/>
        </p:nvSpPr>
        <p:spPr bwMode="auto">
          <a:xfrm>
            <a:off x="755650" y="3068638"/>
            <a:ext cx="7561263"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number.ToString("D5"); // 00042</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number.ToString("X"); // 2A</a:t>
            </a:r>
          </a:p>
          <a:p>
            <a:pPr eaLnBrk="0" hangingPunct="0">
              <a:lnSpc>
                <a:spcPct val="100000"/>
              </a:lnSpc>
              <a:spcBef>
                <a:spcPts val="0"/>
              </a:spcBef>
              <a:buClr>
                <a:schemeClr val="accent5">
                  <a:lumMod val="40000"/>
                  <a:lumOff val="60000"/>
                </a:schemeClr>
              </a:buClr>
              <a:buSzPct val="70000"/>
            </a:pP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d.ToString("P2"); // 37.50 %</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66</a:t>
            </a:fld>
            <a:endParaRPr lang="en-US"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dirty="0"/>
              <a:t>Formatting Strings</a:t>
            </a:r>
            <a:endParaRPr lang="bg-BG" dirty="0"/>
          </a:p>
        </p:txBody>
      </p:sp>
      <p:sp>
        <p:nvSpPr>
          <p:cNvPr id="642051" name="Rectangle 3"/>
          <p:cNvSpPr>
            <a:spLocks noGrp="1" noChangeArrowheads="1"/>
          </p:cNvSpPr>
          <p:nvPr>
            <p:ph type="body" idx="1"/>
          </p:nvPr>
        </p:nvSpPr>
        <p:spPr/>
        <p:txBody>
          <a:bodyPr/>
          <a:lstStyle/>
          <a:p>
            <a:r>
              <a:rPr lang="en-US" sz="3000" dirty="0"/>
              <a:t>The formatting strings are different for the different types</a:t>
            </a:r>
          </a:p>
          <a:p>
            <a:r>
              <a:rPr lang="en-US" sz="3000" dirty="0"/>
              <a:t>Some formatting strings for numbers:</a:t>
            </a:r>
          </a:p>
          <a:p>
            <a:pPr lvl="1"/>
            <a:r>
              <a:rPr lang="en-US" sz="2800" dirty="0">
                <a:solidFill>
                  <a:schemeClr val="accent5">
                    <a:lumMod val="20000"/>
                    <a:lumOff val="80000"/>
                  </a:schemeClr>
                </a:solidFill>
                <a:latin typeface="Consolas" pitchFamily="49" charset="0"/>
                <a:cs typeface="Consolas" pitchFamily="49" charset="0"/>
              </a:rPr>
              <a:t>D</a:t>
            </a:r>
            <a:r>
              <a:rPr lang="en-US" sz="2800" dirty="0"/>
              <a:t> – number (for integer types)</a:t>
            </a:r>
          </a:p>
          <a:p>
            <a:pPr lvl="1"/>
            <a:r>
              <a:rPr lang="en-US" sz="2800" dirty="0">
                <a:solidFill>
                  <a:schemeClr val="accent5">
                    <a:lumMod val="20000"/>
                    <a:lumOff val="80000"/>
                  </a:schemeClr>
                </a:solidFill>
                <a:latin typeface="Consolas" pitchFamily="49" charset="0"/>
                <a:cs typeface="Consolas" pitchFamily="49" charset="0"/>
              </a:rPr>
              <a:t>C</a:t>
            </a:r>
            <a:r>
              <a:rPr lang="en-US" sz="2800" dirty="0"/>
              <a:t> – currency (according </a:t>
            </a:r>
            <a:r>
              <a:rPr lang="en-US" sz="2800" dirty="0" smtClean="0"/>
              <a:t>to current </a:t>
            </a:r>
            <a:r>
              <a:rPr lang="en-US" sz="2800" dirty="0"/>
              <a:t>culture)</a:t>
            </a:r>
          </a:p>
          <a:p>
            <a:pPr lvl="1"/>
            <a:r>
              <a:rPr lang="en-US" sz="2800" dirty="0">
                <a:solidFill>
                  <a:schemeClr val="accent5">
                    <a:lumMod val="20000"/>
                    <a:lumOff val="80000"/>
                  </a:schemeClr>
                </a:solidFill>
                <a:latin typeface="Consolas" pitchFamily="49" charset="0"/>
                <a:cs typeface="Consolas" pitchFamily="49" charset="0"/>
              </a:rPr>
              <a:t>E</a:t>
            </a:r>
            <a:r>
              <a:rPr lang="en-US" sz="2800" dirty="0"/>
              <a:t> – number in exponential notation</a:t>
            </a:r>
          </a:p>
          <a:p>
            <a:pPr lvl="1"/>
            <a:r>
              <a:rPr lang="en-US" sz="2800" dirty="0">
                <a:solidFill>
                  <a:schemeClr val="accent5">
                    <a:lumMod val="20000"/>
                    <a:lumOff val="80000"/>
                  </a:schemeClr>
                </a:solidFill>
                <a:latin typeface="Consolas" pitchFamily="49" charset="0"/>
                <a:cs typeface="Consolas" pitchFamily="49" charset="0"/>
              </a:rPr>
              <a:t>P</a:t>
            </a:r>
            <a:r>
              <a:rPr lang="en-US" sz="2800" dirty="0"/>
              <a:t> – percentage</a:t>
            </a:r>
          </a:p>
          <a:p>
            <a:pPr lvl="1"/>
            <a:r>
              <a:rPr lang="en-US" sz="2800" dirty="0">
                <a:solidFill>
                  <a:schemeClr val="accent5">
                    <a:lumMod val="20000"/>
                    <a:lumOff val="80000"/>
                  </a:schemeClr>
                </a:solidFill>
                <a:latin typeface="Consolas" pitchFamily="49" charset="0"/>
                <a:cs typeface="Consolas" pitchFamily="49" charset="0"/>
              </a:rPr>
              <a:t>X</a:t>
            </a:r>
            <a:r>
              <a:rPr lang="en-US" sz="2800" dirty="0"/>
              <a:t> – hexadecimal number</a:t>
            </a:r>
          </a:p>
          <a:p>
            <a:pPr lvl="1"/>
            <a:r>
              <a:rPr lang="en-US" sz="2800" dirty="0">
                <a:solidFill>
                  <a:schemeClr val="accent5">
                    <a:lumMod val="20000"/>
                    <a:lumOff val="80000"/>
                  </a:schemeClr>
                </a:solidFill>
                <a:latin typeface="Consolas" pitchFamily="49" charset="0"/>
                <a:cs typeface="Consolas" pitchFamily="49" charset="0"/>
              </a:rPr>
              <a:t>F</a:t>
            </a:r>
            <a:r>
              <a:rPr lang="en-US" sz="2800" dirty="0"/>
              <a:t> – fixed point (for real numbers)</a:t>
            </a:r>
            <a:endParaRPr lang="bg-BG" sz="2800"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67</a:t>
            </a:fld>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Method </a:t>
            </a:r>
            <a:r>
              <a:rPr lang="en-US" noProof="1" smtClean="0">
                <a:latin typeface="Consolas" pitchFamily="49" charset="0"/>
                <a:cs typeface="Consolas" pitchFamily="49" charset="0"/>
              </a:rPr>
              <a:t>String.Format()</a:t>
            </a:r>
            <a:endParaRPr lang="en-US" noProof="1">
              <a:latin typeface="Consolas" pitchFamily="49" charset="0"/>
              <a:cs typeface="Consolas" pitchFamily="49" charset="0"/>
            </a:endParaRPr>
          </a:p>
        </p:txBody>
      </p:sp>
      <p:sp>
        <p:nvSpPr>
          <p:cNvPr id="594947" name="Rectangle 3"/>
          <p:cNvSpPr>
            <a:spLocks noGrp="1" noChangeArrowheads="1"/>
          </p:cNvSpPr>
          <p:nvPr>
            <p:ph type="body" idx="1"/>
          </p:nvPr>
        </p:nvSpPr>
        <p:spPr>
          <a:xfrm>
            <a:off x="323850" y="1196975"/>
            <a:ext cx="8496300" cy="5329238"/>
          </a:xfrm>
        </p:spPr>
        <p:txBody>
          <a:bodyPr/>
          <a:lstStyle/>
          <a:p>
            <a:pPr>
              <a:spcBef>
                <a:spcPts val="0"/>
              </a:spcBef>
            </a:pPr>
            <a:r>
              <a:rPr lang="en-US" dirty="0" smtClean="0"/>
              <a:t>Applies </a:t>
            </a:r>
            <a:r>
              <a:rPr lang="en-US" dirty="0" smtClean="0">
                <a:solidFill>
                  <a:schemeClr val="accent5">
                    <a:lumMod val="20000"/>
                    <a:lumOff val="80000"/>
                  </a:schemeClr>
                </a:solidFill>
              </a:rPr>
              <a:t>templates</a:t>
            </a:r>
            <a:r>
              <a:rPr lang="en-US" dirty="0" smtClean="0"/>
              <a:t> for formatting strings</a:t>
            </a:r>
            <a:endParaRPr lang="en-US" dirty="0"/>
          </a:p>
          <a:p>
            <a:pPr lvl="1">
              <a:spcBef>
                <a:spcPts val="0"/>
              </a:spcBef>
            </a:pPr>
            <a:r>
              <a:rPr lang="en-US" dirty="0"/>
              <a:t>Placeholders are used for dynamic text</a:t>
            </a:r>
          </a:p>
          <a:p>
            <a:pPr lvl="1">
              <a:spcBef>
                <a:spcPts val="0"/>
              </a:spcBef>
            </a:pPr>
            <a:r>
              <a:rPr lang="en-US" dirty="0"/>
              <a:t>Like </a:t>
            </a:r>
            <a:r>
              <a:rPr lang="en-US" noProof="1" smtClean="0">
                <a:solidFill>
                  <a:schemeClr val="accent5">
                    <a:lumMod val="20000"/>
                    <a:lumOff val="80000"/>
                  </a:schemeClr>
                </a:solidFill>
                <a:latin typeface="Consolas" pitchFamily="49" charset="0"/>
                <a:cs typeface="Consolas" pitchFamily="49" charset="0"/>
              </a:rPr>
              <a:t>Console.WriteLine(…)</a:t>
            </a:r>
            <a:endParaRPr lang="en-US" noProof="1">
              <a:solidFill>
                <a:schemeClr val="accent5">
                  <a:lumMod val="20000"/>
                  <a:lumOff val="80000"/>
                </a:schemeClr>
              </a:solidFill>
              <a:latin typeface="Consolas" pitchFamily="49" charset="0"/>
              <a:cs typeface="Consolas" pitchFamily="49" charset="0"/>
            </a:endParaRPr>
          </a:p>
        </p:txBody>
      </p:sp>
      <p:sp>
        <p:nvSpPr>
          <p:cNvPr id="594948" name="Rectangle 4"/>
          <p:cNvSpPr>
            <a:spLocks noChangeArrowheads="1"/>
          </p:cNvSpPr>
          <p:nvPr/>
        </p:nvSpPr>
        <p:spPr bwMode="auto">
          <a:xfrm>
            <a:off x="749300" y="3068638"/>
            <a:ext cx="7632700"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template = "If I were {0}, I would {1}.";</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sentence1 = String.Format(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"developer", "know C#");</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Console.WriteLine(sentence1);</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developer, I would know C#.</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sentence2 = String.Format(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"elephant", "weigh 4500 kg");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elephant, I would weigh 4500 kg.</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68</a:t>
            </a:fld>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dirty="0"/>
              <a:t>Composite Formatting</a:t>
            </a:r>
            <a:endParaRPr lang="bg-BG" dirty="0"/>
          </a:p>
        </p:txBody>
      </p:sp>
      <p:sp>
        <p:nvSpPr>
          <p:cNvPr id="638979" name="Rectangle 3"/>
          <p:cNvSpPr>
            <a:spLocks noGrp="1" noChangeArrowheads="1"/>
          </p:cNvSpPr>
          <p:nvPr>
            <p:ph type="body" idx="1"/>
          </p:nvPr>
        </p:nvSpPr>
        <p:spPr/>
        <p:txBody>
          <a:bodyPr/>
          <a:lstStyle/>
          <a:p>
            <a:r>
              <a:rPr lang="en-US" sz="3000"/>
              <a:t>The placeholders in the composite formatting strings are specified as follows:</a:t>
            </a:r>
          </a:p>
          <a:p>
            <a:endParaRPr lang="en-US" sz="3000"/>
          </a:p>
          <a:p>
            <a:r>
              <a:rPr lang="en-US" sz="3000"/>
              <a:t>Examples:</a:t>
            </a:r>
            <a:endParaRPr lang="bg-BG" sz="3000"/>
          </a:p>
        </p:txBody>
      </p:sp>
      <p:sp>
        <p:nvSpPr>
          <p:cNvPr id="638980" name="Rectangle 4"/>
          <p:cNvSpPr>
            <a:spLocks noChangeArrowheads="1"/>
          </p:cNvSpPr>
          <p:nvPr/>
        </p:nvSpPr>
        <p:spPr bwMode="auto">
          <a:xfrm>
            <a:off x="755650" y="2286000"/>
            <a:ext cx="74882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{index[,alignment][:formatString]}</a:t>
            </a:r>
          </a:p>
        </p:txBody>
      </p:sp>
      <p:sp>
        <p:nvSpPr>
          <p:cNvPr id="638981" name="Rectangle 5"/>
          <p:cNvSpPr>
            <a:spLocks noChangeArrowheads="1"/>
          </p:cNvSpPr>
          <p:nvPr/>
        </p:nvSpPr>
        <p:spPr bwMode="auto">
          <a:xfrm>
            <a:off x="755650" y="3581400"/>
            <a:ext cx="7561263" cy="26431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String.Format("{0,10:F5}",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 = "   0,37500"</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Console.WriteLine("Dec {0:D} = Hex {1:X}",</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number, number);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 42 = Hex 2A</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69</a:t>
            </a:fld>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dirty="0" smtClean="0"/>
              <a:t>Once a delegate type is declared, a delegate object must be created with the </a:t>
            </a:r>
            <a:r>
              <a:rPr lang="en-US" dirty="0" smtClean="0"/>
              <a:t>new </a:t>
            </a:r>
            <a:r>
              <a:rPr lang="en-US" b="0" dirty="0" smtClean="0"/>
              <a:t>keyword and be associated with a particular method.</a:t>
            </a:r>
          </a:p>
          <a:p>
            <a:r>
              <a:rPr lang="en-US" b="0" dirty="0" smtClean="0"/>
              <a:t>For example:</a:t>
            </a:r>
          </a:p>
          <a:p>
            <a:pPr lvl="1">
              <a:buNone/>
            </a:pPr>
            <a:r>
              <a:rPr lang="en-US" dirty="0" smtClean="0"/>
              <a:t>public delegate void </a:t>
            </a:r>
            <a:r>
              <a:rPr lang="en-US" dirty="0" err="1" smtClean="0"/>
              <a:t>printString</a:t>
            </a:r>
            <a:r>
              <a:rPr lang="en-US" dirty="0" smtClean="0"/>
              <a:t>(string s); ... </a:t>
            </a:r>
          </a:p>
          <a:p>
            <a:pPr lvl="1"/>
            <a:endParaRPr lang="en-US" sz="2800" dirty="0" smtClean="0">
              <a:solidFill>
                <a:schemeClr val="tx1">
                  <a:lumMod val="75000"/>
                </a:schemeClr>
              </a:solidFill>
            </a:endParaRPr>
          </a:p>
          <a:p>
            <a:pPr lvl="1">
              <a:buNone/>
            </a:pPr>
            <a:r>
              <a:rPr lang="en-US" sz="2800" dirty="0" err="1" smtClean="0">
                <a:solidFill>
                  <a:schemeClr val="tx1">
                    <a:lumMod val="75000"/>
                  </a:schemeClr>
                </a:solidFill>
              </a:rPr>
              <a:t>printString</a:t>
            </a:r>
            <a:r>
              <a:rPr lang="en-US" sz="2800" dirty="0" smtClean="0">
                <a:solidFill>
                  <a:schemeClr val="tx1">
                    <a:lumMod val="75000"/>
                  </a:schemeClr>
                </a:solidFill>
              </a:rPr>
              <a:t> ps1 = new </a:t>
            </a:r>
            <a:r>
              <a:rPr lang="en-US" sz="2800" dirty="0" err="1" smtClean="0">
                <a:solidFill>
                  <a:schemeClr val="tx1">
                    <a:lumMod val="75000"/>
                  </a:schemeClr>
                </a:solidFill>
              </a:rPr>
              <a:t>printString</a:t>
            </a:r>
            <a:r>
              <a:rPr lang="en-US" sz="2800" dirty="0" smtClean="0">
                <a:solidFill>
                  <a:schemeClr val="tx1">
                    <a:lumMod val="75000"/>
                  </a:schemeClr>
                </a:solidFill>
              </a:rPr>
              <a:t>(</a:t>
            </a:r>
            <a:r>
              <a:rPr lang="en-US" sz="2800" dirty="0" err="1" smtClean="0">
                <a:solidFill>
                  <a:schemeClr val="tx1">
                    <a:lumMod val="75000"/>
                  </a:schemeClr>
                </a:solidFill>
              </a:rPr>
              <a:t>WriteToScreen</a:t>
            </a:r>
            <a:r>
              <a:rPr lang="en-US" sz="2800" dirty="0" smtClean="0">
                <a:solidFill>
                  <a:schemeClr val="tx1">
                    <a:lumMod val="75000"/>
                  </a:schemeClr>
                </a:solidFill>
              </a:rPr>
              <a:t>); </a:t>
            </a:r>
            <a:endParaRPr lang="en-US" dirty="0">
              <a:solidFill>
                <a:schemeClr val="tx1">
                  <a:lumMod val="75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dirty="0"/>
              <a:t>Formatting Dates</a:t>
            </a:r>
            <a:endParaRPr lang="bg-BG" dirty="0"/>
          </a:p>
        </p:txBody>
      </p:sp>
      <p:sp>
        <p:nvSpPr>
          <p:cNvPr id="643075" name="Rectangle 3"/>
          <p:cNvSpPr>
            <a:spLocks noGrp="1" noChangeArrowheads="1"/>
          </p:cNvSpPr>
          <p:nvPr>
            <p:ph type="body" idx="1"/>
          </p:nvPr>
        </p:nvSpPr>
        <p:spPr/>
        <p:txBody>
          <a:bodyPr/>
          <a:lstStyle/>
          <a:p>
            <a:pPr>
              <a:spcBef>
                <a:spcPct val="35000"/>
              </a:spcBef>
            </a:pPr>
            <a:r>
              <a:rPr lang="en-US" dirty="0"/>
              <a:t>Dates have their own formatting strings</a:t>
            </a:r>
          </a:p>
          <a:p>
            <a:pPr lvl="1">
              <a:spcBef>
                <a:spcPct val="35000"/>
              </a:spcBef>
            </a:pPr>
            <a:r>
              <a:rPr lang="en-US" noProof="1" smtClean="0">
                <a:solidFill>
                  <a:schemeClr val="accent5">
                    <a:lumMod val="20000"/>
                    <a:lumOff val="80000"/>
                  </a:schemeClr>
                </a:solidFill>
                <a:latin typeface="Consolas" pitchFamily="49" charset="0"/>
                <a:cs typeface="Consolas" pitchFamily="49" charset="0"/>
              </a:rPr>
              <a:t>d</a:t>
            </a:r>
            <a:r>
              <a:rPr lang="bg-BG" dirty="0" smtClean="0"/>
              <a:t>, </a:t>
            </a:r>
            <a:r>
              <a:rPr lang="en-US" noProof="1" smtClean="0">
                <a:solidFill>
                  <a:schemeClr val="accent5">
                    <a:lumMod val="20000"/>
                    <a:lumOff val="80000"/>
                  </a:schemeClr>
                </a:solidFill>
                <a:latin typeface="Consolas" pitchFamily="49" charset="0"/>
                <a:cs typeface="Consolas" pitchFamily="49" charset="0"/>
              </a:rPr>
              <a:t>dd</a:t>
            </a:r>
            <a:r>
              <a:rPr lang="bg-BG" dirty="0" smtClean="0"/>
              <a:t> </a:t>
            </a:r>
            <a:r>
              <a:rPr lang="bg-BG" dirty="0"/>
              <a:t>– </a:t>
            </a:r>
            <a:r>
              <a:rPr lang="en-US" dirty="0"/>
              <a:t>day (with/without leading zero)</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bg-BG" dirty="0"/>
              <a:t>– </a:t>
            </a:r>
            <a:r>
              <a:rPr lang="en-US" dirty="0"/>
              <a:t>month</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yy</a:t>
            </a:r>
            <a:r>
              <a:rPr lang="bg-BG" dirty="0" smtClean="0"/>
              <a:t>, </a:t>
            </a:r>
            <a:r>
              <a:rPr lang="en-US" noProof="1" smtClean="0">
                <a:solidFill>
                  <a:schemeClr val="accent5">
                    <a:lumMod val="20000"/>
                    <a:lumOff val="80000"/>
                  </a:schemeClr>
                </a:solidFill>
                <a:latin typeface="Consolas" pitchFamily="49" charset="0"/>
                <a:cs typeface="Consolas" pitchFamily="49" charset="0"/>
              </a:rPr>
              <a:t>yyyy</a:t>
            </a:r>
            <a:r>
              <a:rPr lang="bg-BG" dirty="0" smtClean="0"/>
              <a:t> </a:t>
            </a:r>
            <a:r>
              <a:rPr lang="bg-BG" dirty="0"/>
              <a:t>– </a:t>
            </a:r>
            <a:r>
              <a:rPr lang="en-US" dirty="0"/>
              <a:t>year (2 or 4 digits)</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h</a:t>
            </a:r>
            <a:r>
              <a:rPr lang="bg-BG" dirty="0" smtClean="0"/>
              <a:t>, </a:t>
            </a:r>
            <a:r>
              <a:rPr lang="en-US" noProof="1" smtClean="0">
                <a:solidFill>
                  <a:schemeClr val="accent5">
                    <a:lumMod val="20000"/>
                    <a:lumOff val="80000"/>
                  </a:schemeClr>
                </a:solidFill>
                <a:latin typeface="Consolas" pitchFamily="49" charset="0"/>
                <a:cs typeface="Consolas" pitchFamily="49" charset="0"/>
              </a:rPr>
              <a:t>HH</a:t>
            </a:r>
            <a:r>
              <a:rPr lang="bg-BG" dirty="0" smtClean="0"/>
              <a:t>, </a:t>
            </a: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en-US" noProof="1" smtClean="0">
                <a:solidFill>
                  <a:schemeClr val="accent5">
                    <a:lumMod val="20000"/>
                    <a:lumOff val="80000"/>
                  </a:schemeClr>
                </a:solidFill>
                <a:latin typeface="Consolas" pitchFamily="49" charset="0"/>
                <a:cs typeface="Consolas" pitchFamily="49" charset="0"/>
              </a:rPr>
              <a:t>s</a:t>
            </a:r>
            <a:r>
              <a:rPr lang="bg-BG" dirty="0" smtClean="0"/>
              <a:t>, </a:t>
            </a:r>
            <a:r>
              <a:rPr lang="en-US" noProof="1" smtClean="0">
                <a:solidFill>
                  <a:schemeClr val="accent5">
                    <a:lumMod val="20000"/>
                    <a:lumOff val="80000"/>
                  </a:schemeClr>
                </a:solidFill>
                <a:latin typeface="Consolas" pitchFamily="49" charset="0"/>
                <a:cs typeface="Consolas" pitchFamily="49" charset="0"/>
              </a:rPr>
              <a:t>ss</a:t>
            </a:r>
            <a:r>
              <a:rPr lang="bg-BG" dirty="0" smtClean="0"/>
              <a:t> </a:t>
            </a:r>
            <a:r>
              <a:rPr lang="bg-BG" dirty="0"/>
              <a:t>– </a:t>
            </a:r>
            <a:r>
              <a:rPr lang="en-US" dirty="0"/>
              <a:t>hour, minute, second</a:t>
            </a:r>
            <a:endParaRPr lang="bg-BG" dirty="0"/>
          </a:p>
        </p:txBody>
      </p:sp>
      <p:sp>
        <p:nvSpPr>
          <p:cNvPr id="643076" name="Rectangle 4"/>
          <p:cNvSpPr>
            <a:spLocks noChangeArrowheads="1"/>
          </p:cNvSpPr>
          <p:nvPr/>
        </p:nvSpPr>
        <p:spPr bwMode="auto">
          <a:xfrm>
            <a:off x="898525" y="4797425"/>
            <a:ext cx="7273925"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{0:d.MM.yyyy HH:mm:ss}", 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31.</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9</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:30:32</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70</a:t>
            </a:fld>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www.luminousearth.com/LuminousPhotos/BrokenStrings.jpg"/>
          <p:cNvPicPr>
            <a:picLocks noChangeAspect="1" noChangeArrowheads="1"/>
          </p:cNvPicPr>
          <p:nvPr/>
        </p:nvPicPr>
        <p:blipFill>
          <a:blip r:embed="rId3" cstate="print"/>
          <a:srcRect/>
          <a:stretch>
            <a:fillRect/>
          </a:stretch>
        </p:blipFill>
        <p:spPr bwMode="auto">
          <a:xfrm>
            <a:off x="2381250" y="1312164"/>
            <a:ext cx="4400550" cy="3004946"/>
          </a:xfrm>
          <a:prstGeom prst="roundRect">
            <a:avLst>
              <a:gd name="adj" fmla="val 6828"/>
            </a:avLst>
          </a:prstGeom>
          <a:solidFill>
            <a:srgbClr val="FFFFFF">
              <a:shade val="85000"/>
            </a:srgbClr>
          </a:solidFill>
          <a:ln>
            <a:noFill/>
          </a:ln>
          <a:effectLst>
            <a:reflection blurRad="12700" stA="38000" endPos="28000" dist="5000" dir="5400000" sy="-100000" algn="bl" rotWithShape="0"/>
            <a:softEdge rad="12700"/>
          </a:effectLst>
        </p:spPr>
      </p:pic>
      <p:sp>
        <p:nvSpPr>
          <p:cNvPr id="430082" name="Rectangle 2"/>
          <p:cNvSpPr>
            <a:spLocks noGrp="1" noChangeArrowheads="1"/>
          </p:cNvSpPr>
          <p:nvPr>
            <p:ph type="ctrTitle"/>
          </p:nvPr>
        </p:nvSpPr>
        <p:spPr>
          <a:xfrm>
            <a:off x="457202" y="4826000"/>
            <a:ext cx="8229598" cy="736600"/>
          </a:xfrm>
        </p:spPr>
        <p:txBody>
          <a:bodyPr/>
          <a:lstStyle/>
          <a:p>
            <a:pPr>
              <a:lnSpc>
                <a:spcPct val="110000"/>
              </a:lnSpc>
            </a:pPr>
            <a:r>
              <a:rPr lang="en-US" dirty="0" smtClean="0"/>
              <a:t>Files and IO</a:t>
            </a:r>
            <a:endParaRPr lang="bg-BG"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What Is </a:t>
            </a:r>
            <a:r>
              <a:rPr lang="en-US" dirty="0" smtClean="0"/>
              <a:t>Stream?</a:t>
            </a:r>
            <a:endParaRPr lang="bg-BG" dirty="0"/>
          </a:p>
        </p:txBody>
      </p:sp>
      <p:sp>
        <p:nvSpPr>
          <p:cNvPr id="616451" name="Rectangle 3"/>
          <p:cNvSpPr>
            <a:spLocks noGrp="1" noChangeArrowheads="1"/>
          </p:cNvSpPr>
          <p:nvPr>
            <p:ph type="body" idx="1"/>
          </p:nvPr>
        </p:nvSpPr>
        <p:spPr/>
        <p:txBody>
          <a:bodyPr/>
          <a:lstStyle/>
          <a:p>
            <a:r>
              <a:rPr lang="en-US" b="0" dirty="0" smtClean="0"/>
              <a:t>A </a:t>
            </a:r>
            <a:r>
              <a:rPr lang="en-US" dirty="0" smtClean="0"/>
              <a:t>file</a:t>
            </a:r>
            <a:r>
              <a:rPr lang="en-US" b="0" dirty="0" smtClean="0"/>
              <a:t> is a collection of data stored in a disk with a specific name and a directory path. When a file is opened for reading or writing, it becomes a </a:t>
            </a:r>
            <a:r>
              <a:rPr lang="en-US" dirty="0" smtClean="0"/>
              <a:t>stream</a:t>
            </a:r>
            <a:r>
              <a:rPr lang="en-US" b="0" dirty="0" smtClean="0"/>
              <a:t>.</a:t>
            </a:r>
          </a:p>
          <a:p>
            <a:r>
              <a:rPr lang="en-US" b="0" dirty="0" smtClean="0"/>
              <a:t>The stream is basically the sequence of bytes passing through the communication path. There are two main streams: the </a:t>
            </a:r>
            <a:r>
              <a:rPr lang="en-US" dirty="0" smtClean="0"/>
              <a:t>input stream</a:t>
            </a:r>
            <a:r>
              <a:rPr lang="en-US" b="0" dirty="0" smtClean="0"/>
              <a:t> and </a:t>
            </a:r>
            <a:r>
              <a:rPr lang="en-US" b="0" dirty="0" err="1" smtClean="0"/>
              <a:t>the</a:t>
            </a:r>
            <a:r>
              <a:rPr lang="en-US" dirty="0" err="1" smtClean="0"/>
              <a:t>output</a:t>
            </a:r>
            <a:r>
              <a:rPr lang="en-US" dirty="0" smtClean="0"/>
              <a:t> stream</a:t>
            </a:r>
            <a:r>
              <a:rPr lang="en-US" b="0" dirty="0" smtClean="0"/>
              <a:t>. The</a:t>
            </a:r>
            <a:r>
              <a:rPr lang="en-US" dirty="0" smtClean="0"/>
              <a:t> input stream</a:t>
            </a:r>
            <a:r>
              <a:rPr lang="en-US" b="0" dirty="0" smtClean="0"/>
              <a:t> is used for reading data from file (read operation) and the </a:t>
            </a:r>
            <a:r>
              <a:rPr lang="en-US" dirty="0" smtClean="0"/>
              <a:t>output stream</a:t>
            </a:r>
            <a:r>
              <a:rPr lang="en-US" b="0" dirty="0" smtClean="0"/>
              <a:t> is used for writing into the file (write operation).</a:t>
            </a:r>
          </a:p>
          <a:p>
            <a:endParaRPr lang="en-US" dirty="0"/>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72</a:t>
            </a:fld>
            <a:endParaRPr lang="en-US"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Handling</a:t>
            </a:r>
            <a:endParaRPr lang="en-US" dirty="0"/>
          </a:p>
        </p:txBody>
      </p:sp>
      <p:sp>
        <p:nvSpPr>
          <p:cNvPr id="3" name="Content Placeholder 2"/>
          <p:cNvSpPr>
            <a:spLocks noGrp="1"/>
          </p:cNvSpPr>
          <p:nvPr>
            <p:ph idx="1"/>
          </p:nvPr>
        </p:nvSpPr>
        <p:spPr/>
        <p:txBody>
          <a:bodyPr/>
          <a:lstStyle/>
          <a:p>
            <a:r>
              <a:rPr lang="en-US" dirty="0" smtClean="0"/>
              <a:t>Includes reading data from the file, writing data to them, copying and moving files from one location to another, renaming, and deleting files.</a:t>
            </a:r>
          </a:p>
          <a:p>
            <a:r>
              <a:rPr lang="en-US" dirty="0" smtClean="0"/>
              <a:t>To handle files, can use the System.IO namespace in your applications.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b="0" dirty="0" smtClean="0">
                <a:effectLst/>
              </a:rPr>
              <a:t/>
            </a:r>
            <a:br>
              <a:rPr lang="en-US" b="0" dirty="0" smtClean="0">
                <a:effectLst/>
              </a:rPr>
            </a:br>
            <a:r>
              <a:rPr lang="en-US" b="0" dirty="0" smtClean="0">
                <a:effectLst/>
              </a:rPr>
              <a:t>C# I/O Classes</a:t>
            </a:r>
            <a:br>
              <a:rPr lang="en-US" b="0" dirty="0" smtClean="0">
                <a:effectLst/>
              </a:rPr>
            </a:br>
            <a:endParaRPr lang="en-US" noProof="1"/>
          </a:p>
        </p:txBody>
      </p:sp>
      <p:sp>
        <p:nvSpPr>
          <p:cNvPr id="429059" name="Rectangle 3"/>
          <p:cNvSpPr>
            <a:spLocks noGrp="1" noChangeArrowheads="1"/>
          </p:cNvSpPr>
          <p:nvPr>
            <p:ph type="body" idx="1"/>
          </p:nvPr>
        </p:nvSpPr>
        <p:spPr/>
        <p:txBody>
          <a:bodyPr/>
          <a:lstStyle/>
          <a:p>
            <a:pPr lvl="1">
              <a:spcBef>
                <a:spcPct val="35000"/>
              </a:spcBef>
            </a:pPr>
            <a:r>
              <a:rPr lang="en-US" dirty="0" err="1" smtClean="0"/>
              <a:t>FileStream</a:t>
            </a:r>
            <a:r>
              <a:rPr lang="en-US" dirty="0" smtClean="0"/>
              <a:t> : allows you to access files and work with them</a:t>
            </a:r>
          </a:p>
          <a:p>
            <a:pPr lvl="1">
              <a:spcBef>
                <a:spcPct val="35000"/>
              </a:spcBef>
            </a:pPr>
            <a:r>
              <a:rPr lang="en-US" dirty="0" err="1" smtClean="0"/>
              <a:t>StreamReader</a:t>
            </a:r>
            <a:r>
              <a:rPr lang="en-US" dirty="0" smtClean="0"/>
              <a:t> and </a:t>
            </a:r>
            <a:r>
              <a:rPr lang="en-US" dirty="0" err="1" smtClean="0"/>
              <a:t>StreamWriter</a:t>
            </a:r>
            <a:r>
              <a:rPr lang="en-US" dirty="0" smtClean="0"/>
              <a:t> : allows you to read and write text data in a stream , which refers to a flow of characters in a file.</a:t>
            </a:r>
          </a:p>
          <a:p>
            <a:pPr lvl="1">
              <a:spcBef>
                <a:spcPct val="35000"/>
              </a:spcBef>
            </a:pPr>
            <a:r>
              <a:rPr lang="en-US" dirty="0" err="1" smtClean="0"/>
              <a:t>BinaryReader</a:t>
            </a:r>
            <a:r>
              <a:rPr lang="en-US" dirty="0" smtClean="0"/>
              <a:t> and </a:t>
            </a:r>
            <a:r>
              <a:rPr lang="en-US" dirty="0" err="1" smtClean="0"/>
              <a:t>BinaryWriter</a:t>
            </a:r>
            <a:r>
              <a:rPr lang="en-US" dirty="0" smtClean="0"/>
              <a:t> : can read and write binary data in addition to text data </a:t>
            </a:r>
          </a:p>
          <a:p>
            <a:pPr lvl="1">
              <a:spcBef>
                <a:spcPct val="35000"/>
              </a:spcBef>
            </a:pPr>
            <a:r>
              <a:rPr lang="en-US" dirty="0" err="1" smtClean="0"/>
              <a:t>FileInfo</a:t>
            </a:r>
            <a:r>
              <a:rPr lang="en-US" dirty="0" smtClean="0"/>
              <a:t> : allows you to </a:t>
            </a:r>
            <a:r>
              <a:rPr lang="en-US" dirty="0" err="1" smtClean="0"/>
              <a:t>create,open</a:t>
            </a:r>
            <a:r>
              <a:rPr lang="en-US" dirty="0" smtClean="0"/>
              <a:t>, move , copy and delete files.</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74</a:t>
            </a:fld>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While working with files, we often need to work with directories and drives …</a:t>
            </a:r>
          </a:p>
          <a:p>
            <a:r>
              <a:rPr lang="en-US" dirty="0" smtClean="0"/>
              <a:t>Directory and </a:t>
            </a:r>
            <a:r>
              <a:rPr lang="en-US" dirty="0" err="1" smtClean="0"/>
              <a:t>DirectoryInfo</a:t>
            </a:r>
            <a:r>
              <a:rPr lang="en-US" dirty="0" smtClean="0"/>
              <a:t>: classes can be used to perform operations on directories such as creating, moving, copying, renaming and deleting directories.</a:t>
            </a:r>
          </a:p>
          <a:p>
            <a:r>
              <a:rPr lang="en-US" dirty="0" smtClean="0"/>
              <a:t>See list of all classes in table.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smtClean="0">
                <a:solidFill>
                  <a:schemeClr val="tx1"/>
                </a:solidFill>
              </a:rPr>
              <a:t>The </a:t>
            </a:r>
            <a:r>
              <a:rPr lang="en-US" dirty="0" err="1" smtClean="0">
                <a:solidFill>
                  <a:schemeClr val="tx1"/>
                </a:solidFill>
              </a:rPr>
              <a:t>FileStream</a:t>
            </a:r>
            <a:r>
              <a:rPr lang="en-US" dirty="0" smtClean="0">
                <a:solidFill>
                  <a:schemeClr val="tx1"/>
                </a:solidFill>
              </a:rPr>
              <a:t> Class</a:t>
            </a:r>
            <a:endParaRPr lang="bg-BG" dirty="0">
              <a:solidFill>
                <a:schemeClr val="tx1"/>
              </a:solidFill>
            </a:endParaRPr>
          </a:p>
        </p:txBody>
      </p:sp>
      <p:sp>
        <p:nvSpPr>
          <p:cNvPr id="617475" name="Rectangle 3"/>
          <p:cNvSpPr>
            <a:spLocks noGrp="1" noChangeArrowheads="1"/>
          </p:cNvSpPr>
          <p:nvPr>
            <p:ph type="body" idx="1"/>
          </p:nvPr>
        </p:nvSpPr>
        <p:spPr/>
        <p:txBody>
          <a:bodyPr/>
          <a:lstStyle/>
          <a:p>
            <a:r>
              <a:rPr lang="en-US" b="0" dirty="0" smtClean="0"/>
              <a:t>The </a:t>
            </a:r>
            <a:r>
              <a:rPr lang="en-US" dirty="0" err="1" smtClean="0"/>
              <a:t>FileStream</a:t>
            </a:r>
            <a:r>
              <a:rPr lang="en-US" b="0" dirty="0" smtClean="0"/>
              <a:t> class in the System.IO namespace helps in reading from, writing to and closing files. </a:t>
            </a:r>
          </a:p>
          <a:p>
            <a:r>
              <a:rPr lang="en-US" b="0" dirty="0" smtClean="0"/>
              <a:t>Using Seek() method random access is possible by specifying byte offset</a:t>
            </a:r>
          </a:p>
          <a:p>
            <a:r>
              <a:rPr lang="en-US" b="0" dirty="0" smtClean="0"/>
              <a:t>You need to create a </a:t>
            </a:r>
            <a:r>
              <a:rPr lang="en-US" dirty="0" err="1" smtClean="0"/>
              <a:t>FileStream</a:t>
            </a:r>
            <a:r>
              <a:rPr lang="en-US" b="0" dirty="0" smtClean="0"/>
              <a:t> object to create a new file or open an existing file. </a:t>
            </a:r>
          </a:p>
          <a:p>
            <a:r>
              <a:rPr lang="en-US" b="0" dirty="0" smtClean="0"/>
              <a:t>Can pass object of the </a:t>
            </a:r>
            <a:r>
              <a:rPr lang="en-US" b="0" dirty="0" err="1" smtClean="0"/>
              <a:t>FileStream</a:t>
            </a:r>
            <a:r>
              <a:rPr lang="en-US" b="0" dirty="0" smtClean="0"/>
              <a:t> Class to the </a:t>
            </a:r>
            <a:r>
              <a:rPr lang="en-US" b="0" dirty="0" err="1" smtClean="0"/>
              <a:t>StreamReader</a:t>
            </a:r>
            <a:r>
              <a:rPr lang="en-US" b="0" dirty="0" smtClean="0"/>
              <a:t> and </a:t>
            </a:r>
            <a:r>
              <a:rPr lang="en-US" b="0" dirty="0" err="1" smtClean="0"/>
              <a:t>StreamWriter</a:t>
            </a:r>
            <a:r>
              <a:rPr lang="en-US" b="0" dirty="0" smtClean="0"/>
              <a:t> to work with data in the file.</a:t>
            </a:r>
            <a:endParaRPr lang="en-US" b="0" dirty="0"/>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76</a:t>
            </a:fld>
            <a:endParaRPr lang="en-US"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err="1" smtClean="0"/>
              <a:t>FileStream</a:t>
            </a:r>
            <a:r>
              <a:rPr lang="en-US" dirty="0" smtClean="0"/>
              <a:t> Object Create </a:t>
            </a:r>
            <a:endParaRPr lang="bg-BG" dirty="0"/>
          </a:p>
        </p:txBody>
      </p:sp>
      <p:sp>
        <p:nvSpPr>
          <p:cNvPr id="566276" name="Rectangle 4"/>
          <p:cNvSpPr>
            <a:spLocks noChangeArrowheads="1"/>
          </p:cNvSpPr>
          <p:nvPr/>
        </p:nvSpPr>
        <p:spPr bwMode="auto">
          <a:xfrm>
            <a:off x="755576" y="2204864"/>
            <a:ext cx="7772400"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noProof="1" smtClean="0">
                <a:solidFill>
                  <a:srgbClr val="8CF4F2"/>
                </a:solidFill>
                <a:latin typeface="Consolas" pitchFamily="49" charset="0"/>
                <a:cs typeface="Consolas" pitchFamily="49" charset="0"/>
              </a:rPr>
              <a:t>(“</a:t>
            </a:r>
            <a:r>
              <a:rPr lang="en-US" sz="2000" dirty="0" err="1" smtClean="0">
                <a:solidFill>
                  <a:srgbClr val="8CF4F2"/>
                </a:solidFill>
                <a:latin typeface="Consolas" pitchFamily="49" charset="0"/>
                <a:cs typeface="Consolas" pitchFamily="49" charset="0"/>
              </a:rPr>
              <a:t>FileStream</a:t>
            </a:r>
            <a:r>
              <a:rPr lang="en-US" sz="2000" dirty="0" smtClean="0">
                <a:solidFill>
                  <a:srgbClr val="8CF4F2"/>
                </a:solidFill>
                <a:latin typeface="Consolas" pitchFamily="49" charset="0"/>
                <a:cs typeface="Consolas" pitchFamily="49" charset="0"/>
              </a:rPr>
              <a:t> &lt;</a:t>
            </a:r>
            <a:r>
              <a:rPr lang="en-US" sz="2000" dirty="0" err="1" smtClean="0">
                <a:solidFill>
                  <a:srgbClr val="8CF4F2"/>
                </a:solidFill>
                <a:latin typeface="Consolas" pitchFamily="49" charset="0"/>
                <a:cs typeface="Consolas" pitchFamily="49" charset="0"/>
              </a:rPr>
              <a:t>object_name</a:t>
            </a:r>
            <a:r>
              <a:rPr lang="en-US" sz="2000" dirty="0" smtClean="0">
                <a:solidFill>
                  <a:srgbClr val="8CF4F2"/>
                </a:solidFill>
                <a:latin typeface="Consolas" pitchFamily="49" charset="0"/>
                <a:cs typeface="Consolas" pitchFamily="49" charset="0"/>
              </a:rPr>
              <a:t>&gt; = new </a:t>
            </a:r>
            <a:r>
              <a:rPr lang="en-US" sz="2000" dirty="0" err="1" smtClean="0">
                <a:solidFill>
                  <a:srgbClr val="8CF4F2"/>
                </a:solidFill>
                <a:latin typeface="Consolas" pitchFamily="49" charset="0"/>
                <a:cs typeface="Consolas" pitchFamily="49" charset="0"/>
              </a:rPr>
              <a:t>FileStream</a:t>
            </a:r>
            <a:r>
              <a:rPr lang="en-US" sz="2000" dirty="0" smtClean="0">
                <a:solidFill>
                  <a:srgbClr val="8CF4F2"/>
                </a:solidFill>
                <a:latin typeface="Consolas" pitchFamily="49" charset="0"/>
                <a:cs typeface="Consolas" pitchFamily="49" charset="0"/>
              </a:rPr>
              <a:t>( &lt;</a:t>
            </a:r>
            <a:r>
              <a:rPr lang="en-US" sz="2000" dirty="0" err="1" smtClean="0">
                <a:solidFill>
                  <a:srgbClr val="8CF4F2"/>
                </a:solidFill>
                <a:latin typeface="Consolas" pitchFamily="49" charset="0"/>
                <a:cs typeface="Consolas" pitchFamily="49" charset="0"/>
              </a:rPr>
              <a:t>file_name</a:t>
            </a:r>
            <a:r>
              <a:rPr lang="en-US" sz="2000" dirty="0" smtClean="0">
                <a:solidFill>
                  <a:srgbClr val="8CF4F2"/>
                </a:solidFill>
                <a:latin typeface="Consolas" pitchFamily="49" charset="0"/>
                <a:cs typeface="Consolas" pitchFamily="49" charset="0"/>
              </a:rPr>
              <a:t>&gt;, &lt;</a:t>
            </a:r>
            <a:r>
              <a:rPr lang="en-US" sz="2000" dirty="0" err="1" smtClean="0">
                <a:solidFill>
                  <a:srgbClr val="8CF4F2"/>
                </a:solidFill>
                <a:latin typeface="Consolas" pitchFamily="49" charset="0"/>
                <a:cs typeface="Consolas" pitchFamily="49" charset="0"/>
              </a:rPr>
              <a:t>FileMode</a:t>
            </a:r>
            <a:r>
              <a:rPr lang="en-US" sz="2000" dirty="0" smtClean="0">
                <a:solidFill>
                  <a:srgbClr val="8CF4F2"/>
                </a:solidFill>
                <a:latin typeface="Consolas" pitchFamily="49" charset="0"/>
                <a:cs typeface="Consolas" pitchFamily="49" charset="0"/>
              </a:rPr>
              <a:t> Enumerator&gt;, &lt;</a:t>
            </a:r>
            <a:r>
              <a:rPr lang="en-US" sz="2000" dirty="0" err="1" smtClean="0">
                <a:solidFill>
                  <a:srgbClr val="8CF4F2"/>
                </a:solidFill>
                <a:latin typeface="Consolas" pitchFamily="49" charset="0"/>
                <a:cs typeface="Consolas" pitchFamily="49" charset="0"/>
              </a:rPr>
              <a:t>FileAccess</a:t>
            </a:r>
            <a:r>
              <a:rPr lang="en-US" sz="2000" dirty="0" smtClean="0">
                <a:solidFill>
                  <a:srgbClr val="8CF4F2"/>
                </a:solidFill>
                <a:latin typeface="Consolas" pitchFamily="49" charset="0"/>
                <a:cs typeface="Consolas" pitchFamily="49" charset="0"/>
              </a:rPr>
              <a:t> Enumerator&gt;, &lt;</a:t>
            </a:r>
            <a:r>
              <a:rPr lang="en-US" sz="2000" dirty="0" err="1" smtClean="0">
                <a:solidFill>
                  <a:srgbClr val="8CF4F2"/>
                </a:solidFill>
                <a:latin typeface="Consolas" pitchFamily="49" charset="0"/>
                <a:cs typeface="Consolas" pitchFamily="49" charset="0"/>
              </a:rPr>
              <a:t>FileShare</a:t>
            </a:r>
            <a:r>
              <a:rPr lang="en-US" sz="2000" dirty="0" smtClean="0">
                <a:solidFill>
                  <a:srgbClr val="8CF4F2"/>
                </a:solidFill>
                <a:latin typeface="Consolas" pitchFamily="49" charset="0"/>
                <a:cs typeface="Consolas" pitchFamily="49" charset="0"/>
              </a:rPr>
              <a:t> Enumerator&gt;);</a:t>
            </a:r>
            <a:endParaRPr lang="en-US" sz="2000" noProof="1" smtClean="0">
              <a:solidFill>
                <a:srgbClr val="8CF4F2"/>
              </a:solidFill>
              <a:latin typeface="Consolas" pitchFamily="49" charset="0"/>
              <a:cs typeface="Consolas" pitchFamily="49" charset="0"/>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77</a:t>
            </a:fld>
            <a:endParaRPr lang="en-US" dirty="0"/>
          </a:p>
        </p:txBody>
      </p:sp>
      <p:sp>
        <p:nvSpPr>
          <p:cNvPr id="6" name="Rectangle 4"/>
          <p:cNvSpPr>
            <a:spLocks noChangeArrowheads="1"/>
          </p:cNvSpPr>
          <p:nvPr/>
        </p:nvSpPr>
        <p:spPr bwMode="auto">
          <a:xfrm>
            <a:off x="683568" y="4121204"/>
            <a:ext cx="7772400" cy="108933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dirty="0" err="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FileStream</a:t>
            </a:r>
            <a:r>
              <a:rPr lang="en-US" sz="20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 = new </a:t>
            </a:r>
            <a:r>
              <a:rPr lang="en-US" sz="2000" b="1" dirty="0" err="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FileStream</a:t>
            </a:r>
            <a:r>
              <a:rPr lang="en-US" sz="20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("sample.txt", </a:t>
            </a:r>
            <a:r>
              <a:rPr lang="en-US" sz="2000" b="1" dirty="0" err="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FileMode.Open</a:t>
            </a:r>
            <a:r>
              <a:rPr lang="en-US" sz="20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dirty="0" err="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FileAccess.Read</a:t>
            </a:r>
            <a:r>
              <a:rPr lang="en-US" sz="20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dirty="0" err="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FileShare.Read</a:t>
            </a:r>
            <a:r>
              <a:rPr lang="en-US" sz="2000" b="1" dirty="0"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dirty="0" smtClean="0"/>
              <a:t/>
            </a:r>
            <a:br>
              <a:rPr lang="en-US" sz="2000" dirty="0" smtClean="0"/>
            </a:br>
            <a:endParaRPr lang="en-US" sz="2000" noProof="1" smtClean="0">
              <a:solidFill>
                <a:srgbClr val="8CF4F2"/>
              </a:solidFill>
              <a:latin typeface="Consolas" pitchFamily="49" charset="0"/>
              <a:cs typeface="Consolas" pitchFamily="49" charset="0"/>
            </a:endParaRPr>
          </a:p>
        </p:txBody>
      </p:sp>
      <p:sp>
        <p:nvSpPr>
          <p:cNvPr id="7" name="Rectangle 6"/>
          <p:cNvSpPr/>
          <p:nvPr/>
        </p:nvSpPr>
        <p:spPr>
          <a:xfrm>
            <a:off x="2195736" y="980728"/>
            <a:ext cx="4572000" cy="861774"/>
          </a:xfrm>
          <a:prstGeom prst="rect">
            <a:avLst/>
          </a:prstGeom>
        </p:spPr>
        <p:txBody>
          <a:bodyPr>
            <a:spAutoFit/>
          </a:bodyPr>
          <a:lstStyle/>
          <a:p>
            <a:r>
              <a:rPr lang="en-US" dirty="0" smtClean="0"/>
              <a:t>The syntax for creating a </a:t>
            </a:r>
            <a:r>
              <a:rPr lang="en-US" dirty="0" err="1" smtClean="0"/>
              <a:t>FileStream</a:t>
            </a:r>
            <a:r>
              <a:rPr lang="en-US" dirty="0" smtClean="0"/>
              <a:t> object is as follows:</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StreamWriter</a:t>
            </a:r>
            <a:r>
              <a:rPr lang="en-US" dirty="0" smtClean="0"/>
              <a:t> class and </a:t>
            </a:r>
            <a:r>
              <a:rPr lang="en-US" dirty="0" err="1" smtClean="0"/>
              <a:t>StreamReader</a:t>
            </a:r>
            <a:r>
              <a:rPr lang="en-US" dirty="0" smtClean="0"/>
              <a:t> </a:t>
            </a:r>
            <a:r>
              <a:rPr lang="en-US" dirty="0" err="1" smtClean="0"/>
              <a:t>clas</a:t>
            </a:r>
            <a:endParaRPr lang="en-US" dirty="0"/>
          </a:p>
        </p:txBody>
      </p:sp>
      <p:sp>
        <p:nvSpPr>
          <p:cNvPr id="3" name="Content Placeholder 2"/>
          <p:cNvSpPr>
            <a:spLocks noGrp="1"/>
          </p:cNvSpPr>
          <p:nvPr>
            <p:ph idx="1"/>
          </p:nvPr>
        </p:nvSpPr>
        <p:spPr/>
        <p:txBody>
          <a:bodyPr/>
          <a:lstStyle/>
          <a:p>
            <a:r>
              <a:rPr lang="en-US" b="0" dirty="0" smtClean="0"/>
              <a:t>It is used to read and write data to the files</a:t>
            </a:r>
          </a:p>
          <a:p>
            <a:r>
              <a:rPr lang="en-US" b="0" dirty="0" smtClean="0"/>
              <a:t>The </a:t>
            </a:r>
            <a:r>
              <a:rPr lang="en-US" b="0" dirty="0" err="1" smtClean="0"/>
              <a:t>StreamWriter</a:t>
            </a:r>
            <a:r>
              <a:rPr lang="en-US" b="0" dirty="0" smtClean="0"/>
              <a:t> class in inherited from the abstract class </a:t>
            </a:r>
            <a:r>
              <a:rPr lang="en-US" b="0" dirty="0" err="1" smtClean="0"/>
              <a:t>TextWriter</a:t>
            </a:r>
            <a:r>
              <a:rPr lang="en-US" b="0" dirty="0" smtClean="0"/>
              <a:t>. The </a:t>
            </a:r>
            <a:r>
              <a:rPr lang="en-US" b="0" dirty="0" err="1" smtClean="0"/>
              <a:t>TextWriter</a:t>
            </a:r>
            <a:r>
              <a:rPr lang="en-US" b="0" dirty="0" smtClean="0"/>
              <a:t> class represents a writer, which can write a series of characters.</a:t>
            </a:r>
          </a:p>
          <a:p>
            <a:r>
              <a:rPr lang="en-US" b="0" smtClean="0"/>
              <a:t>The </a:t>
            </a:r>
            <a:r>
              <a:rPr lang="en-US" b="0" dirty="0" err="1" smtClean="0"/>
              <a:t>StreamReader</a:t>
            </a:r>
            <a:r>
              <a:rPr lang="en-US" b="0" dirty="0" smtClean="0"/>
              <a:t> class is inherited from the abstract class </a:t>
            </a:r>
            <a:r>
              <a:rPr lang="en-US" b="0" dirty="0" err="1" smtClean="0"/>
              <a:t>TextReader</a:t>
            </a:r>
            <a:r>
              <a:rPr lang="en-US" b="0" dirty="0" smtClean="0"/>
              <a:t>. The </a:t>
            </a:r>
            <a:r>
              <a:rPr lang="en-US" b="0" dirty="0" err="1" smtClean="0"/>
              <a:t>TextReader</a:t>
            </a:r>
            <a:r>
              <a:rPr lang="en-US" b="0" dirty="0" smtClean="0"/>
              <a:t> class represents a reader, which can read series of characters.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BinaryReader</a:t>
            </a:r>
            <a:r>
              <a:rPr lang="en-US" dirty="0" smtClean="0"/>
              <a:t> and </a:t>
            </a:r>
            <a:r>
              <a:rPr lang="en-US" dirty="0" err="1" smtClean="0"/>
              <a:t>BinaryWriter</a:t>
            </a:r>
            <a:endParaRPr lang="en-US" dirty="0"/>
          </a:p>
        </p:txBody>
      </p:sp>
      <p:sp>
        <p:nvSpPr>
          <p:cNvPr id="3" name="Content Placeholder 2"/>
          <p:cNvSpPr>
            <a:spLocks noGrp="1"/>
          </p:cNvSpPr>
          <p:nvPr>
            <p:ph idx="1"/>
          </p:nvPr>
        </p:nvSpPr>
        <p:spPr/>
        <p:txBody>
          <a:bodyPr/>
          <a:lstStyle/>
          <a:p>
            <a:r>
              <a:rPr lang="en-US" b="0" dirty="0" smtClean="0"/>
              <a:t>These classes are used to read and write primitive data types and strings. </a:t>
            </a:r>
          </a:p>
          <a:p>
            <a:r>
              <a:rPr lang="en-US" b="0" dirty="0" smtClean="0"/>
              <a:t>If you deal only with primitive types, this is the best stream to use.</a:t>
            </a:r>
          </a:p>
          <a:p>
            <a:r>
              <a:rPr lang="en-US" b="0" dirty="0" smtClean="0"/>
              <a:t> Remember that this data is not easily readable by a human eyeing its contents since the data is read in its binary form.</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dirty="0"/>
              <a:t>Delegates </a:t>
            </a:r>
            <a:r>
              <a:rPr lang="en-US" dirty="0" smtClean="0"/>
              <a:t>– Example</a:t>
            </a:r>
            <a:endParaRPr lang="bg-BG" dirty="0"/>
          </a:p>
        </p:txBody>
      </p:sp>
      <p:sp>
        <p:nvSpPr>
          <p:cNvPr id="462852" name="Rectangle 4"/>
          <p:cNvSpPr>
            <a:spLocks noChangeArrowheads="1"/>
          </p:cNvSpPr>
          <p:nvPr/>
        </p:nvSpPr>
        <p:spPr bwMode="auto">
          <a:xfrm>
            <a:off x="461964" y="838200"/>
            <a:ext cx="8148636"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Declaration of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delegate void SimpleDelegate(string param);</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TestDelegate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TestFunction(string param)</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was called by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 got parameter {0}.", param);</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Main()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Instantiation of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а</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SimpleDelegate simpleDelegate =</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SimpleDelegate(TestFunction);</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Invocation of the method, pointed by a delegate</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simpleDelegate("test");</a:t>
            </a:r>
          </a:p>
          <a:p>
            <a:pPr marL="282575" indent="-282575" eaLnBrk="0" hangingPunct="0">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5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Read and write data in binary format</a:t>
            </a:r>
          </a:p>
          <a:p>
            <a:r>
              <a:rPr lang="en-US" dirty="0" smtClean="0"/>
              <a:t>Write() method to write binary data to a file</a:t>
            </a:r>
          </a:p>
          <a:p>
            <a:r>
              <a:rPr lang="en-US" dirty="0" smtClean="0"/>
              <a:t>Read()  method to read binary data from file</a:t>
            </a:r>
          </a:p>
          <a:p>
            <a:r>
              <a:rPr lang="en-US" dirty="0" smtClean="0"/>
              <a:t>To read an Int32 value, can use ReadInt32() method </a:t>
            </a:r>
          </a:p>
          <a:p>
            <a:r>
              <a:rPr lang="en-US" dirty="0" smtClean="0"/>
              <a:t>To read double values, can user </a:t>
            </a:r>
            <a:r>
              <a:rPr lang="en-US" dirty="0" err="1" smtClean="0"/>
              <a:t>ReadDouble</a:t>
            </a:r>
            <a:r>
              <a:rPr lang="en-US" dirty="0" smtClean="0"/>
              <a:t>() method</a:t>
            </a:r>
          </a:p>
          <a:p>
            <a:r>
              <a:rPr lang="en-US" dirty="0" smtClean="0"/>
              <a:t>To read </a:t>
            </a:r>
            <a:r>
              <a:rPr lang="en-US" dirty="0" err="1" smtClean="0"/>
              <a:t>boolean</a:t>
            </a:r>
            <a:r>
              <a:rPr lang="en-US" dirty="0" smtClean="0"/>
              <a:t> values, </a:t>
            </a:r>
            <a:r>
              <a:rPr lang="en-US" dirty="0" err="1" smtClean="0"/>
              <a:t>ReadBoolean</a:t>
            </a:r>
            <a:r>
              <a:rPr lang="en-US" dirty="0" smtClean="0"/>
              <a:t>() method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FileInfo</a:t>
            </a:r>
            <a:r>
              <a:rPr lang="en-US" dirty="0" smtClean="0"/>
              <a:t> Class</a:t>
            </a:r>
            <a:endParaRPr lang="en-US" dirty="0"/>
          </a:p>
        </p:txBody>
      </p:sp>
      <p:sp>
        <p:nvSpPr>
          <p:cNvPr id="3" name="Content Placeholder 2"/>
          <p:cNvSpPr>
            <a:spLocks noGrp="1"/>
          </p:cNvSpPr>
          <p:nvPr>
            <p:ph idx="1"/>
          </p:nvPr>
        </p:nvSpPr>
        <p:spPr/>
        <p:txBody>
          <a:bodyPr/>
          <a:lstStyle/>
          <a:p>
            <a:r>
              <a:rPr lang="en-US" b="0" dirty="0" smtClean="0"/>
              <a:t>The </a:t>
            </a:r>
            <a:r>
              <a:rPr lang="en-US" b="0" dirty="0" err="1" smtClean="0"/>
              <a:t>FileInfo</a:t>
            </a:r>
            <a:r>
              <a:rPr lang="en-US" b="0" dirty="0" smtClean="0"/>
              <a:t> object represents a file on a disk or network location. </a:t>
            </a:r>
          </a:p>
          <a:p>
            <a:r>
              <a:rPr lang="en-US" b="0" dirty="0" smtClean="0"/>
              <a:t>It also provides instance methods for the creation, copying, deletion, moving, and opening of files, and aids in the creation of </a:t>
            </a:r>
            <a:r>
              <a:rPr lang="en-US" b="0" dirty="0" err="1" smtClean="0"/>
              <a:t>FileStream</a:t>
            </a:r>
            <a:r>
              <a:rPr lang="en-US" b="0" dirty="0" smtClean="0"/>
              <a:t> objects. </a:t>
            </a:r>
          </a:p>
          <a:p>
            <a:r>
              <a:rPr lang="en-US" b="0" dirty="0" smtClean="0"/>
              <a:t>Some of the most useful methods of the </a:t>
            </a:r>
            <a:r>
              <a:rPr lang="en-US" b="0" dirty="0" err="1" smtClean="0"/>
              <a:t>FileInfo</a:t>
            </a:r>
            <a:r>
              <a:rPr lang="en-US" b="0" dirty="0" smtClean="0"/>
              <a:t> class are: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81</a:t>
            </a:fld>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DirectoryInfo</a:t>
            </a:r>
            <a:r>
              <a:rPr lang="en-US" dirty="0" smtClean="0"/>
              <a:t> class</a:t>
            </a:r>
            <a:endParaRPr lang="en-US" dirty="0"/>
          </a:p>
        </p:txBody>
      </p:sp>
      <p:sp>
        <p:nvSpPr>
          <p:cNvPr id="3" name="Content Placeholder 2"/>
          <p:cNvSpPr>
            <a:spLocks noGrp="1"/>
          </p:cNvSpPr>
          <p:nvPr>
            <p:ph idx="1"/>
          </p:nvPr>
        </p:nvSpPr>
        <p:spPr/>
        <p:txBody>
          <a:bodyPr/>
          <a:lstStyle/>
          <a:p>
            <a:pPr lvl="1"/>
            <a:r>
              <a:rPr lang="en-US" b="0" dirty="0" smtClean="0"/>
              <a:t>The </a:t>
            </a:r>
            <a:r>
              <a:rPr lang="en-US" dirty="0" err="1" smtClean="0"/>
              <a:t>DirectoryInfo</a:t>
            </a:r>
            <a:r>
              <a:rPr lang="en-US" b="0" dirty="0" smtClean="0"/>
              <a:t> class is derived from the </a:t>
            </a:r>
            <a:r>
              <a:rPr lang="en-US" dirty="0" err="1" smtClean="0"/>
              <a:t>FileSystemInfo</a:t>
            </a:r>
            <a:r>
              <a:rPr lang="en-US" b="0" dirty="0" smtClean="0"/>
              <a:t> class. It has various methods for creating, moving, and browsing through directories and subdirectories. This class cannot be inherited.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82</a:t>
            </a:fld>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1357290" y="2428868"/>
            <a:ext cx="6365910" cy="930340"/>
          </a:xfrm>
        </p:spPr>
        <p:txBody>
          <a:bodyPr/>
          <a:lstStyle/>
          <a:p>
            <a:pPr>
              <a:lnSpc>
                <a:spcPct val="100000"/>
              </a:lnSpc>
            </a:pPr>
            <a:r>
              <a:rPr lang="en-US" dirty="0" smtClean="0"/>
              <a:t>Collections</a:t>
            </a:r>
            <a:endParaRPr lang="bg-BG"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b="0" dirty="0" smtClean="0"/>
              <a:t>Collection classes are </a:t>
            </a:r>
            <a:r>
              <a:rPr lang="en-US" b="0" dirty="0" smtClean="0">
                <a:solidFill>
                  <a:schemeClr val="tx1">
                    <a:lumMod val="60000"/>
                    <a:lumOff val="40000"/>
                  </a:schemeClr>
                </a:solidFill>
              </a:rPr>
              <a:t>specialized classes for data storage and retrieval</a:t>
            </a:r>
            <a:r>
              <a:rPr lang="en-US" b="0" dirty="0" smtClean="0"/>
              <a:t>. These classes provide support for </a:t>
            </a:r>
            <a:r>
              <a:rPr lang="en-US" b="0" dirty="0" smtClean="0">
                <a:solidFill>
                  <a:schemeClr val="tx1">
                    <a:lumMod val="60000"/>
                    <a:lumOff val="40000"/>
                  </a:schemeClr>
                </a:solidFill>
              </a:rPr>
              <a:t>stacks, queues, lists, and hash tables. </a:t>
            </a:r>
            <a:r>
              <a:rPr lang="en-US" b="0" dirty="0" smtClean="0"/>
              <a:t>Most collection classes implement the same interfaces.</a:t>
            </a:r>
          </a:p>
          <a:p>
            <a:r>
              <a:rPr lang="en-US" b="0" dirty="0" smtClean="0"/>
              <a:t>Collection classes serve various purposes, such as </a:t>
            </a:r>
            <a:r>
              <a:rPr lang="en-US" b="0" dirty="0" smtClean="0">
                <a:solidFill>
                  <a:schemeClr val="tx1">
                    <a:lumMod val="60000"/>
                    <a:lumOff val="40000"/>
                  </a:schemeClr>
                </a:solidFill>
              </a:rPr>
              <a:t>allocating memory dynamically to elements </a:t>
            </a:r>
            <a:r>
              <a:rPr lang="en-US" b="0" dirty="0" smtClean="0"/>
              <a:t>and accessing a list of items on the basis of an index etc. These classes create </a:t>
            </a:r>
            <a:r>
              <a:rPr lang="en-US" b="0" dirty="0" smtClean="0">
                <a:solidFill>
                  <a:schemeClr val="tx1">
                    <a:lumMod val="60000"/>
                    <a:lumOff val="40000"/>
                  </a:schemeClr>
                </a:solidFill>
              </a:rPr>
              <a:t>collections of objects of the Object class</a:t>
            </a:r>
            <a:r>
              <a:rPr lang="en-US" b="0" dirty="0" smtClean="0"/>
              <a:t>, which is the base class for all data types in C#.</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84</a:t>
            </a:fld>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endParaRPr lang="en-US" dirty="0"/>
          </a:p>
        </p:txBody>
      </p:sp>
      <p:sp>
        <p:nvSpPr>
          <p:cNvPr id="3" name="Content Placeholder 2"/>
          <p:cNvSpPr>
            <a:spLocks noGrp="1"/>
          </p:cNvSpPr>
          <p:nvPr>
            <p:ph idx="1"/>
          </p:nvPr>
        </p:nvSpPr>
        <p:spPr/>
        <p:txBody>
          <a:bodyPr/>
          <a:lstStyle/>
          <a:p>
            <a:r>
              <a:rPr lang="en-US" b="0" dirty="0" smtClean="0"/>
              <a:t>It represents an ordered collection of an object that can be </a:t>
            </a:r>
            <a:r>
              <a:rPr lang="en-US" b="0" dirty="0" smtClean="0">
                <a:solidFill>
                  <a:schemeClr val="tx1">
                    <a:lumMod val="60000"/>
                    <a:lumOff val="40000"/>
                  </a:schemeClr>
                </a:solidFill>
              </a:rPr>
              <a:t>indexed individually</a:t>
            </a:r>
            <a:r>
              <a:rPr lang="en-US" b="0" dirty="0" smtClean="0"/>
              <a:t>. It is basically an alternative to an array. </a:t>
            </a:r>
          </a:p>
          <a:p>
            <a:r>
              <a:rPr lang="en-US" b="0" dirty="0" smtClean="0"/>
              <a:t>However, unlike array you can add and remove items from a list at a </a:t>
            </a:r>
            <a:r>
              <a:rPr lang="en-US" b="0" dirty="0" smtClean="0">
                <a:solidFill>
                  <a:schemeClr val="tx1">
                    <a:lumMod val="60000"/>
                    <a:lumOff val="40000"/>
                  </a:schemeClr>
                </a:solidFill>
              </a:rPr>
              <a:t>specified position using an </a:t>
            </a:r>
            <a:r>
              <a:rPr lang="en-US" dirty="0" smtClean="0">
                <a:solidFill>
                  <a:schemeClr val="tx1">
                    <a:lumMod val="60000"/>
                    <a:lumOff val="40000"/>
                  </a:schemeClr>
                </a:solidFill>
              </a:rPr>
              <a:t>index</a:t>
            </a:r>
            <a:r>
              <a:rPr lang="en-US" b="0" dirty="0" smtClean="0">
                <a:solidFill>
                  <a:schemeClr val="tx1">
                    <a:lumMod val="60000"/>
                    <a:lumOff val="40000"/>
                  </a:schemeClr>
                </a:solidFill>
              </a:rPr>
              <a:t> </a:t>
            </a:r>
            <a:r>
              <a:rPr lang="en-US" b="0" dirty="0" smtClean="0"/>
              <a:t>and</a:t>
            </a:r>
          </a:p>
          <a:p>
            <a:r>
              <a:rPr lang="en-US" b="0" dirty="0" smtClean="0"/>
              <a:t> the </a:t>
            </a:r>
            <a:r>
              <a:rPr lang="en-US" b="0" dirty="0" smtClean="0">
                <a:solidFill>
                  <a:schemeClr val="tx1">
                    <a:lumMod val="60000"/>
                    <a:lumOff val="40000"/>
                  </a:schemeClr>
                </a:solidFill>
              </a:rPr>
              <a:t>array resizes itself automatically</a:t>
            </a:r>
            <a:r>
              <a:rPr lang="en-US" b="0" dirty="0" smtClean="0"/>
              <a:t>. It also allows dynamic memory allocation, </a:t>
            </a:r>
          </a:p>
          <a:p>
            <a:r>
              <a:rPr lang="en-US" b="0" dirty="0" smtClean="0">
                <a:solidFill>
                  <a:schemeClr val="tx1">
                    <a:lumMod val="60000"/>
                    <a:lumOff val="40000"/>
                  </a:schemeClr>
                </a:solidFill>
              </a:rPr>
              <a:t>adding, searching and sorting </a:t>
            </a:r>
            <a:r>
              <a:rPr lang="en-US" b="0" dirty="0" smtClean="0"/>
              <a:t>items in the list.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85</a:t>
            </a:fld>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HashTable</a:t>
            </a:r>
            <a:endParaRPr lang="en-US" dirty="0"/>
          </a:p>
        </p:txBody>
      </p:sp>
      <p:sp>
        <p:nvSpPr>
          <p:cNvPr id="3" name="Content Placeholder 2"/>
          <p:cNvSpPr>
            <a:spLocks noGrp="1"/>
          </p:cNvSpPr>
          <p:nvPr>
            <p:ph idx="1"/>
          </p:nvPr>
        </p:nvSpPr>
        <p:spPr/>
        <p:txBody>
          <a:bodyPr/>
          <a:lstStyle/>
          <a:p>
            <a:r>
              <a:rPr lang="en-US" b="0" dirty="0" smtClean="0"/>
              <a:t>It uses a </a:t>
            </a:r>
            <a:r>
              <a:rPr lang="en-US" dirty="0" smtClean="0">
                <a:solidFill>
                  <a:schemeClr val="tx1">
                    <a:lumMod val="60000"/>
                    <a:lumOff val="40000"/>
                  </a:schemeClr>
                </a:solidFill>
              </a:rPr>
              <a:t>key</a:t>
            </a:r>
            <a:r>
              <a:rPr lang="en-US" b="0" dirty="0" smtClean="0">
                <a:solidFill>
                  <a:schemeClr val="tx1">
                    <a:lumMod val="60000"/>
                    <a:lumOff val="40000"/>
                  </a:schemeClr>
                </a:solidFill>
              </a:rPr>
              <a:t> to access the elements </a:t>
            </a:r>
            <a:r>
              <a:rPr lang="en-US" b="0" dirty="0" smtClean="0"/>
              <a:t>in the collection.</a:t>
            </a:r>
          </a:p>
          <a:p>
            <a:r>
              <a:rPr lang="en-US" b="0" dirty="0" smtClean="0"/>
              <a:t>A hash table is used when you need to access elements by using key, and you can identify a </a:t>
            </a:r>
            <a:r>
              <a:rPr lang="en-US" b="0" dirty="0" smtClean="0">
                <a:solidFill>
                  <a:schemeClr val="tx1">
                    <a:lumMod val="60000"/>
                    <a:lumOff val="40000"/>
                  </a:schemeClr>
                </a:solidFill>
              </a:rPr>
              <a:t>useful key value</a:t>
            </a:r>
            <a:r>
              <a:rPr lang="en-US" b="0" dirty="0" smtClean="0"/>
              <a:t>. Each item in the hash table has </a:t>
            </a:r>
            <a:r>
              <a:rPr lang="en-US" b="0" dirty="0" smtClean="0">
                <a:solidFill>
                  <a:schemeClr val="tx1">
                    <a:lumMod val="60000"/>
                    <a:lumOff val="40000"/>
                  </a:schemeClr>
                </a:solidFill>
              </a:rPr>
              <a:t>a </a:t>
            </a:r>
            <a:r>
              <a:rPr lang="en-US" dirty="0" smtClean="0">
                <a:solidFill>
                  <a:schemeClr val="tx1">
                    <a:lumMod val="60000"/>
                    <a:lumOff val="40000"/>
                  </a:schemeClr>
                </a:solidFill>
              </a:rPr>
              <a:t>key/value</a:t>
            </a:r>
            <a:r>
              <a:rPr lang="en-US" b="0" dirty="0" smtClean="0">
                <a:solidFill>
                  <a:schemeClr val="tx1">
                    <a:lumMod val="60000"/>
                    <a:lumOff val="40000"/>
                  </a:schemeClr>
                </a:solidFill>
              </a:rPr>
              <a:t> pair. The key is used to access the items in the collection</a:t>
            </a:r>
            <a:r>
              <a:rPr lang="en-US" b="0" dirty="0" smtClean="0"/>
              <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86</a:t>
            </a:fld>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SortedList</a:t>
            </a:r>
            <a:endParaRPr lang="en-US" dirty="0"/>
          </a:p>
        </p:txBody>
      </p:sp>
      <p:sp>
        <p:nvSpPr>
          <p:cNvPr id="3" name="Content Placeholder 2"/>
          <p:cNvSpPr>
            <a:spLocks noGrp="1"/>
          </p:cNvSpPr>
          <p:nvPr>
            <p:ph idx="1"/>
          </p:nvPr>
        </p:nvSpPr>
        <p:spPr/>
        <p:txBody>
          <a:bodyPr/>
          <a:lstStyle/>
          <a:p>
            <a:r>
              <a:rPr lang="en-US" b="0" dirty="0" smtClean="0"/>
              <a:t>It uses a</a:t>
            </a:r>
            <a:r>
              <a:rPr lang="en-US" b="0" dirty="0" smtClean="0">
                <a:solidFill>
                  <a:schemeClr val="tx1">
                    <a:lumMod val="60000"/>
                    <a:lumOff val="40000"/>
                  </a:schemeClr>
                </a:solidFill>
              </a:rPr>
              <a:t> </a:t>
            </a:r>
            <a:r>
              <a:rPr lang="en-US" dirty="0" smtClean="0">
                <a:solidFill>
                  <a:schemeClr val="tx1">
                    <a:lumMod val="60000"/>
                    <a:lumOff val="40000"/>
                  </a:schemeClr>
                </a:solidFill>
              </a:rPr>
              <a:t>key</a:t>
            </a:r>
            <a:r>
              <a:rPr lang="en-US" b="0" dirty="0" smtClean="0">
                <a:solidFill>
                  <a:schemeClr val="tx1">
                    <a:lumMod val="60000"/>
                    <a:lumOff val="40000"/>
                  </a:schemeClr>
                </a:solidFill>
              </a:rPr>
              <a:t> as well as an </a:t>
            </a:r>
            <a:r>
              <a:rPr lang="en-US" dirty="0" smtClean="0">
                <a:solidFill>
                  <a:schemeClr val="tx1">
                    <a:lumMod val="60000"/>
                    <a:lumOff val="40000"/>
                  </a:schemeClr>
                </a:solidFill>
              </a:rPr>
              <a:t>index</a:t>
            </a:r>
            <a:r>
              <a:rPr lang="en-US" b="0" dirty="0" smtClean="0"/>
              <a:t> to access the items in a list.</a:t>
            </a:r>
          </a:p>
          <a:p>
            <a:r>
              <a:rPr lang="en-US" b="0" dirty="0" smtClean="0"/>
              <a:t>A sorted list is a combination of </a:t>
            </a:r>
            <a:r>
              <a:rPr lang="en-US" b="0" dirty="0" smtClean="0">
                <a:solidFill>
                  <a:schemeClr val="tx1">
                    <a:lumMod val="60000"/>
                    <a:lumOff val="40000"/>
                  </a:schemeClr>
                </a:solidFill>
              </a:rPr>
              <a:t>an array and a hash table</a:t>
            </a:r>
            <a:r>
              <a:rPr lang="en-US" b="0" dirty="0" smtClean="0"/>
              <a:t>. It contains a list of items that can be </a:t>
            </a:r>
            <a:r>
              <a:rPr lang="en-US" b="0" dirty="0" smtClean="0">
                <a:solidFill>
                  <a:schemeClr val="tx1">
                    <a:lumMod val="60000"/>
                    <a:lumOff val="40000"/>
                  </a:schemeClr>
                </a:solidFill>
              </a:rPr>
              <a:t>accessed using a key or an index. If </a:t>
            </a:r>
            <a:r>
              <a:rPr lang="en-US" b="0" dirty="0" smtClean="0"/>
              <a:t>you access items using an index, </a:t>
            </a:r>
            <a:r>
              <a:rPr lang="en-US" b="0" dirty="0" smtClean="0">
                <a:solidFill>
                  <a:schemeClr val="tx1">
                    <a:lumMod val="60000"/>
                    <a:lumOff val="40000"/>
                  </a:schemeClr>
                </a:solidFill>
              </a:rPr>
              <a:t>it is an </a:t>
            </a:r>
            <a:r>
              <a:rPr lang="en-US" b="0" dirty="0" err="1" smtClean="0">
                <a:solidFill>
                  <a:schemeClr val="tx1">
                    <a:lumMod val="60000"/>
                    <a:lumOff val="40000"/>
                  </a:schemeClr>
                </a:solidFill>
              </a:rPr>
              <a:t>ArrayList</a:t>
            </a:r>
            <a:r>
              <a:rPr lang="en-US" b="0" dirty="0" smtClean="0"/>
              <a:t>, and if you access items using a key , </a:t>
            </a:r>
            <a:r>
              <a:rPr lang="en-US" b="0" dirty="0" smtClean="0">
                <a:solidFill>
                  <a:schemeClr val="tx1">
                    <a:lumMod val="60000"/>
                    <a:lumOff val="40000"/>
                  </a:schemeClr>
                </a:solidFill>
              </a:rPr>
              <a:t>it is a </a:t>
            </a:r>
            <a:r>
              <a:rPr lang="en-US" b="0" dirty="0" err="1" smtClean="0">
                <a:solidFill>
                  <a:schemeClr val="tx1">
                    <a:lumMod val="60000"/>
                    <a:lumOff val="40000"/>
                  </a:schemeClr>
                </a:solidFill>
              </a:rPr>
              <a:t>Hashtable</a:t>
            </a:r>
            <a:r>
              <a:rPr lang="en-US" b="0" dirty="0" smtClean="0"/>
              <a:t>. The collection of items is </a:t>
            </a:r>
            <a:r>
              <a:rPr lang="en-US" b="0" dirty="0" smtClean="0">
                <a:solidFill>
                  <a:schemeClr val="tx1">
                    <a:lumMod val="60000"/>
                    <a:lumOff val="40000"/>
                  </a:schemeClr>
                </a:solidFill>
              </a:rPr>
              <a:t>always sorted by the key value.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87</a:t>
            </a:fld>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lstStyle/>
          <a:p>
            <a:r>
              <a:rPr lang="en-US" b="0" dirty="0" smtClean="0"/>
              <a:t>It represents a </a:t>
            </a:r>
            <a:r>
              <a:rPr lang="en-US" dirty="0" smtClean="0">
                <a:solidFill>
                  <a:schemeClr val="tx1">
                    <a:lumMod val="60000"/>
                    <a:lumOff val="40000"/>
                  </a:schemeClr>
                </a:solidFill>
              </a:rPr>
              <a:t>last-in, first out</a:t>
            </a:r>
            <a:r>
              <a:rPr lang="en-US" b="0" dirty="0" smtClean="0"/>
              <a:t> collection of object.</a:t>
            </a:r>
          </a:p>
          <a:p>
            <a:r>
              <a:rPr lang="en-US" b="0" dirty="0" smtClean="0"/>
              <a:t>It is used when you need a last-in, first-out access of items. When you add an item in the list, it is </a:t>
            </a:r>
            <a:r>
              <a:rPr lang="en-US" b="0" dirty="0" smtClean="0">
                <a:solidFill>
                  <a:schemeClr val="tx1">
                    <a:lumMod val="60000"/>
                    <a:lumOff val="40000"/>
                  </a:schemeClr>
                </a:solidFill>
              </a:rPr>
              <a:t>called </a:t>
            </a:r>
            <a:r>
              <a:rPr lang="en-US" dirty="0" smtClean="0">
                <a:solidFill>
                  <a:schemeClr val="tx1">
                    <a:lumMod val="60000"/>
                    <a:lumOff val="40000"/>
                  </a:schemeClr>
                </a:solidFill>
              </a:rPr>
              <a:t>pushing</a:t>
            </a:r>
            <a:r>
              <a:rPr lang="en-US" b="0" dirty="0" smtClean="0">
                <a:solidFill>
                  <a:schemeClr val="tx1">
                    <a:lumMod val="60000"/>
                    <a:lumOff val="40000"/>
                  </a:schemeClr>
                </a:solidFill>
              </a:rPr>
              <a:t> the item and when you remove it, it is called </a:t>
            </a:r>
            <a:r>
              <a:rPr lang="en-US" dirty="0" smtClean="0">
                <a:solidFill>
                  <a:schemeClr val="tx1">
                    <a:lumMod val="60000"/>
                    <a:lumOff val="40000"/>
                  </a:schemeClr>
                </a:solidFill>
              </a:rPr>
              <a:t>popping</a:t>
            </a:r>
            <a:r>
              <a:rPr lang="en-US" b="0" dirty="0" smtClean="0">
                <a:solidFill>
                  <a:schemeClr val="tx1">
                    <a:lumMod val="60000"/>
                    <a:lumOff val="40000"/>
                  </a:schemeClr>
                </a:solidFill>
              </a:rPr>
              <a:t> the item.</a:t>
            </a:r>
            <a:endParaRPr lang="en-US" b="0" dirty="0">
              <a:solidFill>
                <a:schemeClr val="tx1">
                  <a:lumMod val="60000"/>
                  <a:lumOff val="4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88</a:t>
            </a:fld>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lstStyle/>
          <a:p>
            <a:r>
              <a:rPr lang="en-US" b="0" dirty="0" smtClean="0"/>
              <a:t>It represents a</a:t>
            </a:r>
            <a:r>
              <a:rPr lang="en-US" b="0" dirty="0" smtClean="0">
                <a:solidFill>
                  <a:schemeClr val="tx1">
                    <a:lumMod val="60000"/>
                    <a:lumOff val="40000"/>
                  </a:schemeClr>
                </a:solidFill>
              </a:rPr>
              <a:t> </a:t>
            </a:r>
            <a:r>
              <a:rPr lang="en-US" dirty="0" smtClean="0">
                <a:solidFill>
                  <a:schemeClr val="tx1">
                    <a:lumMod val="60000"/>
                    <a:lumOff val="40000"/>
                  </a:schemeClr>
                </a:solidFill>
              </a:rPr>
              <a:t>first-in, first out</a:t>
            </a:r>
            <a:r>
              <a:rPr lang="en-US" b="0" dirty="0" smtClean="0"/>
              <a:t> collection of object.</a:t>
            </a:r>
          </a:p>
          <a:p>
            <a:r>
              <a:rPr lang="en-US" b="0" dirty="0" smtClean="0"/>
              <a:t>It is used when you need a first-in, first-out access of items. When you add an item in the list, </a:t>
            </a:r>
            <a:r>
              <a:rPr lang="en-US" b="0" dirty="0" smtClean="0">
                <a:solidFill>
                  <a:schemeClr val="tx1">
                    <a:lumMod val="60000"/>
                    <a:lumOff val="40000"/>
                  </a:schemeClr>
                </a:solidFill>
              </a:rPr>
              <a:t>it is called </a:t>
            </a:r>
            <a:r>
              <a:rPr lang="en-US" dirty="0" err="1" smtClean="0">
                <a:solidFill>
                  <a:schemeClr val="tx1">
                    <a:lumMod val="60000"/>
                    <a:lumOff val="40000"/>
                  </a:schemeClr>
                </a:solidFill>
              </a:rPr>
              <a:t>enqueue</a:t>
            </a:r>
            <a:r>
              <a:rPr lang="en-US" b="0" dirty="0" smtClean="0"/>
              <a:t> and when you remove an item, </a:t>
            </a:r>
            <a:r>
              <a:rPr lang="en-US" b="0" dirty="0" smtClean="0">
                <a:solidFill>
                  <a:schemeClr val="tx1">
                    <a:lumMod val="60000"/>
                    <a:lumOff val="40000"/>
                  </a:schemeClr>
                </a:solidFill>
              </a:rPr>
              <a:t>it is called </a:t>
            </a:r>
            <a:r>
              <a:rPr lang="en-US" dirty="0" err="1" smtClean="0">
                <a:solidFill>
                  <a:schemeClr val="tx1">
                    <a:lumMod val="60000"/>
                    <a:lumOff val="40000"/>
                  </a:schemeClr>
                </a:solidFill>
              </a:rPr>
              <a:t>deque</a:t>
            </a:r>
            <a:r>
              <a:rPr lang="en-US" b="0" dirty="0" smtClean="0">
                <a:solidFill>
                  <a:schemeClr val="tx1">
                    <a:lumMod val="60000"/>
                    <a:lumOff val="40000"/>
                  </a:schemeClr>
                </a:solidFill>
              </a:rPr>
              <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89</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sz="3800" dirty="0" smtClean="0"/>
              <a:t>Using Delegates: Standard </a:t>
            </a:r>
            <a:r>
              <a:rPr lang="en-US" sz="3800" dirty="0"/>
              <a:t>Way</a:t>
            </a:r>
            <a:endParaRPr lang="bg-BG" sz="3800" dirty="0"/>
          </a:p>
        </p:txBody>
      </p:sp>
      <p:sp>
        <p:nvSpPr>
          <p:cNvPr id="540675" name="Rectangle 3"/>
          <p:cNvSpPr>
            <a:spLocks noChangeArrowheads="1"/>
          </p:cNvSpPr>
          <p:nvPr/>
        </p:nvSpPr>
        <p:spPr bwMode="auto">
          <a:xfrm>
            <a:off x="544514" y="1310819"/>
            <a:ext cx="8066086"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SomeClass</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delegate void SomeDelegate(string 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InvokeMethod()</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SomeDelegate dlg = new SomeDelegate(SomeMethod);</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dlg("Hello");</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void SomeMethod(string 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Console.WriteLine(str);</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100000"/>
              </a:lnSpc>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BitArray</a:t>
            </a:r>
            <a:endParaRPr lang="en-US" dirty="0"/>
          </a:p>
        </p:txBody>
      </p:sp>
      <p:sp>
        <p:nvSpPr>
          <p:cNvPr id="3" name="Content Placeholder 2"/>
          <p:cNvSpPr>
            <a:spLocks noGrp="1"/>
          </p:cNvSpPr>
          <p:nvPr>
            <p:ph idx="1"/>
          </p:nvPr>
        </p:nvSpPr>
        <p:spPr/>
        <p:txBody>
          <a:bodyPr/>
          <a:lstStyle/>
          <a:p>
            <a:r>
              <a:rPr lang="en-US" b="0" dirty="0" smtClean="0"/>
              <a:t>It represents an array of the </a:t>
            </a:r>
            <a:r>
              <a:rPr lang="en-US" dirty="0" smtClean="0"/>
              <a:t>binary </a:t>
            </a:r>
            <a:r>
              <a:rPr lang="en-US" dirty="0" smtClean="0">
                <a:solidFill>
                  <a:schemeClr val="tx1">
                    <a:lumMod val="60000"/>
                    <a:lumOff val="40000"/>
                  </a:schemeClr>
                </a:solidFill>
              </a:rPr>
              <a:t>representation</a:t>
            </a:r>
            <a:r>
              <a:rPr lang="en-US" b="0" dirty="0" smtClean="0">
                <a:solidFill>
                  <a:schemeClr val="tx1">
                    <a:lumMod val="60000"/>
                    <a:lumOff val="40000"/>
                  </a:schemeClr>
                </a:solidFill>
              </a:rPr>
              <a:t> using the values 1 and 0.</a:t>
            </a:r>
          </a:p>
          <a:p>
            <a:r>
              <a:rPr lang="en-US" b="0" dirty="0" smtClean="0"/>
              <a:t>It is used when you need to store the bits but do not know the </a:t>
            </a:r>
            <a:r>
              <a:rPr lang="en-US" b="0" dirty="0" smtClean="0">
                <a:solidFill>
                  <a:schemeClr val="tx1">
                    <a:lumMod val="60000"/>
                    <a:lumOff val="40000"/>
                  </a:schemeClr>
                </a:solidFill>
              </a:rPr>
              <a:t>number of bits in advance</a:t>
            </a:r>
            <a:r>
              <a:rPr lang="en-US" b="0" dirty="0" smtClean="0"/>
              <a:t>. You can access items from the </a:t>
            </a:r>
            <a:r>
              <a:rPr lang="en-US" b="0" dirty="0" err="1" smtClean="0"/>
              <a:t>BitArray</a:t>
            </a:r>
            <a:r>
              <a:rPr lang="en-US" b="0" dirty="0" smtClean="0"/>
              <a:t> collection by using an</a:t>
            </a:r>
            <a:r>
              <a:rPr lang="en-US" b="0" dirty="0" smtClean="0">
                <a:solidFill>
                  <a:schemeClr val="tx1">
                    <a:lumMod val="60000"/>
                    <a:lumOff val="40000"/>
                  </a:schemeClr>
                </a:solidFill>
              </a:rPr>
              <a:t> </a:t>
            </a:r>
            <a:r>
              <a:rPr lang="en-US" dirty="0" smtClean="0">
                <a:solidFill>
                  <a:schemeClr val="tx1">
                    <a:lumMod val="60000"/>
                    <a:lumOff val="40000"/>
                  </a:schemeClr>
                </a:solidFill>
              </a:rPr>
              <a:t>integer index</a:t>
            </a:r>
            <a:r>
              <a:rPr lang="en-US" b="0" dirty="0" smtClean="0"/>
              <a:t>, which starts from zero.</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90</a:t>
            </a:fld>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a:t>
            </a:r>
            <a:endParaRPr lang="en-US" dirty="0"/>
          </a:p>
        </p:txBody>
      </p:sp>
      <p:sp>
        <p:nvSpPr>
          <p:cNvPr id="3" name="Content Placeholder 2"/>
          <p:cNvSpPr>
            <a:spLocks noGrp="1"/>
          </p:cNvSpPr>
          <p:nvPr>
            <p:ph idx="1"/>
          </p:nvPr>
        </p:nvSpPr>
        <p:spPr/>
        <p:txBody>
          <a:bodyPr/>
          <a:lstStyle/>
          <a:p>
            <a:r>
              <a:rPr lang="en-US" b="0" dirty="0" smtClean="0"/>
              <a:t>An enumeration is a set of named integer constants. An enumerated type is declared using the </a:t>
            </a:r>
            <a:r>
              <a:rPr lang="en-US" dirty="0" err="1" smtClean="0"/>
              <a:t>enum</a:t>
            </a:r>
            <a:r>
              <a:rPr lang="en-US" b="0" dirty="0" smtClean="0"/>
              <a:t> keyword.</a:t>
            </a:r>
          </a:p>
          <a:p>
            <a:r>
              <a:rPr lang="en-US" b="0" dirty="0" smtClean="0"/>
              <a:t>C# enumerations are value data type. In other words, enumeration contains its own values and cannot inherit or cannot pass inheritance.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91</a:t>
            </a:fld>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dirty="0" smtClean="0">
                <a:effectLst/>
              </a:rPr>
              <a:t>Declaring </a:t>
            </a:r>
            <a:r>
              <a:rPr lang="en-US" b="0" i="1" dirty="0" err="1" smtClean="0">
                <a:effectLst/>
              </a:rPr>
              <a:t>enum</a:t>
            </a:r>
            <a:r>
              <a:rPr lang="en-US" b="0" dirty="0" smtClean="0">
                <a:effectLst/>
              </a:rPr>
              <a:t> Variable</a:t>
            </a:r>
          </a:p>
          <a:p>
            <a:r>
              <a:rPr lang="en-US" b="0" dirty="0" smtClean="0"/>
              <a:t>The general syntax for declaring an enumeration is:</a:t>
            </a:r>
          </a:p>
          <a:p>
            <a:r>
              <a:rPr lang="en-US" dirty="0" err="1" smtClean="0"/>
              <a:t>enum</a:t>
            </a:r>
            <a:r>
              <a:rPr lang="en-US" dirty="0" smtClean="0"/>
              <a:t> &lt;</a:t>
            </a:r>
            <a:r>
              <a:rPr lang="en-US" dirty="0" err="1" smtClean="0"/>
              <a:t>enum_name</a:t>
            </a:r>
            <a:r>
              <a:rPr lang="en-US" dirty="0" smtClean="0"/>
              <a:t>&gt; </a:t>
            </a:r>
            <a:endParaRPr lang="en-US" dirty="0" smtClean="0"/>
          </a:p>
          <a:p>
            <a:r>
              <a:rPr lang="en-US" dirty="0" smtClean="0"/>
              <a:t>{ </a:t>
            </a:r>
            <a:endParaRPr lang="en-US" dirty="0" smtClean="0"/>
          </a:p>
          <a:p>
            <a:r>
              <a:rPr lang="en-US" dirty="0" smtClean="0"/>
              <a:t>enumeration </a:t>
            </a:r>
            <a:r>
              <a:rPr lang="en-US" dirty="0" smtClean="0"/>
              <a:t>list </a:t>
            </a:r>
            <a:endParaRPr lang="en-US" dirty="0" smtClean="0"/>
          </a:p>
          <a:p>
            <a:r>
              <a:rPr lang="en-US" dirty="0" smtClean="0"/>
              <a:t>};</a:t>
            </a:r>
          </a:p>
          <a:p>
            <a:pPr>
              <a:buNone/>
            </a:pPr>
            <a:endParaRPr lang="en-US" b="0"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92</a:t>
            </a:fld>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dirty="0" smtClean="0"/>
              <a:t>Where</a:t>
            </a:r>
            <a:r>
              <a:rPr lang="en-US" b="0" dirty="0" smtClean="0"/>
              <a:t>,</a:t>
            </a:r>
          </a:p>
          <a:p>
            <a:r>
              <a:rPr lang="en-US" b="0" dirty="0" smtClean="0"/>
              <a:t>The </a:t>
            </a:r>
            <a:r>
              <a:rPr lang="en-US" b="0" i="1" dirty="0" err="1" smtClean="0"/>
              <a:t>enum_name</a:t>
            </a:r>
            <a:r>
              <a:rPr lang="en-US" b="0" dirty="0" smtClean="0"/>
              <a:t> specifies the enumeration type </a:t>
            </a:r>
            <a:r>
              <a:rPr lang="en-US" b="0" dirty="0" smtClean="0"/>
              <a:t>name</a:t>
            </a:r>
          </a:p>
          <a:p>
            <a:r>
              <a:rPr lang="en-US" b="0" dirty="0" smtClean="0"/>
              <a:t>The </a:t>
            </a:r>
            <a:r>
              <a:rPr lang="en-US" b="0" i="1" dirty="0" smtClean="0"/>
              <a:t>enumeration list</a:t>
            </a:r>
            <a:r>
              <a:rPr lang="en-US" b="0" dirty="0" smtClean="0"/>
              <a:t> is a comma-separated list of identifiers</a:t>
            </a:r>
            <a:r>
              <a:rPr lang="en-US" b="0" dirty="0" smtClean="0"/>
              <a:t>.</a:t>
            </a:r>
          </a:p>
          <a:p>
            <a:r>
              <a:rPr lang="en-US" b="0" dirty="0" smtClean="0"/>
              <a:t>Each of the symbols in the enumeration list stands for an integer value, one greater than the symbol that precedes it. By default, the value of the first enumeration symbol is 0. For example: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93</a:t>
            </a:fld>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enum</a:t>
            </a:r>
            <a:r>
              <a:rPr lang="en-US" dirty="0" smtClean="0"/>
              <a:t> Days { Sun, Mon, </a:t>
            </a:r>
            <a:r>
              <a:rPr lang="en-US" dirty="0" err="1" smtClean="0"/>
              <a:t>tue</a:t>
            </a:r>
            <a:r>
              <a:rPr lang="en-US" dirty="0" smtClean="0"/>
              <a:t>, Wed, </a:t>
            </a:r>
            <a:r>
              <a:rPr lang="en-US" dirty="0" err="1" smtClean="0"/>
              <a:t>thu</a:t>
            </a:r>
            <a:r>
              <a:rPr lang="en-US" dirty="0" smtClean="0"/>
              <a:t>, Fri, Sat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94</a:t>
            </a:fld>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Jagged Array</a:t>
            </a:r>
            <a:endParaRPr lang="en-US" dirty="0"/>
          </a:p>
        </p:txBody>
      </p:sp>
      <p:sp>
        <p:nvSpPr>
          <p:cNvPr id="3" name="Content Placeholder 2"/>
          <p:cNvSpPr>
            <a:spLocks noGrp="1"/>
          </p:cNvSpPr>
          <p:nvPr>
            <p:ph idx="1"/>
          </p:nvPr>
        </p:nvSpPr>
        <p:spPr/>
        <p:txBody>
          <a:bodyPr/>
          <a:lstStyle/>
          <a:p>
            <a:r>
              <a:rPr lang="en-US" b="0" dirty="0" smtClean="0"/>
              <a:t>A Jagged array is an array of arrays. You can declare a jagged array </a:t>
            </a:r>
            <a:r>
              <a:rPr lang="en-US" b="0" dirty="0" err="1" smtClean="0"/>
              <a:t>named</a:t>
            </a:r>
            <a:r>
              <a:rPr lang="en-US" b="0" i="1" dirty="0" err="1" smtClean="0"/>
              <a:t>scores</a:t>
            </a:r>
            <a:r>
              <a:rPr lang="en-US" b="0" dirty="0" smtClean="0"/>
              <a:t> of type </a:t>
            </a:r>
            <a:r>
              <a:rPr lang="en-US" dirty="0" err="1" smtClean="0"/>
              <a:t>int</a:t>
            </a:r>
            <a:r>
              <a:rPr lang="en-US" b="0" dirty="0" smtClean="0"/>
              <a:t> as:</a:t>
            </a:r>
          </a:p>
          <a:p>
            <a:r>
              <a:rPr lang="en-US" dirty="0" err="1" smtClean="0"/>
              <a:t>int</a:t>
            </a:r>
            <a:r>
              <a:rPr lang="en-US" dirty="0" smtClean="0"/>
              <a:t> [][] scores</a:t>
            </a:r>
            <a:r>
              <a:rPr lang="en-US" dirty="0" smtClean="0"/>
              <a:t>;</a:t>
            </a:r>
          </a:p>
          <a:p>
            <a:r>
              <a:rPr lang="en-US" b="0" dirty="0" smtClean="0"/>
              <a:t>Declaring an array, does not create the array in memory. To create the above array</a:t>
            </a:r>
            <a:r>
              <a:rPr lang="en-US" b="0" dirty="0" smtClean="0"/>
              <a:t>:</a:t>
            </a:r>
          </a:p>
          <a:p>
            <a:r>
              <a:rPr lang="en-US" dirty="0" err="1" smtClean="0"/>
              <a:t>int</a:t>
            </a:r>
            <a:r>
              <a:rPr lang="en-US" dirty="0" smtClean="0"/>
              <a:t>[][] scores = new </a:t>
            </a:r>
            <a:r>
              <a:rPr lang="en-US" dirty="0" err="1" smtClean="0"/>
              <a:t>int</a:t>
            </a:r>
            <a:r>
              <a:rPr lang="en-US" dirty="0" smtClean="0"/>
              <a:t>[5</a:t>
            </a:r>
            <a:r>
              <a:rPr lang="en-US" dirty="0" smtClean="0"/>
              <a:t>][];</a:t>
            </a:r>
          </a:p>
          <a:p>
            <a:r>
              <a:rPr lang="en-US" dirty="0" smtClean="0"/>
              <a:t> </a:t>
            </a:r>
            <a:r>
              <a:rPr lang="en-US" dirty="0" smtClean="0"/>
              <a:t>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scores.Length</a:t>
            </a:r>
            <a:r>
              <a:rPr lang="en-US" dirty="0" smtClean="0"/>
              <a:t>; </a:t>
            </a:r>
            <a:r>
              <a:rPr lang="en-US" dirty="0" err="1" smtClean="0"/>
              <a:t>i</a:t>
            </a:r>
            <a:r>
              <a:rPr lang="en-US" dirty="0" smtClean="0"/>
              <a:t>++) </a:t>
            </a:r>
            <a:endParaRPr lang="en-US" dirty="0" smtClean="0"/>
          </a:p>
          <a:p>
            <a:r>
              <a:rPr lang="en-US" dirty="0" smtClean="0"/>
              <a:t>{ </a:t>
            </a:r>
            <a:r>
              <a:rPr lang="en-US" dirty="0" smtClean="0"/>
              <a:t>scores[</a:t>
            </a:r>
            <a:r>
              <a:rPr lang="en-US" dirty="0" err="1" smtClean="0"/>
              <a:t>i</a:t>
            </a:r>
            <a:r>
              <a:rPr lang="en-US" dirty="0" smtClean="0"/>
              <a:t>] = new </a:t>
            </a:r>
            <a:r>
              <a:rPr lang="en-US" dirty="0" err="1" smtClean="0"/>
              <a:t>int</a:t>
            </a:r>
            <a:r>
              <a:rPr lang="en-US" dirty="0" smtClean="0"/>
              <a:t>[4];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95</a:t>
            </a:fld>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0" dirty="0" smtClean="0"/>
              <a:t>You can initialize a jagged array as</a:t>
            </a:r>
            <a:r>
              <a:rPr lang="en-US" b="0" dirty="0" smtClean="0"/>
              <a:t>:</a:t>
            </a:r>
          </a:p>
          <a:p>
            <a:r>
              <a:rPr lang="en-US" dirty="0" err="1" smtClean="0"/>
              <a:t>int</a:t>
            </a:r>
            <a:r>
              <a:rPr lang="en-US" dirty="0" smtClean="0"/>
              <a:t>[][] scores = new </a:t>
            </a:r>
            <a:r>
              <a:rPr lang="en-US" dirty="0" err="1" smtClean="0"/>
              <a:t>int</a:t>
            </a:r>
            <a:r>
              <a:rPr lang="en-US" dirty="0" smtClean="0"/>
              <a:t>[2][]{new </a:t>
            </a:r>
            <a:r>
              <a:rPr lang="en-US" dirty="0" err="1" smtClean="0"/>
              <a:t>int</a:t>
            </a:r>
            <a:r>
              <a:rPr lang="en-US" dirty="0" smtClean="0"/>
              <a:t>[]{92,93,94},new </a:t>
            </a:r>
            <a:r>
              <a:rPr lang="en-US" dirty="0" err="1" smtClean="0"/>
              <a:t>int</a:t>
            </a:r>
            <a:r>
              <a:rPr lang="en-US" dirty="0" smtClean="0"/>
              <a:t>[]{85,66,87,88</a:t>
            </a:r>
            <a:r>
              <a:rPr lang="en-US" dirty="0" smtClean="0"/>
              <a:t>}};</a:t>
            </a:r>
          </a:p>
          <a:p>
            <a:r>
              <a:rPr lang="en-US" b="0" dirty="0" smtClean="0"/>
              <a:t>Where, scores is an array of two arrays of integers - scores[0] is an array of 3 integers and scores[1] is an array of 4 integers.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96</a:t>
            </a:fld>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Boxing and </a:t>
            </a:r>
            <a:r>
              <a:rPr lang="en-US" dirty="0" err="1" smtClean="0"/>
              <a:t>Unboxing</a:t>
            </a:r>
            <a:endParaRPr lang="en-US" dirty="0"/>
          </a:p>
        </p:txBody>
      </p:sp>
      <p:sp>
        <p:nvSpPr>
          <p:cNvPr id="3" name="Content Placeholder 2"/>
          <p:cNvSpPr>
            <a:spLocks noGrp="1"/>
          </p:cNvSpPr>
          <p:nvPr>
            <p:ph idx="1"/>
          </p:nvPr>
        </p:nvSpPr>
        <p:spPr/>
        <p:txBody>
          <a:bodyPr/>
          <a:lstStyle/>
          <a:p>
            <a:r>
              <a:rPr lang="en-US" b="0" dirty="0" smtClean="0"/>
              <a:t>Boxing is the process of converting a </a:t>
            </a:r>
            <a:r>
              <a:rPr lang="en-US" b="0" dirty="0" smtClean="0">
                <a:hlinkClick r:id="rId2"/>
              </a:rPr>
              <a:t>value type</a:t>
            </a:r>
            <a:r>
              <a:rPr lang="en-US" b="0" dirty="0" smtClean="0"/>
              <a:t> to the type </a:t>
            </a:r>
            <a:r>
              <a:rPr lang="en-US" dirty="0" smtClean="0"/>
              <a:t>object</a:t>
            </a:r>
          </a:p>
          <a:p>
            <a:r>
              <a:rPr lang="en-US" b="0" dirty="0" smtClean="0"/>
              <a:t>When the CLR boxes a value type, it wraps the value inside a </a:t>
            </a:r>
            <a:r>
              <a:rPr lang="en-US" b="0" dirty="0" err="1" smtClean="0"/>
              <a:t>System.Object</a:t>
            </a:r>
            <a:r>
              <a:rPr lang="en-US" b="0" dirty="0" smtClean="0"/>
              <a:t> and stores it on the managed </a:t>
            </a:r>
            <a:r>
              <a:rPr lang="en-US" b="0" dirty="0" smtClean="0"/>
              <a:t>heap</a:t>
            </a:r>
          </a:p>
          <a:p>
            <a:r>
              <a:rPr lang="en-US" b="0" dirty="0" err="1" smtClean="0"/>
              <a:t>Unboxing</a:t>
            </a:r>
            <a:r>
              <a:rPr lang="en-US" b="0" dirty="0" smtClean="0"/>
              <a:t> extracts the value type from the object</a:t>
            </a:r>
            <a:r>
              <a:rPr lang="en-US" b="0" dirty="0" smtClean="0"/>
              <a:t>.</a:t>
            </a:r>
          </a:p>
          <a:p>
            <a:r>
              <a:rPr lang="en-US" b="0" dirty="0" smtClean="0"/>
              <a:t>Boxing is implicit; </a:t>
            </a:r>
            <a:r>
              <a:rPr lang="en-US" b="0" dirty="0" err="1" smtClean="0"/>
              <a:t>unboxing</a:t>
            </a:r>
            <a:r>
              <a:rPr lang="en-US" b="0" dirty="0" smtClean="0"/>
              <a:t> is explicit.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97</a:t>
            </a:fld>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i</a:t>
            </a:r>
            <a:r>
              <a:rPr lang="en-US" dirty="0" smtClean="0"/>
              <a:t> = 123</a:t>
            </a:r>
            <a:r>
              <a:rPr lang="en-US" dirty="0" smtClean="0"/>
              <a:t>;  </a:t>
            </a:r>
            <a:r>
              <a:rPr lang="en-US" dirty="0" smtClean="0"/>
              <a:t>// The following line </a:t>
            </a:r>
            <a:r>
              <a:rPr lang="en-US" dirty="0" smtClean="0"/>
              <a:t>boxes </a:t>
            </a:r>
            <a:r>
              <a:rPr lang="en-US" dirty="0" err="1" smtClean="0"/>
              <a:t>i</a:t>
            </a:r>
            <a:r>
              <a:rPr lang="en-US" dirty="0" smtClean="0"/>
              <a:t>. </a:t>
            </a:r>
            <a:endParaRPr lang="en-US" dirty="0" smtClean="0"/>
          </a:p>
          <a:p>
            <a:r>
              <a:rPr lang="en-US" dirty="0" smtClean="0"/>
              <a:t>object </a:t>
            </a:r>
            <a:r>
              <a:rPr lang="en-US" dirty="0" smtClean="0"/>
              <a:t>o = </a:t>
            </a:r>
            <a:r>
              <a:rPr lang="en-US" dirty="0" err="1" smtClean="0"/>
              <a:t>i</a:t>
            </a:r>
            <a:r>
              <a:rPr lang="en-US" dirty="0" smtClean="0"/>
              <a:t>; </a:t>
            </a:r>
            <a:endParaRPr lang="en-US" dirty="0" smtClean="0"/>
          </a:p>
          <a:p>
            <a:endParaRPr lang="en-US" dirty="0" smtClean="0"/>
          </a:p>
          <a:p>
            <a:r>
              <a:rPr lang="pt-BR" dirty="0" smtClean="0"/>
              <a:t>o = 123; i = (int)o; // unboxing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98</a:t>
            </a:fld>
            <a:endParaRPr lang="en-US" dirty="0"/>
          </a:p>
        </p:txBody>
      </p:sp>
    </p:spTree>
  </p:cSld>
  <p:clrMapOvr>
    <a:masterClrMapping/>
  </p:clrMapOvr>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16168</TotalTime>
  <Words>5235</Words>
  <Application>Microsoft Office PowerPoint</Application>
  <PresentationFormat>On-screen Show (4:3)</PresentationFormat>
  <Paragraphs>1023</Paragraphs>
  <Slides>98</Slides>
  <Notes>27</Notes>
  <HiddenSlides>4</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Telerik Master Template</vt:lpstr>
      <vt:lpstr>C# Language</vt:lpstr>
      <vt:lpstr>Delegates and Events</vt:lpstr>
      <vt:lpstr>What are Delegates?</vt:lpstr>
      <vt:lpstr>Slide 4</vt:lpstr>
      <vt:lpstr>Declaring a  delegate</vt:lpstr>
      <vt:lpstr>syntax</vt:lpstr>
      <vt:lpstr>Slide 7</vt:lpstr>
      <vt:lpstr>Delegates – Example</vt:lpstr>
      <vt:lpstr>Using Delegates: Standard Way</vt:lpstr>
      <vt:lpstr>Multicasting a Delegate</vt:lpstr>
      <vt:lpstr>Slide 11</vt:lpstr>
      <vt:lpstr>Events</vt:lpstr>
      <vt:lpstr>Events in .NET</vt:lpstr>
      <vt:lpstr>Events in .NET (2)</vt:lpstr>
      <vt:lpstr>Events vs. Delegates</vt:lpstr>
      <vt:lpstr>System.EventHandler Delegate</vt:lpstr>
      <vt:lpstr>EventHandler – Example</vt:lpstr>
      <vt:lpstr>Unsafe Code</vt:lpstr>
      <vt:lpstr>Unsafe Code</vt:lpstr>
      <vt:lpstr>Code…</vt:lpstr>
      <vt:lpstr>Exceptions Handling</vt:lpstr>
      <vt:lpstr>What are exceptions? </vt:lpstr>
      <vt:lpstr>RunTime Errors</vt:lpstr>
      <vt:lpstr>Compile time errors</vt:lpstr>
      <vt:lpstr>Slide 25</vt:lpstr>
      <vt:lpstr>Slide 26</vt:lpstr>
      <vt:lpstr>Slide 27</vt:lpstr>
      <vt:lpstr>Slide 28</vt:lpstr>
      <vt:lpstr>The try…catch… finally statements</vt:lpstr>
      <vt:lpstr>Handling Exceptions</vt:lpstr>
      <vt:lpstr>Finally block</vt:lpstr>
      <vt:lpstr>Handling Exceptions – Example</vt:lpstr>
      <vt:lpstr>The System.Exception Class</vt:lpstr>
      <vt:lpstr>Exception Properties – Example</vt:lpstr>
      <vt:lpstr>Exception Properties</vt:lpstr>
      <vt:lpstr>Exception Properties (2)</vt:lpstr>
      <vt:lpstr>Exception Hierarchy</vt:lpstr>
      <vt:lpstr>Types of Exceptions</vt:lpstr>
      <vt:lpstr>Handling Exceptions</vt:lpstr>
      <vt:lpstr>Throw keyword</vt:lpstr>
      <vt:lpstr>Throwing Exceptions</vt:lpstr>
      <vt:lpstr>How Exceptions Work?</vt:lpstr>
      <vt:lpstr>Using throw Keyword</vt:lpstr>
      <vt:lpstr>Throwing Exceptions – Example</vt:lpstr>
      <vt:lpstr>Strings and Text Processing</vt:lpstr>
      <vt:lpstr>What Is String?</vt:lpstr>
      <vt:lpstr>The System.String Class</vt:lpstr>
      <vt:lpstr>The System.String Class (2)</vt:lpstr>
      <vt:lpstr>Strings – Example</vt:lpstr>
      <vt:lpstr>Reading and Printing Strings</vt:lpstr>
      <vt:lpstr>Comparing Strings</vt:lpstr>
      <vt:lpstr>Comparing Strings – Example </vt:lpstr>
      <vt:lpstr>Concatenating Strings</vt:lpstr>
      <vt:lpstr>Searching in Strings</vt:lpstr>
      <vt:lpstr>Searching in Strings – Example</vt:lpstr>
      <vt:lpstr>Extracting Substrings</vt:lpstr>
      <vt:lpstr>Splitting Strings</vt:lpstr>
      <vt:lpstr>Replacing and Deleting Substrings</vt:lpstr>
      <vt:lpstr>Changing Character Casing</vt:lpstr>
      <vt:lpstr>Trimming White Space</vt:lpstr>
      <vt:lpstr>Constructing Strings</vt:lpstr>
      <vt:lpstr>Changing the Contents of a String – StringBuilder</vt:lpstr>
      <vt:lpstr>The StringBuilder Class</vt:lpstr>
      <vt:lpstr>StringBuilder – Example</vt:lpstr>
      <vt:lpstr>Method ToString()</vt:lpstr>
      <vt:lpstr>Method ToString(format)</vt:lpstr>
      <vt:lpstr>Formatting Strings</vt:lpstr>
      <vt:lpstr>Method String.Format()</vt:lpstr>
      <vt:lpstr>Composite Formatting</vt:lpstr>
      <vt:lpstr>Formatting Dates</vt:lpstr>
      <vt:lpstr>Files and IO</vt:lpstr>
      <vt:lpstr>What Is Stream?</vt:lpstr>
      <vt:lpstr>File Handling</vt:lpstr>
      <vt:lpstr> C# I/O Classes </vt:lpstr>
      <vt:lpstr>Slide 75</vt:lpstr>
      <vt:lpstr>The FileStream Class</vt:lpstr>
      <vt:lpstr>FileStream Object Create </vt:lpstr>
      <vt:lpstr>StreamWriter class and StreamReader clas</vt:lpstr>
      <vt:lpstr>BinaryReader and BinaryWriter</vt:lpstr>
      <vt:lpstr>Slide 80</vt:lpstr>
      <vt:lpstr>FileInfo Class</vt:lpstr>
      <vt:lpstr>DirectoryInfo class</vt:lpstr>
      <vt:lpstr>Collections</vt:lpstr>
      <vt:lpstr>Collections</vt:lpstr>
      <vt:lpstr>ArrayList</vt:lpstr>
      <vt:lpstr>HashTable</vt:lpstr>
      <vt:lpstr>SortedList</vt:lpstr>
      <vt:lpstr>Stack</vt:lpstr>
      <vt:lpstr>Queue</vt:lpstr>
      <vt:lpstr>BitArray</vt:lpstr>
      <vt:lpstr>Enum</vt:lpstr>
      <vt:lpstr>Slide 92</vt:lpstr>
      <vt:lpstr>Slide 93</vt:lpstr>
      <vt:lpstr>Slide 94</vt:lpstr>
      <vt:lpstr>Jagged Array</vt:lpstr>
      <vt:lpstr>Slide 96</vt:lpstr>
      <vt:lpstr>Boxing and Unboxing</vt:lpstr>
      <vt:lpstr>Slide 98</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Overview (Part II)</dc:title>
  <dc:creator>Svetlin Nakov</dc:creator>
  <cp:lastModifiedBy>Vrunda</cp:lastModifiedBy>
  <cp:revision>382</cp:revision>
  <dcterms:created xsi:type="dcterms:W3CDTF">2007-12-08T16:03:35Z</dcterms:created>
  <dcterms:modified xsi:type="dcterms:W3CDTF">2016-03-22T05:46:20Z</dcterms:modified>
</cp:coreProperties>
</file>