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4"/>
  </p:notesMasterIdLst>
  <p:handoutMasterIdLst>
    <p:handoutMasterId r:id="rId115"/>
  </p:handoutMasterIdLst>
  <p:sldIdLst>
    <p:sldId id="320" r:id="rId2"/>
    <p:sldId id="327" r:id="rId3"/>
    <p:sldId id="564" r:id="rId4"/>
    <p:sldId id="549" r:id="rId5"/>
    <p:sldId id="522" r:id="rId6"/>
    <p:sldId id="523" r:id="rId7"/>
    <p:sldId id="524" r:id="rId8"/>
    <p:sldId id="526" r:id="rId9"/>
    <p:sldId id="527" r:id="rId10"/>
    <p:sldId id="528" r:id="rId11"/>
    <p:sldId id="516" r:id="rId12"/>
    <p:sldId id="517" r:id="rId13"/>
    <p:sldId id="520" r:id="rId14"/>
    <p:sldId id="529" r:id="rId15"/>
    <p:sldId id="514" r:id="rId16"/>
    <p:sldId id="530" r:id="rId17"/>
    <p:sldId id="431" r:id="rId18"/>
    <p:sldId id="531" r:id="rId19"/>
    <p:sldId id="532" r:id="rId20"/>
    <p:sldId id="534" r:id="rId21"/>
    <p:sldId id="535" r:id="rId22"/>
    <p:sldId id="537" r:id="rId23"/>
    <p:sldId id="538" r:id="rId24"/>
    <p:sldId id="539" r:id="rId25"/>
    <p:sldId id="541" r:id="rId26"/>
    <p:sldId id="550" r:id="rId27"/>
    <p:sldId id="551" r:id="rId28"/>
    <p:sldId id="552" r:id="rId29"/>
    <p:sldId id="553" r:id="rId30"/>
    <p:sldId id="555" r:id="rId31"/>
    <p:sldId id="556" r:id="rId32"/>
    <p:sldId id="542" r:id="rId33"/>
    <p:sldId id="543" r:id="rId34"/>
    <p:sldId id="544" r:id="rId35"/>
    <p:sldId id="545" r:id="rId36"/>
    <p:sldId id="546" r:id="rId37"/>
    <p:sldId id="547" r:id="rId38"/>
    <p:sldId id="558" r:id="rId39"/>
    <p:sldId id="567" r:id="rId40"/>
    <p:sldId id="548" r:id="rId41"/>
    <p:sldId id="570" r:id="rId42"/>
    <p:sldId id="571" r:id="rId43"/>
    <p:sldId id="444" r:id="rId44"/>
    <p:sldId id="562" r:id="rId45"/>
    <p:sldId id="445" r:id="rId46"/>
    <p:sldId id="563" r:id="rId47"/>
    <p:sldId id="565" r:id="rId48"/>
    <p:sldId id="566" r:id="rId49"/>
    <p:sldId id="447" r:id="rId50"/>
    <p:sldId id="449" r:id="rId51"/>
    <p:sldId id="568" r:id="rId52"/>
    <p:sldId id="569" r:id="rId53"/>
    <p:sldId id="451" r:id="rId54"/>
    <p:sldId id="452" r:id="rId55"/>
    <p:sldId id="453" r:id="rId56"/>
    <p:sldId id="454" r:id="rId57"/>
    <p:sldId id="455" r:id="rId58"/>
    <p:sldId id="456" r:id="rId59"/>
    <p:sldId id="559" r:id="rId60"/>
    <p:sldId id="560" r:id="rId61"/>
    <p:sldId id="561" r:id="rId62"/>
    <p:sldId id="467" r:id="rId63"/>
    <p:sldId id="572" r:id="rId64"/>
    <p:sldId id="573" r:id="rId65"/>
    <p:sldId id="574" r:id="rId66"/>
    <p:sldId id="583" r:id="rId67"/>
    <p:sldId id="575" r:id="rId68"/>
    <p:sldId id="576" r:id="rId69"/>
    <p:sldId id="587" r:id="rId70"/>
    <p:sldId id="584" r:id="rId71"/>
    <p:sldId id="585" r:id="rId72"/>
    <p:sldId id="586" r:id="rId73"/>
    <p:sldId id="470" r:id="rId74"/>
    <p:sldId id="471" r:id="rId75"/>
    <p:sldId id="472" r:id="rId76"/>
    <p:sldId id="473" r:id="rId77"/>
    <p:sldId id="474" r:id="rId78"/>
    <p:sldId id="475" r:id="rId79"/>
    <p:sldId id="476" r:id="rId80"/>
    <p:sldId id="477" r:id="rId81"/>
    <p:sldId id="581" r:id="rId82"/>
    <p:sldId id="479" r:id="rId83"/>
    <p:sldId id="480" r:id="rId84"/>
    <p:sldId id="481"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4" r:id="rId98"/>
    <p:sldId id="495" r:id="rId99"/>
    <p:sldId id="496" r:id="rId100"/>
    <p:sldId id="497" r:id="rId101"/>
    <p:sldId id="498" r:id="rId102"/>
    <p:sldId id="499" r:id="rId103"/>
    <p:sldId id="500" r:id="rId104"/>
    <p:sldId id="501" r:id="rId105"/>
    <p:sldId id="502" r:id="rId106"/>
    <p:sldId id="503" r:id="rId107"/>
    <p:sldId id="504" r:id="rId108"/>
    <p:sldId id="505" r:id="rId109"/>
    <p:sldId id="506" r:id="rId110"/>
    <p:sldId id="507" r:id="rId111"/>
    <p:sldId id="508" r:id="rId112"/>
    <p:sldId id="509" r:id="rId11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FFC8"/>
    <a:srgbClr val="8CF4F2"/>
    <a:srgbClr val="FFFFFF"/>
    <a:srgbClr val="FAF7C8"/>
    <a:srgbClr val="FAF8C8"/>
    <a:srgbClr val="F5FFC2"/>
    <a:srgbClr val="EBFFD2"/>
    <a:srgbClr val="EBFFDC"/>
    <a:srgbClr val="FAF8BE"/>
    <a:srgbClr val="FAF8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autoAdjust="0"/>
  </p:normalViewPr>
  <p:slideViewPr>
    <p:cSldViewPr>
      <p:cViewPr>
        <p:scale>
          <a:sx n="70" d="100"/>
          <a:sy n="70" d="100"/>
        </p:scale>
        <p:origin x="-110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3/14/2016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xmlns="" val="203635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3/14/2016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xmlns="" val="3688570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17</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36</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37</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40</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43</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45</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49</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50</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53</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54</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55</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19</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56</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57</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58</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60</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61</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62</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71</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76</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77</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78</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22</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79</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80</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82</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84</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85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86</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103</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A3B491D-7D11-4684-BBF3-B4CC94FE5604}" type="slidenum">
              <a:rPr lang="en-US"/>
              <a:pPr/>
              <a:t>23</a:t>
            </a:fld>
            <a:r>
              <a:rPr lang="en-US" dirty="0"/>
              <a:t>##</a:t>
            </a:r>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60005AE-ED06-4A5D-BB0C-9C0CD4489DCE}" type="slidenum">
              <a:rPr lang="en-US"/>
              <a:pPr/>
              <a:t>24</a:t>
            </a:fld>
            <a:r>
              <a:rPr lang="en-US" dirty="0"/>
              <a:t>##</a:t>
            </a:r>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25</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32</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33</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EC8CE-E1F5-460E-9F0C-FBEB1B58B435}" type="slidenum">
              <a:rPr lang="en-US"/>
              <a:pPr/>
              <a:t>34</a:t>
            </a:fld>
            <a:r>
              <a:rPr lang="en-US" dirty="0"/>
              <a:t>##</a:t>
            </a:r>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a:t>
            </a:r>
            <a:endParaRPr lang="en-US" dirty="0"/>
          </a:p>
        </p:txBody>
      </p:sp>
      <p:pic>
        <p:nvPicPr>
          <p:cNvPr id="7" name="Picture 2" descr="http://newsimg.bbc.co.uk/media/images/39338000/jpg/_39338782_newplanets_203.jpg"/>
          <p:cNvPicPr>
            <a:picLocks noChangeAspect="1" noChangeArrowheads="1"/>
          </p:cNvPicPr>
          <p:nvPr/>
        </p:nvPicPr>
        <p:blipFill>
          <a:blip r:embed="rId2"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Only and Write Only</a:t>
            </a:r>
            <a:endParaRPr lang="en-US" dirty="0"/>
          </a:p>
        </p:txBody>
      </p:sp>
      <p:sp>
        <p:nvSpPr>
          <p:cNvPr id="3" name="Content Placeholder 2"/>
          <p:cNvSpPr>
            <a:spLocks noGrp="1"/>
          </p:cNvSpPr>
          <p:nvPr>
            <p:ph idx="1"/>
          </p:nvPr>
        </p:nvSpPr>
        <p:spPr/>
        <p:txBody>
          <a:bodyPr/>
          <a:lstStyle/>
          <a:p>
            <a:r>
              <a:rPr lang="en-US" dirty="0" smtClean="0"/>
              <a:t>A property with only a get </a:t>
            </a:r>
            <a:r>
              <a:rPr lang="en-US" dirty="0" err="1" smtClean="0"/>
              <a:t>accessor</a:t>
            </a:r>
            <a:r>
              <a:rPr lang="en-US" dirty="0" smtClean="0"/>
              <a:t> is called a read only property.</a:t>
            </a:r>
          </a:p>
          <a:p>
            <a:r>
              <a:rPr lang="en-US" dirty="0" smtClean="0"/>
              <a:t>You can not assign a value to read only property.</a:t>
            </a:r>
          </a:p>
          <a:p>
            <a:endParaRPr lang="en-US" dirty="0" smtClean="0"/>
          </a:p>
          <a:p>
            <a:r>
              <a:rPr lang="en-US" dirty="0" smtClean="0"/>
              <a:t>A property with only a set </a:t>
            </a:r>
            <a:r>
              <a:rPr lang="en-US" dirty="0" err="1" smtClean="0"/>
              <a:t>accessor</a:t>
            </a:r>
            <a:r>
              <a:rPr lang="en-US" dirty="0" smtClean="0"/>
              <a:t> is called a write only property.</a:t>
            </a:r>
          </a:p>
          <a:p>
            <a:r>
              <a:rPr lang="en-US" dirty="0" smtClean="0"/>
              <a:t>You can not reference a write only property except as a target of an assignment.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100</a:t>
            </a:fld>
            <a:endParaRPr lang="en-US"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101</a:t>
            </a:fld>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a:t>
            </a:r>
            <a:r>
              <a:rPr lang="en-US" dirty="0" smtClean="0"/>
              <a:t>one</a:t>
            </a:r>
            <a:endParaRPr lang="en-US" dirty="0"/>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102</a:t>
            </a:fld>
            <a:endParaRPr lang="en-US" dirty="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type="body"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5558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103</a:t>
            </a:fld>
            <a:endParaRPr lang="en-US" dirty="0"/>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104</a:t>
            </a:fld>
            <a:endParaRPr lang="en-US"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105</a:t>
            </a:fld>
            <a:endParaRPr lang="en-US"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106</a:t>
            </a:fld>
            <a:endParaRPr lang="en-US"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107</a:t>
            </a:fld>
            <a:endParaRPr lang="en-US"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108</a:t>
            </a:fld>
            <a:endParaRPr lang="en-US"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109</a:t>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 of Properties</a:t>
            </a:r>
            <a:endParaRPr lang="en-US" dirty="0"/>
          </a:p>
        </p:txBody>
      </p:sp>
      <p:sp>
        <p:nvSpPr>
          <p:cNvPr id="3" name="Content Placeholder 2"/>
          <p:cNvSpPr>
            <a:spLocks noGrp="1"/>
          </p:cNvSpPr>
          <p:nvPr>
            <p:ph idx="1"/>
          </p:nvPr>
        </p:nvSpPr>
        <p:spPr/>
        <p:txBody>
          <a:bodyPr/>
          <a:lstStyle/>
          <a:p>
            <a:r>
              <a:rPr lang="en-US" dirty="0" smtClean="0"/>
              <a:t>‘get’ and ‘set’ can have different modifiers.</a:t>
            </a:r>
          </a:p>
          <a:p>
            <a:r>
              <a:rPr lang="en-US" dirty="0" smtClean="0"/>
              <a:t>But access modifier of one of them must be same as that of property.</a:t>
            </a:r>
          </a:p>
          <a:p>
            <a:r>
              <a:rPr lang="en-US" dirty="0" smtClean="0"/>
              <a:t>Else compiler will generate error.</a:t>
            </a:r>
          </a:p>
          <a:p>
            <a:r>
              <a:rPr lang="en-US" dirty="0" smtClean="0"/>
              <a:t>By default it is public.</a:t>
            </a:r>
          </a:p>
          <a:p>
            <a:endParaRPr lang="en-US" dirty="0" smtClean="0"/>
          </a:p>
          <a:p>
            <a:r>
              <a:rPr lang="en-US" dirty="0" smtClean="0"/>
              <a:t>Let us see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110</a:t>
            </a:fld>
            <a:endParaRPr lang="en-US"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111</a:t>
            </a:fld>
            <a:endParaRPr lang="en-US"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C# Language</a:t>
            </a:r>
            <a:endParaRPr lang="bg-BG" dirty="0"/>
          </a:p>
        </p:txBody>
      </p:sp>
      <p:sp>
        <p:nvSpPr>
          <p:cNvPr id="5" name="Content Placeholder 2"/>
          <p:cNvSpPr>
            <a:spLocks noGrp="1"/>
          </p:cNvSpPr>
          <p:nvPr>
            <p:ph idx="1"/>
          </p:nvPr>
        </p:nvSpPr>
        <p:spPr>
          <a:xfrm>
            <a:off x="1748416" y="2971799"/>
            <a:ext cx="5642984" cy="13716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527114" y="4715840"/>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756950" flipH="1">
            <a:off x="4765843" y="141727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904475" y="836467"/>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985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4028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2921606" y="23564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4"/>
          <p:cNvSpPr>
            <a:spLocks noChangeArrowheads="1"/>
          </p:cNvSpPr>
          <p:nvPr/>
        </p:nvSpPr>
        <p:spPr bwMode="auto">
          <a:xfrm>
            <a:off x="683568" y="1844824"/>
            <a:ext cx="7561263" cy="37343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bookName;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bookName = value;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properties in an interface</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a:spLocks noChangeArrowheads="1"/>
          </p:cNvSpPr>
          <p:nvPr/>
        </p:nvSpPr>
        <p:spPr bwMode="auto">
          <a:xfrm>
            <a:off x="683568" y="1844824"/>
            <a:ext cx="7561263" cy="311880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interface Shape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Sides</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area();</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52736"/>
            <a:ext cx="8686800" cy="5638800"/>
          </a:xfrm>
        </p:spPr>
        <p:txBody>
          <a:bodyPr/>
          <a:lstStyle/>
          <a:p>
            <a:endParaRPr lang="en-US" dirty="0" smtClean="0"/>
          </a:p>
          <a:p>
            <a:endParaRPr lang="en-US" dirty="0"/>
          </a:p>
        </p:txBody>
      </p:sp>
      <p:sp>
        <p:nvSpPr>
          <p:cNvPr id="5" name="Rectangle 4"/>
          <p:cNvSpPr>
            <a:spLocks noChangeArrowheads="1"/>
          </p:cNvSpPr>
          <p:nvPr/>
        </p:nvSpPr>
        <p:spPr bwMode="auto">
          <a:xfrm>
            <a:off x="683568" y="188640"/>
            <a:ext cx="7561263" cy="65043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class Squarem : Shape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Sqsides;</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l;</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double Area()</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((double) l * l);</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Sides</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Sqsides;</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Sqsides = value;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596" y="2643182"/>
            <a:ext cx="8229600" cy="685800"/>
          </a:xfrm>
        </p:spPr>
        <p:txBody>
          <a:bodyPr/>
          <a:lstStyle/>
          <a:p>
            <a:r>
              <a:rPr lang="en-US" dirty="0" smtClean="0"/>
              <a:t>Indexer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Indexer?</a:t>
            </a:r>
            <a:endParaRPr lang="en-US" dirty="0"/>
          </a:p>
        </p:txBody>
      </p:sp>
      <p:sp>
        <p:nvSpPr>
          <p:cNvPr id="3" name="Content Placeholder 2"/>
          <p:cNvSpPr>
            <a:spLocks noGrp="1"/>
          </p:cNvSpPr>
          <p:nvPr>
            <p:ph idx="1"/>
          </p:nvPr>
        </p:nvSpPr>
        <p:spPr/>
        <p:txBody>
          <a:bodyPr/>
          <a:lstStyle/>
          <a:p>
            <a:r>
              <a:rPr lang="en-US" b="0" dirty="0" smtClean="0"/>
              <a:t>An </a:t>
            </a:r>
            <a:r>
              <a:rPr lang="en-US" dirty="0" smtClean="0"/>
              <a:t>indexer</a:t>
            </a:r>
            <a:r>
              <a:rPr lang="en-US" b="0" dirty="0" smtClean="0"/>
              <a:t> allows an object to be indexed such as an array. When you define an </a:t>
            </a:r>
            <a:r>
              <a:rPr lang="en-US" dirty="0" smtClean="0"/>
              <a:t>indexer</a:t>
            </a:r>
            <a:r>
              <a:rPr lang="en-US" b="0" dirty="0" smtClean="0"/>
              <a:t> for a class, this class behaves similar to a virtual array.</a:t>
            </a:r>
            <a:endParaRPr lang="en-US" dirty="0" smtClean="0"/>
          </a:p>
          <a:p>
            <a:endParaRPr lang="en-US" dirty="0" smtClean="0"/>
          </a:p>
          <a:p>
            <a:r>
              <a:rPr lang="en-US" dirty="0" smtClean="0"/>
              <a:t>Indexer is smart array that allow user to use an index on an object to obtain values.</a:t>
            </a:r>
          </a:p>
          <a:p>
            <a:endParaRPr lang="en-US" dirty="0" smtClean="0"/>
          </a:p>
          <a:p>
            <a:r>
              <a:rPr lang="en-US" dirty="0" smtClean="0"/>
              <a:t>An indexer is an element that enables instances of classes, </a:t>
            </a:r>
            <a:r>
              <a:rPr lang="en-US" dirty="0" err="1" smtClean="0"/>
              <a:t>structs</a:t>
            </a:r>
            <a:r>
              <a:rPr lang="en-US" dirty="0" smtClean="0"/>
              <a:t> to be indexed or categorized in the same way as array.</a:t>
            </a:r>
          </a:p>
          <a:p>
            <a:pPr>
              <a:lnSpc>
                <a:spcPts val="4400"/>
              </a:lnSpc>
            </a:pPr>
            <a:endParaRPr lang="en-US" dirty="0" smtClean="0"/>
          </a:p>
          <a:p>
            <a:pPr>
              <a:lnSpc>
                <a:spcPts val="4400"/>
              </a:lnSpc>
            </a:pPr>
            <a:r>
              <a:rPr lang="en-US" dirty="0" smtClean="0"/>
              <a:t>Declaring an indexer enables you to create classes that are like virtual arrays.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Indexer and properties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It is similar to property :</a:t>
            </a:r>
          </a:p>
          <a:p>
            <a:pPr lvl="1">
              <a:lnSpc>
                <a:spcPts val="4400"/>
              </a:lnSpc>
            </a:pPr>
            <a:r>
              <a:rPr lang="en-US" dirty="0" smtClean="0"/>
              <a:t>You can get and set when defining an indexers</a:t>
            </a:r>
          </a:p>
          <a:p>
            <a:pPr>
              <a:lnSpc>
                <a:spcPts val="4400"/>
              </a:lnSpc>
            </a:pPr>
            <a:r>
              <a:rPr lang="en-US" dirty="0" smtClean="0"/>
              <a:t>Unlike properties :</a:t>
            </a:r>
          </a:p>
          <a:p>
            <a:pPr lvl="1">
              <a:lnSpc>
                <a:spcPts val="4400"/>
              </a:lnSpc>
            </a:pPr>
            <a:r>
              <a:rPr lang="en-US" dirty="0" smtClean="0"/>
              <a:t> you are not obtaining a specific data member instead of it, you are obtaining a value from object itself</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17</a:t>
            </a:fld>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Property : you define a name</a:t>
            </a:r>
          </a:p>
          <a:p>
            <a:r>
              <a:rPr lang="en-US" dirty="0" smtClean="0"/>
              <a:t>Indexer : we use this keyword, which refers to the object instance</a:t>
            </a:r>
          </a:p>
          <a:p>
            <a:endParaRPr lang="en-US" dirty="0" smtClean="0"/>
          </a:p>
          <a:p>
            <a:endParaRPr lang="en-US" dirty="0" smtClean="0"/>
          </a:p>
          <a:p>
            <a:r>
              <a:rPr lang="en-US" dirty="0" err="1" smtClean="0"/>
              <a:t>Accessor</a:t>
            </a:r>
            <a:r>
              <a:rPr lang="en-US" dirty="0" smtClean="0"/>
              <a:t> declarations are indexer </a:t>
            </a:r>
            <a:r>
              <a:rPr lang="en-US" dirty="0" err="1" smtClean="0"/>
              <a:t>accessors</a:t>
            </a:r>
            <a:r>
              <a:rPr lang="en-US" dirty="0" smtClean="0"/>
              <a:t> that specify the executable statements corresponding to the reading and writing indexer elements.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indexer declaration</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buNone/>
            </a:pPr>
            <a:endParaRPr lang="en-US" dirty="0" smtClean="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
        <p:nvSpPr>
          <p:cNvPr id="6" name="Rectangle 5"/>
          <p:cNvSpPr>
            <a:spLocks noChangeArrowheads="1"/>
          </p:cNvSpPr>
          <p:nvPr/>
        </p:nvSpPr>
        <p:spPr bwMode="auto">
          <a:xfrm>
            <a:off x="755650" y="2357430"/>
            <a:ext cx="7561263" cy="40421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&lt;access modifier&gt; &lt;return type&gt; this [argument]</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lvl="1">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a:t>
            </a:r>
          </a:p>
          <a:p>
            <a:pPr lvl="1">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lvl="1">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a:t>
            </a:r>
          </a:p>
          <a:p>
            <a:pPr lvl="1">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Properties</a:t>
            </a:r>
          </a:p>
          <a:p>
            <a:pPr marL="361950" indent="-361950">
              <a:buFont typeface="+mj-lt"/>
              <a:buAutoNum type="arabicPeriod"/>
              <a:tabLst/>
            </a:pPr>
            <a:r>
              <a:rPr lang="en-US" dirty="0" smtClean="0"/>
              <a:t>Indexer</a:t>
            </a:r>
          </a:p>
          <a:p>
            <a:pPr marL="361950" indent="-361950">
              <a:buFont typeface="+mj-lt"/>
              <a:buAutoNum type="arabicPeriod"/>
              <a:tabLst/>
            </a:pPr>
            <a:r>
              <a:rPr lang="en-US" dirty="0" smtClean="0"/>
              <a:t>Attributes</a:t>
            </a:r>
          </a:p>
          <a:p>
            <a:pPr marL="361950" indent="-361950">
              <a:buFont typeface="+mj-lt"/>
              <a:buAutoNum type="arabicPeriod"/>
              <a:tabLst/>
            </a:pPr>
            <a:r>
              <a:rPr lang="en-US" dirty="0" smtClean="0"/>
              <a:t>Reflection API</a:t>
            </a:r>
          </a:p>
          <a:p>
            <a:pPr marL="361950" indent="-361950">
              <a:buFont typeface="+mj-lt"/>
              <a:buAutoNum type="arabicPeriod"/>
              <a:tabLst/>
            </a:pPr>
            <a:r>
              <a:rPr lang="en-US" dirty="0" smtClean="0"/>
              <a:t>Delegates</a:t>
            </a:r>
          </a:p>
          <a:p>
            <a:pPr marL="361950" indent="-361950">
              <a:buFont typeface="+mj-lt"/>
              <a:buAutoNum type="arabicPeriod"/>
              <a:tabLst/>
            </a:pPr>
            <a:r>
              <a:rPr lang="en-US" dirty="0" err="1" smtClean="0"/>
              <a:t>Enums</a:t>
            </a:r>
            <a:r>
              <a:rPr lang="en-US" dirty="0" smtClean="0"/>
              <a:t> , jagged Arrays</a:t>
            </a:r>
          </a:p>
          <a:p>
            <a:pPr marL="361950" indent="-361950">
              <a:buFont typeface="+mj-lt"/>
              <a:buAutoNum type="arabicPeriod"/>
              <a:tabLst/>
            </a:pPr>
            <a:r>
              <a:rPr lang="en-US" dirty="0" smtClean="0"/>
              <a:t>The </a:t>
            </a:r>
            <a:r>
              <a:rPr lang="en-US" dirty="0" err="1" smtClean="0"/>
              <a:t>params</a:t>
            </a:r>
            <a:r>
              <a:rPr lang="en-US" dirty="0" smtClean="0"/>
              <a:t> parameter</a:t>
            </a:r>
          </a:p>
          <a:p>
            <a:pPr marL="361950" indent="-361950">
              <a:buFont typeface="+mj-lt"/>
              <a:buAutoNum type="arabicPeriod"/>
              <a:tabLst/>
            </a:pPr>
            <a:r>
              <a:rPr lang="en-US" dirty="0" smtClean="0"/>
              <a:t>Unsafe code, unchecked code</a:t>
            </a:r>
          </a:p>
          <a:p>
            <a:pPr marL="361950" indent="-361950">
              <a:buFont typeface="+mj-lt"/>
              <a:buAutoNum type="arabicPeriod"/>
              <a:tabLst/>
            </a:pPr>
            <a:r>
              <a:rPr lang="en-US" dirty="0" smtClean="0"/>
              <a:t>Call by value and reference</a:t>
            </a:r>
          </a:p>
          <a:p>
            <a:pPr marL="361950" indent="-361950">
              <a:buFont typeface="+mj-lt"/>
              <a:buAutoNum type="arabicPeriod"/>
              <a:tabLst/>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3" descr="C:\Trash\books3.jpg"/>
          <p:cNvPicPr>
            <a:picLocks noChangeAspect="1" noChangeArrowheads="1"/>
          </p:cNvPicPr>
          <p:nvPr/>
        </p:nvPicPr>
        <p:blipFill>
          <a:blip r:embed="rId2" cstate="print"/>
          <a:srcRect/>
          <a:stretch>
            <a:fillRect/>
          </a:stretch>
        </p:blipFill>
        <p:spPr bwMode="auto">
          <a:xfrm>
            <a:off x="6019800" y="1295400"/>
            <a:ext cx="2606096" cy="350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Difference between Indexers and Properties</a:t>
            </a:r>
            <a:r>
              <a:rPr lang="en-US" b="0" dirty="0" smtClean="0"/>
              <a:t>  </a:t>
            </a:r>
            <a:br>
              <a:rPr lang="en-US" b="0" dirty="0" smtClean="0"/>
            </a:br>
            <a:r>
              <a:rPr lang="en-US" b="0" dirty="0" smtClean="0"/>
              <a:t>                     </a:t>
            </a:r>
          </a:p>
          <a:p>
            <a:pPr>
              <a:buNone/>
            </a:pPr>
            <a:r>
              <a:rPr lang="en-US" dirty="0" smtClean="0"/>
              <a:t>1) Indexers are created with this keyword.  </a:t>
            </a:r>
          </a:p>
          <a:p>
            <a:r>
              <a:rPr lang="en-US" dirty="0" smtClean="0"/>
              <a:t>Properties don't require this keyword.</a:t>
            </a:r>
          </a:p>
          <a:p>
            <a:pPr>
              <a:buNone/>
            </a:pPr>
            <a:r>
              <a:rPr lang="en-US" dirty="0" smtClean="0"/>
              <a:t>2) Indexers are identified by signature. </a:t>
            </a:r>
          </a:p>
          <a:p>
            <a:r>
              <a:rPr lang="en-US" dirty="0" smtClean="0"/>
              <a:t>Properties are identified by their names.</a:t>
            </a:r>
          </a:p>
          <a:p>
            <a:pPr>
              <a:buNone/>
            </a:pPr>
            <a:r>
              <a:rPr lang="en-US" dirty="0" smtClean="0"/>
              <a:t>3) Indexers are accessed using indexes. </a:t>
            </a:r>
          </a:p>
          <a:p>
            <a:r>
              <a:rPr lang="en-US" dirty="0" smtClean="0"/>
              <a:t>Properties are accessed by their names.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2800" dirty="0" smtClean="0"/>
              <a:t>4) Indexer are instance member, so can't be static.</a:t>
            </a:r>
          </a:p>
          <a:p>
            <a:r>
              <a:rPr lang="en-US" sz="2800" dirty="0" smtClean="0"/>
              <a:t> Properties can be static as well as instance members.</a:t>
            </a:r>
          </a:p>
          <a:p>
            <a:pPr>
              <a:buNone/>
            </a:pPr>
            <a:r>
              <a:rPr lang="en-US" sz="2800" dirty="0" smtClean="0"/>
              <a:t>5)  A get </a:t>
            </a:r>
            <a:r>
              <a:rPr lang="en-US" sz="2800" dirty="0" err="1" smtClean="0"/>
              <a:t>accessor</a:t>
            </a:r>
            <a:r>
              <a:rPr lang="en-US" sz="2800" dirty="0" smtClean="0"/>
              <a:t> of an indexer has the same formal parameter list as the indexer.</a:t>
            </a:r>
          </a:p>
          <a:p>
            <a:r>
              <a:rPr lang="en-US" sz="2800" dirty="0" smtClean="0"/>
              <a:t>A get </a:t>
            </a:r>
            <a:r>
              <a:rPr lang="en-US" sz="2800" dirty="0" err="1" smtClean="0"/>
              <a:t>accessor</a:t>
            </a:r>
            <a:r>
              <a:rPr lang="en-US" sz="2800" dirty="0" smtClean="0"/>
              <a:t> of a property has no parameters.</a:t>
            </a:r>
          </a:p>
          <a:p>
            <a:pPr>
              <a:buNone/>
            </a:pPr>
            <a:r>
              <a:rPr lang="en-US" sz="2800" dirty="0" smtClean="0"/>
              <a:t>6) A set </a:t>
            </a:r>
            <a:r>
              <a:rPr lang="en-US" sz="2800" dirty="0" err="1" smtClean="0"/>
              <a:t>accessor</a:t>
            </a:r>
            <a:r>
              <a:rPr lang="en-US" sz="2800" dirty="0" smtClean="0"/>
              <a:t> of an indexer has the same formal parameter list as the indexer, in addition to the value parameter.</a:t>
            </a:r>
          </a:p>
          <a:p>
            <a:r>
              <a:rPr lang="en-US" sz="2800" dirty="0" smtClean="0"/>
              <a:t>A set </a:t>
            </a:r>
            <a:r>
              <a:rPr lang="en-US" sz="2800" dirty="0" err="1" smtClean="0"/>
              <a:t>accessor</a:t>
            </a:r>
            <a:r>
              <a:rPr lang="en-US" sz="2800" dirty="0" smtClean="0"/>
              <a:t> of a property contains the implicit value parameter.</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142976" y="1857364"/>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1000100" y="3000372"/>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pPr marL="685800" indent="-685800"/>
            <a:r>
              <a:rPr lang="en-US"/>
              <a:t>What Are Attributes?</a:t>
            </a:r>
            <a:endParaRPr lang="bg-BG"/>
          </a:p>
        </p:txBody>
      </p:sp>
      <p:sp>
        <p:nvSpPr>
          <p:cNvPr id="546819" name="Rectangle 3"/>
          <p:cNvSpPr>
            <a:spLocks noGrp="1" noChangeArrowheads="1"/>
          </p:cNvSpPr>
          <p:nvPr>
            <p:ph type="body" idx="1"/>
          </p:nvPr>
        </p:nvSpPr>
        <p:spPr/>
        <p:txBody>
          <a:bodyPr/>
          <a:lstStyle/>
          <a:p>
            <a:pPr>
              <a:spcBef>
                <a:spcPct val="20000"/>
              </a:spcBef>
            </a:pPr>
            <a:r>
              <a:rPr lang="en-US" dirty="0"/>
              <a:t>Special declarative tags for attaching descriptive </a:t>
            </a:r>
            <a:r>
              <a:rPr lang="en-US" dirty="0" smtClean="0"/>
              <a:t>information	</a:t>
            </a:r>
            <a:r>
              <a:rPr lang="bg-BG" dirty="0" smtClean="0"/>
              <a:t> </a:t>
            </a:r>
            <a:r>
              <a:rPr lang="en-US" dirty="0"/>
              <a:t>to the declarations in the code</a:t>
            </a:r>
            <a:endParaRPr lang="bg-BG" dirty="0"/>
          </a:p>
          <a:p>
            <a:pPr>
              <a:spcBef>
                <a:spcPct val="20000"/>
              </a:spcBef>
            </a:pPr>
            <a:r>
              <a:rPr lang="en-US" dirty="0"/>
              <a:t>At compile time </a:t>
            </a:r>
            <a:r>
              <a:rPr lang="en-US" dirty="0" smtClean="0"/>
              <a:t>attributes are </a:t>
            </a:r>
            <a:r>
              <a:rPr lang="en-US" dirty="0"/>
              <a:t>saved in the assembly's metadata</a:t>
            </a:r>
            <a:endParaRPr lang="bg-BG" dirty="0"/>
          </a:p>
          <a:p>
            <a:pPr>
              <a:spcBef>
                <a:spcPct val="20000"/>
              </a:spcBef>
            </a:pPr>
            <a:r>
              <a:rPr lang="en-US" dirty="0"/>
              <a:t>Can be extracted from the metadata </a:t>
            </a:r>
            <a:r>
              <a:rPr lang="en-US" dirty="0" smtClean="0"/>
              <a:t>and can </a:t>
            </a:r>
            <a:r>
              <a:rPr lang="en-US" dirty="0"/>
              <a:t>be manipulated by different tools</a:t>
            </a:r>
            <a:endParaRPr lang="bg-BG" dirty="0"/>
          </a:p>
          <a:p>
            <a:pPr>
              <a:spcBef>
                <a:spcPct val="20000"/>
              </a:spcBef>
            </a:pPr>
            <a:r>
              <a:rPr lang="en-US" dirty="0"/>
              <a:t>Instances of classes derived from </a:t>
            </a:r>
            <a:r>
              <a:rPr lang="bg-BG" noProof="1" smtClean="0">
                <a:solidFill>
                  <a:schemeClr val="accent5">
                    <a:lumMod val="20000"/>
                    <a:lumOff val="80000"/>
                  </a:schemeClr>
                </a:solidFill>
                <a:latin typeface="Consolas" pitchFamily="49" charset="0"/>
                <a:cs typeface="Consolas" pitchFamily="49" charset="0"/>
              </a:rPr>
              <a:t>System.Attribute</a:t>
            </a:r>
            <a:endParaRPr lang="bg-BG"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body" idx="1"/>
          </p:nvPr>
        </p:nvSpPr>
        <p:spPr>
          <a:xfrm>
            <a:off x="250825" y="1125538"/>
            <a:ext cx="8569325" cy="5543550"/>
          </a:xfrm>
          <a:noFill/>
          <a:ln/>
          <a:effectLst>
            <a:outerShdw dist="17961" dir="2700000" algn="ctr" rotWithShape="0">
              <a:schemeClr val="bg2"/>
            </a:outerShdw>
          </a:effectLst>
        </p:spPr>
        <p:txBody>
          <a:bodyPr/>
          <a:lstStyle/>
          <a:p>
            <a:pPr>
              <a:spcBef>
                <a:spcPts val="1800"/>
              </a:spcBef>
            </a:pPr>
            <a:r>
              <a:rPr lang="en-US" dirty="0"/>
              <a:t>Attribute's name is surrounded </a:t>
            </a:r>
            <a:r>
              <a:rPr lang="en-US" dirty="0" smtClean="0"/>
              <a:t>by square </a:t>
            </a:r>
            <a:r>
              <a:rPr lang="en-US" dirty="0"/>
              <a:t>brackets and is placed before </a:t>
            </a:r>
            <a:r>
              <a:rPr lang="en-US" dirty="0" smtClean="0"/>
              <a:t>the element to which attribute is applied :</a:t>
            </a:r>
            <a:endParaRPr lang="en-US" dirty="0"/>
          </a:p>
          <a:p>
            <a:pPr>
              <a:spcBef>
                <a:spcPts val="1800"/>
              </a:spcBef>
            </a:pPr>
            <a:endParaRPr lang="en-US" dirty="0"/>
          </a:p>
          <a:p>
            <a:pPr>
              <a:spcBef>
                <a:spcPts val="1800"/>
              </a:spcBef>
            </a:pPr>
            <a:endParaRPr lang="en-US" dirty="0"/>
          </a:p>
          <a:p>
            <a:pPr>
              <a:spcBef>
                <a:spcPts val="1800"/>
              </a:spcBef>
              <a:buNone/>
            </a:pPr>
            <a:r>
              <a:rPr lang="en-US" dirty="0" smtClean="0"/>
              <a:t>		     Attributes use parameters for initialization</a:t>
            </a:r>
          </a:p>
          <a:p>
            <a:pPr>
              <a:spcBef>
                <a:spcPts val="1800"/>
              </a:spcBef>
              <a:buNone/>
            </a:pPr>
            <a:endParaRPr lang="en-US" dirty="0"/>
          </a:p>
        </p:txBody>
      </p:sp>
      <p:sp>
        <p:nvSpPr>
          <p:cNvPr id="548867" name="Rectangle 3"/>
          <p:cNvSpPr>
            <a:spLocks noGrp="1" noChangeArrowheads="1"/>
          </p:cNvSpPr>
          <p:nvPr>
            <p:ph type="title"/>
          </p:nvPr>
        </p:nvSpPr>
        <p:spPr/>
        <p:txBody>
          <a:bodyPr/>
          <a:lstStyle/>
          <a:p>
            <a:r>
              <a:rPr lang="en-US" sz="3600" dirty="0"/>
              <a:t>Attributes </a:t>
            </a:r>
            <a:r>
              <a:rPr lang="en-US" sz="3600"/>
              <a:t>Applying </a:t>
            </a:r>
            <a:r>
              <a:rPr lang="en-US" sz="3600" smtClean="0"/>
              <a:t>– Example</a:t>
            </a:r>
            <a:endParaRPr lang="bg-BG" sz="3600" dirty="0"/>
          </a:p>
        </p:txBody>
      </p:sp>
      <p:sp>
        <p:nvSpPr>
          <p:cNvPr id="548868" name="Rectangle 4"/>
          <p:cNvSpPr>
            <a:spLocks noChangeArrowheads="1"/>
          </p:cNvSpPr>
          <p:nvPr/>
        </p:nvSpPr>
        <p:spPr bwMode="auto">
          <a:xfrm>
            <a:off x="656720" y="2768863"/>
            <a:ext cx="5571464" cy="13747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dirty="0" smtClean="0">
                <a:solidFill>
                  <a:srgbClr val="8CF4F2"/>
                </a:solidFill>
                <a:latin typeface="Consolas" pitchFamily="49" charset="0"/>
                <a:cs typeface="Consolas" pitchFamily="49" charset="0"/>
              </a:rPr>
              <a:t>attribute(</a:t>
            </a:r>
            <a:r>
              <a:rPr lang="en-US" sz="2000" dirty="0" err="1" smtClean="0">
                <a:solidFill>
                  <a:srgbClr val="8CF4F2"/>
                </a:solidFill>
                <a:latin typeface="Consolas" pitchFamily="49" charset="0"/>
                <a:cs typeface="Consolas" pitchFamily="49" charset="0"/>
              </a:rPr>
              <a:t>positional_parameters</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name_parameter</a:t>
            </a:r>
            <a:r>
              <a:rPr lang="en-US" sz="2000" dirty="0" smtClean="0">
                <a:solidFill>
                  <a:srgbClr val="8CF4F2"/>
                </a:solidFill>
                <a:latin typeface="Consolas" pitchFamily="49" charset="0"/>
                <a:cs typeface="Consolas" pitchFamily="49" charset="0"/>
              </a:rPr>
              <a:t> = value, ...)] </a:t>
            </a: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element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24</a:t>
            </a:fld>
            <a:endParaRPr lang="en-US" dirty="0"/>
          </a:p>
        </p:txBody>
      </p:sp>
      <p:pic>
        <p:nvPicPr>
          <p:cNvPr id="6146" name="Picture 2" descr="http://www.califexsoftware.com/PFO/NBStokens.gif"/>
          <p:cNvPicPr>
            <a:picLocks noChangeAspect="1" noChangeArrowheads="1"/>
          </p:cNvPicPr>
          <p:nvPr/>
        </p:nvPicPr>
        <p:blipFill>
          <a:blip r:embed="rId3" cstate="print"/>
          <a:srcRect l="-4790" t="-9756" r="-5389" b="-7317"/>
          <a:stretch>
            <a:fillRect/>
          </a:stretch>
        </p:blipFill>
        <p:spPr bwMode="auto">
          <a:xfrm>
            <a:off x="6300192" y="2564904"/>
            <a:ext cx="1752600" cy="1828800"/>
          </a:xfrm>
          <a:prstGeom prst="roundRect">
            <a:avLst>
              <a:gd name="adj" fmla="val 9787"/>
            </a:avLst>
          </a:prstGeom>
          <a:solidFill>
            <a:srgbClr val="FFFFFF"/>
          </a:solid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r>
              <a:rPr lang="en-US" dirty="0" smtClean="0"/>
              <a:t>Pre-defined attributes</a:t>
            </a:r>
          </a:p>
          <a:p>
            <a:pPr lvl="1"/>
            <a:r>
              <a:rPr lang="en-US" b="0" dirty="0" smtClean="0"/>
              <a:t>The </a:t>
            </a:r>
            <a:r>
              <a:rPr lang="en-US" b="0" dirty="0" err="1" smtClean="0"/>
              <a:t>.Net</a:t>
            </a:r>
            <a:r>
              <a:rPr lang="en-US" b="0" dirty="0" smtClean="0"/>
              <a:t> Framework provides  pre-defined attributes like….</a:t>
            </a:r>
          </a:p>
          <a:p>
            <a:pPr lvl="2"/>
            <a:r>
              <a:rPr lang="en-US" b="0" dirty="0" err="1" smtClean="0"/>
              <a:t>AttributeUsage</a:t>
            </a:r>
            <a:r>
              <a:rPr lang="en-US" b="0" dirty="0" smtClean="0"/>
              <a:t> </a:t>
            </a:r>
          </a:p>
          <a:p>
            <a:pPr lvl="2"/>
            <a:r>
              <a:rPr lang="en-US" b="0" dirty="0" smtClean="0"/>
              <a:t>Obsolete</a:t>
            </a:r>
          </a:p>
          <a:p>
            <a:pPr marL="358775" indent="-358775"/>
            <a:r>
              <a:rPr lang="en-US" dirty="0" smtClean="0"/>
              <a:t>Custom built attributes</a:t>
            </a:r>
          </a:p>
          <a:p>
            <a:pPr marL="358775" indent="-358775"/>
            <a:endParaRPr lang="en-US" dirty="0" smtClean="0"/>
          </a:p>
        </p:txBody>
      </p:sp>
      <p:sp>
        <p:nvSpPr>
          <p:cNvPr id="552962" name="Rectangle 2"/>
          <p:cNvSpPr>
            <a:spLocks noGrp="1" noChangeArrowheads="1"/>
          </p:cNvSpPr>
          <p:nvPr>
            <p:ph type="title"/>
          </p:nvPr>
        </p:nvSpPr>
        <p:spPr/>
        <p:txBody>
          <a:bodyPr/>
          <a:lstStyle/>
          <a:p>
            <a:r>
              <a:rPr lang="en-US" dirty="0" smtClean="0"/>
              <a:t>Types of Attributes</a:t>
            </a:r>
            <a:endParaRPr lang="bg-BG"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AttributeUsage</a:t>
            </a:r>
            <a:endParaRPr lang="en-US" dirty="0"/>
          </a:p>
        </p:txBody>
      </p:sp>
      <p:sp>
        <p:nvSpPr>
          <p:cNvPr id="3" name="Content Placeholder 2"/>
          <p:cNvSpPr>
            <a:spLocks noGrp="1"/>
          </p:cNvSpPr>
          <p:nvPr>
            <p:ph idx="1"/>
          </p:nvPr>
        </p:nvSpPr>
        <p:spPr/>
        <p:txBody>
          <a:bodyPr/>
          <a:lstStyle/>
          <a:p>
            <a:r>
              <a:rPr lang="en-US" b="0" dirty="0" smtClean="0"/>
              <a:t>The pre-defined attribute </a:t>
            </a:r>
            <a:r>
              <a:rPr lang="en-US" dirty="0" err="1" smtClean="0"/>
              <a:t>AttributeUsage</a:t>
            </a:r>
            <a:r>
              <a:rPr lang="en-US" b="0" dirty="0" smtClean="0"/>
              <a:t> specifies the types of items to which the custom attribute can be applied.</a:t>
            </a:r>
          </a:p>
          <a:p>
            <a:r>
              <a:rPr lang="en-US" b="0" dirty="0" smtClean="0"/>
              <a:t>Syntax for specifying this attribute is as follows:</a:t>
            </a:r>
          </a:p>
          <a:p>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6" name="Rectangle 4"/>
          <p:cNvSpPr>
            <a:spLocks noChangeArrowheads="1"/>
          </p:cNvSpPr>
          <p:nvPr/>
        </p:nvSpPr>
        <p:spPr bwMode="auto">
          <a:xfrm>
            <a:off x="656720" y="3638441"/>
            <a:ext cx="7947728" cy="16953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AttributeUsage</a:t>
            </a:r>
            <a:endParaRPr lang="en-US" sz="2000" dirty="0" smtClean="0">
              <a:solidFill>
                <a:srgbClr val="8CF4F2"/>
              </a:solidFill>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validon</a:t>
            </a:r>
            <a:r>
              <a:rPr lang="en-US" sz="2000" dirty="0" smtClean="0">
                <a:solidFill>
                  <a:srgbClr val="8CF4F2"/>
                </a:solidFill>
                <a:latin typeface="Consolas" pitchFamily="49" charset="0"/>
                <a:cs typeface="Consolas" pitchFamily="49" charset="0"/>
              </a:rPr>
              <a:t>, </a:t>
            </a: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AllowMultiple</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allowmultiple</a:t>
            </a:r>
            <a:r>
              <a:rPr lang="en-US" sz="2000" dirty="0" smtClean="0">
                <a:solidFill>
                  <a:srgbClr val="8CF4F2"/>
                </a:solidFill>
                <a:latin typeface="Consolas" pitchFamily="49" charset="0"/>
                <a:cs typeface="Consolas" pitchFamily="49" charset="0"/>
              </a:rPr>
              <a:t>, </a:t>
            </a: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  Inherited=inherited )]</a:t>
            </a: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validon</a:t>
            </a:r>
            <a:endParaRPr lang="en-US" dirty="0"/>
          </a:p>
        </p:txBody>
      </p:sp>
      <p:sp>
        <p:nvSpPr>
          <p:cNvPr id="3" name="Content Placeholder 2"/>
          <p:cNvSpPr>
            <a:spLocks noGrp="1"/>
          </p:cNvSpPr>
          <p:nvPr>
            <p:ph idx="1"/>
          </p:nvPr>
        </p:nvSpPr>
        <p:spPr/>
        <p:txBody>
          <a:bodyPr/>
          <a:lstStyle/>
          <a:p>
            <a:r>
              <a:rPr lang="en-US" b="0" dirty="0" smtClean="0"/>
              <a:t>The parameter </a:t>
            </a:r>
            <a:r>
              <a:rPr lang="en-US" b="0" dirty="0" err="1" smtClean="0"/>
              <a:t>validon</a:t>
            </a:r>
            <a:r>
              <a:rPr lang="en-US" b="0" dirty="0" smtClean="0"/>
              <a:t> </a:t>
            </a:r>
          </a:p>
          <a:p>
            <a:r>
              <a:rPr lang="en-US" b="0" dirty="0" smtClean="0"/>
              <a:t> specifies the language elements on which the attribute can be placed.</a:t>
            </a:r>
          </a:p>
          <a:p>
            <a:r>
              <a:rPr lang="en-US" b="0" dirty="0" smtClean="0"/>
              <a:t>  It is a combination of the value of an enumerator </a:t>
            </a:r>
            <a:r>
              <a:rPr lang="en-US" b="0" i="1" dirty="0" err="1" smtClean="0"/>
              <a:t>AttributeTargets</a:t>
            </a:r>
            <a:r>
              <a:rPr lang="en-US" b="0" dirty="0" smtClean="0"/>
              <a:t>. </a:t>
            </a:r>
          </a:p>
          <a:p>
            <a:r>
              <a:rPr lang="en-US" b="0" dirty="0" smtClean="0"/>
              <a:t>The default value is </a:t>
            </a:r>
            <a:r>
              <a:rPr lang="en-US" b="0" i="1" dirty="0" err="1" smtClean="0"/>
              <a:t>AttributeTargets.All</a:t>
            </a:r>
            <a:r>
              <a:rPr lang="en-US" b="0" dirty="0" smtClean="0"/>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a:t>
            </a:r>
            <a:r>
              <a:rPr lang="en-US" b="0" i="1" dirty="0" err="1" smtClean="0"/>
              <a:t>allowmultiple</a:t>
            </a:r>
            <a:r>
              <a:rPr lang="en-US" b="0" dirty="0" smtClean="0"/>
              <a:t> </a:t>
            </a:r>
            <a:endParaRPr lang="en-US" dirty="0"/>
          </a:p>
        </p:txBody>
      </p:sp>
      <p:sp>
        <p:nvSpPr>
          <p:cNvPr id="3" name="Content Placeholder 2"/>
          <p:cNvSpPr>
            <a:spLocks noGrp="1"/>
          </p:cNvSpPr>
          <p:nvPr>
            <p:ph idx="1"/>
          </p:nvPr>
        </p:nvSpPr>
        <p:spPr/>
        <p:txBody>
          <a:bodyPr/>
          <a:lstStyle/>
          <a:p>
            <a:r>
              <a:rPr lang="en-US" b="0" dirty="0" smtClean="0"/>
              <a:t>The parameter </a:t>
            </a:r>
            <a:r>
              <a:rPr lang="en-US" b="0" i="1" dirty="0" err="1" smtClean="0"/>
              <a:t>allowmultiple</a:t>
            </a:r>
            <a:r>
              <a:rPr lang="en-US" b="0" dirty="0" smtClean="0"/>
              <a:t> (optional) provides value for </a:t>
            </a:r>
            <a:r>
              <a:rPr lang="en-US" b="0" dirty="0" err="1" smtClean="0"/>
              <a:t>the</a:t>
            </a:r>
            <a:r>
              <a:rPr lang="en-US" b="0" i="1" dirty="0" err="1" smtClean="0"/>
              <a:t>AllowMultiple</a:t>
            </a:r>
            <a:r>
              <a:rPr lang="en-US" b="0" dirty="0" smtClean="0"/>
              <a:t> property of this attribute, </a:t>
            </a:r>
          </a:p>
          <a:p>
            <a:pPr lvl="1"/>
            <a:r>
              <a:rPr lang="en-US" b="0" dirty="0" smtClean="0"/>
              <a:t>a Boolean value.</a:t>
            </a:r>
          </a:p>
          <a:p>
            <a:r>
              <a:rPr lang="en-US" b="0" dirty="0" smtClean="0"/>
              <a:t> If this is true, the attribute is multiuse. The default is false (single-use).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inherited</a:t>
            </a:r>
            <a:endParaRPr lang="en-US" dirty="0"/>
          </a:p>
        </p:txBody>
      </p:sp>
      <p:sp>
        <p:nvSpPr>
          <p:cNvPr id="3" name="Content Placeholder 2"/>
          <p:cNvSpPr>
            <a:spLocks noGrp="1"/>
          </p:cNvSpPr>
          <p:nvPr>
            <p:ph idx="1"/>
          </p:nvPr>
        </p:nvSpPr>
        <p:spPr/>
        <p:txBody>
          <a:bodyPr/>
          <a:lstStyle/>
          <a:p>
            <a:r>
              <a:rPr lang="en-US" b="0" dirty="0" smtClean="0"/>
              <a:t>The parameter inherited (optional) provides value for the </a:t>
            </a:r>
            <a:r>
              <a:rPr lang="en-US" b="0" i="1" dirty="0" smtClean="0"/>
              <a:t>Inherited </a:t>
            </a:r>
            <a:r>
              <a:rPr lang="en-US" b="0" dirty="0" smtClean="0"/>
              <a:t>property of this attribute, </a:t>
            </a:r>
          </a:p>
          <a:p>
            <a:pPr lvl="1"/>
            <a:r>
              <a:rPr lang="en-US" b="0" dirty="0" smtClean="0"/>
              <a:t>a Boolean value.</a:t>
            </a:r>
          </a:p>
          <a:p>
            <a:r>
              <a:rPr lang="en-US" b="0" dirty="0" smtClean="0"/>
              <a:t> If it is true, the attribute is inherited by derived classes. </a:t>
            </a:r>
          </a:p>
          <a:p>
            <a:r>
              <a:rPr lang="en-US" b="0" dirty="0" smtClean="0"/>
              <a:t>The default value is false (not inherited).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Property</a:t>
            </a:r>
            <a:endParaRPr lang="en-US" dirty="0"/>
          </a:p>
        </p:txBody>
      </p:sp>
      <p:sp>
        <p:nvSpPr>
          <p:cNvPr id="3" name="Content Placeholder 2"/>
          <p:cNvSpPr>
            <a:spLocks noGrp="1"/>
          </p:cNvSpPr>
          <p:nvPr>
            <p:ph idx="1"/>
          </p:nvPr>
        </p:nvSpPr>
        <p:spPr/>
        <p:txBody>
          <a:bodyPr/>
          <a:lstStyle/>
          <a:p>
            <a:r>
              <a:rPr lang="en-US" b="0" dirty="0" smtClean="0"/>
              <a:t>A </a:t>
            </a:r>
            <a:r>
              <a:rPr lang="en-US" dirty="0" smtClean="0"/>
              <a:t>property</a:t>
            </a:r>
            <a:r>
              <a:rPr lang="en-US" b="0" dirty="0" smtClean="0"/>
              <a:t> is a member that provides a flexible mechanism to read, write, or compute the value of a private field. </a:t>
            </a:r>
          </a:p>
          <a:p>
            <a:r>
              <a:rPr lang="en-US" b="0" dirty="0" smtClean="0"/>
              <a:t>For example, let us have a class named Student, with private fields for age, name, and code. We cannot directly access these fields from outside the class scope, but we can have properties for accessing these private fields.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Rectangle 4"/>
          <p:cNvSpPr>
            <a:spLocks noChangeArrowheads="1"/>
          </p:cNvSpPr>
          <p:nvPr/>
        </p:nvSpPr>
        <p:spPr bwMode="auto">
          <a:xfrm>
            <a:off x="395536" y="1700808"/>
            <a:ext cx="8208912" cy="23619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endParaRPr lang="en-US" sz="14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dirty="0" smtClean="0">
                <a:solidFill>
                  <a:srgbClr val="8CF4F2"/>
                </a:solidFill>
              </a:rPr>
              <a:t>[</a:t>
            </a:r>
            <a:r>
              <a:rPr lang="en-US" sz="2000" dirty="0" err="1" smtClean="0">
                <a:solidFill>
                  <a:srgbClr val="8CF4F2"/>
                </a:solidFill>
                <a:latin typeface="Consolas" pitchFamily="49" charset="0"/>
                <a:cs typeface="Consolas" pitchFamily="49" charset="0"/>
              </a:rPr>
              <a:t>AttributeUsage</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AttributeTargets.Class</a:t>
            </a:r>
            <a:r>
              <a:rPr lang="en-US" sz="2000" dirty="0" smtClean="0">
                <a:solidFill>
                  <a:srgbClr val="8CF4F2"/>
                </a:solidFill>
                <a:latin typeface="Consolas" pitchFamily="49" charset="0"/>
                <a:cs typeface="Consolas" pitchFamily="49" charset="0"/>
              </a:rPr>
              <a:t> | </a:t>
            </a:r>
            <a:r>
              <a:rPr lang="en-US" sz="2000" dirty="0" err="1" smtClean="0">
                <a:solidFill>
                  <a:srgbClr val="8CF4F2"/>
                </a:solidFill>
                <a:latin typeface="Consolas" pitchFamily="49" charset="0"/>
                <a:cs typeface="Consolas" pitchFamily="49" charset="0"/>
              </a:rPr>
              <a:t>AttributeTargets.Constructor</a:t>
            </a:r>
            <a:r>
              <a:rPr lang="en-US" sz="2000" dirty="0" smtClean="0">
                <a:solidFill>
                  <a:srgbClr val="8CF4F2"/>
                </a:solidFill>
                <a:latin typeface="Consolas" pitchFamily="49" charset="0"/>
                <a:cs typeface="Consolas" pitchFamily="49" charset="0"/>
              </a:rPr>
              <a:t> |</a:t>
            </a:r>
          </a:p>
          <a:p>
            <a:pPr eaLnBrk="0" hangingPunct="0">
              <a:lnSpc>
                <a:spcPts val="2500"/>
              </a:lnSpc>
              <a:buClr>
                <a:schemeClr val="accent5">
                  <a:lumMod val="40000"/>
                  <a:lumOff val="60000"/>
                </a:schemeClr>
              </a:buClr>
              <a:buSzPct val="70000"/>
            </a:pPr>
            <a:r>
              <a:rPr lang="en-US" sz="2000" dirty="0" err="1" smtClean="0">
                <a:solidFill>
                  <a:srgbClr val="8CF4F2"/>
                </a:solidFill>
                <a:latin typeface="Consolas" pitchFamily="49" charset="0"/>
                <a:cs typeface="Consolas" pitchFamily="49" charset="0"/>
              </a:rPr>
              <a:t>AttributeTargets.Field</a:t>
            </a:r>
            <a:r>
              <a:rPr lang="en-US" sz="2000" dirty="0" smtClean="0">
                <a:solidFill>
                  <a:srgbClr val="8CF4F2"/>
                </a:solidFill>
                <a:latin typeface="Consolas" pitchFamily="49" charset="0"/>
                <a:cs typeface="Consolas" pitchFamily="49" charset="0"/>
              </a:rPr>
              <a:t> | </a:t>
            </a:r>
          </a:p>
          <a:p>
            <a:pPr eaLnBrk="0" hangingPunct="0">
              <a:lnSpc>
                <a:spcPts val="2500"/>
              </a:lnSpc>
              <a:buClr>
                <a:schemeClr val="accent5">
                  <a:lumMod val="40000"/>
                  <a:lumOff val="60000"/>
                </a:schemeClr>
              </a:buClr>
              <a:buSzPct val="70000"/>
            </a:pPr>
            <a:r>
              <a:rPr lang="en-US" sz="2000" dirty="0" err="1" smtClean="0">
                <a:solidFill>
                  <a:srgbClr val="8CF4F2"/>
                </a:solidFill>
                <a:latin typeface="Consolas" pitchFamily="49" charset="0"/>
                <a:cs typeface="Consolas" pitchFamily="49" charset="0"/>
              </a:rPr>
              <a:t>AttributeTargets.Method</a:t>
            </a:r>
            <a:r>
              <a:rPr lang="en-US" sz="2000" dirty="0" smtClean="0">
                <a:solidFill>
                  <a:srgbClr val="8CF4F2"/>
                </a:solidFill>
                <a:latin typeface="Consolas" pitchFamily="49" charset="0"/>
                <a:cs typeface="Consolas" pitchFamily="49" charset="0"/>
              </a:rPr>
              <a:t> | </a:t>
            </a:r>
          </a:p>
          <a:p>
            <a:pPr eaLnBrk="0" hangingPunct="0">
              <a:lnSpc>
                <a:spcPts val="2500"/>
              </a:lnSpc>
              <a:buClr>
                <a:schemeClr val="accent5">
                  <a:lumMod val="40000"/>
                  <a:lumOff val="60000"/>
                </a:schemeClr>
              </a:buClr>
              <a:buSzPct val="70000"/>
            </a:pPr>
            <a:r>
              <a:rPr lang="en-US" sz="2000" dirty="0" err="1" smtClean="0">
                <a:solidFill>
                  <a:srgbClr val="8CF4F2"/>
                </a:solidFill>
                <a:latin typeface="Consolas" pitchFamily="49" charset="0"/>
                <a:cs typeface="Consolas" pitchFamily="49" charset="0"/>
              </a:rPr>
              <a:t>AttributeTargets.Property</a:t>
            </a:r>
            <a:r>
              <a:rPr lang="en-US" sz="2000" dirty="0" smtClean="0">
                <a:solidFill>
                  <a:srgbClr val="8CF4F2"/>
                </a:solidFill>
                <a:latin typeface="Consolas" pitchFamily="49" charset="0"/>
                <a:cs typeface="Consolas" pitchFamily="49" charset="0"/>
              </a:rPr>
              <a:t>, </a:t>
            </a:r>
          </a:p>
          <a:p>
            <a:pPr eaLnBrk="0" hangingPunct="0">
              <a:lnSpc>
                <a:spcPts val="2500"/>
              </a:lnSpc>
              <a:buClr>
                <a:schemeClr val="accent5">
                  <a:lumMod val="40000"/>
                  <a:lumOff val="60000"/>
                </a:schemeClr>
              </a:buClr>
              <a:buSzPct val="70000"/>
            </a:pPr>
            <a:r>
              <a:rPr lang="en-US" sz="2000" dirty="0" err="1" smtClean="0">
                <a:solidFill>
                  <a:srgbClr val="8CF4F2"/>
                </a:solidFill>
                <a:latin typeface="Consolas" pitchFamily="49" charset="0"/>
                <a:cs typeface="Consolas" pitchFamily="49" charset="0"/>
              </a:rPr>
              <a:t>AllowMultiple</a:t>
            </a:r>
            <a:r>
              <a:rPr lang="en-US" sz="2000" dirty="0" smtClean="0">
                <a:solidFill>
                  <a:srgbClr val="8CF4F2"/>
                </a:solidFill>
                <a:latin typeface="Consolas" pitchFamily="49" charset="0"/>
                <a:cs typeface="Consolas" pitchFamily="49" charset="0"/>
              </a:rPr>
              <a:t> = true)]</a:t>
            </a: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Obsolete</a:t>
            </a:r>
            <a:endParaRPr lang="en-US" dirty="0"/>
          </a:p>
        </p:txBody>
      </p:sp>
      <p:sp>
        <p:nvSpPr>
          <p:cNvPr id="3" name="Content Placeholder 2"/>
          <p:cNvSpPr>
            <a:spLocks noGrp="1"/>
          </p:cNvSpPr>
          <p:nvPr>
            <p:ph idx="1"/>
          </p:nvPr>
        </p:nvSpPr>
        <p:spPr/>
        <p:txBody>
          <a:bodyPr/>
          <a:lstStyle/>
          <a:p>
            <a:r>
              <a:rPr lang="en-US" b="0" dirty="0" smtClean="0"/>
              <a:t>enables you to inform the compiler to discard a particular target element</a:t>
            </a:r>
          </a:p>
          <a:p>
            <a:endParaRPr lang="en-US" b="0" dirty="0" smtClean="0"/>
          </a:p>
          <a:p>
            <a:endParaRPr lang="en-US" dirty="0" smtClean="0"/>
          </a:p>
          <a:p>
            <a:endParaRPr lang="en-US" dirty="0" smtClean="0"/>
          </a:p>
          <a:p>
            <a:r>
              <a:rPr lang="en-US" b="0" dirty="0" smtClean="0"/>
              <a:t>The parameter </a:t>
            </a:r>
            <a:r>
              <a:rPr lang="en-US" b="0" i="1" dirty="0" smtClean="0"/>
              <a:t>message</a:t>
            </a:r>
            <a:r>
              <a:rPr lang="en-US" b="0" dirty="0" smtClean="0"/>
              <a:t>, is a string describing the reason </a:t>
            </a:r>
          </a:p>
          <a:p>
            <a:r>
              <a:rPr lang="en-US" b="0" dirty="0" smtClean="0"/>
              <a:t>The parameter </a:t>
            </a:r>
            <a:r>
              <a:rPr lang="en-US" b="0" i="1" dirty="0" err="1" smtClean="0"/>
              <a:t>iserror</a:t>
            </a:r>
            <a:r>
              <a:rPr lang="en-US" b="0" dirty="0" smtClean="0"/>
              <a:t>, is a Boolean 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Rectangle 4"/>
          <p:cNvSpPr>
            <a:spLocks noChangeArrowheads="1"/>
          </p:cNvSpPr>
          <p:nvPr/>
        </p:nvSpPr>
        <p:spPr bwMode="auto">
          <a:xfrm>
            <a:off x="395536" y="2795263"/>
            <a:ext cx="8208912" cy="10541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 [Obsolete( message, </a:t>
            </a:r>
            <a:r>
              <a:rPr lang="en-US" sz="2000" dirty="0" err="1" smtClean="0">
                <a:solidFill>
                  <a:srgbClr val="8CF4F2"/>
                </a:solidFill>
                <a:latin typeface="Consolas" pitchFamily="49" charset="0"/>
                <a:cs typeface="Consolas" pitchFamily="49" charset="0"/>
              </a:rPr>
              <a:t>iserror</a:t>
            </a:r>
            <a:r>
              <a:rPr lang="en-US" sz="2000" dirty="0" smtClean="0">
                <a:solidFill>
                  <a:srgbClr val="8CF4F2"/>
                </a:solidFill>
                <a:latin typeface="Consolas" pitchFamily="49" charset="0"/>
                <a:cs typeface="Consolas" pitchFamily="49" charset="0"/>
              </a:rPr>
              <a:t> )]</a:t>
            </a:r>
            <a:r>
              <a:rPr lang="en-US" sz="2000" dirty="0" smtClean="0"/>
              <a:t/>
            </a:r>
            <a:br>
              <a:rPr lang="en-US" sz="2000" dirty="0" smtClean="0"/>
            </a:b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marL="358775" indent="-358775"/>
            <a:r>
              <a:rPr lang="en-US" dirty="0" smtClean="0"/>
              <a:t>Named</a:t>
            </a:r>
          </a:p>
          <a:p>
            <a:pPr marL="706438" lvl="1" indent="-358775"/>
            <a:r>
              <a:rPr lang="en-US" dirty="0" smtClean="0"/>
              <a:t>Optional</a:t>
            </a:r>
          </a:p>
          <a:p>
            <a:pPr marL="358775" indent="-358775"/>
            <a:r>
              <a:rPr lang="en-US" dirty="0" smtClean="0"/>
              <a:t>Positional (essential information)</a:t>
            </a:r>
          </a:p>
          <a:p>
            <a:pPr marL="706438" lvl="1" indent="-358775"/>
            <a:r>
              <a:rPr lang="en-US" dirty="0" smtClean="0"/>
              <a:t>Specific order</a:t>
            </a:r>
          </a:p>
        </p:txBody>
      </p:sp>
      <p:sp>
        <p:nvSpPr>
          <p:cNvPr id="552962" name="Rectangle 2"/>
          <p:cNvSpPr>
            <a:spLocks noGrp="1" noChangeArrowheads="1"/>
          </p:cNvSpPr>
          <p:nvPr>
            <p:ph type="title"/>
          </p:nvPr>
        </p:nvSpPr>
        <p:spPr/>
        <p:txBody>
          <a:bodyPr/>
          <a:lstStyle/>
          <a:p>
            <a:r>
              <a:rPr lang="en-US" dirty="0" smtClean="0"/>
              <a:t>Types of Parameter</a:t>
            </a:r>
            <a:endParaRPr lang="bg-BG"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sp>
        <p:nvSpPr>
          <p:cNvPr id="6" name="Rectangle 5"/>
          <p:cNvSpPr>
            <a:spLocks noChangeArrowheads="1"/>
          </p:cNvSpPr>
          <p:nvPr/>
        </p:nvSpPr>
        <p:spPr bwMode="auto">
          <a:xfrm>
            <a:off x="467544" y="4293096"/>
            <a:ext cx="8208912" cy="13747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endParaRPr lang="en-US" sz="2000" dirty="0" smtClean="0">
              <a:solidFill>
                <a:srgbClr val="8CF4F2"/>
              </a:solidFill>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000" dirty="0" smtClean="0">
                <a:solidFill>
                  <a:srgbClr val="8CF4F2"/>
                </a:solidFill>
                <a:latin typeface="Consolas" pitchFamily="49" charset="0"/>
                <a:cs typeface="Consolas" pitchFamily="49" charset="0"/>
              </a:rPr>
              <a:t>[attribute(</a:t>
            </a:r>
            <a:r>
              <a:rPr lang="en-US" sz="2000" dirty="0" err="1" smtClean="0">
                <a:solidFill>
                  <a:srgbClr val="8CF4F2"/>
                </a:solidFill>
                <a:latin typeface="Consolas" pitchFamily="49" charset="0"/>
                <a:cs typeface="Consolas" pitchFamily="49" charset="0"/>
              </a:rPr>
              <a:t>positional_parameters</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name_parameter</a:t>
            </a:r>
            <a:r>
              <a:rPr lang="en-US" sz="2000" dirty="0" smtClean="0">
                <a:solidFill>
                  <a:srgbClr val="8CF4F2"/>
                </a:solidFill>
                <a:latin typeface="Consolas" pitchFamily="49" charset="0"/>
                <a:cs typeface="Consolas" pitchFamily="49" charset="0"/>
              </a:rPr>
              <a:t> = value, ...)] element</a:t>
            </a:r>
          </a:p>
          <a:p>
            <a:pPr eaLnBrk="0" hangingPunct="0">
              <a:lnSpc>
                <a:spcPts val="2500"/>
              </a:lnSpc>
              <a:buClr>
                <a:schemeClr val="accent5">
                  <a:lumMod val="40000"/>
                  <a:lumOff val="60000"/>
                </a:schemeClr>
              </a:buClr>
              <a:buSzPct val="70000"/>
            </a:pPr>
            <a:endParaRPr lang="en-US" sz="2000"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a:lnSpc>
                <a:spcPct val="100000"/>
              </a:lnSpc>
              <a:spcBef>
                <a:spcPts val="0"/>
              </a:spcBef>
              <a:spcAft>
                <a:spcPts val="0"/>
              </a:spcAft>
              <a:buNone/>
            </a:pPr>
            <a:r>
              <a:rPr lang="en-US" sz="2000" dirty="0" smtClean="0">
                <a:latin typeface="Courier New" pitchFamily="49" charset="0"/>
                <a:cs typeface="Courier New" pitchFamily="49" charset="0"/>
              </a:rPr>
              <a:t>using System;</a:t>
            </a:r>
          </a:p>
          <a:p>
            <a:pPr>
              <a:lnSpc>
                <a:spcPct val="100000"/>
              </a:lnSpc>
              <a:spcBef>
                <a:spcPts val="0"/>
              </a:spcBef>
              <a:spcAft>
                <a:spcPts val="0"/>
              </a:spcAft>
              <a:buNone/>
            </a:pPr>
            <a:r>
              <a:rPr lang="en-US" sz="2000" dirty="0" smtClean="0">
                <a:latin typeface="Courier New" pitchFamily="49" charset="0"/>
                <a:cs typeface="Courier New" pitchFamily="49" charset="0"/>
              </a:rPr>
              <a:t>namespace </a:t>
            </a:r>
            <a:r>
              <a:rPr lang="en-US" sz="2000" dirty="0" err="1" smtClean="0">
                <a:latin typeface="Courier New" pitchFamily="49" charset="0"/>
                <a:cs typeface="Courier New" pitchFamily="49" charset="0"/>
              </a:rPr>
              <a:t>AttributeDemo</a:t>
            </a:r>
            <a:endParaRPr lang="en-US" sz="2000" dirty="0" smtClean="0">
              <a:latin typeface="Courier New" pitchFamily="49" charset="0"/>
              <a:cs typeface="Courier New" pitchFamily="49" charset="0"/>
            </a:endParaRPr>
          </a:p>
          <a:p>
            <a:pPr>
              <a:lnSpc>
                <a:spcPct val="100000"/>
              </a:lnSpc>
              <a:spcBef>
                <a:spcPts val="0"/>
              </a:spcBef>
              <a:spcAft>
                <a:spcPts val="0"/>
              </a:spcAft>
              <a:buNone/>
            </a:pP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AttributeUsage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AttributeTargets.Class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class </a:t>
            </a:r>
            <a:r>
              <a:rPr lang="en-US" sz="2000" dirty="0" err="1" smtClean="0">
                <a:latin typeface="Courier New" pitchFamily="49" charset="0"/>
                <a:cs typeface="Courier New" pitchFamily="49" charset="0"/>
              </a:rPr>
              <a:t>ClassInfo</a:t>
            </a:r>
            <a:r>
              <a:rPr lang="en-US" sz="2000" dirty="0" smtClean="0">
                <a:latin typeface="Courier New" pitchFamily="49" charset="0"/>
                <a:cs typeface="Courier New" pitchFamily="49" charset="0"/>
              </a:rPr>
              <a:t> : Attribute</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ver</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desc</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public </a:t>
            </a:r>
            <a:r>
              <a:rPr lang="en-US" sz="2000" dirty="0" err="1" smtClean="0">
                <a:latin typeface="Courier New" pitchFamily="49" charset="0"/>
                <a:cs typeface="Courier New" pitchFamily="49" charset="0"/>
              </a:rPr>
              <a:t>ClassInfo</a:t>
            </a:r>
            <a:r>
              <a:rPr lang="en-US" sz="2000" dirty="0" smtClean="0">
                <a:latin typeface="Courier New" pitchFamily="49" charset="0"/>
                <a:cs typeface="Courier New" pitchFamily="49" charset="0"/>
              </a:rPr>
              <a:t>(string d)</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desc</a:t>
            </a:r>
            <a:r>
              <a:rPr lang="en-US" sz="2000" dirty="0" smtClean="0">
                <a:latin typeface="Courier New" pitchFamily="49" charset="0"/>
                <a:cs typeface="Courier New" pitchFamily="49" charset="0"/>
              </a:rPr>
              <a:t> = d;</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public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Version</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get { return </a:t>
            </a:r>
            <a:r>
              <a:rPr lang="en-US" sz="2000" dirty="0" err="1" smtClean="0">
                <a:latin typeface="Courier New" pitchFamily="49" charset="0"/>
                <a:cs typeface="Courier New" pitchFamily="49" charset="0"/>
              </a:rPr>
              <a:t>ver</a:t>
            </a: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set { </a:t>
            </a:r>
            <a:r>
              <a:rPr lang="en-US" sz="2000" dirty="0" err="1" smtClean="0">
                <a:latin typeface="Courier New" pitchFamily="49" charset="0"/>
                <a:cs typeface="Courier New" pitchFamily="49" charset="0"/>
              </a:rPr>
              <a:t>ver</a:t>
            </a:r>
            <a:r>
              <a:rPr lang="en-US" sz="2000" dirty="0" smtClean="0">
                <a:latin typeface="Courier New" pitchFamily="49" charset="0"/>
                <a:cs typeface="Courier New" pitchFamily="49" charset="0"/>
              </a:rPr>
              <a:t> = value; }</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p>
        </p:txBody>
      </p:sp>
      <p:sp>
        <p:nvSpPr>
          <p:cNvPr id="552962" name="Rectangle 2"/>
          <p:cNvSpPr>
            <a:spLocks noGrp="1" noChangeArrowheads="1"/>
          </p:cNvSpPr>
          <p:nvPr>
            <p:ph type="title"/>
          </p:nvPr>
        </p:nvSpPr>
        <p:spPr/>
        <p:txBody>
          <a:bodyPr/>
          <a:lstStyle/>
          <a:p>
            <a:r>
              <a:rPr lang="en-US" dirty="0" smtClean="0"/>
              <a:t>Code…</a:t>
            </a:r>
            <a:endParaRPr lang="bg-BG"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5" name="Rectangle 5"/>
          <p:cNvSpPr>
            <a:spLocks noGrp="1" noChangeArrowheads="1"/>
          </p:cNvSpPr>
          <p:nvPr>
            <p:ph type="body" idx="1"/>
          </p:nvPr>
        </p:nvSpPr>
        <p:spPr>
          <a:xfrm>
            <a:off x="250825" y="990600"/>
            <a:ext cx="8713788" cy="5462588"/>
          </a:xfrm>
          <a:noFill/>
          <a:ln/>
        </p:spPr>
        <p:txBody>
          <a:bodyPr/>
          <a:lstStyle/>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ClassInfo</a:t>
            </a:r>
            <a:r>
              <a:rPr lang="en-US" sz="2000" dirty="0" smtClean="0">
                <a:latin typeface="Courier New" pitchFamily="49" charset="0"/>
                <a:cs typeface="Courier New" pitchFamily="49" charset="0"/>
              </a:rPr>
              <a:t>("This is demo </a:t>
            </a:r>
            <a:r>
              <a:rPr lang="en-US" sz="2000" dirty="0" err="1" smtClean="0">
                <a:latin typeface="Courier New" pitchFamily="49" charset="0"/>
                <a:cs typeface="Courier New" pitchFamily="49" charset="0"/>
              </a:rPr>
              <a:t>Class",Version</a:t>
            </a:r>
            <a:r>
              <a:rPr lang="en-US" sz="2000" dirty="0" smtClean="0">
                <a:latin typeface="Courier New" pitchFamily="49" charset="0"/>
                <a:cs typeface="Courier New" pitchFamily="49" charset="0"/>
              </a:rPr>
              <a:t>=5)]</a:t>
            </a:r>
          </a:p>
          <a:p>
            <a:pPr>
              <a:lnSpc>
                <a:spcPct val="100000"/>
              </a:lnSpc>
              <a:spcBef>
                <a:spcPts val="0"/>
              </a:spcBef>
              <a:spcAft>
                <a:spcPts val="0"/>
              </a:spcAft>
              <a:buNone/>
            </a:pPr>
            <a:r>
              <a:rPr lang="en-US" sz="2000" dirty="0" smtClean="0">
                <a:latin typeface="Courier New" pitchFamily="49" charset="0"/>
                <a:cs typeface="Courier New" pitchFamily="49" charset="0"/>
              </a:rPr>
              <a:t>    class Student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[Obsolete("</a:t>
            </a:r>
            <a:r>
              <a:rPr lang="en-US" sz="2000" dirty="0" err="1" smtClean="0">
                <a:latin typeface="Courier New" pitchFamily="49" charset="0"/>
                <a:cs typeface="Courier New" pitchFamily="49" charset="0"/>
              </a:rPr>
              <a:t>Dont</a:t>
            </a:r>
            <a:r>
              <a:rPr lang="en-US" sz="2000" dirty="0" smtClean="0">
                <a:latin typeface="Courier New" pitchFamily="49" charset="0"/>
                <a:cs typeface="Courier New" pitchFamily="49" charset="0"/>
              </a:rPr>
              <a:t> use this")]</a:t>
            </a:r>
          </a:p>
          <a:p>
            <a:pPr>
              <a:lnSpc>
                <a:spcPct val="100000"/>
              </a:lnSpc>
              <a:spcBef>
                <a:spcPts val="0"/>
              </a:spcBef>
              <a:spcAft>
                <a:spcPts val="0"/>
              </a:spcAft>
              <a:buNone/>
            </a:pPr>
            <a:r>
              <a:rPr lang="en-US" sz="2000" dirty="0" smtClean="0">
                <a:latin typeface="Courier New" pitchFamily="49" charset="0"/>
                <a:cs typeface="Courier New" pitchFamily="49" charset="0"/>
              </a:rPr>
              <a:t>        public void Result()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("Result");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class Program</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static void Main()</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Student s1 = new Student();</a:t>
            </a:r>
          </a:p>
          <a:p>
            <a:pPr>
              <a:lnSpc>
                <a:spcPct val="100000"/>
              </a:lnSpc>
              <a:spcBef>
                <a:spcPts val="0"/>
              </a:spcBef>
              <a:spcAft>
                <a:spcPts val="0"/>
              </a:spcAft>
              <a:buNone/>
            </a:pPr>
            <a:r>
              <a:rPr lang="en-US" sz="2000" dirty="0" smtClean="0">
                <a:latin typeface="Courier New" pitchFamily="49" charset="0"/>
                <a:cs typeface="Courier New" pitchFamily="49" charset="0"/>
              </a:rPr>
              <a:t>            s1.Result();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Console.ReadLine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a:t>
            </a:r>
          </a:p>
        </p:txBody>
      </p:sp>
      <p:sp>
        <p:nvSpPr>
          <p:cNvPr id="552962" name="Rectangle 2"/>
          <p:cNvSpPr>
            <a:spLocks noGrp="1" noChangeArrowheads="1"/>
          </p:cNvSpPr>
          <p:nvPr>
            <p:ph type="title"/>
          </p:nvPr>
        </p:nvSpPr>
        <p:spPr/>
        <p:txBody>
          <a:bodyPr/>
          <a:lstStyle/>
          <a:p>
            <a:r>
              <a:rPr lang="en-US" dirty="0" smtClean="0"/>
              <a:t>Code…</a:t>
            </a:r>
            <a:endParaRPr lang="bg-BG" dirty="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596" y="2643182"/>
            <a:ext cx="8229600" cy="685800"/>
          </a:xfrm>
        </p:spPr>
        <p:txBody>
          <a:bodyPr/>
          <a:lstStyle/>
          <a:p>
            <a:r>
              <a:rPr lang="en-US" dirty="0" smtClean="0"/>
              <a:t>Reflection API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Reflection API</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r>
              <a:rPr lang="en-US" dirty="0" smtClean="0"/>
              <a:t>Reflection</a:t>
            </a:r>
            <a:r>
              <a:rPr lang="en-US" b="0" dirty="0" smtClean="0"/>
              <a:t> objects are used for obtaining type information at runtime. </a:t>
            </a:r>
          </a:p>
          <a:p>
            <a:r>
              <a:rPr lang="en-US" b="0" dirty="0" smtClean="0"/>
              <a:t>The classes that give access to the metadata of a running program are in the </a:t>
            </a:r>
            <a:r>
              <a:rPr lang="en-US" b="0" dirty="0" err="1" smtClean="0"/>
              <a:t>S</a:t>
            </a:r>
            <a:r>
              <a:rPr lang="en-US" dirty="0" err="1" smtClean="0"/>
              <a:t>ystem.Reflection</a:t>
            </a:r>
            <a:r>
              <a:rPr lang="en-US" b="0" dirty="0" smtClean="0"/>
              <a:t> namespace.</a:t>
            </a:r>
          </a:p>
          <a:p>
            <a:r>
              <a:rPr lang="en-US" b="0" dirty="0" smtClean="0"/>
              <a:t>The </a:t>
            </a:r>
            <a:r>
              <a:rPr lang="en-US" dirty="0" err="1" smtClean="0"/>
              <a:t>System.Reflection</a:t>
            </a:r>
            <a:r>
              <a:rPr lang="en-US" b="0" dirty="0" smtClean="0"/>
              <a:t> namespace contains classes that allow you to obtain information about the application and to dynamically add types, values, and objects to the application.</a:t>
            </a:r>
          </a:p>
          <a:p>
            <a:pPr>
              <a:lnSpc>
                <a:spcPts val="4400"/>
              </a:lnSpc>
            </a:pPr>
            <a:endParaRPr lang="en-US" dirty="0" smtClean="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285852" y="76200"/>
            <a:ext cx="7629548" cy="914400"/>
          </a:xfrm>
        </p:spPr>
        <p:txBody>
          <a:bodyPr/>
          <a:lstStyle/>
          <a:p>
            <a:r>
              <a:rPr lang="en-US" dirty="0" smtClean="0"/>
              <a:t>Reflection Namespace and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err="1" smtClean="0"/>
              <a:t>System.Reflection</a:t>
            </a:r>
            <a:r>
              <a:rPr lang="en-US" dirty="0" smtClean="0"/>
              <a:t> namespace contains following reflection related classes.</a:t>
            </a:r>
          </a:p>
          <a:p>
            <a:pPr lvl="1">
              <a:lnSpc>
                <a:spcPts val="4400"/>
              </a:lnSpc>
            </a:pPr>
            <a:r>
              <a:rPr lang="en-US" dirty="0" smtClean="0"/>
              <a:t>Assembly class</a:t>
            </a:r>
          </a:p>
          <a:p>
            <a:pPr lvl="1">
              <a:lnSpc>
                <a:spcPts val="4400"/>
              </a:lnSpc>
            </a:pPr>
            <a:r>
              <a:rPr lang="en-US" dirty="0" smtClean="0"/>
              <a:t>Module class</a:t>
            </a:r>
          </a:p>
          <a:p>
            <a:pPr lvl="1">
              <a:lnSpc>
                <a:spcPts val="4400"/>
              </a:lnSpc>
            </a:pPr>
            <a:r>
              <a:rPr lang="en-US" dirty="0" err="1" smtClean="0"/>
              <a:t>ConstructorInfo</a:t>
            </a:r>
            <a:r>
              <a:rPr lang="en-US" dirty="0" smtClean="0"/>
              <a:t>, </a:t>
            </a:r>
            <a:r>
              <a:rPr lang="en-US" dirty="0" err="1" smtClean="0"/>
              <a:t>MethodInfo</a:t>
            </a:r>
            <a:r>
              <a:rPr lang="en-US" dirty="0" smtClean="0"/>
              <a:t>, </a:t>
            </a:r>
            <a:r>
              <a:rPr lang="en-US" dirty="0" err="1" smtClean="0"/>
              <a:t>FieldInfo</a:t>
            </a:r>
            <a:r>
              <a:rPr lang="en-US" dirty="0" smtClean="0"/>
              <a:t>, </a:t>
            </a:r>
            <a:r>
              <a:rPr lang="en-US" dirty="0" err="1" smtClean="0"/>
              <a:t>EventInfo</a:t>
            </a:r>
            <a:r>
              <a:rPr lang="en-US" dirty="0" smtClean="0"/>
              <a:t>, </a:t>
            </a:r>
            <a:r>
              <a:rPr lang="en-US" dirty="0" err="1" smtClean="0"/>
              <a:t>PropertyInfo</a:t>
            </a:r>
            <a:r>
              <a:rPr lang="en-US" dirty="0" smtClean="0"/>
              <a:t>, </a:t>
            </a:r>
            <a:r>
              <a:rPr lang="en-US" dirty="0" err="1" smtClean="0"/>
              <a:t>ParameterInfo</a:t>
            </a:r>
            <a:r>
              <a:rPr lang="en-US" dirty="0" smtClean="0"/>
              <a:t> class</a:t>
            </a:r>
          </a:p>
          <a:p>
            <a:pPr>
              <a:lnSpc>
                <a:spcPts val="4400"/>
              </a:lnSpc>
            </a:pPr>
            <a:endParaRPr lang="en-US" dirty="0" smtClean="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Reflection</a:t>
            </a:r>
            <a:endParaRPr lang="en-US" dirty="0"/>
          </a:p>
        </p:txBody>
      </p:sp>
      <p:sp>
        <p:nvSpPr>
          <p:cNvPr id="3" name="Content Placeholder 2"/>
          <p:cNvSpPr>
            <a:spLocks noGrp="1"/>
          </p:cNvSpPr>
          <p:nvPr>
            <p:ph idx="1"/>
          </p:nvPr>
        </p:nvSpPr>
        <p:spPr/>
        <p:txBody>
          <a:bodyPr/>
          <a:lstStyle/>
          <a:p>
            <a:r>
              <a:rPr lang="en-US" b="0" dirty="0" smtClean="0"/>
              <a:t>It allows view attribute information at runtime.</a:t>
            </a:r>
          </a:p>
          <a:p>
            <a:endParaRPr lang="en-US" b="0" dirty="0" smtClean="0"/>
          </a:p>
          <a:p>
            <a:r>
              <a:rPr lang="en-US" b="0" dirty="0" smtClean="0"/>
              <a:t>It allows examining various types in an assembly and instantiate these types.</a:t>
            </a:r>
          </a:p>
          <a:p>
            <a:endParaRPr lang="en-US" b="0" dirty="0" smtClean="0"/>
          </a:p>
          <a:p>
            <a:r>
              <a:rPr lang="en-US" b="0" dirty="0" smtClean="0"/>
              <a:t>It allows late binding to methods and properties</a:t>
            </a:r>
          </a:p>
          <a:p>
            <a:endParaRPr lang="en-US" b="0" dirty="0" smtClean="0"/>
          </a:p>
          <a:p>
            <a:r>
              <a:rPr lang="en-US" b="0" dirty="0" smtClean="0"/>
              <a:t>It allows creating new types at runtime and then performs some tasks using those types.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Reflection is the ability of a managed code to read its own metadata for the purpose of finding assemblies, module and type information at runtime.</a:t>
            </a:r>
          </a:p>
          <a:p>
            <a:r>
              <a:rPr lang="en-US" dirty="0" smtClean="0"/>
              <a:t>By using Reflection in c#, one is able to find out details of an object, method and create objects and invoke methods at runtime.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Property is a member that provides access to an attribute of a class.</a:t>
            </a:r>
          </a:p>
          <a:p>
            <a:endParaRPr lang="en-US" dirty="0" smtClean="0"/>
          </a:p>
          <a:p>
            <a:r>
              <a:rPr lang="en-US" dirty="0" smtClean="0"/>
              <a:t>Unlike fields, properties are not used to declare storage locations.</a:t>
            </a:r>
          </a:p>
          <a:p>
            <a:endParaRPr lang="en-US" dirty="0" smtClean="0"/>
          </a:p>
          <a:p>
            <a:r>
              <a:rPr lang="en-US" dirty="0" smtClean="0"/>
              <a:t>It provides a mechanism for associating actions with the reading and writing of private fields of an object or a class.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285852" y="76200"/>
            <a:ext cx="7629548" cy="914400"/>
          </a:xfrm>
        </p:spPr>
        <p:txBody>
          <a:bodyPr/>
          <a:lstStyle/>
          <a:p>
            <a:r>
              <a:rPr lang="en-US" dirty="0" smtClean="0"/>
              <a:t>Common Methods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err="1" smtClean="0"/>
              <a:t>GetTypes</a:t>
            </a:r>
            <a:r>
              <a:rPr lang="en-US" dirty="0" smtClean="0"/>
              <a:t>()</a:t>
            </a:r>
          </a:p>
          <a:p>
            <a:pPr>
              <a:lnSpc>
                <a:spcPts val="4400"/>
              </a:lnSpc>
            </a:pPr>
            <a:r>
              <a:rPr lang="en-US" dirty="0" err="1" smtClean="0"/>
              <a:t>GetMethods</a:t>
            </a:r>
            <a:r>
              <a:rPr lang="en-US" dirty="0" smtClean="0"/>
              <a:t>()</a:t>
            </a:r>
          </a:p>
          <a:p>
            <a:pPr>
              <a:lnSpc>
                <a:spcPts val="4400"/>
              </a:lnSpc>
            </a:pPr>
            <a:r>
              <a:rPr lang="en-US" dirty="0" err="1" smtClean="0"/>
              <a:t>GetConstructors</a:t>
            </a:r>
            <a:r>
              <a:rPr lang="en-US" dirty="0" smtClean="0"/>
              <a:t>()</a:t>
            </a:r>
          </a:p>
          <a:p>
            <a:pPr>
              <a:lnSpc>
                <a:spcPts val="4400"/>
              </a:lnSpc>
            </a:pPr>
            <a:r>
              <a:rPr lang="en-US" dirty="0" err="1" smtClean="0"/>
              <a:t>GetProperties</a:t>
            </a:r>
            <a:r>
              <a:rPr lang="en-US" dirty="0" smtClean="0"/>
              <a:t>()</a:t>
            </a:r>
          </a:p>
          <a:p>
            <a:pPr>
              <a:lnSpc>
                <a:spcPts val="4400"/>
              </a:lnSpc>
            </a:pPr>
            <a:r>
              <a:rPr lang="en-US" dirty="0" err="1" smtClean="0"/>
              <a:t>GetEvents</a:t>
            </a:r>
            <a:r>
              <a:rPr lang="en-US" dirty="0" smtClean="0"/>
              <a:t>()</a:t>
            </a:r>
          </a:p>
          <a:p>
            <a:pPr>
              <a:lnSpc>
                <a:spcPts val="4400"/>
              </a:lnSpc>
            </a:pPr>
            <a:r>
              <a:rPr lang="en-US" dirty="0" err="1" smtClean="0"/>
              <a:t>GetInterfaces</a:t>
            </a:r>
            <a:r>
              <a:rPr lang="en-US" dirty="0" smtClean="0"/>
              <a:t>()</a:t>
            </a:r>
          </a:p>
          <a:p>
            <a:pPr>
              <a:lnSpc>
                <a:spcPts val="4400"/>
              </a:lnSpc>
            </a:pPr>
            <a:endParaRPr lang="en-US" dirty="0" smtClean="0"/>
          </a:p>
          <a:p>
            <a:pPr>
              <a:lnSpc>
                <a:spcPts val="4400"/>
              </a:lnSpc>
            </a:pPr>
            <a:endParaRPr lang="en-US" dirty="0" smtClean="0"/>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err="1" smtClean="0"/>
              <a:t>GetMethod</a:t>
            </a:r>
            <a:r>
              <a:rPr lang="en-US" b="0" dirty="0" smtClean="0"/>
              <a:t>() returns a reference to a </a:t>
            </a:r>
            <a:r>
              <a:rPr lang="en-US" b="0" dirty="0" err="1" smtClean="0"/>
              <a:t>System.Reflection.MethodInfo</a:t>
            </a:r>
            <a:r>
              <a:rPr lang="en-US" b="0" dirty="0" smtClean="0"/>
              <a:t> object, which contains details of a method. Searches for the public method with the specified name.</a:t>
            </a:r>
          </a:p>
          <a:p>
            <a:r>
              <a:rPr lang="en-US" b="0" dirty="0" err="1" smtClean="0"/>
              <a:t>GetMethods</a:t>
            </a:r>
            <a:r>
              <a:rPr lang="en-US" b="0" dirty="0" smtClean="0"/>
              <a:t>() returns an array of such references. The difference is that </a:t>
            </a:r>
            <a:r>
              <a:rPr lang="en-US" b="0" dirty="0" err="1" smtClean="0"/>
              <a:t>GetMethods</a:t>
            </a:r>
            <a:r>
              <a:rPr lang="en-US" b="0" dirty="0" smtClean="0"/>
              <a:t>() returns details of all the methods, whereas </a:t>
            </a:r>
            <a:r>
              <a:rPr lang="en-US" b="0" dirty="0" err="1" smtClean="0"/>
              <a:t>GetMethod</a:t>
            </a:r>
            <a:r>
              <a:rPr lang="en-US" b="0" dirty="0" smtClean="0"/>
              <a:t>() returns details of just one method with a specified parameter list.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 name="Rectangle 4"/>
          <p:cNvSpPr/>
          <p:nvPr/>
        </p:nvSpPr>
        <p:spPr>
          <a:xfrm>
            <a:off x="2286000" y="2998113"/>
            <a:ext cx="4572000" cy="861774"/>
          </a:xfrm>
          <a:prstGeom prst="rect">
            <a:avLst/>
          </a:prstGeom>
        </p:spPr>
        <p:txBody>
          <a:bodyPr>
            <a:spAutoFit/>
          </a:bodyPr>
          <a:lstStyle/>
          <a:p>
            <a:r>
              <a:rPr lang="en-US" dirty="0" smtClean="0"/>
              <a:t>http://www.codeproject.com/Articles/55710/Reflection-in-NET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57290" y="2428868"/>
            <a:ext cx="6365910" cy="930340"/>
          </a:xfrm>
        </p:spPr>
        <p:txBody>
          <a:bodyPr/>
          <a:lstStyle/>
          <a:p>
            <a:pPr>
              <a:lnSpc>
                <a:spcPct val="100000"/>
              </a:lnSpc>
            </a:pPr>
            <a:r>
              <a:rPr lang="en-US" dirty="0" smtClean="0"/>
              <a:t>Delegates and Events</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Delegates?</a:t>
            </a:r>
            <a:endParaRPr lang="en-US" dirty="0"/>
          </a:p>
        </p:txBody>
      </p:sp>
      <p:sp>
        <p:nvSpPr>
          <p:cNvPr id="3" name="Content Placeholder 2"/>
          <p:cNvSpPr>
            <a:spLocks noGrp="1"/>
          </p:cNvSpPr>
          <p:nvPr>
            <p:ph idx="1"/>
          </p:nvPr>
        </p:nvSpPr>
        <p:spPr/>
        <p:txBody>
          <a:bodyPr/>
          <a:lstStyle/>
          <a:p>
            <a:r>
              <a:rPr lang="en-US" b="0" dirty="0" smtClean="0"/>
              <a:t>C# delegates are similar to pointers to functions, in C or C++. </a:t>
            </a:r>
          </a:p>
          <a:p>
            <a:r>
              <a:rPr lang="en-US" b="0" dirty="0" smtClean="0"/>
              <a:t>A </a:t>
            </a:r>
            <a:r>
              <a:rPr lang="en-US" dirty="0" smtClean="0"/>
              <a:t>delegate</a:t>
            </a:r>
            <a:r>
              <a:rPr lang="en-US" b="0" dirty="0" smtClean="0"/>
              <a:t> is a reference type variable that holds the reference to a method. The reference can be changed at runtime.</a:t>
            </a:r>
          </a:p>
          <a:p>
            <a:r>
              <a:rPr lang="en-US" b="0" dirty="0" smtClean="0"/>
              <a:t>The delegate object can be passed to code which can call the referenced method, without having to know at compile time which method will be invoked.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endParaRPr lang="bg-BG" dirty="0"/>
          </a:p>
        </p:txBody>
      </p:sp>
      <p:sp>
        <p:nvSpPr>
          <p:cNvPr id="460803" name="Rectangle 3"/>
          <p:cNvSpPr>
            <a:spLocks noGrp="1" noChangeArrowheads="1"/>
          </p:cNvSpPr>
          <p:nvPr>
            <p:ph type="body" idx="1"/>
          </p:nvPr>
        </p:nvSpPr>
        <p:spPr>
          <a:xfrm>
            <a:off x="323850" y="1143000"/>
            <a:ext cx="8496300" cy="5486399"/>
          </a:xfrm>
        </p:spPr>
        <p:txBody>
          <a:bodyPr/>
          <a:lstStyle/>
          <a:p>
            <a:pPr>
              <a:lnSpc>
                <a:spcPct val="100000"/>
              </a:lnSpc>
            </a:pPr>
            <a:r>
              <a:rPr lang="en-US" b="0" dirty="0" smtClean="0"/>
              <a:t>Delegates are especially used for implementing events and the call-back methods. All delegates are implicitly derived from the </a:t>
            </a:r>
            <a:r>
              <a:rPr lang="en-US" dirty="0" err="1" smtClean="0"/>
              <a:t>System.Delegate</a:t>
            </a:r>
            <a:r>
              <a:rPr lang="en-US" b="0" dirty="0" smtClean="0"/>
              <a:t> class.</a:t>
            </a:r>
          </a:p>
          <a:p>
            <a:pPr>
              <a:lnSpc>
                <a:spcPct val="100000"/>
              </a:lnSpc>
            </a:pPr>
            <a:r>
              <a:rPr lang="en-US" dirty="0" smtClean="0"/>
              <a:t>A delegate also can be described as a template for a method. Though a delegate specifies the return type and signature., it is implemented by the method.</a:t>
            </a:r>
          </a:p>
          <a:p>
            <a:pPr>
              <a:lnSpc>
                <a:spcPct val="100000"/>
              </a:lnSpc>
            </a:pP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a:t>
            </a:r>
            <a:br>
              <a:rPr lang="en-US" dirty="0" smtClean="0"/>
            </a:br>
            <a:r>
              <a:rPr lang="en-US" dirty="0" smtClean="0"/>
              <a:t>delegate</a:t>
            </a:r>
            <a:endParaRPr lang="en-US" dirty="0"/>
          </a:p>
        </p:txBody>
      </p:sp>
      <p:sp>
        <p:nvSpPr>
          <p:cNvPr id="3" name="Content Placeholder 2"/>
          <p:cNvSpPr>
            <a:spLocks noGrp="1"/>
          </p:cNvSpPr>
          <p:nvPr>
            <p:ph idx="1"/>
          </p:nvPr>
        </p:nvSpPr>
        <p:spPr/>
        <p:txBody>
          <a:bodyPr/>
          <a:lstStyle/>
          <a:p>
            <a:r>
              <a:rPr lang="en-US" b="0" dirty="0" smtClean="0"/>
              <a:t>A delegate can refer to a method, which has the same signature as that of the delegate.</a:t>
            </a:r>
          </a:p>
          <a:p>
            <a:r>
              <a:rPr lang="en-US" b="0" dirty="0" smtClean="0"/>
              <a:t>For example, consider a delegate:</a:t>
            </a:r>
          </a:p>
          <a:p>
            <a:pPr>
              <a:buNone/>
            </a:pPr>
            <a:r>
              <a:rPr lang="en-US" dirty="0" smtClean="0">
                <a:solidFill>
                  <a:schemeClr val="tx1">
                    <a:lumMod val="75000"/>
                  </a:schemeClr>
                </a:solidFill>
              </a:rPr>
              <a:t>   public delegate </a:t>
            </a:r>
            <a:r>
              <a:rPr lang="en-US" dirty="0" err="1" smtClean="0">
                <a:solidFill>
                  <a:schemeClr val="tx1">
                    <a:lumMod val="75000"/>
                  </a:schemeClr>
                </a:solidFill>
              </a:rPr>
              <a:t>int</a:t>
            </a:r>
            <a:r>
              <a:rPr lang="en-US" dirty="0" smtClean="0">
                <a:solidFill>
                  <a:schemeClr val="tx1">
                    <a:lumMod val="75000"/>
                  </a:schemeClr>
                </a:solidFill>
              </a:rPr>
              <a:t> </a:t>
            </a:r>
            <a:r>
              <a:rPr lang="en-US" dirty="0" err="1" smtClean="0">
                <a:solidFill>
                  <a:schemeClr val="tx1">
                    <a:lumMod val="75000"/>
                  </a:schemeClr>
                </a:solidFill>
              </a:rPr>
              <a:t>MyDelegate</a:t>
            </a:r>
            <a:r>
              <a:rPr lang="en-US" dirty="0" smtClean="0">
                <a:solidFill>
                  <a:schemeClr val="tx1">
                    <a:lumMod val="75000"/>
                  </a:schemeClr>
                </a:solidFill>
              </a:rPr>
              <a:t> (string s);</a:t>
            </a:r>
          </a:p>
          <a:p>
            <a:r>
              <a:rPr lang="en-US" b="0" dirty="0" smtClean="0"/>
              <a:t>The preceding delegate can be used to reference any method that has a single </a:t>
            </a:r>
            <a:r>
              <a:rPr lang="en-US" b="0" i="1" dirty="0" smtClean="0"/>
              <a:t>string</a:t>
            </a:r>
            <a:r>
              <a:rPr lang="en-US" b="0" dirty="0" smtClean="0"/>
              <a:t> parameter and returns an </a:t>
            </a:r>
            <a:r>
              <a:rPr lang="en-US" b="0" i="1" dirty="0" err="1" smtClean="0"/>
              <a:t>int</a:t>
            </a:r>
            <a:r>
              <a:rPr lang="en-US" b="0" dirty="0" smtClean="0"/>
              <a:t> type variable.</a:t>
            </a:r>
          </a:p>
          <a:p>
            <a:pPr>
              <a:buNone/>
            </a:pP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lvl="1"/>
            <a:r>
              <a:rPr lang="en-US" dirty="0" smtClean="0">
                <a:solidFill>
                  <a:schemeClr val="tx1">
                    <a:lumMod val="75000"/>
                  </a:schemeClr>
                </a:solidFill>
              </a:rPr>
              <a:t>delegate &lt;return type&gt; &lt;delegate-name&gt; &lt;parameter list&gt;</a:t>
            </a: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Once a delegate type is declared, a delegate object must be created with the </a:t>
            </a:r>
            <a:r>
              <a:rPr lang="en-US" dirty="0" smtClean="0"/>
              <a:t>new </a:t>
            </a:r>
            <a:r>
              <a:rPr lang="en-US" b="0" dirty="0" smtClean="0"/>
              <a:t>keyword and be associated with a particular method.</a:t>
            </a:r>
          </a:p>
          <a:p>
            <a:r>
              <a:rPr lang="en-US" b="0" dirty="0" smtClean="0"/>
              <a:t>For example:</a:t>
            </a:r>
          </a:p>
          <a:p>
            <a:pPr lvl="1">
              <a:buNone/>
            </a:pPr>
            <a:r>
              <a:rPr lang="en-US" dirty="0" smtClean="0"/>
              <a:t>public delegate void </a:t>
            </a:r>
            <a:r>
              <a:rPr lang="en-US" dirty="0" err="1" smtClean="0"/>
              <a:t>printString</a:t>
            </a:r>
            <a:r>
              <a:rPr lang="en-US" dirty="0" smtClean="0"/>
              <a:t>(string s); ... </a:t>
            </a:r>
          </a:p>
          <a:p>
            <a:pPr lvl="1"/>
            <a:endParaRPr lang="en-US" sz="2800" dirty="0" smtClean="0">
              <a:solidFill>
                <a:schemeClr val="tx1">
                  <a:lumMod val="75000"/>
                </a:schemeClr>
              </a:solidFill>
            </a:endParaRPr>
          </a:p>
          <a:p>
            <a:pPr lvl="1">
              <a:buNone/>
            </a:pPr>
            <a:r>
              <a:rPr lang="en-US" sz="2800" dirty="0" err="1" smtClean="0">
                <a:solidFill>
                  <a:schemeClr val="tx1">
                    <a:lumMod val="75000"/>
                  </a:schemeClr>
                </a:solidFill>
              </a:rPr>
              <a:t>printString</a:t>
            </a:r>
            <a:r>
              <a:rPr lang="en-US" sz="2800" dirty="0" smtClean="0">
                <a:solidFill>
                  <a:schemeClr val="tx1">
                    <a:lumMod val="75000"/>
                  </a:schemeClr>
                </a:solidFill>
              </a:rPr>
              <a:t> ps1 = new </a:t>
            </a:r>
            <a:r>
              <a:rPr lang="en-US" sz="2800" dirty="0" err="1" smtClean="0">
                <a:solidFill>
                  <a:schemeClr val="tx1">
                    <a:lumMod val="75000"/>
                  </a:schemeClr>
                </a:solidFill>
              </a:rPr>
              <a:t>printString</a:t>
            </a:r>
            <a:r>
              <a:rPr lang="en-US" sz="2800" dirty="0" smtClean="0">
                <a:solidFill>
                  <a:schemeClr val="tx1">
                    <a:lumMod val="75000"/>
                  </a:schemeClr>
                </a:solidFill>
              </a:rPr>
              <a:t>(</a:t>
            </a:r>
            <a:r>
              <a:rPr lang="en-US" sz="2800" dirty="0" err="1" smtClean="0">
                <a:solidFill>
                  <a:schemeClr val="tx1">
                    <a:lumMod val="75000"/>
                  </a:schemeClr>
                </a:solidFill>
              </a:rPr>
              <a:t>WriteToScreen</a:t>
            </a:r>
            <a:r>
              <a:rPr lang="en-US" sz="2800" dirty="0" smtClean="0">
                <a:solidFill>
                  <a:schemeClr val="tx1">
                    <a:lumMod val="75000"/>
                  </a:schemeClr>
                </a:solidFill>
              </a:rPr>
              <a:t>); </a:t>
            </a: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Accessors</a:t>
            </a:r>
            <a:endParaRPr lang="en-US" dirty="0"/>
          </a:p>
        </p:txBody>
      </p:sp>
      <p:sp>
        <p:nvSpPr>
          <p:cNvPr id="3" name="Content Placeholder 2"/>
          <p:cNvSpPr>
            <a:spLocks noGrp="1"/>
          </p:cNvSpPr>
          <p:nvPr>
            <p:ph idx="1"/>
          </p:nvPr>
        </p:nvSpPr>
        <p:spPr/>
        <p:txBody>
          <a:bodyPr/>
          <a:lstStyle/>
          <a:p>
            <a:r>
              <a:rPr lang="en-US" dirty="0" smtClean="0"/>
              <a:t>Get </a:t>
            </a:r>
            <a:r>
              <a:rPr lang="en-US" dirty="0" err="1" smtClean="0"/>
              <a:t>accessor</a:t>
            </a:r>
            <a:r>
              <a:rPr lang="en-US" dirty="0" smtClean="0"/>
              <a:t> reads and performs computations on the data elements , </a:t>
            </a:r>
          </a:p>
          <a:p>
            <a:r>
              <a:rPr lang="en-US" dirty="0" smtClean="0"/>
              <a:t>whereas the set </a:t>
            </a:r>
            <a:r>
              <a:rPr lang="en-US" dirty="0" err="1" smtClean="0"/>
              <a:t>accessor</a:t>
            </a:r>
            <a:r>
              <a:rPr lang="en-US" dirty="0" smtClean="0"/>
              <a:t> writes the data element.</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Multicasting a Delegate</a:t>
            </a:r>
            <a:endParaRPr lang="en-US" dirty="0"/>
          </a:p>
        </p:txBody>
      </p:sp>
      <p:sp>
        <p:nvSpPr>
          <p:cNvPr id="3" name="Content Placeholder 2"/>
          <p:cNvSpPr>
            <a:spLocks noGrp="1"/>
          </p:cNvSpPr>
          <p:nvPr>
            <p:ph idx="1"/>
          </p:nvPr>
        </p:nvSpPr>
        <p:spPr/>
        <p:txBody>
          <a:bodyPr/>
          <a:lstStyle/>
          <a:p>
            <a:r>
              <a:rPr lang="en-US" b="0" dirty="0" smtClean="0"/>
              <a:t>Delegate objects can be composed using the "+" operator. A composed delegate calls the two delegates it was composed from</a:t>
            </a:r>
          </a:p>
          <a:p>
            <a:r>
              <a:rPr lang="en-US" b="0" dirty="0" smtClean="0"/>
              <a:t>Only delegates of the same type can be composed.</a:t>
            </a:r>
          </a:p>
          <a:p>
            <a:r>
              <a:rPr lang="en-US" b="0" dirty="0" smtClean="0"/>
              <a:t>The "-" operator can be used to remove a component delegate from a composed delegate.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Using this property of delegates you can create an invocation list of methods that will be called when a delegate is invoked.</a:t>
            </a:r>
          </a:p>
          <a:p>
            <a:r>
              <a:rPr lang="en-US" b="0" dirty="0" smtClean="0"/>
              <a:t>This is called </a:t>
            </a:r>
            <a:r>
              <a:rPr lang="en-US" dirty="0" smtClean="0"/>
              <a:t>multicasting</a:t>
            </a:r>
            <a:r>
              <a:rPr lang="en-US" b="0" dirty="0" smtClean="0"/>
              <a:t> of a delegate.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a:p>
        </p:txBody>
      </p:sp>
      <p:sp>
        <p:nvSpPr>
          <p:cNvPr id="482307" name="Rectangle 3"/>
          <p:cNvSpPr>
            <a:spLocks noGrp="1" noChangeArrowheads="1"/>
          </p:cNvSpPr>
          <p:nvPr>
            <p:ph type="body"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a:t>
            </a:r>
            <a:r>
              <a:rPr lang="en-US" sz="3000" dirty="0" smtClean="0">
                <a:solidFill>
                  <a:schemeClr val="accent5">
                    <a:lumMod val="20000"/>
                    <a:lumOff val="80000"/>
                  </a:schemeClr>
                </a:solidFill>
              </a:rPr>
              <a:t>receiver</a:t>
            </a:r>
          </a:p>
          <a:p>
            <a:pPr>
              <a:lnSpc>
                <a:spcPct val="100000"/>
              </a:lnSpc>
            </a:pPr>
            <a:r>
              <a:rPr lang="en-US" sz="3000" dirty="0" smtClean="0"/>
              <a:t>In order to be able to receive an event the event receivers must first</a:t>
            </a:r>
            <a:r>
              <a:rPr lang="bg-BG" sz="3000" dirty="0" smtClean="0"/>
              <a:t> </a:t>
            </a:r>
            <a:r>
              <a:rPr lang="en-US" sz="3000" dirty="0" smtClean="0"/>
              <a:t>"</a:t>
            </a:r>
            <a:r>
              <a:rPr lang="en-US" sz="3000" dirty="0" smtClean="0">
                <a:solidFill>
                  <a:schemeClr val="accent5">
                    <a:lumMod val="20000"/>
                    <a:lumOff val="80000"/>
                  </a:schemeClr>
                </a:solidFill>
              </a:rPr>
              <a:t>subscribe for the event</a:t>
            </a:r>
            <a:r>
              <a:rPr lang="en-US" sz="3000" dirty="0" smtClean="0"/>
              <a:t>"</a:t>
            </a:r>
            <a:endParaRPr lang="bg-BG" sz="300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a:t> </a:t>
            </a:r>
            <a:r>
              <a:rPr lang="en-US" dirty="0"/>
              <a:t>.NET</a:t>
            </a:r>
            <a:endParaRPr lang="bg-BG"/>
          </a:p>
        </p:txBody>
      </p:sp>
      <p:sp>
        <p:nvSpPr>
          <p:cNvPr id="484355" name="Rectangle 3"/>
          <p:cNvSpPr>
            <a:spLocks noGrp="1" noChangeArrowheads="1"/>
          </p:cNvSpPr>
          <p:nvPr>
            <p:ph type="body"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a:t> </a:t>
            </a:r>
            <a:r>
              <a:rPr lang="en-US" dirty="0"/>
              <a:t>.NET (2)</a:t>
            </a:r>
            <a:endParaRPr lang="bg-BG"/>
          </a:p>
        </p:txBody>
      </p:sp>
      <p:sp>
        <p:nvSpPr>
          <p:cNvPr id="577539" name="Rectangle 3"/>
          <p:cNvSpPr>
            <a:spLocks noGrp="1" noChangeArrowheads="1"/>
          </p:cNvSpPr>
          <p:nvPr>
            <p:ph type="body"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type="body"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a:t>
            </a:r>
            <a:r>
              <a:rPr lang="en-US" dirty="0" smtClean="0"/>
              <a:t>delegate</a:t>
            </a:r>
            <a:endParaRPr lang="bg-BG" dirty="0"/>
          </a:p>
          <a:p>
            <a:pPr>
              <a:lnSpc>
                <a:spcPct val="90000"/>
              </a:lnSpc>
            </a:pPr>
            <a:r>
              <a:rPr lang="en-US" dirty="0"/>
              <a:t>Calling of an event can only be done</a:t>
            </a:r>
            <a:r>
              <a:rPr lang="bg-BG" dirty="0"/>
              <a:t> </a:t>
            </a:r>
            <a:r>
              <a:rPr lang="en-US" dirty="0"/>
              <a:t>in the class it is defined </a:t>
            </a:r>
            <a:r>
              <a:rPr lang="en-US" dirty="0" smtClean="0"/>
              <a:t>in</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type="body"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596" y="2643182"/>
            <a:ext cx="8229600" cy="685800"/>
          </a:xfrm>
        </p:spPr>
        <p:txBody>
          <a:bodyPr/>
          <a:lstStyle/>
          <a:p>
            <a:r>
              <a:rPr lang="en-US" dirty="0" smtClean="0"/>
              <a:t>Unsafe Code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accessor</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Rectangle 4"/>
          <p:cNvSpPr>
            <a:spLocks noChangeArrowheads="1"/>
          </p:cNvSpPr>
          <p:nvPr/>
        </p:nvSpPr>
        <p:spPr bwMode="auto">
          <a:xfrm>
            <a:off x="323528" y="2060848"/>
            <a:ext cx="7561263" cy="33239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bookname;</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bookname;</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Unsafe Code</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Use </a:t>
            </a:r>
            <a:r>
              <a:rPr lang="en-US" i="1" dirty="0" smtClean="0"/>
              <a:t>unsafe</a:t>
            </a:r>
            <a:r>
              <a:rPr lang="en-US" dirty="0" smtClean="0"/>
              <a:t> keyword to specify unsafe code block</a:t>
            </a:r>
          </a:p>
          <a:p>
            <a:pPr>
              <a:lnSpc>
                <a:spcPts val="4400"/>
              </a:lnSpc>
              <a:buNone/>
            </a:pPr>
            <a:endParaRPr lang="en-US" dirty="0" smtClean="0"/>
          </a:p>
          <a:p>
            <a:pPr>
              <a:lnSpc>
                <a:spcPts val="4400"/>
              </a:lnSpc>
            </a:pPr>
            <a:endParaRPr lang="en-US" dirty="0" smtClean="0"/>
          </a:p>
          <a:p>
            <a:pPr>
              <a:lnSpc>
                <a:spcPts val="4400"/>
              </a:lnSpc>
            </a:pPr>
            <a:endParaRPr lang="en-US" dirty="0" smtClean="0"/>
          </a:p>
          <a:p>
            <a:pPr>
              <a:lnSpc>
                <a:spcPts val="4400"/>
              </a:lnSpc>
            </a:pPr>
            <a:r>
              <a:rPr lang="en-US" dirty="0" smtClean="0"/>
              <a:t>Use </a:t>
            </a:r>
            <a:r>
              <a:rPr lang="en-US" i="1" dirty="0" smtClean="0"/>
              <a:t>unsafe</a:t>
            </a:r>
            <a:r>
              <a:rPr lang="en-US" dirty="0" smtClean="0"/>
              <a:t> keyword at the time of compilation</a:t>
            </a:r>
          </a:p>
          <a:p>
            <a:pPr lvl="1">
              <a:lnSpc>
                <a:spcPts val="4400"/>
              </a:lnSpc>
            </a:pPr>
            <a:r>
              <a:rPr lang="en-US" dirty="0" err="1" smtClean="0"/>
              <a:t>csc</a:t>
            </a:r>
            <a:r>
              <a:rPr lang="en-US" dirty="0" smtClean="0"/>
              <a:t> </a:t>
            </a:r>
            <a:r>
              <a:rPr lang="en-US" dirty="0" err="1" smtClean="0"/>
              <a:t>file.cs</a:t>
            </a:r>
            <a:r>
              <a:rPr lang="en-US" dirty="0" smtClean="0"/>
              <a:t> unsafe</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
        <p:nvSpPr>
          <p:cNvPr id="6" name="Rectangle 5"/>
          <p:cNvSpPr>
            <a:spLocks noChangeArrowheads="1"/>
          </p:cNvSpPr>
          <p:nvPr/>
        </p:nvSpPr>
        <p:spPr bwMode="auto">
          <a:xfrm>
            <a:off x="755650" y="235743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unsafe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i;</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*p;</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 = &amp;i;</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285852" y="76200"/>
            <a:ext cx="7629548" cy="914400"/>
          </a:xfrm>
        </p:spPr>
        <p:txBody>
          <a:bodyPr/>
          <a:lstStyle/>
          <a:p>
            <a:r>
              <a:rPr lang="en-US" dirty="0" smtClean="0"/>
              <a:t>Code…</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ct val="100000"/>
              </a:lnSpc>
              <a:spcBef>
                <a:spcPts val="0"/>
              </a:spcBef>
              <a:spcAft>
                <a:spcPts val="0"/>
              </a:spcAft>
              <a:buNone/>
            </a:pPr>
            <a:r>
              <a:rPr lang="en-US" sz="2000" dirty="0" smtClean="0">
                <a:latin typeface="Courier New" pitchFamily="49" charset="0"/>
                <a:cs typeface="Courier New" pitchFamily="49" charset="0"/>
              </a:rPr>
              <a:t>Assembly a = </a:t>
            </a:r>
            <a:r>
              <a:rPr lang="en-US" sz="2000" dirty="0" err="1" smtClean="0">
                <a:latin typeface="Courier New" pitchFamily="49" charset="0"/>
                <a:cs typeface="Courier New" pitchFamily="49" charset="0"/>
              </a:rPr>
              <a:t>Assembly.LoadFrom</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Assembly_Path</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Type[] types = </a:t>
            </a:r>
            <a:r>
              <a:rPr lang="en-US" sz="2000" dirty="0" err="1" smtClean="0">
                <a:latin typeface="Courier New" pitchFamily="49" charset="0"/>
                <a:cs typeface="Courier New" pitchFamily="49" charset="0"/>
              </a:rPr>
              <a:t>a.GetTypes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(Type t in types)</a:t>
            </a:r>
          </a:p>
          <a:p>
            <a:pPr>
              <a:lnSpc>
                <a:spcPct val="100000"/>
              </a:lnSpc>
              <a:spcBef>
                <a:spcPts val="0"/>
              </a:spcBef>
              <a:spcAft>
                <a:spcPts val="0"/>
              </a:spcAft>
              <a:buNone/>
            </a:pP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t.Name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MethodInfo</a:t>
            </a:r>
            <a:r>
              <a:rPr lang="en-US" sz="2000" dirty="0" smtClean="0">
                <a:latin typeface="Courier New" pitchFamily="49" charset="0"/>
                <a:cs typeface="Courier New" pitchFamily="49" charset="0"/>
              </a:rPr>
              <a:t>[] mi = </a:t>
            </a:r>
            <a:r>
              <a:rPr lang="en-US" sz="2000" dirty="0" err="1" smtClean="0">
                <a:latin typeface="Courier New" pitchFamily="49" charset="0"/>
                <a:cs typeface="Courier New" pitchFamily="49" charset="0"/>
              </a:rPr>
              <a:t>t.GetMethods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MethodInfo</a:t>
            </a:r>
            <a:r>
              <a:rPr lang="en-US" sz="2000" dirty="0" smtClean="0">
                <a:latin typeface="Courier New" pitchFamily="49" charset="0"/>
                <a:cs typeface="Courier New" pitchFamily="49" charset="0"/>
              </a:rPr>
              <a:t> m in mi)</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 {0}",</a:t>
            </a:r>
            <a:r>
              <a:rPr lang="en-US" sz="2000" dirty="0" err="1" smtClean="0">
                <a:latin typeface="Courier New" pitchFamily="49" charset="0"/>
                <a:cs typeface="Courier New" pitchFamily="49" charset="0"/>
              </a:rPr>
              <a:t>m.Name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ParameterInfo</a:t>
            </a:r>
            <a:r>
              <a:rPr lang="en-US" sz="2000" dirty="0" smtClean="0">
                <a:latin typeface="Courier New" pitchFamily="49" charset="0"/>
                <a:cs typeface="Courier New" pitchFamily="49" charset="0"/>
              </a:rPr>
              <a:t>[] pi = </a:t>
            </a:r>
            <a:r>
              <a:rPr lang="en-US" sz="2000" dirty="0" err="1" smtClean="0">
                <a:latin typeface="Courier New" pitchFamily="49" charset="0"/>
                <a:cs typeface="Courier New" pitchFamily="49" charset="0"/>
              </a:rPr>
              <a:t>m.GetParameters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ParameterInfo</a:t>
            </a:r>
            <a:r>
              <a:rPr lang="en-US" sz="2000" dirty="0" smtClean="0">
                <a:latin typeface="Courier New" pitchFamily="49" charset="0"/>
                <a:cs typeface="Courier New" pitchFamily="49" charset="0"/>
              </a:rPr>
              <a:t> p in pi)</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 {0}", </a:t>
            </a:r>
            <a:r>
              <a:rPr lang="en-US" sz="2000" dirty="0" err="1" smtClean="0">
                <a:latin typeface="Courier New" pitchFamily="49" charset="0"/>
                <a:cs typeface="Courier New" pitchFamily="49" charset="0"/>
              </a:rPr>
              <a:t>p.ParameterType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exceptions?	</a:t>
            </a:r>
            <a:endParaRPr lang="en-US" dirty="0"/>
          </a:p>
        </p:txBody>
      </p:sp>
      <p:sp>
        <p:nvSpPr>
          <p:cNvPr id="3" name="Subtitle 2"/>
          <p:cNvSpPr>
            <a:spLocks noGrp="1"/>
          </p:cNvSpPr>
          <p:nvPr>
            <p:ph type="subTitle" idx="1"/>
          </p:nvPr>
        </p:nvSpPr>
        <p:spPr/>
        <p:txBody>
          <a:bodyPr/>
          <a:lstStyle/>
          <a:p>
            <a:r>
              <a:rPr lang="en-US" dirty="0" smtClean="0"/>
              <a:t>An error at runtime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Exception is a runtime error arises because of some abnormal conditions</a:t>
            </a:r>
          </a:p>
          <a:p>
            <a:r>
              <a:rPr lang="en-US" dirty="0" smtClean="0"/>
              <a:t>Such as – </a:t>
            </a:r>
          </a:p>
          <a:p>
            <a:pPr lvl="1"/>
            <a:r>
              <a:rPr lang="en-US" dirty="0" smtClean="0"/>
              <a:t>division of a number by Zero</a:t>
            </a:r>
          </a:p>
          <a:p>
            <a:pPr lvl="1"/>
            <a:r>
              <a:rPr lang="en-US" dirty="0" smtClean="0"/>
              <a:t>Passing a string to a variable that holds an integer value</a:t>
            </a:r>
          </a:p>
          <a:p>
            <a:pPr lvl="1"/>
            <a:r>
              <a:rPr lang="en-US" dirty="0" smtClean="0"/>
              <a:t>Accessing an array by invalid index</a:t>
            </a:r>
          </a:p>
          <a:p>
            <a:pPr lvl="1"/>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errors</a:t>
            </a:r>
            <a:endParaRPr lang="en-US" dirty="0"/>
          </a:p>
        </p:txBody>
      </p:sp>
      <p:sp>
        <p:nvSpPr>
          <p:cNvPr id="3" name="Content Placeholder 2"/>
          <p:cNvSpPr>
            <a:spLocks noGrp="1"/>
          </p:cNvSpPr>
          <p:nvPr>
            <p:ph idx="1"/>
          </p:nvPr>
        </p:nvSpPr>
        <p:spPr/>
        <p:txBody>
          <a:bodyPr/>
          <a:lstStyle/>
          <a:p>
            <a:r>
              <a:rPr lang="en-US" dirty="0" smtClean="0"/>
              <a:t>As compile time errors- occurs during compilation of a program</a:t>
            </a:r>
          </a:p>
          <a:p>
            <a:r>
              <a:rPr lang="en-US" dirty="0" smtClean="0"/>
              <a:t>Can happen due to bad coding and incorrect syntax</a:t>
            </a:r>
          </a:p>
          <a:p>
            <a:r>
              <a:rPr lang="en-US" dirty="0" smtClean="0"/>
              <a:t>Can correct these errors after looking at the error message that compiler generates</a:t>
            </a:r>
          </a:p>
          <a:p>
            <a:r>
              <a:rPr lang="en-US" dirty="0" smtClean="0"/>
              <a:t>On other hand, runtime errors that occur during execution of a progra</a:t>
            </a:r>
            <a:r>
              <a:rPr lang="en-US" dirty="0" smtClean="0"/>
              <a:t>m</a:t>
            </a:r>
          </a:p>
          <a:p>
            <a:pPr lvl="2"/>
            <a:r>
              <a:rPr lang="en-US" dirty="0" smtClean="0"/>
              <a:t>To prevent such types of errors two aspects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Find out those parts of a program which can cause runtime errors</a:t>
            </a:r>
          </a:p>
          <a:p>
            <a:r>
              <a:rPr lang="en-US" dirty="0" smtClean="0"/>
              <a:t>2) How to handle those errors when they occur</a:t>
            </a:r>
          </a:p>
          <a:p>
            <a:pPr>
              <a:buNone/>
            </a:pPr>
            <a:endParaRPr lang="en-US" dirty="0" smtClean="0">
              <a:solidFill>
                <a:srgbClr val="E8FFC8"/>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dot net, every exception is an object of type </a:t>
            </a:r>
            <a:r>
              <a:rPr lang="en-US" dirty="0" err="1" smtClean="0"/>
              <a:t>System.Exception</a:t>
            </a:r>
            <a:r>
              <a:rPr lang="en-US" dirty="0" smtClean="0"/>
              <a:t> or of it’s subclass only</a:t>
            </a:r>
          </a:p>
          <a:p>
            <a:pPr lvl="1"/>
            <a:r>
              <a:rPr lang="en-US" dirty="0" smtClean="0"/>
              <a:t>Why an exception is an object?</a:t>
            </a:r>
          </a:p>
          <a:p>
            <a:pPr lvl="2"/>
            <a:r>
              <a:rPr lang="en-US" dirty="0" smtClean="0"/>
              <a:t>Purpose of exception handing is to resolve the error and let the program to continue from where it had a problem</a:t>
            </a:r>
          </a:p>
          <a:p>
            <a:pPr lvl="2"/>
            <a:r>
              <a:rPr lang="en-US" dirty="0" smtClean="0"/>
              <a:t>This we can do only if we get detailed information about error situation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2575" lvl="2" indent="-282575">
              <a:buClr>
                <a:schemeClr val="accent5">
                  <a:lumMod val="40000"/>
                  <a:lumOff val="60000"/>
                </a:schemeClr>
              </a:buClr>
              <a:buSzPct val="70000"/>
              <a:buFont typeface="Wingdings 2" pitchFamily="18" charset="2"/>
              <a:buChar char=""/>
              <a:tabLst>
                <a:tab pos="282575" algn="l"/>
              </a:tabLst>
            </a:pPr>
            <a:r>
              <a:rPr lang="en-US" dirty="0" smtClean="0"/>
              <a:t>So exception as an object can encapsulate all the data which is required for properly handling an </a:t>
            </a:r>
            <a:r>
              <a:rPr lang="en-US" dirty="0" smtClean="0"/>
              <a:t>exception </a:t>
            </a:r>
            <a:r>
              <a:rPr lang="en-US" dirty="0" smtClean="0"/>
              <a:t>in the catch block</a:t>
            </a:r>
          </a:p>
          <a:p>
            <a:r>
              <a:rPr lang="en-US" sz="2800" dirty="0" smtClean="0"/>
              <a:t>Basically exception handling is done using </a:t>
            </a:r>
            <a:r>
              <a:rPr lang="en-US" sz="2800" dirty="0" smtClean="0">
                <a:solidFill>
                  <a:schemeClr val="tx1">
                    <a:lumMod val="75000"/>
                  </a:schemeClr>
                </a:solidFill>
              </a:rPr>
              <a:t>try</a:t>
            </a:r>
            <a:r>
              <a:rPr lang="en-US" sz="2800" dirty="0" smtClean="0"/>
              <a:t> and </a:t>
            </a:r>
            <a:r>
              <a:rPr lang="en-US" sz="2800" dirty="0" smtClean="0">
                <a:solidFill>
                  <a:schemeClr val="tx1">
                    <a:lumMod val="75000"/>
                  </a:schemeClr>
                </a:solidFill>
              </a:rPr>
              <a:t>catch</a:t>
            </a:r>
            <a:r>
              <a:rPr lang="en-US" sz="2800" dirty="0" smtClean="0"/>
              <a:t> block</a:t>
            </a:r>
          </a:p>
          <a:p>
            <a:pPr>
              <a:buNone/>
            </a:pPr>
            <a:endParaRPr lang="en-US" dirty="0" smtClean="0">
              <a:solidFill>
                <a:schemeClr val="tx1">
                  <a:lumMod val="75000"/>
                </a:schemeClr>
              </a:solidFill>
            </a:endParaRPr>
          </a:p>
          <a:p>
            <a:pPr>
              <a:buNone/>
            </a:pPr>
            <a:endParaRPr lang="en-US" dirty="0" smtClean="0"/>
          </a:p>
          <a:p>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3600" dirty="0" smtClean="0">
                <a:solidFill>
                  <a:srgbClr val="E8FFC8"/>
                </a:solidFill>
              </a:rPr>
              <a:t>Some of the Exception Classes</a:t>
            </a:r>
            <a:endParaRPr lang="en-US" sz="3600" dirty="0" smtClean="0">
              <a:solidFill>
                <a:schemeClr val="tx1">
                  <a:lumMod val="75000"/>
                </a:schemeClr>
              </a:solidFill>
            </a:endParaRPr>
          </a:p>
          <a:p>
            <a:r>
              <a:rPr lang="en-US" dirty="0" err="1" smtClean="0">
                <a:solidFill>
                  <a:schemeClr val="tx1">
                    <a:lumMod val="75000"/>
                  </a:schemeClr>
                </a:solidFill>
              </a:rPr>
              <a:t>DivideByZeroException</a:t>
            </a:r>
            <a:r>
              <a:rPr lang="en-US" dirty="0" smtClean="0">
                <a:solidFill>
                  <a:schemeClr val="tx1">
                    <a:lumMod val="75000"/>
                  </a:schemeClr>
                </a:solidFill>
              </a:rPr>
              <a:t>   </a:t>
            </a:r>
          </a:p>
          <a:p>
            <a:r>
              <a:rPr lang="en-US" dirty="0" err="1" smtClean="0">
                <a:solidFill>
                  <a:schemeClr val="tx1">
                    <a:lumMod val="75000"/>
                  </a:schemeClr>
                </a:solidFill>
              </a:rPr>
              <a:t>FormatException</a:t>
            </a:r>
            <a:endParaRPr lang="en-US" dirty="0" smtClean="0">
              <a:solidFill>
                <a:schemeClr val="tx1">
                  <a:lumMod val="75000"/>
                </a:schemeClr>
              </a:solidFill>
            </a:endParaRPr>
          </a:p>
          <a:p>
            <a:r>
              <a:rPr lang="en-US" dirty="0" err="1" smtClean="0">
                <a:solidFill>
                  <a:schemeClr val="tx1">
                    <a:lumMod val="75000"/>
                  </a:schemeClr>
                </a:solidFill>
              </a:rPr>
              <a:t>IndexOutOfRangeException</a:t>
            </a:r>
            <a:endParaRPr lang="en-US" dirty="0" smtClean="0">
              <a:solidFill>
                <a:schemeClr val="tx1">
                  <a:lumMod val="75000"/>
                </a:schemeClr>
              </a:solidFill>
            </a:endParaRPr>
          </a:p>
          <a:p>
            <a:r>
              <a:rPr lang="en-US" dirty="0" err="1" smtClean="0">
                <a:solidFill>
                  <a:schemeClr val="tx1">
                    <a:lumMod val="75000"/>
                  </a:schemeClr>
                </a:solidFill>
              </a:rPr>
              <a:t>NullReferenceException</a:t>
            </a:r>
            <a:endParaRPr lang="en-US" dirty="0" smtClean="0">
              <a:solidFill>
                <a:schemeClr val="tx1">
                  <a:lumMod val="75000"/>
                </a:schemeClr>
              </a:solidFill>
            </a:endParaRPr>
          </a:p>
          <a:p>
            <a:r>
              <a:rPr lang="en-US" dirty="0" err="1" smtClean="0">
                <a:solidFill>
                  <a:schemeClr val="tx1">
                    <a:lumMod val="75000"/>
                  </a:schemeClr>
                </a:solidFill>
              </a:rPr>
              <a:t>ArithmeticException</a:t>
            </a:r>
            <a:endParaRPr lang="en-US" dirty="0" smtClean="0">
              <a:solidFill>
                <a:schemeClr val="tx1">
                  <a:lumMod val="75000"/>
                </a:schemeClr>
              </a:solidFill>
            </a:endParaRPr>
          </a:p>
          <a:p>
            <a:pPr>
              <a:buNone/>
            </a:pPr>
            <a:endParaRPr lang="en-US" dirty="0" smtClean="0">
              <a:solidFill>
                <a:schemeClr val="tx1">
                  <a:lumMod val="75000"/>
                </a:schemeClr>
              </a:solidFill>
            </a:endParaRPr>
          </a:p>
          <a:p>
            <a:endParaRPr lang="en-US" dirty="0" smtClean="0">
              <a:solidFill>
                <a:schemeClr val="tx1">
                  <a:lumMod val="75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reference a property, except as target of an assignment , the get </a:t>
            </a:r>
            <a:r>
              <a:rPr lang="en-US" dirty="0" err="1" smtClean="0"/>
              <a:t>accessor</a:t>
            </a:r>
            <a:r>
              <a:rPr lang="en-US" dirty="0" smtClean="0"/>
              <a:t> is invoked to read the value of the property.</a:t>
            </a:r>
          </a:p>
          <a:p>
            <a:endParaRPr lang="en-US" dirty="0" smtClean="0"/>
          </a:p>
          <a:p>
            <a:r>
              <a:rPr lang="en-US" dirty="0" smtClean="0"/>
              <a:t>The get </a:t>
            </a:r>
            <a:r>
              <a:rPr lang="en-US" dirty="0" err="1" smtClean="0"/>
              <a:t>accessor</a:t>
            </a:r>
            <a:r>
              <a:rPr lang="en-US" dirty="0" smtClean="0"/>
              <a:t> must terminate with return or throw statement.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try…catch… finally statements</a:t>
            </a:r>
            <a:endParaRPr lang="en-US" dirty="0"/>
          </a:p>
        </p:txBody>
      </p:sp>
      <p:sp>
        <p:nvSpPr>
          <p:cNvPr id="3" name="Content Placeholder 2"/>
          <p:cNvSpPr>
            <a:spLocks noGrp="1"/>
          </p:cNvSpPr>
          <p:nvPr>
            <p:ph idx="1"/>
          </p:nvPr>
        </p:nvSpPr>
        <p:spPr/>
        <p:txBody>
          <a:bodyPr/>
          <a:lstStyle/>
          <a:p>
            <a:r>
              <a:rPr lang="en-US" dirty="0" smtClean="0">
                <a:solidFill>
                  <a:schemeClr val="tx1"/>
                </a:solidFill>
              </a:rPr>
              <a:t>try</a:t>
            </a:r>
            <a:r>
              <a:rPr lang="en-US" dirty="0" smtClean="0"/>
              <a:t> block encloses those statements that can cause exception, </a:t>
            </a:r>
          </a:p>
          <a:p>
            <a:r>
              <a:rPr lang="en-US" dirty="0" smtClean="0"/>
              <a:t>whereas the </a:t>
            </a:r>
            <a:r>
              <a:rPr lang="en-US" dirty="0" smtClean="0">
                <a:solidFill>
                  <a:schemeClr val="tx1"/>
                </a:solidFill>
              </a:rPr>
              <a:t>catch</a:t>
            </a:r>
            <a:r>
              <a:rPr lang="en-US" dirty="0" smtClean="0"/>
              <a:t> block encloses the statements to handle the exception</a:t>
            </a:r>
          </a:p>
          <a:p>
            <a:r>
              <a:rPr lang="en-US" dirty="0" smtClean="0"/>
              <a:t>Multiple catch blocks can exist for a single </a:t>
            </a:r>
            <a:r>
              <a:rPr lang="en-US" dirty="0" smtClean="0">
                <a:solidFill>
                  <a:schemeClr val="tx1"/>
                </a:solidFill>
              </a:rPr>
              <a:t>try</a:t>
            </a:r>
            <a:r>
              <a:rPr lang="en-US" dirty="0" smtClean="0"/>
              <a:t> block</a:t>
            </a:r>
          </a:p>
          <a:p>
            <a:r>
              <a:rPr lang="en-US" dirty="0" smtClean="0"/>
              <a:t>All catch blocks are used to handle different types of exceptions raised inside the try block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71</a:t>
            </a:fld>
            <a:endParaRPr lang="en-US" dirty="0"/>
          </a:p>
        </p:txBody>
      </p:sp>
    </p:spTree>
  </p:cSld>
  <p:clrMapOvr>
    <a:masterClrMapping/>
  </p:clrMapOvr>
  <p:transition>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lstStyle/>
          <a:p>
            <a:r>
              <a:rPr lang="en-US" dirty="0" smtClean="0"/>
              <a:t>The statements enclosed in finally block are always executed, irrespective of the fact that whether n exception is occurs or not.</a:t>
            </a:r>
          </a:p>
          <a:p>
            <a:r>
              <a:rPr lang="en-US" dirty="0" smtClean="0"/>
              <a:t>Only </a:t>
            </a:r>
            <a:r>
              <a:rPr lang="en-US" dirty="0" smtClean="0">
                <a:solidFill>
                  <a:schemeClr val="tx1"/>
                </a:solidFill>
              </a:rPr>
              <a:t>one finally block </a:t>
            </a:r>
            <a:r>
              <a:rPr lang="en-US" dirty="0" smtClean="0"/>
              <a:t>for a try block</a:t>
            </a:r>
          </a:p>
          <a:p>
            <a:endParaRPr lang="en-US" dirty="0" smtClean="0"/>
          </a:p>
          <a:p>
            <a:r>
              <a:rPr lang="en-US" dirty="0" smtClean="0"/>
              <a:t>If any exception occurs in try block, program control transfer to catch and then finally</a:t>
            </a:r>
          </a:p>
          <a:p>
            <a:r>
              <a:rPr lang="en-US" dirty="0" smtClean="0"/>
              <a:t>If no exception occurs inside try block, the program control is transferred to finally block.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73</a:t>
            </a:fld>
            <a:endParaRPr lang="en-US" dirty="0"/>
          </a:p>
        </p:txBody>
      </p:sp>
      <p:pic>
        <p:nvPicPr>
          <p:cNvPr id="83970" name="Picture 2" descr="http://tomateotra.files.wordpress.com/2007/04/explosion-22.jpg"/>
          <p:cNvPicPr>
            <a:picLocks noChangeAspect="1" noChangeArrowheads="1"/>
          </p:cNvPicPr>
          <p:nvPr/>
        </p:nvPicPr>
        <p:blipFill>
          <a:blip r:embed="rId2" cstate="print">
            <a:lum bright="20000" contrast="20000"/>
          </a:blip>
          <a:srcRect/>
          <a:stretch>
            <a:fillRect/>
          </a:stretch>
        </p:blipFill>
        <p:spPr bwMode="auto">
          <a:xfrm>
            <a:off x="7086600" y="9906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a:t>
            </a:r>
            <a:r>
              <a:rPr lang="en-US" sz="2600" dirty="0" smtClean="0"/>
              <a:t>throwing</a:t>
            </a:r>
            <a:endParaRPr lang="ru-RU" sz="26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75</a:t>
            </a:fld>
            <a:endParaRPr lang="en-US" dirty="0"/>
          </a:p>
        </p:txBody>
      </p:sp>
      <p:pic>
        <p:nvPicPr>
          <p:cNvPr id="81922" name="Picture 2" descr="http://alieneyes.files.wordpress.com/2008/04/explosion.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553200" y="1171576"/>
            <a:ext cx="1952624" cy="1800224"/>
          </a:xfrm>
          <a:prstGeom prst="rect">
            <a:avLst/>
          </a:prstGeom>
          <a:noFill/>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78</a:t>
            </a:fld>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79</a:t>
            </a:fld>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err="1" smtClean="0"/>
              <a:t>accessor</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5" name="Rectangle 4"/>
          <p:cNvSpPr>
            <a:spLocks noChangeArrowheads="1"/>
          </p:cNvSpPr>
          <p:nvPr/>
        </p:nvSpPr>
        <p:spPr bwMode="auto">
          <a:xfrm>
            <a:off x="323528" y="2060848"/>
            <a:ext cx="7561263" cy="3990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a:lnSpc>
                <a:spcPts val="4400"/>
              </a:lnSpc>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bookname;</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bookname= value;</a:t>
            </a:r>
          </a:p>
          <a:p>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80</a:t>
            </a:fld>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keyword</a:t>
            </a:r>
            <a:endParaRPr lang="en-US" dirty="0"/>
          </a:p>
        </p:txBody>
      </p:sp>
      <p:sp>
        <p:nvSpPr>
          <p:cNvPr id="3" name="Content Placeholder 2"/>
          <p:cNvSpPr>
            <a:spLocks noGrp="1"/>
          </p:cNvSpPr>
          <p:nvPr>
            <p:ph idx="1"/>
          </p:nvPr>
        </p:nvSpPr>
        <p:spPr/>
        <p:txBody>
          <a:bodyPr/>
          <a:lstStyle/>
          <a:p>
            <a:r>
              <a:rPr lang="en-US" dirty="0" smtClean="0"/>
              <a:t>In C#, it is also possible to throw an exception programmatically.</a:t>
            </a:r>
          </a:p>
          <a:p>
            <a:r>
              <a:rPr lang="en-US" dirty="0" smtClean="0"/>
              <a:t>We can use </a:t>
            </a:r>
            <a:r>
              <a:rPr lang="en-US" dirty="0" smtClean="0">
                <a:solidFill>
                  <a:schemeClr val="tx1"/>
                </a:solidFill>
              </a:rPr>
              <a:t>throw statement </a:t>
            </a:r>
            <a:r>
              <a:rPr lang="en-US" dirty="0" smtClean="0"/>
              <a:t>to throw a </a:t>
            </a:r>
            <a:r>
              <a:rPr lang="en-US" dirty="0" smtClean="0">
                <a:solidFill>
                  <a:schemeClr val="tx1"/>
                </a:solidFill>
              </a:rPr>
              <a:t>user-defined exception.</a:t>
            </a:r>
          </a:p>
          <a:p>
            <a:r>
              <a:rPr lang="en-US" dirty="0" smtClean="0"/>
              <a:t>The throw statement takes only a </a:t>
            </a:r>
            <a:r>
              <a:rPr lang="en-US" dirty="0" smtClean="0">
                <a:solidFill>
                  <a:schemeClr val="tx1"/>
                </a:solidFill>
              </a:rPr>
              <a:t>single argument </a:t>
            </a:r>
            <a:r>
              <a:rPr lang="en-US" dirty="0" smtClean="0"/>
              <a:t>to throw an exception.</a:t>
            </a:r>
          </a:p>
          <a:p>
            <a:r>
              <a:rPr lang="en-US" dirty="0" smtClean="0"/>
              <a:t>When throw statement is encountered , program terminates.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82</a:t>
            </a:fld>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83</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84</a:t>
            </a:fld>
            <a:endParaRPr lang="en-US" dirty="0"/>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50863" y="1066800"/>
            <a:ext cx="8059738"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85</a:t>
            </a:fld>
            <a:endParaRPr lang="en-US" dirty="0"/>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87</a:t>
            </a:fld>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88</a:t>
            </a:fld>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139524" y="5460919"/>
            <a:ext cx="2624669" cy="1092799"/>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89</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set </a:t>
            </a:r>
            <a:r>
              <a:rPr lang="en-US" dirty="0" err="1" smtClean="0"/>
              <a:t>accessor</a:t>
            </a:r>
            <a:r>
              <a:rPr lang="en-US" dirty="0" smtClean="0"/>
              <a:t> is similar to a method that returns void. </a:t>
            </a:r>
          </a:p>
          <a:p>
            <a:endParaRPr lang="en-US" dirty="0" smtClean="0"/>
          </a:p>
          <a:p>
            <a:r>
              <a:rPr lang="en-US" dirty="0" smtClean="0"/>
              <a:t>It uses an implicit parameter called </a:t>
            </a:r>
            <a:r>
              <a:rPr lang="en-US" dirty="0" smtClean="0">
                <a:solidFill>
                  <a:schemeClr val="tx1">
                    <a:lumMod val="75000"/>
                  </a:schemeClr>
                </a:solidFill>
              </a:rPr>
              <a:t>value</a:t>
            </a:r>
            <a:r>
              <a:rPr lang="en-US" dirty="0" smtClean="0"/>
              <a:t>, whose type is the type of property.</a:t>
            </a:r>
          </a:p>
          <a:p>
            <a:endParaRPr lang="en-US" dirty="0" smtClean="0"/>
          </a:p>
          <a:p>
            <a:r>
              <a:rPr lang="en-US" dirty="0" smtClean="0"/>
              <a:t>When you assign a value to the property, set </a:t>
            </a:r>
            <a:r>
              <a:rPr lang="en-US" dirty="0" err="1" smtClean="0"/>
              <a:t>accessor</a:t>
            </a:r>
            <a:r>
              <a:rPr lang="en-US" dirty="0" smtClean="0"/>
              <a:t> is invoked with an argument that provides new value.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90</a:t>
            </a:fld>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91</a:t>
            </a:fld>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92</a:t>
            </a:fld>
            <a:endParaRPr lang="en-US"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93</a:t>
            </a:fld>
            <a:endParaRPr lang="en-US" dirty="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94</a:t>
            </a:fld>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95</a:t>
            </a:fld>
            <a:endParaRPr lang="en-US"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96</a:t>
            </a:fld>
            <a:endParaRPr lang="en-US" dirty="0"/>
          </a:p>
        </p:txBody>
      </p:sp>
      <p:pic>
        <p:nvPicPr>
          <p:cNvPr id="10" name="Picture 2" descr="http://www.eton.ac/images/search-icon.png"/>
          <p:cNvPicPr>
            <a:picLocks noChangeAspect="1" noChangeArrowheads="1"/>
          </p:cNvPicPr>
          <p:nvPr/>
        </p:nvPicPr>
        <p:blipFill>
          <a:blip r:embed="rId2" cstate="print"/>
          <a:srcRect/>
          <a:stretch>
            <a:fillRect/>
          </a:stretch>
        </p:blipFill>
        <p:spPr bwMode="auto">
          <a:xfrm rot="4699740">
            <a:off x="7405336" y="1187566"/>
            <a:ext cx="1329894" cy="1329894"/>
          </a:xfrm>
          <a:prstGeom prst="rect">
            <a:avLst/>
          </a:prstGeom>
          <a:noFill/>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97</a:t>
            </a:fld>
            <a:endParaRPr 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6858000" y="2895600"/>
            <a:ext cx="1744120" cy="156545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98</a:t>
            </a:fld>
            <a:endParaRPr lang="en-US"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14326</TotalTime>
  <Words>5815</Words>
  <Application>Microsoft Office PowerPoint</Application>
  <PresentationFormat>On-screen Show (4:3)</PresentationFormat>
  <Paragraphs>1261</Paragraphs>
  <Slides>112</Slides>
  <Notes>36</Notes>
  <HiddenSlides>4</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Telerik Master Template</vt:lpstr>
      <vt:lpstr>C# Language</vt:lpstr>
      <vt:lpstr>Table of Contents</vt:lpstr>
      <vt:lpstr>Definition of Property</vt:lpstr>
      <vt:lpstr>Properties</vt:lpstr>
      <vt:lpstr>Accessors</vt:lpstr>
      <vt:lpstr>‘get’ accessor</vt:lpstr>
      <vt:lpstr>Slide 7</vt:lpstr>
      <vt:lpstr>‘set’ accessor</vt:lpstr>
      <vt:lpstr>Slide 9</vt:lpstr>
      <vt:lpstr>Read Only and Write Only</vt:lpstr>
      <vt:lpstr>Access Modifier of Properties</vt:lpstr>
      <vt:lpstr>Slide 12</vt:lpstr>
      <vt:lpstr>Specifying properties in an interface</vt:lpstr>
      <vt:lpstr>Slide 14</vt:lpstr>
      <vt:lpstr>Indexer</vt:lpstr>
      <vt:lpstr>What is Indexer?</vt:lpstr>
      <vt:lpstr>Indexer and properties</vt:lpstr>
      <vt:lpstr>Slide 18</vt:lpstr>
      <vt:lpstr>indexer declaration</vt:lpstr>
      <vt:lpstr>Slide 20</vt:lpstr>
      <vt:lpstr>Slide 21</vt:lpstr>
      <vt:lpstr>Attributes</vt:lpstr>
      <vt:lpstr>What Are Attributes?</vt:lpstr>
      <vt:lpstr>Attributes Applying – Example</vt:lpstr>
      <vt:lpstr>Types of Attributes</vt:lpstr>
      <vt:lpstr>AttributeUsage</vt:lpstr>
      <vt:lpstr>validon</vt:lpstr>
      <vt:lpstr> allowmultiple </vt:lpstr>
      <vt:lpstr>inherited</vt:lpstr>
      <vt:lpstr>Example</vt:lpstr>
      <vt:lpstr>Obsolete</vt:lpstr>
      <vt:lpstr>Types of Parameter</vt:lpstr>
      <vt:lpstr>Code…</vt:lpstr>
      <vt:lpstr>Code…</vt:lpstr>
      <vt:lpstr>Reflection API</vt:lpstr>
      <vt:lpstr>Reflection API</vt:lpstr>
      <vt:lpstr>Reflection Namespace and Class</vt:lpstr>
      <vt:lpstr>Application of Reflection</vt:lpstr>
      <vt:lpstr>Slide 39</vt:lpstr>
      <vt:lpstr>Common Methods</vt:lpstr>
      <vt:lpstr>Slide 41</vt:lpstr>
      <vt:lpstr>Slide 42</vt:lpstr>
      <vt:lpstr>Delegates and Events</vt:lpstr>
      <vt:lpstr>What are Delegates?</vt:lpstr>
      <vt:lpstr>Slide 45</vt:lpstr>
      <vt:lpstr>Declaring a  delegate</vt:lpstr>
      <vt:lpstr>syntax</vt:lpstr>
      <vt:lpstr>Slide 48</vt:lpstr>
      <vt:lpstr>Delegates – Example</vt:lpstr>
      <vt:lpstr>Using Delegates: Standard Way</vt:lpstr>
      <vt:lpstr>Multicasting a Delegate</vt:lpstr>
      <vt:lpstr>Slide 52</vt:lpstr>
      <vt:lpstr>Events</vt:lpstr>
      <vt:lpstr>Events in .NET</vt:lpstr>
      <vt:lpstr>Events in .NET (2)</vt:lpstr>
      <vt:lpstr>Events vs. Delegates</vt:lpstr>
      <vt:lpstr>System.EventHandler Delegate</vt:lpstr>
      <vt:lpstr>EventHandler – Example</vt:lpstr>
      <vt:lpstr>Unsafe Code</vt:lpstr>
      <vt:lpstr>Unsafe Code</vt:lpstr>
      <vt:lpstr>Code…</vt:lpstr>
      <vt:lpstr>Exceptions Handling</vt:lpstr>
      <vt:lpstr>What are exceptions? </vt:lpstr>
      <vt:lpstr>RunTime Errors</vt:lpstr>
      <vt:lpstr>Compile time errors</vt:lpstr>
      <vt:lpstr>Slide 66</vt:lpstr>
      <vt:lpstr>Slide 67</vt:lpstr>
      <vt:lpstr>Slide 68</vt:lpstr>
      <vt:lpstr>Slide 69</vt:lpstr>
      <vt:lpstr>The try…catch… finally statements</vt:lpstr>
      <vt:lpstr>Handling Exceptions</vt:lpstr>
      <vt:lpstr>Finally block</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Throw keyword</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 Language</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Vrunda</cp:lastModifiedBy>
  <cp:revision>366</cp:revision>
  <dcterms:created xsi:type="dcterms:W3CDTF">2007-12-08T16:03:35Z</dcterms:created>
  <dcterms:modified xsi:type="dcterms:W3CDTF">2016-03-16T12:15:29Z</dcterms:modified>
</cp:coreProperties>
</file>