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9" r:id="rId8"/>
    <p:sldId id="270" r:id="rId9"/>
    <p:sldId id="262" r:id="rId10"/>
    <p:sldId id="263" r:id="rId11"/>
    <p:sldId id="264" r:id="rId12"/>
    <p:sldId id="265" r:id="rId13"/>
    <p:sldId id="271" r:id="rId14"/>
    <p:sldId id="266" r:id="rId15"/>
    <p:sldId id="272" r:id="rId16"/>
    <p:sldId id="273" r:id="rId17"/>
    <p:sldId id="274" r:id="rId18"/>
    <p:sldId id="275" r:id="rId19"/>
    <p:sldId id="276" r:id="rId20"/>
    <p:sldId id="277" r:id="rId21"/>
    <p:sldId id="278" r:id="rId22"/>
    <p:sldId id="279" r:id="rId23"/>
    <p:sldId id="280" r:id="rId24"/>
  </p:sldIdLst>
  <p:sldSz cx="24384000" cy="13716000"/>
  <p:notesSz cx="6858000" cy="9144000"/>
  <p:defaultTextStyle>
    <a:defPPr>
      <a:defRPr lang="en-US"/>
    </a:defPPr>
    <a:lvl1pPr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324" autoAdjust="0"/>
    <p:restoredTop sz="83056"/>
  </p:normalViewPr>
  <p:slideViewPr>
    <p:cSldViewPr>
      <p:cViewPr varScale="1">
        <p:scale>
          <a:sx n="58" d="100"/>
          <a:sy n="58" d="100"/>
        </p:scale>
        <p:origin x="272" y="528"/>
      </p:cViewPr>
      <p:guideLst>
        <p:guide orient="horz" pos="4320"/>
        <p:guide pos="7680"/>
      </p:guideLst>
    </p:cSldViewPr>
  </p:slideViewPr>
  <p:notesTextViewPr>
    <p:cViewPr>
      <p:scale>
        <a:sx n="100" d="100"/>
        <a:sy n="100" d="100"/>
      </p:scale>
      <p:origin x="0" y="0"/>
    </p:cViewPr>
  </p:notesText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50651D-0F6E-406F-AF6E-43895C248197}" type="datetimeFigureOut">
              <a:rPr lang="en-US" smtClean="0"/>
              <a:pPr/>
              <a:t>7/29/16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42E7E2-4C4B-40C0-BD1E-2C481FB6AFE1}" type="slidenum">
              <a:rPr lang="en-US" smtClean="0"/>
              <a:pPr/>
              <a:t>‹#›</a:t>
            </a:fld>
            <a:endParaRPr lang="en-US"/>
          </a:p>
        </p:txBody>
      </p:sp>
    </p:spTree>
    <p:extLst>
      <p:ext uri="{BB962C8B-B14F-4D97-AF65-F5344CB8AC3E}">
        <p14:creationId xmlns:p14="http://schemas.microsoft.com/office/powerpoint/2010/main" val="805750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642E7E2-4C4B-40C0-BD1E-2C481FB6AFE1}" type="slidenum">
              <a:rPr lang="en-US" smtClean="0"/>
              <a:pPr/>
              <a:t>3</a:t>
            </a:fld>
            <a:endParaRPr lang="en-US"/>
          </a:p>
        </p:txBody>
      </p:sp>
    </p:spTree>
    <p:extLst>
      <p:ext uri="{BB962C8B-B14F-4D97-AF65-F5344CB8AC3E}">
        <p14:creationId xmlns:p14="http://schemas.microsoft.com/office/powerpoint/2010/main" val="1632621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a:solidFill>
                  <a:schemeClr val="tx1"/>
                </a:solidFill>
                <a:latin typeface="Arial" charset="0"/>
                <a:ea typeface="AR PL UKai CN" charset="0"/>
                <a:cs typeface="AR PL UKai CN" charset="0"/>
              </a:defRPr>
            </a:lvl1pPr>
            <a:lvl2pPr>
              <a:tabLst>
                <a:tab pos="723900" algn="l"/>
                <a:tab pos="1447800" algn="l"/>
                <a:tab pos="2171700" algn="l"/>
                <a:tab pos="2895600" algn="l"/>
              </a:tabLst>
              <a:defRPr>
                <a:solidFill>
                  <a:schemeClr val="tx1"/>
                </a:solidFill>
                <a:latin typeface="Arial" charset="0"/>
                <a:ea typeface="AR PL UKai CN" charset="0"/>
                <a:cs typeface="AR PL UKai CN" charset="0"/>
              </a:defRPr>
            </a:lvl2pPr>
            <a:lvl3pPr>
              <a:tabLst>
                <a:tab pos="723900" algn="l"/>
                <a:tab pos="1447800" algn="l"/>
                <a:tab pos="2171700" algn="l"/>
                <a:tab pos="2895600" algn="l"/>
              </a:tabLst>
              <a:defRPr>
                <a:solidFill>
                  <a:schemeClr val="tx1"/>
                </a:solidFill>
                <a:latin typeface="Arial" charset="0"/>
                <a:ea typeface="AR PL UKai CN" charset="0"/>
                <a:cs typeface="AR PL UKai CN" charset="0"/>
              </a:defRPr>
            </a:lvl3pPr>
            <a:lvl4pPr>
              <a:tabLst>
                <a:tab pos="723900" algn="l"/>
                <a:tab pos="1447800" algn="l"/>
                <a:tab pos="2171700" algn="l"/>
                <a:tab pos="2895600" algn="l"/>
              </a:tabLst>
              <a:defRPr>
                <a:solidFill>
                  <a:schemeClr val="tx1"/>
                </a:solidFill>
                <a:latin typeface="Arial" charset="0"/>
                <a:ea typeface="AR PL UKai CN" charset="0"/>
                <a:cs typeface="AR PL UKai CN" charset="0"/>
              </a:defRPr>
            </a:lvl4pPr>
            <a:lvl5pPr>
              <a:tabLst>
                <a:tab pos="723900" algn="l"/>
                <a:tab pos="1447800" algn="l"/>
                <a:tab pos="2171700" algn="l"/>
                <a:tab pos="2895600" algn="l"/>
              </a:tabLst>
              <a:defRPr>
                <a:solidFill>
                  <a:schemeClr val="tx1"/>
                </a:solidFill>
                <a:latin typeface="Arial" charset="0"/>
                <a:ea typeface="AR PL UKai CN" charset="0"/>
                <a:cs typeface="AR PL UKai CN"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 PL UKai CN" charset="0"/>
                <a:cs typeface="AR PL UKai CN"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 PL UKai CN" charset="0"/>
                <a:cs typeface="AR PL UKai CN"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 PL UKai CN" charset="0"/>
                <a:cs typeface="AR PL UKai CN"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 PL UKai CN" charset="0"/>
                <a:cs typeface="AR PL UKai CN" charset="0"/>
              </a:defRPr>
            </a:lvl9pPr>
          </a:lstStyle>
          <a:p>
            <a:fld id="{C596FEF8-315C-894B-963D-F69D46DB597B}" type="slidenum">
              <a:rPr lang="en-US" altLang="en-US">
                <a:solidFill>
                  <a:srgbClr val="000000"/>
                </a:solidFill>
                <a:latin typeface="Times New Roman" charset="0"/>
                <a:ea typeface="Arial Unicode MS" charset="0"/>
              </a:rPr>
              <a:pPr/>
              <a:t>12</a:t>
            </a:fld>
            <a:endParaRPr lang="en-US" altLang="en-US">
              <a:solidFill>
                <a:srgbClr val="000000"/>
              </a:solidFill>
              <a:latin typeface="Times New Roman" charset="0"/>
              <a:ea typeface="Arial Unicode MS" charset="0"/>
            </a:endParaRPr>
          </a:p>
        </p:txBody>
      </p:sp>
      <p:sp>
        <p:nvSpPr>
          <p:cNvPr id="12291" name="Rectangle 1"/>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12292" name="Rectangle 2"/>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endParaRPr lang="en-US" altLang="en-US" dirty="0">
              <a:latin typeface="Times New Roman" charset="0"/>
            </a:endParaRPr>
          </a:p>
        </p:txBody>
      </p:sp>
    </p:spTree>
    <p:extLst>
      <p:ext uri="{BB962C8B-B14F-4D97-AF65-F5344CB8AC3E}">
        <p14:creationId xmlns:p14="http://schemas.microsoft.com/office/powerpoint/2010/main" val="601385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a:solidFill>
                  <a:schemeClr val="tx1"/>
                </a:solidFill>
                <a:latin typeface="Arial" charset="0"/>
                <a:ea typeface="AR PL UKai CN" charset="0"/>
                <a:cs typeface="AR PL UKai CN" charset="0"/>
              </a:defRPr>
            </a:lvl1pPr>
            <a:lvl2pPr>
              <a:tabLst>
                <a:tab pos="723900" algn="l"/>
                <a:tab pos="1447800" algn="l"/>
                <a:tab pos="2171700" algn="l"/>
                <a:tab pos="2895600" algn="l"/>
              </a:tabLst>
              <a:defRPr>
                <a:solidFill>
                  <a:schemeClr val="tx1"/>
                </a:solidFill>
                <a:latin typeface="Arial" charset="0"/>
                <a:ea typeface="AR PL UKai CN" charset="0"/>
                <a:cs typeface="AR PL UKai CN" charset="0"/>
              </a:defRPr>
            </a:lvl2pPr>
            <a:lvl3pPr>
              <a:tabLst>
                <a:tab pos="723900" algn="l"/>
                <a:tab pos="1447800" algn="l"/>
                <a:tab pos="2171700" algn="l"/>
                <a:tab pos="2895600" algn="l"/>
              </a:tabLst>
              <a:defRPr>
                <a:solidFill>
                  <a:schemeClr val="tx1"/>
                </a:solidFill>
                <a:latin typeface="Arial" charset="0"/>
                <a:ea typeface="AR PL UKai CN" charset="0"/>
                <a:cs typeface="AR PL UKai CN" charset="0"/>
              </a:defRPr>
            </a:lvl3pPr>
            <a:lvl4pPr>
              <a:tabLst>
                <a:tab pos="723900" algn="l"/>
                <a:tab pos="1447800" algn="l"/>
                <a:tab pos="2171700" algn="l"/>
                <a:tab pos="2895600" algn="l"/>
              </a:tabLst>
              <a:defRPr>
                <a:solidFill>
                  <a:schemeClr val="tx1"/>
                </a:solidFill>
                <a:latin typeface="Arial" charset="0"/>
                <a:ea typeface="AR PL UKai CN" charset="0"/>
                <a:cs typeface="AR PL UKai CN" charset="0"/>
              </a:defRPr>
            </a:lvl4pPr>
            <a:lvl5pPr>
              <a:tabLst>
                <a:tab pos="723900" algn="l"/>
                <a:tab pos="1447800" algn="l"/>
                <a:tab pos="2171700" algn="l"/>
                <a:tab pos="2895600" algn="l"/>
              </a:tabLst>
              <a:defRPr>
                <a:solidFill>
                  <a:schemeClr val="tx1"/>
                </a:solidFill>
                <a:latin typeface="Arial" charset="0"/>
                <a:ea typeface="AR PL UKai CN" charset="0"/>
                <a:cs typeface="AR PL UKai CN"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 PL UKai CN" charset="0"/>
                <a:cs typeface="AR PL UKai CN"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 PL UKai CN" charset="0"/>
                <a:cs typeface="AR PL UKai CN"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 PL UKai CN" charset="0"/>
                <a:cs typeface="AR PL UKai CN"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 PL UKai CN" charset="0"/>
                <a:cs typeface="AR PL UKai CN" charset="0"/>
              </a:defRPr>
            </a:lvl9pPr>
          </a:lstStyle>
          <a:p>
            <a:fld id="{DBBAB569-E20B-F24B-B143-A45BF83D3498}" type="slidenum">
              <a:rPr lang="en-US" altLang="en-US">
                <a:solidFill>
                  <a:srgbClr val="000000"/>
                </a:solidFill>
                <a:latin typeface="Times New Roman" charset="0"/>
                <a:ea typeface="Arial Unicode MS" charset="0"/>
              </a:rPr>
              <a:pPr/>
              <a:t>14</a:t>
            </a:fld>
            <a:endParaRPr lang="en-US" altLang="en-US">
              <a:solidFill>
                <a:srgbClr val="000000"/>
              </a:solidFill>
              <a:latin typeface="Times New Roman" charset="0"/>
              <a:ea typeface="Arial Unicode MS" charset="0"/>
            </a:endParaRPr>
          </a:p>
        </p:txBody>
      </p:sp>
      <p:sp>
        <p:nvSpPr>
          <p:cNvPr id="13315" name="Rectangle 1"/>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13316" name="Rectangle 2"/>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endParaRPr lang="en-US" altLang="en-US" dirty="0">
              <a:latin typeface="Times New Roman" charset="0"/>
            </a:endParaRPr>
          </a:p>
        </p:txBody>
      </p:sp>
    </p:spTree>
    <p:extLst>
      <p:ext uri="{BB962C8B-B14F-4D97-AF65-F5344CB8AC3E}">
        <p14:creationId xmlns:p14="http://schemas.microsoft.com/office/powerpoint/2010/main" val="1544617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42E7E2-4C4B-40C0-BD1E-2C481FB6AFE1}" type="slidenum">
              <a:rPr lang="en-US" smtClean="0"/>
              <a:pPr/>
              <a:t>18</a:t>
            </a:fld>
            <a:endParaRPr lang="en-US"/>
          </a:p>
        </p:txBody>
      </p:sp>
    </p:spTree>
    <p:extLst>
      <p:ext uri="{BB962C8B-B14F-4D97-AF65-F5344CB8AC3E}">
        <p14:creationId xmlns:p14="http://schemas.microsoft.com/office/powerpoint/2010/main" val="1467963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42E7E2-4C4B-40C0-BD1E-2C481FB6AFE1}" type="slidenum">
              <a:rPr lang="en-US" smtClean="0"/>
              <a:pPr/>
              <a:t>22</a:t>
            </a:fld>
            <a:endParaRPr lang="en-US"/>
          </a:p>
        </p:txBody>
      </p:sp>
    </p:spTree>
    <p:extLst>
      <p:ext uri="{BB962C8B-B14F-4D97-AF65-F5344CB8AC3E}">
        <p14:creationId xmlns:p14="http://schemas.microsoft.com/office/powerpoint/2010/main" val="1626276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4260850"/>
            <a:ext cx="20726400" cy="2940050"/>
          </a:xfrm>
        </p:spPr>
        <p:txBody>
          <a:bodyPr/>
          <a:lstStyle/>
          <a:p>
            <a:r>
              <a:rPr lang="en-US" smtClean="0"/>
              <a:t>Click to edit Master title style</a:t>
            </a:r>
            <a:endParaRPr lang="en-US"/>
          </a:p>
        </p:txBody>
      </p:sp>
      <p:sp>
        <p:nvSpPr>
          <p:cNvPr id="3" name="Subtitle 2"/>
          <p:cNvSpPr>
            <a:spLocks noGrp="1"/>
          </p:cNvSpPr>
          <p:nvPr>
            <p:ph type="subTitle" idx="1"/>
          </p:nvPr>
        </p:nvSpPr>
        <p:spPr>
          <a:xfrm>
            <a:off x="3657600" y="7772400"/>
            <a:ext cx="17068800" cy="3505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18050" y="2298700"/>
            <a:ext cx="5226050" cy="6350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39900" y="2298700"/>
            <a:ext cx="15525750" cy="6350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5638" y="8813800"/>
            <a:ext cx="20726400" cy="27241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925638" y="5813425"/>
            <a:ext cx="20726400" cy="30003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39900" y="7061200"/>
            <a:ext cx="10375900" cy="1587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2268200" y="7061200"/>
            <a:ext cx="10375900" cy="1587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549275"/>
            <a:ext cx="21945600" cy="228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219200" y="3070225"/>
            <a:ext cx="10774363" cy="1279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9200" y="4349750"/>
            <a:ext cx="10774363" cy="7902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2387263" y="3070225"/>
            <a:ext cx="10777537" cy="1279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2387263" y="4349750"/>
            <a:ext cx="10777537" cy="7902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546100"/>
            <a:ext cx="8021638" cy="232410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9532938" y="546100"/>
            <a:ext cx="13631862" cy="117062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219200" y="2870200"/>
            <a:ext cx="8021638" cy="9382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79963" y="9601200"/>
            <a:ext cx="14630400" cy="1133475"/>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779963" y="1225550"/>
            <a:ext cx="14630400" cy="8229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4779963" y="10734675"/>
            <a:ext cx="14630400" cy="16097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739900" y="2298700"/>
            <a:ext cx="20904200" cy="4635500"/>
          </a:xfrm>
          <a:prstGeom prst="rect">
            <a:avLst/>
          </a:prstGeom>
          <a:noFill/>
          <a:ln w="12700">
            <a:noFill/>
            <a:miter lim="800000"/>
            <a:headEnd/>
            <a:tailEnd/>
          </a:ln>
          <a:effectLst/>
        </p:spPr>
        <p:txBody>
          <a:bodyPr vert="horz" wrap="square" lIns="50800" tIns="50800" rIns="50800" bIns="50800" numCol="1" anchor="b" anchorCtr="0" compatLnSpc="1">
            <a:prstTxWarp prst="textNoShape">
              <a:avLst/>
            </a:prstTxWarp>
          </a:bodyPr>
          <a:lstStyle/>
          <a:p>
            <a:pPr lvl="0"/>
            <a:r>
              <a:rPr lang="en-US" smtClean="0">
                <a:sym typeface="Gill Sans" charset="0"/>
              </a:rPr>
              <a:t>Click to edit Master title style</a:t>
            </a:r>
          </a:p>
        </p:txBody>
      </p:sp>
      <p:sp>
        <p:nvSpPr>
          <p:cNvPr id="1026" name="Rectangle 2"/>
          <p:cNvSpPr>
            <a:spLocks noGrp="1" noChangeArrowheads="1"/>
          </p:cNvSpPr>
          <p:nvPr>
            <p:ph type="body" idx="1"/>
          </p:nvPr>
        </p:nvSpPr>
        <p:spPr bwMode="auto">
          <a:xfrm>
            <a:off x="1739900" y="7061200"/>
            <a:ext cx="20904200" cy="15875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smtClean="0">
                <a:sym typeface="Gill Sans" charset="0"/>
              </a:rPr>
              <a:t>Click to edit Master text styles</a:t>
            </a:r>
          </a:p>
          <a:p>
            <a:pPr lvl="1"/>
            <a:r>
              <a:rPr lang="en-US" smtClean="0">
                <a:sym typeface="Gill Sans" charset="0"/>
              </a:rPr>
              <a:t>Second level</a:t>
            </a:r>
          </a:p>
          <a:p>
            <a:pPr lvl="2"/>
            <a:r>
              <a:rPr lang="en-US" smtClean="0">
                <a:sym typeface="Gill Sans" charset="0"/>
              </a:rPr>
              <a:t>Third level</a:t>
            </a:r>
          </a:p>
          <a:p>
            <a:pPr lvl="3"/>
            <a:r>
              <a:rPr lang="en-US" smtClean="0">
                <a:sym typeface="Gill Sans" charset="0"/>
              </a:rPr>
              <a:t>Fourth level</a:t>
            </a:r>
          </a:p>
          <a:p>
            <a:pPr lvl="4"/>
            <a:r>
              <a:rPr lang="en-US" smtClean="0">
                <a:sym typeface="Gill Sans" charset="0"/>
              </a:rPr>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rtl="0" fontAlgn="base">
        <a:spcBef>
          <a:spcPct val="0"/>
        </a:spcBef>
        <a:spcAft>
          <a:spcPct val="0"/>
        </a:spcAft>
        <a:defRPr sz="11600">
          <a:solidFill>
            <a:schemeClr val="tx1"/>
          </a:solidFill>
          <a:latin typeface="+mj-lt"/>
          <a:ea typeface="+mj-ea"/>
          <a:cs typeface="+mj-cs"/>
          <a:sym typeface="Gill Sans" charset="0"/>
        </a:defRPr>
      </a:lvl1pPr>
      <a:lvl2pPr algn="ctr" rtl="0" fontAlgn="base">
        <a:spcBef>
          <a:spcPct val="0"/>
        </a:spcBef>
        <a:spcAft>
          <a:spcPct val="0"/>
        </a:spcAft>
        <a:defRPr sz="116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116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116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116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116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116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116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116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4800">
          <a:solidFill>
            <a:schemeClr val="tx1"/>
          </a:solidFill>
          <a:latin typeface="+mn-lt"/>
          <a:ea typeface="+mn-ea"/>
          <a:cs typeface="+mn-cs"/>
          <a:sym typeface="Gill Sans" charset="0"/>
        </a:defRPr>
      </a:lvl1pPr>
      <a:lvl2pPr algn="ctr" rtl="0" fontAlgn="base">
        <a:spcBef>
          <a:spcPct val="0"/>
        </a:spcBef>
        <a:spcAft>
          <a:spcPct val="0"/>
        </a:spcAft>
        <a:defRPr sz="4800">
          <a:solidFill>
            <a:schemeClr val="tx1"/>
          </a:solidFill>
          <a:latin typeface="+mn-lt"/>
          <a:ea typeface="+mn-ea"/>
          <a:cs typeface="+mn-cs"/>
          <a:sym typeface="Gill Sans" charset="0"/>
        </a:defRPr>
      </a:lvl2pPr>
      <a:lvl3pPr algn="ctr" rtl="0" fontAlgn="base">
        <a:spcBef>
          <a:spcPct val="0"/>
        </a:spcBef>
        <a:spcAft>
          <a:spcPct val="0"/>
        </a:spcAft>
        <a:defRPr sz="4800">
          <a:solidFill>
            <a:schemeClr val="tx1"/>
          </a:solidFill>
          <a:latin typeface="+mn-lt"/>
          <a:ea typeface="+mn-ea"/>
          <a:cs typeface="+mn-cs"/>
          <a:sym typeface="Gill Sans" charset="0"/>
        </a:defRPr>
      </a:lvl3pPr>
      <a:lvl4pPr algn="ctr" rtl="0" fontAlgn="base">
        <a:spcBef>
          <a:spcPct val="0"/>
        </a:spcBef>
        <a:spcAft>
          <a:spcPct val="0"/>
        </a:spcAft>
        <a:defRPr sz="4800">
          <a:solidFill>
            <a:schemeClr val="tx1"/>
          </a:solidFill>
          <a:latin typeface="+mn-lt"/>
          <a:ea typeface="+mn-ea"/>
          <a:cs typeface="+mn-cs"/>
          <a:sym typeface="Gill Sans" charset="0"/>
        </a:defRPr>
      </a:lvl4pPr>
      <a:lvl5pPr algn="ctr" rtl="0" fontAlgn="base">
        <a:spcBef>
          <a:spcPct val="0"/>
        </a:spcBef>
        <a:spcAft>
          <a:spcPct val="0"/>
        </a:spcAft>
        <a:defRPr sz="4800">
          <a:solidFill>
            <a:schemeClr val="tx1"/>
          </a:solidFill>
          <a:latin typeface="+mn-lt"/>
          <a:ea typeface="+mn-ea"/>
          <a:cs typeface="+mn-cs"/>
          <a:sym typeface="Gill Sans" charset="0"/>
        </a:defRPr>
      </a:lvl5pPr>
      <a:lvl6pPr marL="457200" algn="ctr" rtl="0" fontAlgn="base">
        <a:spcBef>
          <a:spcPct val="0"/>
        </a:spcBef>
        <a:spcAft>
          <a:spcPct val="0"/>
        </a:spcAft>
        <a:defRPr sz="4800">
          <a:solidFill>
            <a:schemeClr val="tx1"/>
          </a:solidFill>
          <a:latin typeface="+mn-lt"/>
          <a:ea typeface="+mn-ea"/>
          <a:cs typeface="+mn-cs"/>
          <a:sym typeface="Gill Sans" charset="0"/>
        </a:defRPr>
      </a:lvl6pPr>
      <a:lvl7pPr marL="914400" algn="ctr" rtl="0" fontAlgn="base">
        <a:spcBef>
          <a:spcPct val="0"/>
        </a:spcBef>
        <a:spcAft>
          <a:spcPct val="0"/>
        </a:spcAft>
        <a:defRPr sz="4800">
          <a:solidFill>
            <a:schemeClr val="tx1"/>
          </a:solidFill>
          <a:latin typeface="+mn-lt"/>
          <a:ea typeface="+mn-ea"/>
          <a:cs typeface="+mn-cs"/>
          <a:sym typeface="Gill Sans" charset="0"/>
        </a:defRPr>
      </a:lvl7pPr>
      <a:lvl8pPr marL="1371600" algn="ctr" rtl="0" fontAlgn="base">
        <a:spcBef>
          <a:spcPct val="0"/>
        </a:spcBef>
        <a:spcAft>
          <a:spcPct val="0"/>
        </a:spcAft>
        <a:defRPr sz="4800">
          <a:solidFill>
            <a:schemeClr val="tx1"/>
          </a:solidFill>
          <a:latin typeface="+mn-lt"/>
          <a:ea typeface="+mn-ea"/>
          <a:cs typeface="+mn-cs"/>
          <a:sym typeface="Gill Sans" charset="0"/>
        </a:defRPr>
      </a:lvl8pPr>
      <a:lvl9pPr marL="1828800" algn="ctr" rtl="0" fontAlgn="base">
        <a:spcBef>
          <a:spcPct val="0"/>
        </a:spcBef>
        <a:spcAft>
          <a:spcPct val="0"/>
        </a:spcAft>
        <a:defRPr sz="4800">
          <a:solidFill>
            <a:schemeClr val="tx1"/>
          </a:solidFill>
          <a:latin typeface="+mn-lt"/>
          <a:ea typeface="+mn-ea"/>
          <a:cs typeface="+mn-cs"/>
          <a:sym typeface="Gill San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16.png"/><Relationship Id="rId1" Type="http://schemas.openxmlformats.org/officeDocument/2006/relationships/themeOverride" Target="../theme/themeOverride1.xml"/><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jpeg"/><Relationship Id="rId3"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
          <p:cNvPicPr>
            <a:picLocks noChangeAspect="1" noChangeArrowheads="1"/>
          </p:cNvPicPr>
          <p:nvPr/>
        </p:nvPicPr>
        <p:blipFill>
          <a:blip r:embed="rId2"/>
          <a:srcRect/>
          <a:stretch>
            <a:fillRect/>
          </a:stretch>
        </p:blipFill>
        <p:spPr bwMode="auto">
          <a:xfrm>
            <a:off x="0" y="-280274"/>
            <a:ext cx="24688800" cy="13996273"/>
          </a:xfrm>
          <a:prstGeom prst="rect">
            <a:avLst/>
          </a:prstGeom>
          <a:noFill/>
          <a:ln w="12700" cap="flat">
            <a:noFill/>
            <a:miter lim="800000"/>
            <a:headEnd/>
            <a:tailEnd/>
          </a:ln>
        </p:spPr>
      </p:pic>
      <p:sp>
        <p:nvSpPr>
          <p:cNvPr id="15363" name="Rectangle 3"/>
          <p:cNvSpPr>
            <a:spLocks/>
          </p:cNvSpPr>
          <p:nvPr/>
        </p:nvSpPr>
        <p:spPr bwMode="auto">
          <a:xfrm>
            <a:off x="15468600" y="927100"/>
            <a:ext cx="6934200" cy="736600"/>
          </a:xfrm>
          <a:prstGeom prst="rect">
            <a:avLst/>
          </a:prstGeom>
          <a:noFill/>
          <a:ln w="12700" cap="flat">
            <a:noFill/>
            <a:miter lim="800000"/>
            <a:headEnd type="none" w="med" len="med"/>
            <a:tailEnd type="none" w="med" len="med"/>
          </a:ln>
        </p:spPr>
        <p:txBody>
          <a:bodyPr lIns="0" tIns="0" rIns="0" bIns="0" anchor="ctr"/>
          <a:lstStyle/>
          <a:p>
            <a:endParaRPr lang="en-US" sz="4400" dirty="0">
              <a:solidFill>
                <a:srgbClr val="FFFFFF"/>
              </a:solidFill>
              <a:latin typeface="Source Sans Pro Semibold" charset="0"/>
              <a:ea typeface="Source Sans Pro Semibold" charset="0"/>
              <a:cs typeface="Source Sans Pro Semibold" charset="0"/>
              <a:sym typeface="Source Sans Pro Semibold" charset="0"/>
            </a:endParaRPr>
          </a:p>
        </p:txBody>
      </p:sp>
      <p:pic>
        <p:nvPicPr>
          <p:cNvPr id="15364" name="Picture 4"/>
          <p:cNvPicPr>
            <a:picLocks noChangeAspect="1" noChangeArrowheads="1"/>
          </p:cNvPicPr>
          <p:nvPr/>
        </p:nvPicPr>
        <p:blipFill>
          <a:blip r:embed="rId3"/>
          <a:srcRect/>
          <a:stretch>
            <a:fillRect/>
          </a:stretch>
        </p:blipFill>
        <p:spPr bwMode="auto">
          <a:xfrm>
            <a:off x="8686800" y="3581400"/>
            <a:ext cx="5067300" cy="5067300"/>
          </a:xfrm>
          <a:prstGeom prst="rect">
            <a:avLst/>
          </a:prstGeom>
          <a:noFill/>
          <a:ln w="12700" cap="flat">
            <a:noFill/>
            <a:miter lim="800000"/>
            <a:headEnd/>
            <a:tailEnd/>
          </a:ln>
        </p:spPr>
      </p:pic>
      <p:sp>
        <p:nvSpPr>
          <p:cNvPr id="15365" name="Rectangle 5"/>
          <p:cNvSpPr>
            <a:spLocks/>
          </p:cNvSpPr>
          <p:nvPr/>
        </p:nvSpPr>
        <p:spPr bwMode="auto">
          <a:xfrm>
            <a:off x="2590800" y="9048750"/>
            <a:ext cx="20421600" cy="1354217"/>
          </a:xfrm>
          <a:prstGeom prst="rect">
            <a:avLst/>
          </a:prstGeom>
          <a:noFill/>
          <a:ln w="12700" cap="flat">
            <a:noFill/>
            <a:miter lim="800000"/>
            <a:headEnd type="none" w="med" len="med"/>
            <a:tailEnd type="none" w="med" len="med"/>
          </a:ln>
        </p:spPr>
        <p:txBody>
          <a:bodyPr wrap="square" lIns="0" tIns="0" rIns="0" bIns="0" anchor="ctr">
            <a:spAutoFit/>
          </a:bodyPr>
          <a:lstStyle/>
          <a:p>
            <a:r>
              <a:rPr lang="en-US" sz="8800" dirty="0" smtClean="0">
                <a:solidFill>
                  <a:srgbClr val="FFFFFF"/>
                </a:solidFill>
                <a:latin typeface="Source Sans Pro Light" charset="0"/>
                <a:ea typeface="Source Sans Pro Light" charset="0"/>
                <a:cs typeface="Source Sans Pro Light" charset="0"/>
                <a:sym typeface="Source Sans Pro Light" charset="0"/>
              </a:rPr>
              <a:t>Elastic Load Balancer (ELB) &amp; Auto Scaling </a:t>
            </a:r>
            <a:endParaRPr lang="en-US" sz="8800" dirty="0">
              <a:solidFill>
                <a:srgbClr val="FFFFFF"/>
              </a:solidFill>
              <a:latin typeface="Source Sans Pro Light" charset="0"/>
              <a:ea typeface="Source Sans Pro Light" charset="0"/>
              <a:cs typeface="Source Sans Pro Light" charset="0"/>
              <a:sym typeface="Source Sans Pro Light" charset="0"/>
            </a:endParaRPr>
          </a:p>
        </p:txBody>
      </p:sp>
      <p:sp>
        <p:nvSpPr>
          <p:cNvPr id="15366" name="Rectangle 6"/>
          <p:cNvSpPr>
            <a:spLocks/>
          </p:cNvSpPr>
          <p:nvPr/>
        </p:nvSpPr>
        <p:spPr bwMode="auto">
          <a:xfrm>
            <a:off x="7880350" y="11271250"/>
            <a:ext cx="64" cy="923330"/>
          </a:xfrm>
          <a:prstGeom prst="rect">
            <a:avLst/>
          </a:prstGeom>
          <a:noFill/>
          <a:ln w="12700" cap="flat">
            <a:noFill/>
            <a:miter lim="800000"/>
            <a:headEnd type="none" w="med" len="med"/>
            <a:tailEnd type="none" w="med" len="med"/>
          </a:ln>
        </p:spPr>
        <p:txBody>
          <a:bodyPr wrap="none" lIns="0" tIns="0" rIns="0" bIns="0" anchor="ctr">
            <a:spAutoFit/>
          </a:bodyPr>
          <a:lstStyle/>
          <a:p>
            <a:endParaRPr lang="en-US" sz="6000" dirty="0">
              <a:solidFill>
                <a:srgbClr val="FFFFFF"/>
              </a:solidFill>
              <a:latin typeface="Source Sans Pro" charset="0"/>
              <a:ea typeface="Source Sans Pro" charset="0"/>
              <a:cs typeface="Source Sans Pro" charset="0"/>
              <a:sym typeface="Source Sans Pro" charset="0"/>
            </a:endParaRPr>
          </a:p>
        </p:txBody>
      </p:sp>
      <p:sp>
        <p:nvSpPr>
          <p:cNvPr id="8" name="TextBox 7"/>
          <p:cNvSpPr txBox="1"/>
          <p:nvPr/>
        </p:nvSpPr>
        <p:spPr>
          <a:xfrm>
            <a:off x="6858000" y="10896600"/>
            <a:ext cx="9372600" cy="1015663"/>
          </a:xfrm>
          <a:prstGeom prst="rect">
            <a:avLst/>
          </a:prstGeom>
          <a:noFill/>
        </p:spPr>
        <p:txBody>
          <a:bodyPr wrap="square" rtlCol="0">
            <a:spAutoFit/>
          </a:bodyPr>
          <a:lstStyle/>
          <a:p>
            <a:r>
              <a:rPr lang="en-US" sz="6000" dirty="0" smtClean="0">
                <a:solidFill>
                  <a:srgbClr val="FFFFFF"/>
                </a:solidFill>
                <a:latin typeface="Source Sans Pro" charset="0"/>
                <a:ea typeface="Source Sans Pro" charset="0"/>
                <a:cs typeface="Source Sans Pro" charset="0"/>
                <a:sym typeface="Source Sans Pro Light" charset="0"/>
              </a:rPr>
              <a:t>Basic Concepts</a:t>
            </a:r>
            <a:endParaRPr lang="en-US" sz="6000" dirty="0">
              <a:solidFill>
                <a:srgbClr val="FFFFFF"/>
              </a:solidFill>
              <a:latin typeface="Source Sans Pro" charset="0"/>
              <a:ea typeface="Source Sans Pro" charset="0"/>
              <a:cs typeface="Source Sans Pro" charset="0"/>
              <a:sym typeface="Source Sans Pro Light" charset="0"/>
            </a:endParaRPr>
          </a:p>
        </p:txBody>
      </p:sp>
      <p:sp>
        <p:nvSpPr>
          <p:cNvPr id="9" name="TextBox 8"/>
          <p:cNvSpPr txBox="1"/>
          <p:nvPr/>
        </p:nvSpPr>
        <p:spPr>
          <a:xfrm>
            <a:off x="685800" y="609600"/>
            <a:ext cx="6096000" cy="769441"/>
          </a:xfrm>
          <a:prstGeom prst="rect">
            <a:avLst/>
          </a:prstGeom>
          <a:noFill/>
        </p:spPr>
        <p:txBody>
          <a:bodyPr wrap="square" rtlCol="0">
            <a:spAutoFit/>
          </a:bodyPr>
          <a:lstStyle/>
          <a:p>
            <a:pPr algn="l"/>
            <a:endParaRPr lang="en-US" sz="4400" dirty="0" smtClean="0">
              <a:solidFill>
                <a:srgbClr val="FFFFFF"/>
              </a:solidFill>
              <a:latin typeface="Source Sans Pro Semibold" charset="0"/>
              <a:ea typeface="Source Sans Pro Semibold" charset="0"/>
              <a:cs typeface="Source Sans Pro Semibold" charset="0"/>
              <a:sym typeface="Source Sans Pro Semibold" charset="0"/>
            </a:endParaRPr>
          </a:p>
        </p:txBody>
      </p:sp>
      <p:sp>
        <p:nvSpPr>
          <p:cNvPr id="10" name="TextBox 9"/>
          <p:cNvSpPr txBox="1"/>
          <p:nvPr/>
        </p:nvSpPr>
        <p:spPr>
          <a:xfrm>
            <a:off x="609600" y="914401"/>
            <a:ext cx="7620000" cy="1815882"/>
          </a:xfrm>
          <a:prstGeom prst="rect">
            <a:avLst/>
          </a:prstGeom>
          <a:noFill/>
        </p:spPr>
        <p:txBody>
          <a:bodyPr wrap="square" rtlCol="0">
            <a:spAutoFit/>
          </a:bodyPr>
          <a:lstStyle/>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9001" y="1828799"/>
            <a:ext cx="9279280" cy="923330"/>
          </a:xfrm>
          <a:prstGeom prst="rect">
            <a:avLst/>
          </a:prstGeom>
        </p:spPr>
        <p:txBody>
          <a:bodyPr wrap="square">
            <a:spAutoFit/>
          </a:bodyPr>
          <a:lstStyle/>
          <a:p>
            <a:r>
              <a:rPr lang="en-US" sz="5400" dirty="0" smtClean="0">
                <a:solidFill>
                  <a:srgbClr val="FF0000"/>
                </a:solidFill>
                <a:latin typeface="Arial" pitchFamily="34" charset="0"/>
                <a:cs typeface="Arial" pitchFamily="34" charset="0"/>
              </a:rPr>
              <a:t>Types of Load Balancers</a:t>
            </a:r>
            <a:endParaRPr lang="en-US" sz="5400" dirty="0">
              <a:solidFill>
                <a:srgbClr val="FF0000"/>
              </a:solidFill>
              <a:latin typeface="Arial" pitchFamily="34" charset="0"/>
              <a:cs typeface="Arial" pitchFamily="34" charset="0"/>
            </a:endParaRPr>
          </a:p>
        </p:txBody>
      </p:sp>
      <p:sp>
        <p:nvSpPr>
          <p:cNvPr id="8" name="Rectangle 7"/>
          <p:cNvSpPr/>
          <p:nvPr/>
        </p:nvSpPr>
        <p:spPr>
          <a:xfrm>
            <a:off x="3352800" y="6019799"/>
            <a:ext cx="9448801" cy="707886"/>
          </a:xfrm>
          <a:prstGeom prst="rect">
            <a:avLst/>
          </a:prstGeom>
        </p:spPr>
        <p:txBody>
          <a:bodyPr wrap="square">
            <a:spAutoFit/>
          </a:bodyPr>
          <a:lstStyle/>
          <a:p>
            <a:r>
              <a:rPr lang="en-US" sz="4000" dirty="0" smtClean="0">
                <a:latin typeface="Arial" pitchFamily="34" charset="0"/>
                <a:cs typeface="Arial" pitchFamily="34" charset="0"/>
              </a:rPr>
              <a:t>Internet facing (Public</a:t>
            </a:r>
            <a:r>
              <a:rPr lang="en-US" sz="3600" dirty="0" smtClean="0">
                <a:latin typeface="Arial" pitchFamily="34" charset="0"/>
                <a:cs typeface="Arial" pitchFamily="34" charset="0"/>
              </a:rPr>
              <a:t>)</a:t>
            </a:r>
            <a:endParaRPr lang="en-US" sz="3600" dirty="0">
              <a:latin typeface="Arial" pitchFamily="34" charset="0"/>
              <a:cs typeface="Arial" pitchFamily="34" charset="0"/>
            </a:endParaRPr>
          </a:p>
        </p:txBody>
      </p:sp>
      <p:sp>
        <p:nvSpPr>
          <p:cNvPr id="9" name="Rectangle 8"/>
          <p:cNvSpPr/>
          <p:nvPr/>
        </p:nvSpPr>
        <p:spPr>
          <a:xfrm>
            <a:off x="12115800" y="6019800"/>
            <a:ext cx="7543800" cy="707886"/>
          </a:xfrm>
          <a:prstGeom prst="rect">
            <a:avLst/>
          </a:prstGeom>
        </p:spPr>
        <p:txBody>
          <a:bodyPr wrap="square">
            <a:spAutoFit/>
          </a:bodyPr>
          <a:lstStyle/>
          <a:p>
            <a:r>
              <a:rPr lang="en-US" sz="4000" dirty="0" smtClean="0">
                <a:latin typeface="Arial" pitchFamily="34" charset="0"/>
                <a:cs typeface="Arial" pitchFamily="34" charset="0"/>
              </a:rPr>
              <a:t>Internal (Private</a:t>
            </a:r>
            <a:r>
              <a:rPr lang="en-US" sz="3600" dirty="0" smtClean="0">
                <a:latin typeface="Arial" pitchFamily="34" charset="0"/>
                <a:cs typeface="Arial" pitchFamily="34" charset="0"/>
              </a:rPr>
              <a:t>)</a:t>
            </a:r>
            <a:endParaRPr lang="en-US" sz="3600" dirty="0">
              <a:latin typeface="Arial" pitchFamily="34" charset="0"/>
              <a:cs typeface="Arial" pitchFamily="34" charset="0"/>
            </a:endParaRPr>
          </a:p>
        </p:txBody>
      </p:sp>
      <p:sp>
        <p:nvSpPr>
          <p:cNvPr id="13" name="TextBox 12"/>
          <p:cNvSpPr txBox="1"/>
          <p:nvPr/>
        </p:nvSpPr>
        <p:spPr>
          <a:xfrm>
            <a:off x="1524000" y="8077200"/>
            <a:ext cx="20193000" cy="4031873"/>
          </a:xfrm>
          <a:prstGeom prst="rect">
            <a:avLst/>
          </a:prstGeom>
          <a:noFill/>
        </p:spPr>
        <p:txBody>
          <a:bodyPr wrap="square" rtlCol="0">
            <a:spAutoFit/>
          </a:bodyPr>
          <a:lstStyle/>
          <a:p>
            <a:pPr algn="just">
              <a:buFont typeface="Arial" pitchFamily="34" charset="0"/>
              <a:buChar char="•"/>
            </a:pPr>
            <a:r>
              <a:rPr lang="en-US" sz="4000" dirty="0" smtClean="0">
                <a:latin typeface="Arial" pitchFamily="34" charset="0"/>
                <a:cs typeface="Arial" pitchFamily="34" charset="0"/>
              </a:rPr>
              <a:t> Internet facing load balancers are exposed to the internet</a:t>
            </a:r>
          </a:p>
          <a:p>
            <a:pPr algn="just"/>
            <a:endParaRPr lang="en-US" sz="4000" dirty="0" smtClean="0">
              <a:latin typeface="Arial" pitchFamily="34" charset="0"/>
              <a:cs typeface="Arial" pitchFamily="34" charset="0"/>
            </a:endParaRPr>
          </a:p>
          <a:p>
            <a:pPr algn="just">
              <a:buFont typeface="Arial" pitchFamily="34" charset="0"/>
              <a:buChar char="•"/>
            </a:pPr>
            <a:endParaRPr lang="en-US" sz="4000" dirty="0" smtClean="0">
              <a:latin typeface="Arial" pitchFamily="34" charset="0"/>
              <a:cs typeface="Arial" pitchFamily="34" charset="0"/>
            </a:endParaRPr>
          </a:p>
          <a:p>
            <a:pPr algn="just">
              <a:buFont typeface="Arial" pitchFamily="34" charset="0"/>
              <a:buChar char="•"/>
            </a:pPr>
            <a:r>
              <a:rPr lang="en-US" sz="4000" dirty="0" smtClean="0">
                <a:latin typeface="Arial" pitchFamily="34" charset="0"/>
                <a:cs typeface="Arial" pitchFamily="34" charset="0"/>
              </a:rPr>
              <a:t> Internal load balancers are not exposed to the internet and are purely intended for carrying out the internal operations inside your VPC</a:t>
            </a:r>
          </a:p>
          <a:p>
            <a:endParaRPr lang="en-US" dirty="0"/>
          </a:p>
        </p:txBody>
      </p:sp>
      <p:cxnSp>
        <p:nvCxnSpPr>
          <p:cNvPr id="17" name="Straight Arrow Connector 16"/>
          <p:cNvCxnSpPr/>
          <p:nvPr/>
        </p:nvCxnSpPr>
        <p:spPr bwMode="auto">
          <a:xfrm rot="10800000" flipV="1">
            <a:off x="7696200" y="2819400"/>
            <a:ext cx="3962400" cy="3124200"/>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arrow"/>
          </a:ln>
          <a:effectLst/>
        </p:spPr>
      </p:cxnSp>
      <p:cxnSp>
        <p:nvCxnSpPr>
          <p:cNvPr id="20" name="Straight Arrow Connector 19"/>
          <p:cNvCxnSpPr/>
          <p:nvPr/>
        </p:nvCxnSpPr>
        <p:spPr bwMode="auto">
          <a:xfrm>
            <a:off x="11658600" y="2819400"/>
            <a:ext cx="3886200" cy="3200400"/>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arrow"/>
          </a:ln>
          <a:effectLst/>
        </p:spPr>
      </p:cxn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6.googleusercontent.com/4J1LmqLA_OLaoWJk0-EnW8KD7X1fJ7jL3vnLoL_kHNCbVsGYwwWUnNOFKaireZkcbwxnWfjJuTr1gcVwzfty1sbpF2Uulg4zYTU1o-QR9iWwIRhe21aLbuC095bmFYu1eOAO5H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799" y="587741"/>
            <a:ext cx="14594537" cy="12167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3293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457200" y="457200"/>
            <a:ext cx="22707600" cy="11430000"/>
          </a:xfrm>
          <a:prstGeom prst="rect">
            <a:avLst/>
          </a:prstGeom>
          <a:noFill/>
          <a:ln>
            <a:noFill/>
          </a:ln>
          <a:effectLst/>
          <a:extLst/>
        </p:spPr>
        <p:txBody>
          <a:bodyPr lIns="217693" tIns="121037" rIns="217693" bIns="108847"/>
          <a:lstStyle>
            <a:lvl1pPr marL="215900" indent="-2159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AR PL UKai CN" charset="0"/>
                <a:cs typeface="AR PL UKai CN"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AR PL UKai CN" charset="0"/>
                <a:cs typeface="AR PL UKai CN"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AR PL UKai CN" charset="0"/>
                <a:cs typeface="AR PL UKai CN"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AR PL UKai CN" charset="0"/>
                <a:cs typeface="AR PL UKai CN"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AR PL UKai CN" charset="0"/>
                <a:cs typeface="AR PL UKai CN"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AR PL UKai CN" charset="0"/>
                <a:cs typeface="AR PL UKai CN"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AR PL UKai CN" charset="0"/>
                <a:cs typeface="AR PL UKai CN"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AR PL UKai CN" charset="0"/>
                <a:cs typeface="AR PL UKai CN"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AR PL UKai CN" charset="0"/>
                <a:cs typeface="AR PL UKai CN" charset="0"/>
              </a:defRPr>
            </a:lvl9pPr>
          </a:lstStyle>
          <a:p>
            <a:pPr eaLnBrk="1">
              <a:lnSpc>
                <a:spcPct val="99000"/>
              </a:lnSpc>
              <a:buClr>
                <a:srgbClr val="000000"/>
              </a:buClr>
              <a:buSzPct val="100000"/>
              <a:buFont typeface="Times New Roman" panose="02020603050405020304" pitchFamily="18" charset="0"/>
              <a:buNone/>
              <a:defRPr/>
            </a:pPr>
            <a:r>
              <a:rPr lang="en-US" altLang="en-US" sz="4800" dirty="0">
                <a:solidFill>
                  <a:srgbClr val="FF0000"/>
                </a:solidFill>
                <a:latin typeface="Arial" charset="0"/>
                <a:ea typeface="Arial" charset="0"/>
                <a:cs typeface="Arial" charset="0"/>
              </a:rPr>
              <a:t>What is Auto Scaling ? </a:t>
            </a:r>
            <a:endParaRPr lang="en-US" altLang="en-US" sz="4800" dirty="0" smtClean="0">
              <a:solidFill>
                <a:srgbClr val="FF0000"/>
              </a:solidFill>
              <a:latin typeface="Arial" charset="0"/>
              <a:ea typeface="Arial" charset="0"/>
              <a:cs typeface="Arial" charset="0"/>
            </a:endParaRPr>
          </a:p>
          <a:p>
            <a:pPr eaLnBrk="1">
              <a:lnSpc>
                <a:spcPct val="99000"/>
              </a:lnSpc>
              <a:buClr>
                <a:srgbClr val="000000"/>
              </a:buClr>
              <a:buSzPct val="100000"/>
              <a:buFont typeface="Times New Roman" panose="02020603050405020304" pitchFamily="18" charset="0"/>
              <a:buNone/>
              <a:defRPr/>
            </a:pPr>
            <a:endParaRPr lang="en-US" altLang="en-US" sz="6773" dirty="0">
              <a:solidFill>
                <a:schemeClr val="bg2"/>
              </a:solidFill>
              <a:latin typeface="+mn-lt"/>
            </a:endParaRPr>
          </a:p>
          <a:p>
            <a:pPr marL="457200" indent="-457200" algn="just" eaLnBrk="1">
              <a:lnSpc>
                <a:spcPct val="99000"/>
              </a:lnSpc>
              <a:buClr>
                <a:srgbClr val="000000"/>
              </a:buClr>
              <a:buSzPct val="100000"/>
              <a:buFont typeface="Arial" charset="0"/>
              <a:buChar char="•"/>
              <a:defRPr/>
            </a:pPr>
            <a:r>
              <a:rPr lang="en-US" altLang="en-US" sz="3200" dirty="0" smtClean="0">
                <a:solidFill>
                  <a:schemeClr val="tx1"/>
                </a:solidFill>
                <a:latin typeface="Arial" charset="0"/>
                <a:ea typeface="Arial" charset="0"/>
                <a:cs typeface="Arial" charset="0"/>
              </a:rPr>
              <a:t> </a:t>
            </a:r>
            <a:r>
              <a:rPr lang="en-US" sz="3200" dirty="0"/>
              <a:t>Auto Scaling helps you ensure that you have the correct number of Amazon EC2 instances available to handle the load for your application</a:t>
            </a:r>
            <a:r>
              <a:rPr lang="en-US" sz="3200" dirty="0" smtClean="0"/>
              <a:t>.</a:t>
            </a:r>
          </a:p>
          <a:p>
            <a:pPr marL="457200" indent="-457200" algn="just" eaLnBrk="1">
              <a:lnSpc>
                <a:spcPct val="99000"/>
              </a:lnSpc>
              <a:buClr>
                <a:srgbClr val="000000"/>
              </a:buClr>
              <a:buSzPct val="100000"/>
              <a:buFont typeface="Arial" charset="0"/>
              <a:buChar char="•"/>
              <a:defRPr/>
            </a:pPr>
            <a:endParaRPr lang="en-US" altLang="en-US" sz="3200" dirty="0">
              <a:solidFill>
                <a:schemeClr val="tx1"/>
              </a:solidFill>
              <a:latin typeface="Arial" charset="0"/>
              <a:ea typeface="Arial" charset="0"/>
              <a:cs typeface="Arial" charset="0"/>
            </a:endParaRPr>
          </a:p>
          <a:p>
            <a:pPr marL="457200" indent="-457200" algn="just" eaLnBrk="1">
              <a:lnSpc>
                <a:spcPct val="99000"/>
              </a:lnSpc>
              <a:buClr>
                <a:srgbClr val="000000"/>
              </a:buClr>
              <a:buSzPct val="100000"/>
              <a:buFont typeface="Arial" charset="0"/>
              <a:buChar char="•"/>
              <a:defRPr/>
            </a:pPr>
            <a:r>
              <a:rPr lang="en-US" altLang="en-US" sz="3200" dirty="0" smtClean="0">
                <a:solidFill>
                  <a:schemeClr val="tx1"/>
                </a:solidFill>
                <a:latin typeface="Arial" charset="0"/>
                <a:ea typeface="Arial" charset="0"/>
                <a:cs typeface="Arial" charset="0"/>
              </a:rPr>
              <a:t> </a:t>
            </a:r>
            <a:r>
              <a:rPr lang="en-US" sz="3200" dirty="0"/>
              <a:t>You create collections of EC2 instances, called Auto Scaling groups. You can specify the minimum number of instances in each Auto Scaling group, and Auto Scaling ensures that your group never goes below this size. You can specify the maximum number of instances in each Auto Scaling group, and Auto Scaling ensures that your group never goes above this </a:t>
            </a:r>
            <a:r>
              <a:rPr lang="en-US" sz="3200" dirty="0" smtClean="0"/>
              <a:t>size</a:t>
            </a:r>
            <a:r>
              <a:rPr lang="en-US" sz="3200" dirty="0" smtClean="0">
                <a:solidFill>
                  <a:schemeClr val="tx1"/>
                </a:solidFill>
                <a:latin typeface="Arial" charset="0"/>
                <a:ea typeface="Arial" charset="0"/>
                <a:cs typeface="Arial" charset="0"/>
              </a:rPr>
              <a:t>.</a:t>
            </a:r>
          </a:p>
          <a:p>
            <a:pPr marL="457200" indent="-457200" algn="just" eaLnBrk="1">
              <a:lnSpc>
                <a:spcPct val="99000"/>
              </a:lnSpc>
              <a:buClr>
                <a:srgbClr val="000000"/>
              </a:buClr>
              <a:buSzPct val="100000"/>
              <a:buFont typeface="Arial" charset="0"/>
              <a:buChar char="•"/>
              <a:defRPr/>
            </a:pPr>
            <a:endParaRPr lang="en-US" altLang="en-US" sz="3200" dirty="0">
              <a:solidFill>
                <a:schemeClr val="tx1"/>
              </a:solidFill>
              <a:latin typeface="Arial" charset="0"/>
              <a:ea typeface="Arial" charset="0"/>
              <a:cs typeface="Arial" charset="0"/>
            </a:endParaRPr>
          </a:p>
          <a:p>
            <a:pPr marL="457200" indent="-457200" algn="just" eaLnBrk="1">
              <a:lnSpc>
                <a:spcPct val="99000"/>
              </a:lnSpc>
              <a:buClr>
                <a:srgbClr val="000000"/>
              </a:buClr>
              <a:buSzPct val="100000"/>
              <a:buFont typeface="Arial" charset="0"/>
              <a:buChar char="•"/>
              <a:defRPr/>
            </a:pPr>
            <a:r>
              <a:rPr lang="en-US" sz="3200" dirty="0"/>
              <a:t>If you specify the desired capacity, either when you create the group or at any time thereafter, Auto Scaling ensures that your group has this many instances. </a:t>
            </a:r>
            <a:endParaRPr lang="en-US" sz="3200" dirty="0" smtClean="0"/>
          </a:p>
          <a:p>
            <a:pPr marL="457200" indent="-457200" algn="just" eaLnBrk="1">
              <a:lnSpc>
                <a:spcPct val="99000"/>
              </a:lnSpc>
              <a:buClr>
                <a:srgbClr val="000000"/>
              </a:buClr>
              <a:buSzPct val="100000"/>
              <a:buFont typeface="Arial" charset="0"/>
              <a:buChar char="•"/>
              <a:defRPr/>
            </a:pPr>
            <a:endParaRPr lang="en-US" altLang="en-US" sz="3200" dirty="0">
              <a:solidFill>
                <a:schemeClr val="tx1"/>
              </a:solidFill>
              <a:latin typeface="Arial" charset="0"/>
              <a:ea typeface="Arial" charset="0"/>
              <a:cs typeface="Arial" charset="0"/>
            </a:endParaRPr>
          </a:p>
          <a:p>
            <a:pPr marL="457200" indent="-457200" algn="just" eaLnBrk="1">
              <a:lnSpc>
                <a:spcPct val="99000"/>
              </a:lnSpc>
              <a:buClr>
                <a:srgbClr val="000000"/>
              </a:buClr>
              <a:buSzPct val="100000"/>
              <a:buFont typeface="Arial" charset="0"/>
              <a:buChar char="•"/>
              <a:defRPr/>
            </a:pPr>
            <a:r>
              <a:rPr lang="en-US" sz="3200" dirty="0" smtClean="0"/>
              <a:t>If </a:t>
            </a:r>
            <a:r>
              <a:rPr lang="en-US" sz="3200" dirty="0"/>
              <a:t>you specify scaling policies, then Auto Scaling can launch or terminate instances as demand on your application increases or decreases.</a:t>
            </a:r>
            <a:endParaRPr lang="en-US" altLang="en-US" sz="3200" dirty="0">
              <a:solidFill>
                <a:schemeClr val="tx1"/>
              </a:solidFill>
              <a:latin typeface="Arial" charset="0"/>
              <a:ea typeface="Arial" charset="0"/>
              <a:cs typeface="Arial" charset="0"/>
            </a:endParaRPr>
          </a:p>
          <a:p>
            <a:pPr marL="0" indent="0" algn="just" eaLnBrk="1">
              <a:lnSpc>
                <a:spcPct val="99000"/>
              </a:lnSpc>
              <a:buClr>
                <a:srgbClr val="000000"/>
              </a:buClr>
              <a:buSzPct val="100000"/>
              <a:defRPr/>
            </a:pPr>
            <a:endParaRPr lang="en-US" altLang="en-US" sz="3200" dirty="0">
              <a:solidFill>
                <a:schemeClr val="tx1"/>
              </a:solidFill>
              <a:latin typeface="Arial" charset="0"/>
              <a:ea typeface="Arial" charset="0"/>
              <a:cs typeface="Arial"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00" y="8610600"/>
            <a:ext cx="5791200" cy="4278957"/>
          </a:xfrm>
          <a:prstGeom prst="rect">
            <a:avLst/>
          </a:prstGeom>
        </p:spPr>
      </p:pic>
    </p:spTree>
    <p:extLst>
      <p:ext uri="{BB962C8B-B14F-4D97-AF65-F5344CB8AC3E}">
        <p14:creationId xmlns:p14="http://schemas.microsoft.com/office/powerpoint/2010/main" val="2086206725"/>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7172" y="2578920"/>
            <a:ext cx="2052874" cy="184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371600" y="762000"/>
            <a:ext cx="20955000" cy="1877437"/>
          </a:xfrm>
          <a:prstGeom prst="rect">
            <a:avLst/>
          </a:prstGeom>
          <a:noFill/>
        </p:spPr>
        <p:txBody>
          <a:bodyPr wrap="square" rtlCol="0">
            <a:spAutoFit/>
          </a:bodyPr>
          <a:lstStyle/>
          <a:p>
            <a:r>
              <a:rPr lang="en-US" altLang="en-US" sz="6000" dirty="0">
                <a:solidFill>
                  <a:srgbClr val="FF0000"/>
                </a:solidFill>
                <a:latin typeface="Arial" charset="0"/>
                <a:ea typeface="Arial" charset="0"/>
                <a:cs typeface="Arial" charset="0"/>
              </a:rPr>
              <a:t>Components of Auto Scaling</a:t>
            </a:r>
          </a:p>
          <a:p>
            <a:endParaRPr lang="en-US" dirty="0"/>
          </a:p>
        </p:txBody>
      </p:sp>
      <p:sp>
        <p:nvSpPr>
          <p:cNvPr id="4" name="TextBox 3"/>
          <p:cNvSpPr txBox="1"/>
          <p:nvPr/>
        </p:nvSpPr>
        <p:spPr>
          <a:xfrm>
            <a:off x="609600" y="4280163"/>
            <a:ext cx="2895600" cy="584775"/>
          </a:xfrm>
          <a:prstGeom prst="rect">
            <a:avLst/>
          </a:prstGeom>
          <a:noFill/>
        </p:spPr>
        <p:txBody>
          <a:bodyPr wrap="square" rtlCol="0">
            <a:spAutoFit/>
          </a:bodyPr>
          <a:lstStyle/>
          <a:p>
            <a:r>
              <a:rPr lang="en-US" sz="3200" dirty="0" smtClean="0">
                <a:solidFill>
                  <a:srgbClr val="FF0000"/>
                </a:solidFill>
                <a:latin typeface="Arial" charset="0"/>
                <a:ea typeface="Arial" charset="0"/>
                <a:cs typeface="Arial" charset="0"/>
              </a:rPr>
              <a:t>Groups</a:t>
            </a:r>
            <a:endParaRPr lang="en-US" sz="3200" dirty="0">
              <a:solidFill>
                <a:srgbClr val="FF0000"/>
              </a:solidFill>
              <a:latin typeface="Arial" charset="0"/>
              <a:ea typeface="Arial" charset="0"/>
              <a:cs typeface="Arial" charset="0"/>
            </a:endParaRPr>
          </a:p>
        </p:txBody>
      </p:sp>
      <p:sp>
        <p:nvSpPr>
          <p:cNvPr id="5" name="TextBox 4"/>
          <p:cNvSpPr txBox="1"/>
          <p:nvPr/>
        </p:nvSpPr>
        <p:spPr>
          <a:xfrm>
            <a:off x="3881674" y="2689631"/>
            <a:ext cx="19500169" cy="1569660"/>
          </a:xfrm>
          <a:prstGeom prst="rect">
            <a:avLst/>
          </a:prstGeom>
          <a:noFill/>
        </p:spPr>
        <p:txBody>
          <a:bodyPr wrap="square" rtlCol="0">
            <a:spAutoFit/>
          </a:bodyPr>
          <a:lstStyle/>
          <a:p>
            <a:pPr algn="just"/>
            <a:r>
              <a:rPr lang="en-US" sz="3200" dirty="0">
                <a:latin typeface="Arial" charset="0"/>
                <a:ea typeface="Arial" charset="0"/>
                <a:cs typeface="Arial" charset="0"/>
              </a:rPr>
              <a:t>Your EC2 instances are organized into groups so that they can be treated as a logical unit for the purposes of scaling and management. When you create a group, you can specify its minimum, maximum, and, desired number of EC2 instances.</a:t>
            </a:r>
          </a:p>
        </p:txBody>
      </p:sp>
      <p:pic>
        <p:nvPicPr>
          <p:cNvPr id="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5864686"/>
            <a:ext cx="1906772" cy="171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609599" y="7584622"/>
            <a:ext cx="3048001" cy="1077218"/>
          </a:xfrm>
          <a:prstGeom prst="rect">
            <a:avLst/>
          </a:prstGeom>
          <a:noFill/>
        </p:spPr>
        <p:txBody>
          <a:bodyPr wrap="square" rtlCol="0">
            <a:spAutoFit/>
          </a:bodyPr>
          <a:lstStyle/>
          <a:p>
            <a:r>
              <a:rPr lang="en-US" sz="3200" dirty="0">
                <a:solidFill>
                  <a:srgbClr val="FF0000"/>
                </a:solidFill>
                <a:latin typeface="Arial" charset="0"/>
                <a:ea typeface="Arial" charset="0"/>
                <a:cs typeface="Arial" charset="0"/>
              </a:rPr>
              <a:t>Launch Configurations</a:t>
            </a:r>
          </a:p>
        </p:txBody>
      </p:sp>
      <p:sp>
        <p:nvSpPr>
          <p:cNvPr id="8" name="TextBox 7"/>
          <p:cNvSpPr txBox="1"/>
          <p:nvPr/>
        </p:nvSpPr>
        <p:spPr>
          <a:xfrm>
            <a:off x="3955611" y="6019800"/>
            <a:ext cx="19285390" cy="1692771"/>
          </a:xfrm>
          <a:prstGeom prst="rect">
            <a:avLst/>
          </a:prstGeom>
          <a:noFill/>
        </p:spPr>
        <p:txBody>
          <a:bodyPr wrap="square" rtlCol="0">
            <a:spAutoFit/>
          </a:bodyPr>
          <a:lstStyle/>
          <a:p>
            <a:pPr algn="just"/>
            <a:r>
              <a:rPr lang="en-US" sz="3200" dirty="0">
                <a:latin typeface="Arial" charset="0"/>
                <a:ea typeface="Arial" charset="0"/>
                <a:cs typeface="Arial" charset="0"/>
              </a:rPr>
              <a:t>Your group uses a launch configuration as a template for its EC2 instances. When you create a launch configuration, you can specify information such as the AMI ID, instance type, key pair, security groups, and block device mapping for your instances</a:t>
            </a:r>
            <a:r>
              <a:rPr lang="en-US" sz="4000" dirty="0">
                <a:latin typeface="Arial" charset="0"/>
                <a:ea typeface="Arial" charset="0"/>
                <a:cs typeface="Arial" charset="0"/>
              </a:rPr>
              <a:t>.</a:t>
            </a:r>
          </a:p>
        </p:txBody>
      </p:sp>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97172" y="9518396"/>
            <a:ext cx="1981200" cy="1812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692829" y="11381524"/>
            <a:ext cx="3188845" cy="584775"/>
          </a:xfrm>
          <a:prstGeom prst="rect">
            <a:avLst/>
          </a:prstGeom>
          <a:noFill/>
        </p:spPr>
        <p:txBody>
          <a:bodyPr wrap="square" rtlCol="0">
            <a:spAutoFit/>
          </a:bodyPr>
          <a:lstStyle/>
          <a:p>
            <a:r>
              <a:rPr lang="en-US" sz="3200" dirty="0">
                <a:solidFill>
                  <a:srgbClr val="FF0000"/>
                </a:solidFill>
                <a:latin typeface="Arial" charset="0"/>
                <a:ea typeface="Arial" charset="0"/>
                <a:cs typeface="Arial" charset="0"/>
              </a:rPr>
              <a:t>Scaling Plan</a:t>
            </a:r>
          </a:p>
        </p:txBody>
      </p:sp>
      <p:sp>
        <p:nvSpPr>
          <p:cNvPr id="11" name="TextBox 10"/>
          <p:cNvSpPr txBox="1"/>
          <p:nvPr/>
        </p:nvSpPr>
        <p:spPr>
          <a:xfrm>
            <a:off x="3881675" y="9761670"/>
            <a:ext cx="19500168" cy="1093743"/>
          </a:xfrm>
          <a:prstGeom prst="rect">
            <a:avLst/>
          </a:prstGeom>
          <a:noFill/>
        </p:spPr>
        <p:txBody>
          <a:bodyPr wrap="square" rtlCol="0">
            <a:spAutoFit/>
          </a:bodyPr>
          <a:lstStyle/>
          <a:p>
            <a:pPr algn="just"/>
            <a:r>
              <a:rPr lang="en-US" sz="3200" dirty="0">
                <a:latin typeface="Arial" charset="0"/>
                <a:ea typeface="Arial" charset="0"/>
                <a:cs typeface="Arial" charset="0"/>
              </a:rPr>
              <a:t>A scaling plan tells Auto Scaling when and how to scale. For example, you can base a scaling plan on the occurrence of specified conditions (dynamic scaling) or on a schedule.</a:t>
            </a:r>
          </a:p>
        </p:txBody>
      </p:sp>
    </p:spTree>
    <p:extLst>
      <p:ext uri="{BB962C8B-B14F-4D97-AF65-F5344CB8AC3E}">
        <p14:creationId xmlns:p14="http://schemas.microsoft.com/office/powerpoint/2010/main" val="171325827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609600" y="914400"/>
            <a:ext cx="22533103" cy="12420600"/>
          </a:xfrm>
          <a:prstGeom prst="rect">
            <a:avLst/>
          </a:prstGeom>
          <a:noFill/>
          <a:ln>
            <a:noFill/>
          </a:ln>
          <a:effectLst/>
          <a:extLst/>
        </p:spPr>
        <p:txBody>
          <a:bodyPr lIns="217693" tIns="121037" rIns="217693" bIns="108847"/>
          <a:lstStyle>
            <a:lvl1pPr marL="215900" indent="-2159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AR PL UKai CN" charset="0"/>
                <a:cs typeface="AR PL UKai CN"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AR PL UKai CN" charset="0"/>
                <a:cs typeface="AR PL UKai CN"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AR PL UKai CN" charset="0"/>
                <a:cs typeface="AR PL UKai CN"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AR PL UKai CN" charset="0"/>
                <a:cs typeface="AR PL UKai CN"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AR PL UKai CN" charset="0"/>
                <a:cs typeface="AR PL UKai CN"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AR PL UKai CN" charset="0"/>
                <a:cs typeface="AR PL UKai CN"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AR PL UKai CN" charset="0"/>
                <a:cs typeface="AR PL UKai CN"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AR PL UKai CN" charset="0"/>
                <a:cs typeface="AR PL UKai CN"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AR PL UKai CN" charset="0"/>
                <a:cs typeface="AR PL UKai CN" charset="0"/>
              </a:defRPr>
            </a:lvl9pPr>
          </a:lstStyle>
          <a:p>
            <a:pPr eaLnBrk="1">
              <a:lnSpc>
                <a:spcPct val="99000"/>
              </a:lnSpc>
              <a:buClr>
                <a:srgbClr val="000000"/>
              </a:buClr>
              <a:buSzPct val="100000"/>
              <a:buFont typeface="Times New Roman" panose="02020603050405020304" pitchFamily="18" charset="0"/>
              <a:buNone/>
              <a:defRPr/>
            </a:pPr>
            <a:r>
              <a:rPr lang="en-US" altLang="en-US" sz="6000" dirty="0" smtClean="0">
                <a:solidFill>
                  <a:srgbClr val="FF0000"/>
                </a:solidFill>
                <a:latin typeface="Arial" charset="0"/>
                <a:ea typeface="Arial" charset="0"/>
                <a:cs typeface="Arial" charset="0"/>
              </a:rPr>
              <a:t>Benefits of Auto Scaling</a:t>
            </a:r>
            <a:endParaRPr lang="en-US" altLang="en-US" sz="6000" dirty="0">
              <a:solidFill>
                <a:srgbClr val="FF0000"/>
              </a:solidFill>
              <a:latin typeface="Arial" charset="0"/>
              <a:ea typeface="Arial" charset="0"/>
              <a:cs typeface="Arial" charset="0"/>
            </a:endParaRPr>
          </a:p>
          <a:p>
            <a:pPr eaLnBrk="1">
              <a:lnSpc>
                <a:spcPct val="99000"/>
              </a:lnSpc>
              <a:buClr>
                <a:srgbClr val="000000"/>
              </a:buClr>
              <a:buSzPct val="45000"/>
              <a:buFont typeface="Wingdings" panose="05000000000000000000" pitchFamily="2" charset="2"/>
              <a:buChar char=""/>
              <a:defRPr/>
            </a:pPr>
            <a:endParaRPr lang="en-US" altLang="en-US" sz="5805" dirty="0">
              <a:latin typeface="HelveticaNeueLight" charset="0"/>
            </a:endParaRPr>
          </a:p>
          <a:p>
            <a:pPr eaLnBrk="1">
              <a:lnSpc>
                <a:spcPct val="99000"/>
              </a:lnSpc>
              <a:buClr>
                <a:srgbClr val="000000"/>
              </a:buClr>
              <a:buSzPct val="45000"/>
              <a:defRPr/>
            </a:pPr>
            <a:endParaRPr lang="en-US" altLang="en-US" sz="6773" dirty="0">
              <a:latin typeface="+mn-lt"/>
            </a:endParaRPr>
          </a:p>
          <a:p>
            <a:pPr marL="0" indent="0" algn="l" eaLnBrk="1">
              <a:lnSpc>
                <a:spcPct val="99000"/>
              </a:lnSpc>
              <a:buClr>
                <a:srgbClr val="000000"/>
              </a:buClr>
              <a:buSzPct val="45000"/>
              <a:defRPr/>
            </a:pPr>
            <a:endParaRPr lang="en-US" altLang="en-US" sz="4000" dirty="0" smtClean="0">
              <a:solidFill>
                <a:schemeClr val="tx1"/>
              </a:solidFill>
              <a:latin typeface="Arial" charset="0"/>
              <a:ea typeface="Arial" charset="0"/>
              <a:cs typeface="Arial" charset="0"/>
            </a:endParaRPr>
          </a:p>
          <a:p>
            <a:pPr marL="0" indent="0" algn="l" eaLnBrk="1">
              <a:lnSpc>
                <a:spcPct val="99000"/>
              </a:lnSpc>
              <a:buClr>
                <a:srgbClr val="000000"/>
              </a:buClr>
              <a:buSzPct val="45000"/>
              <a:defRPr/>
            </a:pPr>
            <a:endParaRPr lang="en-US" altLang="en-US" sz="4000" dirty="0">
              <a:solidFill>
                <a:schemeClr val="tx1"/>
              </a:solidFill>
              <a:latin typeface="Arial" charset="0"/>
              <a:ea typeface="Arial" charset="0"/>
              <a:cs typeface="Arial" charset="0"/>
            </a:endParaRPr>
          </a:p>
          <a:p>
            <a:pPr marL="0" indent="0" algn="l" eaLnBrk="1">
              <a:lnSpc>
                <a:spcPct val="99000"/>
              </a:lnSpc>
              <a:buClr>
                <a:srgbClr val="000000"/>
              </a:buClr>
              <a:buSzPct val="45000"/>
              <a:defRPr/>
            </a:pPr>
            <a:endParaRPr lang="en-US" altLang="en-US" sz="4000" dirty="0" smtClean="0">
              <a:solidFill>
                <a:schemeClr val="tx1"/>
              </a:solidFill>
              <a:latin typeface="Arial" charset="0"/>
              <a:ea typeface="Arial" charset="0"/>
              <a:cs typeface="Arial" charset="0"/>
            </a:endParaRPr>
          </a:p>
          <a:p>
            <a:pPr marL="0" indent="0" algn="l" eaLnBrk="1">
              <a:lnSpc>
                <a:spcPct val="99000"/>
              </a:lnSpc>
              <a:buClr>
                <a:srgbClr val="000000"/>
              </a:buClr>
              <a:buSzPct val="45000"/>
              <a:defRPr/>
            </a:pPr>
            <a:endParaRPr lang="en-US" altLang="en-US" sz="4000" dirty="0">
              <a:solidFill>
                <a:schemeClr val="tx1"/>
              </a:solidFill>
              <a:latin typeface="Arial" charset="0"/>
              <a:ea typeface="Arial" charset="0"/>
              <a:cs typeface="Arial" charset="0"/>
            </a:endParaRPr>
          </a:p>
          <a:p>
            <a:pPr marL="0" indent="0" algn="l" eaLnBrk="1">
              <a:lnSpc>
                <a:spcPct val="99000"/>
              </a:lnSpc>
              <a:buClr>
                <a:srgbClr val="000000"/>
              </a:buClr>
              <a:buSzPct val="45000"/>
              <a:defRPr/>
            </a:pPr>
            <a:endParaRPr lang="en-US" altLang="en-US" sz="4000" dirty="0" smtClean="0">
              <a:solidFill>
                <a:schemeClr val="tx1"/>
              </a:solidFill>
              <a:latin typeface="Arial" charset="0"/>
              <a:ea typeface="Arial" charset="0"/>
              <a:cs typeface="Arial" charset="0"/>
            </a:endParaRPr>
          </a:p>
          <a:p>
            <a:pPr marL="0" indent="0" algn="l" eaLnBrk="1">
              <a:lnSpc>
                <a:spcPct val="99000"/>
              </a:lnSpc>
              <a:buClr>
                <a:srgbClr val="000000"/>
              </a:buClr>
              <a:buSzPct val="45000"/>
              <a:defRPr/>
            </a:pPr>
            <a:endParaRPr lang="en-US" altLang="en-US" sz="4000" dirty="0" smtClean="0">
              <a:solidFill>
                <a:schemeClr val="tx1"/>
              </a:solidFill>
              <a:latin typeface="Arial" charset="0"/>
              <a:ea typeface="Arial" charset="0"/>
              <a:cs typeface="Arial" charset="0"/>
            </a:endParaRPr>
          </a:p>
          <a:p>
            <a:pPr marL="0" indent="0" algn="l" eaLnBrk="1">
              <a:lnSpc>
                <a:spcPct val="99000"/>
              </a:lnSpc>
              <a:buClr>
                <a:srgbClr val="000000"/>
              </a:buClr>
              <a:buSzPct val="45000"/>
              <a:defRPr/>
            </a:pPr>
            <a:endParaRPr lang="en-US" altLang="en-US" sz="4000" dirty="0">
              <a:solidFill>
                <a:schemeClr val="tx1"/>
              </a:solidFill>
              <a:latin typeface="Arial" charset="0"/>
              <a:ea typeface="Arial" charset="0"/>
              <a:cs typeface="Arial" charset="0"/>
            </a:endParaRPr>
          </a:p>
          <a:p>
            <a:pPr marL="0" indent="0" algn="l" eaLnBrk="1">
              <a:lnSpc>
                <a:spcPct val="99000"/>
              </a:lnSpc>
              <a:buClr>
                <a:srgbClr val="000000"/>
              </a:buClr>
              <a:buSzPct val="45000"/>
              <a:defRPr/>
            </a:pPr>
            <a:endParaRPr lang="en-US" altLang="en-US" sz="4000" dirty="0" smtClean="0">
              <a:solidFill>
                <a:schemeClr val="tx1"/>
              </a:solidFill>
              <a:latin typeface="Arial" charset="0"/>
              <a:ea typeface="Arial" charset="0"/>
              <a:cs typeface="Arial" charset="0"/>
            </a:endParaRPr>
          </a:p>
          <a:p>
            <a:pPr marL="0" indent="0" algn="l" eaLnBrk="1">
              <a:lnSpc>
                <a:spcPct val="99000"/>
              </a:lnSpc>
              <a:buClr>
                <a:srgbClr val="000000"/>
              </a:buClr>
              <a:buSzPct val="45000"/>
              <a:defRPr/>
            </a:pPr>
            <a:endParaRPr lang="en-US" altLang="en-US" sz="4000" dirty="0">
              <a:ea typeface="ヒラギノ角ゴ ProN W3" charset="0"/>
              <a:cs typeface="Arial" pitchFamily="34" charset="0"/>
            </a:endParaRPr>
          </a:p>
          <a:p>
            <a:pPr marL="571500" indent="-571500" algn="l" eaLnBrk="1">
              <a:lnSpc>
                <a:spcPct val="99000"/>
              </a:lnSpc>
              <a:buClr>
                <a:srgbClr val="000000"/>
              </a:buClr>
              <a:buSzPct val="100000"/>
              <a:buFont typeface="Arial" charset="0"/>
              <a:buChar char="•"/>
              <a:defRPr/>
            </a:pPr>
            <a:r>
              <a:rPr lang="en-US" altLang="en-US" sz="4000" dirty="0">
                <a:ea typeface="ヒラギノ角ゴ ProN W3" charset="0"/>
                <a:cs typeface="Arial" pitchFamily="34" charset="0"/>
              </a:rPr>
              <a:t>Makes your architecture more fault tolerant</a:t>
            </a:r>
          </a:p>
          <a:p>
            <a:pPr marL="0" indent="0" algn="l" eaLnBrk="1">
              <a:lnSpc>
                <a:spcPct val="99000"/>
              </a:lnSpc>
              <a:buClr>
                <a:srgbClr val="000000"/>
              </a:buClr>
              <a:buSzPct val="100000"/>
              <a:defRPr/>
            </a:pPr>
            <a:r>
              <a:rPr lang="en-US" altLang="en-US" sz="4000" dirty="0">
                <a:ea typeface="ヒラギノ角ゴ ProN W3" charset="0"/>
                <a:cs typeface="Arial" pitchFamily="34" charset="0"/>
              </a:rPr>
              <a:t>                </a:t>
            </a:r>
          </a:p>
          <a:p>
            <a:pPr marL="571500" indent="-571500" algn="l" eaLnBrk="1">
              <a:lnSpc>
                <a:spcPct val="99000"/>
              </a:lnSpc>
              <a:buClr>
                <a:srgbClr val="000000"/>
              </a:buClr>
              <a:buSzPct val="100000"/>
              <a:buFont typeface="Arial" charset="0"/>
              <a:buChar char="•"/>
              <a:defRPr/>
            </a:pPr>
            <a:r>
              <a:rPr lang="en-US" altLang="en-US" sz="4000" dirty="0">
                <a:ea typeface="ヒラギノ角ゴ ProN W3" charset="0"/>
                <a:cs typeface="Arial" pitchFamily="34" charset="0"/>
              </a:rPr>
              <a:t>Makes your application more highly available</a:t>
            </a:r>
          </a:p>
          <a:p>
            <a:pPr marL="571500" indent="-571500" algn="l" eaLnBrk="1">
              <a:lnSpc>
                <a:spcPct val="99000"/>
              </a:lnSpc>
              <a:buClr>
                <a:srgbClr val="000000"/>
              </a:buClr>
              <a:buSzPct val="100000"/>
              <a:buFont typeface="Arial" charset="0"/>
              <a:buChar char="•"/>
              <a:defRPr/>
            </a:pPr>
            <a:endParaRPr lang="en-US" altLang="en-US" sz="4000" dirty="0">
              <a:ea typeface="ヒラギノ角ゴ ProN W3" charset="0"/>
              <a:cs typeface="Arial" pitchFamily="34" charset="0"/>
            </a:endParaRPr>
          </a:p>
          <a:p>
            <a:pPr marL="571500" indent="-571500" algn="l" eaLnBrk="1">
              <a:lnSpc>
                <a:spcPct val="99000"/>
              </a:lnSpc>
              <a:buClr>
                <a:srgbClr val="000000"/>
              </a:buClr>
              <a:buSzPct val="100000"/>
              <a:buFont typeface="Arial" charset="0"/>
              <a:buChar char="•"/>
              <a:defRPr/>
            </a:pPr>
            <a:r>
              <a:rPr lang="en-US" altLang="en-US" sz="4000" dirty="0">
                <a:ea typeface="ヒラギノ角ゴ ProN W3" charset="0"/>
                <a:cs typeface="Arial" pitchFamily="34" charset="0"/>
              </a:rPr>
              <a:t>Ensures that there is a right capacity of instances running across your infrastructure</a:t>
            </a:r>
          </a:p>
        </p:txBody>
      </p:sp>
      <p:pic>
        <p:nvPicPr>
          <p:cNvPr id="5124"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2286000"/>
            <a:ext cx="9015587" cy="637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2755590"/>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762000"/>
            <a:ext cx="22783800" cy="830997"/>
          </a:xfrm>
          <a:prstGeom prst="rect">
            <a:avLst/>
          </a:prstGeom>
          <a:noFill/>
        </p:spPr>
        <p:txBody>
          <a:bodyPr wrap="square" rtlCol="0">
            <a:spAutoFit/>
          </a:bodyPr>
          <a:lstStyle/>
          <a:p>
            <a:r>
              <a:rPr lang="en-US" sz="4800" dirty="0" smtClean="0">
                <a:solidFill>
                  <a:srgbClr val="FF0000"/>
                </a:solidFill>
                <a:latin typeface="Arial" charset="0"/>
                <a:ea typeface="Arial" charset="0"/>
                <a:cs typeface="Arial" charset="0"/>
              </a:rPr>
              <a:t>Auto Scaling Lifecycle</a:t>
            </a:r>
            <a:endParaRPr lang="en-US" sz="4800" dirty="0">
              <a:solidFill>
                <a:srgbClr val="FF0000"/>
              </a:solidFill>
              <a:latin typeface="Arial" charset="0"/>
              <a:ea typeface="Arial" charset="0"/>
              <a:cs typeface="Arial"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1905000"/>
            <a:ext cx="12003695" cy="8389055"/>
          </a:xfrm>
          <a:prstGeom prst="rect">
            <a:avLst/>
          </a:prstGeom>
        </p:spPr>
      </p:pic>
      <p:sp>
        <p:nvSpPr>
          <p:cNvPr id="5" name="TextBox 4"/>
          <p:cNvSpPr txBox="1"/>
          <p:nvPr/>
        </p:nvSpPr>
        <p:spPr>
          <a:xfrm>
            <a:off x="838200" y="10729167"/>
            <a:ext cx="22479000" cy="2923877"/>
          </a:xfrm>
          <a:prstGeom prst="rect">
            <a:avLst/>
          </a:prstGeom>
          <a:noFill/>
        </p:spPr>
        <p:txBody>
          <a:bodyPr wrap="square" rtlCol="0">
            <a:spAutoFit/>
          </a:bodyPr>
          <a:lstStyle/>
          <a:p>
            <a:pPr algn="just"/>
            <a:r>
              <a:rPr lang="en-US" sz="3200" dirty="0">
                <a:latin typeface="Arial" charset="0"/>
                <a:ea typeface="Arial" charset="0"/>
                <a:cs typeface="Arial" charset="0"/>
              </a:rPr>
              <a:t>The EC2 instances in an Auto Scaling group have a path, or lifecycle, that differs from that of other EC2 instances. The lifecycle starts when the Auto Scaling group launches an instance and puts it into service. The lifecycle ends when you terminate the instance, or the Auto Scaling group takes the instance out of service and terminates it</a:t>
            </a:r>
            <a:r>
              <a:rPr lang="en-US" sz="3200" dirty="0" smtClean="0">
                <a:latin typeface="Arial" charset="0"/>
                <a:ea typeface="Arial" charset="0"/>
                <a:cs typeface="Arial" charset="0"/>
              </a:rPr>
              <a:t>.</a:t>
            </a:r>
          </a:p>
          <a:p>
            <a:pPr algn="just"/>
            <a:endParaRPr lang="en-US" sz="3200" dirty="0">
              <a:latin typeface="Arial" charset="0"/>
              <a:ea typeface="Arial" charset="0"/>
              <a:cs typeface="Arial" charset="0"/>
            </a:endParaRPr>
          </a:p>
          <a:p>
            <a:endParaRPr lang="en-US" dirty="0"/>
          </a:p>
        </p:txBody>
      </p:sp>
    </p:spTree>
    <p:extLst>
      <p:ext uri="{BB962C8B-B14F-4D97-AF65-F5344CB8AC3E}">
        <p14:creationId xmlns:p14="http://schemas.microsoft.com/office/powerpoint/2010/main" val="11472350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762000"/>
            <a:ext cx="21793200" cy="830997"/>
          </a:xfrm>
          <a:prstGeom prst="rect">
            <a:avLst/>
          </a:prstGeom>
          <a:noFill/>
        </p:spPr>
        <p:txBody>
          <a:bodyPr wrap="square" rtlCol="0">
            <a:spAutoFit/>
          </a:bodyPr>
          <a:lstStyle/>
          <a:p>
            <a:r>
              <a:rPr lang="en-US" sz="4800" dirty="0">
                <a:solidFill>
                  <a:srgbClr val="FF0000"/>
                </a:solidFill>
                <a:latin typeface="Arial" charset="0"/>
                <a:ea typeface="Arial" charset="0"/>
                <a:cs typeface="Arial" charset="0"/>
              </a:rPr>
              <a:t>Instance Protection</a:t>
            </a:r>
          </a:p>
        </p:txBody>
      </p:sp>
      <p:sp>
        <p:nvSpPr>
          <p:cNvPr id="3" name="TextBox 2"/>
          <p:cNvSpPr txBox="1"/>
          <p:nvPr/>
        </p:nvSpPr>
        <p:spPr>
          <a:xfrm>
            <a:off x="1066800" y="2286000"/>
            <a:ext cx="22021800" cy="3539430"/>
          </a:xfrm>
          <a:prstGeom prst="rect">
            <a:avLst/>
          </a:prstGeom>
          <a:noFill/>
        </p:spPr>
        <p:txBody>
          <a:bodyPr wrap="square" rtlCol="0">
            <a:spAutoFit/>
          </a:bodyPr>
          <a:lstStyle/>
          <a:p>
            <a:pPr algn="just"/>
            <a:r>
              <a:rPr lang="en-US" sz="3200" dirty="0" smtClean="0">
                <a:latin typeface="Arial" charset="0"/>
                <a:ea typeface="Arial" charset="0"/>
                <a:cs typeface="Arial" charset="0"/>
              </a:rPr>
              <a:t>You can enable instance protection when you create an Auto Scaling group. By default, instance protection is disabled.</a:t>
            </a:r>
          </a:p>
          <a:p>
            <a:pPr algn="just"/>
            <a:endParaRPr lang="en-US" sz="3200" dirty="0">
              <a:latin typeface="Arial" charset="0"/>
              <a:ea typeface="Arial" charset="0"/>
              <a:cs typeface="Arial" charset="0"/>
            </a:endParaRPr>
          </a:p>
          <a:p>
            <a:pPr algn="just"/>
            <a:endParaRPr lang="en-US" sz="3200" dirty="0" smtClean="0">
              <a:latin typeface="Arial" charset="0"/>
              <a:ea typeface="Arial" charset="0"/>
              <a:cs typeface="Arial" charset="0"/>
            </a:endParaRPr>
          </a:p>
          <a:p>
            <a:pPr algn="just"/>
            <a:r>
              <a:rPr lang="en-US" sz="3200" b="1" dirty="0">
                <a:latin typeface="Arial" charset="0"/>
                <a:ea typeface="Arial" charset="0"/>
                <a:cs typeface="Arial" charset="0"/>
              </a:rPr>
              <a:t>To enable instance protection using the </a:t>
            </a:r>
            <a:r>
              <a:rPr lang="en-US" sz="3200" b="1" dirty="0" smtClean="0">
                <a:latin typeface="Arial" charset="0"/>
                <a:ea typeface="Arial" charset="0"/>
                <a:cs typeface="Arial" charset="0"/>
              </a:rPr>
              <a:t>console</a:t>
            </a:r>
          </a:p>
          <a:p>
            <a:pPr algn="just"/>
            <a:endParaRPr lang="en-US" sz="3200" b="1" dirty="0">
              <a:latin typeface="Arial" charset="0"/>
              <a:ea typeface="Arial" charset="0"/>
              <a:cs typeface="Arial" charset="0"/>
            </a:endParaRPr>
          </a:p>
          <a:p>
            <a:pPr algn="just"/>
            <a:r>
              <a:rPr lang="en-US" sz="3200" dirty="0">
                <a:latin typeface="Arial" charset="0"/>
                <a:ea typeface="Arial" charset="0"/>
                <a:cs typeface="Arial" charset="0"/>
              </a:rPr>
              <a:t>When you create the Auto Scaling group, on the </a:t>
            </a:r>
            <a:r>
              <a:rPr lang="en-US" sz="3200" b="1" dirty="0">
                <a:latin typeface="Arial" charset="0"/>
                <a:ea typeface="Arial" charset="0"/>
                <a:cs typeface="Arial" charset="0"/>
              </a:rPr>
              <a:t>Configure Auto Scaling group details</a:t>
            </a:r>
            <a:r>
              <a:rPr lang="en-US" sz="3200" dirty="0">
                <a:latin typeface="Arial" charset="0"/>
                <a:ea typeface="Arial" charset="0"/>
                <a:cs typeface="Arial" charset="0"/>
              </a:rPr>
              <a:t> page, under </a:t>
            </a:r>
            <a:r>
              <a:rPr lang="en-US" sz="3200" b="1" dirty="0">
                <a:latin typeface="Arial" charset="0"/>
                <a:ea typeface="Arial" charset="0"/>
                <a:cs typeface="Arial" charset="0"/>
              </a:rPr>
              <a:t>Advanced Details</a:t>
            </a:r>
            <a:r>
              <a:rPr lang="en-US" sz="3200" dirty="0">
                <a:latin typeface="Arial" charset="0"/>
                <a:ea typeface="Arial" charset="0"/>
                <a:cs typeface="Arial" charset="0"/>
              </a:rPr>
              <a:t>, select the Protect From Scale In option from </a:t>
            </a:r>
            <a:r>
              <a:rPr lang="en-US" sz="3200" b="1" dirty="0">
                <a:latin typeface="Arial" charset="0"/>
                <a:ea typeface="Arial" charset="0"/>
                <a:cs typeface="Arial" charset="0"/>
              </a:rPr>
              <a:t>Instance Protection</a:t>
            </a:r>
            <a:r>
              <a:rPr lang="en-US" sz="3200" dirty="0">
                <a:latin typeface="Arial" charset="0"/>
                <a:ea typeface="Arial" charset="0"/>
                <a:cs typeface="Arial"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896" y="6858000"/>
            <a:ext cx="14143970" cy="5140167"/>
          </a:xfrm>
          <a:prstGeom prst="rect">
            <a:avLst/>
          </a:prstGeom>
        </p:spPr>
      </p:pic>
    </p:spTree>
    <p:extLst>
      <p:ext uri="{BB962C8B-B14F-4D97-AF65-F5344CB8AC3E}">
        <p14:creationId xmlns:p14="http://schemas.microsoft.com/office/powerpoint/2010/main" val="150388523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23088600" cy="6063198"/>
          </a:xfrm>
          <a:prstGeom prst="rect">
            <a:avLst/>
          </a:prstGeom>
          <a:noFill/>
        </p:spPr>
        <p:txBody>
          <a:bodyPr wrap="square" rtlCol="0">
            <a:spAutoFit/>
          </a:bodyPr>
          <a:lstStyle/>
          <a:p>
            <a:pPr algn="just"/>
            <a:r>
              <a:rPr lang="en-US" sz="3200" dirty="0" smtClean="0">
                <a:latin typeface="Arial" charset="0"/>
                <a:ea typeface="Arial" charset="0"/>
                <a:cs typeface="Arial" charset="0"/>
              </a:rPr>
              <a:t>Also, you can have an additional </a:t>
            </a:r>
            <a:r>
              <a:rPr lang="en-US" sz="3200" dirty="0">
                <a:latin typeface="Arial" charset="0"/>
                <a:ea typeface="Arial" charset="0"/>
                <a:cs typeface="Arial" charset="0"/>
              </a:rPr>
              <a:t>control over the instances that are eligible to be terminated when one of your Auto Scaling groups processes a scale in action</a:t>
            </a:r>
            <a:r>
              <a:rPr lang="en-US" sz="3200" dirty="0" smtClean="0">
                <a:latin typeface="Arial" charset="0"/>
                <a:ea typeface="Arial" charset="0"/>
                <a:cs typeface="Arial" charset="0"/>
              </a:rPr>
              <a:t>.</a:t>
            </a:r>
          </a:p>
          <a:p>
            <a:pPr algn="just"/>
            <a:endParaRPr lang="en-US" sz="3200" dirty="0">
              <a:latin typeface="Arial" charset="0"/>
              <a:ea typeface="Arial" charset="0"/>
              <a:cs typeface="Arial" charset="0"/>
            </a:endParaRPr>
          </a:p>
          <a:p>
            <a:pPr algn="just"/>
            <a:r>
              <a:rPr lang="en-US" sz="3200" dirty="0" smtClean="0">
                <a:latin typeface="Arial" charset="0"/>
                <a:ea typeface="Arial" charset="0"/>
                <a:cs typeface="Arial" charset="0"/>
              </a:rPr>
              <a:t>You </a:t>
            </a:r>
            <a:r>
              <a:rPr lang="en-US" sz="3200" dirty="0">
                <a:latin typeface="Arial" charset="0"/>
                <a:ea typeface="Arial" charset="0"/>
                <a:cs typeface="Arial" charset="0"/>
              </a:rPr>
              <a:t>might want to do this for several reasons. First, an instance might be handling a long-running work task, perhaps pulled from an SQS queue. Protecting the instance from termination will avoid wasted work. Second, the instance might serve a special purpose within the group. It could be the master node of a Hadoop cluster, or a “canary” that flags the entire group of instances as up and running</a:t>
            </a:r>
            <a:r>
              <a:rPr lang="en-US" sz="3200" dirty="0" smtClean="0">
                <a:latin typeface="Arial" charset="0"/>
                <a:ea typeface="Arial" charset="0"/>
                <a:cs typeface="Arial" charset="0"/>
              </a:rPr>
              <a:t>.</a:t>
            </a:r>
          </a:p>
          <a:p>
            <a:pPr algn="just"/>
            <a:endParaRPr lang="en-US" sz="3600" dirty="0">
              <a:solidFill>
                <a:srgbClr val="FF0000"/>
              </a:solidFill>
              <a:latin typeface="Arial" charset="0"/>
              <a:ea typeface="Arial" charset="0"/>
              <a:cs typeface="Arial" charset="0"/>
            </a:endParaRPr>
          </a:p>
          <a:p>
            <a:pPr algn="just"/>
            <a:r>
              <a:rPr lang="en-US" sz="3200" u="sng" dirty="0">
                <a:solidFill>
                  <a:srgbClr val="FF0000"/>
                </a:solidFill>
                <a:latin typeface="Arial" charset="0"/>
                <a:ea typeface="Arial" charset="0"/>
                <a:cs typeface="Arial" charset="0"/>
              </a:rPr>
              <a:t>Protecting Instances from Termination During Scale </a:t>
            </a:r>
            <a:r>
              <a:rPr lang="en-US" sz="3200" u="sng" dirty="0" smtClean="0">
                <a:solidFill>
                  <a:srgbClr val="FF0000"/>
                </a:solidFill>
                <a:latin typeface="Arial" charset="0"/>
                <a:ea typeface="Arial" charset="0"/>
                <a:cs typeface="Arial" charset="0"/>
              </a:rPr>
              <a:t>In</a:t>
            </a:r>
          </a:p>
          <a:p>
            <a:pPr algn="just"/>
            <a:endParaRPr lang="en-US" sz="3200" u="sng" dirty="0" smtClean="0">
              <a:solidFill>
                <a:srgbClr val="FF0000"/>
              </a:solidFill>
              <a:latin typeface="Arial" charset="0"/>
              <a:ea typeface="Arial" charset="0"/>
              <a:cs typeface="Arial" charset="0"/>
            </a:endParaRPr>
          </a:p>
          <a:p>
            <a:pPr algn="just"/>
            <a:r>
              <a:rPr lang="en-US" sz="3200" dirty="0" smtClean="0">
                <a:latin typeface="Arial" charset="0"/>
                <a:ea typeface="Arial" charset="0"/>
                <a:cs typeface="Arial" charset="0"/>
              </a:rPr>
              <a:t>You </a:t>
            </a:r>
            <a:r>
              <a:rPr lang="en-US" sz="3200" dirty="0">
                <a:latin typeface="Arial" charset="0"/>
                <a:ea typeface="Arial" charset="0"/>
                <a:cs typeface="Arial" charset="0"/>
              </a:rPr>
              <a:t>can protect instances from termination by simply selecting them in the Auto Scaling Console and then choosing Instance Protection from the Actions menu:</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6858000"/>
            <a:ext cx="10053600" cy="5410200"/>
          </a:xfrm>
          <a:prstGeom prst="rect">
            <a:avLst/>
          </a:prstGeom>
        </p:spPr>
      </p:pic>
    </p:spTree>
    <p:extLst>
      <p:ext uri="{BB962C8B-B14F-4D97-AF65-F5344CB8AC3E}">
        <p14:creationId xmlns:p14="http://schemas.microsoft.com/office/powerpoint/2010/main" val="174880635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609600"/>
            <a:ext cx="22174200" cy="923330"/>
          </a:xfrm>
          <a:prstGeom prst="rect">
            <a:avLst/>
          </a:prstGeom>
          <a:noFill/>
        </p:spPr>
        <p:txBody>
          <a:bodyPr wrap="square" rtlCol="0">
            <a:spAutoFit/>
          </a:bodyPr>
          <a:lstStyle/>
          <a:p>
            <a:r>
              <a:rPr lang="en-US" sz="5400" dirty="0" smtClean="0">
                <a:solidFill>
                  <a:srgbClr val="FF0000"/>
                </a:solidFill>
                <a:latin typeface="Arial" charset="0"/>
                <a:ea typeface="Arial" charset="0"/>
                <a:cs typeface="Arial" charset="0"/>
              </a:rPr>
              <a:t>Termination Policies</a:t>
            </a:r>
            <a:endParaRPr lang="en-US" sz="5400" dirty="0">
              <a:solidFill>
                <a:srgbClr val="FF0000"/>
              </a:solidFill>
              <a:latin typeface="Arial" charset="0"/>
              <a:ea typeface="Arial" charset="0"/>
              <a:cs typeface="Arial" charset="0"/>
            </a:endParaRPr>
          </a:p>
        </p:txBody>
      </p:sp>
      <p:sp>
        <p:nvSpPr>
          <p:cNvPr id="3" name="TextBox 2"/>
          <p:cNvSpPr txBox="1"/>
          <p:nvPr/>
        </p:nvSpPr>
        <p:spPr>
          <a:xfrm>
            <a:off x="457200" y="2057400"/>
            <a:ext cx="23545800" cy="3123188"/>
          </a:xfrm>
          <a:prstGeom prst="rect">
            <a:avLst/>
          </a:prstGeom>
          <a:noFill/>
        </p:spPr>
        <p:txBody>
          <a:bodyPr wrap="square" rtlCol="0">
            <a:spAutoFit/>
          </a:bodyPr>
          <a:lstStyle/>
          <a:p>
            <a:pPr marL="457200" indent="-457200" algn="just">
              <a:buFont typeface="Arial" charset="0"/>
              <a:buChar char="•"/>
            </a:pPr>
            <a:r>
              <a:rPr lang="en-US" sz="3200" dirty="0">
                <a:latin typeface="Arial" charset="0"/>
                <a:ea typeface="Arial" charset="0"/>
                <a:cs typeface="Arial" charset="0"/>
              </a:rPr>
              <a:t>With each Auto Scaling group, you control when Auto Scaling adds instances (referred to as scaling out) or remove instances (referred to as scaling in) from your network architecture. You can scale the size of your group manually by attaching and detaching instances, or you can automate the process through the use of a scaling policy</a:t>
            </a:r>
            <a:r>
              <a:rPr lang="en-US" sz="3200" dirty="0" smtClean="0">
                <a:latin typeface="Arial" charset="0"/>
                <a:ea typeface="Arial" charset="0"/>
                <a:cs typeface="Arial" charset="0"/>
              </a:rPr>
              <a:t>.</a:t>
            </a:r>
          </a:p>
          <a:p>
            <a:pPr marL="457200" indent="-457200" algn="just">
              <a:buFont typeface="Arial" charset="0"/>
              <a:buChar char="•"/>
            </a:pPr>
            <a:endParaRPr lang="en-US" sz="3200" dirty="0">
              <a:latin typeface="Arial" charset="0"/>
              <a:ea typeface="Arial" charset="0"/>
              <a:cs typeface="Arial" charset="0"/>
            </a:endParaRPr>
          </a:p>
          <a:p>
            <a:pPr marL="457200" indent="-457200" algn="just">
              <a:buFont typeface="Arial" charset="0"/>
              <a:buChar char="•"/>
            </a:pPr>
            <a:r>
              <a:rPr lang="en-US" sz="3200" dirty="0">
                <a:latin typeface="Arial" charset="0"/>
                <a:ea typeface="Arial" charset="0"/>
                <a:cs typeface="Arial" charset="0"/>
              </a:rPr>
              <a:t>When you have Auto Scaling automatically scale in, you must decide which instances Auto Scaling should terminate first. You can configure this through the use of a termination policy.</a:t>
            </a:r>
          </a:p>
        </p:txBody>
      </p:sp>
      <p:sp>
        <p:nvSpPr>
          <p:cNvPr id="4" name="TextBox 3"/>
          <p:cNvSpPr txBox="1"/>
          <p:nvPr/>
        </p:nvSpPr>
        <p:spPr>
          <a:xfrm>
            <a:off x="762000" y="5180588"/>
            <a:ext cx="22936200" cy="8201025"/>
          </a:xfrm>
          <a:prstGeom prst="rect">
            <a:avLst/>
          </a:prstGeom>
          <a:noFill/>
        </p:spPr>
        <p:txBody>
          <a:bodyPr wrap="square" rtlCol="0">
            <a:spAutoFit/>
          </a:bodyPr>
          <a:lstStyle/>
          <a:p>
            <a:pPr algn="l"/>
            <a:r>
              <a:rPr lang="en-US" sz="3200" u="sng" dirty="0">
                <a:solidFill>
                  <a:srgbClr val="FF0000"/>
                </a:solidFill>
                <a:latin typeface="Arial" charset="0"/>
                <a:ea typeface="Arial" charset="0"/>
                <a:cs typeface="Arial" charset="0"/>
              </a:rPr>
              <a:t>Default Termination </a:t>
            </a:r>
            <a:r>
              <a:rPr lang="en-US" sz="3200" u="sng" dirty="0" smtClean="0">
                <a:solidFill>
                  <a:srgbClr val="FF0000"/>
                </a:solidFill>
                <a:latin typeface="Arial" charset="0"/>
                <a:ea typeface="Arial" charset="0"/>
                <a:cs typeface="Arial" charset="0"/>
              </a:rPr>
              <a:t>Policy</a:t>
            </a:r>
          </a:p>
          <a:p>
            <a:pPr algn="l"/>
            <a:endParaRPr lang="en-US" sz="3200" u="sng" dirty="0" smtClean="0">
              <a:solidFill>
                <a:srgbClr val="FF0000"/>
              </a:solidFill>
              <a:latin typeface="Arial" charset="0"/>
              <a:ea typeface="Arial" charset="0"/>
              <a:cs typeface="Arial" charset="0"/>
            </a:endParaRPr>
          </a:p>
          <a:p>
            <a:pPr algn="just"/>
            <a:r>
              <a:rPr lang="en-US" sz="3200" dirty="0" smtClean="0">
                <a:latin typeface="Arial" charset="0"/>
                <a:ea typeface="Arial" charset="0"/>
                <a:cs typeface="Arial" charset="0"/>
              </a:rPr>
              <a:t>The </a:t>
            </a:r>
            <a:r>
              <a:rPr lang="en-US" sz="3200" dirty="0">
                <a:latin typeface="Arial" charset="0"/>
                <a:ea typeface="Arial" charset="0"/>
                <a:cs typeface="Arial" charset="0"/>
              </a:rPr>
              <a:t>default termination policy is designed to help ensure that your network architecture spans Availability Zones evenly. When using the default termination policy, Auto Scaling selects an instance to terminate as follows</a:t>
            </a:r>
            <a:r>
              <a:rPr lang="en-US" sz="3200" dirty="0" smtClean="0">
                <a:latin typeface="Arial" charset="0"/>
                <a:ea typeface="Arial" charset="0"/>
                <a:cs typeface="Arial" charset="0"/>
              </a:rPr>
              <a:t>:</a:t>
            </a:r>
          </a:p>
          <a:p>
            <a:pPr algn="just"/>
            <a:endParaRPr lang="en-US" sz="3200" dirty="0">
              <a:latin typeface="Arial" charset="0"/>
              <a:ea typeface="Arial" charset="0"/>
              <a:cs typeface="Arial" charset="0"/>
            </a:endParaRPr>
          </a:p>
          <a:p>
            <a:pPr marL="514350" indent="-514350" algn="just">
              <a:buFont typeface="+mj-lt"/>
              <a:buAutoNum type="arabicPeriod"/>
            </a:pPr>
            <a:r>
              <a:rPr lang="en-US" sz="3200" dirty="0">
                <a:latin typeface="Arial" charset="0"/>
                <a:ea typeface="Arial" charset="0"/>
                <a:cs typeface="Arial" charset="0"/>
              </a:rPr>
              <a:t>Auto Scaling determines whether there are instances in multiple Availability Zones. If so, it selects the Availability Zone with the most instances and at least one instance that is not protected from scale in. If there is more than one Availability Zone with this number of instances, Auto Scaling selects the Availability Zone with the instances that use the oldest launch configuration.</a:t>
            </a:r>
          </a:p>
          <a:p>
            <a:pPr marL="514350" indent="-514350" algn="just">
              <a:buFont typeface="+mj-lt"/>
              <a:buAutoNum type="arabicPeriod"/>
            </a:pPr>
            <a:r>
              <a:rPr lang="en-US" sz="3200" dirty="0">
                <a:latin typeface="Arial" charset="0"/>
                <a:ea typeface="Arial" charset="0"/>
                <a:cs typeface="Arial" charset="0"/>
              </a:rPr>
              <a:t>Auto Scaling determines which unprotected instances in the selected Availability Zone use the oldest launch configuration. If there is one such instance, it terminates it.</a:t>
            </a:r>
          </a:p>
          <a:p>
            <a:pPr marL="514350" indent="-514350" algn="just">
              <a:buFont typeface="+mj-lt"/>
              <a:buAutoNum type="arabicPeriod"/>
            </a:pPr>
            <a:r>
              <a:rPr lang="en-US" sz="3200" dirty="0">
                <a:latin typeface="Arial" charset="0"/>
                <a:ea typeface="Arial" charset="0"/>
                <a:cs typeface="Arial" charset="0"/>
              </a:rPr>
              <a:t>If there are multiple instances that use the oldest launch configuration, Auto Scaling determines which unprotected instances are closest to the next billing hour. (This helps you maximize the use of your EC2 instances while minimizing the number of hours you are billed for Amazon EC2 usage.) If there is one such instance, Auto Scaling terminates it.</a:t>
            </a:r>
          </a:p>
          <a:p>
            <a:pPr marL="514350" indent="-514350" algn="just">
              <a:buFont typeface="+mj-lt"/>
              <a:buAutoNum type="arabicPeriod"/>
            </a:pPr>
            <a:r>
              <a:rPr lang="en-US" sz="3200" dirty="0">
                <a:latin typeface="Arial" charset="0"/>
                <a:ea typeface="Arial" charset="0"/>
                <a:cs typeface="Arial" charset="0"/>
              </a:rPr>
              <a:t>If there is more than one unprotected instance closest to the next billing hour, Auto Scaling selects one of these instances at random.</a:t>
            </a:r>
            <a:endParaRPr lang="en-US" sz="3200" u="sng" dirty="0">
              <a:solidFill>
                <a:srgbClr val="FF0000"/>
              </a:solidFill>
              <a:latin typeface="Arial" charset="0"/>
              <a:ea typeface="Arial" charset="0"/>
              <a:cs typeface="Arial" charset="0"/>
            </a:endParaRPr>
          </a:p>
        </p:txBody>
      </p:sp>
    </p:spTree>
    <p:extLst>
      <p:ext uri="{BB962C8B-B14F-4D97-AF65-F5344CB8AC3E}">
        <p14:creationId xmlns:p14="http://schemas.microsoft.com/office/powerpoint/2010/main" val="130253939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23000"/>
                    </a14:imgEffect>
                  </a14:imgLayer>
                </a14:imgProps>
              </a:ext>
              <a:ext uri="{28A0092B-C50C-407E-A947-70E740481C1C}">
                <a14:useLocalDpi xmlns:a14="http://schemas.microsoft.com/office/drawing/2010/main" val="0"/>
              </a:ext>
            </a:extLst>
          </a:blip>
          <a:stretch>
            <a:fillRect/>
          </a:stretch>
        </p:blipFill>
        <p:spPr>
          <a:xfrm>
            <a:off x="6553200" y="304800"/>
            <a:ext cx="9994900" cy="12607675"/>
          </a:xfrm>
          <a:prstGeom prst="rect">
            <a:avLst/>
          </a:prstGeom>
        </p:spPr>
      </p:pic>
    </p:spTree>
    <p:extLst>
      <p:ext uri="{BB962C8B-B14F-4D97-AF65-F5344CB8AC3E}">
        <p14:creationId xmlns:p14="http://schemas.microsoft.com/office/powerpoint/2010/main" val="3474086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62200" y="9753600"/>
            <a:ext cx="21564600" cy="3539430"/>
          </a:xfrm>
          <a:prstGeom prst="rect">
            <a:avLst/>
          </a:prstGeom>
          <a:noFill/>
        </p:spPr>
        <p:txBody>
          <a:bodyPr wrap="square" rtlCol="0">
            <a:spAutoFit/>
          </a:bodyPr>
          <a:lstStyle/>
          <a:p>
            <a:pPr algn="just">
              <a:buFont typeface="Arial" pitchFamily="34" charset="0"/>
              <a:buChar char="•"/>
            </a:pPr>
            <a:r>
              <a:rPr lang="en-US" sz="3200" dirty="0" smtClean="0">
                <a:latin typeface="Arial" pitchFamily="34" charset="0"/>
                <a:cs typeface="Arial" pitchFamily="34" charset="0"/>
              </a:rPr>
              <a:t>  Automatically redistributes the incoming traffic to your set of EC2 instances</a:t>
            </a:r>
          </a:p>
          <a:p>
            <a:pPr algn="just"/>
            <a:endParaRPr lang="en-US" sz="3200" dirty="0" smtClean="0">
              <a:latin typeface="Arial" pitchFamily="34" charset="0"/>
              <a:cs typeface="Arial" pitchFamily="34" charset="0"/>
            </a:endParaRPr>
          </a:p>
          <a:p>
            <a:pPr marL="285750" indent="-285750" algn="just">
              <a:buFont typeface="Arial" panose="020B0604020202020204" pitchFamily="34" charset="0"/>
              <a:buChar char="•"/>
            </a:pPr>
            <a:r>
              <a:rPr lang="en-US" sz="3200" dirty="0" smtClean="0">
                <a:latin typeface="Arial" pitchFamily="34" charset="0"/>
                <a:cs typeface="Arial" pitchFamily="34" charset="0"/>
              </a:rPr>
              <a:t>Load balances the incoming traffic between your EC2 instances</a:t>
            </a:r>
          </a:p>
          <a:p>
            <a:pPr marL="285750" indent="-285750" algn="just">
              <a:buFont typeface="Arial" panose="020B0604020202020204" pitchFamily="34" charset="0"/>
              <a:buChar char="•"/>
            </a:pPr>
            <a:endParaRPr lang="en-US" sz="3200" dirty="0" smtClean="0">
              <a:latin typeface="Arial" pitchFamily="34" charset="0"/>
              <a:cs typeface="Arial" pitchFamily="34" charset="0"/>
            </a:endParaRPr>
          </a:p>
          <a:p>
            <a:pPr marL="285750" indent="-285750" algn="just">
              <a:buFont typeface="Arial" panose="020B0604020202020204" pitchFamily="34" charset="0"/>
              <a:buChar char="•"/>
            </a:pPr>
            <a:r>
              <a:rPr lang="en-US" sz="3200" dirty="0" smtClean="0">
                <a:latin typeface="Arial" pitchFamily="34" charset="0"/>
                <a:cs typeface="Arial" pitchFamily="34" charset="0"/>
              </a:rPr>
              <a:t>These EC2 instances can be collected together in a single AZ or spanned across several AZs</a:t>
            </a:r>
          </a:p>
          <a:p>
            <a:pPr algn="l"/>
            <a:endParaRPr lang="en-US" sz="3200" dirty="0" smtClean="0">
              <a:latin typeface="Arial" pitchFamily="34" charset="0"/>
              <a:cs typeface="Arial" pitchFamily="34" charset="0"/>
            </a:endParaRPr>
          </a:p>
          <a:p>
            <a:pPr algn="l"/>
            <a:endParaRPr lang="en-US" sz="3200" dirty="0">
              <a:latin typeface="Arial" pitchFamily="34" charset="0"/>
              <a:cs typeface="Arial" pitchFamily="34" charset="0"/>
            </a:endParaRPr>
          </a:p>
        </p:txBody>
      </p:sp>
      <p:pic>
        <p:nvPicPr>
          <p:cNvPr id="6" name="Picture 5" descr="elbl.jpg"/>
          <p:cNvPicPr>
            <a:picLocks noChangeAspect="1"/>
          </p:cNvPicPr>
          <p:nvPr/>
        </p:nvPicPr>
        <p:blipFill>
          <a:blip r:embed="rId2"/>
          <a:stretch>
            <a:fillRect/>
          </a:stretch>
        </p:blipFill>
        <p:spPr>
          <a:xfrm>
            <a:off x="2133600" y="762000"/>
            <a:ext cx="15621000" cy="8740337"/>
          </a:xfrm>
          <a:prstGeom prst="rect">
            <a:avLst/>
          </a:prstGeom>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609600"/>
            <a:ext cx="21869400" cy="707886"/>
          </a:xfrm>
          <a:prstGeom prst="rect">
            <a:avLst/>
          </a:prstGeom>
          <a:noFill/>
        </p:spPr>
        <p:txBody>
          <a:bodyPr wrap="square" rtlCol="0">
            <a:spAutoFit/>
          </a:bodyPr>
          <a:lstStyle/>
          <a:p>
            <a:r>
              <a:rPr lang="en-US" sz="4000" dirty="0">
                <a:solidFill>
                  <a:srgbClr val="FF0000"/>
                </a:solidFill>
                <a:latin typeface="Arial" charset="0"/>
                <a:ea typeface="Arial" charset="0"/>
                <a:cs typeface="Arial" charset="0"/>
              </a:rPr>
              <a:t>Customizing the Termination Policy</a:t>
            </a:r>
          </a:p>
        </p:txBody>
      </p:sp>
      <p:sp>
        <p:nvSpPr>
          <p:cNvPr id="3" name="TextBox 2"/>
          <p:cNvSpPr txBox="1"/>
          <p:nvPr/>
        </p:nvSpPr>
        <p:spPr>
          <a:xfrm>
            <a:off x="685800" y="1905000"/>
            <a:ext cx="23012400" cy="9448740"/>
          </a:xfrm>
          <a:prstGeom prst="rect">
            <a:avLst/>
          </a:prstGeom>
          <a:noFill/>
        </p:spPr>
        <p:txBody>
          <a:bodyPr wrap="square" rtlCol="0">
            <a:spAutoFit/>
          </a:bodyPr>
          <a:lstStyle/>
          <a:p>
            <a:pPr algn="just"/>
            <a:r>
              <a:rPr lang="en-US" sz="3200" dirty="0">
                <a:latin typeface="Arial" charset="0"/>
                <a:ea typeface="Arial" charset="0"/>
                <a:cs typeface="Arial" charset="0"/>
              </a:rPr>
              <a:t>The default termination policy assigned to an Auto Scaling group is typically sufficient for most situations. However, you have the option of replacing the default policy with a customized one</a:t>
            </a:r>
            <a:r>
              <a:rPr lang="en-US" sz="3200" dirty="0" smtClean="0">
                <a:latin typeface="Arial" charset="0"/>
                <a:ea typeface="Arial" charset="0"/>
                <a:cs typeface="Arial" charset="0"/>
              </a:rPr>
              <a:t>.</a:t>
            </a:r>
          </a:p>
          <a:p>
            <a:pPr algn="just"/>
            <a:endParaRPr lang="en-US" sz="3200" dirty="0">
              <a:latin typeface="Arial" charset="0"/>
              <a:ea typeface="Arial" charset="0"/>
              <a:cs typeface="Arial" charset="0"/>
            </a:endParaRPr>
          </a:p>
          <a:p>
            <a:pPr algn="just"/>
            <a:r>
              <a:rPr lang="en-US" sz="3200" dirty="0">
                <a:latin typeface="Arial" charset="0"/>
                <a:ea typeface="Arial" charset="0"/>
                <a:cs typeface="Arial" charset="0"/>
              </a:rPr>
              <a:t>Auto Scaling currently supports the following custom termination policies</a:t>
            </a:r>
            <a:r>
              <a:rPr lang="en-US" sz="3200" dirty="0" smtClean="0">
                <a:latin typeface="Arial" charset="0"/>
                <a:ea typeface="Arial" charset="0"/>
                <a:cs typeface="Arial" charset="0"/>
              </a:rPr>
              <a:t>:</a:t>
            </a:r>
          </a:p>
          <a:p>
            <a:pPr algn="just"/>
            <a:endParaRPr lang="en-US" sz="3200" dirty="0">
              <a:latin typeface="Arial" charset="0"/>
              <a:ea typeface="Arial" charset="0"/>
              <a:cs typeface="Arial" charset="0"/>
            </a:endParaRPr>
          </a:p>
          <a:p>
            <a:pPr algn="just"/>
            <a:r>
              <a:rPr lang="en-US" sz="3200" dirty="0" err="1" smtClean="0">
                <a:solidFill>
                  <a:srgbClr val="FF0000"/>
                </a:solidFill>
                <a:latin typeface="Arial" charset="0"/>
                <a:ea typeface="Arial" charset="0"/>
                <a:cs typeface="Arial" charset="0"/>
              </a:rPr>
              <a:t>OldestInstance</a:t>
            </a:r>
            <a:r>
              <a:rPr lang="en-US" sz="3200" dirty="0" smtClean="0">
                <a:solidFill>
                  <a:srgbClr val="FF0000"/>
                </a:solidFill>
                <a:latin typeface="Arial" charset="0"/>
                <a:ea typeface="Arial" charset="0"/>
                <a:cs typeface="Arial" charset="0"/>
              </a:rPr>
              <a:t>: </a:t>
            </a:r>
            <a:r>
              <a:rPr lang="en-US" sz="3200" dirty="0" smtClean="0">
                <a:latin typeface="Arial" charset="0"/>
                <a:ea typeface="Arial" charset="0"/>
                <a:cs typeface="Arial" charset="0"/>
              </a:rPr>
              <a:t>Auto </a:t>
            </a:r>
            <a:r>
              <a:rPr lang="en-US" sz="3200" dirty="0">
                <a:latin typeface="Arial" charset="0"/>
                <a:ea typeface="Arial" charset="0"/>
                <a:cs typeface="Arial" charset="0"/>
              </a:rPr>
              <a:t>Scaling terminates the oldest instance in the group. This option is useful when you're upgrading the instances in the Auto Scaling group to a new EC2 instance type, so you can gradually replace instances of the old type with instances of the new type</a:t>
            </a:r>
            <a:r>
              <a:rPr lang="en-US" sz="3200" dirty="0" smtClean="0">
                <a:latin typeface="Arial" charset="0"/>
                <a:ea typeface="Arial" charset="0"/>
                <a:cs typeface="Arial" charset="0"/>
              </a:rPr>
              <a:t>.</a:t>
            </a:r>
          </a:p>
          <a:p>
            <a:pPr algn="just"/>
            <a:endParaRPr lang="en-US" sz="3200" dirty="0">
              <a:latin typeface="Arial" charset="0"/>
              <a:ea typeface="Arial" charset="0"/>
              <a:cs typeface="Arial" charset="0"/>
            </a:endParaRPr>
          </a:p>
          <a:p>
            <a:pPr algn="just"/>
            <a:r>
              <a:rPr lang="en-US" sz="3200" dirty="0" err="1" smtClean="0">
                <a:solidFill>
                  <a:srgbClr val="FF0000"/>
                </a:solidFill>
                <a:latin typeface="Arial" charset="0"/>
                <a:ea typeface="Arial" charset="0"/>
                <a:cs typeface="Arial" charset="0"/>
              </a:rPr>
              <a:t>NewestInstance</a:t>
            </a:r>
            <a:r>
              <a:rPr lang="en-US" sz="3200" dirty="0" smtClean="0">
                <a:solidFill>
                  <a:srgbClr val="FF0000"/>
                </a:solidFill>
                <a:latin typeface="Arial" charset="0"/>
                <a:ea typeface="Arial" charset="0"/>
                <a:cs typeface="Arial" charset="0"/>
              </a:rPr>
              <a:t>: </a:t>
            </a:r>
            <a:r>
              <a:rPr lang="en-US" sz="3200" dirty="0" smtClean="0">
                <a:latin typeface="Arial" charset="0"/>
                <a:ea typeface="Arial" charset="0"/>
                <a:cs typeface="Arial" charset="0"/>
              </a:rPr>
              <a:t>Auto </a:t>
            </a:r>
            <a:r>
              <a:rPr lang="en-US" sz="3200" dirty="0">
                <a:latin typeface="Arial" charset="0"/>
                <a:ea typeface="Arial" charset="0"/>
                <a:cs typeface="Arial" charset="0"/>
              </a:rPr>
              <a:t>Scaling terminates the newest instance in the group. This policy is useful when you're testing a new launch configuration but don't want to keep it in production</a:t>
            </a:r>
            <a:r>
              <a:rPr lang="en-US" sz="3200" dirty="0" smtClean="0">
                <a:latin typeface="Arial" charset="0"/>
                <a:ea typeface="Arial" charset="0"/>
                <a:cs typeface="Arial" charset="0"/>
              </a:rPr>
              <a:t>.</a:t>
            </a:r>
          </a:p>
          <a:p>
            <a:pPr algn="just"/>
            <a:endParaRPr lang="en-US" sz="3200" dirty="0">
              <a:latin typeface="Arial" charset="0"/>
              <a:ea typeface="Arial" charset="0"/>
              <a:cs typeface="Arial" charset="0"/>
            </a:endParaRPr>
          </a:p>
          <a:p>
            <a:pPr algn="just"/>
            <a:r>
              <a:rPr lang="en-US" sz="3200" dirty="0" err="1" smtClean="0">
                <a:solidFill>
                  <a:srgbClr val="FF0000"/>
                </a:solidFill>
                <a:latin typeface="Arial" charset="0"/>
                <a:ea typeface="Arial" charset="0"/>
                <a:cs typeface="Arial" charset="0"/>
              </a:rPr>
              <a:t>OldestLaunchConfiguration</a:t>
            </a:r>
            <a:r>
              <a:rPr lang="en-US" sz="3200" dirty="0" smtClean="0">
                <a:solidFill>
                  <a:srgbClr val="FF0000"/>
                </a:solidFill>
                <a:latin typeface="Arial" charset="0"/>
                <a:ea typeface="Arial" charset="0"/>
                <a:cs typeface="Arial" charset="0"/>
              </a:rPr>
              <a:t>: </a:t>
            </a:r>
            <a:r>
              <a:rPr lang="en-US" sz="3200" dirty="0" smtClean="0">
                <a:latin typeface="Arial" charset="0"/>
                <a:ea typeface="Arial" charset="0"/>
                <a:cs typeface="Arial" charset="0"/>
              </a:rPr>
              <a:t>Auto </a:t>
            </a:r>
            <a:r>
              <a:rPr lang="en-US" sz="3200" dirty="0">
                <a:latin typeface="Arial" charset="0"/>
                <a:ea typeface="Arial" charset="0"/>
                <a:cs typeface="Arial" charset="0"/>
              </a:rPr>
              <a:t>Scaling terminates instances that have the oldest launch configuration. This policy is useful when you're updating a group and phasing out the instances from a previous configuration</a:t>
            </a:r>
            <a:r>
              <a:rPr lang="en-US" sz="3200" dirty="0" smtClean="0">
                <a:latin typeface="Arial" charset="0"/>
                <a:ea typeface="Arial" charset="0"/>
                <a:cs typeface="Arial" charset="0"/>
              </a:rPr>
              <a:t>.</a:t>
            </a:r>
          </a:p>
          <a:p>
            <a:pPr algn="just"/>
            <a:endParaRPr lang="en-US" sz="3200" dirty="0">
              <a:solidFill>
                <a:srgbClr val="FF0000"/>
              </a:solidFill>
              <a:latin typeface="Arial" charset="0"/>
              <a:ea typeface="Arial" charset="0"/>
              <a:cs typeface="Arial" charset="0"/>
            </a:endParaRPr>
          </a:p>
          <a:p>
            <a:pPr algn="just"/>
            <a:r>
              <a:rPr lang="en-US" sz="3200" dirty="0" err="1" smtClean="0">
                <a:solidFill>
                  <a:srgbClr val="FF0000"/>
                </a:solidFill>
                <a:latin typeface="Arial" charset="0"/>
                <a:ea typeface="Arial" charset="0"/>
                <a:cs typeface="Arial" charset="0"/>
              </a:rPr>
              <a:t>ClosestToNextInstanceHour</a:t>
            </a:r>
            <a:r>
              <a:rPr lang="en-US" sz="3200" dirty="0" smtClean="0">
                <a:solidFill>
                  <a:srgbClr val="FF0000"/>
                </a:solidFill>
                <a:latin typeface="Arial" charset="0"/>
                <a:ea typeface="Arial" charset="0"/>
                <a:cs typeface="Arial" charset="0"/>
              </a:rPr>
              <a:t>: </a:t>
            </a:r>
            <a:r>
              <a:rPr lang="en-US" sz="3200" dirty="0" smtClean="0">
                <a:latin typeface="Arial" charset="0"/>
                <a:ea typeface="Arial" charset="0"/>
                <a:cs typeface="Arial" charset="0"/>
              </a:rPr>
              <a:t>Auto </a:t>
            </a:r>
            <a:r>
              <a:rPr lang="en-US" sz="3200" dirty="0">
                <a:latin typeface="Arial" charset="0"/>
                <a:ea typeface="Arial" charset="0"/>
                <a:cs typeface="Arial" charset="0"/>
              </a:rPr>
              <a:t>Scaling terminates instances that are closest to the next billing hour. This policy helps you maximize the use of your instances and manage costs.</a:t>
            </a:r>
          </a:p>
          <a:p>
            <a:pPr algn="just"/>
            <a:r>
              <a:rPr lang="en-US" sz="3200" dirty="0">
                <a:latin typeface="Arial" charset="0"/>
                <a:ea typeface="Arial" charset="0"/>
                <a:cs typeface="Arial" charset="0"/>
              </a:rPr>
              <a:t>Default. Auto Scaling uses its default termination policy. This policy is useful when you have more than one scaling policy associated with the group.</a:t>
            </a:r>
          </a:p>
        </p:txBody>
      </p:sp>
    </p:spTree>
    <p:extLst>
      <p:ext uri="{BB962C8B-B14F-4D97-AF65-F5344CB8AC3E}">
        <p14:creationId xmlns:p14="http://schemas.microsoft.com/office/powerpoint/2010/main" val="201372521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0"/>
            <a:ext cx="22631400" cy="707886"/>
          </a:xfrm>
          <a:prstGeom prst="rect">
            <a:avLst/>
          </a:prstGeom>
          <a:noFill/>
        </p:spPr>
        <p:txBody>
          <a:bodyPr wrap="square" rtlCol="0">
            <a:spAutoFit/>
          </a:bodyPr>
          <a:lstStyle/>
          <a:p>
            <a:r>
              <a:rPr lang="en-US" sz="4000" dirty="0">
                <a:solidFill>
                  <a:srgbClr val="FF0000"/>
                </a:solidFill>
                <a:latin typeface="Arial" charset="0"/>
                <a:ea typeface="Arial" charset="0"/>
                <a:cs typeface="Arial" charset="0"/>
              </a:rPr>
              <a:t>Auto Scaling Cooldowns</a:t>
            </a:r>
          </a:p>
        </p:txBody>
      </p:sp>
      <p:sp>
        <p:nvSpPr>
          <p:cNvPr id="3" name="TextBox 2"/>
          <p:cNvSpPr txBox="1"/>
          <p:nvPr/>
        </p:nvSpPr>
        <p:spPr>
          <a:xfrm>
            <a:off x="609600" y="1670540"/>
            <a:ext cx="22936200" cy="3129048"/>
          </a:xfrm>
          <a:prstGeom prst="rect">
            <a:avLst/>
          </a:prstGeom>
          <a:noFill/>
        </p:spPr>
        <p:txBody>
          <a:bodyPr wrap="square" rtlCol="0">
            <a:spAutoFit/>
          </a:bodyPr>
          <a:lstStyle/>
          <a:p>
            <a:pPr algn="just"/>
            <a:r>
              <a:rPr lang="en-US" sz="3200" dirty="0">
                <a:latin typeface="Arial" charset="0"/>
                <a:ea typeface="Arial" charset="0"/>
                <a:cs typeface="Arial" charset="0"/>
              </a:rPr>
              <a:t>The Auto Scaling cooldown period is a configurable setting for your Auto Scaling group that helps to ensure that Auto Scaling doesn't launch or terminate additional instances before the previous scaling activity takes effect. After the Auto Scaling group dynamically scales using a simple scaling policy, Auto Scaling waits for the cooldown period to complete before resuming scaling activities. When you manually scale your Auto Scaling group, the default is not to wait for the cooldown period, but you can override the default and honor the cooldown period. Note that if an instance becomes unhealthy, Auto Scaling does not wait for the cooldown period to complete before replacing the unhealthy instance.</a:t>
            </a:r>
          </a:p>
        </p:txBody>
      </p:sp>
      <p:sp>
        <p:nvSpPr>
          <p:cNvPr id="4" name="TextBox 3"/>
          <p:cNvSpPr txBox="1"/>
          <p:nvPr/>
        </p:nvSpPr>
        <p:spPr>
          <a:xfrm>
            <a:off x="228600" y="5212662"/>
            <a:ext cx="21336000" cy="707886"/>
          </a:xfrm>
          <a:prstGeom prst="rect">
            <a:avLst/>
          </a:prstGeom>
          <a:noFill/>
        </p:spPr>
        <p:txBody>
          <a:bodyPr wrap="square" rtlCol="0">
            <a:spAutoFit/>
          </a:bodyPr>
          <a:lstStyle/>
          <a:p>
            <a:r>
              <a:rPr lang="en-US" sz="4000" dirty="0">
                <a:solidFill>
                  <a:srgbClr val="FF0000"/>
                </a:solidFill>
                <a:latin typeface="Arial" charset="0"/>
                <a:ea typeface="Arial" charset="0"/>
                <a:cs typeface="Arial" charset="0"/>
              </a:rPr>
              <a:t>Default Cooldowns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3600" y="6066227"/>
            <a:ext cx="4648200" cy="5439742"/>
          </a:xfrm>
          <a:prstGeom prst="rect">
            <a:avLst/>
          </a:prstGeom>
        </p:spPr>
      </p:pic>
      <p:sp>
        <p:nvSpPr>
          <p:cNvPr id="7" name="TextBox 6"/>
          <p:cNvSpPr txBox="1"/>
          <p:nvPr/>
        </p:nvSpPr>
        <p:spPr>
          <a:xfrm>
            <a:off x="1219200" y="12115800"/>
            <a:ext cx="21060936" cy="584775"/>
          </a:xfrm>
          <a:prstGeom prst="rect">
            <a:avLst/>
          </a:prstGeom>
          <a:noFill/>
        </p:spPr>
        <p:txBody>
          <a:bodyPr wrap="square" rtlCol="0">
            <a:spAutoFit/>
          </a:bodyPr>
          <a:lstStyle/>
          <a:p>
            <a:pPr algn="just"/>
            <a:r>
              <a:rPr lang="en-US" sz="3200" dirty="0">
                <a:latin typeface="Arial" charset="0"/>
                <a:ea typeface="Arial" charset="0"/>
                <a:cs typeface="Arial" charset="0"/>
              </a:rPr>
              <a:t>The default cooldown period is applied when you create your Auto Scaling group. Its default value is 300 </a:t>
            </a:r>
            <a:r>
              <a:rPr lang="en-US" sz="3200" dirty="0" smtClean="0">
                <a:latin typeface="Arial" charset="0"/>
                <a:ea typeface="Arial" charset="0"/>
                <a:cs typeface="Arial" charset="0"/>
              </a:rPr>
              <a:t>seconds.</a:t>
            </a:r>
            <a:endParaRPr lang="en-US" sz="3200" dirty="0">
              <a:latin typeface="Arial" charset="0"/>
              <a:ea typeface="Arial" charset="0"/>
              <a:cs typeface="Arial" charset="0"/>
            </a:endParaRPr>
          </a:p>
        </p:txBody>
      </p:sp>
    </p:spTree>
    <p:extLst>
      <p:ext uri="{BB962C8B-B14F-4D97-AF65-F5344CB8AC3E}">
        <p14:creationId xmlns:p14="http://schemas.microsoft.com/office/powerpoint/2010/main" val="13459128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762000"/>
            <a:ext cx="22326600" cy="707886"/>
          </a:xfrm>
          <a:prstGeom prst="rect">
            <a:avLst/>
          </a:prstGeom>
          <a:noFill/>
        </p:spPr>
        <p:txBody>
          <a:bodyPr wrap="square" rtlCol="0">
            <a:spAutoFit/>
          </a:bodyPr>
          <a:lstStyle/>
          <a:p>
            <a:r>
              <a:rPr lang="en-US" sz="4000" dirty="0" smtClean="0">
                <a:solidFill>
                  <a:srgbClr val="FF0000"/>
                </a:solidFill>
                <a:latin typeface="Arial" charset="0"/>
                <a:ea typeface="Arial" charset="0"/>
                <a:cs typeface="Arial" charset="0"/>
              </a:rPr>
              <a:t>Instance Warmup Period</a:t>
            </a:r>
            <a:endParaRPr lang="en-US" sz="4000" dirty="0">
              <a:solidFill>
                <a:srgbClr val="FF0000"/>
              </a:solidFill>
              <a:latin typeface="Arial" charset="0"/>
              <a:ea typeface="Arial" charset="0"/>
              <a:cs typeface="Arial"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1905000"/>
            <a:ext cx="9664366" cy="4800600"/>
          </a:xfrm>
          <a:prstGeom prst="rect">
            <a:avLst/>
          </a:prstGeom>
        </p:spPr>
      </p:pic>
      <p:sp>
        <p:nvSpPr>
          <p:cNvPr id="4" name="TextBox 3"/>
          <p:cNvSpPr txBox="1"/>
          <p:nvPr/>
        </p:nvSpPr>
        <p:spPr>
          <a:xfrm>
            <a:off x="457200" y="7391400"/>
            <a:ext cx="23241000" cy="6385620"/>
          </a:xfrm>
          <a:prstGeom prst="rect">
            <a:avLst/>
          </a:prstGeom>
          <a:noFill/>
        </p:spPr>
        <p:txBody>
          <a:bodyPr wrap="square" rtlCol="0">
            <a:spAutoFit/>
          </a:bodyPr>
          <a:lstStyle/>
          <a:p>
            <a:pPr marL="457200" indent="-457200" algn="just">
              <a:buFont typeface="Arial" charset="0"/>
              <a:buChar char="•"/>
            </a:pPr>
            <a:r>
              <a:rPr lang="en-US" sz="2800" dirty="0">
                <a:latin typeface="Arial" charset="0"/>
                <a:ea typeface="Arial" charset="0"/>
                <a:cs typeface="Arial" charset="0"/>
              </a:rPr>
              <a:t>With step scaling policies, you can specify the number of seconds that it takes for a newly launched instance to warm up. </a:t>
            </a:r>
            <a:r>
              <a:rPr lang="en-US" sz="2800" dirty="0">
                <a:latin typeface="Arial" charset="0"/>
                <a:ea typeface="Arial" charset="0"/>
                <a:cs typeface="Arial" charset="0"/>
              </a:rPr>
              <a:t>Until its specified warm-up time has expired, an instance is not counted toward the aggregated metrics of the Auto Scaling group</a:t>
            </a:r>
            <a:r>
              <a:rPr lang="en-US" sz="2800" dirty="0" smtClean="0">
                <a:latin typeface="Arial" charset="0"/>
                <a:ea typeface="Arial" charset="0"/>
                <a:cs typeface="Arial" charset="0"/>
              </a:rPr>
              <a:t>.</a:t>
            </a:r>
          </a:p>
          <a:p>
            <a:pPr algn="just"/>
            <a:endParaRPr lang="en-US" sz="2800" dirty="0">
              <a:latin typeface="Arial" charset="0"/>
              <a:ea typeface="Arial" charset="0"/>
              <a:cs typeface="Arial" charset="0"/>
            </a:endParaRPr>
          </a:p>
          <a:p>
            <a:pPr marL="457200" indent="-457200" algn="just">
              <a:buFont typeface="Arial" charset="0"/>
              <a:buChar char="•"/>
            </a:pPr>
            <a:r>
              <a:rPr lang="en-US" sz="2800" dirty="0">
                <a:latin typeface="Arial" charset="0"/>
                <a:ea typeface="Arial" charset="0"/>
                <a:cs typeface="Arial" charset="0"/>
              </a:rPr>
              <a:t>While scaling out, Auto Scaling does not consider instances that are warming up as part of the current capacity of the group. Therefore, multiple alarm breaches that fall in the range of the same step adjustment result in a single scaling activity. This ensures that we don't add more instances than you need. </a:t>
            </a:r>
            <a:endParaRPr lang="en-US" sz="2800" dirty="0">
              <a:latin typeface="Arial" charset="0"/>
              <a:ea typeface="Arial" charset="0"/>
              <a:cs typeface="Arial" charset="0"/>
            </a:endParaRPr>
          </a:p>
          <a:p>
            <a:pPr marL="457200" indent="-457200" algn="just">
              <a:buFont typeface="Arial" charset="0"/>
              <a:buChar char="•"/>
            </a:pPr>
            <a:endParaRPr lang="en-US" sz="2800" dirty="0">
              <a:latin typeface="Arial" charset="0"/>
              <a:ea typeface="Arial" charset="0"/>
              <a:cs typeface="Arial" charset="0"/>
            </a:endParaRPr>
          </a:p>
          <a:p>
            <a:pPr marL="457200" indent="-457200" algn="just">
              <a:buFont typeface="Arial" charset="0"/>
              <a:buChar char="•"/>
            </a:pPr>
            <a:r>
              <a:rPr lang="en-US" sz="2800" dirty="0">
                <a:latin typeface="Arial" charset="0"/>
                <a:ea typeface="Arial" charset="0"/>
                <a:cs typeface="Arial" charset="0"/>
              </a:rPr>
              <a:t>While scaling in, Auto Scaling considers instances that are terminating as part of the current capacity of the group. Therefore, we won't remove more instances from the Auto Scaling group than necessary.</a:t>
            </a:r>
          </a:p>
          <a:p>
            <a:pPr marL="457200" indent="-457200" algn="just">
              <a:buFont typeface="Arial" charset="0"/>
              <a:buChar char="•"/>
            </a:pPr>
            <a:endParaRPr lang="en-US" sz="2800" dirty="0">
              <a:latin typeface="Arial" charset="0"/>
              <a:ea typeface="Arial" charset="0"/>
              <a:cs typeface="Arial" charset="0"/>
            </a:endParaRPr>
          </a:p>
          <a:p>
            <a:pPr marL="457200" indent="-457200" algn="just">
              <a:buFont typeface="Arial" charset="0"/>
              <a:buChar char="•"/>
            </a:pPr>
            <a:r>
              <a:rPr lang="en-US" sz="2800" dirty="0">
                <a:latin typeface="Arial" charset="0"/>
                <a:ea typeface="Arial" charset="0"/>
                <a:cs typeface="Arial" charset="0"/>
              </a:rPr>
              <a:t>A</a:t>
            </a:r>
            <a:r>
              <a:rPr lang="en-US" sz="2800" dirty="0">
                <a:latin typeface="Arial" charset="0"/>
                <a:ea typeface="Arial" charset="0"/>
                <a:cs typeface="Arial" charset="0"/>
              </a:rPr>
              <a:t> </a:t>
            </a:r>
            <a:r>
              <a:rPr lang="en-US" sz="2800" dirty="0">
                <a:latin typeface="Arial" charset="0"/>
                <a:ea typeface="Arial" charset="0"/>
                <a:cs typeface="Arial" charset="0"/>
              </a:rPr>
              <a:t>scale in activity can't start while a scale out activity is in progress.</a:t>
            </a:r>
            <a:endParaRPr lang="en-US" sz="2800" dirty="0">
              <a:latin typeface="Arial" charset="0"/>
              <a:ea typeface="Arial" charset="0"/>
              <a:cs typeface="Arial" charset="0"/>
            </a:endParaRPr>
          </a:p>
          <a:p>
            <a:pPr algn="just"/>
            <a:endParaRPr lang="en-US" sz="3200" dirty="0">
              <a:latin typeface="Arial" charset="0"/>
              <a:ea typeface="Arial" charset="0"/>
              <a:cs typeface="Arial" charset="0"/>
            </a:endParaRPr>
          </a:p>
          <a:p>
            <a:pPr algn="just"/>
            <a:endParaRPr lang="en-US" sz="3200" dirty="0" smtClean="0">
              <a:latin typeface="Arial" charset="0"/>
              <a:ea typeface="Arial" charset="0"/>
              <a:cs typeface="Arial" charset="0"/>
            </a:endParaRPr>
          </a:p>
          <a:p>
            <a:pPr algn="just"/>
            <a:endParaRPr lang="en-US" sz="3200" dirty="0">
              <a:latin typeface="Arial" charset="0"/>
              <a:ea typeface="Arial" charset="0"/>
              <a:cs typeface="Arial" charset="0"/>
            </a:endParaRPr>
          </a:p>
        </p:txBody>
      </p:sp>
    </p:spTree>
    <p:extLst>
      <p:ext uri="{BB962C8B-B14F-4D97-AF65-F5344CB8AC3E}">
        <p14:creationId xmlns:p14="http://schemas.microsoft.com/office/powerpoint/2010/main" val="27872286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22860000" cy="707886"/>
          </a:xfrm>
          <a:prstGeom prst="rect">
            <a:avLst/>
          </a:prstGeom>
          <a:noFill/>
        </p:spPr>
        <p:txBody>
          <a:bodyPr wrap="square" rtlCol="0">
            <a:spAutoFit/>
          </a:bodyPr>
          <a:lstStyle/>
          <a:p>
            <a:r>
              <a:rPr lang="en-US" sz="4000" dirty="0">
                <a:solidFill>
                  <a:srgbClr val="FF0000"/>
                </a:solidFill>
                <a:latin typeface="Arial" charset="0"/>
                <a:ea typeface="Arial" charset="0"/>
                <a:cs typeface="Arial" charset="0"/>
              </a:rPr>
              <a:t>Configuring Simple &amp; Step Scale-out and Scale-in policies</a:t>
            </a:r>
          </a:p>
        </p:txBody>
      </p:sp>
      <p:sp>
        <p:nvSpPr>
          <p:cNvPr id="3" name="TextBox 2"/>
          <p:cNvSpPr txBox="1"/>
          <p:nvPr/>
        </p:nvSpPr>
        <p:spPr>
          <a:xfrm>
            <a:off x="457200" y="1905000"/>
            <a:ext cx="23317200" cy="10926068"/>
          </a:xfrm>
          <a:prstGeom prst="rect">
            <a:avLst/>
          </a:prstGeom>
          <a:noFill/>
        </p:spPr>
        <p:txBody>
          <a:bodyPr wrap="square" rtlCol="0">
            <a:spAutoFit/>
          </a:bodyPr>
          <a:lstStyle/>
          <a:p>
            <a:pPr algn="just"/>
            <a:r>
              <a:rPr lang="en-US" sz="3200" dirty="0">
                <a:latin typeface="Arial" charset="0"/>
                <a:ea typeface="Arial" charset="0"/>
                <a:cs typeface="Arial" charset="0"/>
              </a:rPr>
              <a:t>When you create a scaling policy, you must specify its policy type. The policy type determines how the scaling action is performed. Auto Scaling supports the following policy types</a:t>
            </a:r>
            <a:r>
              <a:rPr lang="en-US" sz="3200" dirty="0">
                <a:latin typeface="Arial" charset="0"/>
                <a:ea typeface="Arial" charset="0"/>
                <a:cs typeface="Arial" charset="0"/>
              </a:rPr>
              <a:t>:</a:t>
            </a:r>
          </a:p>
          <a:p>
            <a:pPr algn="just"/>
            <a:endParaRPr lang="en-US" sz="3200" dirty="0">
              <a:latin typeface="Arial" charset="0"/>
              <a:ea typeface="Arial" charset="0"/>
              <a:cs typeface="Arial" charset="0"/>
            </a:endParaRPr>
          </a:p>
          <a:p>
            <a:pPr marL="457200" indent="-457200" algn="just">
              <a:buFont typeface="Arial" charset="0"/>
              <a:buChar char="•"/>
            </a:pPr>
            <a:r>
              <a:rPr lang="en-US" sz="3200" b="1" dirty="0">
                <a:latin typeface="Arial" charset="0"/>
                <a:ea typeface="Arial" charset="0"/>
                <a:cs typeface="Arial" charset="0"/>
              </a:rPr>
              <a:t>Simple scaling</a:t>
            </a:r>
            <a:r>
              <a:rPr lang="en-US" sz="3200" dirty="0">
                <a:latin typeface="Arial" charset="0"/>
                <a:ea typeface="Arial" charset="0"/>
                <a:cs typeface="Arial" charset="0"/>
              </a:rPr>
              <a:t>—Increase or decrease the current capacity of the group based on a single scaling adjustment.</a:t>
            </a:r>
          </a:p>
          <a:p>
            <a:pPr marL="457200" indent="-457200" algn="just">
              <a:buFont typeface="Arial" charset="0"/>
              <a:buChar char="•"/>
            </a:pPr>
            <a:r>
              <a:rPr lang="en-US" sz="3200" b="1" dirty="0">
                <a:latin typeface="Arial" charset="0"/>
                <a:ea typeface="Arial" charset="0"/>
                <a:cs typeface="Arial" charset="0"/>
              </a:rPr>
              <a:t>Step scaling</a:t>
            </a:r>
            <a:r>
              <a:rPr lang="en-US" sz="3200" dirty="0">
                <a:latin typeface="Arial" charset="0"/>
                <a:ea typeface="Arial" charset="0"/>
                <a:cs typeface="Arial" charset="0"/>
              </a:rPr>
              <a:t>—Increase or decrease the current capacity of the group based on a set of scaling adjustments, known as step adjustments, that vary based on the size of the alarm breach.</a:t>
            </a:r>
            <a:endParaRPr lang="en-US" sz="3200" dirty="0">
              <a:latin typeface="Arial" charset="0"/>
              <a:ea typeface="Arial" charset="0"/>
              <a:cs typeface="Arial" charset="0"/>
            </a:endParaRPr>
          </a:p>
          <a:p>
            <a:pPr algn="just"/>
            <a:endParaRPr lang="en-US" sz="3200" dirty="0">
              <a:solidFill>
                <a:srgbClr val="FF0000"/>
              </a:solidFill>
              <a:latin typeface="Arial" charset="0"/>
              <a:ea typeface="Arial" charset="0"/>
              <a:cs typeface="Arial" charset="0"/>
            </a:endParaRPr>
          </a:p>
          <a:p>
            <a:pPr algn="just"/>
            <a:endParaRPr lang="en-US" sz="3200" dirty="0" smtClean="0">
              <a:solidFill>
                <a:srgbClr val="FF0000"/>
              </a:solidFill>
              <a:latin typeface="Arial" charset="0"/>
              <a:ea typeface="Arial" charset="0"/>
              <a:cs typeface="Arial" charset="0"/>
            </a:endParaRPr>
          </a:p>
          <a:p>
            <a:pPr algn="just"/>
            <a:r>
              <a:rPr lang="en-US" sz="3200" u="sng" dirty="0" smtClean="0">
                <a:solidFill>
                  <a:srgbClr val="FF0000"/>
                </a:solidFill>
                <a:latin typeface="Arial" charset="0"/>
                <a:ea typeface="Arial" charset="0"/>
                <a:cs typeface="Arial" charset="0"/>
              </a:rPr>
              <a:t>Simple </a:t>
            </a:r>
            <a:r>
              <a:rPr lang="en-US" sz="3200" u="sng" dirty="0">
                <a:solidFill>
                  <a:srgbClr val="FF0000"/>
                </a:solidFill>
                <a:latin typeface="Arial" charset="0"/>
                <a:ea typeface="Arial" charset="0"/>
                <a:cs typeface="Arial" charset="0"/>
              </a:rPr>
              <a:t>Scaling </a:t>
            </a:r>
            <a:r>
              <a:rPr lang="en-US" sz="3200" u="sng" dirty="0" smtClean="0">
                <a:solidFill>
                  <a:srgbClr val="FF0000"/>
                </a:solidFill>
                <a:latin typeface="Arial" charset="0"/>
                <a:ea typeface="Arial" charset="0"/>
                <a:cs typeface="Arial" charset="0"/>
              </a:rPr>
              <a:t>Policies</a:t>
            </a:r>
          </a:p>
          <a:p>
            <a:pPr algn="just"/>
            <a:endParaRPr lang="en-US" sz="3200" u="sng" dirty="0" smtClean="0">
              <a:solidFill>
                <a:srgbClr val="FF0000"/>
              </a:solidFill>
              <a:latin typeface="Arial" charset="0"/>
              <a:ea typeface="Arial" charset="0"/>
              <a:cs typeface="Arial" charset="0"/>
            </a:endParaRPr>
          </a:p>
          <a:p>
            <a:pPr algn="just"/>
            <a:r>
              <a:rPr lang="en-US" sz="3200" dirty="0" smtClean="0">
                <a:latin typeface="Arial" charset="0"/>
                <a:ea typeface="Arial" charset="0"/>
                <a:cs typeface="Arial" charset="0"/>
              </a:rPr>
              <a:t>After </a:t>
            </a:r>
            <a:r>
              <a:rPr lang="en-US" sz="3200" dirty="0">
                <a:latin typeface="Arial" charset="0"/>
                <a:ea typeface="Arial" charset="0"/>
                <a:cs typeface="Arial" charset="0"/>
              </a:rPr>
              <a:t>a scaling activity is started, the policy must wait for the scaling activity or health check replacement to complete and the cooldown period to expire before it can respond to additional alarms. Cooldown periods help to prevent Auto Scaling from initiating additional scaling activities before the effects of previous activities are visible. You can use the default cooldown period associated with your Auto Scaling group, or you can override the default by specifying a cooldown period for your policy. </a:t>
            </a:r>
            <a:endParaRPr lang="en-US" sz="3200" dirty="0" smtClean="0">
              <a:latin typeface="Arial" charset="0"/>
              <a:ea typeface="Arial" charset="0"/>
              <a:cs typeface="Arial" charset="0"/>
            </a:endParaRPr>
          </a:p>
          <a:p>
            <a:pPr algn="just"/>
            <a:endParaRPr lang="en-US" sz="3200" dirty="0">
              <a:solidFill>
                <a:srgbClr val="FF0000"/>
              </a:solidFill>
              <a:latin typeface="Arial" charset="0"/>
              <a:ea typeface="Arial" charset="0"/>
              <a:cs typeface="Arial" charset="0"/>
            </a:endParaRPr>
          </a:p>
          <a:p>
            <a:pPr algn="just"/>
            <a:endParaRPr lang="en-US" sz="3200" dirty="0" smtClean="0">
              <a:solidFill>
                <a:srgbClr val="FF0000"/>
              </a:solidFill>
              <a:latin typeface="Arial" charset="0"/>
              <a:ea typeface="Arial" charset="0"/>
              <a:cs typeface="Arial" charset="0"/>
            </a:endParaRPr>
          </a:p>
          <a:p>
            <a:pPr algn="just"/>
            <a:r>
              <a:rPr lang="en-US" sz="3200" u="sng" dirty="0" smtClean="0">
                <a:solidFill>
                  <a:srgbClr val="FF0000"/>
                </a:solidFill>
                <a:latin typeface="Arial" charset="0"/>
                <a:ea typeface="Arial" charset="0"/>
                <a:cs typeface="Arial" charset="0"/>
              </a:rPr>
              <a:t>Step </a:t>
            </a:r>
            <a:r>
              <a:rPr lang="en-US" sz="3200" u="sng" dirty="0">
                <a:solidFill>
                  <a:srgbClr val="FF0000"/>
                </a:solidFill>
                <a:latin typeface="Arial" charset="0"/>
                <a:ea typeface="Arial" charset="0"/>
                <a:cs typeface="Arial" charset="0"/>
              </a:rPr>
              <a:t>Scaling </a:t>
            </a:r>
            <a:r>
              <a:rPr lang="en-US" sz="3200" u="sng" dirty="0" smtClean="0">
                <a:solidFill>
                  <a:srgbClr val="FF0000"/>
                </a:solidFill>
                <a:latin typeface="Arial" charset="0"/>
                <a:ea typeface="Arial" charset="0"/>
                <a:cs typeface="Arial" charset="0"/>
              </a:rPr>
              <a:t>Policies</a:t>
            </a:r>
          </a:p>
          <a:p>
            <a:pPr algn="just"/>
            <a:endParaRPr lang="en-US" sz="3200" u="sng" dirty="0" smtClean="0">
              <a:solidFill>
                <a:srgbClr val="FF0000"/>
              </a:solidFill>
              <a:latin typeface="Arial" charset="0"/>
              <a:ea typeface="Arial" charset="0"/>
              <a:cs typeface="Arial" charset="0"/>
            </a:endParaRPr>
          </a:p>
          <a:p>
            <a:pPr algn="just"/>
            <a:r>
              <a:rPr lang="en-US" sz="3200" dirty="0" smtClean="0">
                <a:latin typeface="Arial" charset="0"/>
                <a:ea typeface="Arial" charset="0"/>
                <a:cs typeface="Arial" charset="0"/>
              </a:rPr>
              <a:t>After </a:t>
            </a:r>
            <a:r>
              <a:rPr lang="en-US" sz="3200" dirty="0">
                <a:latin typeface="Arial" charset="0"/>
                <a:ea typeface="Arial" charset="0"/>
                <a:cs typeface="Arial" charset="0"/>
              </a:rPr>
              <a:t>a scaling activity is started, the policy continues to respond to additional alarms, even while a scaling activity or health check replacement is in progress. </a:t>
            </a:r>
            <a:r>
              <a:rPr lang="en-US" sz="3200" dirty="0">
                <a:latin typeface="Arial" charset="0"/>
                <a:ea typeface="Arial" charset="0"/>
                <a:cs typeface="Arial" charset="0"/>
              </a:rPr>
              <a:t>Therefore, all alarms that are breached are evaluated by Auto Scaling as it receives the alarm messages. If you are creating a policy to scale out, you can specify the estimated warm-up time that it will take for a newly launched instance to be ready to contribute to the aggregated metrics. </a:t>
            </a:r>
          </a:p>
        </p:txBody>
      </p:sp>
    </p:spTree>
    <p:extLst>
      <p:ext uri="{BB962C8B-B14F-4D97-AF65-F5344CB8AC3E}">
        <p14:creationId xmlns:p14="http://schemas.microsoft.com/office/powerpoint/2010/main" val="187533592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HINST.jpg"/>
          <p:cNvPicPr>
            <a:picLocks noChangeAspect="1"/>
          </p:cNvPicPr>
          <p:nvPr/>
        </p:nvPicPr>
        <p:blipFill>
          <a:blip r:embed="rId3"/>
          <a:stretch>
            <a:fillRect/>
          </a:stretch>
        </p:blipFill>
        <p:spPr>
          <a:xfrm>
            <a:off x="2133600" y="5867400"/>
            <a:ext cx="17373600" cy="5200650"/>
          </a:xfrm>
          <a:prstGeom prst="rect">
            <a:avLst/>
          </a:prstGeom>
        </p:spPr>
      </p:pic>
      <p:pic>
        <p:nvPicPr>
          <p:cNvPr id="8" name="Picture 7" descr="UNIST.jpg"/>
          <p:cNvPicPr>
            <a:picLocks noChangeAspect="1"/>
          </p:cNvPicPr>
          <p:nvPr/>
        </p:nvPicPr>
        <p:blipFill>
          <a:blip r:embed="rId4"/>
          <a:stretch>
            <a:fillRect/>
          </a:stretch>
        </p:blipFill>
        <p:spPr>
          <a:xfrm>
            <a:off x="1752600" y="762000"/>
            <a:ext cx="17373600" cy="5200650"/>
          </a:xfrm>
          <a:prstGeom prst="rect">
            <a:avLst/>
          </a:prstGeo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6154400" y="2362200"/>
            <a:ext cx="5850490" cy="8714538"/>
          </a:xfrm>
          <a:prstGeom prst="rect">
            <a:avLst/>
          </a:prstGeom>
          <a:noFill/>
          <a:ln w="9525">
            <a:noFill/>
            <a:miter lim="800000"/>
            <a:headEnd/>
            <a:tailEnd/>
          </a:ln>
          <a:effectLst/>
        </p:spPr>
      </p:pic>
      <p:sp>
        <p:nvSpPr>
          <p:cNvPr id="3" name="TextBox 2"/>
          <p:cNvSpPr txBox="1"/>
          <p:nvPr/>
        </p:nvSpPr>
        <p:spPr>
          <a:xfrm>
            <a:off x="1981200" y="3352800"/>
            <a:ext cx="14554200" cy="6863417"/>
          </a:xfrm>
          <a:prstGeom prst="rect">
            <a:avLst/>
          </a:prstGeom>
          <a:noFill/>
        </p:spPr>
        <p:txBody>
          <a:bodyPr wrap="square" rtlCol="0">
            <a:spAutoFit/>
          </a:bodyPr>
          <a:lstStyle/>
          <a:p>
            <a:pPr algn="just">
              <a:buFont typeface="Arial" pitchFamily="34" charset="0"/>
              <a:buChar char="•"/>
            </a:pPr>
            <a:r>
              <a:rPr lang="en-US" sz="4400" dirty="0" smtClean="0">
                <a:latin typeface="Arial" pitchFamily="34" charset="0"/>
                <a:cs typeface="Arial" pitchFamily="34" charset="0"/>
              </a:rPr>
              <a:t> Traffic Manager</a:t>
            </a:r>
          </a:p>
          <a:p>
            <a:pPr algn="just">
              <a:buFont typeface="Arial" pitchFamily="34" charset="0"/>
              <a:buChar char="•"/>
            </a:pPr>
            <a:endParaRPr lang="en-US" sz="4400" dirty="0" smtClean="0">
              <a:latin typeface="Arial" pitchFamily="34" charset="0"/>
              <a:cs typeface="Arial" pitchFamily="34" charset="0"/>
            </a:endParaRPr>
          </a:p>
          <a:p>
            <a:pPr algn="just">
              <a:buFont typeface="Arial" pitchFamily="34" charset="0"/>
              <a:buChar char="•"/>
            </a:pPr>
            <a:endParaRPr lang="en-US" sz="4400" dirty="0" smtClean="0">
              <a:latin typeface="Arial" pitchFamily="34" charset="0"/>
              <a:cs typeface="Arial" pitchFamily="34" charset="0"/>
            </a:endParaRPr>
          </a:p>
          <a:p>
            <a:pPr algn="just">
              <a:buFont typeface="Arial" pitchFamily="34" charset="0"/>
              <a:buChar char="•"/>
            </a:pPr>
            <a:r>
              <a:rPr lang="en-US" sz="4400" dirty="0" smtClean="0">
                <a:latin typeface="Arial" pitchFamily="34" charset="0"/>
                <a:cs typeface="Arial" pitchFamily="34" charset="0"/>
              </a:rPr>
              <a:t> Distributes and manage entire web traffic efficiently</a:t>
            </a:r>
          </a:p>
          <a:p>
            <a:pPr algn="just">
              <a:buFont typeface="Arial" pitchFamily="34" charset="0"/>
              <a:buChar char="•"/>
            </a:pPr>
            <a:endParaRPr lang="en-US" sz="4400" dirty="0" smtClean="0">
              <a:latin typeface="Arial" pitchFamily="34" charset="0"/>
              <a:cs typeface="Arial" pitchFamily="34" charset="0"/>
            </a:endParaRPr>
          </a:p>
          <a:p>
            <a:pPr algn="just">
              <a:buFont typeface="Arial" pitchFamily="34" charset="0"/>
              <a:buChar char="•"/>
            </a:pPr>
            <a:endParaRPr lang="en-US" sz="4400" dirty="0" smtClean="0">
              <a:latin typeface="Arial" pitchFamily="34" charset="0"/>
              <a:cs typeface="Arial" pitchFamily="34" charset="0"/>
            </a:endParaRPr>
          </a:p>
          <a:p>
            <a:pPr algn="just">
              <a:buFont typeface="Arial" pitchFamily="34" charset="0"/>
              <a:buChar char="•"/>
            </a:pPr>
            <a:r>
              <a:rPr lang="en-US" sz="4400" dirty="0" smtClean="0">
                <a:latin typeface="Arial" pitchFamily="34" charset="0"/>
                <a:cs typeface="Arial" pitchFamily="34" charset="0"/>
              </a:rPr>
              <a:t> Ensures that none of a single instance is overloaded</a:t>
            </a:r>
          </a:p>
          <a:p>
            <a:pPr algn="just">
              <a:buFont typeface="Arial" pitchFamily="34" charset="0"/>
              <a:buChar char="•"/>
            </a:pPr>
            <a:endParaRPr lang="en-US" sz="4400" dirty="0" smtClean="0">
              <a:latin typeface="Arial" pitchFamily="34" charset="0"/>
              <a:cs typeface="Arial" pitchFamily="34" charset="0"/>
            </a:endParaRPr>
          </a:p>
          <a:p>
            <a:pPr algn="just">
              <a:buFont typeface="Arial" pitchFamily="34" charset="0"/>
              <a:buChar char="•"/>
            </a:pPr>
            <a:endParaRPr lang="en-US" sz="4400" dirty="0" smtClean="0">
              <a:latin typeface="Arial" pitchFamily="34" charset="0"/>
              <a:cs typeface="Arial" pitchFamily="34" charset="0"/>
            </a:endParaRPr>
          </a:p>
          <a:p>
            <a:pPr algn="just">
              <a:buFont typeface="Arial" pitchFamily="34" charset="0"/>
              <a:buChar char="•"/>
            </a:pPr>
            <a:r>
              <a:rPr lang="en-US" sz="4400" dirty="0" smtClean="0">
                <a:latin typeface="Arial" pitchFamily="34" charset="0"/>
                <a:cs typeface="Arial" pitchFamily="34" charset="0"/>
              </a:rPr>
              <a:t> Traffic is distributed evenly across all EC2 instances</a:t>
            </a:r>
            <a:endParaRPr lang="en-US" sz="4400"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ml.jpg"/>
          <p:cNvPicPr>
            <a:picLocks noChangeAspect="1"/>
          </p:cNvPicPr>
          <p:nvPr/>
        </p:nvPicPr>
        <p:blipFill>
          <a:blip r:embed="rId2"/>
          <a:stretch>
            <a:fillRect/>
          </a:stretch>
        </p:blipFill>
        <p:spPr>
          <a:xfrm>
            <a:off x="0" y="3429000"/>
            <a:ext cx="17678400" cy="8382000"/>
          </a:xfrm>
          <a:prstGeom prst="rect">
            <a:avLst/>
          </a:prstGeom>
        </p:spPr>
      </p:pic>
      <p:sp>
        <p:nvSpPr>
          <p:cNvPr id="5" name="TextBox 4"/>
          <p:cNvSpPr txBox="1"/>
          <p:nvPr/>
        </p:nvSpPr>
        <p:spPr>
          <a:xfrm>
            <a:off x="2057400" y="1295400"/>
            <a:ext cx="12877800" cy="954107"/>
          </a:xfrm>
          <a:prstGeom prst="rect">
            <a:avLst/>
          </a:prstGeom>
          <a:noFill/>
        </p:spPr>
        <p:txBody>
          <a:bodyPr wrap="square" rtlCol="0">
            <a:spAutoFit/>
          </a:bodyPr>
          <a:lstStyle/>
          <a:p>
            <a:pPr algn="l"/>
            <a:r>
              <a:rPr lang="en-US" dirty="0" smtClean="0">
                <a:solidFill>
                  <a:srgbClr val="FF0000"/>
                </a:solidFill>
                <a:latin typeface="Arial" pitchFamily="34" charset="0"/>
                <a:cs typeface="Arial" pitchFamily="34" charset="0"/>
              </a:rPr>
              <a:t>  Continuous Health Monitoring</a:t>
            </a:r>
            <a:endParaRPr lang="en-US" dirty="0">
              <a:solidFill>
                <a:srgbClr val="FF0000"/>
              </a:solidFill>
              <a:latin typeface="Arial" pitchFamily="34" charset="0"/>
              <a:cs typeface="Arial" pitchFamily="34" charset="0"/>
            </a:endParaRPr>
          </a:p>
        </p:txBody>
      </p:sp>
      <p:sp>
        <p:nvSpPr>
          <p:cNvPr id="6" name="Right Brace 5"/>
          <p:cNvSpPr/>
          <p:nvPr/>
        </p:nvSpPr>
        <p:spPr bwMode="auto">
          <a:xfrm>
            <a:off x="14782800" y="3657600"/>
            <a:ext cx="1371600" cy="7772400"/>
          </a:xfrm>
          <a:prstGeom prst="rightBrace">
            <a:avLst/>
          </a:prstGeom>
          <a:solidFill>
            <a:schemeClr val="bg1"/>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7" name="TextBox 6"/>
          <p:cNvSpPr txBox="1"/>
          <p:nvPr/>
        </p:nvSpPr>
        <p:spPr>
          <a:xfrm>
            <a:off x="16459200" y="5562600"/>
            <a:ext cx="5257800" cy="3477875"/>
          </a:xfrm>
          <a:prstGeom prst="rect">
            <a:avLst/>
          </a:prstGeom>
          <a:noFill/>
        </p:spPr>
        <p:txBody>
          <a:bodyPr wrap="square" rtlCol="0">
            <a:spAutoFit/>
          </a:bodyPr>
          <a:lstStyle/>
          <a:p>
            <a:pPr algn="l"/>
            <a:r>
              <a:rPr lang="en-US" sz="4400" dirty="0" err="1" smtClean="0">
                <a:latin typeface="Arial" pitchFamily="34" charset="0"/>
                <a:cs typeface="Arial" pitchFamily="34" charset="0"/>
              </a:rPr>
              <a:t>Keepalive</a:t>
            </a:r>
            <a:r>
              <a:rPr lang="en-US" sz="4400" dirty="0" smtClean="0">
                <a:latin typeface="Arial" pitchFamily="34" charset="0"/>
                <a:cs typeface="Arial" pitchFamily="34" charset="0"/>
              </a:rPr>
              <a:t> messages are sent to EC2 instances after an interval of few seconds</a:t>
            </a:r>
            <a:endParaRPr lang="en-US" sz="4400"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0" y="609600"/>
            <a:ext cx="14782800" cy="954107"/>
          </a:xfrm>
          <a:prstGeom prst="rect">
            <a:avLst/>
          </a:prstGeom>
          <a:noFill/>
        </p:spPr>
        <p:txBody>
          <a:bodyPr wrap="square" rtlCol="0">
            <a:spAutoFit/>
          </a:bodyPr>
          <a:lstStyle/>
          <a:p>
            <a:pPr algn="l"/>
            <a:r>
              <a:rPr lang="en-US" dirty="0" smtClean="0">
                <a:solidFill>
                  <a:srgbClr val="FF0000"/>
                </a:solidFill>
                <a:latin typeface="Arial" pitchFamily="34" charset="0"/>
                <a:cs typeface="Arial" pitchFamily="34" charset="0"/>
              </a:rPr>
              <a:t>     Building a Fault Tolerant Design</a:t>
            </a:r>
            <a:endParaRPr lang="en-US" dirty="0">
              <a:solidFill>
                <a:srgbClr val="FF0000"/>
              </a:solidFill>
              <a:latin typeface="Arial" pitchFamily="34" charset="0"/>
              <a:cs typeface="Arial" pitchFamily="34" charset="0"/>
            </a:endParaRPr>
          </a:p>
        </p:txBody>
      </p:sp>
      <p:sp>
        <p:nvSpPr>
          <p:cNvPr id="4" name="TextBox 3"/>
          <p:cNvSpPr txBox="1"/>
          <p:nvPr/>
        </p:nvSpPr>
        <p:spPr>
          <a:xfrm>
            <a:off x="2590800" y="11506200"/>
            <a:ext cx="20421600" cy="584775"/>
          </a:xfrm>
          <a:prstGeom prst="rect">
            <a:avLst/>
          </a:prstGeom>
          <a:noFill/>
        </p:spPr>
        <p:txBody>
          <a:bodyPr wrap="square" rtlCol="0">
            <a:spAutoFit/>
          </a:bodyPr>
          <a:lstStyle/>
          <a:p>
            <a:pPr algn="just"/>
            <a:r>
              <a:rPr lang="en-US" sz="3200" dirty="0" smtClean="0">
                <a:latin typeface="Arial" pitchFamily="34" charset="0"/>
                <a:cs typeface="Arial" pitchFamily="34" charset="0"/>
              </a:rPr>
              <a:t>Provides a great level of fault tolerance and reroutes traffic in case of an instance or an entire AZ fails</a:t>
            </a:r>
            <a:endParaRPr lang="en-US" sz="3200" dirty="0">
              <a:latin typeface="Arial" pitchFamily="34" charset="0"/>
              <a:cs typeface="Arial" pitchFamily="34" charset="0"/>
            </a:endParaRPr>
          </a:p>
        </p:txBody>
      </p:sp>
      <p:sp>
        <p:nvSpPr>
          <p:cNvPr id="6" name="TextBox 5"/>
          <p:cNvSpPr txBox="1"/>
          <p:nvPr/>
        </p:nvSpPr>
        <p:spPr>
          <a:xfrm>
            <a:off x="12954000" y="3048000"/>
            <a:ext cx="2895600" cy="707886"/>
          </a:xfrm>
          <a:prstGeom prst="rect">
            <a:avLst/>
          </a:prstGeom>
          <a:noFill/>
        </p:spPr>
        <p:txBody>
          <a:bodyPr wrap="square" rtlCol="0">
            <a:spAutoFit/>
          </a:bodyPr>
          <a:lstStyle/>
          <a:p>
            <a:pPr algn="l"/>
            <a:r>
              <a:rPr lang="en-US" sz="4000" dirty="0" smtClean="0">
                <a:latin typeface="Arial" pitchFamily="34" charset="0"/>
                <a:cs typeface="Arial" pitchFamily="34" charset="0"/>
              </a:rPr>
              <a:t>ELB</a:t>
            </a:r>
            <a:endParaRPr lang="en-US" sz="4000" dirty="0">
              <a:latin typeface="Arial" pitchFamily="34" charset="0"/>
              <a:cs typeface="Arial" pitchFamily="34" charset="0"/>
            </a:endParaRPr>
          </a:p>
        </p:txBody>
      </p:sp>
      <p:pic>
        <p:nvPicPr>
          <p:cNvPr id="9" name="Picture 8" descr="ELBDist.jpg"/>
          <p:cNvPicPr>
            <a:picLocks noChangeAspect="1"/>
          </p:cNvPicPr>
          <p:nvPr/>
        </p:nvPicPr>
        <p:blipFill>
          <a:blip r:embed="rId2"/>
          <a:stretch>
            <a:fillRect/>
          </a:stretch>
        </p:blipFill>
        <p:spPr>
          <a:xfrm>
            <a:off x="2286000" y="1905000"/>
            <a:ext cx="18199388" cy="8513675"/>
          </a:xfrm>
          <a:prstGeom prst="rect">
            <a:avLst/>
          </a:prstGeom>
        </p:spPr>
      </p:pic>
      <p:sp>
        <p:nvSpPr>
          <p:cNvPr id="10" name="TextBox 9"/>
          <p:cNvSpPr txBox="1"/>
          <p:nvPr/>
        </p:nvSpPr>
        <p:spPr>
          <a:xfrm>
            <a:off x="12115800" y="2819400"/>
            <a:ext cx="2971800" cy="646331"/>
          </a:xfrm>
          <a:prstGeom prst="rect">
            <a:avLst/>
          </a:prstGeom>
          <a:noFill/>
        </p:spPr>
        <p:txBody>
          <a:bodyPr wrap="square" rtlCol="0">
            <a:spAutoFit/>
          </a:bodyPr>
          <a:lstStyle/>
          <a:p>
            <a:pPr algn="l"/>
            <a:r>
              <a:rPr lang="en-US" sz="3600" dirty="0" smtClean="0">
                <a:latin typeface="Arial" pitchFamily="34" charset="0"/>
                <a:cs typeface="Arial" pitchFamily="34" charset="0"/>
              </a:rPr>
              <a:t>ELB</a:t>
            </a:r>
            <a:endParaRPr lang="en-US" sz="3600" dirty="0">
              <a:latin typeface="Arial" pitchFamily="34" charset="0"/>
              <a:cs typeface="Arial" pitchFamily="34" charset="0"/>
            </a:endParaRPr>
          </a:p>
        </p:txBody>
      </p:sp>
      <p:sp>
        <p:nvSpPr>
          <p:cNvPr id="11" name="TextBox 10"/>
          <p:cNvSpPr txBox="1"/>
          <p:nvPr/>
        </p:nvSpPr>
        <p:spPr>
          <a:xfrm>
            <a:off x="5029200" y="10058400"/>
            <a:ext cx="3581400" cy="584775"/>
          </a:xfrm>
          <a:prstGeom prst="rect">
            <a:avLst/>
          </a:prstGeom>
          <a:noFill/>
        </p:spPr>
        <p:txBody>
          <a:bodyPr wrap="square" rtlCol="0">
            <a:spAutoFit/>
          </a:bodyPr>
          <a:lstStyle/>
          <a:p>
            <a:r>
              <a:rPr lang="en-US" sz="3200" dirty="0" smtClean="0">
                <a:latin typeface="Arial" pitchFamily="34" charset="0"/>
                <a:cs typeface="Arial" pitchFamily="34" charset="0"/>
              </a:rPr>
              <a:t>us-west-1a</a:t>
            </a:r>
            <a:endParaRPr lang="en-US" sz="3200" dirty="0">
              <a:latin typeface="Arial" pitchFamily="34" charset="0"/>
              <a:cs typeface="Arial" pitchFamily="34" charset="0"/>
            </a:endParaRPr>
          </a:p>
        </p:txBody>
      </p:sp>
      <p:sp>
        <p:nvSpPr>
          <p:cNvPr id="12" name="Rectangle 11"/>
          <p:cNvSpPr/>
          <p:nvPr/>
        </p:nvSpPr>
        <p:spPr>
          <a:xfrm>
            <a:off x="9905999" y="10058400"/>
            <a:ext cx="4260259" cy="584775"/>
          </a:xfrm>
          <a:prstGeom prst="rect">
            <a:avLst/>
          </a:prstGeom>
        </p:spPr>
        <p:txBody>
          <a:bodyPr wrap="square">
            <a:spAutoFit/>
          </a:bodyPr>
          <a:lstStyle/>
          <a:p>
            <a:pPr algn="l"/>
            <a:r>
              <a:rPr lang="en-US" sz="3200" dirty="0" smtClean="0">
                <a:latin typeface="Arial" pitchFamily="34" charset="0"/>
                <a:cs typeface="Arial" pitchFamily="34" charset="0"/>
              </a:rPr>
              <a:t>us-west-1b</a:t>
            </a:r>
            <a:endParaRPr lang="en-US" sz="3200" dirty="0">
              <a:latin typeface="Arial" pitchFamily="34" charset="0"/>
              <a:cs typeface="Arial" pitchFamily="34" charset="0"/>
            </a:endParaRPr>
          </a:p>
        </p:txBody>
      </p:sp>
      <p:sp>
        <p:nvSpPr>
          <p:cNvPr id="14" name="TextBox 13"/>
          <p:cNvSpPr txBox="1"/>
          <p:nvPr/>
        </p:nvSpPr>
        <p:spPr>
          <a:xfrm>
            <a:off x="14554200" y="9906000"/>
            <a:ext cx="2895600" cy="584775"/>
          </a:xfrm>
          <a:prstGeom prst="rect">
            <a:avLst/>
          </a:prstGeom>
          <a:noFill/>
        </p:spPr>
        <p:txBody>
          <a:bodyPr wrap="square" rtlCol="0">
            <a:spAutoFit/>
          </a:bodyPr>
          <a:lstStyle/>
          <a:p>
            <a:pPr algn="l"/>
            <a:r>
              <a:rPr lang="en-US" sz="3200" dirty="0" smtClean="0">
                <a:latin typeface="Arial" pitchFamily="34" charset="0"/>
                <a:cs typeface="Arial" pitchFamily="34" charset="0"/>
              </a:rPr>
              <a:t>us-west-1c</a:t>
            </a:r>
            <a:endParaRPr lang="en-US" sz="3200" dirty="0">
              <a:latin typeface="Arial" pitchFamily="34" charset="0"/>
              <a:cs typeface="Arial" pitchFamily="34" charset="0"/>
            </a:endParaRPr>
          </a:p>
        </p:txBody>
      </p:sp>
      <p:sp>
        <p:nvSpPr>
          <p:cNvPr id="15" name="Right Brace 14"/>
          <p:cNvSpPr/>
          <p:nvPr/>
        </p:nvSpPr>
        <p:spPr bwMode="auto">
          <a:xfrm>
            <a:off x="16611600" y="7543800"/>
            <a:ext cx="1295400" cy="2895600"/>
          </a:xfrm>
          <a:prstGeom prst="rightBrace">
            <a:avLst/>
          </a:prstGeom>
          <a:no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TextBox 15"/>
          <p:cNvSpPr txBox="1"/>
          <p:nvPr/>
        </p:nvSpPr>
        <p:spPr>
          <a:xfrm>
            <a:off x="17907000" y="8686800"/>
            <a:ext cx="4191000" cy="523220"/>
          </a:xfrm>
          <a:prstGeom prst="rect">
            <a:avLst/>
          </a:prstGeom>
          <a:noFill/>
        </p:spPr>
        <p:txBody>
          <a:bodyPr wrap="square" rtlCol="0">
            <a:spAutoFit/>
          </a:bodyPr>
          <a:lstStyle/>
          <a:p>
            <a:pPr algn="l"/>
            <a:r>
              <a:rPr lang="en-US" sz="2800" dirty="0" smtClean="0">
                <a:latin typeface="Arial" pitchFamily="34" charset="0"/>
                <a:cs typeface="Arial" pitchFamily="34" charset="0"/>
              </a:rPr>
              <a:t>Region: </a:t>
            </a:r>
            <a:r>
              <a:rPr lang="en-US" sz="2800" dirty="0" err="1" smtClean="0">
                <a:latin typeface="Arial" pitchFamily="34" charset="0"/>
                <a:cs typeface="Arial" pitchFamily="34" charset="0"/>
              </a:rPr>
              <a:t>N.California</a:t>
            </a:r>
            <a:endParaRPr lang="en-US" sz="2800"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762000"/>
            <a:ext cx="22098000" cy="830997"/>
          </a:xfrm>
          <a:prstGeom prst="rect">
            <a:avLst/>
          </a:prstGeom>
          <a:noFill/>
        </p:spPr>
        <p:txBody>
          <a:bodyPr wrap="square" rtlCol="0">
            <a:spAutoFit/>
          </a:bodyPr>
          <a:lstStyle/>
          <a:p>
            <a:r>
              <a:rPr lang="en-US" sz="4800" dirty="0">
                <a:solidFill>
                  <a:srgbClr val="FF0000"/>
                </a:solidFill>
                <a:latin typeface="Arial" pitchFamily="34" charset="0"/>
                <a:cs typeface="Arial" pitchFamily="34" charset="0"/>
              </a:rPr>
              <a:t>Connection Draining</a:t>
            </a:r>
          </a:p>
        </p:txBody>
      </p:sp>
      <p:sp>
        <p:nvSpPr>
          <p:cNvPr id="3" name="TextBox 2"/>
          <p:cNvSpPr txBox="1"/>
          <p:nvPr/>
        </p:nvSpPr>
        <p:spPr>
          <a:xfrm>
            <a:off x="914400" y="2133600"/>
            <a:ext cx="22402800" cy="10738425"/>
          </a:xfrm>
          <a:prstGeom prst="rect">
            <a:avLst/>
          </a:prstGeom>
          <a:noFill/>
        </p:spPr>
        <p:txBody>
          <a:bodyPr wrap="square" rtlCol="0">
            <a:spAutoFit/>
          </a:bodyPr>
          <a:lstStyle/>
          <a:p>
            <a:pPr marL="457200" indent="-457200" algn="just">
              <a:buFont typeface="Arial" charset="0"/>
              <a:buChar char="•"/>
            </a:pPr>
            <a:r>
              <a:rPr lang="en-US" sz="3200" dirty="0">
                <a:latin typeface="Arial" pitchFamily="34" charset="0"/>
                <a:cs typeface="Arial" pitchFamily="34" charset="0"/>
              </a:rPr>
              <a:t>To ensure that the load balancer stops sending requests to instances that are de-registering or unhealthy, while keeping the existing connections open, use connection draining. This enables the load balancer to complete in-flight requests made to instances that are de-registering or unhealthy.</a:t>
            </a:r>
          </a:p>
          <a:p>
            <a:pPr marL="457200" indent="-457200" algn="just">
              <a:buFont typeface="Arial" charset="0"/>
              <a:buChar char="•"/>
            </a:pPr>
            <a:endParaRPr lang="en-US" sz="3200" dirty="0">
              <a:latin typeface="Arial" pitchFamily="34" charset="0"/>
              <a:cs typeface="Arial" pitchFamily="34" charset="0"/>
            </a:endParaRPr>
          </a:p>
          <a:p>
            <a:pPr marL="457200" indent="-457200" algn="just">
              <a:buFont typeface="Arial" charset="0"/>
              <a:buChar char="•"/>
            </a:pPr>
            <a:r>
              <a:rPr lang="en-US" sz="3200" dirty="0">
                <a:latin typeface="Arial" pitchFamily="34" charset="0"/>
                <a:cs typeface="Arial" pitchFamily="34" charset="0"/>
              </a:rPr>
              <a:t>When you enable connection draining, you can specify a maximum time for the load balancer to keep connections alive before reporting the instance as de-registered. The maximum timeout value can be set between 1 and 3,600 seconds (the default is 300 seconds). When the maximum time limit is reached, the load balancer forcibly closes connections to the de-registering instance.</a:t>
            </a:r>
          </a:p>
          <a:p>
            <a:pPr marL="457200" indent="-457200" algn="just">
              <a:buFont typeface="Arial" charset="0"/>
              <a:buChar char="•"/>
            </a:pPr>
            <a:endParaRPr lang="en-US" sz="3200" dirty="0">
              <a:latin typeface="Arial" pitchFamily="34" charset="0"/>
              <a:cs typeface="Arial" pitchFamily="34" charset="0"/>
            </a:endParaRPr>
          </a:p>
          <a:p>
            <a:pPr marL="457200" indent="-457200" algn="just">
              <a:buFont typeface="Arial" charset="0"/>
              <a:buChar char="•"/>
            </a:pPr>
            <a:r>
              <a:rPr lang="en-US" sz="3200" dirty="0">
                <a:latin typeface="Arial" pitchFamily="34" charset="0"/>
                <a:cs typeface="Arial" pitchFamily="34" charset="0"/>
              </a:rPr>
              <a:t>While in-flight requests are being served, the load balancer reports the state of a de-registering instance as </a:t>
            </a:r>
            <a:r>
              <a:rPr lang="en-US" sz="3200" dirty="0" err="1">
                <a:latin typeface="Arial" pitchFamily="34" charset="0"/>
                <a:cs typeface="Arial" pitchFamily="34" charset="0"/>
              </a:rPr>
              <a:t>InService</a:t>
            </a:r>
            <a:r>
              <a:rPr lang="en-US" sz="3200" dirty="0">
                <a:latin typeface="Arial" pitchFamily="34" charset="0"/>
                <a:cs typeface="Arial" pitchFamily="34" charset="0"/>
              </a:rPr>
              <a:t>: Instance deregistration currently in progress. When the de-registering instance is finished serving all in-flight requests, or when the maximum timeout limit is reached, the load balancer reports the instance state as </a:t>
            </a:r>
            <a:r>
              <a:rPr lang="en-US" sz="3200" dirty="0" err="1">
                <a:latin typeface="Arial" pitchFamily="34" charset="0"/>
                <a:cs typeface="Arial" pitchFamily="34" charset="0"/>
              </a:rPr>
              <a:t>OutOfService</a:t>
            </a:r>
            <a:r>
              <a:rPr lang="en-US" sz="3200" dirty="0">
                <a:latin typeface="Arial" pitchFamily="34" charset="0"/>
                <a:cs typeface="Arial" pitchFamily="34" charset="0"/>
              </a:rPr>
              <a:t>: Instance is not currently registered with the </a:t>
            </a:r>
            <a:r>
              <a:rPr lang="en-US" sz="3200" dirty="0" err="1">
                <a:latin typeface="Arial" pitchFamily="34" charset="0"/>
                <a:cs typeface="Arial" pitchFamily="34" charset="0"/>
              </a:rPr>
              <a:t>LoadBalancer</a:t>
            </a:r>
            <a:r>
              <a:rPr lang="en-US" sz="3200" dirty="0">
                <a:latin typeface="Arial" pitchFamily="34" charset="0"/>
                <a:cs typeface="Arial" pitchFamily="34" charset="0"/>
              </a:rPr>
              <a:t>.</a:t>
            </a:r>
          </a:p>
          <a:p>
            <a:pPr marL="457200" indent="-457200" algn="just">
              <a:buFont typeface="Arial" charset="0"/>
              <a:buChar char="•"/>
            </a:pPr>
            <a:endParaRPr lang="en-US" sz="3200" dirty="0">
              <a:latin typeface="Arial" pitchFamily="34" charset="0"/>
              <a:cs typeface="Arial" pitchFamily="34" charset="0"/>
            </a:endParaRPr>
          </a:p>
          <a:p>
            <a:pPr marL="457200" indent="-457200" algn="just">
              <a:buFont typeface="Arial" charset="0"/>
              <a:buChar char="•"/>
            </a:pPr>
            <a:r>
              <a:rPr lang="en-US" sz="3200" dirty="0">
                <a:latin typeface="Arial" pitchFamily="34" charset="0"/>
                <a:cs typeface="Arial" pitchFamily="34" charset="0"/>
              </a:rPr>
              <a:t>If an instance becomes unhealthy, the load balancer reports the instance state as </a:t>
            </a:r>
            <a:r>
              <a:rPr lang="en-US" sz="3200" dirty="0" err="1">
                <a:latin typeface="Arial" pitchFamily="34" charset="0"/>
                <a:cs typeface="Arial" pitchFamily="34" charset="0"/>
              </a:rPr>
              <a:t>OutOfService</a:t>
            </a:r>
            <a:r>
              <a:rPr lang="en-US" sz="3200" dirty="0">
                <a:latin typeface="Arial" pitchFamily="34" charset="0"/>
                <a:cs typeface="Arial" pitchFamily="34" charset="0"/>
              </a:rPr>
              <a:t>. If there are in-flight requests made to the unhealthy instance, they are completed. The maximum timeout limit does not apply to connections to unhealthy instances.</a:t>
            </a:r>
          </a:p>
          <a:p>
            <a:pPr marL="457200" indent="-457200" algn="just">
              <a:buFont typeface="Arial" charset="0"/>
              <a:buChar char="•"/>
            </a:pPr>
            <a:endParaRPr lang="en-US" sz="3200" dirty="0">
              <a:latin typeface="Arial" pitchFamily="34" charset="0"/>
              <a:cs typeface="Arial" pitchFamily="34" charset="0"/>
            </a:endParaRPr>
          </a:p>
          <a:p>
            <a:pPr marL="457200" indent="-457200" algn="just">
              <a:buFont typeface="Arial" charset="0"/>
              <a:buChar char="•"/>
            </a:pPr>
            <a:r>
              <a:rPr lang="en-US" sz="3200" dirty="0">
                <a:latin typeface="Arial" pitchFamily="34" charset="0"/>
                <a:cs typeface="Arial" pitchFamily="34" charset="0"/>
              </a:rPr>
              <a:t>If your instances are part of an Auto Scaling group and connection draining is enabled for your load balancer, Auto Scaling waits for the in-flight requests to complete, or for the maximum timeout to expire, before terminating instances due to a scaling event or health check replacement.</a:t>
            </a:r>
          </a:p>
        </p:txBody>
      </p:sp>
    </p:spTree>
    <p:extLst>
      <p:ext uri="{BB962C8B-B14F-4D97-AF65-F5344CB8AC3E}">
        <p14:creationId xmlns:p14="http://schemas.microsoft.com/office/powerpoint/2010/main" val="57818713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990600"/>
            <a:ext cx="21869400" cy="830997"/>
          </a:xfrm>
          <a:prstGeom prst="rect">
            <a:avLst/>
          </a:prstGeom>
          <a:noFill/>
        </p:spPr>
        <p:txBody>
          <a:bodyPr wrap="square" rtlCol="0">
            <a:spAutoFit/>
          </a:bodyPr>
          <a:lstStyle/>
          <a:p>
            <a:r>
              <a:rPr lang="en-US" sz="4800" dirty="0">
                <a:solidFill>
                  <a:srgbClr val="FF0000"/>
                </a:solidFill>
                <a:latin typeface="Arial" pitchFamily="34" charset="0"/>
                <a:cs typeface="Arial" pitchFamily="34" charset="0"/>
              </a:rPr>
              <a:t>Stickiness</a:t>
            </a:r>
          </a:p>
        </p:txBody>
      </p:sp>
      <p:sp>
        <p:nvSpPr>
          <p:cNvPr id="5" name="TextBox 4"/>
          <p:cNvSpPr txBox="1"/>
          <p:nvPr/>
        </p:nvSpPr>
        <p:spPr>
          <a:xfrm>
            <a:off x="1295400" y="6172200"/>
            <a:ext cx="22326600" cy="6494085"/>
          </a:xfrm>
          <a:prstGeom prst="rect">
            <a:avLst/>
          </a:prstGeom>
          <a:noFill/>
        </p:spPr>
        <p:txBody>
          <a:bodyPr wrap="square" rtlCol="0">
            <a:spAutoFit/>
          </a:bodyPr>
          <a:lstStyle/>
          <a:p>
            <a:pPr marL="457200" indent="-457200" algn="just">
              <a:buFont typeface="Arial" charset="0"/>
              <a:buChar char="•"/>
            </a:pPr>
            <a:r>
              <a:rPr lang="en-US" sz="3200" dirty="0">
                <a:latin typeface="Arial" pitchFamily="34" charset="0"/>
                <a:cs typeface="Arial" pitchFamily="34" charset="0"/>
              </a:rPr>
              <a:t>By default, a load balancer routes each request independently to the registered instance with the smallest load. However, you can use the sticky session feature (also known as session affinity), which enables the load balancer to bind a user's session to a specific instance. This ensures that all requests from the user during the session are sent to the same instance.</a:t>
            </a:r>
          </a:p>
          <a:p>
            <a:pPr marL="457200" indent="-457200" algn="just">
              <a:buFont typeface="Arial" charset="0"/>
              <a:buChar char="•"/>
            </a:pPr>
            <a:endParaRPr lang="en-US" sz="3200" dirty="0">
              <a:latin typeface="Arial" pitchFamily="34" charset="0"/>
              <a:cs typeface="Arial" pitchFamily="34" charset="0"/>
            </a:endParaRPr>
          </a:p>
          <a:p>
            <a:pPr marL="457200" indent="-457200" algn="just">
              <a:buFont typeface="Arial" charset="0"/>
              <a:buChar char="•"/>
            </a:pPr>
            <a:r>
              <a:rPr lang="en-US" sz="3200" dirty="0">
                <a:latin typeface="Arial" pitchFamily="34" charset="0"/>
                <a:cs typeface="Arial" pitchFamily="34" charset="0"/>
              </a:rPr>
              <a:t>The key to managing sticky sessions is to determine how long your load balancer should consistently route the user's request to the same instance. If your application has its own session cookie, then you can configure Elastic Load Balancing so that the session cookie follows the duration specified by the application's session cookie.</a:t>
            </a:r>
          </a:p>
          <a:p>
            <a:pPr marL="457200" indent="-457200" algn="just">
              <a:buFont typeface="Arial" charset="0"/>
              <a:buChar char="•"/>
            </a:pPr>
            <a:endParaRPr lang="en-US" sz="3200" dirty="0">
              <a:latin typeface="Arial" pitchFamily="34" charset="0"/>
              <a:cs typeface="Arial" pitchFamily="34" charset="0"/>
            </a:endParaRPr>
          </a:p>
          <a:p>
            <a:pPr marL="457200" indent="-457200" algn="just">
              <a:buFont typeface="Arial" charset="0"/>
              <a:buChar char="•"/>
            </a:pPr>
            <a:r>
              <a:rPr lang="en-US" sz="3200" dirty="0">
                <a:latin typeface="Arial" pitchFamily="34" charset="0"/>
                <a:cs typeface="Arial" pitchFamily="34" charset="0"/>
              </a:rPr>
              <a:t>If your application does not have its own session cookie, then you can configure Elastic Load Balancing to create a session cookie by specifying your own stickiness duration.</a:t>
            </a:r>
          </a:p>
          <a:p>
            <a:pPr marL="457200" indent="-457200" algn="just">
              <a:buFont typeface="Arial" charset="0"/>
              <a:buChar char="•"/>
            </a:pPr>
            <a:endParaRPr lang="en-US" sz="3200" dirty="0">
              <a:latin typeface="Arial" pitchFamily="34" charset="0"/>
              <a:cs typeface="Arial" pitchFamily="34" charset="0"/>
            </a:endParaRPr>
          </a:p>
          <a:p>
            <a:pPr marL="457200" indent="-457200" algn="just">
              <a:buFont typeface="Arial" charset="0"/>
              <a:buChar char="•"/>
            </a:pPr>
            <a:r>
              <a:rPr lang="en-US" sz="3200" dirty="0">
                <a:latin typeface="Arial" pitchFamily="34" charset="0"/>
                <a:cs typeface="Arial" pitchFamily="34" charset="0"/>
              </a:rPr>
              <a:t>Elastic Load Balancing creates a cookie, named AWSELB, that is used to map the session to the instance.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2819400"/>
            <a:ext cx="10325100" cy="2493552"/>
          </a:xfrm>
          <a:prstGeom prst="rect">
            <a:avLst/>
          </a:prstGeom>
        </p:spPr>
      </p:pic>
    </p:spTree>
    <p:extLst>
      <p:ext uri="{BB962C8B-B14F-4D97-AF65-F5344CB8AC3E}">
        <p14:creationId xmlns:p14="http://schemas.microsoft.com/office/powerpoint/2010/main" val="189106648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1371600"/>
            <a:ext cx="18516600" cy="12034064"/>
          </a:xfrm>
          <a:prstGeom prst="rect">
            <a:avLst/>
          </a:prstGeom>
          <a:noFill/>
        </p:spPr>
        <p:txBody>
          <a:bodyPr wrap="square" rtlCol="0">
            <a:spAutoFit/>
          </a:bodyPr>
          <a:lstStyle/>
          <a:p>
            <a:pPr algn="l"/>
            <a:r>
              <a:rPr lang="en-US" sz="4800" dirty="0" smtClean="0">
                <a:solidFill>
                  <a:srgbClr val="FF0000"/>
                </a:solidFill>
                <a:latin typeface="Arial" pitchFamily="34" charset="0"/>
                <a:cs typeface="Arial" pitchFamily="34" charset="0"/>
              </a:rPr>
              <a:t>Supports four types of traffic</a:t>
            </a:r>
          </a:p>
          <a:p>
            <a:pPr algn="l"/>
            <a:r>
              <a:rPr lang="en-US" sz="4000" dirty="0" smtClean="0">
                <a:latin typeface="Arial" pitchFamily="34" charset="0"/>
                <a:cs typeface="Arial" pitchFamily="34" charset="0"/>
              </a:rPr>
              <a:t> </a:t>
            </a:r>
          </a:p>
          <a:p>
            <a:pPr algn="l">
              <a:buFont typeface="Arial" pitchFamily="34" charset="0"/>
              <a:buChar char="•"/>
            </a:pPr>
            <a:r>
              <a:rPr lang="en-US" sz="4000" dirty="0" smtClean="0">
                <a:latin typeface="Arial" pitchFamily="34" charset="0"/>
                <a:cs typeface="Arial" pitchFamily="34" charset="0"/>
              </a:rPr>
              <a:t> HTTP</a:t>
            </a:r>
          </a:p>
          <a:p>
            <a:pPr algn="l">
              <a:buFont typeface="Arial" pitchFamily="34" charset="0"/>
              <a:buChar char="•"/>
            </a:pPr>
            <a:r>
              <a:rPr lang="en-US" sz="4000" dirty="0" smtClean="0">
                <a:latin typeface="Arial" pitchFamily="34" charset="0"/>
                <a:cs typeface="Arial" pitchFamily="34" charset="0"/>
              </a:rPr>
              <a:t> HTTPS (Secure HTTP)</a:t>
            </a:r>
          </a:p>
          <a:p>
            <a:pPr algn="l">
              <a:buFont typeface="Arial" pitchFamily="34" charset="0"/>
              <a:buChar char="•"/>
            </a:pPr>
            <a:r>
              <a:rPr lang="en-US" sz="4000" dirty="0" smtClean="0">
                <a:latin typeface="Arial" pitchFamily="34" charset="0"/>
                <a:cs typeface="Arial" pitchFamily="34" charset="0"/>
              </a:rPr>
              <a:t> TCP</a:t>
            </a:r>
          </a:p>
          <a:p>
            <a:pPr algn="l">
              <a:buFont typeface="Arial" pitchFamily="34" charset="0"/>
              <a:buChar char="•"/>
            </a:pPr>
            <a:r>
              <a:rPr lang="en-US" sz="4000" dirty="0" smtClean="0">
                <a:latin typeface="Arial" pitchFamily="34" charset="0"/>
                <a:cs typeface="Arial" pitchFamily="34" charset="0"/>
              </a:rPr>
              <a:t> SSL (Secure TCP)</a:t>
            </a:r>
          </a:p>
          <a:p>
            <a:pPr algn="l">
              <a:buFont typeface="Arial" pitchFamily="34" charset="0"/>
              <a:buChar char="•"/>
            </a:pPr>
            <a:endParaRPr lang="en-US" sz="4000" dirty="0" smtClean="0">
              <a:latin typeface="Arial" pitchFamily="34" charset="0"/>
              <a:cs typeface="Arial" pitchFamily="34" charset="0"/>
            </a:endParaRPr>
          </a:p>
          <a:p>
            <a:pPr algn="l"/>
            <a:endParaRPr lang="en-US" sz="4000" dirty="0" smtClean="0">
              <a:latin typeface="Arial" pitchFamily="34" charset="0"/>
              <a:cs typeface="Arial" pitchFamily="34" charset="0"/>
            </a:endParaRPr>
          </a:p>
          <a:p>
            <a:pPr algn="l"/>
            <a:endParaRPr lang="en-US" sz="4000" dirty="0" smtClean="0">
              <a:latin typeface="Arial" pitchFamily="34" charset="0"/>
              <a:cs typeface="Arial" pitchFamily="34" charset="0"/>
            </a:endParaRPr>
          </a:p>
          <a:p>
            <a:pPr algn="l"/>
            <a:r>
              <a:rPr lang="en-US" sz="4800" dirty="0" smtClean="0">
                <a:solidFill>
                  <a:srgbClr val="FF0000"/>
                </a:solidFill>
                <a:latin typeface="Arial" pitchFamily="34" charset="0"/>
                <a:cs typeface="Arial" pitchFamily="34" charset="0"/>
              </a:rPr>
              <a:t>Pricing</a:t>
            </a:r>
          </a:p>
          <a:p>
            <a:pPr algn="l"/>
            <a:endParaRPr lang="en-US" sz="4800" dirty="0" smtClean="0">
              <a:solidFill>
                <a:srgbClr val="FF0000"/>
              </a:solidFill>
              <a:latin typeface="Arial" pitchFamily="34" charset="0"/>
              <a:cs typeface="Arial" pitchFamily="34" charset="0"/>
            </a:endParaRPr>
          </a:p>
          <a:p>
            <a:pPr algn="l"/>
            <a:r>
              <a:rPr lang="en-US" sz="4000" dirty="0" smtClean="0">
                <a:latin typeface="Arial" pitchFamily="34" charset="0"/>
                <a:cs typeface="Arial" pitchFamily="34" charset="0"/>
              </a:rPr>
              <a:t>“Pay as you go model”</a:t>
            </a:r>
          </a:p>
          <a:p>
            <a:pPr algn="l"/>
            <a:endParaRPr lang="en-US" sz="4000" dirty="0" smtClean="0">
              <a:latin typeface="Arial" pitchFamily="34" charset="0"/>
              <a:cs typeface="Arial" pitchFamily="34" charset="0"/>
            </a:endParaRPr>
          </a:p>
          <a:p>
            <a:pPr algn="l">
              <a:buFont typeface="Arial" pitchFamily="34" charset="0"/>
              <a:buChar char="•"/>
            </a:pPr>
            <a:r>
              <a:rPr lang="en-US" sz="4000" dirty="0" smtClean="0">
                <a:latin typeface="Arial" pitchFamily="34" charset="0"/>
                <a:cs typeface="Arial" pitchFamily="34" charset="0"/>
              </a:rPr>
              <a:t> Time duration</a:t>
            </a:r>
          </a:p>
          <a:p>
            <a:pPr algn="l">
              <a:buFont typeface="Arial" pitchFamily="34" charset="0"/>
              <a:buChar char="•"/>
            </a:pPr>
            <a:r>
              <a:rPr lang="en-US" sz="4000" dirty="0" smtClean="0">
                <a:latin typeface="Arial" pitchFamily="34" charset="0"/>
                <a:cs typeface="Arial" pitchFamily="34" charset="0"/>
              </a:rPr>
              <a:t> Each gigabyte of data that surpasses ELB</a:t>
            </a:r>
          </a:p>
          <a:p>
            <a:pPr algn="l"/>
            <a:endParaRPr lang="en-US" sz="4800" dirty="0" smtClean="0">
              <a:solidFill>
                <a:srgbClr val="FF0000"/>
              </a:solidFill>
              <a:latin typeface="Arial" pitchFamily="34" charset="0"/>
              <a:cs typeface="Arial" pitchFamily="34" charset="0"/>
            </a:endParaRPr>
          </a:p>
          <a:p>
            <a:pPr algn="l"/>
            <a:endParaRPr lang="en-US" sz="4800" dirty="0" smtClean="0">
              <a:solidFill>
                <a:srgbClr val="FF0000"/>
              </a:solidFill>
              <a:latin typeface="Arial" pitchFamily="34" charset="0"/>
              <a:cs typeface="Arial" pitchFamily="34" charset="0"/>
            </a:endParaRPr>
          </a:p>
          <a:p>
            <a:pPr algn="l"/>
            <a:endParaRPr lang="en-US" dirty="0"/>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olo e sottotitolo">
  <a:themeElements>
    <a:clrScheme name="Titolo e sottotitol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olo e sottotitol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olo e sottotitol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itolo e sottotitol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1300</TotalTime>
  <Pages>0</Pages>
  <Words>2369</Words>
  <Characters>0</Characters>
  <Application>Microsoft Macintosh PowerPoint</Application>
  <PresentationFormat>Custom</PresentationFormat>
  <Lines>0</Lines>
  <Paragraphs>175</Paragraphs>
  <Slides>23</Slides>
  <Notes>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AR PL UKai CN</vt:lpstr>
      <vt:lpstr>Arial Unicode MS</vt:lpstr>
      <vt:lpstr>Calibri</vt:lpstr>
      <vt:lpstr>Gill Sans</vt:lpstr>
      <vt:lpstr>HelveticaNeueLight</vt:lpstr>
      <vt:lpstr>Source Sans Pro</vt:lpstr>
      <vt:lpstr>Source Sans Pro Light</vt:lpstr>
      <vt:lpstr>Source Sans Pro Semibold</vt:lpstr>
      <vt:lpstr>Times New Roman</vt:lpstr>
      <vt:lpstr>Wingdings</vt:lpstr>
      <vt:lpstr>ヒラギノ角ゴ ProN W3</vt:lpstr>
      <vt:lpstr>Arial</vt:lpstr>
      <vt:lpstr>Titolo e sottotitolo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SONY</dc:creator>
  <cp:lastModifiedBy>Microsoft Office User</cp:lastModifiedBy>
  <cp:revision>273</cp:revision>
  <dcterms:modified xsi:type="dcterms:W3CDTF">2016-07-29T04:31:36Z</dcterms:modified>
</cp:coreProperties>
</file>