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7.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1"/>
  </p:notesMasterIdLst>
  <p:handoutMasterIdLst>
    <p:handoutMasterId r:id="rId22"/>
  </p:handoutMasterIdLst>
  <p:sldIdLst>
    <p:sldId id="259" r:id="rId2"/>
    <p:sldId id="288" r:id="rId3"/>
    <p:sldId id="284" r:id="rId4"/>
    <p:sldId id="289" r:id="rId5"/>
    <p:sldId id="262" r:id="rId6"/>
    <p:sldId id="286" r:id="rId7"/>
    <p:sldId id="382" r:id="rId8"/>
    <p:sldId id="384" r:id="rId9"/>
    <p:sldId id="385" r:id="rId10"/>
    <p:sldId id="386" r:id="rId11"/>
    <p:sldId id="387" r:id="rId12"/>
    <p:sldId id="391" r:id="rId13"/>
    <p:sldId id="392" r:id="rId14"/>
    <p:sldId id="389" r:id="rId15"/>
    <p:sldId id="390" r:id="rId16"/>
    <p:sldId id="275" r:id="rId17"/>
    <p:sldId id="276" r:id="rId18"/>
    <p:sldId id="277" r:id="rId19"/>
    <p:sldId id="27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Lst>
        </p14:section>
        <p14:section name="Overview and Objectives" id="{ABA716BF-3A5C-4ADB-94C9-CFEF84EBA240}">
          <p14:sldIdLst>
            <p14:sldId id="288"/>
            <p14:sldId id="284"/>
            <p14:sldId id="289"/>
            <p14:sldId id="262"/>
          </p14:sldIdLst>
        </p14:section>
        <p14:section name="Topic 1" id="{6D9936A3-3945-4757-BC8B-B5C252D8E036}">
          <p14:sldIdLst>
            <p14:sldId id="286"/>
            <p14:sldId id="382"/>
            <p14:sldId id="384"/>
            <p14:sldId id="385"/>
            <p14:sldId id="386"/>
            <p14:sldId id="387"/>
            <p14:sldId id="391"/>
            <p14:sldId id="392"/>
            <p14:sldId id="389"/>
            <p14:sldId id="390"/>
          </p14:sldIdLst>
        </p14:section>
        <p14:section name="Conclusion and Summary" id="{790CEF5B-569A-4C2F-BED5-750B08C0E5AD}">
          <p14:sldIdLst>
            <p14:sldId id="275"/>
            <p14:sldId id="276"/>
            <p14:sldId id="277"/>
          </p14:sldIdLst>
        </p14:section>
        <p14:section name="Appendix" id="{3F78B471-41DA-46F2-A8E4-97E471896AB3}">
          <p14:sldIdLst>
            <p14:sldId id="278"/>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veksh2" initials="" lastIdx="1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3" autoAdjust="0"/>
    <p:restoredTop sz="98592" autoAdjust="0"/>
  </p:normalViewPr>
  <p:slideViewPr>
    <p:cSldViewPr>
      <p:cViewPr>
        <p:scale>
          <a:sx n="150" d="100"/>
          <a:sy n="150" d="100"/>
        </p:scale>
        <p:origin x="-584" y="112"/>
      </p:cViewPr>
      <p:guideLst>
        <p:guide orient="horz" pos="2160"/>
        <p:guide pos="2880"/>
      </p:guideLst>
    </p:cSldViewPr>
  </p:slideViewPr>
  <p:outlineViewPr>
    <p:cViewPr>
      <p:scale>
        <a:sx n="33" d="100"/>
        <a:sy n="33" d="100"/>
      </p:scale>
      <p:origin x="0" y="2360"/>
    </p:cViewPr>
  </p:outlin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interSettings" Target="printerSettings/printerSettings1.bin"/><Relationship Id="rId24" Type="http://schemas.openxmlformats.org/officeDocument/2006/relationships/commentAuthors" Target="commentAuthor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3D2" qsCatId="3D" csTypeId="urn:microsoft.com/office/officeart/2005/8/colors/colorful3" csCatId="colorful" phldr="1"/>
      <dgm:spPr/>
      <dgm:t>
        <a:bodyPr/>
        <a:lstStyle/>
        <a:p>
          <a:endParaRPr lang="en-US"/>
        </a:p>
      </dgm:t>
    </dgm:pt>
    <dgm:pt modelId="{74EE5CD8-078F-4590-BF9C-A341A294A016}">
      <dgm:prSet phldrT="[Text]" custT="1"/>
      <dgm:spPr/>
      <dgm:t>
        <a:bodyPr/>
        <a:lstStyle/>
        <a:p>
          <a:r>
            <a:rPr lang="en-US" sz="1800" dirty="0" smtClean="0"/>
            <a:t>1</a:t>
          </a:r>
          <a:endParaRPr lang="en-US" sz="1800" dirty="0"/>
        </a:p>
      </dgm:t>
    </dgm:pt>
    <dgm:pt modelId="{BB568D76-3363-43D3-B00C-3359A643216C}" type="parTrans" cxnId="{F40F9561-0D4C-44CF-91EF-A92B1DBDE44B}">
      <dgm:prSet/>
      <dgm:spPr/>
      <dgm:t>
        <a:bodyPr/>
        <a:lstStyle/>
        <a:p>
          <a:endParaRPr lang="en-US" sz="3200"/>
        </a:p>
      </dgm:t>
    </dgm:pt>
    <dgm:pt modelId="{CF9FB981-E6ED-4440-AC98-4E4E2ABA2C55}" type="sibTrans" cxnId="{F40F9561-0D4C-44CF-91EF-A92B1DBDE44B}">
      <dgm:prSet/>
      <dgm:spPr/>
      <dgm:t>
        <a:bodyPr/>
        <a:lstStyle/>
        <a:p>
          <a:endParaRPr lang="en-US" sz="3200"/>
        </a:p>
      </dgm:t>
    </dgm:pt>
    <dgm:pt modelId="{AA046201-5C4D-445E-BF0B-5C6D2B0A1945}">
      <dgm:prSet phldrT="[Text]" custT="1"/>
      <dgm:spPr/>
      <dgm:t>
        <a:bodyPr/>
        <a:lstStyle/>
        <a:p>
          <a:r>
            <a:rPr lang="en-US" sz="1800" smtClean="0"/>
            <a:t>2</a:t>
          </a:r>
          <a:endParaRPr lang="en-US" sz="1800" dirty="0"/>
        </a:p>
      </dgm:t>
    </dgm:pt>
    <dgm:pt modelId="{FE92FC33-5E0F-4302-9E80-A69E8ACDDE56}" type="parTrans" cxnId="{B8AF1086-D7BE-446F-9133-738B599E9A7D}">
      <dgm:prSet/>
      <dgm:spPr/>
      <dgm:t>
        <a:bodyPr/>
        <a:lstStyle/>
        <a:p>
          <a:endParaRPr lang="en-US" sz="3200"/>
        </a:p>
      </dgm:t>
    </dgm:pt>
    <dgm:pt modelId="{40767EFF-7D52-4469-ACEE-7D28E67337E2}" type="sibTrans" cxnId="{B8AF1086-D7BE-446F-9133-738B599E9A7D}">
      <dgm:prSet/>
      <dgm:spPr/>
      <dgm:t>
        <a:bodyPr/>
        <a:lstStyle/>
        <a:p>
          <a:endParaRPr lang="en-US" sz="3200"/>
        </a:p>
      </dgm:t>
    </dgm:pt>
    <dgm:pt modelId="{C59269D0-92A5-481C-BA64-727AFB0DD545}">
      <dgm:prSet phldrT="[Text]" custT="1"/>
      <dgm:spPr/>
      <dgm:t>
        <a:bodyPr/>
        <a:lstStyle/>
        <a:p>
          <a:r>
            <a:rPr lang="en-US" sz="1800" dirty="0" smtClean="0">
              <a:effectLst>
                <a:outerShdw blurRad="38100" dist="38100" dir="2700000" algn="tl">
                  <a:srgbClr val="000000">
                    <a:alpha val="43137"/>
                  </a:srgbClr>
                </a:outerShdw>
              </a:effectLst>
            </a:rPr>
            <a:t>Adding Workflow items to </a:t>
          </a:r>
          <a:r>
            <a:rPr lang="en-US" sz="1800" dirty="0" err="1" smtClean="0">
              <a:effectLst>
                <a:outerShdw blurRad="38100" dist="38100" dir="2700000" algn="tl">
                  <a:srgbClr val="000000">
                    <a:alpha val="43137"/>
                  </a:srgbClr>
                </a:outerShdw>
              </a:effectLst>
            </a:rPr>
            <a:t>Node.js</a:t>
          </a:r>
          <a:endParaRPr lang="en-US" sz="1800" dirty="0">
            <a:effectLst>
              <a:outerShdw blurRad="38100" dist="38100" dir="2700000" algn="tl">
                <a:srgbClr val="000000">
                  <a:alpha val="43137"/>
                </a:srgbClr>
              </a:outerShdw>
            </a:effectLst>
          </a:endParaRPr>
        </a:p>
      </dgm:t>
    </dgm:pt>
    <dgm:pt modelId="{312CC84D-092F-422A-AA24-A4619DBBB7BE}" type="parTrans" cxnId="{9071FB3B-D26B-4384-BD1A-80C12C62D02C}">
      <dgm:prSet/>
      <dgm:spPr/>
      <dgm:t>
        <a:bodyPr/>
        <a:lstStyle/>
        <a:p>
          <a:endParaRPr lang="en-US" sz="3200"/>
        </a:p>
      </dgm:t>
    </dgm:pt>
    <dgm:pt modelId="{266DE8E8-1339-41C4-B9A7-6148496C7FA9}" type="sibTrans" cxnId="{9071FB3B-D26B-4384-BD1A-80C12C62D02C}">
      <dgm:prSet/>
      <dgm:spPr/>
      <dgm:t>
        <a:bodyPr/>
        <a:lstStyle/>
        <a:p>
          <a:endParaRPr lang="en-US" sz="3200"/>
        </a:p>
      </dgm:t>
    </dgm:pt>
    <dgm:pt modelId="{D1776C8F-2B10-4075-8DF7-7F65AB725ED5}">
      <dgm:prSet phldrT="[Text]" custT="1"/>
      <dgm:spPr/>
      <dgm:t>
        <a:bodyPr/>
        <a:lstStyle/>
        <a:p>
          <a:r>
            <a:rPr lang="en-US" sz="1800" dirty="0" smtClean="0"/>
            <a:t>3</a:t>
          </a:r>
          <a:endParaRPr lang="en-US" sz="1800" dirty="0"/>
        </a:p>
      </dgm:t>
    </dgm:pt>
    <dgm:pt modelId="{7291E740-3E17-41B3-99D3-1D67AE37CC3F}" type="parTrans" cxnId="{7077B78D-FCDC-4519-8416-DC357ACD5043}">
      <dgm:prSet/>
      <dgm:spPr/>
      <dgm:t>
        <a:bodyPr/>
        <a:lstStyle/>
        <a:p>
          <a:endParaRPr lang="en-US" sz="3200"/>
        </a:p>
      </dgm:t>
    </dgm:pt>
    <dgm:pt modelId="{88B75C29-8054-417D-BCE3-878A55118F6D}" type="sibTrans" cxnId="{7077B78D-FCDC-4519-8416-DC357ACD5043}">
      <dgm:prSet/>
      <dgm:spPr/>
      <dgm:t>
        <a:bodyPr/>
        <a:lstStyle/>
        <a:p>
          <a:endParaRPr lang="en-US" sz="3200"/>
        </a:p>
      </dgm:t>
    </dgm:pt>
    <dgm:pt modelId="{6BE4E373-0656-4EDC-821E-BE09C952B1F6}">
      <dgm:prSet phldrT="[Text]" custT="1"/>
      <dgm:spPr/>
      <dgm:t>
        <a:bodyPr/>
        <a:lstStyle/>
        <a:p>
          <a:r>
            <a:rPr lang="en-US" sz="1800" dirty="0" smtClean="0">
              <a:effectLst>
                <a:outerShdw blurRad="38100" dist="38100" dir="2700000" algn="tl">
                  <a:srgbClr val="000000">
                    <a:alpha val="43137"/>
                  </a:srgbClr>
                </a:outerShdw>
              </a:effectLst>
            </a:rPr>
            <a:t>Considerations for the Mobile Development.</a:t>
          </a:r>
          <a:endParaRPr lang="en-US" sz="1800" dirty="0">
            <a:effectLst>
              <a:outerShdw blurRad="38100" dist="38100" dir="2700000" algn="tl">
                <a:srgbClr val="000000">
                  <a:alpha val="43137"/>
                </a:srgbClr>
              </a:outerShdw>
            </a:effectLst>
          </a:endParaRPr>
        </a:p>
      </dgm:t>
    </dgm:pt>
    <dgm:pt modelId="{34218063-BF94-4304-99BD-B3F7BA4D3C8F}" type="parTrans" cxnId="{119690D4-400B-468B-8BA0-5C9C9E2AFEAF}">
      <dgm:prSet/>
      <dgm:spPr/>
      <dgm:t>
        <a:bodyPr/>
        <a:lstStyle/>
        <a:p>
          <a:endParaRPr lang="en-US" sz="3200"/>
        </a:p>
      </dgm:t>
    </dgm:pt>
    <dgm:pt modelId="{E17B9BF1-2948-497F-8EC7-3BF734D839DB}" type="sibTrans" cxnId="{119690D4-400B-468B-8BA0-5C9C9E2AFEAF}">
      <dgm:prSet/>
      <dgm:spPr/>
      <dgm:t>
        <a:bodyPr/>
        <a:lstStyle/>
        <a:p>
          <a:endParaRPr lang="en-US" sz="3200"/>
        </a:p>
      </dgm:t>
    </dgm:pt>
    <dgm:pt modelId="{1E4D3931-0DBD-4211-A24A-6AF364284B1E}">
      <dgm:prSet phldrT="[Text]" custT="1"/>
      <dgm:spPr/>
      <dgm:t>
        <a:bodyPr/>
        <a:lstStyle/>
        <a:p>
          <a:pPr marL="280988" indent="-280988"/>
          <a:r>
            <a:rPr lang="en-US" sz="1800" dirty="0" smtClean="0">
              <a:effectLst>
                <a:outerShdw blurRad="38100" dist="38100" dir="2700000" algn="tl">
                  <a:srgbClr val="000000">
                    <a:alpha val="43137"/>
                  </a:srgbClr>
                </a:outerShdw>
              </a:effectLst>
            </a:rPr>
            <a:t>Core Node JS</a:t>
          </a:r>
          <a:endParaRPr lang="en-US" sz="1800" dirty="0">
            <a:effectLst>
              <a:outerShdw blurRad="38100" dist="38100" dir="2700000" algn="tl">
                <a:srgbClr val="000000">
                  <a:alpha val="43137"/>
                </a:srgbClr>
              </a:outerShdw>
            </a:effectLst>
          </a:endParaRPr>
        </a:p>
      </dgm:t>
    </dgm:pt>
    <dgm:pt modelId="{CADAA3D9-7C63-4729-85B0-64C8AF644EEF}" type="sibTrans" cxnId="{63E4D827-0083-4625-9FD6-043D8D32091E}">
      <dgm:prSet/>
      <dgm:spPr/>
      <dgm:t>
        <a:bodyPr/>
        <a:lstStyle/>
        <a:p>
          <a:endParaRPr lang="en-US" sz="3200"/>
        </a:p>
      </dgm:t>
    </dgm:pt>
    <dgm:pt modelId="{FC93695B-FD0E-4353-B1FD-4328F4386DEC}" type="parTrans" cxnId="{63E4D827-0083-4625-9FD6-043D8D32091E}">
      <dgm:prSet/>
      <dgm:spPr/>
      <dgm:t>
        <a:bodyPr/>
        <a:lstStyle/>
        <a:p>
          <a:endParaRPr lang="en-US" sz="3200"/>
        </a:p>
      </dgm:t>
    </dgm:pt>
    <dgm:pt modelId="{7CF8386C-8C96-9941-B499-6BA035F07A73}">
      <dgm:prSet custT="1"/>
      <dgm:spPr/>
      <dgm:t>
        <a:bodyPr/>
        <a:lstStyle/>
        <a:p>
          <a:r>
            <a:rPr lang="en-US" sz="1800" dirty="0" smtClean="0"/>
            <a:t>4 </a:t>
          </a:r>
          <a:endParaRPr lang="en-US" sz="1800" dirty="0"/>
        </a:p>
      </dgm:t>
    </dgm:pt>
    <dgm:pt modelId="{59E1C4A5-5785-8B41-847F-C7393310DE61}" type="parTrans" cxnId="{90ABDB7E-7B5F-C741-A67B-275ABC5D4D7A}">
      <dgm:prSet/>
      <dgm:spPr/>
      <dgm:t>
        <a:bodyPr/>
        <a:lstStyle/>
        <a:p>
          <a:endParaRPr lang="en-US"/>
        </a:p>
      </dgm:t>
    </dgm:pt>
    <dgm:pt modelId="{02C40F0F-A479-C84D-BDCC-437956113C6D}" type="sibTrans" cxnId="{90ABDB7E-7B5F-C741-A67B-275ABC5D4D7A}">
      <dgm:prSet/>
      <dgm:spPr/>
      <dgm:t>
        <a:bodyPr/>
        <a:lstStyle/>
        <a:p>
          <a:endParaRPr lang="en-US"/>
        </a:p>
      </dgm:t>
    </dgm:pt>
    <dgm:pt modelId="{50BF0B42-5F84-D14A-824C-B9AAE3CD7D50}">
      <dgm:prSet custT="1"/>
      <dgm:spPr/>
      <dgm:t>
        <a:bodyPr/>
        <a:lstStyle/>
        <a:p>
          <a:r>
            <a:rPr lang="en-US" sz="1800" dirty="0" smtClean="0"/>
            <a:t>Types of Mobile Apps </a:t>
          </a:r>
          <a:endParaRPr lang="en-US" sz="1800" dirty="0"/>
        </a:p>
      </dgm:t>
    </dgm:pt>
    <dgm:pt modelId="{E2F76357-AD79-8D4B-A2A6-26F3DCD6B30F}" type="sibTrans" cxnId="{1DBC6FDC-49BA-DE4C-A3E2-73BFC13DA1D6}">
      <dgm:prSet/>
      <dgm:spPr/>
      <dgm:t>
        <a:bodyPr/>
        <a:lstStyle/>
        <a:p>
          <a:endParaRPr lang="en-US"/>
        </a:p>
      </dgm:t>
    </dgm:pt>
    <dgm:pt modelId="{0C62D133-73EB-EA46-BF8F-E461404EE59B}" type="parTrans" cxnId="{1DBC6FDC-49BA-DE4C-A3E2-73BFC13DA1D6}">
      <dgm:prSet/>
      <dgm:spPr/>
      <dgm:t>
        <a:bodyPr/>
        <a:lstStyle/>
        <a:p>
          <a:endParaRPr lang="en-US"/>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en-US"/>
        </a:p>
      </dgm:t>
    </dgm:pt>
    <dgm:pt modelId="{C4407577-18A2-46E0-8805-2838042EB67A}" type="pres">
      <dgm:prSet presAssocID="{74EE5CD8-078F-4590-BF9C-A341A294A016}" presName="linNode" presStyleCnt="0"/>
      <dgm:spPr/>
      <dgm:t>
        <a:bodyPr/>
        <a:lstStyle/>
        <a:p>
          <a:endParaRPr lang="en-US"/>
        </a:p>
      </dgm:t>
    </dgm:pt>
    <dgm:pt modelId="{7E429971-BC57-430F-BB25-C0574E5E39E3}" type="pres">
      <dgm:prSet presAssocID="{74EE5CD8-078F-4590-BF9C-A341A294A016}" presName="parentText" presStyleLbl="node1" presStyleIdx="0" presStyleCnt="4" custScaleX="688682" custLinFactNeighborY="-15667">
        <dgm:presLayoutVars>
          <dgm:chMax val="1"/>
          <dgm:bulletEnabled val="1"/>
        </dgm:presLayoutVars>
      </dgm:prSet>
      <dgm:spPr>
        <a:prstGeom prst="roundRect">
          <a:avLst/>
        </a:prstGeom>
      </dgm:spPr>
      <dgm:t>
        <a:bodyPr/>
        <a:lstStyle/>
        <a:p>
          <a:endParaRPr lang="en-US"/>
        </a:p>
      </dgm:t>
    </dgm:pt>
    <dgm:pt modelId="{D54B1729-BC98-42C1-9C6C-D65DCBA4358F}" type="pres">
      <dgm:prSet presAssocID="{74EE5CD8-078F-4590-BF9C-A341A294A016}" presName="descendantText" presStyleLbl="alignAccFollowNode1" presStyleIdx="0" presStyleCnt="4" custScaleX="2000000">
        <dgm:presLayoutVars>
          <dgm:bulletEnabled val="1"/>
        </dgm:presLayoutVars>
      </dgm:prSet>
      <dgm:spPr>
        <a:prstGeom prst="rect">
          <a:avLst/>
        </a:prstGeom>
      </dgm:spPr>
      <dgm:t>
        <a:bodyPr/>
        <a:lstStyle/>
        <a:p>
          <a:endParaRPr lang="en-US"/>
        </a:p>
      </dgm:t>
    </dgm:pt>
    <dgm:pt modelId="{AB8574CC-D4F2-4555-AEE3-F4EE58B11D03}" type="pres">
      <dgm:prSet presAssocID="{CF9FB981-E6ED-4440-AC98-4E4E2ABA2C55}" presName="sp" presStyleCnt="0"/>
      <dgm:spPr/>
      <dgm:t>
        <a:bodyPr/>
        <a:lstStyle/>
        <a:p>
          <a:endParaRPr lang="en-US"/>
        </a:p>
      </dgm:t>
    </dgm:pt>
    <dgm:pt modelId="{85B8F607-FDD8-476A-ADBE-E1250824F294}" type="pres">
      <dgm:prSet presAssocID="{AA046201-5C4D-445E-BF0B-5C6D2B0A1945}" presName="linNode" presStyleCnt="0"/>
      <dgm:spPr/>
      <dgm:t>
        <a:bodyPr/>
        <a:lstStyle/>
        <a:p>
          <a:endParaRPr lang="en-US"/>
        </a:p>
      </dgm:t>
    </dgm:pt>
    <dgm:pt modelId="{C04276DC-EE64-470A-B8BC-09067B8045FA}" type="pres">
      <dgm:prSet presAssocID="{AA046201-5C4D-445E-BF0B-5C6D2B0A1945}" presName="parentText" presStyleLbl="node1" presStyleIdx="1" presStyleCnt="4" custScaleX="688682">
        <dgm:presLayoutVars>
          <dgm:chMax val="1"/>
          <dgm:bulletEnabled val="1"/>
        </dgm:presLayoutVars>
      </dgm:prSet>
      <dgm:spPr>
        <a:prstGeom prst="roundRect">
          <a:avLst/>
        </a:prstGeom>
      </dgm:spPr>
      <dgm:t>
        <a:bodyPr/>
        <a:lstStyle/>
        <a:p>
          <a:endParaRPr lang="en-US"/>
        </a:p>
      </dgm:t>
    </dgm:pt>
    <dgm:pt modelId="{B37A5355-225B-4C6F-AED7-6C620F99EECC}" type="pres">
      <dgm:prSet presAssocID="{AA046201-5C4D-445E-BF0B-5C6D2B0A1945}" presName="descendantText" presStyleLbl="alignAccFollowNode1" presStyleIdx="1" presStyleCnt="4" custScaleX="2000000">
        <dgm:presLayoutVars>
          <dgm:bulletEnabled val="1"/>
        </dgm:presLayoutVars>
      </dgm:prSet>
      <dgm:spPr>
        <a:prstGeom prst="rect">
          <a:avLst/>
        </a:prstGeom>
      </dgm:spPr>
      <dgm:t>
        <a:bodyPr/>
        <a:lstStyle/>
        <a:p>
          <a:endParaRPr lang="en-US"/>
        </a:p>
      </dgm:t>
    </dgm:pt>
    <dgm:pt modelId="{5ACAA866-A8A8-4183-97B5-CEEAB1525C60}" type="pres">
      <dgm:prSet presAssocID="{40767EFF-7D52-4469-ACEE-7D28E67337E2}" presName="sp" presStyleCnt="0"/>
      <dgm:spPr/>
      <dgm:t>
        <a:bodyPr/>
        <a:lstStyle/>
        <a:p>
          <a:endParaRPr lang="en-US"/>
        </a:p>
      </dgm:t>
    </dgm:pt>
    <dgm:pt modelId="{477213BE-9E91-4950-8451-7F60796F47F4}" type="pres">
      <dgm:prSet presAssocID="{D1776C8F-2B10-4075-8DF7-7F65AB725ED5}" presName="linNode" presStyleCnt="0"/>
      <dgm:spPr/>
      <dgm:t>
        <a:bodyPr/>
        <a:lstStyle/>
        <a:p>
          <a:endParaRPr lang="en-US"/>
        </a:p>
      </dgm:t>
    </dgm:pt>
    <dgm:pt modelId="{F5034101-5B7D-4FE7-B47A-5A48CF39606B}" type="pres">
      <dgm:prSet presAssocID="{D1776C8F-2B10-4075-8DF7-7F65AB725ED5}" presName="parentText" presStyleLbl="node1" presStyleIdx="2" presStyleCnt="4" custScaleX="688682">
        <dgm:presLayoutVars>
          <dgm:chMax val="1"/>
          <dgm:bulletEnabled val="1"/>
        </dgm:presLayoutVars>
      </dgm:prSet>
      <dgm:spPr>
        <a:prstGeom prst="roundRect">
          <a:avLst/>
        </a:prstGeom>
      </dgm:spPr>
      <dgm:t>
        <a:bodyPr/>
        <a:lstStyle/>
        <a:p>
          <a:endParaRPr lang="en-US"/>
        </a:p>
      </dgm:t>
    </dgm:pt>
    <dgm:pt modelId="{C7C3E6FD-D83F-4BDA-907E-B5EE041DA931}" type="pres">
      <dgm:prSet presAssocID="{D1776C8F-2B10-4075-8DF7-7F65AB725ED5}" presName="descendantText" presStyleLbl="alignAccFollowNode1" presStyleIdx="2" presStyleCnt="4" custScaleX="2000000">
        <dgm:presLayoutVars>
          <dgm:bulletEnabled val="1"/>
        </dgm:presLayoutVars>
      </dgm:prSet>
      <dgm:spPr>
        <a:prstGeom prst="rect">
          <a:avLst/>
        </a:prstGeom>
      </dgm:spPr>
      <dgm:t>
        <a:bodyPr/>
        <a:lstStyle/>
        <a:p>
          <a:endParaRPr lang="en-US"/>
        </a:p>
      </dgm:t>
    </dgm:pt>
    <dgm:pt modelId="{BB584E06-FD61-964B-92DB-036134E0FFDB}" type="pres">
      <dgm:prSet presAssocID="{88B75C29-8054-417D-BCE3-878A55118F6D}" presName="sp" presStyleCnt="0"/>
      <dgm:spPr/>
      <dgm:t>
        <a:bodyPr/>
        <a:lstStyle/>
        <a:p>
          <a:endParaRPr lang="en-US"/>
        </a:p>
      </dgm:t>
    </dgm:pt>
    <dgm:pt modelId="{58D357FE-86F9-CB48-80E5-AC301468AF50}" type="pres">
      <dgm:prSet presAssocID="{7CF8386C-8C96-9941-B499-6BA035F07A73}" presName="linNode" presStyleCnt="0"/>
      <dgm:spPr/>
      <dgm:t>
        <a:bodyPr/>
        <a:lstStyle/>
        <a:p>
          <a:endParaRPr lang="en-US"/>
        </a:p>
      </dgm:t>
    </dgm:pt>
    <dgm:pt modelId="{F475D8B9-14A5-7F40-B02C-032E7B94CCAF}" type="pres">
      <dgm:prSet presAssocID="{7CF8386C-8C96-9941-B499-6BA035F07A73}" presName="parentText" presStyleLbl="node1" presStyleIdx="3" presStyleCnt="4" custScaleX="688682">
        <dgm:presLayoutVars>
          <dgm:chMax val="1"/>
          <dgm:bulletEnabled val="1"/>
        </dgm:presLayoutVars>
      </dgm:prSet>
      <dgm:spPr/>
      <dgm:t>
        <a:bodyPr/>
        <a:lstStyle/>
        <a:p>
          <a:endParaRPr lang="en-US"/>
        </a:p>
      </dgm:t>
    </dgm:pt>
    <dgm:pt modelId="{71F25135-CF86-1249-B560-547A0EB142D3}" type="pres">
      <dgm:prSet presAssocID="{7CF8386C-8C96-9941-B499-6BA035F07A73}" presName="descendantText" presStyleLbl="alignAccFollowNode1" presStyleIdx="3" presStyleCnt="4" custScaleX="2000000">
        <dgm:presLayoutVars>
          <dgm:bulletEnabled val="1"/>
        </dgm:presLayoutVars>
      </dgm:prSet>
      <dgm:spPr/>
      <dgm:t>
        <a:bodyPr/>
        <a:lstStyle/>
        <a:p>
          <a:endParaRPr lang="en-US"/>
        </a:p>
      </dgm:t>
    </dgm:pt>
  </dgm:ptLst>
  <dgm:cxnLst>
    <dgm:cxn modelId="{7077B78D-FCDC-4519-8416-DC357ACD5043}" srcId="{F6FEADD9-F67D-41F5-BA4C-3C84956E7F46}" destId="{D1776C8F-2B10-4075-8DF7-7F65AB725ED5}" srcOrd="2" destOrd="0" parTransId="{7291E740-3E17-41B3-99D3-1D67AE37CC3F}" sibTransId="{88B75C29-8054-417D-BCE3-878A55118F6D}"/>
    <dgm:cxn modelId="{119690D4-400B-468B-8BA0-5C9C9E2AFEAF}" srcId="{D1776C8F-2B10-4075-8DF7-7F65AB725ED5}" destId="{6BE4E373-0656-4EDC-821E-BE09C952B1F6}" srcOrd="0" destOrd="0" parTransId="{34218063-BF94-4304-99BD-B3F7BA4D3C8F}" sibTransId="{E17B9BF1-2948-497F-8EC7-3BF734D839DB}"/>
    <dgm:cxn modelId="{1DBC6FDC-49BA-DE4C-A3E2-73BFC13DA1D6}" srcId="{7CF8386C-8C96-9941-B499-6BA035F07A73}" destId="{50BF0B42-5F84-D14A-824C-B9AAE3CD7D50}" srcOrd="0" destOrd="0" parTransId="{0C62D133-73EB-EA46-BF8F-E461404EE59B}" sibTransId="{E2F76357-AD79-8D4B-A2A6-26F3DCD6B30F}"/>
    <dgm:cxn modelId="{3D887057-7E91-45EF-8E4B-3006C2DFECB4}" type="presOf" srcId="{6BE4E373-0656-4EDC-821E-BE09C952B1F6}" destId="{C7C3E6FD-D83F-4BDA-907E-B5EE041DA931}" srcOrd="0" destOrd="0" presId="urn:microsoft.com/office/officeart/2005/8/layout/vList5"/>
    <dgm:cxn modelId="{B6416E04-E5DE-46CA-AD27-47EBE280D636}" type="presOf" srcId="{C59269D0-92A5-481C-BA64-727AFB0DD545}" destId="{B37A5355-225B-4C6F-AED7-6C620F99EECC}" srcOrd="0" destOrd="0" presId="urn:microsoft.com/office/officeart/2005/8/layout/vList5"/>
    <dgm:cxn modelId="{F40F9561-0D4C-44CF-91EF-A92B1DBDE44B}" srcId="{F6FEADD9-F67D-41F5-BA4C-3C84956E7F46}" destId="{74EE5CD8-078F-4590-BF9C-A341A294A016}" srcOrd="0" destOrd="0" parTransId="{BB568D76-3363-43D3-B00C-3359A643216C}" sibTransId="{CF9FB981-E6ED-4440-AC98-4E4E2ABA2C55}"/>
    <dgm:cxn modelId="{62C3A6DF-E74F-4B41-A673-E66BDF398653}" type="presOf" srcId="{7CF8386C-8C96-9941-B499-6BA035F07A73}" destId="{F475D8B9-14A5-7F40-B02C-032E7B94CCAF}" srcOrd="0" destOrd="0" presId="urn:microsoft.com/office/officeart/2005/8/layout/vList5"/>
    <dgm:cxn modelId="{5417F3DF-8CAE-4E6C-ADBB-ED6F50084B8E}" type="presOf" srcId="{D1776C8F-2B10-4075-8DF7-7F65AB725ED5}" destId="{F5034101-5B7D-4FE7-B47A-5A48CF39606B}" srcOrd="0" destOrd="0" presId="urn:microsoft.com/office/officeart/2005/8/layout/vList5"/>
    <dgm:cxn modelId="{9071FB3B-D26B-4384-BD1A-80C12C62D02C}" srcId="{AA046201-5C4D-445E-BF0B-5C6D2B0A1945}" destId="{C59269D0-92A5-481C-BA64-727AFB0DD545}" srcOrd="0" destOrd="0" parTransId="{312CC84D-092F-422A-AA24-A4619DBBB7BE}" sibTransId="{266DE8E8-1339-41C4-B9A7-6148496C7FA9}"/>
    <dgm:cxn modelId="{B8AF1086-D7BE-446F-9133-738B599E9A7D}" srcId="{F6FEADD9-F67D-41F5-BA4C-3C84956E7F46}" destId="{AA046201-5C4D-445E-BF0B-5C6D2B0A1945}" srcOrd="1" destOrd="0" parTransId="{FE92FC33-5E0F-4302-9E80-A69E8ACDDE56}" sibTransId="{40767EFF-7D52-4469-ACEE-7D28E67337E2}"/>
    <dgm:cxn modelId="{DBCA7E61-D822-40A0-A27A-D7E092386A0B}" type="presOf" srcId="{F6FEADD9-F67D-41F5-BA4C-3C84956E7F46}" destId="{AAE7A1E6-6847-453D-B55B-8A82BF138C1D}" srcOrd="0" destOrd="0" presId="urn:microsoft.com/office/officeart/2005/8/layout/vList5"/>
    <dgm:cxn modelId="{A764FB7D-0707-3B43-B916-D44DC05E032A}" type="presOf" srcId="{50BF0B42-5F84-D14A-824C-B9AAE3CD7D50}" destId="{71F25135-CF86-1249-B560-547A0EB142D3}" srcOrd="0" destOrd="0" presId="urn:microsoft.com/office/officeart/2005/8/layout/vList5"/>
    <dgm:cxn modelId="{9A0DCB65-9DCB-4972-9768-1762E4116F3C}" type="presOf" srcId="{74EE5CD8-078F-4590-BF9C-A341A294A016}" destId="{7E429971-BC57-430F-BB25-C0574E5E39E3}" srcOrd="0" destOrd="0" presId="urn:microsoft.com/office/officeart/2005/8/layout/vList5"/>
    <dgm:cxn modelId="{63E4D827-0083-4625-9FD6-043D8D32091E}" srcId="{74EE5CD8-078F-4590-BF9C-A341A294A016}" destId="{1E4D3931-0DBD-4211-A24A-6AF364284B1E}" srcOrd="0" destOrd="0" parTransId="{FC93695B-FD0E-4353-B1FD-4328F4386DEC}" sibTransId="{CADAA3D9-7C63-4729-85B0-64C8AF644EEF}"/>
    <dgm:cxn modelId="{90ABDB7E-7B5F-C741-A67B-275ABC5D4D7A}" srcId="{F6FEADD9-F67D-41F5-BA4C-3C84956E7F46}" destId="{7CF8386C-8C96-9941-B499-6BA035F07A73}" srcOrd="3" destOrd="0" parTransId="{59E1C4A5-5785-8B41-847F-C7393310DE61}" sibTransId="{02C40F0F-A479-C84D-BDCC-437956113C6D}"/>
    <dgm:cxn modelId="{1D12F37E-DF42-400C-B5B5-A8FAF49EC0EC}" type="presOf" srcId="{1E4D3931-0DBD-4211-A24A-6AF364284B1E}" destId="{D54B1729-BC98-42C1-9C6C-D65DCBA4358F}" srcOrd="0" destOrd="0" presId="urn:microsoft.com/office/officeart/2005/8/layout/vList5"/>
    <dgm:cxn modelId="{AFF7133D-5E9D-4613-9299-006F9E49301B}" type="presOf" srcId="{AA046201-5C4D-445E-BF0B-5C6D2B0A1945}" destId="{C04276DC-EE64-470A-B8BC-09067B8045FA}" srcOrd="0" destOrd="0" presId="urn:microsoft.com/office/officeart/2005/8/layout/vList5"/>
    <dgm:cxn modelId="{1E18118B-9778-4714-A249-2B714D5427F7}" type="presParOf" srcId="{AAE7A1E6-6847-453D-B55B-8A82BF138C1D}" destId="{C4407577-18A2-46E0-8805-2838042EB67A}" srcOrd="0" destOrd="0" presId="urn:microsoft.com/office/officeart/2005/8/layout/vList5"/>
    <dgm:cxn modelId="{84152E8A-21A6-4CAF-BC09-47C13F4FFFB8}" type="presParOf" srcId="{C4407577-18A2-46E0-8805-2838042EB67A}" destId="{7E429971-BC57-430F-BB25-C0574E5E39E3}" srcOrd="0" destOrd="0" presId="urn:microsoft.com/office/officeart/2005/8/layout/vList5"/>
    <dgm:cxn modelId="{1D51832F-3B38-483B-8C08-BDD413206841}" type="presParOf" srcId="{C4407577-18A2-46E0-8805-2838042EB67A}" destId="{D54B1729-BC98-42C1-9C6C-D65DCBA4358F}" srcOrd="1" destOrd="0" presId="urn:microsoft.com/office/officeart/2005/8/layout/vList5"/>
    <dgm:cxn modelId="{F2BB24AB-7DB6-4F0F-92D8-664E0F322520}" type="presParOf" srcId="{AAE7A1E6-6847-453D-B55B-8A82BF138C1D}" destId="{AB8574CC-D4F2-4555-AEE3-F4EE58B11D03}" srcOrd="1" destOrd="0" presId="urn:microsoft.com/office/officeart/2005/8/layout/vList5"/>
    <dgm:cxn modelId="{3F47CC38-27AC-4E4E-92A2-FDE046382C80}" type="presParOf" srcId="{AAE7A1E6-6847-453D-B55B-8A82BF138C1D}" destId="{85B8F607-FDD8-476A-ADBE-E1250824F294}" srcOrd="2" destOrd="0" presId="urn:microsoft.com/office/officeart/2005/8/layout/vList5"/>
    <dgm:cxn modelId="{B4BBC5E0-69C0-4FD2-84A6-C47E62DEA28D}" type="presParOf" srcId="{85B8F607-FDD8-476A-ADBE-E1250824F294}" destId="{C04276DC-EE64-470A-B8BC-09067B8045FA}" srcOrd="0" destOrd="0" presId="urn:microsoft.com/office/officeart/2005/8/layout/vList5"/>
    <dgm:cxn modelId="{71B90C6E-E0F2-4EE1-8864-5914AAFA20A7}" type="presParOf" srcId="{85B8F607-FDD8-476A-ADBE-E1250824F294}" destId="{B37A5355-225B-4C6F-AED7-6C620F99EECC}" srcOrd="1" destOrd="0" presId="urn:microsoft.com/office/officeart/2005/8/layout/vList5"/>
    <dgm:cxn modelId="{E6DEED78-0C33-4D1D-A595-AFE4311369E4}" type="presParOf" srcId="{AAE7A1E6-6847-453D-B55B-8A82BF138C1D}" destId="{5ACAA866-A8A8-4183-97B5-CEEAB1525C60}" srcOrd="3" destOrd="0" presId="urn:microsoft.com/office/officeart/2005/8/layout/vList5"/>
    <dgm:cxn modelId="{FD2A22C3-24B0-4E4D-A3BC-79528D3FBC48}" type="presParOf" srcId="{AAE7A1E6-6847-453D-B55B-8A82BF138C1D}" destId="{477213BE-9E91-4950-8451-7F60796F47F4}" srcOrd="4" destOrd="0" presId="urn:microsoft.com/office/officeart/2005/8/layout/vList5"/>
    <dgm:cxn modelId="{2D9E3819-8AF8-4F78-AD5E-1D892BCE0381}" type="presParOf" srcId="{477213BE-9E91-4950-8451-7F60796F47F4}" destId="{F5034101-5B7D-4FE7-B47A-5A48CF39606B}" srcOrd="0" destOrd="0" presId="urn:microsoft.com/office/officeart/2005/8/layout/vList5"/>
    <dgm:cxn modelId="{5FD7E964-E46A-45B4-A545-5D657B6094BB}" type="presParOf" srcId="{477213BE-9E91-4950-8451-7F60796F47F4}" destId="{C7C3E6FD-D83F-4BDA-907E-B5EE041DA931}" srcOrd="1" destOrd="0" presId="urn:microsoft.com/office/officeart/2005/8/layout/vList5"/>
    <dgm:cxn modelId="{102A07DE-48FD-7B45-872E-4EE371C32B2C}" type="presParOf" srcId="{AAE7A1E6-6847-453D-B55B-8A82BF138C1D}" destId="{BB584E06-FD61-964B-92DB-036134E0FFDB}" srcOrd="5" destOrd="0" presId="urn:microsoft.com/office/officeart/2005/8/layout/vList5"/>
    <dgm:cxn modelId="{D2881D93-179B-7C45-A9BF-48E93F739B0F}" type="presParOf" srcId="{AAE7A1E6-6847-453D-B55B-8A82BF138C1D}" destId="{58D357FE-86F9-CB48-80E5-AC301468AF50}" srcOrd="6" destOrd="0" presId="urn:microsoft.com/office/officeart/2005/8/layout/vList5"/>
    <dgm:cxn modelId="{F582223F-3DA0-6D4C-95ED-3C1EFE1189E9}" type="presParOf" srcId="{58D357FE-86F9-CB48-80E5-AC301468AF50}" destId="{F475D8B9-14A5-7F40-B02C-032E7B94CCAF}" srcOrd="0" destOrd="0" presId="urn:microsoft.com/office/officeart/2005/8/layout/vList5"/>
    <dgm:cxn modelId="{C557CF0B-B120-224F-A1A2-648053014FEE}" type="presParOf" srcId="{58D357FE-86F9-CB48-80E5-AC301468AF50}" destId="{71F25135-CF86-1249-B560-547A0EB142D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3633311" y="-2406374"/>
          <a:ext cx="792420" cy="5807392"/>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0988" lvl="1" indent="-280988" algn="l" defTabSz="800100">
            <a:lnSpc>
              <a:spcPct val="90000"/>
            </a:lnSpc>
            <a:spcBef>
              <a:spcPct val="0"/>
            </a:spcBef>
            <a:spcAft>
              <a:spcPct val="15000"/>
            </a:spcAft>
            <a:buChar char="••"/>
          </a:pPr>
          <a:r>
            <a:rPr lang="en-US" sz="1800" kern="1200" dirty="0" smtClean="0">
              <a:effectLst>
                <a:outerShdw blurRad="38100" dist="38100" dir="2700000" algn="tl">
                  <a:srgbClr val="000000">
                    <a:alpha val="43137"/>
                  </a:srgbClr>
                </a:outerShdw>
              </a:effectLst>
            </a:rPr>
            <a:t>Core Node JS</a:t>
          </a:r>
          <a:endParaRPr lang="en-US" sz="1800" kern="1200" dirty="0">
            <a:effectLst>
              <a:outerShdw blurRad="38100" dist="38100" dir="2700000" algn="tl">
                <a:srgbClr val="000000">
                  <a:alpha val="43137"/>
                </a:srgbClr>
              </a:outerShdw>
            </a:effectLst>
          </a:endParaRPr>
        </a:p>
      </dsp:txBody>
      <dsp:txXfrm rot="-5400000">
        <a:off x="1125825" y="101112"/>
        <a:ext cx="5807392" cy="792420"/>
      </dsp:txXfrm>
    </dsp:sp>
    <dsp:sp modelId="{7E429971-BC57-430F-BB25-C0574E5E39E3}">
      <dsp:nvSpPr>
        <dsp:cNvPr id="0" name=""/>
        <dsp:cNvSpPr/>
      </dsp:nvSpPr>
      <dsp:spPr>
        <a:xfrm>
          <a:off x="981" y="0"/>
          <a:ext cx="1124844" cy="990525"/>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t>1</a:t>
          </a:r>
          <a:endParaRPr lang="en-US" sz="1800" kern="1200" dirty="0"/>
        </a:p>
      </dsp:txBody>
      <dsp:txXfrm>
        <a:off x="49334" y="48353"/>
        <a:ext cx="1028138" cy="893819"/>
      </dsp:txXfrm>
    </dsp:sp>
    <dsp:sp modelId="{B37A5355-225B-4C6F-AED7-6C620F99EECC}">
      <dsp:nvSpPr>
        <dsp:cNvPr id="0" name=""/>
        <dsp:cNvSpPr/>
      </dsp:nvSpPr>
      <dsp:spPr>
        <a:xfrm rot="5400000">
          <a:off x="3633311" y="-1366322"/>
          <a:ext cx="792420" cy="5807392"/>
        </a:xfrm>
        <a:prstGeom prst="rect">
          <a:avLst/>
        </a:prstGeom>
        <a:solidFill>
          <a:schemeClr val="accent3">
            <a:tint val="40000"/>
            <a:alpha val="90000"/>
            <a:hueOff val="3572284"/>
            <a:satOff val="-4598"/>
            <a:lumOff val="-358"/>
            <a:alphaOff val="0"/>
          </a:schemeClr>
        </a:solidFill>
        <a:ln w="9525" cap="flat" cmpd="sng" algn="ctr">
          <a:solidFill>
            <a:schemeClr val="accent3">
              <a:tint val="40000"/>
              <a:alpha val="90000"/>
              <a:hueOff val="3572284"/>
              <a:satOff val="-4598"/>
              <a:lumOff val="-358"/>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effectLst>
                <a:outerShdw blurRad="38100" dist="38100" dir="2700000" algn="tl">
                  <a:srgbClr val="000000">
                    <a:alpha val="43137"/>
                  </a:srgbClr>
                </a:outerShdw>
              </a:effectLst>
            </a:rPr>
            <a:t>Adding Workflow items to </a:t>
          </a:r>
          <a:r>
            <a:rPr lang="en-US" sz="1800" kern="1200" dirty="0" err="1" smtClean="0">
              <a:effectLst>
                <a:outerShdw blurRad="38100" dist="38100" dir="2700000" algn="tl">
                  <a:srgbClr val="000000">
                    <a:alpha val="43137"/>
                  </a:srgbClr>
                </a:outerShdw>
              </a:effectLst>
            </a:rPr>
            <a:t>Node.js</a:t>
          </a:r>
          <a:endParaRPr lang="en-US" sz="1800" kern="1200" dirty="0">
            <a:effectLst>
              <a:outerShdw blurRad="38100" dist="38100" dir="2700000" algn="tl">
                <a:srgbClr val="000000">
                  <a:alpha val="43137"/>
                </a:srgbClr>
              </a:outerShdw>
            </a:effectLst>
          </a:endParaRPr>
        </a:p>
      </dsp:txBody>
      <dsp:txXfrm rot="-5400000">
        <a:off x="1125825" y="1141164"/>
        <a:ext cx="5807392" cy="792420"/>
      </dsp:txXfrm>
    </dsp:sp>
    <dsp:sp modelId="{C04276DC-EE64-470A-B8BC-09067B8045FA}">
      <dsp:nvSpPr>
        <dsp:cNvPr id="0" name=""/>
        <dsp:cNvSpPr/>
      </dsp:nvSpPr>
      <dsp:spPr>
        <a:xfrm>
          <a:off x="981" y="1042111"/>
          <a:ext cx="1124844" cy="990525"/>
        </a:xfrm>
        <a:prstGeom prst="roundRect">
          <a:avLst/>
        </a:prstGeom>
        <a:gradFill rotWithShape="0">
          <a:gsLst>
            <a:gs pos="0">
              <a:schemeClr val="accent3">
                <a:hueOff val="3750089"/>
                <a:satOff val="-5627"/>
                <a:lumOff val="-915"/>
                <a:alphaOff val="0"/>
                <a:shade val="51000"/>
                <a:satMod val="130000"/>
              </a:schemeClr>
            </a:gs>
            <a:gs pos="80000">
              <a:schemeClr val="accent3">
                <a:hueOff val="3750089"/>
                <a:satOff val="-5627"/>
                <a:lumOff val="-915"/>
                <a:alphaOff val="0"/>
                <a:shade val="93000"/>
                <a:satMod val="130000"/>
              </a:schemeClr>
            </a:gs>
            <a:gs pos="100000">
              <a:schemeClr val="accent3">
                <a:hueOff val="3750089"/>
                <a:satOff val="-5627"/>
                <a:lumOff val="-9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smtClean="0"/>
            <a:t>2</a:t>
          </a:r>
          <a:endParaRPr lang="en-US" sz="1800" kern="1200" dirty="0"/>
        </a:p>
      </dsp:txBody>
      <dsp:txXfrm>
        <a:off x="49334" y="1090464"/>
        <a:ext cx="1028138" cy="893819"/>
      </dsp:txXfrm>
    </dsp:sp>
    <dsp:sp modelId="{C7C3E6FD-D83F-4BDA-907E-B5EE041DA931}">
      <dsp:nvSpPr>
        <dsp:cNvPr id="0" name=""/>
        <dsp:cNvSpPr/>
      </dsp:nvSpPr>
      <dsp:spPr>
        <a:xfrm rot="5400000">
          <a:off x="3633311" y="-326270"/>
          <a:ext cx="792420" cy="5807392"/>
        </a:xfrm>
        <a:prstGeom prst="rect">
          <a:avLst/>
        </a:prstGeom>
        <a:solidFill>
          <a:schemeClr val="accent3">
            <a:tint val="40000"/>
            <a:alpha val="90000"/>
            <a:hueOff val="7144568"/>
            <a:satOff val="-9195"/>
            <a:lumOff val="-717"/>
            <a:alphaOff val="0"/>
          </a:schemeClr>
        </a:solidFill>
        <a:ln w="9525" cap="flat" cmpd="sng" algn="ctr">
          <a:solidFill>
            <a:schemeClr val="accent3">
              <a:tint val="40000"/>
              <a:alpha val="90000"/>
              <a:hueOff val="7144568"/>
              <a:satOff val="-9195"/>
              <a:lumOff val="-717"/>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effectLst>
                <a:outerShdw blurRad="38100" dist="38100" dir="2700000" algn="tl">
                  <a:srgbClr val="000000">
                    <a:alpha val="43137"/>
                  </a:srgbClr>
                </a:outerShdw>
              </a:effectLst>
            </a:rPr>
            <a:t>Considerations for the Mobile Development.</a:t>
          </a:r>
          <a:endParaRPr lang="en-US" sz="1800" kern="1200" dirty="0">
            <a:effectLst>
              <a:outerShdw blurRad="38100" dist="38100" dir="2700000" algn="tl">
                <a:srgbClr val="000000">
                  <a:alpha val="43137"/>
                </a:srgbClr>
              </a:outerShdw>
            </a:effectLst>
          </a:endParaRPr>
        </a:p>
      </dsp:txBody>
      <dsp:txXfrm rot="-5400000">
        <a:off x="1125825" y="2181216"/>
        <a:ext cx="5807392" cy="792420"/>
      </dsp:txXfrm>
    </dsp:sp>
    <dsp:sp modelId="{F5034101-5B7D-4FE7-B47A-5A48CF39606B}">
      <dsp:nvSpPr>
        <dsp:cNvPr id="0" name=""/>
        <dsp:cNvSpPr/>
      </dsp:nvSpPr>
      <dsp:spPr>
        <a:xfrm>
          <a:off x="981" y="2082163"/>
          <a:ext cx="1124844" cy="990525"/>
        </a:xfrm>
        <a:prstGeom prst="roundRect">
          <a:avLst/>
        </a:prstGeom>
        <a:gradFill rotWithShape="0">
          <a:gsLst>
            <a:gs pos="0">
              <a:schemeClr val="accent3">
                <a:hueOff val="7500177"/>
                <a:satOff val="-11253"/>
                <a:lumOff val="-1830"/>
                <a:alphaOff val="0"/>
                <a:shade val="51000"/>
                <a:satMod val="130000"/>
              </a:schemeClr>
            </a:gs>
            <a:gs pos="80000">
              <a:schemeClr val="accent3">
                <a:hueOff val="7500177"/>
                <a:satOff val="-11253"/>
                <a:lumOff val="-1830"/>
                <a:alphaOff val="0"/>
                <a:shade val="93000"/>
                <a:satMod val="130000"/>
              </a:schemeClr>
            </a:gs>
            <a:gs pos="100000">
              <a:schemeClr val="accent3">
                <a:hueOff val="7500177"/>
                <a:satOff val="-11253"/>
                <a:lumOff val="-183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t>3</a:t>
          </a:r>
          <a:endParaRPr lang="en-US" sz="1800" kern="1200" dirty="0"/>
        </a:p>
      </dsp:txBody>
      <dsp:txXfrm>
        <a:off x="49334" y="2130516"/>
        <a:ext cx="1028138" cy="893819"/>
      </dsp:txXfrm>
    </dsp:sp>
    <dsp:sp modelId="{71F25135-CF86-1249-B560-547A0EB142D3}">
      <dsp:nvSpPr>
        <dsp:cNvPr id="0" name=""/>
        <dsp:cNvSpPr/>
      </dsp:nvSpPr>
      <dsp:spPr>
        <a:xfrm rot="5400000">
          <a:off x="3633311" y="713781"/>
          <a:ext cx="792420" cy="5807392"/>
        </a:xfrm>
        <a:prstGeom prst="round2SameRect">
          <a:avLst/>
        </a:prstGeom>
        <a:solidFill>
          <a:schemeClr val="accent3">
            <a:tint val="40000"/>
            <a:alpha val="90000"/>
            <a:hueOff val="10716852"/>
            <a:satOff val="-13793"/>
            <a:lumOff val="-1075"/>
            <a:alphaOff val="0"/>
          </a:schemeClr>
        </a:solidFill>
        <a:ln w="9525" cap="flat" cmpd="sng" algn="ctr">
          <a:solidFill>
            <a:schemeClr val="accent3">
              <a:tint val="40000"/>
              <a:alpha val="90000"/>
              <a:hueOff val="10716852"/>
              <a:satOff val="-13793"/>
              <a:lumOff val="-1075"/>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Types of Mobile Apps </a:t>
          </a:r>
          <a:endParaRPr lang="en-US" sz="1800" kern="1200" dirty="0"/>
        </a:p>
      </dsp:txBody>
      <dsp:txXfrm rot="-5400000">
        <a:off x="1125826" y="3259950"/>
        <a:ext cx="5768709" cy="715054"/>
      </dsp:txXfrm>
    </dsp:sp>
    <dsp:sp modelId="{F475D8B9-14A5-7F40-B02C-032E7B94CCAF}">
      <dsp:nvSpPr>
        <dsp:cNvPr id="0" name=""/>
        <dsp:cNvSpPr/>
      </dsp:nvSpPr>
      <dsp:spPr>
        <a:xfrm>
          <a:off x="981" y="3122215"/>
          <a:ext cx="1124844" cy="990525"/>
        </a:xfrm>
        <a:prstGeom prst="roundRect">
          <a:avLst/>
        </a:prstGeom>
        <a:gradFill rotWithShape="0">
          <a:gsLst>
            <a:gs pos="0">
              <a:schemeClr val="accent3">
                <a:hueOff val="11250266"/>
                <a:satOff val="-16880"/>
                <a:lumOff val="-2745"/>
                <a:alphaOff val="0"/>
                <a:shade val="51000"/>
                <a:satMod val="130000"/>
              </a:schemeClr>
            </a:gs>
            <a:gs pos="80000">
              <a:schemeClr val="accent3">
                <a:hueOff val="11250266"/>
                <a:satOff val="-16880"/>
                <a:lumOff val="-2745"/>
                <a:alphaOff val="0"/>
                <a:shade val="93000"/>
                <a:satMod val="130000"/>
              </a:schemeClr>
            </a:gs>
            <a:gs pos="100000">
              <a:schemeClr val="accent3">
                <a:hueOff val="11250266"/>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t>4 </a:t>
          </a:r>
          <a:endParaRPr lang="en-US" sz="1800" kern="1200" dirty="0"/>
        </a:p>
      </dsp:txBody>
      <dsp:txXfrm>
        <a:off x="49334" y="3170568"/>
        <a:ext cx="1028138" cy="89381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8/27/15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5158118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8/27/15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17354225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u="none" kern="1200" dirty="0" smtClean="0">
                <a:solidFill>
                  <a:schemeClr val="tx1"/>
                </a:solidFill>
                <a:effectLst/>
                <a:latin typeface="+mn-lt"/>
                <a:ea typeface="+mn-ea"/>
                <a:cs typeface="+mn-cs"/>
              </a:rPr>
              <a:t>Sections can help to organize your slides or facilitate collaboration between multiple authors. On the </a:t>
            </a:r>
            <a:r>
              <a:rPr lang="en-US" sz="1200" b="1" u="none" kern="1200" dirty="0" smtClean="0">
                <a:solidFill>
                  <a:schemeClr val="tx1"/>
                </a:solidFill>
                <a:effectLst/>
                <a:latin typeface="+mn-lt"/>
                <a:ea typeface="+mn-ea"/>
                <a:cs typeface="+mn-cs"/>
              </a:rPr>
              <a:t>Home</a:t>
            </a:r>
            <a:r>
              <a:rPr lang="en-US" sz="1200" u="none" kern="1200" dirty="0" smtClean="0">
                <a:solidFill>
                  <a:schemeClr val="tx1"/>
                </a:solidFill>
                <a:effectLst/>
                <a:latin typeface="+mn-lt"/>
                <a:ea typeface="+mn-ea"/>
                <a:cs typeface="+mn-cs"/>
              </a:rPr>
              <a:t> tab under </a:t>
            </a:r>
            <a:r>
              <a:rPr lang="en-US" sz="1200" b="1" u="none" kern="1200" dirty="0" smtClean="0">
                <a:solidFill>
                  <a:schemeClr val="tx1"/>
                </a:solidFill>
                <a:effectLst/>
                <a:latin typeface="+mn-lt"/>
                <a:ea typeface="+mn-ea"/>
                <a:cs typeface="+mn-cs"/>
              </a:rPr>
              <a:t>Slides</a:t>
            </a:r>
            <a:r>
              <a:rPr lang="en-US" sz="1200" u="none" kern="1200" dirty="0" smtClean="0">
                <a:solidFill>
                  <a:schemeClr val="tx1"/>
                </a:solidFill>
                <a:effectLst/>
                <a:latin typeface="+mn-lt"/>
                <a:ea typeface="+mn-ea"/>
                <a:cs typeface="+mn-cs"/>
              </a:rPr>
              <a:t>, click </a:t>
            </a:r>
            <a:r>
              <a:rPr lang="en-US" sz="1200" b="1" u="none" kern="1200" dirty="0" smtClean="0">
                <a:solidFill>
                  <a:schemeClr val="tx1"/>
                </a:solidFill>
                <a:effectLst/>
                <a:latin typeface="+mn-lt"/>
                <a:ea typeface="+mn-ea"/>
                <a:cs typeface="+mn-cs"/>
              </a:rPr>
              <a:t>Section</a:t>
            </a:r>
            <a:r>
              <a:rPr lang="en-US" sz="1200" u="none" kern="1200" dirty="0" smtClean="0">
                <a:solidFill>
                  <a:schemeClr val="tx1"/>
                </a:solidFill>
                <a:effectLst/>
                <a:latin typeface="+mn-lt"/>
                <a:ea typeface="+mn-ea"/>
                <a:cs typeface="+mn-cs"/>
              </a:rPr>
              <a:t>, and then click </a:t>
            </a:r>
            <a:r>
              <a:rPr lang="en-US" sz="1200" b="1" u="none" kern="1200" dirty="0" smtClean="0">
                <a:solidFill>
                  <a:schemeClr val="tx1"/>
                </a:solidFill>
                <a:effectLst/>
                <a:latin typeface="+mn-lt"/>
                <a:ea typeface="+mn-ea"/>
                <a:cs typeface="+mn-cs"/>
              </a:rPr>
              <a:t>Add Section</a:t>
            </a:r>
            <a:r>
              <a:rPr lang="en-US" sz="1200" u="none" kern="1200" dirty="0" smtClean="0">
                <a:solidFill>
                  <a:schemeClr val="tx1"/>
                </a:solidFill>
                <a:effectLst/>
                <a:latin typeface="+mn-lt"/>
                <a:ea typeface="+mn-ea"/>
                <a:cs typeface="+mn-cs"/>
              </a:rPr>
              <a:t>.</a:t>
            </a:r>
          </a:p>
          <a:p>
            <a:pPr lvl="0"/>
            <a:endParaRPr lang="en-US" sz="1200" b="1" dirty="0" smtClean="0"/>
          </a:p>
          <a:p>
            <a:pPr lvl="0"/>
            <a:r>
              <a:rPr lang="en-US" sz="1200" b="1" dirty="0" smtClean="0"/>
              <a:t>Notes</a:t>
            </a:r>
          </a:p>
          <a:p>
            <a:pPr lvl="0"/>
            <a:r>
              <a:rPr lang="en-US" sz="1200" u="none" kern="1200" dirty="0" smtClean="0">
                <a:solidFill>
                  <a:schemeClr val="tx1"/>
                </a:solidFill>
                <a:effectLst/>
                <a:latin typeface="+mn-lt"/>
                <a:ea typeface="+mn-ea"/>
                <a:cs typeface="+mn-cs"/>
              </a:rPr>
              <a:t>Use the Notes pane for delivery notes or to provide additional details for the audience. You can see these notes in Presenter View during your presentation. </a:t>
            </a:r>
          </a:p>
          <a:p>
            <a:pPr lvl="0"/>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US" sz="1200" u="none" kern="1200" dirty="0" smtClean="0">
                <a:solidFill>
                  <a:schemeClr val="tx1"/>
                </a:solidFill>
                <a:effectLst/>
                <a:latin typeface="+mn-lt"/>
                <a:ea typeface="+mn-ea"/>
                <a:cs typeface="+mn-cs"/>
              </a:rPr>
              <a:t>This is another option for an overview slide. </a:t>
            </a:r>
          </a:p>
          <a:p>
            <a:pPr marL="228600" indent="-228600">
              <a:buFont typeface="+mj-lt"/>
              <a:buNone/>
            </a:pPr>
            <a:endParaRPr lang="en-US" sz="1200" dirty="0"/>
          </a:p>
        </p:txBody>
      </p:sp>
      <p:sp>
        <p:nvSpPr>
          <p:cNvPr id="5" name="Slide Image Placeholder 4"/>
          <p:cNvSpPr>
            <a:spLocks noGrp="1" noRot="1" noChangeAspect="1"/>
          </p:cNvSpPr>
          <p:nvPr>
            <p:ph type="sldImg"/>
          </p:nvPr>
        </p:nvSpPr>
        <p:spPr>
          <a:xfrm>
            <a:off x="539750" y="503238"/>
            <a:ext cx="3143250" cy="2359025"/>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 a section header for each of the topics, so there is a clear transition to the audience. </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a:t>
            </a:r>
            <a:r>
              <a:rPr lang="en-US" smtClean="0"/>
              <a:t>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16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0963" name="Rectangle 25"/>
          <p:cNvSpPr>
            <a:spLocks noGrp="1" noChangeArrowheads="1"/>
          </p:cNvSpPr>
          <p:nvPr>
            <p:ph type="ftr" sz="quarter" idx="4"/>
          </p:nvPr>
        </p:nvSpPr>
        <p:spPr>
          <a:noFill/>
        </p:spPr>
        <p:txBody>
          <a:bodyPr/>
          <a:lstStyle/>
          <a:p>
            <a:r>
              <a:rPr lang="en-US" dirty="0" smtClean="0"/>
              <a:t>Microsoft Confidential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en-US" smtClean="0"/>
              <a:pPr/>
              <a:t>17</a:t>
            </a:fld>
            <a:endParaRPr lang="en-US" dirty="0" smtClean="0"/>
          </a:p>
        </p:txBody>
      </p:sp>
      <p:sp>
        <p:nvSpPr>
          <p:cNvPr id="40965" name="Rectangle 2"/>
          <p:cNvSpPr>
            <a:spLocks noGrp="1" noRot="1" noChangeAspect="1" noChangeArrowheads="1" noTextEdit="1"/>
          </p:cNvSpPr>
          <p:nvPr>
            <p:ph type="sldImg"/>
          </p:nvPr>
        </p:nvSpPr>
        <p:spPr>
          <a:xfrm>
            <a:off x="1157288" y="449263"/>
            <a:ext cx="4541837" cy="3408362"/>
          </a:xfrm>
          <a:ln/>
        </p:spPr>
      </p:sp>
      <p:sp>
        <p:nvSpPr>
          <p:cNvPr id="40966" name="Rectangle 3"/>
          <p:cNvSpPr>
            <a:spLocks noGrp="1" noChangeArrowheads="1"/>
          </p:cNvSpPr>
          <p:nvPr>
            <p:ph type="body" idx="1"/>
          </p:nvPr>
        </p:nvSpPr>
        <p:spPr>
          <a:xfrm>
            <a:off x="307492" y="4139472"/>
            <a:ext cx="6261652" cy="4593861"/>
          </a:xfrm>
          <a:noFill/>
          <a:ln/>
        </p:spPr>
        <p:txBody>
          <a:bodyPr/>
          <a:lstStyle/>
          <a:p>
            <a:pPr>
              <a:buFontTx/>
              <a:buNone/>
            </a:pPr>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1987" name="Rectangle 25"/>
          <p:cNvSpPr>
            <a:spLocks noGrp="1" noChangeArrowheads="1"/>
          </p:cNvSpPr>
          <p:nvPr>
            <p:ph type="ftr" sz="quarter" idx="4"/>
          </p:nvPr>
        </p:nvSpPr>
        <p:spPr>
          <a:noFill/>
        </p:spPr>
        <p:txBody>
          <a:bodyPr/>
          <a:lstStyle/>
          <a:p>
            <a:r>
              <a:rPr lang="en-US" dirty="0" smtClean="0"/>
              <a:t>Microsoft Confidential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en-US" smtClean="0"/>
              <a:pPr/>
              <a:t>18</a:t>
            </a:fld>
            <a:endParaRPr lang="en-US"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3011" name="Rectangle 25"/>
          <p:cNvSpPr>
            <a:spLocks noGrp="1" noChangeArrowheads="1"/>
          </p:cNvSpPr>
          <p:nvPr>
            <p:ph type="ftr" sz="quarter" idx="4"/>
          </p:nvPr>
        </p:nvSpPr>
        <p:spPr>
          <a:noFill/>
        </p:spPr>
        <p:txBody>
          <a:bodyPr/>
          <a:lstStyle/>
          <a:p>
            <a:r>
              <a:rPr lang="en-US" dirty="0" smtClean="0"/>
              <a:t>Microsoft Confidential</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en-US" smtClean="0"/>
              <a:pPr/>
              <a:t>19</a:t>
            </a:fld>
            <a:endParaRPr lang="en-US" dirty="0" smtClean="0"/>
          </a:p>
        </p:txBody>
      </p:sp>
      <p:sp>
        <p:nvSpPr>
          <p:cNvPr id="43013" name="Rectangle 2"/>
          <p:cNvSpPr>
            <a:spLocks noGrp="1" noRot="1" noChangeAspect="1" noChangeArrowheads="1" noTextEdit="1"/>
          </p:cNvSpPr>
          <p:nvPr>
            <p:ph type="sldImg"/>
          </p:nvPr>
        </p:nvSpPr>
        <p:spPr>
          <a:xfrm>
            <a:off x="1143000" y="450850"/>
            <a:ext cx="4572000" cy="3429000"/>
          </a:xfrm>
          <a:ln/>
        </p:spPr>
      </p:sp>
      <p:sp>
        <p:nvSpPr>
          <p:cNvPr id="43014" name="Rectangle 3"/>
          <p:cNvSpPr>
            <a:spLocks noGrp="1" noChangeArrowheads="1"/>
          </p:cNvSpPr>
          <p:nvPr>
            <p:ph type="body" idx="1"/>
          </p:nvPr>
        </p:nvSpPr>
        <p:spPr>
          <a:xfrm>
            <a:off x="307492" y="4130103"/>
            <a:ext cx="6261652" cy="4603230"/>
          </a:xfrm>
          <a:noFill/>
          <a:ln/>
        </p:spPr>
        <p:txBody>
          <a:bodyPr/>
          <a:lstStyle/>
          <a:p>
            <a:r>
              <a:rPr lang="en-US" dirty="0" smtClean="0"/>
              <a:t>Is your presentation as crisp as possible? Consider moving extra content to the appendix.</a:t>
            </a:r>
          </a:p>
          <a:p>
            <a:r>
              <a:rPr lang="en-US" dirty="0" smtClean="0"/>
              <a:t>Use appendix slides to store content that you might want to refer to during the Question slide or that may be useful for attendees to investigate deeper in the future.</a:t>
            </a:r>
          </a:p>
          <a:p>
            <a:pPr>
              <a:buFontTx/>
              <a:buNone/>
            </a:pPr>
            <a:endParaRPr lang="en-US" dirty="0" smtClean="0"/>
          </a:p>
          <a:p>
            <a:endParaRPr lang="en-US" dirty="0" smtClean="0"/>
          </a:p>
          <a:p>
            <a:endParaRPr lang="en-US" dirty="0" smtClean="0"/>
          </a:p>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3640D4-C0F7-8A42-8117-131C61470BFB}" type="datetime1">
              <a:rPr lang="en-US" smtClean="0"/>
              <a:t>8/27/15</a:t>
            </a:fld>
            <a:endParaRPr lang="en-US" dirty="0"/>
          </a:p>
        </p:txBody>
      </p:sp>
      <p:sp>
        <p:nvSpPr>
          <p:cNvPr id="4" name="Footer Placeholder 3"/>
          <p:cNvSpPr>
            <a:spLocks noGrp="1"/>
          </p:cNvSpPr>
          <p:nvPr>
            <p:ph type="ftr" sz="quarter" idx="11"/>
          </p:nvPr>
        </p:nvSpPr>
        <p:spPr/>
        <p:txBody>
          <a:bodyPr/>
          <a:lstStyle/>
          <a:p>
            <a:r>
              <a:rPr lang="en-US" smtClean="0"/>
              <a:t>Mean Stack Tutorial One</a:t>
            </a:r>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C72FF1-575E-094D-B370-BE46FFB5BA13}" type="datetime1">
              <a:rPr lang="en-US" smtClean="0"/>
              <a:t>8/27/15</a:t>
            </a:fld>
            <a:endParaRPr lang="en-US" dirty="0"/>
          </a:p>
        </p:txBody>
      </p:sp>
      <p:sp>
        <p:nvSpPr>
          <p:cNvPr id="3" name="Footer Placeholder 2"/>
          <p:cNvSpPr>
            <a:spLocks noGrp="1"/>
          </p:cNvSpPr>
          <p:nvPr>
            <p:ph type="ftr" sz="quarter" idx="11"/>
          </p:nvPr>
        </p:nvSpPr>
        <p:spPr/>
        <p:txBody>
          <a:bodyPr/>
          <a:lstStyle/>
          <a:p>
            <a:r>
              <a:rPr lang="en-US" smtClean="0"/>
              <a:t>Mean Stack Tutorial One</a:t>
            </a:r>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B5105E91-7A3F-444F-8A3B-F1C521531FE5}" type="datetime1">
              <a:rPr lang="en-US" smtClean="0"/>
              <a:t>8/27/15</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r>
              <a:rPr lang="en-US" smtClean="0"/>
              <a:t>Mean Stack Tutorial One</a:t>
            </a:r>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076138E5-4FDC-3443-8DEC-E19BFE063355}" type="datetime1">
              <a:rPr lang="en-US" smtClean="0"/>
              <a:t>8/27/15</a:t>
            </a:fld>
            <a:endParaRPr lang="en-US" dirty="0"/>
          </a:p>
        </p:txBody>
      </p:sp>
      <p:sp>
        <p:nvSpPr>
          <p:cNvPr id="5" name="Footer Placeholder 4"/>
          <p:cNvSpPr>
            <a:spLocks noGrp="1"/>
          </p:cNvSpPr>
          <p:nvPr>
            <p:ph type="ftr" sz="quarter" idx="11"/>
          </p:nvPr>
        </p:nvSpPr>
        <p:spPr/>
        <p:txBody>
          <a:bodyPr/>
          <a:lstStyle/>
          <a:p>
            <a:r>
              <a:rPr lang="en-US" smtClean="0"/>
              <a:t>Mean Stack Tutorial One</a:t>
            </a:r>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C2E146-64DA-E645-99A4-E57F1875BFA1}" type="datetime1">
              <a:rPr lang="en-US" smtClean="0"/>
              <a:t>8/27/15</a:t>
            </a:fld>
            <a:endParaRPr lang="en-US" dirty="0"/>
          </a:p>
        </p:txBody>
      </p:sp>
      <p:sp>
        <p:nvSpPr>
          <p:cNvPr id="5" name="Footer Placeholder 4"/>
          <p:cNvSpPr>
            <a:spLocks noGrp="1"/>
          </p:cNvSpPr>
          <p:nvPr>
            <p:ph type="ftr" sz="quarter" idx="11"/>
          </p:nvPr>
        </p:nvSpPr>
        <p:spPr/>
        <p:txBody>
          <a:bodyPr/>
          <a:lstStyle/>
          <a:p>
            <a:r>
              <a:rPr lang="en-US" smtClean="0"/>
              <a:t>Mean Stack Tutorial One</a:t>
            </a:r>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8D8023-8B7C-014B-BDB9-788564AA6527}" type="datetime1">
              <a:rPr lang="en-US" smtClean="0"/>
              <a:t>8/27/15</a:t>
            </a:fld>
            <a:endParaRPr lang="en-US" dirty="0"/>
          </a:p>
        </p:txBody>
      </p:sp>
      <p:sp>
        <p:nvSpPr>
          <p:cNvPr id="6" name="Footer Placeholder 5"/>
          <p:cNvSpPr>
            <a:spLocks noGrp="1"/>
          </p:cNvSpPr>
          <p:nvPr>
            <p:ph type="ftr" sz="quarter" idx="11"/>
          </p:nvPr>
        </p:nvSpPr>
        <p:spPr/>
        <p:txBody>
          <a:bodyPr/>
          <a:lstStyle/>
          <a:p>
            <a:r>
              <a:rPr lang="en-US" smtClean="0"/>
              <a:t>Mean Stack Tutorial One</a:t>
            </a:r>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89EBB8-9ACB-F949-AB6E-2652A47FACA0}" type="datetime1">
              <a:rPr lang="en-US" smtClean="0"/>
              <a:t>8/27/15</a:t>
            </a:fld>
            <a:endParaRPr lang="en-US" dirty="0"/>
          </a:p>
        </p:txBody>
      </p:sp>
      <p:sp>
        <p:nvSpPr>
          <p:cNvPr id="8" name="Footer Placeholder 7"/>
          <p:cNvSpPr>
            <a:spLocks noGrp="1"/>
          </p:cNvSpPr>
          <p:nvPr>
            <p:ph type="ftr" sz="quarter" idx="11"/>
          </p:nvPr>
        </p:nvSpPr>
        <p:spPr/>
        <p:txBody>
          <a:bodyPr/>
          <a:lstStyle/>
          <a:p>
            <a:r>
              <a:rPr lang="en-US" smtClean="0"/>
              <a:t>Mean Stack Tutorial One</a:t>
            </a:r>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98989F-9429-3B44-B54D-CB15A18F6BEF}" type="datetime1">
              <a:rPr lang="en-US" smtClean="0"/>
              <a:t>8/27/15</a:t>
            </a:fld>
            <a:endParaRPr lang="en-US" dirty="0"/>
          </a:p>
        </p:txBody>
      </p:sp>
      <p:sp>
        <p:nvSpPr>
          <p:cNvPr id="6" name="Footer Placeholder 5"/>
          <p:cNvSpPr>
            <a:spLocks noGrp="1"/>
          </p:cNvSpPr>
          <p:nvPr>
            <p:ph type="ftr" sz="quarter" idx="11"/>
          </p:nvPr>
        </p:nvSpPr>
        <p:spPr/>
        <p:txBody>
          <a:bodyPr/>
          <a:lstStyle/>
          <a:p>
            <a:r>
              <a:rPr lang="en-US" smtClean="0"/>
              <a:t>Mean Stack Tutorial One</a:t>
            </a:r>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54EA40-3030-3F4F-8AAF-62D61F31437B}" type="datetime1">
              <a:rPr lang="en-US" smtClean="0"/>
              <a:t>8/27/15</a:t>
            </a:fld>
            <a:endParaRPr lang="en-US" dirty="0"/>
          </a:p>
        </p:txBody>
      </p:sp>
      <p:sp>
        <p:nvSpPr>
          <p:cNvPr id="6" name="Footer Placeholder 5"/>
          <p:cNvSpPr>
            <a:spLocks noGrp="1"/>
          </p:cNvSpPr>
          <p:nvPr>
            <p:ph type="ftr" sz="quarter" idx="11"/>
          </p:nvPr>
        </p:nvSpPr>
        <p:spPr/>
        <p:txBody>
          <a:bodyPr/>
          <a:lstStyle/>
          <a:p>
            <a:r>
              <a:rPr lang="en-US" smtClean="0"/>
              <a:t>Mean Stack Tutorial One</a:t>
            </a:r>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A61055-61A8-914C-BA6E-6837E260DEC8}" type="datetime1">
              <a:rPr lang="en-US" smtClean="0"/>
              <a:t>8/27/15</a:t>
            </a:fld>
            <a:endParaRPr lang="en-US" dirty="0"/>
          </a:p>
        </p:txBody>
      </p:sp>
      <p:sp>
        <p:nvSpPr>
          <p:cNvPr id="5" name="Footer Placeholder 4"/>
          <p:cNvSpPr>
            <a:spLocks noGrp="1"/>
          </p:cNvSpPr>
          <p:nvPr>
            <p:ph type="ftr" sz="quarter" idx="11"/>
          </p:nvPr>
        </p:nvSpPr>
        <p:spPr/>
        <p:txBody>
          <a:bodyPr/>
          <a:lstStyle/>
          <a:p>
            <a:r>
              <a:rPr lang="en-US" smtClean="0"/>
              <a:t>Mean Stack Tutorial One</a:t>
            </a:r>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B0A366-3065-D746-93FD-B8A8F51748E5}" type="datetime1">
              <a:rPr lang="en-US" smtClean="0"/>
              <a:t>8/27/15</a:t>
            </a:fld>
            <a:endParaRPr lang="en-US" dirty="0"/>
          </a:p>
        </p:txBody>
      </p:sp>
      <p:sp>
        <p:nvSpPr>
          <p:cNvPr id="5" name="Footer Placeholder 4"/>
          <p:cNvSpPr>
            <a:spLocks noGrp="1"/>
          </p:cNvSpPr>
          <p:nvPr>
            <p:ph type="ftr" sz="quarter" idx="11"/>
          </p:nvPr>
        </p:nvSpPr>
        <p:spPr/>
        <p:txBody>
          <a:bodyPr/>
          <a:lstStyle/>
          <a:p>
            <a:r>
              <a:rPr lang="en-US" smtClean="0"/>
              <a:t>Mean Stack Tutorial One</a:t>
            </a:r>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803A5-6AB3-4F49-AA44-39635677E409}" type="datetime1">
              <a:rPr lang="en-US" smtClean="0"/>
              <a:t>8/27/15</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Mean Stack Tutorial One</a:t>
            </a:r>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xmlns:p14="http://schemas.microsoft.com/office/powerpoint/2010/main" spd="slow">
    <p:wipe dir="d"/>
  </p:transition>
  <p:timing>
    <p:tnLst>
      <p:par>
        <p:cTn xmlns:p14="http://schemas.microsoft.com/office/powerpoint/2010/main" id="1" dur="indefinite" restart="never" nodeType="tmRoot"/>
      </p:par>
    </p:tnLst>
  </p:timing>
  <p:hf hdr="0" dt="0"/>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slideLayout" Target="../slideLayouts/slideLayout1.xml"/><Relationship Id="rId5" Type="http://schemas.openxmlformats.org/officeDocument/2006/relationships/notesSlide" Target="../notesSlides/notesSlide1.xml"/><Relationship Id="rId1" Type="http://schemas.openxmlformats.org/officeDocument/2006/relationships/tags" Target="../tags/tag1.xml"/><Relationship Id="rId2"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localhost:3000/flights/SouthWest.json?page=1&amp;page_size=2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tags" Target="../tags/tag9.xml"/><Relationship Id="rId4" Type="http://schemas.openxmlformats.org/officeDocument/2006/relationships/slideLayout" Target="../slideLayouts/slideLayout3.xml"/><Relationship Id="rId5" Type="http://schemas.openxmlformats.org/officeDocument/2006/relationships/notesSlide" Target="../notesSlides/notesSlide6.xml"/><Relationship Id="rId1" Type="http://schemas.openxmlformats.org/officeDocument/2006/relationships/tags" Target="../tags/tag7.xml"/><Relationship Id="rId2" Type="http://schemas.openxmlformats.org/officeDocument/2006/relationships/tags" Target="../tags/tag8.xml"/></Relationships>
</file>

<file path=ppt/slides/_rels/slide17.xml.rels><?xml version="1.0" encoding="UTF-8" standalone="yes"?>
<Relationships xmlns="http://schemas.openxmlformats.org/package/2006/relationships"><Relationship Id="rId3" Type="http://schemas.openxmlformats.org/officeDocument/2006/relationships/tags" Target="../tags/tag12.xml"/><Relationship Id="rId4" Type="http://schemas.openxmlformats.org/officeDocument/2006/relationships/slideLayout" Target="../slideLayouts/slideLayout3.xml"/><Relationship Id="rId5" Type="http://schemas.openxmlformats.org/officeDocument/2006/relationships/notesSlide" Target="../notesSlides/notesSlide7.xml"/><Relationship Id="rId1" Type="http://schemas.openxmlformats.org/officeDocument/2006/relationships/tags" Target="../tags/tag10.xml"/><Relationship Id="rId2" Type="http://schemas.openxmlformats.org/officeDocument/2006/relationships/tags" Target="../tags/tag1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8.xml"/><Relationship Id="rId1" Type="http://schemas.openxmlformats.org/officeDocument/2006/relationships/tags" Target="../tags/tag13.xml"/><Relationship Id="rId2" Type="http://schemas.openxmlformats.org/officeDocument/2006/relationships/tags" Target="../tags/tag14.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9.xml"/><Relationship Id="rId1" Type="http://schemas.openxmlformats.org/officeDocument/2006/relationships/tags" Target="../tags/tag15.xml"/><Relationship Id="rId2" Type="http://schemas.openxmlformats.org/officeDocument/2006/relationships/tags" Target="../tags/tag16.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4" Type="http://schemas.openxmlformats.org/officeDocument/2006/relationships/slideLayout" Target="../slideLayouts/slideLayout3.xml"/><Relationship Id="rId5" Type="http://schemas.openxmlformats.org/officeDocument/2006/relationships/notesSlide" Target="../notesSlides/notesSlide2.xml"/><Relationship Id="rId1" Type="http://schemas.openxmlformats.org/officeDocument/2006/relationships/tags" Target="../tags/tag4.xml"/><Relationship Id="rId2" Type="http://schemas.openxmlformats.org/officeDocument/2006/relationships/tags" Target="../tags/tag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normAutofit/>
          </a:bodyPr>
          <a:lstStyle/>
          <a:p>
            <a:r>
              <a:rPr lang="en-US" dirty="0" smtClean="0"/>
              <a:t>Web Frame Work Using JavaScript</a:t>
            </a:r>
            <a:endParaRPr lang="en-US" dirty="0"/>
          </a:p>
        </p:txBody>
      </p:sp>
      <p:sp>
        <p:nvSpPr>
          <p:cNvPr id="3" name="Subtitle 2"/>
          <p:cNvSpPr>
            <a:spLocks noGrp="1"/>
          </p:cNvSpPr>
          <p:nvPr>
            <p:ph type="subTitle" idx="1"/>
            <p:custDataLst>
              <p:tags r:id="rId3"/>
            </p:custDataLst>
          </p:nvPr>
        </p:nvSpPr>
        <p:spPr/>
        <p:txBody>
          <a:bodyPr>
            <a:normAutofit/>
          </a:bodyPr>
          <a:lstStyle/>
          <a:p>
            <a:r>
              <a:rPr lang="en-US" sz="2400" dirty="0" err="1" smtClean="0">
                <a:latin typeface="+mn-lt"/>
              </a:rPr>
              <a:t>Vivek</a:t>
            </a:r>
            <a:r>
              <a:rPr lang="en-US" sz="2400" dirty="0" smtClean="0">
                <a:latin typeface="+mn-lt"/>
              </a:rPr>
              <a:t> Sharma</a:t>
            </a:r>
          </a:p>
        </p:txBody>
      </p:sp>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568568"/>
          </a:xfrm>
        </p:spPr>
        <p:txBody>
          <a:bodyPr>
            <a:normAutofit fontScale="90000"/>
          </a:bodyPr>
          <a:lstStyle/>
          <a:p>
            <a:r>
              <a:rPr lang="en-US" dirty="0" smtClean="0"/>
              <a:t>Resolution…</a:t>
            </a:r>
            <a:endParaRPr lang="en-US" dirty="0"/>
          </a:p>
        </p:txBody>
      </p:sp>
      <p:sp>
        <p:nvSpPr>
          <p:cNvPr id="3" name="Content Placeholder 2"/>
          <p:cNvSpPr>
            <a:spLocks noGrp="1"/>
          </p:cNvSpPr>
          <p:nvPr>
            <p:ph idx="1"/>
          </p:nvPr>
        </p:nvSpPr>
        <p:spPr>
          <a:xfrm>
            <a:off x="762000" y="838200"/>
            <a:ext cx="8077200" cy="5638799"/>
          </a:xfrm>
        </p:spPr>
        <p:txBody>
          <a:bodyPr>
            <a:normAutofit fontScale="47500" lnSpcReduction="20000"/>
          </a:bodyPr>
          <a:lstStyle/>
          <a:p>
            <a:r>
              <a:rPr lang="en-US" dirty="0"/>
              <a:t>To get around this problem, you have to use recursion. You effectively create a new function with the following format and then immediately call it:</a:t>
            </a:r>
          </a:p>
          <a:p>
            <a:pPr marL="457200" lvl="1" indent="0">
              <a:buNone/>
            </a:pPr>
            <a:r>
              <a:rPr lang="en-US" i="1" dirty="0">
                <a:solidFill>
                  <a:srgbClr val="0000FF"/>
                </a:solidFill>
              </a:rPr>
              <a:t>function iterator(</a:t>
            </a:r>
            <a:r>
              <a:rPr lang="en-US" i="1" dirty="0" err="1">
                <a:solidFill>
                  <a:srgbClr val="0000FF"/>
                </a:solidFill>
              </a:rPr>
              <a:t>i</a:t>
            </a:r>
            <a:r>
              <a:rPr lang="en-US" i="1" dirty="0">
                <a:solidFill>
                  <a:srgbClr val="0000FF"/>
                </a:solidFill>
              </a:rPr>
              <a:t>) {</a:t>
            </a:r>
          </a:p>
          <a:p>
            <a:pPr marL="457200" lvl="1" indent="0">
              <a:buNone/>
            </a:pPr>
            <a:r>
              <a:rPr lang="en-US" i="1" dirty="0">
                <a:solidFill>
                  <a:srgbClr val="0000FF"/>
                </a:solidFill>
              </a:rPr>
              <a:t>  if( </a:t>
            </a:r>
            <a:r>
              <a:rPr lang="en-US" i="1" dirty="0" err="1">
                <a:solidFill>
                  <a:srgbClr val="0000FF"/>
                </a:solidFill>
              </a:rPr>
              <a:t>i</a:t>
            </a:r>
            <a:r>
              <a:rPr lang="en-US" i="1" dirty="0">
                <a:solidFill>
                  <a:srgbClr val="0000FF"/>
                </a:solidFill>
              </a:rPr>
              <a:t> &lt; </a:t>
            </a:r>
            <a:r>
              <a:rPr lang="en-US" i="1" dirty="0" err="1">
                <a:solidFill>
                  <a:srgbClr val="0000FF"/>
                </a:solidFill>
              </a:rPr>
              <a:t>array.length</a:t>
            </a:r>
            <a:r>
              <a:rPr lang="en-US" i="1" dirty="0">
                <a:solidFill>
                  <a:srgbClr val="0000FF"/>
                </a:solidFill>
              </a:rPr>
              <a:t> ) {</a:t>
            </a:r>
          </a:p>
          <a:p>
            <a:pPr marL="457200" lvl="1" indent="0">
              <a:buNone/>
            </a:pPr>
            <a:r>
              <a:rPr lang="en-US" i="1" dirty="0">
                <a:solidFill>
                  <a:srgbClr val="0000FF"/>
                </a:solidFill>
              </a:rPr>
              <a:t>     </a:t>
            </a:r>
            <a:r>
              <a:rPr lang="en-US" i="1" dirty="0" err="1">
                <a:solidFill>
                  <a:srgbClr val="0000FF"/>
                </a:solidFill>
              </a:rPr>
              <a:t>async_work</a:t>
            </a:r>
            <a:r>
              <a:rPr lang="en-US" i="1" dirty="0">
                <a:solidFill>
                  <a:srgbClr val="0000FF"/>
                </a:solidFill>
              </a:rPr>
              <a:t>( function(){</a:t>
            </a:r>
          </a:p>
          <a:p>
            <a:pPr marL="457200" lvl="1" indent="0">
              <a:buNone/>
            </a:pPr>
            <a:r>
              <a:rPr lang="en-US" i="1" dirty="0">
                <a:solidFill>
                  <a:srgbClr val="0000FF"/>
                </a:solidFill>
              </a:rPr>
              <a:t>       iterator( </a:t>
            </a:r>
            <a:r>
              <a:rPr lang="en-US" i="1" dirty="0" err="1">
                <a:solidFill>
                  <a:srgbClr val="0000FF"/>
                </a:solidFill>
              </a:rPr>
              <a:t>i</a:t>
            </a:r>
            <a:r>
              <a:rPr lang="en-US" i="1" dirty="0">
                <a:solidFill>
                  <a:srgbClr val="0000FF"/>
                </a:solidFill>
              </a:rPr>
              <a:t> + 1 )</a:t>
            </a:r>
          </a:p>
          <a:p>
            <a:pPr marL="457200" lvl="1" indent="0">
              <a:buNone/>
            </a:pPr>
            <a:r>
              <a:rPr lang="en-US" i="1" dirty="0">
                <a:solidFill>
                  <a:srgbClr val="0000FF"/>
                </a:solidFill>
              </a:rPr>
              <a:t>     })</a:t>
            </a:r>
          </a:p>
          <a:p>
            <a:pPr marL="457200" lvl="1" indent="0">
              <a:buNone/>
            </a:pPr>
            <a:r>
              <a:rPr lang="en-US" i="1" dirty="0">
                <a:solidFill>
                  <a:srgbClr val="0000FF"/>
                </a:solidFill>
              </a:rPr>
              <a:t>  } else {</a:t>
            </a:r>
          </a:p>
          <a:p>
            <a:pPr marL="457200" lvl="1" indent="0">
              <a:buNone/>
            </a:pPr>
            <a:r>
              <a:rPr lang="en-US" i="1" dirty="0">
                <a:solidFill>
                  <a:srgbClr val="0000FF"/>
                </a:solidFill>
              </a:rPr>
              <a:t>    callback(results);</a:t>
            </a:r>
          </a:p>
          <a:p>
            <a:pPr marL="457200" lvl="1" indent="0">
              <a:buNone/>
            </a:pPr>
            <a:r>
              <a:rPr lang="en-US" i="1" dirty="0">
                <a:solidFill>
                  <a:srgbClr val="0000FF"/>
                </a:solidFill>
              </a:rPr>
              <a:t>  }</a:t>
            </a:r>
          </a:p>
          <a:p>
            <a:pPr marL="457200" lvl="1" indent="0">
              <a:buNone/>
            </a:pPr>
            <a:r>
              <a:rPr lang="en-US" i="1" dirty="0">
                <a:solidFill>
                  <a:srgbClr val="0000FF"/>
                </a:solidFill>
              </a:rPr>
              <a:t>}</a:t>
            </a:r>
          </a:p>
          <a:p>
            <a:pPr marL="457200" lvl="1" indent="0">
              <a:buNone/>
            </a:pPr>
            <a:r>
              <a:rPr lang="en-US" i="1" dirty="0">
                <a:solidFill>
                  <a:srgbClr val="0000FF"/>
                </a:solidFill>
              </a:rPr>
              <a:t>iterator(0</a:t>
            </a:r>
            <a:r>
              <a:rPr lang="en-US" i="1" dirty="0" smtClean="0">
                <a:solidFill>
                  <a:srgbClr val="0000FF"/>
                </a:solidFill>
              </a:rPr>
              <a:t>)</a:t>
            </a:r>
            <a:endParaRPr lang="en-US" dirty="0"/>
          </a:p>
          <a:p>
            <a:r>
              <a:rPr lang="en-US" dirty="0"/>
              <a:t>You can actually do one step better and use a named-anonymous function so that you don’t clutter up your scope with function names:</a:t>
            </a:r>
          </a:p>
          <a:p>
            <a:pPr marL="457200" lvl="1" indent="0">
              <a:buNone/>
            </a:pPr>
            <a:r>
              <a:rPr lang="en-US" i="1" dirty="0">
                <a:solidFill>
                  <a:srgbClr val="0000FF"/>
                </a:solidFill>
              </a:rPr>
              <a:t>(function iterator(</a:t>
            </a:r>
            <a:r>
              <a:rPr lang="en-US" i="1" dirty="0" err="1">
                <a:solidFill>
                  <a:srgbClr val="0000FF"/>
                </a:solidFill>
              </a:rPr>
              <a:t>i</a:t>
            </a:r>
            <a:r>
              <a:rPr lang="en-US" i="1" dirty="0">
                <a:solidFill>
                  <a:srgbClr val="0000FF"/>
                </a:solidFill>
              </a:rPr>
              <a:t>) {</a:t>
            </a:r>
          </a:p>
          <a:p>
            <a:pPr marL="457200" lvl="1" indent="0">
              <a:buNone/>
            </a:pPr>
            <a:r>
              <a:rPr lang="en-US" i="1" dirty="0">
                <a:solidFill>
                  <a:srgbClr val="0000FF"/>
                </a:solidFill>
              </a:rPr>
              <a:t>  if( </a:t>
            </a:r>
            <a:r>
              <a:rPr lang="en-US" i="1" dirty="0" err="1">
                <a:solidFill>
                  <a:srgbClr val="0000FF"/>
                </a:solidFill>
              </a:rPr>
              <a:t>i</a:t>
            </a:r>
            <a:r>
              <a:rPr lang="en-US" i="1" dirty="0">
                <a:solidFill>
                  <a:srgbClr val="0000FF"/>
                </a:solidFill>
              </a:rPr>
              <a:t> &lt; </a:t>
            </a:r>
            <a:r>
              <a:rPr lang="en-US" i="1" dirty="0" err="1">
                <a:solidFill>
                  <a:srgbClr val="0000FF"/>
                </a:solidFill>
              </a:rPr>
              <a:t>array.length</a:t>
            </a:r>
            <a:r>
              <a:rPr lang="en-US" i="1" dirty="0">
                <a:solidFill>
                  <a:srgbClr val="0000FF"/>
                </a:solidFill>
              </a:rPr>
              <a:t> ) {</a:t>
            </a:r>
          </a:p>
          <a:p>
            <a:pPr marL="457200" lvl="1" indent="0">
              <a:buNone/>
            </a:pPr>
            <a:r>
              <a:rPr lang="en-US" i="1" dirty="0">
                <a:solidFill>
                  <a:srgbClr val="0000FF"/>
                </a:solidFill>
              </a:rPr>
              <a:t>     </a:t>
            </a:r>
            <a:r>
              <a:rPr lang="en-US" i="1" dirty="0" err="1">
                <a:solidFill>
                  <a:srgbClr val="0000FF"/>
                </a:solidFill>
              </a:rPr>
              <a:t>async_work</a:t>
            </a:r>
            <a:r>
              <a:rPr lang="en-US" i="1" dirty="0">
                <a:solidFill>
                  <a:srgbClr val="0000FF"/>
                </a:solidFill>
              </a:rPr>
              <a:t>( function(){</a:t>
            </a:r>
          </a:p>
          <a:p>
            <a:pPr marL="457200" lvl="1" indent="0">
              <a:buNone/>
            </a:pPr>
            <a:r>
              <a:rPr lang="en-US" i="1" dirty="0">
                <a:solidFill>
                  <a:srgbClr val="0000FF"/>
                </a:solidFill>
              </a:rPr>
              <a:t>       iterator( </a:t>
            </a:r>
            <a:r>
              <a:rPr lang="en-US" i="1" dirty="0" err="1">
                <a:solidFill>
                  <a:srgbClr val="0000FF"/>
                </a:solidFill>
              </a:rPr>
              <a:t>i</a:t>
            </a:r>
            <a:r>
              <a:rPr lang="en-US" i="1" dirty="0">
                <a:solidFill>
                  <a:srgbClr val="0000FF"/>
                </a:solidFill>
              </a:rPr>
              <a:t> + 1 )</a:t>
            </a:r>
          </a:p>
          <a:p>
            <a:pPr marL="457200" lvl="1" indent="0">
              <a:buNone/>
            </a:pPr>
            <a:r>
              <a:rPr lang="en-US" i="1" dirty="0">
                <a:solidFill>
                  <a:srgbClr val="0000FF"/>
                </a:solidFill>
              </a:rPr>
              <a:t>     })</a:t>
            </a:r>
          </a:p>
          <a:p>
            <a:pPr marL="457200" lvl="1" indent="0">
              <a:buNone/>
            </a:pPr>
            <a:r>
              <a:rPr lang="en-US" i="1" dirty="0">
                <a:solidFill>
                  <a:srgbClr val="0000FF"/>
                </a:solidFill>
              </a:rPr>
              <a:t>  } else {</a:t>
            </a:r>
          </a:p>
          <a:p>
            <a:pPr marL="457200" lvl="1" indent="0">
              <a:buNone/>
            </a:pPr>
            <a:r>
              <a:rPr lang="en-US" i="1" dirty="0">
                <a:solidFill>
                  <a:srgbClr val="0000FF"/>
                </a:solidFill>
              </a:rPr>
              <a:t>    callback(results);</a:t>
            </a:r>
          </a:p>
          <a:p>
            <a:pPr marL="457200" lvl="1" indent="0">
              <a:buNone/>
            </a:pPr>
            <a:r>
              <a:rPr lang="en-US" i="1" dirty="0">
                <a:solidFill>
                  <a:srgbClr val="0000FF"/>
                </a:solidFill>
              </a:rPr>
              <a:t>  }</a:t>
            </a:r>
          </a:p>
          <a:p>
            <a:pPr marL="457200" lvl="1" indent="0">
              <a:buNone/>
            </a:pPr>
            <a:r>
              <a:rPr lang="en-US" i="1" dirty="0">
                <a:solidFill>
                  <a:srgbClr val="0000FF"/>
                </a:solidFill>
              </a:rPr>
              <a:t>})(0);</a:t>
            </a:r>
          </a:p>
          <a:p>
            <a:endParaRPr lang="en-US" dirty="0"/>
          </a:p>
          <a:p>
            <a:r>
              <a:rPr lang="en-US" dirty="0"/>
              <a:t>Thus, to rewrite the loop testing whether or not the files result from </a:t>
            </a:r>
            <a:r>
              <a:rPr lang="en-US" dirty="0" err="1"/>
              <a:t>fs.readdir</a:t>
            </a:r>
            <a:r>
              <a:rPr lang="en-US" dirty="0"/>
              <a:t> are folders, you can write the function as follows:</a:t>
            </a:r>
          </a:p>
        </p:txBody>
      </p:sp>
      <p:sp>
        <p:nvSpPr>
          <p:cNvPr id="4" name="Footer Placeholder 3"/>
          <p:cNvSpPr>
            <a:spLocks noGrp="1"/>
          </p:cNvSpPr>
          <p:nvPr>
            <p:ph type="ftr" sz="quarter" idx="11"/>
          </p:nvPr>
        </p:nvSpPr>
        <p:spPr/>
        <p:txBody>
          <a:bodyPr/>
          <a:lstStyle/>
          <a:p>
            <a:r>
              <a:rPr lang="en-US" dirty="0" smtClean="0"/>
              <a:t>Mean Stack Tutorial One</a:t>
            </a:r>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10</a:t>
            </a:fld>
            <a:endParaRPr lang="en-US" dirty="0"/>
          </a:p>
        </p:txBody>
      </p:sp>
    </p:spTree>
    <p:extLst>
      <p:ext uri="{BB962C8B-B14F-4D97-AF65-F5344CB8AC3E}">
        <p14:creationId xmlns:p14="http://schemas.microsoft.com/office/powerpoint/2010/main" val="2890267189"/>
      </p:ext>
    </p:extLst>
  </p:cSld>
  <p:clrMapOvr>
    <a:masterClrMapping/>
  </p:clrMapOvr>
  <p:transition xmlns:p14="http://schemas.microsoft.com/office/powerpoint/2010/main" spd="slow">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720968"/>
          </a:xfrm>
        </p:spPr>
        <p:txBody>
          <a:bodyPr>
            <a:normAutofit fontScale="90000"/>
          </a:bodyPr>
          <a:lstStyle/>
          <a:p>
            <a:r>
              <a:rPr lang="en-US" dirty="0" smtClean="0"/>
              <a:t>Handling More Requests</a:t>
            </a:r>
            <a:endParaRPr lang="en-US" dirty="0"/>
          </a:p>
        </p:txBody>
      </p:sp>
      <p:sp>
        <p:nvSpPr>
          <p:cNvPr id="3" name="Content Placeholder 2"/>
          <p:cNvSpPr>
            <a:spLocks noGrp="1"/>
          </p:cNvSpPr>
          <p:nvPr>
            <p:ph idx="1"/>
          </p:nvPr>
        </p:nvSpPr>
        <p:spPr>
          <a:xfrm>
            <a:off x="762000" y="990601"/>
            <a:ext cx="8077200" cy="4903176"/>
          </a:xfrm>
        </p:spPr>
        <p:txBody>
          <a:bodyPr>
            <a:normAutofit/>
          </a:bodyPr>
          <a:lstStyle/>
          <a:p>
            <a:r>
              <a:rPr lang="en-US" sz="1600" dirty="0" smtClean="0"/>
              <a:t>In this step we would modify our server to server more than one request.</a:t>
            </a:r>
          </a:p>
          <a:p>
            <a:r>
              <a:rPr lang="en-US" sz="1600" dirty="0"/>
              <a:t>You can expand the functionality of the server a bit to allow you to request either of the following:</a:t>
            </a:r>
          </a:p>
          <a:p>
            <a:r>
              <a:rPr lang="en-US" sz="1600" dirty="0"/>
              <a:t>1. A list of </a:t>
            </a:r>
            <a:r>
              <a:rPr lang="en-US" sz="1600" dirty="0" smtClean="0"/>
              <a:t>flight carriers available</a:t>
            </a:r>
            <a:r>
              <a:rPr lang="en-US" sz="1600" dirty="0"/>
              <a:t>—you call this </a:t>
            </a:r>
            <a:r>
              <a:rPr lang="en-US" sz="1600" dirty="0" smtClean="0"/>
              <a:t>/</a:t>
            </a:r>
            <a:r>
              <a:rPr lang="en-US" sz="1600" dirty="0" err="1" smtClean="0"/>
              <a:t>allFlights.json</a:t>
            </a:r>
            <a:r>
              <a:rPr lang="en-US" sz="1600" dirty="0"/>
              <a:t>.</a:t>
            </a:r>
          </a:p>
          <a:p>
            <a:r>
              <a:rPr lang="en-US" sz="1600" dirty="0"/>
              <a:t>2. A list of </a:t>
            </a:r>
            <a:r>
              <a:rPr lang="en-US" sz="1600" dirty="0" smtClean="0"/>
              <a:t>flight </a:t>
            </a:r>
            <a:r>
              <a:rPr lang="en-US" sz="1600" dirty="0" err="1" smtClean="0"/>
              <a:t>iternaries</a:t>
            </a:r>
            <a:r>
              <a:rPr lang="en-US" sz="1600" dirty="0" smtClean="0"/>
              <a:t> —</a:t>
            </a:r>
            <a:r>
              <a:rPr lang="en-US" sz="1600" dirty="0"/>
              <a:t>you can call this </a:t>
            </a:r>
            <a:r>
              <a:rPr lang="en-US" sz="1600" dirty="0" smtClean="0"/>
              <a:t>/</a:t>
            </a:r>
            <a:r>
              <a:rPr lang="en-US" sz="1600" dirty="0" err="1"/>
              <a:t>allFlights</a:t>
            </a:r>
            <a:r>
              <a:rPr lang="en-US" sz="1600" dirty="0" smtClean="0"/>
              <a:t>/</a:t>
            </a:r>
            <a:r>
              <a:rPr lang="en-US" sz="1600" dirty="0" err="1" smtClean="0"/>
              <a:t>Flight_Name.json</a:t>
            </a:r>
            <a:r>
              <a:rPr lang="en-US" sz="1600" dirty="0" smtClean="0"/>
              <a:t>.</a:t>
            </a:r>
          </a:p>
          <a:p>
            <a:pPr marL="857250" lvl="2" indent="0">
              <a:buNone/>
            </a:pPr>
            <a:r>
              <a:rPr lang="en-US" sz="1100" i="1" dirty="0">
                <a:solidFill>
                  <a:srgbClr val="0000FF"/>
                </a:solidFill>
              </a:rPr>
              <a:t>function </a:t>
            </a:r>
            <a:r>
              <a:rPr lang="en-US" sz="1100" i="1" dirty="0" err="1">
                <a:solidFill>
                  <a:srgbClr val="0000FF"/>
                </a:solidFill>
              </a:rPr>
              <a:t>handle_incoming_request</a:t>
            </a:r>
            <a:r>
              <a:rPr lang="en-US" sz="1100" i="1" dirty="0">
                <a:solidFill>
                  <a:srgbClr val="0000FF"/>
                </a:solidFill>
              </a:rPr>
              <a:t>(</a:t>
            </a:r>
            <a:r>
              <a:rPr lang="en-US" sz="1100" i="1" dirty="0" err="1">
                <a:solidFill>
                  <a:srgbClr val="0000FF"/>
                </a:solidFill>
              </a:rPr>
              <a:t>req</a:t>
            </a:r>
            <a:r>
              <a:rPr lang="en-US" sz="1100" i="1" dirty="0">
                <a:solidFill>
                  <a:srgbClr val="0000FF"/>
                </a:solidFill>
              </a:rPr>
              <a:t>, res) {</a:t>
            </a:r>
          </a:p>
          <a:p>
            <a:pPr marL="857250" lvl="2" indent="0">
              <a:buNone/>
            </a:pPr>
            <a:r>
              <a:rPr lang="en-US" sz="1100" i="1" dirty="0">
                <a:solidFill>
                  <a:srgbClr val="0000FF"/>
                </a:solidFill>
              </a:rPr>
              <a:t>    </a:t>
            </a:r>
            <a:r>
              <a:rPr lang="en-US" sz="1100" i="1" dirty="0" err="1">
                <a:solidFill>
                  <a:srgbClr val="0000FF"/>
                </a:solidFill>
              </a:rPr>
              <a:t>console.log</a:t>
            </a:r>
            <a:r>
              <a:rPr lang="en-US" sz="1100" i="1" dirty="0">
                <a:solidFill>
                  <a:srgbClr val="0000FF"/>
                </a:solidFill>
              </a:rPr>
              <a:t>("INCOMING REQUEST: " + </a:t>
            </a:r>
            <a:r>
              <a:rPr lang="en-US" sz="1100" i="1" dirty="0" err="1">
                <a:solidFill>
                  <a:srgbClr val="0000FF"/>
                </a:solidFill>
              </a:rPr>
              <a:t>req.method</a:t>
            </a:r>
            <a:r>
              <a:rPr lang="en-US" sz="1100" i="1" dirty="0">
                <a:solidFill>
                  <a:srgbClr val="0000FF"/>
                </a:solidFill>
              </a:rPr>
              <a:t> + " " + </a:t>
            </a:r>
            <a:r>
              <a:rPr lang="en-US" sz="1100" i="1" dirty="0" err="1">
                <a:solidFill>
                  <a:srgbClr val="0000FF"/>
                </a:solidFill>
              </a:rPr>
              <a:t>req.url</a:t>
            </a:r>
            <a:r>
              <a:rPr lang="en-US" sz="1100" i="1" dirty="0">
                <a:solidFill>
                  <a:srgbClr val="0000FF"/>
                </a:solidFill>
              </a:rPr>
              <a:t>);</a:t>
            </a:r>
          </a:p>
          <a:p>
            <a:pPr marL="857250" lvl="2" indent="0">
              <a:buNone/>
            </a:pPr>
            <a:r>
              <a:rPr lang="en-US" sz="1100" i="1" dirty="0">
                <a:solidFill>
                  <a:srgbClr val="0000FF"/>
                </a:solidFill>
              </a:rPr>
              <a:t>    if (</a:t>
            </a:r>
            <a:r>
              <a:rPr lang="en-US" sz="1100" i="1" dirty="0" err="1">
                <a:solidFill>
                  <a:srgbClr val="0000FF"/>
                </a:solidFill>
              </a:rPr>
              <a:t>req.url</a:t>
            </a:r>
            <a:r>
              <a:rPr lang="en-US" sz="1100" i="1" dirty="0">
                <a:solidFill>
                  <a:srgbClr val="0000FF"/>
                </a:solidFill>
              </a:rPr>
              <a:t> == '/</a:t>
            </a:r>
            <a:r>
              <a:rPr lang="en-US" sz="1100" i="1" dirty="0" err="1">
                <a:solidFill>
                  <a:srgbClr val="0000FF"/>
                </a:solidFill>
              </a:rPr>
              <a:t>albums.json</a:t>
            </a:r>
            <a:r>
              <a:rPr lang="en-US" sz="1100" i="1" dirty="0">
                <a:solidFill>
                  <a:srgbClr val="0000FF"/>
                </a:solidFill>
              </a:rPr>
              <a:t>') {</a:t>
            </a:r>
          </a:p>
          <a:p>
            <a:pPr marL="857250" lvl="2" indent="0">
              <a:buNone/>
            </a:pPr>
            <a:r>
              <a:rPr lang="en-US" sz="1100" i="1" dirty="0">
                <a:solidFill>
                  <a:srgbClr val="0000FF"/>
                </a:solidFill>
              </a:rPr>
              <a:t>        </a:t>
            </a:r>
            <a:r>
              <a:rPr lang="en-US" sz="1100" i="1" dirty="0" err="1" smtClean="0">
                <a:solidFill>
                  <a:srgbClr val="0000FF"/>
                </a:solidFill>
              </a:rPr>
              <a:t>handle_list_flights</a:t>
            </a:r>
            <a:r>
              <a:rPr lang="en-US" sz="1100" i="1" dirty="0" smtClean="0">
                <a:solidFill>
                  <a:srgbClr val="0000FF"/>
                </a:solidFill>
              </a:rPr>
              <a:t>(</a:t>
            </a:r>
            <a:r>
              <a:rPr lang="en-US" sz="1100" i="1" dirty="0" err="1">
                <a:solidFill>
                  <a:srgbClr val="0000FF"/>
                </a:solidFill>
              </a:rPr>
              <a:t>req</a:t>
            </a:r>
            <a:r>
              <a:rPr lang="en-US" sz="1100" i="1" dirty="0">
                <a:solidFill>
                  <a:srgbClr val="0000FF"/>
                </a:solidFill>
              </a:rPr>
              <a:t>, res);</a:t>
            </a:r>
          </a:p>
          <a:p>
            <a:pPr marL="857250" lvl="2" indent="0">
              <a:buNone/>
            </a:pPr>
            <a:r>
              <a:rPr lang="en-US" sz="1100" i="1" dirty="0">
                <a:solidFill>
                  <a:srgbClr val="0000FF"/>
                </a:solidFill>
              </a:rPr>
              <a:t>    } else if (</a:t>
            </a:r>
            <a:r>
              <a:rPr lang="en-US" sz="1100" i="1" dirty="0" err="1">
                <a:solidFill>
                  <a:srgbClr val="0000FF"/>
                </a:solidFill>
              </a:rPr>
              <a:t>req.url.substr</a:t>
            </a:r>
            <a:r>
              <a:rPr lang="en-US" sz="1100" i="1" dirty="0">
                <a:solidFill>
                  <a:srgbClr val="0000FF"/>
                </a:solidFill>
              </a:rPr>
              <a:t>(0, 7) == '/albums'</a:t>
            </a:r>
          </a:p>
          <a:p>
            <a:pPr marL="857250" lvl="2" indent="0">
              <a:buNone/>
            </a:pPr>
            <a:r>
              <a:rPr lang="en-US" sz="1100" i="1" dirty="0">
                <a:solidFill>
                  <a:srgbClr val="0000FF"/>
                </a:solidFill>
              </a:rPr>
              <a:t>               &amp;&amp; </a:t>
            </a:r>
            <a:r>
              <a:rPr lang="en-US" sz="1100" i="1" dirty="0" err="1">
                <a:solidFill>
                  <a:srgbClr val="0000FF"/>
                </a:solidFill>
              </a:rPr>
              <a:t>req.url.substr</a:t>
            </a:r>
            <a:r>
              <a:rPr lang="en-US" sz="1100" i="1" dirty="0">
                <a:solidFill>
                  <a:srgbClr val="0000FF"/>
                </a:solidFill>
              </a:rPr>
              <a:t>(</a:t>
            </a:r>
            <a:r>
              <a:rPr lang="en-US" sz="1100" i="1" dirty="0" err="1">
                <a:solidFill>
                  <a:srgbClr val="0000FF"/>
                </a:solidFill>
              </a:rPr>
              <a:t>req.url.length</a:t>
            </a:r>
            <a:r>
              <a:rPr lang="en-US" sz="1100" i="1" dirty="0">
                <a:solidFill>
                  <a:srgbClr val="0000FF"/>
                </a:solidFill>
              </a:rPr>
              <a:t> - 5) == '.</a:t>
            </a:r>
            <a:r>
              <a:rPr lang="en-US" sz="1100" i="1" dirty="0" err="1">
                <a:solidFill>
                  <a:srgbClr val="0000FF"/>
                </a:solidFill>
              </a:rPr>
              <a:t>json</a:t>
            </a:r>
            <a:r>
              <a:rPr lang="en-US" sz="1100" i="1" dirty="0">
                <a:solidFill>
                  <a:srgbClr val="0000FF"/>
                </a:solidFill>
              </a:rPr>
              <a:t>') {</a:t>
            </a:r>
          </a:p>
          <a:p>
            <a:pPr marL="857250" lvl="2" indent="0">
              <a:buNone/>
            </a:pPr>
            <a:r>
              <a:rPr lang="en-US" sz="1100" i="1" dirty="0">
                <a:solidFill>
                  <a:srgbClr val="0000FF"/>
                </a:solidFill>
              </a:rPr>
              <a:t>        </a:t>
            </a:r>
            <a:r>
              <a:rPr lang="en-US" sz="1100" i="1" dirty="0" err="1" smtClean="0">
                <a:solidFill>
                  <a:srgbClr val="0000FF"/>
                </a:solidFill>
              </a:rPr>
              <a:t>handle_get_flight</a:t>
            </a:r>
            <a:r>
              <a:rPr lang="en-US" sz="1100" i="1" dirty="0" smtClean="0">
                <a:solidFill>
                  <a:srgbClr val="0000FF"/>
                </a:solidFill>
              </a:rPr>
              <a:t>(</a:t>
            </a:r>
            <a:r>
              <a:rPr lang="en-US" sz="1100" i="1" dirty="0" err="1">
                <a:solidFill>
                  <a:srgbClr val="0000FF"/>
                </a:solidFill>
              </a:rPr>
              <a:t>req</a:t>
            </a:r>
            <a:r>
              <a:rPr lang="en-US" sz="1100" i="1" dirty="0">
                <a:solidFill>
                  <a:srgbClr val="0000FF"/>
                </a:solidFill>
              </a:rPr>
              <a:t>, res);</a:t>
            </a:r>
          </a:p>
          <a:p>
            <a:pPr marL="857250" lvl="2" indent="0">
              <a:buNone/>
            </a:pPr>
            <a:r>
              <a:rPr lang="en-US" sz="1100" i="1" dirty="0">
                <a:solidFill>
                  <a:srgbClr val="0000FF"/>
                </a:solidFill>
              </a:rPr>
              <a:t>    } else {</a:t>
            </a:r>
          </a:p>
          <a:p>
            <a:pPr marL="857250" lvl="2" indent="0">
              <a:buNone/>
            </a:pPr>
            <a:r>
              <a:rPr lang="en-US" sz="1100" i="1" dirty="0">
                <a:solidFill>
                  <a:srgbClr val="0000FF"/>
                </a:solidFill>
              </a:rPr>
              <a:t>        </a:t>
            </a:r>
            <a:r>
              <a:rPr lang="en-US" sz="1100" i="1" dirty="0" err="1">
                <a:solidFill>
                  <a:srgbClr val="0000FF"/>
                </a:solidFill>
              </a:rPr>
              <a:t>send_failure</a:t>
            </a:r>
            <a:r>
              <a:rPr lang="en-US" sz="1100" i="1" dirty="0">
                <a:solidFill>
                  <a:srgbClr val="0000FF"/>
                </a:solidFill>
              </a:rPr>
              <a:t>(res, 404, </a:t>
            </a:r>
            <a:r>
              <a:rPr lang="en-US" sz="1100" i="1" dirty="0" err="1">
                <a:solidFill>
                  <a:srgbClr val="0000FF"/>
                </a:solidFill>
              </a:rPr>
              <a:t>invalid_resource</a:t>
            </a:r>
            <a:r>
              <a:rPr lang="en-US" sz="1100" i="1" dirty="0">
                <a:solidFill>
                  <a:srgbClr val="0000FF"/>
                </a:solidFill>
              </a:rPr>
              <a:t>());</a:t>
            </a:r>
          </a:p>
          <a:p>
            <a:pPr marL="857250" lvl="2" indent="0">
              <a:buNone/>
            </a:pPr>
            <a:r>
              <a:rPr lang="en-US" sz="1100" i="1" dirty="0">
                <a:solidFill>
                  <a:srgbClr val="0000FF"/>
                </a:solidFill>
              </a:rPr>
              <a:t>    }</a:t>
            </a:r>
          </a:p>
          <a:p>
            <a:pPr marL="857250" lvl="2" indent="0">
              <a:buNone/>
            </a:pPr>
            <a:r>
              <a:rPr lang="en-US" sz="1100" i="1" dirty="0">
                <a:solidFill>
                  <a:srgbClr val="0000FF"/>
                </a:solidFill>
              </a:rPr>
              <a:t>}</a:t>
            </a:r>
          </a:p>
        </p:txBody>
      </p:sp>
      <p:sp>
        <p:nvSpPr>
          <p:cNvPr id="4" name="Footer Placeholder 3"/>
          <p:cNvSpPr>
            <a:spLocks noGrp="1"/>
          </p:cNvSpPr>
          <p:nvPr>
            <p:ph type="ftr" sz="quarter" idx="11"/>
          </p:nvPr>
        </p:nvSpPr>
        <p:spPr/>
        <p:txBody>
          <a:bodyPr/>
          <a:lstStyle/>
          <a:p>
            <a:r>
              <a:rPr lang="en-US" smtClean="0"/>
              <a:t>Mean Stack Tutorial One</a:t>
            </a:r>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11</a:t>
            </a:fld>
            <a:endParaRPr lang="en-US" dirty="0"/>
          </a:p>
        </p:txBody>
      </p:sp>
    </p:spTree>
    <p:extLst>
      <p:ext uri="{BB962C8B-B14F-4D97-AF65-F5344CB8AC3E}">
        <p14:creationId xmlns:p14="http://schemas.microsoft.com/office/powerpoint/2010/main" val="2881508169"/>
      </p:ext>
    </p:extLst>
  </p:cSld>
  <p:clrMapOvr>
    <a:masterClrMapping/>
  </p:clrMapOvr>
  <p:transition xmlns:p14="http://schemas.microsoft.com/office/powerpoint/2010/main" spd="slow">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873368"/>
          </a:xfrm>
        </p:spPr>
        <p:txBody>
          <a:bodyPr/>
          <a:lstStyle/>
          <a:p>
            <a:r>
              <a:rPr lang="en-US" dirty="0" smtClean="0"/>
              <a:t>Getting the Request </a:t>
            </a:r>
            <a:r>
              <a:rPr lang="en-US" dirty="0" err="1" smtClean="0"/>
              <a:t>Params</a:t>
            </a:r>
            <a:r>
              <a:rPr lang="en-US" dirty="0" smtClean="0"/>
              <a:t>.</a:t>
            </a:r>
            <a:endParaRPr lang="en-US" dirty="0"/>
          </a:p>
        </p:txBody>
      </p:sp>
      <p:sp>
        <p:nvSpPr>
          <p:cNvPr id="3" name="Content Placeholder 2"/>
          <p:cNvSpPr>
            <a:spLocks noGrp="1"/>
          </p:cNvSpPr>
          <p:nvPr>
            <p:ph idx="1"/>
          </p:nvPr>
        </p:nvSpPr>
        <p:spPr>
          <a:xfrm>
            <a:off x="762000" y="1219201"/>
            <a:ext cx="8077200" cy="4674576"/>
          </a:xfrm>
        </p:spPr>
        <p:txBody>
          <a:bodyPr>
            <a:normAutofit/>
          </a:bodyPr>
          <a:lstStyle/>
          <a:p>
            <a:r>
              <a:rPr lang="en-US" sz="1600" dirty="0" smtClean="0"/>
              <a:t>What are request </a:t>
            </a:r>
            <a:r>
              <a:rPr lang="en-US" sz="1600" dirty="0" err="1" smtClean="0"/>
              <a:t>params</a:t>
            </a:r>
            <a:r>
              <a:rPr lang="en-US" sz="1600" dirty="0" smtClean="0"/>
              <a:t>:</a:t>
            </a:r>
          </a:p>
          <a:p>
            <a:pPr lvl="1"/>
            <a:r>
              <a:rPr lang="en-US" sz="1600" dirty="0">
                <a:hlinkClick r:id="rId2"/>
              </a:rPr>
              <a:t>http://localhost</a:t>
            </a:r>
            <a:r>
              <a:rPr lang="en-US" sz="1600" dirty="0" smtClean="0">
                <a:hlinkClick r:id="rId2"/>
              </a:rPr>
              <a:t>:3000/flights/SouthWest.json</a:t>
            </a:r>
            <a:r>
              <a:rPr lang="en-US" sz="1600" dirty="0">
                <a:hlinkClick r:id="rId2"/>
              </a:rPr>
              <a:t>?</a:t>
            </a:r>
            <a:r>
              <a:rPr lang="en-US" sz="1600" b="1" dirty="0">
                <a:hlinkClick r:id="rId2"/>
              </a:rPr>
              <a:t>page=1&amp;page_size=</a:t>
            </a:r>
            <a:r>
              <a:rPr lang="en-US" sz="1600" b="1" dirty="0" smtClean="0">
                <a:hlinkClick r:id="rId2"/>
              </a:rPr>
              <a:t>20</a:t>
            </a:r>
            <a:r>
              <a:rPr lang="en-US" sz="1600" dirty="0" smtClean="0"/>
              <a:t>’</a:t>
            </a:r>
          </a:p>
          <a:p>
            <a:pPr lvl="1"/>
            <a:r>
              <a:rPr lang="en-US" sz="1600" dirty="0" smtClean="0"/>
              <a:t>If you code : </a:t>
            </a:r>
            <a:r>
              <a:rPr lang="en-US" sz="1600" dirty="0" err="1" smtClean="0"/>
              <a:t>req.url</a:t>
            </a:r>
            <a:r>
              <a:rPr lang="en-US" sz="1600" dirty="0" smtClean="0"/>
              <a:t> we get : </a:t>
            </a:r>
            <a:r>
              <a:rPr lang="en-US" sz="1600" dirty="0">
                <a:hlinkClick r:id="rId2"/>
              </a:rPr>
              <a:t>flights/SouthWest.json?</a:t>
            </a:r>
            <a:r>
              <a:rPr lang="en-US" sz="1600" b="1" dirty="0">
                <a:hlinkClick r:id="rId2"/>
              </a:rPr>
              <a:t>page=1&amp;page_size=20</a:t>
            </a:r>
            <a:r>
              <a:rPr lang="en-US" sz="1600" dirty="0"/>
              <a:t>’</a:t>
            </a:r>
          </a:p>
          <a:p>
            <a:pPr lvl="1"/>
            <a:r>
              <a:rPr lang="en-US" sz="1600" dirty="0"/>
              <a:t>The code </a:t>
            </a:r>
            <a:r>
              <a:rPr lang="en-US" sz="1600" dirty="0" smtClean="0"/>
              <a:t>that we have come up with , is always looking for a .</a:t>
            </a:r>
            <a:r>
              <a:rPr lang="en-US" sz="1600" dirty="0" err="1" smtClean="0"/>
              <a:t>json</a:t>
            </a:r>
            <a:r>
              <a:rPr lang="en-US" sz="1600" dirty="0" smtClean="0"/>
              <a:t> at the end of the string so it might not as well work.</a:t>
            </a:r>
          </a:p>
          <a:p>
            <a:pPr lvl="1"/>
            <a:r>
              <a:rPr lang="en-US" sz="1600" dirty="0" smtClean="0"/>
              <a:t>To </a:t>
            </a:r>
            <a:r>
              <a:rPr lang="en-US" sz="1600" dirty="0"/>
              <a:t>fix the code to handle paging, you have to do three things:</a:t>
            </a:r>
          </a:p>
          <a:p>
            <a:pPr lvl="2"/>
            <a:r>
              <a:rPr lang="en-US" sz="1400" dirty="0"/>
              <a:t>1</a:t>
            </a:r>
            <a:r>
              <a:rPr lang="en-US" sz="1400" dirty="0" smtClean="0"/>
              <a:t>. Change the </a:t>
            </a:r>
            <a:r>
              <a:rPr lang="en-US" sz="1400" i="1" dirty="0" smtClean="0">
                <a:solidFill>
                  <a:srgbClr val="0000FF"/>
                </a:solidFill>
              </a:rPr>
              <a:t>handler</a:t>
            </a:r>
            <a:r>
              <a:rPr lang="en-US" sz="1400" dirty="0" smtClean="0">
                <a:solidFill>
                  <a:srgbClr val="0000FF"/>
                </a:solidFill>
              </a:rPr>
              <a:t> </a:t>
            </a:r>
            <a:r>
              <a:rPr lang="en-US" sz="1400" dirty="0" smtClean="0"/>
              <a:t>function </a:t>
            </a:r>
            <a:r>
              <a:rPr lang="en-US" sz="1400" dirty="0"/>
              <a:t>to parse the URL properly.</a:t>
            </a:r>
          </a:p>
          <a:p>
            <a:pPr lvl="2"/>
            <a:r>
              <a:rPr lang="en-US" sz="1400" dirty="0"/>
              <a:t>2. Parse the query string and get the values for </a:t>
            </a:r>
            <a:r>
              <a:rPr lang="en-US" sz="1400" i="1" dirty="0">
                <a:solidFill>
                  <a:srgbClr val="0000FF"/>
                </a:solidFill>
              </a:rPr>
              <a:t>page</a:t>
            </a:r>
            <a:r>
              <a:rPr lang="en-US" sz="1400" dirty="0"/>
              <a:t> and </a:t>
            </a:r>
            <a:r>
              <a:rPr lang="en-US" sz="1400" i="1" dirty="0" err="1">
                <a:solidFill>
                  <a:srgbClr val="0000FF"/>
                </a:solidFill>
              </a:rPr>
              <a:t>page_size</a:t>
            </a:r>
            <a:r>
              <a:rPr lang="en-US" sz="1400" dirty="0"/>
              <a:t>.</a:t>
            </a:r>
          </a:p>
          <a:p>
            <a:pPr lvl="2"/>
            <a:r>
              <a:rPr lang="en-US" sz="1400" dirty="0"/>
              <a:t>3. Modify the </a:t>
            </a:r>
            <a:r>
              <a:rPr lang="en-US" sz="1400" i="1" dirty="0" err="1">
                <a:solidFill>
                  <a:srgbClr val="0000FF"/>
                </a:solidFill>
              </a:rPr>
              <a:t>loadflightCarrierList</a:t>
            </a:r>
            <a:r>
              <a:rPr lang="en-US" sz="1400" dirty="0" smtClean="0"/>
              <a:t> function </a:t>
            </a:r>
            <a:r>
              <a:rPr lang="en-US" sz="1400" dirty="0"/>
              <a:t>to support these </a:t>
            </a:r>
            <a:r>
              <a:rPr lang="en-US" sz="1400" i="1" dirty="0">
                <a:solidFill>
                  <a:srgbClr val="0000FF"/>
                </a:solidFill>
              </a:rPr>
              <a:t>parameters</a:t>
            </a:r>
            <a:r>
              <a:rPr lang="en-US" sz="1400" dirty="0"/>
              <a:t>.</a:t>
            </a:r>
          </a:p>
          <a:p>
            <a:pPr marL="914400" lvl="2" indent="0">
              <a:buNone/>
            </a:pPr>
            <a:endParaRPr lang="en-US" sz="1400" i="1" dirty="0">
              <a:solidFill>
                <a:srgbClr val="0000FF"/>
              </a:solidFill>
            </a:endParaRPr>
          </a:p>
          <a:p>
            <a:pPr marL="914400" lvl="2" indent="0">
              <a:buNone/>
            </a:pPr>
            <a:r>
              <a:rPr lang="en-US" sz="1400" i="1" dirty="0" smtClean="0">
                <a:solidFill>
                  <a:srgbClr val="0000FF"/>
                </a:solidFill>
              </a:rPr>
              <a:t>To fix the code we need to :</a:t>
            </a:r>
          </a:p>
          <a:p>
            <a:pPr marL="1257300" lvl="2" indent="-342900">
              <a:buFont typeface="+mj-lt"/>
              <a:buAutoNum type="arabicPeriod"/>
            </a:pPr>
            <a:r>
              <a:rPr lang="en-US" sz="1400" i="1" dirty="0" smtClean="0">
                <a:solidFill>
                  <a:srgbClr val="0000FF"/>
                </a:solidFill>
              </a:rPr>
              <a:t>include the URL module which is a core module.</a:t>
            </a:r>
          </a:p>
          <a:p>
            <a:pPr marL="1257300" lvl="2" indent="-342900">
              <a:buFont typeface="+mj-lt"/>
              <a:buAutoNum type="arabicPeriod"/>
            </a:pPr>
            <a:r>
              <a:rPr lang="en-US" sz="1400" i="1" dirty="0" smtClean="0">
                <a:solidFill>
                  <a:srgbClr val="0000FF"/>
                </a:solidFill>
              </a:rPr>
              <a:t>Use the </a:t>
            </a:r>
            <a:r>
              <a:rPr lang="en-US" sz="1400" i="1" dirty="0" err="1" smtClean="0">
                <a:solidFill>
                  <a:srgbClr val="0000FF"/>
                </a:solidFill>
              </a:rPr>
              <a:t>url.parse</a:t>
            </a:r>
            <a:r>
              <a:rPr lang="en-US" sz="1400" i="1" dirty="0" smtClean="0">
                <a:solidFill>
                  <a:srgbClr val="0000FF"/>
                </a:solidFill>
              </a:rPr>
              <a:t> function to obtain the core URL and the query </a:t>
            </a:r>
            <a:r>
              <a:rPr lang="en-US" sz="1400" i="1" dirty="0" err="1" smtClean="0">
                <a:solidFill>
                  <a:srgbClr val="0000FF"/>
                </a:solidFill>
              </a:rPr>
              <a:t>params</a:t>
            </a:r>
            <a:r>
              <a:rPr lang="en-US" sz="1400" i="1" dirty="0" smtClean="0">
                <a:solidFill>
                  <a:srgbClr val="0000FF"/>
                </a:solidFill>
              </a:rPr>
              <a:t>.</a:t>
            </a:r>
          </a:p>
          <a:p>
            <a:pPr marL="1257300" lvl="2" indent="-342900">
              <a:buFont typeface="+mj-lt"/>
              <a:buAutoNum type="arabicPeriod"/>
            </a:pPr>
            <a:r>
              <a:rPr lang="en-US" sz="1400" i="1" dirty="0" smtClean="0">
                <a:solidFill>
                  <a:srgbClr val="0000FF"/>
                </a:solidFill>
              </a:rPr>
              <a:t>If we set the third parameter is true, the </a:t>
            </a:r>
            <a:r>
              <a:rPr lang="en-US" sz="1400" i="1" dirty="0" err="1" smtClean="0">
                <a:solidFill>
                  <a:srgbClr val="0000FF"/>
                </a:solidFill>
              </a:rPr>
              <a:t>URL.parse</a:t>
            </a:r>
            <a:r>
              <a:rPr lang="en-US" sz="1400" i="1" dirty="0" smtClean="0">
                <a:solidFill>
                  <a:srgbClr val="0000FF"/>
                </a:solidFill>
              </a:rPr>
              <a:t> method would give us back an object after the parsing the get </a:t>
            </a:r>
            <a:r>
              <a:rPr lang="en-US" sz="1400" i="1" dirty="0" err="1" smtClean="0">
                <a:solidFill>
                  <a:srgbClr val="0000FF"/>
                </a:solidFill>
              </a:rPr>
              <a:t>params</a:t>
            </a:r>
            <a:r>
              <a:rPr lang="en-US" sz="1400" i="1" dirty="0">
                <a:solidFill>
                  <a:srgbClr val="0000FF"/>
                </a:solidFill>
              </a:rPr>
              <a:t>.</a:t>
            </a:r>
          </a:p>
          <a:p>
            <a:pPr lvl="2"/>
            <a:endParaRPr lang="en-US" sz="1400" i="1" dirty="0">
              <a:solidFill>
                <a:srgbClr val="0000FF"/>
              </a:solidFill>
            </a:endParaRPr>
          </a:p>
          <a:p>
            <a:pPr marL="457200" lvl="1" indent="0">
              <a:buNone/>
            </a:pPr>
            <a:endParaRPr lang="en-US" sz="1600" dirty="0"/>
          </a:p>
        </p:txBody>
      </p:sp>
      <p:sp>
        <p:nvSpPr>
          <p:cNvPr id="4" name="Footer Placeholder 3"/>
          <p:cNvSpPr>
            <a:spLocks noGrp="1"/>
          </p:cNvSpPr>
          <p:nvPr>
            <p:ph type="ftr" sz="quarter" idx="11"/>
          </p:nvPr>
        </p:nvSpPr>
        <p:spPr/>
        <p:txBody>
          <a:bodyPr/>
          <a:lstStyle/>
          <a:p>
            <a:r>
              <a:rPr lang="en-US" smtClean="0"/>
              <a:t>Mean Stack Tutorial One</a:t>
            </a:r>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12</a:t>
            </a:fld>
            <a:endParaRPr lang="en-US" dirty="0"/>
          </a:p>
        </p:txBody>
      </p:sp>
    </p:spTree>
    <p:extLst>
      <p:ext uri="{BB962C8B-B14F-4D97-AF65-F5344CB8AC3E}">
        <p14:creationId xmlns:p14="http://schemas.microsoft.com/office/powerpoint/2010/main" val="210875470"/>
      </p:ext>
    </p:extLst>
  </p:cSld>
  <p:clrMapOvr>
    <a:masterClrMapping/>
  </p:clrMapOvr>
  <p:transition xmlns:p14="http://schemas.microsoft.com/office/powerpoint/2010/main" spd="slow">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457201"/>
            <a:ext cx="8077200" cy="5436576"/>
          </a:xfrm>
        </p:spPr>
        <p:txBody>
          <a:bodyPr>
            <a:normAutofit/>
          </a:bodyPr>
          <a:lstStyle/>
          <a:p>
            <a:r>
              <a:rPr lang="en-US" sz="1600" dirty="0" smtClean="0"/>
              <a:t>Now modify the handler function like the following :</a:t>
            </a:r>
          </a:p>
          <a:p>
            <a:pPr marL="400050" lvl="1" indent="0">
              <a:buNone/>
            </a:pPr>
            <a:r>
              <a:rPr lang="en-US" sz="1200" b="1" i="1" dirty="0" err="1">
                <a:solidFill>
                  <a:srgbClr val="0000FF"/>
                </a:solidFill>
              </a:rPr>
              <a:t>var</a:t>
            </a:r>
            <a:r>
              <a:rPr lang="en-US" sz="1200" b="1" i="1" dirty="0">
                <a:solidFill>
                  <a:srgbClr val="0000FF"/>
                </a:solidFill>
              </a:rPr>
              <a:t> </a:t>
            </a:r>
            <a:r>
              <a:rPr lang="en-US" sz="1200" i="1" dirty="0">
                <a:solidFill>
                  <a:srgbClr val="0000FF"/>
                </a:solidFill>
              </a:rPr>
              <a:t>handler = </a:t>
            </a:r>
            <a:r>
              <a:rPr lang="en-US" sz="1200" b="1" i="1" dirty="0">
                <a:solidFill>
                  <a:srgbClr val="0000FF"/>
                </a:solidFill>
              </a:rPr>
              <a:t>function </a:t>
            </a:r>
            <a:r>
              <a:rPr lang="en-US" sz="1200" i="1" dirty="0">
                <a:solidFill>
                  <a:srgbClr val="0000FF"/>
                </a:solidFill>
              </a:rPr>
              <a:t>(</a:t>
            </a:r>
            <a:r>
              <a:rPr lang="en-US" sz="1200" i="1" dirty="0" err="1">
                <a:solidFill>
                  <a:srgbClr val="0000FF"/>
                </a:solidFill>
              </a:rPr>
              <a:t>req</a:t>
            </a:r>
            <a:r>
              <a:rPr lang="en-US" sz="1200" i="1" dirty="0">
                <a:solidFill>
                  <a:srgbClr val="0000FF"/>
                </a:solidFill>
              </a:rPr>
              <a:t>, res) {</a:t>
            </a:r>
            <a:br>
              <a:rPr lang="en-US" sz="1200" i="1" dirty="0">
                <a:solidFill>
                  <a:srgbClr val="0000FF"/>
                </a:solidFill>
              </a:rPr>
            </a:br>
            <a:r>
              <a:rPr lang="en-US" sz="1200" i="1" dirty="0">
                <a:solidFill>
                  <a:srgbClr val="0000FF"/>
                </a:solidFill>
              </a:rPr>
              <a:t>    </a:t>
            </a:r>
            <a:r>
              <a:rPr lang="en-US" sz="1200" i="1" dirty="0" err="1">
                <a:solidFill>
                  <a:srgbClr val="0000FF"/>
                </a:solidFill>
              </a:rPr>
              <a:t>console.log</a:t>
            </a:r>
            <a:r>
              <a:rPr lang="en-US" sz="1200" i="1" dirty="0">
                <a:solidFill>
                  <a:srgbClr val="0000FF"/>
                </a:solidFill>
              </a:rPr>
              <a:t>(</a:t>
            </a:r>
            <a:r>
              <a:rPr lang="en-US" sz="1200" i="1" dirty="0" err="1">
                <a:solidFill>
                  <a:srgbClr val="0000FF"/>
                </a:solidFill>
              </a:rPr>
              <a:t>req.headers</a:t>
            </a:r>
            <a:r>
              <a:rPr lang="en-US" sz="1200" i="1" dirty="0">
                <a:solidFill>
                  <a:srgbClr val="0000FF"/>
                </a:solidFill>
              </a:rPr>
              <a:t>);</a:t>
            </a:r>
            <a:br>
              <a:rPr lang="en-US" sz="1200" i="1" dirty="0">
                <a:solidFill>
                  <a:srgbClr val="0000FF"/>
                </a:solidFill>
              </a:rPr>
            </a:br>
            <a:r>
              <a:rPr lang="en-US" sz="1200" i="1" dirty="0">
                <a:solidFill>
                  <a:srgbClr val="0000FF"/>
                </a:solidFill>
              </a:rPr>
              <a:t>    </a:t>
            </a:r>
            <a:r>
              <a:rPr lang="en-US" sz="1200" i="1" dirty="0" err="1">
                <a:solidFill>
                  <a:srgbClr val="0000FF"/>
                </a:solidFill>
              </a:rPr>
              <a:t>console.log</a:t>
            </a:r>
            <a:r>
              <a:rPr lang="en-US" sz="1200" i="1" dirty="0">
                <a:solidFill>
                  <a:srgbClr val="0000FF"/>
                </a:solidFill>
              </a:rPr>
              <a:t>("INCOMING REQUEST: " + </a:t>
            </a:r>
            <a:r>
              <a:rPr lang="en-US" sz="1200" i="1" dirty="0" err="1">
                <a:solidFill>
                  <a:srgbClr val="0000FF"/>
                </a:solidFill>
              </a:rPr>
              <a:t>req.method</a:t>
            </a:r>
            <a:r>
              <a:rPr lang="en-US" sz="1200" i="1" dirty="0">
                <a:solidFill>
                  <a:srgbClr val="0000FF"/>
                </a:solidFill>
              </a:rPr>
              <a:t> + " " + </a:t>
            </a:r>
            <a:r>
              <a:rPr lang="en-US" sz="1200" i="1" dirty="0" err="1">
                <a:solidFill>
                  <a:srgbClr val="0000FF"/>
                </a:solidFill>
              </a:rPr>
              <a:t>req.url</a:t>
            </a:r>
            <a:r>
              <a:rPr lang="en-US" sz="1200" i="1" dirty="0">
                <a:solidFill>
                  <a:srgbClr val="0000FF"/>
                </a:solidFill>
              </a:rPr>
              <a:t>);</a:t>
            </a:r>
            <a:br>
              <a:rPr lang="en-US" sz="1200" i="1" dirty="0">
                <a:solidFill>
                  <a:srgbClr val="0000FF"/>
                </a:solidFill>
              </a:rPr>
            </a:br>
            <a:endParaRPr lang="en-US" sz="1200" i="1" dirty="0" smtClean="0">
              <a:solidFill>
                <a:srgbClr val="0000FF"/>
              </a:solidFill>
            </a:endParaRPr>
          </a:p>
          <a:p>
            <a:pPr marL="400050" lvl="1" indent="0">
              <a:buNone/>
            </a:pPr>
            <a:r>
              <a:rPr lang="en-US" sz="1200" i="1" dirty="0" smtClean="0">
                <a:solidFill>
                  <a:srgbClr val="0000FF"/>
                </a:solidFill>
              </a:rPr>
              <a:t>    </a:t>
            </a:r>
            <a:r>
              <a:rPr lang="en-US" sz="1200" b="1" i="1" dirty="0" err="1" smtClean="0">
                <a:solidFill>
                  <a:srgbClr val="0000FF"/>
                </a:solidFill>
              </a:rPr>
              <a:t>var</a:t>
            </a:r>
            <a:r>
              <a:rPr lang="en-US" sz="1200" b="1" i="1" dirty="0" smtClean="0">
                <a:solidFill>
                  <a:srgbClr val="0000FF"/>
                </a:solidFill>
              </a:rPr>
              <a:t> </a:t>
            </a:r>
            <a:r>
              <a:rPr lang="en-US" sz="1200" i="1" dirty="0" err="1">
                <a:solidFill>
                  <a:srgbClr val="0000FF"/>
                </a:solidFill>
              </a:rPr>
              <a:t>parsed_url</a:t>
            </a:r>
            <a:r>
              <a:rPr lang="en-US" sz="1200" i="1" dirty="0">
                <a:solidFill>
                  <a:srgbClr val="0000FF"/>
                </a:solidFill>
              </a:rPr>
              <a:t> = </a:t>
            </a:r>
            <a:r>
              <a:rPr lang="en-US" sz="1200" i="1" dirty="0" err="1">
                <a:solidFill>
                  <a:srgbClr val="0000FF"/>
                </a:solidFill>
              </a:rPr>
              <a:t>url.parse</a:t>
            </a:r>
            <a:r>
              <a:rPr lang="en-US" sz="1200" i="1" dirty="0">
                <a:solidFill>
                  <a:srgbClr val="0000FF"/>
                </a:solidFill>
              </a:rPr>
              <a:t>(</a:t>
            </a:r>
            <a:r>
              <a:rPr lang="en-US" sz="1200" i="1" dirty="0" err="1">
                <a:solidFill>
                  <a:srgbClr val="0000FF"/>
                </a:solidFill>
              </a:rPr>
              <a:t>req.url</a:t>
            </a:r>
            <a:r>
              <a:rPr lang="en-US" sz="1200" i="1" dirty="0">
                <a:solidFill>
                  <a:srgbClr val="0000FF"/>
                </a:solidFill>
              </a:rPr>
              <a:t>, </a:t>
            </a:r>
            <a:r>
              <a:rPr lang="en-US" sz="1200" b="1" i="1" dirty="0">
                <a:solidFill>
                  <a:srgbClr val="0000FF"/>
                </a:solidFill>
              </a:rPr>
              <a:t>true</a:t>
            </a:r>
            <a:r>
              <a:rPr lang="en-US" sz="1200" i="1" dirty="0">
                <a:solidFill>
                  <a:srgbClr val="0000FF"/>
                </a:solidFill>
              </a:rPr>
              <a:t>);</a:t>
            </a:r>
            <a:br>
              <a:rPr lang="en-US" sz="1200" i="1" dirty="0">
                <a:solidFill>
                  <a:srgbClr val="0000FF"/>
                </a:solidFill>
              </a:rPr>
            </a:br>
            <a:r>
              <a:rPr lang="en-US" sz="1200" i="1" dirty="0">
                <a:solidFill>
                  <a:srgbClr val="0000FF"/>
                </a:solidFill>
              </a:rPr>
              <a:t>    </a:t>
            </a:r>
            <a:r>
              <a:rPr lang="en-US" sz="1200" b="1" i="1" dirty="0" err="1">
                <a:solidFill>
                  <a:srgbClr val="0000FF"/>
                </a:solidFill>
              </a:rPr>
              <a:t>var</a:t>
            </a:r>
            <a:r>
              <a:rPr lang="en-US" sz="1200" b="1" i="1" dirty="0">
                <a:solidFill>
                  <a:srgbClr val="0000FF"/>
                </a:solidFill>
              </a:rPr>
              <a:t> </a:t>
            </a:r>
            <a:r>
              <a:rPr lang="en-US" sz="1200" i="1" dirty="0" err="1">
                <a:solidFill>
                  <a:srgbClr val="0000FF"/>
                </a:solidFill>
              </a:rPr>
              <a:t>core_url</a:t>
            </a:r>
            <a:r>
              <a:rPr lang="en-US" sz="1200" i="1" dirty="0">
                <a:solidFill>
                  <a:srgbClr val="0000FF"/>
                </a:solidFill>
              </a:rPr>
              <a:t> = </a:t>
            </a:r>
            <a:r>
              <a:rPr lang="en-US" sz="1200" i="1" dirty="0" err="1">
                <a:solidFill>
                  <a:srgbClr val="0000FF"/>
                </a:solidFill>
              </a:rPr>
              <a:t>req.parsed_url.pathname</a:t>
            </a:r>
            <a:r>
              <a:rPr lang="en-US" sz="1200" i="1" dirty="0">
                <a:solidFill>
                  <a:srgbClr val="0000FF"/>
                </a:solidFill>
              </a:rPr>
              <a:t>;</a:t>
            </a:r>
            <a:br>
              <a:rPr lang="en-US" sz="1200" i="1" dirty="0">
                <a:solidFill>
                  <a:srgbClr val="0000FF"/>
                </a:solidFill>
              </a:rPr>
            </a:br>
            <a:r>
              <a:rPr lang="en-US" sz="1200" i="1" dirty="0">
                <a:solidFill>
                  <a:srgbClr val="0000FF"/>
                </a:solidFill>
              </a:rPr>
              <a:t/>
            </a:r>
            <a:br>
              <a:rPr lang="en-US" sz="1200" i="1" dirty="0">
                <a:solidFill>
                  <a:srgbClr val="0000FF"/>
                </a:solidFill>
              </a:rPr>
            </a:br>
            <a:r>
              <a:rPr lang="en-US" sz="1200" i="1" dirty="0">
                <a:solidFill>
                  <a:srgbClr val="0000FF"/>
                </a:solidFill>
              </a:rPr>
              <a:t/>
            </a:r>
            <a:br>
              <a:rPr lang="en-US" sz="1200" i="1" dirty="0">
                <a:solidFill>
                  <a:srgbClr val="0000FF"/>
                </a:solidFill>
              </a:rPr>
            </a:br>
            <a:r>
              <a:rPr lang="en-US" sz="1200" i="1" dirty="0">
                <a:solidFill>
                  <a:srgbClr val="0000FF"/>
                </a:solidFill>
              </a:rPr>
              <a:t>    </a:t>
            </a:r>
            <a:r>
              <a:rPr lang="en-US" sz="1200" b="1" i="1" dirty="0">
                <a:solidFill>
                  <a:srgbClr val="0000FF"/>
                </a:solidFill>
              </a:rPr>
              <a:t>if </a:t>
            </a:r>
            <a:r>
              <a:rPr lang="en-US" sz="1200" i="1" dirty="0">
                <a:solidFill>
                  <a:srgbClr val="0000FF"/>
                </a:solidFill>
              </a:rPr>
              <a:t>(</a:t>
            </a:r>
            <a:r>
              <a:rPr lang="en-US" sz="1200" i="1" dirty="0" err="1">
                <a:solidFill>
                  <a:srgbClr val="0000FF"/>
                </a:solidFill>
              </a:rPr>
              <a:t>core_url</a:t>
            </a:r>
            <a:r>
              <a:rPr lang="en-US" sz="1200" i="1" dirty="0">
                <a:solidFill>
                  <a:srgbClr val="0000FF"/>
                </a:solidFill>
              </a:rPr>
              <a:t> == '/</a:t>
            </a:r>
            <a:r>
              <a:rPr lang="en-US" sz="1200" i="1" dirty="0" err="1">
                <a:solidFill>
                  <a:srgbClr val="0000FF"/>
                </a:solidFill>
              </a:rPr>
              <a:t>carriers.json</a:t>
            </a:r>
            <a:r>
              <a:rPr lang="en-US" sz="1200" i="1" dirty="0">
                <a:solidFill>
                  <a:srgbClr val="0000FF"/>
                </a:solidFill>
              </a:rPr>
              <a:t>') {</a:t>
            </a:r>
            <a:br>
              <a:rPr lang="en-US" sz="1200" i="1" dirty="0">
                <a:solidFill>
                  <a:srgbClr val="0000FF"/>
                </a:solidFill>
              </a:rPr>
            </a:br>
            <a:r>
              <a:rPr lang="en-US" sz="1200" i="1" dirty="0">
                <a:solidFill>
                  <a:srgbClr val="0000FF"/>
                </a:solidFill>
              </a:rPr>
              <a:t>        </a:t>
            </a:r>
            <a:r>
              <a:rPr lang="en-US" sz="1200" i="1" dirty="0" err="1">
                <a:solidFill>
                  <a:srgbClr val="0000FF"/>
                </a:solidFill>
              </a:rPr>
              <a:t>flightCarrierListHandler</a:t>
            </a:r>
            <a:r>
              <a:rPr lang="en-US" sz="1200" i="1" dirty="0">
                <a:solidFill>
                  <a:srgbClr val="0000FF"/>
                </a:solidFill>
              </a:rPr>
              <a:t>(</a:t>
            </a:r>
            <a:r>
              <a:rPr lang="en-US" sz="1200" i="1" dirty="0" err="1">
                <a:solidFill>
                  <a:srgbClr val="0000FF"/>
                </a:solidFill>
              </a:rPr>
              <a:t>req</a:t>
            </a:r>
            <a:r>
              <a:rPr lang="en-US" sz="1200" i="1" dirty="0">
                <a:solidFill>
                  <a:srgbClr val="0000FF"/>
                </a:solidFill>
              </a:rPr>
              <a:t>, res);</a:t>
            </a:r>
            <a:br>
              <a:rPr lang="en-US" sz="1200" i="1" dirty="0">
                <a:solidFill>
                  <a:srgbClr val="0000FF"/>
                </a:solidFill>
              </a:rPr>
            </a:br>
            <a:r>
              <a:rPr lang="en-US" sz="1200" i="1" dirty="0">
                <a:solidFill>
                  <a:srgbClr val="0000FF"/>
                </a:solidFill>
              </a:rPr>
              <a:t>    }</a:t>
            </a:r>
            <a:br>
              <a:rPr lang="en-US" sz="1200" i="1" dirty="0">
                <a:solidFill>
                  <a:srgbClr val="0000FF"/>
                </a:solidFill>
              </a:rPr>
            </a:br>
            <a:r>
              <a:rPr lang="en-US" sz="1200" i="1" dirty="0">
                <a:solidFill>
                  <a:srgbClr val="0000FF"/>
                </a:solidFill>
              </a:rPr>
              <a:t/>
            </a:r>
            <a:br>
              <a:rPr lang="en-US" sz="1200" i="1" dirty="0">
                <a:solidFill>
                  <a:srgbClr val="0000FF"/>
                </a:solidFill>
              </a:rPr>
            </a:br>
            <a:r>
              <a:rPr lang="en-US" sz="1200" i="1" dirty="0">
                <a:solidFill>
                  <a:srgbClr val="0000FF"/>
                </a:solidFill>
              </a:rPr>
              <a:t>    </a:t>
            </a:r>
            <a:r>
              <a:rPr lang="en-US" sz="1200" b="1" i="1" dirty="0">
                <a:solidFill>
                  <a:srgbClr val="0000FF"/>
                </a:solidFill>
              </a:rPr>
              <a:t>else if </a:t>
            </a:r>
            <a:r>
              <a:rPr lang="en-US" sz="1200" i="1" dirty="0">
                <a:solidFill>
                  <a:srgbClr val="0000FF"/>
                </a:solidFill>
              </a:rPr>
              <a:t>(</a:t>
            </a:r>
            <a:r>
              <a:rPr lang="en-US" sz="1200" i="1" dirty="0" err="1">
                <a:solidFill>
                  <a:srgbClr val="0000FF"/>
                </a:solidFill>
              </a:rPr>
              <a:t>core_url.substr</a:t>
            </a:r>
            <a:r>
              <a:rPr lang="en-US" sz="1200" i="1" dirty="0">
                <a:solidFill>
                  <a:srgbClr val="0000FF"/>
                </a:solidFill>
              </a:rPr>
              <a:t>(0, 9) == '/carriers'</a:t>
            </a:r>
            <a:br>
              <a:rPr lang="en-US" sz="1200" i="1" dirty="0">
                <a:solidFill>
                  <a:srgbClr val="0000FF"/>
                </a:solidFill>
              </a:rPr>
            </a:br>
            <a:r>
              <a:rPr lang="en-US" sz="1200" i="1" dirty="0">
                <a:solidFill>
                  <a:srgbClr val="0000FF"/>
                </a:solidFill>
              </a:rPr>
              <a:t>        &amp;&amp; </a:t>
            </a:r>
            <a:r>
              <a:rPr lang="en-US" sz="1200" i="1" dirty="0" err="1">
                <a:solidFill>
                  <a:srgbClr val="0000FF"/>
                </a:solidFill>
              </a:rPr>
              <a:t>core_url.substr</a:t>
            </a:r>
            <a:r>
              <a:rPr lang="en-US" sz="1200" i="1" dirty="0">
                <a:solidFill>
                  <a:srgbClr val="0000FF"/>
                </a:solidFill>
              </a:rPr>
              <a:t>(</a:t>
            </a:r>
            <a:r>
              <a:rPr lang="en-US" sz="1200" i="1" dirty="0" err="1">
                <a:solidFill>
                  <a:srgbClr val="0000FF"/>
                </a:solidFill>
              </a:rPr>
              <a:t>req.url.length</a:t>
            </a:r>
            <a:r>
              <a:rPr lang="en-US" sz="1200" i="1" dirty="0">
                <a:solidFill>
                  <a:srgbClr val="0000FF"/>
                </a:solidFill>
              </a:rPr>
              <a:t> - 5) == '.</a:t>
            </a:r>
            <a:r>
              <a:rPr lang="en-US" sz="1200" i="1" dirty="0" err="1">
                <a:solidFill>
                  <a:srgbClr val="0000FF"/>
                </a:solidFill>
              </a:rPr>
              <a:t>json</a:t>
            </a:r>
            <a:r>
              <a:rPr lang="en-US" sz="1200" i="1" dirty="0">
                <a:solidFill>
                  <a:srgbClr val="0000FF"/>
                </a:solidFill>
              </a:rPr>
              <a:t>') {</a:t>
            </a:r>
            <a:br>
              <a:rPr lang="en-US" sz="1200" i="1" dirty="0">
                <a:solidFill>
                  <a:srgbClr val="0000FF"/>
                </a:solidFill>
              </a:rPr>
            </a:br>
            <a:r>
              <a:rPr lang="en-US" sz="1200" i="1" dirty="0">
                <a:solidFill>
                  <a:srgbClr val="0000FF"/>
                </a:solidFill>
              </a:rPr>
              <a:t>        </a:t>
            </a:r>
            <a:r>
              <a:rPr lang="en-US" sz="1200" i="1" dirty="0" err="1">
                <a:solidFill>
                  <a:srgbClr val="0000FF"/>
                </a:solidFill>
              </a:rPr>
              <a:t>flightListHandler</a:t>
            </a:r>
            <a:r>
              <a:rPr lang="en-US" sz="1200" i="1" dirty="0">
                <a:solidFill>
                  <a:srgbClr val="0000FF"/>
                </a:solidFill>
              </a:rPr>
              <a:t>(</a:t>
            </a:r>
            <a:r>
              <a:rPr lang="en-US" sz="1200" i="1" dirty="0" err="1">
                <a:solidFill>
                  <a:srgbClr val="0000FF"/>
                </a:solidFill>
              </a:rPr>
              <a:t>req</a:t>
            </a:r>
            <a:r>
              <a:rPr lang="en-US" sz="1200" i="1" dirty="0">
                <a:solidFill>
                  <a:srgbClr val="0000FF"/>
                </a:solidFill>
              </a:rPr>
              <a:t>, res);</a:t>
            </a:r>
            <a:br>
              <a:rPr lang="en-US" sz="1200" i="1" dirty="0">
                <a:solidFill>
                  <a:srgbClr val="0000FF"/>
                </a:solidFill>
              </a:rPr>
            </a:br>
            <a:r>
              <a:rPr lang="en-US" sz="1200" i="1" dirty="0">
                <a:solidFill>
                  <a:srgbClr val="0000FF"/>
                </a:solidFill>
              </a:rPr>
              <a:t>    }</a:t>
            </a:r>
            <a:br>
              <a:rPr lang="en-US" sz="1200" i="1" dirty="0">
                <a:solidFill>
                  <a:srgbClr val="0000FF"/>
                </a:solidFill>
              </a:rPr>
            </a:br>
            <a:r>
              <a:rPr lang="en-US" sz="1200" i="1" dirty="0">
                <a:solidFill>
                  <a:srgbClr val="0000FF"/>
                </a:solidFill>
              </a:rPr>
              <a:t/>
            </a:r>
            <a:br>
              <a:rPr lang="en-US" sz="1200" i="1" dirty="0">
                <a:solidFill>
                  <a:srgbClr val="0000FF"/>
                </a:solidFill>
              </a:rPr>
            </a:br>
            <a:r>
              <a:rPr lang="en-US" sz="1200" i="1" dirty="0">
                <a:solidFill>
                  <a:srgbClr val="0000FF"/>
                </a:solidFill>
              </a:rPr>
              <a:t>    </a:t>
            </a:r>
            <a:r>
              <a:rPr lang="en-US" sz="1200" b="1" i="1" dirty="0">
                <a:solidFill>
                  <a:srgbClr val="0000FF"/>
                </a:solidFill>
              </a:rPr>
              <a:t>else </a:t>
            </a:r>
            <a:r>
              <a:rPr lang="en-US" sz="1200" i="1" dirty="0">
                <a:solidFill>
                  <a:srgbClr val="0000FF"/>
                </a:solidFill>
              </a:rPr>
              <a:t>{</a:t>
            </a:r>
            <a:br>
              <a:rPr lang="en-US" sz="1200" i="1" dirty="0">
                <a:solidFill>
                  <a:srgbClr val="0000FF"/>
                </a:solidFill>
              </a:rPr>
            </a:br>
            <a:r>
              <a:rPr lang="en-US" sz="1200" i="1" dirty="0">
                <a:solidFill>
                  <a:srgbClr val="0000FF"/>
                </a:solidFill>
              </a:rPr>
              <a:t>        </a:t>
            </a:r>
            <a:r>
              <a:rPr lang="en-US" sz="1200" i="1" dirty="0" err="1">
                <a:solidFill>
                  <a:srgbClr val="0000FF"/>
                </a:solidFill>
              </a:rPr>
              <a:t>send_failure</a:t>
            </a:r>
            <a:r>
              <a:rPr lang="en-US" sz="1200" i="1" dirty="0">
                <a:solidFill>
                  <a:srgbClr val="0000FF"/>
                </a:solidFill>
              </a:rPr>
              <a:t>(res, 404, </a:t>
            </a:r>
            <a:r>
              <a:rPr lang="en-US" sz="1200" i="1" dirty="0" err="1">
                <a:solidFill>
                  <a:srgbClr val="0000FF"/>
                </a:solidFill>
              </a:rPr>
              <a:t>invalid_resource</a:t>
            </a:r>
            <a:r>
              <a:rPr lang="en-US" sz="1200" i="1" dirty="0">
                <a:solidFill>
                  <a:srgbClr val="0000FF"/>
                </a:solidFill>
              </a:rPr>
              <a:t>());</a:t>
            </a:r>
            <a:br>
              <a:rPr lang="en-US" sz="1200" i="1" dirty="0">
                <a:solidFill>
                  <a:srgbClr val="0000FF"/>
                </a:solidFill>
              </a:rPr>
            </a:br>
            <a:r>
              <a:rPr lang="en-US" sz="1200" i="1" dirty="0">
                <a:solidFill>
                  <a:srgbClr val="0000FF"/>
                </a:solidFill>
              </a:rPr>
              <a:t>    }</a:t>
            </a:r>
            <a:br>
              <a:rPr lang="en-US" sz="1200" i="1" dirty="0">
                <a:solidFill>
                  <a:srgbClr val="0000FF"/>
                </a:solidFill>
              </a:rPr>
            </a:br>
            <a:endParaRPr lang="en-US" sz="1200" i="1" dirty="0">
              <a:solidFill>
                <a:srgbClr val="0000FF"/>
              </a:solidFill>
            </a:endParaRPr>
          </a:p>
        </p:txBody>
      </p:sp>
      <p:sp>
        <p:nvSpPr>
          <p:cNvPr id="4" name="Footer Placeholder 3"/>
          <p:cNvSpPr>
            <a:spLocks noGrp="1"/>
          </p:cNvSpPr>
          <p:nvPr>
            <p:ph type="ftr" sz="quarter" idx="11"/>
          </p:nvPr>
        </p:nvSpPr>
        <p:spPr/>
        <p:txBody>
          <a:bodyPr/>
          <a:lstStyle/>
          <a:p>
            <a:r>
              <a:rPr lang="en-US" smtClean="0"/>
              <a:t>Mean Stack Tutorial One</a:t>
            </a:r>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13</a:t>
            </a:fld>
            <a:endParaRPr lang="en-US" dirty="0"/>
          </a:p>
        </p:txBody>
      </p:sp>
    </p:spTree>
    <p:extLst>
      <p:ext uri="{BB962C8B-B14F-4D97-AF65-F5344CB8AC3E}">
        <p14:creationId xmlns:p14="http://schemas.microsoft.com/office/powerpoint/2010/main" val="556630099"/>
      </p:ext>
    </p:extLst>
  </p:cSld>
  <p:clrMapOvr>
    <a:masterClrMapping/>
  </p:clrMapOvr>
  <p:transition xmlns:p14="http://schemas.microsoft.com/office/powerpoint/2010/main" spd="slow">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949568"/>
          </a:xfrm>
        </p:spPr>
        <p:txBody>
          <a:bodyPr>
            <a:normAutofit/>
          </a:bodyPr>
          <a:lstStyle/>
          <a:p>
            <a:r>
              <a:rPr lang="en-US" dirty="0"/>
              <a:t>T</a:t>
            </a:r>
            <a:r>
              <a:rPr lang="en-US" dirty="0" smtClean="0"/>
              <a:t>he Request, Response </a:t>
            </a:r>
            <a:r>
              <a:rPr lang="en-US" dirty="0" err="1" smtClean="0"/>
              <a:t>Obejct</a:t>
            </a:r>
            <a:endParaRPr lang="en-US" dirty="0"/>
          </a:p>
        </p:txBody>
      </p:sp>
      <p:sp>
        <p:nvSpPr>
          <p:cNvPr id="3" name="Content Placeholder 2"/>
          <p:cNvSpPr>
            <a:spLocks noGrp="1"/>
          </p:cNvSpPr>
          <p:nvPr>
            <p:ph idx="1"/>
          </p:nvPr>
        </p:nvSpPr>
        <p:spPr>
          <a:xfrm>
            <a:off x="762000" y="1143000"/>
            <a:ext cx="8077200" cy="5334000"/>
          </a:xfrm>
        </p:spPr>
        <p:txBody>
          <a:bodyPr>
            <a:normAutofit fontScale="55000" lnSpcReduction="20000"/>
          </a:bodyPr>
          <a:lstStyle/>
          <a:p>
            <a:r>
              <a:rPr lang="en-US" sz="2900" dirty="0"/>
              <a:t>The request object is a </a:t>
            </a:r>
            <a:r>
              <a:rPr lang="en-US" sz="2900" dirty="0" err="1"/>
              <a:t>ServerRequest</a:t>
            </a:r>
            <a:r>
              <a:rPr lang="en-US" sz="2900" dirty="0"/>
              <a:t> object provided by the HTTP module included in </a:t>
            </a:r>
            <a:r>
              <a:rPr lang="en-US" sz="2900" dirty="0" err="1" smtClean="0"/>
              <a:t>Node.js</a:t>
            </a:r>
            <a:r>
              <a:rPr lang="en-US" sz="2900" dirty="0" smtClean="0"/>
              <a:t>.</a:t>
            </a:r>
          </a:p>
          <a:p>
            <a:r>
              <a:rPr lang="en-US" sz="2900" dirty="0"/>
              <a:t>C</a:t>
            </a:r>
            <a:r>
              <a:rPr lang="en-US" sz="2900" dirty="0" smtClean="0"/>
              <a:t>onsulting </a:t>
            </a:r>
            <a:r>
              <a:rPr lang="en-US" sz="2900" dirty="0"/>
              <a:t>the Node </a:t>
            </a:r>
            <a:r>
              <a:rPr lang="en-US" sz="2900" dirty="0" smtClean="0"/>
              <a:t>documentation is the best bet to go through it.</a:t>
            </a:r>
          </a:p>
          <a:p>
            <a:r>
              <a:rPr lang="en-US" sz="2900" dirty="0" smtClean="0"/>
              <a:t>You </a:t>
            </a:r>
            <a:r>
              <a:rPr lang="en-US" sz="2900" dirty="0"/>
              <a:t>use these two properties and also see more in a little bit about handling POST data with the </a:t>
            </a:r>
            <a:r>
              <a:rPr lang="en-US" sz="2900" dirty="0" err="1"/>
              <a:t>ServerRequest</a:t>
            </a:r>
            <a:r>
              <a:rPr lang="en-US" sz="2900" dirty="0"/>
              <a:t>. </a:t>
            </a:r>
          </a:p>
          <a:p>
            <a:r>
              <a:rPr lang="en-US" sz="2900" dirty="0" smtClean="0"/>
              <a:t>You </a:t>
            </a:r>
            <a:r>
              <a:rPr lang="en-US" sz="2900" dirty="0"/>
              <a:t>can also examine incoming headers by looking at the headers property</a:t>
            </a:r>
            <a:r>
              <a:rPr lang="en-US" sz="2900" dirty="0" smtClean="0"/>
              <a:t>.</a:t>
            </a:r>
            <a:endParaRPr lang="en-US" sz="2900" dirty="0"/>
          </a:p>
          <a:p>
            <a:r>
              <a:rPr lang="en-US" sz="2900" dirty="0"/>
              <a:t>If you call the JSON server in the browser, you see something like</a:t>
            </a:r>
          </a:p>
          <a:p>
            <a:endParaRPr lang="en-US" sz="2900" dirty="0"/>
          </a:p>
          <a:p>
            <a:pPr marL="800100" lvl="2" indent="0">
              <a:buNone/>
            </a:pPr>
            <a:r>
              <a:rPr lang="en-US" sz="2100" i="1" dirty="0">
                <a:solidFill>
                  <a:srgbClr val="0000FF"/>
                </a:solidFill>
              </a:rPr>
              <a:t>{ host: 'localhost:8080',</a:t>
            </a:r>
          </a:p>
          <a:p>
            <a:pPr marL="800100" lvl="2" indent="0">
              <a:buNone/>
            </a:pPr>
            <a:r>
              <a:rPr lang="en-US" sz="2100" i="1" dirty="0">
                <a:solidFill>
                  <a:srgbClr val="0000FF"/>
                </a:solidFill>
              </a:rPr>
              <a:t>  'user-agent': 'Mozilla/5.0 (Macintosh; Intel Mac OS X 10.8; rv:16.0) Gecko/20100101</a:t>
            </a:r>
          </a:p>
          <a:p>
            <a:pPr marL="800100" lvl="2" indent="0">
              <a:buNone/>
            </a:pPr>
            <a:r>
              <a:rPr lang="en-US" sz="2100" i="1" dirty="0">
                <a:solidFill>
                  <a:srgbClr val="0000FF"/>
                </a:solidFill>
              </a:rPr>
              <a:t>Firefox/16.0',</a:t>
            </a:r>
          </a:p>
          <a:p>
            <a:pPr marL="800100" lvl="2" indent="0">
              <a:buNone/>
            </a:pPr>
            <a:r>
              <a:rPr lang="en-US" sz="2100" i="1" dirty="0">
                <a:solidFill>
                  <a:srgbClr val="0000FF"/>
                </a:solidFill>
              </a:rPr>
              <a:t>  accept: 'text/</a:t>
            </a:r>
            <a:r>
              <a:rPr lang="en-US" sz="2100" i="1" dirty="0" err="1">
                <a:solidFill>
                  <a:srgbClr val="0000FF"/>
                </a:solidFill>
              </a:rPr>
              <a:t>html,application</a:t>
            </a:r>
            <a:r>
              <a:rPr lang="en-US" sz="2100" i="1" dirty="0">
                <a:solidFill>
                  <a:srgbClr val="0000FF"/>
                </a:solidFill>
              </a:rPr>
              <a:t>/</a:t>
            </a:r>
            <a:r>
              <a:rPr lang="en-US" sz="2100" i="1" dirty="0" err="1">
                <a:solidFill>
                  <a:srgbClr val="0000FF"/>
                </a:solidFill>
              </a:rPr>
              <a:t>xhtml+xml,application</a:t>
            </a:r>
            <a:r>
              <a:rPr lang="en-US" sz="2100" i="1" dirty="0">
                <a:solidFill>
                  <a:srgbClr val="0000FF"/>
                </a:solidFill>
              </a:rPr>
              <a:t>/</a:t>
            </a:r>
            <a:r>
              <a:rPr lang="en-US" sz="2100" i="1" dirty="0" err="1">
                <a:solidFill>
                  <a:srgbClr val="0000FF"/>
                </a:solidFill>
              </a:rPr>
              <a:t>xml;q</a:t>
            </a:r>
            <a:r>
              <a:rPr lang="en-US" sz="2100" i="1" dirty="0">
                <a:solidFill>
                  <a:srgbClr val="0000FF"/>
                </a:solidFill>
              </a:rPr>
              <a:t>=0.9,*/*;q=0.8',</a:t>
            </a:r>
          </a:p>
          <a:p>
            <a:pPr marL="800100" lvl="2" indent="0">
              <a:buNone/>
            </a:pPr>
            <a:r>
              <a:rPr lang="en-US" sz="2100" i="1" dirty="0">
                <a:solidFill>
                  <a:srgbClr val="0000FF"/>
                </a:solidFill>
              </a:rPr>
              <a:t>  'accept-language': '</a:t>
            </a:r>
            <a:r>
              <a:rPr lang="en-US" sz="2100" i="1" dirty="0" err="1">
                <a:solidFill>
                  <a:srgbClr val="0000FF"/>
                </a:solidFill>
              </a:rPr>
              <a:t>en-US,en;q</a:t>
            </a:r>
            <a:r>
              <a:rPr lang="en-US" sz="2100" i="1" dirty="0">
                <a:solidFill>
                  <a:srgbClr val="0000FF"/>
                </a:solidFill>
              </a:rPr>
              <a:t>=0.5',</a:t>
            </a:r>
          </a:p>
          <a:p>
            <a:pPr marL="800100" lvl="2" indent="0">
              <a:buNone/>
            </a:pPr>
            <a:r>
              <a:rPr lang="en-US" sz="2100" i="1" dirty="0">
                <a:solidFill>
                  <a:srgbClr val="0000FF"/>
                </a:solidFill>
              </a:rPr>
              <a:t>  'accept-encoding': '</a:t>
            </a:r>
            <a:r>
              <a:rPr lang="en-US" sz="2100" i="1" dirty="0" err="1">
                <a:solidFill>
                  <a:srgbClr val="0000FF"/>
                </a:solidFill>
              </a:rPr>
              <a:t>gzip</a:t>
            </a:r>
            <a:r>
              <a:rPr lang="en-US" sz="2100" i="1" dirty="0">
                <a:solidFill>
                  <a:srgbClr val="0000FF"/>
                </a:solidFill>
              </a:rPr>
              <a:t>, deflate',</a:t>
            </a:r>
          </a:p>
          <a:p>
            <a:pPr marL="800100" lvl="2" indent="0">
              <a:buNone/>
            </a:pPr>
            <a:r>
              <a:rPr lang="en-US" sz="2100" i="1" dirty="0">
                <a:solidFill>
                  <a:srgbClr val="0000FF"/>
                </a:solidFill>
              </a:rPr>
              <a:t>  connection: 'keep-alive' </a:t>
            </a:r>
            <a:r>
              <a:rPr lang="en-US" sz="2100" i="1" dirty="0" smtClean="0">
                <a:solidFill>
                  <a:srgbClr val="0000FF"/>
                </a:solidFill>
              </a:rPr>
              <a:t>}</a:t>
            </a:r>
            <a:endParaRPr lang="en-US" sz="2900" dirty="0"/>
          </a:p>
          <a:p>
            <a:r>
              <a:rPr lang="en-US" sz="2900" dirty="0"/>
              <a:t>On the response side, you have already used two methods: </a:t>
            </a:r>
            <a:r>
              <a:rPr lang="en-US" sz="2900" dirty="0" err="1"/>
              <a:t>writeHead</a:t>
            </a:r>
            <a:r>
              <a:rPr lang="en-US" sz="2900" dirty="0"/>
              <a:t> and end. </a:t>
            </a:r>
            <a:endParaRPr lang="en-US" sz="2900" dirty="0" smtClean="0"/>
          </a:p>
          <a:p>
            <a:r>
              <a:rPr lang="en-US" sz="2900" dirty="0" smtClean="0"/>
              <a:t>You </a:t>
            </a:r>
            <a:r>
              <a:rPr lang="en-US" sz="2900" dirty="0"/>
              <a:t>must call end on the response object once and only once for each incoming request. Otherwise, the client never gets the response and continues to listen on the connection for more data.</a:t>
            </a:r>
          </a:p>
          <a:p>
            <a:r>
              <a:rPr lang="en-US" sz="2900" dirty="0"/>
              <a:t>When you are writing your responses, you should take care to make sure you think about your HTTP response codes (see the sidebar “HTTP Response Codes”). </a:t>
            </a:r>
            <a:endParaRPr lang="en-US" sz="2900" dirty="0" smtClean="0"/>
          </a:p>
          <a:p>
            <a:r>
              <a:rPr lang="en-US" sz="2900" dirty="0" smtClean="0"/>
              <a:t>Part </a:t>
            </a:r>
            <a:r>
              <a:rPr lang="en-US" sz="2900" dirty="0"/>
              <a:t>of writing your servers includes thinking logically about what you are trying to communicate to the calling clients and sending them as much information as possible to help them understand your response.</a:t>
            </a:r>
          </a:p>
        </p:txBody>
      </p:sp>
      <p:sp>
        <p:nvSpPr>
          <p:cNvPr id="4" name="Footer Placeholder 3"/>
          <p:cNvSpPr>
            <a:spLocks noGrp="1"/>
          </p:cNvSpPr>
          <p:nvPr>
            <p:ph type="ftr" sz="quarter" idx="11"/>
          </p:nvPr>
        </p:nvSpPr>
        <p:spPr/>
        <p:txBody>
          <a:bodyPr/>
          <a:lstStyle/>
          <a:p>
            <a:r>
              <a:rPr lang="en-US" smtClean="0"/>
              <a:t>Mean Stack Tutorial One</a:t>
            </a:r>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14</a:t>
            </a:fld>
            <a:endParaRPr lang="en-US" dirty="0"/>
          </a:p>
        </p:txBody>
      </p:sp>
    </p:spTree>
    <p:extLst>
      <p:ext uri="{BB962C8B-B14F-4D97-AF65-F5344CB8AC3E}">
        <p14:creationId xmlns:p14="http://schemas.microsoft.com/office/powerpoint/2010/main" val="1936210885"/>
      </p:ext>
    </p:extLst>
  </p:cSld>
  <p:clrMapOvr>
    <a:masterClrMapping/>
  </p:clrMapOvr>
  <p:transition xmlns:p14="http://schemas.microsoft.com/office/powerpoint/2010/main" spd="slow">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949568"/>
          </a:xfrm>
        </p:spPr>
        <p:txBody>
          <a:bodyPr>
            <a:normAutofit fontScale="90000"/>
          </a:bodyPr>
          <a:lstStyle/>
          <a:p>
            <a:r>
              <a:rPr lang="en-US" dirty="0" smtClean="0"/>
              <a:t>Serving Static Content with Streams</a:t>
            </a:r>
            <a:endParaRPr lang="en-US" dirty="0"/>
          </a:p>
        </p:txBody>
      </p:sp>
      <p:sp>
        <p:nvSpPr>
          <p:cNvPr id="3" name="Content Placeholder 2"/>
          <p:cNvSpPr>
            <a:spLocks noGrp="1"/>
          </p:cNvSpPr>
          <p:nvPr>
            <p:ph idx="1"/>
          </p:nvPr>
        </p:nvSpPr>
        <p:spPr>
          <a:xfrm>
            <a:off x="762000" y="1143001"/>
            <a:ext cx="8077200" cy="4750776"/>
          </a:xfrm>
        </p:spPr>
        <p:txBody>
          <a:bodyPr>
            <a:normAutofit/>
          </a:bodyPr>
          <a:lstStyle/>
          <a:p>
            <a:r>
              <a:rPr lang="en-US" sz="1600" dirty="0" smtClean="0"/>
              <a:t>We have already seen how we can use the </a:t>
            </a:r>
            <a:r>
              <a:rPr lang="en-US" sz="1600" dirty="0" err="1" smtClean="0"/>
              <a:t>fs.open</a:t>
            </a:r>
            <a:r>
              <a:rPr lang="en-US" sz="1600" dirty="0" smtClean="0"/>
              <a:t> </a:t>
            </a:r>
            <a:r>
              <a:rPr lang="en-US" sz="1600" dirty="0"/>
              <a:t>and </a:t>
            </a:r>
            <a:r>
              <a:rPr lang="en-US" sz="1600" dirty="0" err="1"/>
              <a:t>fs.read</a:t>
            </a:r>
            <a:r>
              <a:rPr lang="en-US" sz="1600" dirty="0"/>
              <a:t> in a loop to read the contents of a file. </a:t>
            </a:r>
            <a:endParaRPr lang="en-US" sz="1600" dirty="0" smtClean="0"/>
          </a:p>
          <a:p>
            <a:r>
              <a:rPr lang="en-US" sz="1600" dirty="0" smtClean="0"/>
              <a:t>A far </a:t>
            </a:r>
            <a:r>
              <a:rPr lang="en-US" sz="1600" dirty="0"/>
              <a:t>more elegant mechanism </a:t>
            </a:r>
            <a:r>
              <a:rPr lang="en-US" sz="1600" dirty="0" smtClean="0"/>
              <a:t>exists in the </a:t>
            </a:r>
            <a:r>
              <a:rPr lang="en-US" sz="1600" dirty="0" err="1" smtClean="0"/>
              <a:t>Node.js</a:t>
            </a:r>
            <a:r>
              <a:rPr lang="en-US" sz="1600" dirty="0" smtClean="0"/>
              <a:t> for </a:t>
            </a:r>
            <a:r>
              <a:rPr lang="en-US" sz="1600" dirty="0"/>
              <a:t>reading (and even writing) files called streams. </a:t>
            </a:r>
            <a:endParaRPr lang="en-US" sz="1600" dirty="0" smtClean="0"/>
          </a:p>
          <a:p>
            <a:r>
              <a:rPr lang="en-US" sz="1600" dirty="0" smtClean="0"/>
              <a:t>They </a:t>
            </a:r>
            <a:r>
              <a:rPr lang="en-US" sz="1600" dirty="0"/>
              <a:t>act an awful lot like UNIX pipes—even on Windows</a:t>
            </a:r>
            <a:r>
              <a:rPr lang="en-US" sz="1600" dirty="0" smtClean="0"/>
              <a:t>—In </a:t>
            </a:r>
            <a:r>
              <a:rPr lang="en-US" sz="1600" dirty="0"/>
              <a:t>the basic usage, you use the on method to add listeners to events. </a:t>
            </a:r>
            <a:endParaRPr lang="en-US" sz="1600" dirty="0" smtClean="0"/>
          </a:p>
          <a:p>
            <a:r>
              <a:rPr lang="en-US" sz="1600" dirty="0" smtClean="0"/>
              <a:t>The </a:t>
            </a:r>
            <a:r>
              <a:rPr lang="en-US" sz="1600" dirty="0"/>
              <a:t>provided functions are called whenever one of those events is triggered. </a:t>
            </a:r>
            <a:endParaRPr lang="en-US" sz="1600" dirty="0" smtClean="0"/>
          </a:p>
          <a:p>
            <a:r>
              <a:rPr lang="en-US" sz="1600" dirty="0" smtClean="0"/>
              <a:t>The </a:t>
            </a:r>
            <a:r>
              <a:rPr lang="en-US" sz="1600" dirty="0"/>
              <a:t>readable event is sent whenever a read stream has read something in for you to process. </a:t>
            </a:r>
            <a:endParaRPr lang="en-US" sz="1600" dirty="0" smtClean="0"/>
          </a:p>
          <a:p>
            <a:r>
              <a:rPr lang="en-US" sz="1600" dirty="0" smtClean="0"/>
              <a:t>The </a:t>
            </a:r>
            <a:r>
              <a:rPr lang="en-US" sz="1600" dirty="0"/>
              <a:t>end event is sent whenever a stream has nothing more to </a:t>
            </a:r>
            <a:r>
              <a:rPr lang="en-US" sz="1600" dirty="0" smtClean="0"/>
              <a:t>read.</a:t>
            </a:r>
          </a:p>
          <a:p>
            <a:r>
              <a:rPr lang="en-US" sz="1600" dirty="0" smtClean="0"/>
              <a:t>The </a:t>
            </a:r>
            <a:r>
              <a:rPr lang="en-US" sz="1600" dirty="0"/>
              <a:t>error events are sent whenever something has gone wrong</a:t>
            </a:r>
            <a:r>
              <a:rPr lang="en-US" sz="1600" dirty="0" smtClean="0"/>
              <a:t>.</a:t>
            </a:r>
          </a:p>
          <a:p>
            <a:endParaRPr lang="en-US" sz="1600" dirty="0"/>
          </a:p>
          <a:p>
            <a:pPr marL="0" indent="0">
              <a:buNone/>
            </a:pPr>
            <a:r>
              <a:rPr lang="en-US" sz="1600" dirty="0" smtClean="0"/>
              <a:t>Let us now read </a:t>
            </a:r>
            <a:r>
              <a:rPr lang="en-US" sz="1600" dirty="0"/>
              <a:t>a file :</a:t>
            </a:r>
            <a:r>
              <a:rPr lang="en-US" sz="1600" i="1" dirty="0">
                <a:solidFill>
                  <a:srgbClr val="0000FF"/>
                </a:solidFill>
              </a:rPr>
              <a:t>/Users/viveksh2/Documents/UCSC/</a:t>
            </a:r>
            <a:r>
              <a:rPr lang="en-US" sz="1600" i="1" dirty="0" err="1">
                <a:solidFill>
                  <a:srgbClr val="0000FF"/>
                </a:solidFill>
              </a:rPr>
              <a:t>WebFrameworkUsingJavaScript</a:t>
            </a:r>
            <a:r>
              <a:rPr lang="en-US" sz="1600" i="1" dirty="0">
                <a:solidFill>
                  <a:srgbClr val="0000FF"/>
                </a:solidFill>
              </a:rPr>
              <a:t>/</a:t>
            </a:r>
            <a:r>
              <a:rPr lang="en-US" sz="1600" i="1" dirty="0" err="1">
                <a:solidFill>
                  <a:srgbClr val="0000FF"/>
                </a:solidFill>
              </a:rPr>
              <a:t>CodeToBeUploaded</a:t>
            </a:r>
            <a:r>
              <a:rPr lang="en-US" sz="1600" i="1" dirty="0">
                <a:solidFill>
                  <a:srgbClr val="0000FF"/>
                </a:solidFill>
              </a:rPr>
              <a:t>/</a:t>
            </a:r>
            <a:r>
              <a:rPr lang="en-US" sz="1600" i="1" dirty="0" err="1">
                <a:solidFill>
                  <a:srgbClr val="0000FF"/>
                </a:solidFill>
              </a:rPr>
              <a:t>MeanStackDevelopment</a:t>
            </a:r>
            <a:r>
              <a:rPr lang="en-US" sz="1600" i="1" dirty="0">
                <a:solidFill>
                  <a:srgbClr val="0000FF"/>
                </a:solidFill>
              </a:rPr>
              <a:t>/</a:t>
            </a:r>
            <a:r>
              <a:rPr lang="en-US" sz="1600" i="1" dirty="0" err="1">
                <a:solidFill>
                  <a:srgbClr val="0000FF"/>
                </a:solidFill>
              </a:rPr>
              <a:t>NodeJS</a:t>
            </a:r>
            <a:r>
              <a:rPr lang="en-US" sz="1600" i="1" dirty="0">
                <a:solidFill>
                  <a:srgbClr val="0000FF"/>
                </a:solidFill>
              </a:rPr>
              <a:t>/Tutorial_3/streams/</a:t>
            </a:r>
            <a:r>
              <a:rPr lang="en-US" sz="1600" i="1" dirty="0" err="1">
                <a:solidFill>
                  <a:srgbClr val="0000FF"/>
                </a:solidFill>
              </a:rPr>
              <a:t>readFile</a:t>
            </a:r>
            <a:r>
              <a:rPr lang="en-US" sz="1600" i="1" dirty="0">
                <a:solidFill>
                  <a:srgbClr val="0000FF"/>
                </a:solidFill>
              </a:rPr>
              <a:t>/</a:t>
            </a:r>
            <a:r>
              <a:rPr lang="en-US" sz="1600" i="1" dirty="0" err="1" smtClean="0">
                <a:solidFill>
                  <a:srgbClr val="0000FF"/>
                </a:solidFill>
              </a:rPr>
              <a:t>simple_stream.js</a:t>
            </a:r>
            <a:endParaRPr lang="en-US" sz="1600" i="1" dirty="0" smtClean="0">
              <a:solidFill>
                <a:srgbClr val="0000FF"/>
              </a:solidFill>
            </a:endParaRPr>
          </a:p>
          <a:p>
            <a:pPr marL="0" indent="0">
              <a:buNone/>
            </a:pPr>
            <a:endParaRPr lang="en-US" sz="1600" i="1" dirty="0">
              <a:solidFill>
                <a:srgbClr val="0000FF"/>
              </a:solidFill>
            </a:endParaRPr>
          </a:p>
        </p:txBody>
      </p:sp>
      <p:sp>
        <p:nvSpPr>
          <p:cNvPr id="4" name="Footer Placeholder 3"/>
          <p:cNvSpPr>
            <a:spLocks noGrp="1"/>
          </p:cNvSpPr>
          <p:nvPr>
            <p:ph type="ftr" sz="quarter" idx="11"/>
          </p:nvPr>
        </p:nvSpPr>
        <p:spPr/>
        <p:txBody>
          <a:bodyPr/>
          <a:lstStyle/>
          <a:p>
            <a:r>
              <a:rPr lang="en-US" smtClean="0"/>
              <a:t>Mean Stack Tutorial One</a:t>
            </a:r>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15</a:t>
            </a:fld>
            <a:endParaRPr lang="en-US" dirty="0"/>
          </a:p>
        </p:txBody>
      </p:sp>
    </p:spTree>
    <p:extLst>
      <p:ext uri="{BB962C8B-B14F-4D97-AF65-F5344CB8AC3E}">
        <p14:creationId xmlns:p14="http://schemas.microsoft.com/office/powerpoint/2010/main" val="143774447"/>
      </p:ext>
    </p:extLst>
  </p:cSld>
  <p:clrMapOvr>
    <a:masterClrMapping/>
  </p:clrMapOvr>
  <p:transition xmlns:p14="http://schemas.microsoft.com/office/powerpoint/2010/main" spd="slow">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Summary</a:t>
            </a:r>
            <a:endParaRPr lang="en-US" dirty="0"/>
          </a:p>
        </p:txBody>
      </p:sp>
      <p:sp>
        <p:nvSpPr>
          <p:cNvPr id="3" name="Content Placeholder 2"/>
          <p:cNvSpPr>
            <a:spLocks noGrp="1"/>
          </p:cNvSpPr>
          <p:nvPr>
            <p:ph idx="1"/>
            <p:custDataLst>
              <p:tags r:id="rId3"/>
            </p:custDataLst>
          </p:nvPr>
        </p:nvSpPr>
        <p:spPr/>
        <p:txBody>
          <a:bodyPr>
            <a:normAutofit/>
          </a:bodyPr>
          <a:lstStyle/>
          <a:p>
            <a:r>
              <a:rPr lang="en-US" dirty="0" smtClean="0"/>
              <a:t>Define your challenges</a:t>
            </a:r>
          </a:p>
          <a:p>
            <a:pPr lvl="1"/>
            <a:r>
              <a:rPr lang="en-US" dirty="0" smtClean="0"/>
              <a:t>Technological</a:t>
            </a:r>
            <a:r>
              <a:rPr lang="en-US" dirty="0"/>
              <a:t> </a:t>
            </a:r>
            <a:r>
              <a:rPr lang="en-US" dirty="0" smtClean="0"/>
              <a:t>as well as personal</a:t>
            </a:r>
          </a:p>
          <a:p>
            <a:r>
              <a:rPr lang="en-US" dirty="0" smtClean="0"/>
              <a:t>Set realistic expectation</a:t>
            </a:r>
          </a:p>
          <a:p>
            <a:pPr lvl="1"/>
            <a:r>
              <a:rPr lang="en-US" dirty="0" smtClean="0"/>
              <a:t>Mastery is not achieved overnight</a:t>
            </a:r>
          </a:p>
          <a:p>
            <a:r>
              <a:rPr lang="en-US" dirty="0" smtClean="0"/>
              <a:t>Keep your eye on the goal</a:t>
            </a:r>
          </a:p>
          <a:p>
            <a:pPr lvl="1"/>
            <a:r>
              <a:rPr lang="en-US" dirty="0" smtClean="0"/>
              <a:t>Mentorship programs</a:t>
            </a:r>
          </a:p>
        </p:txBody>
      </p:sp>
      <p:sp>
        <p:nvSpPr>
          <p:cNvPr id="4" name="Footer Placeholder 3"/>
          <p:cNvSpPr>
            <a:spLocks noGrp="1"/>
          </p:cNvSpPr>
          <p:nvPr>
            <p:ph type="ftr" sz="quarter" idx="11"/>
          </p:nvPr>
        </p:nvSpPr>
        <p:spPr/>
        <p:txBody>
          <a:bodyPr/>
          <a:lstStyle/>
          <a:p>
            <a:r>
              <a:rPr lang="en-US" smtClean="0"/>
              <a:t>Mean Stack Tutorial One</a:t>
            </a:r>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16</a:t>
            </a:fld>
            <a:endParaRPr lang="en-US" dirty="0"/>
          </a:p>
        </p:txBody>
      </p:sp>
    </p:spTree>
    <p:custDataLst>
      <p:tags r:id="rId1"/>
    </p:custDataLst>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p:txBody>
          <a:bodyPr/>
          <a:lstStyle/>
          <a:p>
            <a:pPr>
              <a:defRPr/>
            </a:pPr>
            <a:r>
              <a:rPr lang="en-US" dirty="0" smtClean="0"/>
              <a:t>Resources</a:t>
            </a:r>
          </a:p>
        </p:txBody>
      </p:sp>
      <p:sp>
        <p:nvSpPr>
          <p:cNvPr id="618499" name="Rectangle 3"/>
          <p:cNvSpPr>
            <a:spLocks noGrp="1" noChangeArrowheads="1"/>
          </p:cNvSpPr>
          <p:nvPr>
            <p:ph type="body" idx="1"/>
            <p:custDataLst>
              <p:tags r:id="rId3"/>
            </p:custDataLst>
          </p:nvPr>
        </p:nvSpPr>
        <p:spPr/>
        <p:txBody>
          <a:bodyPr>
            <a:normAutofit lnSpcReduction="10000"/>
          </a:bodyPr>
          <a:lstStyle/>
          <a:p>
            <a:pPr>
              <a:defRPr/>
            </a:pPr>
            <a:r>
              <a:rPr lang="en-US" dirty="0" smtClean="0"/>
              <a:t>&lt;Intranet site text here&gt;</a:t>
            </a:r>
            <a:br>
              <a:rPr lang="en-US" dirty="0" smtClean="0"/>
            </a:br>
            <a:r>
              <a:rPr lang="en-US" u="sng" dirty="0" smtClean="0">
                <a:solidFill>
                  <a:schemeClr val="tx2"/>
                </a:solidFill>
              </a:rPr>
              <a:t>&lt;hyperlink here&gt;</a:t>
            </a:r>
            <a:endParaRPr lang="en-US" u="sng" dirty="0" smtClean="0"/>
          </a:p>
          <a:p>
            <a:pPr>
              <a:defRPr/>
            </a:pPr>
            <a:endParaRPr lang="en-US" dirty="0" smtClean="0"/>
          </a:p>
          <a:p>
            <a:pPr>
              <a:defRPr/>
            </a:pPr>
            <a:r>
              <a:rPr lang="en-US" dirty="0" smtClean="0"/>
              <a:t>&lt;Additional reading material text here&gt;</a:t>
            </a:r>
            <a:br>
              <a:rPr lang="en-US" dirty="0" smtClean="0"/>
            </a:br>
            <a:r>
              <a:rPr lang="en-US" u="sng" dirty="0" smtClean="0">
                <a:solidFill>
                  <a:schemeClr val="tx2"/>
                </a:solidFill>
              </a:rPr>
              <a:t>&lt;hyperlink here&gt;</a:t>
            </a:r>
            <a:endParaRPr lang="en-US" dirty="0" smtClean="0"/>
          </a:p>
          <a:p>
            <a:pPr>
              <a:buFontTx/>
              <a:buNone/>
              <a:defRPr/>
            </a:pPr>
            <a:endParaRPr lang="en-US" dirty="0" smtClean="0"/>
          </a:p>
          <a:p>
            <a:pPr>
              <a:defRPr/>
            </a:pPr>
            <a:r>
              <a:rPr lang="en-US" dirty="0" smtClean="0"/>
              <a:t>This slide deck and related resources:</a:t>
            </a:r>
            <a:br>
              <a:rPr lang="en-US" dirty="0" smtClean="0"/>
            </a:br>
            <a:r>
              <a:rPr lang="en-US" u="sng" dirty="0" smtClean="0">
                <a:solidFill>
                  <a:schemeClr val="tx2"/>
                </a:solidFill>
              </a:rPr>
              <a:t>&lt;hyperlink here&gt;</a:t>
            </a:r>
          </a:p>
        </p:txBody>
      </p:sp>
      <p:sp>
        <p:nvSpPr>
          <p:cNvPr id="2" name="Footer Placeholder 1"/>
          <p:cNvSpPr>
            <a:spLocks noGrp="1"/>
          </p:cNvSpPr>
          <p:nvPr>
            <p:ph type="ftr" sz="quarter" idx="11"/>
          </p:nvPr>
        </p:nvSpPr>
        <p:spPr/>
        <p:txBody>
          <a:bodyPr/>
          <a:lstStyle/>
          <a:p>
            <a:r>
              <a:rPr lang="en-US" smtClean="0"/>
              <a:t>Mean Stack Tutorial One</a:t>
            </a:r>
            <a:endParaRPr lang="en-US" dirty="0"/>
          </a:p>
        </p:txBody>
      </p:sp>
      <p:sp>
        <p:nvSpPr>
          <p:cNvPr id="3" name="Slide Number Placeholder 2"/>
          <p:cNvSpPr>
            <a:spLocks noGrp="1"/>
          </p:cNvSpPr>
          <p:nvPr>
            <p:ph type="sldNum" sz="quarter" idx="12"/>
          </p:nvPr>
        </p:nvSpPr>
        <p:spPr/>
        <p:txBody>
          <a:bodyPr/>
          <a:lstStyle/>
          <a:p>
            <a:fld id="{33D6E5A2-EC83-451F-A719-9AC1370DD5CF}" type="slidenum">
              <a:rPr lang="en-US" smtClean="0"/>
              <a:pPr/>
              <a:t>17</a:t>
            </a:fld>
            <a:endParaRPr lang="en-US" dirty="0"/>
          </a:p>
        </p:txBody>
      </p:sp>
    </p:spTree>
    <p:custDataLst>
      <p:tags r:id="rId1"/>
    </p:custData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p:txBody>
          <a:bodyPr>
            <a:normAutofit/>
          </a:bodyPr>
          <a:lstStyle/>
          <a:p>
            <a:pPr>
              <a:defRPr/>
            </a:pPr>
            <a:r>
              <a:rPr lang="en-US" dirty="0" smtClean="0"/>
              <a:t>Questions?</a:t>
            </a:r>
          </a:p>
        </p:txBody>
      </p:sp>
      <p:sp>
        <p:nvSpPr>
          <p:cNvPr id="2" name="Footer Placeholder 1"/>
          <p:cNvSpPr>
            <a:spLocks noGrp="1"/>
          </p:cNvSpPr>
          <p:nvPr>
            <p:ph type="ftr" sz="quarter" idx="11"/>
          </p:nvPr>
        </p:nvSpPr>
        <p:spPr/>
        <p:txBody>
          <a:bodyPr/>
          <a:lstStyle/>
          <a:p>
            <a:r>
              <a:rPr lang="en-US" smtClean="0"/>
              <a:t>Mean Stack Tutorial One</a:t>
            </a:r>
            <a:endParaRPr lang="en-US" dirty="0"/>
          </a:p>
        </p:txBody>
      </p:sp>
      <p:sp>
        <p:nvSpPr>
          <p:cNvPr id="3" name="Slide Number Placeholder 2"/>
          <p:cNvSpPr>
            <a:spLocks noGrp="1"/>
          </p:cNvSpPr>
          <p:nvPr>
            <p:ph type="sldNum" sz="quarter" idx="12"/>
          </p:nvPr>
        </p:nvSpPr>
        <p:spPr/>
        <p:txBody>
          <a:bodyPr/>
          <a:lstStyle/>
          <a:p>
            <a:fld id="{33D6E5A2-EC83-451F-A719-9AC1370DD5CF}" type="slidenum">
              <a:rPr lang="en-US" smtClean="0"/>
              <a:pPr/>
              <a:t>18</a:t>
            </a:fld>
            <a:endParaRPr lang="en-US" dirty="0"/>
          </a:p>
        </p:txBody>
      </p:sp>
    </p:spTree>
    <p:custDataLst>
      <p:tags r:id="rId1"/>
    </p:custData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custDataLst>
              <p:tags r:id="rId2"/>
            </p:custDataLst>
          </p:nvPr>
        </p:nvSpPr>
        <p:spPr/>
        <p:txBody>
          <a:bodyPr/>
          <a:lstStyle/>
          <a:p>
            <a:pPr>
              <a:defRPr/>
            </a:pPr>
            <a:r>
              <a:rPr lang="en-US" dirty="0" smtClean="0"/>
              <a:t>Appendix</a:t>
            </a:r>
          </a:p>
        </p:txBody>
      </p:sp>
      <p:sp>
        <p:nvSpPr>
          <p:cNvPr id="2" name="Footer Placeholder 1"/>
          <p:cNvSpPr>
            <a:spLocks noGrp="1"/>
          </p:cNvSpPr>
          <p:nvPr>
            <p:ph type="ftr" sz="quarter" idx="11"/>
          </p:nvPr>
        </p:nvSpPr>
        <p:spPr/>
        <p:txBody>
          <a:bodyPr/>
          <a:lstStyle/>
          <a:p>
            <a:r>
              <a:rPr lang="en-US" smtClean="0"/>
              <a:t>Mean Stack Tutorial One</a:t>
            </a:r>
            <a:endParaRPr lang="en-US" dirty="0"/>
          </a:p>
        </p:txBody>
      </p:sp>
      <p:sp>
        <p:nvSpPr>
          <p:cNvPr id="3" name="Slide Number Placeholder 2"/>
          <p:cNvSpPr>
            <a:spLocks noGrp="1"/>
          </p:cNvSpPr>
          <p:nvPr>
            <p:ph type="sldNum" sz="quarter" idx="12"/>
          </p:nvPr>
        </p:nvSpPr>
        <p:spPr/>
        <p:txBody>
          <a:bodyPr/>
          <a:lstStyle/>
          <a:p>
            <a:fld id="{33D6E5A2-EC83-451F-A719-9AC1370DD5CF}" type="slidenum">
              <a:rPr lang="en-US" smtClean="0"/>
              <a:pPr/>
              <a:t>19</a:t>
            </a:fld>
            <a:endParaRPr lang="en-US" dirty="0"/>
          </a:p>
        </p:txBody>
      </p:sp>
    </p:spTree>
    <p:custDataLst>
      <p:tags r:id="rId1"/>
    </p:custData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The Course Break Down:</a:t>
            </a:r>
            <a:endParaRPr lang="en-US" dirty="0"/>
          </a:p>
        </p:txBody>
      </p:sp>
      <p:sp>
        <p:nvSpPr>
          <p:cNvPr id="5" name="Content Placeholder 4"/>
          <p:cNvSpPr>
            <a:spLocks noGrp="1"/>
          </p:cNvSpPr>
          <p:nvPr>
            <p:ph idx="1"/>
            <p:custDataLst>
              <p:tags r:id="rId3"/>
            </p:custDataLst>
          </p:nvPr>
        </p:nvSpPr>
        <p:spPr>
          <a:xfrm>
            <a:off x="762000" y="1295400"/>
            <a:ext cx="8077200" cy="5181599"/>
          </a:xfrm>
        </p:spPr>
        <p:txBody>
          <a:bodyPr>
            <a:noAutofit/>
          </a:bodyPr>
          <a:lstStyle/>
          <a:p>
            <a:r>
              <a:rPr lang="en-US" sz="2400" spc="-150" dirty="0" smtClean="0"/>
              <a:t>Class 1: Mean Stack Fundamentals.</a:t>
            </a:r>
          </a:p>
          <a:p>
            <a:r>
              <a:rPr lang="en-US" sz="2400" spc="-150" dirty="0" smtClean="0"/>
              <a:t>Class 2</a:t>
            </a:r>
            <a:r>
              <a:rPr lang="en-US" sz="2400" spc="-150" dirty="0"/>
              <a:t>: Learning </a:t>
            </a:r>
            <a:r>
              <a:rPr lang="en-US" sz="2400" spc="-150" dirty="0" err="1" smtClean="0"/>
              <a:t>Node.js</a:t>
            </a:r>
            <a:r>
              <a:rPr lang="en-US" sz="2400" spc="-150" dirty="0" smtClean="0"/>
              <a:t> </a:t>
            </a:r>
          </a:p>
          <a:p>
            <a:r>
              <a:rPr lang="en-US" sz="2400" spc="-150" dirty="0" smtClean="0"/>
              <a:t>Class 3: Implementing HTTP Services in </a:t>
            </a:r>
            <a:r>
              <a:rPr lang="en-US" sz="2400" spc="-150" dirty="0" err="1" smtClean="0"/>
              <a:t>Node.js</a:t>
            </a:r>
            <a:endParaRPr lang="en-US" sz="2400" spc="-150" dirty="0" smtClean="0"/>
          </a:p>
          <a:p>
            <a:r>
              <a:rPr lang="en-US" sz="2400" spc="-150" dirty="0" smtClean="0"/>
              <a:t>Class 4: Scaling the Applications Using </a:t>
            </a:r>
            <a:r>
              <a:rPr lang="en-US" sz="2400" spc="-150" dirty="0" err="1" smtClean="0"/>
              <a:t>Node.js</a:t>
            </a:r>
            <a:endParaRPr lang="en-US" sz="2400" spc="-150" dirty="0" smtClean="0"/>
          </a:p>
          <a:p>
            <a:r>
              <a:rPr lang="en-US" sz="2400" spc="-150" dirty="0" smtClean="0"/>
              <a:t>Class 5: Understanding </a:t>
            </a:r>
            <a:r>
              <a:rPr lang="en-US" sz="2400" spc="-150" dirty="0" err="1" smtClean="0"/>
              <a:t>NoSql</a:t>
            </a:r>
            <a:r>
              <a:rPr lang="en-US" sz="2400" spc="-150" dirty="0" smtClean="0"/>
              <a:t> and </a:t>
            </a:r>
            <a:r>
              <a:rPr lang="en-US" sz="2400" spc="-150" dirty="0" err="1" smtClean="0"/>
              <a:t>MongoDB</a:t>
            </a:r>
            <a:endParaRPr lang="en-US" sz="2400" spc="-150" dirty="0" smtClean="0"/>
          </a:p>
          <a:p>
            <a:r>
              <a:rPr lang="en-US" sz="2400" spc="-150" dirty="0" smtClean="0"/>
              <a:t>Class 6: Understanding Express and Implementation.</a:t>
            </a:r>
            <a:endParaRPr lang="en-US" sz="2400" spc="-150" dirty="0"/>
          </a:p>
          <a:p>
            <a:r>
              <a:rPr lang="en-US" sz="2400" spc="-150" dirty="0" smtClean="0"/>
              <a:t>Class 7</a:t>
            </a:r>
            <a:r>
              <a:rPr lang="en-US" sz="2400" spc="-150" dirty="0"/>
              <a:t>: </a:t>
            </a:r>
            <a:r>
              <a:rPr lang="en-US" sz="2400" spc="-150" dirty="0" smtClean="0"/>
              <a:t>Understanding Angular</a:t>
            </a:r>
            <a:endParaRPr lang="en-US" sz="2400" spc="-150" dirty="0"/>
          </a:p>
          <a:p>
            <a:r>
              <a:rPr lang="en-US" sz="2400" spc="-150" dirty="0" smtClean="0"/>
              <a:t>Class 8</a:t>
            </a:r>
            <a:r>
              <a:rPr lang="en-US" sz="2400" spc="-150" dirty="0"/>
              <a:t>: </a:t>
            </a:r>
            <a:r>
              <a:rPr lang="en-US" sz="2400" spc="-150" dirty="0" smtClean="0"/>
              <a:t>Understanding the Angular Directives and 		        	     Angular Web Application.</a:t>
            </a:r>
          </a:p>
          <a:p>
            <a:r>
              <a:rPr lang="en-US" sz="2400" spc="-150" dirty="0" smtClean="0"/>
              <a:t>Class 9: Creating a Shopping Cart.</a:t>
            </a:r>
            <a:endParaRPr lang="en-US" sz="2400" spc="-150" dirty="0"/>
          </a:p>
          <a:p>
            <a:r>
              <a:rPr lang="en-US" sz="2400" spc="-150" dirty="0" smtClean="0"/>
              <a:t>Class 10: Creating another project.</a:t>
            </a:r>
            <a:endParaRPr lang="en-US" sz="2400" spc="-150" dirty="0"/>
          </a:p>
          <a:p>
            <a:endParaRPr lang="en-US" sz="2400" spc="-150" dirty="0" smtClean="0"/>
          </a:p>
          <a:p>
            <a:endParaRPr lang="en-US" sz="2400" spc="-150" dirty="0" smtClean="0"/>
          </a:p>
        </p:txBody>
      </p:sp>
      <p:sp>
        <p:nvSpPr>
          <p:cNvPr id="3" name="Footer Placeholder 2"/>
          <p:cNvSpPr>
            <a:spLocks noGrp="1"/>
          </p:cNvSpPr>
          <p:nvPr>
            <p:ph type="ftr" sz="quarter" idx="11"/>
          </p:nvPr>
        </p:nvSpPr>
        <p:spPr/>
        <p:txBody>
          <a:bodyPr/>
          <a:lstStyle/>
          <a:p>
            <a:r>
              <a:rPr lang="en-US" smtClean="0"/>
              <a:t>Mean Stack Tutorial One</a:t>
            </a:r>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2</a:t>
            </a:fld>
            <a:endParaRPr lang="en-US" dirty="0"/>
          </a:p>
        </p:txBody>
      </p:sp>
    </p:spTree>
    <p:custDataLst>
      <p:tags r:id="rId1"/>
    </p:custDataLst>
    <p:extLst>
      <p:ext uri="{BB962C8B-B14F-4D97-AF65-F5344CB8AC3E}">
        <p14:creationId xmlns:p14="http://schemas.microsoft.com/office/powerpoint/2010/main" val="1106391408"/>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324600" y="2971800"/>
            <a:ext cx="2667000" cy="895221"/>
          </a:xfrm>
          <a:prstGeom prst="rect">
            <a:avLst/>
          </a:prstGeom>
          <a:noFill/>
        </p:spPr>
        <p:txBody>
          <a:bodyPr wrap="square" rtlCol="0">
            <a:normAutofit/>
          </a:bodyPr>
          <a:lstStyle/>
          <a:p>
            <a:pPr algn="ctr"/>
            <a:r>
              <a:rPr lang="en-US" sz="3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Welcome</a:t>
            </a:r>
            <a:endParaRPr lang="en-US" sz="3600" dirty="0"/>
          </a:p>
        </p:txBody>
      </p:sp>
      <p:pic>
        <p:nvPicPr>
          <p:cNvPr id="2" name="Picture 1" descr="MeanImage.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050422"/>
            <a:ext cx="5181600" cy="4588378"/>
          </a:xfrm>
          <a:prstGeom prst="rect">
            <a:avLst/>
          </a:prstGeom>
        </p:spPr>
      </p:pic>
      <p:sp>
        <p:nvSpPr>
          <p:cNvPr id="3" name="Footer Placeholder 2"/>
          <p:cNvSpPr>
            <a:spLocks noGrp="1"/>
          </p:cNvSpPr>
          <p:nvPr>
            <p:ph type="ftr" sz="quarter" idx="11"/>
          </p:nvPr>
        </p:nvSpPr>
        <p:spPr/>
        <p:txBody>
          <a:bodyPr/>
          <a:lstStyle/>
          <a:p>
            <a:r>
              <a:rPr lang="en-US" smtClean="0"/>
              <a:t>Mean Stack Tutorial One</a:t>
            </a:r>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3</a:t>
            </a:fld>
            <a:endParaRPr lang="en-US" dirty="0"/>
          </a:p>
        </p:txBody>
      </p:sp>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Some Points before we start off:</a:t>
            </a:r>
            <a:endParaRPr lang="en-US" dirty="0"/>
          </a:p>
        </p:txBody>
      </p:sp>
      <p:sp>
        <p:nvSpPr>
          <p:cNvPr id="3" name="Content Placeholder 2"/>
          <p:cNvSpPr>
            <a:spLocks noGrp="1"/>
          </p:cNvSpPr>
          <p:nvPr>
            <p:ph idx="1"/>
          </p:nvPr>
        </p:nvSpPr>
        <p:spPr/>
        <p:txBody>
          <a:bodyPr/>
          <a:lstStyle/>
          <a:p>
            <a:pPr>
              <a:defRPr/>
            </a:pPr>
            <a:r>
              <a:rPr lang="en-US" dirty="0"/>
              <a:t>Introduction.</a:t>
            </a:r>
          </a:p>
          <a:p>
            <a:pPr>
              <a:defRPr/>
            </a:pPr>
            <a:r>
              <a:rPr lang="en-US" dirty="0"/>
              <a:t>Grading/ Assignments.</a:t>
            </a:r>
          </a:p>
          <a:p>
            <a:pPr>
              <a:defRPr/>
            </a:pPr>
            <a:r>
              <a:rPr lang="en-US" dirty="0"/>
              <a:t>About the Class. </a:t>
            </a:r>
            <a:r>
              <a:rPr lang="en-US" dirty="0" smtClean="0"/>
              <a:t>[Basic to Professional]</a:t>
            </a:r>
            <a:endParaRPr lang="en-US" dirty="0"/>
          </a:p>
          <a:p>
            <a:pPr>
              <a:defRPr/>
            </a:pPr>
            <a:r>
              <a:rPr lang="en-US" dirty="0" smtClean="0"/>
              <a:t>Pace.</a:t>
            </a:r>
            <a:endParaRPr lang="en-US" dirty="0"/>
          </a:p>
          <a:p>
            <a:pPr>
              <a:defRPr/>
            </a:pPr>
            <a:r>
              <a:rPr lang="en-US" dirty="0"/>
              <a:t>Interview Preparation.</a:t>
            </a:r>
          </a:p>
          <a:p>
            <a:pPr>
              <a:defRPr/>
            </a:pPr>
            <a:r>
              <a:rPr lang="en-US" dirty="0" smtClean="0"/>
              <a:t>Labs.</a:t>
            </a:r>
            <a:endParaRPr lang="en-US" dirty="0"/>
          </a:p>
          <a:p>
            <a:endParaRPr lang="en-US" dirty="0"/>
          </a:p>
        </p:txBody>
      </p:sp>
      <p:sp>
        <p:nvSpPr>
          <p:cNvPr id="4" name="Footer Placeholder 3"/>
          <p:cNvSpPr>
            <a:spLocks noGrp="1"/>
          </p:cNvSpPr>
          <p:nvPr>
            <p:ph type="ftr" sz="quarter" idx="11"/>
          </p:nvPr>
        </p:nvSpPr>
        <p:spPr/>
        <p:txBody>
          <a:bodyPr/>
          <a:lstStyle/>
          <a:p>
            <a:r>
              <a:rPr lang="en-US" smtClean="0"/>
              <a:t>Mean Stack Tutorial One</a:t>
            </a:r>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4</a:t>
            </a:fld>
            <a:endParaRPr lang="en-US" dirty="0"/>
          </a:p>
        </p:txBody>
      </p:sp>
    </p:spTree>
    <p:extLst>
      <p:ext uri="{BB962C8B-B14F-4D97-AF65-F5344CB8AC3E}">
        <p14:creationId xmlns:p14="http://schemas.microsoft.com/office/powerpoint/2010/main" val="1027977222"/>
      </p:ext>
    </p:extLst>
  </p:cSld>
  <p:clrMapOvr>
    <a:masterClrMapping/>
  </p:clrMapOvr>
  <p:transition xmlns:p14="http://schemas.microsoft.com/office/powerpoint/2010/mai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728223591"/>
              </p:ext>
            </p:extLst>
          </p:nvPr>
        </p:nvGraphicFramePr>
        <p:xfrm>
          <a:off x="1828800" y="1752600"/>
          <a:ext cx="69342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841248" y="301752"/>
            <a:ext cx="8077200" cy="1143000"/>
          </a:xfrm>
        </p:spPr>
        <p:txBody>
          <a:bodyPr/>
          <a:lstStyle/>
          <a:p>
            <a:r>
              <a:rPr lang="en-US" dirty="0" smtClean="0"/>
              <a:t>Today’s Overview </a:t>
            </a:r>
            <a:endParaRPr lang="en-US" dirty="0"/>
          </a:p>
        </p:txBody>
      </p:sp>
      <p:sp>
        <p:nvSpPr>
          <p:cNvPr id="4" name="Footer Placeholder 3"/>
          <p:cNvSpPr>
            <a:spLocks noGrp="1"/>
          </p:cNvSpPr>
          <p:nvPr>
            <p:ph type="ftr" sz="quarter" idx="11"/>
          </p:nvPr>
        </p:nvSpPr>
        <p:spPr/>
        <p:txBody>
          <a:bodyPr/>
          <a:lstStyle/>
          <a:p>
            <a:r>
              <a:rPr lang="en-US" smtClean="0"/>
              <a:t>Mean Stack Tutorial One</a:t>
            </a:r>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5</a:t>
            </a:fld>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graphicEl>
                                              <a:dgm id="{7E429971-BC57-430F-BB25-C0574E5E39E3}"/>
                                            </p:graphicEl>
                                          </p:spTgt>
                                        </p:tgtEl>
                                        <p:attrNameLst>
                                          <p:attrName>style.visibility</p:attrName>
                                        </p:attrNameLst>
                                      </p:cBhvr>
                                      <p:to>
                                        <p:strVal val="visible"/>
                                      </p:to>
                                    </p:set>
                                    <p:animEffect transition="in" filter="wipe(left)">
                                      <p:cBhvr>
                                        <p:cTn id="7" dur="500"/>
                                        <p:tgtEl>
                                          <p:spTgt spid="3">
                                            <p:graphicEl>
                                              <a:dgm id="{7E429971-BC57-430F-BB25-C0574E5E39E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graphicEl>
                                              <a:dgm id="{D54B1729-BC98-42C1-9C6C-D65DCBA4358F}"/>
                                            </p:graphicEl>
                                          </p:spTgt>
                                        </p:tgtEl>
                                        <p:attrNameLst>
                                          <p:attrName>style.visibility</p:attrName>
                                        </p:attrNameLst>
                                      </p:cBhvr>
                                      <p:to>
                                        <p:strVal val="visible"/>
                                      </p:to>
                                    </p:set>
                                    <p:animEffect transition="in" filter="wipe(left)">
                                      <p:cBhvr>
                                        <p:cTn id="12" dur="500"/>
                                        <p:tgtEl>
                                          <p:spTgt spid="3">
                                            <p:graphicEl>
                                              <a:dgm id="{D54B1729-BC98-42C1-9C6C-D65DCBA4358F}"/>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graphicEl>
                                              <a:dgm id="{C04276DC-EE64-470A-B8BC-09067B8045FA}"/>
                                            </p:graphicEl>
                                          </p:spTgt>
                                        </p:tgtEl>
                                        <p:attrNameLst>
                                          <p:attrName>style.visibility</p:attrName>
                                        </p:attrNameLst>
                                      </p:cBhvr>
                                      <p:to>
                                        <p:strVal val="visible"/>
                                      </p:to>
                                    </p:set>
                                    <p:animEffect transition="in" filter="wipe(left)">
                                      <p:cBhvr>
                                        <p:cTn id="17" dur="500"/>
                                        <p:tgtEl>
                                          <p:spTgt spid="3">
                                            <p:graphicEl>
                                              <a:dgm id="{C04276DC-EE64-470A-B8BC-09067B8045FA}"/>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graphicEl>
                                              <a:dgm id="{B37A5355-225B-4C6F-AED7-6C620F99EECC}"/>
                                            </p:graphicEl>
                                          </p:spTgt>
                                        </p:tgtEl>
                                        <p:attrNameLst>
                                          <p:attrName>style.visibility</p:attrName>
                                        </p:attrNameLst>
                                      </p:cBhvr>
                                      <p:to>
                                        <p:strVal val="visible"/>
                                      </p:to>
                                    </p:set>
                                    <p:animEffect transition="in" filter="wipe(left)">
                                      <p:cBhvr>
                                        <p:cTn id="22" dur="500"/>
                                        <p:tgtEl>
                                          <p:spTgt spid="3">
                                            <p:graphicEl>
                                              <a:dgm id="{B37A5355-225B-4C6F-AED7-6C620F99EECC}"/>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graphicEl>
                                              <a:dgm id="{F5034101-5B7D-4FE7-B47A-5A48CF39606B}"/>
                                            </p:graphicEl>
                                          </p:spTgt>
                                        </p:tgtEl>
                                        <p:attrNameLst>
                                          <p:attrName>style.visibility</p:attrName>
                                        </p:attrNameLst>
                                      </p:cBhvr>
                                      <p:to>
                                        <p:strVal val="visible"/>
                                      </p:to>
                                    </p:set>
                                    <p:animEffect transition="in" filter="wipe(left)">
                                      <p:cBhvr>
                                        <p:cTn id="27" dur="500"/>
                                        <p:tgtEl>
                                          <p:spTgt spid="3">
                                            <p:graphicEl>
                                              <a:dgm id="{F5034101-5B7D-4FE7-B47A-5A48CF39606B}"/>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graphicEl>
                                              <a:dgm id="{C7C3E6FD-D83F-4BDA-907E-B5EE041DA931}"/>
                                            </p:graphicEl>
                                          </p:spTgt>
                                        </p:tgtEl>
                                        <p:attrNameLst>
                                          <p:attrName>style.visibility</p:attrName>
                                        </p:attrNameLst>
                                      </p:cBhvr>
                                      <p:to>
                                        <p:strVal val="visible"/>
                                      </p:to>
                                    </p:set>
                                    <p:animEffect transition="in" filter="wipe(left)">
                                      <p:cBhvr>
                                        <p:cTn id="32" dur="500"/>
                                        <p:tgtEl>
                                          <p:spTgt spid="3">
                                            <p:graphicEl>
                                              <a:dgm id="{C7C3E6FD-D83F-4BDA-907E-B5EE041DA931}"/>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graphicEl>
                                              <a:dgm id="{F475D8B9-14A5-7F40-B02C-032E7B94CCAF}"/>
                                            </p:graphicEl>
                                          </p:spTgt>
                                        </p:tgtEl>
                                        <p:attrNameLst>
                                          <p:attrName>style.visibility</p:attrName>
                                        </p:attrNameLst>
                                      </p:cBhvr>
                                      <p:to>
                                        <p:strVal val="visible"/>
                                      </p:to>
                                    </p:set>
                                    <p:animEffect transition="in" filter="wipe(left)">
                                      <p:cBhvr>
                                        <p:cTn id="37" dur="500"/>
                                        <p:tgtEl>
                                          <p:spTgt spid="3">
                                            <p:graphicEl>
                                              <a:dgm id="{F475D8B9-14A5-7F40-B02C-032E7B94CCAF}"/>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graphicEl>
                                              <a:dgm id="{71F25135-CF86-1249-B560-547A0EB142D3}"/>
                                            </p:graphicEl>
                                          </p:spTgt>
                                        </p:tgtEl>
                                        <p:attrNameLst>
                                          <p:attrName>style.visibility</p:attrName>
                                        </p:attrNameLst>
                                      </p:cBhvr>
                                      <p:to>
                                        <p:strVal val="visible"/>
                                      </p:to>
                                    </p:set>
                                    <p:animEffect transition="in" filter="wipe(left)">
                                      <p:cBhvr>
                                        <p:cTn id="42" dur="500"/>
                                        <p:tgtEl>
                                          <p:spTgt spid="3">
                                            <p:graphicEl>
                                              <a:dgm id="{71F25135-CF86-1249-B560-547A0EB142D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0" y="3048000"/>
            <a:ext cx="4648200" cy="1362075"/>
          </a:xfrm>
        </p:spPr>
        <p:txBody>
          <a:bodyPr>
            <a:normAutofit fontScale="90000"/>
          </a:bodyPr>
          <a:lstStyle/>
          <a:p>
            <a:r>
              <a:rPr lang="en-US" sz="5400" dirty="0" smtClean="0"/>
              <a:t>Learning Express</a:t>
            </a:r>
            <a:endParaRPr lang="en-US" sz="5400" dirty="0"/>
          </a:p>
        </p:txBody>
      </p:sp>
      <p:sp>
        <p:nvSpPr>
          <p:cNvPr id="3" name="Footer Placeholder 2"/>
          <p:cNvSpPr>
            <a:spLocks noGrp="1"/>
          </p:cNvSpPr>
          <p:nvPr>
            <p:ph type="ftr" sz="quarter" idx="11"/>
          </p:nvPr>
        </p:nvSpPr>
        <p:spPr/>
        <p:txBody>
          <a:bodyPr/>
          <a:lstStyle/>
          <a:p>
            <a:r>
              <a:rPr lang="en-US" smtClean="0"/>
              <a:t>Mean Stack Tutorial One</a:t>
            </a:r>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6</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873368"/>
          </a:xfrm>
        </p:spPr>
        <p:txBody>
          <a:bodyPr>
            <a:normAutofit/>
          </a:bodyPr>
          <a:lstStyle/>
          <a:p>
            <a:r>
              <a:rPr lang="en-US" dirty="0" smtClean="0"/>
              <a:t>Introduction to Node </a:t>
            </a:r>
            <a:r>
              <a:rPr lang="en-US" dirty="0" err="1" smtClean="0"/>
              <a:t>WebServer</a:t>
            </a:r>
            <a:r>
              <a:rPr lang="en-US" dirty="0" smtClean="0"/>
              <a:t>:</a:t>
            </a:r>
            <a:endParaRPr lang="en-US" dirty="0"/>
          </a:p>
        </p:txBody>
      </p:sp>
      <p:sp>
        <p:nvSpPr>
          <p:cNvPr id="3" name="Content Placeholder 2"/>
          <p:cNvSpPr>
            <a:spLocks noGrp="1"/>
          </p:cNvSpPr>
          <p:nvPr>
            <p:ph idx="1"/>
          </p:nvPr>
        </p:nvSpPr>
        <p:spPr>
          <a:xfrm>
            <a:off x="762000" y="1219201"/>
            <a:ext cx="8077200" cy="4674576"/>
          </a:xfrm>
        </p:spPr>
        <p:txBody>
          <a:bodyPr>
            <a:normAutofit fontScale="92500" lnSpcReduction="20000"/>
          </a:bodyPr>
          <a:lstStyle/>
          <a:p>
            <a:r>
              <a:rPr lang="en-US" sz="1600" dirty="0" smtClean="0"/>
              <a:t>Before we even discuss anything about how simple it is to create a node server, let us see for our selves : </a:t>
            </a:r>
          </a:p>
          <a:p>
            <a:pPr lvl="1"/>
            <a:r>
              <a:rPr lang="en-US" sz="1200" i="1" dirty="0" smtClean="0">
                <a:solidFill>
                  <a:srgbClr val="0000FF"/>
                </a:solidFill>
              </a:rPr>
              <a:t>/</a:t>
            </a:r>
            <a:r>
              <a:rPr lang="en-US" sz="1200" i="1" dirty="0">
                <a:solidFill>
                  <a:srgbClr val="0000FF"/>
                </a:solidFill>
              </a:rPr>
              <a:t>Users/viveksh2/Documents/UCSC/</a:t>
            </a:r>
            <a:r>
              <a:rPr lang="en-US" sz="1200" i="1" dirty="0" err="1">
                <a:solidFill>
                  <a:srgbClr val="0000FF"/>
                </a:solidFill>
              </a:rPr>
              <a:t>WebFrameworkUsingJavaScript</a:t>
            </a:r>
            <a:r>
              <a:rPr lang="en-US" sz="1200" i="1" dirty="0">
                <a:solidFill>
                  <a:srgbClr val="0000FF"/>
                </a:solidFill>
              </a:rPr>
              <a:t>/</a:t>
            </a:r>
            <a:r>
              <a:rPr lang="en-US" sz="1200" i="1" dirty="0" err="1">
                <a:solidFill>
                  <a:srgbClr val="0000FF"/>
                </a:solidFill>
              </a:rPr>
              <a:t>CodeToBeUploaded</a:t>
            </a:r>
            <a:r>
              <a:rPr lang="en-US" sz="1200" i="1" dirty="0">
                <a:solidFill>
                  <a:srgbClr val="0000FF"/>
                </a:solidFill>
              </a:rPr>
              <a:t>/</a:t>
            </a:r>
            <a:r>
              <a:rPr lang="en-US" sz="1200" i="1" dirty="0" err="1">
                <a:solidFill>
                  <a:srgbClr val="0000FF"/>
                </a:solidFill>
              </a:rPr>
              <a:t>MeanStackDevelopment</a:t>
            </a:r>
            <a:r>
              <a:rPr lang="en-US" sz="1200" i="1" dirty="0">
                <a:solidFill>
                  <a:srgbClr val="0000FF"/>
                </a:solidFill>
              </a:rPr>
              <a:t>/</a:t>
            </a:r>
            <a:r>
              <a:rPr lang="en-US" sz="1200" i="1" dirty="0" err="1">
                <a:solidFill>
                  <a:srgbClr val="0000FF"/>
                </a:solidFill>
              </a:rPr>
              <a:t>NodeJS</a:t>
            </a:r>
            <a:r>
              <a:rPr lang="en-US" sz="1200" i="1" dirty="0">
                <a:solidFill>
                  <a:srgbClr val="0000FF"/>
                </a:solidFill>
              </a:rPr>
              <a:t>/Tutorial_3/</a:t>
            </a:r>
            <a:r>
              <a:rPr lang="en-US" sz="1200" i="1" dirty="0" err="1">
                <a:solidFill>
                  <a:srgbClr val="0000FF"/>
                </a:solidFill>
              </a:rPr>
              <a:t>Server_Basic</a:t>
            </a:r>
            <a:r>
              <a:rPr lang="en-US" sz="1200" i="1" dirty="0">
                <a:solidFill>
                  <a:srgbClr val="0000FF"/>
                </a:solidFill>
              </a:rPr>
              <a:t>/Node_Server_1.</a:t>
            </a:r>
            <a:r>
              <a:rPr lang="en-US" sz="1200" i="1" dirty="0" smtClean="0">
                <a:solidFill>
                  <a:srgbClr val="0000FF"/>
                </a:solidFill>
              </a:rPr>
              <a:t>js</a:t>
            </a:r>
          </a:p>
          <a:p>
            <a:pPr lvl="1"/>
            <a:endParaRPr lang="en-US" sz="1200" i="1" dirty="0">
              <a:solidFill>
                <a:srgbClr val="0000FF"/>
              </a:solidFill>
            </a:endParaRPr>
          </a:p>
          <a:p>
            <a:pPr marL="342900" lvl="1" indent="-342900">
              <a:buFont typeface="Arial" pitchFamily="34" charset="0"/>
              <a:buChar char="•"/>
            </a:pPr>
            <a:r>
              <a:rPr lang="en-US" sz="1600" dirty="0"/>
              <a:t>Starting with this first new program, you can standardize the output of your JSON responses to always have an error field in the output. </a:t>
            </a:r>
          </a:p>
          <a:p>
            <a:pPr marL="342900" lvl="1" indent="-342900">
              <a:buFont typeface="Arial" pitchFamily="34" charset="0"/>
              <a:buChar char="•"/>
            </a:pPr>
            <a:r>
              <a:rPr lang="en-US" sz="1600" dirty="0"/>
              <a:t>This way, calling applications can quickly determine the success or failure of the request. In cases in which a failure does occur, you always include a message field with more information, and for cases in which the JSON response is supposed to return some data, you always include a data field:</a:t>
            </a:r>
          </a:p>
          <a:p>
            <a:pPr lvl="1"/>
            <a:endParaRPr lang="en-US" sz="1200" i="1" dirty="0">
              <a:solidFill>
                <a:srgbClr val="0000FF"/>
              </a:solidFill>
            </a:endParaRPr>
          </a:p>
          <a:p>
            <a:pPr marL="457200" lvl="1" indent="0">
              <a:buNone/>
            </a:pPr>
            <a:r>
              <a:rPr lang="en-US" sz="1200" i="1" dirty="0">
                <a:solidFill>
                  <a:srgbClr val="0000FF"/>
                </a:solidFill>
              </a:rPr>
              <a:t>// failure responses will look like this:</a:t>
            </a:r>
          </a:p>
          <a:p>
            <a:pPr marL="457200" lvl="1" indent="0">
              <a:buNone/>
            </a:pPr>
            <a:r>
              <a:rPr lang="en-US" sz="1200" i="1" dirty="0">
                <a:solidFill>
                  <a:srgbClr val="0000FF"/>
                </a:solidFill>
              </a:rPr>
              <a:t>{ error: "</a:t>
            </a:r>
            <a:r>
              <a:rPr lang="en-US" sz="1200" i="1" dirty="0" err="1">
                <a:solidFill>
                  <a:srgbClr val="0000FF"/>
                </a:solidFill>
              </a:rPr>
              <a:t>missing_data</a:t>
            </a:r>
            <a:r>
              <a:rPr lang="en-US" sz="1200" i="1" dirty="0">
                <a:solidFill>
                  <a:srgbClr val="0000FF"/>
                </a:solidFill>
              </a:rPr>
              <a:t>",</a:t>
            </a:r>
          </a:p>
          <a:p>
            <a:pPr marL="457200" lvl="1" indent="0">
              <a:buNone/>
            </a:pPr>
            <a:r>
              <a:rPr lang="en-US" sz="1200" i="1" dirty="0">
                <a:solidFill>
                  <a:srgbClr val="0000FF"/>
                </a:solidFill>
              </a:rPr>
              <a:t>  message: "You must include a last name for the </a:t>
            </a:r>
            <a:r>
              <a:rPr lang="en-US" sz="1200" i="1" dirty="0" smtClean="0">
                <a:solidFill>
                  <a:srgbClr val="0000FF"/>
                </a:solidFill>
              </a:rPr>
              <a:t>user”</a:t>
            </a:r>
          </a:p>
          <a:p>
            <a:pPr marL="457200" lvl="1" indent="0">
              <a:buNone/>
            </a:pPr>
            <a:r>
              <a:rPr lang="en-US" sz="1200" i="1" dirty="0" smtClean="0">
                <a:solidFill>
                  <a:srgbClr val="0000FF"/>
                </a:solidFill>
              </a:rPr>
              <a:t> }</a:t>
            </a:r>
            <a:endParaRPr lang="en-US" sz="1200" i="1" dirty="0">
              <a:solidFill>
                <a:srgbClr val="0000FF"/>
              </a:solidFill>
            </a:endParaRPr>
          </a:p>
          <a:p>
            <a:pPr marL="457200" lvl="1" indent="0">
              <a:buNone/>
            </a:pPr>
            <a:r>
              <a:rPr lang="en-US" sz="1200" i="1" dirty="0">
                <a:solidFill>
                  <a:srgbClr val="0000FF"/>
                </a:solidFill>
              </a:rPr>
              <a:t>// success responses will usually have a "data" object</a:t>
            </a:r>
          </a:p>
          <a:p>
            <a:pPr marL="457200" lvl="1" indent="0">
              <a:buNone/>
            </a:pPr>
            <a:r>
              <a:rPr lang="en-US" sz="1200" i="1" dirty="0">
                <a:solidFill>
                  <a:srgbClr val="0000FF"/>
                </a:solidFill>
              </a:rPr>
              <a:t>{ error: null,</a:t>
            </a:r>
          </a:p>
          <a:p>
            <a:pPr marL="457200" lvl="1" indent="0">
              <a:buNone/>
            </a:pPr>
            <a:r>
              <a:rPr lang="en-US" sz="1200" i="1" dirty="0">
                <a:solidFill>
                  <a:srgbClr val="0000FF"/>
                </a:solidFill>
              </a:rPr>
              <a:t>  data: {</a:t>
            </a:r>
          </a:p>
          <a:p>
            <a:pPr marL="457200" lvl="1" indent="0">
              <a:buNone/>
            </a:pPr>
            <a:r>
              <a:rPr lang="en-US" sz="1200" i="1" dirty="0">
                <a:solidFill>
                  <a:srgbClr val="0000FF"/>
                </a:solidFill>
              </a:rPr>
              <a:t>      user: {</a:t>
            </a:r>
          </a:p>
          <a:p>
            <a:pPr marL="457200" lvl="1" indent="0">
              <a:buNone/>
            </a:pPr>
            <a:r>
              <a:rPr lang="en-US" sz="1200" i="1" dirty="0">
                <a:solidFill>
                  <a:srgbClr val="0000FF"/>
                </a:solidFill>
              </a:rPr>
              <a:t>          </a:t>
            </a:r>
            <a:r>
              <a:rPr lang="en-US" sz="1200" i="1" dirty="0" err="1">
                <a:solidFill>
                  <a:srgbClr val="0000FF"/>
                </a:solidFill>
              </a:rPr>
              <a:t>first_name</a:t>
            </a:r>
            <a:r>
              <a:rPr lang="en-US" sz="1200" i="1" dirty="0">
                <a:solidFill>
                  <a:srgbClr val="0000FF"/>
                </a:solidFill>
              </a:rPr>
              <a:t>: "Horatio",</a:t>
            </a:r>
          </a:p>
          <a:p>
            <a:pPr marL="457200" lvl="1" indent="0">
              <a:buNone/>
            </a:pPr>
            <a:r>
              <a:rPr lang="en-US" sz="1200" i="1" dirty="0">
                <a:solidFill>
                  <a:srgbClr val="0000FF"/>
                </a:solidFill>
              </a:rPr>
              <a:t>          </a:t>
            </a:r>
            <a:r>
              <a:rPr lang="en-US" sz="1200" i="1" dirty="0" err="1">
                <a:solidFill>
                  <a:srgbClr val="0000FF"/>
                </a:solidFill>
              </a:rPr>
              <a:t>last_name</a:t>
            </a:r>
            <a:r>
              <a:rPr lang="en-US" sz="1200" i="1" dirty="0">
                <a:solidFill>
                  <a:srgbClr val="0000FF"/>
                </a:solidFill>
              </a:rPr>
              <a:t>: "</a:t>
            </a:r>
            <a:r>
              <a:rPr lang="en-US" sz="1200" i="1" dirty="0" err="1">
                <a:solidFill>
                  <a:srgbClr val="0000FF"/>
                </a:solidFill>
              </a:rPr>
              <a:t>Gadsplatt</a:t>
            </a:r>
            <a:r>
              <a:rPr lang="en-US" sz="1200" i="1" dirty="0">
                <a:solidFill>
                  <a:srgbClr val="0000FF"/>
                </a:solidFill>
              </a:rPr>
              <a:t> III",</a:t>
            </a:r>
          </a:p>
          <a:p>
            <a:pPr marL="457200" lvl="1" indent="0">
              <a:buNone/>
            </a:pPr>
            <a:r>
              <a:rPr lang="en-US" sz="1200" i="1" dirty="0">
                <a:solidFill>
                  <a:srgbClr val="0000FF"/>
                </a:solidFill>
              </a:rPr>
              <a:t>          email: "</a:t>
            </a:r>
            <a:r>
              <a:rPr lang="en-US" sz="1200" i="1" dirty="0" err="1">
                <a:solidFill>
                  <a:srgbClr val="0000FF"/>
                </a:solidFill>
              </a:rPr>
              <a:t>horatio@example.org</a:t>
            </a:r>
            <a:r>
              <a:rPr lang="en-US" sz="1200" i="1" dirty="0">
                <a:solidFill>
                  <a:srgbClr val="0000FF"/>
                </a:solidFill>
              </a:rPr>
              <a:t>"</a:t>
            </a:r>
          </a:p>
          <a:p>
            <a:pPr marL="457200" lvl="1" indent="0">
              <a:buNone/>
            </a:pPr>
            <a:r>
              <a:rPr lang="en-US" sz="1200" i="1" dirty="0">
                <a:solidFill>
                  <a:srgbClr val="0000FF"/>
                </a:solidFill>
              </a:rPr>
              <a:t>      }</a:t>
            </a:r>
          </a:p>
          <a:p>
            <a:pPr marL="457200" lvl="1" indent="0">
              <a:buNone/>
            </a:pPr>
            <a:r>
              <a:rPr lang="en-US" sz="1200" i="1" dirty="0">
                <a:solidFill>
                  <a:srgbClr val="0000FF"/>
                </a:solidFill>
              </a:rPr>
              <a:t>  }</a:t>
            </a:r>
          </a:p>
          <a:p>
            <a:pPr marL="457200" lvl="1" indent="0">
              <a:buNone/>
            </a:pPr>
            <a:r>
              <a:rPr lang="en-US" sz="1200" i="1" dirty="0">
                <a:solidFill>
                  <a:srgbClr val="0000FF"/>
                </a:solidFill>
              </a:rPr>
              <a:t>}</a:t>
            </a:r>
            <a:endParaRPr lang="en-US" sz="1200" i="1" dirty="0" smtClean="0">
              <a:solidFill>
                <a:srgbClr val="0000FF"/>
              </a:solidFill>
            </a:endParaRPr>
          </a:p>
        </p:txBody>
      </p:sp>
      <p:sp>
        <p:nvSpPr>
          <p:cNvPr id="4" name="Footer Placeholder 3"/>
          <p:cNvSpPr>
            <a:spLocks noGrp="1"/>
          </p:cNvSpPr>
          <p:nvPr>
            <p:ph type="ftr" sz="quarter" idx="11"/>
          </p:nvPr>
        </p:nvSpPr>
        <p:spPr/>
        <p:txBody>
          <a:bodyPr/>
          <a:lstStyle/>
          <a:p>
            <a:r>
              <a:rPr lang="en-US" smtClean="0"/>
              <a:t>Mean Stack Tutorial One</a:t>
            </a:r>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7</a:t>
            </a:fld>
            <a:endParaRPr lang="en-US" dirty="0"/>
          </a:p>
        </p:txBody>
      </p:sp>
    </p:spTree>
    <p:extLst>
      <p:ext uri="{BB962C8B-B14F-4D97-AF65-F5344CB8AC3E}">
        <p14:creationId xmlns:p14="http://schemas.microsoft.com/office/powerpoint/2010/main" val="488949663"/>
      </p:ext>
    </p:extLst>
  </p:cSld>
  <p:clrMapOvr>
    <a:masterClrMapping/>
  </p:clrMapOvr>
  <p:transition xmlns:p14="http://schemas.microsoft.com/office/powerpoint/2010/main" spd="slow">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04801"/>
            <a:ext cx="8077200" cy="5588976"/>
          </a:xfrm>
        </p:spPr>
        <p:txBody>
          <a:bodyPr>
            <a:normAutofit fontScale="92500" lnSpcReduction="20000"/>
          </a:bodyPr>
          <a:lstStyle/>
          <a:p>
            <a:r>
              <a:rPr lang="en-US" dirty="0" smtClean="0"/>
              <a:t>Returning Some Data:</a:t>
            </a:r>
          </a:p>
          <a:p>
            <a:pPr lvl="1"/>
            <a:r>
              <a:rPr lang="en-US" sz="1600" dirty="0" smtClean="0"/>
              <a:t>Let us assume that there are some files we need to read and send it back to the users.</a:t>
            </a:r>
          </a:p>
          <a:p>
            <a:pPr lvl="1"/>
            <a:r>
              <a:rPr lang="en-US" sz="1600" dirty="0" smtClean="0"/>
              <a:t>The structure would be:</a:t>
            </a:r>
          </a:p>
          <a:p>
            <a:pPr lvl="4"/>
            <a:r>
              <a:rPr lang="en-US" sz="1600" dirty="0" err="1"/>
              <a:t>Server_Basic</a:t>
            </a:r>
            <a:endParaRPr lang="en-US" sz="1600" dirty="0" smtClean="0"/>
          </a:p>
          <a:p>
            <a:pPr lvl="4"/>
            <a:r>
              <a:rPr lang="en-US" sz="1600" dirty="0" err="1" smtClean="0"/>
              <a:t>Server_Basic</a:t>
            </a:r>
            <a:r>
              <a:rPr lang="en-US" sz="1600" dirty="0"/>
              <a:t>/</a:t>
            </a:r>
            <a:r>
              <a:rPr lang="en-US" sz="1600" dirty="0" err="1" smtClean="0"/>
              <a:t>myFiles</a:t>
            </a:r>
            <a:r>
              <a:rPr lang="en-US" sz="1600" dirty="0"/>
              <a:t>/</a:t>
            </a:r>
            <a:r>
              <a:rPr lang="en-US" sz="1600" dirty="0" err="1"/>
              <a:t>BritishAirways</a:t>
            </a:r>
            <a:endParaRPr lang="en-US" sz="1600" dirty="0"/>
          </a:p>
          <a:p>
            <a:pPr lvl="4"/>
            <a:r>
              <a:rPr lang="en-US" sz="1600" dirty="0" err="1"/>
              <a:t>Server_Basic</a:t>
            </a:r>
            <a:r>
              <a:rPr lang="en-US" sz="1600" dirty="0"/>
              <a:t>/</a:t>
            </a:r>
            <a:r>
              <a:rPr lang="en-US" sz="1600" dirty="0" err="1" smtClean="0"/>
              <a:t>myFiles</a:t>
            </a:r>
            <a:r>
              <a:rPr lang="en-US" sz="1600" dirty="0"/>
              <a:t>/</a:t>
            </a:r>
            <a:r>
              <a:rPr lang="en-US" sz="1600" dirty="0" err="1"/>
              <a:t>DeltaAirlines</a:t>
            </a:r>
            <a:endParaRPr lang="en-US" sz="1600" dirty="0"/>
          </a:p>
          <a:p>
            <a:pPr lvl="4"/>
            <a:r>
              <a:rPr lang="en-US" sz="1600" dirty="0" err="1"/>
              <a:t>Server_Basic</a:t>
            </a:r>
            <a:r>
              <a:rPr lang="en-US" sz="1600" dirty="0"/>
              <a:t>/</a:t>
            </a:r>
            <a:r>
              <a:rPr lang="en-US" sz="1600" dirty="0" err="1" smtClean="0"/>
              <a:t>myFiles</a:t>
            </a:r>
            <a:r>
              <a:rPr lang="en-US" sz="1600" dirty="0"/>
              <a:t>/</a:t>
            </a:r>
            <a:r>
              <a:rPr lang="en-US" sz="1600" dirty="0" err="1"/>
              <a:t>SouthWest</a:t>
            </a:r>
            <a:endParaRPr lang="en-US" sz="1600" dirty="0"/>
          </a:p>
          <a:p>
            <a:pPr lvl="4"/>
            <a:r>
              <a:rPr lang="en-US" sz="1600" dirty="0" err="1" smtClean="0"/>
              <a:t>Server_Basic</a:t>
            </a:r>
            <a:r>
              <a:rPr lang="en-US" sz="1600" dirty="0" smtClean="0"/>
              <a:t>/</a:t>
            </a:r>
            <a:r>
              <a:rPr lang="en-US" sz="1600" dirty="0" err="1" smtClean="0"/>
              <a:t>myFiles</a:t>
            </a:r>
            <a:r>
              <a:rPr lang="en-US" sz="1600" dirty="0"/>
              <a:t>/</a:t>
            </a:r>
            <a:r>
              <a:rPr lang="en-US" sz="1600" dirty="0" err="1" smtClean="0"/>
              <a:t>VirginAtlantic</a:t>
            </a:r>
            <a:endParaRPr lang="en-US" sz="1600" dirty="0" smtClean="0"/>
          </a:p>
          <a:p>
            <a:pPr lvl="1"/>
            <a:r>
              <a:rPr lang="en-US" sz="2000" dirty="0" smtClean="0"/>
              <a:t>To read this structure we need to write a program:</a:t>
            </a:r>
          </a:p>
          <a:p>
            <a:pPr marL="1314450" lvl="3" indent="0">
              <a:buNone/>
            </a:pPr>
            <a:r>
              <a:rPr lang="en-US" sz="1600" dirty="0"/>
              <a:t>function </a:t>
            </a:r>
            <a:r>
              <a:rPr lang="en-US" sz="1600" dirty="0" err="1" smtClean="0"/>
              <a:t>load_file_list</a:t>
            </a:r>
            <a:r>
              <a:rPr lang="en-US" sz="1600" dirty="0"/>
              <a:t>(callback) {</a:t>
            </a:r>
          </a:p>
          <a:p>
            <a:pPr marL="1314450" lvl="3" indent="0">
              <a:buNone/>
            </a:pPr>
            <a:r>
              <a:rPr lang="en-US" sz="1600" dirty="0"/>
              <a:t>    </a:t>
            </a:r>
            <a:r>
              <a:rPr lang="en-US" sz="1600" dirty="0" err="1"/>
              <a:t>fs.readdir</a:t>
            </a:r>
            <a:r>
              <a:rPr lang="en-US" sz="1600" dirty="0"/>
              <a:t>(</a:t>
            </a:r>
          </a:p>
          <a:p>
            <a:pPr marL="1314450" lvl="3" indent="0">
              <a:buNone/>
            </a:pPr>
            <a:r>
              <a:rPr lang="en-US" sz="1600" dirty="0"/>
              <a:t>        "albums/",</a:t>
            </a:r>
          </a:p>
          <a:p>
            <a:pPr marL="1314450" lvl="3" indent="0">
              <a:buNone/>
            </a:pPr>
            <a:r>
              <a:rPr lang="en-US" sz="1600" dirty="0"/>
              <a:t>        function (err, files) {</a:t>
            </a:r>
          </a:p>
          <a:p>
            <a:pPr marL="1314450" lvl="3" indent="0">
              <a:buNone/>
            </a:pPr>
            <a:r>
              <a:rPr lang="en-US" sz="1600" dirty="0"/>
              <a:t>            if (err) {</a:t>
            </a:r>
          </a:p>
          <a:p>
            <a:pPr marL="1314450" lvl="3" indent="0">
              <a:buNone/>
            </a:pPr>
            <a:r>
              <a:rPr lang="en-US" sz="1600" dirty="0"/>
              <a:t>                callback(err);</a:t>
            </a:r>
          </a:p>
          <a:p>
            <a:pPr marL="1314450" lvl="3" indent="0">
              <a:buNone/>
            </a:pPr>
            <a:r>
              <a:rPr lang="en-US" sz="1600" dirty="0"/>
              <a:t>                return;</a:t>
            </a:r>
          </a:p>
          <a:p>
            <a:pPr marL="1314450" lvl="3" indent="0">
              <a:buNone/>
            </a:pPr>
            <a:r>
              <a:rPr lang="en-US" sz="1600" dirty="0"/>
              <a:t>            }</a:t>
            </a:r>
          </a:p>
          <a:p>
            <a:pPr marL="1314450" lvl="3" indent="0">
              <a:buNone/>
            </a:pPr>
            <a:r>
              <a:rPr lang="en-US" sz="1600" dirty="0"/>
              <a:t>            callback(null, files);</a:t>
            </a:r>
          </a:p>
          <a:p>
            <a:pPr marL="1314450" lvl="3" indent="0">
              <a:buNone/>
            </a:pPr>
            <a:r>
              <a:rPr lang="en-US" sz="1600" dirty="0"/>
              <a:t>        }</a:t>
            </a:r>
          </a:p>
          <a:p>
            <a:pPr marL="1314450" lvl="3" indent="0">
              <a:buNone/>
            </a:pPr>
            <a:r>
              <a:rPr lang="en-US" sz="1600" dirty="0"/>
              <a:t>    );</a:t>
            </a:r>
          </a:p>
          <a:p>
            <a:pPr marL="1314450" lvl="3" indent="0">
              <a:buNone/>
            </a:pPr>
            <a:r>
              <a:rPr lang="en-US" sz="1600" dirty="0"/>
              <a:t>}</a:t>
            </a:r>
            <a:endParaRPr lang="en-US" sz="1600" dirty="0" smtClean="0"/>
          </a:p>
        </p:txBody>
      </p:sp>
      <p:sp>
        <p:nvSpPr>
          <p:cNvPr id="4" name="Footer Placeholder 3"/>
          <p:cNvSpPr>
            <a:spLocks noGrp="1"/>
          </p:cNvSpPr>
          <p:nvPr>
            <p:ph type="ftr" sz="quarter" idx="11"/>
          </p:nvPr>
        </p:nvSpPr>
        <p:spPr/>
        <p:txBody>
          <a:bodyPr/>
          <a:lstStyle/>
          <a:p>
            <a:r>
              <a:rPr lang="en-US" smtClean="0"/>
              <a:t>Mean Stack Tutorial One</a:t>
            </a:r>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8</a:t>
            </a:fld>
            <a:endParaRPr lang="en-US" dirty="0"/>
          </a:p>
        </p:txBody>
      </p:sp>
    </p:spTree>
    <p:extLst>
      <p:ext uri="{BB962C8B-B14F-4D97-AF65-F5344CB8AC3E}">
        <p14:creationId xmlns:p14="http://schemas.microsoft.com/office/powerpoint/2010/main" val="620853858"/>
      </p:ext>
    </p:extLst>
  </p:cSld>
  <p:clrMapOvr>
    <a:masterClrMapping/>
  </p:clrMapOvr>
  <p:transition xmlns:p14="http://schemas.microsoft.com/office/powerpoint/2010/main" spd="slow">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644768"/>
          </a:xfrm>
        </p:spPr>
        <p:txBody>
          <a:bodyPr>
            <a:normAutofit fontScale="90000"/>
          </a:bodyPr>
          <a:lstStyle/>
          <a:p>
            <a:r>
              <a:rPr lang="en-US" dirty="0" smtClean="0"/>
              <a:t>Now the problem…</a:t>
            </a:r>
            <a:endParaRPr lang="en-US" dirty="0"/>
          </a:p>
        </p:txBody>
      </p:sp>
      <p:sp>
        <p:nvSpPr>
          <p:cNvPr id="3" name="Content Placeholder 2"/>
          <p:cNvSpPr>
            <a:spLocks noGrp="1"/>
          </p:cNvSpPr>
          <p:nvPr>
            <p:ph idx="1"/>
          </p:nvPr>
        </p:nvSpPr>
        <p:spPr>
          <a:xfrm>
            <a:off x="762000" y="1066800"/>
            <a:ext cx="8077200" cy="5181599"/>
          </a:xfrm>
        </p:spPr>
        <p:txBody>
          <a:bodyPr>
            <a:noAutofit/>
          </a:bodyPr>
          <a:lstStyle/>
          <a:p>
            <a:r>
              <a:rPr lang="en-US" sz="1400" dirty="0" smtClean="0"/>
              <a:t>Now let us go ahead and create a text file in place of our directories.</a:t>
            </a:r>
          </a:p>
          <a:p>
            <a:r>
              <a:rPr lang="en-US" sz="1400" dirty="0" smtClean="0"/>
              <a:t>Now when you would rerun the request, you would find something of the following sort: </a:t>
            </a:r>
          </a:p>
          <a:p>
            <a:pPr marL="114300" indent="0">
              <a:buNone/>
            </a:pPr>
            <a:r>
              <a:rPr lang="en-US" sz="1400" i="1" dirty="0" smtClean="0">
                <a:solidFill>
                  <a:srgbClr val="0000FF"/>
                </a:solidFill>
              </a:rPr>
              <a:t>{error</a:t>
            </a:r>
            <a:r>
              <a:rPr lang="en-US" sz="1400" i="1" dirty="0">
                <a:solidFill>
                  <a:srgbClr val="0000FF"/>
                </a:solidFill>
              </a:rPr>
              <a:t>: null</a:t>
            </a:r>
            <a:r>
              <a:rPr lang="en-US" sz="1400" i="1" dirty="0" smtClean="0">
                <a:solidFill>
                  <a:srgbClr val="0000FF"/>
                </a:solidFill>
              </a:rPr>
              <a:t>, data</a:t>
            </a:r>
            <a:r>
              <a:rPr lang="en-US" sz="1400" i="1" dirty="0">
                <a:solidFill>
                  <a:srgbClr val="0000FF"/>
                </a:solidFill>
              </a:rPr>
              <a:t>: </a:t>
            </a:r>
            <a:r>
              <a:rPr lang="en-US" sz="1400" i="1" dirty="0" smtClean="0">
                <a:solidFill>
                  <a:srgbClr val="0000FF"/>
                </a:solidFill>
              </a:rPr>
              <a:t>[ "</a:t>
            </a:r>
            <a:r>
              <a:rPr lang="en-US" sz="1400" i="1" dirty="0" err="1" smtClean="0">
                <a:solidFill>
                  <a:srgbClr val="0000FF"/>
                </a:solidFill>
              </a:rPr>
              <a:t>BritishAirways</a:t>
            </a:r>
            <a:r>
              <a:rPr lang="en-US" sz="1400" i="1" dirty="0" smtClean="0">
                <a:solidFill>
                  <a:srgbClr val="0000FF"/>
                </a:solidFill>
              </a:rPr>
              <a:t>”, "</a:t>
            </a:r>
            <a:r>
              <a:rPr lang="en-US" sz="1400" i="1" dirty="0" err="1" smtClean="0">
                <a:solidFill>
                  <a:srgbClr val="0000FF"/>
                </a:solidFill>
              </a:rPr>
              <a:t>DeltaAirlines</a:t>
            </a:r>
            <a:r>
              <a:rPr lang="en-US" sz="1400" i="1" dirty="0" smtClean="0">
                <a:solidFill>
                  <a:srgbClr val="0000FF"/>
                </a:solidFill>
              </a:rPr>
              <a:t>”, "</a:t>
            </a:r>
            <a:r>
              <a:rPr lang="en-US" sz="1400" i="1" dirty="0" err="1" smtClean="0">
                <a:solidFill>
                  <a:srgbClr val="0000FF"/>
                </a:solidFill>
              </a:rPr>
              <a:t>SouthWest</a:t>
            </a:r>
            <a:r>
              <a:rPr lang="en-US" sz="1400" i="1" dirty="0" smtClean="0">
                <a:solidFill>
                  <a:srgbClr val="0000FF"/>
                </a:solidFill>
              </a:rPr>
              <a:t>”, "</a:t>
            </a:r>
            <a:r>
              <a:rPr lang="en-US" sz="1400" i="1" dirty="0" err="1" smtClean="0">
                <a:solidFill>
                  <a:srgbClr val="0000FF"/>
                </a:solidFill>
              </a:rPr>
              <a:t>VirginAtlantic</a:t>
            </a:r>
            <a:r>
              <a:rPr lang="en-US" sz="1400" i="1" dirty="0" smtClean="0">
                <a:solidFill>
                  <a:srgbClr val="0000FF"/>
                </a:solidFill>
              </a:rPr>
              <a:t>”, "</a:t>
            </a:r>
            <a:r>
              <a:rPr lang="en-US" sz="1400" i="1" dirty="0" err="1" smtClean="0">
                <a:solidFill>
                  <a:srgbClr val="0000FF"/>
                </a:solidFill>
              </a:rPr>
              <a:t>info.txt</a:t>
            </a:r>
            <a:r>
              <a:rPr lang="en-US" sz="1400" i="1" dirty="0" smtClean="0">
                <a:solidFill>
                  <a:srgbClr val="0000FF"/>
                </a:solidFill>
              </a:rPr>
              <a:t>”]}</a:t>
            </a:r>
            <a:endParaRPr lang="en-US" sz="1400" dirty="0" smtClean="0"/>
          </a:p>
          <a:p>
            <a:pPr marL="114300" indent="0">
              <a:buNone/>
            </a:pPr>
            <a:r>
              <a:rPr lang="en-US" sz="1400" dirty="0" smtClean="0"/>
              <a:t>Well that is a problem since we wanted our function to just return the directories, not </a:t>
            </a:r>
            <a:r>
              <a:rPr lang="en-US" sz="1400" dirty="0"/>
              <a:t>regular files. </a:t>
            </a:r>
            <a:endParaRPr lang="en-US" sz="1400" dirty="0" smtClean="0"/>
          </a:p>
          <a:p>
            <a:pPr marL="114300" indent="0">
              <a:buNone/>
            </a:pPr>
            <a:r>
              <a:rPr lang="en-US" sz="1400" dirty="0" smtClean="0"/>
              <a:t>Well we have the </a:t>
            </a:r>
            <a:r>
              <a:rPr lang="en-US" sz="1400" dirty="0" err="1" smtClean="0"/>
              <a:t>fs.stat</a:t>
            </a:r>
            <a:r>
              <a:rPr lang="en-US" sz="1400" dirty="0" smtClean="0"/>
              <a:t> function that can come to our </a:t>
            </a:r>
            <a:r>
              <a:rPr lang="en-US" sz="1400" dirty="0"/>
              <a:t>rescue. </a:t>
            </a:r>
            <a:endParaRPr lang="en-US" sz="1400" dirty="0" smtClean="0"/>
          </a:p>
          <a:p>
            <a:pPr marL="114300" indent="0">
              <a:buNone/>
            </a:pPr>
            <a:r>
              <a:rPr lang="en-US" sz="1400" dirty="0"/>
              <a:t>The signature of the function : </a:t>
            </a:r>
          </a:p>
          <a:p>
            <a:pPr marL="114300" indent="0">
              <a:buNone/>
            </a:pPr>
            <a:r>
              <a:rPr lang="en-US" sz="1400" i="1" dirty="0" err="1">
                <a:solidFill>
                  <a:srgbClr val="0000FF"/>
                </a:solidFill>
              </a:rPr>
              <a:t>fs.stat</a:t>
            </a:r>
            <a:r>
              <a:rPr lang="en-US" sz="1400" i="1" dirty="0">
                <a:solidFill>
                  <a:srgbClr val="0000FF"/>
                </a:solidFill>
              </a:rPr>
              <a:t> = function(path, callback) {</a:t>
            </a:r>
            <a:r>
              <a:rPr lang="en-US" sz="1400" i="1" dirty="0" smtClean="0">
                <a:solidFill>
                  <a:srgbClr val="0000FF"/>
                </a:solidFill>
              </a:rPr>
              <a:t>}</a:t>
            </a:r>
            <a:endParaRPr lang="en-US" sz="1400" dirty="0" smtClean="0"/>
          </a:p>
          <a:p>
            <a:pPr marL="114300" indent="0">
              <a:buNone/>
            </a:pPr>
            <a:r>
              <a:rPr lang="en-US" sz="1400" dirty="0" smtClean="0"/>
              <a:t>So let us rewrite our function to test each object we are reading through our stat function and then add only directories to the result set.[</a:t>
            </a:r>
            <a:r>
              <a:rPr lang="en-US" sz="1400" dirty="0" smtClean="0">
                <a:solidFill>
                  <a:srgbClr val="0000FF"/>
                </a:solidFill>
              </a:rPr>
              <a:t>/</a:t>
            </a:r>
            <a:r>
              <a:rPr lang="en-US" sz="1400" dirty="0" err="1">
                <a:solidFill>
                  <a:srgbClr val="0000FF"/>
                </a:solidFill>
              </a:rPr>
              <a:t>Server_Basic</a:t>
            </a:r>
            <a:r>
              <a:rPr lang="en-US" sz="1400" dirty="0">
                <a:solidFill>
                  <a:srgbClr val="0000FF"/>
                </a:solidFill>
              </a:rPr>
              <a:t>/</a:t>
            </a:r>
            <a:r>
              <a:rPr lang="en-US" sz="1400" dirty="0" smtClean="0">
                <a:solidFill>
                  <a:srgbClr val="0000FF"/>
                </a:solidFill>
              </a:rPr>
              <a:t>Node_Server_4_Modified.js]</a:t>
            </a:r>
          </a:p>
          <a:p>
            <a:pPr marL="114300" indent="0">
              <a:buNone/>
            </a:pPr>
            <a:r>
              <a:rPr lang="en-US" sz="1400" dirty="0">
                <a:solidFill>
                  <a:srgbClr val="0000FF"/>
                </a:solidFill>
              </a:rPr>
              <a:t>The problem lies in the new for loop </a:t>
            </a:r>
            <a:r>
              <a:rPr lang="en-US" sz="1400" dirty="0" smtClean="0">
                <a:solidFill>
                  <a:srgbClr val="0000FF"/>
                </a:solidFill>
              </a:rPr>
              <a:t>we added</a:t>
            </a:r>
            <a:r>
              <a:rPr lang="en-US" sz="1400" dirty="0">
                <a:solidFill>
                  <a:srgbClr val="0000FF"/>
                </a:solidFill>
              </a:rPr>
              <a:t>. </a:t>
            </a:r>
          </a:p>
          <a:p>
            <a:pPr marL="114300" indent="0">
              <a:buNone/>
            </a:pPr>
            <a:r>
              <a:rPr lang="en-US" sz="1400" dirty="0" smtClean="0"/>
              <a:t>Effectively</a:t>
            </a:r>
            <a:r>
              <a:rPr lang="en-US" sz="1400" dirty="0"/>
              <a:t>, what you do in the preceding code is</a:t>
            </a:r>
          </a:p>
          <a:p>
            <a:pPr marL="514350" lvl="1" indent="0">
              <a:buNone/>
            </a:pPr>
            <a:r>
              <a:rPr lang="en-US" sz="1400" dirty="0"/>
              <a:t>• Create an array </a:t>
            </a:r>
            <a:r>
              <a:rPr lang="en-US" sz="1400" dirty="0" smtClean="0"/>
              <a:t>to </a:t>
            </a:r>
            <a:r>
              <a:rPr lang="en-US" sz="1400" dirty="0"/>
              <a:t>hold the response</a:t>
            </a:r>
            <a:r>
              <a:rPr lang="en-US" sz="1400" dirty="0" smtClean="0"/>
              <a:t>.[</a:t>
            </a:r>
            <a:r>
              <a:rPr lang="en-US" sz="1400" dirty="0" err="1"/>
              <a:t>only_directories</a:t>
            </a:r>
            <a:r>
              <a:rPr lang="en-US" sz="1400" dirty="0" smtClean="0"/>
              <a:t>]</a:t>
            </a:r>
            <a:endParaRPr lang="en-US" sz="1400" dirty="0"/>
          </a:p>
          <a:p>
            <a:pPr marL="514350" lvl="1" indent="0">
              <a:buNone/>
            </a:pPr>
            <a:r>
              <a:rPr lang="en-US" sz="1400" dirty="0"/>
              <a:t>• For each item in the files array, call the </a:t>
            </a:r>
            <a:r>
              <a:rPr lang="en-US" sz="1400" dirty="0" err="1"/>
              <a:t>nonblocking</a:t>
            </a:r>
            <a:r>
              <a:rPr lang="en-US" sz="1400" dirty="0"/>
              <a:t> function </a:t>
            </a:r>
            <a:r>
              <a:rPr lang="en-US" sz="1400" dirty="0" err="1"/>
              <a:t>fs.stat</a:t>
            </a:r>
            <a:r>
              <a:rPr lang="en-US" sz="1400" dirty="0"/>
              <a:t> and pass it the provided function to test if the file is a directory.</a:t>
            </a:r>
          </a:p>
          <a:p>
            <a:pPr marL="514350" lvl="1" indent="0">
              <a:buNone/>
            </a:pPr>
            <a:r>
              <a:rPr lang="en-US" sz="1400" dirty="0"/>
              <a:t>• After all these </a:t>
            </a:r>
            <a:r>
              <a:rPr lang="en-US" sz="1400" dirty="0" err="1"/>
              <a:t>nonblocking</a:t>
            </a:r>
            <a:r>
              <a:rPr lang="en-US" sz="1400" dirty="0"/>
              <a:t> functions have been started, exit the for loop and call the callback parameter. </a:t>
            </a:r>
          </a:p>
          <a:p>
            <a:pPr marL="114300" indent="0">
              <a:buNone/>
            </a:pPr>
            <a:r>
              <a:rPr lang="en-US" sz="1400" dirty="0" smtClean="0"/>
              <a:t>Because </a:t>
            </a:r>
            <a:r>
              <a:rPr lang="en-US" sz="1400" dirty="0" err="1"/>
              <a:t>Node.js</a:t>
            </a:r>
            <a:r>
              <a:rPr lang="en-US" sz="1400" dirty="0"/>
              <a:t> is single-threaded, none of the </a:t>
            </a:r>
            <a:r>
              <a:rPr lang="en-US" sz="1400" dirty="0" err="1"/>
              <a:t>fs.stat</a:t>
            </a:r>
            <a:r>
              <a:rPr lang="en-US" sz="1400" dirty="0"/>
              <a:t> functions will have had a chance to execute and call the callbacks yet, so </a:t>
            </a:r>
            <a:r>
              <a:rPr lang="en-US" sz="1400" dirty="0" err="1"/>
              <a:t>only_dirs</a:t>
            </a:r>
            <a:r>
              <a:rPr lang="en-US" sz="1400" dirty="0"/>
              <a:t> is still null, and you pass that to the provided callback. </a:t>
            </a:r>
            <a:endParaRPr lang="en-US" sz="1400" dirty="0" smtClean="0"/>
          </a:p>
          <a:p>
            <a:pPr marL="114300" indent="0">
              <a:buNone/>
            </a:pPr>
            <a:r>
              <a:rPr lang="en-US" sz="1400" dirty="0" smtClean="0"/>
              <a:t>Indeed</a:t>
            </a:r>
            <a:r>
              <a:rPr lang="en-US" sz="1400" dirty="0"/>
              <a:t>, when the callbacks to </a:t>
            </a:r>
            <a:r>
              <a:rPr lang="en-US" sz="1400" dirty="0" err="1"/>
              <a:t>fs.stat</a:t>
            </a:r>
            <a:r>
              <a:rPr lang="en-US" sz="1400" dirty="0"/>
              <a:t> are finally called, nobody cares anymore</a:t>
            </a:r>
            <a:r>
              <a:rPr lang="en-US" sz="1400" dirty="0" smtClean="0"/>
              <a:t>.</a:t>
            </a:r>
            <a:endParaRPr lang="en-US" sz="1400" dirty="0"/>
          </a:p>
          <a:p>
            <a:pPr marL="114300" indent="0">
              <a:buNone/>
            </a:pPr>
            <a:r>
              <a:rPr lang="en-US" sz="1400" dirty="0"/>
              <a:t>The take away is that most of the asynchronous loops are not compatible with the asynchronous callbacks.</a:t>
            </a:r>
          </a:p>
          <a:p>
            <a:pPr marL="514350" lvl="1" indent="0">
              <a:buNone/>
            </a:pPr>
            <a:endParaRPr lang="en-US" sz="1400" dirty="0" smtClean="0">
              <a:solidFill>
                <a:srgbClr val="0000FF"/>
              </a:solidFill>
            </a:endParaRPr>
          </a:p>
          <a:p>
            <a:pPr marL="114300" indent="0">
              <a:buNone/>
            </a:pPr>
            <a:endParaRPr lang="en-US" sz="1400" dirty="0" smtClean="0"/>
          </a:p>
        </p:txBody>
      </p:sp>
      <p:sp>
        <p:nvSpPr>
          <p:cNvPr id="4" name="Footer Placeholder 3"/>
          <p:cNvSpPr>
            <a:spLocks noGrp="1"/>
          </p:cNvSpPr>
          <p:nvPr>
            <p:ph type="ftr" sz="quarter" idx="11"/>
          </p:nvPr>
        </p:nvSpPr>
        <p:spPr/>
        <p:txBody>
          <a:bodyPr/>
          <a:lstStyle/>
          <a:p>
            <a:r>
              <a:rPr lang="en-US" smtClean="0"/>
              <a:t>Mean Stack Tutorial One</a:t>
            </a:r>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9</a:t>
            </a:fld>
            <a:endParaRPr lang="en-US" dirty="0"/>
          </a:p>
        </p:txBody>
      </p:sp>
    </p:spTree>
    <p:extLst>
      <p:ext uri="{BB962C8B-B14F-4D97-AF65-F5344CB8AC3E}">
        <p14:creationId xmlns:p14="http://schemas.microsoft.com/office/powerpoint/2010/main" val="1873930943"/>
      </p:ext>
    </p:extLst>
  </p:cSld>
  <p:clrMapOvr>
    <a:masterClrMapping/>
  </p:clrMapOvr>
  <p:transition xmlns:p14="http://schemas.microsoft.com/office/powerpoint/2010/main" spd="slow">
    <p:wipe dir="d"/>
  </p:transition>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11.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12.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3.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ags/tag14.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15.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16.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8.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9.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heme/theme1.xml><?xml version="1.0" encoding="utf-8"?>
<a:theme xmlns:a="http://schemas.openxmlformats.org/drawingml/2006/main" name="Training New Employe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 New Employees.potx</Template>
  <TotalTime>0</TotalTime>
  <Words>2283</Words>
  <Application>Microsoft Macintosh PowerPoint</Application>
  <PresentationFormat>On-screen Show (4:3)</PresentationFormat>
  <Paragraphs>268</Paragraphs>
  <Slides>19</Slides>
  <Notes>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Training New Employees</vt:lpstr>
      <vt:lpstr>Web Frame Work Using JavaScript</vt:lpstr>
      <vt:lpstr>The Course Break Down:</vt:lpstr>
      <vt:lpstr>PowerPoint Presentation</vt:lpstr>
      <vt:lpstr>Some Points before we start off:</vt:lpstr>
      <vt:lpstr>Today’s Overview </vt:lpstr>
      <vt:lpstr>Learning Express</vt:lpstr>
      <vt:lpstr>Introduction to Node WebServer:</vt:lpstr>
      <vt:lpstr>PowerPoint Presentation</vt:lpstr>
      <vt:lpstr>Now the problem…</vt:lpstr>
      <vt:lpstr>Resolution…</vt:lpstr>
      <vt:lpstr>Handling More Requests</vt:lpstr>
      <vt:lpstr>Getting the Request Params.</vt:lpstr>
      <vt:lpstr>PowerPoint Presentation</vt:lpstr>
      <vt:lpstr>The Request, Response Obejct</vt:lpstr>
      <vt:lpstr>Serving Static Content with Streams</vt:lpstr>
      <vt:lpstr>Summary</vt:lpstr>
      <vt:lpstr>Resources</vt:lpstr>
      <vt:lpstr>Questions?</vt:lpstr>
      <vt:lpstr>Appendix</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2010-02-01T21:33:28Z</dcterms:created>
  <dcterms:modified xsi:type="dcterms:W3CDTF">2015-08-28T04:04:23Z</dcterms:modified>
</cp:coreProperties>
</file>