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88"/>
  </p:notesMasterIdLst>
  <p:handoutMasterIdLst>
    <p:handoutMasterId r:id="rId89"/>
  </p:handoutMasterIdLst>
  <p:sldIdLst>
    <p:sldId id="259" r:id="rId3"/>
    <p:sldId id="288" r:id="rId4"/>
    <p:sldId id="284" r:id="rId5"/>
    <p:sldId id="262" r:id="rId6"/>
    <p:sldId id="286" r:id="rId7"/>
    <p:sldId id="291" r:id="rId8"/>
    <p:sldId id="356" r:id="rId9"/>
    <p:sldId id="355" r:id="rId10"/>
    <p:sldId id="331" r:id="rId11"/>
    <p:sldId id="392" r:id="rId12"/>
    <p:sldId id="393" r:id="rId13"/>
    <p:sldId id="413" r:id="rId14"/>
    <p:sldId id="409" r:id="rId15"/>
    <p:sldId id="411" r:id="rId16"/>
    <p:sldId id="417" r:id="rId17"/>
    <p:sldId id="402" r:id="rId18"/>
    <p:sldId id="419" r:id="rId19"/>
    <p:sldId id="403" r:id="rId20"/>
    <p:sldId id="404" r:id="rId21"/>
    <p:sldId id="420" r:id="rId22"/>
    <p:sldId id="421" r:id="rId23"/>
    <p:sldId id="406" r:id="rId24"/>
    <p:sldId id="399" r:id="rId25"/>
    <p:sldId id="394" r:id="rId26"/>
    <p:sldId id="395" r:id="rId27"/>
    <p:sldId id="396" r:id="rId28"/>
    <p:sldId id="357" r:id="rId29"/>
    <p:sldId id="358" r:id="rId30"/>
    <p:sldId id="359" r:id="rId31"/>
    <p:sldId id="360" r:id="rId32"/>
    <p:sldId id="363" r:id="rId33"/>
    <p:sldId id="418" r:id="rId34"/>
    <p:sldId id="364" r:id="rId35"/>
    <p:sldId id="416" r:id="rId36"/>
    <p:sldId id="435" r:id="rId37"/>
    <p:sldId id="436" r:id="rId38"/>
    <p:sldId id="437" r:id="rId39"/>
    <p:sldId id="438" r:id="rId40"/>
    <p:sldId id="439" r:id="rId41"/>
    <p:sldId id="440" r:id="rId42"/>
    <p:sldId id="441" r:id="rId43"/>
    <p:sldId id="442" r:id="rId44"/>
    <p:sldId id="443" r:id="rId45"/>
    <p:sldId id="444" r:id="rId46"/>
    <p:sldId id="380" r:id="rId47"/>
    <p:sldId id="332" r:id="rId48"/>
    <p:sldId id="405" r:id="rId49"/>
    <p:sldId id="381" r:id="rId50"/>
    <p:sldId id="431" r:id="rId51"/>
    <p:sldId id="382" r:id="rId52"/>
    <p:sldId id="432" r:id="rId53"/>
    <p:sldId id="383" r:id="rId54"/>
    <p:sldId id="384" r:id="rId55"/>
    <p:sldId id="400" r:id="rId56"/>
    <p:sldId id="433" r:id="rId57"/>
    <p:sldId id="434" r:id="rId58"/>
    <p:sldId id="414" r:id="rId59"/>
    <p:sldId id="415" r:id="rId60"/>
    <p:sldId id="430" r:id="rId61"/>
    <p:sldId id="385" r:id="rId62"/>
    <p:sldId id="377" r:id="rId63"/>
    <p:sldId id="386" r:id="rId64"/>
    <p:sldId id="387" r:id="rId65"/>
    <p:sldId id="445" r:id="rId66"/>
    <p:sldId id="423" r:id="rId67"/>
    <p:sldId id="424" r:id="rId68"/>
    <p:sldId id="425" r:id="rId69"/>
    <p:sldId id="426" r:id="rId70"/>
    <p:sldId id="427" r:id="rId71"/>
    <p:sldId id="391" r:id="rId72"/>
    <p:sldId id="428" r:id="rId73"/>
    <p:sldId id="429" r:id="rId74"/>
    <p:sldId id="367" r:id="rId75"/>
    <p:sldId id="368" r:id="rId76"/>
    <p:sldId id="388" r:id="rId77"/>
    <p:sldId id="389" r:id="rId78"/>
    <p:sldId id="390" r:id="rId79"/>
    <p:sldId id="378" r:id="rId80"/>
    <p:sldId id="379" r:id="rId81"/>
    <p:sldId id="371" r:id="rId82"/>
    <p:sldId id="375" r:id="rId83"/>
    <p:sldId id="275" r:id="rId84"/>
    <p:sldId id="276" r:id="rId85"/>
    <p:sldId id="277" r:id="rId86"/>
    <p:sldId id="278"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88"/>
            <p14:sldId id="284"/>
            <p14:sldId id="262"/>
          </p14:sldIdLst>
        </p14:section>
        <p14:section name="Topic 1" id="{6D9936A3-3945-4757-BC8B-B5C252D8E036}">
          <p14:sldIdLst>
            <p14:sldId id="286"/>
            <p14:sldId id="291"/>
            <p14:sldId id="356"/>
            <p14:sldId id="355"/>
            <p14:sldId id="331"/>
            <p14:sldId id="392"/>
            <p14:sldId id="393"/>
            <p14:sldId id="413"/>
            <p14:sldId id="409"/>
            <p14:sldId id="411"/>
            <p14:sldId id="417"/>
            <p14:sldId id="402"/>
            <p14:sldId id="419"/>
            <p14:sldId id="403"/>
            <p14:sldId id="404"/>
            <p14:sldId id="420"/>
            <p14:sldId id="421"/>
            <p14:sldId id="406"/>
            <p14:sldId id="399"/>
            <p14:sldId id="394"/>
            <p14:sldId id="395"/>
            <p14:sldId id="396"/>
            <p14:sldId id="357"/>
            <p14:sldId id="358"/>
            <p14:sldId id="359"/>
            <p14:sldId id="360"/>
            <p14:sldId id="363"/>
            <p14:sldId id="418"/>
            <p14:sldId id="364"/>
            <p14:sldId id="416"/>
            <p14:sldId id="435"/>
            <p14:sldId id="436"/>
            <p14:sldId id="437"/>
            <p14:sldId id="438"/>
            <p14:sldId id="439"/>
            <p14:sldId id="440"/>
            <p14:sldId id="441"/>
            <p14:sldId id="442"/>
            <p14:sldId id="443"/>
            <p14:sldId id="444"/>
            <p14:sldId id="380"/>
            <p14:sldId id="332"/>
            <p14:sldId id="405"/>
            <p14:sldId id="381"/>
            <p14:sldId id="431"/>
            <p14:sldId id="382"/>
            <p14:sldId id="432"/>
            <p14:sldId id="383"/>
            <p14:sldId id="384"/>
            <p14:sldId id="400"/>
            <p14:sldId id="433"/>
            <p14:sldId id="434"/>
            <p14:sldId id="414"/>
            <p14:sldId id="415"/>
            <p14:sldId id="430"/>
            <p14:sldId id="385"/>
            <p14:sldId id="377"/>
            <p14:sldId id="386"/>
            <p14:sldId id="387"/>
            <p14:sldId id="445"/>
            <p14:sldId id="423"/>
            <p14:sldId id="424"/>
            <p14:sldId id="425"/>
            <p14:sldId id="426"/>
            <p14:sldId id="427"/>
            <p14:sldId id="391"/>
            <p14:sldId id="428"/>
            <p14:sldId id="429"/>
            <p14:sldId id="367"/>
            <p14:sldId id="368"/>
            <p14:sldId id="388"/>
            <p14:sldId id="389"/>
            <p14:sldId id="390"/>
            <p14:sldId id="378"/>
            <p14:sldId id="379"/>
            <p14:sldId id="371"/>
            <p14:sldId id="375"/>
          </p14:sldIdLst>
        </p14:section>
        <p14:section name="Conclusion and Summary" id="{790CEF5B-569A-4C2F-BED5-750B08C0E5AD}">
          <p14:sldIdLst>
            <p14:sldId id="275"/>
            <p14:sldId id="276"/>
            <p14:sldId id="277"/>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3" autoAdjust="0"/>
    <p:restoredTop sz="91024" autoAdjust="0"/>
  </p:normalViewPr>
  <p:slideViewPr>
    <p:cSldViewPr>
      <p:cViewPr>
        <p:scale>
          <a:sx n="90" d="100"/>
          <a:sy n="90" d="100"/>
        </p:scale>
        <p:origin x="-690" y="-408"/>
      </p:cViewPr>
      <p:guideLst>
        <p:guide orient="horz" pos="2160"/>
        <p:guide pos="2880"/>
      </p:guideLst>
    </p:cSldViewPr>
  </p:slideViewPr>
  <p:outlineViewPr>
    <p:cViewPr>
      <p:scale>
        <a:sx n="33" d="100"/>
        <a:sy n="33" d="100"/>
      </p:scale>
      <p:origin x="0" y="236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3D2" qsCatId="3D" csTypeId="urn:microsoft.com/office/officeart/2005/8/colors/colorful3" csCatId="colorful" phldr="1"/>
      <dgm:spPr/>
      <dgm:t>
        <a:bodyPr/>
        <a:lstStyle/>
        <a:p>
          <a:endParaRPr lang="en-US"/>
        </a:p>
      </dgm:t>
    </dgm:pt>
    <dgm:pt modelId="{74EE5CD8-078F-4590-BF9C-A341A294A016}">
      <dgm:prSet phldrT="[Text]" custT="1"/>
      <dgm:spPr/>
      <dgm:t>
        <a:bodyPr/>
        <a:lstStyle/>
        <a:p>
          <a:r>
            <a:rPr lang="en-US" sz="1800" dirty="0" smtClean="0"/>
            <a:t>1</a:t>
          </a:r>
          <a:endParaRPr lang="en-US" sz="18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1800" smtClean="0"/>
            <a:t>2</a:t>
          </a:r>
          <a:endParaRPr lang="en-US" sz="18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1800" dirty="0" smtClean="0">
              <a:effectLst>
                <a:outerShdw blurRad="38100" dist="38100" dir="2700000" algn="tl">
                  <a:srgbClr val="000000">
                    <a:alpha val="43137"/>
                  </a:srgbClr>
                </a:outerShdw>
              </a:effectLst>
            </a:rPr>
            <a:t>Angular Modules</a:t>
          </a:r>
          <a:endParaRPr lang="en-US" sz="18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1800" dirty="0" smtClean="0"/>
            <a:t>3</a:t>
          </a:r>
          <a:endParaRPr lang="en-US" sz="18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1800" dirty="0" smtClean="0">
              <a:effectLst>
                <a:outerShdw blurRad="38100" dist="38100" dir="2700000" algn="tl">
                  <a:srgbClr val="000000">
                    <a:alpha val="43137"/>
                  </a:srgbClr>
                </a:outerShdw>
              </a:effectLst>
            </a:rPr>
            <a:t>Scopes and the Data Model </a:t>
          </a:r>
          <a:endParaRPr lang="en-US" sz="18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1800" dirty="0" smtClean="0">
              <a:effectLst>
                <a:outerShdw blurRad="38100" dist="38100" dir="2700000" algn="tl">
                  <a:srgbClr val="000000">
                    <a:alpha val="43137"/>
                  </a:srgbClr>
                </a:outerShdw>
              </a:effectLst>
            </a:rPr>
            <a:t>What is Angular JS</a:t>
          </a:r>
          <a:endParaRPr lang="en-US" sz="18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7CF8386C-8C96-9941-B499-6BA035F07A73}">
      <dgm:prSet custT="1"/>
      <dgm:spPr/>
      <dgm:t>
        <a:bodyPr/>
        <a:lstStyle/>
        <a:p>
          <a:r>
            <a:rPr lang="en-US" sz="1800" dirty="0" smtClean="0"/>
            <a:t>4 </a:t>
          </a:r>
          <a:endParaRPr lang="en-US" sz="1800" dirty="0"/>
        </a:p>
      </dgm:t>
    </dgm:pt>
    <dgm:pt modelId="{59E1C4A5-5785-8B41-847F-C7393310DE61}" type="parTrans" cxnId="{90ABDB7E-7B5F-C741-A67B-275ABC5D4D7A}">
      <dgm:prSet/>
      <dgm:spPr/>
      <dgm:t>
        <a:bodyPr/>
        <a:lstStyle/>
        <a:p>
          <a:endParaRPr lang="en-US"/>
        </a:p>
      </dgm:t>
    </dgm:pt>
    <dgm:pt modelId="{02C40F0F-A479-C84D-BDCC-437956113C6D}" type="sibTrans" cxnId="{90ABDB7E-7B5F-C741-A67B-275ABC5D4D7A}">
      <dgm:prSet/>
      <dgm:spPr/>
      <dgm:t>
        <a:bodyPr/>
        <a:lstStyle/>
        <a:p>
          <a:endParaRPr lang="en-US"/>
        </a:p>
      </dgm:t>
    </dgm:pt>
    <dgm:pt modelId="{50BF0B42-5F84-D14A-824C-B9AAE3CD7D50}">
      <dgm:prSet custT="1"/>
      <dgm:spPr/>
      <dgm:t>
        <a:bodyPr/>
        <a:lstStyle/>
        <a:p>
          <a:r>
            <a:rPr lang="en-US" sz="1800" dirty="0" smtClean="0"/>
            <a:t>MVC</a:t>
          </a:r>
          <a:r>
            <a:rPr lang="en-US" sz="1800" baseline="0" dirty="0" smtClean="0"/>
            <a:t> in Angular JS</a:t>
          </a:r>
          <a:endParaRPr lang="en-US" sz="1800" dirty="0"/>
        </a:p>
      </dgm:t>
    </dgm:pt>
    <dgm:pt modelId="{E2F76357-AD79-8D4B-A2A6-26F3DCD6B30F}" type="sibTrans" cxnId="{1DBC6FDC-49BA-DE4C-A3E2-73BFC13DA1D6}">
      <dgm:prSet/>
      <dgm:spPr/>
      <dgm:t>
        <a:bodyPr/>
        <a:lstStyle/>
        <a:p>
          <a:endParaRPr lang="en-US"/>
        </a:p>
      </dgm:t>
    </dgm:pt>
    <dgm:pt modelId="{0C62D133-73EB-EA46-BF8F-E461404EE59B}" type="parTrans" cxnId="{1DBC6FDC-49BA-DE4C-A3E2-73BFC13DA1D6}">
      <dgm:prSet/>
      <dgm:spPr/>
      <dgm:t>
        <a:bodyPr/>
        <a:lstStyle/>
        <a:p>
          <a:endParaRPr lang="en-US"/>
        </a:p>
      </dgm:t>
    </dgm:pt>
    <dgm:pt modelId="{617D0EB7-FBCF-7E48-BF26-1483F177A502}">
      <dgm:prSet/>
      <dgm:spPr/>
      <dgm:t>
        <a:bodyPr/>
        <a:lstStyle/>
        <a:p>
          <a:r>
            <a:rPr lang="en-US" dirty="0" smtClean="0"/>
            <a:t>5</a:t>
          </a:r>
          <a:endParaRPr lang="en-US" dirty="0"/>
        </a:p>
      </dgm:t>
    </dgm:pt>
    <dgm:pt modelId="{F09FBAE4-370E-4846-8025-6FF2C85F7AFF}" type="parTrans" cxnId="{BC0DB8B0-F277-D948-BD77-DDAF8799A16E}">
      <dgm:prSet/>
      <dgm:spPr/>
      <dgm:t>
        <a:bodyPr/>
        <a:lstStyle/>
        <a:p>
          <a:endParaRPr lang="en-US"/>
        </a:p>
      </dgm:t>
    </dgm:pt>
    <dgm:pt modelId="{55AE182B-7CCB-E247-865D-935E2423F25D}" type="sibTrans" cxnId="{BC0DB8B0-F277-D948-BD77-DDAF8799A16E}">
      <dgm:prSet/>
      <dgm:spPr/>
      <dgm:t>
        <a:bodyPr/>
        <a:lstStyle/>
        <a:p>
          <a:endParaRPr lang="en-US"/>
        </a:p>
      </dgm:t>
    </dgm:pt>
    <dgm:pt modelId="{6AA84D17-753D-374E-B7B3-29F1C4C232C3}">
      <dgm:prSet/>
      <dgm:spPr/>
      <dgm:t>
        <a:bodyPr/>
        <a:lstStyle/>
        <a:p>
          <a:r>
            <a:rPr lang="en-US" dirty="0" smtClean="0"/>
            <a:t>Filters</a:t>
          </a:r>
          <a:endParaRPr lang="en-US" dirty="0"/>
        </a:p>
      </dgm:t>
    </dgm:pt>
    <dgm:pt modelId="{1CCDEAE9-D426-7946-82C6-9348282AD150}" type="parTrans" cxnId="{82B6FD05-3D54-9A49-A691-32D197E4487D}">
      <dgm:prSet/>
      <dgm:spPr/>
      <dgm:t>
        <a:bodyPr/>
        <a:lstStyle/>
        <a:p>
          <a:endParaRPr lang="en-US"/>
        </a:p>
      </dgm:t>
    </dgm:pt>
    <dgm:pt modelId="{5B84568E-4E53-BB4B-B6AC-E77DBACFC403}" type="sibTrans" cxnId="{82B6FD05-3D54-9A49-A691-32D197E4487D}">
      <dgm:prSet/>
      <dgm:spPr/>
      <dgm:t>
        <a:bodyPr/>
        <a:lstStyle/>
        <a:p>
          <a:endParaRPr lang="en-US"/>
        </a:p>
      </dgm:t>
    </dgm:pt>
    <dgm:pt modelId="{1D8C3C01-C857-1E42-A625-6A21B40C27C2}">
      <dgm:prSet/>
      <dgm:spPr/>
      <dgm:t>
        <a:bodyPr/>
        <a:lstStyle/>
        <a:p>
          <a:r>
            <a:rPr lang="en-US" dirty="0" smtClean="0"/>
            <a:t>6</a:t>
          </a:r>
          <a:endParaRPr lang="en-US" dirty="0"/>
        </a:p>
      </dgm:t>
    </dgm:pt>
    <dgm:pt modelId="{356F74E6-C01D-F54D-901E-1D25E14C43E5}" type="parTrans" cxnId="{C615BB01-ECE9-DC4C-9A34-90FEF2A622B0}">
      <dgm:prSet/>
      <dgm:spPr/>
      <dgm:t>
        <a:bodyPr/>
        <a:lstStyle/>
        <a:p>
          <a:endParaRPr lang="en-US"/>
        </a:p>
      </dgm:t>
    </dgm:pt>
    <dgm:pt modelId="{496677F2-2355-EB4C-8C38-F84E3213BBE2}" type="sibTrans" cxnId="{C615BB01-ECE9-DC4C-9A34-90FEF2A622B0}">
      <dgm:prSet/>
      <dgm:spPr/>
      <dgm:t>
        <a:bodyPr/>
        <a:lstStyle/>
        <a:p>
          <a:endParaRPr lang="en-US"/>
        </a:p>
      </dgm:t>
    </dgm:pt>
    <dgm:pt modelId="{FFA22AFE-4904-BF45-8677-1C85E4D6736D}">
      <dgm:prSet/>
      <dgm:spPr/>
      <dgm:t>
        <a:bodyPr/>
        <a:lstStyle/>
        <a:p>
          <a:r>
            <a:rPr lang="en-US" dirty="0" smtClean="0"/>
            <a:t>Controllers</a:t>
          </a:r>
          <a:endParaRPr lang="en-US" dirty="0"/>
        </a:p>
      </dgm:t>
    </dgm:pt>
    <dgm:pt modelId="{0B2DCA76-3B31-1B48-BFD1-BC60D92FAE02}" type="parTrans" cxnId="{34A8ED09-BC35-6544-9569-3B6F3DD28BC3}">
      <dgm:prSet/>
      <dgm:spPr/>
      <dgm:t>
        <a:bodyPr/>
        <a:lstStyle/>
        <a:p>
          <a:endParaRPr lang="en-US"/>
        </a:p>
      </dgm:t>
    </dgm:pt>
    <dgm:pt modelId="{DE20B763-0A2D-4149-A5C9-A7036D47E732}" type="sibTrans" cxnId="{34A8ED09-BC35-6544-9569-3B6F3DD28BC3}">
      <dgm:prSet/>
      <dgm:spPr/>
      <dgm:t>
        <a:bodyPr/>
        <a:lstStyle/>
        <a:p>
          <a:endParaRPr lang="en-US"/>
        </a:p>
      </dgm:t>
    </dgm:pt>
    <dgm:pt modelId="{A3405CBE-2171-2B48-AEB8-C6CA9C8403E6}">
      <dgm:prSet/>
      <dgm:spPr/>
      <dgm:t>
        <a:bodyPr/>
        <a:lstStyle/>
        <a:p>
          <a:r>
            <a:rPr lang="en-US" dirty="0" smtClean="0"/>
            <a:t>7</a:t>
          </a:r>
          <a:endParaRPr lang="en-US" dirty="0"/>
        </a:p>
      </dgm:t>
    </dgm:pt>
    <dgm:pt modelId="{31AB9A16-5D52-AB4B-A945-51E995744381}" type="parTrans" cxnId="{8BB1CAD7-EC64-FB43-BF2D-9D64FBE42B61}">
      <dgm:prSet/>
      <dgm:spPr/>
      <dgm:t>
        <a:bodyPr/>
        <a:lstStyle/>
        <a:p>
          <a:endParaRPr lang="en-US"/>
        </a:p>
      </dgm:t>
    </dgm:pt>
    <dgm:pt modelId="{48244798-3861-0B4F-8BCC-EC4E2B081745}" type="sibTrans" cxnId="{8BB1CAD7-EC64-FB43-BF2D-9D64FBE42B61}">
      <dgm:prSet/>
      <dgm:spPr/>
      <dgm:t>
        <a:bodyPr/>
        <a:lstStyle/>
        <a:p>
          <a:endParaRPr lang="en-US"/>
        </a:p>
      </dgm:t>
    </dgm:pt>
    <dgm:pt modelId="{9E256F4F-AF18-5540-8631-1DCCD976233F}">
      <dgm:prSet/>
      <dgm:spPr/>
      <dgm:t>
        <a:bodyPr/>
        <a:lstStyle/>
        <a:p>
          <a:r>
            <a:rPr lang="en-US" dirty="0" smtClean="0"/>
            <a:t>Data Binding</a:t>
          </a:r>
          <a:endParaRPr lang="en-US" dirty="0"/>
        </a:p>
      </dgm:t>
    </dgm:pt>
    <dgm:pt modelId="{5F3DB46F-94B4-364C-BD5B-C7A093FC9780}" type="parTrans" cxnId="{052384BE-2BD1-A242-AD63-53C423503EFB}">
      <dgm:prSet/>
      <dgm:spPr/>
      <dgm:t>
        <a:bodyPr/>
        <a:lstStyle/>
        <a:p>
          <a:endParaRPr lang="en-US"/>
        </a:p>
      </dgm:t>
    </dgm:pt>
    <dgm:pt modelId="{A2CC35D8-3AF0-F44E-93F4-FE64E2F86DDB}" type="sibTrans" cxnId="{052384BE-2BD1-A242-AD63-53C423503EFB}">
      <dgm:prSet/>
      <dgm:spPr/>
      <dgm:t>
        <a:bodyPr/>
        <a:lstStyle/>
        <a:p>
          <a:endParaRPr lang="en-US"/>
        </a:p>
      </dgm:t>
    </dgm:pt>
    <dgm:pt modelId="{DE0913D7-577C-8B42-93C9-F22336F1D73D}">
      <dgm:prSet/>
      <dgm:spPr/>
      <dgm:t>
        <a:bodyPr/>
        <a:lstStyle/>
        <a:p>
          <a:r>
            <a:rPr lang="en-US" dirty="0" smtClean="0"/>
            <a:t>8</a:t>
          </a:r>
          <a:endParaRPr lang="en-US" dirty="0"/>
        </a:p>
      </dgm:t>
    </dgm:pt>
    <dgm:pt modelId="{65BC54FD-2710-3A4B-8B13-42E1403F2B2C}" type="parTrans" cxnId="{1ACEDC25-E0A8-3545-BD0F-616A491C2D33}">
      <dgm:prSet/>
      <dgm:spPr/>
      <dgm:t>
        <a:bodyPr/>
        <a:lstStyle/>
        <a:p>
          <a:endParaRPr lang="en-US"/>
        </a:p>
      </dgm:t>
    </dgm:pt>
    <dgm:pt modelId="{8E5606B7-E9F2-B24D-AC96-5A3877E454DF}" type="sibTrans" cxnId="{1ACEDC25-E0A8-3545-BD0F-616A491C2D33}">
      <dgm:prSet/>
      <dgm:spPr/>
      <dgm:t>
        <a:bodyPr/>
        <a:lstStyle/>
        <a:p>
          <a:endParaRPr lang="en-US"/>
        </a:p>
      </dgm:t>
    </dgm:pt>
    <dgm:pt modelId="{6FB651DA-99AB-DA41-9801-105C89CCAADB}">
      <dgm:prSet/>
      <dgm:spPr/>
      <dgm:t>
        <a:bodyPr/>
        <a:lstStyle/>
        <a:p>
          <a:r>
            <a:rPr lang="en-US" dirty="0" smtClean="0"/>
            <a:t>Services</a:t>
          </a:r>
          <a:endParaRPr lang="en-US" dirty="0"/>
        </a:p>
      </dgm:t>
    </dgm:pt>
    <dgm:pt modelId="{1C8F4DF8-19C7-5F42-A257-E112EE547A91}" type="parTrans" cxnId="{5E5682B7-4EB4-1A4F-A674-1968DE328AD6}">
      <dgm:prSet/>
      <dgm:spPr/>
      <dgm:t>
        <a:bodyPr/>
        <a:lstStyle/>
        <a:p>
          <a:endParaRPr lang="en-US"/>
        </a:p>
      </dgm:t>
    </dgm:pt>
    <dgm:pt modelId="{3A583397-0BB1-3B4E-907A-62F6BB4DE0A1}" type="sibTrans" cxnId="{5E5682B7-4EB4-1A4F-A674-1968DE328AD6}">
      <dgm:prSet/>
      <dgm:spPr/>
      <dgm:t>
        <a:bodyPr/>
        <a:lstStyle/>
        <a:p>
          <a:endParaRPr lang="en-US"/>
        </a:p>
      </dgm:t>
    </dgm:pt>
    <dgm:pt modelId="{0AE59685-F6E5-B04C-8F2B-2AD4024F8CE5}">
      <dgm:prSet/>
      <dgm:spPr/>
      <dgm:t>
        <a:bodyPr/>
        <a:lstStyle/>
        <a:p>
          <a:r>
            <a:rPr lang="en-US" dirty="0" smtClean="0"/>
            <a:t>9</a:t>
          </a:r>
          <a:endParaRPr lang="en-US" dirty="0"/>
        </a:p>
      </dgm:t>
    </dgm:pt>
    <dgm:pt modelId="{EF1C5B63-0680-E746-8638-18514624A846}" type="parTrans" cxnId="{AE4A85A6-96DF-A146-9B1C-F222BFFEDE7A}">
      <dgm:prSet/>
      <dgm:spPr/>
      <dgm:t>
        <a:bodyPr/>
        <a:lstStyle/>
        <a:p>
          <a:endParaRPr lang="en-US"/>
        </a:p>
      </dgm:t>
    </dgm:pt>
    <dgm:pt modelId="{745958F3-ED29-D842-8FFD-560BFB7B1563}" type="sibTrans" cxnId="{AE4A85A6-96DF-A146-9B1C-F222BFFEDE7A}">
      <dgm:prSet/>
      <dgm:spPr/>
      <dgm:t>
        <a:bodyPr/>
        <a:lstStyle/>
        <a:p>
          <a:endParaRPr lang="en-US"/>
        </a:p>
      </dgm:t>
    </dgm:pt>
    <dgm:pt modelId="{55BE1026-84E7-414F-8F1C-8E014420555D}">
      <dgm:prSet/>
      <dgm:spPr/>
      <dgm:t>
        <a:bodyPr/>
        <a:lstStyle/>
        <a:p>
          <a:r>
            <a:rPr lang="en-US" dirty="0" smtClean="0"/>
            <a:t>Dependency Injection</a:t>
          </a:r>
          <a:endParaRPr lang="en-US" dirty="0"/>
        </a:p>
      </dgm:t>
    </dgm:pt>
    <dgm:pt modelId="{B8CAD9C4-3314-924A-A2EC-E071D42FE333}" type="parTrans" cxnId="{FAEC47B1-B3F3-E248-96CE-88CC6C2C9B95}">
      <dgm:prSet/>
      <dgm:spPr/>
      <dgm:t>
        <a:bodyPr/>
        <a:lstStyle/>
        <a:p>
          <a:endParaRPr lang="en-US"/>
        </a:p>
      </dgm:t>
    </dgm:pt>
    <dgm:pt modelId="{B95B94D3-1EB9-154D-A3C3-EB80EB75265D}" type="sibTrans" cxnId="{FAEC47B1-B3F3-E248-96CE-88CC6C2C9B95}">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9" custScaleX="68868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9" custScaleX="2000000">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9" custScaleX="68868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9" custScaleX="2000000">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9" custScaleX="688682">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9" custScaleX="2000000">
        <dgm:presLayoutVars>
          <dgm:bulletEnabled val="1"/>
        </dgm:presLayoutVars>
      </dgm:prSet>
      <dgm:spPr>
        <a:prstGeom prst="rect">
          <a:avLst/>
        </a:prstGeom>
      </dgm:spPr>
      <dgm:t>
        <a:bodyPr/>
        <a:lstStyle/>
        <a:p>
          <a:endParaRPr lang="en-US"/>
        </a:p>
      </dgm:t>
    </dgm:pt>
    <dgm:pt modelId="{BB584E06-FD61-964B-92DB-036134E0FFDB}" type="pres">
      <dgm:prSet presAssocID="{88B75C29-8054-417D-BCE3-878A55118F6D}" presName="sp" presStyleCnt="0"/>
      <dgm:spPr/>
      <dgm:t>
        <a:bodyPr/>
        <a:lstStyle/>
        <a:p>
          <a:endParaRPr lang="en-US"/>
        </a:p>
      </dgm:t>
    </dgm:pt>
    <dgm:pt modelId="{58D357FE-86F9-CB48-80E5-AC301468AF50}" type="pres">
      <dgm:prSet presAssocID="{7CF8386C-8C96-9941-B499-6BA035F07A73}" presName="linNode" presStyleCnt="0"/>
      <dgm:spPr/>
      <dgm:t>
        <a:bodyPr/>
        <a:lstStyle/>
        <a:p>
          <a:endParaRPr lang="en-US"/>
        </a:p>
      </dgm:t>
    </dgm:pt>
    <dgm:pt modelId="{F475D8B9-14A5-7F40-B02C-032E7B94CCAF}" type="pres">
      <dgm:prSet presAssocID="{7CF8386C-8C96-9941-B499-6BA035F07A73}" presName="parentText" presStyleLbl="node1" presStyleIdx="3" presStyleCnt="9" custScaleX="689746">
        <dgm:presLayoutVars>
          <dgm:chMax val="1"/>
          <dgm:bulletEnabled val="1"/>
        </dgm:presLayoutVars>
      </dgm:prSet>
      <dgm:spPr/>
      <dgm:t>
        <a:bodyPr/>
        <a:lstStyle/>
        <a:p>
          <a:endParaRPr lang="en-US"/>
        </a:p>
      </dgm:t>
    </dgm:pt>
    <dgm:pt modelId="{71F25135-CF86-1249-B560-547A0EB142D3}" type="pres">
      <dgm:prSet presAssocID="{7CF8386C-8C96-9941-B499-6BA035F07A73}" presName="descendantText" presStyleLbl="alignAccFollowNode1" presStyleIdx="3" presStyleCnt="9" custScaleX="2000000">
        <dgm:presLayoutVars>
          <dgm:bulletEnabled val="1"/>
        </dgm:presLayoutVars>
      </dgm:prSet>
      <dgm:spPr/>
      <dgm:t>
        <a:bodyPr/>
        <a:lstStyle/>
        <a:p>
          <a:endParaRPr lang="en-US"/>
        </a:p>
      </dgm:t>
    </dgm:pt>
    <dgm:pt modelId="{19C45C4E-C32F-D84B-B407-C2E685C37A7B}" type="pres">
      <dgm:prSet presAssocID="{02C40F0F-A479-C84D-BDCC-437956113C6D}" presName="sp" presStyleCnt="0"/>
      <dgm:spPr/>
    </dgm:pt>
    <dgm:pt modelId="{43DE9268-EE91-4C4E-9F01-87BFA59B5D53}" type="pres">
      <dgm:prSet presAssocID="{617D0EB7-FBCF-7E48-BF26-1483F177A502}" presName="linNode" presStyleCnt="0"/>
      <dgm:spPr/>
    </dgm:pt>
    <dgm:pt modelId="{94932A8E-C8EF-954C-BB3B-72AEBC88FF98}" type="pres">
      <dgm:prSet presAssocID="{617D0EB7-FBCF-7E48-BF26-1483F177A502}" presName="parentText" presStyleLbl="node1" presStyleIdx="4" presStyleCnt="9" custScaleX="46520">
        <dgm:presLayoutVars>
          <dgm:chMax val="1"/>
          <dgm:bulletEnabled val="1"/>
        </dgm:presLayoutVars>
      </dgm:prSet>
      <dgm:spPr/>
      <dgm:t>
        <a:bodyPr/>
        <a:lstStyle/>
        <a:p>
          <a:endParaRPr lang="en-US"/>
        </a:p>
      </dgm:t>
    </dgm:pt>
    <dgm:pt modelId="{2BC43245-8C21-A24E-94F5-9162BCE84D2D}" type="pres">
      <dgm:prSet presAssocID="{617D0EB7-FBCF-7E48-BF26-1483F177A502}" presName="descendantText" presStyleLbl="alignAccFollowNode1" presStyleIdx="4" presStyleCnt="9" custScaleX="129215">
        <dgm:presLayoutVars>
          <dgm:bulletEnabled val="1"/>
        </dgm:presLayoutVars>
      </dgm:prSet>
      <dgm:spPr/>
      <dgm:t>
        <a:bodyPr/>
        <a:lstStyle/>
        <a:p>
          <a:endParaRPr lang="en-US"/>
        </a:p>
      </dgm:t>
    </dgm:pt>
    <dgm:pt modelId="{60CEEFB4-2078-8342-8944-36FAC74C79A1}" type="pres">
      <dgm:prSet presAssocID="{55AE182B-7CCB-E247-865D-935E2423F25D}" presName="sp" presStyleCnt="0"/>
      <dgm:spPr/>
    </dgm:pt>
    <dgm:pt modelId="{9C44D0F9-3731-1A45-984F-413A4259CEDD}" type="pres">
      <dgm:prSet presAssocID="{1D8C3C01-C857-1E42-A625-6A21B40C27C2}" presName="linNode" presStyleCnt="0"/>
      <dgm:spPr/>
    </dgm:pt>
    <dgm:pt modelId="{69B0B3F2-20E4-044D-8FA0-176B0E182F16}" type="pres">
      <dgm:prSet presAssocID="{1D8C3C01-C857-1E42-A625-6A21B40C27C2}" presName="parentText" presStyleLbl="node1" presStyleIdx="5" presStyleCnt="9" custScaleX="46520">
        <dgm:presLayoutVars>
          <dgm:chMax val="1"/>
          <dgm:bulletEnabled val="1"/>
        </dgm:presLayoutVars>
      </dgm:prSet>
      <dgm:spPr/>
      <dgm:t>
        <a:bodyPr/>
        <a:lstStyle/>
        <a:p>
          <a:endParaRPr lang="en-US"/>
        </a:p>
      </dgm:t>
    </dgm:pt>
    <dgm:pt modelId="{1FEF8D38-0135-A747-85D7-F3AE28722C11}" type="pres">
      <dgm:prSet presAssocID="{1D8C3C01-C857-1E42-A625-6A21B40C27C2}" presName="descendantText" presStyleLbl="alignAccFollowNode1" presStyleIdx="5" presStyleCnt="9" custScaleX="129229">
        <dgm:presLayoutVars>
          <dgm:bulletEnabled val="1"/>
        </dgm:presLayoutVars>
      </dgm:prSet>
      <dgm:spPr/>
      <dgm:t>
        <a:bodyPr/>
        <a:lstStyle/>
        <a:p>
          <a:endParaRPr lang="en-US"/>
        </a:p>
      </dgm:t>
    </dgm:pt>
    <dgm:pt modelId="{492DE816-35C5-8F47-974D-C05FE7A79855}" type="pres">
      <dgm:prSet presAssocID="{496677F2-2355-EB4C-8C38-F84E3213BBE2}" presName="sp" presStyleCnt="0"/>
      <dgm:spPr/>
    </dgm:pt>
    <dgm:pt modelId="{FE892275-031B-B14B-A475-E0DCEC349A95}" type="pres">
      <dgm:prSet presAssocID="{A3405CBE-2171-2B48-AEB8-C6CA9C8403E6}" presName="linNode" presStyleCnt="0"/>
      <dgm:spPr/>
    </dgm:pt>
    <dgm:pt modelId="{59D37C91-514B-E649-91D5-718AE09E7B41}" type="pres">
      <dgm:prSet presAssocID="{A3405CBE-2171-2B48-AEB8-C6CA9C8403E6}" presName="parentText" presStyleLbl="node1" presStyleIdx="6" presStyleCnt="9" custScaleX="46520">
        <dgm:presLayoutVars>
          <dgm:chMax val="1"/>
          <dgm:bulletEnabled val="1"/>
        </dgm:presLayoutVars>
      </dgm:prSet>
      <dgm:spPr/>
      <dgm:t>
        <a:bodyPr/>
        <a:lstStyle/>
        <a:p>
          <a:endParaRPr lang="en-US"/>
        </a:p>
      </dgm:t>
    </dgm:pt>
    <dgm:pt modelId="{77C900C8-31D9-A043-8920-A515202F6104}" type="pres">
      <dgm:prSet presAssocID="{A3405CBE-2171-2B48-AEB8-C6CA9C8403E6}" presName="descendantText" presStyleLbl="alignAccFollowNode1" presStyleIdx="6" presStyleCnt="9" custScaleX="129196">
        <dgm:presLayoutVars>
          <dgm:bulletEnabled val="1"/>
        </dgm:presLayoutVars>
      </dgm:prSet>
      <dgm:spPr/>
      <dgm:t>
        <a:bodyPr/>
        <a:lstStyle/>
        <a:p>
          <a:endParaRPr lang="en-US"/>
        </a:p>
      </dgm:t>
    </dgm:pt>
    <dgm:pt modelId="{6FD3DF6F-73C4-FC40-9824-FFC328083946}" type="pres">
      <dgm:prSet presAssocID="{48244798-3861-0B4F-8BCC-EC4E2B081745}" presName="sp" presStyleCnt="0"/>
      <dgm:spPr/>
    </dgm:pt>
    <dgm:pt modelId="{4713ABD0-2D44-AF4A-B740-54500CD821FC}" type="pres">
      <dgm:prSet presAssocID="{DE0913D7-577C-8B42-93C9-F22336F1D73D}" presName="linNode" presStyleCnt="0"/>
      <dgm:spPr/>
    </dgm:pt>
    <dgm:pt modelId="{3D1A0203-C378-4340-8E84-52581B9FF10C}" type="pres">
      <dgm:prSet presAssocID="{DE0913D7-577C-8B42-93C9-F22336F1D73D}" presName="parentText" presStyleLbl="node1" presStyleIdx="7" presStyleCnt="9" custScaleX="46520">
        <dgm:presLayoutVars>
          <dgm:chMax val="1"/>
          <dgm:bulletEnabled val="1"/>
        </dgm:presLayoutVars>
      </dgm:prSet>
      <dgm:spPr/>
      <dgm:t>
        <a:bodyPr/>
        <a:lstStyle/>
        <a:p>
          <a:endParaRPr lang="en-US"/>
        </a:p>
      </dgm:t>
    </dgm:pt>
    <dgm:pt modelId="{BD4E1727-8596-DB44-9628-308C7F75052B}" type="pres">
      <dgm:prSet presAssocID="{DE0913D7-577C-8B42-93C9-F22336F1D73D}" presName="descendantText" presStyleLbl="alignAccFollowNode1" presStyleIdx="7" presStyleCnt="9" custScaleX="131774">
        <dgm:presLayoutVars>
          <dgm:bulletEnabled val="1"/>
        </dgm:presLayoutVars>
      </dgm:prSet>
      <dgm:spPr/>
      <dgm:t>
        <a:bodyPr/>
        <a:lstStyle/>
        <a:p>
          <a:endParaRPr lang="en-US"/>
        </a:p>
      </dgm:t>
    </dgm:pt>
    <dgm:pt modelId="{03C25759-B091-6449-8D24-3A425BD6ED78}" type="pres">
      <dgm:prSet presAssocID="{8E5606B7-E9F2-B24D-AC96-5A3877E454DF}" presName="sp" presStyleCnt="0"/>
      <dgm:spPr/>
    </dgm:pt>
    <dgm:pt modelId="{18532BD8-95F9-1245-8C73-F88AC01BA7D5}" type="pres">
      <dgm:prSet presAssocID="{0AE59685-F6E5-B04C-8F2B-2AD4024F8CE5}" presName="linNode" presStyleCnt="0"/>
      <dgm:spPr/>
    </dgm:pt>
    <dgm:pt modelId="{A5FCB0BE-D079-C745-A1FD-73F5B0F0C99C}" type="pres">
      <dgm:prSet presAssocID="{0AE59685-F6E5-B04C-8F2B-2AD4024F8CE5}" presName="parentText" presStyleLbl="node1" presStyleIdx="8" presStyleCnt="9" custScaleX="46520">
        <dgm:presLayoutVars>
          <dgm:chMax val="1"/>
          <dgm:bulletEnabled val="1"/>
        </dgm:presLayoutVars>
      </dgm:prSet>
      <dgm:spPr/>
      <dgm:t>
        <a:bodyPr/>
        <a:lstStyle/>
        <a:p>
          <a:endParaRPr lang="en-US"/>
        </a:p>
      </dgm:t>
    </dgm:pt>
    <dgm:pt modelId="{A0FC3712-83B5-D04D-A362-8B68EA1334FB}" type="pres">
      <dgm:prSet presAssocID="{0AE59685-F6E5-B04C-8F2B-2AD4024F8CE5}" presName="descendantText" presStyleLbl="alignAccFollowNode1" presStyleIdx="8" presStyleCnt="9" custScaleX="132075">
        <dgm:presLayoutVars>
          <dgm:bulletEnabled val="1"/>
        </dgm:presLayoutVars>
      </dgm:prSet>
      <dgm:spPr/>
      <dgm:t>
        <a:bodyPr/>
        <a:lstStyle/>
        <a:p>
          <a:endParaRPr lang="en-US"/>
        </a:p>
      </dgm:t>
    </dgm:pt>
  </dgm:ptLst>
  <dgm:cxnLst>
    <dgm:cxn modelId="{F40F9561-0D4C-44CF-91EF-A92B1DBDE44B}" srcId="{F6FEADD9-F67D-41F5-BA4C-3C84956E7F46}" destId="{74EE5CD8-078F-4590-BF9C-A341A294A016}" srcOrd="0" destOrd="0" parTransId="{BB568D76-3363-43D3-B00C-3359A643216C}" sibTransId="{CF9FB981-E6ED-4440-AC98-4E4E2ABA2C55}"/>
    <dgm:cxn modelId="{FAEC47B1-B3F3-E248-96CE-88CC6C2C9B95}" srcId="{0AE59685-F6E5-B04C-8F2B-2AD4024F8CE5}" destId="{55BE1026-84E7-414F-8F1C-8E014420555D}" srcOrd="0" destOrd="0" parTransId="{B8CAD9C4-3314-924A-A2EC-E071D42FE333}" sibTransId="{B95B94D3-1EB9-154D-A3C3-EB80EB75265D}"/>
    <dgm:cxn modelId="{AFF7133D-5E9D-4613-9299-006F9E49301B}" type="presOf" srcId="{AA046201-5C4D-445E-BF0B-5C6D2B0A1945}" destId="{C04276DC-EE64-470A-B8BC-09067B8045FA}" srcOrd="0" destOrd="0" presId="urn:microsoft.com/office/officeart/2005/8/layout/vList5"/>
    <dgm:cxn modelId="{7077B78D-FCDC-4519-8416-DC357ACD5043}" srcId="{F6FEADD9-F67D-41F5-BA4C-3C84956E7F46}" destId="{D1776C8F-2B10-4075-8DF7-7F65AB725ED5}" srcOrd="2" destOrd="0" parTransId="{7291E740-3E17-41B3-99D3-1D67AE37CC3F}" sibTransId="{88B75C29-8054-417D-BCE3-878A55118F6D}"/>
    <dgm:cxn modelId="{C615BB01-ECE9-DC4C-9A34-90FEF2A622B0}" srcId="{F6FEADD9-F67D-41F5-BA4C-3C84956E7F46}" destId="{1D8C3C01-C857-1E42-A625-6A21B40C27C2}" srcOrd="5" destOrd="0" parTransId="{356F74E6-C01D-F54D-901E-1D25E14C43E5}" sibTransId="{496677F2-2355-EB4C-8C38-F84E3213BBE2}"/>
    <dgm:cxn modelId="{34A8ED09-BC35-6544-9569-3B6F3DD28BC3}" srcId="{1D8C3C01-C857-1E42-A625-6A21B40C27C2}" destId="{FFA22AFE-4904-BF45-8677-1C85E4D6736D}" srcOrd="0" destOrd="0" parTransId="{0B2DCA76-3B31-1B48-BFD1-BC60D92FAE02}" sibTransId="{DE20B763-0A2D-4149-A5C9-A7036D47E732}"/>
    <dgm:cxn modelId="{F1D7A5C1-2EEF-DA48-B3B6-A65E02BFA5EB}" type="presOf" srcId="{A3405CBE-2171-2B48-AEB8-C6CA9C8403E6}" destId="{59D37C91-514B-E649-91D5-718AE09E7B41}" srcOrd="0" destOrd="0" presId="urn:microsoft.com/office/officeart/2005/8/layout/vList5"/>
    <dgm:cxn modelId="{5417F3DF-8CAE-4E6C-ADBB-ED6F50084B8E}" type="presOf" srcId="{D1776C8F-2B10-4075-8DF7-7F65AB725ED5}" destId="{F5034101-5B7D-4FE7-B47A-5A48CF39606B}" srcOrd="0" destOrd="0" presId="urn:microsoft.com/office/officeart/2005/8/layout/vList5"/>
    <dgm:cxn modelId="{5E5682B7-4EB4-1A4F-A674-1968DE328AD6}" srcId="{DE0913D7-577C-8B42-93C9-F22336F1D73D}" destId="{6FB651DA-99AB-DA41-9801-105C89CCAADB}" srcOrd="0" destOrd="0" parTransId="{1C8F4DF8-19C7-5F42-A257-E112EE547A91}" sibTransId="{3A583397-0BB1-3B4E-907A-62F6BB4DE0A1}"/>
    <dgm:cxn modelId="{9071FB3B-D26B-4384-BD1A-80C12C62D02C}" srcId="{AA046201-5C4D-445E-BF0B-5C6D2B0A1945}" destId="{C59269D0-92A5-481C-BA64-727AFB0DD545}" srcOrd="0" destOrd="0" parTransId="{312CC84D-092F-422A-AA24-A4619DBBB7BE}" sibTransId="{266DE8E8-1339-41C4-B9A7-6148496C7FA9}"/>
    <dgm:cxn modelId="{B7DA96E4-3078-9840-8DDB-19288A37249E}" type="presOf" srcId="{0AE59685-F6E5-B04C-8F2B-2AD4024F8CE5}" destId="{A5FCB0BE-D079-C745-A1FD-73F5B0F0C99C}" srcOrd="0" destOrd="0" presId="urn:microsoft.com/office/officeart/2005/8/layout/vList5"/>
    <dgm:cxn modelId="{1D12F37E-DF42-400C-B5B5-A8FAF49EC0EC}" type="presOf" srcId="{1E4D3931-0DBD-4211-A24A-6AF364284B1E}" destId="{D54B1729-BC98-42C1-9C6C-D65DCBA4358F}" srcOrd="0" destOrd="0" presId="urn:microsoft.com/office/officeart/2005/8/layout/vList5"/>
    <dgm:cxn modelId="{D8E70942-A57E-E845-8E82-044E7716B1E8}" type="presOf" srcId="{617D0EB7-FBCF-7E48-BF26-1483F177A502}" destId="{94932A8E-C8EF-954C-BB3B-72AEBC88FF98}" srcOrd="0" destOrd="0" presId="urn:microsoft.com/office/officeart/2005/8/layout/vList5"/>
    <dgm:cxn modelId="{B8AF1086-D7BE-446F-9133-738B599E9A7D}" srcId="{F6FEADD9-F67D-41F5-BA4C-3C84956E7F46}" destId="{AA046201-5C4D-445E-BF0B-5C6D2B0A1945}" srcOrd="1" destOrd="0" parTransId="{FE92FC33-5E0F-4302-9E80-A69E8ACDDE56}" sibTransId="{40767EFF-7D52-4469-ACEE-7D28E67337E2}"/>
    <dgm:cxn modelId="{F1DD1460-D7CB-7F43-9AEC-DE9D5A6445FE}" type="presOf" srcId="{55BE1026-84E7-414F-8F1C-8E014420555D}" destId="{A0FC3712-83B5-D04D-A362-8B68EA1334FB}" srcOrd="0" destOrd="0" presId="urn:microsoft.com/office/officeart/2005/8/layout/vList5"/>
    <dgm:cxn modelId="{82B6FD05-3D54-9A49-A691-32D197E4487D}" srcId="{617D0EB7-FBCF-7E48-BF26-1483F177A502}" destId="{6AA84D17-753D-374E-B7B3-29F1C4C232C3}" srcOrd="0" destOrd="0" parTransId="{1CCDEAE9-D426-7946-82C6-9348282AD150}" sibTransId="{5B84568E-4E53-BB4B-B6AC-E77DBACFC403}"/>
    <dgm:cxn modelId="{AE4A85A6-96DF-A146-9B1C-F222BFFEDE7A}" srcId="{F6FEADD9-F67D-41F5-BA4C-3C84956E7F46}" destId="{0AE59685-F6E5-B04C-8F2B-2AD4024F8CE5}" srcOrd="8" destOrd="0" parTransId="{EF1C5B63-0680-E746-8638-18514624A846}" sibTransId="{745958F3-ED29-D842-8FFD-560BFB7B1563}"/>
    <dgm:cxn modelId="{9A0DCB65-9DCB-4972-9768-1762E4116F3C}" type="presOf" srcId="{74EE5CD8-078F-4590-BF9C-A341A294A016}" destId="{7E429971-BC57-430F-BB25-C0574E5E39E3}" srcOrd="0" destOrd="0" presId="urn:microsoft.com/office/officeart/2005/8/layout/vList5"/>
    <dgm:cxn modelId="{62C3A6DF-E74F-4B41-A673-E66BDF398653}" type="presOf" srcId="{7CF8386C-8C96-9941-B499-6BA035F07A73}" destId="{F475D8B9-14A5-7F40-B02C-032E7B94CCAF}" srcOrd="0" destOrd="0" presId="urn:microsoft.com/office/officeart/2005/8/layout/vList5"/>
    <dgm:cxn modelId="{119690D4-400B-468B-8BA0-5C9C9E2AFEAF}" srcId="{D1776C8F-2B10-4075-8DF7-7F65AB725ED5}" destId="{6BE4E373-0656-4EDC-821E-BE09C952B1F6}" srcOrd="0" destOrd="0" parTransId="{34218063-BF94-4304-99BD-B3F7BA4D3C8F}" sibTransId="{E17B9BF1-2948-497F-8EC7-3BF734D839DB}"/>
    <dgm:cxn modelId="{192AB5B5-C578-6442-ABD0-A6D58E12A53E}" type="presOf" srcId="{1D8C3C01-C857-1E42-A625-6A21B40C27C2}" destId="{69B0B3F2-20E4-044D-8FA0-176B0E182F16}" srcOrd="0" destOrd="0" presId="urn:microsoft.com/office/officeart/2005/8/layout/vList5"/>
    <dgm:cxn modelId="{90ABDB7E-7B5F-C741-A67B-275ABC5D4D7A}" srcId="{F6FEADD9-F67D-41F5-BA4C-3C84956E7F46}" destId="{7CF8386C-8C96-9941-B499-6BA035F07A73}" srcOrd="3" destOrd="0" parTransId="{59E1C4A5-5785-8B41-847F-C7393310DE61}" sibTransId="{02C40F0F-A479-C84D-BDCC-437956113C6D}"/>
    <dgm:cxn modelId="{8BB1CAD7-EC64-FB43-BF2D-9D64FBE42B61}" srcId="{F6FEADD9-F67D-41F5-BA4C-3C84956E7F46}" destId="{A3405CBE-2171-2B48-AEB8-C6CA9C8403E6}" srcOrd="6" destOrd="0" parTransId="{31AB9A16-5D52-AB4B-A945-51E995744381}" sibTransId="{48244798-3861-0B4F-8BCC-EC4E2B081745}"/>
    <dgm:cxn modelId="{C54AE7C4-FF6C-5B4F-859C-F1465863E213}" type="presOf" srcId="{FFA22AFE-4904-BF45-8677-1C85E4D6736D}" destId="{1FEF8D38-0135-A747-85D7-F3AE28722C11}" srcOrd="0" destOrd="0" presId="urn:microsoft.com/office/officeart/2005/8/layout/vList5"/>
    <dgm:cxn modelId="{BC0DB8B0-F277-D948-BD77-DDAF8799A16E}" srcId="{F6FEADD9-F67D-41F5-BA4C-3C84956E7F46}" destId="{617D0EB7-FBCF-7E48-BF26-1483F177A502}" srcOrd="4" destOrd="0" parTransId="{F09FBAE4-370E-4846-8025-6FF2C85F7AFF}" sibTransId="{55AE182B-7CCB-E247-865D-935E2423F25D}"/>
    <dgm:cxn modelId="{1ACEDC25-E0A8-3545-BD0F-616A491C2D33}" srcId="{F6FEADD9-F67D-41F5-BA4C-3C84956E7F46}" destId="{DE0913D7-577C-8B42-93C9-F22336F1D73D}" srcOrd="7" destOrd="0" parTransId="{65BC54FD-2710-3A4B-8B13-42E1403F2B2C}" sibTransId="{8E5606B7-E9F2-B24D-AC96-5A3877E454DF}"/>
    <dgm:cxn modelId="{2A98CC8E-0C1A-4047-B2D3-2B58A0147951}" type="presOf" srcId="{50BF0B42-5F84-D14A-824C-B9AAE3CD7D50}" destId="{71F25135-CF86-1249-B560-547A0EB142D3}" srcOrd="0" destOrd="0" presId="urn:microsoft.com/office/officeart/2005/8/layout/vList5"/>
    <dgm:cxn modelId="{DBCA7E61-D822-40A0-A27A-D7E092386A0B}" type="presOf" srcId="{F6FEADD9-F67D-41F5-BA4C-3C84956E7F46}" destId="{AAE7A1E6-6847-453D-B55B-8A82BF138C1D}"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052384BE-2BD1-A242-AD63-53C423503EFB}" srcId="{A3405CBE-2171-2B48-AEB8-C6CA9C8403E6}" destId="{9E256F4F-AF18-5540-8631-1DCCD976233F}" srcOrd="0" destOrd="0" parTransId="{5F3DB46F-94B4-364C-BD5B-C7A093FC9780}" sibTransId="{A2CC35D8-3AF0-F44E-93F4-FE64E2F86DDB}"/>
    <dgm:cxn modelId="{63E4D827-0083-4625-9FD6-043D8D32091E}" srcId="{74EE5CD8-078F-4590-BF9C-A341A294A016}" destId="{1E4D3931-0DBD-4211-A24A-6AF364284B1E}" srcOrd="0" destOrd="0" parTransId="{FC93695B-FD0E-4353-B1FD-4328F4386DEC}" sibTransId="{CADAA3D9-7C63-4729-85B0-64C8AF644EEF}"/>
    <dgm:cxn modelId="{8D4D353C-A143-C342-A534-86D1B7BD3923}" type="presOf" srcId="{9E256F4F-AF18-5540-8631-1DCCD976233F}" destId="{77C900C8-31D9-A043-8920-A515202F6104}" srcOrd="0" destOrd="0" presId="urn:microsoft.com/office/officeart/2005/8/layout/vList5"/>
    <dgm:cxn modelId="{9B0FF2C1-0D6A-E548-A4F2-14AB9C4FB483}" type="presOf" srcId="{6AA84D17-753D-374E-B7B3-29F1C4C232C3}" destId="{2BC43245-8C21-A24E-94F5-9162BCE84D2D}" srcOrd="0" destOrd="0" presId="urn:microsoft.com/office/officeart/2005/8/layout/vList5"/>
    <dgm:cxn modelId="{D4A8BA6F-5A24-9743-B893-ED54AC33B149}" type="presOf" srcId="{6FB651DA-99AB-DA41-9801-105C89CCAADB}" destId="{BD4E1727-8596-DB44-9628-308C7F75052B}" srcOrd="0" destOrd="0" presId="urn:microsoft.com/office/officeart/2005/8/layout/vList5"/>
    <dgm:cxn modelId="{1DBC6FDC-49BA-DE4C-A3E2-73BFC13DA1D6}" srcId="{7CF8386C-8C96-9941-B499-6BA035F07A73}" destId="{50BF0B42-5F84-D14A-824C-B9AAE3CD7D50}" srcOrd="0" destOrd="0" parTransId="{0C62D133-73EB-EA46-BF8F-E461404EE59B}" sibTransId="{E2F76357-AD79-8D4B-A2A6-26F3DCD6B30F}"/>
    <dgm:cxn modelId="{3D887057-7E91-45EF-8E4B-3006C2DFECB4}" type="presOf" srcId="{6BE4E373-0656-4EDC-821E-BE09C952B1F6}" destId="{C7C3E6FD-D83F-4BDA-907E-B5EE041DA931}" srcOrd="0" destOrd="0" presId="urn:microsoft.com/office/officeart/2005/8/layout/vList5"/>
    <dgm:cxn modelId="{BBB0E471-DDAA-D14D-BC95-6585B72E57F3}" type="presOf" srcId="{DE0913D7-577C-8B42-93C9-F22336F1D73D}" destId="{3D1A0203-C378-4340-8E84-52581B9FF10C}"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 modelId="{102A07DE-48FD-7B45-872E-4EE371C32B2C}" type="presParOf" srcId="{AAE7A1E6-6847-453D-B55B-8A82BF138C1D}" destId="{BB584E06-FD61-964B-92DB-036134E0FFDB}" srcOrd="5" destOrd="0" presId="urn:microsoft.com/office/officeart/2005/8/layout/vList5"/>
    <dgm:cxn modelId="{D2881D93-179B-7C45-A9BF-48E93F739B0F}" type="presParOf" srcId="{AAE7A1E6-6847-453D-B55B-8A82BF138C1D}" destId="{58D357FE-86F9-CB48-80E5-AC301468AF50}" srcOrd="6" destOrd="0" presId="urn:microsoft.com/office/officeart/2005/8/layout/vList5"/>
    <dgm:cxn modelId="{F582223F-3DA0-6D4C-95ED-3C1EFE1189E9}" type="presParOf" srcId="{58D357FE-86F9-CB48-80E5-AC301468AF50}" destId="{F475D8B9-14A5-7F40-B02C-032E7B94CCAF}" srcOrd="0" destOrd="0" presId="urn:microsoft.com/office/officeart/2005/8/layout/vList5"/>
    <dgm:cxn modelId="{5C21A696-78F0-C64F-B3DE-D16B3A669D56}" type="presParOf" srcId="{58D357FE-86F9-CB48-80E5-AC301468AF50}" destId="{71F25135-CF86-1249-B560-547A0EB142D3}" srcOrd="1" destOrd="0" presId="urn:microsoft.com/office/officeart/2005/8/layout/vList5"/>
    <dgm:cxn modelId="{91CCDA24-FE7E-0F4E-A201-092F878D3CC9}" type="presParOf" srcId="{AAE7A1E6-6847-453D-B55B-8A82BF138C1D}" destId="{19C45C4E-C32F-D84B-B407-C2E685C37A7B}" srcOrd="7" destOrd="0" presId="urn:microsoft.com/office/officeart/2005/8/layout/vList5"/>
    <dgm:cxn modelId="{5F2ADB37-2284-054E-88C8-EC8ACAC51D79}" type="presParOf" srcId="{AAE7A1E6-6847-453D-B55B-8A82BF138C1D}" destId="{43DE9268-EE91-4C4E-9F01-87BFA59B5D53}" srcOrd="8" destOrd="0" presId="urn:microsoft.com/office/officeart/2005/8/layout/vList5"/>
    <dgm:cxn modelId="{D1A5A0A0-B292-A84D-8720-981AAAC04DB2}" type="presParOf" srcId="{43DE9268-EE91-4C4E-9F01-87BFA59B5D53}" destId="{94932A8E-C8EF-954C-BB3B-72AEBC88FF98}" srcOrd="0" destOrd="0" presId="urn:microsoft.com/office/officeart/2005/8/layout/vList5"/>
    <dgm:cxn modelId="{BCCD27CB-58EC-154F-81CB-24C6CE98F609}" type="presParOf" srcId="{43DE9268-EE91-4C4E-9F01-87BFA59B5D53}" destId="{2BC43245-8C21-A24E-94F5-9162BCE84D2D}" srcOrd="1" destOrd="0" presId="urn:microsoft.com/office/officeart/2005/8/layout/vList5"/>
    <dgm:cxn modelId="{30A7AB7D-0B97-754E-8BF5-C0104B744E17}" type="presParOf" srcId="{AAE7A1E6-6847-453D-B55B-8A82BF138C1D}" destId="{60CEEFB4-2078-8342-8944-36FAC74C79A1}" srcOrd="9" destOrd="0" presId="urn:microsoft.com/office/officeart/2005/8/layout/vList5"/>
    <dgm:cxn modelId="{8A1E3C34-1EAB-4D4E-882F-F9F49CD447DC}" type="presParOf" srcId="{AAE7A1E6-6847-453D-B55B-8A82BF138C1D}" destId="{9C44D0F9-3731-1A45-984F-413A4259CEDD}" srcOrd="10" destOrd="0" presId="urn:microsoft.com/office/officeart/2005/8/layout/vList5"/>
    <dgm:cxn modelId="{FC16CF51-F830-3F43-B8FC-7E0F2A59E183}" type="presParOf" srcId="{9C44D0F9-3731-1A45-984F-413A4259CEDD}" destId="{69B0B3F2-20E4-044D-8FA0-176B0E182F16}" srcOrd="0" destOrd="0" presId="urn:microsoft.com/office/officeart/2005/8/layout/vList5"/>
    <dgm:cxn modelId="{AD90C796-3B44-5F42-9F93-E0F77BFB93A2}" type="presParOf" srcId="{9C44D0F9-3731-1A45-984F-413A4259CEDD}" destId="{1FEF8D38-0135-A747-85D7-F3AE28722C11}" srcOrd="1" destOrd="0" presId="urn:microsoft.com/office/officeart/2005/8/layout/vList5"/>
    <dgm:cxn modelId="{0C866598-4C66-244E-859B-39B4281C9FC7}" type="presParOf" srcId="{AAE7A1E6-6847-453D-B55B-8A82BF138C1D}" destId="{492DE816-35C5-8F47-974D-C05FE7A79855}" srcOrd="11" destOrd="0" presId="urn:microsoft.com/office/officeart/2005/8/layout/vList5"/>
    <dgm:cxn modelId="{5EA8AD59-4FD6-CB45-8D50-C6B1A6FDF79E}" type="presParOf" srcId="{AAE7A1E6-6847-453D-B55B-8A82BF138C1D}" destId="{FE892275-031B-B14B-A475-E0DCEC349A95}" srcOrd="12" destOrd="0" presId="urn:microsoft.com/office/officeart/2005/8/layout/vList5"/>
    <dgm:cxn modelId="{222F2E10-4B75-AC4A-B8F6-50581E7AC0BC}" type="presParOf" srcId="{FE892275-031B-B14B-A475-E0DCEC349A95}" destId="{59D37C91-514B-E649-91D5-718AE09E7B41}" srcOrd="0" destOrd="0" presId="urn:microsoft.com/office/officeart/2005/8/layout/vList5"/>
    <dgm:cxn modelId="{889FE92C-7890-914D-A769-7C255BD1F7D4}" type="presParOf" srcId="{FE892275-031B-B14B-A475-E0DCEC349A95}" destId="{77C900C8-31D9-A043-8920-A515202F6104}" srcOrd="1" destOrd="0" presId="urn:microsoft.com/office/officeart/2005/8/layout/vList5"/>
    <dgm:cxn modelId="{F4760A33-519D-E84D-9D9B-6EFADCEE8ED1}" type="presParOf" srcId="{AAE7A1E6-6847-453D-B55B-8A82BF138C1D}" destId="{6FD3DF6F-73C4-FC40-9824-FFC328083946}" srcOrd="13" destOrd="0" presId="urn:microsoft.com/office/officeart/2005/8/layout/vList5"/>
    <dgm:cxn modelId="{834724B0-CBC3-9942-B7EF-63BB20966562}" type="presParOf" srcId="{AAE7A1E6-6847-453D-B55B-8A82BF138C1D}" destId="{4713ABD0-2D44-AF4A-B740-54500CD821FC}" srcOrd="14" destOrd="0" presId="urn:microsoft.com/office/officeart/2005/8/layout/vList5"/>
    <dgm:cxn modelId="{EE426AB0-D70F-644C-9487-EED87CE87842}" type="presParOf" srcId="{4713ABD0-2D44-AF4A-B740-54500CD821FC}" destId="{3D1A0203-C378-4340-8E84-52581B9FF10C}" srcOrd="0" destOrd="0" presId="urn:microsoft.com/office/officeart/2005/8/layout/vList5"/>
    <dgm:cxn modelId="{9682E4F4-26C9-384A-B1DA-69B872FE98B7}" type="presParOf" srcId="{4713ABD0-2D44-AF4A-B740-54500CD821FC}" destId="{BD4E1727-8596-DB44-9628-308C7F75052B}" srcOrd="1" destOrd="0" presId="urn:microsoft.com/office/officeart/2005/8/layout/vList5"/>
    <dgm:cxn modelId="{C85FB924-F6B1-F14A-8C0F-6FE954AE4450}" type="presParOf" srcId="{AAE7A1E6-6847-453D-B55B-8A82BF138C1D}" destId="{03C25759-B091-6449-8D24-3A425BD6ED78}" srcOrd="15" destOrd="0" presId="urn:microsoft.com/office/officeart/2005/8/layout/vList5"/>
    <dgm:cxn modelId="{A7036BFC-8F19-0041-9CD1-6312E73EB5DA}" type="presParOf" srcId="{AAE7A1E6-6847-453D-B55B-8A82BF138C1D}" destId="{18532BD8-95F9-1245-8C73-F88AC01BA7D5}" srcOrd="16" destOrd="0" presId="urn:microsoft.com/office/officeart/2005/8/layout/vList5"/>
    <dgm:cxn modelId="{6B5B0F33-3640-9041-B4C4-3C1911F81782}" type="presParOf" srcId="{18532BD8-95F9-1245-8C73-F88AC01BA7D5}" destId="{A5FCB0BE-D079-C745-A1FD-73F5B0F0C99C}" srcOrd="0" destOrd="0" presId="urn:microsoft.com/office/officeart/2005/8/layout/vList5"/>
    <dgm:cxn modelId="{9F98BCEE-5FA4-C84E-AC0E-0896E1367E3E}" type="presParOf" srcId="{18532BD8-95F9-1245-8C73-F88AC01BA7D5}" destId="{A0FC3712-83B5-D04D-A362-8B68EA1334F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853653" y="-2683791"/>
          <a:ext cx="349999" cy="5807392"/>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6220" tIns="118110" rIns="236220" bIns="118110" numCol="1" spcCol="1270" anchor="ctr" anchorCtr="0">
          <a:noAutofit/>
        </a:bodyPr>
        <a:lstStyle/>
        <a:p>
          <a:pPr marL="280988" lvl="1" indent="-280988" algn="l" defTabSz="80010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What is Angular JS</a:t>
          </a:r>
          <a:endParaRPr lang="en-US" sz="1800" kern="1200" dirty="0">
            <a:effectLst>
              <a:outerShdw blurRad="38100" dist="38100" dir="2700000" algn="tl">
                <a:srgbClr val="000000">
                  <a:alpha val="43137"/>
                </a:srgbClr>
              </a:outerShdw>
            </a:effectLst>
          </a:endParaRPr>
        </a:p>
      </dsp:txBody>
      <dsp:txXfrm rot="-5400000">
        <a:off x="1124957" y="44905"/>
        <a:ext cx="5807392" cy="349999"/>
      </dsp:txXfrm>
    </dsp:sp>
    <dsp:sp modelId="{7E429971-BC57-430F-BB25-C0574E5E39E3}">
      <dsp:nvSpPr>
        <dsp:cNvPr id="0" name=""/>
        <dsp:cNvSpPr/>
      </dsp:nvSpPr>
      <dsp:spPr>
        <a:xfrm>
          <a:off x="112" y="0"/>
          <a:ext cx="1124844" cy="43749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1</a:t>
          </a:r>
          <a:endParaRPr lang="en-US" sz="1800" kern="1200" dirty="0"/>
        </a:p>
      </dsp:txBody>
      <dsp:txXfrm>
        <a:off x="21469" y="21357"/>
        <a:ext cx="1082130" cy="394784"/>
      </dsp:txXfrm>
    </dsp:sp>
    <dsp:sp modelId="{B37A5355-225B-4C6F-AED7-6C620F99EECC}">
      <dsp:nvSpPr>
        <dsp:cNvPr id="0" name=""/>
        <dsp:cNvSpPr/>
      </dsp:nvSpPr>
      <dsp:spPr>
        <a:xfrm rot="5400000">
          <a:off x="3853653" y="-2224417"/>
          <a:ext cx="349999" cy="5807392"/>
        </a:xfrm>
        <a:prstGeom prst="rect">
          <a:avLst/>
        </a:prstGeom>
        <a:solidFill>
          <a:schemeClr val="accent3">
            <a:tint val="40000"/>
            <a:alpha val="90000"/>
            <a:hueOff val="1339606"/>
            <a:satOff val="-1724"/>
            <a:lumOff val="-134"/>
            <a:alphaOff val="0"/>
          </a:schemeClr>
        </a:solidFill>
        <a:ln w="9525" cap="flat" cmpd="sng" algn="ctr">
          <a:solidFill>
            <a:schemeClr val="accent3">
              <a:tint val="40000"/>
              <a:alpha val="90000"/>
              <a:hueOff val="1339606"/>
              <a:satOff val="-1724"/>
              <a:lumOff val="-134"/>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6220" tIns="118110" rIns="236220" bIns="11811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Angular Modules</a:t>
          </a:r>
          <a:endParaRPr lang="en-US" sz="1800" kern="1200" dirty="0">
            <a:effectLst>
              <a:outerShdw blurRad="38100" dist="38100" dir="2700000" algn="tl">
                <a:srgbClr val="000000">
                  <a:alpha val="43137"/>
                </a:srgbClr>
              </a:outerShdw>
            </a:effectLst>
          </a:endParaRPr>
        </a:p>
      </dsp:txBody>
      <dsp:txXfrm rot="-5400000">
        <a:off x="1124957" y="504279"/>
        <a:ext cx="5807392" cy="349999"/>
      </dsp:txXfrm>
    </dsp:sp>
    <dsp:sp modelId="{C04276DC-EE64-470A-B8BC-09067B8045FA}">
      <dsp:nvSpPr>
        <dsp:cNvPr id="0" name=""/>
        <dsp:cNvSpPr/>
      </dsp:nvSpPr>
      <dsp:spPr>
        <a:xfrm>
          <a:off x="112" y="460529"/>
          <a:ext cx="1124844" cy="437498"/>
        </a:xfrm>
        <a:prstGeom prst="roundRect">
          <a:avLst/>
        </a:prstGeom>
        <a:gradFill rotWithShape="0">
          <a:gsLst>
            <a:gs pos="0">
              <a:schemeClr val="accent3">
                <a:hueOff val="1406283"/>
                <a:satOff val="-2110"/>
                <a:lumOff val="-343"/>
                <a:alphaOff val="0"/>
                <a:shade val="51000"/>
                <a:satMod val="130000"/>
              </a:schemeClr>
            </a:gs>
            <a:gs pos="80000">
              <a:schemeClr val="accent3">
                <a:hueOff val="1406283"/>
                <a:satOff val="-2110"/>
                <a:lumOff val="-343"/>
                <a:alphaOff val="0"/>
                <a:shade val="93000"/>
                <a:satMod val="130000"/>
              </a:schemeClr>
            </a:gs>
            <a:gs pos="100000">
              <a:schemeClr val="accent3">
                <a:hueOff val="1406283"/>
                <a:satOff val="-211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smtClean="0"/>
            <a:t>2</a:t>
          </a:r>
          <a:endParaRPr lang="en-US" sz="1800" kern="1200" dirty="0"/>
        </a:p>
      </dsp:txBody>
      <dsp:txXfrm>
        <a:off x="21469" y="481886"/>
        <a:ext cx="1082130" cy="394784"/>
      </dsp:txXfrm>
    </dsp:sp>
    <dsp:sp modelId="{C7C3E6FD-D83F-4BDA-907E-B5EE041DA931}">
      <dsp:nvSpPr>
        <dsp:cNvPr id="0" name=""/>
        <dsp:cNvSpPr/>
      </dsp:nvSpPr>
      <dsp:spPr>
        <a:xfrm rot="5400000">
          <a:off x="3853653" y="-1765043"/>
          <a:ext cx="349999" cy="5807392"/>
        </a:xfrm>
        <a:prstGeom prst="rect">
          <a:avLst/>
        </a:prstGeom>
        <a:solidFill>
          <a:schemeClr val="accent3">
            <a:tint val="40000"/>
            <a:alpha val="90000"/>
            <a:hueOff val="2679212"/>
            <a:satOff val="-3448"/>
            <a:lumOff val="-269"/>
            <a:alphaOff val="0"/>
          </a:schemeClr>
        </a:solidFill>
        <a:ln w="9525" cap="flat" cmpd="sng" algn="ctr">
          <a:solidFill>
            <a:schemeClr val="accent3">
              <a:tint val="40000"/>
              <a:alpha val="90000"/>
              <a:hueOff val="2679212"/>
              <a:satOff val="-3448"/>
              <a:lumOff val="-26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6220" tIns="118110" rIns="236220" bIns="11811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Scopes and the Data Model </a:t>
          </a:r>
          <a:endParaRPr lang="en-US" sz="1800" kern="1200" dirty="0">
            <a:effectLst>
              <a:outerShdw blurRad="38100" dist="38100" dir="2700000" algn="tl">
                <a:srgbClr val="000000">
                  <a:alpha val="43137"/>
                </a:srgbClr>
              </a:outerShdw>
            </a:effectLst>
          </a:endParaRPr>
        </a:p>
      </dsp:txBody>
      <dsp:txXfrm rot="-5400000">
        <a:off x="1124957" y="963653"/>
        <a:ext cx="5807392" cy="349999"/>
      </dsp:txXfrm>
    </dsp:sp>
    <dsp:sp modelId="{F5034101-5B7D-4FE7-B47A-5A48CF39606B}">
      <dsp:nvSpPr>
        <dsp:cNvPr id="0" name=""/>
        <dsp:cNvSpPr/>
      </dsp:nvSpPr>
      <dsp:spPr>
        <a:xfrm>
          <a:off x="112" y="919902"/>
          <a:ext cx="1124844" cy="437498"/>
        </a:xfrm>
        <a:prstGeom prst="round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3</a:t>
          </a:r>
          <a:endParaRPr lang="en-US" sz="1800" kern="1200" dirty="0"/>
        </a:p>
      </dsp:txBody>
      <dsp:txXfrm>
        <a:off x="21469" y="941259"/>
        <a:ext cx="1082130" cy="394784"/>
      </dsp:txXfrm>
    </dsp:sp>
    <dsp:sp modelId="{71F25135-CF86-1249-B560-547A0EB142D3}">
      <dsp:nvSpPr>
        <dsp:cNvPr id="0" name=""/>
        <dsp:cNvSpPr/>
      </dsp:nvSpPr>
      <dsp:spPr>
        <a:xfrm rot="5400000">
          <a:off x="3855391" y="-1305670"/>
          <a:ext cx="349999" cy="5807392"/>
        </a:xfrm>
        <a:prstGeom prst="round2SameRect">
          <a:avLst/>
        </a:prstGeom>
        <a:solidFill>
          <a:schemeClr val="accent3">
            <a:tint val="40000"/>
            <a:alpha val="90000"/>
            <a:hueOff val="4018819"/>
            <a:satOff val="-5172"/>
            <a:lumOff val="-403"/>
            <a:alphaOff val="0"/>
          </a:schemeClr>
        </a:solidFill>
        <a:ln w="9525" cap="flat" cmpd="sng" algn="ctr">
          <a:solidFill>
            <a:schemeClr val="accent3">
              <a:tint val="40000"/>
              <a:alpha val="90000"/>
              <a:hueOff val="4018819"/>
              <a:satOff val="-5172"/>
              <a:lumOff val="-40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6220" tIns="118110" rIns="236220" bIns="11811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MVC</a:t>
          </a:r>
          <a:r>
            <a:rPr lang="en-US" sz="1800" kern="1200" baseline="0" dirty="0" smtClean="0"/>
            <a:t> in Angular JS</a:t>
          </a:r>
          <a:endParaRPr lang="en-US" sz="1800" kern="1200" dirty="0"/>
        </a:p>
      </dsp:txBody>
      <dsp:txXfrm rot="-5400000">
        <a:off x="1126695" y="1440112"/>
        <a:ext cx="5790306" cy="315827"/>
      </dsp:txXfrm>
    </dsp:sp>
    <dsp:sp modelId="{F475D8B9-14A5-7F40-B02C-032E7B94CCAF}">
      <dsp:nvSpPr>
        <dsp:cNvPr id="0" name=""/>
        <dsp:cNvSpPr/>
      </dsp:nvSpPr>
      <dsp:spPr>
        <a:xfrm>
          <a:off x="112" y="1379276"/>
          <a:ext cx="1126582" cy="437498"/>
        </a:xfrm>
        <a:prstGeom prst="roundRect">
          <a:avLst/>
        </a:prstGeom>
        <a:gradFill rotWithShape="0">
          <a:gsLst>
            <a:gs pos="0">
              <a:schemeClr val="accent3">
                <a:hueOff val="4218849"/>
                <a:satOff val="-6330"/>
                <a:lumOff val="-1029"/>
                <a:alphaOff val="0"/>
                <a:shade val="51000"/>
                <a:satMod val="130000"/>
              </a:schemeClr>
            </a:gs>
            <a:gs pos="80000">
              <a:schemeClr val="accent3">
                <a:hueOff val="4218849"/>
                <a:satOff val="-6330"/>
                <a:lumOff val="-1029"/>
                <a:alphaOff val="0"/>
                <a:shade val="93000"/>
                <a:satMod val="130000"/>
              </a:schemeClr>
            </a:gs>
            <a:gs pos="100000">
              <a:schemeClr val="accent3">
                <a:hueOff val="4218849"/>
                <a:satOff val="-6330"/>
                <a:lumOff val="-102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4 </a:t>
          </a:r>
          <a:endParaRPr lang="en-US" sz="1800" kern="1200" dirty="0"/>
        </a:p>
      </dsp:txBody>
      <dsp:txXfrm>
        <a:off x="21469" y="1400633"/>
        <a:ext cx="1083868" cy="394784"/>
      </dsp:txXfrm>
    </dsp:sp>
    <dsp:sp modelId="{2BC43245-8C21-A24E-94F5-9162BCE84D2D}">
      <dsp:nvSpPr>
        <dsp:cNvPr id="0" name=""/>
        <dsp:cNvSpPr/>
      </dsp:nvSpPr>
      <dsp:spPr>
        <a:xfrm rot="5400000">
          <a:off x="3853605" y="-809808"/>
          <a:ext cx="349999" cy="5734416"/>
        </a:xfrm>
        <a:prstGeom prst="round2Same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Filters</a:t>
          </a:r>
          <a:endParaRPr lang="en-US" sz="1700" kern="1200" dirty="0"/>
        </a:p>
      </dsp:txBody>
      <dsp:txXfrm rot="-5400000">
        <a:off x="1161397" y="1899486"/>
        <a:ext cx="5717330" cy="315827"/>
      </dsp:txXfrm>
    </dsp:sp>
    <dsp:sp modelId="{94932A8E-C8EF-954C-BB3B-72AEBC88FF98}">
      <dsp:nvSpPr>
        <dsp:cNvPr id="0" name=""/>
        <dsp:cNvSpPr/>
      </dsp:nvSpPr>
      <dsp:spPr>
        <a:xfrm>
          <a:off x="112" y="1838650"/>
          <a:ext cx="1161284" cy="437498"/>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5</a:t>
          </a:r>
          <a:endParaRPr lang="en-US" sz="2200" kern="1200" dirty="0"/>
        </a:p>
      </dsp:txBody>
      <dsp:txXfrm>
        <a:off x="21469" y="1860007"/>
        <a:ext cx="1118570" cy="394784"/>
      </dsp:txXfrm>
    </dsp:sp>
    <dsp:sp modelId="{1FEF8D38-0135-A747-85D7-F3AE28722C11}">
      <dsp:nvSpPr>
        <dsp:cNvPr id="0" name=""/>
        <dsp:cNvSpPr/>
      </dsp:nvSpPr>
      <dsp:spPr>
        <a:xfrm rot="5400000">
          <a:off x="3853916" y="-350745"/>
          <a:ext cx="349999" cy="5735038"/>
        </a:xfrm>
        <a:prstGeom prst="round2SameRect">
          <a:avLst/>
        </a:prstGeom>
        <a:solidFill>
          <a:schemeClr val="accent3">
            <a:tint val="40000"/>
            <a:alpha val="90000"/>
            <a:hueOff val="6698031"/>
            <a:satOff val="-8621"/>
            <a:lumOff val="-672"/>
            <a:alphaOff val="0"/>
          </a:schemeClr>
        </a:solidFill>
        <a:ln w="9525" cap="flat" cmpd="sng" algn="ctr">
          <a:solidFill>
            <a:schemeClr val="accent3">
              <a:tint val="40000"/>
              <a:alpha val="90000"/>
              <a:hueOff val="6698031"/>
              <a:satOff val="-8621"/>
              <a:lumOff val="-672"/>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Controllers</a:t>
          </a:r>
          <a:endParaRPr lang="en-US" sz="1700" kern="1200" dirty="0"/>
        </a:p>
      </dsp:txBody>
      <dsp:txXfrm rot="-5400000">
        <a:off x="1161397" y="2358860"/>
        <a:ext cx="5717952" cy="315827"/>
      </dsp:txXfrm>
    </dsp:sp>
    <dsp:sp modelId="{69B0B3F2-20E4-044D-8FA0-176B0E182F16}">
      <dsp:nvSpPr>
        <dsp:cNvPr id="0" name=""/>
        <dsp:cNvSpPr/>
      </dsp:nvSpPr>
      <dsp:spPr>
        <a:xfrm>
          <a:off x="112" y="2298024"/>
          <a:ext cx="1161284" cy="437498"/>
        </a:xfrm>
        <a:prstGeom prst="roundRect">
          <a:avLst/>
        </a:prstGeom>
        <a:gradFill rotWithShape="0">
          <a:gsLst>
            <a:gs pos="0">
              <a:schemeClr val="accent3">
                <a:hueOff val="7031415"/>
                <a:satOff val="-10550"/>
                <a:lumOff val="-1716"/>
                <a:alphaOff val="0"/>
                <a:shade val="51000"/>
                <a:satMod val="130000"/>
              </a:schemeClr>
            </a:gs>
            <a:gs pos="80000">
              <a:schemeClr val="accent3">
                <a:hueOff val="7031415"/>
                <a:satOff val="-10550"/>
                <a:lumOff val="-1716"/>
                <a:alphaOff val="0"/>
                <a:shade val="93000"/>
                <a:satMod val="130000"/>
              </a:schemeClr>
            </a:gs>
            <a:gs pos="100000">
              <a:schemeClr val="accent3">
                <a:hueOff val="7031415"/>
                <a:satOff val="-10550"/>
                <a:lumOff val="-171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6</a:t>
          </a:r>
          <a:endParaRPr lang="en-US" sz="2200" kern="1200" dirty="0"/>
        </a:p>
      </dsp:txBody>
      <dsp:txXfrm>
        <a:off x="21469" y="2319381"/>
        <a:ext cx="1118570" cy="394784"/>
      </dsp:txXfrm>
    </dsp:sp>
    <dsp:sp modelId="{77C900C8-31D9-A043-8920-A515202F6104}">
      <dsp:nvSpPr>
        <dsp:cNvPr id="0" name=""/>
        <dsp:cNvSpPr/>
      </dsp:nvSpPr>
      <dsp:spPr>
        <a:xfrm rot="5400000">
          <a:off x="3853184" y="109360"/>
          <a:ext cx="349999" cy="5733573"/>
        </a:xfrm>
        <a:prstGeom prst="round2SameRect">
          <a:avLst/>
        </a:prstGeom>
        <a:solidFill>
          <a:schemeClr val="accent3">
            <a:tint val="40000"/>
            <a:alpha val="90000"/>
            <a:hueOff val="8037638"/>
            <a:satOff val="-10345"/>
            <a:lumOff val="-806"/>
            <a:alphaOff val="0"/>
          </a:schemeClr>
        </a:solidFill>
        <a:ln w="9525" cap="flat" cmpd="sng" algn="ctr">
          <a:solidFill>
            <a:schemeClr val="accent3">
              <a:tint val="40000"/>
              <a:alpha val="90000"/>
              <a:hueOff val="8037638"/>
              <a:satOff val="-10345"/>
              <a:lumOff val="-806"/>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Data Binding</a:t>
          </a:r>
          <a:endParaRPr lang="en-US" sz="1700" kern="1200" dirty="0"/>
        </a:p>
      </dsp:txBody>
      <dsp:txXfrm rot="-5400000">
        <a:off x="1161397" y="2818233"/>
        <a:ext cx="5716487" cy="315827"/>
      </dsp:txXfrm>
    </dsp:sp>
    <dsp:sp modelId="{59D37C91-514B-E649-91D5-718AE09E7B41}">
      <dsp:nvSpPr>
        <dsp:cNvPr id="0" name=""/>
        <dsp:cNvSpPr/>
      </dsp:nvSpPr>
      <dsp:spPr>
        <a:xfrm>
          <a:off x="112" y="2757398"/>
          <a:ext cx="1161284" cy="437498"/>
        </a:xfrm>
        <a:prstGeom prst="round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7</a:t>
          </a:r>
          <a:endParaRPr lang="en-US" sz="2200" kern="1200" dirty="0"/>
        </a:p>
      </dsp:txBody>
      <dsp:txXfrm>
        <a:off x="21469" y="2778755"/>
        <a:ext cx="1118570" cy="394784"/>
      </dsp:txXfrm>
    </dsp:sp>
    <dsp:sp modelId="{BD4E1727-8596-DB44-9628-308C7F75052B}">
      <dsp:nvSpPr>
        <dsp:cNvPr id="0" name=""/>
        <dsp:cNvSpPr/>
      </dsp:nvSpPr>
      <dsp:spPr>
        <a:xfrm rot="5400000">
          <a:off x="3866503" y="542940"/>
          <a:ext cx="349999" cy="5785162"/>
        </a:xfrm>
        <a:prstGeom prst="round2SameRect">
          <a:avLst/>
        </a:prstGeom>
        <a:solidFill>
          <a:schemeClr val="accent3">
            <a:tint val="40000"/>
            <a:alpha val="90000"/>
            <a:hueOff val="9377244"/>
            <a:satOff val="-12069"/>
            <a:lumOff val="-941"/>
            <a:alphaOff val="0"/>
          </a:schemeClr>
        </a:solidFill>
        <a:ln w="9525" cap="flat" cmpd="sng" algn="ctr">
          <a:solidFill>
            <a:schemeClr val="accent3">
              <a:tint val="40000"/>
              <a:alpha val="90000"/>
              <a:hueOff val="9377244"/>
              <a:satOff val="-12069"/>
              <a:lumOff val="-941"/>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Services</a:t>
          </a:r>
          <a:endParaRPr lang="en-US" sz="1700" kern="1200" dirty="0"/>
        </a:p>
      </dsp:txBody>
      <dsp:txXfrm rot="-5400000">
        <a:off x="1148922" y="3277607"/>
        <a:ext cx="5768076" cy="315827"/>
      </dsp:txXfrm>
    </dsp:sp>
    <dsp:sp modelId="{3D1A0203-C378-4340-8E84-52581B9FF10C}">
      <dsp:nvSpPr>
        <dsp:cNvPr id="0" name=""/>
        <dsp:cNvSpPr/>
      </dsp:nvSpPr>
      <dsp:spPr>
        <a:xfrm>
          <a:off x="112" y="3216772"/>
          <a:ext cx="1148809" cy="437498"/>
        </a:xfrm>
        <a:prstGeom prst="roundRect">
          <a:avLst/>
        </a:prstGeom>
        <a:gradFill rotWithShape="0">
          <a:gsLst>
            <a:gs pos="0">
              <a:schemeClr val="accent3">
                <a:hueOff val="9843981"/>
                <a:satOff val="-14770"/>
                <a:lumOff val="-2402"/>
                <a:alphaOff val="0"/>
                <a:shade val="51000"/>
                <a:satMod val="130000"/>
              </a:schemeClr>
            </a:gs>
            <a:gs pos="80000">
              <a:schemeClr val="accent3">
                <a:hueOff val="9843981"/>
                <a:satOff val="-14770"/>
                <a:lumOff val="-2402"/>
                <a:alphaOff val="0"/>
                <a:shade val="93000"/>
                <a:satMod val="130000"/>
              </a:schemeClr>
            </a:gs>
            <a:gs pos="100000">
              <a:schemeClr val="accent3">
                <a:hueOff val="9843981"/>
                <a:satOff val="-14770"/>
                <a:lumOff val="-240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8</a:t>
          </a:r>
          <a:endParaRPr lang="en-US" sz="2200" kern="1200" dirty="0"/>
        </a:p>
      </dsp:txBody>
      <dsp:txXfrm>
        <a:off x="21469" y="3238129"/>
        <a:ext cx="1106095" cy="394784"/>
      </dsp:txXfrm>
    </dsp:sp>
    <dsp:sp modelId="{A0FC3712-83B5-D04D-A362-8B68EA1334FB}">
      <dsp:nvSpPr>
        <dsp:cNvPr id="0" name=""/>
        <dsp:cNvSpPr/>
      </dsp:nvSpPr>
      <dsp:spPr>
        <a:xfrm rot="5400000">
          <a:off x="3865119" y="1001430"/>
          <a:ext cx="349999" cy="5786929"/>
        </a:xfrm>
        <a:prstGeom prst="round2Same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Dependency Injection</a:t>
          </a:r>
          <a:endParaRPr lang="en-US" sz="1700" kern="1200" dirty="0"/>
        </a:p>
      </dsp:txBody>
      <dsp:txXfrm rot="-5400000">
        <a:off x="1146654" y="3736981"/>
        <a:ext cx="5769843" cy="315827"/>
      </dsp:txXfrm>
    </dsp:sp>
    <dsp:sp modelId="{A5FCB0BE-D079-C745-A1FD-73F5B0F0C99C}">
      <dsp:nvSpPr>
        <dsp:cNvPr id="0" name=""/>
        <dsp:cNvSpPr/>
      </dsp:nvSpPr>
      <dsp:spPr>
        <a:xfrm>
          <a:off x="112" y="3676145"/>
          <a:ext cx="1146541" cy="437498"/>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9</a:t>
          </a:r>
          <a:endParaRPr lang="en-US" sz="2200" kern="1200" dirty="0"/>
        </a:p>
      </dsp:txBody>
      <dsp:txXfrm>
        <a:off x="21469" y="3697502"/>
        <a:ext cx="1103827" cy="3947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1/25/2016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1/25/2016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u="none" kern="1200" dirty="0" smtClean="0">
                <a:solidFill>
                  <a:schemeClr val="tx1"/>
                </a:solidFill>
                <a:effectLst/>
                <a:latin typeface="+mn-lt"/>
                <a:ea typeface="+mn-ea"/>
                <a:cs typeface="+mn-cs"/>
              </a:rPr>
              <a:t>Sections can help to organize your slides or facilitate collaboration between multiple authors. On the </a:t>
            </a:r>
            <a:r>
              <a:rPr lang="en-US" sz="1200" b="1" u="none" kern="1200" dirty="0" smtClean="0">
                <a:solidFill>
                  <a:schemeClr val="tx1"/>
                </a:solidFill>
                <a:effectLst/>
                <a:latin typeface="+mn-lt"/>
                <a:ea typeface="+mn-ea"/>
                <a:cs typeface="+mn-cs"/>
              </a:rPr>
              <a:t>Home</a:t>
            </a:r>
            <a:r>
              <a:rPr lang="en-US" sz="1200" u="none" kern="1200" dirty="0" smtClean="0">
                <a:solidFill>
                  <a:schemeClr val="tx1"/>
                </a:solidFill>
                <a:effectLst/>
                <a:latin typeface="+mn-lt"/>
                <a:ea typeface="+mn-ea"/>
                <a:cs typeface="+mn-cs"/>
              </a:rPr>
              <a:t> tab under </a:t>
            </a:r>
            <a:r>
              <a:rPr lang="en-US" sz="1200" b="1" u="none" kern="1200" dirty="0" smtClean="0">
                <a:solidFill>
                  <a:schemeClr val="tx1"/>
                </a:solidFill>
                <a:effectLst/>
                <a:latin typeface="+mn-lt"/>
                <a:ea typeface="+mn-ea"/>
                <a:cs typeface="+mn-cs"/>
              </a:rPr>
              <a:t>Slides</a:t>
            </a:r>
            <a:r>
              <a:rPr lang="en-US" sz="1200" u="none" kern="1200" dirty="0" smtClean="0">
                <a:solidFill>
                  <a:schemeClr val="tx1"/>
                </a:solidFill>
                <a:effectLst/>
                <a:latin typeface="+mn-lt"/>
                <a:ea typeface="+mn-ea"/>
                <a:cs typeface="+mn-cs"/>
              </a:rPr>
              <a:t>, click </a:t>
            </a:r>
            <a:r>
              <a:rPr lang="en-US" sz="1200" b="1" u="none" kern="1200" dirty="0" smtClean="0">
                <a:solidFill>
                  <a:schemeClr val="tx1"/>
                </a:solidFill>
                <a:effectLst/>
                <a:latin typeface="+mn-lt"/>
                <a:ea typeface="+mn-ea"/>
                <a:cs typeface="+mn-cs"/>
              </a:rPr>
              <a:t>Section</a:t>
            </a:r>
            <a:r>
              <a:rPr lang="en-US" sz="1200" u="none" kern="1200" dirty="0" smtClean="0">
                <a:solidFill>
                  <a:schemeClr val="tx1"/>
                </a:solidFill>
                <a:effectLst/>
                <a:latin typeface="+mn-lt"/>
                <a:ea typeface="+mn-ea"/>
                <a:cs typeface="+mn-cs"/>
              </a:rPr>
              <a:t>, and then click </a:t>
            </a:r>
            <a:r>
              <a:rPr lang="en-US" sz="1200" b="1" u="none" kern="1200" dirty="0" smtClean="0">
                <a:solidFill>
                  <a:schemeClr val="tx1"/>
                </a:solidFill>
                <a:effectLst/>
                <a:latin typeface="+mn-lt"/>
                <a:ea typeface="+mn-ea"/>
                <a:cs typeface="+mn-cs"/>
              </a:rPr>
              <a:t>Add Section</a:t>
            </a:r>
            <a:r>
              <a:rPr lang="en-US" sz="1200" u="none" kern="1200" dirty="0" smtClean="0">
                <a:solidFill>
                  <a:schemeClr val="tx1"/>
                </a:solidFill>
                <a:effectLst/>
                <a:latin typeface="+mn-lt"/>
                <a:ea typeface="+mn-ea"/>
                <a:cs typeface="+mn-cs"/>
              </a:rPr>
              <a:t>.</a:t>
            </a:r>
          </a:p>
          <a:p>
            <a:pPr lvl="0"/>
            <a:endParaRPr lang="en-US" sz="1200" b="1" dirty="0" smtClean="0"/>
          </a:p>
          <a:p>
            <a:pPr lvl="0"/>
            <a:r>
              <a:rPr lang="en-US" sz="1200" b="1"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and especially in complex round-trip applications. For simpler projects, </a:t>
            </a:r>
            <a:r>
              <a:rPr lang="en-US" dirty="0" err="1" smtClean="0"/>
              <a:t>jQuery</a:t>
            </a:r>
            <a:r>
              <a:rPr lang="en-US" dirty="0" smtClean="0"/>
              <a:t> or a similar alternative is generally a better choice, although nothing prevents you from using </a:t>
            </a:r>
            <a:r>
              <a:rPr lang="en-US" dirty="0" err="1" smtClean="0"/>
              <a:t>AngularJS</a:t>
            </a:r>
            <a:r>
              <a:rPr lang="en-US" dirty="0" smtClean="0"/>
              <a:t> in all of your projects.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 Now</a:t>
            </a:r>
            <a:r>
              <a:rPr lang="is-IS" dirty="0" smtClean="0"/>
              <a:t>…..</a:t>
            </a:r>
            <a:r>
              <a:rPr lang="en-US" dirty="0" smtClean="0"/>
              <a:t>There is a gradual tendency for current web app projects to move toward the single-page application model, and that’s the sweet spot for </a:t>
            </a:r>
            <a:r>
              <a:rPr lang="en-US" dirty="0" err="1" smtClean="0"/>
              <a:t>AngularJS</a:t>
            </a:r>
            <a:r>
              <a:rPr lang="en-US" baseline="0" dirty="0" smtClean="0"/>
              <a:t> </a:t>
            </a:r>
            <a:r>
              <a:rPr lang="en-US" dirty="0" smtClean="0"/>
              <a:t>not just because of the initialization process but because the benefits of using the MVC pattern really start to manifest themselves in larger and more complex projects, which are the ones pushing toward the single-page model.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smtClean="0"/>
              <a:t>jQuery</a:t>
            </a:r>
            <a:r>
              <a:rPr lang="en-US" dirty="0" smtClean="0"/>
              <a:t> is all about explicitly manipulating the browser’s Document Object Model (DOM) to create an application. The approach that </a:t>
            </a:r>
            <a:r>
              <a:rPr lang="en-US" dirty="0" err="1" smtClean="0"/>
              <a:t>AngularJS</a:t>
            </a:r>
            <a:r>
              <a:rPr lang="en-US" dirty="0" smtClean="0"/>
              <a:t> takes is to coopt the browser into being the foundation for application development.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fact, </a:t>
            </a:r>
            <a:r>
              <a:rPr lang="en-US" dirty="0" err="1" smtClean="0"/>
              <a:t>AngularJS</a:t>
            </a:r>
            <a:r>
              <a:rPr lang="en-US" dirty="0" smtClean="0"/>
              <a:t> contains a cut-down version of </a:t>
            </a:r>
            <a:r>
              <a:rPr lang="en-US" dirty="0" err="1" smtClean="0"/>
              <a:t>jQuery</a:t>
            </a:r>
            <a:r>
              <a:rPr lang="en-US" dirty="0" smtClean="0"/>
              <a:t> called </a:t>
            </a:r>
            <a:r>
              <a:rPr lang="en-US" dirty="0" err="1" smtClean="0"/>
              <a:t>jqLite</a:t>
            </a:r>
            <a:r>
              <a:rPr lang="en-US" dirty="0" smtClean="0"/>
              <a:t>, which is used when writing custom directives. And, if you add the </a:t>
            </a:r>
            <a:r>
              <a:rPr lang="en-US" dirty="0" err="1" smtClean="0"/>
              <a:t>jQuery</a:t>
            </a:r>
            <a:r>
              <a:rPr lang="en-US" dirty="0" smtClean="0"/>
              <a:t> to an HTML document, </a:t>
            </a:r>
            <a:r>
              <a:rPr lang="en-US" dirty="0" err="1" smtClean="0"/>
              <a:t>AngularJS</a:t>
            </a:r>
            <a:r>
              <a:rPr lang="en-US" dirty="0" smtClean="0"/>
              <a:t> will detect it automatically and use </a:t>
            </a:r>
            <a:r>
              <a:rPr lang="en-US" dirty="0" err="1" smtClean="0"/>
              <a:t>jQuery</a:t>
            </a:r>
            <a:r>
              <a:rPr lang="en-US" dirty="0" smtClean="0"/>
              <a:t> in preference to </a:t>
            </a:r>
            <a:r>
              <a:rPr lang="en-US" dirty="0" err="1" smtClean="0"/>
              <a:t>jqLite</a:t>
            </a:r>
            <a:r>
              <a:rPr lang="en-US" dirty="0" smtClean="0"/>
              <a:t>, although this is something you rarely need to do.</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25</a:t>
            </a:fld>
            <a:endParaRPr lang="en-US" dirty="0"/>
          </a:p>
        </p:txBody>
      </p:sp>
    </p:spTree>
    <p:extLst>
      <p:ext uri="{BB962C8B-B14F-4D97-AF65-F5344CB8AC3E}">
        <p14:creationId xmlns:p14="http://schemas.microsoft.com/office/powerpoint/2010/main" val="3043816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34</a:t>
            </a:fld>
            <a:endParaRPr lang="en-US"/>
          </a:p>
        </p:txBody>
      </p:sp>
    </p:spTree>
    <p:extLst>
      <p:ext uri="{BB962C8B-B14F-4D97-AF65-F5344CB8AC3E}">
        <p14:creationId xmlns:p14="http://schemas.microsoft.com/office/powerpoint/2010/main" val="1800931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a:t>
            </a:r>
            <a:r>
              <a:rPr lang="en-US" baseline="0" dirty="0" smtClean="0"/>
              <a:t> solution : </a:t>
            </a:r>
            <a:r>
              <a:rPr lang="en-US" baseline="0" dirty="0" err="1" smtClean="0"/>
              <a:t>AngularJS</a:t>
            </a:r>
            <a:r>
              <a:rPr lang="en-US" baseline="0" dirty="0" smtClean="0"/>
              <a:t>/</a:t>
            </a:r>
            <a:r>
              <a:rPr lang="en-US" baseline="0" dirty="0" err="1" smtClean="0"/>
              <a:t>BasicsAngularMVC_Lab_Solution</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70</a:t>
            </a:fld>
            <a:endParaRPr lang="en-US" dirty="0"/>
          </a:p>
        </p:txBody>
      </p:sp>
    </p:spTree>
    <p:extLst>
      <p:ext uri="{BB962C8B-B14F-4D97-AF65-F5344CB8AC3E}">
        <p14:creationId xmlns:p14="http://schemas.microsoft.com/office/powerpoint/2010/main" val="3549233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a:t>
            </a:r>
            <a:r>
              <a:rPr lang="en-US" smtClean="0"/>
              <a:t>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82</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83</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84</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85</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200" u="none" kern="1200" dirty="0" smtClean="0">
                <a:solidFill>
                  <a:schemeClr val="tx1"/>
                </a:solidFill>
                <a:effectLst/>
                <a:latin typeface="+mn-lt"/>
                <a:ea typeface="+mn-ea"/>
                <a:cs typeface="+mn-cs"/>
              </a:rPr>
              <a:t>This is another option for an overview slide. </a:t>
            </a:r>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Slide Number Placeholder 3"/>
          <p:cNvSpPr>
            <a:spLocks noGrp="1"/>
          </p:cNvSpPr>
          <p:nvPr>
            <p:ph type="sldNum" sz="quarter" idx="5"/>
          </p:nvPr>
        </p:nvSpPr>
        <p:spPr>
          <a:noFill/>
        </p:spPr>
        <p:txBody>
          <a:bodyPr/>
          <a:lstStyle>
            <a:lvl1pPr>
              <a:defRPr sz="1700">
                <a:solidFill>
                  <a:schemeClr val="tx1"/>
                </a:solidFill>
                <a:latin typeface="Lucida Console" pitchFamily="49" charset="0"/>
              </a:defRPr>
            </a:lvl1pPr>
            <a:lvl2pPr marL="785372" indent="-302066">
              <a:defRPr sz="1700">
                <a:solidFill>
                  <a:schemeClr val="tx1"/>
                </a:solidFill>
                <a:latin typeface="Lucida Console" pitchFamily="49" charset="0"/>
              </a:defRPr>
            </a:lvl2pPr>
            <a:lvl3pPr marL="1208265" indent="-241653">
              <a:defRPr sz="1700">
                <a:solidFill>
                  <a:schemeClr val="tx1"/>
                </a:solidFill>
                <a:latin typeface="Lucida Console" pitchFamily="49" charset="0"/>
              </a:defRPr>
            </a:lvl3pPr>
            <a:lvl4pPr marL="1691571" indent="-241653">
              <a:defRPr sz="1700">
                <a:solidFill>
                  <a:schemeClr val="tx1"/>
                </a:solidFill>
                <a:latin typeface="Lucida Console" pitchFamily="49" charset="0"/>
              </a:defRPr>
            </a:lvl4pPr>
            <a:lvl5pPr marL="2174878" indent="-241653">
              <a:defRPr sz="1700">
                <a:solidFill>
                  <a:schemeClr val="tx1"/>
                </a:solidFill>
                <a:latin typeface="Lucida Console" pitchFamily="49" charset="0"/>
              </a:defRPr>
            </a:lvl5pPr>
            <a:lvl6pPr marL="2658184" indent="-241653" eaLnBrk="0" fontAlgn="base" hangingPunct="0">
              <a:spcBef>
                <a:spcPct val="0"/>
              </a:spcBef>
              <a:spcAft>
                <a:spcPct val="0"/>
              </a:spcAft>
              <a:defRPr sz="1700">
                <a:solidFill>
                  <a:schemeClr val="tx1"/>
                </a:solidFill>
                <a:latin typeface="Lucida Console" pitchFamily="49" charset="0"/>
              </a:defRPr>
            </a:lvl6pPr>
            <a:lvl7pPr marL="3141490" indent="-241653" eaLnBrk="0" fontAlgn="base" hangingPunct="0">
              <a:spcBef>
                <a:spcPct val="0"/>
              </a:spcBef>
              <a:spcAft>
                <a:spcPct val="0"/>
              </a:spcAft>
              <a:defRPr sz="1700">
                <a:solidFill>
                  <a:schemeClr val="tx1"/>
                </a:solidFill>
                <a:latin typeface="Lucida Console" pitchFamily="49" charset="0"/>
              </a:defRPr>
            </a:lvl7pPr>
            <a:lvl8pPr marL="3624796" indent="-241653" eaLnBrk="0" fontAlgn="base" hangingPunct="0">
              <a:spcBef>
                <a:spcPct val="0"/>
              </a:spcBef>
              <a:spcAft>
                <a:spcPct val="0"/>
              </a:spcAft>
              <a:defRPr sz="1700">
                <a:solidFill>
                  <a:schemeClr val="tx1"/>
                </a:solidFill>
                <a:latin typeface="Lucida Console" pitchFamily="49" charset="0"/>
              </a:defRPr>
            </a:lvl8pPr>
            <a:lvl9pPr marL="4108102" indent="-241653" eaLnBrk="0" fontAlgn="base" hangingPunct="0">
              <a:spcBef>
                <a:spcPct val="0"/>
              </a:spcBef>
              <a:spcAft>
                <a:spcPct val="0"/>
              </a:spcAft>
              <a:defRPr sz="1700">
                <a:solidFill>
                  <a:schemeClr val="tx1"/>
                </a:solidFill>
                <a:latin typeface="Lucida Console" pitchFamily="49" charset="0"/>
              </a:defRPr>
            </a:lvl9pPr>
          </a:lstStyle>
          <a:p>
            <a:fld id="{7921DC39-29EC-42C3-9FC4-33AA9293DC3D}" type="slidenum">
              <a:rPr lang="en-US" sz="1300">
                <a:latin typeface="Franklin Gothic Medium" pitchFamily="34" charset="0"/>
              </a:rPr>
              <a:pPr/>
              <a:t>13</a:t>
            </a:fld>
            <a:endParaRPr lang="en-US" sz="1300">
              <a:latin typeface="Franklin Gothic Medium" pitchFamily="34" charset="0"/>
            </a:endParaRPr>
          </a:p>
        </p:txBody>
      </p:sp>
      <p:sp>
        <p:nvSpPr>
          <p:cNvPr id="51204" name="Notes Placeholder 4"/>
          <p:cNvSpPr>
            <a:spLocks noGrp="1"/>
          </p:cNvSpPr>
          <p:nvPr>
            <p:ph type="body" sz="quarter" idx="11"/>
          </p:nvPr>
        </p:nvSpPr>
        <p:spPr>
          <a:noFill/>
        </p:spPr>
        <p:txBody>
          <a:bodyPr/>
          <a:lstStyle/>
          <a:p>
            <a:pPr eaLnBrk="1" hangingPunct="1"/>
            <a:r>
              <a:rPr lang="en-US" dirty="0" smtClean="0"/>
              <a:t>First time I looked at it I felt like it was a little </a:t>
            </a:r>
            <a:r>
              <a:rPr lang="en-US" baseline="0" dirty="0" smtClean="0"/>
              <a:t>strange….but I could go with it.</a:t>
            </a:r>
            <a:endParaRPr lang="en-US" dirty="0" smtClean="0"/>
          </a:p>
        </p:txBody>
      </p:sp>
    </p:spTree>
    <p:extLst>
      <p:ext uri="{BB962C8B-B14F-4D97-AF65-F5344CB8AC3E}">
        <p14:creationId xmlns:p14="http://schemas.microsoft.com/office/powerpoint/2010/main" val="356118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saw a lot of words that were confusing and after more research I started to get a little frustrated…kind</a:t>
            </a:r>
            <a:r>
              <a:rPr lang="en-US" baseline="0" dirty="0" smtClean="0"/>
              <a:t> of felt like this kid.</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a:t>
            </a:fld>
            <a:endParaRPr lang="en-US"/>
          </a:p>
        </p:txBody>
      </p:sp>
    </p:spTree>
    <p:extLst>
      <p:ext uri="{BB962C8B-B14F-4D97-AF65-F5344CB8AC3E}">
        <p14:creationId xmlns:p14="http://schemas.microsoft.com/office/powerpoint/2010/main" val="325647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sz="1200" b="0" dirty="0" smtClean="0"/>
              <a:t>The challenge with building SPAs from scratch is there’s a lot of different issues to deal with: DOM manipulation and history and how do you dynamically load modules and how do you deal with promises when you make </a:t>
            </a:r>
            <a:r>
              <a:rPr lang="en-US" sz="1200" b="0" dirty="0" err="1" smtClean="0"/>
              <a:t>async</a:t>
            </a:r>
            <a:r>
              <a:rPr lang="en-US" sz="1200" b="0" dirty="0" smtClean="0"/>
              <a:t> calls and things like that.</a:t>
            </a:r>
          </a:p>
          <a:p>
            <a:r>
              <a:rPr lang="en-US" sz="1200" b="0" dirty="0" smtClean="0"/>
              <a:t>Routing becomes a huge issue because you have to have some way to track “Where are we? And where are we going?”</a:t>
            </a:r>
          </a:p>
          <a:p>
            <a:r>
              <a:rPr lang="en-US" sz="1200" b="0" dirty="0" smtClean="0"/>
              <a:t>All of this type of stuff you’re going to see is built into Angular. Now we can certainly do all this with different scripts out there. We could use </a:t>
            </a:r>
            <a:r>
              <a:rPr lang="en-US" sz="1200" b="0" dirty="0" err="1" smtClean="0"/>
              <a:t>sammyJS</a:t>
            </a:r>
            <a:r>
              <a:rPr lang="en-US" sz="1200" b="0" dirty="0" smtClean="0"/>
              <a:t> and </a:t>
            </a:r>
            <a:r>
              <a:rPr lang="en-US" sz="1200" b="0" dirty="0" err="1" smtClean="0"/>
              <a:t>jQuery</a:t>
            </a:r>
            <a:r>
              <a:rPr lang="en-US" sz="1200" b="0" dirty="0" smtClean="0"/>
              <a:t> and </a:t>
            </a:r>
            <a:r>
              <a:rPr lang="en-US" sz="1200" b="0" dirty="0" err="1" smtClean="0"/>
              <a:t>historyJS</a:t>
            </a:r>
            <a:r>
              <a:rPr lang="en-US" sz="1200" b="0" dirty="0" smtClean="0"/>
              <a:t> and </a:t>
            </a:r>
            <a:r>
              <a:rPr lang="en-US" sz="1200" b="0" dirty="0" err="1" smtClean="0"/>
              <a:t>requireJS</a:t>
            </a:r>
            <a:r>
              <a:rPr lang="en-US" sz="1200" b="0" dirty="0" smtClean="0"/>
              <a:t>. For AJAX we can use Q and there’s a lot of different options.</a:t>
            </a:r>
          </a:p>
          <a:p>
            <a:r>
              <a:rPr lang="en-US" sz="1200" b="0" dirty="0" smtClean="0"/>
              <a:t>But Angular, you’re going to see, provides a lot of cool features.</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16</a:t>
            </a:fld>
            <a:endParaRPr lang="en-US" dirty="0"/>
          </a:p>
        </p:txBody>
      </p:sp>
    </p:spTree>
    <p:extLst>
      <p:ext uri="{BB962C8B-B14F-4D97-AF65-F5344CB8AC3E}">
        <p14:creationId xmlns:p14="http://schemas.microsoft.com/office/powerpoint/2010/main" val="2339119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err="1" smtClean="0"/>
              <a:t>AngularJS</a:t>
            </a:r>
            <a:r>
              <a:rPr lang="en-US" sz="1200" b="0" dirty="0" smtClean="0"/>
              <a:t> is one core library.</a:t>
            </a:r>
          </a:p>
          <a:p>
            <a:r>
              <a:rPr lang="en-US" sz="1200" b="0" dirty="0" smtClean="0"/>
              <a:t>I really like that concept because I don’t have to rely on a million other scripts and worrying about those different script versions playing nicely into the future.</a:t>
            </a:r>
          </a:p>
          <a:p>
            <a:r>
              <a:rPr lang="en-US" sz="1200" b="0" dirty="0" smtClean="0"/>
              <a:t>If you work on a development team then maintenance should be some type of a goal for you, especially if you do the maintenance.</a:t>
            </a:r>
          </a:p>
          <a:p>
            <a:r>
              <a:rPr lang="en-US" sz="1200" b="0" dirty="0" smtClean="0"/>
              <a:t>Angular, in my view, gives a nice solid core that you can build on top of.</a:t>
            </a:r>
          </a:p>
          <a:p>
            <a:r>
              <a:rPr lang="en-US" sz="1200" b="0" dirty="0" smtClean="0"/>
              <a:t>Now what are some of the features?</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18</a:t>
            </a:fld>
            <a:endParaRPr lang="en-US" dirty="0"/>
          </a:p>
        </p:txBody>
      </p:sp>
    </p:spTree>
    <p:extLst>
      <p:ext uri="{BB962C8B-B14F-4D97-AF65-F5344CB8AC3E}">
        <p14:creationId xmlns:p14="http://schemas.microsoft.com/office/powerpoint/2010/main" val="3078313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1/25/2016</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1500" b="1">
                <a:latin typeface="Myriad Pro Light" pitchFamily="34" charset="0"/>
              </a:defRPr>
            </a:lvl1pPr>
            <a:lvl2pPr>
              <a:buClrTx/>
              <a:buFont typeface="Wingdings" pitchFamily="2" charset="2"/>
              <a:buChar char="o"/>
              <a:defRPr sz="1350" b="0">
                <a:latin typeface="Myriad Pro" pitchFamily="34" charset="0"/>
              </a:defRPr>
            </a:lvl2pPr>
            <a:lvl3pPr>
              <a:buClrTx/>
              <a:buFont typeface="Wingdings" pitchFamily="2" charset="2"/>
              <a:buChar char="o"/>
              <a:defRPr sz="1200" b="0">
                <a:latin typeface="Myriad Pro" pitchFamily="34" charset="0"/>
              </a:defRPr>
            </a:lvl3pPr>
            <a:lvl4pPr>
              <a:buClrTx/>
              <a:buFont typeface="Wingdings" pitchFamily="2" charset="2"/>
              <a:buChar char="o"/>
              <a:defRPr sz="1050" b="0">
                <a:latin typeface="Myriad Pro" pitchFamily="34" charset="0"/>
              </a:defRPr>
            </a:lvl4pPr>
            <a:lvl5pPr>
              <a:buClrTx/>
              <a:buFont typeface="Wingdings" pitchFamily="2" charset="2"/>
              <a:buChar char="o"/>
              <a:defRPr sz="9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5246532"/>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9B34EE-0500-461D-AF96-132B60260CD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6CCAC-4D72-40AB-BA99-E7A4E11EA60B}" type="slidenum">
              <a:rPr lang="en-US" smtClean="0"/>
              <a:t>‹#›</a:t>
            </a:fld>
            <a:endParaRPr lang="en-US"/>
          </a:p>
        </p:txBody>
      </p:sp>
    </p:spTree>
    <p:extLst>
      <p:ext uri="{BB962C8B-B14F-4D97-AF65-F5344CB8AC3E}">
        <p14:creationId xmlns:p14="http://schemas.microsoft.com/office/powerpoint/2010/main" val="112274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1/25/2016</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 id="2147483665"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18.pn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jpeg"/><Relationship Id="rId5" Type="http://schemas.openxmlformats.org/officeDocument/2006/relationships/image" Target="../media/image9.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jpeg"/><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jpe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2.jpg"/><Relationship Id="rId1"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2.jp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5.jpeg"/><Relationship Id="rId1" Type="http://schemas.openxmlformats.org/officeDocument/2006/relationships/slideLayout" Target="../slideLayouts/slideLayout14.xml"/><Relationship Id="rId5" Type="http://schemas.openxmlformats.org/officeDocument/2006/relationships/image" Target="../media/image29.jpe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2.jpg"/><Relationship Id="rId7" Type="http://schemas.openxmlformats.org/officeDocument/2006/relationships/image" Target="../media/image26.png"/><Relationship Id="rId2" Type="http://schemas.openxmlformats.org/officeDocument/2006/relationships/image" Target="../media/image35.jpeg"/><Relationship Id="rId1" Type="http://schemas.openxmlformats.org/officeDocument/2006/relationships/slideLayout" Target="../slideLayouts/slideLayout14.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jpg"/><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0.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0.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jpg"/><Relationship Id="rId1" Type="http://schemas.openxmlformats.org/officeDocument/2006/relationships/slideLayout" Target="../slideLayouts/slideLayout14.xml"/><Relationship Id="rId5" Type="http://schemas.openxmlformats.org/officeDocument/2006/relationships/image" Target="../media/image40.png"/><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5.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dirty="0" smtClean="0"/>
              <a:t>Web Frame Work Using JavaScript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Vivek</a:t>
            </a:r>
            <a:r>
              <a:rPr lang="en-US" sz="2400" dirty="0" smtClean="0">
                <a:latin typeface="+mn-lt"/>
              </a:rPr>
              <a:t> Sharma</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love Angular ….</a:t>
            </a:r>
            <a:endParaRPr lang="en-US" dirty="0"/>
          </a:p>
        </p:txBody>
      </p:sp>
      <p:sp>
        <p:nvSpPr>
          <p:cNvPr id="3" name="Content Placeholder 2"/>
          <p:cNvSpPr>
            <a:spLocks noGrp="1"/>
          </p:cNvSpPr>
          <p:nvPr>
            <p:ph idx="1"/>
          </p:nvPr>
        </p:nvSpPr>
        <p:spPr>
          <a:xfrm>
            <a:off x="762000" y="1295401"/>
            <a:ext cx="8077200" cy="4598376"/>
          </a:xfrm>
        </p:spPr>
        <p:txBody>
          <a:bodyPr>
            <a:normAutofit/>
          </a:bodyPr>
          <a:lstStyle/>
          <a:p>
            <a:r>
              <a:rPr lang="en-US" sz="1600" dirty="0" smtClean="0"/>
              <a:t>Lot of work Angular JS performs behind the scenes for </a:t>
            </a:r>
            <a:r>
              <a:rPr lang="en-US" sz="1600" dirty="0" err="1" smtClean="0"/>
              <a:t>eg</a:t>
            </a:r>
            <a:r>
              <a:rPr lang="en-US" sz="1600" dirty="0" smtClean="0"/>
              <a:t>. the HTML elements have to be compiled, the bindings evaluated , directives need to be executed and so on..</a:t>
            </a:r>
          </a:p>
          <a:p>
            <a:r>
              <a:rPr lang="en-US" sz="1600" dirty="0"/>
              <a:t>This kind of work takes time to perform, and the amount of time depends on the complexity of the HTML document, on the associated JavaScript code, and—critically—on quality of the browser and the processing capability of the device. </a:t>
            </a:r>
            <a:endParaRPr lang="en-US" sz="1600" dirty="0" smtClean="0"/>
          </a:p>
          <a:p>
            <a:r>
              <a:rPr lang="en-US" sz="1600" dirty="0" smtClean="0"/>
              <a:t>You </a:t>
            </a:r>
            <a:r>
              <a:rPr lang="en-US" sz="1600" dirty="0"/>
              <a:t>won’t notice any delay when using the latest browsers on a capable desktop machine, but old browsers on underpowered smartphones can really slow down the initial setup of an </a:t>
            </a:r>
            <a:r>
              <a:rPr lang="en-US" sz="1600" dirty="0" err="1"/>
              <a:t>AngularJS</a:t>
            </a:r>
            <a:r>
              <a:rPr lang="en-US" sz="1600" dirty="0"/>
              <a:t> app.</a:t>
            </a:r>
          </a:p>
          <a:p>
            <a:r>
              <a:rPr lang="en-US" sz="1600" dirty="0"/>
              <a:t>The goal, therefore, is to perform this setup as infrequently as possible and deliver as much of the app as possible to the user when it is performed. This means giving careful thought to the kind of web application you build. In broad terms, there are two kinds of web application</a:t>
            </a:r>
            <a:r>
              <a:rPr lang="en-US" sz="1600" b="1" i="1" dirty="0"/>
              <a:t>: round-trip and single-page.</a:t>
            </a:r>
          </a:p>
          <a:p>
            <a:endParaRPr lang="en-US" sz="1600" dirty="0"/>
          </a:p>
        </p:txBody>
      </p:sp>
    </p:spTree>
    <p:extLst>
      <p:ext uri="{BB962C8B-B14F-4D97-AF65-F5344CB8AC3E}">
        <p14:creationId xmlns:p14="http://schemas.microsoft.com/office/powerpoint/2010/main" val="295651076"/>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1"/>
            <a:ext cx="8077200" cy="5588976"/>
          </a:xfrm>
        </p:spPr>
        <p:txBody>
          <a:bodyPr>
            <a:normAutofit fontScale="47500" lnSpcReduction="20000"/>
          </a:bodyPr>
          <a:lstStyle/>
          <a:p>
            <a:r>
              <a:rPr lang="en-US" dirty="0"/>
              <a:t>For a long time, web apps were developed to follow a </a:t>
            </a:r>
            <a:r>
              <a:rPr lang="en-US" b="1" dirty="0"/>
              <a:t>round-trip model. </a:t>
            </a:r>
            <a:endParaRPr lang="en-US" b="1" dirty="0" smtClean="0"/>
          </a:p>
          <a:p>
            <a:pPr lvl="1"/>
            <a:r>
              <a:rPr lang="en-US" dirty="0" smtClean="0"/>
              <a:t>The </a:t>
            </a:r>
            <a:r>
              <a:rPr lang="en-US" dirty="0"/>
              <a:t>browser requests an initial HTML document from the server. User interactions—such as clicking a link or submitting a form—led the browser to request and receive a completely new HTML document. In this kind of application, the browser is essentially a rending engine for HTML content, and all of the application logic and data resides on the server. The browser makes a series of stateless HTTP requests that the server handles by generating HTML documents dynamically.</a:t>
            </a:r>
          </a:p>
          <a:p>
            <a:pPr lvl="1"/>
            <a:r>
              <a:rPr lang="en-US" dirty="0"/>
              <a:t>A lot of current web development is still for round-trip applications, not least because they require little from the browser, which ensures the widest possible client support. But there are some serious drawbacks to round-trip applications: They make the user wait while the next HTML document is requested and loaded, they require a large server-side infrastructure to process all of the requests and manage all of the application state, and they require a lot of bandwidth because each HTML document has to be self-contained (leading to a lot of the same content being included in each response from the server).</a:t>
            </a:r>
          </a:p>
          <a:p>
            <a:r>
              <a:rPr lang="en-US" dirty="0"/>
              <a:t>Single-page applications take a different approach. </a:t>
            </a:r>
            <a:endParaRPr lang="en-US" dirty="0" smtClean="0"/>
          </a:p>
          <a:p>
            <a:pPr lvl="1"/>
            <a:r>
              <a:rPr lang="en-US" dirty="0" smtClean="0"/>
              <a:t>An </a:t>
            </a:r>
            <a:r>
              <a:rPr lang="en-US" dirty="0"/>
              <a:t>initial HTML document is sent to the browser, but user interactions lead to Ajax requests for small fragments of HTML or data inserted into the existing set of elements being displayed to the user. The initial HTML document is never reloaded or replaced, and the user can continue to interact with the existing HTML while the Ajax requests are being performed asynchronously, even if that just means seeing a “data loading” message.</a:t>
            </a:r>
          </a:p>
          <a:p>
            <a:r>
              <a:rPr lang="en-US" dirty="0"/>
              <a:t>Most current apps fall somewhere between the extremes, tending to use the basic round-trip model enhanced with JavaScript to reduce the number of complete page changes, although the emphasis is often on reducing the number of form errors by performing client-side validation.</a:t>
            </a:r>
          </a:p>
          <a:p>
            <a:r>
              <a:rPr lang="en-US" dirty="0" err="1"/>
              <a:t>AngularJS</a:t>
            </a:r>
            <a:r>
              <a:rPr lang="en-US" dirty="0"/>
              <a:t> gives the greatest return from its initial workload as an application gets closer to the single-page model. That’s not to say that you can’t use </a:t>
            </a:r>
            <a:r>
              <a:rPr lang="en-US" dirty="0" err="1"/>
              <a:t>AngularJS</a:t>
            </a:r>
            <a:r>
              <a:rPr lang="en-US" dirty="0"/>
              <a:t> with round-trip applications—you can, of course—but there are other technologies that are simpler and better suit discrete HTML pages, such as </a:t>
            </a:r>
            <a:r>
              <a:rPr lang="en-US" dirty="0" err="1"/>
              <a:t>jQuery</a:t>
            </a:r>
            <a:r>
              <a:rPr lang="en-US" dirty="0"/>
              <a:t>.</a:t>
            </a:r>
          </a:p>
        </p:txBody>
      </p:sp>
    </p:spTree>
    <p:extLst>
      <p:ext uri="{BB962C8B-B14F-4D97-AF65-F5344CB8AC3E}">
        <p14:creationId xmlns:p14="http://schemas.microsoft.com/office/powerpoint/2010/main" val="4192635085"/>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experience…..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first time I went there I was really excited about it. I heard about it from a friend. I really </a:t>
            </a:r>
            <a:r>
              <a:rPr lang="en-US" dirty="0" smtClean="0"/>
              <a:t>hadn’t been </a:t>
            </a:r>
            <a:r>
              <a:rPr lang="en-US" dirty="0"/>
              <a:t>on the SPA (Single Page Application) bandwagon because I just felt it was too much of a mess.</a:t>
            </a:r>
          </a:p>
          <a:p>
            <a:r>
              <a:rPr lang="en-US" dirty="0"/>
              <a:t>There’s too many scripts involved and you have all of these different things you need to deal with.</a:t>
            </a:r>
          </a:p>
          <a:p>
            <a:r>
              <a:rPr lang="en-US" dirty="0"/>
              <a:t>So I was really excited about Angular because it really was, as you’ll see, kind of a SPA framework.</a:t>
            </a:r>
          </a:p>
          <a:p>
            <a:r>
              <a:rPr lang="en-US" dirty="0"/>
              <a:t>The first time I went and looked at the docs I have to say not a lot of light bulbs went off</a:t>
            </a:r>
            <a:r>
              <a:rPr lang="en-US" dirty="0" smtClean="0"/>
              <a:t>.</a:t>
            </a:r>
          </a:p>
          <a:p>
            <a:r>
              <a:rPr lang="en-US" dirty="0"/>
              <a:t>It felt a little bit strange.</a:t>
            </a:r>
          </a:p>
          <a:p>
            <a:r>
              <a:rPr lang="en-US" dirty="0"/>
              <a:t>The more I got into it, it looked a little bit stranger in parts.</a:t>
            </a:r>
          </a:p>
        </p:txBody>
      </p:sp>
    </p:spTree>
    <p:extLst>
      <p:ext uri="{BB962C8B-B14F-4D97-AF65-F5344CB8AC3E}">
        <p14:creationId xmlns:p14="http://schemas.microsoft.com/office/powerpoint/2010/main" val="696512883"/>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ellmore.webshaper.net/wp-content/uploads/2010/03/twiggy_water_ski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012" y="266300"/>
            <a:ext cx="6407726"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13386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voiaonline.files.wordpress.com/2012/01/crazy-baby-faces2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743200" y="76200"/>
            <a:ext cx="3543300" cy="59013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bwMode="auto">
          <a:xfrm>
            <a:off x="1514475" y="76202"/>
            <a:ext cx="2457450" cy="507831"/>
          </a:xfrm>
          <a:prstGeom prst="rect">
            <a:avLst/>
          </a:prstGeom>
          <a:noFill/>
          <a:ln w="9525">
            <a:noFill/>
            <a:miter lim="800000"/>
            <a:headEnd/>
            <a:tailEnd/>
          </a:ln>
        </p:spPr>
        <p:txBody>
          <a:bodyPr wrap="square" rtlCol="0">
            <a:spAutoFit/>
          </a:bodyPr>
          <a:lstStyle/>
          <a:p>
            <a:r>
              <a:rPr lang="en-US" sz="2700" dirty="0" err="1">
                <a:solidFill>
                  <a:srgbClr val="002060"/>
                </a:solidFill>
                <a:latin typeface="Tahoma" panose="020B0604030504040204" pitchFamily="34" charset="0"/>
                <a:ea typeface="Tahoma" panose="020B0604030504040204" pitchFamily="34" charset="0"/>
                <a:cs typeface="Tahoma" panose="020B0604030504040204" pitchFamily="34" charset="0"/>
              </a:rPr>
              <a:t>Transclusion</a:t>
            </a:r>
            <a:endPar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bwMode="auto">
          <a:xfrm>
            <a:off x="6172200" y="3886202"/>
            <a:ext cx="1828800" cy="507831"/>
          </a:xfrm>
          <a:prstGeom prst="rect">
            <a:avLst/>
          </a:prstGeom>
          <a:noFill/>
          <a:ln w="9525">
            <a:noFill/>
            <a:miter lim="800000"/>
            <a:headEnd/>
            <a:tailEnd/>
          </a:ln>
        </p:spPr>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Directive</a:t>
            </a:r>
          </a:p>
        </p:txBody>
      </p:sp>
      <p:sp>
        <p:nvSpPr>
          <p:cNvPr id="7" name="TextBox 6"/>
          <p:cNvSpPr txBox="1"/>
          <p:nvPr/>
        </p:nvSpPr>
        <p:spPr bwMode="auto">
          <a:xfrm>
            <a:off x="1919639" y="4953002"/>
            <a:ext cx="1485900" cy="507831"/>
          </a:xfrm>
          <a:prstGeom prst="rect">
            <a:avLst/>
          </a:prstGeom>
          <a:noFill/>
          <a:ln w="9525">
            <a:noFill/>
            <a:miter lim="800000"/>
            <a:headEnd/>
            <a:tailEnd/>
          </a:ln>
        </p:spPr>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Linking</a:t>
            </a:r>
          </a:p>
        </p:txBody>
      </p:sp>
      <p:sp>
        <p:nvSpPr>
          <p:cNvPr id="8" name="TextBox 7"/>
          <p:cNvSpPr txBox="1"/>
          <p:nvPr/>
        </p:nvSpPr>
        <p:spPr bwMode="auto">
          <a:xfrm>
            <a:off x="5829300" y="533402"/>
            <a:ext cx="2000250" cy="507831"/>
          </a:xfrm>
          <a:prstGeom prst="rect">
            <a:avLst/>
          </a:prstGeom>
          <a:noFill/>
          <a:ln w="9525">
            <a:noFill/>
            <a:miter lim="800000"/>
            <a:headEnd/>
            <a:tailEnd/>
          </a:ln>
        </p:spPr>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Restriction</a:t>
            </a:r>
          </a:p>
        </p:txBody>
      </p:sp>
      <p:sp>
        <p:nvSpPr>
          <p:cNvPr id="9" name="TextBox 8"/>
          <p:cNvSpPr txBox="1"/>
          <p:nvPr/>
        </p:nvSpPr>
        <p:spPr bwMode="auto">
          <a:xfrm>
            <a:off x="1607419" y="2514602"/>
            <a:ext cx="1428750" cy="507831"/>
          </a:xfrm>
          <a:prstGeom prst="rect">
            <a:avLst/>
          </a:prstGeom>
          <a:noFill/>
          <a:ln w="9525">
            <a:noFill/>
            <a:miter lim="800000"/>
            <a:headEnd/>
            <a:tailEnd/>
          </a:ln>
        </p:spPr>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Scope</a:t>
            </a:r>
          </a:p>
        </p:txBody>
      </p:sp>
      <p:sp>
        <p:nvSpPr>
          <p:cNvPr id="10" name="TextBox 9"/>
          <p:cNvSpPr txBox="1"/>
          <p:nvPr/>
        </p:nvSpPr>
        <p:spPr bwMode="auto">
          <a:xfrm>
            <a:off x="3514725" y="17645"/>
            <a:ext cx="2000250" cy="4859022"/>
          </a:xfrm>
          <a:prstGeom prst="rect">
            <a:avLst/>
          </a:prstGeom>
          <a:noFill/>
          <a:ln w="9525">
            <a:noFill/>
            <a:miter lim="800000"/>
            <a:headEnd/>
            <a:tailEnd/>
          </a:ln>
        </p:spPr>
        <p:txBody>
          <a:bodyPr wrap="square" rtlCol="0">
            <a:spAutoFit/>
          </a:bodyPr>
          <a:lstStyle/>
          <a:p>
            <a:pPr algn="ctr"/>
            <a:r>
              <a:rPr lang="en-US" sz="30975" dirty="0">
                <a:solidFill>
                  <a:srgbClr val="002060"/>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897619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3"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par>
                          <p:cTn id="38" fill="hold">
                            <p:stCondLst>
                              <p:cond delay="500"/>
                            </p:stCondLst>
                            <p:childTnLst>
                              <p:par>
                                <p:cTn id="39" presetID="53" presetClass="entr" presetSubtype="16" fill="hold" nodeType="afterEffect">
                                  <p:stCondLst>
                                    <p:cond delay="0"/>
                                  </p:stCondLst>
                                  <p:childTnLst>
                                    <p:set>
                                      <p:cBhvr>
                                        <p:cTn id="40" dur="1" fill="hold">
                                          <p:stCondLst>
                                            <p:cond delay="0"/>
                                          </p:stCondLst>
                                        </p:cTn>
                                        <p:tgtEl>
                                          <p:spTgt spid="1026"/>
                                        </p:tgtEl>
                                        <p:attrNameLst>
                                          <p:attrName>style.visibility</p:attrName>
                                        </p:attrNameLst>
                                      </p:cBhvr>
                                      <p:to>
                                        <p:strVal val="visible"/>
                                      </p:to>
                                    </p:set>
                                    <p:anim calcmode="lin" valueType="num">
                                      <p:cBhvr>
                                        <p:cTn id="41" dur="500" fill="hold"/>
                                        <p:tgtEl>
                                          <p:spTgt spid="1026"/>
                                        </p:tgtEl>
                                        <p:attrNameLst>
                                          <p:attrName>ppt_w</p:attrName>
                                        </p:attrNameLst>
                                      </p:cBhvr>
                                      <p:tavLst>
                                        <p:tav tm="0">
                                          <p:val>
                                            <p:fltVal val="0"/>
                                          </p:val>
                                        </p:tav>
                                        <p:tav tm="100000">
                                          <p:val>
                                            <p:strVal val="#ppt_w"/>
                                          </p:val>
                                        </p:tav>
                                      </p:tavLst>
                                    </p:anim>
                                    <p:anim calcmode="lin" valueType="num">
                                      <p:cBhvr>
                                        <p:cTn id="42" dur="500" fill="hold"/>
                                        <p:tgtEl>
                                          <p:spTgt spid="1026"/>
                                        </p:tgtEl>
                                        <p:attrNameLst>
                                          <p:attrName>ppt_h</p:attrName>
                                        </p:attrNameLst>
                                      </p:cBhvr>
                                      <p:tavLst>
                                        <p:tav tm="0">
                                          <p:val>
                                            <p:fltVal val="0"/>
                                          </p:val>
                                        </p:tav>
                                        <p:tav tm="100000">
                                          <p:val>
                                            <p:strVal val="#ppt_h"/>
                                          </p:val>
                                        </p:tav>
                                      </p:tavLst>
                                    </p:anim>
                                    <p:animEffect transition="in" filter="fade">
                                      <p:cBhvr>
                                        <p:cTn id="43" dur="500"/>
                                        <p:tgtEl>
                                          <p:spTgt spid="1026"/>
                                        </p:tgtEl>
                                      </p:cBhvr>
                                    </p:animEffect>
                                  </p:childTnLst>
                                </p:cTn>
                              </p:par>
                              <p:par>
                                <p:cTn id="44" presetID="2" presetClass="exit" presetSubtype="8" fill="hold" grpId="1" nodeType="withEffect">
                                  <p:stCondLst>
                                    <p:cond delay="0"/>
                                  </p:stCondLst>
                                  <p:childTnLst>
                                    <p:anim calcmode="lin" valueType="num">
                                      <p:cBhvr additive="base">
                                        <p:cTn id="45" dur="500"/>
                                        <p:tgtEl>
                                          <p:spTgt spid="4"/>
                                        </p:tgtEl>
                                        <p:attrNameLst>
                                          <p:attrName>ppt_x</p:attrName>
                                        </p:attrNameLst>
                                      </p:cBhvr>
                                      <p:tavLst>
                                        <p:tav tm="0">
                                          <p:val>
                                            <p:strVal val="ppt_x"/>
                                          </p:val>
                                        </p:tav>
                                        <p:tav tm="100000">
                                          <p:val>
                                            <p:strVal val="0-ppt_w/2"/>
                                          </p:val>
                                        </p:tav>
                                      </p:tavLst>
                                    </p:anim>
                                    <p:anim calcmode="lin" valueType="num">
                                      <p:cBhvr additive="base">
                                        <p:cTn id="46" dur="500"/>
                                        <p:tgtEl>
                                          <p:spTgt spid="4"/>
                                        </p:tgtEl>
                                        <p:attrNameLst>
                                          <p:attrName>ppt_y</p:attrName>
                                        </p:attrNameLst>
                                      </p:cBhvr>
                                      <p:tavLst>
                                        <p:tav tm="0">
                                          <p:val>
                                            <p:strVal val="ppt_y"/>
                                          </p:val>
                                        </p:tav>
                                        <p:tav tm="100000">
                                          <p:val>
                                            <p:strVal val="ppt_y"/>
                                          </p:val>
                                        </p:tav>
                                      </p:tavLst>
                                    </p:anim>
                                    <p:set>
                                      <p:cBhvr>
                                        <p:cTn id="47" dur="1" fill="hold">
                                          <p:stCondLst>
                                            <p:cond delay="499"/>
                                          </p:stCondLst>
                                        </p:cTn>
                                        <p:tgtEl>
                                          <p:spTgt spid="4"/>
                                        </p:tgtEl>
                                        <p:attrNameLst>
                                          <p:attrName>style.visibility</p:attrName>
                                        </p:attrNameLst>
                                      </p:cBhvr>
                                      <p:to>
                                        <p:strVal val="hidden"/>
                                      </p:to>
                                    </p:set>
                                  </p:childTnLst>
                                </p:cTn>
                              </p:par>
                              <p:par>
                                <p:cTn id="48" presetID="2" presetClass="exit" presetSubtype="8" fill="hold" grpId="1" nodeType="withEffect">
                                  <p:stCondLst>
                                    <p:cond delay="0"/>
                                  </p:stCondLst>
                                  <p:childTnLst>
                                    <p:anim calcmode="lin" valueType="num">
                                      <p:cBhvr additive="base">
                                        <p:cTn id="49" dur="500"/>
                                        <p:tgtEl>
                                          <p:spTgt spid="9"/>
                                        </p:tgtEl>
                                        <p:attrNameLst>
                                          <p:attrName>ppt_x</p:attrName>
                                        </p:attrNameLst>
                                      </p:cBhvr>
                                      <p:tavLst>
                                        <p:tav tm="0">
                                          <p:val>
                                            <p:strVal val="ppt_x"/>
                                          </p:val>
                                        </p:tav>
                                        <p:tav tm="100000">
                                          <p:val>
                                            <p:strVal val="0-ppt_w/2"/>
                                          </p:val>
                                        </p:tav>
                                      </p:tavLst>
                                    </p:anim>
                                    <p:anim calcmode="lin" valueType="num">
                                      <p:cBhvr additive="base">
                                        <p:cTn id="50" dur="500"/>
                                        <p:tgtEl>
                                          <p:spTgt spid="9"/>
                                        </p:tgtEl>
                                        <p:attrNameLst>
                                          <p:attrName>ppt_y</p:attrName>
                                        </p:attrNameLst>
                                      </p:cBhvr>
                                      <p:tavLst>
                                        <p:tav tm="0">
                                          <p:val>
                                            <p:strVal val="ppt_y"/>
                                          </p:val>
                                        </p:tav>
                                        <p:tav tm="100000">
                                          <p:val>
                                            <p:strVal val="ppt_y"/>
                                          </p:val>
                                        </p:tav>
                                      </p:tavLst>
                                    </p:anim>
                                    <p:set>
                                      <p:cBhvr>
                                        <p:cTn id="51" dur="1" fill="hold">
                                          <p:stCondLst>
                                            <p:cond delay="499"/>
                                          </p:stCondLst>
                                        </p:cTn>
                                        <p:tgtEl>
                                          <p:spTgt spid="9"/>
                                        </p:tgtEl>
                                        <p:attrNameLst>
                                          <p:attrName>style.visibility</p:attrName>
                                        </p:attrNameLst>
                                      </p:cBhvr>
                                      <p:to>
                                        <p:strVal val="hidden"/>
                                      </p:to>
                                    </p:set>
                                  </p:childTnLst>
                                </p:cTn>
                              </p:par>
                              <p:par>
                                <p:cTn id="52" presetID="2" presetClass="exit" presetSubtype="4" fill="hold" grpId="1" nodeType="withEffect">
                                  <p:stCondLst>
                                    <p:cond delay="0"/>
                                  </p:stCondLst>
                                  <p:childTnLst>
                                    <p:anim calcmode="lin" valueType="num">
                                      <p:cBhvr additive="base">
                                        <p:cTn id="53" dur="500"/>
                                        <p:tgtEl>
                                          <p:spTgt spid="7"/>
                                        </p:tgtEl>
                                        <p:attrNameLst>
                                          <p:attrName>ppt_x</p:attrName>
                                        </p:attrNameLst>
                                      </p:cBhvr>
                                      <p:tavLst>
                                        <p:tav tm="0">
                                          <p:val>
                                            <p:strVal val="ppt_x"/>
                                          </p:val>
                                        </p:tav>
                                        <p:tav tm="100000">
                                          <p:val>
                                            <p:strVal val="ppt_x"/>
                                          </p:val>
                                        </p:tav>
                                      </p:tavLst>
                                    </p:anim>
                                    <p:anim calcmode="lin" valueType="num">
                                      <p:cBhvr additive="base">
                                        <p:cTn id="54" dur="500"/>
                                        <p:tgtEl>
                                          <p:spTgt spid="7"/>
                                        </p:tgtEl>
                                        <p:attrNameLst>
                                          <p:attrName>ppt_y</p:attrName>
                                        </p:attrNameLst>
                                      </p:cBhvr>
                                      <p:tavLst>
                                        <p:tav tm="0">
                                          <p:val>
                                            <p:strVal val="ppt_y"/>
                                          </p:val>
                                        </p:tav>
                                        <p:tav tm="100000">
                                          <p:val>
                                            <p:strVal val="1+ppt_h/2"/>
                                          </p:val>
                                        </p:tav>
                                      </p:tavLst>
                                    </p:anim>
                                    <p:set>
                                      <p:cBhvr>
                                        <p:cTn id="55" dur="1" fill="hold">
                                          <p:stCondLst>
                                            <p:cond delay="499"/>
                                          </p:stCondLst>
                                        </p:cTn>
                                        <p:tgtEl>
                                          <p:spTgt spid="7"/>
                                        </p:tgtEl>
                                        <p:attrNameLst>
                                          <p:attrName>style.visibility</p:attrName>
                                        </p:attrNameLst>
                                      </p:cBhvr>
                                      <p:to>
                                        <p:strVal val="hidden"/>
                                      </p:to>
                                    </p:set>
                                  </p:childTnLst>
                                </p:cTn>
                              </p:par>
                              <p:par>
                                <p:cTn id="56" presetID="2" presetClass="exit" presetSubtype="2" fill="hold" grpId="1" nodeType="withEffect">
                                  <p:stCondLst>
                                    <p:cond delay="0"/>
                                  </p:stCondLst>
                                  <p:childTnLst>
                                    <p:anim calcmode="lin" valueType="num">
                                      <p:cBhvr additive="base">
                                        <p:cTn id="57" dur="500"/>
                                        <p:tgtEl>
                                          <p:spTgt spid="6"/>
                                        </p:tgtEl>
                                        <p:attrNameLst>
                                          <p:attrName>ppt_x</p:attrName>
                                        </p:attrNameLst>
                                      </p:cBhvr>
                                      <p:tavLst>
                                        <p:tav tm="0">
                                          <p:val>
                                            <p:strVal val="ppt_x"/>
                                          </p:val>
                                        </p:tav>
                                        <p:tav tm="100000">
                                          <p:val>
                                            <p:strVal val="1+ppt_w/2"/>
                                          </p:val>
                                        </p:tav>
                                      </p:tavLst>
                                    </p:anim>
                                    <p:anim calcmode="lin" valueType="num">
                                      <p:cBhvr additive="base">
                                        <p:cTn id="58" dur="500"/>
                                        <p:tgtEl>
                                          <p:spTgt spid="6"/>
                                        </p:tgtEl>
                                        <p:attrNameLst>
                                          <p:attrName>ppt_y</p:attrName>
                                        </p:attrNameLst>
                                      </p:cBhvr>
                                      <p:tavLst>
                                        <p:tav tm="0">
                                          <p:val>
                                            <p:strVal val="ppt_y"/>
                                          </p:val>
                                        </p:tav>
                                        <p:tav tm="100000">
                                          <p:val>
                                            <p:strVal val="ppt_y"/>
                                          </p:val>
                                        </p:tav>
                                      </p:tavLst>
                                    </p:anim>
                                    <p:set>
                                      <p:cBhvr>
                                        <p:cTn id="59" dur="1" fill="hold">
                                          <p:stCondLst>
                                            <p:cond delay="499"/>
                                          </p:stCondLst>
                                        </p:cTn>
                                        <p:tgtEl>
                                          <p:spTgt spid="6"/>
                                        </p:tgtEl>
                                        <p:attrNameLst>
                                          <p:attrName>style.visibility</p:attrName>
                                        </p:attrNameLst>
                                      </p:cBhvr>
                                      <p:to>
                                        <p:strVal val="hidden"/>
                                      </p:to>
                                    </p:set>
                                  </p:childTnLst>
                                </p:cTn>
                              </p:par>
                              <p:par>
                                <p:cTn id="60" presetID="2" presetClass="exit" presetSubtype="3" fill="hold" grpId="1" nodeType="withEffect">
                                  <p:stCondLst>
                                    <p:cond delay="0"/>
                                  </p:stCondLst>
                                  <p:childTnLst>
                                    <p:anim calcmode="lin" valueType="num">
                                      <p:cBhvr additive="base">
                                        <p:cTn id="61" dur="500"/>
                                        <p:tgtEl>
                                          <p:spTgt spid="8"/>
                                        </p:tgtEl>
                                        <p:attrNameLst>
                                          <p:attrName>ppt_x</p:attrName>
                                        </p:attrNameLst>
                                      </p:cBhvr>
                                      <p:tavLst>
                                        <p:tav tm="0">
                                          <p:val>
                                            <p:strVal val="ppt_x"/>
                                          </p:val>
                                        </p:tav>
                                        <p:tav tm="100000">
                                          <p:val>
                                            <p:strVal val="1+ppt_w/2"/>
                                          </p:val>
                                        </p:tav>
                                      </p:tavLst>
                                    </p:anim>
                                    <p:anim calcmode="lin" valueType="num">
                                      <p:cBhvr additive="base">
                                        <p:cTn id="62" dur="500"/>
                                        <p:tgtEl>
                                          <p:spTgt spid="8"/>
                                        </p:tgtEl>
                                        <p:attrNameLst>
                                          <p:attrName>ppt_y</p:attrName>
                                        </p:attrNameLst>
                                      </p:cBhvr>
                                      <p:tavLst>
                                        <p:tav tm="0">
                                          <p:val>
                                            <p:strVal val="ppt_y"/>
                                          </p:val>
                                        </p:tav>
                                        <p:tav tm="100000">
                                          <p:val>
                                            <p:strVal val="0-ppt_h/2"/>
                                          </p:val>
                                        </p:tav>
                                      </p:tavLst>
                                    </p:anim>
                                    <p:set>
                                      <p:cBhvr>
                                        <p:cTn id="6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P spid="9" grpId="0"/>
      <p:bldP spid="9" grpId="1"/>
      <p:bldP spid="10" grpId="0"/>
      <p:bldP spid="1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124" y="156279"/>
            <a:ext cx="8001000" cy="1066800"/>
          </a:xfrm>
        </p:spPr>
        <p:txBody>
          <a:bodyPr>
            <a:normAutofit/>
          </a:bodyPr>
          <a:lstStyle/>
          <a:p>
            <a:r>
              <a:rPr lang="en-US" dirty="0" smtClean="0"/>
              <a:t>What is an SPA?</a:t>
            </a:r>
            <a:endParaRPr lang="en-US" sz="2200" dirty="0"/>
          </a:p>
        </p:txBody>
      </p:sp>
      <p:sp>
        <p:nvSpPr>
          <p:cNvPr id="12" name="TextBox 11"/>
          <p:cNvSpPr txBox="1"/>
          <p:nvPr/>
        </p:nvSpPr>
        <p:spPr>
          <a:xfrm>
            <a:off x="582599" y="1219200"/>
            <a:ext cx="7866076" cy="1938992"/>
          </a:xfrm>
          <a:prstGeom prst="rect">
            <a:avLst/>
          </a:prstGeom>
          <a:noFill/>
        </p:spPr>
        <p:txBody>
          <a:bodyPr wrap="square" rtlCol="0">
            <a:spAutoFit/>
          </a:bodyPr>
          <a:lstStyle/>
          <a:p>
            <a:pPr marL="342900" indent="-342900">
              <a:buFont typeface="Arial" pitchFamily="34" charset="0"/>
              <a:buChar char="•"/>
            </a:pPr>
            <a:r>
              <a:rPr lang="en-US" sz="2400" dirty="0" smtClean="0"/>
              <a:t>Rich </a:t>
            </a:r>
            <a:r>
              <a:rPr lang="en-US" sz="2400" dirty="0"/>
              <a:t>client </a:t>
            </a:r>
            <a:r>
              <a:rPr lang="en-US" sz="2400" dirty="0" smtClean="0"/>
              <a:t>centric application</a:t>
            </a:r>
          </a:p>
          <a:p>
            <a:pPr marL="342900" indent="-342900">
              <a:buFont typeface="Arial" pitchFamily="34" charset="0"/>
              <a:buChar char="•"/>
            </a:pPr>
            <a:r>
              <a:rPr lang="en-US" sz="2400" dirty="0" smtClean="0"/>
              <a:t>No </a:t>
            </a:r>
            <a:r>
              <a:rPr lang="en-US" sz="2400" dirty="0"/>
              <a:t>page </a:t>
            </a:r>
            <a:r>
              <a:rPr lang="en-US" sz="2400" dirty="0" smtClean="0"/>
              <a:t>refresh/redirects + </a:t>
            </a:r>
            <a:r>
              <a:rPr lang="en-US" sz="2400" dirty="0" err="1"/>
              <a:t>bookmarkable</a:t>
            </a:r>
            <a:r>
              <a:rPr lang="en-US" sz="2400" dirty="0"/>
              <a:t> </a:t>
            </a:r>
            <a:r>
              <a:rPr lang="en-US" sz="2400" dirty="0" smtClean="0"/>
              <a:t>+ </a:t>
            </a:r>
            <a:r>
              <a:rPr lang="en-US" sz="2400" dirty="0"/>
              <a:t>uses code patterns including </a:t>
            </a:r>
            <a:r>
              <a:rPr lang="en-US" sz="2400" dirty="0" smtClean="0"/>
              <a:t>MVC</a:t>
            </a:r>
          </a:p>
          <a:p>
            <a:pPr marL="342900" indent="-342900">
              <a:buFont typeface="Arial" pitchFamily="34" charset="0"/>
              <a:buChar char="•"/>
            </a:pPr>
            <a:r>
              <a:rPr lang="en-US" sz="2400" dirty="0" smtClean="0"/>
              <a:t>A SPA is a type of application which uses a </a:t>
            </a:r>
            <a:r>
              <a:rPr lang="en-US" sz="2400" b="1" dirty="0" smtClean="0">
                <a:solidFill>
                  <a:srgbClr val="FF0000"/>
                </a:solidFill>
              </a:rPr>
              <a:t>shell page </a:t>
            </a:r>
            <a:r>
              <a:rPr lang="en-US" sz="2400" dirty="0" smtClean="0"/>
              <a:t>into which </a:t>
            </a:r>
            <a:r>
              <a:rPr lang="en-US" sz="2400" b="1" dirty="0" smtClean="0">
                <a:solidFill>
                  <a:srgbClr val="FF0000"/>
                </a:solidFill>
              </a:rPr>
              <a:t>multiple views </a:t>
            </a:r>
            <a:r>
              <a:rPr lang="en-US" sz="2400" dirty="0" smtClean="0"/>
              <a:t>can be loaded</a:t>
            </a:r>
            <a:endParaRPr lang="en-US" sz="2400" dirty="0"/>
          </a:p>
        </p:txBody>
      </p:sp>
      <p:pic>
        <p:nvPicPr>
          <p:cNvPr id="16" name="Picture 1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09061" y="146754"/>
            <a:ext cx="1553008" cy="1553008"/>
          </a:xfrm>
          <a:prstGeom prst="rect">
            <a:avLst/>
          </a:prstGeom>
        </p:spPr>
      </p:pic>
      <p:sp>
        <p:nvSpPr>
          <p:cNvPr id="3" name="Rounded Rectangle 2"/>
          <p:cNvSpPr/>
          <p:nvPr/>
        </p:nvSpPr>
        <p:spPr>
          <a:xfrm>
            <a:off x="1007728" y="3983966"/>
            <a:ext cx="2818717" cy="27175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19669" y="3441926"/>
            <a:ext cx="1902622" cy="369332"/>
          </a:xfrm>
          <a:prstGeom prst="rect">
            <a:avLst/>
          </a:prstGeom>
          <a:noFill/>
        </p:spPr>
        <p:txBody>
          <a:bodyPr wrap="square" rtlCol="0">
            <a:spAutoFit/>
          </a:bodyPr>
          <a:lstStyle/>
          <a:p>
            <a:pPr algn="ctr"/>
            <a:r>
              <a:rPr lang="en-US" b="1" dirty="0" smtClean="0">
                <a:solidFill>
                  <a:srgbClr val="FF0000"/>
                </a:solidFill>
              </a:rPr>
              <a:t>Shell Page</a:t>
            </a:r>
            <a:endParaRPr lang="en-US" b="1" dirty="0">
              <a:solidFill>
                <a:srgbClr val="FF0000"/>
              </a:solidFill>
            </a:endParaRPr>
          </a:p>
        </p:txBody>
      </p:sp>
      <p:sp>
        <p:nvSpPr>
          <p:cNvPr id="6" name="Rounded Rectangle 5"/>
          <p:cNvSpPr/>
          <p:nvPr/>
        </p:nvSpPr>
        <p:spPr>
          <a:xfrm>
            <a:off x="7085570" y="4396558"/>
            <a:ext cx="1541476" cy="870856"/>
          </a:xfrm>
          <a:prstGeom prst="round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50906" y="4632092"/>
            <a:ext cx="847540" cy="369332"/>
          </a:xfrm>
          <a:prstGeom prst="rect">
            <a:avLst/>
          </a:prstGeom>
          <a:noFill/>
        </p:spPr>
        <p:txBody>
          <a:bodyPr wrap="square" rtlCol="0">
            <a:spAutoFit/>
          </a:bodyPr>
          <a:lstStyle/>
          <a:p>
            <a:r>
              <a:rPr lang="en-US" b="1" dirty="0" smtClean="0">
                <a:solidFill>
                  <a:srgbClr val="FF0000"/>
                </a:solidFill>
              </a:rPr>
              <a:t>View 2</a:t>
            </a:r>
            <a:endParaRPr lang="en-US" b="1" dirty="0">
              <a:solidFill>
                <a:srgbClr val="FF0000"/>
              </a:solidFill>
            </a:endParaRPr>
          </a:p>
        </p:txBody>
      </p:sp>
      <p:sp>
        <p:nvSpPr>
          <p:cNvPr id="11" name="TextBox 10"/>
          <p:cNvSpPr txBox="1"/>
          <p:nvPr/>
        </p:nvSpPr>
        <p:spPr>
          <a:xfrm>
            <a:off x="6593755" y="5750964"/>
            <a:ext cx="609464" cy="646331"/>
          </a:xfrm>
          <a:prstGeom prst="rect">
            <a:avLst/>
          </a:prstGeom>
          <a:noFill/>
        </p:spPr>
        <p:txBody>
          <a:bodyPr wrap="square" rtlCol="0">
            <a:spAutoFit/>
          </a:bodyPr>
          <a:lstStyle/>
          <a:p>
            <a:r>
              <a:rPr lang="en-US" b="1" dirty="0" smtClean="0"/>
              <a:t>View</a:t>
            </a:r>
            <a:endParaRPr lang="en-US" b="1" dirty="0"/>
          </a:p>
        </p:txBody>
      </p:sp>
      <p:sp>
        <p:nvSpPr>
          <p:cNvPr id="13" name="Rounded Rectangle 12"/>
          <p:cNvSpPr/>
          <p:nvPr/>
        </p:nvSpPr>
        <p:spPr>
          <a:xfrm>
            <a:off x="6117164" y="5515430"/>
            <a:ext cx="1541476" cy="870856"/>
          </a:xfrm>
          <a:prstGeom prst="round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628817" y="4391577"/>
            <a:ext cx="1541476" cy="870856"/>
          </a:xfrm>
          <a:prstGeom prst="round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29273" y="4642339"/>
            <a:ext cx="1021246" cy="369332"/>
          </a:xfrm>
          <a:prstGeom prst="rect">
            <a:avLst/>
          </a:prstGeom>
          <a:noFill/>
        </p:spPr>
        <p:txBody>
          <a:bodyPr wrap="square" rtlCol="0">
            <a:spAutoFit/>
          </a:bodyPr>
          <a:lstStyle/>
          <a:p>
            <a:r>
              <a:rPr lang="en-US" b="1" dirty="0" smtClean="0">
                <a:solidFill>
                  <a:srgbClr val="FF0000"/>
                </a:solidFill>
              </a:rPr>
              <a:t>View 1</a:t>
            </a:r>
            <a:endParaRPr lang="en-US" b="1" dirty="0">
              <a:solidFill>
                <a:srgbClr val="FF0000"/>
              </a:solidFill>
            </a:endParaRPr>
          </a:p>
        </p:txBody>
      </p:sp>
      <p:sp>
        <p:nvSpPr>
          <p:cNvPr id="27" name="Rounded Rectangle 26"/>
          <p:cNvSpPr/>
          <p:nvPr/>
        </p:nvSpPr>
        <p:spPr>
          <a:xfrm>
            <a:off x="1621227" y="5537234"/>
            <a:ext cx="1556657" cy="811692"/>
          </a:xfrm>
          <a:prstGeom prst="round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891132" y="5758414"/>
            <a:ext cx="1049862" cy="369332"/>
          </a:xfrm>
          <a:prstGeom prst="rect">
            <a:avLst/>
          </a:prstGeom>
          <a:noFill/>
        </p:spPr>
        <p:txBody>
          <a:bodyPr wrap="square" rtlCol="0">
            <a:spAutoFit/>
          </a:bodyPr>
          <a:lstStyle/>
          <a:p>
            <a:r>
              <a:rPr lang="en-US" b="1" dirty="0" smtClean="0">
                <a:solidFill>
                  <a:srgbClr val="FF0000"/>
                </a:solidFill>
              </a:rPr>
              <a:t>View 2</a:t>
            </a:r>
            <a:endParaRPr lang="en-US" b="1" dirty="0">
              <a:solidFill>
                <a:srgbClr val="FF0000"/>
              </a:solidFill>
            </a:endParaRPr>
          </a:p>
        </p:txBody>
      </p:sp>
      <p:sp>
        <p:nvSpPr>
          <p:cNvPr id="31" name="TextBox 30"/>
          <p:cNvSpPr txBox="1"/>
          <p:nvPr/>
        </p:nvSpPr>
        <p:spPr>
          <a:xfrm>
            <a:off x="6021076" y="3441926"/>
            <a:ext cx="1426288" cy="369332"/>
          </a:xfrm>
          <a:prstGeom prst="rect">
            <a:avLst/>
          </a:prstGeom>
          <a:noFill/>
        </p:spPr>
        <p:txBody>
          <a:bodyPr wrap="none" rtlCol="0">
            <a:spAutoFit/>
          </a:bodyPr>
          <a:lstStyle/>
          <a:p>
            <a:r>
              <a:rPr lang="en-US" b="1" dirty="0" smtClean="0">
                <a:solidFill>
                  <a:srgbClr val="FF0000"/>
                </a:solidFill>
              </a:rPr>
              <a:t>Partial Views</a:t>
            </a:r>
            <a:endParaRPr lang="en-US" b="1" dirty="0">
              <a:solidFill>
                <a:srgbClr val="FF0000"/>
              </a:solidFill>
            </a:endParaRPr>
          </a:p>
        </p:txBody>
      </p:sp>
      <p:sp>
        <p:nvSpPr>
          <p:cNvPr id="32" name="TextBox 31"/>
          <p:cNvSpPr txBox="1"/>
          <p:nvPr/>
        </p:nvSpPr>
        <p:spPr>
          <a:xfrm>
            <a:off x="6543053" y="5750964"/>
            <a:ext cx="958654" cy="369332"/>
          </a:xfrm>
          <a:prstGeom prst="rect">
            <a:avLst/>
          </a:prstGeom>
          <a:noFill/>
        </p:spPr>
        <p:txBody>
          <a:bodyPr wrap="square" rtlCol="0">
            <a:spAutoFit/>
          </a:bodyPr>
          <a:lstStyle/>
          <a:p>
            <a:r>
              <a:rPr lang="en-US" b="1" dirty="0" smtClean="0">
                <a:solidFill>
                  <a:srgbClr val="FF0000"/>
                </a:solidFill>
              </a:rPr>
              <a:t>View 3</a:t>
            </a:r>
            <a:endParaRPr lang="en-US" b="1" dirty="0">
              <a:solidFill>
                <a:srgbClr val="FF0000"/>
              </a:solidFill>
            </a:endParaRPr>
          </a:p>
        </p:txBody>
      </p:sp>
      <p:sp>
        <p:nvSpPr>
          <p:cNvPr id="21" name="Rounded Rectangle 20"/>
          <p:cNvSpPr/>
          <p:nvPr/>
        </p:nvSpPr>
        <p:spPr>
          <a:xfrm>
            <a:off x="5385959" y="4401102"/>
            <a:ext cx="1541476" cy="870856"/>
          </a:xfrm>
          <a:prstGeom prst="round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676890" y="4647320"/>
            <a:ext cx="1021246" cy="369332"/>
          </a:xfrm>
          <a:prstGeom prst="rect">
            <a:avLst/>
          </a:prstGeom>
          <a:noFill/>
        </p:spPr>
        <p:txBody>
          <a:bodyPr wrap="square" rtlCol="0">
            <a:spAutoFit/>
          </a:bodyPr>
          <a:lstStyle/>
          <a:p>
            <a:r>
              <a:rPr lang="en-US" b="1" dirty="0" smtClean="0">
                <a:solidFill>
                  <a:srgbClr val="FF0000"/>
                </a:solidFill>
              </a:rPr>
              <a:t>View 1</a:t>
            </a:r>
            <a:endParaRPr lang="en-US" b="1" dirty="0">
              <a:solidFill>
                <a:srgbClr val="FF0000"/>
              </a:solidFill>
            </a:endParaRPr>
          </a:p>
        </p:txBody>
      </p:sp>
      <p:sp>
        <p:nvSpPr>
          <p:cNvPr id="5" name="TextBox 4"/>
          <p:cNvSpPr txBox="1"/>
          <p:nvPr/>
        </p:nvSpPr>
        <p:spPr>
          <a:xfrm>
            <a:off x="1070348" y="4008958"/>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23" name="TextBox 22"/>
          <p:cNvSpPr txBox="1"/>
          <p:nvPr/>
        </p:nvSpPr>
        <p:spPr>
          <a:xfrm>
            <a:off x="1070348" y="6332168"/>
            <a:ext cx="939168" cy="369332"/>
          </a:xfrm>
          <a:prstGeom prst="rect">
            <a:avLst/>
          </a:prstGeom>
          <a:noFill/>
        </p:spPr>
        <p:txBody>
          <a:bodyPr wrap="none" rtlCol="0">
            <a:spAutoFit/>
          </a:bodyPr>
          <a:lstStyle/>
          <a:p>
            <a:r>
              <a:rPr lang="en-US" dirty="0" smtClean="0"/>
              <a:t>&lt;/html&gt;</a:t>
            </a:r>
            <a:endParaRPr lang="en-US" dirty="0"/>
          </a:p>
        </p:txBody>
      </p:sp>
      <p:sp>
        <p:nvSpPr>
          <p:cNvPr id="24" name="TextBox 23"/>
          <p:cNvSpPr txBox="1"/>
          <p:nvPr/>
        </p:nvSpPr>
        <p:spPr>
          <a:xfrm>
            <a:off x="5338113" y="4387426"/>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28" name="TextBox 27"/>
          <p:cNvSpPr txBox="1"/>
          <p:nvPr/>
        </p:nvSpPr>
        <p:spPr>
          <a:xfrm>
            <a:off x="5303190" y="4902626"/>
            <a:ext cx="939168" cy="369332"/>
          </a:xfrm>
          <a:prstGeom prst="rect">
            <a:avLst/>
          </a:prstGeom>
          <a:noFill/>
        </p:spPr>
        <p:txBody>
          <a:bodyPr wrap="none" rtlCol="0">
            <a:spAutoFit/>
          </a:bodyPr>
          <a:lstStyle/>
          <a:p>
            <a:r>
              <a:rPr lang="en-US" dirty="0" smtClean="0"/>
              <a:t>&lt;/html&gt;</a:t>
            </a:r>
            <a:endParaRPr lang="en-US" dirty="0"/>
          </a:p>
        </p:txBody>
      </p:sp>
      <p:sp>
        <p:nvSpPr>
          <p:cNvPr id="29" name="TextBox 28"/>
          <p:cNvSpPr txBox="1"/>
          <p:nvPr/>
        </p:nvSpPr>
        <p:spPr>
          <a:xfrm>
            <a:off x="7112566" y="4387426"/>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3" name="TextBox 32"/>
          <p:cNvSpPr txBox="1"/>
          <p:nvPr/>
        </p:nvSpPr>
        <p:spPr>
          <a:xfrm>
            <a:off x="7077643" y="4902626"/>
            <a:ext cx="939168" cy="369332"/>
          </a:xfrm>
          <a:prstGeom prst="rect">
            <a:avLst/>
          </a:prstGeom>
          <a:noFill/>
        </p:spPr>
        <p:txBody>
          <a:bodyPr wrap="none" rtlCol="0">
            <a:spAutoFit/>
          </a:bodyPr>
          <a:lstStyle/>
          <a:p>
            <a:r>
              <a:rPr lang="en-US" dirty="0" smtClean="0"/>
              <a:t>&lt;/html&gt;</a:t>
            </a:r>
            <a:endParaRPr lang="en-US" dirty="0"/>
          </a:p>
        </p:txBody>
      </p:sp>
      <p:sp>
        <p:nvSpPr>
          <p:cNvPr id="34" name="TextBox 33"/>
          <p:cNvSpPr txBox="1"/>
          <p:nvPr/>
        </p:nvSpPr>
        <p:spPr>
          <a:xfrm>
            <a:off x="6118353" y="5510041"/>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5" name="TextBox 34"/>
          <p:cNvSpPr txBox="1"/>
          <p:nvPr/>
        </p:nvSpPr>
        <p:spPr>
          <a:xfrm>
            <a:off x="6083430" y="6025241"/>
            <a:ext cx="939168" cy="369332"/>
          </a:xfrm>
          <a:prstGeom prst="rect">
            <a:avLst/>
          </a:prstGeom>
          <a:noFill/>
        </p:spPr>
        <p:txBody>
          <a:bodyPr wrap="none" rtlCol="0">
            <a:spAutoFit/>
          </a:bodyPr>
          <a:lstStyle/>
          <a:p>
            <a:r>
              <a:rPr lang="en-US" dirty="0" smtClean="0"/>
              <a:t>&lt;/html&gt;</a:t>
            </a:r>
            <a:endParaRPr lang="en-US" dirty="0"/>
          </a:p>
        </p:txBody>
      </p:sp>
      <p:sp>
        <p:nvSpPr>
          <p:cNvPr id="36" name="TextBox 35"/>
          <p:cNvSpPr txBox="1"/>
          <p:nvPr/>
        </p:nvSpPr>
        <p:spPr>
          <a:xfrm>
            <a:off x="1584816" y="4397059"/>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7" name="TextBox 36"/>
          <p:cNvSpPr txBox="1"/>
          <p:nvPr/>
        </p:nvSpPr>
        <p:spPr>
          <a:xfrm>
            <a:off x="1549893" y="4912259"/>
            <a:ext cx="939168" cy="369332"/>
          </a:xfrm>
          <a:prstGeom prst="rect">
            <a:avLst/>
          </a:prstGeom>
          <a:noFill/>
        </p:spPr>
        <p:txBody>
          <a:bodyPr wrap="none" rtlCol="0">
            <a:spAutoFit/>
          </a:bodyPr>
          <a:lstStyle/>
          <a:p>
            <a:r>
              <a:rPr lang="en-US" dirty="0" smtClean="0"/>
              <a:t>&lt;/html&gt;</a:t>
            </a:r>
            <a:endParaRPr lang="en-US" dirty="0"/>
          </a:p>
        </p:txBody>
      </p:sp>
      <p:sp>
        <p:nvSpPr>
          <p:cNvPr id="38" name="TextBox 37"/>
          <p:cNvSpPr txBox="1"/>
          <p:nvPr/>
        </p:nvSpPr>
        <p:spPr>
          <a:xfrm>
            <a:off x="1566663" y="5536400"/>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9" name="TextBox 38"/>
          <p:cNvSpPr txBox="1"/>
          <p:nvPr/>
        </p:nvSpPr>
        <p:spPr>
          <a:xfrm>
            <a:off x="1531740" y="6051600"/>
            <a:ext cx="939168" cy="369332"/>
          </a:xfrm>
          <a:prstGeom prst="rect">
            <a:avLst/>
          </a:prstGeom>
          <a:noFill/>
        </p:spPr>
        <p:txBody>
          <a:bodyPr wrap="none" rtlCol="0">
            <a:spAutoFit/>
          </a:bodyPr>
          <a:lstStyle/>
          <a:p>
            <a:r>
              <a:rPr lang="en-US" dirty="0" smtClean="0"/>
              <a:t>&lt;/html&gt;</a:t>
            </a:r>
            <a:endParaRPr lang="en-US" dirty="0"/>
          </a:p>
        </p:txBody>
      </p:sp>
      <p:sp>
        <p:nvSpPr>
          <p:cNvPr id="40" name="Left-Right Arrow 39"/>
          <p:cNvSpPr/>
          <p:nvPr/>
        </p:nvSpPr>
        <p:spPr>
          <a:xfrm>
            <a:off x="3929441" y="5251476"/>
            <a:ext cx="1172392" cy="369332"/>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2130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wsdt_phototour28.jpg (610×42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76600" y="3657600"/>
            <a:ext cx="2586038" cy="22153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0" dirty="0" smtClean="0">
                <a:latin typeface="News Gothic Com Thin" panose="020B0204030503020204" pitchFamily="34" charset="0"/>
              </a:rPr>
              <a:t>The Challenge with SPAs</a:t>
            </a:r>
            <a:endParaRPr lang="en-US" b="0" dirty="0">
              <a:latin typeface="News Gothic Com Thin" panose="020B0204030503020204" pitchFamily="34" charset="0"/>
            </a:endParaRPr>
          </a:p>
        </p:txBody>
      </p:sp>
      <p:sp>
        <p:nvSpPr>
          <p:cNvPr id="4" name="TextBox 3"/>
          <p:cNvSpPr txBox="1"/>
          <p:nvPr/>
        </p:nvSpPr>
        <p:spPr bwMode="auto">
          <a:xfrm>
            <a:off x="636445" y="1379534"/>
            <a:ext cx="2457450" cy="415498"/>
          </a:xfrm>
          <a:prstGeom prst="rect">
            <a:avLst/>
          </a:prstGeom>
          <a:noFill/>
          <a:ln w="9525">
            <a:noFill/>
            <a:miter lim="800000"/>
            <a:headEnd/>
            <a:tailEnd/>
          </a:ln>
        </p:spPr>
        <p:txBody>
          <a:bodyPr wrap="square" rtlCol="0">
            <a:spAutoFit/>
          </a:bodyPr>
          <a:lstStyle/>
          <a:p>
            <a:pPr algn="ctr"/>
            <a:r>
              <a:rPr lang="en-US" sz="2100" dirty="0">
                <a:latin typeface="News Gothic Com Thin" panose="020B0204030503020204" pitchFamily="34" charset="0"/>
                <a:ea typeface="Tahoma" panose="020B0604030504040204" pitchFamily="34" charset="0"/>
                <a:cs typeface="Tahoma" panose="020B0604030504040204" pitchFamily="34" charset="0"/>
              </a:rPr>
              <a:t>DOM Manipulation</a:t>
            </a:r>
          </a:p>
        </p:txBody>
      </p:sp>
      <p:sp>
        <p:nvSpPr>
          <p:cNvPr id="5" name="TextBox 4"/>
          <p:cNvSpPr txBox="1"/>
          <p:nvPr/>
        </p:nvSpPr>
        <p:spPr bwMode="auto">
          <a:xfrm>
            <a:off x="3455143" y="1379060"/>
            <a:ext cx="1828800" cy="415498"/>
          </a:xfrm>
          <a:prstGeom prst="rect">
            <a:avLst/>
          </a:prstGeom>
          <a:noFill/>
          <a:ln w="9525">
            <a:noFill/>
            <a:miter lim="800000"/>
            <a:headEnd/>
            <a:tailEnd/>
          </a:ln>
        </p:spPr>
        <p:txBody>
          <a:bodyPr wrap="square" rtlCol="0">
            <a:spAutoFit/>
          </a:bodyPr>
          <a:lstStyle/>
          <a:p>
            <a:pPr algn="ctr"/>
            <a:r>
              <a:rPr lang="en-US" sz="2100" dirty="0">
                <a:latin typeface="News Gothic Com Thin" panose="020B0204030503020204" pitchFamily="34" charset="0"/>
                <a:ea typeface="Tahoma" panose="020B0604030504040204" pitchFamily="34" charset="0"/>
                <a:cs typeface="Tahoma" panose="020B0604030504040204" pitchFamily="34" charset="0"/>
              </a:rPr>
              <a:t>History</a:t>
            </a:r>
          </a:p>
        </p:txBody>
      </p:sp>
      <p:sp>
        <p:nvSpPr>
          <p:cNvPr id="6" name="TextBox 5"/>
          <p:cNvSpPr txBox="1"/>
          <p:nvPr/>
        </p:nvSpPr>
        <p:spPr bwMode="auto">
          <a:xfrm>
            <a:off x="1050783" y="2184864"/>
            <a:ext cx="1628775" cy="415498"/>
          </a:xfrm>
          <a:prstGeom prst="rect">
            <a:avLst/>
          </a:prstGeom>
          <a:noFill/>
          <a:ln w="9525">
            <a:noFill/>
            <a:miter lim="800000"/>
            <a:headEnd/>
            <a:tailEnd/>
          </a:ln>
        </p:spPr>
        <p:txBody>
          <a:bodyPr wrap="square" rtlCol="0">
            <a:spAutoFit/>
          </a:bodyPr>
          <a:lstStyle/>
          <a:p>
            <a:pPr algn="ctr"/>
            <a:r>
              <a:rPr lang="en-US" sz="2100" dirty="0">
                <a:latin typeface="News Gothic Com Thin" panose="020B0204030503020204" pitchFamily="34" charset="0"/>
                <a:ea typeface="Tahoma" panose="020B0604030504040204" pitchFamily="34" charset="0"/>
                <a:cs typeface="Tahoma" panose="020B0604030504040204" pitchFamily="34" charset="0"/>
              </a:rPr>
              <a:t>Routing</a:t>
            </a:r>
          </a:p>
        </p:txBody>
      </p:sp>
      <p:sp>
        <p:nvSpPr>
          <p:cNvPr id="7" name="TextBox 6"/>
          <p:cNvSpPr txBox="1"/>
          <p:nvPr/>
        </p:nvSpPr>
        <p:spPr bwMode="auto">
          <a:xfrm>
            <a:off x="5209046" y="1379060"/>
            <a:ext cx="2829678" cy="415498"/>
          </a:xfrm>
          <a:prstGeom prst="rect">
            <a:avLst/>
          </a:prstGeom>
          <a:noFill/>
          <a:ln w="9525">
            <a:noFill/>
            <a:miter lim="800000"/>
            <a:headEnd/>
            <a:tailEnd/>
          </a:ln>
        </p:spPr>
        <p:txBody>
          <a:bodyPr wrap="square" rtlCol="0">
            <a:spAutoFit/>
          </a:bodyPr>
          <a:lstStyle/>
          <a:p>
            <a:pPr algn="ctr"/>
            <a:r>
              <a:rPr lang="en-US" sz="2100" dirty="0">
                <a:latin typeface="News Gothic Com Thin" panose="020B0204030503020204" pitchFamily="34" charset="0"/>
                <a:ea typeface="Tahoma" panose="020B0604030504040204" pitchFamily="34" charset="0"/>
                <a:cs typeface="Tahoma" panose="020B0604030504040204" pitchFamily="34" charset="0"/>
              </a:rPr>
              <a:t>Module Loading</a:t>
            </a:r>
          </a:p>
        </p:txBody>
      </p:sp>
      <p:sp>
        <p:nvSpPr>
          <p:cNvPr id="8" name="TextBox 7"/>
          <p:cNvSpPr txBox="1"/>
          <p:nvPr/>
        </p:nvSpPr>
        <p:spPr bwMode="auto">
          <a:xfrm>
            <a:off x="889128" y="2957511"/>
            <a:ext cx="1952083" cy="415498"/>
          </a:xfrm>
          <a:prstGeom prst="rect">
            <a:avLst/>
          </a:prstGeom>
          <a:noFill/>
          <a:ln w="9525">
            <a:noFill/>
            <a:miter lim="800000"/>
            <a:headEnd/>
            <a:tailEnd/>
          </a:ln>
        </p:spPr>
        <p:txBody>
          <a:bodyPr wrap="square" rtlCol="0">
            <a:spAutoFit/>
          </a:bodyPr>
          <a:lstStyle/>
          <a:p>
            <a:pPr algn="ctr"/>
            <a:r>
              <a:rPr lang="en-US" sz="2100" dirty="0">
                <a:latin typeface="News Gothic Com Thin" panose="020B0204030503020204" pitchFamily="34" charset="0"/>
                <a:ea typeface="Tahoma" panose="020B0604030504040204" pitchFamily="34" charset="0"/>
                <a:cs typeface="Tahoma" panose="020B0604030504040204" pitchFamily="34" charset="0"/>
              </a:rPr>
              <a:t>Data Binding</a:t>
            </a:r>
          </a:p>
        </p:txBody>
      </p:sp>
      <p:sp>
        <p:nvSpPr>
          <p:cNvPr id="10" name="TextBox 9"/>
          <p:cNvSpPr txBox="1"/>
          <p:nvPr/>
        </p:nvSpPr>
        <p:spPr bwMode="auto">
          <a:xfrm>
            <a:off x="5283943" y="2173038"/>
            <a:ext cx="2814348" cy="415498"/>
          </a:xfrm>
          <a:prstGeom prst="rect">
            <a:avLst/>
          </a:prstGeom>
          <a:noFill/>
          <a:ln w="9525">
            <a:noFill/>
            <a:miter lim="800000"/>
            <a:headEnd/>
            <a:tailEnd/>
          </a:ln>
        </p:spPr>
        <p:txBody>
          <a:bodyPr wrap="square" rtlCol="0">
            <a:spAutoFit/>
          </a:bodyPr>
          <a:lstStyle/>
          <a:p>
            <a:pPr algn="ctr"/>
            <a:r>
              <a:rPr lang="en-US" sz="2100" dirty="0">
                <a:latin typeface="News Gothic Com Thin" panose="020B0204030503020204" pitchFamily="34" charset="0"/>
                <a:ea typeface="Tahoma" panose="020B0604030504040204" pitchFamily="34" charset="0"/>
                <a:cs typeface="Tahoma" panose="020B0604030504040204" pitchFamily="34" charset="0"/>
              </a:rPr>
              <a:t>Object Modeling</a:t>
            </a:r>
          </a:p>
        </p:txBody>
      </p:sp>
      <p:sp>
        <p:nvSpPr>
          <p:cNvPr id="11" name="TextBox 10"/>
          <p:cNvSpPr txBox="1"/>
          <p:nvPr/>
        </p:nvSpPr>
        <p:spPr bwMode="auto">
          <a:xfrm>
            <a:off x="3353721" y="2961495"/>
            <a:ext cx="2059317" cy="415498"/>
          </a:xfrm>
          <a:prstGeom prst="rect">
            <a:avLst/>
          </a:prstGeom>
          <a:noFill/>
          <a:ln w="9525">
            <a:noFill/>
            <a:miter lim="800000"/>
            <a:headEnd/>
            <a:tailEnd/>
          </a:ln>
        </p:spPr>
        <p:txBody>
          <a:bodyPr wrap="square" rtlCol="0">
            <a:spAutoFit/>
          </a:bodyPr>
          <a:lstStyle/>
          <a:p>
            <a:pPr algn="ctr"/>
            <a:r>
              <a:rPr lang="en-US" sz="2100" dirty="0">
                <a:latin typeface="News Gothic Com Thin" panose="020B0204030503020204" pitchFamily="34" charset="0"/>
                <a:ea typeface="Tahoma" panose="020B0604030504040204" pitchFamily="34" charset="0"/>
                <a:cs typeface="Tahoma" panose="020B0604030504040204" pitchFamily="34" charset="0"/>
              </a:rPr>
              <a:t>Ajax/Promises</a:t>
            </a:r>
          </a:p>
        </p:txBody>
      </p:sp>
      <p:sp>
        <p:nvSpPr>
          <p:cNvPr id="12" name="TextBox 11"/>
          <p:cNvSpPr txBox="1"/>
          <p:nvPr/>
        </p:nvSpPr>
        <p:spPr bwMode="auto">
          <a:xfrm>
            <a:off x="3468979" y="2184864"/>
            <a:ext cx="1828800" cy="415498"/>
          </a:xfrm>
          <a:prstGeom prst="rect">
            <a:avLst/>
          </a:prstGeom>
          <a:noFill/>
          <a:ln w="9525">
            <a:noFill/>
            <a:miter lim="800000"/>
            <a:headEnd/>
            <a:tailEnd/>
          </a:ln>
        </p:spPr>
        <p:txBody>
          <a:bodyPr wrap="square" rtlCol="0">
            <a:spAutoFit/>
          </a:bodyPr>
          <a:lstStyle/>
          <a:p>
            <a:pPr algn="ctr"/>
            <a:r>
              <a:rPr lang="en-US" sz="2100" dirty="0">
                <a:latin typeface="News Gothic Com Thin" panose="020B0204030503020204" pitchFamily="34" charset="0"/>
                <a:ea typeface="Tahoma" panose="020B0604030504040204" pitchFamily="34" charset="0"/>
                <a:cs typeface="Tahoma" panose="020B0604030504040204" pitchFamily="34" charset="0"/>
              </a:rPr>
              <a:t>Caching</a:t>
            </a:r>
          </a:p>
        </p:txBody>
      </p:sp>
      <p:sp>
        <p:nvSpPr>
          <p:cNvPr id="13" name="TextBox 12"/>
          <p:cNvSpPr txBox="1"/>
          <p:nvPr/>
        </p:nvSpPr>
        <p:spPr bwMode="auto">
          <a:xfrm>
            <a:off x="5666027" y="2967015"/>
            <a:ext cx="2050181" cy="415498"/>
          </a:xfrm>
          <a:prstGeom prst="rect">
            <a:avLst/>
          </a:prstGeom>
          <a:noFill/>
          <a:ln w="9525">
            <a:noFill/>
            <a:miter lim="800000"/>
            <a:headEnd/>
            <a:tailEnd/>
          </a:ln>
        </p:spPr>
        <p:txBody>
          <a:bodyPr wrap="square" rtlCol="0">
            <a:spAutoFit/>
          </a:bodyPr>
          <a:lstStyle/>
          <a:p>
            <a:pPr algn="ctr"/>
            <a:r>
              <a:rPr lang="en-US" sz="2100" dirty="0">
                <a:latin typeface="News Gothic Com Thin" panose="020B0204030503020204" pitchFamily="34" charset="0"/>
                <a:ea typeface="Tahoma" panose="020B0604030504040204" pitchFamily="34" charset="0"/>
                <a:cs typeface="Tahoma" panose="020B0604030504040204" pitchFamily="34" charset="0"/>
              </a:rPr>
              <a:t>View Loading</a:t>
            </a:r>
          </a:p>
        </p:txBody>
      </p:sp>
    </p:spTree>
    <p:extLst>
      <p:ext uri="{BB962C8B-B14F-4D97-AF65-F5344CB8AC3E}">
        <p14:creationId xmlns:p14="http://schemas.microsoft.com/office/powerpoint/2010/main" val="2914362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3"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1+#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12"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1+#ppt_w/2"/>
                                          </p:val>
                                        </p:tav>
                                        <p:tav tm="100000">
                                          <p:val>
                                            <p:strVal val="#ppt_x"/>
                                          </p:val>
                                        </p:tav>
                                      </p:tavLst>
                                    </p:anim>
                                    <p:anim calcmode="lin" valueType="num">
                                      <p:cBhvr additive="base">
                                        <p:cTn id="4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687" y="389858"/>
            <a:ext cx="6934200" cy="1066800"/>
          </a:xfrm>
        </p:spPr>
        <p:txBody>
          <a:bodyPr>
            <a:normAutofit fontScale="90000"/>
          </a:bodyPr>
          <a:lstStyle/>
          <a:p>
            <a:r>
              <a:rPr lang="en-US" dirty="0" smtClean="0"/>
              <a:t>Angular JS – Why are building SPAs so Challenging?</a:t>
            </a:r>
            <a:endParaRPr lang="en-US" sz="2200" dirty="0"/>
          </a:p>
        </p:txBody>
      </p:sp>
      <p:sp>
        <p:nvSpPr>
          <p:cNvPr id="12" name="TextBox 11"/>
          <p:cNvSpPr txBox="1"/>
          <p:nvPr/>
        </p:nvSpPr>
        <p:spPr>
          <a:xfrm>
            <a:off x="523783" y="1699762"/>
            <a:ext cx="8156359" cy="4154984"/>
          </a:xfrm>
          <a:prstGeom prst="rect">
            <a:avLst/>
          </a:prstGeom>
          <a:noFill/>
        </p:spPr>
        <p:txBody>
          <a:bodyPr wrap="square" rtlCol="0">
            <a:spAutoFit/>
          </a:bodyPr>
          <a:lstStyle/>
          <a:p>
            <a:r>
              <a:rPr lang="en-US" sz="2400" dirty="0" smtClean="0"/>
              <a:t>Many issues to contend with:</a:t>
            </a:r>
          </a:p>
          <a:p>
            <a:endParaRPr lang="en-US" sz="2400" dirty="0" smtClean="0"/>
          </a:p>
          <a:p>
            <a:pPr marL="342900" indent="-342900">
              <a:buFont typeface="Arial" pitchFamily="34" charset="0"/>
              <a:buChar char="•"/>
            </a:pPr>
            <a:r>
              <a:rPr lang="en-US" sz="2400" dirty="0" smtClean="0"/>
              <a:t>DOM Manipulation</a:t>
            </a:r>
          </a:p>
          <a:p>
            <a:pPr marL="342900" indent="-342900">
              <a:buFont typeface="Arial" pitchFamily="34" charset="0"/>
              <a:buChar char="•"/>
            </a:pPr>
            <a:r>
              <a:rPr lang="en-US" sz="2400" dirty="0" smtClean="0"/>
              <a:t>Routing</a:t>
            </a:r>
          </a:p>
          <a:p>
            <a:pPr marL="342900" indent="-342900">
              <a:buFont typeface="Arial" pitchFamily="34" charset="0"/>
              <a:buChar char="•"/>
            </a:pPr>
            <a:r>
              <a:rPr lang="en-US" sz="2400" dirty="0" smtClean="0"/>
              <a:t>Data Binding</a:t>
            </a:r>
          </a:p>
          <a:p>
            <a:pPr marL="342900" indent="-342900">
              <a:buFont typeface="Arial" pitchFamily="34" charset="0"/>
              <a:buChar char="•"/>
            </a:pPr>
            <a:r>
              <a:rPr lang="en-US" sz="2400" dirty="0" smtClean="0"/>
              <a:t>History</a:t>
            </a:r>
          </a:p>
          <a:p>
            <a:pPr marL="342900" indent="-342900">
              <a:buFont typeface="Arial" pitchFamily="34" charset="0"/>
              <a:buChar char="•"/>
            </a:pPr>
            <a:r>
              <a:rPr lang="en-US" sz="2400" dirty="0" smtClean="0"/>
              <a:t>Caching</a:t>
            </a:r>
          </a:p>
          <a:p>
            <a:pPr marL="342900" indent="-342900">
              <a:buFont typeface="Arial" pitchFamily="34" charset="0"/>
              <a:buChar char="•"/>
            </a:pPr>
            <a:r>
              <a:rPr lang="en-US" sz="2400" dirty="0" smtClean="0"/>
              <a:t>Ajax/Promises</a:t>
            </a:r>
          </a:p>
          <a:p>
            <a:pPr marL="342900" indent="-342900">
              <a:buFont typeface="Arial" pitchFamily="34" charset="0"/>
              <a:buChar char="•"/>
            </a:pPr>
            <a:r>
              <a:rPr lang="en-US" sz="2400" dirty="0" smtClean="0"/>
              <a:t>Module Loading</a:t>
            </a:r>
          </a:p>
          <a:p>
            <a:pPr marL="342900" indent="-342900">
              <a:buFont typeface="Arial" pitchFamily="34" charset="0"/>
              <a:buChar char="•"/>
            </a:pPr>
            <a:r>
              <a:rPr lang="en-US" sz="2400" dirty="0" smtClean="0"/>
              <a:t>Object Modeling</a:t>
            </a:r>
          </a:p>
          <a:p>
            <a:pPr marL="342900" indent="-342900">
              <a:buFont typeface="Arial" pitchFamily="34" charset="0"/>
              <a:buChar char="•"/>
            </a:pPr>
            <a:r>
              <a:rPr lang="en-US" sz="2400" dirty="0" smtClean="0"/>
              <a:t>View Loading</a:t>
            </a:r>
            <a:endParaRPr lang="en-US" sz="2400" dirty="0"/>
          </a:p>
        </p:txBody>
      </p:sp>
      <p:pic>
        <p:nvPicPr>
          <p:cNvPr id="16" name="Picture 1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09061" y="146754"/>
            <a:ext cx="1553008" cy="155300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753" y="2438400"/>
            <a:ext cx="5685469" cy="3164384"/>
          </a:xfrm>
          <a:prstGeom prst="rect">
            <a:avLst/>
          </a:prstGeom>
        </p:spPr>
      </p:pic>
      <p:sp>
        <p:nvSpPr>
          <p:cNvPr id="4" name="TextBox 3"/>
          <p:cNvSpPr txBox="1"/>
          <p:nvPr/>
        </p:nvSpPr>
        <p:spPr>
          <a:xfrm>
            <a:off x="1905000" y="6084163"/>
            <a:ext cx="5810565" cy="523220"/>
          </a:xfrm>
          <a:prstGeom prst="rect">
            <a:avLst/>
          </a:prstGeom>
          <a:noFill/>
        </p:spPr>
        <p:txBody>
          <a:bodyPr wrap="none" rtlCol="0">
            <a:spAutoFit/>
          </a:bodyPr>
          <a:lstStyle/>
          <a:p>
            <a:r>
              <a:rPr lang="en-US" sz="2800" b="1" dirty="0" smtClean="0"/>
              <a:t>ALL OF THIS IS BUILT IN TO </a:t>
            </a:r>
            <a:r>
              <a:rPr lang="en-US" sz="2800" b="1" dirty="0" smtClean="0">
                <a:solidFill>
                  <a:srgbClr val="FF0000"/>
                </a:solidFill>
              </a:rPr>
              <a:t>A</a:t>
            </a:r>
            <a:r>
              <a:rPr lang="en-US" sz="2800" b="1" dirty="0" smtClean="0">
                <a:solidFill>
                  <a:schemeClr val="accent6">
                    <a:lumMod val="75000"/>
                  </a:schemeClr>
                </a:solidFill>
              </a:rPr>
              <a:t>N</a:t>
            </a:r>
            <a:r>
              <a:rPr lang="en-US" sz="2800" b="1" dirty="0" smtClean="0">
                <a:solidFill>
                  <a:srgbClr val="FFC000"/>
                </a:solidFill>
              </a:rPr>
              <a:t>G</a:t>
            </a:r>
            <a:r>
              <a:rPr lang="en-US" sz="2800" b="1" dirty="0" smtClean="0">
                <a:solidFill>
                  <a:srgbClr val="FFFF00"/>
                </a:solidFill>
              </a:rPr>
              <a:t>U</a:t>
            </a:r>
            <a:r>
              <a:rPr lang="en-US" sz="2800" b="1" dirty="0" smtClean="0">
                <a:solidFill>
                  <a:srgbClr val="99FF33"/>
                </a:solidFill>
              </a:rPr>
              <a:t>L</a:t>
            </a:r>
            <a:r>
              <a:rPr lang="en-US" sz="2800" b="1" dirty="0" smtClean="0">
                <a:solidFill>
                  <a:srgbClr val="00FF00"/>
                </a:solidFill>
              </a:rPr>
              <a:t>A</a:t>
            </a:r>
            <a:r>
              <a:rPr lang="en-US" sz="2800" b="1" dirty="0" smtClean="0">
                <a:solidFill>
                  <a:srgbClr val="00B050"/>
                </a:solidFill>
              </a:rPr>
              <a:t>R</a:t>
            </a:r>
            <a:r>
              <a:rPr lang="en-US" sz="2800" b="1" dirty="0" smtClean="0"/>
              <a:t>!</a:t>
            </a:r>
            <a:endParaRPr lang="en-US" sz="2800" b="1" dirty="0"/>
          </a:p>
        </p:txBody>
      </p:sp>
    </p:spTree>
    <p:extLst>
      <p:ext uri="{BB962C8B-B14F-4D97-AF65-F5344CB8AC3E}">
        <p14:creationId xmlns:p14="http://schemas.microsoft.com/office/powerpoint/2010/main" val="1100033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reativedesigns.com/wp-content/uploads/2012/07/AngularJ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43149" y="-230793"/>
            <a:ext cx="4286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http://www.citycaucus.com/images/number-friggin-one.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41394" y="2359460"/>
            <a:ext cx="3489760" cy="34897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118010" y="1429709"/>
            <a:ext cx="842037" cy="369332"/>
          </a:xfrm>
          <a:prstGeom prst="rect">
            <a:avLst/>
          </a:prstGeom>
          <a:solidFill>
            <a:srgbClr val="FFFFFF"/>
          </a:solidFill>
        </p:spPr>
        <p:txBody>
          <a:bodyPr wrap="square" rtlCol="0">
            <a:spAutoFit/>
          </a:bodyPr>
          <a:lstStyle/>
          <a:p>
            <a:endParaRPr lang="en-US" dirty="0"/>
          </a:p>
        </p:txBody>
      </p:sp>
    </p:spTree>
    <p:extLst>
      <p:ext uri="{BB962C8B-B14F-4D97-AF65-F5344CB8AC3E}">
        <p14:creationId xmlns:p14="http://schemas.microsoft.com/office/powerpoint/2010/main" val="5655576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rocketglow.com/assets/angularjs-logo-54138a1b605b98a25beb50f3061bf055.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25955" y="2343493"/>
            <a:ext cx="834390" cy="111252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1771650" y="2432928"/>
            <a:ext cx="6172200" cy="1600200"/>
          </a:xfrm>
        </p:spPr>
        <p:txBody>
          <a:bodyPr/>
          <a:lstStyle/>
          <a:p>
            <a:pPr marL="0" indent="0" algn="ctr">
              <a:buNone/>
            </a:pPr>
            <a:r>
              <a:rPr lang="en-US" sz="3000" b="0" dirty="0" err="1">
                <a:latin typeface="Tahoma" panose="020B0604030504040204" pitchFamily="34" charset="0"/>
                <a:ea typeface="Tahoma" panose="020B0604030504040204" pitchFamily="34" charset="0"/>
                <a:cs typeface="Tahoma" panose="020B0604030504040204" pitchFamily="34" charset="0"/>
              </a:rPr>
              <a:t>ngularJS</a:t>
            </a:r>
            <a:r>
              <a:rPr lang="en-US" sz="3000" b="0" dirty="0">
                <a:latin typeface="Tahoma" panose="020B0604030504040204" pitchFamily="34" charset="0"/>
                <a:ea typeface="Tahoma" panose="020B0604030504040204" pitchFamily="34" charset="0"/>
                <a:cs typeface="Tahoma" panose="020B0604030504040204" pitchFamily="34" charset="0"/>
              </a:rPr>
              <a:t> is a full-featured </a:t>
            </a:r>
            <a:br>
              <a:rPr lang="en-US" sz="3000" b="0" dirty="0">
                <a:latin typeface="Tahoma" panose="020B0604030504040204" pitchFamily="34" charset="0"/>
                <a:ea typeface="Tahoma" panose="020B0604030504040204" pitchFamily="34" charset="0"/>
                <a:cs typeface="Tahoma" panose="020B0604030504040204" pitchFamily="34" charset="0"/>
              </a:rPr>
            </a:br>
            <a:r>
              <a:rPr lang="en-US" sz="3000" b="0" dirty="0">
                <a:latin typeface="Tahoma" panose="020B0604030504040204" pitchFamily="34" charset="0"/>
                <a:ea typeface="Tahoma" panose="020B0604030504040204" pitchFamily="34" charset="0"/>
                <a:cs typeface="Tahoma" panose="020B0604030504040204" pitchFamily="34" charset="0"/>
              </a:rPr>
              <a:t>SPA framework</a:t>
            </a:r>
          </a:p>
        </p:txBody>
      </p:sp>
      <p:sp>
        <p:nvSpPr>
          <p:cNvPr id="4" name="Rectangle 3"/>
          <p:cNvSpPr/>
          <p:nvPr/>
        </p:nvSpPr>
        <p:spPr bwMode="auto">
          <a:xfrm>
            <a:off x="1543050" y="146928"/>
            <a:ext cx="1714500" cy="6096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Data Binding</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bwMode="auto">
          <a:xfrm>
            <a:off x="3487504" y="146928"/>
            <a:ext cx="971550" cy="6096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MVC</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bwMode="auto">
          <a:xfrm>
            <a:off x="4689008" y="146928"/>
            <a:ext cx="131445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Routing</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bwMode="auto">
          <a:xfrm>
            <a:off x="3087305" y="1365276"/>
            <a:ext cx="1457325"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Templates</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bwMode="auto">
          <a:xfrm>
            <a:off x="1366788" y="3956928"/>
            <a:ext cx="1485900" cy="609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dirty="0" err="1">
                <a:latin typeface="Tahoma" panose="020B0604030504040204" pitchFamily="34" charset="0"/>
                <a:ea typeface="Tahoma" panose="020B0604030504040204" pitchFamily="34" charset="0"/>
                <a:cs typeface="Tahoma" panose="020B0604030504040204" pitchFamily="34" charset="0"/>
              </a:rPr>
              <a:t>ViewModel</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bwMode="auto">
          <a:xfrm>
            <a:off x="4975961" y="3956928"/>
            <a:ext cx="11430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Views</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bwMode="auto">
          <a:xfrm>
            <a:off x="1367690" y="5251127"/>
            <a:ext cx="1714500" cy="609600"/>
          </a:xfrm>
          <a:prstGeom prst="rect">
            <a:avLst/>
          </a:prstGeom>
          <a:gradFill flip="none"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tileRect/>
          </a:gradFill>
          <a:ln>
            <a:headEnd/>
            <a:tailEnd/>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Controllers</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bwMode="auto">
          <a:xfrm>
            <a:off x="3314700" y="5252328"/>
            <a:ext cx="280035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Dependency Injection</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bwMode="auto">
          <a:xfrm>
            <a:off x="6339289" y="3956928"/>
            <a:ext cx="1428750" cy="609600"/>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headEnd/>
            <a:tailEnd/>
          </a:ln>
        </p:spPr>
        <p:style>
          <a:lnRef idx="1">
            <a:schemeClr val="dk1"/>
          </a:lnRef>
          <a:fillRef idx="2">
            <a:schemeClr val="dk1"/>
          </a:fillRef>
          <a:effectRef idx="1">
            <a:schemeClr val="dk1"/>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Directives</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bwMode="auto">
          <a:xfrm>
            <a:off x="6233412" y="146928"/>
            <a:ext cx="1355057" cy="609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Testing</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17" name="Rectangle 16"/>
          <p:cNvSpPr/>
          <p:nvPr/>
        </p:nvSpPr>
        <p:spPr bwMode="auto">
          <a:xfrm>
            <a:off x="3073016" y="3956928"/>
            <a:ext cx="1714500" cy="60960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a:headEnd/>
            <a:tailEnd/>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Controllers</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19" name="Rectangle 18"/>
          <p:cNvSpPr/>
          <p:nvPr/>
        </p:nvSpPr>
        <p:spPr bwMode="auto">
          <a:xfrm>
            <a:off x="1428751" y="1365276"/>
            <a:ext cx="1457325"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100" dirty="0" err="1">
                <a:latin typeface="Tahoma" panose="020B0604030504040204" pitchFamily="34" charset="0"/>
                <a:ea typeface="Tahoma" panose="020B0604030504040204" pitchFamily="34" charset="0"/>
                <a:cs typeface="Tahoma" panose="020B0604030504040204" pitchFamily="34" charset="0"/>
              </a:rPr>
              <a:t>jqLite</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21" name="Rectangle 20"/>
          <p:cNvSpPr/>
          <p:nvPr/>
        </p:nvSpPr>
        <p:spPr bwMode="auto">
          <a:xfrm>
            <a:off x="6400800" y="5251127"/>
            <a:ext cx="1360772" cy="6096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Validation</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bwMode="auto">
          <a:xfrm>
            <a:off x="6321693" y="1365276"/>
            <a:ext cx="1355057" cy="6096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Factories</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bwMode="auto">
          <a:xfrm>
            <a:off x="4755633" y="1365276"/>
            <a:ext cx="1355057"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2100" dirty="0">
                <a:latin typeface="Tahoma" panose="020B0604030504040204" pitchFamily="34" charset="0"/>
                <a:ea typeface="Tahoma" panose="020B0604030504040204" pitchFamily="34" charset="0"/>
                <a:cs typeface="Tahoma" panose="020B0604030504040204" pitchFamily="34" charset="0"/>
              </a:rPr>
              <a:t>History</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01972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5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2" presetClass="entr" presetSubtype="3" fill="hold" grpId="0" nodeType="afterEffect">
                                  <p:stCondLst>
                                    <p:cond delay="50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2500"/>
                            </p:stCondLst>
                            <p:childTnLst>
                              <p:par>
                                <p:cTn id="20" presetID="2" presetClass="entr" presetSubtype="8" fill="hold" grpId="0" nodeType="afterEffect">
                                  <p:stCondLst>
                                    <p:cond delay="50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2" fill="hold" grpId="0" nodeType="after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fill="hold" grpId="0" nodeType="afterEffect">
                                  <p:stCondLst>
                                    <p:cond delay="5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0-#ppt_w/2"/>
                                          </p:val>
                                        </p:tav>
                                        <p:tav tm="100000">
                                          <p:val>
                                            <p:strVal val="#ppt_x"/>
                                          </p:val>
                                        </p:tav>
                                      </p:tavLst>
                                    </p:anim>
                                    <p:anim calcmode="lin" valueType="num">
                                      <p:cBhvr additive="base">
                                        <p:cTn id="33" dur="500" fill="hold"/>
                                        <p:tgtEl>
                                          <p:spTgt spid="19"/>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grpId="0" nodeType="afterEffect">
                                  <p:stCondLst>
                                    <p:cond delay="50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1+#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par>
                          <p:cTn id="39" fill="hold">
                            <p:stCondLst>
                              <p:cond delay="6500"/>
                            </p:stCondLst>
                            <p:childTnLst>
                              <p:par>
                                <p:cTn id="40" presetID="2" presetClass="entr" presetSubtype="2"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1+#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 presetClass="entr" presetSubtype="2" fill="hold" grpId="0" nodeType="afterEffect">
                                  <p:stCondLst>
                                    <p:cond delay="50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1+#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par>
                          <p:cTn id="55" fill="hold">
                            <p:stCondLst>
                              <p:cond delay="1500"/>
                            </p:stCondLst>
                            <p:childTnLst>
                              <p:par>
                                <p:cTn id="56" presetID="2" presetClass="entr" presetSubtype="4" fill="hold" grpId="0" nodeType="afterEffect">
                                  <p:stCondLst>
                                    <p:cond delay="50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fill="hold"/>
                                        <p:tgtEl>
                                          <p:spTgt spid="10"/>
                                        </p:tgtEl>
                                        <p:attrNameLst>
                                          <p:attrName>ppt_x</p:attrName>
                                        </p:attrNameLst>
                                      </p:cBhvr>
                                      <p:tavLst>
                                        <p:tav tm="0">
                                          <p:val>
                                            <p:strVal val="#ppt_x"/>
                                          </p:val>
                                        </p:tav>
                                        <p:tav tm="100000">
                                          <p:val>
                                            <p:strVal val="#ppt_x"/>
                                          </p:val>
                                        </p:tav>
                                      </p:tavLst>
                                    </p:anim>
                                    <p:anim calcmode="lin" valueType="num">
                                      <p:cBhvr additive="base">
                                        <p:cTn id="59" dur="500" fill="hold"/>
                                        <p:tgtEl>
                                          <p:spTgt spid="10"/>
                                        </p:tgtEl>
                                        <p:attrNameLst>
                                          <p:attrName>ppt_y</p:attrName>
                                        </p:attrNameLst>
                                      </p:cBhvr>
                                      <p:tavLst>
                                        <p:tav tm="0">
                                          <p:val>
                                            <p:strVal val="1+#ppt_h/2"/>
                                          </p:val>
                                        </p:tav>
                                        <p:tav tm="100000">
                                          <p:val>
                                            <p:strVal val="#ppt_y"/>
                                          </p:val>
                                        </p:tav>
                                      </p:tavLst>
                                    </p:anim>
                                  </p:childTnLst>
                                </p:cTn>
                              </p:par>
                            </p:childTnLst>
                          </p:cTn>
                        </p:par>
                        <p:par>
                          <p:cTn id="60" fill="hold">
                            <p:stCondLst>
                              <p:cond delay="2500"/>
                            </p:stCondLst>
                            <p:childTnLst>
                              <p:par>
                                <p:cTn id="61" presetID="2" presetClass="entr" presetSubtype="12" fill="hold" grpId="0" nodeType="afterEffect">
                                  <p:stCondLst>
                                    <p:cond delay="50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0-#ppt_w/2"/>
                                          </p:val>
                                        </p:tav>
                                        <p:tav tm="100000">
                                          <p:val>
                                            <p:strVal val="#ppt_x"/>
                                          </p:val>
                                        </p:tav>
                                      </p:tavLst>
                                    </p:anim>
                                    <p:anim calcmode="lin" valueType="num">
                                      <p:cBhvr additive="base">
                                        <p:cTn id="64" dur="500" fill="hold"/>
                                        <p:tgtEl>
                                          <p:spTgt spid="11"/>
                                        </p:tgtEl>
                                        <p:attrNameLst>
                                          <p:attrName>ppt_y</p:attrName>
                                        </p:attrNameLst>
                                      </p:cBhvr>
                                      <p:tavLst>
                                        <p:tav tm="0">
                                          <p:val>
                                            <p:strVal val="1+#ppt_h/2"/>
                                          </p:val>
                                        </p:tav>
                                        <p:tav tm="100000">
                                          <p:val>
                                            <p:strVal val="#ppt_y"/>
                                          </p:val>
                                        </p:tav>
                                      </p:tavLst>
                                    </p:anim>
                                  </p:childTnLst>
                                </p:cTn>
                              </p:par>
                            </p:childTnLst>
                          </p:cTn>
                        </p:par>
                        <p:par>
                          <p:cTn id="65" fill="hold">
                            <p:stCondLst>
                              <p:cond delay="3500"/>
                            </p:stCondLst>
                            <p:childTnLst>
                              <p:par>
                                <p:cTn id="66" presetID="2" presetClass="entr" presetSubtype="6" fill="hold" grpId="0" nodeType="afterEffect">
                                  <p:stCondLst>
                                    <p:cond delay="50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1+#ppt_w/2"/>
                                          </p:val>
                                        </p:tav>
                                        <p:tav tm="100000">
                                          <p:val>
                                            <p:strVal val="#ppt_x"/>
                                          </p:val>
                                        </p:tav>
                                      </p:tavLst>
                                    </p:anim>
                                    <p:anim calcmode="lin" valueType="num">
                                      <p:cBhvr additive="base">
                                        <p:cTn id="69" dur="500" fill="hold"/>
                                        <p:tgtEl>
                                          <p:spTgt spid="12"/>
                                        </p:tgtEl>
                                        <p:attrNameLst>
                                          <p:attrName>ppt_y</p:attrName>
                                        </p:attrNameLst>
                                      </p:cBhvr>
                                      <p:tavLst>
                                        <p:tav tm="0">
                                          <p:val>
                                            <p:strVal val="1+#ppt_h/2"/>
                                          </p:val>
                                        </p:tav>
                                        <p:tav tm="100000">
                                          <p:val>
                                            <p:strVal val="#ppt_y"/>
                                          </p:val>
                                        </p:tav>
                                      </p:tavLst>
                                    </p:anim>
                                  </p:childTnLst>
                                </p:cTn>
                              </p:par>
                            </p:childTnLst>
                          </p:cTn>
                        </p:par>
                        <p:par>
                          <p:cTn id="70" fill="hold">
                            <p:stCondLst>
                              <p:cond delay="4500"/>
                            </p:stCondLst>
                            <p:childTnLst>
                              <p:par>
                                <p:cTn id="71" presetID="2" presetClass="entr" presetSubtype="4" fill="hold" grpId="0" nodeType="afterEffect">
                                  <p:stCondLst>
                                    <p:cond delay="50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 presetClass="entr" presetSubtype="6" fill="hold" grpId="0" nodeType="afterEffect">
                                  <p:stCondLst>
                                    <p:cond delay="500"/>
                                  </p:stCondLst>
                                  <p:childTnLst>
                                    <p:set>
                                      <p:cBhvr>
                                        <p:cTn id="77" dur="1" fill="hold">
                                          <p:stCondLst>
                                            <p:cond delay="0"/>
                                          </p:stCondLst>
                                        </p:cTn>
                                        <p:tgtEl>
                                          <p:spTgt spid="21"/>
                                        </p:tgtEl>
                                        <p:attrNameLst>
                                          <p:attrName>style.visibility</p:attrName>
                                        </p:attrNameLst>
                                      </p:cBhvr>
                                      <p:to>
                                        <p:strVal val="visible"/>
                                      </p:to>
                                    </p:set>
                                    <p:anim calcmode="lin" valueType="num">
                                      <p:cBhvr additive="base">
                                        <p:cTn id="78" dur="500" fill="hold"/>
                                        <p:tgtEl>
                                          <p:spTgt spid="21"/>
                                        </p:tgtEl>
                                        <p:attrNameLst>
                                          <p:attrName>ppt_x</p:attrName>
                                        </p:attrNameLst>
                                      </p:cBhvr>
                                      <p:tavLst>
                                        <p:tav tm="0">
                                          <p:val>
                                            <p:strVal val="1+#ppt_w/2"/>
                                          </p:val>
                                        </p:tav>
                                        <p:tav tm="100000">
                                          <p:val>
                                            <p:strVal val="#ppt_x"/>
                                          </p:val>
                                        </p:tav>
                                      </p:tavLst>
                                    </p:anim>
                                    <p:anim calcmode="lin" valueType="num">
                                      <p:cBhvr additive="base">
                                        <p:cTn id="7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5" grpId="0" animBg="1"/>
      <p:bldP spid="17" grpId="0" animBg="1"/>
      <p:bldP spid="19" grpId="0" animBg="1"/>
      <p:bldP spid="21" grpId="0" animBg="1"/>
      <p:bldP spid="18"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The Course Break Down:</a:t>
            </a:r>
            <a:endParaRPr lang="en-US" dirty="0"/>
          </a:p>
        </p:txBody>
      </p:sp>
      <p:sp>
        <p:nvSpPr>
          <p:cNvPr id="5" name="Content Placeholder 4"/>
          <p:cNvSpPr>
            <a:spLocks noGrp="1"/>
          </p:cNvSpPr>
          <p:nvPr>
            <p:ph idx="1"/>
            <p:custDataLst>
              <p:tags r:id="rId3"/>
            </p:custDataLst>
          </p:nvPr>
        </p:nvSpPr>
        <p:spPr>
          <a:xfrm>
            <a:off x="762000" y="1295400"/>
            <a:ext cx="8077200" cy="5181599"/>
          </a:xfrm>
        </p:spPr>
        <p:txBody>
          <a:bodyPr>
            <a:noAutofit/>
          </a:bodyPr>
          <a:lstStyle/>
          <a:p>
            <a:r>
              <a:rPr lang="en-US" sz="2400" spc="-150" dirty="0" smtClean="0"/>
              <a:t>Class 1: Mean Stack Fundamentals.</a:t>
            </a:r>
          </a:p>
          <a:p>
            <a:r>
              <a:rPr lang="en-US" sz="2400" spc="-150" dirty="0" smtClean="0"/>
              <a:t>Class 2</a:t>
            </a:r>
            <a:r>
              <a:rPr lang="en-US" sz="2400" spc="-150" dirty="0"/>
              <a:t>: Learning </a:t>
            </a:r>
            <a:r>
              <a:rPr lang="en-US" sz="2400" spc="-150" dirty="0" err="1" smtClean="0"/>
              <a:t>Node.js</a:t>
            </a:r>
            <a:r>
              <a:rPr lang="en-US" sz="2400" spc="-150" dirty="0" smtClean="0"/>
              <a:t> </a:t>
            </a:r>
          </a:p>
          <a:p>
            <a:r>
              <a:rPr lang="en-US" sz="2400" spc="-150" dirty="0" smtClean="0"/>
              <a:t>Class 3: Implementing HTTP Services in </a:t>
            </a:r>
            <a:r>
              <a:rPr lang="en-US" sz="2400" spc="-150" dirty="0" err="1" smtClean="0"/>
              <a:t>Node.js</a:t>
            </a:r>
            <a:endParaRPr lang="en-US" sz="2400" spc="-150" dirty="0" smtClean="0"/>
          </a:p>
          <a:p>
            <a:r>
              <a:rPr lang="en-US" sz="2400" spc="-150" dirty="0" smtClean="0"/>
              <a:t>Class 4: Scaling the Applications Using </a:t>
            </a:r>
            <a:r>
              <a:rPr lang="en-US" sz="2400" spc="-150" dirty="0" err="1" smtClean="0"/>
              <a:t>Node.js</a:t>
            </a:r>
            <a:endParaRPr lang="en-US" sz="2400" spc="-150" dirty="0" smtClean="0"/>
          </a:p>
          <a:p>
            <a:r>
              <a:rPr lang="en-US" sz="2400" spc="-150" dirty="0" smtClean="0"/>
              <a:t>Class 5: Understanding </a:t>
            </a:r>
            <a:r>
              <a:rPr lang="en-US" sz="2400" spc="-150" dirty="0" err="1" smtClean="0"/>
              <a:t>NoSql</a:t>
            </a:r>
            <a:r>
              <a:rPr lang="en-US" sz="2400" spc="-150" dirty="0" smtClean="0"/>
              <a:t> and </a:t>
            </a:r>
            <a:r>
              <a:rPr lang="en-US" sz="2400" spc="-150" dirty="0" err="1" smtClean="0"/>
              <a:t>MongoDB</a:t>
            </a:r>
            <a:endParaRPr lang="en-US" sz="2400" spc="-150" dirty="0" smtClean="0"/>
          </a:p>
          <a:p>
            <a:r>
              <a:rPr lang="en-US" sz="2400" spc="-150" dirty="0" smtClean="0"/>
              <a:t>Class 6: Understanding Express and Implementation.</a:t>
            </a:r>
            <a:endParaRPr lang="en-US" sz="2400" spc="-150" dirty="0"/>
          </a:p>
          <a:p>
            <a:r>
              <a:rPr lang="en-US" sz="2400" spc="-150" dirty="0" smtClean="0"/>
              <a:t>Class 7</a:t>
            </a:r>
            <a:r>
              <a:rPr lang="en-US" sz="2400" spc="-150" dirty="0"/>
              <a:t>: </a:t>
            </a:r>
            <a:r>
              <a:rPr lang="en-US" sz="2400" spc="-150" dirty="0" smtClean="0"/>
              <a:t>Understanding Angular</a:t>
            </a:r>
            <a:endParaRPr lang="en-US" sz="2400" spc="-150" dirty="0"/>
          </a:p>
          <a:p>
            <a:r>
              <a:rPr lang="en-US" sz="2400" spc="-150" dirty="0" smtClean="0"/>
              <a:t>Class 8</a:t>
            </a:r>
            <a:r>
              <a:rPr lang="en-US" sz="2400" spc="-150" dirty="0"/>
              <a:t>: </a:t>
            </a:r>
            <a:r>
              <a:rPr lang="en-US" sz="2400" spc="-150" dirty="0" smtClean="0"/>
              <a:t>Understanding the Angular Directives and 		       </a:t>
            </a:r>
            <a:r>
              <a:rPr lang="en-US" sz="2400" spc="-150" smtClean="0"/>
              <a:t> 	     Angular </a:t>
            </a:r>
            <a:r>
              <a:rPr lang="en-US" sz="2400" spc="-150" dirty="0" smtClean="0"/>
              <a:t>Web Application.</a:t>
            </a:r>
          </a:p>
          <a:p>
            <a:r>
              <a:rPr lang="en-US" sz="2400" spc="-150" dirty="0" smtClean="0"/>
              <a:t>Class 9: Creating a Shopping Cart.</a:t>
            </a:r>
            <a:endParaRPr lang="en-US" sz="2400" spc="-150" dirty="0"/>
          </a:p>
          <a:p>
            <a:r>
              <a:rPr lang="en-US" sz="2400" spc="-150" dirty="0" smtClean="0"/>
              <a:t>Class 10: Creating another project.</a:t>
            </a:r>
            <a:endParaRPr lang="en-US" sz="2400" spc="-150" dirty="0"/>
          </a:p>
          <a:p>
            <a:endParaRPr lang="en-US" sz="2400" spc="-150" dirty="0" smtClean="0"/>
          </a:p>
          <a:p>
            <a:endParaRPr lang="en-US" sz="2400" spc="-150" dirty="0" smtClean="0"/>
          </a:p>
        </p:txBody>
      </p:sp>
    </p:spTree>
    <p:custDataLst>
      <p:tags r:id="rId1"/>
    </p:custDataLst>
    <p:extLst>
      <p:ext uri="{BB962C8B-B14F-4D97-AF65-F5344CB8AC3E}">
        <p14:creationId xmlns:p14="http://schemas.microsoft.com/office/powerpoint/2010/main" val="1106391408"/>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0" y="1667435"/>
            <a:ext cx="1600200" cy="16002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4267200"/>
            <a:ext cx="3235722" cy="2362200"/>
          </a:xfrm>
          <a:prstGeom prst="rect">
            <a:avLst/>
          </a:prstGeom>
        </p:spPr>
      </p:pic>
      <p:cxnSp>
        <p:nvCxnSpPr>
          <p:cNvPr id="7" name="Straight Arrow Connector 6"/>
          <p:cNvCxnSpPr/>
          <p:nvPr/>
        </p:nvCxnSpPr>
        <p:spPr>
          <a:xfrm>
            <a:off x="2895600" y="2895600"/>
            <a:ext cx="2667000" cy="1981200"/>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500437" y="3236118"/>
            <a:ext cx="1300163" cy="1300163"/>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693318" y="4648200"/>
            <a:ext cx="914400" cy="914400"/>
          </a:xfrm>
          <a:prstGeom prst="rect">
            <a:avLst/>
          </a:prstGeom>
        </p:spPr>
      </p:pic>
      <p:sp>
        <p:nvSpPr>
          <p:cNvPr id="10" name="TextBox 9"/>
          <p:cNvSpPr txBox="1"/>
          <p:nvPr/>
        </p:nvSpPr>
        <p:spPr>
          <a:xfrm>
            <a:off x="1284620" y="1990711"/>
            <a:ext cx="554960" cy="369332"/>
          </a:xfrm>
          <a:prstGeom prst="rect">
            <a:avLst/>
          </a:prstGeom>
          <a:noFill/>
        </p:spPr>
        <p:txBody>
          <a:bodyPr wrap="none" rtlCol="0">
            <a:spAutoFit/>
          </a:bodyPr>
          <a:lstStyle/>
          <a:p>
            <a:r>
              <a:rPr lang="en-US" dirty="0" smtClean="0"/>
              <a:t>URL</a:t>
            </a:r>
            <a:endParaRPr lang="en-US" dirty="0"/>
          </a:p>
        </p:txBody>
      </p:sp>
      <p:sp>
        <p:nvSpPr>
          <p:cNvPr id="13" name="TextBox 12"/>
          <p:cNvSpPr txBox="1"/>
          <p:nvPr/>
        </p:nvSpPr>
        <p:spPr>
          <a:xfrm>
            <a:off x="3263288" y="5674519"/>
            <a:ext cx="1774460" cy="369332"/>
          </a:xfrm>
          <a:prstGeom prst="rect">
            <a:avLst/>
          </a:prstGeom>
          <a:noFill/>
        </p:spPr>
        <p:txBody>
          <a:bodyPr wrap="none" rtlCol="0">
            <a:spAutoFit/>
          </a:bodyPr>
          <a:lstStyle/>
          <a:p>
            <a:r>
              <a:rPr lang="en-US" dirty="0" smtClean="0"/>
              <a:t>Typical Response</a:t>
            </a:r>
            <a:endParaRPr lang="en-US" dirty="0"/>
          </a:p>
        </p:txBody>
      </p:sp>
      <p:pic>
        <p:nvPicPr>
          <p:cNvPr id="17" name="Picture 1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409061" y="146754"/>
            <a:ext cx="1553008" cy="1553008"/>
          </a:xfrm>
          <a:prstGeom prst="rect">
            <a:avLst/>
          </a:prstGeom>
        </p:spPr>
      </p:pic>
      <p:sp>
        <p:nvSpPr>
          <p:cNvPr id="16" name="Title 15"/>
          <p:cNvSpPr>
            <a:spLocks noGrp="1"/>
          </p:cNvSpPr>
          <p:nvPr>
            <p:ph type="title"/>
          </p:nvPr>
        </p:nvSpPr>
        <p:spPr>
          <a:xfrm>
            <a:off x="398661" y="351758"/>
            <a:ext cx="7010400" cy="1143000"/>
          </a:xfrm>
        </p:spPr>
        <p:txBody>
          <a:bodyPr>
            <a:normAutofit fontScale="90000"/>
          </a:bodyPr>
          <a:lstStyle/>
          <a:p>
            <a:r>
              <a:rPr lang="en-US" dirty="0" smtClean="0"/>
              <a:t>High Performance of Angular</a:t>
            </a:r>
            <a:endParaRPr lang="en-US" dirty="0"/>
          </a:p>
        </p:txBody>
      </p:sp>
    </p:spTree>
    <p:extLst>
      <p:ext uri="{BB962C8B-B14F-4D97-AF65-F5344CB8AC3E}">
        <p14:creationId xmlns:p14="http://schemas.microsoft.com/office/powerpoint/2010/main" val="95343319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pPr lvl="0">
              <a:defRPr sz="1800" b="0">
                <a:solidFill>
                  <a:srgbClr val="000000"/>
                </a:solidFill>
              </a:defRPr>
            </a:pPr>
            <a:r>
              <a:rPr sz="3200" b="1" dirty="0">
                <a:solidFill>
                  <a:srgbClr val="FFFFFF"/>
                </a:solidFill>
              </a:rPr>
              <a:t>The Web Dev’s Toolbox</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0" y="1667435"/>
            <a:ext cx="1600200" cy="16002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4267200"/>
            <a:ext cx="3235722" cy="2362200"/>
          </a:xfrm>
          <a:prstGeom prst="rect">
            <a:avLst/>
          </a:prstGeom>
        </p:spPr>
      </p:pic>
      <p:cxnSp>
        <p:nvCxnSpPr>
          <p:cNvPr id="7" name="Straight Arrow Connector 6"/>
          <p:cNvCxnSpPr/>
          <p:nvPr/>
        </p:nvCxnSpPr>
        <p:spPr>
          <a:xfrm>
            <a:off x="2895600" y="2895600"/>
            <a:ext cx="2667000" cy="1981200"/>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500437" y="3236118"/>
            <a:ext cx="1300163" cy="1300163"/>
          </a:xfrm>
          <a:prstGeom prst="rect">
            <a:avLst/>
          </a:prstGeom>
        </p:spPr>
      </p:pic>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409061" y="146754"/>
            <a:ext cx="1553008" cy="1553008"/>
          </a:xfrm>
          <a:prstGeom prst="rect">
            <a:avLst/>
          </a:prstGeom>
        </p:spPr>
      </p:pic>
      <p:pic>
        <p:nvPicPr>
          <p:cNvPr id="12" name="Picture 11"/>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48087" y="2186039"/>
            <a:ext cx="962025" cy="962025"/>
          </a:xfrm>
          <a:prstGeom prst="rect">
            <a:avLst/>
          </a:prstGeom>
        </p:spPr>
      </p:pic>
      <p:sp>
        <p:nvSpPr>
          <p:cNvPr id="10" name="TextBox 9"/>
          <p:cNvSpPr txBox="1"/>
          <p:nvPr/>
        </p:nvSpPr>
        <p:spPr>
          <a:xfrm>
            <a:off x="1284620" y="1990711"/>
            <a:ext cx="554960" cy="369332"/>
          </a:xfrm>
          <a:prstGeom prst="rect">
            <a:avLst/>
          </a:prstGeom>
          <a:noFill/>
        </p:spPr>
        <p:txBody>
          <a:bodyPr wrap="none" rtlCol="0">
            <a:spAutoFit/>
          </a:bodyPr>
          <a:lstStyle/>
          <a:p>
            <a:r>
              <a:rPr lang="en-US" dirty="0" smtClean="0"/>
              <a:t>URL</a:t>
            </a:r>
            <a:endParaRPr lang="en-US" dirty="0"/>
          </a:p>
        </p:txBody>
      </p:sp>
      <p:sp>
        <p:nvSpPr>
          <p:cNvPr id="9" name="TextBox 8"/>
          <p:cNvSpPr txBox="1"/>
          <p:nvPr/>
        </p:nvSpPr>
        <p:spPr>
          <a:xfrm>
            <a:off x="533400" y="5105523"/>
            <a:ext cx="2038937" cy="646331"/>
          </a:xfrm>
          <a:prstGeom prst="rect">
            <a:avLst/>
          </a:prstGeom>
          <a:noFill/>
        </p:spPr>
        <p:txBody>
          <a:bodyPr wrap="square" rtlCol="0">
            <a:spAutoFit/>
          </a:bodyPr>
          <a:lstStyle/>
          <a:p>
            <a:pPr algn="ctr"/>
            <a:r>
              <a:rPr lang="en-US" dirty="0" smtClean="0"/>
              <a:t>Angular Apps live 100% on client</a:t>
            </a:r>
            <a:endParaRPr lang="en-US" dirty="0"/>
          </a:p>
        </p:txBody>
      </p:sp>
      <p:sp>
        <p:nvSpPr>
          <p:cNvPr id="14" name="TextBox 13"/>
          <p:cNvSpPr txBox="1"/>
          <p:nvPr/>
        </p:nvSpPr>
        <p:spPr>
          <a:xfrm>
            <a:off x="3238499" y="1376597"/>
            <a:ext cx="1981200" cy="646331"/>
          </a:xfrm>
          <a:prstGeom prst="rect">
            <a:avLst/>
          </a:prstGeom>
          <a:noFill/>
        </p:spPr>
        <p:txBody>
          <a:bodyPr wrap="square" rtlCol="0">
            <a:spAutoFit/>
          </a:bodyPr>
          <a:lstStyle/>
          <a:p>
            <a:pPr algn="ctr"/>
            <a:r>
              <a:rPr lang="en-US" dirty="0" smtClean="0"/>
              <a:t>Response:  </a:t>
            </a:r>
          </a:p>
          <a:p>
            <a:pPr algn="ctr"/>
            <a:r>
              <a:rPr lang="en-US" dirty="0" smtClean="0"/>
              <a:t>Entire Angular App</a:t>
            </a:r>
            <a:endParaRPr lang="en-US" dirty="0"/>
          </a:p>
        </p:txBody>
      </p:sp>
      <p:pic>
        <p:nvPicPr>
          <p:cNvPr id="15" name="Picture 14"/>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655218" y="4610100"/>
            <a:ext cx="990600" cy="533400"/>
          </a:xfrm>
          <a:prstGeom prst="rect">
            <a:avLst/>
          </a:prstGeom>
        </p:spPr>
      </p:pic>
      <p:sp>
        <p:nvSpPr>
          <p:cNvPr id="17" name="TextBox 16"/>
          <p:cNvSpPr txBox="1"/>
          <p:nvPr/>
        </p:nvSpPr>
        <p:spPr>
          <a:xfrm>
            <a:off x="3206172" y="5154329"/>
            <a:ext cx="1981200" cy="923330"/>
          </a:xfrm>
          <a:prstGeom prst="rect">
            <a:avLst/>
          </a:prstGeom>
          <a:noFill/>
        </p:spPr>
        <p:txBody>
          <a:bodyPr wrap="square" rtlCol="0">
            <a:spAutoFit/>
          </a:bodyPr>
          <a:lstStyle/>
          <a:p>
            <a:pPr algn="ctr"/>
            <a:r>
              <a:rPr lang="en-US" dirty="0" smtClean="0"/>
              <a:t>AJAX:  </a:t>
            </a:r>
          </a:p>
          <a:p>
            <a:pPr algn="ctr"/>
            <a:r>
              <a:rPr lang="en-US" dirty="0" smtClean="0"/>
              <a:t>Additional data requests</a:t>
            </a:r>
            <a:endParaRPr lang="en-US" dirty="0"/>
          </a:p>
        </p:txBody>
      </p:sp>
      <p:sp>
        <p:nvSpPr>
          <p:cNvPr id="16" name="TextBox 15"/>
          <p:cNvSpPr txBox="1"/>
          <p:nvPr/>
        </p:nvSpPr>
        <p:spPr>
          <a:xfrm>
            <a:off x="163945" y="4507998"/>
            <a:ext cx="2796309" cy="646331"/>
          </a:xfrm>
          <a:prstGeom prst="rect">
            <a:avLst/>
          </a:prstGeom>
          <a:noFill/>
        </p:spPr>
        <p:txBody>
          <a:bodyPr wrap="square" rtlCol="0">
            <a:spAutoFit/>
          </a:bodyPr>
          <a:lstStyle/>
          <a:p>
            <a:pPr algn="ctr"/>
            <a:r>
              <a:rPr lang="en-US" b="1" dirty="0" smtClean="0"/>
              <a:t>Client Side Application Framework</a:t>
            </a:r>
            <a:endParaRPr lang="en-US" b="1" dirty="0"/>
          </a:p>
        </p:txBody>
      </p:sp>
      <p:pic>
        <p:nvPicPr>
          <p:cNvPr id="19" name="Picture 18"/>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71855" y="3505200"/>
            <a:ext cx="962025" cy="962025"/>
          </a:xfrm>
          <a:prstGeom prst="rect">
            <a:avLst/>
          </a:prstGeom>
        </p:spPr>
      </p:pic>
      <p:sp>
        <p:nvSpPr>
          <p:cNvPr id="20" name="Title 15"/>
          <p:cNvSpPr txBox="1">
            <a:spLocks/>
          </p:cNvSpPr>
          <p:nvPr/>
        </p:nvSpPr>
        <p:spPr>
          <a:xfrm>
            <a:off x="422335" y="355067"/>
            <a:ext cx="7010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High Performance of Angular</a:t>
            </a:r>
            <a:endParaRPr lang="en-US" dirty="0"/>
          </a:p>
        </p:txBody>
      </p:sp>
    </p:spTree>
    <p:extLst>
      <p:ext uri="{BB962C8B-B14F-4D97-AF65-F5344CB8AC3E}">
        <p14:creationId xmlns:p14="http://schemas.microsoft.com/office/powerpoint/2010/main" val="103165594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28600"/>
            <a:ext cx="8077200" cy="5897563"/>
          </a:xfrm>
        </p:spPr>
        <p:txBody>
          <a:bodyPr>
            <a:noAutofit/>
          </a:bodyPr>
          <a:lstStyle/>
          <a:p>
            <a:r>
              <a:rPr lang="en-US" sz="1600" b="0" dirty="0"/>
              <a:t>As mentioned it [Angular] is really a full-featured SPA framework.</a:t>
            </a:r>
          </a:p>
          <a:p>
            <a:r>
              <a:rPr lang="en-US" sz="1600" b="0" dirty="0"/>
              <a:t>It does all kinds of good stuff.</a:t>
            </a:r>
          </a:p>
          <a:p>
            <a:r>
              <a:rPr lang="en-US" sz="1600" b="0" dirty="0"/>
              <a:t>We have two-way data binding. </a:t>
            </a:r>
            <a:endParaRPr lang="en-US" sz="1600" b="0" dirty="0" smtClean="0"/>
          </a:p>
          <a:p>
            <a:r>
              <a:rPr lang="en-US" sz="1600" b="0" dirty="0" smtClean="0"/>
              <a:t>We </a:t>
            </a:r>
            <a:r>
              <a:rPr lang="en-US" sz="1600" b="0" dirty="0"/>
              <a:t>have the Model-View-Controller concept. Routing of the Views </a:t>
            </a:r>
            <a:r>
              <a:rPr lang="en-US" sz="1600" b="0" dirty="0" smtClean="0"/>
              <a:t>I mentioned </a:t>
            </a:r>
            <a:r>
              <a:rPr lang="en-US" sz="1600" b="0" dirty="0"/>
              <a:t>into the shell pages is done through built-in routing support and I’ll show how to do </a:t>
            </a:r>
            <a:r>
              <a:rPr lang="en-US" sz="1600" b="0" dirty="0" smtClean="0"/>
              <a:t>that in </a:t>
            </a:r>
            <a:r>
              <a:rPr lang="en-US" sz="1600" b="0" dirty="0"/>
              <a:t>this video.</a:t>
            </a:r>
          </a:p>
          <a:p>
            <a:r>
              <a:rPr lang="en-US" sz="1600" b="0" dirty="0"/>
              <a:t>Testing was designed right from the beginning so you can build very robust tests if you’d like, </a:t>
            </a:r>
            <a:r>
              <a:rPr lang="en-US" sz="1600" b="0" dirty="0" smtClean="0"/>
              <a:t>which is </a:t>
            </a:r>
            <a:r>
              <a:rPr lang="en-US" sz="1600" b="0" dirty="0"/>
              <a:t>obviously recommended.</a:t>
            </a:r>
          </a:p>
          <a:p>
            <a:r>
              <a:rPr lang="en-US" sz="1600" b="0" dirty="0"/>
              <a:t>For DOM manipulation </a:t>
            </a:r>
            <a:r>
              <a:rPr lang="en-US" sz="1600" b="0" dirty="0" err="1"/>
              <a:t>jQLite</a:t>
            </a:r>
            <a:r>
              <a:rPr lang="en-US" sz="1600" b="0" dirty="0"/>
              <a:t> is built-in which is kind of like the Mini-Me of </a:t>
            </a:r>
            <a:r>
              <a:rPr lang="en-US" sz="1600" b="0" dirty="0" err="1"/>
              <a:t>jQuery</a:t>
            </a:r>
            <a:r>
              <a:rPr lang="en-US" sz="1600" b="0" dirty="0"/>
              <a:t>. If you want </a:t>
            </a:r>
            <a:r>
              <a:rPr lang="en-US" sz="1600" b="0" dirty="0" smtClean="0"/>
              <a:t>to use </a:t>
            </a:r>
            <a:r>
              <a:rPr lang="en-US" sz="1600" b="0" dirty="0"/>
              <a:t>more advanced stuff you can even use </a:t>
            </a:r>
            <a:r>
              <a:rPr lang="en-US" sz="1600" b="0" dirty="0" err="1"/>
              <a:t>jQuery</a:t>
            </a:r>
            <a:r>
              <a:rPr lang="en-US" sz="1600" b="0" dirty="0"/>
              <a:t> and they play really nice together: Angular </a:t>
            </a:r>
            <a:r>
              <a:rPr lang="en-US" sz="1600" b="0" dirty="0" smtClean="0"/>
              <a:t>and </a:t>
            </a:r>
            <a:r>
              <a:rPr lang="en-US" sz="1600" b="0" dirty="0" err="1" smtClean="0"/>
              <a:t>jQuery</a:t>
            </a:r>
            <a:r>
              <a:rPr lang="en-US" sz="1600" b="0" dirty="0"/>
              <a:t>.</a:t>
            </a:r>
          </a:p>
          <a:p>
            <a:r>
              <a:rPr lang="en-US" sz="1600" b="0" dirty="0"/>
              <a:t>When it comes to data binding we have full support for templates. History’s built in. We can </a:t>
            </a:r>
            <a:r>
              <a:rPr lang="en-US" sz="1600" b="0" dirty="0" smtClean="0"/>
              <a:t>share code </a:t>
            </a:r>
            <a:r>
              <a:rPr lang="en-US" sz="1600" b="0" dirty="0"/>
              <a:t>through factories and services and other things.</a:t>
            </a:r>
          </a:p>
          <a:p>
            <a:r>
              <a:rPr lang="en-US" sz="1600" b="0" dirty="0"/>
              <a:t>Then there’s even more. We have the concept of data-binding with View Models. Directives </a:t>
            </a:r>
            <a:r>
              <a:rPr lang="en-US" sz="1600" b="0" dirty="0" smtClean="0"/>
              <a:t>I’m going </a:t>
            </a:r>
            <a:r>
              <a:rPr lang="en-US" sz="1600" b="0" dirty="0"/>
              <a:t>to be talking about in the next section, which is a way to teach HTML new tricks. Validation.</a:t>
            </a:r>
          </a:p>
          <a:p>
            <a:r>
              <a:rPr lang="en-US" sz="1600" b="0" dirty="0"/>
              <a:t>Dynamically injecting different features at run time through dependency injection and much </a:t>
            </a:r>
            <a:r>
              <a:rPr lang="en-US" sz="1600" b="0" dirty="0" smtClean="0"/>
              <a:t>much more</a:t>
            </a:r>
            <a:r>
              <a:rPr lang="en-US" sz="1600" b="0" dirty="0"/>
              <a:t>.</a:t>
            </a:r>
          </a:p>
          <a:p>
            <a:r>
              <a:rPr lang="en-US" sz="1600" b="0" dirty="0" smtClean="0"/>
              <a:t>These </a:t>
            </a:r>
            <a:r>
              <a:rPr lang="en-US" sz="1600" b="0" dirty="0"/>
              <a:t>are just some of the core features and these features will satisfy some of the others that </a:t>
            </a:r>
            <a:r>
              <a:rPr lang="en-US" sz="1600" b="0" dirty="0" smtClean="0"/>
              <a:t>I mentioned </a:t>
            </a:r>
            <a:r>
              <a:rPr lang="en-US" sz="1600" b="0" dirty="0"/>
              <a:t>when it comes to building a SPA.</a:t>
            </a:r>
          </a:p>
          <a:p>
            <a:r>
              <a:rPr lang="en-US" sz="1600" b="0" dirty="0"/>
              <a:t>Now building that SPA from scratch can be a challenge – not so hard here.</a:t>
            </a:r>
          </a:p>
        </p:txBody>
      </p:sp>
    </p:spTree>
    <p:extLst>
      <p:ext uri="{BB962C8B-B14F-4D97-AF65-F5344CB8AC3E}">
        <p14:creationId xmlns:p14="http://schemas.microsoft.com/office/powerpoint/2010/main" val="366680757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kxglKG0.png"/>
          <p:cNvPicPr>
            <a:picLocks noGrp="1" noChangeAspect="1"/>
          </p:cNvPicPr>
          <p:nvPr>
            <p:ph type="pic" idx="1"/>
          </p:nvPr>
        </p:nvPicPr>
        <p:blipFill>
          <a:blip r:embed="rId2" cstate="email">
            <a:extLst>
              <a:ext uri="{28A0092B-C50C-407E-A947-70E740481C1C}">
                <a14:useLocalDpi xmlns:a14="http://schemas.microsoft.com/office/drawing/2010/main" val="0"/>
              </a:ext>
            </a:extLst>
          </a:blip>
          <a:srcRect l="-34908" r="-34908"/>
          <a:stretch>
            <a:fillRect/>
          </a:stretch>
        </p:blipFill>
        <p:spPr>
          <a:xfrm>
            <a:off x="-457200" y="612774"/>
            <a:ext cx="10668000" cy="5635625"/>
          </a:xfrm>
        </p:spPr>
      </p:pic>
    </p:spTree>
    <p:extLst>
      <p:ext uri="{BB962C8B-B14F-4D97-AF65-F5344CB8AC3E}">
        <p14:creationId xmlns:p14="http://schemas.microsoft.com/office/powerpoint/2010/main" val="2880117002"/>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tfile.jpg"/>
          <p:cNvPicPr>
            <a:picLocks noGrp="1" noChangeAspect="1"/>
          </p:cNvPicPr>
          <p:nvPr>
            <p:ph idx="1"/>
          </p:nvPr>
        </p:nvPicPr>
        <p:blipFill>
          <a:blip r:embed="rId2" cstate="email">
            <a:extLst>
              <a:ext uri="{28A0092B-C50C-407E-A947-70E740481C1C}">
                <a14:useLocalDpi xmlns:a14="http://schemas.microsoft.com/office/drawing/2010/main" val="0"/>
              </a:ext>
            </a:extLst>
          </a:blip>
          <a:srcRect t="-13444" b="-13444"/>
          <a:stretch>
            <a:fillRect/>
          </a:stretch>
        </p:blipFill>
        <p:spPr>
          <a:xfrm>
            <a:off x="762000" y="533400"/>
            <a:ext cx="8077200" cy="5360988"/>
          </a:xfrm>
        </p:spPr>
      </p:pic>
    </p:spTree>
    <p:extLst>
      <p:ext uri="{BB962C8B-B14F-4D97-AF65-F5344CB8AC3E}">
        <p14:creationId xmlns:p14="http://schemas.microsoft.com/office/powerpoint/2010/main" val="1847870068"/>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1"/>
            <a:ext cx="8077200" cy="5436576"/>
          </a:xfrm>
        </p:spPr>
        <p:txBody>
          <a:bodyPr>
            <a:normAutofit/>
          </a:bodyPr>
          <a:lstStyle/>
          <a:p>
            <a:r>
              <a:rPr lang="en-US" sz="1600" dirty="0" err="1"/>
              <a:t>AngularJS</a:t>
            </a:r>
            <a:r>
              <a:rPr lang="en-US" sz="1600" dirty="0"/>
              <a:t> excels in single-page applications </a:t>
            </a:r>
          </a:p>
          <a:p>
            <a:r>
              <a:rPr lang="en-US" sz="1600" dirty="0" err="1" smtClean="0"/>
              <a:t>AngularJS</a:t>
            </a:r>
            <a:r>
              <a:rPr lang="en-US" sz="1600" dirty="0" smtClean="0"/>
              <a:t> </a:t>
            </a:r>
            <a:r>
              <a:rPr lang="en-US" sz="1600" dirty="0"/>
              <a:t>and </a:t>
            </a:r>
            <a:r>
              <a:rPr lang="en-US" sz="1600" dirty="0" err="1"/>
              <a:t>jQuery</a:t>
            </a:r>
            <a:r>
              <a:rPr lang="en-US" sz="1600" dirty="0"/>
              <a:t> take different approaches to web app development. </a:t>
            </a:r>
          </a:p>
          <a:p>
            <a:r>
              <a:rPr lang="en-US" sz="1600" dirty="0" err="1" smtClean="0"/>
              <a:t>jQuery</a:t>
            </a:r>
            <a:r>
              <a:rPr lang="en-US" sz="1600" dirty="0" smtClean="0"/>
              <a:t> is robust and reliable, and you can get results pretty much immediately. I especially like the fluid API and the ease with which you can extend the core </a:t>
            </a:r>
            <a:r>
              <a:rPr lang="en-US" sz="1600" dirty="0" err="1" smtClean="0"/>
              <a:t>jQuery</a:t>
            </a:r>
            <a:r>
              <a:rPr lang="en-US" sz="1600" dirty="0" smtClean="0"/>
              <a:t> library.</a:t>
            </a:r>
          </a:p>
          <a:p>
            <a:pPr lvl="1"/>
            <a:r>
              <a:rPr lang="en-US" sz="1600" i="1" dirty="0" err="1" smtClean="0">
                <a:solidFill>
                  <a:srgbClr val="0000FF"/>
                </a:solidFill>
              </a:rPr>
              <a:t>AngularJS</a:t>
            </a:r>
            <a:r>
              <a:rPr lang="en-US" sz="1600" i="1" dirty="0">
                <a:solidFill>
                  <a:srgbClr val="0000FF"/>
                </a:solidFill>
              </a:rPr>
              <a:t>/</a:t>
            </a:r>
            <a:r>
              <a:rPr lang="en-US" sz="1600" i="1" dirty="0" err="1">
                <a:solidFill>
                  <a:srgbClr val="0000FF"/>
                </a:solidFill>
              </a:rPr>
              <a:t>JqueryComparison</a:t>
            </a:r>
            <a:r>
              <a:rPr lang="en-US" sz="1600" i="1" dirty="0">
                <a:solidFill>
                  <a:srgbClr val="0000FF"/>
                </a:solidFill>
              </a:rPr>
              <a:t>/</a:t>
            </a:r>
            <a:r>
              <a:rPr lang="en-US" sz="1600" i="1" dirty="0" err="1">
                <a:solidFill>
                  <a:srgbClr val="0000FF"/>
                </a:solidFill>
              </a:rPr>
              <a:t>AngularBinding.html</a:t>
            </a:r>
            <a:endParaRPr lang="en-US" sz="1600" i="1" dirty="0">
              <a:solidFill>
                <a:srgbClr val="0000FF"/>
              </a:solidFill>
            </a:endParaRPr>
          </a:p>
          <a:p>
            <a:pPr lvl="1"/>
            <a:r>
              <a:rPr lang="en-US" sz="1600" i="1" dirty="0" err="1">
                <a:solidFill>
                  <a:srgbClr val="0000FF"/>
                </a:solidFill>
              </a:rPr>
              <a:t>AngularJS</a:t>
            </a:r>
            <a:r>
              <a:rPr lang="en-US" sz="1600" i="1" dirty="0">
                <a:solidFill>
                  <a:srgbClr val="0000FF"/>
                </a:solidFill>
              </a:rPr>
              <a:t>/</a:t>
            </a:r>
            <a:r>
              <a:rPr lang="en-US" sz="1600" i="1" dirty="0" err="1">
                <a:solidFill>
                  <a:srgbClr val="0000FF"/>
                </a:solidFill>
              </a:rPr>
              <a:t>JqueryComparison</a:t>
            </a:r>
            <a:r>
              <a:rPr lang="en-US" sz="1600" i="1" dirty="0">
                <a:solidFill>
                  <a:srgbClr val="0000FF"/>
                </a:solidFill>
              </a:rPr>
              <a:t>/</a:t>
            </a:r>
            <a:r>
              <a:rPr lang="en-US" sz="1600" i="1" dirty="0" err="1" smtClean="0">
                <a:solidFill>
                  <a:srgbClr val="0000FF"/>
                </a:solidFill>
              </a:rPr>
              <a:t>JQueryManipulation.html</a:t>
            </a:r>
            <a:endParaRPr lang="en-US" sz="1600" i="1" dirty="0" smtClean="0">
              <a:solidFill>
                <a:srgbClr val="0000FF"/>
              </a:solidFill>
            </a:endParaRPr>
          </a:p>
          <a:p>
            <a:r>
              <a:rPr lang="en-US" sz="1600" dirty="0" smtClean="0"/>
              <a:t>Angular JS builds </a:t>
            </a:r>
            <a:r>
              <a:rPr lang="en-US" sz="1600" dirty="0"/>
              <a:t>on the core functionality of </a:t>
            </a:r>
            <a:r>
              <a:rPr lang="en-US" sz="1600" dirty="0" err="1"/>
              <a:t>jQuery</a:t>
            </a:r>
            <a:r>
              <a:rPr lang="en-US" sz="1600" dirty="0"/>
              <a:t>. </a:t>
            </a:r>
          </a:p>
        </p:txBody>
      </p:sp>
    </p:spTree>
    <p:extLst>
      <p:ext uri="{BB962C8B-B14F-4D97-AF65-F5344CB8AC3E}">
        <p14:creationId xmlns:p14="http://schemas.microsoft.com/office/powerpoint/2010/main" val="4047968319"/>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normAutofit/>
          </a:bodyPr>
          <a:lstStyle/>
          <a:p>
            <a:r>
              <a:rPr lang="en-US" sz="1600" dirty="0"/>
              <a:t>The main drawback of </a:t>
            </a:r>
            <a:r>
              <a:rPr lang="en-US" sz="1600" dirty="0" err="1"/>
              <a:t>AngularJS</a:t>
            </a:r>
            <a:r>
              <a:rPr lang="en-US" sz="1600" dirty="0"/>
              <a:t> is that there is an up-front investment in development time before you start to see results—something that is common in any MVC-based development. This initial investment is worthwhile, however, for complex apps or those that are likely to require significant revision and maintenance.</a:t>
            </a:r>
          </a:p>
          <a:p>
            <a:r>
              <a:rPr lang="en-US" sz="1600" dirty="0"/>
              <a:t>So, in short, use </a:t>
            </a:r>
            <a:r>
              <a:rPr lang="en-US" sz="1600" dirty="0" err="1"/>
              <a:t>jQuery</a:t>
            </a:r>
            <a:r>
              <a:rPr lang="en-US" sz="1600" dirty="0"/>
              <a:t> for low-complexity web apps where unit testing isn’t critical and you require immediate results. </a:t>
            </a:r>
            <a:r>
              <a:rPr lang="en-US" sz="1600" dirty="0" err="1"/>
              <a:t>jQuery</a:t>
            </a:r>
            <a:r>
              <a:rPr lang="en-US" sz="1600" dirty="0"/>
              <a:t> is also ideal for enhancing the HTML that is generated by round-trip web apps (where user interactions cause a new HTML document to be loaded) because you can easily apply </a:t>
            </a:r>
            <a:r>
              <a:rPr lang="en-US" sz="1600" dirty="0" err="1"/>
              <a:t>jQuery</a:t>
            </a:r>
            <a:r>
              <a:rPr lang="en-US" sz="1600" dirty="0"/>
              <a:t> without needing to modify the HTML content generated by the server. Use </a:t>
            </a:r>
            <a:r>
              <a:rPr lang="en-US" sz="1600" dirty="0" err="1"/>
              <a:t>AngularJS</a:t>
            </a:r>
            <a:r>
              <a:rPr lang="en-US" sz="1600" dirty="0"/>
              <a:t> for more complex single-page web apps, when you have time for careful design and planning and when you can easily control the HTML generated by the server.</a:t>
            </a:r>
          </a:p>
        </p:txBody>
      </p:sp>
    </p:spTree>
    <p:extLst>
      <p:ext uri="{BB962C8B-B14F-4D97-AF65-F5344CB8AC3E}">
        <p14:creationId xmlns:p14="http://schemas.microsoft.com/office/powerpoint/2010/main" val="3236799100"/>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568568"/>
          </a:xfrm>
        </p:spPr>
        <p:txBody>
          <a:bodyPr>
            <a:normAutofit fontScale="90000"/>
          </a:bodyPr>
          <a:lstStyle/>
          <a:p>
            <a:r>
              <a:rPr lang="en-US" dirty="0" smtClean="0"/>
              <a:t>Downloading Angular:</a:t>
            </a:r>
            <a:endParaRPr lang="en-US" dirty="0"/>
          </a:p>
        </p:txBody>
      </p:sp>
      <p:sp>
        <p:nvSpPr>
          <p:cNvPr id="3" name="Content Placeholder 2"/>
          <p:cNvSpPr>
            <a:spLocks noGrp="1"/>
          </p:cNvSpPr>
          <p:nvPr>
            <p:ph idx="1"/>
          </p:nvPr>
        </p:nvSpPr>
        <p:spPr>
          <a:xfrm>
            <a:off x="762000" y="990601"/>
            <a:ext cx="8077200" cy="4903176"/>
          </a:xfrm>
        </p:spPr>
        <p:txBody>
          <a:bodyPr>
            <a:normAutofit fontScale="92500" lnSpcReduction="10000"/>
          </a:bodyPr>
          <a:lstStyle/>
          <a:p>
            <a:r>
              <a:rPr lang="en-US" sz="1700" dirty="0"/>
              <a:t>Downloading and installing </a:t>
            </a:r>
            <a:r>
              <a:rPr lang="en-US" sz="1700" dirty="0" err="1"/>
              <a:t>AngularJS</a:t>
            </a:r>
            <a:r>
              <a:rPr lang="en-US" sz="1700" dirty="0"/>
              <a:t> is easy, takes very little time, and doesn’t require your credit card. It is completely free of charge (under the MIT license)</a:t>
            </a:r>
            <a:r>
              <a:rPr lang="en-US" sz="1700" dirty="0" smtClean="0"/>
              <a:t>.</a:t>
            </a:r>
          </a:p>
          <a:p>
            <a:r>
              <a:rPr lang="en-US" sz="1700" dirty="0"/>
              <a:t>You can go into the </a:t>
            </a:r>
            <a:r>
              <a:rPr lang="en-US" sz="1700" dirty="0" err="1"/>
              <a:t>AngularJS.org</a:t>
            </a:r>
            <a:r>
              <a:rPr lang="en-US" sz="1700" dirty="0"/>
              <a:t> website, and you have a couple of options as to where to get the library from. </a:t>
            </a:r>
            <a:endParaRPr lang="en-US" sz="1700" dirty="0" smtClean="0"/>
          </a:p>
          <a:p>
            <a:pPr lvl="1"/>
            <a:r>
              <a:rPr lang="en-US" sz="1300" dirty="0" smtClean="0"/>
              <a:t>The </a:t>
            </a:r>
            <a:r>
              <a:rPr lang="en-US" sz="1300" dirty="0"/>
              <a:t>first one is by going to </a:t>
            </a:r>
            <a:r>
              <a:rPr lang="en-US" sz="1300" dirty="0" err="1"/>
              <a:t>GitHub</a:t>
            </a:r>
            <a:r>
              <a:rPr lang="en-US" sz="1300" dirty="0"/>
              <a:t>. So if you click on this and you're into </a:t>
            </a:r>
            <a:r>
              <a:rPr lang="en-US" sz="1300" dirty="0" err="1"/>
              <a:t>GitHub</a:t>
            </a:r>
            <a:r>
              <a:rPr lang="en-US" sz="1300" dirty="0"/>
              <a:t>, it's going to let you take a look and give you the option to download a more comprehensive version of the library. Unless you really want to look at the gut of </a:t>
            </a:r>
            <a:r>
              <a:rPr lang="en-US" sz="1300" dirty="0" err="1"/>
              <a:t>AngularJS</a:t>
            </a:r>
            <a:r>
              <a:rPr lang="en-US" sz="1300" dirty="0"/>
              <a:t>, you probably want to use the other option. </a:t>
            </a:r>
            <a:endParaRPr lang="en-US" sz="1300" dirty="0" smtClean="0"/>
          </a:p>
          <a:p>
            <a:pPr lvl="1"/>
            <a:r>
              <a:rPr lang="en-US" sz="1300" dirty="0" smtClean="0"/>
              <a:t>Now </a:t>
            </a:r>
            <a:r>
              <a:rPr lang="en-US" sz="1300" dirty="0"/>
              <a:t>if you click on the Download button, you're going to have to make some additional choices</a:t>
            </a:r>
            <a:r>
              <a:rPr lang="en-US" sz="1300" dirty="0" smtClean="0"/>
              <a:t>.</a:t>
            </a:r>
          </a:p>
          <a:p>
            <a:pPr lvl="1"/>
            <a:r>
              <a:rPr lang="en-US" sz="1300" dirty="0"/>
              <a:t>You can ask for a Stable or an Unstable branch. Now, Unstable would be more of a cutting edge development branch. And then you can choose to have either a minified version of the library, a version that has been compressed, and what I mean by compression, I mean the variables are shorter, there's no tabs, there's no comments. Or you can choose to download an uncompressed version. That will allow you to look at the JavaScript that the developers use to develop with. You can also choose to have this entire build be compressed in the zip compression format</a:t>
            </a:r>
            <a:r>
              <a:rPr lang="en-US" sz="1300" dirty="0" smtClean="0"/>
              <a:t>.</a:t>
            </a:r>
            <a:endParaRPr lang="en-US" sz="1300" dirty="0"/>
          </a:p>
          <a:p>
            <a:pPr lvl="1"/>
            <a:r>
              <a:rPr lang="en-US" sz="1300" dirty="0"/>
              <a:t>This is going to download a smaller file. Now you also have a link to this thing called a CDN. A CDN is a content delivery network. And essentially what it does is gives you the advantage that if somebody visits your site and you're using the CDN, and they come from another website, that's also using this special link. They won't have to reload download this framework into their browser, and technically that's a little bit faster. Downloading is going to give you the advantage of letting you work offline and I think that if you're working in development this is going to be better since it won't require you to have access to the internet in order to work</a:t>
            </a:r>
            <a:r>
              <a:rPr lang="en-US" sz="1300" dirty="0" smtClean="0"/>
              <a:t>.</a:t>
            </a:r>
          </a:p>
          <a:p>
            <a:pPr lvl="1"/>
            <a:r>
              <a:rPr lang="en-US" sz="1300" dirty="0" smtClean="0"/>
              <a:t>For now Click </a:t>
            </a:r>
            <a:r>
              <a:rPr lang="en-US" sz="1300" dirty="0"/>
              <a:t>the Download button to start the download process.</a:t>
            </a:r>
          </a:p>
          <a:p>
            <a:pPr lvl="1"/>
            <a:r>
              <a:rPr lang="en-US" sz="1300" dirty="0"/>
              <a:t>Once the download has completed, move the downloaded file, </a:t>
            </a:r>
            <a:r>
              <a:rPr lang="en-US" sz="1300" dirty="0" err="1"/>
              <a:t>angular.min.js</a:t>
            </a:r>
            <a:r>
              <a:rPr lang="en-US" sz="1300" dirty="0"/>
              <a:t>, into the </a:t>
            </a:r>
            <a:r>
              <a:rPr lang="en-US" sz="1300" dirty="0" err="1"/>
              <a:t>js</a:t>
            </a:r>
            <a:r>
              <a:rPr lang="en-US" sz="1300" dirty="0"/>
              <a:t> folder that you created earlier (assuming you did not save it there directly).</a:t>
            </a:r>
          </a:p>
          <a:p>
            <a:pPr lvl="1"/>
            <a:r>
              <a:rPr lang="en-US" sz="1300" dirty="0"/>
              <a:t>That’s it! You just downloaded and installed </a:t>
            </a:r>
            <a:r>
              <a:rPr lang="en-US" sz="1300" dirty="0" err="1"/>
              <a:t>AngularJS</a:t>
            </a:r>
            <a:r>
              <a:rPr lang="en-US" sz="1300" dirty="0"/>
              <a:t>.  [</a:t>
            </a:r>
            <a:r>
              <a:rPr lang="en-US" sz="1300" dirty="0" err="1">
                <a:solidFill>
                  <a:srgbClr val="0000FF"/>
                </a:solidFill>
              </a:rPr>
              <a:t>AngularJS</a:t>
            </a:r>
            <a:r>
              <a:rPr lang="en-US" sz="1300" dirty="0">
                <a:solidFill>
                  <a:srgbClr val="0000FF"/>
                </a:solidFill>
              </a:rPr>
              <a:t>/</a:t>
            </a:r>
            <a:r>
              <a:rPr lang="en-US" sz="1300" dirty="0" err="1">
                <a:solidFill>
                  <a:srgbClr val="0000FF"/>
                </a:solidFill>
              </a:rPr>
              <a:t>Basics_AddingAngularToThePage</a:t>
            </a:r>
            <a:r>
              <a:rPr lang="en-US" sz="1300" dirty="0">
                <a:solidFill>
                  <a:srgbClr val="0000FF"/>
                </a:solidFill>
              </a:rPr>
              <a:t>/</a:t>
            </a:r>
            <a:r>
              <a:rPr lang="en-US" sz="1300" dirty="0" err="1">
                <a:solidFill>
                  <a:srgbClr val="0000FF"/>
                </a:solidFill>
              </a:rPr>
              <a:t>index.html</a:t>
            </a:r>
            <a:r>
              <a:rPr lang="en-US" sz="1300" dirty="0"/>
              <a:t>]</a:t>
            </a:r>
          </a:p>
        </p:txBody>
      </p:sp>
    </p:spTree>
    <p:extLst>
      <p:ext uri="{BB962C8B-B14F-4D97-AF65-F5344CB8AC3E}">
        <p14:creationId xmlns:p14="http://schemas.microsoft.com/office/powerpoint/2010/main" val="3995060708"/>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Support</a:t>
            </a:r>
          </a:p>
        </p:txBody>
      </p:sp>
      <p:sp>
        <p:nvSpPr>
          <p:cNvPr id="3" name="Content Placeholder 2"/>
          <p:cNvSpPr>
            <a:spLocks noGrp="1"/>
          </p:cNvSpPr>
          <p:nvPr>
            <p:ph idx="1"/>
          </p:nvPr>
        </p:nvSpPr>
        <p:spPr/>
        <p:txBody>
          <a:bodyPr>
            <a:normAutofit/>
          </a:bodyPr>
          <a:lstStyle/>
          <a:p>
            <a:r>
              <a:rPr lang="en-US" sz="1600" dirty="0"/>
              <a:t>All modern web browsers support </a:t>
            </a:r>
            <a:r>
              <a:rPr lang="en-US" sz="1600" dirty="0" err="1"/>
              <a:t>AngularJS</a:t>
            </a:r>
            <a:r>
              <a:rPr lang="en-US" sz="1600" dirty="0"/>
              <a:t>. This list includes Safari, Chrome, Firefox, Opera, IE9 and later versions, and mobile browsers, including Android, Chrome Mobile, and </a:t>
            </a:r>
            <a:r>
              <a:rPr lang="en-US" sz="1600" dirty="0" err="1"/>
              <a:t>iOS</a:t>
            </a:r>
            <a:r>
              <a:rPr lang="en-US" sz="1600" dirty="0"/>
              <a:t> Safari. Generally speaking, browser support is not an issue; </a:t>
            </a:r>
            <a:r>
              <a:rPr lang="en-US" sz="1600" dirty="0" err="1"/>
              <a:t>AngularJS</a:t>
            </a:r>
            <a:r>
              <a:rPr lang="en-US" sz="1600" dirty="0"/>
              <a:t> is very much here and now.</a:t>
            </a:r>
          </a:p>
          <a:p>
            <a:r>
              <a:rPr lang="en-US" sz="1600" dirty="0" smtClean="0"/>
              <a:t>Of </a:t>
            </a:r>
            <a:r>
              <a:rPr lang="en-US" sz="1600" dirty="0"/>
              <a:t>course, you should always know your target audience and test your applications across as broad a range of devices and platforms as possible. Fortunately, the </a:t>
            </a:r>
            <a:r>
              <a:rPr lang="en-US" sz="1600" dirty="0" err="1"/>
              <a:t>AngularJS</a:t>
            </a:r>
            <a:r>
              <a:rPr lang="en-US" sz="1600" dirty="0"/>
              <a:t> community is large (and growing fast), so it’s definitely worth heading in that direction if you have questions. Of particular interest are the case studies that you can use to get a sense of </a:t>
            </a:r>
            <a:r>
              <a:rPr lang="en-US" sz="1600" dirty="0" err="1"/>
              <a:t>AngularJS</a:t>
            </a:r>
            <a:r>
              <a:rPr lang="en-US" sz="1600" dirty="0"/>
              <a:t> in action (see http://</a:t>
            </a:r>
            <a:r>
              <a:rPr lang="en-US" sz="1600" dirty="0" err="1"/>
              <a:t>builtwith.angularjs.org</a:t>
            </a:r>
            <a:r>
              <a:rPr lang="en-US" sz="1600" dirty="0"/>
              <a:t>).</a:t>
            </a:r>
          </a:p>
        </p:txBody>
      </p:sp>
    </p:spTree>
    <p:extLst>
      <p:ext uri="{BB962C8B-B14F-4D97-AF65-F5344CB8AC3E}">
        <p14:creationId xmlns:p14="http://schemas.microsoft.com/office/powerpoint/2010/main" val="2324503199"/>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077200" cy="6019799"/>
          </a:xfrm>
        </p:spPr>
        <p:txBody>
          <a:bodyPr>
            <a:normAutofit fontScale="55000" lnSpcReduction="20000"/>
          </a:bodyPr>
          <a:lstStyle/>
          <a:p>
            <a:r>
              <a:rPr lang="en-US" dirty="0" smtClean="0"/>
              <a:t>Hello World:</a:t>
            </a:r>
          </a:p>
          <a:p>
            <a:pPr lvl="1"/>
            <a:r>
              <a:rPr lang="en-US" sz="1600" dirty="0" err="1">
                <a:solidFill>
                  <a:srgbClr val="0000FF"/>
                </a:solidFill>
              </a:rPr>
              <a:t>AngularJS</a:t>
            </a:r>
            <a:r>
              <a:rPr lang="en-US" sz="1600" dirty="0">
                <a:solidFill>
                  <a:srgbClr val="0000FF"/>
                </a:solidFill>
              </a:rPr>
              <a:t>/</a:t>
            </a:r>
            <a:r>
              <a:rPr lang="en-US" sz="1600" dirty="0" err="1" smtClean="0">
                <a:solidFill>
                  <a:srgbClr val="0000FF"/>
                </a:solidFill>
              </a:rPr>
              <a:t>HelloWorldAngular.html</a:t>
            </a:r>
            <a:r>
              <a:rPr lang="en-US" sz="1600" dirty="0" smtClean="0">
                <a:solidFill>
                  <a:srgbClr val="0000FF"/>
                </a:solidFill>
              </a:rPr>
              <a:t>.</a:t>
            </a:r>
          </a:p>
          <a:p>
            <a:pPr lvl="1"/>
            <a:r>
              <a:rPr lang="en-US" sz="1600" dirty="0" err="1">
                <a:solidFill>
                  <a:srgbClr val="0000FF"/>
                </a:solidFill>
              </a:rPr>
              <a:t>AngularJS</a:t>
            </a:r>
            <a:r>
              <a:rPr lang="en-US" sz="1600" dirty="0">
                <a:solidFill>
                  <a:srgbClr val="0000FF"/>
                </a:solidFill>
              </a:rPr>
              <a:t>/HelloWorldAngular_1.html</a:t>
            </a:r>
          </a:p>
          <a:p>
            <a:pPr lvl="1"/>
            <a:r>
              <a:rPr lang="en-US" sz="1600" dirty="0" err="1">
                <a:solidFill>
                  <a:srgbClr val="0000FF"/>
                </a:solidFill>
              </a:rPr>
              <a:t>AngularJS</a:t>
            </a:r>
            <a:r>
              <a:rPr lang="en-US" sz="1600" dirty="0">
                <a:solidFill>
                  <a:srgbClr val="0000FF"/>
                </a:solidFill>
              </a:rPr>
              <a:t>/</a:t>
            </a:r>
            <a:r>
              <a:rPr lang="en-US" sz="1600" dirty="0" err="1" smtClean="0">
                <a:solidFill>
                  <a:srgbClr val="0000FF"/>
                </a:solidFill>
              </a:rPr>
              <a:t>HelloWorldAngular_Binding.html</a:t>
            </a:r>
            <a:endParaRPr lang="en-US" sz="1600" dirty="0" smtClean="0">
              <a:solidFill>
                <a:srgbClr val="0000FF"/>
              </a:solidFill>
            </a:endParaRPr>
          </a:p>
          <a:p>
            <a:pPr lvl="1"/>
            <a:endParaRPr lang="en-US" sz="1600" dirty="0">
              <a:solidFill>
                <a:srgbClr val="0000FF"/>
              </a:solidFill>
            </a:endParaRPr>
          </a:p>
          <a:p>
            <a:r>
              <a:rPr lang="en-US" b="1" dirty="0" smtClean="0"/>
              <a:t>Declarative </a:t>
            </a:r>
            <a:r>
              <a:rPr lang="en-US" b="1" dirty="0" err="1" smtClean="0"/>
              <a:t>Vs</a:t>
            </a:r>
            <a:r>
              <a:rPr lang="en-US" b="1" dirty="0" smtClean="0"/>
              <a:t> Procedural:</a:t>
            </a:r>
          </a:p>
          <a:p>
            <a:pPr lvl="1"/>
            <a:r>
              <a:rPr lang="en-US" sz="2900" dirty="0"/>
              <a:t>A classic example of a declarative programming language to which many developers can easily relate is SQL. When you write an SQL query against a database such as MySQL, you don’t really do the heavy lifting yourself. Instead, you give rather high-level instructions to the database engine via a relatively simple select statement. You don’t worry about how the database engine should pull the data together in the most efficient way, and you don’t worry about things such as control flow and looping constructs—you just issue a select statement and expect the database to give you back the data that you want. In a sense, you declare what you want, and it does the work for you.</a:t>
            </a:r>
          </a:p>
          <a:p>
            <a:pPr lvl="1"/>
            <a:r>
              <a:rPr lang="en-US" sz="2900" dirty="0"/>
              <a:t>Procedural programming, on the other hand, requires a more detailed and lower-level set of instructions. In the extremely procedural C language, for example, you must take great care to reserve memory, detail the specific instructions you want to be executed, and then worry about freeing up memory, making sure your algorithms perform well and are thoroughly tested, and all sorts of other things.</a:t>
            </a:r>
          </a:p>
          <a:p>
            <a:pPr lvl="1"/>
            <a:r>
              <a:rPr lang="en-US" sz="2900" dirty="0"/>
              <a:t>Declarative programming is much more convenient than procedural programming, because it is often faster and easier. You generally don’t have the same kind of granular control that you do with procedural programming, but you often don’t need it. In fact, as you will see, </a:t>
            </a:r>
            <a:r>
              <a:rPr lang="en-US" sz="2900" dirty="0" err="1"/>
              <a:t>AngularJS</a:t>
            </a:r>
            <a:r>
              <a:rPr lang="en-US" sz="2900" dirty="0"/>
              <a:t> won’t mind at all if you want to adopt a procedural approach when it suits you.</a:t>
            </a:r>
          </a:p>
          <a:p>
            <a:pPr lvl="1"/>
            <a:endParaRPr lang="en-US" dirty="0" smtClean="0"/>
          </a:p>
          <a:p>
            <a:pPr lvl="1"/>
            <a:endParaRPr lang="en-US" dirty="0"/>
          </a:p>
        </p:txBody>
      </p:sp>
    </p:spTree>
    <p:extLst>
      <p:ext uri="{BB962C8B-B14F-4D97-AF65-F5344CB8AC3E}">
        <p14:creationId xmlns:p14="http://schemas.microsoft.com/office/powerpoint/2010/main" val="1510619970"/>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24600" y="2971800"/>
            <a:ext cx="2667000" cy="895221"/>
          </a:xfrm>
          <a:prstGeom prst="rect">
            <a:avLst/>
          </a:prstGeom>
          <a:noFill/>
        </p:spPr>
        <p:txBody>
          <a:bodyPr wrap="square" rtlCol="0">
            <a:normAutofit/>
          </a:bodyPr>
          <a:lstStyle/>
          <a:p>
            <a:pPr algn="ct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Welcome</a:t>
            </a:r>
            <a:endParaRPr lang="en-US" sz="3600" dirty="0"/>
          </a:p>
        </p:txBody>
      </p:sp>
      <p:pic>
        <p:nvPicPr>
          <p:cNvPr id="2" name="Picture 1" descr="MeanImag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50422"/>
            <a:ext cx="5181600" cy="458837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t>10000 </a:t>
            </a:r>
            <a:r>
              <a:rPr lang="en-US" dirty="0" err="1" smtClean="0"/>
              <a:t>ft</a:t>
            </a:r>
            <a:r>
              <a:rPr lang="en-US" dirty="0" smtClean="0"/>
              <a:t> overview:</a:t>
            </a:r>
            <a:endParaRPr lang="en-US" dirty="0"/>
          </a:p>
        </p:txBody>
      </p:sp>
      <p:pic>
        <p:nvPicPr>
          <p:cNvPr id="4" name="Content Placeholder 3" descr="CroppedImage860500-Skydive-Cairns.jpg"/>
          <p:cNvPicPr>
            <a:picLocks noGrp="1" noChangeAspect="1"/>
          </p:cNvPicPr>
          <p:nvPr>
            <p:ph idx="1"/>
          </p:nvPr>
        </p:nvPicPr>
        <p:blipFill>
          <a:blip r:embed="rId2" cstate="email">
            <a:extLst>
              <a:ext uri="{28A0092B-C50C-407E-A947-70E740481C1C}">
                <a14:useLocalDpi xmlns:a14="http://schemas.microsoft.com/office/drawing/2010/main" val="0"/>
              </a:ext>
            </a:extLst>
          </a:blip>
          <a:srcRect t="-3547" b="-3547"/>
          <a:stretch>
            <a:fillRect/>
          </a:stretch>
        </p:blipFill>
        <p:spPr>
          <a:xfrm>
            <a:off x="762000" y="990600"/>
            <a:ext cx="8077200" cy="5029200"/>
          </a:xfrm>
        </p:spPr>
      </p:pic>
    </p:spTree>
    <p:extLst>
      <p:ext uri="{BB962C8B-B14F-4D97-AF65-F5344CB8AC3E}">
        <p14:creationId xmlns:p14="http://schemas.microsoft.com/office/powerpoint/2010/main" val="1672670147"/>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pattern:</a:t>
            </a:r>
            <a:endParaRPr lang="en-US" dirty="0"/>
          </a:p>
        </p:txBody>
      </p:sp>
      <p:pic>
        <p:nvPicPr>
          <p:cNvPr id="4" name="Content Placeholder 3" descr="getfile.jpg"/>
          <p:cNvPicPr>
            <a:picLocks noGrp="1" noChangeAspect="1"/>
          </p:cNvPicPr>
          <p:nvPr>
            <p:ph idx="1"/>
          </p:nvPr>
        </p:nvPicPr>
        <p:blipFill>
          <a:blip r:embed="rId2" cstate="email">
            <a:extLst>
              <a:ext uri="{28A0092B-C50C-407E-A947-70E740481C1C}">
                <a14:useLocalDpi xmlns:a14="http://schemas.microsoft.com/office/drawing/2010/main" val="0"/>
              </a:ext>
            </a:extLst>
          </a:blip>
          <a:srcRect t="-2254" b="-2254"/>
          <a:stretch>
            <a:fillRect/>
          </a:stretch>
        </p:blipFill>
        <p:spPr>
          <a:xfrm>
            <a:off x="762000" y="1597025"/>
            <a:ext cx="8077200" cy="4297363"/>
          </a:xfrm>
        </p:spPr>
      </p:pic>
    </p:spTree>
    <p:extLst>
      <p:ext uri="{BB962C8B-B14F-4D97-AF65-F5344CB8AC3E}">
        <p14:creationId xmlns:p14="http://schemas.microsoft.com/office/powerpoint/2010/main" val="435606230"/>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124" y="156279"/>
            <a:ext cx="8001000" cy="1066800"/>
          </a:xfrm>
        </p:spPr>
        <p:txBody>
          <a:bodyPr>
            <a:normAutofit/>
          </a:bodyPr>
          <a:lstStyle/>
          <a:p>
            <a:r>
              <a:rPr lang="en-US" dirty="0" smtClean="0"/>
              <a:t>What is an MVC?</a:t>
            </a:r>
            <a:endParaRPr lang="en-US" sz="2200" dirty="0"/>
          </a:p>
        </p:txBody>
      </p:sp>
      <p:sp>
        <p:nvSpPr>
          <p:cNvPr id="12" name="TextBox 11"/>
          <p:cNvSpPr txBox="1"/>
          <p:nvPr/>
        </p:nvSpPr>
        <p:spPr>
          <a:xfrm>
            <a:off x="582599" y="1219200"/>
            <a:ext cx="7866076" cy="1200329"/>
          </a:xfrm>
          <a:prstGeom prst="rect">
            <a:avLst/>
          </a:prstGeom>
          <a:noFill/>
        </p:spPr>
        <p:txBody>
          <a:bodyPr wrap="square" rtlCol="0">
            <a:spAutoFit/>
          </a:bodyPr>
          <a:lstStyle/>
          <a:p>
            <a:pPr marL="342900" indent="-342900">
              <a:buFont typeface="Arial" pitchFamily="34" charset="0"/>
              <a:buChar char="•"/>
            </a:pPr>
            <a:r>
              <a:rPr lang="en-US" sz="2400" b="1" dirty="0" smtClean="0">
                <a:solidFill>
                  <a:srgbClr val="FF0000"/>
                </a:solidFill>
              </a:rPr>
              <a:t>Model</a:t>
            </a:r>
            <a:r>
              <a:rPr lang="en-US" sz="2400" dirty="0" smtClean="0"/>
              <a:t> – Data</a:t>
            </a:r>
          </a:p>
          <a:p>
            <a:pPr marL="342900" indent="-342900">
              <a:buFont typeface="Arial" pitchFamily="34" charset="0"/>
              <a:buChar char="•"/>
            </a:pPr>
            <a:r>
              <a:rPr lang="en-US" sz="2400" b="1" dirty="0" smtClean="0">
                <a:solidFill>
                  <a:srgbClr val="FF0000"/>
                </a:solidFill>
              </a:rPr>
              <a:t>View</a:t>
            </a:r>
            <a:r>
              <a:rPr lang="en-US" sz="2400" dirty="0" smtClean="0"/>
              <a:t> - &lt;html&gt;</a:t>
            </a:r>
          </a:p>
          <a:p>
            <a:pPr marL="342900" indent="-342900">
              <a:buFont typeface="Arial" pitchFamily="34" charset="0"/>
              <a:buChar char="•"/>
            </a:pPr>
            <a:r>
              <a:rPr lang="en-US" sz="2400" b="1" dirty="0" smtClean="0">
                <a:solidFill>
                  <a:srgbClr val="FF0000"/>
                </a:solidFill>
              </a:rPr>
              <a:t>Controller</a:t>
            </a:r>
            <a:r>
              <a:rPr lang="en-US" sz="2400" dirty="0" smtClean="0"/>
              <a:t> – Help exchange </a:t>
            </a:r>
            <a:r>
              <a:rPr lang="en-US" sz="2400" b="1" dirty="0" smtClean="0">
                <a:solidFill>
                  <a:srgbClr val="FF0000"/>
                </a:solidFill>
              </a:rPr>
              <a:t>Model</a:t>
            </a:r>
            <a:r>
              <a:rPr lang="en-US" sz="2400" dirty="0" smtClean="0"/>
              <a:t> data with </a:t>
            </a:r>
            <a:r>
              <a:rPr lang="en-US" sz="2400" b="1" dirty="0" smtClean="0">
                <a:solidFill>
                  <a:srgbClr val="FF0000"/>
                </a:solidFill>
              </a:rPr>
              <a:t>View</a:t>
            </a:r>
            <a:endParaRPr lang="en-US" sz="2400" b="1" dirty="0">
              <a:solidFill>
                <a:srgbClr val="FF0000"/>
              </a:solidFill>
            </a:endParaRPr>
          </a:p>
        </p:txBody>
      </p:sp>
      <p:pic>
        <p:nvPicPr>
          <p:cNvPr id="16" name="Picture 1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09061" y="146754"/>
            <a:ext cx="1553008" cy="1553008"/>
          </a:xfrm>
          <a:prstGeom prst="rect">
            <a:avLst/>
          </a:prstGeom>
        </p:spPr>
      </p:pic>
      <p:sp>
        <p:nvSpPr>
          <p:cNvPr id="3" name="Rounded Rectangle 2"/>
          <p:cNvSpPr/>
          <p:nvPr/>
        </p:nvSpPr>
        <p:spPr>
          <a:xfrm>
            <a:off x="533400" y="3439505"/>
            <a:ext cx="2437538" cy="27175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64162" y="3010254"/>
            <a:ext cx="1902622" cy="369332"/>
          </a:xfrm>
          <a:prstGeom prst="rect">
            <a:avLst/>
          </a:prstGeom>
          <a:noFill/>
        </p:spPr>
        <p:txBody>
          <a:bodyPr wrap="square" rtlCol="0">
            <a:spAutoFit/>
          </a:bodyPr>
          <a:lstStyle/>
          <a:p>
            <a:pPr algn="ctr"/>
            <a:r>
              <a:rPr lang="en-US" b="1" dirty="0" smtClean="0">
                <a:solidFill>
                  <a:srgbClr val="FF0000"/>
                </a:solidFill>
              </a:rPr>
              <a:t>Shell Page</a:t>
            </a:r>
            <a:endParaRPr lang="en-US" b="1" dirty="0">
              <a:solidFill>
                <a:srgbClr val="FF0000"/>
              </a:solidFill>
            </a:endParaRPr>
          </a:p>
        </p:txBody>
      </p:sp>
      <p:sp>
        <p:nvSpPr>
          <p:cNvPr id="6" name="Rounded Rectangle 5"/>
          <p:cNvSpPr/>
          <p:nvPr/>
        </p:nvSpPr>
        <p:spPr>
          <a:xfrm>
            <a:off x="5829190" y="3573956"/>
            <a:ext cx="1541476" cy="870856"/>
          </a:xfrm>
          <a:prstGeom prst="round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94526" y="3809490"/>
            <a:ext cx="847540" cy="369332"/>
          </a:xfrm>
          <a:prstGeom prst="rect">
            <a:avLst/>
          </a:prstGeom>
          <a:noFill/>
        </p:spPr>
        <p:txBody>
          <a:bodyPr wrap="square" rtlCol="0">
            <a:spAutoFit/>
          </a:bodyPr>
          <a:lstStyle/>
          <a:p>
            <a:r>
              <a:rPr lang="en-US" b="1" dirty="0" smtClean="0">
                <a:solidFill>
                  <a:srgbClr val="FF0000"/>
                </a:solidFill>
              </a:rPr>
              <a:t>View 2</a:t>
            </a:r>
            <a:endParaRPr lang="en-US" b="1" dirty="0">
              <a:solidFill>
                <a:srgbClr val="FF0000"/>
              </a:solidFill>
            </a:endParaRPr>
          </a:p>
        </p:txBody>
      </p:sp>
      <p:sp>
        <p:nvSpPr>
          <p:cNvPr id="11" name="TextBox 10"/>
          <p:cNvSpPr txBox="1"/>
          <p:nvPr/>
        </p:nvSpPr>
        <p:spPr>
          <a:xfrm>
            <a:off x="7979042" y="3805049"/>
            <a:ext cx="609464" cy="646331"/>
          </a:xfrm>
          <a:prstGeom prst="rect">
            <a:avLst/>
          </a:prstGeom>
          <a:noFill/>
        </p:spPr>
        <p:txBody>
          <a:bodyPr wrap="square" rtlCol="0">
            <a:spAutoFit/>
          </a:bodyPr>
          <a:lstStyle/>
          <a:p>
            <a:r>
              <a:rPr lang="en-US" b="1" dirty="0" smtClean="0"/>
              <a:t>View</a:t>
            </a:r>
            <a:endParaRPr lang="en-US" b="1" dirty="0"/>
          </a:p>
        </p:txBody>
      </p:sp>
      <p:sp>
        <p:nvSpPr>
          <p:cNvPr id="13" name="Rounded Rectangle 12"/>
          <p:cNvSpPr/>
          <p:nvPr/>
        </p:nvSpPr>
        <p:spPr>
          <a:xfrm>
            <a:off x="7502451" y="3569515"/>
            <a:ext cx="1541476" cy="870856"/>
          </a:xfrm>
          <a:prstGeom prst="round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73310" y="3847116"/>
            <a:ext cx="1541476" cy="870856"/>
          </a:xfrm>
          <a:prstGeom prst="round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73766" y="4097878"/>
            <a:ext cx="1021246" cy="369332"/>
          </a:xfrm>
          <a:prstGeom prst="rect">
            <a:avLst/>
          </a:prstGeom>
          <a:noFill/>
        </p:spPr>
        <p:txBody>
          <a:bodyPr wrap="square" rtlCol="0">
            <a:spAutoFit/>
          </a:bodyPr>
          <a:lstStyle/>
          <a:p>
            <a:r>
              <a:rPr lang="en-US" b="1" dirty="0" smtClean="0">
                <a:solidFill>
                  <a:srgbClr val="FF0000"/>
                </a:solidFill>
              </a:rPr>
              <a:t>View 1</a:t>
            </a:r>
            <a:endParaRPr lang="en-US" b="1" dirty="0">
              <a:solidFill>
                <a:srgbClr val="FF0000"/>
              </a:solidFill>
            </a:endParaRPr>
          </a:p>
        </p:txBody>
      </p:sp>
      <p:sp>
        <p:nvSpPr>
          <p:cNvPr id="27" name="Rounded Rectangle 26"/>
          <p:cNvSpPr/>
          <p:nvPr/>
        </p:nvSpPr>
        <p:spPr>
          <a:xfrm>
            <a:off x="765720" y="4992773"/>
            <a:ext cx="1556657" cy="811692"/>
          </a:xfrm>
          <a:prstGeom prst="round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35625" y="5213953"/>
            <a:ext cx="1049862" cy="369332"/>
          </a:xfrm>
          <a:prstGeom prst="rect">
            <a:avLst/>
          </a:prstGeom>
          <a:noFill/>
        </p:spPr>
        <p:txBody>
          <a:bodyPr wrap="square" rtlCol="0">
            <a:spAutoFit/>
          </a:bodyPr>
          <a:lstStyle/>
          <a:p>
            <a:r>
              <a:rPr lang="en-US" b="1" dirty="0" smtClean="0">
                <a:solidFill>
                  <a:srgbClr val="FF0000"/>
                </a:solidFill>
              </a:rPr>
              <a:t>View 2</a:t>
            </a:r>
            <a:endParaRPr lang="en-US" b="1" dirty="0">
              <a:solidFill>
                <a:srgbClr val="FF0000"/>
              </a:solidFill>
            </a:endParaRPr>
          </a:p>
        </p:txBody>
      </p:sp>
      <p:sp>
        <p:nvSpPr>
          <p:cNvPr id="31" name="TextBox 30"/>
          <p:cNvSpPr txBox="1"/>
          <p:nvPr/>
        </p:nvSpPr>
        <p:spPr>
          <a:xfrm>
            <a:off x="5844224" y="2916237"/>
            <a:ext cx="1426288" cy="369332"/>
          </a:xfrm>
          <a:prstGeom prst="rect">
            <a:avLst/>
          </a:prstGeom>
          <a:noFill/>
        </p:spPr>
        <p:txBody>
          <a:bodyPr wrap="none" rtlCol="0">
            <a:spAutoFit/>
          </a:bodyPr>
          <a:lstStyle/>
          <a:p>
            <a:r>
              <a:rPr lang="en-US" b="1" dirty="0" smtClean="0">
                <a:solidFill>
                  <a:srgbClr val="FF0000"/>
                </a:solidFill>
              </a:rPr>
              <a:t>Partial Views</a:t>
            </a:r>
            <a:endParaRPr lang="en-US" b="1" dirty="0">
              <a:solidFill>
                <a:srgbClr val="FF0000"/>
              </a:solidFill>
            </a:endParaRPr>
          </a:p>
        </p:txBody>
      </p:sp>
      <p:sp>
        <p:nvSpPr>
          <p:cNvPr id="32" name="TextBox 31"/>
          <p:cNvSpPr txBox="1"/>
          <p:nvPr/>
        </p:nvSpPr>
        <p:spPr>
          <a:xfrm>
            <a:off x="7928340" y="3805049"/>
            <a:ext cx="958654" cy="369332"/>
          </a:xfrm>
          <a:prstGeom prst="rect">
            <a:avLst/>
          </a:prstGeom>
          <a:noFill/>
        </p:spPr>
        <p:txBody>
          <a:bodyPr wrap="square" rtlCol="0">
            <a:spAutoFit/>
          </a:bodyPr>
          <a:lstStyle/>
          <a:p>
            <a:r>
              <a:rPr lang="en-US" b="1" dirty="0" smtClean="0">
                <a:solidFill>
                  <a:srgbClr val="FF0000"/>
                </a:solidFill>
              </a:rPr>
              <a:t>View 3</a:t>
            </a:r>
            <a:endParaRPr lang="en-US" b="1" dirty="0">
              <a:solidFill>
                <a:srgbClr val="FF0000"/>
              </a:solidFill>
            </a:endParaRPr>
          </a:p>
        </p:txBody>
      </p:sp>
      <p:sp>
        <p:nvSpPr>
          <p:cNvPr id="21" name="Rounded Rectangle 20"/>
          <p:cNvSpPr/>
          <p:nvPr/>
        </p:nvSpPr>
        <p:spPr>
          <a:xfrm>
            <a:off x="4164630" y="3578500"/>
            <a:ext cx="1541476" cy="870856"/>
          </a:xfrm>
          <a:prstGeom prst="round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455561" y="3824718"/>
            <a:ext cx="1021246" cy="369332"/>
          </a:xfrm>
          <a:prstGeom prst="rect">
            <a:avLst/>
          </a:prstGeom>
          <a:noFill/>
        </p:spPr>
        <p:txBody>
          <a:bodyPr wrap="square" rtlCol="0">
            <a:spAutoFit/>
          </a:bodyPr>
          <a:lstStyle/>
          <a:p>
            <a:r>
              <a:rPr lang="en-US" b="1" dirty="0" smtClean="0">
                <a:solidFill>
                  <a:srgbClr val="FF0000"/>
                </a:solidFill>
              </a:rPr>
              <a:t>View 1</a:t>
            </a:r>
            <a:endParaRPr lang="en-US" b="1" dirty="0">
              <a:solidFill>
                <a:srgbClr val="FF0000"/>
              </a:solidFill>
            </a:endParaRPr>
          </a:p>
        </p:txBody>
      </p:sp>
      <p:sp>
        <p:nvSpPr>
          <p:cNvPr id="5" name="TextBox 4"/>
          <p:cNvSpPr txBox="1"/>
          <p:nvPr/>
        </p:nvSpPr>
        <p:spPr>
          <a:xfrm>
            <a:off x="609600" y="3505200"/>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23" name="TextBox 22"/>
          <p:cNvSpPr txBox="1"/>
          <p:nvPr/>
        </p:nvSpPr>
        <p:spPr>
          <a:xfrm>
            <a:off x="685800" y="5791200"/>
            <a:ext cx="939168" cy="369332"/>
          </a:xfrm>
          <a:prstGeom prst="rect">
            <a:avLst/>
          </a:prstGeom>
          <a:noFill/>
        </p:spPr>
        <p:txBody>
          <a:bodyPr wrap="none" rtlCol="0">
            <a:spAutoFit/>
          </a:bodyPr>
          <a:lstStyle/>
          <a:p>
            <a:r>
              <a:rPr lang="en-US" dirty="0" smtClean="0"/>
              <a:t>&lt;/html&gt;</a:t>
            </a:r>
            <a:endParaRPr lang="en-US" dirty="0"/>
          </a:p>
        </p:txBody>
      </p:sp>
      <p:sp>
        <p:nvSpPr>
          <p:cNvPr id="24" name="TextBox 23"/>
          <p:cNvSpPr txBox="1"/>
          <p:nvPr/>
        </p:nvSpPr>
        <p:spPr>
          <a:xfrm>
            <a:off x="4116784" y="3564824"/>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28" name="TextBox 27"/>
          <p:cNvSpPr txBox="1"/>
          <p:nvPr/>
        </p:nvSpPr>
        <p:spPr>
          <a:xfrm>
            <a:off x="4081861" y="4080024"/>
            <a:ext cx="939168" cy="369332"/>
          </a:xfrm>
          <a:prstGeom prst="rect">
            <a:avLst/>
          </a:prstGeom>
          <a:noFill/>
        </p:spPr>
        <p:txBody>
          <a:bodyPr wrap="none" rtlCol="0">
            <a:spAutoFit/>
          </a:bodyPr>
          <a:lstStyle/>
          <a:p>
            <a:r>
              <a:rPr lang="en-US" dirty="0" smtClean="0"/>
              <a:t>&lt;/html&gt;</a:t>
            </a:r>
            <a:endParaRPr lang="en-US" dirty="0"/>
          </a:p>
        </p:txBody>
      </p:sp>
      <p:sp>
        <p:nvSpPr>
          <p:cNvPr id="29" name="TextBox 28"/>
          <p:cNvSpPr txBox="1"/>
          <p:nvPr/>
        </p:nvSpPr>
        <p:spPr>
          <a:xfrm>
            <a:off x="5856186" y="3564824"/>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3" name="TextBox 32"/>
          <p:cNvSpPr txBox="1"/>
          <p:nvPr/>
        </p:nvSpPr>
        <p:spPr>
          <a:xfrm>
            <a:off x="5821263" y="4080024"/>
            <a:ext cx="939168" cy="369332"/>
          </a:xfrm>
          <a:prstGeom prst="rect">
            <a:avLst/>
          </a:prstGeom>
          <a:noFill/>
        </p:spPr>
        <p:txBody>
          <a:bodyPr wrap="none" rtlCol="0">
            <a:spAutoFit/>
          </a:bodyPr>
          <a:lstStyle/>
          <a:p>
            <a:r>
              <a:rPr lang="en-US" dirty="0" smtClean="0"/>
              <a:t>&lt;/html&gt;</a:t>
            </a:r>
            <a:endParaRPr lang="en-US" dirty="0"/>
          </a:p>
        </p:txBody>
      </p:sp>
      <p:sp>
        <p:nvSpPr>
          <p:cNvPr id="34" name="TextBox 33"/>
          <p:cNvSpPr txBox="1"/>
          <p:nvPr/>
        </p:nvSpPr>
        <p:spPr>
          <a:xfrm>
            <a:off x="7503640" y="3564126"/>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5" name="TextBox 34"/>
          <p:cNvSpPr txBox="1"/>
          <p:nvPr/>
        </p:nvSpPr>
        <p:spPr>
          <a:xfrm>
            <a:off x="7468717" y="4079326"/>
            <a:ext cx="939168" cy="369332"/>
          </a:xfrm>
          <a:prstGeom prst="rect">
            <a:avLst/>
          </a:prstGeom>
          <a:noFill/>
        </p:spPr>
        <p:txBody>
          <a:bodyPr wrap="none" rtlCol="0">
            <a:spAutoFit/>
          </a:bodyPr>
          <a:lstStyle/>
          <a:p>
            <a:r>
              <a:rPr lang="en-US" dirty="0" smtClean="0"/>
              <a:t>&lt;/html&gt;</a:t>
            </a:r>
            <a:endParaRPr lang="en-US" dirty="0"/>
          </a:p>
        </p:txBody>
      </p:sp>
      <p:sp>
        <p:nvSpPr>
          <p:cNvPr id="36" name="TextBox 35"/>
          <p:cNvSpPr txBox="1"/>
          <p:nvPr/>
        </p:nvSpPr>
        <p:spPr>
          <a:xfrm>
            <a:off x="729309" y="3852598"/>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7" name="TextBox 36"/>
          <p:cNvSpPr txBox="1"/>
          <p:nvPr/>
        </p:nvSpPr>
        <p:spPr>
          <a:xfrm>
            <a:off x="694386" y="4367798"/>
            <a:ext cx="939168" cy="369332"/>
          </a:xfrm>
          <a:prstGeom prst="rect">
            <a:avLst/>
          </a:prstGeom>
          <a:noFill/>
        </p:spPr>
        <p:txBody>
          <a:bodyPr wrap="none" rtlCol="0">
            <a:spAutoFit/>
          </a:bodyPr>
          <a:lstStyle/>
          <a:p>
            <a:r>
              <a:rPr lang="en-US" dirty="0" smtClean="0"/>
              <a:t>&lt;/html&gt;</a:t>
            </a:r>
            <a:endParaRPr lang="en-US" dirty="0"/>
          </a:p>
        </p:txBody>
      </p:sp>
      <p:sp>
        <p:nvSpPr>
          <p:cNvPr id="38" name="TextBox 37"/>
          <p:cNvSpPr txBox="1"/>
          <p:nvPr/>
        </p:nvSpPr>
        <p:spPr>
          <a:xfrm>
            <a:off x="711156" y="4991939"/>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9" name="TextBox 38"/>
          <p:cNvSpPr txBox="1"/>
          <p:nvPr/>
        </p:nvSpPr>
        <p:spPr>
          <a:xfrm>
            <a:off x="676233" y="5507139"/>
            <a:ext cx="939168" cy="369332"/>
          </a:xfrm>
          <a:prstGeom prst="rect">
            <a:avLst/>
          </a:prstGeom>
          <a:noFill/>
        </p:spPr>
        <p:txBody>
          <a:bodyPr wrap="none" rtlCol="0">
            <a:spAutoFit/>
          </a:bodyPr>
          <a:lstStyle/>
          <a:p>
            <a:r>
              <a:rPr lang="en-US" dirty="0" smtClean="0"/>
              <a:t>&lt;/html&gt;</a:t>
            </a:r>
            <a:endParaRPr lang="en-US" dirty="0"/>
          </a:p>
        </p:txBody>
      </p:sp>
      <p:sp>
        <p:nvSpPr>
          <p:cNvPr id="8" name="Left-Right Arrow 7"/>
          <p:cNvSpPr/>
          <p:nvPr/>
        </p:nvSpPr>
        <p:spPr>
          <a:xfrm>
            <a:off x="3180753" y="3893302"/>
            <a:ext cx="881461" cy="369332"/>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95012" y="2984069"/>
            <a:ext cx="772540" cy="772540"/>
          </a:xfrm>
          <a:prstGeom prst="rect">
            <a:avLst/>
          </a:prstGeom>
        </p:spPr>
      </p:pic>
      <p:pic>
        <p:nvPicPr>
          <p:cNvPr id="41" name="Picture 4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45484" y="4945987"/>
            <a:ext cx="1060622" cy="1060622"/>
          </a:xfrm>
          <a:prstGeom prst="rect">
            <a:avLst/>
          </a:prstGeom>
        </p:spPr>
      </p:pic>
      <p:pic>
        <p:nvPicPr>
          <p:cNvPr id="42" name="Picture 4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90827" y="2964124"/>
            <a:ext cx="772540" cy="772540"/>
          </a:xfrm>
          <a:prstGeom prst="rect">
            <a:avLst/>
          </a:prstGeom>
        </p:spPr>
      </p:pic>
      <p:sp>
        <p:nvSpPr>
          <p:cNvPr id="43" name="TextBox 42"/>
          <p:cNvSpPr txBox="1"/>
          <p:nvPr/>
        </p:nvSpPr>
        <p:spPr>
          <a:xfrm>
            <a:off x="1212643" y="2614737"/>
            <a:ext cx="66281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solidFill>
                  <a:srgbClr val="FF0000"/>
                </a:solidFill>
              </a:rPr>
              <a:t>View</a:t>
            </a:r>
            <a:endParaRPr lang="en-US" b="1" dirty="0">
              <a:solidFill>
                <a:srgbClr val="FF0000"/>
              </a:solidFill>
            </a:endParaRPr>
          </a:p>
        </p:txBody>
      </p:sp>
      <p:sp>
        <p:nvSpPr>
          <p:cNvPr id="44" name="TextBox 43"/>
          <p:cNvSpPr txBox="1"/>
          <p:nvPr/>
        </p:nvSpPr>
        <p:spPr>
          <a:xfrm>
            <a:off x="5925058" y="4761321"/>
            <a:ext cx="933845" cy="369332"/>
          </a:xfrm>
          <a:prstGeom prst="rect">
            <a:avLst/>
          </a:prstGeom>
          <a:noFill/>
        </p:spPr>
        <p:txBody>
          <a:bodyPr wrap="none" rtlCol="0">
            <a:spAutoFit/>
          </a:bodyPr>
          <a:lstStyle/>
          <a:p>
            <a:r>
              <a:rPr lang="en-US" dirty="0" smtClean="0"/>
              <a:t>&lt;script&gt;</a:t>
            </a:r>
            <a:endParaRPr lang="en-US" dirty="0"/>
          </a:p>
        </p:txBody>
      </p:sp>
      <p:sp>
        <p:nvSpPr>
          <p:cNvPr id="45" name="TextBox 44"/>
          <p:cNvSpPr txBox="1"/>
          <p:nvPr/>
        </p:nvSpPr>
        <p:spPr>
          <a:xfrm>
            <a:off x="5925058" y="5874838"/>
            <a:ext cx="1019190" cy="369332"/>
          </a:xfrm>
          <a:prstGeom prst="rect">
            <a:avLst/>
          </a:prstGeom>
          <a:noFill/>
        </p:spPr>
        <p:txBody>
          <a:bodyPr wrap="none" rtlCol="0">
            <a:spAutoFit/>
          </a:bodyPr>
          <a:lstStyle/>
          <a:p>
            <a:r>
              <a:rPr lang="en-US" dirty="0" smtClean="0"/>
              <a:t>&lt;/script&gt;</a:t>
            </a:r>
            <a:endParaRPr lang="en-US" dirty="0"/>
          </a:p>
        </p:txBody>
      </p:sp>
      <p:sp>
        <p:nvSpPr>
          <p:cNvPr id="46" name="TextBox 45"/>
          <p:cNvSpPr txBox="1"/>
          <p:nvPr/>
        </p:nvSpPr>
        <p:spPr>
          <a:xfrm>
            <a:off x="6196093" y="5291632"/>
            <a:ext cx="257448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solidFill>
                  <a:srgbClr val="FF0000"/>
                </a:solidFill>
              </a:rPr>
              <a:t>Model (Data, Data, Data)</a:t>
            </a:r>
            <a:endParaRPr lang="en-US" b="1" dirty="0">
              <a:solidFill>
                <a:srgbClr val="FF0000"/>
              </a:solidFill>
            </a:endParaRPr>
          </a:p>
        </p:txBody>
      </p:sp>
      <p:sp>
        <p:nvSpPr>
          <p:cNvPr id="47" name="Left-Right Arrow 46"/>
          <p:cNvSpPr/>
          <p:nvPr/>
        </p:nvSpPr>
        <p:spPr>
          <a:xfrm>
            <a:off x="3180753" y="5251476"/>
            <a:ext cx="1172392" cy="369332"/>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290077" y="4613606"/>
            <a:ext cx="116548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srgbClr val="FF0000"/>
                </a:solidFill>
              </a:rPr>
              <a:t>Controller</a:t>
            </a:r>
            <a:endParaRPr lang="en-US" b="1" dirty="0">
              <a:solidFill>
                <a:srgbClr val="FF0000"/>
              </a:solidFill>
            </a:endParaRPr>
          </a:p>
        </p:txBody>
      </p:sp>
    </p:spTree>
    <p:extLst>
      <p:ext uri="{BB962C8B-B14F-4D97-AF65-F5344CB8AC3E}">
        <p14:creationId xmlns:p14="http://schemas.microsoft.com/office/powerpoint/2010/main" val="2518585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8077200" cy="6400799"/>
          </a:xfrm>
        </p:spPr>
        <p:txBody>
          <a:bodyPr>
            <a:normAutofit fontScale="47500" lnSpcReduction="20000"/>
          </a:bodyPr>
          <a:lstStyle/>
          <a:p>
            <a:r>
              <a:rPr lang="en-US" dirty="0"/>
              <a:t>T</a:t>
            </a:r>
            <a:r>
              <a:rPr lang="en-US" dirty="0" smtClean="0"/>
              <a:t>he </a:t>
            </a:r>
            <a:r>
              <a:rPr lang="en-US" dirty="0"/>
              <a:t>three major parts of the MVC pattern</a:t>
            </a:r>
            <a:r>
              <a:rPr lang="en-US" b="1" dirty="0"/>
              <a:t>: the model, the view, and the </a:t>
            </a:r>
            <a:r>
              <a:rPr lang="en-US" b="1" dirty="0" smtClean="0"/>
              <a:t>controller</a:t>
            </a:r>
          </a:p>
          <a:p>
            <a:r>
              <a:rPr lang="en-US" dirty="0" smtClean="0"/>
              <a:t>MVC </a:t>
            </a:r>
            <a:r>
              <a:rPr lang="en-US" dirty="0"/>
              <a:t>is often considered an architectural pattern, </a:t>
            </a:r>
            <a:r>
              <a:rPr lang="en-US" dirty="0" smtClean="0"/>
              <a:t>which means it gives us the pointers on how we can efficiently arrange the code in our application.</a:t>
            </a:r>
          </a:p>
          <a:p>
            <a:pPr marL="0" indent="0">
              <a:buNone/>
            </a:pPr>
            <a:r>
              <a:rPr lang="en-US" b="1" dirty="0"/>
              <a:t>Model</a:t>
            </a:r>
          </a:p>
          <a:p>
            <a:r>
              <a:rPr lang="en-US" dirty="0"/>
              <a:t>The model represents the underlying, logical structure of data in a software application. It’s a common mistake to think of the model as the database behind your application, and it is much better to view the model as the </a:t>
            </a:r>
            <a:r>
              <a:rPr lang="en-US" dirty="0" smtClean="0"/>
              <a:t>schema of the code </a:t>
            </a:r>
            <a:r>
              <a:rPr lang="en-US" dirty="0"/>
              <a:t>that represents the data.</a:t>
            </a:r>
          </a:p>
          <a:p>
            <a:pPr marL="0" indent="0">
              <a:buNone/>
            </a:pPr>
            <a:r>
              <a:rPr lang="en-US" b="1" dirty="0"/>
              <a:t>View</a:t>
            </a:r>
          </a:p>
          <a:p>
            <a:r>
              <a:rPr lang="en-US" dirty="0"/>
              <a:t>A view is the body of code that represents the user interface (all of the things that the user can see and to which the user can respond on the screen, such as buttons, dialog boxes, and so on). An application generally has multiple views, and each view often represents some portion of your model.</a:t>
            </a:r>
          </a:p>
          <a:p>
            <a:pPr marL="0" indent="0">
              <a:buNone/>
            </a:pPr>
            <a:r>
              <a:rPr lang="en-US" b="1" dirty="0"/>
              <a:t>Controller</a:t>
            </a:r>
          </a:p>
          <a:p>
            <a:r>
              <a:rPr lang="en-US" dirty="0"/>
              <a:t>You can think of the controller as the intermediary for the view and the model</a:t>
            </a:r>
            <a:r>
              <a:rPr lang="en-US" dirty="0" smtClean="0"/>
              <a:t>.</a:t>
            </a:r>
          </a:p>
          <a:p>
            <a:pPr marL="0" indent="0">
              <a:buNone/>
            </a:pPr>
            <a:r>
              <a:rPr lang="en-US" b="1" dirty="0"/>
              <a:t>A Separation of Concerns</a:t>
            </a:r>
            <a:endParaRPr lang="en-US" b="1" dirty="0" smtClean="0"/>
          </a:p>
          <a:p>
            <a:r>
              <a:rPr lang="en-US" dirty="0"/>
              <a:t>As is clear from the definitions above, the controller is actually keeping the model and the view separated—one has no direct knowledge of the other. This is a fairly common design in software engineering, and the term used to describe it is decoupling.</a:t>
            </a:r>
          </a:p>
          <a:p>
            <a:r>
              <a:rPr lang="en-US" dirty="0"/>
              <a:t>When you organize your applications in this manner, it promotes a principle known as Separation of Concerns. Software that has been built around this principle tends to have distinct parts, each of which looks after a particular </a:t>
            </a:r>
            <a:r>
              <a:rPr lang="en-US" dirty="0" smtClean="0"/>
              <a:t>concern.</a:t>
            </a:r>
          </a:p>
          <a:p>
            <a:r>
              <a:rPr lang="en-US" dirty="0" smtClean="0"/>
              <a:t>In the upcoming slides we would see how Angular implements these concepts.</a:t>
            </a:r>
            <a:endParaRPr lang="en-US" dirty="0"/>
          </a:p>
        </p:txBody>
      </p:sp>
    </p:spTree>
    <p:extLst>
      <p:ext uri="{BB962C8B-B14F-4D97-AF65-F5344CB8AC3E}">
        <p14:creationId xmlns:p14="http://schemas.microsoft.com/office/powerpoint/2010/main" val="2117397634"/>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freecodesource.com/wallpaper/dolphinring-775380.jpe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677" y="-293678"/>
            <a:ext cx="9420293" cy="79256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bwMode="auto">
          <a:xfrm>
            <a:off x="-98677" y="5492265"/>
            <a:ext cx="9420293" cy="1200329"/>
          </a:xfrm>
          <a:prstGeom prst="rect">
            <a:avLst/>
          </a:prstGeom>
          <a:solidFill>
            <a:schemeClr val="bg1">
              <a:alpha val="60000"/>
            </a:schemeClr>
          </a:solidFill>
          <a:ln w="9525">
            <a:noFill/>
            <a:miter lim="800000"/>
            <a:headEnd/>
            <a:tailEnd/>
          </a:ln>
          <a:effectLst>
            <a:outerShdw blurRad="76200" dir="13500000" sy="23000" kx="1200000" algn="br" rotWithShape="0">
              <a:prstClr val="black">
                <a:alpha val="20000"/>
              </a:prstClr>
            </a:outerShdw>
          </a:effectLst>
        </p:spPr>
        <p:txBody>
          <a:bodyPr wrap="square" rtlCol="0" anchor="ctr">
            <a:spAutoFit/>
          </a:bodyPr>
          <a:lstStyle/>
          <a:p>
            <a:pPr algn="ctr"/>
            <a:r>
              <a:rPr lang="en-US" sz="7200" dirty="0">
                <a:solidFill>
                  <a:srgbClr val="FFFFFF"/>
                </a:solidFill>
                <a:latin typeface="+mj-lt"/>
                <a:ea typeface="Tahoma" panose="020B0604030504040204" pitchFamily="34" charset="0"/>
                <a:cs typeface="Tahoma" panose="020B0604030504040204" pitchFamily="34" charset="0"/>
              </a:rPr>
              <a:t>Demo</a:t>
            </a:r>
            <a:endParaRPr lang="en-US" sz="1050" dirty="0">
              <a:solidFill>
                <a:srgbClr val="FFFFFF"/>
              </a:solidFill>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0651251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772400" cy="1066800"/>
          </a:xfrm>
        </p:spPr>
        <p:txBody>
          <a:bodyPr>
            <a:normAutofit/>
          </a:bodyPr>
          <a:lstStyle/>
          <a:p>
            <a:pPr algn="ctr"/>
            <a:r>
              <a:rPr lang="en-US" dirty="0" smtClean="0"/>
              <a:t>Angular </a:t>
            </a:r>
            <a:r>
              <a:rPr lang="en-US" dirty="0" smtClean="0"/>
              <a:t>JS - Review</a:t>
            </a:r>
            <a:endParaRPr lang="en-US" sz="2200" dirty="0"/>
          </a:p>
        </p:txBody>
      </p:sp>
      <p:sp>
        <p:nvSpPr>
          <p:cNvPr id="12" name="TextBox 11"/>
          <p:cNvSpPr txBox="1"/>
          <p:nvPr/>
        </p:nvSpPr>
        <p:spPr>
          <a:xfrm>
            <a:off x="304800" y="1600200"/>
            <a:ext cx="8543926" cy="5078313"/>
          </a:xfrm>
          <a:prstGeom prst="rect">
            <a:avLst/>
          </a:prstGeom>
          <a:noFill/>
        </p:spPr>
        <p:txBody>
          <a:bodyPr wrap="square" rtlCol="0">
            <a:spAutoFit/>
          </a:bodyPr>
          <a:lstStyle/>
          <a:p>
            <a:pPr marL="571500" indent="-571500">
              <a:buFont typeface="Arial" pitchFamily="34" charset="0"/>
              <a:buChar char="•"/>
            </a:pPr>
            <a:r>
              <a:rPr lang="en-US" sz="3600" dirty="0" smtClean="0"/>
              <a:t>Angular is a Full Featured </a:t>
            </a:r>
            <a:r>
              <a:rPr lang="en-US" sz="3600" b="1" dirty="0" smtClean="0">
                <a:solidFill>
                  <a:srgbClr val="FF0000"/>
                </a:solidFill>
              </a:rPr>
              <a:t>Single Page Application (SPA) </a:t>
            </a:r>
            <a:r>
              <a:rPr lang="en-US" sz="3600" b="1" dirty="0" smtClean="0">
                <a:solidFill>
                  <a:srgbClr val="FF0000"/>
                </a:solidFill>
              </a:rPr>
              <a:t>Framework</a:t>
            </a:r>
            <a:r>
              <a:rPr lang="en-US" sz="3600" dirty="0" smtClean="0"/>
              <a:t> – </a:t>
            </a:r>
            <a:r>
              <a:rPr lang="en-US" sz="3600" dirty="0" smtClean="0"/>
              <a:t>More than a library (</a:t>
            </a:r>
            <a:r>
              <a:rPr lang="en-US" sz="3600" dirty="0" err="1" smtClean="0"/>
              <a:t>jQuery</a:t>
            </a:r>
            <a:r>
              <a:rPr lang="en-US" sz="3600" dirty="0" smtClean="0"/>
              <a:t>)</a:t>
            </a:r>
          </a:p>
          <a:p>
            <a:pPr marL="571500" indent="-571500">
              <a:buFont typeface="Arial" pitchFamily="34" charset="0"/>
              <a:buChar char="•"/>
            </a:pPr>
            <a:r>
              <a:rPr lang="en-US" sz="3600" dirty="0"/>
              <a:t>Angular is </a:t>
            </a:r>
            <a:r>
              <a:rPr lang="en-US" sz="3600" dirty="0" smtClean="0"/>
              <a:t>an </a:t>
            </a:r>
            <a:r>
              <a:rPr lang="en-US" sz="3600" b="1" dirty="0">
                <a:solidFill>
                  <a:srgbClr val="FF0000"/>
                </a:solidFill>
              </a:rPr>
              <a:t>MVC Framework </a:t>
            </a:r>
            <a:r>
              <a:rPr lang="en-US" sz="3600" dirty="0"/>
              <a:t>– (Model, View, Controller</a:t>
            </a:r>
            <a:r>
              <a:rPr lang="en-US" sz="3600" dirty="0" smtClean="0"/>
              <a:t>) – separation of code</a:t>
            </a:r>
          </a:p>
          <a:p>
            <a:pPr marL="571500" indent="-571500">
              <a:buFont typeface="Arial" pitchFamily="34" charset="0"/>
              <a:buChar char="•"/>
            </a:pPr>
            <a:r>
              <a:rPr lang="en-US" sz="3600" dirty="0"/>
              <a:t>MVC Frameworks are excellent for building </a:t>
            </a:r>
            <a:r>
              <a:rPr lang="en-US" sz="3600" b="1" dirty="0" smtClean="0">
                <a:solidFill>
                  <a:srgbClr val="FF0000"/>
                </a:solidFill>
              </a:rPr>
              <a:t>SPAs</a:t>
            </a:r>
          </a:p>
          <a:p>
            <a:pPr marL="571500" indent="-571500">
              <a:buFont typeface="Arial" pitchFamily="34" charset="0"/>
              <a:buChar char="•"/>
            </a:pPr>
            <a:r>
              <a:rPr lang="en-US" sz="3600" dirty="0" smtClean="0"/>
              <a:t>Angular is </a:t>
            </a:r>
            <a:r>
              <a:rPr lang="en-US" sz="3600" b="1" dirty="0" smtClean="0">
                <a:solidFill>
                  <a:srgbClr val="FF0000"/>
                </a:solidFill>
              </a:rPr>
              <a:t>Declarative</a:t>
            </a:r>
            <a:r>
              <a:rPr lang="en-US" sz="3600" dirty="0" smtClean="0"/>
              <a:t> not Imperative like </a:t>
            </a:r>
            <a:r>
              <a:rPr lang="en-US" sz="3600" dirty="0" err="1" smtClean="0"/>
              <a:t>jQuery</a:t>
            </a:r>
            <a:endParaRPr lang="en-US" sz="3600" dirty="0"/>
          </a:p>
        </p:txBody>
      </p:sp>
    </p:spTree>
    <p:extLst>
      <p:ext uri="{BB962C8B-B14F-4D97-AF65-F5344CB8AC3E}">
        <p14:creationId xmlns:p14="http://schemas.microsoft.com/office/powerpoint/2010/main" val="335430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124" y="156279"/>
            <a:ext cx="8001000" cy="1066800"/>
          </a:xfrm>
        </p:spPr>
        <p:txBody>
          <a:bodyPr>
            <a:normAutofit/>
          </a:bodyPr>
          <a:lstStyle/>
          <a:p>
            <a:pPr algn="ctr"/>
            <a:r>
              <a:rPr lang="en-US" dirty="0" smtClean="0"/>
              <a:t>What is an SPA?</a:t>
            </a:r>
            <a:endParaRPr lang="en-US" sz="2200" dirty="0"/>
          </a:p>
        </p:txBody>
      </p:sp>
      <p:sp>
        <p:nvSpPr>
          <p:cNvPr id="12" name="TextBox 11"/>
          <p:cNvSpPr txBox="1"/>
          <p:nvPr/>
        </p:nvSpPr>
        <p:spPr>
          <a:xfrm>
            <a:off x="582599" y="1219200"/>
            <a:ext cx="7866076" cy="1938992"/>
          </a:xfrm>
          <a:prstGeom prst="rect">
            <a:avLst/>
          </a:prstGeom>
          <a:noFill/>
        </p:spPr>
        <p:txBody>
          <a:bodyPr wrap="square" rtlCol="0">
            <a:spAutoFit/>
          </a:bodyPr>
          <a:lstStyle/>
          <a:p>
            <a:pPr marL="342900" indent="-342900">
              <a:buFont typeface="Arial" pitchFamily="34" charset="0"/>
              <a:buChar char="•"/>
            </a:pPr>
            <a:r>
              <a:rPr lang="en-US" sz="2400" dirty="0" smtClean="0"/>
              <a:t>Browser-based application</a:t>
            </a:r>
            <a:endParaRPr lang="en-US" sz="2400" dirty="0" smtClean="0"/>
          </a:p>
          <a:p>
            <a:pPr marL="342900" indent="-342900">
              <a:buFont typeface="Arial" pitchFamily="34" charset="0"/>
              <a:buChar char="•"/>
            </a:pPr>
            <a:r>
              <a:rPr lang="en-US" sz="2400" dirty="0" smtClean="0"/>
              <a:t>No </a:t>
            </a:r>
            <a:r>
              <a:rPr lang="en-US" sz="2400" dirty="0"/>
              <a:t>page </a:t>
            </a:r>
            <a:r>
              <a:rPr lang="en-US" sz="2400" dirty="0" smtClean="0"/>
              <a:t>refresh/redirects + </a:t>
            </a:r>
            <a:r>
              <a:rPr lang="en-US" sz="2400" dirty="0" err="1"/>
              <a:t>bookmarkable</a:t>
            </a:r>
            <a:r>
              <a:rPr lang="en-US" sz="2400" dirty="0"/>
              <a:t> </a:t>
            </a:r>
            <a:r>
              <a:rPr lang="en-US" sz="2400" dirty="0" smtClean="0"/>
              <a:t>+ </a:t>
            </a:r>
            <a:r>
              <a:rPr lang="en-US" sz="2400" dirty="0"/>
              <a:t>uses code patterns including </a:t>
            </a:r>
            <a:r>
              <a:rPr lang="en-US" sz="2400" dirty="0" smtClean="0"/>
              <a:t>MVC</a:t>
            </a:r>
          </a:p>
          <a:p>
            <a:pPr marL="342900" indent="-342900">
              <a:buFont typeface="Arial" pitchFamily="34" charset="0"/>
              <a:buChar char="•"/>
            </a:pPr>
            <a:r>
              <a:rPr lang="en-US" sz="2400" dirty="0" smtClean="0"/>
              <a:t>A SPA is a type of application which uses a </a:t>
            </a:r>
            <a:r>
              <a:rPr lang="en-US" sz="2400" b="1" dirty="0" smtClean="0">
                <a:solidFill>
                  <a:srgbClr val="FF0000"/>
                </a:solidFill>
              </a:rPr>
              <a:t>shell page </a:t>
            </a:r>
            <a:r>
              <a:rPr lang="en-US" sz="2400" dirty="0" smtClean="0"/>
              <a:t>into which </a:t>
            </a:r>
            <a:r>
              <a:rPr lang="en-US" sz="2400" b="1" dirty="0" smtClean="0">
                <a:solidFill>
                  <a:srgbClr val="FF0000"/>
                </a:solidFill>
              </a:rPr>
              <a:t>multiple views </a:t>
            </a:r>
            <a:r>
              <a:rPr lang="en-US" sz="2400" dirty="0" smtClean="0"/>
              <a:t>can be loaded</a:t>
            </a:r>
            <a:endParaRPr lang="en-US" sz="2400" dirty="0"/>
          </a:p>
        </p:txBody>
      </p:sp>
      <p:sp>
        <p:nvSpPr>
          <p:cNvPr id="3" name="Rounded Rectangle 2"/>
          <p:cNvSpPr/>
          <p:nvPr/>
        </p:nvSpPr>
        <p:spPr>
          <a:xfrm>
            <a:off x="1007728" y="3983966"/>
            <a:ext cx="2818717" cy="27175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19669" y="3441926"/>
            <a:ext cx="1902622" cy="369332"/>
          </a:xfrm>
          <a:prstGeom prst="rect">
            <a:avLst/>
          </a:prstGeom>
          <a:noFill/>
        </p:spPr>
        <p:txBody>
          <a:bodyPr wrap="square" rtlCol="0">
            <a:spAutoFit/>
          </a:bodyPr>
          <a:lstStyle/>
          <a:p>
            <a:pPr algn="ctr"/>
            <a:r>
              <a:rPr lang="en-US" b="1" dirty="0" smtClean="0">
                <a:solidFill>
                  <a:srgbClr val="FF0000"/>
                </a:solidFill>
              </a:rPr>
              <a:t>Shell Page</a:t>
            </a:r>
            <a:endParaRPr lang="en-US" b="1" dirty="0">
              <a:solidFill>
                <a:srgbClr val="FF0000"/>
              </a:solidFill>
            </a:endParaRPr>
          </a:p>
        </p:txBody>
      </p:sp>
      <p:sp>
        <p:nvSpPr>
          <p:cNvPr id="6" name="Rounded Rectangle 5"/>
          <p:cNvSpPr/>
          <p:nvPr/>
        </p:nvSpPr>
        <p:spPr>
          <a:xfrm>
            <a:off x="7085570" y="4396558"/>
            <a:ext cx="1541476" cy="870856"/>
          </a:xfrm>
          <a:prstGeom prst="round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50906" y="4632092"/>
            <a:ext cx="847540" cy="369332"/>
          </a:xfrm>
          <a:prstGeom prst="rect">
            <a:avLst/>
          </a:prstGeom>
          <a:noFill/>
        </p:spPr>
        <p:txBody>
          <a:bodyPr wrap="square" rtlCol="0">
            <a:spAutoFit/>
          </a:bodyPr>
          <a:lstStyle/>
          <a:p>
            <a:r>
              <a:rPr lang="en-US" b="1" dirty="0" smtClean="0">
                <a:solidFill>
                  <a:srgbClr val="FF0000"/>
                </a:solidFill>
              </a:rPr>
              <a:t>View 2</a:t>
            </a:r>
            <a:endParaRPr lang="en-US" b="1" dirty="0">
              <a:solidFill>
                <a:srgbClr val="FF0000"/>
              </a:solidFill>
            </a:endParaRPr>
          </a:p>
        </p:txBody>
      </p:sp>
      <p:sp>
        <p:nvSpPr>
          <p:cNvPr id="11" name="TextBox 10"/>
          <p:cNvSpPr txBox="1"/>
          <p:nvPr/>
        </p:nvSpPr>
        <p:spPr>
          <a:xfrm>
            <a:off x="6593755" y="5750964"/>
            <a:ext cx="609464" cy="646331"/>
          </a:xfrm>
          <a:prstGeom prst="rect">
            <a:avLst/>
          </a:prstGeom>
          <a:noFill/>
        </p:spPr>
        <p:txBody>
          <a:bodyPr wrap="square" rtlCol="0">
            <a:spAutoFit/>
          </a:bodyPr>
          <a:lstStyle/>
          <a:p>
            <a:r>
              <a:rPr lang="en-US" b="1" dirty="0" smtClean="0"/>
              <a:t>View</a:t>
            </a:r>
            <a:endParaRPr lang="en-US" b="1" dirty="0"/>
          </a:p>
        </p:txBody>
      </p:sp>
      <p:sp>
        <p:nvSpPr>
          <p:cNvPr id="13" name="Rounded Rectangle 12"/>
          <p:cNvSpPr/>
          <p:nvPr/>
        </p:nvSpPr>
        <p:spPr>
          <a:xfrm>
            <a:off x="6117164" y="5515430"/>
            <a:ext cx="1541476" cy="870856"/>
          </a:xfrm>
          <a:prstGeom prst="round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628817" y="4391577"/>
            <a:ext cx="1541476" cy="870856"/>
          </a:xfrm>
          <a:prstGeom prst="round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29273" y="4642339"/>
            <a:ext cx="1021246" cy="369332"/>
          </a:xfrm>
          <a:prstGeom prst="rect">
            <a:avLst/>
          </a:prstGeom>
          <a:noFill/>
        </p:spPr>
        <p:txBody>
          <a:bodyPr wrap="square" rtlCol="0">
            <a:spAutoFit/>
          </a:bodyPr>
          <a:lstStyle/>
          <a:p>
            <a:r>
              <a:rPr lang="en-US" b="1" dirty="0" smtClean="0">
                <a:solidFill>
                  <a:srgbClr val="FF0000"/>
                </a:solidFill>
              </a:rPr>
              <a:t>View 1</a:t>
            </a:r>
            <a:endParaRPr lang="en-US" b="1" dirty="0">
              <a:solidFill>
                <a:srgbClr val="FF0000"/>
              </a:solidFill>
            </a:endParaRPr>
          </a:p>
        </p:txBody>
      </p:sp>
      <p:sp>
        <p:nvSpPr>
          <p:cNvPr id="27" name="Rounded Rectangle 26"/>
          <p:cNvSpPr/>
          <p:nvPr/>
        </p:nvSpPr>
        <p:spPr>
          <a:xfrm>
            <a:off x="1621227" y="5537234"/>
            <a:ext cx="1556657" cy="811692"/>
          </a:xfrm>
          <a:prstGeom prst="round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891132" y="5758414"/>
            <a:ext cx="1049862" cy="369332"/>
          </a:xfrm>
          <a:prstGeom prst="rect">
            <a:avLst/>
          </a:prstGeom>
          <a:noFill/>
        </p:spPr>
        <p:txBody>
          <a:bodyPr wrap="square" rtlCol="0">
            <a:spAutoFit/>
          </a:bodyPr>
          <a:lstStyle/>
          <a:p>
            <a:r>
              <a:rPr lang="en-US" b="1" dirty="0" smtClean="0">
                <a:solidFill>
                  <a:srgbClr val="FF0000"/>
                </a:solidFill>
              </a:rPr>
              <a:t>View 2</a:t>
            </a:r>
            <a:endParaRPr lang="en-US" b="1" dirty="0">
              <a:solidFill>
                <a:srgbClr val="FF0000"/>
              </a:solidFill>
            </a:endParaRPr>
          </a:p>
        </p:txBody>
      </p:sp>
      <p:sp>
        <p:nvSpPr>
          <p:cNvPr id="31" name="TextBox 30"/>
          <p:cNvSpPr txBox="1"/>
          <p:nvPr/>
        </p:nvSpPr>
        <p:spPr>
          <a:xfrm>
            <a:off x="6021076" y="3441926"/>
            <a:ext cx="1426288" cy="369332"/>
          </a:xfrm>
          <a:prstGeom prst="rect">
            <a:avLst/>
          </a:prstGeom>
          <a:noFill/>
        </p:spPr>
        <p:txBody>
          <a:bodyPr wrap="none" rtlCol="0">
            <a:spAutoFit/>
          </a:bodyPr>
          <a:lstStyle/>
          <a:p>
            <a:r>
              <a:rPr lang="en-US" b="1" dirty="0" smtClean="0">
                <a:solidFill>
                  <a:srgbClr val="FF0000"/>
                </a:solidFill>
              </a:rPr>
              <a:t>Partial Views</a:t>
            </a:r>
            <a:endParaRPr lang="en-US" b="1" dirty="0">
              <a:solidFill>
                <a:srgbClr val="FF0000"/>
              </a:solidFill>
            </a:endParaRPr>
          </a:p>
        </p:txBody>
      </p:sp>
      <p:sp>
        <p:nvSpPr>
          <p:cNvPr id="32" name="TextBox 31"/>
          <p:cNvSpPr txBox="1"/>
          <p:nvPr/>
        </p:nvSpPr>
        <p:spPr>
          <a:xfrm>
            <a:off x="6543053" y="5750964"/>
            <a:ext cx="958654" cy="369332"/>
          </a:xfrm>
          <a:prstGeom prst="rect">
            <a:avLst/>
          </a:prstGeom>
          <a:noFill/>
        </p:spPr>
        <p:txBody>
          <a:bodyPr wrap="square" rtlCol="0">
            <a:spAutoFit/>
          </a:bodyPr>
          <a:lstStyle/>
          <a:p>
            <a:r>
              <a:rPr lang="en-US" b="1" dirty="0" smtClean="0">
                <a:solidFill>
                  <a:srgbClr val="FF0000"/>
                </a:solidFill>
              </a:rPr>
              <a:t>View 3</a:t>
            </a:r>
            <a:endParaRPr lang="en-US" b="1" dirty="0">
              <a:solidFill>
                <a:srgbClr val="FF0000"/>
              </a:solidFill>
            </a:endParaRPr>
          </a:p>
        </p:txBody>
      </p:sp>
      <p:sp>
        <p:nvSpPr>
          <p:cNvPr id="21" name="Rounded Rectangle 20"/>
          <p:cNvSpPr/>
          <p:nvPr/>
        </p:nvSpPr>
        <p:spPr>
          <a:xfrm>
            <a:off x="5385959" y="4401102"/>
            <a:ext cx="1541476" cy="870856"/>
          </a:xfrm>
          <a:prstGeom prst="round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676890" y="4647320"/>
            <a:ext cx="1021246" cy="369332"/>
          </a:xfrm>
          <a:prstGeom prst="rect">
            <a:avLst/>
          </a:prstGeom>
          <a:noFill/>
        </p:spPr>
        <p:txBody>
          <a:bodyPr wrap="square" rtlCol="0">
            <a:spAutoFit/>
          </a:bodyPr>
          <a:lstStyle/>
          <a:p>
            <a:r>
              <a:rPr lang="en-US" b="1" dirty="0" smtClean="0">
                <a:solidFill>
                  <a:srgbClr val="FF0000"/>
                </a:solidFill>
              </a:rPr>
              <a:t>View 1</a:t>
            </a:r>
            <a:endParaRPr lang="en-US" b="1" dirty="0">
              <a:solidFill>
                <a:srgbClr val="FF0000"/>
              </a:solidFill>
            </a:endParaRPr>
          </a:p>
        </p:txBody>
      </p:sp>
      <p:sp>
        <p:nvSpPr>
          <p:cNvPr id="5" name="TextBox 4"/>
          <p:cNvSpPr txBox="1"/>
          <p:nvPr/>
        </p:nvSpPr>
        <p:spPr>
          <a:xfrm>
            <a:off x="1070348" y="4008958"/>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23" name="TextBox 22"/>
          <p:cNvSpPr txBox="1"/>
          <p:nvPr/>
        </p:nvSpPr>
        <p:spPr>
          <a:xfrm>
            <a:off x="1070348" y="6332168"/>
            <a:ext cx="939168" cy="369332"/>
          </a:xfrm>
          <a:prstGeom prst="rect">
            <a:avLst/>
          </a:prstGeom>
          <a:noFill/>
        </p:spPr>
        <p:txBody>
          <a:bodyPr wrap="none" rtlCol="0">
            <a:spAutoFit/>
          </a:bodyPr>
          <a:lstStyle/>
          <a:p>
            <a:r>
              <a:rPr lang="en-US" dirty="0" smtClean="0"/>
              <a:t>&lt;/html&gt;</a:t>
            </a:r>
            <a:endParaRPr lang="en-US" dirty="0"/>
          </a:p>
        </p:txBody>
      </p:sp>
      <p:sp>
        <p:nvSpPr>
          <p:cNvPr id="24" name="TextBox 23"/>
          <p:cNvSpPr txBox="1"/>
          <p:nvPr/>
        </p:nvSpPr>
        <p:spPr>
          <a:xfrm>
            <a:off x="5338113" y="4387426"/>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28" name="TextBox 27"/>
          <p:cNvSpPr txBox="1"/>
          <p:nvPr/>
        </p:nvSpPr>
        <p:spPr>
          <a:xfrm>
            <a:off x="5303190" y="4902626"/>
            <a:ext cx="939168" cy="369332"/>
          </a:xfrm>
          <a:prstGeom prst="rect">
            <a:avLst/>
          </a:prstGeom>
          <a:noFill/>
        </p:spPr>
        <p:txBody>
          <a:bodyPr wrap="none" rtlCol="0">
            <a:spAutoFit/>
          </a:bodyPr>
          <a:lstStyle/>
          <a:p>
            <a:r>
              <a:rPr lang="en-US" dirty="0" smtClean="0"/>
              <a:t>&lt;/html&gt;</a:t>
            </a:r>
            <a:endParaRPr lang="en-US" dirty="0"/>
          </a:p>
        </p:txBody>
      </p:sp>
      <p:sp>
        <p:nvSpPr>
          <p:cNvPr id="29" name="TextBox 28"/>
          <p:cNvSpPr txBox="1"/>
          <p:nvPr/>
        </p:nvSpPr>
        <p:spPr>
          <a:xfrm>
            <a:off x="7112566" y="4387426"/>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3" name="TextBox 32"/>
          <p:cNvSpPr txBox="1"/>
          <p:nvPr/>
        </p:nvSpPr>
        <p:spPr>
          <a:xfrm>
            <a:off x="7077643" y="4902626"/>
            <a:ext cx="939168" cy="369332"/>
          </a:xfrm>
          <a:prstGeom prst="rect">
            <a:avLst/>
          </a:prstGeom>
          <a:noFill/>
        </p:spPr>
        <p:txBody>
          <a:bodyPr wrap="none" rtlCol="0">
            <a:spAutoFit/>
          </a:bodyPr>
          <a:lstStyle/>
          <a:p>
            <a:r>
              <a:rPr lang="en-US" dirty="0" smtClean="0"/>
              <a:t>&lt;/html&gt;</a:t>
            </a:r>
            <a:endParaRPr lang="en-US" dirty="0"/>
          </a:p>
        </p:txBody>
      </p:sp>
      <p:sp>
        <p:nvSpPr>
          <p:cNvPr id="34" name="TextBox 33"/>
          <p:cNvSpPr txBox="1"/>
          <p:nvPr/>
        </p:nvSpPr>
        <p:spPr>
          <a:xfrm>
            <a:off x="6118353" y="5510041"/>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5" name="TextBox 34"/>
          <p:cNvSpPr txBox="1"/>
          <p:nvPr/>
        </p:nvSpPr>
        <p:spPr>
          <a:xfrm>
            <a:off x="6083430" y="6025241"/>
            <a:ext cx="939168" cy="369332"/>
          </a:xfrm>
          <a:prstGeom prst="rect">
            <a:avLst/>
          </a:prstGeom>
          <a:noFill/>
        </p:spPr>
        <p:txBody>
          <a:bodyPr wrap="none" rtlCol="0">
            <a:spAutoFit/>
          </a:bodyPr>
          <a:lstStyle/>
          <a:p>
            <a:r>
              <a:rPr lang="en-US" dirty="0" smtClean="0"/>
              <a:t>&lt;/html&gt;</a:t>
            </a:r>
            <a:endParaRPr lang="en-US" dirty="0"/>
          </a:p>
        </p:txBody>
      </p:sp>
      <p:sp>
        <p:nvSpPr>
          <p:cNvPr id="36" name="TextBox 35"/>
          <p:cNvSpPr txBox="1"/>
          <p:nvPr/>
        </p:nvSpPr>
        <p:spPr>
          <a:xfrm>
            <a:off x="1584816" y="4397059"/>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7" name="TextBox 36"/>
          <p:cNvSpPr txBox="1"/>
          <p:nvPr/>
        </p:nvSpPr>
        <p:spPr>
          <a:xfrm>
            <a:off x="1549893" y="4912259"/>
            <a:ext cx="939168" cy="369332"/>
          </a:xfrm>
          <a:prstGeom prst="rect">
            <a:avLst/>
          </a:prstGeom>
          <a:noFill/>
        </p:spPr>
        <p:txBody>
          <a:bodyPr wrap="none" rtlCol="0">
            <a:spAutoFit/>
          </a:bodyPr>
          <a:lstStyle/>
          <a:p>
            <a:r>
              <a:rPr lang="en-US" dirty="0" smtClean="0"/>
              <a:t>&lt;/html&gt;</a:t>
            </a:r>
            <a:endParaRPr lang="en-US" dirty="0"/>
          </a:p>
        </p:txBody>
      </p:sp>
      <p:sp>
        <p:nvSpPr>
          <p:cNvPr id="38" name="TextBox 37"/>
          <p:cNvSpPr txBox="1"/>
          <p:nvPr/>
        </p:nvSpPr>
        <p:spPr>
          <a:xfrm>
            <a:off x="1566663" y="5536400"/>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9" name="TextBox 38"/>
          <p:cNvSpPr txBox="1"/>
          <p:nvPr/>
        </p:nvSpPr>
        <p:spPr>
          <a:xfrm>
            <a:off x="1531740" y="6051600"/>
            <a:ext cx="939168" cy="369332"/>
          </a:xfrm>
          <a:prstGeom prst="rect">
            <a:avLst/>
          </a:prstGeom>
          <a:noFill/>
        </p:spPr>
        <p:txBody>
          <a:bodyPr wrap="none" rtlCol="0">
            <a:spAutoFit/>
          </a:bodyPr>
          <a:lstStyle/>
          <a:p>
            <a:r>
              <a:rPr lang="en-US" dirty="0" smtClean="0"/>
              <a:t>&lt;/html&gt;</a:t>
            </a:r>
            <a:endParaRPr lang="en-US" dirty="0"/>
          </a:p>
        </p:txBody>
      </p:sp>
      <p:sp>
        <p:nvSpPr>
          <p:cNvPr id="40" name="Left-Right Arrow 39"/>
          <p:cNvSpPr/>
          <p:nvPr/>
        </p:nvSpPr>
        <p:spPr>
          <a:xfrm>
            <a:off x="3929441" y="5251476"/>
            <a:ext cx="1172392" cy="369332"/>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93978" y="4809420"/>
            <a:ext cx="643318" cy="369332"/>
          </a:xfrm>
          <a:prstGeom prst="rect">
            <a:avLst/>
          </a:prstGeom>
          <a:noFill/>
        </p:spPr>
        <p:txBody>
          <a:bodyPr wrap="none" rtlCol="0">
            <a:spAutoFit/>
          </a:bodyPr>
          <a:lstStyle/>
          <a:p>
            <a:r>
              <a:rPr lang="en-US" dirty="0" smtClean="0"/>
              <a:t>AJAX</a:t>
            </a:r>
            <a:endParaRPr lang="en-US" dirty="0"/>
          </a:p>
        </p:txBody>
      </p:sp>
    </p:spTree>
    <p:extLst>
      <p:ext uri="{BB962C8B-B14F-4D97-AF65-F5344CB8AC3E}">
        <p14:creationId xmlns:p14="http://schemas.microsoft.com/office/powerpoint/2010/main" val="13182299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1991" y="2362200"/>
            <a:ext cx="7543800" cy="2308324"/>
          </a:xfrm>
          <a:prstGeom prst="rect">
            <a:avLst/>
          </a:prstGeom>
          <a:noFill/>
        </p:spPr>
        <p:txBody>
          <a:bodyPr wrap="square" rtlCol="0">
            <a:spAutoFit/>
          </a:bodyPr>
          <a:lstStyle/>
          <a:p>
            <a:pPr marL="571500" indent="-571500">
              <a:buFont typeface="Arial" pitchFamily="34" charset="0"/>
              <a:buChar char="•"/>
            </a:pPr>
            <a:r>
              <a:rPr lang="en-US" sz="3600" dirty="0" smtClean="0">
                <a:solidFill>
                  <a:srgbClr val="003300"/>
                </a:solidFill>
              </a:rPr>
              <a:t>Model</a:t>
            </a:r>
            <a:r>
              <a:rPr lang="en-US" sz="3600" dirty="0">
                <a:solidFill>
                  <a:srgbClr val="003300"/>
                </a:solidFill>
              </a:rPr>
              <a:t>, Views, </a:t>
            </a:r>
            <a:r>
              <a:rPr lang="en-US" sz="3600" dirty="0" smtClean="0">
                <a:solidFill>
                  <a:srgbClr val="003300"/>
                </a:solidFill>
              </a:rPr>
              <a:t>Controllers + </a:t>
            </a:r>
            <a:r>
              <a:rPr lang="en-US" sz="3600" dirty="0">
                <a:solidFill>
                  <a:srgbClr val="003300"/>
                </a:solidFill>
              </a:rPr>
              <a:t>Scope</a:t>
            </a:r>
          </a:p>
          <a:p>
            <a:pPr marL="571500" indent="-571500">
              <a:buFont typeface="Arial" pitchFamily="34" charset="0"/>
              <a:buChar char="•"/>
            </a:pPr>
            <a:r>
              <a:rPr lang="en-US" sz="3600" dirty="0" smtClean="0"/>
              <a:t>Directives </a:t>
            </a:r>
            <a:r>
              <a:rPr lang="en-US" sz="3600" dirty="0" smtClean="0"/>
              <a:t>and </a:t>
            </a:r>
            <a:r>
              <a:rPr lang="en-US" sz="3600" dirty="0"/>
              <a:t>Data Binding</a:t>
            </a:r>
          </a:p>
          <a:p>
            <a:pPr marL="571500" indent="-571500">
              <a:buFont typeface="Arial" pitchFamily="34" charset="0"/>
              <a:buChar char="•"/>
            </a:pPr>
            <a:r>
              <a:rPr lang="en-US" sz="3600" dirty="0" smtClean="0"/>
              <a:t>Filters</a:t>
            </a:r>
          </a:p>
          <a:p>
            <a:pPr marL="571500" indent="-571500">
              <a:buFont typeface="Arial" pitchFamily="34" charset="0"/>
              <a:buChar char="•"/>
            </a:pPr>
            <a:r>
              <a:rPr lang="en-US" sz="3600" dirty="0" smtClean="0"/>
              <a:t>Modules – Build an MVC App</a:t>
            </a:r>
            <a:endParaRPr lang="en-US" sz="3600" dirty="0" smtClean="0"/>
          </a:p>
        </p:txBody>
      </p:sp>
    </p:spTree>
    <p:extLst>
      <p:ext uri="{BB962C8B-B14F-4D97-AF65-F5344CB8AC3E}">
        <p14:creationId xmlns:p14="http://schemas.microsoft.com/office/powerpoint/2010/main" val="2745853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001000" cy="1066800"/>
          </a:xfrm>
        </p:spPr>
        <p:txBody>
          <a:bodyPr>
            <a:normAutofit/>
          </a:bodyPr>
          <a:lstStyle/>
          <a:p>
            <a:pPr algn="ctr"/>
            <a:r>
              <a:rPr lang="en-US" dirty="0" smtClean="0"/>
              <a:t>What is an MVC?</a:t>
            </a:r>
            <a:endParaRPr lang="en-US" sz="2200" dirty="0"/>
          </a:p>
        </p:txBody>
      </p:sp>
      <p:sp>
        <p:nvSpPr>
          <p:cNvPr id="12" name="TextBox 11"/>
          <p:cNvSpPr txBox="1"/>
          <p:nvPr/>
        </p:nvSpPr>
        <p:spPr>
          <a:xfrm>
            <a:off x="819472" y="1113774"/>
            <a:ext cx="7866076" cy="1569660"/>
          </a:xfrm>
          <a:prstGeom prst="rect">
            <a:avLst/>
          </a:prstGeom>
          <a:noFill/>
        </p:spPr>
        <p:txBody>
          <a:bodyPr wrap="square" rtlCol="0">
            <a:spAutoFit/>
          </a:bodyPr>
          <a:lstStyle/>
          <a:p>
            <a:pPr marL="342900" indent="-342900">
              <a:buFont typeface="Arial" pitchFamily="34" charset="0"/>
              <a:buChar char="•"/>
            </a:pPr>
            <a:r>
              <a:rPr lang="en-US" sz="2400" b="1" dirty="0" smtClean="0"/>
              <a:t>MVC based on concept of </a:t>
            </a:r>
            <a:r>
              <a:rPr lang="en-US" sz="2400" b="1" dirty="0" smtClean="0">
                <a:solidFill>
                  <a:srgbClr val="FF0000"/>
                </a:solidFill>
              </a:rPr>
              <a:t>separation of responsibility</a:t>
            </a:r>
          </a:p>
          <a:p>
            <a:pPr marL="342900" indent="-342900">
              <a:buFont typeface="Arial" pitchFamily="34" charset="0"/>
              <a:buChar char="•"/>
            </a:pPr>
            <a:r>
              <a:rPr lang="en-US" sz="2400" b="1" dirty="0" smtClean="0">
                <a:solidFill>
                  <a:srgbClr val="FF0000"/>
                </a:solidFill>
              </a:rPr>
              <a:t>Model</a:t>
            </a:r>
            <a:r>
              <a:rPr lang="en-US" sz="2400" dirty="0" smtClean="0"/>
              <a:t> </a:t>
            </a:r>
            <a:r>
              <a:rPr lang="en-US" sz="2400" dirty="0" smtClean="0"/>
              <a:t>– Data</a:t>
            </a:r>
          </a:p>
          <a:p>
            <a:pPr marL="342900" indent="-342900">
              <a:buFont typeface="Arial" pitchFamily="34" charset="0"/>
              <a:buChar char="•"/>
            </a:pPr>
            <a:r>
              <a:rPr lang="en-US" sz="2400" b="1" dirty="0" smtClean="0">
                <a:solidFill>
                  <a:srgbClr val="FF0000"/>
                </a:solidFill>
              </a:rPr>
              <a:t>View</a:t>
            </a:r>
            <a:r>
              <a:rPr lang="en-US" sz="2400" dirty="0" smtClean="0"/>
              <a:t> - &lt;html&gt;</a:t>
            </a:r>
          </a:p>
          <a:p>
            <a:pPr marL="342900" indent="-342900">
              <a:buFont typeface="Arial" pitchFamily="34" charset="0"/>
              <a:buChar char="•"/>
            </a:pPr>
            <a:r>
              <a:rPr lang="en-US" sz="2400" b="1" dirty="0" smtClean="0">
                <a:solidFill>
                  <a:srgbClr val="FF0000"/>
                </a:solidFill>
              </a:rPr>
              <a:t>Controller</a:t>
            </a:r>
            <a:r>
              <a:rPr lang="en-US" sz="2400" dirty="0" smtClean="0"/>
              <a:t> – Help exchange </a:t>
            </a:r>
            <a:r>
              <a:rPr lang="en-US" sz="2400" b="1" dirty="0" smtClean="0">
                <a:solidFill>
                  <a:srgbClr val="FF0000"/>
                </a:solidFill>
              </a:rPr>
              <a:t>Model</a:t>
            </a:r>
            <a:r>
              <a:rPr lang="en-US" sz="2400" dirty="0" smtClean="0"/>
              <a:t> data with </a:t>
            </a:r>
            <a:r>
              <a:rPr lang="en-US" sz="2400" b="1" dirty="0" smtClean="0">
                <a:solidFill>
                  <a:srgbClr val="FF0000"/>
                </a:solidFill>
              </a:rPr>
              <a:t>View</a:t>
            </a:r>
            <a:endParaRPr lang="en-US" sz="2400" b="1" dirty="0">
              <a:solidFill>
                <a:srgbClr val="FF0000"/>
              </a:solidFill>
            </a:endParaRPr>
          </a:p>
        </p:txBody>
      </p:sp>
      <p:sp>
        <p:nvSpPr>
          <p:cNvPr id="3" name="Rounded Rectangle 2"/>
          <p:cNvSpPr/>
          <p:nvPr/>
        </p:nvSpPr>
        <p:spPr>
          <a:xfrm>
            <a:off x="869590" y="3828293"/>
            <a:ext cx="2818717" cy="27965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281531" y="3399043"/>
            <a:ext cx="1902622" cy="369332"/>
          </a:xfrm>
          <a:prstGeom prst="rect">
            <a:avLst/>
          </a:prstGeom>
          <a:noFill/>
        </p:spPr>
        <p:txBody>
          <a:bodyPr wrap="square" rtlCol="0">
            <a:spAutoFit/>
          </a:bodyPr>
          <a:lstStyle/>
          <a:p>
            <a:pPr algn="ctr"/>
            <a:r>
              <a:rPr lang="en-US" b="1" dirty="0" smtClean="0">
                <a:solidFill>
                  <a:srgbClr val="FF0000"/>
                </a:solidFill>
              </a:rPr>
              <a:t>Shell Page</a:t>
            </a:r>
            <a:endParaRPr lang="en-US" b="1" dirty="0">
              <a:solidFill>
                <a:srgbClr val="FF0000"/>
              </a:solidFill>
            </a:endParaRPr>
          </a:p>
        </p:txBody>
      </p:sp>
      <p:sp>
        <p:nvSpPr>
          <p:cNvPr id="15" name="Rounded Rectangle 14"/>
          <p:cNvSpPr/>
          <p:nvPr/>
        </p:nvSpPr>
        <p:spPr>
          <a:xfrm>
            <a:off x="1490679" y="4235905"/>
            <a:ext cx="1541476" cy="870856"/>
          </a:xfrm>
          <a:prstGeom prst="round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91135" y="4486667"/>
            <a:ext cx="1021246" cy="369332"/>
          </a:xfrm>
          <a:prstGeom prst="rect">
            <a:avLst/>
          </a:prstGeom>
          <a:noFill/>
        </p:spPr>
        <p:txBody>
          <a:bodyPr wrap="square" rtlCol="0">
            <a:spAutoFit/>
          </a:bodyPr>
          <a:lstStyle/>
          <a:p>
            <a:r>
              <a:rPr lang="en-US" b="1" dirty="0" smtClean="0">
                <a:solidFill>
                  <a:srgbClr val="FF0000"/>
                </a:solidFill>
              </a:rPr>
              <a:t>View 1</a:t>
            </a:r>
            <a:endParaRPr lang="en-US" b="1" dirty="0">
              <a:solidFill>
                <a:srgbClr val="FF0000"/>
              </a:solidFill>
            </a:endParaRPr>
          </a:p>
        </p:txBody>
      </p:sp>
      <p:sp>
        <p:nvSpPr>
          <p:cNvPr id="27" name="Rounded Rectangle 26"/>
          <p:cNvSpPr/>
          <p:nvPr/>
        </p:nvSpPr>
        <p:spPr>
          <a:xfrm>
            <a:off x="1483089" y="5381562"/>
            <a:ext cx="1556657" cy="811692"/>
          </a:xfrm>
          <a:prstGeom prst="round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752994" y="5602742"/>
            <a:ext cx="1049862" cy="369332"/>
          </a:xfrm>
          <a:prstGeom prst="rect">
            <a:avLst/>
          </a:prstGeom>
          <a:noFill/>
        </p:spPr>
        <p:txBody>
          <a:bodyPr wrap="square" rtlCol="0">
            <a:spAutoFit/>
          </a:bodyPr>
          <a:lstStyle/>
          <a:p>
            <a:r>
              <a:rPr lang="en-US" b="1" dirty="0" smtClean="0">
                <a:solidFill>
                  <a:srgbClr val="FF0000"/>
                </a:solidFill>
              </a:rPr>
              <a:t>View 2</a:t>
            </a:r>
            <a:endParaRPr lang="en-US" b="1" dirty="0">
              <a:solidFill>
                <a:srgbClr val="FF0000"/>
              </a:solidFill>
            </a:endParaRPr>
          </a:p>
        </p:txBody>
      </p:sp>
      <p:sp>
        <p:nvSpPr>
          <p:cNvPr id="5" name="TextBox 4"/>
          <p:cNvSpPr txBox="1"/>
          <p:nvPr/>
        </p:nvSpPr>
        <p:spPr>
          <a:xfrm>
            <a:off x="932210" y="3853286"/>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23" name="TextBox 22"/>
          <p:cNvSpPr txBox="1"/>
          <p:nvPr/>
        </p:nvSpPr>
        <p:spPr>
          <a:xfrm>
            <a:off x="932210" y="6176496"/>
            <a:ext cx="939168" cy="369332"/>
          </a:xfrm>
          <a:prstGeom prst="rect">
            <a:avLst/>
          </a:prstGeom>
          <a:noFill/>
        </p:spPr>
        <p:txBody>
          <a:bodyPr wrap="none" rtlCol="0">
            <a:spAutoFit/>
          </a:bodyPr>
          <a:lstStyle/>
          <a:p>
            <a:r>
              <a:rPr lang="en-US" dirty="0" smtClean="0"/>
              <a:t>&lt;/html&gt;</a:t>
            </a:r>
            <a:endParaRPr lang="en-US" dirty="0"/>
          </a:p>
        </p:txBody>
      </p:sp>
      <p:sp>
        <p:nvSpPr>
          <p:cNvPr id="36" name="TextBox 35"/>
          <p:cNvSpPr txBox="1"/>
          <p:nvPr/>
        </p:nvSpPr>
        <p:spPr>
          <a:xfrm>
            <a:off x="1567252" y="4231514"/>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7" name="TextBox 36"/>
          <p:cNvSpPr txBox="1"/>
          <p:nvPr/>
        </p:nvSpPr>
        <p:spPr>
          <a:xfrm>
            <a:off x="1567252" y="4746714"/>
            <a:ext cx="939168" cy="369332"/>
          </a:xfrm>
          <a:prstGeom prst="rect">
            <a:avLst/>
          </a:prstGeom>
          <a:noFill/>
        </p:spPr>
        <p:txBody>
          <a:bodyPr wrap="none" rtlCol="0">
            <a:spAutoFit/>
          </a:bodyPr>
          <a:lstStyle/>
          <a:p>
            <a:r>
              <a:rPr lang="en-US" dirty="0" smtClean="0"/>
              <a:t>&lt;/html&gt;</a:t>
            </a:r>
            <a:endParaRPr lang="en-US" dirty="0"/>
          </a:p>
        </p:txBody>
      </p:sp>
      <p:sp>
        <p:nvSpPr>
          <p:cNvPr id="38" name="TextBox 37"/>
          <p:cNvSpPr txBox="1"/>
          <p:nvPr/>
        </p:nvSpPr>
        <p:spPr>
          <a:xfrm>
            <a:off x="1474891" y="5380728"/>
            <a:ext cx="849400" cy="369332"/>
          </a:xfrm>
          <a:prstGeom prst="rect">
            <a:avLst/>
          </a:prstGeom>
          <a:noFill/>
        </p:spPr>
        <p:txBody>
          <a:bodyPr wrap="none" rtlCol="0">
            <a:spAutoFit/>
          </a:bodyPr>
          <a:lstStyle/>
          <a:p>
            <a:r>
              <a:rPr lang="en-US" dirty="0"/>
              <a:t>&lt;</a:t>
            </a:r>
            <a:r>
              <a:rPr lang="en-US" dirty="0" smtClean="0"/>
              <a:t>html&gt;</a:t>
            </a:r>
            <a:endParaRPr lang="en-US" dirty="0"/>
          </a:p>
        </p:txBody>
      </p:sp>
      <p:sp>
        <p:nvSpPr>
          <p:cNvPr id="39" name="TextBox 38"/>
          <p:cNvSpPr txBox="1"/>
          <p:nvPr/>
        </p:nvSpPr>
        <p:spPr>
          <a:xfrm>
            <a:off x="1474891" y="5895928"/>
            <a:ext cx="939168" cy="369332"/>
          </a:xfrm>
          <a:prstGeom prst="rect">
            <a:avLst/>
          </a:prstGeom>
          <a:noFill/>
        </p:spPr>
        <p:txBody>
          <a:bodyPr wrap="none" rtlCol="0">
            <a:spAutoFit/>
          </a:bodyPr>
          <a:lstStyle/>
          <a:p>
            <a:r>
              <a:rPr lang="en-US" dirty="0" smtClean="0"/>
              <a:t>&lt;/html&gt;</a:t>
            </a:r>
            <a:endParaRPr lang="en-US" dirty="0"/>
          </a:p>
        </p:txBody>
      </p:sp>
      <p:pic>
        <p:nvPicPr>
          <p:cNvPr id="40" name="Picture 3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23287" y="2959003"/>
            <a:ext cx="772540" cy="772540"/>
          </a:xfrm>
          <a:prstGeom prst="rect">
            <a:avLst/>
          </a:prstGeom>
        </p:spPr>
      </p:pic>
      <p:pic>
        <p:nvPicPr>
          <p:cNvPr id="41" name="Picture 4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74395" y="3244953"/>
            <a:ext cx="721313" cy="721313"/>
          </a:xfrm>
          <a:prstGeom prst="rect">
            <a:avLst/>
          </a:prstGeom>
        </p:spPr>
      </p:pic>
      <p:sp>
        <p:nvSpPr>
          <p:cNvPr id="44" name="TextBox 43"/>
          <p:cNvSpPr txBox="1"/>
          <p:nvPr/>
        </p:nvSpPr>
        <p:spPr>
          <a:xfrm>
            <a:off x="7070141" y="4604827"/>
            <a:ext cx="933845" cy="369332"/>
          </a:xfrm>
          <a:prstGeom prst="rect">
            <a:avLst/>
          </a:prstGeom>
          <a:noFill/>
        </p:spPr>
        <p:txBody>
          <a:bodyPr wrap="none" rtlCol="0">
            <a:spAutoFit/>
          </a:bodyPr>
          <a:lstStyle/>
          <a:p>
            <a:r>
              <a:rPr lang="en-US" dirty="0" smtClean="0"/>
              <a:t>&lt;script&gt;</a:t>
            </a:r>
            <a:endParaRPr lang="en-US" dirty="0"/>
          </a:p>
        </p:txBody>
      </p:sp>
      <p:sp>
        <p:nvSpPr>
          <p:cNvPr id="45" name="TextBox 44"/>
          <p:cNvSpPr txBox="1"/>
          <p:nvPr/>
        </p:nvSpPr>
        <p:spPr>
          <a:xfrm>
            <a:off x="7070141" y="5418076"/>
            <a:ext cx="1019190" cy="369332"/>
          </a:xfrm>
          <a:prstGeom prst="rect">
            <a:avLst/>
          </a:prstGeom>
          <a:noFill/>
        </p:spPr>
        <p:txBody>
          <a:bodyPr wrap="none" rtlCol="0">
            <a:spAutoFit/>
          </a:bodyPr>
          <a:lstStyle/>
          <a:p>
            <a:r>
              <a:rPr lang="en-US" dirty="0" smtClean="0"/>
              <a:t>&lt;/script&gt;</a:t>
            </a:r>
            <a:endParaRPr lang="en-US" dirty="0"/>
          </a:p>
        </p:txBody>
      </p:sp>
      <p:sp>
        <p:nvSpPr>
          <p:cNvPr id="47" name="Left-Right Arrow 46"/>
          <p:cNvSpPr/>
          <p:nvPr/>
        </p:nvSpPr>
        <p:spPr>
          <a:xfrm>
            <a:off x="4004023" y="4975418"/>
            <a:ext cx="2864872" cy="369332"/>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671548" y="2840461"/>
            <a:ext cx="124906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7030A0"/>
                </a:solidFill>
                <a:effectLst>
                  <a:outerShdw blurRad="76200" dist="50800" dir="5400000" algn="tl" rotWithShape="0">
                    <a:srgbClr val="000000">
                      <a:alpha val="65000"/>
                    </a:srgbClr>
                  </a:outerShdw>
                </a:effectLst>
              </a:rPr>
              <a:t>VIEW</a:t>
            </a:r>
            <a:endParaRPr lang="en-US" sz="3600" b="1" spc="50" dirty="0">
              <a:ln w="11430"/>
              <a:solidFill>
                <a:srgbClr val="7030A0"/>
              </a:solidFill>
              <a:effectLst>
                <a:outerShdw blurRad="76200" dist="50800" dir="5400000" algn="tl" rotWithShape="0">
                  <a:srgbClr val="000000">
                    <a:alpha val="65000"/>
                  </a:srgbClr>
                </a:outerShdw>
              </a:effectLst>
            </a:endParaRPr>
          </a:p>
        </p:txBody>
      </p:sp>
      <p:sp>
        <p:nvSpPr>
          <p:cNvPr id="50" name="TextBox 49"/>
          <p:cNvSpPr txBox="1"/>
          <p:nvPr/>
        </p:nvSpPr>
        <p:spPr>
          <a:xfrm>
            <a:off x="3921995" y="3964388"/>
            <a:ext cx="2778453"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66FF66"/>
                </a:solidFill>
                <a:effectLst>
                  <a:outerShdw blurRad="76200" dist="50800" dir="5400000" algn="tl" rotWithShape="0">
                    <a:srgbClr val="000000">
                      <a:alpha val="65000"/>
                    </a:srgbClr>
                  </a:outerShdw>
                </a:effectLst>
              </a:rPr>
              <a:t>CONTROLLER</a:t>
            </a:r>
            <a:endParaRPr lang="en-US" sz="3600" b="1" spc="50" dirty="0">
              <a:ln w="11430"/>
              <a:solidFill>
                <a:srgbClr val="66FF66"/>
              </a:solidFill>
              <a:effectLst>
                <a:outerShdw blurRad="76200" dist="50800" dir="5400000" algn="tl" rotWithShape="0">
                  <a:srgbClr val="000000">
                    <a:alpha val="65000"/>
                  </a:srgbClr>
                </a:outerShdw>
              </a:effectLst>
            </a:endParaRPr>
          </a:p>
        </p:txBody>
      </p:sp>
      <p:sp>
        <p:nvSpPr>
          <p:cNvPr id="51" name="TextBox 50"/>
          <p:cNvSpPr txBox="1"/>
          <p:nvPr/>
        </p:nvSpPr>
        <p:spPr>
          <a:xfrm>
            <a:off x="7095728" y="3964388"/>
            <a:ext cx="1645002"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2" name="TextBox 51"/>
          <p:cNvSpPr txBox="1"/>
          <p:nvPr/>
        </p:nvSpPr>
        <p:spPr>
          <a:xfrm>
            <a:off x="7383432" y="5012230"/>
            <a:ext cx="1598130" cy="369332"/>
          </a:xfrm>
          <a:prstGeom prst="rect">
            <a:avLst/>
          </a:prstGeom>
          <a:noFill/>
        </p:spPr>
        <p:txBody>
          <a:bodyPr wrap="none" rtlCol="0">
            <a:spAutoFit/>
          </a:bodyPr>
          <a:lstStyle/>
          <a:p>
            <a:r>
              <a:rPr lang="en-US" dirty="0" smtClean="0"/>
              <a:t>Data </a:t>
            </a:r>
            <a:r>
              <a:rPr lang="en-US" dirty="0" err="1" smtClean="0"/>
              <a:t>Data</a:t>
            </a:r>
            <a:r>
              <a:rPr lang="en-US" dirty="0" smtClean="0"/>
              <a:t> </a:t>
            </a:r>
            <a:r>
              <a:rPr lang="en-US" dirty="0" err="1" smtClean="0"/>
              <a:t>Data</a:t>
            </a:r>
            <a:endParaRPr lang="en-US" dirty="0"/>
          </a:p>
        </p:txBody>
      </p:sp>
      <p:pic>
        <p:nvPicPr>
          <p:cNvPr id="53" name="Picture 5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96916" y="3244952"/>
            <a:ext cx="721313" cy="721313"/>
          </a:xfrm>
          <a:prstGeom prst="rect">
            <a:avLst/>
          </a:prstGeom>
        </p:spPr>
      </p:pic>
    </p:spTree>
    <p:extLst>
      <p:ext uri="{BB962C8B-B14F-4D97-AF65-F5344CB8AC3E}">
        <p14:creationId xmlns:p14="http://schemas.microsoft.com/office/powerpoint/2010/main" val="2927642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3531082" y="4605396"/>
            <a:ext cx="1762993" cy="1664367"/>
          </a:xfrm>
          <a:prstGeom prst="round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71600" y="5541926"/>
            <a:ext cx="771964" cy="771964"/>
          </a:xfrm>
          <a:prstGeom prst="rect">
            <a:avLst/>
          </a:prstGeom>
        </p:spPr>
      </p:pic>
      <p:sp>
        <p:nvSpPr>
          <p:cNvPr id="31" name="TextBox 30"/>
          <p:cNvSpPr txBox="1"/>
          <p:nvPr/>
        </p:nvSpPr>
        <p:spPr>
          <a:xfrm>
            <a:off x="3845640" y="5004215"/>
            <a:ext cx="117410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Properties</a:t>
            </a:r>
            <a:endParaRPr lang="en-US" b="1" dirty="0">
              <a:solidFill>
                <a:srgbClr val="FF0000"/>
              </a:solidFill>
            </a:endParaRPr>
          </a:p>
        </p:txBody>
      </p:sp>
      <p:sp>
        <p:nvSpPr>
          <p:cNvPr id="11" name="Title 10"/>
          <p:cNvSpPr>
            <a:spLocks noGrp="1"/>
          </p:cNvSpPr>
          <p:nvPr>
            <p:ph type="ctrTitle"/>
          </p:nvPr>
        </p:nvSpPr>
        <p:spPr>
          <a:xfrm>
            <a:off x="704885" y="152400"/>
            <a:ext cx="7772400" cy="1470025"/>
          </a:xfrm>
        </p:spPr>
        <p:txBody>
          <a:bodyPr>
            <a:normAutofit/>
          </a:bodyPr>
          <a:lstStyle/>
          <a:p>
            <a:pPr algn="ctr"/>
            <a:r>
              <a:rPr lang="en-US" sz="3200" dirty="0"/>
              <a:t>Angular JS is a </a:t>
            </a:r>
            <a:r>
              <a:rPr lang="en-US" sz="3200" b="1" dirty="0">
                <a:solidFill>
                  <a:srgbClr val="FF0000"/>
                </a:solidFill>
              </a:rPr>
              <a:t>Model</a:t>
            </a:r>
            <a:r>
              <a:rPr lang="en-US" sz="3200" dirty="0"/>
              <a:t> + </a:t>
            </a:r>
            <a:r>
              <a:rPr lang="en-US" sz="3200" b="1" dirty="0">
                <a:solidFill>
                  <a:srgbClr val="FF0000"/>
                </a:solidFill>
              </a:rPr>
              <a:t>View</a:t>
            </a:r>
            <a:r>
              <a:rPr lang="en-US" sz="3200" dirty="0"/>
              <a:t> + </a:t>
            </a:r>
            <a:r>
              <a:rPr lang="en-US" sz="3200" b="1" dirty="0">
                <a:solidFill>
                  <a:srgbClr val="FF0000"/>
                </a:solidFill>
              </a:rPr>
              <a:t>Controller</a:t>
            </a:r>
            <a:r>
              <a:rPr lang="en-US" sz="3200" dirty="0"/>
              <a:t> </a:t>
            </a:r>
            <a:r>
              <a:rPr lang="en-US" sz="3200" dirty="0" smtClean="0"/>
              <a:t>Framework</a:t>
            </a:r>
            <a:endParaRPr lang="en-US" sz="3200" dirty="0"/>
          </a:p>
        </p:txBody>
      </p:sp>
      <p:sp>
        <p:nvSpPr>
          <p:cNvPr id="30" name="TextBox 29"/>
          <p:cNvSpPr txBox="1"/>
          <p:nvPr/>
        </p:nvSpPr>
        <p:spPr>
          <a:xfrm>
            <a:off x="685800" y="1428665"/>
            <a:ext cx="7782730" cy="1708160"/>
          </a:xfrm>
          <a:prstGeom prst="rect">
            <a:avLst/>
          </a:prstGeom>
          <a:noFill/>
        </p:spPr>
        <p:txBody>
          <a:bodyPr wrap="square" rtlCol="0">
            <a:spAutoFit/>
          </a:bodyPr>
          <a:lstStyle/>
          <a:p>
            <a:r>
              <a:rPr lang="en-US" sz="2400" b="1" dirty="0" smtClean="0">
                <a:solidFill>
                  <a:srgbClr val="FF0000"/>
                </a:solidFill>
              </a:rPr>
              <a:t>Angular JS Model</a:t>
            </a:r>
            <a:r>
              <a:rPr lang="en-US" sz="2400" dirty="0" smtClean="0"/>
              <a:t>:</a:t>
            </a:r>
          </a:p>
          <a:p>
            <a:endParaRPr lang="en-US" sz="900" dirty="0" smtClean="0"/>
          </a:p>
          <a:p>
            <a:pPr marL="285750" indent="-285750">
              <a:buFont typeface="Arial" pitchFamily="34" charset="0"/>
              <a:buChar char="•"/>
            </a:pPr>
            <a:r>
              <a:rPr lang="en-US" dirty="0" smtClean="0"/>
              <a:t>Data and Functionality </a:t>
            </a:r>
            <a:r>
              <a:rPr lang="en-US" dirty="0" smtClean="0"/>
              <a:t>linked </a:t>
            </a:r>
            <a:r>
              <a:rPr lang="en-US" dirty="0" smtClean="0"/>
              <a:t>to the Angular </a:t>
            </a:r>
            <a:r>
              <a:rPr lang="en-US" dirty="0" smtClean="0"/>
              <a:t>Application</a:t>
            </a:r>
          </a:p>
          <a:p>
            <a:pPr marL="285750" indent="-285750">
              <a:buFont typeface="Arial" pitchFamily="34" charset="0"/>
              <a:buChar char="•"/>
            </a:pPr>
            <a:r>
              <a:rPr lang="en-US" dirty="0" smtClean="0"/>
              <a:t>Represents the </a:t>
            </a:r>
            <a:r>
              <a:rPr lang="en-US" b="1" dirty="0" smtClean="0">
                <a:solidFill>
                  <a:srgbClr val="FF0000"/>
                </a:solidFill>
              </a:rPr>
              <a:t>state</a:t>
            </a:r>
            <a:r>
              <a:rPr lang="en-US" dirty="0" smtClean="0"/>
              <a:t> of the system</a:t>
            </a:r>
            <a:r>
              <a:rPr lang="en-US" b="1" dirty="0" smtClean="0">
                <a:solidFill>
                  <a:srgbClr val="FF0000"/>
                </a:solidFill>
              </a:rPr>
              <a:t> projected </a:t>
            </a:r>
            <a:r>
              <a:rPr lang="en-US" dirty="0" smtClean="0"/>
              <a:t>to the View</a:t>
            </a:r>
          </a:p>
          <a:p>
            <a:pPr marL="285750" indent="-285750">
              <a:buFont typeface="Arial" pitchFamily="34" charset="0"/>
              <a:buChar char="•"/>
            </a:pPr>
            <a:r>
              <a:rPr lang="en-US" dirty="0" smtClean="0"/>
              <a:t>UI interacts with Model </a:t>
            </a:r>
            <a:r>
              <a:rPr lang="en-US" b="1" dirty="0" smtClean="0">
                <a:solidFill>
                  <a:srgbClr val="FF0000"/>
                </a:solidFill>
              </a:rPr>
              <a:t>bi-directionally</a:t>
            </a:r>
          </a:p>
          <a:p>
            <a:pPr marL="285750" indent="-285750">
              <a:buFont typeface="Arial" pitchFamily="34" charset="0"/>
              <a:buChar char="•"/>
            </a:pPr>
            <a:r>
              <a:rPr lang="en-US" dirty="0" smtClean="0"/>
              <a:t>Model is hosted (encapsulated) in the Controller and referenced by the View</a:t>
            </a:r>
            <a:endParaRPr lang="en-US" dirty="0"/>
          </a:p>
        </p:txBody>
      </p:sp>
      <p:sp>
        <p:nvSpPr>
          <p:cNvPr id="36" name="TextBox 35"/>
          <p:cNvSpPr txBox="1"/>
          <p:nvPr/>
        </p:nvSpPr>
        <p:spPr>
          <a:xfrm>
            <a:off x="3860749" y="5550143"/>
            <a:ext cx="104227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Methods</a:t>
            </a:r>
            <a:endParaRPr lang="en-US" b="1" dirty="0">
              <a:solidFill>
                <a:srgbClr val="FF0000"/>
              </a:solidFill>
            </a:endParaRPr>
          </a:p>
        </p:txBody>
      </p:sp>
      <p:sp>
        <p:nvSpPr>
          <p:cNvPr id="2" name="TextBox 1"/>
          <p:cNvSpPr txBox="1"/>
          <p:nvPr/>
        </p:nvSpPr>
        <p:spPr>
          <a:xfrm>
            <a:off x="3531082" y="3970001"/>
            <a:ext cx="1645002"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6" name="TextBox 15"/>
          <p:cNvSpPr txBox="1"/>
          <p:nvPr/>
        </p:nvSpPr>
        <p:spPr>
          <a:xfrm>
            <a:off x="7084307" y="5035951"/>
            <a:ext cx="124906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7030A0"/>
                </a:solidFill>
                <a:effectLst>
                  <a:outerShdw blurRad="76200" dist="50800" dir="5400000" algn="tl" rotWithShape="0">
                    <a:srgbClr val="000000">
                      <a:alpha val="65000"/>
                    </a:srgbClr>
                  </a:outerShdw>
                </a:effectLst>
              </a:rPr>
              <a:t>VIEW</a:t>
            </a:r>
            <a:endParaRPr lang="en-US" sz="3600" b="1" spc="50" dirty="0">
              <a:ln w="11430"/>
              <a:solidFill>
                <a:srgbClr val="7030A0"/>
              </a:solidFill>
              <a:effectLst>
                <a:outerShdw blurRad="76200" dist="50800" dir="5400000" algn="tl" rotWithShape="0">
                  <a:srgbClr val="000000">
                    <a:alpha val="65000"/>
                  </a:srgbClr>
                </a:outerShdw>
              </a:effectLst>
            </a:endParaRPr>
          </a:p>
        </p:txBody>
      </p:sp>
      <p:cxnSp>
        <p:nvCxnSpPr>
          <p:cNvPr id="8" name="Straight Arrow Connector 7"/>
          <p:cNvCxnSpPr/>
          <p:nvPr/>
        </p:nvCxnSpPr>
        <p:spPr>
          <a:xfrm>
            <a:off x="6340997" y="5376687"/>
            <a:ext cx="743310" cy="1"/>
          </a:xfrm>
          <a:prstGeom prst="straightConnector1">
            <a:avLst/>
          </a:prstGeom>
          <a:ln w="381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84137" y="5682282"/>
            <a:ext cx="849400" cy="369332"/>
          </a:xfrm>
          <a:prstGeom prst="rect">
            <a:avLst/>
          </a:prstGeom>
          <a:noFill/>
        </p:spPr>
        <p:txBody>
          <a:bodyPr wrap="none" rtlCol="0">
            <a:spAutoFit/>
          </a:bodyPr>
          <a:lstStyle/>
          <a:p>
            <a:r>
              <a:rPr lang="en-US" dirty="0" smtClean="0"/>
              <a:t>&lt;html&gt;</a:t>
            </a:r>
            <a:endParaRPr lang="en-US" dirty="0"/>
          </a:p>
        </p:txBody>
      </p:sp>
      <p:sp>
        <p:nvSpPr>
          <p:cNvPr id="17" name="Rounded Rectangle 16"/>
          <p:cNvSpPr/>
          <p:nvPr/>
        </p:nvSpPr>
        <p:spPr>
          <a:xfrm>
            <a:off x="2934085" y="3931581"/>
            <a:ext cx="2784354" cy="26230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953142" y="3285249"/>
            <a:ext cx="2778453"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66FF66"/>
                </a:solidFill>
                <a:effectLst>
                  <a:outerShdw blurRad="76200" dist="50800" dir="5400000" algn="tl" rotWithShape="0">
                    <a:srgbClr val="000000">
                      <a:alpha val="65000"/>
                    </a:srgbClr>
                  </a:outerShdw>
                </a:effectLst>
              </a:rPr>
              <a:t>CONTROLLER</a:t>
            </a:r>
            <a:endParaRPr lang="en-US" sz="3600" b="1" spc="50" dirty="0">
              <a:ln w="11430"/>
              <a:solidFill>
                <a:srgbClr val="66FF66"/>
              </a:solidFill>
              <a:effectLst>
                <a:outerShdw blurRad="76200" dist="50800" dir="5400000" algn="tl" rotWithShape="0">
                  <a:srgbClr val="000000">
                    <a:alpha val="65000"/>
                  </a:srgbClr>
                </a:outerShdw>
              </a:effectLst>
            </a:endParaRPr>
          </a:p>
        </p:txBody>
      </p:sp>
      <p:pic>
        <p:nvPicPr>
          <p:cNvPr id="26" name="Picture 2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95882" y="4806499"/>
            <a:ext cx="1245115" cy="1245115"/>
          </a:xfrm>
          <a:prstGeom prst="rect">
            <a:avLst/>
          </a:prstGeom>
        </p:spPr>
      </p:pic>
    </p:spTree>
    <p:extLst>
      <p:ext uri="{BB962C8B-B14F-4D97-AF65-F5344CB8AC3E}">
        <p14:creationId xmlns:p14="http://schemas.microsoft.com/office/powerpoint/2010/main" val="372315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1" grpId="0" animBg="1"/>
      <p:bldP spid="36" grpId="0" animBg="1"/>
      <p:bldP spid="2" grpId="0"/>
      <p:bldP spid="16" grpId="0"/>
      <p:bldP spid="10" grpId="0"/>
      <p:bldP spid="17"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582405277"/>
              </p:ext>
            </p:extLst>
          </p:nvPr>
        </p:nvGraphicFramePr>
        <p:xfrm>
          <a:off x="1727200" y="1752600"/>
          <a:ext cx="6934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smtClean="0"/>
              <a:t>Today’s Overview </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7" dur="500"/>
                                        <p:tgtEl>
                                          <p:spTgt spid="3">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32" dur="500"/>
                                        <p:tgtEl>
                                          <p:spTgt spid="3">
                                            <p:graphicEl>
                                              <a:dgm id="{C7C3E6FD-D83F-4BDA-907E-B5EE041DA93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graphicEl>
                                              <a:dgm id="{F475D8B9-14A5-7F40-B02C-032E7B94CCAF}"/>
                                            </p:graphicEl>
                                          </p:spTgt>
                                        </p:tgtEl>
                                        <p:attrNameLst>
                                          <p:attrName>style.visibility</p:attrName>
                                        </p:attrNameLst>
                                      </p:cBhvr>
                                      <p:to>
                                        <p:strVal val="visible"/>
                                      </p:to>
                                    </p:set>
                                    <p:animEffect transition="in" filter="wipe(left)">
                                      <p:cBhvr>
                                        <p:cTn id="37" dur="500"/>
                                        <p:tgtEl>
                                          <p:spTgt spid="3">
                                            <p:graphicEl>
                                              <a:dgm id="{F475D8B9-14A5-7F40-B02C-032E7B94CCA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graphicEl>
                                              <a:dgm id="{71F25135-CF86-1249-B560-547A0EB142D3}"/>
                                            </p:graphicEl>
                                          </p:spTgt>
                                        </p:tgtEl>
                                        <p:attrNameLst>
                                          <p:attrName>style.visibility</p:attrName>
                                        </p:attrNameLst>
                                      </p:cBhvr>
                                      <p:to>
                                        <p:strVal val="visible"/>
                                      </p:to>
                                    </p:set>
                                    <p:animEffect transition="in" filter="wipe(left)">
                                      <p:cBhvr>
                                        <p:cTn id="42" dur="500"/>
                                        <p:tgtEl>
                                          <p:spTgt spid="3">
                                            <p:graphicEl>
                                              <a:dgm id="{71F25135-CF86-1249-B560-547A0EB142D3}"/>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graphicEl>
                                              <a:dgm id="{94932A8E-C8EF-954C-BB3B-72AEBC88FF98}"/>
                                            </p:graphicEl>
                                          </p:spTgt>
                                        </p:tgtEl>
                                        <p:attrNameLst>
                                          <p:attrName>style.visibility</p:attrName>
                                        </p:attrNameLst>
                                      </p:cBhvr>
                                      <p:to>
                                        <p:strVal val="visible"/>
                                      </p:to>
                                    </p:set>
                                    <p:animEffect transition="in" filter="wipe(left)">
                                      <p:cBhvr>
                                        <p:cTn id="47" dur="500"/>
                                        <p:tgtEl>
                                          <p:spTgt spid="3">
                                            <p:graphicEl>
                                              <a:dgm id="{94932A8E-C8EF-954C-BB3B-72AEBC88FF98}"/>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graphicEl>
                                              <a:dgm id="{2BC43245-8C21-A24E-94F5-9162BCE84D2D}"/>
                                            </p:graphicEl>
                                          </p:spTgt>
                                        </p:tgtEl>
                                        <p:attrNameLst>
                                          <p:attrName>style.visibility</p:attrName>
                                        </p:attrNameLst>
                                      </p:cBhvr>
                                      <p:to>
                                        <p:strVal val="visible"/>
                                      </p:to>
                                    </p:set>
                                    <p:animEffect transition="in" filter="wipe(left)">
                                      <p:cBhvr>
                                        <p:cTn id="52" dur="500"/>
                                        <p:tgtEl>
                                          <p:spTgt spid="3">
                                            <p:graphicEl>
                                              <a:dgm id="{2BC43245-8C21-A24E-94F5-9162BCE84D2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graphicEl>
                                              <a:dgm id="{69B0B3F2-20E4-044D-8FA0-176B0E182F16}"/>
                                            </p:graphicEl>
                                          </p:spTgt>
                                        </p:tgtEl>
                                        <p:attrNameLst>
                                          <p:attrName>style.visibility</p:attrName>
                                        </p:attrNameLst>
                                      </p:cBhvr>
                                      <p:to>
                                        <p:strVal val="visible"/>
                                      </p:to>
                                    </p:set>
                                    <p:animEffect transition="in" filter="wipe(left)">
                                      <p:cBhvr>
                                        <p:cTn id="57" dur="500"/>
                                        <p:tgtEl>
                                          <p:spTgt spid="3">
                                            <p:graphicEl>
                                              <a:dgm id="{69B0B3F2-20E4-044D-8FA0-176B0E182F16}"/>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graphicEl>
                                              <a:dgm id="{1FEF8D38-0135-A747-85D7-F3AE28722C11}"/>
                                            </p:graphicEl>
                                          </p:spTgt>
                                        </p:tgtEl>
                                        <p:attrNameLst>
                                          <p:attrName>style.visibility</p:attrName>
                                        </p:attrNameLst>
                                      </p:cBhvr>
                                      <p:to>
                                        <p:strVal val="visible"/>
                                      </p:to>
                                    </p:set>
                                    <p:animEffect transition="in" filter="wipe(left)">
                                      <p:cBhvr>
                                        <p:cTn id="62" dur="500"/>
                                        <p:tgtEl>
                                          <p:spTgt spid="3">
                                            <p:graphicEl>
                                              <a:dgm id="{1FEF8D38-0135-A747-85D7-F3AE28722C11}"/>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graphicEl>
                                              <a:dgm id="{59D37C91-514B-E649-91D5-718AE09E7B41}"/>
                                            </p:graphicEl>
                                          </p:spTgt>
                                        </p:tgtEl>
                                        <p:attrNameLst>
                                          <p:attrName>style.visibility</p:attrName>
                                        </p:attrNameLst>
                                      </p:cBhvr>
                                      <p:to>
                                        <p:strVal val="visible"/>
                                      </p:to>
                                    </p:set>
                                    <p:animEffect transition="in" filter="wipe(left)">
                                      <p:cBhvr>
                                        <p:cTn id="67" dur="500"/>
                                        <p:tgtEl>
                                          <p:spTgt spid="3">
                                            <p:graphicEl>
                                              <a:dgm id="{59D37C91-514B-E649-91D5-718AE09E7B41}"/>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
                                            <p:graphicEl>
                                              <a:dgm id="{77C900C8-31D9-A043-8920-A515202F6104}"/>
                                            </p:graphicEl>
                                          </p:spTgt>
                                        </p:tgtEl>
                                        <p:attrNameLst>
                                          <p:attrName>style.visibility</p:attrName>
                                        </p:attrNameLst>
                                      </p:cBhvr>
                                      <p:to>
                                        <p:strVal val="visible"/>
                                      </p:to>
                                    </p:set>
                                    <p:animEffect transition="in" filter="wipe(left)">
                                      <p:cBhvr>
                                        <p:cTn id="72" dur="500"/>
                                        <p:tgtEl>
                                          <p:spTgt spid="3">
                                            <p:graphicEl>
                                              <a:dgm id="{77C900C8-31D9-A043-8920-A515202F6104}"/>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
                                            <p:graphicEl>
                                              <a:dgm id="{3D1A0203-C378-4340-8E84-52581B9FF10C}"/>
                                            </p:graphicEl>
                                          </p:spTgt>
                                        </p:tgtEl>
                                        <p:attrNameLst>
                                          <p:attrName>style.visibility</p:attrName>
                                        </p:attrNameLst>
                                      </p:cBhvr>
                                      <p:to>
                                        <p:strVal val="visible"/>
                                      </p:to>
                                    </p:set>
                                    <p:animEffect transition="in" filter="wipe(left)">
                                      <p:cBhvr>
                                        <p:cTn id="77" dur="500"/>
                                        <p:tgtEl>
                                          <p:spTgt spid="3">
                                            <p:graphicEl>
                                              <a:dgm id="{3D1A0203-C378-4340-8E84-52581B9FF10C}"/>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
                                            <p:graphicEl>
                                              <a:dgm id="{BD4E1727-8596-DB44-9628-308C7F75052B}"/>
                                            </p:graphicEl>
                                          </p:spTgt>
                                        </p:tgtEl>
                                        <p:attrNameLst>
                                          <p:attrName>style.visibility</p:attrName>
                                        </p:attrNameLst>
                                      </p:cBhvr>
                                      <p:to>
                                        <p:strVal val="visible"/>
                                      </p:to>
                                    </p:set>
                                    <p:animEffect transition="in" filter="wipe(left)">
                                      <p:cBhvr>
                                        <p:cTn id="82" dur="500"/>
                                        <p:tgtEl>
                                          <p:spTgt spid="3">
                                            <p:graphicEl>
                                              <a:dgm id="{BD4E1727-8596-DB44-9628-308C7F75052B}"/>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
                                            <p:graphicEl>
                                              <a:dgm id="{A5FCB0BE-D079-C745-A1FD-73F5B0F0C99C}"/>
                                            </p:graphicEl>
                                          </p:spTgt>
                                        </p:tgtEl>
                                        <p:attrNameLst>
                                          <p:attrName>style.visibility</p:attrName>
                                        </p:attrNameLst>
                                      </p:cBhvr>
                                      <p:to>
                                        <p:strVal val="visible"/>
                                      </p:to>
                                    </p:set>
                                    <p:animEffect transition="in" filter="wipe(left)">
                                      <p:cBhvr>
                                        <p:cTn id="87" dur="500"/>
                                        <p:tgtEl>
                                          <p:spTgt spid="3">
                                            <p:graphicEl>
                                              <a:dgm id="{A5FCB0BE-D079-C745-A1FD-73F5B0F0C99C}"/>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
                                            <p:graphicEl>
                                              <a:dgm id="{A0FC3712-83B5-D04D-A362-8B68EA1334FB}"/>
                                            </p:graphicEl>
                                          </p:spTgt>
                                        </p:tgtEl>
                                        <p:attrNameLst>
                                          <p:attrName>style.visibility</p:attrName>
                                        </p:attrNameLst>
                                      </p:cBhvr>
                                      <p:to>
                                        <p:strVal val="visible"/>
                                      </p:to>
                                    </p:set>
                                    <p:animEffect transition="in" filter="wipe(left)">
                                      <p:cBhvr>
                                        <p:cTn id="92" dur="500"/>
                                        <p:tgtEl>
                                          <p:spTgt spid="3">
                                            <p:graphicEl>
                                              <a:dgm id="{A0FC3712-83B5-D04D-A362-8B68EA1334F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719125" y="24809"/>
            <a:ext cx="7772400" cy="1470025"/>
          </a:xfrm>
        </p:spPr>
        <p:txBody>
          <a:bodyPr>
            <a:normAutofit/>
          </a:bodyPr>
          <a:lstStyle/>
          <a:p>
            <a:pPr algn="ctr"/>
            <a:r>
              <a:rPr lang="en-US" sz="3200" dirty="0"/>
              <a:t>Angular JS is a </a:t>
            </a:r>
            <a:r>
              <a:rPr lang="en-US" sz="3200" b="1" dirty="0">
                <a:solidFill>
                  <a:srgbClr val="FF0000"/>
                </a:solidFill>
              </a:rPr>
              <a:t>Model</a:t>
            </a:r>
            <a:r>
              <a:rPr lang="en-US" sz="3200" dirty="0"/>
              <a:t> + </a:t>
            </a:r>
            <a:r>
              <a:rPr lang="en-US" sz="3200" b="1" dirty="0">
                <a:solidFill>
                  <a:srgbClr val="FF0000"/>
                </a:solidFill>
              </a:rPr>
              <a:t>View</a:t>
            </a:r>
            <a:r>
              <a:rPr lang="en-US" sz="3200" dirty="0"/>
              <a:t> + </a:t>
            </a:r>
            <a:r>
              <a:rPr lang="en-US" sz="3200" b="1" dirty="0">
                <a:solidFill>
                  <a:srgbClr val="FF0000"/>
                </a:solidFill>
              </a:rPr>
              <a:t>Controller</a:t>
            </a:r>
            <a:r>
              <a:rPr lang="en-US" sz="3200" dirty="0"/>
              <a:t> </a:t>
            </a:r>
            <a:r>
              <a:rPr lang="en-US" sz="3200" dirty="0" smtClean="0"/>
              <a:t>Framework</a:t>
            </a:r>
            <a:endParaRPr lang="en-US" sz="3200" dirty="0"/>
          </a:p>
        </p:txBody>
      </p:sp>
      <p:sp>
        <p:nvSpPr>
          <p:cNvPr id="30" name="TextBox 29"/>
          <p:cNvSpPr txBox="1"/>
          <p:nvPr/>
        </p:nvSpPr>
        <p:spPr>
          <a:xfrm>
            <a:off x="990600" y="1229347"/>
            <a:ext cx="7784476" cy="2262158"/>
          </a:xfrm>
          <a:prstGeom prst="rect">
            <a:avLst/>
          </a:prstGeom>
          <a:noFill/>
        </p:spPr>
        <p:txBody>
          <a:bodyPr wrap="square" rtlCol="0">
            <a:spAutoFit/>
          </a:bodyPr>
          <a:lstStyle/>
          <a:p>
            <a:r>
              <a:rPr lang="en-US" sz="2400" b="1" dirty="0" smtClean="0">
                <a:solidFill>
                  <a:srgbClr val="FF0000"/>
                </a:solidFill>
              </a:rPr>
              <a:t>Angular JS Controller</a:t>
            </a:r>
            <a:r>
              <a:rPr lang="en-US" sz="2400" dirty="0" smtClean="0"/>
              <a:t>:</a:t>
            </a:r>
          </a:p>
          <a:p>
            <a:endParaRPr lang="en-US" sz="900" dirty="0" smtClean="0"/>
          </a:p>
          <a:p>
            <a:pPr marL="285750" indent="-285750">
              <a:buFont typeface="Arial" pitchFamily="34" charset="0"/>
              <a:buChar char="•"/>
            </a:pPr>
            <a:r>
              <a:rPr lang="en-US" dirty="0" smtClean="0"/>
              <a:t>Controller </a:t>
            </a:r>
            <a:r>
              <a:rPr lang="en-US" b="1" dirty="0" smtClean="0">
                <a:solidFill>
                  <a:srgbClr val="FF0000"/>
                </a:solidFill>
              </a:rPr>
              <a:t>hosts</a:t>
            </a:r>
            <a:r>
              <a:rPr lang="en-US" dirty="0" smtClean="0"/>
              <a:t> the Model – Controller </a:t>
            </a:r>
            <a:r>
              <a:rPr lang="en-US" b="1" dirty="0" smtClean="0">
                <a:solidFill>
                  <a:srgbClr val="FF0000"/>
                </a:solidFill>
              </a:rPr>
              <a:t>encap</a:t>
            </a:r>
            <a:r>
              <a:rPr lang="en-US" b="1" dirty="0" smtClean="0">
                <a:solidFill>
                  <a:srgbClr val="FF0000"/>
                </a:solidFill>
              </a:rPr>
              <a:t>sulates</a:t>
            </a:r>
            <a:r>
              <a:rPr lang="en-US" dirty="0" smtClean="0"/>
              <a:t> the Model Data</a:t>
            </a:r>
            <a:endParaRPr lang="en-US" dirty="0" smtClean="0"/>
          </a:p>
          <a:p>
            <a:pPr marL="285750" indent="-285750">
              <a:buFont typeface="Arial" pitchFamily="34" charset="0"/>
              <a:buChar char="•"/>
            </a:pPr>
            <a:r>
              <a:rPr lang="en-US" dirty="0" smtClean="0"/>
              <a:t>Controller </a:t>
            </a:r>
            <a:r>
              <a:rPr lang="en-US" b="1" dirty="0" smtClean="0">
                <a:solidFill>
                  <a:srgbClr val="FF0000"/>
                </a:solidFill>
              </a:rPr>
              <a:t>exposes</a:t>
            </a:r>
            <a:r>
              <a:rPr lang="en-US" dirty="0" smtClean="0"/>
              <a:t> Data (Properties) and functionality (Methods) that the View binds to</a:t>
            </a:r>
            <a:endParaRPr lang="en-US" dirty="0" smtClean="0"/>
          </a:p>
          <a:p>
            <a:pPr marL="285750" indent="-285750">
              <a:buFont typeface="Arial" pitchFamily="34" charset="0"/>
              <a:buChar char="•"/>
            </a:pPr>
            <a:r>
              <a:rPr lang="en-US" dirty="0" smtClean="0"/>
              <a:t>Controller </a:t>
            </a:r>
            <a:r>
              <a:rPr lang="en-US" b="1" dirty="0" smtClean="0">
                <a:solidFill>
                  <a:srgbClr val="FF0000"/>
                </a:solidFill>
              </a:rPr>
              <a:t>manages/coordinates</a:t>
            </a:r>
            <a:r>
              <a:rPr lang="en-US" dirty="0" smtClean="0"/>
              <a:t> the Model and the View</a:t>
            </a:r>
            <a:endParaRPr lang="en-US" dirty="0" smtClean="0"/>
          </a:p>
          <a:p>
            <a:pPr marL="285750" indent="-285750">
              <a:buFont typeface="Arial" pitchFamily="34" charset="0"/>
              <a:buChar char="•"/>
            </a:pPr>
            <a:r>
              <a:rPr lang="en-US" dirty="0" smtClean="0"/>
              <a:t>View’s behavior drives Controller functionality (Methods) – bi-directional</a:t>
            </a:r>
            <a:endParaRPr lang="en-US" dirty="0"/>
          </a:p>
          <a:p>
            <a:pPr marL="285750" indent="-285750">
              <a:buFont typeface="Arial" pitchFamily="34" charset="0"/>
              <a:buChar char="•"/>
            </a:pPr>
            <a:r>
              <a:rPr lang="en-US" dirty="0"/>
              <a:t>Can interact with service to update backend data </a:t>
            </a:r>
            <a:r>
              <a:rPr lang="en-US" dirty="0" smtClean="0"/>
              <a:t>store – with Services</a:t>
            </a:r>
            <a:endParaRPr lang="en-US" dirty="0"/>
          </a:p>
        </p:txBody>
      </p:sp>
      <p:pic>
        <p:nvPicPr>
          <p:cNvPr id="23" name="Picture 2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395557" y="3491505"/>
            <a:ext cx="1261627" cy="1257991"/>
          </a:xfrm>
          <a:prstGeom prst="rect">
            <a:avLst/>
          </a:prstGeom>
        </p:spPr>
      </p:pic>
      <p:cxnSp>
        <p:nvCxnSpPr>
          <p:cNvPr id="24" name="Straight Arrow Connector 23"/>
          <p:cNvCxnSpPr/>
          <p:nvPr/>
        </p:nvCxnSpPr>
        <p:spPr>
          <a:xfrm>
            <a:off x="5652247" y="4438599"/>
            <a:ext cx="695413"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842332" y="4738560"/>
            <a:ext cx="1762993" cy="1664367"/>
          </a:xfrm>
          <a:prstGeom prst="round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8200" y="5630963"/>
            <a:ext cx="771964" cy="771964"/>
          </a:xfrm>
          <a:prstGeom prst="rect">
            <a:avLst/>
          </a:prstGeom>
        </p:spPr>
      </p:pic>
      <p:sp>
        <p:nvSpPr>
          <p:cNvPr id="26" name="TextBox 25"/>
          <p:cNvSpPr txBox="1"/>
          <p:nvPr/>
        </p:nvSpPr>
        <p:spPr>
          <a:xfrm>
            <a:off x="3156890" y="5137379"/>
            <a:ext cx="117410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Properties</a:t>
            </a:r>
            <a:endParaRPr lang="en-US" b="1" dirty="0">
              <a:solidFill>
                <a:srgbClr val="FF0000"/>
              </a:solidFill>
            </a:endParaRPr>
          </a:p>
        </p:txBody>
      </p:sp>
      <p:sp>
        <p:nvSpPr>
          <p:cNvPr id="27" name="TextBox 26"/>
          <p:cNvSpPr txBox="1"/>
          <p:nvPr/>
        </p:nvSpPr>
        <p:spPr>
          <a:xfrm>
            <a:off x="3171999" y="5683307"/>
            <a:ext cx="104227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Methods</a:t>
            </a:r>
            <a:endParaRPr lang="en-US" b="1" dirty="0">
              <a:solidFill>
                <a:srgbClr val="FF0000"/>
              </a:solidFill>
            </a:endParaRPr>
          </a:p>
        </p:txBody>
      </p:sp>
      <p:sp>
        <p:nvSpPr>
          <p:cNvPr id="28" name="TextBox 27"/>
          <p:cNvSpPr txBox="1"/>
          <p:nvPr/>
        </p:nvSpPr>
        <p:spPr>
          <a:xfrm>
            <a:off x="2842332" y="4103165"/>
            <a:ext cx="1645002"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9" name="TextBox 28"/>
          <p:cNvSpPr txBox="1"/>
          <p:nvPr/>
        </p:nvSpPr>
        <p:spPr>
          <a:xfrm>
            <a:off x="6395557" y="5169115"/>
            <a:ext cx="124906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7030A0"/>
                </a:solidFill>
                <a:effectLst>
                  <a:outerShdw blurRad="76200" dist="50800" dir="5400000" algn="tl" rotWithShape="0">
                    <a:srgbClr val="000000">
                      <a:alpha val="65000"/>
                    </a:srgbClr>
                  </a:outerShdw>
                </a:effectLst>
              </a:rPr>
              <a:t>VIEW</a:t>
            </a:r>
            <a:endParaRPr lang="en-US" sz="3600" b="1" spc="50" dirty="0">
              <a:ln w="11430"/>
              <a:solidFill>
                <a:srgbClr val="7030A0"/>
              </a:solidFill>
              <a:effectLst>
                <a:outerShdw blurRad="76200" dist="50800" dir="5400000" algn="tl" rotWithShape="0">
                  <a:srgbClr val="000000">
                    <a:alpha val="65000"/>
                  </a:srgbClr>
                </a:outerShdw>
              </a:effectLst>
            </a:endParaRPr>
          </a:p>
        </p:txBody>
      </p:sp>
      <p:cxnSp>
        <p:nvCxnSpPr>
          <p:cNvPr id="31" name="Straight Arrow Connector 30"/>
          <p:cNvCxnSpPr/>
          <p:nvPr/>
        </p:nvCxnSpPr>
        <p:spPr>
          <a:xfrm>
            <a:off x="5652247" y="5509851"/>
            <a:ext cx="743310" cy="1"/>
          </a:xfrm>
          <a:prstGeom prst="straightConnector1">
            <a:avLst/>
          </a:prstGeom>
          <a:ln w="381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595387" y="5815446"/>
            <a:ext cx="849400" cy="369332"/>
          </a:xfrm>
          <a:prstGeom prst="rect">
            <a:avLst/>
          </a:prstGeom>
          <a:noFill/>
        </p:spPr>
        <p:txBody>
          <a:bodyPr wrap="none" rtlCol="0">
            <a:spAutoFit/>
          </a:bodyPr>
          <a:lstStyle/>
          <a:p>
            <a:r>
              <a:rPr lang="en-US" dirty="0" smtClean="0"/>
              <a:t>&lt;html&gt;</a:t>
            </a:r>
            <a:endParaRPr lang="en-US" dirty="0"/>
          </a:p>
        </p:txBody>
      </p:sp>
      <p:sp>
        <p:nvSpPr>
          <p:cNvPr id="33" name="Rounded Rectangle 32"/>
          <p:cNvSpPr/>
          <p:nvPr/>
        </p:nvSpPr>
        <p:spPr>
          <a:xfrm>
            <a:off x="2245335" y="4064745"/>
            <a:ext cx="2784354" cy="26230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64392" y="3418413"/>
            <a:ext cx="2778453"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66FF66"/>
                </a:solidFill>
                <a:effectLst>
                  <a:outerShdw blurRad="76200" dist="50800" dir="5400000" algn="tl" rotWithShape="0">
                    <a:srgbClr val="000000">
                      <a:alpha val="65000"/>
                    </a:srgbClr>
                  </a:outerShdw>
                </a:effectLst>
              </a:rPr>
              <a:t>CONTROLLER</a:t>
            </a:r>
            <a:endParaRPr lang="en-US" sz="3600" b="1" spc="50" dirty="0">
              <a:ln w="11430"/>
              <a:solidFill>
                <a:srgbClr val="66FF66"/>
              </a:solidFill>
              <a:effectLst>
                <a:outerShdw blurRad="76200" dist="50800" dir="5400000" algn="tl" rotWithShape="0">
                  <a:srgbClr val="000000">
                    <a:alpha val="65000"/>
                  </a:srgbClr>
                </a:outerShdw>
              </a:effectLst>
            </a:endParaRPr>
          </a:p>
        </p:txBody>
      </p:sp>
      <p:pic>
        <p:nvPicPr>
          <p:cNvPr id="35" name="Picture 3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407132" y="4939663"/>
            <a:ext cx="1245115" cy="1245115"/>
          </a:xfrm>
          <a:prstGeom prst="rect">
            <a:avLst/>
          </a:prstGeom>
        </p:spPr>
      </p:pic>
    </p:spTree>
    <p:extLst>
      <p:ext uri="{BB962C8B-B14F-4D97-AF65-F5344CB8AC3E}">
        <p14:creationId xmlns:p14="http://schemas.microsoft.com/office/powerpoint/2010/main" val="27495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27" grpId="0" animBg="1"/>
      <p:bldP spid="28" grpId="0"/>
      <p:bldP spid="29" grpId="0"/>
      <p:bldP spid="32" grpId="0"/>
      <p:bldP spid="33" grpId="0" animBg="1"/>
      <p:bldP spid="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03051" y="4439816"/>
            <a:ext cx="2176349" cy="15008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350133" y="4560011"/>
            <a:ext cx="1710725" cy="369332"/>
          </a:xfrm>
          <a:prstGeom prst="rect">
            <a:avLst/>
          </a:prstGeom>
          <a:noFill/>
        </p:spPr>
        <p:txBody>
          <a:bodyPr wrap="none" rtlCol="0">
            <a:spAutoFit/>
          </a:bodyPr>
          <a:lstStyle/>
          <a:p>
            <a:r>
              <a:rPr lang="en-US" dirty="0" smtClean="0"/>
              <a:t>&lt;div </a:t>
            </a:r>
            <a:r>
              <a:rPr lang="en-US" dirty="0" err="1" smtClean="0">
                <a:solidFill>
                  <a:srgbClr val="FF0000"/>
                </a:solidFill>
              </a:rPr>
              <a:t>ng</a:t>
            </a:r>
            <a:r>
              <a:rPr lang="en-US" dirty="0" smtClean="0">
                <a:solidFill>
                  <a:srgbClr val="FF0000"/>
                </a:solidFill>
              </a:rPr>
              <a:t>-app</a:t>
            </a:r>
            <a:r>
              <a:rPr lang="en-US" dirty="0" smtClean="0"/>
              <a:t>=“”&gt;</a:t>
            </a:r>
            <a:endParaRPr lang="en-US" dirty="0"/>
          </a:p>
        </p:txBody>
      </p:sp>
      <p:sp>
        <p:nvSpPr>
          <p:cNvPr id="8" name="TextBox 7"/>
          <p:cNvSpPr txBox="1"/>
          <p:nvPr/>
        </p:nvSpPr>
        <p:spPr>
          <a:xfrm>
            <a:off x="2421306" y="5417541"/>
            <a:ext cx="784189" cy="369332"/>
          </a:xfrm>
          <a:prstGeom prst="rect">
            <a:avLst/>
          </a:prstGeom>
          <a:noFill/>
        </p:spPr>
        <p:txBody>
          <a:bodyPr wrap="none" rtlCol="0">
            <a:spAutoFit/>
          </a:bodyPr>
          <a:lstStyle/>
          <a:p>
            <a:r>
              <a:rPr lang="en-US" dirty="0" smtClean="0"/>
              <a:t>&lt;/div&gt;</a:t>
            </a:r>
            <a:endParaRPr lang="en-US" dirty="0"/>
          </a:p>
        </p:txBody>
      </p:sp>
      <p:pic>
        <p:nvPicPr>
          <p:cNvPr id="52" name="Picture 5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76160" y="4618435"/>
            <a:ext cx="983772" cy="983772"/>
          </a:xfrm>
          <a:prstGeom prst="rect">
            <a:avLst/>
          </a:prstGeom>
        </p:spPr>
      </p:pic>
      <p:sp>
        <p:nvSpPr>
          <p:cNvPr id="3" name="TextBox 2"/>
          <p:cNvSpPr txBox="1"/>
          <p:nvPr/>
        </p:nvSpPr>
        <p:spPr>
          <a:xfrm>
            <a:off x="976160" y="1387042"/>
            <a:ext cx="7642630" cy="1985159"/>
          </a:xfrm>
          <a:prstGeom prst="rect">
            <a:avLst/>
          </a:prstGeom>
          <a:noFill/>
        </p:spPr>
        <p:txBody>
          <a:bodyPr wrap="square" rtlCol="0">
            <a:spAutoFit/>
          </a:bodyPr>
          <a:lstStyle/>
          <a:p>
            <a:r>
              <a:rPr lang="en-US" sz="2400" b="1" dirty="0" smtClean="0">
                <a:solidFill>
                  <a:srgbClr val="FF0000"/>
                </a:solidFill>
              </a:rPr>
              <a:t>Angular JS View</a:t>
            </a:r>
            <a:r>
              <a:rPr lang="en-US" sz="2400" dirty="0" smtClean="0"/>
              <a:t>:</a:t>
            </a:r>
          </a:p>
          <a:p>
            <a:endParaRPr lang="en-US" sz="900" dirty="0" smtClean="0"/>
          </a:p>
          <a:p>
            <a:pPr marL="285750" indent="-285750">
              <a:buFont typeface="Arial" pitchFamily="34" charset="0"/>
              <a:buChar char="•"/>
            </a:pPr>
            <a:r>
              <a:rPr lang="en-US" dirty="0" smtClean="0"/>
              <a:t>State (Model) of the application is represented in the View (HTML)</a:t>
            </a:r>
          </a:p>
          <a:p>
            <a:pPr marL="285750" indent="-285750">
              <a:buFont typeface="Arial" pitchFamily="34" charset="0"/>
              <a:buChar char="•"/>
            </a:pPr>
            <a:r>
              <a:rPr lang="en-US" dirty="0" smtClean="0"/>
              <a:t>Angular links the View HTML to the Angular framework with </a:t>
            </a:r>
            <a:r>
              <a:rPr lang="en-US" b="1" dirty="0" smtClean="0">
                <a:solidFill>
                  <a:srgbClr val="FF0000"/>
                </a:solidFill>
              </a:rPr>
              <a:t>directives</a:t>
            </a:r>
            <a:endParaRPr lang="en-US" b="1" dirty="0" smtClean="0">
              <a:solidFill>
                <a:srgbClr val="FF0000"/>
              </a:solidFill>
            </a:endParaRPr>
          </a:p>
          <a:p>
            <a:pPr marL="285750" indent="-285750">
              <a:buFont typeface="Arial" pitchFamily="34" charset="0"/>
              <a:buChar char="•"/>
            </a:pPr>
            <a:r>
              <a:rPr lang="en-US" dirty="0" smtClean="0"/>
              <a:t>&lt;</a:t>
            </a:r>
            <a:r>
              <a:rPr lang="en-US" dirty="0" smtClean="0"/>
              <a:t>html&gt; that is linked to </a:t>
            </a:r>
            <a:r>
              <a:rPr lang="en-US" dirty="0" err="1" smtClean="0"/>
              <a:t>AngularJS</a:t>
            </a:r>
            <a:r>
              <a:rPr lang="en-US" dirty="0" smtClean="0"/>
              <a:t> framework with </a:t>
            </a:r>
            <a:r>
              <a:rPr lang="en-US" b="1" dirty="0" err="1" smtClean="0">
                <a:solidFill>
                  <a:srgbClr val="FF0000"/>
                </a:solidFill>
              </a:rPr>
              <a:t>ng</a:t>
            </a:r>
            <a:r>
              <a:rPr lang="en-US" b="1" dirty="0" smtClean="0">
                <a:solidFill>
                  <a:srgbClr val="FF0000"/>
                </a:solidFill>
              </a:rPr>
              <a:t>-app</a:t>
            </a:r>
            <a:r>
              <a:rPr lang="en-US" dirty="0" smtClean="0"/>
              <a:t> </a:t>
            </a:r>
            <a:r>
              <a:rPr lang="en-US" dirty="0" smtClean="0"/>
              <a:t>directive</a:t>
            </a:r>
          </a:p>
          <a:p>
            <a:pPr marL="285750" indent="-285750">
              <a:buFont typeface="Arial" pitchFamily="34" charset="0"/>
              <a:buChar char="•"/>
            </a:pPr>
            <a:r>
              <a:rPr lang="en-US" dirty="0" err="1" smtClean="0"/>
              <a:t>ng</a:t>
            </a:r>
            <a:r>
              <a:rPr lang="en-US" dirty="0" smtClean="0"/>
              <a:t>-app directive (attribute) </a:t>
            </a:r>
            <a:r>
              <a:rPr lang="en-US" b="1" dirty="0" smtClean="0">
                <a:solidFill>
                  <a:srgbClr val="FF0000"/>
                </a:solidFill>
              </a:rPr>
              <a:t>DECLARES</a:t>
            </a:r>
            <a:r>
              <a:rPr lang="en-US" dirty="0" smtClean="0"/>
              <a:t> that everything defined within this &lt;div&gt; is treated as an Angular app – Link to the Controller!</a:t>
            </a:r>
            <a:endParaRPr lang="en-US" dirty="0"/>
          </a:p>
        </p:txBody>
      </p:sp>
      <p:sp>
        <p:nvSpPr>
          <p:cNvPr id="12" name="Title 11"/>
          <p:cNvSpPr>
            <a:spLocks noGrp="1"/>
          </p:cNvSpPr>
          <p:nvPr>
            <p:ph type="ctrTitle"/>
          </p:nvPr>
        </p:nvSpPr>
        <p:spPr>
          <a:xfrm>
            <a:off x="762000" y="76200"/>
            <a:ext cx="7772400" cy="1470025"/>
          </a:xfrm>
        </p:spPr>
        <p:txBody>
          <a:bodyPr>
            <a:normAutofit/>
          </a:bodyPr>
          <a:lstStyle/>
          <a:p>
            <a:pPr algn="ctr"/>
            <a:r>
              <a:rPr lang="en-US" sz="3200" dirty="0"/>
              <a:t>Angular JS is a </a:t>
            </a:r>
            <a:r>
              <a:rPr lang="en-US" sz="3200" b="1" dirty="0">
                <a:solidFill>
                  <a:srgbClr val="FF0000"/>
                </a:solidFill>
              </a:rPr>
              <a:t>Model</a:t>
            </a:r>
            <a:r>
              <a:rPr lang="en-US" sz="3200" dirty="0"/>
              <a:t> + </a:t>
            </a:r>
            <a:r>
              <a:rPr lang="en-US" sz="3200" b="1" dirty="0">
                <a:solidFill>
                  <a:srgbClr val="FF0000"/>
                </a:solidFill>
              </a:rPr>
              <a:t>View</a:t>
            </a:r>
            <a:r>
              <a:rPr lang="en-US" sz="3200" dirty="0"/>
              <a:t> + </a:t>
            </a:r>
            <a:r>
              <a:rPr lang="en-US" sz="3200" b="1" dirty="0">
                <a:solidFill>
                  <a:srgbClr val="FF0000"/>
                </a:solidFill>
              </a:rPr>
              <a:t>Controller</a:t>
            </a:r>
            <a:r>
              <a:rPr lang="en-US" sz="3200" dirty="0"/>
              <a:t> </a:t>
            </a:r>
            <a:r>
              <a:rPr lang="en-US" sz="3200" dirty="0" smtClean="0"/>
              <a:t>Framework</a:t>
            </a:r>
            <a:endParaRPr lang="en-US" sz="3200" dirty="0"/>
          </a:p>
        </p:txBody>
      </p:sp>
      <p:sp>
        <p:nvSpPr>
          <p:cNvPr id="13" name="TextBox 12"/>
          <p:cNvSpPr txBox="1"/>
          <p:nvPr/>
        </p:nvSpPr>
        <p:spPr>
          <a:xfrm>
            <a:off x="2350133" y="3610277"/>
            <a:ext cx="124906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7030A0"/>
                </a:solidFill>
                <a:effectLst>
                  <a:outerShdw blurRad="76200" dist="50800" dir="5400000" algn="tl" rotWithShape="0">
                    <a:srgbClr val="000000">
                      <a:alpha val="65000"/>
                    </a:srgbClr>
                  </a:outerShdw>
                </a:effectLst>
              </a:rPr>
              <a:t>VIEW</a:t>
            </a:r>
            <a:endParaRPr lang="en-US" sz="3600" b="1" spc="50" dirty="0">
              <a:ln w="11430"/>
              <a:solidFill>
                <a:srgbClr val="7030A0"/>
              </a:solidFill>
              <a:effectLst>
                <a:outerShdw blurRad="76200" dist="50800" dir="5400000" algn="tl" rotWithShape="0">
                  <a:srgbClr val="000000">
                    <a:alpha val="65000"/>
                  </a:srgbClr>
                </a:outerShdw>
              </a:effectLst>
            </a:endParaRPr>
          </a:p>
        </p:txBody>
      </p:sp>
      <p:sp>
        <p:nvSpPr>
          <p:cNvPr id="14" name="TextBox 13"/>
          <p:cNvSpPr txBox="1"/>
          <p:nvPr/>
        </p:nvSpPr>
        <p:spPr>
          <a:xfrm>
            <a:off x="2733177" y="5005555"/>
            <a:ext cx="679994" cy="369332"/>
          </a:xfrm>
          <a:prstGeom prst="rect">
            <a:avLst/>
          </a:prstGeom>
          <a:noFill/>
        </p:spPr>
        <p:txBody>
          <a:bodyPr wrap="none" rtlCol="0">
            <a:spAutoFit/>
          </a:bodyPr>
          <a:lstStyle/>
          <a:p>
            <a:r>
              <a:rPr lang="en-US" dirty="0" smtClean="0"/>
              <a:t>&lt; … &gt;</a:t>
            </a:r>
            <a:endParaRPr lang="en-US" dirty="0"/>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38700" y="3759402"/>
            <a:ext cx="2895600" cy="2171700"/>
          </a:xfrm>
          <a:prstGeom prst="rect">
            <a:avLst/>
          </a:prstGeom>
        </p:spPr>
      </p:pic>
    </p:spTree>
    <p:extLst>
      <p:ext uri="{BB962C8B-B14F-4D97-AF65-F5344CB8AC3E}">
        <p14:creationId xmlns:p14="http://schemas.microsoft.com/office/powerpoint/2010/main" val="104307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5400000">
            <a:off x="2865360" y="4509035"/>
            <a:ext cx="1650020" cy="2282494"/>
          </a:xfrm>
          <a:prstGeom prst="rect">
            <a:avLst/>
          </a:prstGeom>
        </p:spPr>
      </p:pic>
      <p:sp>
        <p:nvSpPr>
          <p:cNvPr id="22" name="TextBox 21"/>
          <p:cNvSpPr txBox="1"/>
          <p:nvPr/>
        </p:nvSpPr>
        <p:spPr>
          <a:xfrm>
            <a:off x="3075458" y="3123351"/>
            <a:ext cx="1229824" cy="1446550"/>
          </a:xfrm>
          <a:prstGeom prst="rect">
            <a:avLst/>
          </a:prstGeom>
          <a:noFill/>
        </p:spPr>
        <p:txBody>
          <a:bodyPr wrap="none" rtlCol="0">
            <a:spAutoFit/>
          </a:bodyPr>
          <a:lstStyle/>
          <a:p>
            <a:r>
              <a:rPr lang="en-US" sz="8800" dirty="0" smtClean="0">
                <a:solidFill>
                  <a:srgbClr val="FF0000"/>
                </a:solidFill>
              </a:rPr>
              <a:t>??</a:t>
            </a:r>
            <a:endParaRPr lang="en-US" sz="8800" dirty="0">
              <a:solidFill>
                <a:srgbClr val="FF0000"/>
              </a:solidFill>
            </a:endParaRPr>
          </a:p>
        </p:txBody>
      </p:sp>
      <p:sp>
        <p:nvSpPr>
          <p:cNvPr id="11" name="Title 10"/>
          <p:cNvSpPr>
            <a:spLocks noGrp="1"/>
          </p:cNvSpPr>
          <p:nvPr>
            <p:ph type="ctrTitle"/>
          </p:nvPr>
        </p:nvSpPr>
        <p:spPr>
          <a:xfrm>
            <a:off x="705184" y="-86157"/>
            <a:ext cx="7772400" cy="1470025"/>
          </a:xfrm>
        </p:spPr>
        <p:txBody>
          <a:bodyPr>
            <a:normAutofit/>
          </a:bodyPr>
          <a:lstStyle/>
          <a:p>
            <a:pPr algn="ctr"/>
            <a:r>
              <a:rPr lang="en-US" sz="3200" dirty="0"/>
              <a:t>Angular JS is a </a:t>
            </a:r>
            <a:r>
              <a:rPr lang="en-US" sz="3200" b="1" dirty="0">
                <a:solidFill>
                  <a:srgbClr val="FF0000"/>
                </a:solidFill>
              </a:rPr>
              <a:t>Model</a:t>
            </a:r>
            <a:r>
              <a:rPr lang="en-US" sz="3200" dirty="0"/>
              <a:t> + </a:t>
            </a:r>
            <a:r>
              <a:rPr lang="en-US" sz="3200" b="1" dirty="0">
                <a:solidFill>
                  <a:srgbClr val="FF0000"/>
                </a:solidFill>
              </a:rPr>
              <a:t>View</a:t>
            </a:r>
            <a:r>
              <a:rPr lang="en-US" sz="3200" dirty="0"/>
              <a:t> + </a:t>
            </a:r>
            <a:r>
              <a:rPr lang="en-US" sz="3200" b="1" dirty="0">
                <a:solidFill>
                  <a:srgbClr val="FF0000"/>
                </a:solidFill>
              </a:rPr>
              <a:t>Controller</a:t>
            </a:r>
            <a:r>
              <a:rPr lang="en-US" sz="3200" dirty="0"/>
              <a:t> </a:t>
            </a:r>
            <a:r>
              <a:rPr lang="en-US" sz="3200" dirty="0" smtClean="0"/>
              <a:t>Framework</a:t>
            </a:r>
            <a:endParaRPr lang="en-US" sz="3200" dirty="0"/>
          </a:p>
        </p:txBody>
      </p:sp>
      <p:sp>
        <p:nvSpPr>
          <p:cNvPr id="12" name="TextBox 11"/>
          <p:cNvSpPr txBox="1"/>
          <p:nvPr/>
        </p:nvSpPr>
        <p:spPr>
          <a:xfrm>
            <a:off x="919137" y="1219200"/>
            <a:ext cx="8017136" cy="2077492"/>
          </a:xfrm>
          <a:prstGeom prst="rect">
            <a:avLst/>
          </a:prstGeom>
          <a:noFill/>
        </p:spPr>
        <p:txBody>
          <a:bodyPr wrap="square" rtlCol="0">
            <a:spAutoFit/>
          </a:bodyPr>
          <a:lstStyle/>
          <a:p>
            <a:r>
              <a:rPr lang="en-US" sz="2400" b="1" dirty="0" smtClean="0">
                <a:solidFill>
                  <a:srgbClr val="FF0000"/>
                </a:solidFill>
              </a:rPr>
              <a:t>MVC – Let’s put it all </a:t>
            </a:r>
            <a:r>
              <a:rPr lang="en-US" sz="2400" b="1" dirty="0" smtClean="0">
                <a:solidFill>
                  <a:srgbClr val="FF0000"/>
                </a:solidFill>
              </a:rPr>
              <a:t>together</a:t>
            </a:r>
          </a:p>
          <a:p>
            <a:endParaRPr lang="en-US" sz="900" b="1" dirty="0" smtClean="0">
              <a:solidFill>
                <a:srgbClr val="FF0000"/>
              </a:solidFill>
            </a:endParaRPr>
          </a:p>
          <a:p>
            <a:pPr marL="342900" indent="-342900">
              <a:buFont typeface="Arial" pitchFamily="34" charset="0"/>
              <a:buChar char="•"/>
            </a:pPr>
            <a:r>
              <a:rPr lang="en-US" sz="2400" dirty="0" smtClean="0"/>
              <a:t>Controller </a:t>
            </a:r>
            <a:r>
              <a:rPr lang="en-US" sz="2400" b="1" dirty="0" smtClean="0">
                <a:solidFill>
                  <a:srgbClr val="FF0000"/>
                </a:solidFill>
              </a:rPr>
              <a:t>exposes</a:t>
            </a:r>
            <a:r>
              <a:rPr lang="en-US" sz="2400" dirty="0" smtClean="0"/>
              <a:t> Model data to the View</a:t>
            </a:r>
          </a:p>
          <a:p>
            <a:pPr marL="342900" indent="-342900">
              <a:buFont typeface="Arial" pitchFamily="34" charset="0"/>
              <a:buChar char="•"/>
            </a:pPr>
            <a:r>
              <a:rPr lang="en-US" sz="2400" dirty="0" smtClean="0"/>
              <a:t>View HTML is </a:t>
            </a:r>
            <a:r>
              <a:rPr lang="en-US" sz="2400" b="1" dirty="0" smtClean="0">
                <a:solidFill>
                  <a:srgbClr val="FF0000"/>
                </a:solidFill>
              </a:rPr>
              <a:t>linked</a:t>
            </a:r>
            <a:r>
              <a:rPr lang="en-US" sz="2400" dirty="0" smtClean="0"/>
              <a:t> to Angular framework with Directives</a:t>
            </a:r>
            <a:endParaRPr lang="en-US" sz="2400" dirty="0" smtClean="0"/>
          </a:p>
          <a:p>
            <a:pPr marL="342900" indent="-342900">
              <a:buFont typeface="Arial" pitchFamily="34" charset="0"/>
              <a:buChar char="•"/>
            </a:pPr>
            <a:r>
              <a:rPr lang="en-US" sz="2400" dirty="0" smtClean="0"/>
              <a:t>But </a:t>
            </a:r>
            <a:r>
              <a:rPr lang="en-US" sz="2400" dirty="0" smtClean="0"/>
              <a:t>what ties it together?  </a:t>
            </a:r>
            <a:r>
              <a:rPr lang="en-US" sz="2400" dirty="0" smtClean="0"/>
              <a:t>What </a:t>
            </a:r>
            <a:r>
              <a:rPr lang="en-US" sz="2400" dirty="0" smtClean="0"/>
              <a:t>is the glue? </a:t>
            </a:r>
            <a:endParaRPr lang="en-US" sz="2400" dirty="0" smtClean="0"/>
          </a:p>
          <a:p>
            <a:pPr marL="342900" indent="-342900">
              <a:buFont typeface="Arial" pitchFamily="34" charset="0"/>
              <a:buChar char="•"/>
            </a:pPr>
            <a:r>
              <a:rPr lang="en-US" sz="2400" dirty="0" smtClean="0"/>
              <a:t>What </a:t>
            </a:r>
            <a:r>
              <a:rPr lang="en-US" sz="2400" dirty="0" smtClean="0"/>
              <a:t>shuttles the data back and forth?</a:t>
            </a:r>
            <a:endParaRPr lang="en-US" sz="2400" dirty="0"/>
          </a:p>
        </p:txBody>
      </p:sp>
      <p:sp>
        <p:nvSpPr>
          <p:cNvPr id="56" name="Up Arrow 55"/>
          <p:cNvSpPr/>
          <p:nvPr/>
        </p:nvSpPr>
        <p:spPr>
          <a:xfrm rot="10800000">
            <a:off x="3549891" y="4497487"/>
            <a:ext cx="280957" cy="729581"/>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82373" y="4938219"/>
            <a:ext cx="1261627" cy="1257991"/>
          </a:xfrm>
          <a:prstGeom prst="rect">
            <a:avLst/>
          </a:prstGeom>
        </p:spPr>
      </p:pic>
      <p:sp>
        <p:nvSpPr>
          <p:cNvPr id="30" name="Rounded Rectangle 29"/>
          <p:cNvSpPr/>
          <p:nvPr/>
        </p:nvSpPr>
        <p:spPr>
          <a:xfrm>
            <a:off x="5371457" y="4882131"/>
            <a:ext cx="1762993" cy="1664367"/>
          </a:xfrm>
          <a:prstGeom prst="round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686015" y="5280950"/>
            <a:ext cx="117410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Properties</a:t>
            </a:r>
            <a:endParaRPr lang="en-US" b="1" dirty="0">
              <a:solidFill>
                <a:srgbClr val="FF0000"/>
              </a:solidFill>
            </a:endParaRPr>
          </a:p>
        </p:txBody>
      </p:sp>
      <p:sp>
        <p:nvSpPr>
          <p:cNvPr id="34" name="TextBox 33"/>
          <p:cNvSpPr txBox="1"/>
          <p:nvPr/>
        </p:nvSpPr>
        <p:spPr>
          <a:xfrm>
            <a:off x="5701124" y="5826878"/>
            <a:ext cx="104227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Methods</a:t>
            </a:r>
            <a:endParaRPr lang="en-US" b="1" dirty="0">
              <a:solidFill>
                <a:srgbClr val="FF0000"/>
              </a:solidFill>
            </a:endParaRPr>
          </a:p>
        </p:txBody>
      </p:sp>
      <p:sp>
        <p:nvSpPr>
          <p:cNvPr id="35" name="TextBox 34"/>
          <p:cNvSpPr txBox="1"/>
          <p:nvPr/>
        </p:nvSpPr>
        <p:spPr>
          <a:xfrm>
            <a:off x="5371457" y="4246736"/>
            <a:ext cx="1645002"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3" name="Rounded Rectangle 52"/>
          <p:cNvSpPr/>
          <p:nvPr/>
        </p:nvSpPr>
        <p:spPr>
          <a:xfrm>
            <a:off x="4872984" y="4208316"/>
            <a:ext cx="2685830" cy="26230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793517" y="3561984"/>
            <a:ext cx="2778453"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66FF66"/>
                </a:solidFill>
                <a:effectLst>
                  <a:outerShdw blurRad="76200" dist="50800" dir="5400000" algn="tl" rotWithShape="0">
                    <a:srgbClr val="000000">
                      <a:alpha val="65000"/>
                    </a:srgbClr>
                  </a:outerShdw>
                </a:effectLst>
              </a:rPr>
              <a:t>CONTROLLER</a:t>
            </a:r>
            <a:endParaRPr lang="en-US" sz="3600" b="1" spc="50" dirty="0">
              <a:ln w="11430"/>
              <a:solidFill>
                <a:srgbClr val="66FF66"/>
              </a:solidFill>
              <a:effectLst>
                <a:outerShdw blurRad="76200" dist="50800" dir="5400000" algn="tl" rotWithShape="0">
                  <a:srgbClr val="000000">
                    <a:alpha val="65000"/>
                  </a:srgbClr>
                </a:outerShdw>
              </a:effectLst>
            </a:endParaRPr>
          </a:p>
        </p:txBody>
      </p:sp>
      <p:sp>
        <p:nvSpPr>
          <p:cNvPr id="61" name="Rounded Rectangle 60"/>
          <p:cNvSpPr/>
          <p:nvPr/>
        </p:nvSpPr>
        <p:spPr>
          <a:xfrm>
            <a:off x="621063" y="4900344"/>
            <a:ext cx="1886790" cy="15008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768144" y="5020539"/>
            <a:ext cx="1710725" cy="369332"/>
          </a:xfrm>
          <a:prstGeom prst="rect">
            <a:avLst/>
          </a:prstGeom>
          <a:noFill/>
        </p:spPr>
        <p:txBody>
          <a:bodyPr wrap="none" rtlCol="0">
            <a:spAutoFit/>
          </a:bodyPr>
          <a:lstStyle/>
          <a:p>
            <a:r>
              <a:rPr lang="en-US" dirty="0" smtClean="0"/>
              <a:t>&lt;div </a:t>
            </a:r>
            <a:r>
              <a:rPr lang="en-US" dirty="0" err="1" smtClean="0">
                <a:solidFill>
                  <a:srgbClr val="FF0000"/>
                </a:solidFill>
              </a:rPr>
              <a:t>ng</a:t>
            </a:r>
            <a:r>
              <a:rPr lang="en-US" dirty="0" smtClean="0">
                <a:solidFill>
                  <a:srgbClr val="FF0000"/>
                </a:solidFill>
              </a:rPr>
              <a:t>-app</a:t>
            </a:r>
            <a:r>
              <a:rPr lang="en-US" dirty="0" smtClean="0"/>
              <a:t>=“”&gt;</a:t>
            </a:r>
            <a:endParaRPr lang="en-US" dirty="0"/>
          </a:p>
        </p:txBody>
      </p:sp>
      <p:sp>
        <p:nvSpPr>
          <p:cNvPr id="63" name="TextBox 62"/>
          <p:cNvSpPr txBox="1"/>
          <p:nvPr/>
        </p:nvSpPr>
        <p:spPr>
          <a:xfrm>
            <a:off x="839317" y="5878069"/>
            <a:ext cx="784189" cy="369332"/>
          </a:xfrm>
          <a:prstGeom prst="rect">
            <a:avLst/>
          </a:prstGeom>
          <a:noFill/>
        </p:spPr>
        <p:txBody>
          <a:bodyPr wrap="none" rtlCol="0">
            <a:spAutoFit/>
          </a:bodyPr>
          <a:lstStyle/>
          <a:p>
            <a:r>
              <a:rPr lang="en-US" dirty="0" smtClean="0"/>
              <a:t>&lt;/div&gt;</a:t>
            </a:r>
            <a:endParaRPr lang="en-US" dirty="0"/>
          </a:p>
        </p:txBody>
      </p:sp>
      <p:sp>
        <p:nvSpPr>
          <p:cNvPr id="64" name="TextBox 63"/>
          <p:cNvSpPr txBox="1"/>
          <p:nvPr/>
        </p:nvSpPr>
        <p:spPr>
          <a:xfrm>
            <a:off x="768144" y="4215947"/>
            <a:ext cx="124906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7030A0"/>
                </a:solidFill>
                <a:effectLst>
                  <a:outerShdw blurRad="76200" dist="50800" dir="5400000" algn="tl" rotWithShape="0">
                    <a:srgbClr val="000000">
                      <a:alpha val="65000"/>
                    </a:srgbClr>
                  </a:outerShdw>
                </a:effectLst>
              </a:rPr>
              <a:t>VIEW</a:t>
            </a:r>
            <a:endParaRPr lang="en-US" sz="3600" b="1" spc="50" dirty="0">
              <a:ln w="11430"/>
              <a:solidFill>
                <a:srgbClr val="7030A0"/>
              </a:solidFill>
              <a:effectLst>
                <a:outerShdw blurRad="76200" dist="50800" dir="5400000" algn="tl" rotWithShape="0">
                  <a:srgbClr val="000000">
                    <a:alpha val="65000"/>
                  </a:srgbClr>
                </a:outerShdw>
              </a:effectLst>
            </a:endParaRPr>
          </a:p>
        </p:txBody>
      </p:sp>
      <p:sp>
        <p:nvSpPr>
          <p:cNvPr id="65" name="TextBox 64"/>
          <p:cNvSpPr txBox="1"/>
          <p:nvPr/>
        </p:nvSpPr>
        <p:spPr>
          <a:xfrm>
            <a:off x="1151188" y="5466083"/>
            <a:ext cx="679994" cy="369332"/>
          </a:xfrm>
          <a:prstGeom prst="rect">
            <a:avLst/>
          </a:prstGeom>
          <a:noFill/>
        </p:spPr>
        <p:txBody>
          <a:bodyPr wrap="none" rtlCol="0">
            <a:spAutoFit/>
          </a:bodyPr>
          <a:lstStyle/>
          <a:p>
            <a:r>
              <a:rPr lang="en-US" dirty="0" smtClean="0"/>
              <a:t>&lt; … &gt;</a:t>
            </a:r>
            <a:endParaRPr lang="en-US" dirty="0"/>
          </a:p>
        </p:txBody>
      </p:sp>
      <p:cxnSp>
        <p:nvCxnSpPr>
          <p:cNvPr id="66" name="Straight Arrow Connector 65"/>
          <p:cNvCxnSpPr/>
          <p:nvPr/>
        </p:nvCxnSpPr>
        <p:spPr>
          <a:xfrm flipV="1">
            <a:off x="6962548" y="5476965"/>
            <a:ext cx="1110836" cy="1061"/>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305282" y="5266438"/>
            <a:ext cx="895752" cy="895752"/>
          </a:xfrm>
          <a:prstGeom prst="rect">
            <a:avLst/>
          </a:prstGeom>
        </p:spPr>
      </p:pic>
      <p:pic>
        <p:nvPicPr>
          <p:cNvPr id="23" name="Picture 2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74475" y="5339666"/>
            <a:ext cx="749296" cy="749296"/>
          </a:xfrm>
          <a:prstGeom prst="rect">
            <a:avLst/>
          </a:prstGeom>
        </p:spPr>
      </p:pic>
    </p:spTree>
    <p:extLst>
      <p:ext uri="{BB962C8B-B14F-4D97-AF65-F5344CB8AC3E}">
        <p14:creationId xmlns:p14="http://schemas.microsoft.com/office/powerpoint/2010/main" val="330246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86200" y="838200"/>
            <a:ext cx="1261702" cy="1261702"/>
          </a:xfrm>
          <a:prstGeom prst="rect">
            <a:avLst/>
          </a:prstGeom>
        </p:spPr>
      </p:pic>
      <p:sp>
        <p:nvSpPr>
          <p:cNvPr id="33" name="TextBox 32"/>
          <p:cNvSpPr txBox="1"/>
          <p:nvPr/>
        </p:nvSpPr>
        <p:spPr>
          <a:xfrm>
            <a:off x="2743199" y="2667000"/>
            <a:ext cx="3750129" cy="1569660"/>
          </a:xfrm>
          <a:prstGeom prst="rect">
            <a:avLst/>
          </a:prstGeom>
          <a:solidFill>
            <a:srgbClr val="7F7F7F">
              <a:alpha val="20000"/>
            </a:srgbClr>
          </a:solidFill>
        </p:spPr>
        <p:txBody>
          <a:bodyPr wrap="none" rtlCol="0">
            <a:spAutoFit/>
          </a:bodyPr>
          <a:lstStyle/>
          <a:p>
            <a:r>
              <a:rPr lang="en-US" sz="9600" b="1" dirty="0" smtClean="0">
                <a:solidFill>
                  <a:srgbClr val="FF0000"/>
                </a:solidFill>
              </a:rPr>
              <a:t>$scope</a:t>
            </a:r>
            <a:endParaRPr lang="en-US" sz="9600" b="1" dirty="0">
              <a:solidFill>
                <a:srgbClr val="FF0000"/>
              </a:solidFill>
            </a:endParaRPr>
          </a:p>
        </p:txBody>
      </p:sp>
    </p:spTree>
    <p:extLst>
      <p:ext uri="{BB962C8B-B14F-4D97-AF65-F5344CB8AC3E}">
        <p14:creationId xmlns:p14="http://schemas.microsoft.com/office/powerpoint/2010/main" val="42551273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2144" y="152400"/>
            <a:ext cx="7636164" cy="1066800"/>
          </a:xfrm>
        </p:spPr>
        <p:txBody>
          <a:bodyPr>
            <a:normAutofit/>
          </a:bodyPr>
          <a:lstStyle/>
          <a:p>
            <a:pPr algn="ctr"/>
            <a:r>
              <a:rPr lang="en-US" sz="3200" dirty="0"/>
              <a:t>Angular JS is a </a:t>
            </a:r>
            <a:r>
              <a:rPr lang="en-US" sz="3200" b="1" dirty="0">
                <a:solidFill>
                  <a:srgbClr val="FF0000"/>
                </a:solidFill>
              </a:rPr>
              <a:t>Model</a:t>
            </a:r>
            <a:r>
              <a:rPr lang="en-US" sz="3200" dirty="0"/>
              <a:t> + </a:t>
            </a:r>
            <a:r>
              <a:rPr lang="en-US" sz="3200" b="1" dirty="0">
                <a:solidFill>
                  <a:srgbClr val="FF0000"/>
                </a:solidFill>
              </a:rPr>
              <a:t>View</a:t>
            </a:r>
            <a:r>
              <a:rPr lang="en-US" sz="3200" dirty="0"/>
              <a:t> + </a:t>
            </a:r>
            <a:r>
              <a:rPr lang="en-US" sz="3200" b="1" dirty="0">
                <a:solidFill>
                  <a:srgbClr val="FF0000"/>
                </a:solidFill>
              </a:rPr>
              <a:t>Controller</a:t>
            </a:r>
            <a:r>
              <a:rPr lang="en-US" sz="3200" dirty="0"/>
              <a:t> Framework</a:t>
            </a:r>
          </a:p>
        </p:txBody>
      </p:sp>
      <p:sp>
        <p:nvSpPr>
          <p:cNvPr id="10" name="TextBox 9"/>
          <p:cNvSpPr txBox="1"/>
          <p:nvPr/>
        </p:nvSpPr>
        <p:spPr>
          <a:xfrm>
            <a:off x="443760" y="1318773"/>
            <a:ext cx="8435665" cy="1938992"/>
          </a:xfrm>
          <a:prstGeom prst="rect">
            <a:avLst/>
          </a:prstGeom>
          <a:noFill/>
        </p:spPr>
        <p:txBody>
          <a:bodyPr wrap="square" rtlCol="0">
            <a:spAutoFit/>
          </a:bodyPr>
          <a:lstStyle/>
          <a:p>
            <a:pPr marL="342900" indent="-342900">
              <a:buFont typeface="Arial" pitchFamily="34" charset="0"/>
              <a:buChar char="•"/>
            </a:pPr>
            <a:r>
              <a:rPr lang="en-US" sz="2400" dirty="0" err="1" smtClean="0"/>
              <a:t>AngularJS</a:t>
            </a:r>
            <a:r>
              <a:rPr lang="en-US" sz="2400" dirty="0" smtClean="0"/>
              <a:t> </a:t>
            </a:r>
            <a:r>
              <a:rPr lang="en-US" sz="2400" b="1" dirty="0" smtClean="0">
                <a:solidFill>
                  <a:srgbClr val="FF0000"/>
                </a:solidFill>
              </a:rPr>
              <a:t>invokes</a:t>
            </a:r>
            <a:r>
              <a:rPr lang="en-US" sz="2400" dirty="0" smtClean="0"/>
              <a:t> the Controller with a </a:t>
            </a:r>
            <a:r>
              <a:rPr lang="en-US" sz="2400" b="1" dirty="0" smtClean="0">
                <a:solidFill>
                  <a:srgbClr val="FF0000"/>
                </a:solidFill>
              </a:rPr>
              <a:t>$scope </a:t>
            </a:r>
            <a:r>
              <a:rPr lang="en-US" sz="2400" dirty="0" smtClean="0"/>
              <a:t>object</a:t>
            </a:r>
          </a:p>
          <a:p>
            <a:pPr marL="342900" indent="-342900">
              <a:buFont typeface="Arial" pitchFamily="34" charset="0"/>
              <a:buChar char="•"/>
            </a:pPr>
            <a:r>
              <a:rPr lang="en-US" sz="2400" b="1" dirty="0" smtClean="0">
                <a:solidFill>
                  <a:srgbClr val="FF0000"/>
                </a:solidFill>
              </a:rPr>
              <a:t>$</a:t>
            </a:r>
            <a:r>
              <a:rPr lang="en-US" sz="2400" b="1" dirty="0">
                <a:solidFill>
                  <a:srgbClr val="FF0000"/>
                </a:solidFill>
              </a:rPr>
              <a:t>scope </a:t>
            </a:r>
            <a:r>
              <a:rPr lang="en-US" sz="2400" dirty="0"/>
              <a:t>is an Object – holds properties and </a:t>
            </a:r>
            <a:r>
              <a:rPr lang="en-US" sz="2400" dirty="0" smtClean="0"/>
              <a:t>methods</a:t>
            </a:r>
            <a:endParaRPr lang="en-US" sz="2400" b="1" dirty="0" smtClean="0">
              <a:solidFill>
                <a:srgbClr val="FF0000"/>
              </a:solidFill>
            </a:endParaRPr>
          </a:p>
          <a:p>
            <a:pPr marL="342900" indent="-342900">
              <a:buFont typeface="Arial" pitchFamily="34" charset="0"/>
              <a:buChar char="•"/>
            </a:pPr>
            <a:r>
              <a:rPr lang="en-US" sz="2400" b="1" dirty="0" smtClean="0">
                <a:solidFill>
                  <a:srgbClr val="FF0000"/>
                </a:solidFill>
              </a:rPr>
              <a:t>$scope </a:t>
            </a:r>
            <a:r>
              <a:rPr lang="en-US" sz="2400" dirty="0" smtClean="0"/>
              <a:t>is the </a:t>
            </a:r>
            <a:r>
              <a:rPr lang="en-US" sz="2400" b="1" dirty="0" smtClean="0">
                <a:solidFill>
                  <a:srgbClr val="FF0000"/>
                </a:solidFill>
              </a:rPr>
              <a:t>Glue between View and Controller</a:t>
            </a:r>
          </a:p>
          <a:p>
            <a:pPr marL="342900" indent="-342900">
              <a:buFont typeface="Arial" pitchFamily="34" charset="0"/>
              <a:buChar char="•"/>
            </a:pPr>
            <a:r>
              <a:rPr lang="en-US" sz="2400" b="1" dirty="0" smtClean="0">
                <a:solidFill>
                  <a:srgbClr val="FF0000"/>
                </a:solidFill>
              </a:rPr>
              <a:t>$scope </a:t>
            </a:r>
            <a:r>
              <a:rPr lang="en-US" sz="2400" dirty="0" smtClean="0"/>
              <a:t>shuttles properties and methods between model and view – bi-directionally</a:t>
            </a:r>
            <a:endParaRPr lang="en-US" sz="2400" b="1" dirty="0" smtClean="0">
              <a:solidFill>
                <a:srgbClr val="FF0000"/>
              </a:solidFill>
            </a:endParaRPr>
          </a:p>
        </p:txBody>
      </p:sp>
      <p:sp>
        <p:nvSpPr>
          <p:cNvPr id="78" name="TextBox 77"/>
          <p:cNvSpPr txBox="1"/>
          <p:nvPr/>
        </p:nvSpPr>
        <p:spPr>
          <a:xfrm>
            <a:off x="4289776" y="6400800"/>
            <a:ext cx="3884875" cy="400110"/>
          </a:xfrm>
          <a:prstGeom prst="rect">
            <a:avLst/>
          </a:prstGeom>
          <a:noFill/>
        </p:spPr>
        <p:txBody>
          <a:bodyPr wrap="square" rtlCol="0">
            <a:spAutoFit/>
          </a:bodyPr>
          <a:lstStyle/>
          <a:p>
            <a:r>
              <a:rPr lang="en-US" sz="2000" b="1" dirty="0" smtClean="0">
                <a:solidFill>
                  <a:srgbClr val="FF0000"/>
                </a:solidFill>
              </a:rPr>
              <a:t>Data Driven:  </a:t>
            </a:r>
            <a:r>
              <a:rPr lang="en-US" dirty="0" smtClean="0"/>
              <a:t>data </a:t>
            </a:r>
            <a:r>
              <a:rPr lang="en-US" dirty="0" err="1" smtClean="0"/>
              <a:t>data</a:t>
            </a:r>
            <a:r>
              <a:rPr lang="en-US" dirty="0" smtClean="0"/>
              <a:t> </a:t>
            </a:r>
            <a:r>
              <a:rPr lang="en-US" dirty="0" err="1" smtClean="0"/>
              <a:t>data</a:t>
            </a:r>
            <a:r>
              <a:rPr lang="en-US" dirty="0" smtClean="0"/>
              <a:t> </a:t>
            </a:r>
            <a:r>
              <a:rPr lang="en-US" dirty="0" err="1" smtClean="0"/>
              <a:t>data</a:t>
            </a:r>
            <a:endParaRPr lang="en-US" dirty="0"/>
          </a:p>
        </p:txBody>
      </p:sp>
      <p:pic>
        <p:nvPicPr>
          <p:cNvPr id="33" name="Picture 3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5400000">
            <a:off x="2653969" y="3881651"/>
            <a:ext cx="1650020" cy="2282494"/>
          </a:xfrm>
          <a:prstGeom prst="rect">
            <a:avLst/>
          </a:prstGeom>
        </p:spPr>
      </p:pic>
      <p:pic>
        <p:nvPicPr>
          <p:cNvPr id="37" name="Picture 3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55429" y="4515780"/>
            <a:ext cx="1261627" cy="1257991"/>
          </a:xfrm>
          <a:prstGeom prst="rect">
            <a:avLst/>
          </a:prstGeom>
        </p:spPr>
      </p:pic>
      <p:sp>
        <p:nvSpPr>
          <p:cNvPr id="38" name="Rounded Rectangle 37"/>
          <p:cNvSpPr/>
          <p:nvPr/>
        </p:nvSpPr>
        <p:spPr>
          <a:xfrm>
            <a:off x="5160066" y="4254747"/>
            <a:ext cx="1762993" cy="1664367"/>
          </a:xfrm>
          <a:prstGeom prst="round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111321" y="4653566"/>
            <a:ext cx="190071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a:t>
            </a:r>
            <a:r>
              <a:rPr lang="en-US" b="1" dirty="0" err="1" smtClean="0">
                <a:solidFill>
                  <a:srgbClr val="FF0000"/>
                </a:solidFill>
              </a:rPr>
              <a:t>scope.Properties</a:t>
            </a:r>
            <a:endParaRPr lang="en-US" b="1" dirty="0">
              <a:solidFill>
                <a:srgbClr val="FF0000"/>
              </a:solidFill>
            </a:endParaRPr>
          </a:p>
        </p:txBody>
      </p:sp>
      <p:sp>
        <p:nvSpPr>
          <p:cNvPr id="40" name="TextBox 39"/>
          <p:cNvSpPr txBox="1"/>
          <p:nvPr/>
        </p:nvSpPr>
        <p:spPr>
          <a:xfrm>
            <a:off x="5126430" y="5199494"/>
            <a:ext cx="17688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a:t>
            </a:r>
            <a:r>
              <a:rPr lang="en-US" b="1" dirty="0" err="1" smtClean="0">
                <a:solidFill>
                  <a:srgbClr val="FF0000"/>
                </a:solidFill>
              </a:rPr>
              <a:t>scope.Methods</a:t>
            </a:r>
            <a:endParaRPr lang="en-US" b="1" dirty="0">
              <a:solidFill>
                <a:srgbClr val="FF0000"/>
              </a:solidFill>
            </a:endParaRPr>
          </a:p>
        </p:txBody>
      </p:sp>
      <p:sp>
        <p:nvSpPr>
          <p:cNvPr id="41" name="TextBox 40"/>
          <p:cNvSpPr txBox="1"/>
          <p:nvPr/>
        </p:nvSpPr>
        <p:spPr>
          <a:xfrm>
            <a:off x="5160066" y="3619352"/>
            <a:ext cx="1645002"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2" name="Rounded Rectangle 41"/>
          <p:cNvSpPr/>
          <p:nvPr/>
        </p:nvSpPr>
        <p:spPr>
          <a:xfrm>
            <a:off x="4661593" y="3580932"/>
            <a:ext cx="2685830" cy="26230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582126" y="2934600"/>
            <a:ext cx="2778453"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66FF66"/>
                </a:solidFill>
                <a:effectLst>
                  <a:outerShdw blurRad="76200" dist="50800" dir="5400000" algn="tl" rotWithShape="0">
                    <a:srgbClr val="000000">
                      <a:alpha val="65000"/>
                    </a:srgbClr>
                  </a:outerShdw>
                </a:effectLst>
              </a:rPr>
              <a:t>CONTROLLER</a:t>
            </a:r>
            <a:endParaRPr lang="en-US" sz="3600" b="1" spc="50" dirty="0">
              <a:ln w="11430"/>
              <a:solidFill>
                <a:srgbClr val="66FF66"/>
              </a:solidFill>
              <a:effectLst>
                <a:outerShdw blurRad="76200" dist="50800" dir="5400000" algn="tl" rotWithShape="0">
                  <a:srgbClr val="000000">
                    <a:alpha val="65000"/>
                  </a:srgbClr>
                </a:outerShdw>
              </a:effectLst>
            </a:endParaRPr>
          </a:p>
        </p:txBody>
      </p:sp>
      <p:sp>
        <p:nvSpPr>
          <p:cNvPr id="44" name="Rounded Rectangle 43"/>
          <p:cNvSpPr/>
          <p:nvPr/>
        </p:nvSpPr>
        <p:spPr>
          <a:xfrm>
            <a:off x="409672" y="4272960"/>
            <a:ext cx="1886790" cy="15008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556753" y="4393155"/>
            <a:ext cx="1710725" cy="369332"/>
          </a:xfrm>
          <a:prstGeom prst="rect">
            <a:avLst/>
          </a:prstGeom>
          <a:noFill/>
        </p:spPr>
        <p:txBody>
          <a:bodyPr wrap="none" rtlCol="0">
            <a:spAutoFit/>
          </a:bodyPr>
          <a:lstStyle/>
          <a:p>
            <a:r>
              <a:rPr lang="en-US" dirty="0" smtClean="0"/>
              <a:t>&lt;div </a:t>
            </a:r>
            <a:r>
              <a:rPr lang="en-US" dirty="0" err="1" smtClean="0">
                <a:solidFill>
                  <a:srgbClr val="FF0000"/>
                </a:solidFill>
              </a:rPr>
              <a:t>ng</a:t>
            </a:r>
            <a:r>
              <a:rPr lang="en-US" dirty="0" smtClean="0">
                <a:solidFill>
                  <a:srgbClr val="FF0000"/>
                </a:solidFill>
              </a:rPr>
              <a:t>-app</a:t>
            </a:r>
            <a:r>
              <a:rPr lang="en-US" dirty="0" smtClean="0"/>
              <a:t>=“”&gt;</a:t>
            </a:r>
            <a:endParaRPr lang="en-US" dirty="0"/>
          </a:p>
        </p:txBody>
      </p:sp>
      <p:sp>
        <p:nvSpPr>
          <p:cNvPr id="47" name="TextBox 46"/>
          <p:cNvSpPr txBox="1"/>
          <p:nvPr/>
        </p:nvSpPr>
        <p:spPr>
          <a:xfrm>
            <a:off x="556753" y="5250685"/>
            <a:ext cx="784189" cy="369332"/>
          </a:xfrm>
          <a:prstGeom prst="rect">
            <a:avLst/>
          </a:prstGeom>
          <a:noFill/>
        </p:spPr>
        <p:txBody>
          <a:bodyPr wrap="none" rtlCol="0">
            <a:spAutoFit/>
          </a:bodyPr>
          <a:lstStyle/>
          <a:p>
            <a:r>
              <a:rPr lang="en-US" dirty="0" smtClean="0"/>
              <a:t>&lt;/div&gt;</a:t>
            </a:r>
            <a:endParaRPr lang="en-US" dirty="0"/>
          </a:p>
        </p:txBody>
      </p:sp>
      <p:sp>
        <p:nvSpPr>
          <p:cNvPr id="48" name="TextBox 47"/>
          <p:cNvSpPr txBox="1"/>
          <p:nvPr/>
        </p:nvSpPr>
        <p:spPr>
          <a:xfrm>
            <a:off x="556753" y="3588563"/>
            <a:ext cx="124906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7030A0"/>
                </a:solidFill>
                <a:effectLst>
                  <a:outerShdw blurRad="76200" dist="50800" dir="5400000" algn="tl" rotWithShape="0">
                    <a:srgbClr val="000000">
                      <a:alpha val="65000"/>
                    </a:srgbClr>
                  </a:outerShdw>
                </a:effectLst>
              </a:rPr>
              <a:t>VIEW</a:t>
            </a:r>
            <a:endParaRPr lang="en-US" sz="3600" b="1" spc="50" dirty="0">
              <a:ln w="11430"/>
              <a:solidFill>
                <a:srgbClr val="7030A0"/>
              </a:solidFill>
              <a:effectLst>
                <a:outerShdw blurRad="76200" dist="50800" dir="5400000" algn="tl" rotWithShape="0">
                  <a:srgbClr val="000000">
                    <a:alpha val="65000"/>
                  </a:srgbClr>
                </a:outerShdw>
              </a:effectLst>
            </a:endParaRPr>
          </a:p>
        </p:txBody>
      </p:sp>
      <p:sp>
        <p:nvSpPr>
          <p:cNvPr id="54" name="TextBox 53"/>
          <p:cNvSpPr txBox="1"/>
          <p:nvPr/>
        </p:nvSpPr>
        <p:spPr>
          <a:xfrm>
            <a:off x="706103" y="4830162"/>
            <a:ext cx="1628459" cy="369332"/>
          </a:xfrm>
          <a:prstGeom prst="rect">
            <a:avLst/>
          </a:prstGeom>
          <a:noFill/>
        </p:spPr>
        <p:txBody>
          <a:bodyPr wrap="none" rtlCol="0">
            <a:spAutoFit/>
          </a:bodyPr>
          <a:lstStyle/>
          <a:p>
            <a:r>
              <a:rPr lang="en-US" dirty="0" smtClean="0"/>
              <a:t>&lt; </a:t>
            </a:r>
            <a:r>
              <a:rPr lang="en-US" dirty="0" smtClean="0">
                <a:solidFill>
                  <a:srgbClr val="FF0000"/>
                </a:solidFill>
              </a:rPr>
              <a:t>{{property}} </a:t>
            </a:r>
            <a:r>
              <a:rPr lang="en-US" dirty="0" smtClean="0"/>
              <a:t>&gt;</a:t>
            </a:r>
            <a:endParaRPr lang="en-US" dirty="0"/>
          </a:p>
        </p:txBody>
      </p:sp>
      <p:cxnSp>
        <p:nvCxnSpPr>
          <p:cNvPr id="57" name="Straight Arrow Connector 56"/>
          <p:cNvCxnSpPr/>
          <p:nvPr/>
        </p:nvCxnSpPr>
        <p:spPr>
          <a:xfrm flipV="1">
            <a:off x="7086600" y="5085870"/>
            <a:ext cx="775393" cy="106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464143" y="3696601"/>
            <a:ext cx="1816972" cy="769441"/>
          </a:xfrm>
          <a:prstGeom prst="rect">
            <a:avLst/>
          </a:prstGeom>
          <a:solidFill>
            <a:srgbClr val="7F7F7F">
              <a:alpha val="20000"/>
            </a:srgbClr>
          </a:solidFill>
        </p:spPr>
        <p:txBody>
          <a:bodyPr wrap="none" rtlCol="0">
            <a:spAutoFit/>
          </a:bodyPr>
          <a:lstStyle/>
          <a:p>
            <a:r>
              <a:rPr lang="en-US" sz="4400" b="1" dirty="0" smtClean="0">
                <a:solidFill>
                  <a:srgbClr val="FF0000"/>
                </a:solidFill>
              </a:rPr>
              <a:t>$scope</a:t>
            </a:r>
            <a:endParaRPr lang="en-US" sz="4400" b="1" dirty="0">
              <a:solidFill>
                <a:srgbClr val="FF0000"/>
              </a:solidFill>
            </a:endParaRPr>
          </a:p>
        </p:txBody>
      </p:sp>
      <p:sp>
        <p:nvSpPr>
          <p:cNvPr id="59" name="Up Arrow 58"/>
          <p:cNvSpPr/>
          <p:nvPr/>
        </p:nvSpPr>
        <p:spPr>
          <a:xfrm>
            <a:off x="5858711" y="5738858"/>
            <a:ext cx="304316" cy="698047"/>
          </a:xfrm>
          <a:prstGeom prst="upArrow">
            <a:avLst>
              <a:gd name="adj1" fmla="val 5626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0737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create an App….</a:t>
            </a:r>
            <a:endParaRPr lang="en-US" dirty="0"/>
          </a:p>
        </p:txBody>
      </p:sp>
      <p:sp>
        <p:nvSpPr>
          <p:cNvPr id="3" name="Content Placeholder 2"/>
          <p:cNvSpPr>
            <a:spLocks noGrp="1"/>
          </p:cNvSpPr>
          <p:nvPr>
            <p:ph idx="1"/>
          </p:nvPr>
        </p:nvSpPr>
        <p:spPr/>
        <p:txBody>
          <a:bodyPr>
            <a:normAutofit/>
          </a:bodyPr>
          <a:lstStyle/>
          <a:p>
            <a:r>
              <a:rPr lang="en-US" sz="1600" dirty="0" smtClean="0"/>
              <a:t>Let us create a basic HTML page which we would go and modify in the coming sections.</a:t>
            </a:r>
          </a:p>
          <a:p>
            <a:r>
              <a:rPr lang="en-US" sz="1600" dirty="0"/>
              <a:t>Open the </a:t>
            </a:r>
            <a:r>
              <a:rPr lang="en-US" sz="1600" dirty="0">
                <a:solidFill>
                  <a:srgbClr val="0000FF"/>
                </a:solidFill>
              </a:rPr>
              <a:t>[</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Basics_FlightsDemoAngularApp</a:t>
            </a:r>
            <a:r>
              <a:rPr lang="en-US" sz="1600" dirty="0">
                <a:solidFill>
                  <a:srgbClr val="0000FF"/>
                </a:solidFill>
              </a:rPr>
              <a:t>/Step_1_basePage/MVCDemo1.html]</a:t>
            </a:r>
            <a:endParaRPr lang="en-US" sz="1600" dirty="0" smtClean="0">
              <a:solidFill>
                <a:srgbClr val="0000FF"/>
              </a:solidFill>
            </a:endParaRPr>
          </a:p>
          <a:p>
            <a:r>
              <a:rPr lang="en-US" sz="1600" dirty="0" smtClean="0"/>
              <a:t>This app is nothing but an HTML page with the bootstrap library for the styling part.</a:t>
            </a:r>
          </a:p>
          <a:p>
            <a:r>
              <a:rPr lang="en-US" sz="1600" dirty="0" smtClean="0"/>
              <a:t>In the coming sections, we would extend this page to include the Angular concepts.</a:t>
            </a:r>
            <a:endParaRPr lang="en-US" sz="1600" dirty="0"/>
          </a:p>
        </p:txBody>
      </p:sp>
    </p:spTree>
    <p:extLst>
      <p:ext uri="{BB962C8B-B14F-4D97-AF65-F5344CB8AC3E}">
        <p14:creationId xmlns:p14="http://schemas.microsoft.com/office/powerpoint/2010/main" val="240580286"/>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lets look at Angular JS Modules</a:t>
            </a:r>
            <a:endParaRPr lang="en-US" dirty="0"/>
          </a:p>
        </p:txBody>
      </p:sp>
      <p:sp>
        <p:nvSpPr>
          <p:cNvPr id="3" name="Content Placeholder 2"/>
          <p:cNvSpPr>
            <a:spLocks noGrp="1"/>
          </p:cNvSpPr>
          <p:nvPr>
            <p:ph idx="1"/>
          </p:nvPr>
        </p:nvSpPr>
        <p:spPr>
          <a:xfrm>
            <a:off x="762000" y="1371601"/>
            <a:ext cx="8077200" cy="4648200"/>
          </a:xfrm>
        </p:spPr>
        <p:txBody>
          <a:bodyPr>
            <a:normAutofit fontScale="92500" lnSpcReduction="10000"/>
          </a:bodyPr>
          <a:lstStyle/>
          <a:p>
            <a:r>
              <a:rPr lang="en-US" sz="1600" dirty="0" err="1"/>
              <a:t>AngularJS</a:t>
            </a:r>
            <a:r>
              <a:rPr lang="en-US" sz="1600" dirty="0"/>
              <a:t> introduces the concept of a module representing components in an application. The module provides a namespace that allows you to reference directives, scopes, and other components based on model name. This makes it easier to package and reuse parts of an application</a:t>
            </a:r>
            <a:r>
              <a:rPr lang="en-US" sz="1600" dirty="0" smtClean="0"/>
              <a:t>.</a:t>
            </a:r>
          </a:p>
          <a:p>
            <a:r>
              <a:rPr lang="en-US" sz="1600" dirty="0"/>
              <a:t>The main player in all this is </a:t>
            </a:r>
            <a:r>
              <a:rPr lang="en-US" sz="1600" dirty="0" err="1"/>
              <a:t>angular.module</a:t>
            </a:r>
            <a:r>
              <a:rPr lang="en-US" sz="1600" dirty="0"/>
              <a:t>, as it is the gateway into the Module API, the mechanism used to configure angular modules. It is used to register, create, and retrieve previously created </a:t>
            </a:r>
            <a:r>
              <a:rPr lang="en-US" sz="1600" dirty="0" err="1"/>
              <a:t>AngularJS</a:t>
            </a:r>
            <a:r>
              <a:rPr lang="en-US" sz="1600" dirty="0"/>
              <a:t> modules.</a:t>
            </a:r>
          </a:p>
          <a:p>
            <a:r>
              <a:rPr lang="en-US" sz="1600" dirty="0"/>
              <a:t>Each view or webpage in </a:t>
            </a:r>
            <a:r>
              <a:rPr lang="en-US" sz="1600" dirty="0" err="1"/>
              <a:t>AngularJS</a:t>
            </a:r>
            <a:r>
              <a:rPr lang="en-US" sz="1600" dirty="0"/>
              <a:t> has a single module assigned to it via the </a:t>
            </a:r>
            <a:r>
              <a:rPr lang="en-US" sz="1600" dirty="0" err="1"/>
              <a:t>ng</a:t>
            </a:r>
            <a:r>
              <a:rPr lang="en-US" sz="1600" dirty="0"/>
              <a:t>-app directive. However, you can add other modules to the main module as dependencies, which provides a very structured and componentized application</a:t>
            </a:r>
            <a:r>
              <a:rPr lang="en-US" sz="1600" dirty="0" smtClean="0"/>
              <a:t>.</a:t>
            </a:r>
          </a:p>
          <a:p>
            <a:r>
              <a:rPr lang="en-US" sz="1600" dirty="0"/>
              <a:t>You can think of a module as a container for the different parts of your app – controllers, services, filters, directives, etc</a:t>
            </a:r>
            <a:r>
              <a:rPr lang="en-US" sz="1600" dirty="0" smtClean="0"/>
              <a:t>.</a:t>
            </a:r>
          </a:p>
          <a:p>
            <a:r>
              <a:rPr lang="en-US" sz="1600" dirty="0" smtClean="0"/>
              <a:t>Why Modules :</a:t>
            </a:r>
          </a:p>
          <a:p>
            <a:pPr lvl="1"/>
            <a:r>
              <a:rPr lang="en-US" sz="1600" dirty="0"/>
              <a:t>The declarative process is easier to understand.</a:t>
            </a:r>
          </a:p>
          <a:p>
            <a:pPr lvl="1"/>
            <a:r>
              <a:rPr lang="en-US" sz="1600" dirty="0"/>
              <a:t>You can package code as reusable modules.</a:t>
            </a:r>
          </a:p>
          <a:p>
            <a:pPr lvl="1"/>
            <a:r>
              <a:rPr lang="en-US" sz="1600" dirty="0"/>
              <a:t>The modules can be loaded in any order (or even in parallel) because modules delay execution</a:t>
            </a:r>
            <a:r>
              <a:rPr lang="en-US" sz="1600" dirty="0" smtClean="0"/>
              <a:t>.</a:t>
            </a:r>
            <a:endParaRPr lang="en-US" sz="1600" dirty="0"/>
          </a:p>
          <a:p>
            <a:pPr lvl="1"/>
            <a:r>
              <a:rPr lang="en-US" sz="1600" dirty="0" smtClean="0"/>
              <a:t>Let us look in to the example : Class_1_TheBasicsofAngular/</a:t>
            </a:r>
            <a:r>
              <a:rPr lang="en-US" sz="1600" dirty="0" err="1" smtClean="0"/>
              <a:t>Basics_AngularModules</a:t>
            </a:r>
            <a:endParaRPr lang="en-US" sz="1600" dirty="0" smtClean="0"/>
          </a:p>
          <a:p>
            <a:pPr lvl="1"/>
            <a:r>
              <a:rPr lang="en-US" sz="1600" dirty="0" smtClean="0"/>
              <a:t>Once done now we can extend the sample app to include the basic modules. [line no.2,9]</a:t>
            </a:r>
            <a:endParaRPr lang="en-US" sz="1600" dirty="0"/>
          </a:p>
        </p:txBody>
      </p:sp>
    </p:spTree>
    <p:extLst>
      <p:ext uri="{BB962C8B-B14F-4D97-AF65-F5344CB8AC3E}">
        <p14:creationId xmlns:p14="http://schemas.microsoft.com/office/powerpoint/2010/main" val="2595539671"/>
      </p:ext>
    </p:extLst>
  </p:cSld>
  <p:clrMapOvr>
    <a:masterClrMapping/>
  </p:clrMapOvr>
  <p:transition spd="slow">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5326" y="2327667"/>
            <a:ext cx="8197673" cy="923330"/>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demoApp</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angular.module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demoApp</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endParaRPr lang="en-US" dirty="0"/>
          </a:p>
        </p:txBody>
      </p:sp>
      <p:sp>
        <p:nvSpPr>
          <p:cNvPr id="5" name="Rectangular Callout 4"/>
          <p:cNvSpPr/>
          <p:nvPr/>
        </p:nvSpPr>
        <p:spPr>
          <a:xfrm>
            <a:off x="4392321" y="1453281"/>
            <a:ext cx="1863748" cy="575612"/>
          </a:xfrm>
          <a:prstGeom prst="wedgeRectCallout">
            <a:avLst>
              <a:gd name="adj1" fmla="val 26673"/>
              <a:gd name="adj2" fmla="val 95505"/>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What's the Array for?</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6" name="Rectangle 5"/>
          <p:cNvSpPr/>
          <p:nvPr/>
        </p:nvSpPr>
        <p:spPr>
          <a:xfrm>
            <a:off x="565326" y="3531367"/>
            <a:ext cx="7740473" cy="923330"/>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demoApp</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angular.module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demoApp</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helperModule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endParaRPr lang="en-US" dirty="0"/>
          </a:p>
          <a:p>
            <a:endParaRPr lang="en-US" dirty="0"/>
          </a:p>
        </p:txBody>
      </p:sp>
      <p:sp>
        <p:nvSpPr>
          <p:cNvPr id="7" name="Rectangular Callout 6"/>
          <p:cNvSpPr/>
          <p:nvPr/>
        </p:nvSpPr>
        <p:spPr>
          <a:xfrm>
            <a:off x="2768891" y="4543192"/>
            <a:ext cx="2730660" cy="569885"/>
          </a:xfrm>
          <a:prstGeom prst="wedgeRectCallout">
            <a:avLst>
              <a:gd name="adj1" fmla="val -75639"/>
              <a:gd name="adj2" fmla="val -69723"/>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Module that </a:t>
            </a:r>
            <a:r>
              <a:rPr lang="en-US" sz="1400" b="1" dirty="0" err="1"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demoApp</a:t>
            </a: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 depends on</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8" name="Title 1"/>
          <p:cNvSpPr>
            <a:spLocks noGrp="1"/>
          </p:cNvSpPr>
          <p:nvPr>
            <p:ph type="title"/>
          </p:nvPr>
        </p:nvSpPr>
        <p:spPr/>
        <p:txBody>
          <a:bodyPr/>
          <a:lstStyle/>
          <a:p>
            <a:r>
              <a:rPr lang="en-US" b="0" dirty="0" smtClean="0">
                <a:latin typeface="News Gothic Com Thin" panose="020B0204030503020204" pitchFamily="34" charset="0"/>
              </a:rPr>
              <a:t>Creating a Module</a:t>
            </a:r>
            <a:endParaRPr lang="en-US" b="0" dirty="0">
              <a:latin typeface="News Gothic Com Thin" panose="020B0204030503020204" pitchFamily="34" charset="0"/>
            </a:endParaRPr>
          </a:p>
        </p:txBody>
      </p:sp>
    </p:spTree>
    <p:extLst>
      <p:ext uri="{BB962C8B-B14F-4D97-AF65-F5344CB8AC3E}">
        <p14:creationId xmlns:p14="http://schemas.microsoft.com/office/powerpoint/2010/main" val="2528312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1"/>
            <a:ext cx="8077200" cy="5588976"/>
          </a:xfrm>
        </p:spPr>
        <p:txBody>
          <a:bodyPr>
            <a:noAutofit/>
          </a:bodyPr>
          <a:lstStyle/>
          <a:p>
            <a:r>
              <a:rPr lang="en-US" sz="1500" dirty="0"/>
              <a:t>The arguments to the </a:t>
            </a:r>
            <a:r>
              <a:rPr lang="en-US" sz="1500" dirty="0" err="1"/>
              <a:t>angular.module</a:t>
            </a:r>
            <a:r>
              <a:rPr lang="en-US" sz="1500" dirty="0"/>
              <a:t> method are the name of the module to create and an array of other modules that are going to be needed. </a:t>
            </a:r>
            <a:endParaRPr lang="en-US" sz="1500" dirty="0" smtClean="0"/>
          </a:p>
          <a:p>
            <a:r>
              <a:rPr lang="en-US" sz="1500" dirty="0" smtClean="0"/>
              <a:t>In our example the array is empty since we do not have any dependency on any other modules.</a:t>
            </a:r>
          </a:p>
          <a:p>
            <a:r>
              <a:rPr lang="en-US" sz="1500" b="1" dirty="0"/>
              <a:t>Tip</a:t>
            </a:r>
            <a:r>
              <a:rPr lang="en-US" sz="1500" dirty="0"/>
              <a:t>: A common error is to omit the dependencies argument, which causes an error. You must supply a dependencies argument, using an empty array if there are no dependencies</a:t>
            </a:r>
            <a:r>
              <a:rPr lang="en-US" sz="1500" dirty="0" smtClean="0"/>
              <a:t>.</a:t>
            </a:r>
          </a:p>
          <a:p>
            <a:r>
              <a:rPr lang="en-US" sz="1500" dirty="0"/>
              <a:t>I tell </a:t>
            </a:r>
            <a:r>
              <a:rPr lang="en-US" sz="1500" dirty="0" err="1"/>
              <a:t>AngularJS</a:t>
            </a:r>
            <a:r>
              <a:rPr lang="en-US" sz="1500" dirty="0"/>
              <a:t> how to apply the module through the </a:t>
            </a:r>
            <a:r>
              <a:rPr lang="en-US" sz="1500" dirty="0" err="1"/>
              <a:t>ng</a:t>
            </a:r>
            <a:r>
              <a:rPr lang="en-US" sz="1500" dirty="0"/>
              <a:t>-app attribute. </a:t>
            </a:r>
            <a:endParaRPr lang="en-US" sz="1500" dirty="0" smtClean="0"/>
          </a:p>
          <a:p>
            <a:r>
              <a:rPr lang="en-US" sz="1500" dirty="0" err="1" smtClean="0"/>
              <a:t>AngularJS</a:t>
            </a:r>
            <a:r>
              <a:rPr lang="en-US" sz="1500" dirty="0" smtClean="0"/>
              <a:t> </a:t>
            </a:r>
            <a:r>
              <a:rPr lang="en-US" sz="1500" dirty="0"/>
              <a:t>works by extending HTML by adding new elements, attributes, classes, and (although rarely used) special comments. The </a:t>
            </a:r>
            <a:r>
              <a:rPr lang="en-US" sz="1500" dirty="0" err="1"/>
              <a:t>AngularJS</a:t>
            </a:r>
            <a:r>
              <a:rPr lang="en-US" sz="1500" dirty="0"/>
              <a:t> library dynamically compiles the HTML in a document in order to locate and process these additions and create an application. You can supplement the built-in functionality with JavaScript code to customize the behavior of the application and define your own additions to HTML</a:t>
            </a:r>
            <a:r>
              <a:rPr lang="en-US" sz="1500" dirty="0" smtClean="0"/>
              <a:t>.</a:t>
            </a:r>
          </a:p>
          <a:p>
            <a:r>
              <a:rPr lang="en-US" sz="1500" dirty="0" err="1"/>
              <a:t>AngularJS</a:t>
            </a:r>
            <a:r>
              <a:rPr lang="en-US" sz="1500" dirty="0"/>
              <a:t> compilation isn’t like the compilation you might have encountered in C# or Java </a:t>
            </a:r>
            <a:r>
              <a:rPr lang="en-US" sz="1500" dirty="0" smtClean="0"/>
              <a:t>projects.</a:t>
            </a:r>
          </a:p>
          <a:p>
            <a:r>
              <a:rPr lang="en-US" sz="1500" dirty="0" smtClean="0"/>
              <a:t> </a:t>
            </a:r>
            <a:r>
              <a:rPr lang="en-US" sz="1500" dirty="0"/>
              <a:t>It would be more accurate to say that the </a:t>
            </a:r>
            <a:r>
              <a:rPr lang="en-US" sz="1500" dirty="0" err="1"/>
              <a:t>AngularJS</a:t>
            </a:r>
            <a:r>
              <a:rPr lang="en-US" sz="1500" dirty="0"/>
              <a:t> library evaluates the HTML elements when the browser has loaded the content and uses standard DOM API and JavaScript features to add and remove elements, sets up event handlers, and so on. </a:t>
            </a:r>
            <a:endParaRPr lang="en-US" sz="1500" dirty="0" smtClean="0"/>
          </a:p>
          <a:p>
            <a:r>
              <a:rPr lang="en-US" sz="1500" dirty="0" smtClean="0"/>
              <a:t>There </a:t>
            </a:r>
            <a:r>
              <a:rPr lang="en-US" sz="1500" dirty="0"/>
              <a:t>is no explicit compilation step in </a:t>
            </a:r>
            <a:r>
              <a:rPr lang="en-US" sz="1500" dirty="0" err="1"/>
              <a:t>AngularJS</a:t>
            </a:r>
            <a:r>
              <a:rPr lang="en-US" sz="1500" dirty="0"/>
              <a:t> development; just modify your HTML and JavaScript files and load them into the browser</a:t>
            </a:r>
            <a:r>
              <a:rPr lang="en-US" sz="1500" dirty="0" smtClean="0"/>
              <a:t>.</a:t>
            </a:r>
          </a:p>
          <a:p>
            <a:r>
              <a:rPr lang="en-US" sz="1500" dirty="0"/>
              <a:t>It can seem odd to add nonstandard attributes and elements to an HTML document, especially if you have been writing web apps for a while and have become accustomed to sticking to the HTML standard. There is an alternative approach you can use if you just can’t get used to the idea of attributes like </a:t>
            </a:r>
            <a:r>
              <a:rPr lang="en-US" sz="1500" dirty="0" err="1"/>
              <a:t>ng</a:t>
            </a:r>
            <a:r>
              <a:rPr lang="en-US" sz="1500" dirty="0"/>
              <a:t>-app. You can use data attributes, prefixing the </a:t>
            </a:r>
            <a:r>
              <a:rPr lang="en-US" sz="1500" dirty="0" err="1"/>
              <a:t>AngularJS</a:t>
            </a:r>
            <a:r>
              <a:rPr lang="en-US" sz="1500" dirty="0"/>
              <a:t> directive with data-</a:t>
            </a:r>
            <a:r>
              <a:rPr lang="en-US" sz="1500" dirty="0" smtClean="0"/>
              <a:t>.</a:t>
            </a:r>
          </a:p>
          <a:p>
            <a:r>
              <a:rPr lang="en-US" sz="1500" dirty="0"/>
              <a:t>...</a:t>
            </a:r>
          </a:p>
          <a:p>
            <a:r>
              <a:rPr lang="en-US" sz="1500" dirty="0"/>
              <a:t>&lt;html data-</a:t>
            </a:r>
            <a:r>
              <a:rPr lang="en-US" sz="1500" dirty="0" err="1"/>
              <a:t>ng</a:t>
            </a:r>
            <a:r>
              <a:rPr lang="en-US" sz="1500" dirty="0"/>
              <a:t>-app=</a:t>
            </a:r>
            <a:r>
              <a:rPr lang="en-US" sz="1500" dirty="0" smtClean="0"/>
              <a:t>"</a:t>
            </a:r>
            <a:r>
              <a:rPr lang="en-US" sz="1600" dirty="0" err="1"/>
              <a:t>flightArrival</a:t>
            </a:r>
            <a:r>
              <a:rPr lang="en-US" sz="1500" dirty="0" smtClean="0"/>
              <a:t>"</a:t>
            </a:r>
            <a:r>
              <a:rPr lang="en-US" sz="1500" dirty="0"/>
              <a:t>&gt;</a:t>
            </a:r>
          </a:p>
          <a:p>
            <a:r>
              <a:rPr lang="en-US" sz="1500" dirty="0"/>
              <a:t>...</a:t>
            </a:r>
          </a:p>
          <a:p>
            <a:endParaRPr lang="en-US" sz="1500" dirty="0"/>
          </a:p>
        </p:txBody>
      </p:sp>
    </p:spTree>
    <p:extLst>
      <p:ext uri="{BB962C8B-B14F-4D97-AF65-F5344CB8AC3E}">
        <p14:creationId xmlns:p14="http://schemas.microsoft.com/office/powerpoint/2010/main" val="495135667"/>
      </p:ext>
    </p:extLst>
  </p:cSld>
  <p:clrMapOvr>
    <a:masterClrMapping/>
  </p:clrMapOvr>
  <p:transition spd="slow">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43800" y="146754"/>
            <a:ext cx="1261702" cy="1261702"/>
          </a:xfrm>
          <a:prstGeom prst="rect">
            <a:avLst/>
          </a:prstGeom>
        </p:spPr>
      </p:pic>
      <p:sp>
        <p:nvSpPr>
          <p:cNvPr id="35" name="Rounded Rectangle 34"/>
          <p:cNvSpPr/>
          <p:nvPr/>
        </p:nvSpPr>
        <p:spPr>
          <a:xfrm>
            <a:off x="3616800" y="3950174"/>
            <a:ext cx="1762993" cy="1664367"/>
          </a:xfrm>
          <a:prstGeom prst="round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3100" y="4005326"/>
            <a:ext cx="1543929" cy="1543929"/>
          </a:xfrm>
          <a:prstGeom prst="rect">
            <a:avLst/>
          </a:prstGeom>
        </p:spPr>
      </p:pic>
      <p:sp>
        <p:nvSpPr>
          <p:cNvPr id="31" name="TextBox 30"/>
          <p:cNvSpPr txBox="1"/>
          <p:nvPr/>
        </p:nvSpPr>
        <p:spPr>
          <a:xfrm>
            <a:off x="4065089" y="4217098"/>
            <a:ext cx="63395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Data</a:t>
            </a:r>
            <a:endParaRPr lang="en-US" b="1" dirty="0">
              <a:solidFill>
                <a:srgbClr val="FF0000"/>
              </a:solidFill>
            </a:endParaRPr>
          </a:p>
        </p:txBody>
      </p:sp>
      <p:sp>
        <p:nvSpPr>
          <p:cNvPr id="4" name="TextBox 3"/>
          <p:cNvSpPr txBox="1"/>
          <p:nvPr/>
        </p:nvSpPr>
        <p:spPr>
          <a:xfrm>
            <a:off x="3817316" y="5900769"/>
            <a:ext cx="1590564" cy="369332"/>
          </a:xfrm>
          <a:prstGeom prst="rect">
            <a:avLst/>
          </a:prstGeom>
          <a:noFill/>
        </p:spPr>
        <p:txBody>
          <a:bodyPr wrap="none" rtlCol="0">
            <a:spAutoFit/>
          </a:bodyPr>
          <a:lstStyle/>
          <a:p>
            <a:r>
              <a:rPr lang="en-US" dirty="0" smtClean="0"/>
              <a:t>Data goes here</a:t>
            </a:r>
            <a:endParaRPr lang="en-US" dirty="0"/>
          </a:p>
        </p:txBody>
      </p:sp>
      <p:sp>
        <p:nvSpPr>
          <p:cNvPr id="34" name="Up Arrow 33"/>
          <p:cNvSpPr/>
          <p:nvPr/>
        </p:nvSpPr>
        <p:spPr>
          <a:xfrm>
            <a:off x="4498298" y="5337839"/>
            <a:ext cx="228600" cy="553405"/>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ctrTitle"/>
          </p:nvPr>
        </p:nvSpPr>
        <p:spPr>
          <a:xfrm>
            <a:off x="277928" y="381000"/>
            <a:ext cx="7772400" cy="1470025"/>
          </a:xfrm>
        </p:spPr>
        <p:txBody>
          <a:bodyPr>
            <a:normAutofit/>
          </a:bodyPr>
          <a:lstStyle/>
          <a:p>
            <a:pPr algn="ctr"/>
            <a:r>
              <a:rPr lang="en-US" sz="3200" dirty="0"/>
              <a:t>Angular JS is a </a:t>
            </a:r>
            <a:r>
              <a:rPr lang="en-US" sz="3200" b="1" dirty="0">
                <a:solidFill>
                  <a:srgbClr val="FF0000"/>
                </a:solidFill>
              </a:rPr>
              <a:t>Model</a:t>
            </a:r>
            <a:r>
              <a:rPr lang="en-US" sz="3200" dirty="0"/>
              <a:t> + </a:t>
            </a:r>
            <a:r>
              <a:rPr lang="en-US" sz="3200" b="1" dirty="0">
                <a:solidFill>
                  <a:srgbClr val="FF0000"/>
                </a:solidFill>
              </a:rPr>
              <a:t>View</a:t>
            </a:r>
            <a:r>
              <a:rPr lang="en-US" sz="3200" dirty="0"/>
              <a:t> + </a:t>
            </a:r>
            <a:r>
              <a:rPr lang="en-US" sz="3200" b="1" dirty="0">
                <a:solidFill>
                  <a:srgbClr val="FF0000"/>
                </a:solidFill>
              </a:rPr>
              <a:t>Controller</a:t>
            </a:r>
            <a:r>
              <a:rPr lang="en-US" sz="3200" dirty="0"/>
              <a:t> </a:t>
            </a:r>
            <a:r>
              <a:rPr lang="en-US" sz="3200" dirty="0" smtClean="0"/>
              <a:t>Framework</a:t>
            </a:r>
            <a:endParaRPr lang="en-US" sz="3200" dirty="0"/>
          </a:p>
        </p:txBody>
      </p:sp>
      <p:sp>
        <p:nvSpPr>
          <p:cNvPr id="30" name="TextBox 29"/>
          <p:cNvSpPr txBox="1"/>
          <p:nvPr/>
        </p:nvSpPr>
        <p:spPr>
          <a:xfrm>
            <a:off x="1025514" y="2057400"/>
            <a:ext cx="5230919" cy="738664"/>
          </a:xfrm>
          <a:prstGeom prst="rect">
            <a:avLst/>
          </a:prstGeom>
          <a:noFill/>
        </p:spPr>
        <p:txBody>
          <a:bodyPr wrap="none" rtlCol="0">
            <a:spAutoFit/>
          </a:bodyPr>
          <a:lstStyle/>
          <a:p>
            <a:r>
              <a:rPr lang="en-US" sz="2400" b="1" dirty="0" smtClean="0">
                <a:solidFill>
                  <a:srgbClr val="FF0000"/>
                </a:solidFill>
              </a:rPr>
              <a:t>Angular JS Model</a:t>
            </a:r>
            <a:r>
              <a:rPr lang="en-US" sz="2400" dirty="0" smtClean="0"/>
              <a:t>:</a:t>
            </a:r>
          </a:p>
          <a:p>
            <a:r>
              <a:rPr lang="en-US" dirty="0" smtClean="0"/>
              <a:t>Data and Functionality tied to the Angular Application</a:t>
            </a:r>
            <a:endParaRPr lang="en-US" b="1" dirty="0">
              <a:solidFill>
                <a:srgbClr val="FF0000"/>
              </a:solidFill>
            </a:endParaRPr>
          </a:p>
        </p:txBody>
      </p:sp>
      <p:sp>
        <p:nvSpPr>
          <p:cNvPr id="33" name="TextBox 32"/>
          <p:cNvSpPr txBox="1"/>
          <p:nvPr/>
        </p:nvSpPr>
        <p:spPr>
          <a:xfrm>
            <a:off x="4183711" y="3429000"/>
            <a:ext cx="80502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solidFill>
                  <a:srgbClr val="FF0000"/>
                </a:solidFill>
              </a:rPr>
              <a:t>Model</a:t>
            </a:r>
            <a:endParaRPr lang="en-US" b="1" dirty="0">
              <a:solidFill>
                <a:srgbClr val="FF0000"/>
              </a:solidFill>
            </a:endParaRPr>
          </a:p>
        </p:txBody>
      </p:sp>
      <p:sp>
        <p:nvSpPr>
          <p:cNvPr id="36" name="TextBox 35"/>
          <p:cNvSpPr txBox="1"/>
          <p:nvPr/>
        </p:nvSpPr>
        <p:spPr>
          <a:xfrm>
            <a:off x="4065089" y="4731615"/>
            <a:ext cx="104227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Methods</a:t>
            </a:r>
            <a:endParaRPr lang="en-US" b="1" dirty="0">
              <a:solidFill>
                <a:srgbClr val="FF0000"/>
              </a:solidFill>
            </a:endParaRPr>
          </a:p>
        </p:txBody>
      </p:sp>
    </p:spTree>
    <p:extLst>
      <p:ext uri="{BB962C8B-B14F-4D97-AF65-F5344CB8AC3E}">
        <p14:creationId xmlns:p14="http://schemas.microsoft.com/office/powerpoint/2010/main" val="256676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3048001"/>
            <a:ext cx="5029200" cy="914400"/>
          </a:xfrm>
        </p:spPr>
        <p:txBody>
          <a:bodyPr>
            <a:normAutofit fontScale="90000"/>
          </a:bodyPr>
          <a:lstStyle/>
          <a:p>
            <a:r>
              <a:rPr lang="en-US" sz="5400" dirty="0" smtClean="0"/>
              <a:t>Learning Angular</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let us create a Data Model:</a:t>
            </a:r>
            <a:endParaRPr lang="en-US" dirty="0"/>
          </a:p>
        </p:txBody>
      </p:sp>
      <p:sp>
        <p:nvSpPr>
          <p:cNvPr id="3" name="Content Placeholder 2"/>
          <p:cNvSpPr>
            <a:spLocks noGrp="1"/>
          </p:cNvSpPr>
          <p:nvPr>
            <p:ph idx="1"/>
          </p:nvPr>
        </p:nvSpPr>
        <p:spPr>
          <a:xfrm>
            <a:off x="762000" y="1596413"/>
            <a:ext cx="8077200" cy="4804387"/>
          </a:xfrm>
        </p:spPr>
        <p:txBody>
          <a:bodyPr>
            <a:normAutofit fontScale="47500" lnSpcReduction="20000"/>
          </a:bodyPr>
          <a:lstStyle/>
          <a:p>
            <a:r>
              <a:rPr lang="en-US" dirty="0" err="1"/>
              <a:t>AngularJS</a:t>
            </a:r>
            <a:r>
              <a:rPr lang="en-US" dirty="0"/>
              <a:t> supports the Model-View-Controller (MVC) pattern, </a:t>
            </a:r>
          </a:p>
          <a:p>
            <a:r>
              <a:rPr lang="en-US" dirty="0"/>
              <a:t>The data in my to-do application is currently distributed across the HTML elements. The </a:t>
            </a:r>
            <a:r>
              <a:rPr lang="en-US" dirty="0" smtClean="0"/>
              <a:t>application name is </a:t>
            </a:r>
            <a:r>
              <a:rPr lang="en-US" dirty="0"/>
              <a:t>contained in the header, like this:</a:t>
            </a:r>
          </a:p>
          <a:p>
            <a:pPr marL="800100" lvl="2" indent="0">
              <a:buNone/>
            </a:pPr>
            <a:r>
              <a:rPr lang="en-US" sz="2900" i="1" dirty="0">
                <a:solidFill>
                  <a:srgbClr val="0000FF"/>
                </a:solidFill>
              </a:rPr>
              <a:t>...</a:t>
            </a:r>
          </a:p>
          <a:p>
            <a:pPr marL="800100" lvl="2" indent="0">
              <a:buNone/>
            </a:pPr>
            <a:r>
              <a:rPr lang="en-US" sz="2900" i="1" dirty="0">
                <a:solidFill>
                  <a:srgbClr val="0000FF"/>
                </a:solidFill>
              </a:rPr>
              <a:t>&lt;h1&gt;UCSC Demo Flight App&lt;/h1&gt;</a:t>
            </a:r>
          </a:p>
          <a:p>
            <a:pPr marL="800100" lvl="2" indent="0">
              <a:buNone/>
            </a:pPr>
            <a:r>
              <a:rPr lang="en-US" sz="2900" i="1" dirty="0">
                <a:solidFill>
                  <a:srgbClr val="0000FF"/>
                </a:solidFill>
              </a:rPr>
              <a:t>...</a:t>
            </a:r>
          </a:p>
          <a:p>
            <a:r>
              <a:rPr lang="en-US" dirty="0"/>
              <a:t>and the details of the </a:t>
            </a:r>
            <a:r>
              <a:rPr lang="en-US" dirty="0" smtClean="0"/>
              <a:t>flights </a:t>
            </a:r>
            <a:r>
              <a:rPr lang="en-US" dirty="0" err="1" smtClean="0"/>
              <a:t>arrriving</a:t>
            </a:r>
            <a:r>
              <a:rPr lang="en-US" dirty="0" smtClean="0"/>
              <a:t> items </a:t>
            </a:r>
            <a:r>
              <a:rPr lang="en-US" dirty="0"/>
              <a:t>are contained within td elements in the table, like this:</a:t>
            </a:r>
          </a:p>
          <a:p>
            <a:pPr marL="800100" lvl="2" indent="0">
              <a:buNone/>
            </a:pPr>
            <a:r>
              <a:rPr lang="en-US" sz="2900" i="1" dirty="0">
                <a:solidFill>
                  <a:srgbClr val="0000FF"/>
                </a:solidFill>
              </a:rPr>
              <a:t>...</a:t>
            </a:r>
          </a:p>
          <a:p>
            <a:pPr marL="800100" lvl="2" indent="0">
              <a:buNone/>
            </a:pPr>
            <a:r>
              <a:rPr lang="sk-SK" sz="2900" dirty="0">
                <a:solidFill>
                  <a:srgbClr val="0000FF"/>
                </a:solidFill>
              </a:rPr>
              <a:t>&lt;td&gt;JBU915&lt;/td&gt;</a:t>
            </a:r>
            <a:br>
              <a:rPr lang="sk-SK" sz="2900" dirty="0">
                <a:solidFill>
                  <a:srgbClr val="0000FF"/>
                </a:solidFill>
              </a:rPr>
            </a:br>
            <a:r>
              <a:rPr lang="sk-SK" sz="2900" dirty="0">
                <a:solidFill>
                  <a:srgbClr val="0000FF"/>
                </a:solidFill>
              </a:rPr>
              <a:t>&lt;td&gt;A321&lt;/td&gt;</a:t>
            </a:r>
            <a:br>
              <a:rPr lang="sk-SK" sz="2900" dirty="0">
                <a:solidFill>
                  <a:srgbClr val="0000FF"/>
                </a:solidFill>
              </a:rPr>
            </a:br>
            <a:r>
              <a:rPr lang="sk-SK" sz="2900" dirty="0">
                <a:solidFill>
                  <a:srgbClr val="0000FF"/>
                </a:solidFill>
              </a:rPr>
              <a:t>&lt;td&gt;John F Kennedy Intl (KJFK)&lt;/td&gt;</a:t>
            </a:r>
            <a:br>
              <a:rPr lang="sk-SK" sz="2900" dirty="0">
                <a:solidFill>
                  <a:srgbClr val="0000FF"/>
                </a:solidFill>
              </a:rPr>
            </a:br>
            <a:r>
              <a:rPr lang="sk-SK" sz="2900" dirty="0">
                <a:solidFill>
                  <a:srgbClr val="0000FF"/>
                </a:solidFill>
              </a:rPr>
              <a:t>&lt;td&gt;04:55p EDT&lt;/td&gt;</a:t>
            </a:r>
            <a:br>
              <a:rPr lang="sk-SK" sz="2900" dirty="0">
                <a:solidFill>
                  <a:srgbClr val="0000FF"/>
                </a:solidFill>
              </a:rPr>
            </a:br>
            <a:r>
              <a:rPr lang="sk-SK" sz="2900" dirty="0">
                <a:solidFill>
                  <a:srgbClr val="0000FF"/>
                </a:solidFill>
              </a:rPr>
              <a:t>&lt;td&gt;08:19p PDT&lt;/td</a:t>
            </a:r>
            <a:r>
              <a:rPr lang="sk-SK" sz="2900" dirty="0" smtClean="0">
                <a:solidFill>
                  <a:srgbClr val="0000FF"/>
                </a:solidFill>
              </a:rPr>
              <a:t>&gt;</a:t>
            </a:r>
          </a:p>
          <a:p>
            <a:pPr marL="800100" lvl="2" indent="0">
              <a:buNone/>
            </a:pPr>
            <a:r>
              <a:rPr lang="en-US" sz="2900" i="1" dirty="0" smtClean="0">
                <a:solidFill>
                  <a:srgbClr val="0000FF"/>
                </a:solidFill>
              </a:rPr>
              <a:t>.</a:t>
            </a:r>
            <a:r>
              <a:rPr lang="en-US" sz="2900" i="1" dirty="0">
                <a:solidFill>
                  <a:srgbClr val="0000FF"/>
                </a:solidFill>
              </a:rPr>
              <a:t>..</a:t>
            </a:r>
          </a:p>
          <a:p>
            <a:r>
              <a:rPr lang="en-US" dirty="0"/>
              <a:t>My first task is to pull all of the data together and separate it from the HTML elements in order to create a model. </a:t>
            </a:r>
            <a:endParaRPr lang="en-US" dirty="0" smtClean="0"/>
          </a:p>
          <a:p>
            <a:r>
              <a:rPr lang="en-US" dirty="0" smtClean="0"/>
              <a:t>Separating </a:t>
            </a:r>
            <a:r>
              <a:rPr lang="en-US" dirty="0"/>
              <a:t>the data from the way that it is presented to the user is one of the key ideas in the MVC </a:t>
            </a:r>
            <a:r>
              <a:rPr lang="en-US" dirty="0" smtClean="0"/>
              <a:t>pattern</a:t>
            </a:r>
          </a:p>
          <a:p>
            <a:r>
              <a:rPr lang="en-US" dirty="0" smtClean="0"/>
              <a:t>Since </a:t>
            </a:r>
            <a:r>
              <a:rPr lang="en-US" dirty="0" err="1"/>
              <a:t>AngularJS</a:t>
            </a:r>
            <a:r>
              <a:rPr lang="en-US" dirty="0"/>
              <a:t> applications exist in the browser, I need to define my data model using JavaScript within a script </a:t>
            </a:r>
            <a:r>
              <a:rPr lang="en-US" dirty="0" smtClean="0"/>
              <a:t>element</a:t>
            </a:r>
            <a:r>
              <a:rPr lang="en-US" dirty="0"/>
              <a:t>. </a:t>
            </a:r>
            <a:r>
              <a:rPr lang="en-US" dirty="0" smtClean="0"/>
              <a:t>[</a:t>
            </a:r>
            <a:r>
              <a:rPr lang="en-US" i="1" dirty="0" err="1">
                <a:solidFill>
                  <a:srgbClr val="0000FF"/>
                </a:solidFill>
              </a:rPr>
              <a:t>AngularJS</a:t>
            </a:r>
            <a:r>
              <a:rPr lang="en-US" i="1" dirty="0">
                <a:solidFill>
                  <a:srgbClr val="0000FF"/>
                </a:solidFill>
              </a:rPr>
              <a:t>/</a:t>
            </a:r>
            <a:r>
              <a:rPr lang="en-US" i="1" dirty="0" err="1">
                <a:solidFill>
                  <a:srgbClr val="0000FF"/>
                </a:solidFill>
              </a:rPr>
              <a:t>Basics_ToDoAngularApp</a:t>
            </a:r>
            <a:r>
              <a:rPr lang="en-US" i="1" dirty="0">
                <a:solidFill>
                  <a:srgbClr val="0000FF"/>
                </a:solidFill>
              </a:rPr>
              <a:t>/</a:t>
            </a:r>
            <a:r>
              <a:rPr lang="en-US" i="1" dirty="0" err="1">
                <a:solidFill>
                  <a:srgbClr val="0000FF"/>
                </a:solidFill>
              </a:rPr>
              <a:t>pageWIthModel</a:t>
            </a:r>
            <a:r>
              <a:rPr lang="en-US" i="1" dirty="0">
                <a:solidFill>
                  <a:srgbClr val="0000FF"/>
                </a:solidFill>
              </a:rPr>
              <a:t>/MVCDemo2.html</a:t>
            </a:r>
            <a:r>
              <a:rPr lang="en-US" dirty="0" smtClean="0"/>
              <a:t>]</a:t>
            </a:r>
            <a:endParaRPr lang="en-US" dirty="0"/>
          </a:p>
        </p:txBody>
      </p:sp>
    </p:spTree>
    <p:extLst>
      <p:ext uri="{BB962C8B-B14F-4D97-AF65-F5344CB8AC3E}">
        <p14:creationId xmlns:p14="http://schemas.microsoft.com/office/powerpoint/2010/main" val="2975643290"/>
      </p:ext>
    </p:extLst>
  </p:cSld>
  <p:clrMapOvr>
    <a:masterClrMapping/>
  </p:clrMapOvr>
  <p:transition spd="slow">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43800" y="146754"/>
            <a:ext cx="1261702" cy="1261702"/>
          </a:xfrm>
          <a:prstGeom prst="rect">
            <a:avLst/>
          </a:prstGeom>
        </p:spPr>
      </p:pic>
      <p:pic>
        <p:nvPicPr>
          <p:cNvPr id="53" name="Picture 5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00100" y="4328845"/>
            <a:ext cx="1543929" cy="1543929"/>
          </a:xfrm>
          <a:prstGeom prst="rect">
            <a:avLst/>
          </a:prstGeom>
        </p:spPr>
      </p:pic>
      <p:sp>
        <p:nvSpPr>
          <p:cNvPr id="4" name="TextBox 3"/>
          <p:cNvSpPr txBox="1"/>
          <p:nvPr/>
        </p:nvSpPr>
        <p:spPr>
          <a:xfrm>
            <a:off x="4143200" y="6388484"/>
            <a:ext cx="1590564" cy="369332"/>
          </a:xfrm>
          <a:prstGeom prst="rect">
            <a:avLst/>
          </a:prstGeom>
          <a:noFill/>
        </p:spPr>
        <p:txBody>
          <a:bodyPr wrap="none" rtlCol="0">
            <a:spAutoFit/>
          </a:bodyPr>
          <a:lstStyle/>
          <a:p>
            <a:r>
              <a:rPr lang="en-US" dirty="0" smtClean="0"/>
              <a:t>Data goes here</a:t>
            </a:r>
            <a:endParaRPr lang="en-US" dirty="0"/>
          </a:p>
        </p:txBody>
      </p:sp>
      <p:sp>
        <p:nvSpPr>
          <p:cNvPr id="11" name="Title 10"/>
          <p:cNvSpPr>
            <a:spLocks noGrp="1"/>
          </p:cNvSpPr>
          <p:nvPr>
            <p:ph type="ctrTitle"/>
          </p:nvPr>
        </p:nvSpPr>
        <p:spPr>
          <a:xfrm>
            <a:off x="263863" y="284753"/>
            <a:ext cx="7772400" cy="1470025"/>
          </a:xfrm>
        </p:spPr>
        <p:txBody>
          <a:bodyPr>
            <a:normAutofit/>
          </a:bodyPr>
          <a:lstStyle/>
          <a:p>
            <a:pPr algn="ctr"/>
            <a:r>
              <a:rPr lang="en-US" sz="3200" dirty="0"/>
              <a:t>Angular JS is a </a:t>
            </a:r>
            <a:r>
              <a:rPr lang="en-US" sz="3200" b="1" dirty="0">
                <a:solidFill>
                  <a:srgbClr val="FF0000"/>
                </a:solidFill>
              </a:rPr>
              <a:t>Model</a:t>
            </a:r>
            <a:r>
              <a:rPr lang="en-US" sz="3200" dirty="0"/>
              <a:t> + </a:t>
            </a:r>
            <a:r>
              <a:rPr lang="en-US" sz="3200" b="1" dirty="0">
                <a:solidFill>
                  <a:srgbClr val="FF0000"/>
                </a:solidFill>
              </a:rPr>
              <a:t>View</a:t>
            </a:r>
            <a:r>
              <a:rPr lang="en-US" sz="3200" dirty="0"/>
              <a:t> + </a:t>
            </a:r>
            <a:r>
              <a:rPr lang="en-US" sz="3200" b="1" dirty="0">
                <a:solidFill>
                  <a:srgbClr val="FF0000"/>
                </a:solidFill>
              </a:rPr>
              <a:t>Controller</a:t>
            </a:r>
            <a:r>
              <a:rPr lang="en-US" sz="3200" dirty="0"/>
              <a:t> </a:t>
            </a:r>
            <a:r>
              <a:rPr lang="en-US" sz="3200" dirty="0" smtClean="0"/>
              <a:t>Framework</a:t>
            </a:r>
            <a:endParaRPr lang="en-US" sz="3200" dirty="0"/>
          </a:p>
        </p:txBody>
      </p:sp>
      <p:sp>
        <p:nvSpPr>
          <p:cNvPr id="30" name="TextBox 29"/>
          <p:cNvSpPr txBox="1"/>
          <p:nvPr/>
        </p:nvSpPr>
        <p:spPr>
          <a:xfrm>
            <a:off x="761999" y="1754778"/>
            <a:ext cx="8077201" cy="2400657"/>
          </a:xfrm>
          <a:prstGeom prst="rect">
            <a:avLst/>
          </a:prstGeom>
          <a:noFill/>
        </p:spPr>
        <p:txBody>
          <a:bodyPr wrap="square" rtlCol="0">
            <a:spAutoFit/>
          </a:bodyPr>
          <a:lstStyle/>
          <a:p>
            <a:r>
              <a:rPr lang="en-US" sz="2400" b="1" dirty="0" smtClean="0">
                <a:solidFill>
                  <a:srgbClr val="FF0000"/>
                </a:solidFill>
              </a:rPr>
              <a:t>Angular JS Controller</a:t>
            </a:r>
            <a:r>
              <a:rPr lang="en-US" sz="2400" dirty="0" smtClean="0"/>
              <a:t>:</a:t>
            </a:r>
          </a:p>
          <a:p>
            <a:pPr marL="285750" indent="-285750">
              <a:buFont typeface="Arial" pitchFamily="34" charset="0"/>
              <a:buChar char="•"/>
            </a:pPr>
            <a:r>
              <a:rPr lang="en-US" dirty="0" smtClean="0"/>
              <a:t>An </a:t>
            </a:r>
            <a:r>
              <a:rPr lang="en-US" dirty="0" err="1" smtClean="0"/>
              <a:t>AngularJS</a:t>
            </a:r>
            <a:r>
              <a:rPr lang="en-US" dirty="0" smtClean="0"/>
              <a:t> construct that controls the data of </a:t>
            </a:r>
            <a:r>
              <a:rPr lang="en-US" dirty="0" err="1" smtClean="0"/>
              <a:t>AngularJS</a:t>
            </a:r>
            <a:r>
              <a:rPr lang="en-US" dirty="0" smtClean="0"/>
              <a:t> applications and where it goes </a:t>
            </a:r>
          </a:p>
          <a:p>
            <a:pPr marL="285750" indent="-285750">
              <a:buFont typeface="Arial" pitchFamily="34" charset="0"/>
              <a:buChar char="•"/>
            </a:pPr>
            <a:r>
              <a:rPr lang="en-US" dirty="0"/>
              <a:t>Drives what data is bound to a view – </a:t>
            </a:r>
            <a:r>
              <a:rPr lang="en-US" b="1" dirty="0">
                <a:solidFill>
                  <a:srgbClr val="FF0000"/>
                </a:solidFill>
              </a:rPr>
              <a:t>another portal</a:t>
            </a:r>
            <a:r>
              <a:rPr lang="en-US" dirty="0" smtClean="0"/>
              <a:t>!</a:t>
            </a:r>
          </a:p>
          <a:p>
            <a:pPr marL="285750" indent="-285750">
              <a:buFont typeface="Arial" pitchFamily="34" charset="0"/>
              <a:buChar char="•"/>
            </a:pPr>
            <a:r>
              <a:rPr lang="en-US" dirty="0"/>
              <a:t>Receives data updates from view</a:t>
            </a:r>
          </a:p>
          <a:p>
            <a:pPr marL="285750" indent="-285750">
              <a:buFont typeface="Arial" pitchFamily="34" charset="0"/>
              <a:buChar char="•"/>
            </a:pPr>
            <a:r>
              <a:rPr lang="en-US" dirty="0"/>
              <a:t>Can interact with service to update backend data store</a:t>
            </a:r>
          </a:p>
          <a:p>
            <a:pPr marL="285750" indent="-285750">
              <a:buFont typeface="Arial" pitchFamily="34" charset="0"/>
              <a:buChar char="•"/>
            </a:pPr>
            <a:endParaRPr lang="en-US" dirty="0"/>
          </a:p>
          <a:p>
            <a:pPr marL="285750" indent="-285750">
              <a:buFont typeface="Arial" pitchFamily="34" charset="0"/>
              <a:buChar char="•"/>
            </a:pPr>
            <a:endParaRPr lang="en-US" b="1" dirty="0">
              <a:solidFill>
                <a:srgbClr val="FF0000"/>
              </a:solidFill>
            </a:endParaRPr>
          </a:p>
        </p:txBody>
      </p:sp>
      <p:sp>
        <p:nvSpPr>
          <p:cNvPr id="14" name="Rounded Rectangle 13"/>
          <p:cNvSpPr/>
          <p:nvPr/>
        </p:nvSpPr>
        <p:spPr>
          <a:xfrm>
            <a:off x="3990800" y="4193639"/>
            <a:ext cx="1828800" cy="187020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 name="TextBox 14"/>
          <p:cNvSpPr txBox="1"/>
          <p:nvPr/>
        </p:nvSpPr>
        <p:spPr>
          <a:xfrm>
            <a:off x="4333631" y="3836222"/>
            <a:ext cx="11431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solidFill>
                  <a:srgbClr val="FF0000"/>
                </a:solidFill>
              </a:rPr>
              <a:t>Controller</a:t>
            </a:r>
            <a:endParaRPr lang="en-US" b="1" dirty="0">
              <a:solidFill>
                <a:srgbClr val="FF0000"/>
              </a:solidFill>
            </a:endParaRPr>
          </a:p>
        </p:txBody>
      </p:sp>
      <p:sp>
        <p:nvSpPr>
          <p:cNvPr id="16" name="Rounded Rectangle 15"/>
          <p:cNvSpPr/>
          <p:nvPr/>
        </p:nvSpPr>
        <p:spPr>
          <a:xfrm>
            <a:off x="4219229" y="4571239"/>
            <a:ext cx="1371940" cy="1307626"/>
          </a:xfrm>
          <a:prstGeom prst="round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95371" y="4855720"/>
            <a:ext cx="63395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Data</a:t>
            </a:r>
            <a:endParaRPr lang="en-US" b="1" dirty="0">
              <a:solidFill>
                <a:srgbClr val="FF0000"/>
              </a:solidFill>
            </a:endParaRPr>
          </a:p>
        </p:txBody>
      </p:sp>
      <p:sp>
        <p:nvSpPr>
          <p:cNvPr id="18" name="Up Arrow 17"/>
          <p:cNvSpPr/>
          <p:nvPr/>
        </p:nvSpPr>
        <p:spPr>
          <a:xfrm>
            <a:off x="4798049" y="5826382"/>
            <a:ext cx="228600" cy="553405"/>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02684" y="4386573"/>
            <a:ext cx="80502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solidFill>
                  <a:srgbClr val="FF0000"/>
                </a:solidFill>
              </a:rPr>
              <a:t>Model</a:t>
            </a:r>
            <a:endParaRPr lang="en-US" b="1" dirty="0">
              <a:solidFill>
                <a:srgbClr val="FF0000"/>
              </a:solidFill>
            </a:endParaRPr>
          </a:p>
        </p:txBody>
      </p:sp>
      <p:sp>
        <p:nvSpPr>
          <p:cNvPr id="20" name="TextBox 19"/>
          <p:cNvSpPr txBox="1"/>
          <p:nvPr/>
        </p:nvSpPr>
        <p:spPr>
          <a:xfrm>
            <a:off x="4391213" y="5260735"/>
            <a:ext cx="104227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Methods</a:t>
            </a:r>
            <a:endParaRPr lang="en-US" b="1" dirty="0">
              <a:solidFill>
                <a:srgbClr val="FF0000"/>
              </a:solidFill>
            </a:endParaRPr>
          </a:p>
        </p:txBody>
      </p:sp>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476764" y="3764015"/>
            <a:ext cx="1245115" cy="1245115"/>
          </a:xfrm>
          <a:prstGeom prst="rect">
            <a:avLst/>
          </a:prstGeom>
        </p:spPr>
      </p:pic>
      <p:pic>
        <p:nvPicPr>
          <p:cNvPr id="23" name="Picture 2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867400" y="5070444"/>
            <a:ext cx="1261627" cy="1257991"/>
          </a:xfrm>
          <a:prstGeom prst="rect">
            <a:avLst/>
          </a:prstGeom>
        </p:spPr>
      </p:pic>
      <p:cxnSp>
        <p:nvCxnSpPr>
          <p:cNvPr id="24" name="Straight Arrow Connector 23"/>
          <p:cNvCxnSpPr/>
          <p:nvPr/>
        </p:nvCxnSpPr>
        <p:spPr>
          <a:xfrm>
            <a:off x="5585107" y="5686734"/>
            <a:ext cx="695413"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5150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t>Time to create a controller…</a:t>
            </a:r>
            <a:endParaRPr lang="en-US" dirty="0"/>
          </a:p>
        </p:txBody>
      </p:sp>
      <p:sp>
        <p:nvSpPr>
          <p:cNvPr id="3" name="Content Placeholder 2"/>
          <p:cNvSpPr>
            <a:spLocks noGrp="1"/>
          </p:cNvSpPr>
          <p:nvPr>
            <p:ph idx="1"/>
          </p:nvPr>
        </p:nvSpPr>
        <p:spPr>
          <a:xfrm>
            <a:off x="762000" y="990601"/>
            <a:ext cx="8077200" cy="5638800"/>
          </a:xfrm>
        </p:spPr>
        <p:txBody>
          <a:bodyPr>
            <a:normAutofit fontScale="47500" lnSpcReduction="20000"/>
          </a:bodyPr>
          <a:lstStyle/>
          <a:p>
            <a:r>
              <a:rPr lang="en-US" dirty="0"/>
              <a:t>The controller defines the business logic required to support a view, although the term business logic isn’t helpful</a:t>
            </a:r>
            <a:r>
              <a:rPr lang="en-US" dirty="0" smtClean="0"/>
              <a:t>.</a:t>
            </a:r>
          </a:p>
          <a:p>
            <a:r>
              <a:rPr lang="en-US" dirty="0" smtClean="0"/>
              <a:t> </a:t>
            </a:r>
            <a:r>
              <a:rPr lang="en-US" dirty="0"/>
              <a:t>The best way of describing a controller is to explain what kinds of logic it doesn’t contain—and what’s left goes into the controller.</a:t>
            </a:r>
          </a:p>
          <a:p>
            <a:r>
              <a:rPr lang="en-US" dirty="0" smtClean="0"/>
              <a:t>The </a:t>
            </a:r>
            <a:r>
              <a:rPr lang="en-US" dirty="0"/>
              <a:t>controller sits between the model and the view and connects them. </a:t>
            </a:r>
            <a:endParaRPr lang="en-US" dirty="0" smtClean="0"/>
          </a:p>
          <a:p>
            <a:r>
              <a:rPr lang="en-US" dirty="0" smtClean="0"/>
              <a:t>The </a:t>
            </a:r>
            <a:r>
              <a:rPr lang="en-US" dirty="0"/>
              <a:t>controller responds to user interaction, updating the data in the model and providing the view with the data that it requires.</a:t>
            </a:r>
          </a:p>
          <a:p>
            <a:r>
              <a:rPr lang="en-US" dirty="0"/>
              <a:t>It doesn’t matter if this doesn’t make sense at the </a:t>
            </a:r>
            <a:r>
              <a:rPr lang="en-US" dirty="0" smtClean="0"/>
              <a:t>moment</a:t>
            </a:r>
          </a:p>
          <a:p>
            <a:r>
              <a:rPr lang="en-US" dirty="0"/>
              <a:t>A controller built using the MVC should</a:t>
            </a:r>
          </a:p>
          <a:p>
            <a:pPr marL="971550" lvl="1" indent="-514350">
              <a:buFont typeface="+mj-lt"/>
              <a:buAutoNum type="arabicPeriod"/>
            </a:pPr>
            <a:r>
              <a:rPr lang="en-US" dirty="0"/>
              <a:t>Contain the logic required to initialize the scope</a:t>
            </a:r>
          </a:p>
          <a:p>
            <a:pPr marL="971550" lvl="1" indent="-514350">
              <a:buFont typeface="+mj-lt"/>
              <a:buAutoNum type="arabicPeriod"/>
            </a:pPr>
            <a:r>
              <a:rPr lang="en-US" dirty="0"/>
              <a:t>Contain the logic/behaviors required by the view to present data from the scope</a:t>
            </a:r>
          </a:p>
          <a:p>
            <a:pPr marL="971550" lvl="1" indent="-514350">
              <a:buFont typeface="+mj-lt"/>
              <a:buAutoNum type="arabicPeriod"/>
            </a:pPr>
            <a:r>
              <a:rPr lang="en-US" dirty="0"/>
              <a:t>Contain the logic/behaviors required to update the scope based on user interaction</a:t>
            </a:r>
          </a:p>
          <a:p>
            <a:r>
              <a:rPr lang="en-US" dirty="0"/>
              <a:t>The controller should not</a:t>
            </a:r>
          </a:p>
          <a:p>
            <a:pPr marL="971550" lvl="1" indent="-514350">
              <a:buFont typeface="+mj-lt"/>
              <a:buAutoNum type="arabicPeriod"/>
            </a:pPr>
            <a:r>
              <a:rPr lang="en-US" dirty="0"/>
              <a:t>Contain logic that manipulates the DOM (that is the job of the view)</a:t>
            </a:r>
          </a:p>
          <a:p>
            <a:pPr marL="971550" lvl="1" indent="-514350">
              <a:buFont typeface="+mj-lt"/>
              <a:buAutoNum type="arabicPeriod"/>
            </a:pPr>
            <a:r>
              <a:rPr lang="en-US" dirty="0"/>
              <a:t>Contain logic that manages the persistence of data (that is the job of the model</a:t>
            </a:r>
            <a:r>
              <a:rPr lang="en-US" dirty="0" smtClean="0"/>
              <a:t>)</a:t>
            </a:r>
          </a:p>
          <a:p>
            <a:pPr marL="971550" lvl="1" indent="-514350">
              <a:buFont typeface="+mj-lt"/>
              <a:buAutoNum type="arabicPeriod"/>
            </a:pPr>
            <a:r>
              <a:rPr lang="en-US" dirty="0" smtClean="0"/>
              <a:t>Manipulate </a:t>
            </a:r>
            <a:r>
              <a:rPr lang="en-US" dirty="0"/>
              <a:t>data outside of the scope</a:t>
            </a:r>
            <a:br>
              <a:rPr lang="en-US" dirty="0"/>
            </a:br>
            <a:endParaRPr lang="en-US" dirty="0" smtClean="0"/>
          </a:p>
          <a:p>
            <a:pPr marL="571500" indent="-514350"/>
            <a:r>
              <a:rPr lang="en-US" dirty="0" smtClean="0"/>
              <a:t>Controllers </a:t>
            </a:r>
            <a:r>
              <a:rPr lang="en-US" dirty="0"/>
              <a:t>are created by calling the controller method on the Module object returned by calling </a:t>
            </a:r>
            <a:r>
              <a:rPr lang="en-US" dirty="0" err="1"/>
              <a:t>angular.module</a:t>
            </a:r>
            <a:r>
              <a:rPr lang="en-US" dirty="0"/>
              <a:t>, as demonstrated in the previous </a:t>
            </a:r>
            <a:r>
              <a:rPr lang="en-US" dirty="0" smtClean="0"/>
              <a:t>section</a:t>
            </a:r>
          </a:p>
          <a:p>
            <a:pPr marL="571500" indent="-514350"/>
            <a:r>
              <a:rPr lang="en-US" dirty="0" smtClean="0"/>
              <a:t>The </a:t>
            </a:r>
            <a:r>
              <a:rPr lang="en-US" dirty="0"/>
              <a:t>arguments to the controller method are the name for the new controller and a function that will be invoked to define the controller </a:t>
            </a:r>
            <a:r>
              <a:rPr lang="en-US" dirty="0" smtClean="0"/>
              <a:t>functionality.</a:t>
            </a:r>
          </a:p>
          <a:p>
            <a:pPr marL="571500" indent="-514350"/>
            <a:r>
              <a:rPr lang="en-US" dirty="0" smtClean="0"/>
              <a:t>[</a:t>
            </a:r>
            <a:r>
              <a:rPr lang="en-US" i="1" dirty="0" err="1" smtClean="0">
                <a:solidFill>
                  <a:srgbClr val="0000FF"/>
                </a:solidFill>
              </a:rPr>
              <a:t>AngularJS</a:t>
            </a:r>
            <a:r>
              <a:rPr lang="en-US" i="1" dirty="0">
                <a:solidFill>
                  <a:srgbClr val="0000FF"/>
                </a:solidFill>
              </a:rPr>
              <a:t>/</a:t>
            </a:r>
            <a:r>
              <a:rPr lang="en-US" i="1" dirty="0" err="1">
                <a:solidFill>
                  <a:srgbClr val="0000FF"/>
                </a:solidFill>
              </a:rPr>
              <a:t>Basics_ToDoAngularApp</a:t>
            </a:r>
            <a:r>
              <a:rPr lang="en-US" i="1" dirty="0">
                <a:solidFill>
                  <a:srgbClr val="0000FF"/>
                </a:solidFill>
              </a:rPr>
              <a:t>/</a:t>
            </a:r>
            <a:r>
              <a:rPr lang="en-US" i="1" dirty="0" err="1">
                <a:solidFill>
                  <a:srgbClr val="0000FF"/>
                </a:solidFill>
              </a:rPr>
              <a:t>PageWithModelAndController</a:t>
            </a:r>
            <a:r>
              <a:rPr lang="en-US" i="1" dirty="0">
                <a:solidFill>
                  <a:srgbClr val="0000FF"/>
                </a:solidFill>
              </a:rPr>
              <a:t>/</a:t>
            </a:r>
            <a:r>
              <a:rPr lang="en-US" i="1" dirty="0" smtClean="0">
                <a:solidFill>
                  <a:srgbClr val="0000FF"/>
                </a:solidFill>
              </a:rPr>
              <a:t>MVCDemo4.html</a:t>
            </a:r>
            <a:r>
              <a:rPr lang="en-US" dirty="0" smtClean="0">
                <a:solidFill>
                  <a:srgbClr val="0000FF"/>
                </a:solidFill>
              </a:rPr>
              <a:t>]</a:t>
            </a:r>
            <a:endParaRPr lang="en-US" dirty="0">
              <a:solidFill>
                <a:srgbClr val="0000FF"/>
              </a:solidFill>
            </a:endParaRPr>
          </a:p>
          <a:p>
            <a:endParaRPr lang="en-US" dirty="0"/>
          </a:p>
        </p:txBody>
      </p:sp>
    </p:spTree>
    <p:extLst>
      <p:ext uri="{BB962C8B-B14F-4D97-AF65-F5344CB8AC3E}">
        <p14:creationId xmlns:p14="http://schemas.microsoft.com/office/powerpoint/2010/main" val="428254292"/>
      </p:ext>
    </p:extLst>
  </p:cSld>
  <p:clrMapOvr>
    <a:masterClrMapping/>
  </p:clrMapOvr>
  <p:transition spd="slow">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1"/>
            <a:ext cx="8077200" cy="5512776"/>
          </a:xfrm>
        </p:spPr>
        <p:txBody>
          <a:bodyPr>
            <a:normAutofit/>
          </a:bodyPr>
          <a:lstStyle/>
          <a:p>
            <a:r>
              <a:rPr lang="en-US" sz="1600" dirty="0"/>
              <a:t> You won’t always want views to have access to the complete model, so you use the controller to explicitly select those portions of the data that are going to be available, known as the scope</a:t>
            </a:r>
            <a:r>
              <a:rPr lang="en-US" sz="1600" dirty="0" smtClean="0"/>
              <a:t>.</a:t>
            </a:r>
          </a:p>
          <a:p>
            <a:r>
              <a:rPr lang="en-US" sz="1600" b="1" dirty="0" smtClean="0"/>
              <a:t>A </a:t>
            </a:r>
            <a:r>
              <a:rPr lang="en-US" sz="1600" b="1" dirty="0"/>
              <a:t>scope is really just a JavaScript representation of data used to populate a view presented on a webpage. </a:t>
            </a:r>
            <a:r>
              <a:rPr lang="en-US" sz="1600" dirty="0"/>
              <a:t>The data can come from any source, such as a database, a remote web service, or the client side </a:t>
            </a:r>
            <a:r>
              <a:rPr lang="en-US" sz="1600" dirty="0" err="1"/>
              <a:t>AngularJS</a:t>
            </a:r>
            <a:r>
              <a:rPr lang="en-US" sz="1600" dirty="0"/>
              <a:t> code, or it can be dynamically generated by the </a:t>
            </a:r>
            <a:r>
              <a:rPr lang="en-US" sz="1600" dirty="0" smtClean="0"/>
              <a:t>webserver.</a:t>
            </a:r>
          </a:p>
          <a:p>
            <a:r>
              <a:rPr lang="en-US" sz="1600" dirty="0"/>
              <a:t>It is an execution context for expressions. </a:t>
            </a:r>
            <a:endParaRPr lang="en-US" sz="1600" dirty="0" smtClean="0"/>
          </a:p>
          <a:p>
            <a:r>
              <a:rPr lang="en-US" sz="1600" dirty="0" smtClean="0"/>
              <a:t>Scopes </a:t>
            </a:r>
            <a:r>
              <a:rPr lang="en-US" sz="1600" dirty="0"/>
              <a:t>are arranged in hierarchical structure which mimic the DOM structure of the application. Scopes can watch expressions and propagate events. </a:t>
            </a:r>
          </a:p>
          <a:p>
            <a:r>
              <a:rPr lang="en-US" sz="1600" dirty="0"/>
              <a:t>The argument to my controller function is called $scope—that is to say, the $ sign followed by the word scope</a:t>
            </a:r>
            <a:r>
              <a:rPr lang="en-US" sz="1600" dirty="0" smtClean="0"/>
              <a:t>. </a:t>
            </a:r>
          </a:p>
          <a:p>
            <a:r>
              <a:rPr lang="en-US" sz="1600" dirty="0" smtClean="0"/>
              <a:t>In </a:t>
            </a:r>
            <a:r>
              <a:rPr lang="en-US" sz="1600" dirty="0"/>
              <a:t>an </a:t>
            </a:r>
            <a:r>
              <a:rPr lang="en-US" sz="1600" dirty="0" err="1"/>
              <a:t>AngularJS</a:t>
            </a:r>
            <a:r>
              <a:rPr lang="en-US" sz="1600" dirty="0"/>
              <a:t> app, variable names that start with $ represent built-in features that </a:t>
            </a:r>
            <a:r>
              <a:rPr lang="en-US" sz="1600" dirty="0" err="1"/>
              <a:t>AngularJS</a:t>
            </a:r>
            <a:r>
              <a:rPr lang="en-US" sz="1600" dirty="0"/>
              <a:t> provides. When you see the $ sign, it usually refers to a built-in service, which is a self-contained component that provides features to multiple controllers, but $scope is special and is used to expose data and functionality to views</a:t>
            </a:r>
            <a:r>
              <a:rPr lang="en-US" sz="1600" dirty="0" smtClean="0"/>
              <a:t>.</a:t>
            </a:r>
          </a:p>
          <a:p>
            <a:pPr lvl="1"/>
            <a:r>
              <a:rPr lang="en-US" sz="1200" dirty="0">
                <a:solidFill>
                  <a:srgbClr val="0000FF"/>
                </a:solidFill>
              </a:rPr>
              <a:t>For this app, I want to work with the entire model in my views, so I have defined a property called </a:t>
            </a:r>
            <a:r>
              <a:rPr lang="en-US" sz="1200" dirty="0" err="1" smtClean="0">
                <a:solidFill>
                  <a:srgbClr val="0000FF"/>
                </a:solidFill>
              </a:rPr>
              <a:t>fligtsInfo</a:t>
            </a:r>
            <a:r>
              <a:rPr lang="en-US" sz="1200" dirty="0" smtClean="0">
                <a:solidFill>
                  <a:srgbClr val="0000FF"/>
                </a:solidFill>
              </a:rPr>
              <a:t> on </a:t>
            </a:r>
            <a:r>
              <a:rPr lang="en-US" sz="1200" dirty="0">
                <a:solidFill>
                  <a:srgbClr val="0000FF"/>
                </a:solidFill>
              </a:rPr>
              <a:t>the $scope service object and assigned my complete </a:t>
            </a:r>
            <a:r>
              <a:rPr lang="en-US" sz="1200" dirty="0" smtClean="0">
                <a:solidFill>
                  <a:srgbClr val="0000FF"/>
                </a:solidFill>
              </a:rPr>
              <a:t>model.</a:t>
            </a:r>
            <a:br>
              <a:rPr lang="en-US" sz="1200" dirty="0" smtClean="0">
                <a:solidFill>
                  <a:srgbClr val="0000FF"/>
                </a:solidFill>
              </a:rPr>
            </a:br>
            <a:r>
              <a:rPr lang="it-IT" sz="1200" dirty="0" smtClean="0">
                <a:solidFill>
                  <a:srgbClr val="0000FF"/>
                </a:solidFill>
              </a:rPr>
              <a:t>.</a:t>
            </a:r>
            <a:r>
              <a:rPr lang="it-IT" sz="1200" dirty="0">
                <a:solidFill>
                  <a:srgbClr val="0000FF"/>
                </a:solidFill>
              </a:rPr>
              <a:t>..</a:t>
            </a:r>
          </a:p>
          <a:p>
            <a:pPr lvl="1"/>
            <a:r>
              <a:rPr lang="it-IT" sz="1200" dirty="0">
                <a:solidFill>
                  <a:srgbClr val="0000FF"/>
                </a:solidFill>
              </a:rPr>
              <a:t>$</a:t>
            </a:r>
            <a:r>
              <a:rPr lang="it-IT" sz="1200" dirty="0" err="1">
                <a:solidFill>
                  <a:srgbClr val="0000FF"/>
                </a:solidFill>
              </a:rPr>
              <a:t>scope.todo</a:t>
            </a:r>
            <a:r>
              <a:rPr lang="it-IT" sz="1200" dirty="0">
                <a:solidFill>
                  <a:srgbClr val="0000FF"/>
                </a:solidFill>
              </a:rPr>
              <a:t> = model;</a:t>
            </a:r>
          </a:p>
          <a:p>
            <a:pPr lvl="1"/>
            <a:r>
              <a:rPr lang="it-IT" sz="1200" dirty="0">
                <a:solidFill>
                  <a:srgbClr val="0000FF"/>
                </a:solidFill>
              </a:rPr>
              <a:t>...</a:t>
            </a:r>
            <a:endParaRPr lang="en-US" sz="1200" dirty="0" smtClean="0">
              <a:solidFill>
                <a:srgbClr val="0000FF"/>
              </a:solidFill>
            </a:endParaRPr>
          </a:p>
          <a:p>
            <a:endParaRPr lang="en-US" sz="1600" dirty="0"/>
          </a:p>
        </p:txBody>
      </p:sp>
    </p:spTree>
    <p:extLst>
      <p:ext uri="{BB962C8B-B14F-4D97-AF65-F5344CB8AC3E}">
        <p14:creationId xmlns:p14="http://schemas.microsoft.com/office/powerpoint/2010/main" val="3532861676"/>
      </p:ext>
    </p:extLst>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33401"/>
            <a:ext cx="8077200" cy="5360376"/>
          </a:xfrm>
        </p:spPr>
        <p:txBody>
          <a:bodyPr>
            <a:normAutofit/>
          </a:bodyPr>
          <a:lstStyle/>
          <a:p>
            <a:r>
              <a:rPr lang="en-US" sz="1600" dirty="0"/>
              <a:t>Controllers provide capabilities to their views through their scope, which is what the controller in </a:t>
            </a:r>
            <a:r>
              <a:rPr lang="en-US" sz="1600" dirty="0" smtClean="0"/>
              <a:t>the example asked </a:t>
            </a:r>
            <a:r>
              <a:rPr lang="en-US" sz="1600" dirty="0" err="1"/>
              <a:t>AngularJS</a:t>
            </a:r>
            <a:r>
              <a:rPr lang="en-US" sz="1600" dirty="0"/>
              <a:t> to provide when it declared its dependency on the $scope service. Scopes not only define the relationship between controllers and views but also provide the mechanism for many of the most important </a:t>
            </a:r>
            <a:r>
              <a:rPr lang="en-US" sz="1600" dirty="0" err="1"/>
              <a:t>AngularJS</a:t>
            </a:r>
            <a:r>
              <a:rPr lang="en-US" sz="1600" dirty="0"/>
              <a:t> features, such as data binding.</a:t>
            </a:r>
          </a:p>
          <a:p>
            <a:r>
              <a:rPr lang="en-US" sz="1600" dirty="0"/>
              <a:t>There are two ways to use a scope within a controller. You can define data, and you can define behaviors, which are JavaScript functions that can be called from binding expressions or directives in the view.</a:t>
            </a:r>
          </a:p>
          <a:p>
            <a:r>
              <a:rPr lang="en-US" sz="1600" dirty="0"/>
              <a:t>Creating the initial data and setting up behaviors is simple. </a:t>
            </a:r>
            <a:endParaRPr lang="en-US" sz="1600" dirty="0" smtClean="0"/>
          </a:p>
          <a:p>
            <a:r>
              <a:rPr lang="en-US" sz="1600" dirty="0" smtClean="0"/>
              <a:t>You </a:t>
            </a:r>
            <a:r>
              <a:rPr lang="en-US" sz="1600" dirty="0"/>
              <a:t>just create properties on the $scope object that is passed to the controller factory function and assign them data values or </a:t>
            </a:r>
            <a:r>
              <a:rPr lang="en-US" sz="1600" dirty="0" smtClean="0"/>
              <a:t>functions.</a:t>
            </a:r>
          </a:p>
          <a:p>
            <a:r>
              <a:rPr lang="en-US" sz="1600" dirty="0"/>
              <a:t>You can reuse a controller to create several views in the same application</a:t>
            </a:r>
            <a:r>
              <a:rPr lang="en-US" sz="1600"/>
              <a:t>. </a:t>
            </a:r>
            <a:endParaRPr lang="en-US" sz="1600" dirty="0"/>
          </a:p>
        </p:txBody>
      </p:sp>
    </p:spTree>
    <p:extLst>
      <p:ext uri="{BB962C8B-B14F-4D97-AF65-F5344CB8AC3E}">
        <p14:creationId xmlns:p14="http://schemas.microsoft.com/office/powerpoint/2010/main" val="1804850498"/>
      </p:ext>
    </p:extLst>
  </p:cSld>
  <p:clrMapOvr>
    <a:masterClrMapping/>
  </p:clrMapOvr>
  <p:transition spd="slow">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43800" y="146754"/>
            <a:ext cx="1261702" cy="1261702"/>
          </a:xfrm>
          <a:prstGeom prst="rect">
            <a:avLst/>
          </a:prstGeom>
        </p:spPr>
      </p:pic>
      <p:pic>
        <p:nvPicPr>
          <p:cNvPr id="39" name="Picture 3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5400000">
            <a:off x="3631222" y="4227782"/>
            <a:ext cx="1650020" cy="2282494"/>
          </a:xfrm>
          <a:prstGeom prst="rect">
            <a:avLst/>
          </a:prstGeom>
        </p:spPr>
      </p:pic>
      <p:sp>
        <p:nvSpPr>
          <p:cNvPr id="22" name="TextBox 21"/>
          <p:cNvSpPr txBox="1"/>
          <p:nvPr/>
        </p:nvSpPr>
        <p:spPr>
          <a:xfrm>
            <a:off x="3700841" y="3131514"/>
            <a:ext cx="1229824" cy="1446550"/>
          </a:xfrm>
          <a:prstGeom prst="rect">
            <a:avLst/>
          </a:prstGeom>
          <a:noFill/>
        </p:spPr>
        <p:txBody>
          <a:bodyPr wrap="none" rtlCol="0">
            <a:spAutoFit/>
          </a:bodyPr>
          <a:lstStyle/>
          <a:p>
            <a:r>
              <a:rPr lang="en-US" sz="8800" dirty="0" smtClean="0">
                <a:solidFill>
                  <a:srgbClr val="FF0000"/>
                </a:solidFill>
              </a:rPr>
              <a:t>??</a:t>
            </a:r>
            <a:endParaRPr lang="en-US" sz="8800" dirty="0">
              <a:solidFill>
                <a:srgbClr val="FF0000"/>
              </a:solidFill>
            </a:endParaRPr>
          </a:p>
        </p:txBody>
      </p:sp>
      <p:cxnSp>
        <p:nvCxnSpPr>
          <p:cNvPr id="27" name="Straight Arrow Connector 26"/>
          <p:cNvCxnSpPr/>
          <p:nvPr/>
        </p:nvCxnSpPr>
        <p:spPr>
          <a:xfrm>
            <a:off x="5547997" y="5314332"/>
            <a:ext cx="695413"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ctrTitle"/>
          </p:nvPr>
        </p:nvSpPr>
        <p:spPr>
          <a:xfrm>
            <a:off x="249353" y="165804"/>
            <a:ext cx="7772400" cy="1470025"/>
          </a:xfrm>
        </p:spPr>
        <p:txBody>
          <a:bodyPr>
            <a:normAutofit/>
          </a:bodyPr>
          <a:lstStyle/>
          <a:p>
            <a:r>
              <a:rPr lang="en-US" sz="3200" dirty="0"/>
              <a:t>Angular JS is a </a:t>
            </a:r>
            <a:r>
              <a:rPr lang="en-US" sz="3200" b="1" dirty="0">
                <a:solidFill>
                  <a:srgbClr val="FF0000"/>
                </a:solidFill>
              </a:rPr>
              <a:t>Model</a:t>
            </a:r>
            <a:r>
              <a:rPr lang="en-US" sz="3200" dirty="0"/>
              <a:t> + </a:t>
            </a:r>
            <a:r>
              <a:rPr lang="en-US" sz="3200" b="1" dirty="0">
                <a:solidFill>
                  <a:srgbClr val="FF0000"/>
                </a:solidFill>
              </a:rPr>
              <a:t>View</a:t>
            </a:r>
            <a:r>
              <a:rPr lang="en-US" sz="3200" dirty="0"/>
              <a:t> + </a:t>
            </a:r>
            <a:r>
              <a:rPr lang="en-US" sz="3200" b="1" dirty="0">
                <a:solidFill>
                  <a:srgbClr val="FF0000"/>
                </a:solidFill>
              </a:rPr>
              <a:t>Controller</a:t>
            </a:r>
            <a:r>
              <a:rPr lang="en-US" sz="3200" dirty="0"/>
              <a:t> </a:t>
            </a:r>
            <a:r>
              <a:rPr lang="en-US" sz="3200" dirty="0" smtClean="0"/>
              <a:t>Framework</a:t>
            </a:r>
            <a:endParaRPr lang="en-US" sz="3200" dirty="0"/>
          </a:p>
        </p:txBody>
      </p:sp>
      <p:sp>
        <p:nvSpPr>
          <p:cNvPr id="12" name="TextBox 11"/>
          <p:cNvSpPr txBox="1"/>
          <p:nvPr/>
        </p:nvSpPr>
        <p:spPr>
          <a:xfrm>
            <a:off x="301965" y="1752600"/>
            <a:ext cx="8587149" cy="1200329"/>
          </a:xfrm>
          <a:prstGeom prst="rect">
            <a:avLst/>
          </a:prstGeom>
          <a:noFill/>
        </p:spPr>
        <p:txBody>
          <a:bodyPr wrap="square" rtlCol="0">
            <a:spAutoFit/>
          </a:bodyPr>
          <a:lstStyle/>
          <a:p>
            <a:r>
              <a:rPr lang="en-US" sz="2400" b="1" dirty="0" smtClean="0">
                <a:solidFill>
                  <a:srgbClr val="FF0000"/>
                </a:solidFill>
              </a:rPr>
              <a:t>MVC – Let’s put it all together</a:t>
            </a:r>
          </a:p>
          <a:p>
            <a:r>
              <a:rPr lang="en-US" sz="2400" dirty="0" smtClean="0"/>
              <a:t>But what ties it together?  What is the glue? What shuttles the data back and forth?</a:t>
            </a:r>
            <a:endParaRPr lang="en-US" sz="2400" dirty="0"/>
          </a:p>
        </p:txBody>
      </p:sp>
      <p:sp>
        <p:nvSpPr>
          <p:cNvPr id="32" name="Rounded Rectangle 31"/>
          <p:cNvSpPr/>
          <p:nvPr/>
        </p:nvSpPr>
        <p:spPr>
          <a:xfrm>
            <a:off x="467068" y="4449442"/>
            <a:ext cx="2847917" cy="179703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614150" y="4449442"/>
            <a:ext cx="2371675" cy="369332"/>
          </a:xfrm>
          <a:prstGeom prst="rect">
            <a:avLst/>
          </a:prstGeom>
          <a:noFill/>
        </p:spPr>
        <p:txBody>
          <a:bodyPr wrap="none" rtlCol="0">
            <a:spAutoFit/>
          </a:bodyPr>
          <a:lstStyle/>
          <a:p>
            <a:r>
              <a:rPr lang="en-US" dirty="0" smtClean="0"/>
              <a:t>&lt;div </a:t>
            </a:r>
            <a:r>
              <a:rPr lang="en-US" dirty="0" err="1" smtClean="0">
                <a:solidFill>
                  <a:srgbClr val="FF0000"/>
                </a:solidFill>
              </a:rPr>
              <a:t>ng</a:t>
            </a:r>
            <a:r>
              <a:rPr lang="en-US" dirty="0" smtClean="0">
                <a:solidFill>
                  <a:srgbClr val="FF0000"/>
                </a:solidFill>
              </a:rPr>
              <a:t>-app</a:t>
            </a:r>
            <a:r>
              <a:rPr lang="en-US" dirty="0" smtClean="0"/>
              <a:t>=“</a:t>
            </a:r>
            <a:r>
              <a:rPr lang="en-US" dirty="0" err="1" smtClean="0"/>
              <a:t>myApp</a:t>
            </a:r>
            <a:r>
              <a:rPr lang="en-US" dirty="0" smtClean="0"/>
              <a:t>”&gt;</a:t>
            </a:r>
            <a:endParaRPr lang="en-US" dirty="0"/>
          </a:p>
        </p:txBody>
      </p:sp>
      <p:sp>
        <p:nvSpPr>
          <p:cNvPr id="36" name="TextBox 35"/>
          <p:cNvSpPr txBox="1"/>
          <p:nvPr/>
        </p:nvSpPr>
        <p:spPr>
          <a:xfrm>
            <a:off x="642725" y="5756945"/>
            <a:ext cx="784189" cy="369332"/>
          </a:xfrm>
          <a:prstGeom prst="rect">
            <a:avLst/>
          </a:prstGeom>
          <a:noFill/>
        </p:spPr>
        <p:txBody>
          <a:bodyPr wrap="none" rtlCol="0">
            <a:spAutoFit/>
          </a:bodyPr>
          <a:lstStyle/>
          <a:p>
            <a:r>
              <a:rPr lang="en-US" dirty="0" smtClean="0"/>
              <a:t>&lt;/div&gt;</a:t>
            </a:r>
            <a:endParaRPr lang="en-US" dirty="0"/>
          </a:p>
        </p:txBody>
      </p:sp>
      <p:sp>
        <p:nvSpPr>
          <p:cNvPr id="38" name="TextBox 37"/>
          <p:cNvSpPr txBox="1"/>
          <p:nvPr/>
        </p:nvSpPr>
        <p:spPr>
          <a:xfrm>
            <a:off x="1559621" y="3982325"/>
            <a:ext cx="66281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solidFill>
                  <a:srgbClr val="FF0000"/>
                </a:solidFill>
              </a:rPr>
              <a:t>View</a:t>
            </a:r>
            <a:endParaRPr lang="en-US" b="1" dirty="0">
              <a:solidFill>
                <a:srgbClr val="FF0000"/>
              </a:solidFill>
            </a:endParaRPr>
          </a:p>
        </p:txBody>
      </p:sp>
      <p:pic>
        <p:nvPicPr>
          <p:cNvPr id="40" name="Picture 3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3945" y="3607585"/>
            <a:ext cx="752969" cy="752969"/>
          </a:xfrm>
          <a:prstGeom prst="rect">
            <a:avLst/>
          </a:prstGeom>
        </p:spPr>
      </p:pic>
      <p:sp>
        <p:nvSpPr>
          <p:cNvPr id="41" name="TextBox 40"/>
          <p:cNvSpPr txBox="1"/>
          <p:nvPr/>
        </p:nvSpPr>
        <p:spPr>
          <a:xfrm>
            <a:off x="1209990" y="5120661"/>
            <a:ext cx="13175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solidFill>
                  <a:srgbClr val="FF0000"/>
                </a:solidFill>
              </a:rPr>
              <a:t>&lt;directives&gt;</a:t>
            </a:r>
            <a:endParaRPr lang="en-US" dirty="0">
              <a:solidFill>
                <a:srgbClr val="FF0000"/>
              </a:solidFill>
            </a:endParaRPr>
          </a:p>
        </p:txBody>
      </p:sp>
      <p:pic>
        <p:nvPicPr>
          <p:cNvPr id="42" name="Picture 4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966775" y="4740489"/>
            <a:ext cx="1245115" cy="1245115"/>
          </a:xfrm>
          <a:prstGeom prst="rect">
            <a:avLst/>
          </a:prstGeom>
        </p:spPr>
      </p:pic>
      <p:sp>
        <p:nvSpPr>
          <p:cNvPr id="43" name="Rounded Rectangle 42"/>
          <p:cNvSpPr/>
          <p:nvPr/>
        </p:nvSpPr>
        <p:spPr>
          <a:xfrm>
            <a:off x="5667275" y="4437527"/>
            <a:ext cx="1828800" cy="187020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4" name="TextBox 43"/>
          <p:cNvSpPr txBox="1"/>
          <p:nvPr/>
        </p:nvSpPr>
        <p:spPr>
          <a:xfrm>
            <a:off x="6010105" y="3994708"/>
            <a:ext cx="11431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solidFill>
                  <a:srgbClr val="FF0000"/>
                </a:solidFill>
              </a:rPr>
              <a:t>Controller</a:t>
            </a:r>
            <a:endParaRPr lang="en-US" b="1" dirty="0">
              <a:solidFill>
                <a:srgbClr val="FF0000"/>
              </a:solidFill>
            </a:endParaRPr>
          </a:p>
        </p:txBody>
      </p:sp>
      <p:sp>
        <p:nvSpPr>
          <p:cNvPr id="45" name="Rounded Rectangle 44"/>
          <p:cNvSpPr/>
          <p:nvPr/>
        </p:nvSpPr>
        <p:spPr>
          <a:xfrm>
            <a:off x="5895704" y="4815127"/>
            <a:ext cx="1371940" cy="1307626"/>
          </a:xfrm>
          <a:prstGeom prst="round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6271846" y="5099608"/>
            <a:ext cx="63395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Data</a:t>
            </a:r>
            <a:endParaRPr lang="en-US" b="1" dirty="0">
              <a:solidFill>
                <a:srgbClr val="FF0000"/>
              </a:solidFill>
            </a:endParaRPr>
          </a:p>
        </p:txBody>
      </p:sp>
      <p:sp>
        <p:nvSpPr>
          <p:cNvPr id="48" name="TextBox 47"/>
          <p:cNvSpPr txBox="1"/>
          <p:nvPr/>
        </p:nvSpPr>
        <p:spPr>
          <a:xfrm>
            <a:off x="6179159" y="4630461"/>
            <a:ext cx="80502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solidFill>
                  <a:srgbClr val="FF0000"/>
                </a:solidFill>
              </a:rPr>
              <a:t>Model</a:t>
            </a:r>
            <a:endParaRPr lang="en-US" b="1" dirty="0">
              <a:solidFill>
                <a:srgbClr val="FF0000"/>
              </a:solidFill>
            </a:endParaRPr>
          </a:p>
        </p:txBody>
      </p:sp>
      <p:sp>
        <p:nvSpPr>
          <p:cNvPr id="49" name="TextBox 48"/>
          <p:cNvSpPr txBox="1"/>
          <p:nvPr/>
        </p:nvSpPr>
        <p:spPr>
          <a:xfrm>
            <a:off x="6067688" y="5504623"/>
            <a:ext cx="104227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b="1" dirty="0" smtClean="0">
                <a:solidFill>
                  <a:srgbClr val="FF0000"/>
                </a:solidFill>
              </a:rPr>
              <a:t>Methods</a:t>
            </a:r>
            <a:endParaRPr lang="en-US" b="1" dirty="0">
              <a:solidFill>
                <a:srgbClr val="FF0000"/>
              </a:solidFill>
            </a:endParaRPr>
          </a:p>
        </p:txBody>
      </p:sp>
      <p:pic>
        <p:nvPicPr>
          <p:cNvPr id="50" name="Picture 49"/>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873159" y="4780179"/>
            <a:ext cx="1245115" cy="1245115"/>
          </a:xfrm>
          <a:prstGeom prst="rect">
            <a:avLst/>
          </a:prstGeom>
        </p:spPr>
      </p:pic>
      <p:pic>
        <p:nvPicPr>
          <p:cNvPr id="51" name="Picture 50"/>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526851" y="4780179"/>
            <a:ext cx="1261627" cy="1257991"/>
          </a:xfrm>
          <a:prstGeom prst="rect">
            <a:avLst/>
          </a:prstGeom>
        </p:spPr>
      </p:pic>
      <p:cxnSp>
        <p:nvCxnSpPr>
          <p:cNvPr id="54" name="Straight Arrow Connector 53"/>
          <p:cNvCxnSpPr/>
          <p:nvPr/>
        </p:nvCxnSpPr>
        <p:spPr>
          <a:xfrm>
            <a:off x="7244558" y="5396469"/>
            <a:ext cx="695413"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6" name="Up Arrow 55"/>
          <p:cNvSpPr/>
          <p:nvPr/>
        </p:nvSpPr>
        <p:spPr>
          <a:xfrm rot="10800000">
            <a:off x="4175275" y="4351657"/>
            <a:ext cx="280957" cy="729581"/>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p:nvPr/>
        </p:nvCxnSpPr>
        <p:spPr>
          <a:xfrm>
            <a:off x="2619572" y="5314332"/>
            <a:ext cx="695413"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483746" y="5352963"/>
            <a:ext cx="695413"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211497" y="3738020"/>
            <a:ext cx="683076" cy="683076"/>
          </a:xfrm>
          <a:prstGeom prst="rect">
            <a:avLst/>
          </a:prstGeom>
        </p:spPr>
      </p:pic>
    </p:spTree>
    <p:extLst>
      <p:ext uri="{BB962C8B-B14F-4D97-AF65-F5344CB8AC3E}">
        <p14:creationId xmlns:p14="http://schemas.microsoft.com/office/powerpoint/2010/main" val="20709297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86200" y="838200"/>
            <a:ext cx="1261702" cy="1261702"/>
          </a:xfrm>
          <a:prstGeom prst="rect">
            <a:avLst/>
          </a:prstGeom>
        </p:spPr>
      </p:pic>
      <p:sp>
        <p:nvSpPr>
          <p:cNvPr id="33" name="TextBox 32"/>
          <p:cNvSpPr txBox="1"/>
          <p:nvPr/>
        </p:nvSpPr>
        <p:spPr>
          <a:xfrm>
            <a:off x="2743199" y="2667000"/>
            <a:ext cx="3750129" cy="1569660"/>
          </a:xfrm>
          <a:prstGeom prst="rect">
            <a:avLst/>
          </a:prstGeom>
          <a:solidFill>
            <a:srgbClr val="7F7F7F">
              <a:alpha val="20000"/>
            </a:srgbClr>
          </a:solidFill>
        </p:spPr>
        <p:txBody>
          <a:bodyPr wrap="none" rtlCol="0">
            <a:spAutoFit/>
          </a:bodyPr>
          <a:lstStyle/>
          <a:p>
            <a:r>
              <a:rPr lang="en-US" sz="9600" b="1" dirty="0" smtClean="0">
                <a:solidFill>
                  <a:srgbClr val="FF0000"/>
                </a:solidFill>
              </a:rPr>
              <a:t>$scope</a:t>
            </a:r>
            <a:endParaRPr lang="en-US" sz="9600" b="1" dirty="0">
              <a:solidFill>
                <a:srgbClr val="FF0000"/>
              </a:solidFill>
            </a:endParaRPr>
          </a:p>
        </p:txBody>
      </p:sp>
    </p:spTree>
    <p:extLst>
      <p:ext uri="{BB962C8B-B14F-4D97-AF65-F5344CB8AC3E}">
        <p14:creationId xmlns:p14="http://schemas.microsoft.com/office/powerpoint/2010/main" val="13189859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885950" y="1991625"/>
            <a:ext cx="1371600" cy="609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View</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10" name="Rectangle 9"/>
          <p:cNvSpPr/>
          <p:nvPr/>
        </p:nvSpPr>
        <p:spPr bwMode="auto">
          <a:xfrm>
            <a:off x="5715000" y="1991625"/>
            <a:ext cx="1371600" cy="6096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Controller</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cxnSp>
        <p:nvCxnSpPr>
          <p:cNvPr id="21" name="Straight Arrow Connector 20"/>
          <p:cNvCxnSpPr>
            <a:stCxn id="10" idx="1"/>
            <a:endCxn id="9" idx="3"/>
          </p:cNvCxnSpPr>
          <p:nvPr/>
        </p:nvCxnSpPr>
        <p:spPr bwMode="auto">
          <a:xfrm flipH="1">
            <a:off x="3257550" y="2296425"/>
            <a:ext cx="2457450" cy="0"/>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triangle" w="med" len="med"/>
            <a:tailEnd type="triangle"/>
          </a:ln>
          <a:effectLst/>
        </p:spPr>
      </p:cxnSp>
      <p:sp>
        <p:nvSpPr>
          <p:cNvPr id="11" name="Oval 10"/>
          <p:cNvSpPr/>
          <p:nvPr/>
        </p:nvSpPr>
        <p:spPr bwMode="auto">
          <a:xfrm>
            <a:off x="3850707" y="1752600"/>
            <a:ext cx="1300163" cy="10668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1500" b="1" dirty="0">
                <a:latin typeface="News Gothic Com Thin" panose="020B0204030503020204" pitchFamily="34" charset="0"/>
                <a:ea typeface="Tahoma" panose="020B0604030504040204" pitchFamily="34" charset="0"/>
                <a:cs typeface="Tahoma" panose="020B0604030504040204" pitchFamily="34" charset="0"/>
              </a:rPr>
              <a:t>$scope</a:t>
            </a:r>
          </a:p>
        </p:txBody>
      </p:sp>
      <p:sp>
        <p:nvSpPr>
          <p:cNvPr id="3" name="TextBox 2"/>
          <p:cNvSpPr txBox="1"/>
          <p:nvPr/>
        </p:nvSpPr>
        <p:spPr bwMode="auto">
          <a:xfrm>
            <a:off x="3127249" y="3363225"/>
            <a:ext cx="3429000" cy="553998"/>
          </a:xfrm>
          <a:prstGeom prst="rect">
            <a:avLst/>
          </a:prstGeom>
          <a:noFill/>
          <a:ln w="9525">
            <a:noFill/>
            <a:miter lim="800000"/>
            <a:headEnd/>
            <a:tailEnd/>
          </a:ln>
        </p:spPr>
        <p:txBody>
          <a:bodyPr wrap="square" rtlCol="0">
            <a:spAutoFit/>
          </a:bodyPr>
          <a:lstStyle/>
          <a:p>
            <a:r>
              <a:rPr lang="en-US" sz="1500" b="1" dirty="0">
                <a:latin typeface="News Gothic Com Thin" panose="020B0204030503020204" pitchFamily="34" charset="0"/>
                <a:ea typeface="Tahoma" panose="020B0604030504040204" pitchFamily="34" charset="0"/>
                <a:cs typeface="Tahoma" panose="020B0604030504040204" pitchFamily="34" charset="0"/>
              </a:rPr>
              <a:t>$scope is the "glue" (</a:t>
            </a:r>
            <a:r>
              <a:rPr lang="en-US" sz="1500" b="1" dirty="0" err="1">
                <a:latin typeface="News Gothic Com Thin" panose="020B0204030503020204" pitchFamily="34" charset="0"/>
                <a:ea typeface="Tahoma" panose="020B0604030504040204" pitchFamily="34" charset="0"/>
                <a:cs typeface="Tahoma" panose="020B0604030504040204" pitchFamily="34" charset="0"/>
              </a:rPr>
              <a:t>ViewModel</a:t>
            </a:r>
            <a:r>
              <a:rPr lang="en-US" sz="1500" b="1" dirty="0">
                <a:latin typeface="News Gothic Com Thin" panose="020B0204030503020204" pitchFamily="34" charset="0"/>
                <a:ea typeface="Tahoma" panose="020B0604030504040204" pitchFamily="34" charset="0"/>
                <a:cs typeface="Tahoma" panose="020B0604030504040204" pitchFamily="34" charset="0"/>
              </a:rPr>
              <a:t>) between a controller and a view</a:t>
            </a:r>
          </a:p>
        </p:txBody>
      </p:sp>
      <p:pic>
        <p:nvPicPr>
          <p:cNvPr id="4" name="Picture 3"/>
          <p:cNvPicPr>
            <a:picLocks noChangeAspect="1"/>
          </p:cNvPicPr>
          <p:nvPr/>
        </p:nvPicPr>
        <p:blipFill>
          <a:blip r:embed="rId2"/>
          <a:stretch>
            <a:fillRect/>
          </a:stretch>
        </p:blipFill>
        <p:spPr>
          <a:xfrm>
            <a:off x="4245101" y="4343401"/>
            <a:ext cx="596648" cy="1581915"/>
          </a:xfrm>
          <a:prstGeom prst="rect">
            <a:avLst/>
          </a:prstGeom>
        </p:spPr>
      </p:pic>
      <p:sp>
        <p:nvSpPr>
          <p:cNvPr id="22" name="Title 1"/>
          <p:cNvSpPr>
            <a:spLocks noGrp="1"/>
          </p:cNvSpPr>
          <p:nvPr>
            <p:ph type="title"/>
          </p:nvPr>
        </p:nvSpPr>
        <p:spPr/>
        <p:txBody>
          <a:bodyPr/>
          <a:lstStyle/>
          <a:p>
            <a:r>
              <a:rPr lang="en-US" b="0" dirty="0" smtClean="0">
                <a:latin typeface="News Gothic Com Thin" panose="020B0204030503020204" pitchFamily="34" charset="0"/>
              </a:rPr>
              <a:t>View, Controllers and Scope</a:t>
            </a:r>
            <a:endParaRPr lang="en-US" b="0" dirty="0">
              <a:latin typeface="News Gothic Com Thin" panose="020B0204030503020204" pitchFamily="34" charset="0"/>
            </a:endParaRPr>
          </a:p>
        </p:txBody>
      </p:sp>
    </p:spTree>
    <p:extLst>
      <p:ext uri="{BB962C8B-B14F-4D97-AF65-F5344CB8AC3E}">
        <p14:creationId xmlns:p14="http://schemas.microsoft.com/office/powerpoint/2010/main" val="4254937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126141"/>
            <a:ext cx="7620000" cy="3600985"/>
          </a:xfrm>
          <a:prstGeom prst="rect">
            <a:avLst/>
          </a:prstGeom>
        </p:spPr>
        <p:txBody>
          <a:bodyPr wrap="square">
            <a:spAutoFit/>
          </a:bodyPr>
          <a:lstStyle/>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class</a:t>
            </a:r>
            <a:r>
              <a:rPr lang="en-US" sz="1200" dirty="0">
                <a:solidFill>
                  <a:srgbClr val="0000FF"/>
                </a:solidFill>
                <a:highlight>
                  <a:srgbClr val="FFFFFF"/>
                </a:highlight>
                <a:latin typeface="Consolas" panose="020B0609020204030204" pitchFamily="49" charset="0"/>
              </a:rPr>
              <a:t>="container"</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data-</a:t>
            </a:r>
            <a:r>
              <a:rPr lang="en-US" sz="1200" dirty="0" err="1">
                <a:solidFill>
                  <a:srgbClr val="FF0000"/>
                </a:solidFill>
                <a:highlight>
                  <a:srgbClr val="FFFFFF"/>
                </a:highlight>
                <a:latin typeface="Consolas" panose="020B0609020204030204" pitchFamily="49" charset="0"/>
              </a:rPr>
              <a:t>ng</a:t>
            </a:r>
            <a:r>
              <a:rPr lang="en-US" sz="1200" dirty="0">
                <a:solidFill>
                  <a:srgbClr val="FF0000"/>
                </a:solidFill>
                <a:highlight>
                  <a:srgbClr val="FFFFFF"/>
                </a:highlight>
                <a:latin typeface="Consolas" panose="020B0609020204030204" pitchFamily="49" charset="0"/>
              </a:rPr>
              <a:t>-controller</a:t>
            </a:r>
            <a:r>
              <a:rPr lang="en-US" sz="1200" dirty="0">
                <a:solidFill>
                  <a:srgbClr val="0000FF"/>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SimpleController</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h3</a:t>
            </a:r>
            <a:r>
              <a:rPr lang="en-US" sz="1200" dirty="0">
                <a:solidFill>
                  <a:srgbClr val="0000FF"/>
                </a:solidFill>
                <a:highlight>
                  <a:srgbClr val="FFFFFF"/>
                </a:highlight>
                <a:latin typeface="Consolas" panose="020B0609020204030204" pitchFamily="49" charset="0"/>
              </a:rPr>
              <a:t>&gt;</a:t>
            </a:r>
            <a:r>
              <a:rPr lang="en-US" sz="1200" dirty="0">
                <a:solidFill>
                  <a:srgbClr val="000000"/>
                </a:solidFill>
                <a:highlight>
                  <a:srgbClr val="FFFFFF"/>
                </a:highlight>
                <a:latin typeface="Consolas" panose="020B0609020204030204" pitchFamily="49" charset="0"/>
              </a:rPr>
              <a:t>Adding a Simple Controller</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h3</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err="1">
                <a:solidFill>
                  <a:srgbClr val="800000"/>
                </a:solidFill>
                <a:highlight>
                  <a:srgbClr val="FFFFFF"/>
                </a:highlight>
                <a:latin typeface="Consolas" panose="020B0609020204030204" pitchFamily="49" charset="0"/>
              </a:rPr>
              <a:t>ul</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it-IT" sz="1200" dirty="0">
                <a:solidFill>
                  <a:srgbClr val="000000"/>
                </a:solidFill>
                <a:highlight>
                  <a:srgbClr val="FFFFFF"/>
                </a:highlight>
                <a:latin typeface="Consolas" panose="020B0609020204030204" pitchFamily="49" charset="0"/>
              </a:rPr>
              <a:t>        </a:t>
            </a:r>
            <a:r>
              <a:rPr lang="it-IT" sz="1200" dirty="0">
                <a:solidFill>
                  <a:srgbClr val="0000FF"/>
                </a:solidFill>
                <a:highlight>
                  <a:srgbClr val="FFFFFF"/>
                </a:highlight>
                <a:latin typeface="Consolas" panose="020B0609020204030204" pitchFamily="49" charset="0"/>
              </a:rPr>
              <a:t>&lt;</a:t>
            </a:r>
            <a:r>
              <a:rPr lang="it-IT" sz="1200" dirty="0">
                <a:solidFill>
                  <a:srgbClr val="800000"/>
                </a:solidFill>
                <a:highlight>
                  <a:srgbClr val="FFFFFF"/>
                </a:highlight>
                <a:latin typeface="Consolas" panose="020B0609020204030204" pitchFamily="49" charset="0"/>
              </a:rPr>
              <a:t>li</a:t>
            </a:r>
            <a:r>
              <a:rPr lang="it-IT" sz="1200" dirty="0">
                <a:solidFill>
                  <a:srgbClr val="000000"/>
                </a:solidFill>
                <a:highlight>
                  <a:srgbClr val="FFFFFF"/>
                </a:highlight>
                <a:latin typeface="Consolas" panose="020B0609020204030204" pitchFamily="49" charset="0"/>
              </a:rPr>
              <a:t> </a:t>
            </a:r>
            <a:r>
              <a:rPr lang="it-IT" sz="1200" dirty="0">
                <a:solidFill>
                  <a:srgbClr val="FF0000"/>
                </a:solidFill>
                <a:highlight>
                  <a:srgbClr val="FFFFFF"/>
                </a:highlight>
                <a:latin typeface="Consolas" panose="020B0609020204030204" pitchFamily="49" charset="0"/>
              </a:rPr>
              <a:t>data-ng-repeat</a:t>
            </a:r>
            <a:r>
              <a:rPr lang="it-IT" sz="1200" dirty="0" smtClean="0">
                <a:solidFill>
                  <a:srgbClr val="0000FF"/>
                </a:solidFill>
                <a:highlight>
                  <a:srgbClr val="FFFFFF"/>
                </a:highlight>
                <a:latin typeface="Consolas" panose="020B0609020204030204" pitchFamily="49" charset="0"/>
              </a:rPr>
              <a:t>="cust </a:t>
            </a:r>
            <a:r>
              <a:rPr lang="it-IT" sz="1200" dirty="0">
                <a:solidFill>
                  <a:srgbClr val="0000FF"/>
                </a:solidFill>
                <a:highlight>
                  <a:srgbClr val="FFFFFF"/>
                </a:highlight>
                <a:latin typeface="Consolas" panose="020B0609020204030204" pitchFamily="49" charset="0"/>
              </a:rPr>
              <a:t>in </a:t>
            </a:r>
            <a:r>
              <a:rPr lang="it-IT" sz="1200" dirty="0" smtClean="0">
                <a:solidFill>
                  <a:srgbClr val="0000FF"/>
                </a:solidFill>
                <a:highlight>
                  <a:srgbClr val="FFFFFF"/>
                </a:highlight>
                <a:latin typeface="Consolas" panose="020B0609020204030204" pitchFamily="49" charset="0"/>
              </a:rPr>
              <a:t>customers"&gt;</a:t>
            </a:r>
            <a:br>
              <a:rPr lang="it-IT" sz="1200" dirty="0" smtClean="0">
                <a:solidFill>
                  <a:srgbClr val="0000FF"/>
                </a:solidFill>
                <a:highlight>
                  <a:srgbClr val="FFFFFF"/>
                </a:highlight>
                <a:latin typeface="Consolas" panose="020B0609020204030204" pitchFamily="49" charset="0"/>
              </a:rPr>
            </a:br>
            <a:r>
              <a:rPr lang="it-IT" sz="1200" dirty="0" smtClean="0">
                <a:solidFill>
                  <a:srgbClr val="0000FF"/>
                </a:solidFill>
                <a:highlight>
                  <a:srgbClr val="FFFFFF"/>
                </a:highlight>
                <a:latin typeface="Consolas" panose="020B0609020204030204" pitchFamily="49" charset="0"/>
              </a:rPr>
              <a:t>           </a:t>
            </a:r>
            <a:r>
              <a:rPr lang="it-IT" sz="1200" b="1" dirty="0" smtClean="0">
                <a:solidFill>
                  <a:srgbClr val="000000"/>
                </a:solidFill>
                <a:highlight>
                  <a:srgbClr val="FFFFFF"/>
                </a:highlight>
                <a:latin typeface="Consolas" panose="020B0609020204030204" pitchFamily="49" charset="0"/>
              </a:rPr>
              <a:t>{{ </a:t>
            </a:r>
            <a:r>
              <a:rPr lang="it-IT" sz="1200" dirty="0" smtClean="0">
                <a:solidFill>
                  <a:srgbClr val="800080"/>
                </a:solidFill>
                <a:highlight>
                  <a:srgbClr val="FFFFFF"/>
                </a:highlight>
                <a:latin typeface="Consolas" panose="020B0609020204030204" pitchFamily="49" charset="0"/>
              </a:rPr>
              <a:t>cust.name </a:t>
            </a:r>
            <a:r>
              <a:rPr lang="it-IT" sz="1200" b="1" dirty="0" smtClean="0">
                <a:solidFill>
                  <a:srgbClr val="000000"/>
                </a:solidFill>
                <a:highlight>
                  <a:srgbClr val="FFFFFF"/>
                </a:highlight>
                <a:latin typeface="Consolas" panose="020B0609020204030204" pitchFamily="49" charset="0"/>
              </a:rPr>
              <a:t>}} - </a:t>
            </a:r>
            <a:r>
              <a:rPr lang="it-IT" sz="1200" b="1" dirty="0">
                <a:solidFill>
                  <a:srgbClr val="000000"/>
                </a:solidFill>
                <a:highlight>
                  <a:srgbClr val="FFFFFF"/>
                </a:highlight>
                <a:latin typeface="Consolas" panose="020B0609020204030204" pitchFamily="49" charset="0"/>
              </a:rPr>
              <a:t>{{ </a:t>
            </a:r>
            <a:r>
              <a:rPr lang="it-IT" sz="1200" dirty="0" smtClean="0">
                <a:solidFill>
                  <a:srgbClr val="800080"/>
                </a:solidFill>
                <a:highlight>
                  <a:srgbClr val="FFFFFF"/>
                </a:highlight>
                <a:latin typeface="Consolas" panose="020B0609020204030204" pitchFamily="49" charset="0"/>
              </a:rPr>
              <a:t>cust.city </a:t>
            </a:r>
            <a:r>
              <a:rPr lang="it-IT" sz="1200" b="1" dirty="0" smtClean="0">
                <a:solidFill>
                  <a:srgbClr val="000000"/>
                </a:solidFill>
                <a:highlight>
                  <a:srgbClr val="FFFFFF"/>
                </a:highlight>
                <a:latin typeface="Consolas" panose="020B0609020204030204" pitchFamily="49" charset="0"/>
              </a:rPr>
              <a:t>}}</a:t>
            </a:r>
            <a:br>
              <a:rPr lang="it-IT" sz="1200" b="1" dirty="0" smtClean="0">
                <a:solidFill>
                  <a:srgbClr val="000000"/>
                </a:solidFill>
                <a:highlight>
                  <a:srgbClr val="FFFFFF"/>
                </a:highlight>
                <a:latin typeface="Consolas" panose="020B0609020204030204" pitchFamily="49" charset="0"/>
              </a:rPr>
            </a:br>
            <a:r>
              <a:rPr lang="it-IT" sz="1200" b="1" dirty="0" smtClean="0">
                <a:solidFill>
                  <a:srgbClr val="000000"/>
                </a:solidFill>
                <a:highlight>
                  <a:srgbClr val="FFFFFF"/>
                </a:highlight>
                <a:latin typeface="Consolas" panose="020B0609020204030204" pitchFamily="49" charset="0"/>
              </a:rPr>
              <a:t>        </a:t>
            </a:r>
            <a:r>
              <a:rPr lang="it-IT" sz="1200" dirty="0" smtClean="0">
                <a:solidFill>
                  <a:srgbClr val="0000FF"/>
                </a:solidFill>
                <a:highlight>
                  <a:srgbClr val="FFFFFF"/>
                </a:highlight>
                <a:latin typeface="Consolas" panose="020B0609020204030204" pitchFamily="49" charset="0"/>
              </a:rPr>
              <a:t>&lt;/</a:t>
            </a:r>
            <a:r>
              <a:rPr lang="it-IT" sz="1200" dirty="0">
                <a:solidFill>
                  <a:srgbClr val="800000"/>
                </a:solidFill>
                <a:highlight>
                  <a:srgbClr val="FFFFFF"/>
                </a:highlight>
                <a:latin typeface="Consolas" panose="020B0609020204030204" pitchFamily="49" charset="0"/>
              </a:rPr>
              <a:t>li</a:t>
            </a:r>
            <a:r>
              <a:rPr lang="it-IT" sz="1200" dirty="0">
                <a:solidFill>
                  <a:srgbClr val="0000FF"/>
                </a:solidFill>
                <a:highlight>
                  <a:srgbClr val="FFFFFF"/>
                </a:highlight>
                <a:latin typeface="Consolas" panose="020B0609020204030204" pitchFamily="49" charset="0"/>
              </a:rPr>
              <a:t>&gt;</a:t>
            </a:r>
            <a:endParaRPr lang="it-IT"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err="1">
                <a:solidFill>
                  <a:srgbClr val="800000"/>
                </a:solidFill>
                <a:highlight>
                  <a:srgbClr val="FFFFFF"/>
                </a:highlight>
                <a:latin typeface="Consolas" panose="020B0609020204030204" pitchFamily="49" charset="0"/>
              </a:rPr>
              <a:t>ul</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script</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SimpleController</a:t>
            </a:r>
            <a:r>
              <a:rPr lang="en-US" sz="1200" dirty="0">
                <a:solidFill>
                  <a:srgbClr val="000000"/>
                </a:solidFill>
                <a:highlight>
                  <a:srgbClr val="FFFFFF"/>
                </a:highlight>
                <a:latin typeface="Consolas" panose="020B0609020204030204" pitchFamily="49" charset="0"/>
              </a:rPr>
              <a:t>($scope) </a:t>
            </a:r>
            <a:r>
              <a:rPr lang="en-US" sz="1200" dirty="0" smtClean="0">
                <a:solidFill>
                  <a:srgbClr val="000000"/>
                </a:solidFill>
                <a:highlight>
                  <a:srgbClr val="FFFFFF"/>
                </a:highlight>
                <a:latin typeface="Consolas" panose="020B0609020204030204" pitchFamily="49" charset="0"/>
              </a:rPr>
              <a:t>{</a:t>
            </a:r>
            <a:br>
              <a:rPr lang="en-US" sz="1200" dirty="0" smtClean="0">
                <a:solidFill>
                  <a:srgbClr val="000000"/>
                </a:solidFill>
                <a:highlight>
                  <a:srgbClr val="FFFFFF"/>
                </a:highlight>
                <a:latin typeface="Consolas" panose="020B0609020204030204" pitchFamily="49" charset="0"/>
              </a:rPr>
            </a:b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scope.customers</a:t>
            </a:r>
            <a:r>
              <a:rPr lang="en-US" sz="1200" dirty="0">
                <a:solidFill>
                  <a:srgbClr val="000000"/>
                </a:solidFill>
                <a:highlight>
                  <a:srgbClr val="FFFFFF"/>
                </a:highlight>
                <a:latin typeface="Consolas" panose="020B0609020204030204" pitchFamily="49" charset="0"/>
              </a:rPr>
              <a:t> = [</a:t>
            </a:r>
          </a:p>
          <a:p>
            <a:r>
              <a:rPr lang="en-US" sz="1200" dirty="0" smtClean="0">
                <a:solidFill>
                  <a:srgbClr val="000000"/>
                </a:solidFill>
                <a:highlight>
                  <a:srgbClr val="FFFFFF"/>
                </a:highlight>
                <a:latin typeface="Consolas" panose="020B0609020204030204" pitchFamily="49" charset="0"/>
              </a:rPr>
              <a:t>           { </a:t>
            </a:r>
            <a:r>
              <a:rPr lang="en-US" sz="1200" dirty="0">
                <a:solidFill>
                  <a:srgbClr val="000000"/>
                </a:solidFill>
                <a:highlight>
                  <a:srgbClr val="FFFFFF"/>
                </a:highlight>
                <a:latin typeface="Consolas" panose="020B0609020204030204" pitchFamily="49" charset="0"/>
              </a:rPr>
              <a:t>name: </a:t>
            </a:r>
            <a:r>
              <a:rPr lang="en-US" sz="1200" dirty="0">
                <a:solidFill>
                  <a:srgbClr val="A31515"/>
                </a:solidFill>
                <a:highlight>
                  <a:srgbClr val="FFFFFF"/>
                </a:highlight>
                <a:latin typeface="Consolas" panose="020B0609020204030204" pitchFamily="49" charset="0"/>
              </a:rPr>
              <a:t>'Dave Jones'</a:t>
            </a:r>
            <a:r>
              <a:rPr lang="en-US" sz="1200" dirty="0">
                <a:solidFill>
                  <a:srgbClr val="000000"/>
                </a:solidFill>
                <a:highlight>
                  <a:srgbClr val="FFFFFF"/>
                </a:highlight>
                <a:latin typeface="Consolas" panose="020B0609020204030204" pitchFamily="49" charset="0"/>
              </a:rPr>
              <a:t>, city: </a:t>
            </a:r>
            <a:r>
              <a:rPr lang="en-US" sz="1200" dirty="0">
                <a:solidFill>
                  <a:srgbClr val="A31515"/>
                </a:solidFill>
                <a:highlight>
                  <a:srgbClr val="FFFFFF"/>
                </a:highlight>
                <a:latin typeface="Consolas" panose="020B0609020204030204" pitchFamily="49" charset="0"/>
              </a:rPr>
              <a:t>'Phoenix'</a:t>
            </a:r>
            <a:r>
              <a:rPr lang="en-US" sz="1200" dirty="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           { </a:t>
            </a:r>
            <a:r>
              <a:rPr lang="en-US" sz="1200" dirty="0">
                <a:solidFill>
                  <a:srgbClr val="000000"/>
                </a:solidFill>
                <a:highlight>
                  <a:srgbClr val="FFFFFF"/>
                </a:highlight>
                <a:latin typeface="Consolas" panose="020B0609020204030204" pitchFamily="49" charset="0"/>
              </a:rPr>
              <a:t>name: </a:t>
            </a:r>
            <a:r>
              <a:rPr lang="en-US" sz="1200" dirty="0">
                <a:solidFill>
                  <a:srgbClr val="A31515"/>
                </a:solidFill>
                <a:highlight>
                  <a:srgbClr val="FFFFFF"/>
                </a:highlight>
                <a:latin typeface="Consolas" panose="020B0609020204030204" pitchFamily="49" charset="0"/>
              </a:rPr>
              <a:t>'Jamie Riley'</a:t>
            </a:r>
            <a:r>
              <a:rPr lang="en-US" sz="1200" dirty="0">
                <a:solidFill>
                  <a:srgbClr val="000000"/>
                </a:solidFill>
                <a:highlight>
                  <a:srgbClr val="FFFFFF"/>
                </a:highlight>
                <a:latin typeface="Consolas" panose="020B0609020204030204" pitchFamily="49" charset="0"/>
              </a:rPr>
              <a:t>, city: </a:t>
            </a:r>
            <a:r>
              <a:rPr lang="en-US" sz="1200" dirty="0">
                <a:solidFill>
                  <a:srgbClr val="A31515"/>
                </a:solidFill>
                <a:highlight>
                  <a:srgbClr val="FFFFFF"/>
                </a:highlight>
                <a:latin typeface="Consolas" panose="020B0609020204030204" pitchFamily="49" charset="0"/>
              </a:rPr>
              <a:t>'Atlanta'</a:t>
            </a:r>
            <a:r>
              <a:rPr lang="en-US" sz="1200" dirty="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           { </a:t>
            </a:r>
            <a:r>
              <a:rPr lang="en-US" sz="1200" dirty="0">
                <a:solidFill>
                  <a:srgbClr val="000000"/>
                </a:solidFill>
                <a:highlight>
                  <a:srgbClr val="FFFFFF"/>
                </a:highlight>
                <a:latin typeface="Consolas" panose="020B0609020204030204" pitchFamily="49" charset="0"/>
              </a:rPr>
              <a:t>name: </a:t>
            </a:r>
            <a:r>
              <a:rPr lang="en-US" sz="1200" dirty="0">
                <a:solidFill>
                  <a:srgbClr val="A31515"/>
                </a:solidFill>
                <a:highlight>
                  <a:srgbClr val="FFFFFF"/>
                </a:highlight>
                <a:latin typeface="Consolas" panose="020B0609020204030204" pitchFamily="49" charset="0"/>
              </a:rPr>
              <a:t>'Heedy Wahlin'</a:t>
            </a:r>
            <a:r>
              <a:rPr lang="en-US" sz="1200" dirty="0">
                <a:solidFill>
                  <a:srgbClr val="000000"/>
                </a:solidFill>
                <a:highlight>
                  <a:srgbClr val="FFFFFF"/>
                </a:highlight>
                <a:latin typeface="Consolas" panose="020B0609020204030204" pitchFamily="49" charset="0"/>
              </a:rPr>
              <a:t>, city: </a:t>
            </a:r>
            <a:r>
              <a:rPr lang="en-US" sz="1200" dirty="0">
                <a:solidFill>
                  <a:srgbClr val="A31515"/>
                </a:solidFill>
                <a:highlight>
                  <a:srgbClr val="FFFFFF"/>
                </a:highlight>
                <a:latin typeface="Consolas" panose="020B0609020204030204" pitchFamily="49" charset="0"/>
              </a:rPr>
              <a:t>'Chandler'</a:t>
            </a:r>
            <a:r>
              <a:rPr lang="en-US" sz="1200" dirty="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           { </a:t>
            </a:r>
            <a:r>
              <a:rPr lang="en-US" sz="1200" dirty="0">
                <a:solidFill>
                  <a:srgbClr val="000000"/>
                </a:solidFill>
                <a:highlight>
                  <a:srgbClr val="FFFFFF"/>
                </a:highlight>
                <a:latin typeface="Consolas" panose="020B0609020204030204" pitchFamily="49" charset="0"/>
              </a:rPr>
              <a:t>name: </a:t>
            </a:r>
            <a:r>
              <a:rPr lang="en-US" sz="1200" dirty="0">
                <a:solidFill>
                  <a:srgbClr val="A31515"/>
                </a:solidFill>
                <a:highlight>
                  <a:srgbClr val="FFFFFF"/>
                </a:highlight>
                <a:latin typeface="Consolas" panose="020B0609020204030204" pitchFamily="49" charset="0"/>
              </a:rPr>
              <a:t>'Thomas Winter'</a:t>
            </a:r>
            <a:r>
              <a:rPr lang="en-US" sz="1200" dirty="0">
                <a:solidFill>
                  <a:srgbClr val="000000"/>
                </a:solidFill>
                <a:highlight>
                  <a:srgbClr val="FFFFFF"/>
                </a:highlight>
                <a:latin typeface="Consolas" panose="020B0609020204030204" pitchFamily="49" charset="0"/>
              </a:rPr>
              <a:t>, city: </a:t>
            </a:r>
            <a:r>
              <a:rPr lang="en-US" sz="1200" dirty="0">
                <a:solidFill>
                  <a:srgbClr val="A31515"/>
                </a:solidFill>
                <a:highlight>
                  <a:srgbClr val="FFFFFF"/>
                </a:highlight>
                <a:latin typeface="Consolas" panose="020B0609020204030204" pitchFamily="49" charset="0"/>
              </a:rPr>
              <a:t>'Seattle'</a:t>
            </a:r>
            <a:r>
              <a:rPr lang="en-US" sz="1200" dirty="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script</a:t>
            </a:r>
            <a:r>
              <a:rPr lang="en-US" sz="1200" dirty="0">
                <a:solidFill>
                  <a:srgbClr val="0000FF"/>
                </a:solidFill>
                <a:highlight>
                  <a:srgbClr val="FFFFFF"/>
                </a:highlight>
                <a:latin typeface="Consolas" panose="020B0609020204030204" pitchFamily="49" charset="0"/>
              </a:rPr>
              <a:t>&gt;</a:t>
            </a:r>
            <a:endParaRPr lang="en-US" sz="1200" dirty="0"/>
          </a:p>
        </p:txBody>
      </p:sp>
      <p:sp>
        <p:nvSpPr>
          <p:cNvPr id="5" name="Rectangular Callout 4"/>
          <p:cNvSpPr/>
          <p:nvPr/>
        </p:nvSpPr>
        <p:spPr>
          <a:xfrm>
            <a:off x="6172200" y="990600"/>
            <a:ext cx="1657350" cy="685800"/>
          </a:xfrm>
          <a:prstGeom prst="wedgeRectCallout">
            <a:avLst>
              <a:gd name="adj1" fmla="val -74453"/>
              <a:gd name="adj2" fmla="val -32535"/>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Define the controller to use</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6" name="Rectangular Callout 5"/>
          <p:cNvSpPr/>
          <p:nvPr/>
        </p:nvSpPr>
        <p:spPr>
          <a:xfrm>
            <a:off x="5105400" y="2667000"/>
            <a:ext cx="1657350" cy="533400"/>
          </a:xfrm>
          <a:prstGeom prst="wedgeRectCallout">
            <a:avLst>
              <a:gd name="adj1" fmla="val -74535"/>
              <a:gd name="adj2" fmla="val 59996"/>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Basic controller</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7" name="Rectangular Callout 6"/>
          <p:cNvSpPr/>
          <p:nvPr/>
        </p:nvSpPr>
        <p:spPr>
          <a:xfrm>
            <a:off x="1905000" y="2286000"/>
            <a:ext cx="1657350" cy="457200"/>
          </a:xfrm>
          <a:prstGeom prst="wedgeRectCallout">
            <a:avLst>
              <a:gd name="adj1" fmla="val 37407"/>
              <a:gd name="adj2" fmla="val 95084"/>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$scope injected dynamically</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8" name="Rectangular Callout 7"/>
          <p:cNvSpPr/>
          <p:nvPr/>
        </p:nvSpPr>
        <p:spPr>
          <a:xfrm>
            <a:off x="5410200" y="1905000"/>
            <a:ext cx="1657350" cy="533400"/>
          </a:xfrm>
          <a:prstGeom prst="wedgeRectCallout">
            <a:avLst>
              <a:gd name="adj1" fmla="val -57983"/>
              <a:gd name="adj2" fmla="val -76144"/>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Access $scope</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9" name="Title 1"/>
          <p:cNvSpPr>
            <a:spLocks noGrp="1"/>
          </p:cNvSpPr>
          <p:nvPr>
            <p:ph type="title"/>
          </p:nvPr>
        </p:nvSpPr>
        <p:spPr>
          <a:xfrm>
            <a:off x="433353" y="122221"/>
            <a:ext cx="8039648" cy="762000"/>
          </a:xfrm>
        </p:spPr>
        <p:txBody>
          <a:bodyPr/>
          <a:lstStyle/>
          <a:p>
            <a:r>
              <a:rPr lang="en-US" b="0" dirty="0" smtClean="0">
                <a:latin typeface="News Gothic Com Thin" panose="020B0204030503020204" pitchFamily="34" charset="0"/>
              </a:rPr>
              <a:t>Creating a View and Controller</a:t>
            </a:r>
            <a:endParaRPr lang="en-US" b="0" dirty="0">
              <a:latin typeface="News Gothic Com Thin" panose="020B0204030503020204" pitchFamily="34" charset="0"/>
            </a:endParaRPr>
          </a:p>
        </p:txBody>
      </p:sp>
    </p:spTree>
    <p:extLst>
      <p:ext uri="{BB962C8B-B14F-4D97-AF65-F5344CB8AC3E}">
        <p14:creationId xmlns:p14="http://schemas.microsoft.com/office/powerpoint/2010/main" val="41967195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xit" presetSubtype="0" fill="hold" grpId="1" nodeType="withEffect">
                                  <p:stCondLst>
                                    <p:cond delay="0"/>
                                  </p:stCondLst>
                                  <p:childTnLst>
                                    <p:animEffect transition="out" filter="fade">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929051" y="4137989"/>
            <a:ext cx="3154578" cy="190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076133" y="4258184"/>
            <a:ext cx="1710725" cy="369332"/>
          </a:xfrm>
          <a:prstGeom prst="rect">
            <a:avLst/>
          </a:prstGeom>
          <a:noFill/>
        </p:spPr>
        <p:txBody>
          <a:bodyPr wrap="none" rtlCol="0">
            <a:spAutoFit/>
          </a:bodyPr>
          <a:lstStyle/>
          <a:p>
            <a:r>
              <a:rPr lang="en-US" dirty="0" smtClean="0"/>
              <a:t>&lt;div </a:t>
            </a:r>
            <a:r>
              <a:rPr lang="en-US" dirty="0" err="1" smtClean="0">
                <a:solidFill>
                  <a:srgbClr val="FF0000"/>
                </a:solidFill>
              </a:rPr>
              <a:t>ng</a:t>
            </a:r>
            <a:r>
              <a:rPr lang="en-US" dirty="0" smtClean="0">
                <a:solidFill>
                  <a:srgbClr val="FF0000"/>
                </a:solidFill>
              </a:rPr>
              <a:t>-app</a:t>
            </a:r>
            <a:r>
              <a:rPr lang="en-US" dirty="0" smtClean="0"/>
              <a:t>=“”&gt;</a:t>
            </a:r>
            <a:endParaRPr lang="en-US" dirty="0"/>
          </a:p>
        </p:txBody>
      </p:sp>
      <p:sp>
        <p:nvSpPr>
          <p:cNvPr id="8" name="TextBox 7"/>
          <p:cNvSpPr txBox="1"/>
          <p:nvPr/>
        </p:nvSpPr>
        <p:spPr>
          <a:xfrm>
            <a:off x="3104708" y="5565687"/>
            <a:ext cx="784189" cy="369332"/>
          </a:xfrm>
          <a:prstGeom prst="rect">
            <a:avLst/>
          </a:prstGeom>
          <a:noFill/>
        </p:spPr>
        <p:txBody>
          <a:bodyPr wrap="none" rtlCol="0">
            <a:spAutoFit/>
          </a:bodyPr>
          <a:lstStyle/>
          <a:p>
            <a:r>
              <a:rPr lang="en-US" dirty="0" smtClean="0"/>
              <a:t>&lt;/div&gt;</a:t>
            </a:r>
            <a:endParaRPr lang="en-US" dirty="0"/>
          </a:p>
        </p:txBody>
      </p:sp>
      <p:sp>
        <p:nvSpPr>
          <p:cNvPr id="24" name="TextBox 23"/>
          <p:cNvSpPr txBox="1"/>
          <p:nvPr/>
        </p:nvSpPr>
        <p:spPr>
          <a:xfrm>
            <a:off x="4174935" y="3669837"/>
            <a:ext cx="66281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solidFill>
                  <a:srgbClr val="FF0000"/>
                </a:solidFill>
              </a:rPr>
              <a:t>View</a:t>
            </a:r>
            <a:endParaRPr lang="en-US" b="1" dirty="0">
              <a:solidFill>
                <a:srgbClr val="FF0000"/>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4089" y="4240058"/>
            <a:ext cx="1694961" cy="1694961"/>
          </a:xfrm>
          <a:prstGeom prst="rect">
            <a:avLst/>
          </a:prstGeom>
        </p:spPr>
      </p:pic>
      <p:sp>
        <p:nvSpPr>
          <p:cNvPr id="61" name="TextBox 60"/>
          <p:cNvSpPr txBox="1"/>
          <p:nvPr/>
        </p:nvSpPr>
        <p:spPr>
          <a:xfrm>
            <a:off x="3733800" y="4902872"/>
            <a:ext cx="13175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solidFill>
                  <a:srgbClr val="FF0000"/>
                </a:solidFill>
              </a:rPr>
              <a:t>&lt;directives&gt;</a:t>
            </a:r>
            <a:endParaRPr lang="en-US" dirty="0">
              <a:solidFill>
                <a:srgbClr val="FF0000"/>
              </a:solidFill>
            </a:endParaRPr>
          </a:p>
        </p:txBody>
      </p:sp>
      <p:sp>
        <p:nvSpPr>
          <p:cNvPr id="3" name="TextBox 2"/>
          <p:cNvSpPr txBox="1"/>
          <p:nvPr/>
        </p:nvSpPr>
        <p:spPr>
          <a:xfrm>
            <a:off x="997428" y="2133600"/>
            <a:ext cx="6436442" cy="738664"/>
          </a:xfrm>
          <a:prstGeom prst="rect">
            <a:avLst/>
          </a:prstGeom>
          <a:noFill/>
        </p:spPr>
        <p:txBody>
          <a:bodyPr wrap="none" rtlCol="0">
            <a:spAutoFit/>
          </a:bodyPr>
          <a:lstStyle/>
          <a:p>
            <a:r>
              <a:rPr lang="en-US" sz="2400" b="1" dirty="0" smtClean="0">
                <a:solidFill>
                  <a:srgbClr val="FF0000"/>
                </a:solidFill>
              </a:rPr>
              <a:t>Angular JS View</a:t>
            </a:r>
            <a:r>
              <a:rPr lang="en-US" sz="2400" dirty="0" smtClean="0"/>
              <a:t>:</a:t>
            </a:r>
          </a:p>
          <a:p>
            <a:r>
              <a:rPr lang="en-US" dirty="0" smtClean="0"/>
              <a:t>&lt;html&gt; that is linked to </a:t>
            </a:r>
            <a:r>
              <a:rPr lang="en-US" dirty="0" err="1" smtClean="0"/>
              <a:t>AngularJS</a:t>
            </a:r>
            <a:r>
              <a:rPr lang="en-US" dirty="0" smtClean="0"/>
              <a:t> framework with </a:t>
            </a:r>
            <a:r>
              <a:rPr lang="en-US" b="1" dirty="0" err="1" smtClean="0">
                <a:solidFill>
                  <a:srgbClr val="FF0000"/>
                </a:solidFill>
              </a:rPr>
              <a:t>ng</a:t>
            </a:r>
            <a:r>
              <a:rPr lang="en-US" b="1" dirty="0" smtClean="0">
                <a:solidFill>
                  <a:srgbClr val="FF0000"/>
                </a:solidFill>
              </a:rPr>
              <a:t>-app</a:t>
            </a:r>
            <a:r>
              <a:rPr lang="en-US" dirty="0" smtClean="0"/>
              <a:t> directive</a:t>
            </a:r>
            <a:endParaRPr lang="en-US" b="1" dirty="0">
              <a:solidFill>
                <a:srgbClr val="FF0000"/>
              </a:solidFill>
            </a:endParaRPr>
          </a:p>
        </p:txBody>
      </p:sp>
      <p:sp>
        <p:nvSpPr>
          <p:cNvPr id="12" name="Title 11"/>
          <p:cNvSpPr>
            <a:spLocks noGrp="1"/>
          </p:cNvSpPr>
          <p:nvPr>
            <p:ph type="ctrTitle"/>
          </p:nvPr>
        </p:nvSpPr>
        <p:spPr>
          <a:xfrm>
            <a:off x="620140" y="228600"/>
            <a:ext cx="7772400" cy="1470025"/>
          </a:xfrm>
        </p:spPr>
        <p:txBody>
          <a:bodyPr>
            <a:normAutofit/>
          </a:bodyPr>
          <a:lstStyle/>
          <a:p>
            <a:pPr algn="ctr"/>
            <a:r>
              <a:rPr lang="en-US" sz="3200" dirty="0"/>
              <a:t>Angular JS is a </a:t>
            </a:r>
            <a:r>
              <a:rPr lang="en-US" sz="3200" b="1" dirty="0">
                <a:solidFill>
                  <a:srgbClr val="FF0000"/>
                </a:solidFill>
              </a:rPr>
              <a:t>Model</a:t>
            </a:r>
            <a:r>
              <a:rPr lang="en-US" sz="3200" dirty="0"/>
              <a:t> + </a:t>
            </a:r>
            <a:r>
              <a:rPr lang="en-US" sz="3200" b="1" dirty="0">
                <a:solidFill>
                  <a:srgbClr val="FF0000"/>
                </a:solidFill>
              </a:rPr>
              <a:t>View</a:t>
            </a:r>
            <a:r>
              <a:rPr lang="en-US" sz="3200" dirty="0"/>
              <a:t> + </a:t>
            </a:r>
            <a:r>
              <a:rPr lang="en-US" sz="3200" b="1" dirty="0">
                <a:solidFill>
                  <a:srgbClr val="FF0000"/>
                </a:solidFill>
              </a:rPr>
              <a:t>Controller</a:t>
            </a:r>
            <a:r>
              <a:rPr lang="en-US" sz="3200" dirty="0"/>
              <a:t> </a:t>
            </a:r>
            <a:r>
              <a:rPr lang="en-US" sz="3200" dirty="0" smtClean="0"/>
              <a:t>Framework</a:t>
            </a:r>
            <a:endParaRPr lang="en-US" sz="3200" dirty="0"/>
          </a:p>
        </p:txBody>
      </p:sp>
      <p:pic>
        <p:nvPicPr>
          <p:cNvPr id="32" name="Picture 3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28758" y="4464980"/>
            <a:ext cx="1245115" cy="1245115"/>
          </a:xfrm>
          <a:prstGeom prst="rect">
            <a:avLst/>
          </a:prstGeom>
        </p:spPr>
      </p:pic>
    </p:spTree>
    <p:extLst>
      <p:ext uri="{BB962C8B-B14F-4D97-AF65-F5344CB8AC3E}">
        <p14:creationId xmlns:p14="http://schemas.microsoft.com/office/powerpoint/2010/main" val="1678504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lstStyle/>
          <a:p>
            <a:r>
              <a:rPr lang="en-US" dirty="0" smtClean="0"/>
              <a:t>Basic Question:</a:t>
            </a:r>
            <a:endParaRPr lang="en-US" dirty="0"/>
          </a:p>
        </p:txBody>
      </p:sp>
      <p:sp>
        <p:nvSpPr>
          <p:cNvPr id="3" name="Content Placeholder 2"/>
          <p:cNvSpPr>
            <a:spLocks noGrp="1"/>
          </p:cNvSpPr>
          <p:nvPr>
            <p:ph idx="1"/>
          </p:nvPr>
        </p:nvSpPr>
        <p:spPr>
          <a:xfrm>
            <a:off x="762000" y="1295401"/>
            <a:ext cx="8077200" cy="4800600"/>
          </a:xfrm>
        </p:spPr>
        <p:txBody>
          <a:bodyPr>
            <a:noAutofit/>
          </a:bodyPr>
          <a:lstStyle/>
          <a:p>
            <a:r>
              <a:rPr lang="en-US" sz="1600" dirty="0" smtClean="0"/>
              <a:t>What is a Framework :</a:t>
            </a:r>
            <a:endParaRPr lang="en-US" sz="800" dirty="0" smtClean="0"/>
          </a:p>
          <a:p>
            <a:pPr lvl="1"/>
            <a:r>
              <a:rPr lang="en-US" sz="1400" dirty="0" smtClean="0"/>
              <a:t>What is a framework, why we need them and can we work around them.</a:t>
            </a:r>
            <a:endParaRPr lang="en-US" sz="1400" dirty="0"/>
          </a:p>
          <a:p>
            <a:pPr lvl="1"/>
            <a:r>
              <a:rPr lang="en-US" sz="1400" dirty="0" smtClean="0"/>
              <a:t>According to the dictionary : “</a:t>
            </a:r>
            <a:r>
              <a:rPr lang="en-US" sz="1400" dirty="0"/>
              <a:t>an essential supporting structure.” A framework implies that instead of writing code however you want, you change the way you write your applications and follow the standards set by the framework. By doing this, you can take advantage of some of the built-in features and with </a:t>
            </a:r>
            <a:r>
              <a:rPr lang="en-US" sz="1400" dirty="0" err="1"/>
              <a:t>AngularJS</a:t>
            </a:r>
            <a:r>
              <a:rPr lang="en-US" sz="1400" dirty="0"/>
              <a:t> that means </a:t>
            </a:r>
            <a:r>
              <a:rPr lang="en-US" sz="1400" dirty="0" err="1"/>
              <a:t>templating</a:t>
            </a:r>
            <a:r>
              <a:rPr lang="en-US" sz="1400" dirty="0"/>
              <a:t>, filters, two-way data-binding and more.</a:t>
            </a:r>
            <a:endParaRPr lang="en-US" sz="1400" dirty="0" smtClean="0"/>
          </a:p>
          <a:p>
            <a:pPr lvl="1"/>
            <a:r>
              <a:rPr lang="en-US" sz="1400" dirty="0" smtClean="0"/>
              <a:t>That </a:t>
            </a:r>
            <a:r>
              <a:rPr lang="en-US" sz="1400" dirty="0"/>
              <a:t>sums up </a:t>
            </a:r>
            <a:r>
              <a:rPr lang="en-US" sz="1400" dirty="0" err="1"/>
              <a:t>AngularJS</a:t>
            </a:r>
            <a:r>
              <a:rPr lang="en-US" sz="1400" dirty="0"/>
              <a:t> very nicely, although </a:t>
            </a:r>
            <a:r>
              <a:rPr lang="en-US" sz="1400" dirty="0" err="1"/>
              <a:t>AngularJS</a:t>
            </a:r>
            <a:r>
              <a:rPr lang="en-US" sz="1400" dirty="0"/>
              <a:t> is much more than that. </a:t>
            </a:r>
            <a:r>
              <a:rPr lang="en-US" sz="1400" dirty="0" err="1"/>
              <a:t>AngularJS</a:t>
            </a:r>
            <a:r>
              <a:rPr lang="en-US" sz="1400" dirty="0"/>
              <a:t> is a large and helpful community, an ecosystem in which you can find new tools and utilities, an ingenious way of solving common problems, and, for many, a new and refreshing way of thinking about application structure and design.</a:t>
            </a:r>
          </a:p>
          <a:p>
            <a:pPr lvl="1"/>
            <a:r>
              <a:rPr lang="en-US" sz="1400" dirty="0"/>
              <a:t>We could, if we wanted to make life harder for ourselves, write our own framework. Realistically, however, for most of us, this just isn’t viable. It almost goes without saying that you need the support of some kind of framework, and that this framework almost certainly should be something other than your own undocumented (or less than well understood) ideas and thoughts on how things should be done. </a:t>
            </a:r>
            <a:endParaRPr lang="en-US" sz="1400" dirty="0" smtClean="0"/>
          </a:p>
          <a:p>
            <a:pPr lvl="1"/>
            <a:r>
              <a:rPr lang="en-US" sz="1400" dirty="0" smtClean="0"/>
              <a:t>A </a:t>
            </a:r>
            <a:r>
              <a:rPr lang="en-US" sz="1400" dirty="0"/>
              <a:t>good framework, such as </a:t>
            </a:r>
            <a:r>
              <a:rPr lang="en-US" sz="1400" dirty="0" err="1"/>
              <a:t>AngularJS</a:t>
            </a:r>
            <a:r>
              <a:rPr lang="en-US" sz="1400" dirty="0"/>
              <a:t>, is already well tested and well understood by others. Keep in mind that one day others may inherit your code, be on your team, or otherwise need to benefit from the structure and support a framework provides.</a:t>
            </a:r>
            <a:endParaRPr lang="en-US" sz="1400" dirty="0" smtClean="0"/>
          </a:p>
          <a:p>
            <a:pPr lvl="1"/>
            <a:endParaRPr lang="en-US" sz="1200" dirty="0"/>
          </a:p>
          <a:p>
            <a:pPr lvl="1"/>
            <a:endParaRPr lang="en-US" sz="1800" dirty="0" smtClean="0"/>
          </a:p>
          <a:p>
            <a:endParaRPr lang="en-US" sz="1600" dirty="0" smtClean="0"/>
          </a:p>
        </p:txBody>
      </p:sp>
    </p:spTree>
    <p:extLst>
      <p:ext uri="{BB962C8B-B14F-4D97-AF65-F5344CB8AC3E}">
        <p14:creationId xmlns:p14="http://schemas.microsoft.com/office/powerpoint/2010/main" val="1885275983"/>
      </p:ext>
    </p:extLst>
  </p:cSld>
  <p:clrMapOvr>
    <a:masterClrMapping/>
  </p:clrMapOvr>
  <p:transition spd="slow">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view</a:t>
            </a:r>
            <a:endParaRPr lang="en-US" dirty="0"/>
          </a:p>
        </p:txBody>
      </p:sp>
      <p:sp>
        <p:nvSpPr>
          <p:cNvPr id="3" name="Content Placeholder 2"/>
          <p:cNvSpPr>
            <a:spLocks noGrp="1"/>
          </p:cNvSpPr>
          <p:nvPr>
            <p:ph idx="1"/>
          </p:nvPr>
        </p:nvSpPr>
        <p:spPr/>
        <p:txBody>
          <a:bodyPr>
            <a:normAutofit fontScale="55000" lnSpcReduction="20000"/>
          </a:bodyPr>
          <a:lstStyle/>
          <a:p>
            <a:r>
              <a:rPr lang="en-US" dirty="0"/>
              <a:t>Views are generated by combining data the controller provides with annotated HTML elements that produce content for the browser to display</a:t>
            </a:r>
            <a:r>
              <a:rPr lang="en-US" dirty="0" smtClean="0"/>
              <a:t>.</a:t>
            </a:r>
          </a:p>
          <a:p>
            <a:r>
              <a:rPr lang="en-US" dirty="0" err="1" smtClean="0"/>
              <a:t>AngularJS</a:t>
            </a:r>
            <a:r>
              <a:rPr lang="en-US" dirty="0" smtClean="0"/>
              <a:t> </a:t>
            </a:r>
            <a:r>
              <a:rPr lang="en-US" dirty="0"/>
              <a:t>views are defined using HTML elements that are enhanced and that generate HTML by the use of data bindings and directives. </a:t>
            </a:r>
            <a:endParaRPr lang="en-US" dirty="0" smtClean="0"/>
          </a:p>
          <a:p>
            <a:r>
              <a:rPr lang="en-US" dirty="0" smtClean="0"/>
              <a:t>It </a:t>
            </a:r>
            <a:r>
              <a:rPr lang="en-US" dirty="0"/>
              <a:t>is the </a:t>
            </a:r>
            <a:r>
              <a:rPr lang="en-US" dirty="0" err="1"/>
              <a:t>AngularJS</a:t>
            </a:r>
            <a:r>
              <a:rPr lang="en-US" dirty="0"/>
              <a:t> directives that make views so flexible, and they transform HTML elements into the foundation for dynamic web </a:t>
            </a:r>
            <a:r>
              <a:rPr lang="en-US" dirty="0" smtClean="0"/>
              <a:t>apps</a:t>
            </a:r>
          </a:p>
          <a:p>
            <a:r>
              <a:rPr lang="en-US" dirty="0" smtClean="0"/>
              <a:t>Views </a:t>
            </a:r>
            <a:r>
              <a:rPr lang="en-US" dirty="0"/>
              <a:t>should</a:t>
            </a:r>
          </a:p>
          <a:p>
            <a:pPr marL="971550" lvl="1" indent="-514350">
              <a:buFont typeface="+mj-lt"/>
              <a:buAutoNum type="arabicPeriod"/>
            </a:pPr>
            <a:r>
              <a:rPr lang="en-US" dirty="0"/>
              <a:t>Contain the logic and markup required to present data to the user</a:t>
            </a:r>
          </a:p>
          <a:p>
            <a:r>
              <a:rPr lang="en-US" dirty="0"/>
              <a:t>Views should not</a:t>
            </a:r>
          </a:p>
          <a:p>
            <a:pPr marL="971550" lvl="1" indent="-514350">
              <a:buFont typeface="+mj-lt"/>
              <a:buAutoNum type="arabicPeriod"/>
            </a:pPr>
            <a:r>
              <a:rPr lang="en-US" sz="2900" dirty="0"/>
              <a:t>Contain complex logic (this is better placed in a controller)</a:t>
            </a:r>
          </a:p>
          <a:p>
            <a:pPr marL="971550" lvl="1" indent="-514350">
              <a:buFont typeface="+mj-lt"/>
              <a:buAutoNum type="arabicPeriod"/>
            </a:pPr>
            <a:r>
              <a:rPr lang="en-US" sz="2900" dirty="0"/>
              <a:t>Contain logic that creates, stores, or manipulates the domain model</a:t>
            </a:r>
          </a:p>
          <a:p>
            <a:r>
              <a:rPr lang="en-US" dirty="0"/>
              <a:t>Views can contain logic, but it should be simple and used sparingly. Putting anything but the simplest method calls or expressions in a view makes the overall application harder to test and maintain</a:t>
            </a:r>
            <a:r>
              <a:rPr lang="en-US" dirty="0" smtClean="0"/>
              <a:t>.</a:t>
            </a:r>
          </a:p>
          <a:p>
            <a:r>
              <a:rPr lang="en-US" dirty="0" smtClean="0"/>
              <a:t>[</a:t>
            </a:r>
            <a:r>
              <a:rPr lang="en-US" i="1" dirty="0" err="1">
                <a:solidFill>
                  <a:srgbClr val="0000FF"/>
                </a:solidFill>
              </a:rPr>
              <a:t>AngularJS</a:t>
            </a:r>
            <a:r>
              <a:rPr lang="en-US" i="1" dirty="0">
                <a:solidFill>
                  <a:srgbClr val="0000FF"/>
                </a:solidFill>
              </a:rPr>
              <a:t>/</a:t>
            </a:r>
            <a:r>
              <a:rPr lang="en-US" i="1" dirty="0" err="1">
                <a:solidFill>
                  <a:srgbClr val="0000FF"/>
                </a:solidFill>
              </a:rPr>
              <a:t>Basics_ToDoAngularApp</a:t>
            </a:r>
            <a:r>
              <a:rPr lang="en-US" i="1" dirty="0">
                <a:solidFill>
                  <a:srgbClr val="0000FF"/>
                </a:solidFill>
              </a:rPr>
              <a:t>/</a:t>
            </a:r>
            <a:r>
              <a:rPr lang="en-US" i="1" dirty="0" err="1">
                <a:solidFill>
                  <a:srgbClr val="0000FF"/>
                </a:solidFill>
              </a:rPr>
              <a:t>pageWithMVC</a:t>
            </a:r>
            <a:r>
              <a:rPr lang="en-US" i="1">
                <a:solidFill>
                  <a:srgbClr val="0000FF"/>
                </a:solidFill>
              </a:rPr>
              <a:t>/</a:t>
            </a:r>
            <a:r>
              <a:rPr lang="en-US" i="1" smtClean="0">
                <a:solidFill>
                  <a:srgbClr val="0000FF"/>
                </a:solidFill>
              </a:rPr>
              <a:t>MVCDemo5 .html</a:t>
            </a:r>
            <a:r>
              <a:rPr lang="en-US" dirty="0"/>
              <a:t>].</a:t>
            </a:r>
          </a:p>
          <a:p>
            <a:endParaRPr lang="en-US" dirty="0"/>
          </a:p>
        </p:txBody>
      </p:sp>
    </p:spTree>
    <p:extLst>
      <p:ext uri="{BB962C8B-B14F-4D97-AF65-F5344CB8AC3E}">
        <p14:creationId xmlns:p14="http://schemas.microsoft.com/office/powerpoint/2010/main" val="2899253411"/>
      </p:ext>
    </p:extLst>
  </p:cSld>
  <p:clrMapOvr>
    <a:masterClrMapping/>
  </p:clrMapOvr>
  <p:transition spd="slow">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t>Funneling the Data values in the view:</a:t>
            </a:r>
            <a:endParaRPr lang="en-US" dirty="0"/>
          </a:p>
        </p:txBody>
      </p:sp>
      <p:sp>
        <p:nvSpPr>
          <p:cNvPr id="3" name="Content Placeholder 2"/>
          <p:cNvSpPr>
            <a:spLocks noGrp="1"/>
          </p:cNvSpPr>
          <p:nvPr>
            <p:ph idx="1"/>
          </p:nvPr>
        </p:nvSpPr>
        <p:spPr>
          <a:xfrm>
            <a:off x="762000" y="990600"/>
            <a:ext cx="8077200" cy="5410200"/>
          </a:xfrm>
        </p:spPr>
        <p:txBody>
          <a:bodyPr>
            <a:normAutofit/>
          </a:bodyPr>
          <a:lstStyle/>
          <a:p>
            <a:r>
              <a:rPr lang="en-US" sz="1600" dirty="0" smtClean="0"/>
              <a:t>Angular </a:t>
            </a:r>
            <a:r>
              <a:rPr lang="en-US" sz="1600" dirty="0"/>
              <a:t>expressions are JavaScript-like code snippets that are usually placed in bindings such as {{ expression }}.</a:t>
            </a:r>
          </a:p>
          <a:p>
            <a:r>
              <a:rPr lang="en-US" sz="1600" dirty="0"/>
              <a:t>A great feature of scopes is that they are just plain JavaScript objects, which means you can manipulate them as needed in your </a:t>
            </a:r>
            <a:r>
              <a:rPr lang="en-US" sz="1600" dirty="0" err="1"/>
              <a:t>AngularJS</a:t>
            </a:r>
            <a:r>
              <a:rPr lang="en-US" sz="1600" dirty="0"/>
              <a:t> code with ease. Also, you can nest scopes to organize your data to match the context that they are being used in</a:t>
            </a:r>
            <a:r>
              <a:rPr lang="en-US" sz="1600" dirty="0" smtClean="0"/>
              <a:t>.</a:t>
            </a:r>
          </a:p>
          <a:p>
            <a:r>
              <a:rPr lang="en-US" sz="1600" dirty="0"/>
              <a:t> The content of the expression is evaluated as JavaScript, limited to the data and functions assigned to the scope by the controller. </a:t>
            </a:r>
            <a:endParaRPr lang="en-US" sz="1600" dirty="0" smtClean="0"/>
          </a:p>
          <a:p>
            <a:r>
              <a:rPr lang="en-US" sz="1600" dirty="0" smtClean="0"/>
              <a:t>In the previous example</a:t>
            </a:r>
            <a:r>
              <a:rPr lang="en-US" sz="1600" dirty="0"/>
              <a:t>, I can only access the parts of the model that I assigned to the $scope object when I defined the controller, using the names of the properties that I created on the $scope object</a:t>
            </a:r>
            <a:r>
              <a:rPr lang="en-US" sz="1600" dirty="0" smtClean="0"/>
              <a:t>.</a:t>
            </a:r>
            <a:endParaRPr lang="en-US" sz="1600" dirty="0"/>
          </a:p>
          <a:p>
            <a:r>
              <a:rPr lang="en-US" sz="1600" dirty="0" err="1"/>
              <a:t>AngularJS</a:t>
            </a:r>
            <a:r>
              <a:rPr lang="en-US" sz="1600" dirty="0"/>
              <a:t> compiles the HTML in the document, discovers the </a:t>
            </a:r>
            <a:r>
              <a:rPr lang="en-US" sz="1600" dirty="0" err="1"/>
              <a:t>ng</a:t>
            </a:r>
            <a:r>
              <a:rPr lang="en-US" sz="1600" dirty="0"/>
              <a:t>-controller attribute, and invokes the </a:t>
            </a:r>
            <a:r>
              <a:rPr lang="en-US" sz="1600" i="1" dirty="0" err="1" smtClean="0">
                <a:solidFill>
                  <a:srgbClr val="0000FF"/>
                </a:solidFill>
              </a:rPr>
              <a:t>FlightArrivalCtrl</a:t>
            </a:r>
            <a:r>
              <a:rPr lang="en-US" sz="1600" dirty="0" smtClean="0">
                <a:solidFill>
                  <a:srgbClr val="0000FF"/>
                </a:solidFill>
              </a:rPr>
              <a:t> </a:t>
            </a:r>
            <a:r>
              <a:rPr lang="en-US" sz="1600" dirty="0" smtClean="0"/>
              <a:t>function </a:t>
            </a:r>
            <a:r>
              <a:rPr lang="en-US" sz="1600" dirty="0"/>
              <a:t>to set the scope that will be used to create the view. As each data binding expression is encountered, </a:t>
            </a:r>
            <a:r>
              <a:rPr lang="en-US" sz="1600" dirty="0" err="1"/>
              <a:t>AngularJS</a:t>
            </a:r>
            <a:r>
              <a:rPr lang="en-US" sz="1600" dirty="0"/>
              <a:t> looks up the specified value on the $scope object and inserts the value into the HTML </a:t>
            </a:r>
            <a:r>
              <a:rPr lang="en-US" sz="1600" dirty="0" smtClean="0"/>
              <a:t>document</a:t>
            </a:r>
          </a:p>
          <a:p>
            <a:pPr lvl="1"/>
            <a:r>
              <a:rPr lang="en-US" sz="1200" i="1" dirty="0">
                <a:solidFill>
                  <a:srgbClr val="0000FF"/>
                </a:solidFill>
              </a:rPr>
              <a:t>{{</a:t>
            </a:r>
            <a:r>
              <a:rPr lang="en-US" sz="1200" i="1" dirty="0" err="1">
                <a:solidFill>
                  <a:srgbClr val="0000FF"/>
                </a:solidFill>
              </a:rPr>
              <a:t>fligtsInfo.flightPageTitle</a:t>
            </a:r>
            <a:r>
              <a:rPr lang="en-US" sz="1200" i="1" dirty="0">
                <a:solidFill>
                  <a:srgbClr val="0000FF"/>
                </a:solidFill>
              </a:rPr>
              <a:t>}}</a:t>
            </a:r>
            <a:br>
              <a:rPr lang="en-US" sz="1200" i="1" dirty="0">
                <a:solidFill>
                  <a:srgbClr val="0000FF"/>
                </a:solidFill>
              </a:rPr>
            </a:br>
            <a:r>
              <a:rPr lang="en-US" sz="1200" i="1" dirty="0">
                <a:solidFill>
                  <a:srgbClr val="0000FF"/>
                </a:solidFill>
              </a:rPr>
              <a:t>&lt;span class="label label-default label-primary"&gt;{{</a:t>
            </a:r>
            <a:r>
              <a:rPr lang="en-US" sz="1200" i="1" dirty="0" err="1">
                <a:solidFill>
                  <a:srgbClr val="0000FF"/>
                </a:solidFill>
              </a:rPr>
              <a:t>fligtsInfo.flightScehdule.length</a:t>
            </a:r>
            <a:r>
              <a:rPr lang="en-US" sz="1200" i="1" dirty="0">
                <a:solidFill>
                  <a:srgbClr val="0000FF"/>
                </a:solidFill>
              </a:rPr>
              <a:t>}}&lt;/span</a:t>
            </a:r>
            <a:r>
              <a:rPr lang="en-US" sz="1200" i="1" dirty="0" smtClean="0">
                <a:solidFill>
                  <a:srgbClr val="0000FF"/>
                </a:solidFill>
              </a:rPr>
              <a:t>&gt;</a:t>
            </a:r>
          </a:p>
          <a:p>
            <a:pPr marL="457200" lvl="1" indent="0">
              <a:buNone/>
            </a:pPr>
            <a:r>
              <a:rPr lang="en-US" sz="1600" dirty="0" smtClean="0"/>
              <a:t>is </a:t>
            </a:r>
            <a:r>
              <a:rPr lang="en-US" sz="1600" dirty="0"/>
              <a:t>processed and transformed into the following string:</a:t>
            </a:r>
          </a:p>
          <a:p>
            <a:r>
              <a:rPr lang="en-US" sz="1600" dirty="0" smtClean="0"/>
              <a:t>UCSC Flight Demo</a:t>
            </a:r>
            <a:endParaRPr lang="en-US" sz="1600" dirty="0"/>
          </a:p>
          <a:p>
            <a:r>
              <a:rPr lang="en-US" sz="1600" dirty="0"/>
              <a:t>This is known as data binding or model binding, where a value from the model is bound to the contents of an HTML element.</a:t>
            </a:r>
          </a:p>
          <a:p>
            <a:endParaRPr lang="en-US" sz="1600" dirty="0"/>
          </a:p>
          <a:p>
            <a:endParaRPr lang="en-US" sz="2000" b="1" dirty="0" smtClean="0"/>
          </a:p>
          <a:p>
            <a:endParaRPr lang="en-US" sz="1600" b="1" dirty="0" smtClean="0"/>
          </a:p>
          <a:p>
            <a:endParaRPr lang="en-US" dirty="0"/>
          </a:p>
        </p:txBody>
      </p:sp>
    </p:spTree>
    <p:extLst>
      <p:ext uri="{BB962C8B-B14F-4D97-AF65-F5344CB8AC3E}">
        <p14:creationId xmlns:p14="http://schemas.microsoft.com/office/powerpoint/2010/main" val="3214847472"/>
      </p:ext>
    </p:extLst>
  </p:cSld>
  <p:clrMapOvr>
    <a:masterClrMapping/>
  </p:clrMapOvr>
  <p:transition spd="slow">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evaluation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The contents of a data binding expression can be any valid JavaScript statement, meaning that you can perform operations to create new data from the model. </a:t>
            </a:r>
            <a:endParaRPr lang="en-US" dirty="0" smtClean="0"/>
          </a:p>
          <a:p>
            <a:r>
              <a:rPr lang="en-US" dirty="0" smtClean="0"/>
              <a:t>We used </a:t>
            </a:r>
            <a:r>
              <a:rPr lang="en-US" dirty="0"/>
              <a:t>this feature to display the number of to-do items in the list, as follows:</a:t>
            </a:r>
          </a:p>
          <a:p>
            <a:pPr marL="457200" lvl="1" indent="0">
              <a:buNone/>
            </a:pPr>
            <a:r>
              <a:rPr lang="en-US" i="1" dirty="0">
                <a:solidFill>
                  <a:srgbClr val="0000FF"/>
                </a:solidFill>
              </a:rPr>
              <a:t>...</a:t>
            </a:r>
          </a:p>
          <a:p>
            <a:pPr marL="457200" lvl="1" indent="0">
              <a:buNone/>
            </a:pPr>
            <a:r>
              <a:rPr lang="en-US" i="1" dirty="0">
                <a:solidFill>
                  <a:srgbClr val="0000FF"/>
                </a:solidFill>
              </a:rPr>
              <a:t>&lt;div class="page-header"&gt;</a:t>
            </a:r>
          </a:p>
          <a:p>
            <a:pPr marL="457200" lvl="1" indent="0">
              <a:buNone/>
            </a:pPr>
            <a:r>
              <a:rPr lang="en-US" i="1" dirty="0">
                <a:solidFill>
                  <a:srgbClr val="0000FF"/>
                </a:solidFill>
              </a:rPr>
              <a:t>   &lt;span class="label label-default label-primary"&gt;{{</a:t>
            </a:r>
            <a:r>
              <a:rPr lang="en-US" i="1" dirty="0" err="1">
                <a:solidFill>
                  <a:srgbClr val="0000FF"/>
                </a:solidFill>
              </a:rPr>
              <a:t>fligtsInfo.flightScehdule.length</a:t>
            </a:r>
            <a:r>
              <a:rPr lang="en-US" i="1" dirty="0">
                <a:solidFill>
                  <a:srgbClr val="0000FF"/>
                </a:solidFill>
              </a:rPr>
              <a:t>}}&lt;/span</a:t>
            </a:r>
            <a:r>
              <a:rPr lang="en-US" i="1" dirty="0" smtClean="0">
                <a:solidFill>
                  <a:srgbClr val="0000FF"/>
                </a:solidFill>
              </a:rPr>
              <a:t>&gt;</a:t>
            </a:r>
          </a:p>
          <a:p>
            <a:pPr marL="457200" lvl="1" indent="0">
              <a:buNone/>
            </a:pPr>
            <a:r>
              <a:rPr lang="en-US" i="1" dirty="0" smtClean="0">
                <a:solidFill>
                  <a:srgbClr val="0000FF"/>
                </a:solidFill>
              </a:rPr>
              <a:t>&lt;</a:t>
            </a:r>
            <a:r>
              <a:rPr lang="en-US" i="1" dirty="0">
                <a:solidFill>
                  <a:srgbClr val="0000FF"/>
                </a:solidFill>
              </a:rPr>
              <a:t>/div&gt;</a:t>
            </a:r>
          </a:p>
          <a:p>
            <a:pPr marL="457200" lvl="1" indent="0">
              <a:buNone/>
            </a:pPr>
            <a:r>
              <a:rPr lang="en-US" i="1" dirty="0" smtClean="0">
                <a:solidFill>
                  <a:srgbClr val="0000FF"/>
                </a:solidFill>
              </a:rPr>
              <a:t>.</a:t>
            </a:r>
            <a:r>
              <a:rPr lang="en-US" i="1" dirty="0">
                <a:solidFill>
                  <a:srgbClr val="0000FF"/>
                </a:solidFill>
              </a:rPr>
              <a:t>..</a:t>
            </a:r>
          </a:p>
          <a:p>
            <a:r>
              <a:rPr lang="en-US" dirty="0" err="1"/>
              <a:t>AngularJS</a:t>
            </a:r>
            <a:r>
              <a:rPr lang="en-US" dirty="0"/>
              <a:t> evaluates this expression and displays the number of items in the array to tell the user how many items are in the to-do list, which I show alongside the header in the HTML document (formatted with the Bootstrap label class for formatting).</a:t>
            </a:r>
          </a:p>
          <a:p>
            <a:r>
              <a:rPr lang="en-US" b="1" dirty="0" smtClean="0"/>
              <a:t>Tip</a:t>
            </a:r>
            <a:r>
              <a:rPr lang="en-US" dirty="0" smtClean="0"/>
              <a:t>  </a:t>
            </a:r>
            <a:r>
              <a:rPr lang="en-US" dirty="0"/>
              <a:t>You should use expressions only to perform simple operations to prepare data values for display. Don’t use data bindings to perform complex logic or to manipulate the model; that’s the job of the controller. You will often encounter logic that is hard to classify as being suitable for the view or the controller, and it can be difficult to work out what to do. My advice is to not worry about it. Make a best guess in order to preserve development momentum and move the logic later if need be. If you really can’t make a call, then put the logic in the controller; that will turn out to be the right decision about 60 percent of the time.</a:t>
            </a:r>
          </a:p>
        </p:txBody>
      </p:sp>
    </p:spTree>
    <p:extLst>
      <p:ext uri="{BB962C8B-B14F-4D97-AF65-F5344CB8AC3E}">
        <p14:creationId xmlns:p14="http://schemas.microsoft.com/office/powerpoint/2010/main" val="2362191364"/>
      </p:ext>
    </p:extLst>
  </p:cSld>
  <p:clrMapOvr>
    <a:masterClrMapping/>
  </p:clrMapOvr>
  <p:transition spd="slow">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Whats</a:t>
            </a:r>
            <a:r>
              <a:rPr lang="en-US" dirty="0" smtClean="0"/>
              <a:t> up with the </a:t>
            </a:r>
            <a:r>
              <a:rPr lang="en-US" dirty="0" err="1" smtClean="0"/>
              <a:t>ng</a:t>
            </a:r>
            <a:r>
              <a:rPr lang="en-US" dirty="0" smtClean="0"/>
              <a:t>-repeat.</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Ng-repeat that you see in the example is one of the angular directives.</a:t>
            </a:r>
          </a:p>
          <a:p>
            <a:r>
              <a:rPr lang="en-US" dirty="0"/>
              <a:t>Expressions are also used with directives, which tell </a:t>
            </a:r>
            <a:r>
              <a:rPr lang="en-US" dirty="0" err="1"/>
              <a:t>AngularJS</a:t>
            </a:r>
            <a:r>
              <a:rPr lang="en-US" dirty="0"/>
              <a:t> how you want content to be processed. In the listing, I used the </a:t>
            </a:r>
            <a:r>
              <a:rPr lang="en-US" dirty="0" err="1"/>
              <a:t>ng</a:t>
            </a:r>
            <a:r>
              <a:rPr lang="en-US" dirty="0"/>
              <a:t>-repeat attribute, which applies a directive that tells </a:t>
            </a:r>
            <a:r>
              <a:rPr lang="en-US" dirty="0" err="1"/>
              <a:t>AngularJS</a:t>
            </a:r>
            <a:r>
              <a:rPr lang="en-US" dirty="0"/>
              <a:t> to generate the element it is applied to and its contents for each object in a collection, as follows:</a:t>
            </a:r>
          </a:p>
          <a:p>
            <a:pPr marL="457200" lvl="1" indent="0">
              <a:buNone/>
            </a:pPr>
            <a:r>
              <a:rPr lang="en-US" i="1" dirty="0">
                <a:solidFill>
                  <a:srgbClr val="0000FF"/>
                </a:solidFill>
              </a:rPr>
              <a:t>&lt;</a:t>
            </a:r>
            <a:r>
              <a:rPr lang="en-US" i="1" dirty="0" err="1">
                <a:solidFill>
                  <a:srgbClr val="0000FF"/>
                </a:solidFill>
              </a:rPr>
              <a:t>tr</a:t>
            </a:r>
            <a:r>
              <a:rPr lang="en-US" i="1" dirty="0">
                <a:solidFill>
                  <a:srgbClr val="0000FF"/>
                </a:solidFill>
              </a:rPr>
              <a:t> </a:t>
            </a:r>
            <a:r>
              <a:rPr lang="en-US" i="1" dirty="0" err="1">
                <a:solidFill>
                  <a:srgbClr val="0000FF"/>
                </a:solidFill>
              </a:rPr>
              <a:t>ng</a:t>
            </a:r>
            <a:r>
              <a:rPr lang="en-US" i="1" dirty="0">
                <a:solidFill>
                  <a:srgbClr val="0000FF"/>
                </a:solidFill>
              </a:rPr>
              <a:t>-repeat="item in </a:t>
            </a:r>
            <a:r>
              <a:rPr lang="en-US" i="1" dirty="0" err="1" smtClean="0">
                <a:solidFill>
                  <a:srgbClr val="0000FF"/>
                </a:solidFill>
              </a:rPr>
              <a:t>fligtsInfo.flightScehdule</a:t>
            </a:r>
            <a:r>
              <a:rPr lang="en-US" i="1" dirty="0" smtClean="0">
                <a:solidFill>
                  <a:srgbClr val="0000FF"/>
                </a:solidFill>
              </a:rPr>
              <a:t>”&gt;</a:t>
            </a:r>
            <a:r>
              <a:rPr lang="en-US" i="1" dirty="0">
                <a:solidFill>
                  <a:srgbClr val="0000FF"/>
                </a:solidFill>
              </a:rPr>
              <a:t/>
            </a:r>
            <a:br>
              <a:rPr lang="en-US" i="1" dirty="0">
                <a:solidFill>
                  <a:srgbClr val="0000FF"/>
                </a:solidFill>
              </a:rPr>
            </a:br>
            <a:r>
              <a:rPr lang="en-US" i="1" dirty="0">
                <a:solidFill>
                  <a:srgbClr val="0000FF"/>
                </a:solidFill>
              </a:rPr>
              <a:t>    &lt;td&gt;{{$index+1}}&lt;/td&gt;</a:t>
            </a:r>
            <a:br>
              <a:rPr lang="en-US" i="1" dirty="0">
                <a:solidFill>
                  <a:srgbClr val="0000FF"/>
                </a:solidFill>
              </a:rPr>
            </a:br>
            <a:r>
              <a:rPr lang="en-US" i="1" dirty="0">
                <a:solidFill>
                  <a:srgbClr val="0000FF"/>
                </a:solidFill>
              </a:rPr>
              <a:t>    &lt;td&gt;{{</a:t>
            </a:r>
            <a:r>
              <a:rPr lang="en-US" i="1" dirty="0" err="1">
                <a:solidFill>
                  <a:srgbClr val="0000FF"/>
                </a:solidFill>
              </a:rPr>
              <a:t>item.id</a:t>
            </a:r>
            <a:r>
              <a:rPr lang="en-US" i="1" dirty="0">
                <a:solidFill>
                  <a:srgbClr val="0000FF"/>
                </a:solidFill>
              </a:rPr>
              <a:t>}}&lt;/td&gt;</a:t>
            </a:r>
            <a:br>
              <a:rPr lang="en-US" i="1" dirty="0">
                <a:solidFill>
                  <a:srgbClr val="0000FF"/>
                </a:solidFill>
              </a:rPr>
            </a:br>
            <a:r>
              <a:rPr lang="en-US" i="1" dirty="0">
                <a:solidFill>
                  <a:srgbClr val="0000FF"/>
                </a:solidFill>
              </a:rPr>
              <a:t>    &lt;td&gt;{{</a:t>
            </a:r>
            <a:r>
              <a:rPr lang="en-US" i="1" dirty="0" err="1">
                <a:solidFill>
                  <a:srgbClr val="0000FF"/>
                </a:solidFill>
              </a:rPr>
              <a:t>item.num</a:t>
            </a:r>
            <a:r>
              <a:rPr lang="en-US" i="1" dirty="0">
                <a:solidFill>
                  <a:srgbClr val="0000FF"/>
                </a:solidFill>
              </a:rPr>
              <a:t>}}&lt;/td&gt;</a:t>
            </a:r>
            <a:br>
              <a:rPr lang="en-US" i="1" dirty="0">
                <a:solidFill>
                  <a:srgbClr val="0000FF"/>
                </a:solidFill>
              </a:rPr>
            </a:br>
            <a:r>
              <a:rPr lang="en-US" i="1" dirty="0">
                <a:solidFill>
                  <a:srgbClr val="0000FF"/>
                </a:solidFill>
              </a:rPr>
              <a:t>    &lt;td&gt;{{</a:t>
            </a:r>
            <a:r>
              <a:rPr lang="en-US" i="1" dirty="0" err="1">
                <a:solidFill>
                  <a:srgbClr val="0000FF"/>
                </a:solidFill>
              </a:rPr>
              <a:t>item.code</a:t>
            </a:r>
            <a:r>
              <a:rPr lang="en-US" i="1" dirty="0">
                <a:solidFill>
                  <a:srgbClr val="0000FF"/>
                </a:solidFill>
              </a:rPr>
              <a:t>}}&lt;/td&gt;</a:t>
            </a:r>
            <a:br>
              <a:rPr lang="en-US" i="1" dirty="0">
                <a:solidFill>
                  <a:srgbClr val="0000FF"/>
                </a:solidFill>
              </a:rPr>
            </a:br>
            <a:r>
              <a:rPr lang="en-US" i="1" dirty="0">
                <a:solidFill>
                  <a:srgbClr val="0000FF"/>
                </a:solidFill>
              </a:rPr>
              <a:t>    &lt;td&gt;{{</a:t>
            </a:r>
            <a:r>
              <a:rPr lang="en-US" i="1" dirty="0" err="1">
                <a:solidFill>
                  <a:srgbClr val="0000FF"/>
                </a:solidFill>
              </a:rPr>
              <a:t>item.dep</a:t>
            </a:r>
            <a:r>
              <a:rPr lang="en-US" i="1" dirty="0">
                <a:solidFill>
                  <a:srgbClr val="0000FF"/>
                </a:solidFill>
              </a:rPr>
              <a:t>}}&lt;/td&gt;</a:t>
            </a:r>
            <a:br>
              <a:rPr lang="en-US" i="1" dirty="0">
                <a:solidFill>
                  <a:srgbClr val="0000FF"/>
                </a:solidFill>
              </a:rPr>
            </a:br>
            <a:r>
              <a:rPr lang="en-US" i="1" dirty="0">
                <a:solidFill>
                  <a:srgbClr val="0000FF"/>
                </a:solidFill>
              </a:rPr>
              <a:t>    &lt;td&gt;{{</a:t>
            </a:r>
            <a:r>
              <a:rPr lang="en-US" i="1" dirty="0" err="1">
                <a:solidFill>
                  <a:srgbClr val="0000FF"/>
                </a:solidFill>
              </a:rPr>
              <a:t>item.arriv</a:t>
            </a:r>
            <a:r>
              <a:rPr lang="en-US" i="1" dirty="0">
                <a:solidFill>
                  <a:srgbClr val="0000FF"/>
                </a:solidFill>
              </a:rPr>
              <a:t>}}&lt;/td&gt;</a:t>
            </a:r>
            <a:br>
              <a:rPr lang="en-US" i="1" dirty="0">
                <a:solidFill>
                  <a:srgbClr val="0000FF"/>
                </a:solidFill>
              </a:rPr>
            </a:br>
            <a:r>
              <a:rPr lang="en-US" i="1" dirty="0">
                <a:solidFill>
                  <a:srgbClr val="0000FF"/>
                </a:solidFill>
              </a:rPr>
              <a:t>&lt;/</a:t>
            </a:r>
            <a:r>
              <a:rPr lang="en-US" i="1" dirty="0" err="1">
                <a:solidFill>
                  <a:srgbClr val="0000FF"/>
                </a:solidFill>
              </a:rPr>
              <a:t>tr</a:t>
            </a:r>
            <a:r>
              <a:rPr lang="en-US" i="1" dirty="0" smtClean="0">
                <a:solidFill>
                  <a:srgbClr val="0000FF"/>
                </a:solidFill>
              </a:rPr>
              <a:t>&gt;</a:t>
            </a:r>
          </a:p>
          <a:p>
            <a:r>
              <a:rPr lang="en-US" dirty="0" smtClean="0"/>
              <a:t>The </a:t>
            </a:r>
            <a:r>
              <a:rPr lang="en-US" dirty="0"/>
              <a:t>value of the </a:t>
            </a:r>
            <a:r>
              <a:rPr lang="en-US" dirty="0" err="1"/>
              <a:t>ng</a:t>
            </a:r>
            <a:r>
              <a:rPr lang="en-US" dirty="0"/>
              <a:t>-repeat attribute is in the format &lt;name&gt; in &lt;collection</a:t>
            </a:r>
            <a:r>
              <a:rPr lang="en-US" dirty="0" smtClean="0"/>
              <a:t>&gt;</a:t>
            </a:r>
          </a:p>
          <a:p>
            <a:r>
              <a:rPr lang="en-US" dirty="0" smtClean="0"/>
              <a:t>What does it mean : Generate </a:t>
            </a:r>
            <a:r>
              <a:rPr lang="en-US" dirty="0"/>
              <a:t>the </a:t>
            </a:r>
            <a:r>
              <a:rPr lang="en-US" dirty="0" err="1"/>
              <a:t>tr</a:t>
            </a:r>
            <a:r>
              <a:rPr lang="en-US" dirty="0"/>
              <a:t> element and the td elements it contains for each of the objects in the </a:t>
            </a:r>
            <a:r>
              <a:rPr lang="en-US" dirty="0" err="1"/>
              <a:t>todo.items</a:t>
            </a:r>
            <a:r>
              <a:rPr lang="en-US" dirty="0"/>
              <a:t> array and assign each object in the array to a variable called item.</a:t>
            </a:r>
          </a:p>
          <a:p>
            <a:r>
              <a:rPr lang="en-US" dirty="0"/>
              <a:t>Using the item variable, I am able to define binding expressions for the properties of each object in the array, producing the </a:t>
            </a:r>
            <a:r>
              <a:rPr lang="en-US" dirty="0" smtClean="0"/>
              <a:t>desired HTML.</a:t>
            </a:r>
            <a:endParaRPr lang="en-US" dirty="0"/>
          </a:p>
          <a:p>
            <a:r>
              <a:rPr lang="en-US" dirty="0" smtClean="0"/>
              <a:t>We would be discussing the angular directives in depth in the next session.</a:t>
            </a:r>
            <a:endParaRPr lang="en-US" dirty="0"/>
          </a:p>
          <a:p>
            <a:endParaRPr lang="en-US" dirty="0"/>
          </a:p>
        </p:txBody>
      </p:sp>
    </p:spTree>
    <p:extLst>
      <p:ext uri="{BB962C8B-B14F-4D97-AF65-F5344CB8AC3E}">
        <p14:creationId xmlns:p14="http://schemas.microsoft.com/office/powerpoint/2010/main" val="2074501164"/>
      </p:ext>
    </p:extLst>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22189" y="1490008"/>
            <a:ext cx="7848600" cy="1938992"/>
          </a:xfrm>
          <a:prstGeom prst="rect">
            <a:avLst/>
          </a:prstGeom>
          <a:noFill/>
        </p:spPr>
        <p:txBody>
          <a:bodyPr wrap="square" rtlCol="0">
            <a:spAutoFit/>
          </a:bodyPr>
          <a:lstStyle/>
          <a:p>
            <a:pPr marL="342900" indent="-342900">
              <a:buFont typeface="Arial" pitchFamily="34" charset="0"/>
              <a:buChar char="•"/>
            </a:pPr>
            <a:r>
              <a:rPr lang="en-US" sz="2400" dirty="0" err="1"/>
              <a:t>AngularJS</a:t>
            </a:r>
            <a:r>
              <a:rPr lang="en-US" sz="2400" dirty="0"/>
              <a:t> extends </a:t>
            </a:r>
            <a:r>
              <a:rPr lang="en-US" sz="2400" dirty="0" smtClean="0"/>
              <a:t>HTML functionality </a:t>
            </a:r>
            <a:r>
              <a:rPr lang="en-US" sz="2400" dirty="0"/>
              <a:t>with </a:t>
            </a:r>
            <a:r>
              <a:rPr lang="en-US" sz="2400" b="1" dirty="0" smtClean="0">
                <a:solidFill>
                  <a:srgbClr val="FF0000"/>
                </a:solidFill>
              </a:rPr>
              <a:t>&lt;directives</a:t>
            </a:r>
            <a:r>
              <a:rPr lang="en-US" sz="2400" b="1" dirty="0" smtClean="0">
                <a:solidFill>
                  <a:srgbClr val="FF0000"/>
                </a:solidFill>
              </a:rPr>
              <a:t>&gt;</a:t>
            </a:r>
          </a:p>
          <a:p>
            <a:pPr marL="342900" indent="-342900">
              <a:buFont typeface="Arial" pitchFamily="34" charset="0"/>
              <a:buChar char="•"/>
            </a:pPr>
            <a:r>
              <a:rPr lang="en-US" sz="2400" dirty="0" smtClean="0"/>
              <a:t>New vocabulary for HTML</a:t>
            </a:r>
          </a:p>
          <a:p>
            <a:pPr marL="342900" indent="-342900">
              <a:buFont typeface="Arial" pitchFamily="34" charset="0"/>
              <a:buChar char="•"/>
            </a:pPr>
            <a:r>
              <a:rPr lang="en-US" sz="2400" b="1" dirty="0">
                <a:solidFill>
                  <a:srgbClr val="FF0000"/>
                </a:solidFill>
              </a:rPr>
              <a:t>&lt;</a:t>
            </a:r>
            <a:r>
              <a:rPr lang="en-US" sz="2400" b="1" dirty="0" smtClean="0">
                <a:solidFill>
                  <a:srgbClr val="FF0000"/>
                </a:solidFill>
              </a:rPr>
              <a:t>directives&gt; </a:t>
            </a:r>
            <a:r>
              <a:rPr lang="en-US" sz="2400" dirty="0" smtClean="0"/>
              <a:t>are c</a:t>
            </a:r>
            <a:r>
              <a:rPr lang="en-US" sz="2400" dirty="0" smtClean="0"/>
              <a:t>ustom Angular HTML attributes</a:t>
            </a:r>
          </a:p>
          <a:p>
            <a:pPr marL="342900" indent="-342900">
              <a:buFont typeface="Arial" pitchFamily="34" charset="0"/>
              <a:buChar char="•"/>
            </a:pPr>
            <a:r>
              <a:rPr lang="en-US" sz="2400" b="1" dirty="0" smtClean="0">
                <a:solidFill>
                  <a:srgbClr val="FF0000"/>
                </a:solidFill>
              </a:rPr>
              <a:t>&lt;directives&gt; </a:t>
            </a:r>
            <a:r>
              <a:rPr lang="en-US" sz="2400" dirty="0" smtClean="0"/>
              <a:t>are Declarative  &gt;&gt;  DOM</a:t>
            </a:r>
            <a:endParaRPr lang="en-US" sz="2400" dirty="0" smtClean="0"/>
          </a:p>
          <a:p>
            <a:pPr marL="342900" indent="-342900">
              <a:buFont typeface="Arial" pitchFamily="34" charset="0"/>
              <a:buChar char="•"/>
            </a:pPr>
            <a:r>
              <a:rPr lang="en-US" sz="2400" dirty="0" smtClean="0"/>
              <a:t>Portal </a:t>
            </a:r>
            <a:r>
              <a:rPr lang="en-US" sz="2400" dirty="0" smtClean="0"/>
              <a:t>between HTML and </a:t>
            </a:r>
            <a:r>
              <a:rPr lang="en-US" sz="2400" dirty="0" err="1" smtClean="0"/>
              <a:t>AngularJS</a:t>
            </a:r>
            <a:r>
              <a:rPr lang="en-US" sz="2400" dirty="0" smtClean="0"/>
              <a:t> JavaScript</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5400000">
            <a:off x="3828715" y="2783054"/>
            <a:ext cx="2852057" cy="4425398"/>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23607" y="4454501"/>
            <a:ext cx="1066800" cy="1066800"/>
          </a:xfrm>
          <a:prstGeom prst="rect">
            <a:avLst/>
          </a:prstGeom>
        </p:spPr>
      </p:pic>
      <p:sp>
        <p:nvSpPr>
          <p:cNvPr id="21" name="TextBox 20"/>
          <p:cNvSpPr txBox="1"/>
          <p:nvPr/>
        </p:nvSpPr>
        <p:spPr>
          <a:xfrm>
            <a:off x="7598119" y="5614677"/>
            <a:ext cx="1321067" cy="369332"/>
          </a:xfrm>
          <a:prstGeom prst="rect">
            <a:avLst/>
          </a:prstGeom>
          <a:noFill/>
        </p:spPr>
        <p:txBody>
          <a:bodyPr wrap="none" rtlCol="0">
            <a:spAutoFit/>
          </a:bodyPr>
          <a:lstStyle/>
          <a:p>
            <a:r>
              <a:rPr lang="en-US" dirty="0" smtClean="0">
                <a:solidFill>
                  <a:srgbClr val="FF0000"/>
                </a:solidFill>
              </a:rPr>
              <a:t>Data + Logic</a:t>
            </a:r>
            <a:endParaRPr lang="en-US" dirty="0">
              <a:solidFill>
                <a:srgbClr val="FF0000"/>
              </a:solidFill>
            </a:endParaRPr>
          </a:p>
        </p:txBody>
      </p:sp>
      <p:pic>
        <p:nvPicPr>
          <p:cNvPr id="12" name="Picture 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04846" y="4316717"/>
            <a:ext cx="1837074" cy="1837074"/>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5118" y="4587455"/>
            <a:ext cx="1051097" cy="1051097"/>
          </a:xfrm>
          <a:prstGeom prst="rect">
            <a:avLst/>
          </a:prstGeom>
        </p:spPr>
      </p:pic>
      <p:sp>
        <p:nvSpPr>
          <p:cNvPr id="15" name="TextBox 14"/>
          <p:cNvSpPr txBox="1"/>
          <p:nvPr/>
        </p:nvSpPr>
        <p:spPr>
          <a:xfrm>
            <a:off x="1486529" y="5048881"/>
            <a:ext cx="1317540" cy="369332"/>
          </a:xfrm>
          <a:prstGeom prst="rect">
            <a:avLst/>
          </a:prstGeom>
          <a:noFill/>
        </p:spPr>
        <p:txBody>
          <a:bodyPr wrap="none" rtlCol="0">
            <a:spAutoFit/>
          </a:bodyPr>
          <a:lstStyle/>
          <a:p>
            <a:r>
              <a:rPr lang="en-US" dirty="0" smtClean="0">
                <a:solidFill>
                  <a:srgbClr val="FF0000"/>
                </a:solidFill>
              </a:rPr>
              <a:t>&lt;directives&gt;</a:t>
            </a:r>
            <a:endParaRPr lang="en-US" dirty="0">
              <a:solidFill>
                <a:srgbClr val="FF0000"/>
              </a:solidFill>
            </a:endParaRPr>
          </a:p>
        </p:txBody>
      </p:sp>
      <p:sp>
        <p:nvSpPr>
          <p:cNvPr id="16" name="Title 1"/>
          <p:cNvSpPr txBox="1">
            <a:spLocks/>
          </p:cNvSpPr>
          <p:nvPr/>
        </p:nvSpPr>
        <p:spPr>
          <a:xfrm>
            <a:off x="1386102" y="228600"/>
            <a:ext cx="6799461" cy="10668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dirty="0" smtClean="0"/>
              <a:t>Angular JS – Intro to Directives and Data Binding</a:t>
            </a:r>
            <a:endParaRPr lang="en-US" sz="2200" dirty="0"/>
          </a:p>
        </p:txBody>
      </p:sp>
      <p:sp>
        <p:nvSpPr>
          <p:cNvPr id="17" name="TextBox 16"/>
          <p:cNvSpPr txBox="1"/>
          <p:nvPr/>
        </p:nvSpPr>
        <p:spPr>
          <a:xfrm>
            <a:off x="3876892" y="4454500"/>
            <a:ext cx="2057401" cy="523220"/>
          </a:xfrm>
          <a:prstGeom prst="rect">
            <a:avLst/>
          </a:prstGeom>
          <a:solidFill>
            <a:srgbClr val="7F7F7F">
              <a:alpha val="20000"/>
            </a:srgbClr>
          </a:solidFill>
        </p:spPr>
        <p:txBody>
          <a:bodyPr wrap="square" rtlCol="0">
            <a:spAutoFit/>
          </a:bodyPr>
          <a:lstStyle/>
          <a:p>
            <a:pPr algn="ctr"/>
            <a:r>
              <a:rPr lang="en-US" sz="2800" b="1" dirty="0" smtClean="0">
                <a:solidFill>
                  <a:srgbClr val="FF0000"/>
                </a:solidFill>
              </a:rPr>
              <a:t>$scope</a:t>
            </a:r>
            <a:endParaRPr lang="en-US" sz="2800" b="1" dirty="0">
              <a:solidFill>
                <a:srgbClr val="FF0000"/>
              </a:solidFill>
            </a:endParaRPr>
          </a:p>
        </p:txBody>
      </p:sp>
      <p:cxnSp>
        <p:nvCxnSpPr>
          <p:cNvPr id="8" name="Curved Connector 7"/>
          <p:cNvCxnSpPr/>
          <p:nvPr/>
        </p:nvCxnSpPr>
        <p:spPr>
          <a:xfrm rot="10800000" flipV="1">
            <a:off x="2759600" y="4788922"/>
            <a:ext cx="1112379" cy="383841"/>
          </a:xfrm>
          <a:prstGeom prst="curvedConnector3">
            <a:avLst>
              <a:gd name="adj1" fmla="val 50000"/>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5" idx="1"/>
          </p:cNvCxnSpPr>
          <p:nvPr/>
        </p:nvCxnSpPr>
        <p:spPr>
          <a:xfrm rot="10800000">
            <a:off x="1280069" y="4768325"/>
            <a:ext cx="206460" cy="465222"/>
          </a:xfrm>
          <a:prstGeom prst="curved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0667" y="4149524"/>
            <a:ext cx="1722716" cy="369332"/>
          </a:xfrm>
          <a:prstGeom prst="rect">
            <a:avLst/>
          </a:prstGeom>
          <a:noFill/>
        </p:spPr>
        <p:txBody>
          <a:bodyPr wrap="none" rtlCol="0">
            <a:spAutoFit/>
          </a:bodyPr>
          <a:lstStyle/>
          <a:p>
            <a:r>
              <a:rPr lang="en-US" dirty="0" smtClean="0">
                <a:solidFill>
                  <a:srgbClr val="FF0000"/>
                </a:solidFill>
              </a:rPr>
              <a:t>$</a:t>
            </a:r>
            <a:r>
              <a:rPr lang="en-US" dirty="0" err="1" smtClean="0">
                <a:solidFill>
                  <a:srgbClr val="FF0000"/>
                </a:solidFill>
              </a:rPr>
              <a:t>scope.property</a:t>
            </a:r>
            <a:endParaRPr lang="en-US" dirty="0">
              <a:solidFill>
                <a:srgbClr val="FF0000"/>
              </a:solidFill>
            </a:endParaRPr>
          </a:p>
        </p:txBody>
      </p:sp>
      <p:pic>
        <p:nvPicPr>
          <p:cNvPr id="36" name="Picture 35"/>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008174" y="3995232"/>
            <a:ext cx="918537" cy="918537"/>
          </a:xfrm>
          <a:prstGeom prst="rect">
            <a:avLst/>
          </a:prstGeom>
        </p:spPr>
      </p:pic>
      <p:sp>
        <p:nvSpPr>
          <p:cNvPr id="37" name="TextBox 36"/>
          <p:cNvSpPr txBox="1"/>
          <p:nvPr/>
        </p:nvSpPr>
        <p:spPr>
          <a:xfrm>
            <a:off x="7205596" y="3628726"/>
            <a:ext cx="1722716" cy="369332"/>
          </a:xfrm>
          <a:prstGeom prst="rect">
            <a:avLst/>
          </a:prstGeom>
          <a:noFill/>
        </p:spPr>
        <p:txBody>
          <a:bodyPr wrap="none" rtlCol="0">
            <a:spAutoFit/>
          </a:bodyPr>
          <a:lstStyle/>
          <a:p>
            <a:r>
              <a:rPr lang="en-US" dirty="0" smtClean="0">
                <a:solidFill>
                  <a:srgbClr val="FF0000"/>
                </a:solidFill>
              </a:rPr>
              <a:t>$</a:t>
            </a:r>
            <a:r>
              <a:rPr lang="en-US" dirty="0" err="1" smtClean="0">
                <a:solidFill>
                  <a:srgbClr val="FF0000"/>
                </a:solidFill>
              </a:rPr>
              <a:t>scope.property</a:t>
            </a:r>
            <a:endParaRPr lang="en-US" dirty="0">
              <a:solidFill>
                <a:srgbClr val="FF0000"/>
              </a:solidFill>
            </a:endParaRPr>
          </a:p>
        </p:txBody>
      </p:sp>
    </p:spTree>
    <p:extLst>
      <p:ext uri="{BB962C8B-B14F-4D97-AF65-F5344CB8AC3E}">
        <p14:creationId xmlns:p14="http://schemas.microsoft.com/office/powerpoint/2010/main" val="16645692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4444" y="381000"/>
            <a:ext cx="6799461" cy="1066800"/>
          </a:xfrm>
        </p:spPr>
        <p:txBody>
          <a:bodyPr>
            <a:normAutofit fontScale="90000"/>
          </a:bodyPr>
          <a:lstStyle/>
          <a:p>
            <a:pPr algn="ctr"/>
            <a:r>
              <a:rPr lang="en-US" dirty="0" smtClean="0"/>
              <a:t>Angular JS – Intro to Directives and Data Binding</a:t>
            </a:r>
            <a:endParaRPr lang="en-US" sz="2200" dirty="0"/>
          </a:p>
        </p:txBody>
      </p:sp>
      <p:sp>
        <p:nvSpPr>
          <p:cNvPr id="13" name="TextBox 12"/>
          <p:cNvSpPr txBox="1"/>
          <p:nvPr/>
        </p:nvSpPr>
        <p:spPr>
          <a:xfrm>
            <a:off x="655989" y="1828800"/>
            <a:ext cx="7848600" cy="461665"/>
          </a:xfrm>
          <a:prstGeom prst="rect">
            <a:avLst/>
          </a:prstGeom>
          <a:noFill/>
        </p:spPr>
        <p:txBody>
          <a:bodyPr wrap="square" rtlCol="0">
            <a:spAutoFit/>
          </a:bodyPr>
          <a:lstStyle/>
          <a:p>
            <a:r>
              <a:rPr lang="en-US" sz="2400" dirty="0" smtClean="0"/>
              <a:t>‘</a:t>
            </a:r>
            <a:r>
              <a:rPr lang="en-US" sz="2400" b="1" dirty="0" err="1" smtClean="0">
                <a:solidFill>
                  <a:srgbClr val="FF0000"/>
                </a:solidFill>
              </a:rPr>
              <a:t>ng</a:t>
            </a:r>
            <a:r>
              <a:rPr lang="en-US" sz="2400" b="1" dirty="0" smtClean="0">
                <a:solidFill>
                  <a:srgbClr val="FF0000"/>
                </a:solidFill>
              </a:rPr>
              <a:t>-</a:t>
            </a:r>
            <a:r>
              <a:rPr lang="en-US" sz="2400" dirty="0" smtClean="0"/>
              <a:t>’ </a:t>
            </a:r>
            <a:r>
              <a:rPr lang="en-US" sz="2400" dirty="0" smtClean="0"/>
              <a:t>		indicates </a:t>
            </a:r>
            <a:r>
              <a:rPr lang="en-US" sz="2400" dirty="0" smtClean="0"/>
              <a:t>Angular </a:t>
            </a:r>
            <a:r>
              <a:rPr lang="en-US" sz="2400" b="1" dirty="0" smtClean="0">
                <a:solidFill>
                  <a:srgbClr val="FF0000"/>
                </a:solidFill>
              </a:rPr>
              <a:t>built-in</a:t>
            </a:r>
            <a:r>
              <a:rPr lang="en-US" sz="2400" dirty="0" smtClean="0"/>
              <a:t> directive</a:t>
            </a:r>
          </a:p>
        </p:txBody>
      </p:sp>
      <p:sp>
        <p:nvSpPr>
          <p:cNvPr id="7" name="TextBox 6"/>
          <p:cNvSpPr txBox="1"/>
          <p:nvPr/>
        </p:nvSpPr>
        <p:spPr>
          <a:xfrm>
            <a:off x="2514600" y="5538990"/>
            <a:ext cx="5406801" cy="1200329"/>
          </a:xfrm>
          <a:prstGeom prst="rect">
            <a:avLst/>
          </a:prstGeom>
          <a:noFill/>
        </p:spPr>
        <p:txBody>
          <a:bodyPr wrap="none" rtlCol="0">
            <a:spAutoFit/>
          </a:bodyPr>
          <a:lstStyle/>
          <a:p>
            <a:r>
              <a:rPr lang="en-US" dirty="0"/>
              <a:t>&lt;div </a:t>
            </a:r>
            <a:r>
              <a:rPr lang="en-US" dirty="0" err="1">
                <a:solidFill>
                  <a:srgbClr val="FF0000"/>
                </a:solidFill>
              </a:rPr>
              <a:t>ng</a:t>
            </a:r>
            <a:r>
              <a:rPr lang="en-US" dirty="0">
                <a:solidFill>
                  <a:srgbClr val="FF0000"/>
                </a:solidFill>
              </a:rPr>
              <a:t>-app</a:t>
            </a:r>
            <a:r>
              <a:rPr lang="en-US" dirty="0"/>
              <a:t>=""&gt;</a:t>
            </a:r>
            <a:br>
              <a:rPr lang="en-US" dirty="0"/>
            </a:br>
            <a:r>
              <a:rPr lang="en-US" dirty="0"/>
              <a:t>  &lt;p&gt;Name: &lt;input type="text" </a:t>
            </a:r>
            <a:r>
              <a:rPr lang="en-US" dirty="0" err="1">
                <a:solidFill>
                  <a:srgbClr val="FF0000"/>
                </a:solidFill>
              </a:rPr>
              <a:t>ng</a:t>
            </a:r>
            <a:r>
              <a:rPr lang="en-US" dirty="0">
                <a:solidFill>
                  <a:srgbClr val="FF0000"/>
                </a:solidFill>
              </a:rPr>
              <a:t>-model</a:t>
            </a:r>
            <a:r>
              <a:rPr lang="en-US" dirty="0"/>
              <a:t>="name"&gt;&lt;/p&gt;</a:t>
            </a:r>
            <a:br>
              <a:rPr lang="en-US" dirty="0"/>
            </a:br>
            <a:r>
              <a:rPr lang="en-US" dirty="0"/>
              <a:t>  &lt;p </a:t>
            </a:r>
            <a:r>
              <a:rPr lang="en-US" dirty="0" err="1">
                <a:solidFill>
                  <a:srgbClr val="FF0000"/>
                </a:solidFill>
              </a:rPr>
              <a:t>ng</a:t>
            </a:r>
            <a:r>
              <a:rPr lang="en-US" dirty="0">
                <a:solidFill>
                  <a:srgbClr val="FF0000"/>
                </a:solidFill>
              </a:rPr>
              <a:t>-bind</a:t>
            </a:r>
            <a:r>
              <a:rPr lang="en-US" dirty="0"/>
              <a:t>="name"&gt;&lt;/p&gt;</a:t>
            </a:r>
            <a:br>
              <a:rPr lang="en-US" dirty="0"/>
            </a:br>
            <a:r>
              <a:rPr lang="en-US" dirty="0"/>
              <a:t>&lt;/div&gt;</a:t>
            </a:r>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43000" y="5613607"/>
            <a:ext cx="1051097" cy="1051097"/>
          </a:xfrm>
          <a:prstGeom prst="rect">
            <a:avLst/>
          </a:prstGeom>
        </p:spPr>
      </p:pic>
      <p:sp>
        <p:nvSpPr>
          <p:cNvPr id="8" name="TextBox 7"/>
          <p:cNvSpPr txBox="1"/>
          <p:nvPr/>
        </p:nvSpPr>
        <p:spPr>
          <a:xfrm>
            <a:off x="655989" y="2667000"/>
            <a:ext cx="8156372" cy="2677656"/>
          </a:xfrm>
          <a:prstGeom prst="rect">
            <a:avLst/>
          </a:prstGeom>
          <a:noFill/>
        </p:spPr>
        <p:txBody>
          <a:bodyPr wrap="square" rtlCol="0">
            <a:spAutoFit/>
          </a:bodyPr>
          <a:lstStyle/>
          <a:p>
            <a:r>
              <a:rPr lang="en-US" sz="2400" b="1" dirty="0" err="1">
                <a:solidFill>
                  <a:srgbClr val="FF0000"/>
                </a:solidFill>
              </a:rPr>
              <a:t>ng</a:t>
            </a:r>
            <a:r>
              <a:rPr lang="en-US" sz="2400" b="1" dirty="0">
                <a:solidFill>
                  <a:srgbClr val="FF0000"/>
                </a:solidFill>
              </a:rPr>
              <a:t>-app</a:t>
            </a:r>
            <a:r>
              <a:rPr lang="en-US" sz="2400" dirty="0"/>
              <a:t> </a:t>
            </a:r>
            <a:r>
              <a:rPr lang="en-US" sz="2400" dirty="0" smtClean="0"/>
              <a:t>	defines and initializes </a:t>
            </a:r>
            <a:r>
              <a:rPr lang="en-US" sz="2400" dirty="0"/>
              <a:t>an </a:t>
            </a:r>
            <a:r>
              <a:rPr lang="en-US" sz="2400" dirty="0" err="1"/>
              <a:t>AngularJS</a:t>
            </a:r>
            <a:r>
              <a:rPr lang="en-US" sz="2400" dirty="0"/>
              <a:t> </a:t>
            </a:r>
            <a:r>
              <a:rPr lang="en-US" sz="2400" dirty="0" smtClean="0"/>
              <a:t>application</a:t>
            </a:r>
          </a:p>
          <a:p>
            <a:r>
              <a:rPr lang="en-US" sz="2400" b="1" dirty="0" err="1" smtClean="0">
                <a:solidFill>
                  <a:srgbClr val="FF0000"/>
                </a:solidFill>
              </a:rPr>
              <a:t>ng</a:t>
            </a:r>
            <a:r>
              <a:rPr lang="en-US" sz="2400" b="1" dirty="0" smtClean="0">
                <a:solidFill>
                  <a:srgbClr val="FF0000"/>
                </a:solidFill>
              </a:rPr>
              <a:t>-bind</a:t>
            </a:r>
            <a:r>
              <a:rPr lang="en-US" sz="2400" dirty="0"/>
              <a:t> </a:t>
            </a:r>
            <a:r>
              <a:rPr lang="en-US" sz="2400" dirty="0" smtClean="0"/>
              <a:t>	</a:t>
            </a:r>
            <a:r>
              <a:rPr lang="en-US" sz="2400" dirty="0" smtClean="0"/>
              <a:t>Declares one-</a:t>
            </a:r>
            <a:r>
              <a:rPr lang="en-US" sz="2400" dirty="0" smtClean="0"/>
              <a:t>way data binding.  B</a:t>
            </a:r>
            <a:r>
              <a:rPr lang="en-US" sz="2400" dirty="0" smtClean="0"/>
              <a:t>inds 			application </a:t>
            </a:r>
            <a:r>
              <a:rPr lang="en-US" sz="2400" dirty="0" smtClean="0"/>
              <a:t>data ($</a:t>
            </a:r>
            <a:r>
              <a:rPr lang="en-US" sz="2400" dirty="0" err="1" smtClean="0"/>
              <a:t>scope.property</a:t>
            </a:r>
            <a:r>
              <a:rPr lang="en-US" sz="2400" dirty="0" smtClean="0"/>
              <a:t>) </a:t>
            </a:r>
            <a:r>
              <a:rPr lang="en-US" sz="2400" dirty="0"/>
              <a:t>to the </a:t>
            </a:r>
            <a:r>
              <a:rPr lang="en-US" sz="2400" dirty="0" smtClean="0"/>
              <a:t>HTML 		View</a:t>
            </a:r>
          </a:p>
          <a:p>
            <a:r>
              <a:rPr lang="en-US" sz="2400" b="1" dirty="0" err="1" smtClean="0">
                <a:solidFill>
                  <a:srgbClr val="FF0000"/>
                </a:solidFill>
              </a:rPr>
              <a:t>ng</a:t>
            </a:r>
            <a:r>
              <a:rPr lang="en-US" sz="2400" b="1" dirty="0" smtClean="0">
                <a:solidFill>
                  <a:srgbClr val="FF0000"/>
                </a:solidFill>
              </a:rPr>
              <a:t>-model</a:t>
            </a:r>
            <a:r>
              <a:rPr lang="en-US" sz="2400" dirty="0"/>
              <a:t> 	</a:t>
            </a:r>
            <a:r>
              <a:rPr lang="en-US" sz="2400" dirty="0" smtClean="0"/>
              <a:t>Declares two-way data binding.  Binds </a:t>
            </a:r>
            <a:r>
              <a:rPr lang="en-US" sz="2400" dirty="0"/>
              <a:t>value of </a:t>
            </a:r>
            <a:r>
              <a:rPr lang="en-US" sz="2400" dirty="0" smtClean="0"/>
              <a:t>		HTML </a:t>
            </a:r>
            <a:r>
              <a:rPr lang="en-US" sz="2400" dirty="0"/>
              <a:t>controls (input, select, 	</a:t>
            </a:r>
            <a:r>
              <a:rPr lang="en-US" sz="2400" dirty="0" err="1" smtClean="0"/>
              <a:t>textarea</a:t>
            </a:r>
            <a:r>
              <a:rPr lang="en-US" sz="2400" dirty="0"/>
              <a:t>, </a:t>
            </a:r>
            <a:r>
              <a:rPr lang="en-US" sz="2400" dirty="0" err="1"/>
              <a:t>etc</a:t>
            </a:r>
            <a:r>
              <a:rPr lang="en-US" sz="2400" dirty="0"/>
              <a:t>) to </a:t>
            </a:r>
            <a:r>
              <a:rPr lang="en-US" sz="2400" dirty="0" smtClean="0"/>
              <a:t>		application data </a:t>
            </a:r>
            <a:r>
              <a:rPr lang="en-US" sz="2400" dirty="0"/>
              <a:t>($</a:t>
            </a:r>
            <a:r>
              <a:rPr lang="en-US" sz="2400" dirty="0" err="1"/>
              <a:t>scope.property</a:t>
            </a:r>
            <a:r>
              <a:rPr lang="en-US" sz="2400" dirty="0"/>
              <a:t>) </a:t>
            </a:r>
          </a:p>
        </p:txBody>
      </p:sp>
    </p:spTree>
    <p:extLst>
      <p:ext uri="{BB962C8B-B14F-4D97-AF65-F5344CB8AC3E}">
        <p14:creationId xmlns:p14="http://schemas.microsoft.com/office/powerpoint/2010/main" val="7922872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6104" y="304800"/>
            <a:ext cx="6799461" cy="1066800"/>
          </a:xfrm>
        </p:spPr>
        <p:txBody>
          <a:bodyPr>
            <a:normAutofit fontScale="90000"/>
          </a:bodyPr>
          <a:lstStyle/>
          <a:p>
            <a:pPr algn="ctr"/>
            <a:r>
              <a:rPr lang="en-US" dirty="0" smtClean="0"/>
              <a:t>Angular JS – Intro to Data Binding Expressions</a:t>
            </a:r>
            <a:endParaRPr lang="en-US" sz="2200" dirty="0"/>
          </a:p>
        </p:txBody>
      </p:sp>
      <p:sp>
        <p:nvSpPr>
          <p:cNvPr id="13" name="TextBox 12"/>
          <p:cNvSpPr txBox="1"/>
          <p:nvPr/>
        </p:nvSpPr>
        <p:spPr>
          <a:xfrm>
            <a:off x="661796" y="1828800"/>
            <a:ext cx="7355368" cy="830997"/>
          </a:xfrm>
          <a:prstGeom prst="rect">
            <a:avLst/>
          </a:prstGeom>
          <a:noFill/>
        </p:spPr>
        <p:txBody>
          <a:bodyPr wrap="square" rtlCol="0">
            <a:spAutoFit/>
          </a:bodyPr>
          <a:lstStyle/>
          <a:p>
            <a:pPr marL="342900" indent="-342900">
              <a:buFont typeface="Arial" pitchFamily="34" charset="0"/>
              <a:buChar char="•"/>
            </a:pPr>
            <a:r>
              <a:rPr lang="en-US" sz="2400" dirty="0" err="1"/>
              <a:t>AngularJS</a:t>
            </a:r>
            <a:r>
              <a:rPr lang="en-US" sz="2400" dirty="0"/>
              <a:t> expressions </a:t>
            </a:r>
            <a:r>
              <a:rPr lang="en-US" sz="2400" dirty="0" smtClean="0"/>
              <a:t>can be</a:t>
            </a:r>
            <a:r>
              <a:rPr lang="en-US" sz="2400" dirty="0" smtClean="0"/>
              <a:t> </a:t>
            </a:r>
            <a:r>
              <a:rPr lang="en-US" sz="2400" dirty="0"/>
              <a:t>written inside double braces: </a:t>
            </a:r>
            <a:r>
              <a:rPr lang="en-US" sz="2400" b="1" dirty="0">
                <a:solidFill>
                  <a:srgbClr val="FF0000"/>
                </a:solidFill>
              </a:rPr>
              <a:t>{{ expression </a:t>
            </a:r>
            <a:r>
              <a:rPr lang="en-US" sz="2400" b="1" dirty="0" smtClean="0">
                <a:solidFill>
                  <a:srgbClr val="FF0000"/>
                </a:solidFill>
              </a:rPr>
              <a:t>}}  </a:t>
            </a:r>
            <a:r>
              <a:rPr lang="en-US" sz="2400" dirty="0" smtClean="0"/>
              <a:t>-- Interpolation symbols</a:t>
            </a:r>
            <a:endParaRPr lang="en-US" sz="2400" dirty="0" smtClean="0"/>
          </a:p>
        </p:txBody>
      </p:sp>
      <p:sp>
        <p:nvSpPr>
          <p:cNvPr id="8" name="TextBox 7"/>
          <p:cNvSpPr txBox="1"/>
          <p:nvPr/>
        </p:nvSpPr>
        <p:spPr>
          <a:xfrm>
            <a:off x="830197" y="4038600"/>
            <a:ext cx="7355368" cy="830997"/>
          </a:xfrm>
          <a:prstGeom prst="rect">
            <a:avLst/>
          </a:prstGeom>
          <a:noFill/>
        </p:spPr>
        <p:txBody>
          <a:bodyPr wrap="square" rtlCol="0">
            <a:spAutoFit/>
          </a:bodyPr>
          <a:lstStyle/>
          <a:p>
            <a:pPr marL="342900" indent="-342900">
              <a:buFont typeface="Arial" pitchFamily="34" charset="0"/>
              <a:buChar char="•"/>
            </a:pPr>
            <a:r>
              <a:rPr lang="en-US" sz="2400" dirty="0" err="1"/>
              <a:t>AngularJS</a:t>
            </a:r>
            <a:r>
              <a:rPr lang="en-US" sz="2400" dirty="0"/>
              <a:t> expressions bind </a:t>
            </a:r>
            <a:r>
              <a:rPr lang="en-US" sz="2400" dirty="0" err="1"/>
              <a:t>AngularJS</a:t>
            </a:r>
            <a:r>
              <a:rPr lang="en-US" sz="2400" dirty="0"/>
              <a:t> data to HTML the same way as the </a:t>
            </a:r>
            <a:r>
              <a:rPr lang="en-US" sz="2400" b="1" dirty="0" err="1">
                <a:solidFill>
                  <a:srgbClr val="FF0000"/>
                </a:solidFill>
              </a:rPr>
              <a:t>ng</a:t>
            </a:r>
            <a:r>
              <a:rPr lang="en-US" sz="2400" b="1" dirty="0">
                <a:solidFill>
                  <a:srgbClr val="FF0000"/>
                </a:solidFill>
              </a:rPr>
              <a:t>-bind</a:t>
            </a:r>
            <a:r>
              <a:rPr lang="en-US" sz="2400" dirty="0"/>
              <a:t> directive</a:t>
            </a:r>
            <a:endParaRPr lang="en-US" sz="2400" dirty="0" smtClean="0"/>
          </a:p>
        </p:txBody>
      </p:sp>
      <p:sp>
        <p:nvSpPr>
          <p:cNvPr id="3" name="TextBox 2"/>
          <p:cNvSpPr txBox="1"/>
          <p:nvPr/>
        </p:nvSpPr>
        <p:spPr>
          <a:xfrm>
            <a:off x="2610363" y="5135021"/>
            <a:ext cx="5406801" cy="1477328"/>
          </a:xfrm>
          <a:prstGeom prst="rect">
            <a:avLst/>
          </a:prstGeom>
          <a:noFill/>
        </p:spPr>
        <p:txBody>
          <a:bodyPr wrap="none" rtlCol="0">
            <a:spAutoFit/>
          </a:bodyPr>
          <a:lstStyle/>
          <a:p>
            <a:r>
              <a:rPr lang="en-US" dirty="0"/>
              <a:t>&lt;div </a:t>
            </a:r>
            <a:r>
              <a:rPr lang="en-US" dirty="0" err="1">
                <a:solidFill>
                  <a:srgbClr val="FF0000"/>
                </a:solidFill>
              </a:rPr>
              <a:t>ng</a:t>
            </a:r>
            <a:r>
              <a:rPr lang="en-US" dirty="0">
                <a:solidFill>
                  <a:srgbClr val="FF0000"/>
                </a:solidFill>
              </a:rPr>
              <a:t>-app</a:t>
            </a:r>
            <a:r>
              <a:rPr lang="en-US" dirty="0"/>
              <a:t>=""&gt;</a:t>
            </a:r>
            <a:br>
              <a:rPr lang="en-US" dirty="0"/>
            </a:br>
            <a:r>
              <a:rPr lang="en-US" dirty="0"/>
              <a:t>  &lt;p&gt;Name: &lt;input type="text" </a:t>
            </a:r>
            <a:r>
              <a:rPr lang="en-US" dirty="0" err="1">
                <a:solidFill>
                  <a:srgbClr val="FF0000"/>
                </a:solidFill>
              </a:rPr>
              <a:t>ng</a:t>
            </a:r>
            <a:r>
              <a:rPr lang="en-US" dirty="0">
                <a:solidFill>
                  <a:srgbClr val="FF0000"/>
                </a:solidFill>
              </a:rPr>
              <a:t>-model</a:t>
            </a:r>
            <a:r>
              <a:rPr lang="en-US" dirty="0"/>
              <a:t>="name"&gt;&lt;/p&gt;</a:t>
            </a:r>
            <a:br>
              <a:rPr lang="en-US" dirty="0"/>
            </a:br>
            <a:r>
              <a:rPr lang="en-US" dirty="0"/>
              <a:t>  &lt;p</a:t>
            </a:r>
            <a:r>
              <a:rPr lang="en-US" dirty="0" smtClean="0"/>
              <a:t>&gt; </a:t>
            </a:r>
            <a:r>
              <a:rPr lang="en-US" dirty="0" smtClean="0">
                <a:solidFill>
                  <a:srgbClr val="FF0000"/>
                </a:solidFill>
              </a:rPr>
              <a:t>{{</a:t>
            </a:r>
            <a:r>
              <a:rPr lang="en-US" dirty="0">
                <a:solidFill>
                  <a:srgbClr val="FF0000"/>
                </a:solidFill>
              </a:rPr>
              <a:t>name</a:t>
            </a:r>
            <a:r>
              <a:rPr lang="en-US" dirty="0" smtClean="0">
                <a:solidFill>
                  <a:srgbClr val="FF0000"/>
                </a:solidFill>
              </a:rPr>
              <a:t>}} </a:t>
            </a:r>
            <a:r>
              <a:rPr lang="en-US" dirty="0" smtClean="0"/>
              <a:t>&lt;/</a:t>
            </a:r>
            <a:r>
              <a:rPr lang="en-US" dirty="0"/>
              <a:t>p</a:t>
            </a:r>
            <a:r>
              <a:rPr lang="en-US" dirty="0" smtClean="0"/>
              <a:t>&gt;</a:t>
            </a:r>
          </a:p>
          <a:p>
            <a:r>
              <a:rPr lang="en-US" dirty="0" smtClean="0"/>
              <a:t>  &lt;p </a:t>
            </a:r>
            <a:r>
              <a:rPr lang="en-US" dirty="0" err="1" smtClean="0">
                <a:solidFill>
                  <a:srgbClr val="FF0000"/>
                </a:solidFill>
              </a:rPr>
              <a:t>ng</a:t>
            </a:r>
            <a:r>
              <a:rPr lang="en-US" dirty="0" smtClean="0">
                <a:solidFill>
                  <a:srgbClr val="FF0000"/>
                </a:solidFill>
              </a:rPr>
              <a:t>-bind</a:t>
            </a:r>
            <a:r>
              <a:rPr lang="en-US" dirty="0" smtClean="0"/>
              <a:t>=“name”&gt;&lt;/p&gt; </a:t>
            </a:r>
            <a:r>
              <a:rPr lang="en-US" dirty="0"/>
              <a:t>	</a:t>
            </a:r>
            <a:br>
              <a:rPr lang="en-US" dirty="0"/>
            </a:br>
            <a:r>
              <a:rPr lang="en-US" dirty="0"/>
              <a:t>&lt;/div&gt;</a:t>
            </a:r>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58703" y="2872666"/>
            <a:ext cx="1051097" cy="1051097"/>
          </a:xfrm>
          <a:prstGeom prst="rect">
            <a:avLst/>
          </a:prstGeom>
        </p:spPr>
      </p:pic>
      <p:sp>
        <p:nvSpPr>
          <p:cNvPr id="4" name="TextBox 3"/>
          <p:cNvSpPr txBox="1"/>
          <p:nvPr/>
        </p:nvSpPr>
        <p:spPr>
          <a:xfrm>
            <a:off x="6614751" y="3075048"/>
            <a:ext cx="2453049" cy="646331"/>
          </a:xfrm>
          <a:prstGeom prst="rect">
            <a:avLst/>
          </a:prstGeom>
          <a:noFill/>
        </p:spPr>
        <p:txBody>
          <a:bodyPr wrap="square" rtlCol="0">
            <a:spAutoFit/>
          </a:bodyPr>
          <a:lstStyle/>
          <a:p>
            <a:pPr algn="ctr"/>
            <a:r>
              <a:rPr lang="en-US" dirty="0" smtClean="0"/>
              <a:t>Expression evaluated and rendere</a:t>
            </a:r>
            <a:r>
              <a:rPr lang="en-US" dirty="0" smtClean="0"/>
              <a:t>d to View</a:t>
            </a:r>
            <a:endParaRPr lang="en-US" dirty="0"/>
          </a:p>
        </p:txBody>
      </p:sp>
      <p:pic>
        <p:nvPicPr>
          <p:cNvPr id="14" name="Picture 1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2001" y="4957564"/>
            <a:ext cx="1764046" cy="1764046"/>
          </a:xfrm>
          <a:prstGeom prst="rect">
            <a:avLst/>
          </a:prstGeom>
        </p:spPr>
      </p:pic>
      <p:sp>
        <p:nvSpPr>
          <p:cNvPr id="15" name="TextBox 14"/>
          <p:cNvSpPr txBox="1"/>
          <p:nvPr/>
        </p:nvSpPr>
        <p:spPr>
          <a:xfrm>
            <a:off x="2401385" y="2917530"/>
            <a:ext cx="3876189" cy="923330"/>
          </a:xfrm>
          <a:prstGeom prst="rect">
            <a:avLst/>
          </a:prstGeom>
          <a:noFill/>
        </p:spPr>
        <p:txBody>
          <a:bodyPr wrap="none" rtlCol="0">
            <a:spAutoFit/>
          </a:bodyPr>
          <a:lstStyle/>
          <a:p>
            <a:r>
              <a:rPr lang="en-US" dirty="0"/>
              <a:t>&lt;div </a:t>
            </a:r>
            <a:r>
              <a:rPr lang="en-US" dirty="0" err="1">
                <a:solidFill>
                  <a:srgbClr val="FF0000"/>
                </a:solidFill>
              </a:rPr>
              <a:t>ng</a:t>
            </a:r>
            <a:r>
              <a:rPr lang="en-US" dirty="0">
                <a:solidFill>
                  <a:srgbClr val="FF0000"/>
                </a:solidFill>
              </a:rPr>
              <a:t>-app</a:t>
            </a:r>
            <a:r>
              <a:rPr lang="en-US" dirty="0"/>
              <a:t>=""&gt;</a:t>
            </a:r>
            <a:br>
              <a:rPr lang="en-US" dirty="0"/>
            </a:br>
            <a:r>
              <a:rPr lang="en-US" dirty="0"/>
              <a:t>  &lt;p&gt;My first expression: </a:t>
            </a:r>
            <a:r>
              <a:rPr lang="en-US" dirty="0">
                <a:solidFill>
                  <a:srgbClr val="FF0000"/>
                </a:solidFill>
              </a:rPr>
              <a:t>{{ 5 + 5 </a:t>
            </a:r>
            <a:r>
              <a:rPr lang="en-US" dirty="0" smtClean="0">
                <a:solidFill>
                  <a:srgbClr val="FF0000"/>
                </a:solidFill>
              </a:rPr>
              <a:t>}} </a:t>
            </a:r>
            <a:r>
              <a:rPr lang="en-US" dirty="0" smtClean="0"/>
              <a:t>&lt;/</a:t>
            </a:r>
            <a:r>
              <a:rPr lang="en-US" dirty="0"/>
              <a:t>p&gt;</a:t>
            </a:r>
            <a:br>
              <a:rPr lang="en-US" dirty="0"/>
            </a:br>
            <a:r>
              <a:rPr lang="en-US" dirty="0"/>
              <a:t>&lt;/div&gt;</a:t>
            </a:r>
          </a:p>
        </p:txBody>
      </p:sp>
      <p:pic>
        <p:nvPicPr>
          <p:cNvPr id="17" name="Picture 1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66799" y="5211488"/>
            <a:ext cx="1051097" cy="1051097"/>
          </a:xfrm>
          <a:prstGeom prst="rect">
            <a:avLst/>
          </a:prstGeom>
        </p:spPr>
      </p:pic>
      <p:sp>
        <p:nvSpPr>
          <p:cNvPr id="12" name="Up Arrow 11"/>
          <p:cNvSpPr/>
          <p:nvPr/>
        </p:nvSpPr>
        <p:spPr>
          <a:xfrm rot="16200000">
            <a:off x="6410730" y="3195925"/>
            <a:ext cx="304316" cy="366538"/>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8496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813" y="304800"/>
            <a:ext cx="6799461" cy="1066800"/>
          </a:xfrm>
        </p:spPr>
        <p:txBody>
          <a:bodyPr>
            <a:normAutofit fontScale="90000"/>
          </a:bodyPr>
          <a:lstStyle/>
          <a:p>
            <a:pPr algn="ctr"/>
            <a:r>
              <a:rPr lang="en-US" dirty="0" smtClean="0"/>
              <a:t>Angular JS – Intro to Directives and Data Binding</a:t>
            </a:r>
            <a:endParaRPr lang="en-US" sz="2200" dirty="0"/>
          </a:p>
        </p:txBody>
      </p:sp>
      <p:sp>
        <p:nvSpPr>
          <p:cNvPr id="13" name="TextBox 12"/>
          <p:cNvSpPr txBox="1"/>
          <p:nvPr/>
        </p:nvSpPr>
        <p:spPr>
          <a:xfrm>
            <a:off x="655989" y="1905000"/>
            <a:ext cx="7848600" cy="830997"/>
          </a:xfrm>
          <a:prstGeom prst="rect">
            <a:avLst/>
          </a:prstGeom>
          <a:noFill/>
        </p:spPr>
        <p:txBody>
          <a:bodyPr wrap="square" rtlCol="0">
            <a:spAutoFit/>
          </a:bodyPr>
          <a:lstStyle/>
          <a:p>
            <a:pPr marL="342900" indent="-342900">
              <a:buFont typeface="Arial" pitchFamily="34" charset="0"/>
              <a:buChar char="•"/>
            </a:pPr>
            <a:r>
              <a:rPr lang="en-US" sz="2400" b="1" dirty="0" err="1" smtClean="0">
                <a:solidFill>
                  <a:srgbClr val="FF0000"/>
                </a:solidFill>
              </a:rPr>
              <a:t>ng-init</a:t>
            </a:r>
            <a:r>
              <a:rPr lang="en-US" sz="2400" dirty="0" smtClean="0"/>
              <a:t>	initializes JS Model data behind the scenes</a:t>
            </a:r>
          </a:p>
          <a:p>
            <a:pPr marL="342900" indent="-342900">
              <a:buFont typeface="Arial" pitchFamily="34" charset="0"/>
              <a:buChar char="•"/>
            </a:pPr>
            <a:r>
              <a:rPr lang="en-US" sz="2400" b="1" dirty="0" err="1" smtClean="0">
                <a:solidFill>
                  <a:srgbClr val="FF0000"/>
                </a:solidFill>
              </a:rPr>
              <a:t>ng</a:t>
            </a:r>
            <a:r>
              <a:rPr lang="en-US" sz="2400" b="1" dirty="0" smtClean="0">
                <a:solidFill>
                  <a:srgbClr val="FF0000"/>
                </a:solidFill>
              </a:rPr>
              <a:t>-repeat</a:t>
            </a:r>
            <a:r>
              <a:rPr lang="en-US" sz="2400" dirty="0" smtClean="0"/>
              <a:t>	iterates through data</a:t>
            </a:r>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3185" y="3723588"/>
            <a:ext cx="1051097" cy="1051097"/>
          </a:xfrm>
          <a:prstGeom prst="rect">
            <a:avLst/>
          </a:prstGeom>
        </p:spPr>
      </p:pic>
      <p:sp>
        <p:nvSpPr>
          <p:cNvPr id="3" name="TextBox 2"/>
          <p:cNvSpPr txBox="1"/>
          <p:nvPr/>
        </p:nvSpPr>
        <p:spPr>
          <a:xfrm>
            <a:off x="2085975" y="6019800"/>
            <a:ext cx="4344716" cy="369332"/>
          </a:xfrm>
          <a:prstGeom prst="rect">
            <a:avLst/>
          </a:prstGeom>
          <a:noFill/>
        </p:spPr>
        <p:txBody>
          <a:bodyPr wrap="none" rtlCol="0">
            <a:spAutoFit/>
          </a:bodyPr>
          <a:lstStyle/>
          <a:p>
            <a:r>
              <a:rPr lang="en-US" dirty="0" smtClean="0"/>
              <a:t>Generate &lt;li&gt; for each element in the array</a:t>
            </a:r>
            <a:endParaRPr lang="en-US" dirty="0"/>
          </a:p>
        </p:txBody>
      </p:sp>
      <p:sp>
        <p:nvSpPr>
          <p:cNvPr id="4" name="TextBox 3"/>
          <p:cNvSpPr txBox="1"/>
          <p:nvPr/>
        </p:nvSpPr>
        <p:spPr>
          <a:xfrm>
            <a:off x="617329" y="4819471"/>
            <a:ext cx="662810" cy="369332"/>
          </a:xfrm>
          <a:prstGeom prst="rect">
            <a:avLst/>
          </a:prstGeom>
          <a:noFill/>
        </p:spPr>
        <p:txBody>
          <a:bodyPr wrap="none" rtlCol="0">
            <a:spAutoFit/>
          </a:bodyPr>
          <a:lstStyle/>
          <a:p>
            <a:r>
              <a:rPr lang="en-US" b="1" dirty="0" smtClean="0">
                <a:solidFill>
                  <a:srgbClr val="FF0000"/>
                </a:solidFill>
              </a:rPr>
              <a:t>View</a:t>
            </a:r>
            <a:endParaRPr lang="en-US" b="1" dirty="0">
              <a:solidFill>
                <a:srgbClr val="FF0000"/>
              </a:solidFill>
            </a:endParaRPr>
          </a:p>
        </p:txBody>
      </p:sp>
      <p:sp>
        <p:nvSpPr>
          <p:cNvPr id="14" name="TextBox 13"/>
          <p:cNvSpPr txBox="1"/>
          <p:nvPr/>
        </p:nvSpPr>
        <p:spPr>
          <a:xfrm>
            <a:off x="1219200" y="3209924"/>
            <a:ext cx="5469959" cy="2585323"/>
          </a:xfrm>
          <a:prstGeom prst="rect">
            <a:avLst/>
          </a:prstGeom>
          <a:noFill/>
        </p:spPr>
        <p:txBody>
          <a:bodyPr wrap="none" rtlCol="0">
            <a:spAutoFit/>
          </a:bodyPr>
          <a:lstStyle/>
          <a:p>
            <a:r>
              <a:rPr lang="en-US" dirty="0"/>
              <a:t>&lt;div </a:t>
            </a:r>
            <a:r>
              <a:rPr lang="en-US" b="1" dirty="0" err="1">
                <a:solidFill>
                  <a:srgbClr val="FF0000"/>
                </a:solidFill>
              </a:rPr>
              <a:t>ng</a:t>
            </a:r>
            <a:r>
              <a:rPr lang="en-US" b="1" dirty="0">
                <a:solidFill>
                  <a:srgbClr val="FF0000"/>
                </a:solidFill>
              </a:rPr>
              <a:t>-app</a:t>
            </a:r>
            <a:r>
              <a:rPr lang="en-US" dirty="0" smtClean="0"/>
              <a:t>=""&gt;</a:t>
            </a:r>
          </a:p>
          <a:p>
            <a:r>
              <a:rPr lang="en-US" dirty="0"/>
              <a:t/>
            </a:r>
            <a:br>
              <a:rPr lang="en-US" dirty="0"/>
            </a:br>
            <a:r>
              <a:rPr lang="en-US" dirty="0"/>
              <a:t>  </a:t>
            </a:r>
            <a:r>
              <a:rPr lang="en-US" dirty="0" smtClean="0"/>
              <a:t> &lt;div </a:t>
            </a:r>
            <a:r>
              <a:rPr lang="en-US" b="1" dirty="0" err="1" smtClean="0">
                <a:solidFill>
                  <a:srgbClr val="FF0000"/>
                </a:solidFill>
              </a:rPr>
              <a:t>ng-init</a:t>
            </a:r>
            <a:r>
              <a:rPr lang="en-US" dirty="0" smtClean="0"/>
              <a:t>=“names=[‘Laura’, ‘</a:t>
            </a:r>
            <a:r>
              <a:rPr lang="en-US" dirty="0" err="1" smtClean="0"/>
              <a:t>Vivek</a:t>
            </a:r>
            <a:r>
              <a:rPr lang="en-US" dirty="0" smtClean="0"/>
              <a:t>’, ‘Mark’, ‘Steve’]”&gt;</a:t>
            </a:r>
          </a:p>
          <a:p>
            <a:r>
              <a:rPr lang="en-US" dirty="0" smtClean="0"/>
              <a:t>  </a:t>
            </a:r>
          </a:p>
          <a:p>
            <a:r>
              <a:rPr lang="en-US" dirty="0" smtClean="0"/>
              <a:t>      &lt;</a:t>
            </a:r>
            <a:r>
              <a:rPr lang="en-US" dirty="0" err="1" smtClean="0"/>
              <a:t>ul</a:t>
            </a:r>
            <a:r>
              <a:rPr lang="en-US" dirty="0" smtClean="0"/>
              <a:t>&gt;</a:t>
            </a:r>
            <a:r>
              <a:rPr lang="en-US" dirty="0"/>
              <a:t/>
            </a:r>
            <a:br>
              <a:rPr lang="en-US" dirty="0"/>
            </a:br>
            <a:r>
              <a:rPr lang="en-US" dirty="0"/>
              <a:t>  </a:t>
            </a:r>
            <a:r>
              <a:rPr lang="en-US" dirty="0" smtClean="0"/>
              <a:t>         &lt;li </a:t>
            </a:r>
            <a:r>
              <a:rPr lang="en-US" b="1" dirty="0" err="1" smtClean="0">
                <a:solidFill>
                  <a:srgbClr val="FF0000"/>
                </a:solidFill>
              </a:rPr>
              <a:t>ng</a:t>
            </a:r>
            <a:r>
              <a:rPr lang="en-US" b="1" dirty="0" smtClean="0">
                <a:solidFill>
                  <a:srgbClr val="FF0000"/>
                </a:solidFill>
              </a:rPr>
              <a:t>-repeat</a:t>
            </a:r>
            <a:r>
              <a:rPr lang="en-US" dirty="0" smtClean="0"/>
              <a:t>="</a:t>
            </a:r>
            <a:r>
              <a:rPr lang="en-US" dirty="0" smtClean="0">
                <a:solidFill>
                  <a:srgbClr val="FF0000"/>
                </a:solidFill>
              </a:rPr>
              <a:t>name</a:t>
            </a:r>
            <a:r>
              <a:rPr lang="en-US" dirty="0" smtClean="0"/>
              <a:t> in names"&gt; </a:t>
            </a:r>
            <a:r>
              <a:rPr lang="en-US" b="1" dirty="0" smtClean="0">
                <a:solidFill>
                  <a:srgbClr val="FF0000"/>
                </a:solidFill>
              </a:rPr>
              <a:t>{{ name }} </a:t>
            </a:r>
            <a:r>
              <a:rPr lang="en-US" dirty="0" smtClean="0"/>
              <a:t>&lt;/li&gt;</a:t>
            </a:r>
            <a:r>
              <a:rPr lang="en-US" dirty="0"/>
              <a:t/>
            </a:r>
            <a:br>
              <a:rPr lang="en-US" dirty="0"/>
            </a:br>
            <a:r>
              <a:rPr lang="en-US" dirty="0" smtClean="0"/>
              <a:t>      &lt;/</a:t>
            </a:r>
            <a:r>
              <a:rPr lang="en-US" dirty="0" err="1" smtClean="0"/>
              <a:t>ul</a:t>
            </a:r>
            <a:r>
              <a:rPr lang="en-US" dirty="0" smtClean="0"/>
              <a:t>&gt;</a:t>
            </a:r>
          </a:p>
          <a:p>
            <a:r>
              <a:rPr lang="en-US" dirty="0"/>
              <a:t> </a:t>
            </a:r>
            <a:r>
              <a:rPr lang="en-US" dirty="0" smtClean="0"/>
              <a:t> &lt;/div&gt;</a:t>
            </a:r>
          </a:p>
          <a:p>
            <a:r>
              <a:rPr lang="en-US" dirty="0" smtClean="0"/>
              <a:t>&lt;/div&gt;</a:t>
            </a:r>
            <a:endParaRPr lang="en-US" dirty="0"/>
          </a:p>
        </p:txBody>
      </p:sp>
      <p:pic>
        <p:nvPicPr>
          <p:cNvPr id="15" name="Picture 1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5893" y="3360941"/>
            <a:ext cx="1060622" cy="1060622"/>
          </a:xfrm>
          <a:prstGeom prst="rect">
            <a:avLst/>
          </a:prstGeom>
        </p:spPr>
      </p:pic>
      <p:sp>
        <p:nvSpPr>
          <p:cNvPr id="16" name="TextBox 15"/>
          <p:cNvSpPr txBox="1"/>
          <p:nvPr/>
        </p:nvSpPr>
        <p:spPr>
          <a:xfrm>
            <a:off x="7269281" y="4507037"/>
            <a:ext cx="805029" cy="369332"/>
          </a:xfrm>
          <a:prstGeom prst="rect">
            <a:avLst/>
          </a:prstGeom>
          <a:noFill/>
        </p:spPr>
        <p:txBody>
          <a:bodyPr wrap="none" rtlCol="0">
            <a:spAutoFit/>
          </a:bodyPr>
          <a:lstStyle/>
          <a:p>
            <a:r>
              <a:rPr lang="en-US" b="1" dirty="0" smtClean="0">
                <a:solidFill>
                  <a:srgbClr val="FF0000"/>
                </a:solidFill>
              </a:rPr>
              <a:t>Model</a:t>
            </a:r>
            <a:endParaRPr lang="en-US" b="1" dirty="0">
              <a:solidFill>
                <a:srgbClr val="FF0000"/>
              </a:solidFill>
            </a:endParaRPr>
          </a:p>
        </p:txBody>
      </p:sp>
      <p:pic>
        <p:nvPicPr>
          <p:cNvPr id="18" name="Picture 1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76800" y="4774685"/>
            <a:ext cx="1245115" cy="1245115"/>
          </a:xfrm>
          <a:prstGeom prst="rect">
            <a:avLst/>
          </a:prstGeom>
        </p:spPr>
      </p:pic>
      <p:sp>
        <p:nvSpPr>
          <p:cNvPr id="19" name="Up Arrow 18"/>
          <p:cNvSpPr/>
          <p:nvPr/>
        </p:nvSpPr>
        <p:spPr>
          <a:xfrm rot="7574412">
            <a:off x="5969756" y="4840387"/>
            <a:ext cx="304316" cy="77639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68383" y="5188803"/>
            <a:ext cx="700898" cy="120032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Laura</a:t>
            </a:r>
          </a:p>
          <a:p>
            <a:r>
              <a:rPr lang="en-US" dirty="0" err="1" smtClean="0"/>
              <a:t>Vivek</a:t>
            </a:r>
            <a:endParaRPr lang="en-US" dirty="0" smtClean="0"/>
          </a:p>
          <a:p>
            <a:r>
              <a:rPr lang="en-US" dirty="0" smtClean="0"/>
              <a:t>Mark</a:t>
            </a:r>
          </a:p>
          <a:p>
            <a:r>
              <a:rPr lang="en-US" dirty="0" smtClean="0"/>
              <a:t>Steve</a:t>
            </a:r>
            <a:endParaRPr lang="en-US" dirty="0"/>
          </a:p>
        </p:txBody>
      </p:sp>
    </p:spTree>
    <p:extLst>
      <p:ext uri="{BB962C8B-B14F-4D97-AF65-F5344CB8AC3E}">
        <p14:creationId xmlns:p14="http://schemas.microsoft.com/office/powerpoint/2010/main" val="17462658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0869" y="381000"/>
            <a:ext cx="6799461" cy="1066800"/>
          </a:xfrm>
        </p:spPr>
        <p:txBody>
          <a:bodyPr>
            <a:normAutofit/>
          </a:bodyPr>
          <a:lstStyle/>
          <a:p>
            <a:r>
              <a:rPr lang="en-US" dirty="0" smtClean="0"/>
              <a:t>Angular JS – Data Driven!</a:t>
            </a:r>
            <a:endParaRPr lang="en-US" sz="2200" dirty="0"/>
          </a:p>
        </p:txBody>
      </p:sp>
      <p:sp>
        <p:nvSpPr>
          <p:cNvPr id="13" name="TextBox 12"/>
          <p:cNvSpPr txBox="1"/>
          <p:nvPr/>
        </p:nvSpPr>
        <p:spPr>
          <a:xfrm>
            <a:off x="655989" y="1732492"/>
            <a:ext cx="7848600" cy="830997"/>
          </a:xfrm>
          <a:prstGeom prst="rect">
            <a:avLst/>
          </a:prstGeom>
          <a:noFill/>
        </p:spPr>
        <p:txBody>
          <a:bodyPr wrap="square" rtlCol="0">
            <a:spAutoFit/>
          </a:bodyPr>
          <a:lstStyle/>
          <a:p>
            <a:pPr marL="342900" indent="-342900">
              <a:buFont typeface="Arial" pitchFamily="34" charset="0"/>
              <a:buChar char="•"/>
            </a:pPr>
            <a:r>
              <a:rPr lang="en-US" sz="2400" b="1" dirty="0" smtClean="0">
                <a:solidFill>
                  <a:srgbClr val="FF0000"/>
                </a:solidFill>
              </a:rPr>
              <a:t>Model	</a:t>
            </a:r>
            <a:r>
              <a:rPr lang="en-US" sz="2400" dirty="0" smtClean="0"/>
              <a:t>Add more data to the Model and it appears in 		the View</a:t>
            </a:r>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8599" y="3413515"/>
            <a:ext cx="1051097" cy="1051097"/>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21396" y="3403990"/>
            <a:ext cx="1060622" cy="1060622"/>
          </a:xfrm>
          <a:prstGeom prst="rect">
            <a:avLst/>
          </a:prstGeom>
        </p:spPr>
      </p:pic>
      <p:sp>
        <p:nvSpPr>
          <p:cNvPr id="3" name="TextBox 2"/>
          <p:cNvSpPr txBox="1"/>
          <p:nvPr/>
        </p:nvSpPr>
        <p:spPr>
          <a:xfrm>
            <a:off x="2057400" y="5873234"/>
            <a:ext cx="4344716" cy="369332"/>
          </a:xfrm>
          <a:prstGeom prst="rect">
            <a:avLst/>
          </a:prstGeom>
          <a:noFill/>
        </p:spPr>
        <p:txBody>
          <a:bodyPr wrap="none" rtlCol="0">
            <a:spAutoFit/>
          </a:bodyPr>
          <a:lstStyle/>
          <a:p>
            <a:r>
              <a:rPr lang="en-US" dirty="0" smtClean="0"/>
              <a:t>Generate &lt;li&gt; for each element in the array</a:t>
            </a:r>
            <a:endParaRPr lang="en-US" dirty="0"/>
          </a:p>
        </p:txBody>
      </p:sp>
      <p:sp>
        <p:nvSpPr>
          <p:cNvPr id="4" name="TextBox 3"/>
          <p:cNvSpPr txBox="1"/>
          <p:nvPr/>
        </p:nvSpPr>
        <p:spPr>
          <a:xfrm>
            <a:off x="429954" y="4502586"/>
            <a:ext cx="662810" cy="369332"/>
          </a:xfrm>
          <a:prstGeom prst="rect">
            <a:avLst/>
          </a:prstGeom>
          <a:noFill/>
        </p:spPr>
        <p:txBody>
          <a:bodyPr wrap="none" rtlCol="0">
            <a:spAutoFit/>
          </a:bodyPr>
          <a:lstStyle/>
          <a:p>
            <a:r>
              <a:rPr lang="en-US" b="1" dirty="0" smtClean="0">
                <a:solidFill>
                  <a:srgbClr val="FF0000"/>
                </a:solidFill>
              </a:rPr>
              <a:t>View</a:t>
            </a:r>
            <a:endParaRPr lang="en-US" b="1" dirty="0">
              <a:solidFill>
                <a:srgbClr val="FF0000"/>
              </a:solidFill>
            </a:endParaRPr>
          </a:p>
        </p:txBody>
      </p:sp>
      <p:sp>
        <p:nvSpPr>
          <p:cNvPr id="11" name="TextBox 10"/>
          <p:cNvSpPr txBox="1"/>
          <p:nvPr/>
        </p:nvSpPr>
        <p:spPr>
          <a:xfrm>
            <a:off x="8185565" y="4502586"/>
            <a:ext cx="805029" cy="369332"/>
          </a:xfrm>
          <a:prstGeom prst="rect">
            <a:avLst/>
          </a:prstGeom>
          <a:noFill/>
        </p:spPr>
        <p:txBody>
          <a:bodyPr wrap="none" rtlCol="0">
            <a:spAutoFit/>
          </a:bodyPr>
          <a:lstStyle/>
          <a:p>
            <a:r>
              <a:rPr lang="en-US" b="1" dirty="0" smtClean="0">
                <a:solidFill>
                  <a:srgbClr val="FF0000"/>
                </a:solidFill>
              </a:rPr>
              <a:t>Model</a:t>
            </a:r>
            <a:endParaRPr lang="en-US" b="1" dirty="0">
              <a:solidFill>
                <a:srgbClr val="FF0000"/>
              </a:solidFill>
            </a:endParaRPr>
          </a:p>
        </p:txBody>
      </p:sp>
      <p:sp>
        <p:nvSpPr>
          <p:cNvPr id="14" name="TextBox 13"/>
          <p:cNvSpPr txBox="1"/>
          <p:nvPr/>
        </p:nvSpPr>
        <p:spPr>
          <a:xfrm>
            <a:off x="1177326" y="3292478"/>
            <a:ext cx="7087774" cy="2308324"/>
          </a:xfrm>
          <a:prstGeom prst="rect">
            <a:avLst/>
          </a:prstGeom>
          <a:noFill/>
        </p:spPr>
        <p:txBody>
          <a:bodyPr wrap="none" rtlCol="0">
            <a:spAutoFit/>
          </a:bodyPr>
          <a:lstStyle/>
          <a:p>
            <a:r>
              <a:rPr lang="en-US" dirty="0"/>
              <a:t>&lt;div </a:t>
            </a:r>
            <a:r>
              <a:rPr lang="en-US" b="1" dirty="0" err="1">
                <a:solidFill>
                  <a:srgbClr val="FF0000"/>
                </a:solidFill>
              </a:rPr>
              <a:t>ng</a:t>
            </a:r>
            <a:r>
              <a:rPr lang="en-US" b="1" dirty="0">
                <a:solidFill>
                  <a:srgbClr val="FF0000"/>
                </a:solidFill>
              </a:rPr>
              <a:t>-app</a:t>
            </a:r>
            <a:r>
              <a:rPr lang="en-US" dirty="0" smtClean="0"/>
              <a:t>=""&gt;</a:t>
            </a:r>
            <a:r>
              <a:rPr lang="en-US" dirty="0"/>
              <a:t>  </a:t>
            </a:r>
            <a:r>
              <a:rPr lang="en-US" dirty="0" smtClean="0"/>
              <a:t> </a:t>
            </a:r>
          </a:p>
          <a:p>
            <a:r>
              <a:rPr lang="en-US" dirty="0"/>
              <a:t> </a:t>
            </a:r>
            <a:r>
              <a:rPr lang="en-US" dirty="0" smtClean="0"/>
              <a:t>    &lt;div </a:t>
            </a:r>
            <a:r>
              <a:rPr lang="en-US" b="1" dirty="0" err="1" smtClean="0">
                <a:solidFill>
                  <a:srgbClr val="FF0000"/>
                </a:solidFill>
              </a:rPr>
              <a:t>ng-init</a:t>
            </a:r>
            <a:r>
              <a:rPr lang="en-US" dirty="0" smtClean="0"/>
              <a:t>=“names=[‘Daniel’, ‘</a:t>
            </a:r>
            <a:r>
              <a:rPr lang="en-US" dirty="0" err="1" smtClean="0"/>
              <a:t>Vivek</a:t>
            </a:r>
            <a:r>
              <a:rPr lang="en-US" dirty="0" smtClean="0"/>
              <a:t>’, ‘Mark’, ‘Steve’, ‘Mary’, ‘Sarah’]”&gt;</a:t>
            </a:r>
          </a:p>
          <a:p>
            <a:r>
              <a:rPr lang="en-US" dirty="0" smtClean="0"/>
              <a:t>  </a:t>
            </a:r>
            <a:endParaRPr lang="en-US" dirty="0"/>
          </a:p>
          <a:p>
            <a:r>
              <a:rPr lang="en-US" dirty="0" smtClean="0"/>
              <a:t>      &lt;</a:t>
            </a:r>
            <a:r>
              <a:rPr lang="en-US" dirty="0" err="1" smtClean="0"/>
              <a:t>ul</a:t>
            </a:r>
            <a:r>
              <a:rPr lang="en-US" dirty="0" smtClean="0"/>
              <a:t>&gt;</a:t>
            </a:r>
            <a:r>
              <a:rPr lang="en-US" dirty="0"/>
              <a:t/>
            </a:r>
            <a:br>
              <a:rPr lang="en-US" dirty="0"/>
            </a:br>
            <a:r>
              <a:rPr lang="en-US" dirty="0"/>
              <a:t>  </a:t>
            </a:r>
            <a:r>
              <a:rPr lang="en-US" dirty="0" smtClean="0"/>
              <a:t>         &lt;li </a:t>
            </a:r>
            <a:r>
              <a:rPr lang="en-US" b="1" dirty="0" err="1" smtClean="0">
                <a:solidFill>
                  <a:srgbClr val="FF0000"/>
                </a:solidFill>
              </a:rPr>
              <a:t>ng</a:t>
            </a:r>
            <a:r>
              <a:rPr lang="en-US" b="1" dirty="0" smtClean="0">
                <a:solidFill>
                  <a:srgbClr val="FF0000"/>
                </a:solidFill>
              </a:rPr>
              <a:t>-repeat</a:t>
            </a:r>
            <a:r>
              <a:rPr lang="en-US" dirty="0" smtClean="0"/>
              <a:t>="</a:t>
            </a:r>
            <a:r>
              <a:rPr lang="en-US" dirty="0" smtClean="0">
                <a:solidFill>
                  <a:srgbClr val="FF0000"/>
                </a:solidFill>
              </a:rPr>
              <a:t>name</a:t>
            </a:r>
            <a:r>
              <a:rPr lang="en-US" dirty="0" smtClean="0"/>
              <a:t> in names"&gt; </a:t>
            </a:r>
            <a:r>
              <a:rPr lang="en-US" b="1" dirty="0" smtClean="0">
                <a:solidFill>
                  <a:srgbClr val="FF0000"/>
                </a:solidFill>
              </a:rPr>
              <a:t>{{ name }} </a:t>
            </a:r>
            <a:r>
              <a:rPr lang="en-US" dirty="0" smtClean="0"/>
              <a:t>&lt;/li&gt;</a:t>
            </a:r>
            <a:r>
              <a:rPr lang="en-US" dirty="0"/>
              <a:t/>
            </a:r>
            <a:br>
              <a:rPr lang="en-US" dirty="0"/>
            </a:br>
            <a:r>
              <a:rPr lang="en-US" dirty="0" smtClean="0"/>
              <a:t>      &lt;/</a:t>
            </a:r>
            <a:r>
              <a:rPr lang="en-US" dirty="0" err="1" smtClean="0"/>
              <a:t>ul</a:t>
            </a:r>
            <a:r>
              <a:rPr lang="en-US" dirty="0" smtClean="0"/>
              <a:t>&gt;</a:t>
            </a:r>
          </a:p>
          <a:p>
            <a:r>
              <a:rPr lang="en-US" dirty="0"/>
              <a:t> </a:t>
            </a:r>
            <a:r>
              <a:rPr lang="en-US" dirty="0" smtClean="0"/>
              <a:t> &lt;/div&gt;</a:t>
            </a:r>
          </a:p>
          <a:p>
            <a:r>
              <a:rPr lang="en-US" dirty="0" smtClean="0"/>
              <a:t>&lt;/div&gt;</a:t>
            </a:r>
            <a:endParaRPr lang="en-US" dirty="0"/>
          </a:p>
        </p:txBody>
      </p:sp>
      <p:sp>
        <p:nvSpPr>
          <p:cNvPr id="15" name="TextBox 14"/>
          <p:cNvSpPr txBox="1"/>
          <p:nvPr/>
        </p:nvSpPr>
        <p:spPr>
          <a:xfrm>
            <a:off x="6821122" y="2378823"/>
            <a:ext cx="1484677" cy="369332"/>
          </a:xfrm>
          <a:prstGeom prst="rect">
            <a:avLst/>
          </a:prstGeom>
          <a:noFill/>
        </p:spPr>
        <p:txBody>
          <a:bodyPr wrap="square" rtlCol="0">
            <a:spAutoFit/>
          </a:bodyPr>
          <a:lstStyle/>
          <a:p>
            <a:r>
              <a:rPr lang="en-US" dirty="0" smtClean="0"/>
              <a:t>Just add data</a:t>
            </a:r>
            <a:endParaRPr lang="en-US" dirty="0"/>
          </a:p>
        </p:txBody>
      </p:sp>
      <p:sp>
        <p:nvSpPr>
          <p:cNvPr id="16" name="Up Arrow 15"/>
          <p:cNvSpPr/>
          <p:nvPr/>
        </p:nvSpPr>
        <p:spPr>
          <a:xfrm rot="10800000">
            <a:off x="7278560" y="2748155"/>
            <a:ext cx="304316" cy="77639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00600" y="4640045"/>
            <a:ext cx="1245115" cy="1245115"/>
          </a:xfrm>
          <a:prstGeom prst="rect">
            <a:avLst/>
          </a:prstGeom>
        </p:spPr>
      </p:pic>
      <p:sp>
        <p:nvSpPr>
          <p:cNvPr id="22" name="TextBox 21"/>
          <p:cNvSpPr txBox="1"/>
          <p:nvPr/>
        </p:nvSpPr>
        <p:spPr>
          <a:xfrm>
            <a:off x="6568383" y="5134570"/>
            <a:ext cx="708912"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Laura</a:t>
            </a:r>
          </a:p>
          <a:p>
            <a:r>
              <a:rPr lang="en-US" dirty="0" err="1" smtClean="0"/>
              <a:t>Vivek</a:t>
            </a:r>
            <a:endParaRPr lang="en-US" dirty="0" smtClean="0"/>
          </a:p>
          <a:p>
            <a:r>
              <a:rPr lang="en-US" dirty="0" smtClean="0"/>
              <a:t>Mark</a:t>
            </a:r>
          </a:p>
          <a:p>
            <a:r>
              <a:rPr lang="en-US" dirty="0" smtClean="0"/>
              <a:t>Steve</a:t>
            </a:r>
          </a:p>
          <a:p>
            <a:r>
              <a:rPr lang="en-US" dirty="0" smtClean="0"/>
              <a:t>Sarah</a:t>
            </a:r>
            <a:endParaRPr lang="en-US" dirty="0"/>
          </a:p>
        </p:txBody>
      </p:sp>
      <p:sp>
        <p:nvSpPr>
          <p:cNvPr id="23" name="Up Arrow 22"/>
          <p:cNvSpPr/>
          <p:nvPr/>
        </p:nvSpPr>
        <p:spPr>
          <a:xfrm rot="7574412">
            <a:off x="5969756" y="4840387"/>
            <a:ext cx="304316" cy="77639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5381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713" y="304800"/>
            <a:ext cx="6799461" cy="1066800"/>
          </a:xfrm>
        </p:spPr>
        <p:txBody>
          <a:bodyPr>
            <a:normAutofit/>
          </a:bodyPr>
          <a:lstStyle/>
          <a:p>
            <a:r>
              <a:rPr lang="en-US" dirty="0" smtClean="0"/>
              <a:t>Angular JS – Data Binding</a:t>
            </a:r>
            <a:endParaRPr lang="en-US" sz="2200" dirty="0"/>
          </a:p>
        </p:txBody>
      </p:sp>
      <p:sp>
        <p:nvSpPr>
          <p:cNvPr id="13" name="TextBox 12"/>
          <p:cNvSpPr txBox="1"/>
          <p:nvPr/>
        </p:nvSpPr>
        <p:spPr>
          <a:xfrm>
            <a:off x="626582" y="1723430"/>
            <a:ext cx="7848600" cy="1200329"/>
          </a:xfrm>
          <a:prstGeom prst="rect">
            <a:avLst/>
          </a:prstGeom>
          <a:noFill/>
        </p:spPr>
        <p:txBody>
          <a:bodyPr wrap="square" rtlCol="0">
            <a:spAutoFit/>
          </a:bodyPr>
          <a:lstStyle/>
          <a:p>
            <a:pPr marL="342900" indent="-342900">
              <a:buFont typeface="Arial" pitchFamily="34" charset="0"/>
              <a:buChar char="•"/>
            </a:pPr>
            <a:r>
              <a:rPr lang="en-US" sz="2400" dirty="0" smtClean="0"/>
              <a:t>Thanks to the </a:t>
            </a:r>
            <a:r>
              <a:rPr lang="en-US" sz="2400" dirty="0" err="1" smtClean="0"/>
              <a:t>AngularJS</a:t>
            </a:r>
            <a:r>
              <a:rPr lang="en-US" sz="2400" dirty="0" smtClean="0"/>
              <a:t> framework JS Data is synchronized to the view!</a:t>
            </a:r>
          </a:p>
          <a:p>
            <a:pPr marL="342900" indent="-342900">
              <a:buFont typeface="Arial" pitchFamily="34" charset="0"/>
              <a:buChar char="•"/>
            </a:pPr>
            <a:r>
              <a:rPr lang="en-US" sz="2400" dirty="0" smtClean="0"/>
              <a:t>What is tying the </a:t>
            </a:r>
            <a:r>
              <a:rPr lang="en-US" sz="2400" b="1" dirty="0" smtClean="0">
                <a:solidFill>
                  <a:srgbClr val="FF0000"/>
                </a:solidFill>
              </a:rPr>
              <a:t>Model</a:t>
            </a:r>
            <a:r>
              <a:rPr lang="en-US" sz="2400" dirty="0" smtClean="0"/>
              <a:t> to the </a:t>
            </a:r>
            <a:r>
              <a:rPr lang="en-US" sz="2400" b="1" dirty="0" smtClean="0">
                <a:solidFill>
                  <a:srgbClr val="FF0000"/>
                </a:solidFill>
              </a:rPr>
              <a:t>View</a:t>
            </a:r>
            <a:r>
              <a:rPr lang="en-US" sz="2400" dirty="0" smtClean="0"/>
              <a:t> ??</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5400000">
            <a:off x="3654393" y="2630066"/>
            <a:ext cx="2852057" cy="4425398"/>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49285" y="4301513"/>
            <a:ext cx="1066800" cy="1066800"/>
          </a:xfrm>
          <a:prstGeom prst="rect">
            <a:avLst/>
          </a:prstGeom>
        </p:spPr>
      </p:pic>
      <p:sp>
        <p:nvSpPr>
          <p:cNvPr id="21" name="TextBox 20"/>
          <p:cNvSpPr txBox="1"/>
          <p:nvPr/>
        </p:nvSpPr>
        <p:spPr>
          <a:xfrm>
            <a:off x="7422150" y="5473543"/>
            <a:ext cx="1321067" cy="369332"/>
          </a:xfrm>
          <a:prstGeom prst="rect">
            <a:avLst/>
          </a:prstGeom>
          <a:noFill/>
        </p:spPr>
        <p:txBody>
          <a:bodyPr wrap="none" rtlCol="0">
            <a:spAutoFit/>
          </a:bodyPr>
          <a:lstStyle/>
          <a:p>
            <a:r>
              <a:rPr lang="en-US" dirty="0" smtClean="0">
                <a:solidFill>
                  <a:srgbClr val="FF0000"/>
                </a:solidFill>
              </a:rPr>
              <a:t>Data + Logic</a:t>
            </a:r>
            <a:endParaRPr lang="en-US" dirty="0">
              <a:solidFill>
                <a:srgbClr val="FF0000"/>
              </a:solidFill>
            </a:endParaRPr>
          </a:p>
        </p:txBody>
      </p:sp>
      <p:pic>
        <p:nvPicPr>
          <p:cNvPr id="12" name="Picture 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07024" y="3863316"/>
            <a:ext cx="2118059" cy="2118059"/>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740504" y="4239714"/>
            <a:ext cx="1051097" cy="1051097"/>
          </a:xfrm>
          <a:prstGeom prst="rect">
            <a:avLst/>
          </a:prstGeom>
        </p:spPr>
      </p:pic>
      <p:sp>
        <p:nvSpPr>
          <p:cNvPr id="15" name="TextBox 14"/>
          <p:cNvSpPr txBox="1"/>
          <p:nvPr/>
        </p:nvSpPr>
        <p:spPr>
          <a:xfrm>
            <a:off x="1569232" y="5796709"/>
            <a:ext cx="1317540" cy="369332"/>
          </a:xfrm>
          <a:prstGeom prst="rect">
            <a:avLst/>
          </a:prstGeom>
          <a:noFill/>
        </p:spPr>
        <p:txBody>
          <a:bodyPr wrap="none" rtlCol="0">
            <a:spAutoFit/>
          </a:bodyPr>
          <a:lstStyle/>
          <a:p>
            <a:r>
              <a:rPr lang="en-US" dirty="0" smtClean="0">
                <a:solidFill>
                  <a:srgbClr val="FF0000"/>
                </a:solidFill>
              </a:rPr>
              <a:t>&lt;directives&gt;</a:t>
            </a:r>
            <a:endParaRPr lang="en-US" dirty="0">
              <a:solidFill>
                <a:srgbClr val="FF0000"/>
              </a:solidFill>
            </a:endParaRPr>
          </a:p>
        </p:txBody>
      </p:sp>
      <p:sp>
        <p:nvSpPr>
          <p:cNvPr id="16" name="TextBox 15"/>
          <p:cNvSpPr txBox="1"/>
          <p:nvPr/>
        </p:nvSpPr>
        <p:spPr>
          <a:xfrm>
            <a:off x="4407424" y="3095046"/>
            <a:ext cx="1828800" cy="1446550"/>
          </a:xfrm>
          <a:prstGeom prst="rect">
            <a:avLst/>
          </a:prstGeom>
          <a:noFill/>
        </p:spPr>
        <p:txBody>
          <a:bodyPr wrap="square" rtlCol="0">
            <a:spAutoFit/>
          </a:bodyPr>
          <a:lstStyle/>
          <a:p>
            <a:r>
              <a:rPr lang="en-US" sz="8800" dirty="0" smtClean="0">
                <a:solidFill>
                  <a:srgbClr val="FF0000"/>
                </a:solidFill>
              </a:rPr>
              <a:t>??</a:t>
            </a:r>
            <a:endParaRPr lang="en-US" sz="8800" dirty="0">
              <a:solidFill>
                <a:srgbClr val="FF0000"/>
              </a:solidFill>
            </a:endParaRPr>
          </a:p>
        </p:txBody>
      </p:sp>
      <p:sp>
        <p:nvSpPr>
          <p:cNvPr id="17" name="Up Arrow 16"/>
          <p:cNvSpPr/>
          <p:nvPr/>
        </p:nvSpPr>
        <p:spPr>
          <a:xfrm rot="10800000">
            <a:off x="4870178" y="4347815"/>
            <a:ext cx="452530" cy="417447"/>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96597" y="3404472"/>
            <a:ext cx="662810" cy="369332"/>
          </a:xfrm>
          <a:prstGeom prst="rect">
            <a:avLst/>
          </a:prstGeom>
          <a:noFill/>
        </p:spPr>
        <p:txBody>
          <a:bodyPr wrap="none" rtlCol="0">
            <a:spAutoFit/>
          </a:bodyPr>
          <a:lstStyle/>
          <a:p>
            <a:r>
              <a:rPr lang="en-US" b="1" dirty="0" smtClean="0">
                <a:solidFill>
                  <a:srgbClr val="FF0000"/>
                </a:solidFill>
              </a:rPr>
              <a:t>View</a:t>
            </a:r>
            <a:endParaRPr lang="en-US" b="1" dirty="0">
              <a:solidFill>
                <a:srgbClr val="FF0000"/>
              </a:solidFill>
            </a:endParaRPr>
          </a:p>
        </p:txBody>
      </p:sp>
      <p:sp>
        <p:nvSpPr>
          <p:cNvPr id="19" name="TextBox 18"/>
          <p:cNvSpPr txBox="1"/>
          <p:nvPr/>
        </p:nvSpPr>
        <p:spPr>
          <a:xfrm>
            <a:off x="7680170" y="3510295"/>
            <a:ext cx="805029" cy="369332"/>
          </a:xfrm>
          <a:prstGeom prst="rect">
            <a:avLst/>
          </a:prstGeom>
          <a:noFill/>
        </p:spPr>
        <p:txBody>
          <a:bodyPr wrap="none" rtlCol="0">
            <a:spAutoFit/>
          </a:bodyPr>
          <a:lstStyle/>
          <a:p>
            <a:r>
              <a:rPr lang="en-US" b="1" dirty="0" smtClean="0">
                <a:solidFill>
                  <a:srgbClr val="FF0000"/>
                </a:solidFill>
              </a:rPr>
              <a:t>Model</a:t>
            </a:r>
            <a:endParaRPr lang="en-US" b="1" dirty="0">
              <a:solidFill>
                <a:srgbClr val="FF0000"/>
              </a:solidFill>
            </a:endParaRPr>
          </a:p>
        </p:txBody>
      </p:sp>
    </p:spTree>
    <p:extLst>
      <p:ext uri="{BB962C8B-B14F-4D97-AF65-F5344CB8AC3E}">
        <p14:creationId xmlns:p14="http://schemas.microsoft.com/office/powerpoint/2010/main" val="3456366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lstStyle/>
          <a:p>
            <a:r>
              <a:rPr lang="en-US" dirty="0" smtClean="0"/>
              <a:t>Basic Question:</a:t>
            </a:r>
            <a:endParaRPr lang="en-US" dirty="0"/>
          </a:p>
        </p:txBody>
      </p:sp>
      <p:sp>
        <p:nvSpPr>
          <p:cNvPr id="3" name="Content Placeholder 2"/>
          <p:cNvSpPr>
            <a:spLocks noGrp="1"/>
          </p:cNvSpPr>
          <p:nvPr>
            <p:ph idx="1"/>
          </p:nvPr>
        </p:nvSpPr>
        <p:spPr>
          <a:xfrm>
            <a:off x="762000" y="1295401"/>
            <a:ext cx="8077200" cy="4800600"/>
          </a:xfrm>
        </p:spPr>
        <p:txBody>
          <a:bodyPr>
            <a:noAutofit/>
          </a:bodyPr>
          <a:lstStyle/>
          <a:p>
            <a:r>
              <a:rPr lang="en-US" sz="1600" dirty="0" smtClean="0"/>
              <a:t>Why need a Framework: </a:t>
            </a:r>
            <a:endParaRPr lang="en-US" sz="800" dirty="0" smtClean="0"/>
          </a:p>
          <a:p>
            <a:pPr lvl="1"/>
            <a:r>
              <a:rPr lang="en-US" sz="1400" dirty="0"/>
              <a:t>JavaScript sometimes gets a bad rap; it isn’t everyone’s favorite </a:t>
            </a:r>
            <a:r>
              <a:rPr lang="en-US" sz="1400" dirty="0" smtClean="0"/>
              <a:t>language. As we have seen </a:t>
            </a:r>
            <a:r>
              <a:rPr lang="en-US" sz="1400" dirty="0"/>
              <a:t>that JavaScript has many great features, but it is equally fair to say that it is missing a few features—ones that developers feel are vital.</a:t>
            </a:r>
          </a:p>
          <a:p>
            <a:pPr lvl="1"/>
            <a:r>
              <a:rPr lang="en-US" sz="1400" dirty="0"/>
              <a:t>Given its humble beginnings and perceived shortcomings, is JavaScript really ideal for developing modern web applications? It certainly is. As a relatively easy-to-learn language with almost ubiquitous support, it is extremely well suited to the task.</a:t>
            </a:r>
          </a:p>
          <a:p>
            <a:pPr lvl="1"/>
            <a:r>
              <a:rPr lang="en-US" sz="1400" dirty="0" smtClean="0"/>
              <a:t>But a better question to ask is </a:t>
            </a:r>
            <a:r>
              <a:rPr lang="en-US" sz="1400" b="1" dirty="0" smtClean="0"/>
              <a:t>: Is JavaScript an ideal candidate to  develop modern data intensive applications that </a:t>
            </a:r>
            <a:r>
              <a:rPr lang="en-US" sz="1400" b="1" dirty="0"/>
              <a:t>require modularity, testability, and developer productivity? </a:t>
            </a:r>
            <a:r>
              <a:rPr lang="en-US" sz="1400" dirty="0" smtClean="0"/>
              <a:t>Sadly the answer </a:t>
            </a:r>
            <a:r>
              <a:rPr lang="en-US" sz="1400" smtClean="0"/>
              <a:t>to that . </a:t>
            </a:r>
            <a:r>
              <a:rPr lang="en-US" sz="1400" dirty="0"/>
              <a:t>At least not “out of the box.” The makers of JavaScript simply didn’t have these requirements in mind when it was conceived. However, today we have a proliferation of frameworks and libraries designed to help us with such things. The general idea is that we want to be more productive and that we want to write code, often in response to unreasonably tight deadlines, that we can easily maintain and reuse. This is why we need frameworks.</a:t>
            </a:r>
            <a:endParaRPr lang="en-US" sz="1200" dirty="0"/>
          </a:p>
          <a:p>
            <a:pPr lvl="1"/>
            <a:endParaRPr lang="en-US" sz="1800" dirty="0" smtClean="0"/>
          </a:p>
          <a:p>
            <a:endParaRPr lang="en-US" sz="1600" dirty="0" smtClean="0"/>
          </a:p>
        </p:txBody>
      </p:sp>
    </p:spTree>
    <p:extLst>
      <p:ext uri="{BB962C8B-B14F-4D97-AF65-F5344CB8AC3E}">
        <p14:creationId xmlns:p14="http://schemas.microsoft.com/office/powerpoint/2010/main" val="1144208145"/>
      </p:ext>
    </p:extLst>
  </p:cSld>
  <p:clrMapOvr>
    <a:masterClrMapping/>
  </p:clrMapOvr>
  <p:transition spd="slow">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1"/>
            <a:ext cx="8077200" cy="5512776"/>
          </a:xfrm>
        </p:spPr>
        <p:txBody>
          <a:bodyPr>
            <a:normAutofit fontScale="85000" lnSpcReduction="20000"/>
          </a:bodyPr>
          <a:lstStyle/>
          <a:p>
            <a:r>
              <a:rPr lang="en-US" sz="5900" b="1" i="1" u="sng" dirty="0" smtClean="0"/>
              <a:t>LAB 1: Creating a DEMO Angular MVC APP:</a:t>
            </a:r>
          </a:p>
          <a:p>
            <a:endParaRPr lang="en-US" dirty="0" smtClean="0"/>
          </a:p>
          <a:p>
            <a:r>
              <a:rPr lang="en-US" dirty="0" smtClean="0"/>
              <a:t>In this section we would look at how the model and the controller actually manifests themselves in the in actual code.</a:t>
            </a:r>
          </a:p>
          <a:p>
            <a:r>
              <a:rPr lang="en-US" dirty="0" err="1" smtClean="0">
                <a:solidFill>
                  <a:srgbClr val="0000FF"/>
                </a:solidFill>
              </a:rPr>
              <a:t>var</a:t>
            </a:r>
            <a:r>
              <a:rPr lang="en-US" dirty="0" smtClean="0">
                <a:solidFill>
                  <a:srgbClr val="0000FF"/>
                </a:solidFill>
              </a:rPr>
              <a:t> instructors= [’</a:t>
            </a:r>
            <a:r>
              <a:rPr lang="en-US" dirty="0" err="1" smtClean="0">
                <a:solidFill>
                  <a:srgbClr val="0000FF"/>
                </a:solidFill>
              </a:rPr>
              <a:t>Vivek</a:t>
            </a:r>
            <a:r>
              <a:rPr lang="en-US" dirty="0" smtClean="0">
                <a:solidFill>
                  <a:srgbClr val="0000FF"/>
                </a:solidFill>
              </a:rPr>
              <a:t> Sharma'</a:t>
            </a:r>
            <a:r>
              <a:rPr lang="en-US" dirty="0">
                <a:solidFill>
                  <a:srgbClr val="0000FF"/>
                </a:solidFill>
              </a:rPr>
              <a:t>, </a:t>
            </a:r>
            <a:r>
              <a:rPr lang="en-US" dirty="0" smtClean="0">
                <a:solidFill>
                  <a:srgbClr val="0000FF"/>
                </a:solidFill>
              </a:rPr>
              <a:t>’</a:t>
            </a:r>
            <a:r>
              <a:rPr lang="en-US" dirty="0" err="1" smtClean="0">
                <a:solidFill>
                  <a:srgbClr val="0000FF"/>
                </a:solidFill>
              </a:rPr>
              <a:t>Lory</a:t>
            </a:r>
            <a:r>
              <a:rPr lang="en-US" dirty="0" smtClean="0">
                <a:solidFill>
                  <a:srgbClr val="0000FF"/>
                </a:solidFill>
              </a:rPr>
              <a:t> </a:t>
            </a:r>
            <a:r>
              <a:rPr lang="en-US" dirty="0" err="1" smtClean="0">
                <a:solidFill>
                  <a:srgbClr val="0000FF"/>
                </a:solidFill>
              </a:rPr>
              <a:t>Nuemann</a:t>
            </a:r>
            <a:r>
              <a:rPr lang="en-US" dirty="0" smtClean="0">
                <a:solidFill>
                  <a:srgbClr val="0000FF"/>
                </a:solidFill>
              </a:rPr>
              <a:t>'</a:t>
            </a:r>
            <a:r>
              <a:rPr lang="en-US" dirty="0">
                <a:solidFill>
                  <a:srgbClr val="0000FF"/>
                </a:solidFill>
              </a:rPr>
              <a:t>, </a:t>
            </a:r>
            <a:r>
              <a:rPr lang="en-US" dirty="0" smtClean="0">
                <a:solidFill>
                  <a:srgbClr val="0000FF"/>
                </a:solidFill>
              </a:rPr>
              <a:t>’Andy </a:t>
            </a:r>
            <a:r>
              <a:rPr lang="en-US" dirty="0" err="1" smtClean="0">
                <a:solidFill>
                  <a:srgbClr val="0000FF"/>
                </a:solidFill>
              </a:rPr>
              <a:t>Hou</a:t>
            </a:r>
            <a:r>
              <a:rPr lang="en-US" dirty="0" smtClean="0">
                <a:solidFill>
                  <a:srgbClr val="0000FF"/>
                </a:solidFill>
              </a:rPr>
              <a:t>'</a:t>
            </a:r>
            <a:r>
              <a:rPr lang="en-US" dirty="0">
                <a:solidFill>
                  <a:srgbClr val="0000FF"/>
                </a:solidFill>
              </a:rPr>
              <a:t>, </a:t>
            </a:r>
            <a:r>
              <a:rPr lang="en-US" dirty="0" smtClean="0">
                <a:solidFill>
                  <a:srgbClr val="0000FF"/>
                </a:solidFill>
              </a:rPr>
              <a:t>’Richard </a:t>
            </a:r>
            <a:r>
              <a:rPr lang="en-US" dirty="0" err="1" smtClean="0">
                <a:solidFill>
                  <a:srgbClr val="0000FF"/>
                </a:solidFill>
              </a:rPr>
              <a:t>Parriera</a:t>
            </a:r>
            <a:r>
              <a:rPr lang="en-US" dirty="0" smtClean="0">
                <a:solidFill>
                  <a:srgbClr val="0000FF"/>
                </a:solidFill>
              </a:rPr>
              <a:t>'</a:t>
            </a:r>
            <a:r>
              <a:rPr lang="en-US" dirty="0">
                <a:solidFill>
                  <a:srgbClr val="0000FF"/>
                </a:solidFill>
              </a:rPr>
              <a:t>];</a:t>
            </a:r>
          </a:p>
          <a:p>
            <a:r>
              <a:rPr lang="en-US" dirty="0"/>
              <a:t>The </a:t>
            </a:r>
            <a:r>
              <a:rPr lang="en-US" dirty="0" smtClean="0"/>
              <a:t>instructors variable </a:t>
            </a:r>
            <a:r>
              <a:rPr lang="en-US" dirty="0"/>
              <a:t>is simply a hard-coded array of </a:t>
            </a:r>
            <a:r>
              <a:rPr lang="en-US" dirty="0" smtClean="0"/>
              <a:t>instructor names. </a:t>
            </a:r>
          </a:p>
          <a:p>
            <a:r>
              <a:rPr lang="en-US" dirty="0" smtClean="0"/>
              <a:t>Now create a page which iterate through the array and shows us the number of the instructors and also display them in the grid.</a:t>
            </a:r>
            <a:endParaRPr lang="en-US" dirty="0" smtClean="0">
              <a:solidFill>
                <a:srgbClr val="0000FF"/>
              </a:solidFill>
            </a:endParaRPr>
          </a:p>
          <a:p>
            <a:endParaRPr lang="en-US" b="1" dirty="0"/>
          </a:p>
          <a:p>
            <a:endParaRPr lang="en-US" dirty="0"/>
          </a:p>
        </p:txBody>
      </p:sp>
    </p:spTree>
    <p:extLst>
      <p:ext uri="{BB962C8B-B14F-4D97-AF65-F5344CB8AC3E}">
        <p14:creationId xmlns:p14="http://schemas.microsoft.com/office/powerpoint/2010/main" val="2213121859"/>
      </p:ext>
    </p:extLst>
  </p:cSld>
  <p:clrMapOvr>
    <a:masterClrMapping/>
  </p:clrMapOvr>
  <p:transition spd="slow">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6799461" cy="1066800"/>
          </a:xfrm>
        </p:spPr>
        <p:txBody>
          <a:bodyPr>
            <a:normAutofit/>
          </a:bodyPr>
          <a:lstStyle/>
          <a:p>
            <a:r>
              <a:rPr lang="en-US" dirty="0" smtClean="0"/>
              <a:t>Angular JS – Intro to Filters</a:t>
            </a:r>
            <a:endParaRPr lang="en-US" sz="2200" dirty="0"/>
          </a:p>
        </p:txBody>
      </p:sp>
      <p:sp>
        <p:nvSpPr>
          <p:cNvPr id="13" name="TextBox 12"/>
          <p:cNvSpPr txBox="1"/>
          <p:nvPr/>
        </p:nvSpPr>
        <p:spPr>
          <a:xfrm>
            <a:off x="607532" y="1447800"/>
            <a:ext cx="7848600" cy="2308324"/>
          </a:xfrm>
          <a:prstGeom prst="rect">
            <a:avLst/>
          </a:prstGeom>
          <a:noFill/>
        </p:spPr>
        <p:txBody>
          <a:bodyPr wrap="square" rtlCol="0">
            <a:spAutoFit/>
          </a:bodyPr>
          <a:lstStyle/>
          <a:p>
            <a:pPr marL="342900" indent="-342900">
              <a:buFont typeface="Arial" pitchFamily="34" charset="0"/>
              <a:buChar char="•"/>
            </a:pPr>
            <a:r>
              <a:rPr lang="en-US" sz="2400" dirty="0" smtClean="0"/>
              <a:t>Format the value of an expression</a:t>
            </a:r>
          </a:p>
          <a:p>
            <a:pPr marL="342900" indent="-342900">
              <a:buFont typeface="Arial" pitchFamily="34" charset="0"/>
              <a:buChar char="•"/>
            </a:pPr>
            <a:r>
              <a:rPr lang="en-US" sz="2400" dirty="0" smtClean="0"/>
              <a:t>Framework comes with many predefined filters:</a:t>
            </a:r>
          </a:p>
          <a:p>
            <a:pPr lvl="1"/>
            <a:r>
              <a:rPr lang="en-US" sz="2400" dirty="0" smtClean="0"/>
              <a:t>Date</a:t>
            </a:r>
          </a:p>
          <a:p>
            <a:pPr lvl="1"/>
            <a:r>
              <a:rPr lang="en-US" sz="2400" dirty="0" smtClean="0"/>
              <a:t>Number</a:t>
            </a:r>
          </a:p>
          <a:p>
            <a:pPr lvl="1"/>
            <a:r>
              <a:rPr lang="en-US" sz="2400" dirty="0" smtClean="0"/>
              <a:t>Lowercase</a:t>
            </a:r>
          </a:p>
          <a:p>
            <a:pPr lvl="1"/>
            <a:r>
              <a:rPr lang="en-US" sz="2400" dirty="0" smtClean="0"/>
              <a:t>Uppercase  </a:t>
            </a:r>
            <a:endParaRPr lang="en-US" sz="2400"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09061" y="146754"/>
            <a:ext cx="1553008" cy="1553008"/>
          </a:xfrm>
          <a:prstGeom prst="rect">
            <a:avLst/>
          </a:prstGeom>
        </p:spPr>
      </p:pic>
      <p:sp>
        <p:nvSpPr>
          <p:cNvPr id="4" name="TextBox 3"/>
          <p:cNvSpPr txBox="1"/>
          <p:nvPr/>
        </p:nvSpPr>
        <p:spPr>
          <a:xfrm>
            <a:off x="607532" y="3962400"/>
            <a:ext cx="3203121" cy="461665"/>
          </a:xfrm>
          <a:prstGeom prst="rect">
            <a:avLst/>
          </a:prstGeom>
          <a:noFill/>
        </p:spPr>
        <p:txBody>
          <a:bodyPr wrap="none" rtlCol="0">
            <a:spAutoFit/>
          </a:bodyPr>
          <a:lstStyle/>
          <a:p>
            <a:r>
              <a:rPr lang="en-US" sz="2400" dirty="0" smtClean="0"/>
              <a:t>Use of filter in the View:</a:t>
            </a:r>
            <a:endParaRPr lang="en-US" sz="2400" dirty="0"/>
          </a:p>
        </p:txBody>
      </p:sp>
      <p:sp>
        <p:nvSpPr>
          <p:cNvPr id="5" name="TextBox 4"/>
          <p:cNvSpPr txBox="1"/>
          <p:nvPr/>
        </p:nvSpPr>
        <p:spPr>
          <a:xfrm>
            <a:off x="1788162" y="4610544"/>
            <a:ext cx="5972019" cy="461665"/>
          </a:xfrm>
          <a:prstGeom prst="rect">
            <a:avLst/>
          </a:prstGeom>
          <a:noFill/>
        </p:spPr>
        <p:txBody>
          <a:bodyPr wrap="none" rtlCol="0">
            <a:spAutoFit/>
          </a:bodyPr>
          <a:lstStyle/>
          <a:p>
            <a:r>
              <a:rPr lang="en-US" sz="2400" dirty="0" smtClean="0"/>
              <a:t>{{ expression | </a:t>
            </a:r>
            <a:r>
              <a:rPr lang="en-US" sz="2400" b="1" dirty="0" err="1" smtClean="0">
                <a:solidFill>
                  <a:srgbClr val="FF0000"/>
                </a:solidFill>
              </a:rPr>
              <a:t>filtername</a:t>
            </a:r>
            <a:r>
              <a:rPr lang="en-US" sz="2400" dirty="0" smtClean="0"/>
              <a:t> : </a:t>
            </a:r>
            <a:r>
              <a:rPr lang="en-US" sz="2400" b="1" dirty="0" smtClean="0">
                <a:solidFill>
                  <a:srgbClr val="000099"/>
                </a:solidFill>
              </a:rPr>
              <a:t>input parameter </a:t>
            </a:r>
            <a:r>
              <a:rPr lang="en-US" sz="2400" dirty="0" smtClean="0"/>
              <a:t>}}</a:t>
            </a:r>
            <a:endParaRPr lang="en-US" sz="2400" dirty="0"/>
          </a:p>
        </p:txBody>
      </p:sp>
      <p:sp>
        <p:nvSpPr>
          <p:cNvPr id="7" name="TextBox 6"/>
          <p:cNvSpPr txBox="1"/>
          <p:nvPr/>
        </p:nvSpPr>
        <p:spPr>
          <a:xfrm>
            <a:off x="5410200" y="5041552"/>
            <a:ext cx="2893869" cy="369332"/>
          </a:xfrm>
          <a:prstGeom prst="rect">
            <a:avLst/>
          </a:prstGeom>
          <a:noFill/>
        </p:spPr>
        <p:txBody>
          <a:bodyPr wrap="none" rtlCol="0">
            <a:spAutoFit/>
          </a:bodyPr>
          <a:lstStyle/>
          <a:p>
            <a:r>
              <a:rPr lang="en-US" dirty="0" smtClean="0"/>
              <a:t>(Input parameter is optional)</a:t>
            </a:r>
            <a:endParaRPr lang="en-US" dirty="0"/>
          </a:p>
        </p:txBody>
      </p:sp>
      <p:sp>
        <p:nvSpPr>
          <p:cNvPr id="14" name="TextBox 13"/>
          <p:cNvSpPr txBox="1"/>
          <p:nvPr/>
        </p:nvSpPr>
        <p:spPr>
          <a:xfrm>
            <a:off x="1788162" y="5497857"/>
            <a:ext cx="4986493" cy="461665"/>
          </a:xfrm>
          <a:prstGeom prst="rect">
            <a:avLst/>
          </a:prstGeom>
          <a:noFill/>
        </p:spPr>
        <p:txBody>
          <a:bodyPr wrap="none" rtlCol="0">
            <a:spAutoFit/>
          </a:bodyPr>
          <a:lstStyle/>
          <a:p>
            <a:r>
              <a:rPr lang="en-US" sz="2400" dirty="0" smtClean="0"/>
              <a:t>&lt;span&gt; {{ name | </a:t>
            </a:r>
            <a:r>
              <a:rPr lang="en-US" sz="2400" b="1" dirty="0" smtClean="0">
                <a:solidFill>
                  <a:srgbClr val="FF0000"/>
                </a:solidFill>
              </a:rPr>
              <a:t>lowercase</a:t>
            </a:r>
            <a:r>
              <a:rPr lang="en-US" sz="2400" dirty="0" smtClean="0"/>
              <a:t> }} &lt;/span&gt;</a:t>
            </a:r>
            <a:endParaRPr lang="en-US" sz="2400" dirty="0"/>
          </a:p>
        </p:txBody>
      </p:sp>
      <p:sp>
        <p:nvSpPr>
          <p:cNvPr id="15" name="TextBox 14"/>
          <p:cNvSpPr txBox="1"/>
          <p:nvPr/>
        </p:nvSpPr>
        <p:spPr>
          <a:xfrm>
            <a:off x="1788162" y="6076889"/>
            <a:ext cx="6157840" cy="461665"/>
          </a:xfrm>
          <a:prstGeom prst="rect">
            <a:avLst/>
          </a:prstGeom>
          <a:noFill/>
        </p:spPr>
        <p:txBody>
          <a:bodyPr wrap="none" rtlCol="0">
            <a:spAutoFit/>
          </a:bodyPr>
          <a:lstStyle/>
          <a:p>
            <a:r>
              <a:rPr lang="en-US" sz="2400" dirty="0" smtClean="0"/>
              <a:t>&lt;span&gt; {{ date | </a:t>
            </a:r>
            <a:r>
              <a:rPr lang="en-US" sz="2400" b="1" dirty="0" smtClean="0">
                <a:solidFill>
                  <a:srgbClr val="FF0000"/>
                </a:solidFill>
              </a:rPr>
              <a:t>date </a:t>
            </a:r>
            <a:r>
              <a:rPr lang="en-US" sz="2400" dirty="0" smtClean="0"/>
              <a:t>: ‘</a:t>
            </a:r>
            <a:r>
              <a:rPr lang="en-US" sz="2400" b="1" dirty="0" smtClean="0">
                <a:solidFill>
                  <a:srgbClr val="000099"/>
                </a:solidFill>
              </a:rPr>
              <a:t>d-M-</a:t>
            </a:r>
            <a:r>
              <a:rPr lang="en-US" sz="2400" b="1" dirty="0" err="1" smtClean="0">
                <a:solidFill>
                  <a:srgbClr val="000099"/>
                </a:solidFill>
              </a:rPr>
              <a:t>yy</a:t>
            </a:r>
            <a:r>
              <a:rPr lang="en-US" sz="2400" b="1" dirty="0" smtClean="0">
                <a:solidFill>
                  <a:srgbClr val="000099"/>
                </a:solidFill>
              </a:rPr>
              <a:t> EEEE</a:t>
            </a:r>
            <a:r>
              <a:rPr lang="en-US" sz="2400" dirty="0" smtClean="0"/>
              <a:t>’ }} &lt;/span&gt;</a:t>
            </a:r>
            <a:endParaRPr lang="en-US" sz="2400" dirty="0"/>
          </a:p>
        </p:txBody>
      </p:sp>
      <p:sp>
        <p:nvSpPr>
          <p:cNvPr id="16" name="TextBox 15"/>
          <p:cNvSpPr txBox="1"/>
          <p:nvPr/>
        </p:nvSpPr>
        <p:spPr>
          <a:xfrm>
            <a:off x="278540" y="5578166"/>
            <a:ext cx="1542345" cy="369332"/>
          </a:xfrm>
          <a:prstGeom prst="rect">
            <a:avLst/>
          </a:prstGeom>
          <a:noFill/>
        </p:spPr>
        <p:txBody>
          <a:bodyPr wrap="none" rtlCol="0">
            <a:spAutoFit/>
          </a:bodyPr>
          <a:lstStyle/>
          <a:p>
            <a:r>
              <a:rPr lang="en-US" dirty="0" smtClean="0"/>
              <a:t>Built-in Filters:</a:t>
            </a:r>
            <a:endParaRPr lang="en-US" dirty="0"/>
          </a:p>
        </p:txBody>
      </p:sp>
    </p:spTree>
    <p:extLst>
      <p:ext uri="{BB962C8B-B14F-4D97-AF65-F5344CB8AC3E}">
        <p14:creationId xmlns:p14="http://schemas.microsoft.com/office/powerpoint/2010/main" val="20280551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6799461" cy="1066800"/>
          </a:xfrm>
        </p:spPr>
        <p:txBody>
          <a:bodyPr>
            <a:normAutofit/>
          </a:bodyPr>
          <a:lstStyle/>
          <a:p>
            <a:r>
              <a:rPr lang="en-US" dirty="0" smtClean="0"/>
              <a:t>Angular JS – Intro to Filters</a:t>
            </a:r>
            <a:endParaRPr lang="en-US" sz="2200" dirty="0"/>
          </a:p>
        </p:txBody>
      </p:sp>
      <p:sp>
        <p:nvSpPr>
          <p:cNvPr id="13" name="TextBox 12"/>
          <p:cNvSpPr txBox="1"/>
          <p:nvPr/>
        </p:nvSpPr>
        <p:spPr>
          <a:xfrm>
            <a:off x="607532" y="1678632"/>
            <a:ext cx="7848600" cy="461665"/>
          </a:xfrm>
          <a:prstGeom prst="rect">
            <a:avLst/>
          </a:prstGeom>
          <a:noFill/>
        </p:spPr>
        <p:txBody>
          <a:bodyPr wrap="square" rtlCol="0">
            <a:spAutoFit/>
          </a:bodyPr>
          <a:lstStyle/>
          <a:p>
            <a:pPr marL="342900" indent="-342900">
              <a:buFont typeface="Arial" pitchFamily="34" charset="0"/>
              <a:buChar char="•"/>
            </a:pPr>
            <a:r>
              <a:rPr lang="en-US" sz="2400" dirty="0" smtClean="0"/>
              <a:t>Filters work great with </a:t>
            </a:r>
            <a:r>
              <a:rPr lang="en-US" sz="2400" b="1" dirty="0" err="1" smtClean="0">
                <a:solidFill>
                  <a:srgbClr val="FF0000"/>
                </a:solidFill>
              </a:rPr>
              <a:t>ng</a:t>
            </a:r>
            <a:r>
              <a:rPr lang="en-US" sz="2400" b="1" dirty="0" smtClean="0">
                <a:solidFill>
                  <a:srgbClr val="FF0000"/>
                </a:solidFill>
              </a:rPr>
              <a:t>-repeat</a:t>
            </a:r>
            <a:endParaRPr lang="en-US" sz="2400" b="1" dirty="0">
              <a:solidFill>
                <a:srgbClr val="FF0000"/>
              </a:solidFill>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09061" y="146754"/>
            <a:ext cx="1553008" cy="1553008"/>
          </a:xfrm>
          <a:prstGeom prst="rect">
            <a:avLst/>
          </a:prstGeom>
        </p:spPr>
      </p:pic>
      <p:sp>
        <p:nvSpPr>
          <p:cNvPr id="11" name="TextBox 10"/>
          <p:cNvSpPr txBox="1"/>
          <p:nvPr/>
        </p:nvSpPr>
        <p:spPr>
          <a:xfrm>
            <a:off x="279396" y="2971800"/>
            <a:ext cx="8788403" cy="2585323"/>
          </a:xfrm>
          <a:prstGeom prst="rect">
            <a:avLst/>
          </a:prstGeom>
          <a:noFill/>
        </p:spPr>
        <p:txBody>
          <a:bodyPr wrap="square" rtlCol="0">
            <a:spAutoFit/>
          </a:bodyPr>
          <a:lstStyle/>
          <a:p>
            <a:r>
              <a:rPr lang="en-US" dirty="0"/>
              <a:t>&lt;div </a:t>
            </a:r>
            <a:r>
              <a:rPr lang="en-US" b="1" dirty="0" err="1">
                <a:solidFill>
                  <a:srgbClr val="FF0000"/>
                </a:solidFill>
              </a:rPr>
              <a:t>ng</a:t>
            </a:r>
            <a:r>
              <a:rPr lang="en-US" b="1" dirty="0">
                <a:solidFill>
                  <a:srgbClr val="FF0000"/>
                </a:solidFill>
              </a:rPr>
              <a:t>-app</a:t>
            </a:r>
            <a:r>
              <a:rPr lang="en-US" dirty="0"/>
              <a:t>=""&gt;</a:t>
            </a:r>
            <a:br>
              <a:rPr lang="en-US" dirty="0"/>
            </a:br>
            <a:r>
              <a:rPr lang="en-US" dirty="0"/>
              <a:t>  </a:t>
            </a:r>
            <a:r>
              <a:rPr lang="en-US" dirty="0" smtClean="0"/>
              <a:t> &lt;input type=“text” </a:t>
            </a:r>
            <a:r>
              <a:rPr lang="en-US" b="1" dirty="0" err="1" smtClean="0">
                <a:solidFill>
                  <a:srgbClr val="FF0000"/>
                </a:solidFill>
              </a:rPr>
              <a:t>ng</a:t>
            </a:r>
            <a:r>
              <a:rPr lang="en-US" b="1" dirty="0" smtClean="0">
                <a:solidFill>
                  <a:srgbClr val="FF0000"/>
                </a:solidFill>
              </a:rPr>
              <a:t>-model</a:t>
            </a:r>
            <a:r>
              <a:rPr lang="en-US" dirty="0" smtClean="0"/>
              <a:t>=“</a:t>
            </a:r>
            <a:r>
              <a:rPr lang="en-US" dirty="0" err="1" smtClean="0"/>
              <a:t>nameText</a:t>
            </a:r>
            <a:r>
              <a:rPr lang="en-US" dirty="0" smtClean="0"/>
              <a:t>”&gt;</a:t>
            </a:r>
          </a:p>
          <a:p>
            <a:r>
              <a:rPr lang="en-US" dirty="0" smtClean="0"/>
              <a:t>  </a:t>
            </a:r>
            <a:endParaRPr lang="en-US" dirty="0"/>
          </a:p>
          <a:p>
            <a:r>
              <a:rPr lang="en-US" dirty="0" smtClean="0"/>
              <a:t>    &lt;</a:t>
            </a:r>
            <a:r>
              <a:rPr lang="en-US" dirty="0" err="1" smtClean="0"/>
              <a:t>ul</a:t>
            </a:r>
            <a:r>
              <a:rPr lang="en-US" dirty="0" smtClean="0"/>
              <a:t>&gt;</a:t>
            </a:r>
            <a:r>
              <a:rPr lang="en-US" dirty="0"/>
              <a:t/>
            </a:r>
            <a:br>
              <a:rPr lang="en-US" dirty="0"/>
            </a:br>
            <a:r>
              <a:rPr lang="en-US" dirty="0"/>
              <a:t>  </a:t>
            </a:r>
            <a:r>
              <a:rPr lang="en-US" dirty="0" smtClean="0"/>
              <a:t>         &lt;li </a:t>
            </a:r>
            <a:r>
              <a:rPr lang="en-US" b="1" dirty="0" err="1" smtClean="0">
                <a:solidFill>
                  <a:srgbClr val="FF0000"/>
                </a:solidFill>
              </a:rPr>
              <a:t>ng</a:t>
            </a:r>
            <a:r>
              <a:rPr lang="en-US" b="1" dirty="0" smtClean="0">
                <a:solidFill>
                  <a:srgbClr val="FF0000"/>
                </a:solidFill>
              </a:rPr>
              <a:t>-repeat</a:t>
            </a:r>
            <a:r>
              <a:rPr lang="en-US" dirty="0" smtClean="0"/>
              <a:t>="</a:t>
            </a:r>
            <a:r>
              <a:rPr lang="en-US" dirty="0" smtClean="0">
                <a:solidFill>
                  <a:srgbClr val="FF0000"/>
                </a:solidFill>
              </a:rPr>
              <a:t>name</a:t>
            </a:r>
            <a:r>
              <a:rPr lang="en-US" dirty="0" smtClean="0"/>
              <a:t> in names | filter : </a:t>
            </a:r>
            <a:r>
              <a:rPr lang="en-US" dirty="0" err="1" smtClean="0"/>
              <a:t>nameText</a:t>
            </a:r>
            <a:r>
              <a:rPr lang="en-US" dirty="0" smtClean="0"/>
              <a:t> | </a:t>
            </a:r>
            <a:r>
              <a:rPr lang="en-US" dirty="0" err="1" smtClean="0"/>
              <a:t>orderBy</a:t>
            </a:r>
            <a:r>
              <a:rPr lang="en-US" dirty="0" smtClean="0"/>
              <a:t> : ‘name’ "&gt;</a:t>
            </a:r>
          </a:p>
          <a:p>
            <a:r>
              <a:rPr lang="en-US" b="1" dirty="0">
                <a:solidFill>
                  <a:srgbClr val="FF0000"/>
                </a:solidFill>
              </a:rPr>
              <a:t> </a:t>
            </a:r>
            <a:r>
              <a:rPr lang="en-US" b="1" dirty="0" smtClean="0">
                <a:solidFill>
                  <a:srgbClr val="FF0000"/>
                </a:solidFill>
              </a:rPr>
              <a:t>            </a:t>
            </a:r>
            <a:r>
              <a:rPr lang="en-US" dirty="0" smtClean="0"/>
              <a:t>{{ </a:t>
            </a:r>
            <a:r>
              <a:rPr lang="en-US" dirty="0" smtClean="0">
                <a:solidFill>
                  <a:srgbClr val="FF0000"/>
                </a:solidFill>
              </a:rPr>
              <a:t>name</a:t>
            </a:r>
            <a:r>
              <a:rPr lang="en-US" dirty="0" smtClean="0"/>
              <a:t> | uppercase }} &lt;/li&gt;</a:t>
            </a:r>
            <a:r>
              <a:rPr lang="en-US" dirty="0"/>
              <a:t/>
            </a:r>
            <a:br>
              <a:rPr lang="en-US" dirty="0"/>
            </a:br>
            <a:r>
              <a:rPr lang="en-US" dirty="0" smtClean="0"/>
              <a:t>    &lt;/</a:t>
            </a:r>
            <a:r>
              <a:rPr lang="en-US" dirty="0" err="1" smtClean="0"/>
              <a:t>ul</a:t>
            </a:r>
            <a:r>
              <a:rPr lang="en-US" dirty="0" smtClean="0"/>
              <a:t>&gt;</a:t>
            </a:r>
          </a:p>
          <a:p>
            <a:endParaRPr lang="en-US" dirty="0" smtClean="0"/>
          </a:p>
          <a:p>
            <a:r>
              <a:rPr lang="en-US" dirty="0" smtClean="0"/>
              <a:t>&lt;/div&gt;</a:t>
            </a:r>
            <a:endParaRPr lang="en-US" dirty="0"/>
          </a:p>
        </p:txBody>
      </p:sp>
      <p:sp>
        <p:nvSpPr>
          <p:cNvPr id="3" name="TextBox 2"/>
          <p:cNvSpPr txBox="1"/>
          <p:nvPr/>
        </p:nvSpPr>
        <p:spPr>
          <a:xfrm>
            <a:off x="3134889" y="5346800"/>
            <a:ext cx="2569421" cy="369332"/>
          </a:xfrm>
          <a:prstGeom prst="rect">
            <a:avLst/>
          </a:prstGeom>
          <a:noFill/>
        </p:spPr>
        <p:txBody>
          <a:bodyPr wrap="none" rtlCol="0">
            <a:spAutoFit/>
          </a:bodyPr>
          <a:lstStyle/>
          <a:p>
            <a:r>
              <a:rPr lang="en-US" dirty="0" smtClean="0"/>
              <a:t>Built-in filter called ‘filter’</a:t>
            </a:r>
            <a:endParaRPr lang="en-US" dirty="0"/>
          </a:p>
        </p:txBody>
      </p:sp>
      <p:sp>
        <p:nvSpPr>
          <p:cNvPr id="8" name="Up Arrow 7"/>
          <p:cNvSpPr/>
          <p:nvPr/>
        </p:nvSpPr>
        <p:spPr>
          <a:xfrm>
            <a:off x="4049289" y="4572000"/>
            <a:ext cx="228600" cy="616565"/>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72101" y="3071940"/>
            <a:ext cx="3200400" cy="646331"/>
          </a:xfrm>
          <a:prstGeom prst="rect">
            <a:avLst/>
          </a:prstGeom>
          <a:noFill/>
        </p:spPr>
        <p:txBody>
          <a:bodyPr wrap="square" rtlCol="0">
            <a:spAutoFit/>
          </a:bodyPr>
          <a:lstStyle/>
          <a:p>
            <a:r>
              <a:rPr lang="en-US" dirty="0" smtClean="0"/>
              <a:t>Value of ‘</a:t>
            </a:r>
            <a:r>
              <a:rPr lang="en-US" dirty="0" err="1" smtClean="0"/>
              <a:t>nameText</a:t>
            </a:r>
            <a:r>
              <a:rPr lang="en-US" dirty="0" smtClean="0"/>
              <a:t>’ will filter elements in array</a:t>
            </a:r>
            <a:endParaRPr lang="en-US" dirty="0"/>
          </a:p>
        </p:txBody>
      </p:sp>
      <p:sp>
        <p:nvSpPr>
          <p:cNvPr id="12" name="Up Arrow 11"/>
          <p:cNvSpPr/>
          <p:nvPr/>
        </p:nvSpPr>
        <p:spPr>
          <a:xfrm rot="15922238">
            <a:off x="4932721" y="3109397"/>
            <a:ext cx="304800" cy="571418"/>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rot="12989594">
            <a:off x="5048966" y="3511971"/>
            <a:ext cx="304800" cy="559339"/>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76699" y="5716132"/>
            <a:ext cx="685800" cy="685800"/>
          </a:xfrm>
          <a:prstGeom prst="rect">
            <a:avLst/>
          </a:prstGeom>
        </p:spPr>
      </p:pic>
      <p:sp>
        <p:nvSpPr>
          <p:cNvPr id="19" name="Up Arrow 18"/>
          <p:cNvSpPr/>
          <p:nvPr/>
        </p:nvSpPr>
        <p:spPr>
          <a:xfrm>
            <a:off x="6868690" y="4527856"/>
            <a:ext cx="228600" cy="616565"/>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801889" y="5346800"/>
            <a:ext cx="3013261" cy="369332"/>
          </a:xfrm>
          <a:prstGeom prst="rect">
            <a:avLst/>
          </a:prstGeom>
          <a:noFill/>
        </p:spPr>
        <p:txBody>
          <a:bodyPr wrap="none" rtlCol="0">
            <a:spAutoFit/>
          </a:bodyPr>
          <a:lstStyle/>
          <a:p>
            <a:r>
              <a:rPr lang="en-US" dirty="0" smtClean="0"/>
              <a:t>Alphabetic ordering by ‘name’</a:t>
            </a:r>
            <a:endParaRPr lang="en-US" dirty="0"/>
          </a:p>
        </p:txBody>
      </p:sp>
      <p:sp>
        <p:nvSpPr>
          <p:cNvPr id="22" name="Up Arrow 21"/>
          <p:cNvSpPr/>
          <p:nvPr/>
        </p:nvSpPr>
        <p:spPr>
          <a:xfrm>
            <a:off x="2133600" y="4724399"/>
            <a:ext cx="228600" cy="1149967"/>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436981" y="5874366"/>
            <a:ext cx="1678858" cy="369332"/>
          </a:xfrm>
          <a:prstGeom prst="rect">
            <a:avLst/>
          </a:prstGeom>
          <a:noFill/>
        </p:spPr>
        <p:txBody>
          <a:bodyPr wrap="none" rtlCol="0">
            <a:spAutoFit/>
          </a:bodyPr>
          <a:lstStyle/>
          <a:p>
            <a:r>
              <a:rPr lang="en-US" dirty="0" smtClean="0"/>
              <a:t>Uppercase filter</a:t>
            </a:r>
            <a:endParaRPr lang="en-US" dirty="0"/>
          </a:p>
        </p:txBody>
      </p:sp>
    </p:spTree>
    <p:extLst>
      <p:ext uri="{BB962C8B-B14F-4D97-AF65-F5344CB8AC3E}">
        <p14:creationId xmlns:p14="http://schemas.microsoft.com/office/powerpoint/2010/main" val="26006129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644768"/>
          </a:xfrm>
        </p:spPr>
        <p:txBody>
          <a:bodyPr>
            <a:normAutofit fontScale="90000"/>
          </a:bodyPr>
          <a:lstStyle/>
          <a:p>
            <a:r>
              <a:rPr lang="en-US" dirty="0" smtClean="0"/>
              <a:t>Angular JS Filters: </a:t>
            </a:r>
            <a:endParaRPr lang="en-US" dirty="0"/>
          </a:p>
        </p:txBody>
      </p:sp>
      <p:sp>
        <p:nvSpPr>
          <p:cNvPr id="3" name="Content Placeholder 2"/>
          <p:cNvSpPr>
            <a:spLocks noGrp="1"/>
          </p:cNvSpPr>
          <p:nvPr>
            <p:ph idx="1"/>
          </p:nvPr>
        </p:nvSpPr>
        <p:spPr>
          <a:xfrm>
            <a:off x="762000" y="990601"/>
            <a:ext cx="8077200" cy="5562600"/>
          </a:xfrm>
        </p:spPr>
        <p:txBody>
          <a:bodyPr>
            <a:normAutofit/>
          </a:bodyPr>
          <a:lstStyle/>
          <a:p>
            <a:r>
              <a:rPr lang="en-US" sz="1600" dirty="0" err="1"/>
              <a:t>AngularJS</a:t>
            </a:r>
            <a:r>
              <a:rPr lang="en-US" sz="1600" dirty="0"/>
              <a:t> filters format the value of an expression for display to the end user. </a:t>
            </a:r>
            <a:endParaRPr lang="en-US" sz="1600" dirty="0" smtClean="0"/>
          </a:p>
          <a:p>
            <a:r>
              <a:rPr lang="en-US" sz="1600" dirty="0" smtClean="0"/>
              <a:t>They </a:t>
            </a:r>
            <a:r>
              <a:rPr lang="en-US" sz="1600" dirty="0"/>
              <a:t>don’t actually change the underlying data, but they do change how it is displayed in the particular case in which the filter is applied. </a:t>
            </a:r>
            <a:endParaRPr lang="en-US" sz="1600" dirty="0" smtClean="0"/>
          </a:p>
          <a:p>
            <a:r>
              <a:rPr lang="en-US" sz="1600" dirty="0">
                <a:solidFill>
                  <a:srgbClr val="000090"/>
                </a:solidFill>
              </a:rPr>
              <a:t>[</a:t>
            </a:r>
            <a:r>
              <a:rPr lang="en-US" sz="1600" i="1" dirty="0" err="1" smtClean="0">
                <a:solidFill>
                  <a:srgbClr val="0000FF"/>
                </a:solidFill>
              </a:rPr>
              <a:t>AngularJS</a:t>
            </a:r>
            <a:r>
              <a:rPr lang="en-US" sz="1600" i="1" dirty="0">
                <a:solidFill>
                  <a:srgbClr val="0000FF"/>
                </a:solidFill>
              </a:rPr>
              <a:t>/</a:t>
            </a:r>
            <a:r>
              <a:rPr lang="en-US" sz="1600" i="1" dirty="0" err="1">
                <a:solidFill>
                  <a:srgbClr val="0000FF"/>
                </a:solidFill>
              </a:rPr>
              <a:t>Basics_AngularFilters</a:t>
            </a:r>
            <a:r>
              <a:rPr lang="en-US" sz="1600" i="1" dirty="0">
                <a:solidFill>
                  <a:srgbClr val="0000FF"/>
                </a:solidFill>
              </a:rPr>
              <a:t>/</a:t>
            </a:r>
            <a:r>
              <a:rPr lang="en-US" sz="1600" i="1" dirty="0" err="1" smtClean="0">
                <a:solidFill>
                  <a:srgbClr val="0000FF"/>
                </a:solidFill>
              </a:rPr>
              <a:t>AngularFIlters_case.html</a:t>
            </a:r>
            <a:r>
              <a:rPr lang="en-US" sz="1600" dirty="0" smtClean="0">
                <a:solidFill>
                  <a:srgbClr val="000090"/>
                </a:solidFill>
              </a:rPr>
              <a:t>.]</a:t>
            </a:r>
          </a:p>
          <a:p>
            <a:r>
              <a:rPr lang="en-US" sz="1600" dirty="0" smtClean="0"/>
              <a:t>As you might be wondering, what’s the big deal? We could have done the same thing without the angular filters. JS natively supports all the .</a:t>
            </a:r>
            <a:r>
              <a:rPr lang="en-US" sz="1600" dirty="0" err="1" smtClean="0"/>
              <a:t>toLowerCase</a:t>
            </a:r>
            <a:r>
              <a:rPr lang="en-US" sz="1600" dirty="0" smtClean="0"/>
              <a:t> and .</a:t>
            </a:r>
            <a:r>
              <a:rPr lang="en-US" sz="1600" dirty="0" err="1" smtClean="0"/>
              <a:t>toUpperCase</a:t>
            </a:r>
            <a:r>
              <a:rPr lang="en-US" sz="1600" dirty="0" smtClean="0"/>
              <a:t> as String functions and we could have used those to achieve the same. </a:t>
            </a:r>
          </a:p>
          <a:p>
            <a:r>
              <a:rPr lang="en-US" sz="1600" dirty="0" smtClean="0"/>
              <a:t>Well the answer is YES we could have </a:t>
            </a:r>
            <a:r>
              <a:rPr lang="en-US" sz="1600" dirty="0"/>
              <a:t>done it :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Basics_AngularFilters</a:t>
            </a:r>
            <a:r>
              <a:rPr lang="en-US" sz="1600" dirty="0">
                <a:solidFill>
                  <a:srgbClr val="0000FF"/>
                </a:solidFill>
              </a:rPr>
              <a:t>/</a:t>
            </a:r>
            <a:r>
              <a:rPr lang="en-US" sz="1600" dirty="0" err="1" smtClean="0">
                <a:solidFill>
                  <a:srgbClr val="0000FF"/>
                </a:solidFill>
              </a:rPr>
              <a:t>WithoutAngularFilters_case.html</a:t>
            </a:r>
            <a:r>
              <a:rPr lang="en-US" sz="1600" dirty="0" smtClean="0">
                <a:solidFill>
                  <a:srgbClr val="0000FF"/>
                </a:solidFill>
              </a:rPr>
              <a:t>.</a:t>
            </a:r>
          </a:p>
          <a:p>
            <a:r>
              <a:rPr lang="en-US" sz="1600" dirty="0"/>
              <a:t>I</a:t>
            </a:r>
            <a:r>
              <a:rPr lang="en-US" sz="1600" dirty="0" smtClean="0"/>
              <a:t>t </a:t>
            </a:r>
            <a:r>
              <a:rPr lang="en-US" sz="1600" dirty="0"/>
              <a:t>is true that we bypass the need for filters, but there are a few things to consider before you choose to adopt this </a:t>
            </a:r>
            <a:r>
              <a:rPr lang="en-US" sz="1600" dirty="0" smtClean="0"/>
              <a:t>approach.</a:t>
            </a:r>
          </a:p>
          <a:p>
            <a:pPr lvl="1"/>
            <a:r>
              <a:rPr lang="en-US" sz="1400" dirty="0" smtClean="0"/>
              <a:t>We </a:t>
            </a:r>
            <a:r>
              <a:rPr lang="en-US" sz="1400" dirty="0"/>
              <a:t>have talked about the Separation of Concerns </a:t>
            </a:r>
            <a:r>
              <a:rPr lang="en-US" sz="1400" dirty="0" smtClean="0"/>
              <a:t>principle does the case change </a:t>
            </a:r>
            <a:r>
              <a:rPr lang="en-US" sz="1400" dirty="0"/>
              <a:t>logically belongs in a controller. Doesn’t this seem like a task for which the view should be responsible? In one sense, formatting data for presentation is indeed a view-related concern. However, you could also argue that a controller should bear some responsibility for making sure that data is ready for use in the view.</a:t>
            </a:r>
          </a:p>
          <a:p>
            <a:pPr lvl="1"/>
            <a:r>
              <a:rPr lang="en-US" sz="1400" dirty="0"/>
              <a:t>The developers of </a:t>
            </a:r>
            <a:r>
              <a:rPr lang="en-US" sz="1400" dirty="0" err="1"/>
              <a:t>AngularJS</a:t>
            </a:r>
            <a:r>
              <a:rPr lang="en-US" sz="1400" dirty="0"/>
              <a:t> take a stance on this and say that such concerns are better dealt with as the data flows from the controller into the view. In fact, this is why a filter is called a filter; the data is “filtered” as it travels from the controller into the view</a:t>
            </a:r>
            <a:r>
              <a:rPr lang="en-US" sz="1400" dirty="0" smtClean="0"/>
              <a:t>.</a:t>
            </a:r>
          </a:p>
          <a:p>
            <a:endParaRPr lang="en-US" sz="1600" dirty="0">
              <a:solidFill>
                <a:srgbClr val="000090"/>
              </a:solidFill>
            </a:endParaRPr>
          </a:p>
        </p:txBody>
      </p:sp>
    </p:spTree>
    <p:extLst>
      <p:ext uri="{BB962C8B-B14F-4D97-AF65-F5344CB8AC3E}">
        <p14:creationId xmlns:p14="http://schemas.microsoft.com/office/powerpoint/2010/main" val="1517214993"/>
      </p:ext>
    </p:extLst>
  </p:cSld>
  <p:clrMapOvr>
    <a:masterClrMapping/>
  </p:clrMapOvr>
  <p:transition spd="slow">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t>Filters </a:t>
            </a:r>
            <a:r>
              <a:rPr lang="en-US" dirty="0" err="1" smtClean="0"/>
              <a:t>Contd</a:t>
            </a:r>
            <a:r>
              <a:rPr lang="en-US" dirty="0" smtClean="0"/>
              <a:t>…..</a:t>
            </a:r>
            <a:endParaRPr lang="en-US" dirty="0"/>
          </a:p>
        </p:txBody>
      </p:sp>
      <p:sp>
        <p:nvSpPr>
          <p:cNvPr id="3" name="Content Placeholder 2"/>
          <p:cNvSpPr>
            <a:spLocks noGrp="1"/>
          </p:cNvSpPr>
          <p:nvPr>
            <p:ph idx="1"/>
          </p:nvPr>
        </p:nvSpPr>
        <p:spPr>
          <a:xfrm>
            <a:off x="762000" y="1066801"/>
            <a:ext cx="8077200" cy="4826976"/>
          </a:xfrm>
        </p:spPr>
        <p:txBody>
          <a:bodyPr>
            <a:normAutofit fontScale="92500" lnSpcReduction="20000"/>
          </a:bodyPr>
          <a:lstStyle/>
          <a:p>
            <a:r>
              <a:rPr lang="en-US" sz="1600" dirty="0"/>
              <a:t>While it is true that the filter may be added to the view in multiple places, the underlying implementation of that filter need only be written once.</a:t>
            </a:r>
          </a:p>
          <a:p>
            <a:r>
              <a:rPr lang="en-US" sz="1600" dirty="0"/>
              <a:t>Of course, it is up to you to decide how to approach any given situation. Filters are simply an option that you have at your disposal. Nonetheless, filters are a great way to keep your code modular and clean, as they make for a good unit of reuse across </a:t>
            </a:r>
            <a:r>
              <a:rPr lang="en-US" sz="1600" dirty="0" err="1"/>
              <a:t>AngularJS</a:t>
            </a:r>
            <a:r>
              <a:rPr lang="en-US" sz="1600" dirty="0"/>
              <a:t> projects. </a:t>
            </a:r>
            <a:endParaRPr lang="en-US" sz="1600" dirty="0" smtClean="0"/>
          </a:p>
          <a:p>
            <a:pPr marL="0" indent="0">
              <a:buNone/>
            </a:pPr>
            <a:r>
              <a:rPr lang="en-US" sz="1600" b="1" dirty="0"/>
              <a:t>Built-in </a:t>
            </a:r>
            <a:r>
              <a:rPr lang="en-US" sz="1600" b="1" dirty="0" smtClean="0"/>
              <a:t>Filters:</a:t>
            </a:r>
          </a:p>
          <a:p>
            <a:pPr lvl="1">
              <a:buFont typeface="+mj-lt"/>
              <a:buAutoNum type="arabicPeriod"/>
            </a:pPr>
            <a:r>
              <a:rPr lang="en-US" sz="1600" b="1" dirty="0"/>
              <a:t>The Number Filter</a:t>
            </a:r>
            <a:r>
              <a:rPr lang="en-US" sz="1600" b="1" dirty="0" smtClean="0"/>
              <a:t>: </a:t>
            </a:r>
            <a:r>
              <a:rPr lang="en-US" sz="1600" dirty="0" smtClean="0"/>
              <a:t>Formats </a:t>
            </a:r>
            <a:r>
              <a:rPr lang="en-US" sz="1600" dirty="0"/>
              <a:t>a number as </a:t>
            </a:r>
            <a:r>
              <a:rPr lang="en-US" sz="1600" dirty="0" smtClean="0"/>
              <a:t>text. If </a:t>
            </a:r>
            <a:r>
              <a:rPr lang="en-US" sz="1600" dirty="0"/>
              <a:t>the input is null or undefined, it will just be returned. If the input is infinite (Infinity/-Infinity) the Infinity symbol '∞' is returned. If the input is not a number an empty string is returned. This filter will help us address another issue with our sample data: the overly precise value of the consumption property (which represents the amount of data that the customer has used for this billing period). Let’s make this friendlier by rounding the number of places after the decimal point.</a:t>
            </a:r>
            <a:endParaRPr lang="en-US" sz="1600" dirty="0" smtClean="0"/>
          </a:p>
          <a:p>
            <a:pPr lvl="1">
              <a:buFont typeface="+mj-lt"/>
              <a:buAutoNum type="arabicPeriod"/>
            </a:pPr>
            <a:r>
              <a:rPr lang="en-US" sz="1600" b="1" dirty="0"/>
              <a:t>The Date Filter. </a:t>
            </a:r>
            <a:r>
              <a:rPr lang="en-US" sz="1600" dirty="0"/>
              <a:t>Formats date to a string based on the requested format. The date filter is indispensable and extremely flexible. Consider the </a:t>
            </a:r>
            <a:r>
              <a:rPr lang="en-US" sz="1600" dirty="0" err="1"/>
              <a:t>dateJoined</a:t>
            </a:r>
            <a:r>
              <a:rPr lang="en-US" sz="1600" dirty="0"/>
              <a:t> property of our sample data. It has a value which, depending on the time when you view it, looks something like this: 2010-03-22T13:00:00.000Z. You certainly don’t want to be showing it to end users in this format</a:t>
            </a:r>
            <a:r>
              <a:rPr lang="en-US" sz="1600" dirty="0" smtClean="0"/>
              <a:t>! So we would make use of the date filter.</a:t>
            </a:r>
          </a:p>
          <a:p>
            <a:pPr lvl="1">
              <a:buFont typeface="+mj-lt"/>
              <a:buAutoNum type="arabicPeriod"/>
            </a:pPr>
            <a:r>
              <a:rPr lang="en-US" sz="1600" b="1" dirty="0"/>
              <a:t>The </a:t>
            </a:r>
            <a:r>
              <a:rPr lang="en-US" sz="1600" b="1" dirty="0" err="1"/>
              <a:t>limitTo</a:t>
            </a:r>
            <a:r>
              <a:rPr lang="en-US" sz="1600" b="1" dirty="0"/>
              <a:t> Filter. </a:t>
            </a:r>
            <a:r>
              <a:rPr lang="en-US" sz="1600" dirty="0"/>
              <a:t>This handy filter lets you limit the amount of information displayed from an array. It does this by creating a new array, which contains a subset of the items that are contained in the original array. To showcase the usefulness of this filter, we will add a new property to our sample data source. This new property will contain the customer’s historical data usage for the last 12 months</a:t>
            </a:r>
            <a:endParaRPr lang="en-US" sz="1600" dirty="0" smtClean="0"/>
          </a:p>
          <a:p>
            <a:pPr marL="0" indent="0">
              <a:buNone/>
            </a:pPr>
            <a:endParaRPr lang="en-US" sz="1600" b="1" dirty="0"/>
          </a:p>
        </p:txBody>
      </p:sp>
    </p:spTree>
    <p:extLst>
      <p:ext uri="{BB962C8B-B14F-4D97-AF65-F5344CB8AC3E}">
        <p14:creationId xmlns:p14="http://schemas.microsoft.com/office/powerpoint/2010/main" val="3725817059"/>
      </p:ext>
    </p:extLst>
  </p:cSld>
  <p:clrMapOvr>
    <a:masterClrMapping/>
  </p:clrMapOvr>
  <p:transition spd="slow">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normAutofit/>
          </a:bodyPr>
          <a:lstStyle/>
          <a:p>
            <a:r>
              <a:rPr lang="en-US" sz="1600" dirty="0"/>
              <a:t>You are not restricted to the built-in filters and can create your own to process data in ways that are specific to your applications. In this </a:t>
            </a:r>
            <a:r>
              <a:rPr lang="en-US" sz="1600" dirty="0" smtClean="0"/>
              <a:t>we would attempt to solve various use cases with the use of the filter.</a:t>
            </a:r>
          </a:p>
          <a:p>
            <a:pPr marL="0" indent="0">
              <a:buNone/>
            </a:pPr>
            <a:r>
              <a:rPr lang="en-US" sz="1600" b="1" dirty="0"/>
              <a:t>Use Case 1</a:t>
            </a:r>
            <a:r>
              <a:rPr lang="en-US" sz="1600" dirty="0"/>
              <a:t>: For some unknown reason, some values sent back to us are dash delimited. The back end team has told us that this is the way that the data is stored in the database and that it cannot change it. Nonetheless, we aren’t very keen on presenting it to our end users in this format. The plan property is an example of this; it has a value of "super-basic-plan". We could easily deal with one case of this without a filter, but we will assume it is a common problem, and we will use a filter to solve it across the whole application</a:t>
            </a:r>
            <a:r>
              <a:rPr lang="en-US" sz="1600" dirty="0" smtClean="0"/>
              <a:t>.</a:t>
            </a:r>
          </a:p>
          <a:p>
            <a:r>
              <a:rPr lang="en-US" sz="1600" dirty="0" smtClean="0"/>
              <a:t>The best approach in my opinion is to go and solve the use case in the native JS and then wrap the solution in </a:t>
            </a:r>
            <a:r>
              <a:rPr lang="en-US" sz="1600" dirty="0"/>
              <a:t>a filter. </a:t>
            </a:r>
            <a:r>
              <a:rPr lang="en-US" sz="1100" dirty="0" err="1">
                <a:solidFill>
                  <a:srgbClr val="0000FF"/>
                </a:solidFill>
              </a:rPr>
              <a:t>AngularJS</a:t>
            </a:r>
            <a:r>
              <a:rPr lang="en-US" sz="1100" dirty="0">
                <a:solidFill>
                  <a:srgbClr val="0000FF"/>
                </a:solidFill>
              </a:rPr>
              <a:t>/</a:t>
            </a:r>
            <a:r>
              <a:rPr lang="en-US" sz="1100" dirty="0" err="1">
                <a:solidFill>
                  <a:srgbClr val="0000FF"/>
                </a:solidFill>
              </a:rPr>
              <a:t>Basics_AngularCustomFilters</a:t>
            </a:r>
            <a:r>
              <a:rPr lang="en-US" sz="1100" dirty="0">
                <a:solidFill>
                  <a:srgbClr val="0000FF"/>
                </a:solidFill>
              </a:rPr>
              <a:t>/</a:t>
            </a:r>
            <a:r>
              <a:rPr lang="en-US" sz="1100" dirty="0" err="1">
                <a:solidFill>
                  <a:srgbClr val="0000FF"/>
                </a:solidFill>
              </a:rPr>
              <a:t>Filter_ReplaceDash</a:t>
            </a:r>
            <a:r>
              <a:rPr lang="en-US" sz="1100" dirty="0">
                <a:solidFill>
                  <a:srgbClr val="0000FF"/>
                </a:solidFill>
              </a:rPr>
              <a:t>/</a:t>
            </a:r>
            <a:r>
              <a:rPr lang="en-US" sz="1100" dirty="0" err="1">
                <a:solidFill>
                  <a:srgbClr val="0000FF"/>
                </a:solidFill>
              </a:rPr>
              <a:t>NativeJSImpl.js</a:t>
            </a:r>
            <a:endParaRPr lang="en-US" sz="1100" dirty="0" smtClean="0">
              <a:solidFill>
                <a:srgbClr val="0000FF"/>
              </a:solidFill>
            </a:endParaRPr>
          </a:p>
          <a:p>
            <a:r>
              <a:rPr lang="en-US" sz="1600" dirty="0" smtClean="0"/>
              <a:t>After testing and making sure that the function is working as expected we will now convert it to a filter.</a:t>
            </a:r>
          </a:p>
          <a:p>
            <a:r>
              <a:rPr lang="en-US" sz="1600" dirty="0"/>
              <a:t>The method we use to create an </a:t>
            </a:r>
            <a:r>
              <a:rPr lang="en-US" sz="1600" dirty="0" err="1"/>
              <a:t>AngularJS</a:t>
            </a:r>
            <a:r>
              <a:rPr lang="en-US" sz="1600" dirty="0"/>
              <a:t> filter is named, unsurprisingly, filter. It accepts two arguments: a name for the filter and a factory function.</a:t>
            </a:r>
          </a:p>
        </p:txBody>
      </p:sp>
    </p:spTree>
    <p:extLst>
      <p:ext uri="{BB962C8B-B14F-4D97-AF65-F5344CB8AC3E}">
        <p14:creationId xmlns:p14="http://schemas.microsoft.com/office/powerpoint/2010/main" val="1251358523"/>
      </p:ext>
    </p:extLst>
  </p:cSld>
  <p:clrMapOvr>
    <a:masterClrMapping/>
  </p:clrMapOvr>
  <p:transition spd="slow">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97168"/>
          </a:xfrm>
        </p:spPr>
        <p:txBody>
          <a:bodyPr/>
          <a:lstStyle/>
          <a:p>
            <a:r>
              <a:rPr lang="en-US" dirty="0" smtClean="0"/>
              <a:t>Custom Filters</a:t>
            </a:r>
            <a:endParaRPr lang="en-US" dirty="0"/>
          </a:p>
        </p:txBody>
      </p:sp>
      <p:sp>
        <p:nvSpPr>
          <p:cNvPr id="3" name="Content Placeholder 2"/>
          <p:cNvSpPr>
            <a:spLocks noGrp="1"/>
          </p:cNvSpPr>
          <p:nvPr>
            <p:ph idx="1"/>
          </p:nvPr>
        </p:nvSpPr>
        <p:spPr>
          <a:xfrm>
            <a:off x="762000" y="1066801"/>
            <a:ext cx="8077200" cy="5257800"/>
          </a:xfrm>
        </p:spPr>
        <p:txBody>
          <a:bodyPr>
            <a:normAutofit/>
          </a:bodyPr>
          <a:lstStyle/>
          <a:p>
            <a:pPr marL="400050" lvl="1" indent="0">
              <a:buNone/>
            </a:pPr>
            <a:r>
              <a:rPr lang="en-US" sz="1600" dirty="0" err="1">
                <a:solidFill>
                  <a:srgbClr val="0000FF"/>
                </a:solidFill>
              </a:rPr>
              <a:t>myAppModule.filter</a:t>
            </a:r>
            <a:r>
              <a:rPr lang="en-US" sz="1600" dirty="0">
                <a:solidFill>
                  <a:srgbClr val="0000FF"/>
                </a:solidFill>
              </a:rPr>
              <a:t>('</a:t>
            </a:r>
            <a:r>
              <a:rPr lang="en-US" sz="1600" dirty="0" err="1">
                <a:solidFill>
                  <a:srgbClr val="0000FF"/>
                </a:solidFill>
              </a:rPr>
              <a:t>stripDashes</a:t>
            </a:r>
            <a:r>
              <a:rPr lang="en-US" sz="1600" dirty="0">
                <a:solidFill>
                  <a:srgbClr val="0000FF"/>
                </a:solidFill>
              </a:rPr>
              <a:t>', function () {</a:t>
            </a:r>
          </a:p>
          <a:p>
            <a:pPr marL="400050" lvl="1" indent="0">
              <a:buNone/>
            </a:pPr>
            <a:r>
              <a:rPr lang="en-US" sz="1600" dirty="0">
                <a:solidFill>
                  <a:srgbClr val="0000FF"/>
                </a:solidFill>
              </a:rPr>
              <a:t>    // the function we are in returns</a:t>
            </a:r>
          </a:p>
          <a:p>
            <a:pPr marL="400050" lvl="1" indent="0">
              <a:buNone/>
            </a:pPr>
            <a:r>
              <a:rPr lang="en-US" sz="1600" dirty="0">
                <a:solidFill>
                  <a:srgbClr val="0000FF"/>
                </a:solidFill>
              </a:rPr>
              <a:t>    // the function below</a:t>
            </a:r>
          </a:p>
          <a:p>
            <a:pPr marL="400050" lvl="1" indent="0">
              <a:buNone/>
            </a:pPr>
            <a:r>
              <a:rPr lang="en-US" sz="1600" dirty="0">
                <a:solidFill>
                  <a:srgbClr val="0000FF"/>
                </a:solidFill>
              </a:rPr>
              <a:t>    return function(txt) {</a:t>
            </a:r>
          </a:p>
          <a:p>
            <a:pPr marL="400050" lvl="1" indent="0">
              <a:buNone/>
            </a:pPr>
            <a:r>
              <a:rPr lang="en-US" sz="1600" dirty="0">
                <a:solidFill>
                  <a:srgbClr val="0000FF"/>
                </a:solidFill>
              </a:rPr>
              <a:t>        return </a:t>
            </a:r>
            <a:r>
              <a:rPr lang="en-US" sz="1600" dirty="0" err="1">
                <a:solidFill>
                  <a:srgbClr val="0000FF"/>
                </a:solidFill>
              </a:rPr>
              <a:t>textToFilter.split</a:t>
            </a:r>
            <a:r>
              <a:rPr lang="en-US" sz="1600" dirty="0">
                <a:solidFill>
                  <a:srgbClr val="0000FF"/>
                </a:solidFill>
              </a:rPr>
              <a:t>('-').join(' ');</a:t>
            </a:r>
          </a:p>
          <a:p>
            <a:pPr marL="400050" lvl="1" indent="0">
              <a:buNone/>
            </a:pPr>
            <a:r>
              <a:rPr lang="en-US" sz="1600" dirty="0">
                <a:solidFill>
                  <a:srgbClr val="0000FF"/>
                </a:solidFill>
              </a:rPr>
              <a:t>    }</a:t>
            </a:r>
            <a:r>
              <a:rPr lang="en-US" sz="1600" dirty="0" smtClean="0">
                <a:solidFill>
                  <a:srgbClr val="0000FF"/>
                </a:solidFill>
              </a:rPr>
              <a:t>;</a:t>
            </a:r>
            <a:endParaRPr lang="en-US" sz="1600" dirty="0">
              <a:solidFill>
                <a:srgbClr val="0000FF"/>
              </a:solidFill>
            </a:endParaRPr>
          </a:p>
          <a:p>
            <a:pPr marL="400050" lvl="1" indent="0">
              <a:buNone/>
            </a:pPr>
            <a:r>
              <a:rPr lang="en-US" sz="1600" dirty="0">
                <a:solidFill>
                  <a:srgbClr val="0000FF"/>
                </a:solidFill>
              </a:rPr>
              <a:t>});</a:t>
            </a:r>
          </a:p>
          <a:p>
            <a:r>
              <a:rPr lang="en-US" sz="1600" dirty="0"/>
              <a:t>Of particular note here is the fact that the filter function does not itself implement our logic; rather, it returns a function that implements it. This is why that second argument supplied to the filter method is called a “</a:t>
            </a:r>
            <a:r>
              <a:rPr lang="en-US" sz="1600" b="1" dirty="0"/>
              <a:t>factory function</a:t>
            </a:r>
            <a:r>
              <a:rPr lang="en-US" sz="1600" dirty="0"/>
              <a:t>”; its main purpose in life is to manufacture functions. This can seem a little strange at first, but it is a common design pattern (generally known as the factory pattern), and it’s certainly not difficult to implement. It might help if you think about this from </a:t>
            </a:r>
            <a:r>
              <a:rPr lang="en-US" sz="1600" dirty="0" err="1"/>
              <a:t>AngularJS’s</a:t>
            </a:r>
            <a:r>
              <a:rPr lang="en-US" sz="1600" dirty="0"/>
              <a:t> point of view: we don’t want to use a function here and now, but we do want to return a function to </a:t>
            </a:r>
            <a:r>
              <a:rPr lang="en-US" sz="1600" dirty="0" err="1"/>
              <a:t>AngularJS</a:t>
            </a:r>
            <a:r>
              <a:rPr lang="en-US" sz="1600" dirty="0"/>
              <a:t>, for it to utilize whenever we invoke the associated filter.</a:t>
            </a:r>
          </a:p>
          <a:p>
            <a:r>
              <a:rPr lang="en-US" sz="1600" dirty="0"/>
              <a:t>The argument we named txt represents the expression value that is passed in to this filter function when it is used, that is, it’s the value we are filtering</a:t>
            </a:r>
            <a:r>
              <a:rPr lang="en-US" sz="1600" dirty="0" smtClean="0"/>
              <a:t>.</a:t>
            </a:r>
          </a:p>
          <a:p>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Basics_AngularCustomFilters</a:t>
            </a:r>
            <a:r>
              <a:rPr lang="en-US" sz="1600" dirty="0">
                <a:solidFill>
                  <a:srgbClr val="0000FF"/>
                </a:solidFill>
              </a:rPr>
              <a:t>/</a:t>
            </a:r>
            <a:r>
              <a:rPr lang="en-US" sz="1600" dirty="0" err="1">
                <a:solidFill>
                  <a:srgbClr val="0000FF"/>
                </a:solidFill>
              </a:rPr>
              <a:t>Filter_ReplaceDash</a:t>
            </a:r>
            <a:r>
              <a:rPr lang="en-US" sz="1600" dirty="0">
                <a:solidFill>
                  <a:srgbClr val="0000FF"/>
                </a:solidFill>
              </a:rPr>
              <a:t>/</a:t>
            </a:r>
            <a:r>
              <a:rPr lang="en-US" sz="1600" dirty="0" err="1">
                <a:solidFill>
                  <a:srgbClr val="0000FF"/>
                </a:solidFill>
              </a:rPr>
              <a:t>myStripDashesApp.js</a:t>
            </a:r>
            <a:endParaRPr lang="en-US" sz="1600" dirty="0">
              <a:solidFill>
                <a:srgbClr val="0000FF"/>
              </a:solidFill>
            </a:endParaRPr>
          </a:p>
          <a:p>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Basics_AngularCustomFilters</a:t>
            </a:r>
            <a:r>
              <a:rPr lang="en-US" sz="1600" dirty="0">
                <a:solidFill>
                  <a:srgbClr val="0000FF"/>
                </a:solidFill>
              </a:rPr>
              <a:t>/</a:t>
            </a:r>
            <a:r>
              <a:rPr lang="en-US" sz="1600" dirty="0" err="1">
                <a:solidFill>
                  <a:srgbClr val="0000FF"/>
                </a:solidFill>
              </a:rPr>
              <a:t>Filter_ReplaceDash</a:t>
            </a:r>
            <a:r>
              <a:rPr lang="en-US" sz="1600" dirty="0">
                <a:solidFill>
                  <a:srgbClr val="0000FF"/>
                </a:solidFill>
              </a:rPr>
              <a:t>/</a:t>
            </a:r>
            <a:r>
              <a:rPr lang="en-US" sz="1600" dirty="0" err="1">
                <a:solidFill>
                  <a:srgbClr val="0000FF"/>
                </a:solidFill>
              </a:rPr>
              <a:t>ReplaceDash.html</a:t>
            </a:r>
            <a:endParaRPr lang="en-US" sz="1600" dirty="0">
              <a:solidFill>
                <a:srgbClr val="0000FF"/>
              </a:solidFill>
            </a:endParaRPr>
          </a:p>
        </p:txBody>
      </p:sp>
    </p:spTree>
    <p:extLst>
      <p:ext uri="{BB962C8B-B14F-4D97-AF65-F5344CB8AC3E}">
        <p14:creationId xmlns:p14="http://schemas.microsoft.com/office/powerpoint/2010/main" val="1551609220"/>
      </p:ext>
    </p:extLst>
  </p:cSld>
  <p:clrMapOvr>
    <a:masterClrMapping/>
  </p:clrMapOvr>
  <p:transition spd="slow">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 Contd..</a:t>
            </a:r>
            <a:endParaRPr lang="en-US" dirty="0"/>
          </a:p>
        </p:txBody>
      </p:sp>
      <p:sp>
        <p:nvSpPr>
          <p:cNvPr id="3" name="Content Placeholder 2"/>
          <p:cNvSpPr>
            <a:spLocks noGrp="1"/>
          </p:cNvSpPr>
          <p:nvPr>
            <p:ph idx="1"/>
          </p:nvPr>
        </p:nvSpPr>
        <p:spPr>
          <a:xfrm>
            <a:off x="762000" y="1295401"/>
            <a:ext cx="8077200" cy="4598376"/>
          </a:xfrm>
        </p:spPr>
        <p:txBody>
          <a:bodyPr>
            <a:normAutofit/>
          </a:bodyPr>
          <a:lstStyle/>
          <a:p>
            <a:r>
              <a:rPr lang="en-US" sz="1600" dirty="0"/>
              <a:t>Use Case 2: </a:t>
            </a:r>
            <a:r>
              <a:rPr lang="en-US" sz="1600" dirty="0" smtClean="0"/>
              <a:t>In this sue case we attempt to handle </a:t>
            </a:r>
            <a:r>
              <a:rPr lang="en-US" sz="1600" dirty="0"/>
              <a:t>the </a:t>
            </a:r>
            <a:r>
              <a:rPr lang="en-US" sz="1600" dirty="0" err="1"/>
              <a:t>firstName</a:t>
            </a:r>
            <a:r>
              <a:rPr lang="en-US" sz="1600" dirty="0"/>
              <a:t> and surname by using a technique known as title casing, instead of simply converting them to lowercase. We can do this by making sure the first character is in uppercase and all of the remaining characters are in lowercase</a:t>
            </a:r>
            <a:r>
              <a:rPr lang="en-US" sz="1600" dirty="0" smtClean="0"/>
              <a:t>.</a:t>
            </a:r>
          </a:p>
          <a:p>
            <a:r>
              <a:rPr lang="en-US" sz="1600" dirty="0"/>
              <a:t>As before, let’s first write the code that will accomplish this, before we create the filter itself.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Basics_AngularCustomFilters</a:t>
            </a:r>
            <a:r>
              <a:rPr lang="en-US" sz="1600" dirty="0">
                <a:solidFill>
                  <a:srgbClr val="0000FF"/>
                </a:solidFill>
              </a:rPr>
              <a:t>/</a:t>
            </a:r>
            <a:r>
              <a:rPr lang="en-US" sz="1600" dirty="0" err="1">
                <a:solidFill>
                  <a:srgbClr val="0000FF"/>
                </a:solidFill>
              </a:rPr>
              <a:t>Filter_TitleCasing</a:t>
            </a:r>
            <a:r>
              <a:rPr lang="en-US" sz="1600" dirty="0">
                <a:solidFill>
                  <a:srgbClr val="0000FF"/>
                </a:solidFill>
              </a:rPr>
              <a:t>/</a:t>
            </a:r>
            <a:r>
              <a:rPr lang="en-US" sz="1600" dirty="0" err="1" smtClean="0">
                <a:solidFill>
                  <a:srgbClr val="0000FF"/>
                </a:solidFill>
              </a:rPr>
              <a:t>NativeJSTitleCasingImpl.js</a:t>
            </a:r>
            <a:endParaRPr lang="en-US" sz="1600" dirty="0" smtClean="0">
              <a:solidFill>
                <a:srgbClr val="0000FF"/>
              </a:solidFill>
            </a:endParaRPr>
          </a:p>
          <a:p>
            <a:r>
              <a:rPr lang="en-US" sz="1600" dirty="0" smtClean="0"/>
              <a:t>Finally we get on to the Angular Filter </a:t>
            </a:r>
            <a:r>
              <a:rPr lang="en-US" sz="1600" dirty="0"/>
              <a:t>Implementation. </a:t>
            </a:r>
            <a:endParaRPr lang="en-US" sz="1600" dirty="0" smtClean="0"/>
          </a:p>
          <a:p>
            <a:r>
              <a:rPr lang="en-US" sz="1600" dirty="0" err="1" smtClean="0">
                <a:solidFill>
                  <a:srgbClr val="000090"/>
                </a:solidFill>
              </a:rPr>
              <a:t>AngularJS</a:t>
            </a:r>
            <a:r>
              <a:rPr lang="en-US" sz="1600" dirty="0">
                <a:solidFill>
                  <a:srgbClr val="000090"/>
                </a:solidFill>
              </a:rPr>
              <a:t>/</a:t>
            </a:r>
            <a:r>
              <a:rPr lang="en-US" sz="1600" dirty="0" err="1">
                <a:solidFill>
                  <a:srgbClr val="000090"/>
                </a:solidFill>
              </a:rPr>
              <a:t>Basics_AngularCustomFilters</a:t>
            </a:r>
            <a:r>
              <a:rPr lang="en-US" sz="1600" dirty="0">
                <a:solidFill>
                  <a:srgbClr val="000090"/>
                </a:solidFill>
              </a:rPr>
              <a:t>/</a:t>
            </a:r>
            <a:r>
              <a:rPr lang="en-US" sz="1600" dirty="0" err="1">
                <a:solidFill>
                  <a:srgbClr val="000090"/>
                </a:solidFill>
              </a:rPr>
              <a:t>Filter_TitleCasing</a:t>
            </a:r>
            <a:r>
              <a:rPr lang="en-US" sz="1600" dirty="0">
                <a:solidFill>
                  <a:srgbClr val="000090"/>
                </a:solidFill>
              </a:rPr>
              <a:t>/</a:t>
            </a:r>
            <a:r>
              <a:rPr lang="en-US" sz="1600" dirty="0" err="1">
                <a:solidFill>
                  <a:srgbClr val="000090"/>
                </a:solidFill>
              </a:rPr>
              <a:t>CasingTitle.html</a:t>
            </a:r>
            <a:endParaRPr lang="en-US" sz="1600" dirty="0">
              <a:solidFill>
                <a:srgbClr val="000090"/>
              </a:solidFill>
            </a:endParaRPr>
          </a:p>
          <a:p>
            <a:r>
              <a:rPr lang="en-US" sz="1600" dirty="0" err="1">
                <a:solidFill>
                  <a:srgbClr val="000090"/>
                </a:solidFill>
              </a:rPr>
              <a:t>AngularJS</a:t>
            </a:r>
            <a:r>
              <a:rPr lang="en-US" sz="1600" dirty="0">
                <a:solidFill>
                  <a:srgbClr val="000090"/>
                </a:solidFill>
              </a:rPr>
              <a:t>/</a:t>
            </a:r>
            <a:r>
              <a:rPr lang="en-US" sz="1600" dirty="0" err="1">
                <a:solidFill>
                  <a:srgbClr val="000090"/>
                </a:solidFill>
              </a:rPr>
              <a:t>Basics_AngularCustomFilters</a:t>
            </a:r>
            <a:r>
              <a:rPr lang="en-US" sz="1600" dirty="0">
                <a:solidFill>
                  <a:srgbClr val="000090"/>
                </a:solidFill>
              </a:rPr>
              <a:t>/</a:t>
            </a:r>
            <a:r>
              <a:rPr lang="en-US" sz="1600" dirty="0" err="1">
                <a:solidFill>
                  <a:srgbClr val="000090"/>
                </a:solidFill>
              </a:rPr>
              <a:t>Filter_TitleCasing</a:t>
            </a:r>
            <a:r>
              <a:rPr lang="en-US" sz="1600" dirty="0">
                <a:solidFill>
                  <a:srgbClr val="000090"/>
                </a:solidFill>
              </a:rPr>
              <a:t>/</a:t>
            </a:r>
            <a:r>
              <a:rPr lang="en-US" sz="1600" dirty="0" err="1" smtClean="0">
                <a:solidFill>
                  <a:srgbClr val="000090"/>
                </a:solidFill>
              </a:rPr>
              <a:t>myCasingTileApp.js</a:t>
            </a:r>
            <a:endParaRPr lang="en-US" sz="1600" dirty="0" smtClean="0">
              <a:solidFill>
                <a:srgbClr val="000090"/>
              </a:solidFill>
            </a:endParaRPr>
          </a:p>
          <a:p>
            <a:endParaRPr lang="en-US" sz="1600" dirty="0" smtClean="0">
              <a:solidFill>
                <a:srgbClr val="000090"/>
              </a:solidFill>
            </a:endParaRPr>
          </a:p>
          <a:p>
            <a:r>
              <a:rPr lang="en-US" sz="1600" dirty="0" smtClean="0">
                <a:solidFill>
                  <a:srgbClr val="000090"/>
                </a:solidFill>
              </a:rPr>
              <a:t>Now having seen that, let us go back to the application and try to apply some filters.</a:t>
            </a:r>
          </a:p>
          <a:p>
            <a:endParaRPr lang="en-US" sz="1600" dirty="0">
              <a:solidFill>
                <a:srgbClr val="000090"/>
              </a:solidFill>
            </a:endParaRPr>
          </a:p>
        </p:txBody>
      </p:sp>
    </p:spTree>
    <p:extLst>
      <p:ext uri="{BB962C8B-B14F-4D97-AF65-F5344CB8AC3E}">
        <p14:creationId xmlns:p14="http://schemas.microsoft.com/office/powerpoint/2010/main" val="853307079"/>
      </p:ext>
    </p:extLst>
  </p:cSld>
  <p:clrMapOvr>
    <a:masterClrMapping/>
  </p:clrMapOvr>
  <p:transition spd="slow">
    <p:wipe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a:bodyPr>
          <a:lstStyle/>
          <a:p>
            <a:r>
              <a:rPr lang="en-US" sz="3200" dirty="0" smtClean="0"/>
              <a:t>Angular JS </a:t>
            </a:r>
            <a:r>
              <a:rPr lang="en-US" sz="3200" dirty="0"/>
              <a:t>Views with Templates and Directives</a:t>
            </a:r>
          </a:p>
        </p:txBody>
      </p:sp>
      <p:sp>
        <p:nvSpPr>
          <p:cNvPr id="3" name="Content Placeholder 2"/>
          <p:cNvSpPr>
            <a:spLocks noGrp="1"/>
          </p:cNvSpPr>
          <p:nvPr>
            <p:ph idx="1"/>
          </p:nvPr>
        </p:nvSpPr>
        <p:spPr>
          <a:xfrm>
            <a:off x="762000" y="1295401"/>
            <a:ext cx="8077200" cy="4598376"/>
          </a:xfrm>
        </p:spPr>
        <p:txBody>
          <a:bodyPr>
            <a:normAutofit fontScale="92500" lnSpcReduction="20000"/>
          </a:bodyPr>
          <a:lstStyle/>
          <a:p>
            <a:r>
              <a:rPr lang="en-US" sz="1600" dirty="0" smtClean="0"/>
              <a:t>All HTML elements in the webpages are the DOM objects.</a:t>
            </a:r>
          </a:p>
          <a:p>
            <a:r>
              <a:rPr lang="en-US" sz="1600" dirty="0" smtClean="0"/>
              <a:t>The browser is dependent upon attributes specified in the attributes of the HTML elements to render them appropriately.</a:t>
            </a:r>
          </a:p>
          <a:p>
            <a:r>
              <a:rPr lang="en-US" sz="1600" dirty="0" smtClean="0"/>
              <a:t>All the attributes are the properties of the DOM objects.</a:t>
            </a:r>
          </a:p>
          <a:p>
            <a:r>
              <a:rPr lang="en-US" sz="1600" dirty="0" smtClean="0"/>
              <a:t>When we </a:t>
            </a:r>
            <a:r>
              <a:rPr lang="en-US" sz="1600" dirty="0"/>
              <a:t>w</a:t>
            </a:r>
            <a:r>
              <a:rPr lang="en-US" sz="1600" dirty="0" smtClean="0"/>
              <a:t>rite the applications in the libraries like JQUERY or may be native JavaScript we always manipulate the DOM to change the values in the elements. </a:t>
            </a:r>
          </a:p>
          <a:p>
            <a:r>
              <a:rPr lang="en-US" sz="1600" dirty="0" smtClean="0"/>
              <a:t>Angular on the other hand constructs the webpage with the directives and templates.</a:t>
            </a:r>
          </a:p>
          <a:p>
            <a:r>
              <a:rPr lang="en-US" sz="1600" dirty="0" err="1"/>
              <a:t>AngularJS</a:t>
            </a:r>
            <a:r>
              <a:rPr lang="en-US" sz="1600" dirty="0"/>
              <a:t> uses directives to augment HTML with extra functionality. Essentially, directives are a convenient way to declaratively call JavaScript functions. We will look at directives in much more </a:t>
            </a:r>
            <a:r>
              <a:rPr lang="en-US" sz="1600" dirty="0" err="1" smtClean="0"/>
              <a:t>detai</a:t>
            </a:r>
            <a:r>
              <a:rPr lang="en-US" sz="1600" dirty="0" smtClean="0"/>
              <a:t> in the coming sections.</a:t>
            </a:r>
          </a:p>
          <a:p>
            <a:r>
              <a:rPr lang="en-US" sz="1600" dirty="0"/>
              <a:t>Directives have two parts. The first part is extra attributes, elements, and CSS classes that are added to an HTML template. The second part is JavaScript code that extends the normal behavior of the DOM</a:t>
            </a:r>
            <a:r>
              <a:rPr lang="en-US" sz="1600" dirty="0" smtClean="0"/>
              <a:t>.</a:t>
            </a:r>
          </a:p>
          <a:p>
            <a:r>
              <a:rPr lang="en-US" sz="1600" dirty="0"/>
              <a:t>The advantage of using directives is that an HTML template indicates the intended logic with a directive. Also, the built-in </a:t>
            </a:r>
            <a:r>
              <a:rPr lang="en-US" sz="1600" dirty="0" err="1"/>
              <a:t>AngularJS</a:t>
            </a:r>
            <a:r>
              <a:rPr lang="en-US" sz="1600" dirty="0"/>
              <a:t> directives handle most of the necessary DOM manipulation functionality that you need to implement to bind the data in the scope to a view</a:t>
            </a:r>
            <a:r>
              <a:rPr lang="en-US" sz="1600" dirty="0" smtClean="0"/>
              <a:t>.</a:t>
            </a:r>
          </a:p>
          <a:p>
            <a:r>
              <a:rPr lang="en-US" sz="1600" dirty="0" smtClean="0"/>
              <a:t>You </a:t>
            </a:r>
            <a:r>
              <a:rPr lang="en-US" sz="1600" dirty="0"/>
              <a:t>can also create your own </a:t>
            </a:r>
            <a:r>
              <a:rPr lang="en-US" sz="1600" dirty="0" err="1"/>
              <a:t>AngularJS</a:t>
            </a:r>
            <a:r>
              <a:rPr lang="en-US" sz="1600" dirty="0"/>
              <a:t> directives to implement any necessary custom functionality you need in a web application. In fact, you should use your own custom directives to do any direct DOM manipulation that a web application needs</a:t>
            </a:r>
            <a:r>
              <a:rPr lang="en-US" sz="1600" dirty="0" smtClean="0"/>
              <a:t>. </a:t>
            </a:r>
          </a:p>
          <a:p>
            <a:r>
              <a:rPr lang="en-US" sz="1600" dirty="0" smtClean="0"/>
              <a:t>A </a:t>
            </a:r>
            <a:r>
              <a:rPr lang="en-US" sz="1600" dirty="0" err="1" smtClean="0"/>
              <a:t>barbone</a:t>
            </a:r>
            <a:r>
              <a:rPr lang="en-US" sz="1600" dirty="0" smtClean="0"/>
              <a:t> example: </a:t>
            </a:r>
            <a:endParaRPr lang="en-US" sz="1600" dirty="0"/>
          </a:p>
          <a:p>
            <a:endParaRPr lang="en-US" sz="2000" b="1" dirty="0" smtClean="0"/>
          </a:p>
          <a:p>
            <a:endParaRPr lang="en-US" sz="1600" b="1" dirty="0" smtClean="0"/>
          </a:p>
          <a:p>
            <a:endParaRPr lang="en-US" dirty="0"/>
          </a:p>
        </p:txBody>
      </p:sp>
    </p:spTree>
    <p:extLst>
      <p:ext uri="{BB962C8B-B14F-4D97-AF65-F5344CB8AC3E}">
        <p14:creationId xmlns:p14="http://schemas.microsoft.com/office/powerpoint/2010/main" val="3099654904"/>
      </p:ext>
    </p:extLst>
  </p:cSld>
  <p:clrMapOvr>
    <a:masterClrMapping/>
  </p:clrMapOvr>
  <p:transition spd="slow">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lstStyle/>
          <a:p>
            <a:r>
              <a:rPr lang="en-US" dirty="0" smtClean="0"/>
              <a:t>Angular Expressions</a:t>
            </a:r>
            <a:endParaRPr lang="en-US" dirty="0"/>
          </a:p>
        </p:txBody>
      </p:sp>
      <p:sp>
        <p:nvSpPr>
          <p:cNvPr id="3" name="Content Placeholder 2"/>
          <p:cNvSpPr>
            <a:spLocks noGrp="1"/>
          </p:cNvSpPr>
          <p:nvPr>
            <p:ph idx="1"/>
          </p:nvPr>
        </p:nvSpPr>
        <p:spPr>
          <a:xfrm>
            <a:off x="762000" y="1143001"/>
            <a:ext cx="8077200" cy="4750776"/>
          </a:xfrm>
        </p:spPr>
        <p:txBody>
          <a:bodyPr>
            <a:normAutofit/>
          </a:bodyPr>
          <a:lstStyle/>
          <a:p>
            <a:r>
              <a:rPr lang="en-US" sz="1600" dirty="0"/>
              <a:t>You’ve seen a few expressions already, but what exactly are they? Essentially, they are JavaScript expressions, just like the ones you already know and love. However, there are a few important differences.</a:t>
            </a:r>
          </a:p>
          <a:p>
            <a:pPr lvl="1">
              <a:buFont typeface="+mj-lt"/>
              <a:buAutoNum type="arabicPeriod"/>
            </a:pPr>
            <a:r>
              <a:rPr lang="en-US" sz="1600" dirty="0"/>
              <a:t>In </a:t>
            </a:r>
            <a:r>
              <a:rPr lang="en-US" sz="1600" dirty="0" err="1"/>
              <a:t>AngularJS</a:t>
            </a:r>
            <a:r>
              <a:rPr lang="en-US" sz="1600" dirty="0"/>
              <a:t>, expressions are not evaluated against the global window object; instead, they are evaluated against a scope object.</a:t>
            </a:r>
          </a:p>
          <a:p>
            <a:pPr lvl="1">
              <a:buFont typeface="+mj-lt"/>
              <a:buAutoNum type="arabicPeriod"/>
            </a:pPr>
            <a:r>
              <a:rPr lang="en-US" sz="1600" dirty="0"/>
              <a:t>You don’t get the usual </a:t>
            </a:r>
            <a:r>
              <a:rPr lang="en-US" sz="1600" dirty="0" err="1"/>
              <a:t>ReferenceError</a:t>
            </a:r>
            <a:r>
              <a:rPr lang="en-US" sz="1600" dirty="0"/>
              <a:t> or </a:t>
            </a:r>
            <a:r>
              <a:rPr lang="en-US" sz="1600" dirty="0" err="1"/>
              <a:t>TypeError</a:t>
            </a:r>
            <a:r>
              <a:rPr lang="en-US" sz="1600" dirty="0"/>
              <a:t> when trying to evaluate undefined properties. </a:t>
            </a:r>
            <a:r>
              <a:rPr lang="en-US" sz="1600" dirty="0" err="1"/>
              <a:t>AngularJS</a:t>
            </a:r>
            <a:r>
              <a:rPr lang="en-US" sz="1600" dirty="0"/>
              <a:t> expressions are forgiving in that regard.</a:t>
            </a:r>
          </a:p>
          <a:p>
            <a:pPr lvl="1">
              <a:buFont typeface="+mj-lt"/>
              <a:buAutoNum type="arabicPeriod"/>
            </a:pPr>
            <a:r>
              <a:rPr lang="en-US" sz="1600" dirty="0"/>
              <a:t>You cannot use conditionals, loops, or exceptions. This is a good thing; you don’t want complex logic inside expressions. </a:t>
            </a:r>
          </a:p>
          <a:p>
            <a:pPr lvl="1">
              <a:buFont typeface="+mj-lt"/>
              <a:buAutoNum type="arabicPeriod"/>
            </a:pPr>
            <a:r>
              <a:rPr lang="en-US" sz="1600" dirty="0"/>
              <a:t>You can use </a:t>
            </a:r>
            <a:r>
              <a:rPr lang="en-US" sz="1600" dirty="0" err="1"/>
              <a:t>AngularJS</a:t>
            </a:r>
            <a:r>
              <a:rPr lang="en-US" sz="1600" dirty="0"/>
              <a:t> filters to format data before displaying it. </a:t>
            </a:r>
            <a:endParaRPr lang="en-US" sz="1600" dirty="0" smtClean="0"/>
          </a:p>
          <a:p>
            <a:r>
              <a:rPr lang="en-US" sz="1600" dirty="0"/>
              <a:t>There are definitely a few more things to know about expressions, and we will get to them as you learn more about how we should be structuring and organizing our code. This is exactly what </a:t>
            </a:r>
            <a:r>
              <a:rPr lang="en-US" sz="1600" dirty="0" smtClean="0"/>
              <a:t>we </a:t>
            </a:r>
            <a:r>
              <a:rPr lang="en-US" sz="1600" dirty="0"/>
              <a:t>will discuss in the next </a:t>
            </a:r>
            <a:r>
              <a:rPr lang="en-US" sz="1600" dirty="0" smtClean="0"/>
              <a:t>session.</a:t>
            </a:r>
            <a:endParaRPr lang="en-US" sz="1600" dirty="0"/>
          </a:p>
        </p:txBody>
      </p:sp>
    </p:spTree>
    <p:extLst>
      <p:ext uri="{BB962C8B-B14F-4D97-AF65-F5344CB8AC3E}">
        <p14:creationId xmlns:p14="http://schemas.microsoft.com/office/powerpoint/2010/main" val="3394191409"/>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lstStyle/>
          <a:p>
            <a:r>
              <a:rPr lang="en-US" dirty="0" smtClean="0"/>
              <a:t>What is Angular</a:t>
            </a:r>
            <a:endParaRPr lang="en-US" dirty="0"/>
          </a:p>
        </p:txBody>
      </p:sp>
      <p:sp>
        <p:nvSpPr>
          <p:cNvPr id="3" name="Content Placeholder 2"/>
          <p:cNvSpPr>
            <a:spLocks noGrp="1"/>
          </p:cNvSpPr>
          <p:nvPr>
            <p:ph idx="1"/>
          </p:nvPr>
        </p:nvSpPr>
        <p:spPr>
          <a:xfrm>
            <a:off x="762000" y="1295401"/>
            <a:ext cx="8077200" cy="4800600"/>
          </a:xfrm>
        </p:spPr>
        <p:txBody>
          <a:bodyPr>
            <a:noAutofit/>
          </a:bodyPr>
          <a:lstStyle/>
          <a:p>
            <a:r>
              <a:rPr lang="en-US" sz="1600" dirty="0" err="1"/>
              <a:t>AngularJS</a:t>
            </a:r>
            <a:r>
              <a:rPr lang="en-US" sz="1600" dirty="0"/>
              <a:t> is an MVC framework that that is built on top of JavaScript and a lightweight version of </a:t>
            </a:r>
            <a:r>
              <a:rPr lang="en-US" sz="1600" dirty="0" err="1"/>
              <a:t>jQuery</a:t>
            </a:r>
            <a:r>
              <a:rPr lang="en-US" sz="1600" dirty="0"/>
              <a:t>. MVC frameworks separate the business logic in code from the view and the model. Without this separation, JavaScript-based web applications can quickly get out of hand when you are trying to manage all three together and a complex maze of functions</a:t>
            </a:r>
            <a:r>
              <a:rPr lang="en-US" sz="1600" dirty="0" smtClean="0"/>
              <a:t>.</a:t>
            </a:r>
            <a:endParaRPr lang="en-US" sz="1600" dirty="0"/>
          </a:p>
          <a:p>
            <a:r>
              <a:rPr lang="en-US" sz="1600" dirty="0"/>
              <a:t>Everything that </a:t>
            </a:r>
            <a:r>
              <a:rPr lang="en-US" sz="1600" dirty="0" err="1"/>
              <a:t>AngularJS</a:t>
            </a:r>
            <a:r>
              <a:rPr lang="en-US" sz="1600" dirty="0"/>
              <a:t> provides you could implement yourself by using JavaScript and </a:t>
            </a:r>
            <a:r>
              <a:rPr lang="en-US" sz="1600" dirty="0" err="1"/>
              <a:t>jQuery</a:t>
            </a:r>
            <a:r>
              <a:rPr lang="en-US" sz="1600" dirty="0"/>
              <a:t>, or you could even try using another MVC JavaScript framework. However, </a:t>
            </a:r>
            <a:r>
              <a:rPr lang="en-US" sz="1600" dirty="0" err="1"/>
              <a:t>AngularJS</a:t>
            </a:r>
            <a:r>
              <a:rPr lang="en-US" sz="1600" dirty="0"/>
              <a:t> has a lot of functionality, and the design of the </a:t>
            </a:r>
            <a:r>
              <a:rPr lang="en-US" sz="1600" dirty="0" err="1"/>
              <a:t>AngularJS</a:t>
            </a:r>
            <a:r>
              <a:rPr lang="en-US" sz="1600" dirty="0"/>
              <a:t> framework makes it easy to implement MVC in the correct manner. The following are some of the reasons to choose </a:t>
            </a:r>
            <a:r>
              <a:rPr lang="en-US" sz="1600" dirty="0" err="1"/>
              <a:t>AngularJS</a:t>
            </a:r>
            <a:r>
              <a:rPr lang="en-US" sz="1600" dirty="0" smtClean="0"/>
              <a:t>:</a:t>
            </a:r>
          </a:p>
          <a:p>
            <a:pPr lvl="1"/>
            <a:r>
              <a:rPr lang="en-US" sz="1600" dirty="0"/>
              <a:t>The </a:t>
            </a:r>
            <a:r>
              <a:rPr lang="en-US" sz="1600" dirty="0" err="1"/>
              <a:t>AngularJS</a:t>
            </a:r>
            <a:r>
              <a:rPr lang="en-US" sz="1600" dirty="0"/>
              <a:t> framework forces correct implementation of MVC and also makes it easy to implement MVC correctly.</a:t>
            </a:r>
          </a:p>
          <a:p>
            <a:pPr lvl="1"/>
            <a:r>
              <a:rPr lang="en-US" sz="1600" dirty="0"/>
              <a:t> The declarative style of </a:t>
            </a:r>
            <a:r>
              <a:rPr lang="en-US" sz="1600" dirty="0" err="1"/>
              <a:t>AngularJS</a:t>
            </a:r>
            <a:r>
              <a:rPr lang="en-US" sz="1600" dirty="0"/>
              <a:t> HTML templates makes the intent of the HTML more intuitive and makes the HTML easier to maintain.</a:t>
            </a:r>
          </a:p>
          <a:p>
            <a:pPr lvl="1"/>
            <a:r>
              <a:rPr lang="en-US" sz="1600" dirty="0"/>
              <a:t> The model portion of </a:t>
            </a:r>
            <a:r>
              <a:rPr lang="en-US" sz="1600" dirty="0" err="1"/>
              <a:t>AngularJS</a:t>
            </a:r>
            <a:r>
              <a:rPr lang="en-US" sz="1600" dirty="0"/>
              <a:t> is basic JavaScript objects, making it easy to manipulate, access, and implement.</a:t>
            </a:r>
          </a:p>
          <a:p>
            <a:pPr lvl="1"/>
            <a:endParaRPr lang="en-US" sz="1800" dirty="0" smtClean="0"/>
          </a:p>
          <a:p>
            <a:endParaRPr lang="en-US" sz="1600" dirty="0" smtClean="0"/>
          </a:p>
        </p:txBody>
      </p:sp>
    </p:spTree>
    <p:extLst>
      <p:ext uri="{BB962C8B-B14F-4D97-AF65-F5344CB8AC3E}">
        <p14:creationId xmlns:p14="http://schemas.microsoft.com/office/powerpoint/2010/main" val="25731038"/>
      </p:ext>
    </p:extLst>
  </p:cSld>
  <p:clrMapOvr>
    <a:masterClrMapping/>
  </p:clrMapOvr>
  <p:transition spd="slow">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Strapping Angular JS</a:t>
            </a:r>
            <a:endParaRPr lang="en-US" dirty="0"/>
          </a:p>
        </p:txBody>
      </p:sp>
      <p:sp>
        <p:nvSpPr>
          <p:cNvPr id="3" name="Content Placeholder 2"/>
          <p:cNvSpPr>
            <a:spLocks noGrp="1"/>
          </p:cNvSpPr>
          <p:nvPr>
            <p:ph idx="1"/>
          </p:nvPr>
        </p:nvSpPr>
        <p:spPr/>
        <p:txBody>
          <a:bodyPr>
            <a:normAutofit/>
          </a:bodyPr>
          <a:lstStyle/>
          <a:p>
            <a:r>
              <a:rPr lang="en-US" sz="1600" dirty="0" smtClean="0"/>
              <a:t>As it </a:t>
            </a:r>
            <a:r>
              <a:rPr lang="en-US" sz="1600" dirty="0" err="1" smtClean="0"/>
              <a:t>woulbe</a:t>
            </a:r>
            <a:r>
              <a:rPr lang="en-US" sz="1600" dirty="0" smtClean="0"/>
              <a:t> be evident by now that Angular JS is working pretty hard behind the scene, monitoring the form fields and updating the model and the associated binding etc.</a:t>
            </a:r>
          </a:p>
          <a:p>
            <a:r>
              <a:rPr lang="en-US" sz="1600" dirty="0" err="1" smtClean="0"/>
              <a:t>AngularJS</a:t>
            </a:r>
            <a:r>
              <a:rPr lang="en-US" sz="1600" dirty="0" smtClean="0"/>
              <a:t> kicks in the moment the document with the </a:t>
            </a:r>
            <a:r>
              <a:rPr lang="en-US" sz="1600" dirty="0" err="1" smtClean="0"/>
              <a:t>ng</a:t>
            </a:r>
            <a:r>
              <a:rPr lang="en-US" sz="1600" dirty="0" smtClean="0"/>
              <a:t>-app directive is loaded.</a:t>
            </a:r>
          </a:p>
          <a:p>
            <a:r>
              <a:rPr lang="en-US" sz="1600" dirty="0"/>
              <a:t>With the </a:t>
            </a:r>
            <a:r>
              <a:rPr lang="en-US" sz="1600" dirty="0" err="1"/>
              <a:t>ngApp</a:t>
            </a:r>
            <a:r>
              <a:rPr lang="en-US" sz="1600" dirty="0"/>
              <a:t> directive in place, we can save our module, </a:t>
            </a:r>
            <a:r>
              <a:rPr lang="en-US" sz="1600" dirty="0" err="1"/>
              <a:t>myAppModule.js</a:t>
            </a:r>
            <a:r>
              <a:rPr lang="en-US" sz="1600" dirty="0"/>
              <a:t>, into the </a:t>
            </a:r>
            <a:r>
              <a:rPr lang="en-US" sz="1600" dirty="0" err="1"/>
              <a:t>js</a:t>
            </a:r>
            <a:r>
              <a:rPr lang="en-US" sz="1600" dirty="0"/>
              <a:t> directory. Then we can create a new page, </a:t>
            </a:r>
            <a:r>
              <a:rPr lang="en-US" sz="1600" dirty="0" err="1"/>
              <a:t>index.html</a:t>
            </a:r>
            <a:r>
              <a:rPr lang="en-US" sz="1600" dirty="0"/>
              <a:t>, which will make use of this module. </a:t>
            </a:r>
            <a:endParaRPr lang="en-US" sz="1600" dirty="0" smtClean="0"/>
          </a:p>
          <a:p>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Basics_AngularModules</a:t>
            </a:r>
            <a:r>
              <a:rPr lang="en-US" sz="1600" dirty="0">
                <a:solidFill>
                  <a:srgbClr val="0000FF"/>
                </a:solidFill>
              </a:rPr>
              <a:t>/app/</a:t>
            </a:r>
            <a:r>
              <a:rPr lang="en-US" sz="1600" dirty="0" err="1">
                <a:solidFill>
                  <a:srgbClr val="0000FF"/>
                </a:solidFill>
              </a:rPr>
              <a:t>myAppMod.js</a:t>
            </a:r>
            <a:endParaRPr lang="en-US" sz="1600" dirty="0">
              <a:solidFill>
                <a:srgbClr val="0000FF"/>
              </a:solidFill>
            </a:endParaRPr>
          </a:p>
          <a:p>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Basics_AngularModules</a:t>
            </a:r>
            <a:r>
              <a:rPr lang="en-US" sz="1600" dirty="0">
                <a:solidFill>
                  <a:srgbClr val="0000FF"/>
                </a:solidFill>
              </a:rPr>
              <a:t>/app/</a:t>
            </a:r>
            <a:r>
              <a:rPr lang="en-US" sz="1600" dirty="0" err="1">
                <a:solidFill>
                  <a:srgbClr val="0000FF"/>
                </a:solidFill>
              </a:rPr>
              <a:t>myApp.js</a:t>
            </a:r>
            <a:endParaRPr lang="en-US" sz="1600" dirty="0" smtClean="0">
              <a:solidFill>
                <a:srgbClr val="0000FF"/>
              </a:solidFill>
            </a:endParaRPr>
          </a:p>
          <a:p>
            <a:r>
              <a:rPr lang="en-US" sz="1600" dirty="0"/>
              <a:t>With the default module created, all we have to do now is to associate it with our </a:t>
            </a:r>
            <a:r>
              <a:rPr lang="en-US" sz="1600" dirty="0" err="1"/>
              <a:t>index.html</a:t>
            </a:r>
            <a:r>
              <a:rPr lang="en-US" sz="1600" dirty="0"/>
              <a:t> page. We use </a:t>
            </a:r>
            <a:r>
              <a:rPr lang="en-US" sz="1600" dirty="0" err="1"/>
              <a:t>ngApp</a:t>
            </a:r>
            <a:r>
              <a:rPr lang="en-US" sz="1600" dirty="0"/>
              <a:t> with the name of the module as its value to bootstrap the whole </a:t>
            </a:r>
            <a:r>
              <a:rPr lang="en-US" sz="1600" dirty="0" err="1"/>
              <a:t>AngularJS</a:t>
            </a:r>
            <a:r>
              <a:rPr lang="en-US" sz="1600" dirty="0"/>
              <a:t> process. Take note that we still have to provide a script reference to the </a:t>
            </a:r>
            <a:r>
              <a:rPr lang="en-US" sz="1600" dirty="0" err="1"/>
              <a:t>myAppModule.js</a:t>
            </a:r>
            <a:r>
              <a:rPr lang="en-US" sz="1600" dirty="0"/>
              <a:t> file, so that </a:t>
            </a:r>
            <a:r>
              <a:rPr lang="en-US" sz="1600" dirty="0" err="1"/>
              <a:t>AngularJS</a:t>
            </a:r>
            <a:r>
              <a:rPr lang="en-US" sz="1600" dirty="0"/>
              <a:t> can actually find the module we declared in the </a:t>
            </a:r>
            <a:r>
              <a:rPr lang="en-US" sz="1600" dirty="0" err="1"/>
              <a:t>ngApp</a:t>
            </a:r>
            <a:r>
              <a:rPr lang="en-US" sz="1600" dirty="0"/>
              <a:t> directive</a:t>
            </a:r>
            <a:r>
              <a:rPr lang="en-US" sz="1600" dirty="0" smtClean="0"/>
              <a:t>.</a:t>
            </a:r>
          </a:p>
          <a:p>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Basics_AngularModules</a:t>
            </a:r>
            <a:r>
              <a:rPr lang="en-US" sz="1600" dirty="0">
                <a:solidFill>
                  <a:srgbClr val="0000FF"/>
                </a:solidFill>
              </a:rPr>
              <a:t>/app/</a:t>
            </a:r>
            <a:r>
              <a:rPr lang="en-US" sz="1600" dirty="0" err="1">
                <a:solidFill>
                  <a:srgbClr val="0000FF"/>
                </a:solidFill>
              </a:rPr>
              <a:t>index.html</a:t>
            </a:r>
            <a:endParaRPr lang="en-US" sz="1600" dirty="0">
              <a:solidFill>
                <a:srgbClr val="0000FF"/>
              </a:solidFill>
            </a:endParaRPr>
          </a:p>
        </p:txBody>
      </p:sp>
    </p:spTree>
    <p:extLst>
      <p:ext uri="{BB962C8B-B14F-4D97-AF65-F5344CB8AC3E}">
        <p14:creationId xmlns:p14="http://schemas.microsoft.com/office/powerpoint/2010/main" val="1999092875"/>
      </p:ext>
    </p:extLst>
  </p:cSld>
  <p:clrMapOvr>
    <a:masterClrMapping/>
  </p:clrMapOvr>
  <p:transition spd="slow">
    <p:wipe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1600" dirty="0"/>
              <a:t>Filters let you define commonly used data transformations so that they can be applied throughout an application, without being tied to a specific controller or type of data. </a:t>
            </a:r>
            <a:endParaRPr lang="en-US" sz="1600" dirty="0" smtClean="0"/>
          </a:p>
          <a:p>
            <a:r>
              <a:rPr lang="en-US" sz="1600" dirty="0" smtClean="0"/>
              <a:t>Filters </a:t>
            </a:r>
            <a:r>
              <a:rPr lang="en-US" sz="1600" dirty="0"/>
              <a:t>transform the data as it passes from the scope to the directive but don’t change the source data, allowing you to flexibly format or transform data for display in views.</a:t>
            </a:r>
          </a:p>
          <a:p>
            <a:r>
              <a:rPr lang="en-US" sz="1600" dirty="0"/>
              <a:t>You could include the transformation logic in your controller behaviors or in custom directives, but separating transformation into reusable filters increases the flexibility of the application by allowing you to apply different filters to the same behaviors and directives and display data in different ways, either within the same view or in different </a:t>
            </a:r>
            <a:r>
              <a:rPr lang="en-US" sz="1600" dirty="0" smtClean="0"/>
              <a:t>views</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967058192"/>
              </p:ext>
            </p:extLst>
          </p:nvPr>
        </p:nvGraphicFramePr>
        <p:xfrm>
          <a:off x="1219200" y="3962400"/>
          <a:ext cx="7391400" cy="1285240"/>
        </p:xfrm>
        <a:graphic>
          <a:graphicData uri="http://schemas.openxmlformats.org/drawingml/2006/table">
            <a:tbl>
              <a:tblPr firstRow="1" bandRow="1">
                <a:tableStyleId>{5202B0CA-FC54-4496-8BCA-5EF66A818D29}</a:tableStyleId>
              </a:tblPr>
              <a:tblGrid>
                <a:gridCol w="3695700"/>
                <a:gridCol w="3695700"/>
              </a:tblGrid>
              <a:tr h="370840">
                <a:tc>
                  <a:txBody>
                    <a:bodyPr/>
                    <a:lstStyle/>
                    <a:p>
                      <a:r>
                        <a:rPr lang="en-US" dirty="0" smtClean="0"/>
                        <a:t>Why</a:t>
                      </a:r>
                      <a:endParaRPr lang="en-US" dirty="0"/>
                    </a:p>
                  </a:txBody>
                  <a:tcPr/>
                </a:tc>
                <a:tc>
                  <a:txBody>
                    <a:bodyPr/>
                    <a:lstStyle/>
                    <a:p>
                      <a:r>
                        <a:rPr lang="en-US" dirty="0" smtClean="0"/>
                        <a:t>When</a:t>
                      </a:r>
                      <a:endParaRPr lang="en-US" dirty="0"/>
                    </a:p>
                  </a:txBody>
                  <a:tcPr/>
                </a:tc>
              </a:tr>
              <a:tr h="370840">
                <a:tc>
                  <a:txBody>
                    <a:bodyPr/>
                    <a:lstStyle/>
                    <a:p>
                      <a:r>
                        <a:rPr lang="en-US" dirty="0" smtClean="0"/>
                        <a:t>Filters contain transformation logic that can be applied to any data in the application for presentation in a view.</a:t>
                      </a:r>
                      <a:endParaRPr lang="en-US" dirty="0"/>
                    </a:p>
                  </a:txBody>
                  <a:tcPr/>
                </a:tc>
                <a:tc>
                  <a:txBody>
                    <a:bodyPr/>
                    <a:lstStyle/>
                    <a:p>
                      <a:r>
                        <a:rPr lang="en-US" dirty="0" smtClean="0"/>
                        <a:t>Filters are used to format data before it is processed by a directive and displayed in a view.</a:t>
                      </a:r>
                      <a:endParaRPr lang="en-US" dirty="0"/>
                    </a:p>
                  </a:txBody>
                  <a:tcPr/>
                </a:tc>
              </a:tr>
            </a:tbl>
          </a:graphicData>
        </a:graphic>
      </p:graphicFrame>
    </p:spTree>
    <p:extLst>
      <p:ext uri="{BB962C8B-B14F-4D97-AF65-F5344CB8AC3E}">
        <p14:creationId xmlns:p14="http://schemas.microsoft.com/office/powerpoint/2010/main" val="804005937"/>
      </p:ext>
    </p:extLst>
  </p:cSld>
  <p:clrMapOvr>
    <a:masterClrMapping/>
  </p:clrMapOvr>
  <p:transition spd="slow">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Define your challenges</a:t>
            </a:r>
          </a:p>
          <a:p>
            <a:pPr lvl="1"/>
            <a:r>
              <a:rPr lang="en-US" dirty="0" smtClean="0"/>
              <a:t>Technological</a:t>
            </a:r>
            <a:r>
              <a:rPr lang="en-US" dirty="0"/>
              <a:t> </a:t>
            </a:r>
            <a:r>
              <a:rPr lang="en-US" dirty="0" smtClean="0"/>
              <a:t>as well as personal</a:t>
            </a:r>
          </a:p>
          <a:p>
            <a:r>
              <a:rPr lang="en-US" dirty="0" smtClean="0"/>
              <a:t>Set realistic expectation</a:t>
            </a:r>
          </a:p>
          <a:p>
            <a:pPr lvl="1"/>
            <a:r>
              <a:rPr lang="en-US" dirty="0" smtClean="0"/>
              <a:t>Mastery is not achieved overnight</a:t>
            </a:r>
          </a:p>
          <a:p>
            <a:r>
              <a:rPr lang="en-US" dirty="0" smtClean="0"/>
              <a:t>Keep your eye on the goal</a:t>
            </a:r>
          </a:p>
          <a:p>
            <a:pPr lvl="1"/>
            <a:r>
              <a:rPr lang="en-US" dirty="0" smtClean="0"/>
              <a:t>Mentorship programs</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lnSpcReduction="10000"/>
          </a:bodyPr>
          <a:lstStyle/>
          <a:p>
            <a:pPr>
              <a:defRPr/>
            </a:pPr>
            <a:r>
              <a:rPr lang="en-US" dirty="0" smtClean="0"/>
              <a:t>&lt;Intranet site text here&gt;</a:t>
            </a:r>
            <a:br>
              <a:rPr lang="en-US" dirty="0" smtClean="0"/>
            </a:br>
            <a:r>
              <a:rPr lang="en-US" u="sng" dirty="0" smtClean="0">
                <a:solidFill>
                  <a:schemeClr val="tx2"/>
                </a:solidFill>
              </a:rPr>
              <a:t>&lt;hyperlink here&gt;</a:t>
            </a:r>
            <a:endParaRPr lang="en-US" u="sng" dirty="0" smtClean="0"/>
          </a:p>
          <a:p>
            <a:pPr>
              <a:defRPr/>
            </a:pPr>
            <a:endParaRPr lang="en-US" dirty="0" smtClean="0"/>
          </a:p>
          <a:p>
            <a:pPr>
              <a:defRPr/>
            </a:pPr>
            <a:r>
              <a:rPr lang="en-US" dirty="0" smtClean="0"/>
              <a:t>&lt;Additional reading material text here&gt;</a:t>
            </a:r>
            <a:br>
              <a:rPr lang="en-US" dirty="0" smtClean="0"/>
            </a:br>
            <a:r>
              <a:rPr lang="en-US" u="sng" dirty="0" smtClean="0">
                <a:solidFill>
                  <a:schemeClr val="tx2"/>
                </a:solidFill>
              </a:rPr>
              <a:t>&lt;hyperlink here&gt;</a:t>
            </a:r>
            <a:endParaRPr lang="en-US" dirty="0" smtClean="0"/>
          </a:p>
          <a:p>
            <a:pPr>
              <a:buFontTx/>
              <a:buNone/>
              <a:defRPr/>
            </a:pPr>
            <a:endParaRPr lang="en-US" dirty="0" smtClean="0"/>
          </a:p>
          <a:p>
            <a:pPr>
              <a:defRPr/>
            </a:pPr>
            <a:r>
              <a:rPr lang="en-US" dirty="0" smtClean="0"/>
              <a:t>This slide deck and related resources:</a:t>
            </a:r>
            <a:br>
              <a:rPr lang="en-US" dirty="0" smtClean="0"/>
            </a:br>
            <a:r>
              <a:rPr lang="en-US" u="sng" dirty="0" smtClean="0">
                <a:solidFill>
                  <a:schemeClr val="tx2"/>
                </a:solidFill>
              </a:rPr>
              <a:t>&lt;hyperlink here&gt;</a:t>
            </a:r>
          </a:p>
        </p:txBody>
      </p:sp>
    </p:spTree>
    <p:custDataLst>
      <p:tags r:id="rId1"/>
    </p:custData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Appendix</a:t>
            </a:r>
          </a:p>
        </p:txBody>
      </p:sp>
    </p:spTree>
    <p:custDataLst>
      <p:tags r:id="rId1"/>
    </p:custData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8077200" cy="5588977"/>
          </a:xfrm>
        </p:spPr>
        <p:txBody>
          <a:bodyPr>
            <a:normAutofit/>
          </a:bodyPr>
          <a:lstStyle/>
          <a:p>
            <a:pPr lvl="1"/>
            <a:r>
              <a:rPr lang="en-US" sz="1600" dirty="0"/>
              <a:t> </a:t>
            </a:r>
            <a:r>
              <a:rPr lang="en-US" sz="1600" dirty="0" err="1"/>
              <a:t>AngularJS</a:t>
            </a:r>
            <a:r>
              <a:rPr lang="en-US" sz="1600" dirty="0"/>
              <a:t> uses a declarative approach to extend the functionality of HTML by having a direct link between the HTML declaratives and the JavaScript functionality behind them.</a:t>
            </a:r>
          </a:p>
          <a:p>
            <a:pPr lvl="1"/>
            <a:r>
              <a:rPr lang="en-US" sz="1600" dirty="0" err="1"/>
              <a:t>AngularJS</a:t>
            </a:r>
            <a:r>
              <a:rPr lang="en-US" sz="1600" dirty="0"/>
              <a:t> provides a very simple and flexible filter interface that allows you to easily format data as it passes from the model to the view.</a:t>
            </a:r>
          </a:p>
          <a:p>
            <a:pPr lvl="1"/>
            <a:r>
              <a:rPr lang="en-US" sz="1600" dirty="0" err="1"/>
              <a:t>AngularJS</a:t>
            </a:r>
            <a:r>
              <a:rPr lang="en-US" sz="1600" dirty="0"/>
              <a:t> applications tend to use a fraction of the code that traditional JavaScript applications use because you only need to focus on the logic and not all the little details, such as d</a:t>
            </a:r>
            <a:r>
              <a:rPr lang="en-US" sz="1800" dirty="0"/>
              <a:t>ata binding</a:t>
            </a:r>
            <a:r>
              <a:rPr lang="en-US" sz="1800" dirty="0" smtClean="0"/>
              <a:t>.</a:t>
            </a:r>
          </a:p>
          <a:p>
            <a:pPr lvl="1"/>
            <a:r>
              <a:rPr lang="en-US" sz="1800" dirty="0"/>
              <a:t> </a:t>
            </a:r>
            <a:r>
              <a:rPr lang="en-US" sz="1800" dirty="0" err="1"/>
              <a:t>AngularJS</a:t>
            </a:r>
            <a:r>
              <a:rPr lang="en-US" sz="1800" dirty="0"/>
              <a:t> requires a lot less Document Object Model (DOM) manipulation than traditional methods and guides you to put the manipulations in the correct locations in applications. It is easier to design applications based on presenting data than on DOM manipulation</a:t>
            </a:r>
            <a:r>
              <a:rPr lang="en-US" sz="1800" dirty="0" smtClean="0"/>
              <a:t>.</a:t>
            </a:r>
          </a:p>
          <a:p>
            <a:pPr lvl="1"/>
            <a:r>
              <a:rPr lang="en-US" sz="1800" dirty="0" err="1"/>
              <a:t>AngularJS</a:t>
            </a:r>
            <a:r>
              <a:rPr lang="en-US" sz="1800" dirty="0"/>
              <a:t> provides several built-in services and enables you to implement your own in a structured and reusable way. This makes your code more maintainable and easier to test</a:t>
            </a:r>
            <a:r>
              <a:rPr lang="en-US" sz="1800" dirty="0" smtClean="0"/>
              <a:t>.</a:t>
            </a:r>
          </a:p>
          <a:p>
            <a:pPr lvl="1"/>
            <a:r>
              <a:rPr lang="en-US" sz="1800" dirty="0"/>
              <a:t>Due to the clean separation of responsibilities in the </a:t>
            </a:r>
            <a:r>
              <a:rPr lang="en-US" sz="1800" dirty="0" err="1"/>
              <a:t>AngularJS</a:t>
            </a:r>
            <a:r>
              <a:rPr lang="en-US" sz="1800" dirty="0"/>
              <a:t> framework, it is easy to test your applications and even develop them using a test-driven </a:t>
            </a:r>
            <a:r>
              <a:rPr lang="en-US" sz="1800" dirty="0" smtClean="0"/>
              <a:t>approach.</a:t>
            </a:r>
          </a:p>
          <a:p>
            <a:pPr lvl="1"/>
            <a:endParaRPr lang="en-US" sz="1800" dirty="0"/>
          </a:p>
          <a:p>
            <a:endParaRPr lang="en-US" dirty="0"/>
          </a:p>
        </p:txBody>
      </p:sp>
    </p:spTree>
    <p:extLst>
      <p:ext uri="{BB962C8B-B14F-4D97-AF65-F5344CB8AC3E}">
        <p14:creationId xmlns:p14="http://schemas.microsoft.com/office/powerpoint/2010/main" val="4155967668"/>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4.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15.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6.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A011A50C-8F51-6D4F-B688-49939E39456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Training New Employees.potx</Template>
  <TotalTime>0</TotalTime>
  <Words>9629</Words>
  <Application>Microsoft Office PowerPoint</Application>
  <PresentationFormat>On-screen Show (4:3)</PresentationFormat>
  <Paragraphs>808</Paragraphs>
  <Slides>85</Slides>
  <Notes>16</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Training New Employees</vt:lpstr>
      <vt:lpstr>Web Frame Work Using JavaScript</vt:lpstr>
      <vt:lpstr>The Course Break Down:</vt:lpstr>
      <vt:lpstr>PowerPoint Presentation</vt:lpstr>
      <vt:lpstr>Today’s Overview </vt:lpstr>
      <vt:lpstr>Learning Angular</vt:lpstr>
      <vt:lpstr>Basic Question:</vt:lpstr>
      <vt:lpstr>Basic Question:</vt:lpstr>
      <vt:lpstr>What is Angular</vt:lpstr>
      <vt:lpstr>PowerPoint Presentation</vt:lpstr>
      <vt:lpstr>Why we love Angular ….</vt:lpstr>
      <vt:lpstr>PowerPoint Presentation</vt:lpstr>
      <vt:lpstr>My experience…..</vt:lpstr>
      <vt:lpstr>PowerPoint Presentation</vt:lpstr>
      <vt:lpstr>PowerPoint Presentation</vt:lpstr>
      <vt:lpstr>What is an SPA?</vt:lpstr>
      <vt:lpstr>The Challenge with SPAs</vt:lpstr>
      <vt:lpstr>Angular JS – Why are building SPAs so Challenging?</vt:lpstr>
      <vt:lpstr>PowerPoint Presentation</vt:lpstr>
      <vt:lpstr>PowerPoint Presentation</vt:lpstr>
      <vt:lpstr>High Performance of Angular</vt:lpstr>
      <vt:lpstr>The Web Dev’s Toolbox</vt:lpstr>
      <vt:lpstr>PowerPoint Presentation</vt:lpstr>
      <vt:lpstr>PowerPoint Presentation</vt:lpstr>
      <vt:lpstr>PowerPoint Presentation</vt:lpstr>
      <vt:lpstr>PowerPoint Presentation</vt:lpstr>
      <vt:lpstr>Summary: </vt:lpstr>
      <vt:lpstr>Downloading Angular:</vt:lpstr>
      <vt:lpstr>Browser Support</vt:lpstr>
      <vt:lpstr>PowerPoint Presentation</vt:lpstr>
      <vt:lpstr>10000 ft overview:</vt:lpstr>
      <vt:lpstr>MVC pattern:</vt:lpstr>
      <vt:lpstr>What is an MVC?</vt:lpstr>
      <vt:lpstr>PowerPoint Presentation</vt:lpstr>
      <vt:lpstr>PowerPoint Presentation</vt:lpstr>
      <vt:lpstr>Angular JS - Review</vt:lpstr>
      <vt:lpstr>What is an SPA?</vt:lpstr>
      <vt:lpstr>PowerPoint Presentation</vt:lpstr>
      <vt:lpstr>What is an MVC?</vt:lpstr>
      <vt:lpstr>Angular JS is a Model + View + Controller Framework</vt:lpstr>
      <vt:lpstr>Angular JS is a Model + View + Controller Framework</vt:lpstr>
      <vt:lpstr>Angular JS is a Model + View + Controller Framework</vt:lpstr>
      <vt:lpstr>Angular JS is a Model + View + Controller Framework</vt:lpstr>
      <vt:lpstr>PowerPoint Presentation</vt:lpstr>
      <vt:lpstr>Angular JS is a Model + View + Controller Framework</vt:lpstr>
      <vt:lpstr>Lets create an App….</vt:lpstr>
      <vt:lpstr>First lets look at Angular JS Modules</vt:lpstr>
      <vt:lpstr>Creating a Module</vt:lpstr>
      <vt:lpstr>PowerPoint Presentation</vt:lpstr>
      <vt:lpstr>Angular JS is a Model + View + Controller Framework</vt:lpstr>
      <vt:lpstr>Now let us create a Data Model:</vt:lpstr>
      <vt:lpstr>Angular JS is a Model + View + Controller Framework</vt:lpstr>
      <vt:lpstr>Time to create a controller…</vt:lpstr>
      <vt:lpstr>PowerPoint Presentation</vt:lpstr>
      <vt:lpstr>PowerPoint Presentation</vt:lpstr>
      <vt:lpstr>Angular JS is a Model + View + Controller Framework</vt:lpstr>
      <vt:lpstr>PowerPoint Presentation</vt:lpstr>
      <vt:lpstr>View, Controllers and Scope</vt:lpstr>
      <vt:lpstr>Creating a View and Controller</vt:lpstr>
      <vt:lpstr>Angular JS is a Model + View + Controller Framework</vt:lpstr>
      <vt:lpstr>Creating a view</vt:lpstr>
      <vt:lpstr>Funneling the Data values in the view:</vt:lpstr>
      <vt:lpstr>Expression evaluation</vt:lpstr>
      <vt:lpstr>Whats up with the ng-repeat.</vt:lpstr>
      <vt:lpstr>PowerPoint Presentation</vt:lpstr>
      <vt:lpstr>Angular JS – Intro to Directives and Data Binding</vt:lpstr>
      <vt:lpstr>Angular JS – Intro to Data Binding Expressions</vt:lpstr>
      <vt:lpstr>Angular JS – Intro to Directives and Data Binding</vt:lpstr>
      <vt:lpstr>Angular JS – Data Driven!</vt:lpstr>
      <vt:lpstr>Angular JS – Data Binding</vt:lpstr>
      <vt:lpstr>PowerPoint Presentation</vt:lpstr>
      <vt:lpstr>Angular JS – Intro to Filters</vt:lpstr>
      <vt:lpstr>Angular JS – Intro to Filters</vt:lpstr>
      <vt:lpstr>Angular JS Filters: </vt:lpstr>
      <vt:lpstr>Filters Contd…..</vt:lpstr>
      <vt:lpstr>Custom Filters</vt:lpstr>
      <vt:lpstr>Custom Filters</vt:lpstr>
      <vt:lpstr>Custom Filter Contd..</vt:lpstr>
      <vt:lpstr>Angular JS Views with Templates and Directives</vt:lpstr>
      <vt:lpstr>Angular Expressions</vt:lpstr>
      <vt:lpstr>Boot Strapping Angular JS</vt:lpstr>
      <vt:lpstr>Summary:</vt:lpstr>
      <vt:lpstr>Summary</vt:lpstr>
      <vt:lpstr>Resources</vt:lpstr>
      <vt:lpstr>Questions?</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2016-01-25T23:15:29Z</dcterms:modified>
</cp:coreProperties>
</file>