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2"/>
  </p:notesMasterIdLst>
  <p:handoutMasterIdLst>
    <p:handoutMasterId r:id="rId63"/>
  </p:handoutMasterIdLst>
  <p:sldIdLst>
    <p:sldId id="259" r:id="rId2"/>
    <p:sldId id="288" r:id="rId3"/>
    <p:sldId id="284" r:id="rId4"/>
    <p:sldId id="262" r:id="rId5"/>
    <p:sldId id="286" r:id="rId6"/>
    <p:sldId id="291" r:id="rId7"/>
    <p:sldId id="356" r:id="rId8"/>
    <p:sldId id="355" r:id="rId9"/>
    <p:sldId id="391" r:id="rId10"/>
    <p:sldId id="392" r:id="rId11"/>
    <p:sldId id="393" r:id="rId12"/>
    <p:sldId id="395" r:id="rId13"/>
    <p:sldId id="396" r:id="rId14"/>
    <p:sldId id="397" r:id="rId15"/>
    <p:sldId id="398" r:id="rId16"/>
    <p:sldId id="331" r:id="rId17"/>
    <p:sldId id="332" r:id="rId18"/>
    <p:sldId id="293" r:id="rId19"/>
    <p:sldId id="357" r:id="rId20"/>
    <p:sldId id="358" r:id="rId21"/>
    <p:sldId id="359" r:id="rId22"/>
    <p:sldId id="360" r:id="rId23"/>
    <p:sldId id="361" r:id="rId24"/>
    <p:sldId id="362" r:id="rId25"/>
    <p:sldId id="363" r:id="rId26"/>
    <p:sldId id="399" r:id="rId27"/>
    <p:sldId id="400" r:id="rId28"/>
    <p:sldId id="401" r:id="rId29"/>
    <p:sldId id="402" r:id="rId30"/>
    <p:sldId id="365" r:id="rId31"/>
    <p:sldId id="367" r:id="rId32"/>
    <p:sldId id="366" r:id="rId33"/>
    <p:sldId id="364" r:id="rId34"/>
    <p:sldId id="368" r:id="rId35"/>
    <p:sldId id="369" r:id="rId36"/>
    <p:sldId id="370" r:id="rId37"/>
    <p:sldId id="371" r:id="rId38"/>
    <p:sldId id="372" r:id="rId39"/>
    <p:sldId id="373" r:id="rId40"/>
    <p:sldId id="381" r:id="rId41"/>
    <p:sldId id="382" r:id="rId42"/>
    <p:sldId id="383" r:id="rId43"/>
    <p:sldId id="385" r:id="rId44"/>
    <p:sldId id="384" r:id="rId45"/>
    <p:sldId id="386" r:id="rId46"/>
    <p:sldId id="388" r:id="rId47"/>
    <p:sldId id="390" r:id="rId48"/>
    <p:sldId id="387" r:id="rId49"/>
    <p:sldId id="374" r:id="rId50"/>
    <p:sldId id="375" r:id="rId51"/>
    <p:sldId id="376" r:id="rId52"/>
    <p:sldId id="377" r:id="rId53"/>
    <p:sldId id="378" r:id="rId54"/>
    <p:sldId id="379" r:id="rId55"/>
    <p:sldId id="336" r:id="rId56"/>
    <p:sldId id="380" r:id="rId57"/>
    <p:sldId id="275" r:id="rId58"/>
    <p:sldId id="276" r:id="rId59"/>
    <p:sldId id="277" r:id="rId60"/>
    <p:sldId id="2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62"/>
          </p14:sldIdLst>
        </p14:section>
        <p14:section name="Topic 1" id="{6D9936A3-3945-4757-BC8B-B5C252D8E036}">
          <p14:sldIdLst>
            <p14:sldId id="286"/>
            <p14:sldId id="291"/>
            <p14:sldId id="356"/>
            <p14:sldId id="355"/>
            <p14:sldId id="391"/>
            <p14:sldId id="392"/>
            <p14:sldId id="393"/>
            <p14:sldId id="395"/>
            <p14:sldId id="396"/>
            <p14:sldId id="397"/>
            <p14:sldId id="398"/>
            <p14:sldId id="331"/>
            <p14:sldId id="332"/>
            <p14:sldId id="293"/>
            <p14:sldId id="357"/>
            <p14:sldId id="358"/>
            <p14:sldId id="359"/>
            <p14:sldId id="360"/>
            <p14:sldId id="361"/>
            <p14:sldId id="362"/>
            <p14:sldId id="363"/>
            <p14:sldId id="399"/>
            <p14:sldId id="400"/>
            <p14:sldId id="401"/>
            <p14:sldId id="402"/>
            <p14:sldId id="365"/>
            <p14:sldId id="367"/>
            <p14:sldId id="366"/>
            <p14:sldId id="364"/>
            <p14:sldId id="368"/>
            <p14:sldId id="369"/>
            <p14:sldId id="370"/>
            <p14:sldId id="371"/>
            <p14:sldId id="372"/>
            <p14:sldId id="373"/>
            <p14:sldId id="381"/>
            <p14:sldId id="382"/>
            <p14:sldId id="383"/>
            <p14:sldId id="385"/>
            <p14:sldId id="384"/>
            <p14:sldId id="386"/>
            <p14:sldId id="388"/>
            <p14:sldId id="390"/>
            <p14:sldId id="387"/>
            <p14:sldId id="374"/>
            <p14:sldId id="375"/>
            <p14:sldId id="376"/>
            <p14:sldId id="377"/>
            <p14:sldId id="378"/>
            <p14:sldId id="379"/>
            <p14:sldId id="336"/>
            <p14:sldId id="380"/>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1" autoAdjust="0"/>
    <p:restoredTop sz="95023" autoAdjust="0"/>
  </p:normalViewPr>
  <p:slideViewPr>
    <p:cSldViewPr>
      <p:cViewPr>
        <p:scale>
          <a:sx n="60" d="100"/>
          <a:sy n="60" d="100"/>
        </p:scale>
        <p:origin x="-228" y="-1140"/>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dirty="0" smtClean="0">
              <a:effectLst>
                <a:outerShdw blurRad="38100" dist="38100" dir="2700000" algn="tl">
                  <a:srgbClr val="000000">
                    <a:alpha val="43137"/>
                  </a:srgbClr>
                </a:outerShdw>
              </a:effectLst>
            </a:rPr>
            <a:t>Angular Modules</a:t>
          </a:r>
          <a:endParaRPr lang="en-US" sz="1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dirty="0" smtClean="0">
              <a:effectLst>
                <a:outerShdw blurRad="38100" dist="38100" dir="2700000" algn="tl">
                  <a:srgbClr val="000000">
                    <a:alpha val="43137"/>
                  </a:srgbClr>
                </a:outerShdw>
              </a:effectLst>
            </a:rPr>
            <a:t>Scopes and the Data Model </a:t>
          </a:r>
          <a:endParaRPr lang="en-US" sz="1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dirty="0" smtClean="0">
              <a:effectLst>
                <a:outerShdw blurRad="38100" dist="38100" dir="2700000" algn="tl">
                  <a:srgbClr val="000000">
                    <a:alpha val="43137"/>
                  </a:srgbClr>
                </a:outerShdw>
              </a:effectLst>
            </a:rPr>
            <a:t>What is Angular JS</a:t>
          </a:r>
          <a:endParaRPr lang="en-US" sz="1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dirty="0" smtClean="0"/>
            <a:t>Views with Templates and Directives</a:t>
          </a:r>
          <a:endParaRPr lang="en-US" sz="1800" dirty="0"/>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617D0EB7-FBCF-7E48-BF26-1483F177A502}">
      <dgm:prSet/>
      <dgm:spPr/>
      <dgm:t>
        <a:bodyPr/>
        <a:lstStyle/>
        <a:p>
          <a:r>
            <a:rPr lang="en-US" dirty="0" smtClean="0"/>
            <a:t>5</a:t>
          </a:r>
          <a:endParaRPr lang="en-US" dirty="0"/>
        </a:p>
      </dgm:t>
    </dgm:pt>
    <dgm:pt modelId="{F09FBAE4-370E-4846-8025-6FF2C85F7AFF}" type="parTrans" cxnId="{BC0DB8B0-F277-D948-BD77-DDAF8799A16E}">
      <dgm:prSet/>
      <dgm:spPr/>
      <dgm:t>
        <a:bodyPr/>
        <a:lstStyle/>
        <a:p>
          <a:endParaRPr lang="en-US"/>
        </a:p>
      </dgm:t>
    </dgm:pt>
    <dgm:pt modelId="{55AE182B-7CCB-E247-865D-935E2423F25D}" type="sibTrans" cxnId="{BC0DB8B0-F277-D948-BD77-DDAF8799A16E}">
      <dgm:prSet/>
      <dgm:spPr/>
      <dgm:t>
        <a:bodyPr/>
        <a:lstStyle/>
        <a:p>
          <a:endParaRPr lang="en-US"/>
        </a:p>
      </dgm:t>
    </dgm:pt>
    <dgm:pt modelId="{6AA84D17-753D-374E-B7B3-29F1C4C232C3}">
      <dgm:prSet/>
      <dgm:spPr/>
      <dgm:t>
        <a:bodyPr/>
        <a:lstStyle/>
        <a:p>
          <a:r>
            <a:rPr lang="en-US" dirty="0" smtClean="0"/>
            <a:t>Expressions</a:t>
          </a:r>
          <a:endParaRPr lang="en-US" dirty="0"/>
        </a:p>
      </dgm:t>
    </dgm:pt>
    <dgm:pt modelId="{1CCDEAE9-D426-7946-82C6-9348282AD150}" type="parTrans" cxnId="{82B6FD05-3D54-9A49-A691-32D197E4487D}">
      <dgm:prSet/>
      <dgm:spPr/>
      <dgm:t>
        <a:bodyPr/>
        <a:lstStyle/>
        <a:p>
          <a:endParaRPr lang="en-US"/>
        </a:p>
      </dgm:t>
    </dgm:pt>
    <dgm:pt modelId="{5B84568E-4E53-BB4B-B6AC-E77DBACFC403}" type="sibTrans" cxnId="{82B6FD05-3D54-9A49-A691-32D197E4487D}">
      <dgm:prSet/>
      <dgm:spPr/>
      <dgm:t>
        <a:bodyPr/>
        <a:lstStyle/>
        <a:p>
          <a:endParaRPr lang="en-US"/>
        </a:p>
      </dgm:t>
    </dgm:pt>
    <dgm:pt modelId="{1D8C3C01-C857-1E42-A625-6A21B40C27C2}">
      <dgm:prSet/>
      <dgm:spPr/>
      <dgm:t>
        <a:bodyPr/>
        <a:lstStyle/>
        <a:p>
          <a:r>
            <a:rPr lang="en-US" dirty="0" smtClean="0"/>
            <a:t>6</a:t>
          </a:r>
          <a:endParaRPr lang="en-US" dirty="0"/>
        </a:p>
      </dgm:t>
    </dgm:pt>
    <dgm:pt modelId="{356F74E6-C01D-F54D-901E-1D25E14C43E5}" type="parTrans" cxnId="{C615BB01-ECE9-DC4C-9A34-90FEF2A622B0}">
      <dgm:prSet/>
      <dgm:spPr/>
      <dgm:t>
        <a:bodyPr/>
        <a:lstStyle/>
        <a:p>
          <a:endParaRPr lang="en-US"/>
        </a:p>
      </dgm:t>
    </dgm:pt>
    <dgm:pt modelId="{496677F2-2355-EB4C-8C38-F84E3213BBE2}" type="sibTrans" cxnId="{C615BB01-ECE9-DC4C-9A34-90FEF2A622B0}">
      <dgm:prSet/>
      <dgm:spPr/>
      <dgm:t>
        <a:bodyPr/>
        <a:lstStyle/>
        <a:p>
          <a:endParaRPr lang="en-US"/>
        </a:p>
      </dgm:t>
    </dgm:pt>
    <dgm:pt modelId="{FFA22AFE-4904-BF45-8677-1C85E4D6736D}">
      <dgm:prSet/>
      <dgm:spPr/>
      <dgm:t>
        <a:bodyPr/>
        <a:lstStyle/>
        <a:p>
          <a:r>
            <a:rPr lang="en-US" dirty="0" smtClean="0"/>
            <a:t>Controllers</a:t>
          </a:r>
          <a:endParaRPr lang="en-US" dirty="0"/>
        </a:p>
      </dgm:t>
    </dgm:pt>
    <dgm:pt modelId="{0B2DCA76-3B31-1B48-BFD1-BC60D92FAE02}" type="parTrans" cxnId="{34A8ED09-BC35-6544-9569-3B6F3DD28BC3}">
      <dgm:prSet/>
      <dgm:spPr/>
      <dgm:t>
        <a:bodyPr/>
        <a:lstStyle/>
        <a:p>
          <a:endParaRPr lang="en-US"/>
        </a:p>
      </dgm:t>
    </dgm:pt>
    <dgm:pt modelId="{DE20B763-0A2D-4149-A5C9-A7036D47E732}" type="sibTrans" cxnId="{34A8ED09-BC35-6544-9569-3B6F3DD28BC3}">
      <dgm:prSet/>
      <dgm:spPr/>
      <dgm:t>
        <a:bodyPr/>
        <a:lstStyle/>
        <a:p>
          <a:endParaRPr lang="en-US"/>
        </a:p>
      </dgm:t>
    </dgm:pt>
    <dgm:pt modelId="{A3405CBE-2171-2B48-AEB8-C6CA9C8403E6}">
      <dgm:prSet/>
      <dgm:spPr/>
      <dgm:t>
        <a:bodyPr/>
        <a:lstStyle/>
        <a:p>
          <a:r>
            <a:rPr lang="en-US" dirty="0" smtClean="0"/>
            <a:t>7</a:t>
          </a:r>
          <a:endParaRPr lang="en-US" dirty="0"/>
        </a:p>
      </dgm:t>
    </dgm:pt>
    <dgm:pt modelId="{31AB9A16-5D52-AB4B-A945-51E995744381}" type="parTrans" cxnId="{8BB1CAD7-EC64-FB43-BF2D-9D64FBE42B61}">
      <dgm:prSet/>
      <dgm:spPr/>
      <dgm:t>
        <a:bodyPr/>
        <a:lstStyle/>
        <a:p>
          <a:endParaRPr lang="en-US"/>
        </a:p>
      </dgm:t>
    </dgm:pt>
    <dgm:pt modelId="{48244798-3861-0B4F-8BCC-EC4E2B081745}" type="sibTrans" cxnId="{8BB1CAD7-EC64-FB43-BF2D-9D64FBE42B61}">
      <dgm:prSet/>
      <dgm:spPr/>
      <dgm:t>
        <a:bodyPr/>
        <a:lstStyle/>
        <a:p>
          <a:endParaRPr lang="en-US"/>
        </a:p>
      </dgm:t>
    </dgm:pt>
    <dgm:pt modelId="{9E256F4F-AF18-5540-8631-1DCCD976233F}">
      <dgm:prSet/>
      <dgm:spPr/>
      <dgm:t>
        <a:bodyPr/>
        <a:lstStyle/>
        <a:p>
          <a:r>
            <a:rPr lang="en-US" dirty="0" smtClean="0"/>
            <a:t>Data Binding</a:t>
          </a:r>
          <a:endParaRPr lang="en-US" dirty="0"/>
        </a:p>
      </dgm:t>
    </dgm:pt>
    <dgm:pt modelId="{5F3DB46F-94B4-364C-BD5B-C7A093FC9780}" type="parTrans" cxnId="{052384BE-2BD1-A242-AD63-53C423503EFB}">
      <dgm:prSet/>
      <dgm:spPr/>
      <dgm:t>
        <a:bodyPr/>
        <a:lstStyle/>
        <a:p>
          <a:endParaRPr lang="en-US"/>
        </a:p>
      </dgm:t>
    </dgm:pt>
    <dgm:pt modelId="{A2CC35D8-3AF0-F44E-93F4-FE64E2F86DDB}" type="sibTrans" cxnId="{052384BE-2BD1-A242-AD63-53C423503EFB}">
      <dgm:prSet/>
      <dgm:spPr/>
      <dgm:t>
        <a:bodyPr/>
        <a:lstStyle/>
        <a:p>
          <a:endParaRPr lang="en-US"/>
        </a:p>
      </dgm:t>
    </dgm:pt>
    <dgm:pt modelId="{DE0913D7-577C-8B42-93C9-F22336F1D73D}">
      <dgm:prSet/>
      <dgm:spPr/>
      <dgm:t>
        <a:bodyPr/>
        <a:lstStyle/>
        <a:p>
          <a:r>
            <a:rPr lang="en-US" dirty="0" smtClean="0"/>
            <a:t>8</a:t>
          </a:r>
          <a:endParaRPr lang="en-US" dirty="0"/>
        </a:p>
      </dgm:t>
    </dgm:pt>
    <dgm:pt modelId="{65BC54FD-2710-3A4B-8B13-42E1403F2B2C}" type="parTrans" cxnId="{1ACEDC25-E0A8-3545-BD0F-616A491C2D33}">
      <dgm:prSet/>
      <dgm:spPr/>
      <dgm:t>
        <a:bodyPr/>
        <a:lstStyle/>
        <a:p>
          <a:endParaRPr lang="en-US"/>
        </a:p>
      </dgm:t>
    </dgm:pt>
    <dgm:pt modelId="{8E5606B7-E9F2-B24D-AC96-5A3877E454DF}" type="sibTrans" cxnId="{1ACEDC25-E0A8-3545-BD0F-616A491C2D33}">
      <dgm:prSet/>
      <dgm:spPr/>
      <dgm:t>
        <a:bodyPr/>
        <a:lstStyle/>
        <a:p>
          <a:endParaRPr lang="en-US"/>
        </a:p>
      </dgm:t>
    </dgm:pt>
    <dgm:pt modelId="{6FB651DA-99AB-DA41-9801-105C89CCAADB}">
      <dgm:prSet/>
      <dgm:spPr/>
      <dgm:t>
        <a:bodyPr/>
        <a:lstStyle/>
        <a:p>
          <a:r>
            <a:rPr lang="en-US" dirty="0" smtClean="0"/>
            <a:t>Services</a:t>
          </a:r>
          <a:endParaRPr lang="en-US" dirty="0"/>
        </a:p>
      </dgm:t>
    </dgm:pt>
    <dgm:pt modelId="{1C8F4DF8-19C7-5F42-A257-E112EE547A91}" type="parTrans" cxnId="{5E5682B7-4EB4-1A4F-A674-1968DE328AD6}">
      <dgm:prSet/>
      <dgm:spPr/>
      <dgm:t>
        <a:bodyPr/>
        <a:lstStyle/>
        <a:p>
          <a:endParaRPr lang="en-US"/>
        </a:p>
      </dgm:t>
    </dgm:pt>
    <dgm:pt modelId="{3A583397-0BB1-3B4E-907A-62F6BB4DE0A1}" type="sibTrans" cxnId="{5E5682B7-4EB4-1A4F-A674-1968DE328AD6}">
      <dgm:prSet/>
      <dgm:spPr/>
      <dgm:t>
        <a:bodyPr/>
        <a:lstStyle/>
        <a:p>
          <a:endParaRPr lang="en-US"/>
        </a:p>
      </dgm:t>
    </dgm:pt>
    <dgm:pt modelId="{0AE59685-F6E5-B04C-8F2B-2AD4024F8CE5}">
      <dgm:prSet/>
      <dgm:spPr/>
      <dgm:t>
        <a:bodyPr/>
        <a:lstStyle/>
        <a:p>
          <a:r>
            <a:rPr lang="en-US" dirty="0" smtClean="0"/>
            <a:t>9</a:t>
          </a:r>
          <a:endParaRPr lang="en-US" dirty="0"/>
        </a:p>
      </dgm:t>
    </dgm:pt>
    <dgm:pt modelId="{EF1C5B63-0680-E746-8638-18514624A846}" type="parTrans" cxnId="{AE4A85A6-96DF-A146-9B1C-F222BFFEDE7A}">
      <dgm:prSet/>
      <dgm:spPr/>
      <dgm:t>
        <a:bodyPr/>
        <a:lstStyle/>
        <a:p>
          <a:endParaRPr lang="en-US"/>
        </a:p>
      </dgm:t>
    </dgm:pt>
    <dgm:pt modelId="{745958F3-ED29-D842-8FFD-560BFB7B1563}" type="sibTrans" cxnId="{AE4A85A6-96DF-A146-9B1C-F222BFFEDE7A}">
      <dgm:prSet/>
      <dgm:spPr/>
      <dgm:t>
        <a:bodyPr/>
        <a:lstStyle/>
        <a:p>
          <a:endParaRPr lang="en-US"/>
        </a:p>
      </dgm:t>
    </dgm:pt>
    <dgm:pt modelId="{55BE1026-84E7-414F-8F1C-8E014420555D}">
      <dgm:prSet/>
      <dgm:spPr/>
      <dgm:t>
        <a:bodyPr/>
        <a:lstStyle/>
        <a:p>
          <a:r>
            <a:rPr lang="en-US" dirty="0" smtClean="0"/>
            <a:t>Dependency Injection</a:t>
          </a:r>
          <a:endParaRPr lang="en-US" dirty="0"/>
        </a:p>
      </dgm:t>
    </dgm:pt>
    <dgm:pt modelId="{B8CAD9C4-3314-924A-A2EC-E071D42FE333}" type="parTrans" cxnId="{FAEC47B1-B3F3-E248-96CE-88CC6C2C9B95}">
      <dgm:prSet/>
      <dgm:spPr/>
      <dgm:t>
        <a:bodyPr/>
        <a:lstStyle/>
        <a:p>
          <a:endParaRPr lang="en-US"/>
        </a:p>
      </dgm:t>
    </dgm:pt>
    <dgm:pt modelId="{B95B94D3-1EB9-154D-A3C3-EB80EB75265D}" type="sibTrans" cxnId="{FAEC47B1-B3F3-E248-96CE-88CC6C2C9B95}">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9"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9"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9" custScaleX="68868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9" custScaleX="2000000">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9"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9"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9" custScaleX="689746">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9" custScaleX="2000000">
        <dgm:presLayoutVars>
          <dgm:bulletEnabled val="1"/>
        </dgm:presLayoutVars>
      </dgm:prSet>
      <dgm:spPr/>
      <dgm:t>
        <a:bodyPr/>
        <a:lstStyle/>
        <a:p>
          <a:endParaRPr lang="en-US"/>
        </a:p>
      </dgm:t>
    </dgm:pt>
    <dgm:pt modelId="{19C45C4E-C32F-D84B-B407-C2E685C37A7B}" type="pres">
      <dgm:prSet presAssocID="{02C40F0F-A479-C84D-BDCC-437956113C6D}" presName="sp" presStyleCnt="0"/>
      <dgm:spPr/>
    </dgm:pt>
    <dgm:pt modelId="{43DE9268-EE91-4C4E-9F01-87BFA59B5D53}" type="pres">
      <dgm:prSet presAssocID="{617D0EB7-FBCF-7E48-BF26-1483F177A502}" presName="linNode" presStyleCnt="0"/>
      <dgm:spPr/>
    </dgm:pt>
    <dgm:pt modelId="{94932A8E-C8EF-954C-BB3B-72AEBC88FF98}" type="pres">
      <dgm:prSet presAssocID="{617D0EB7-FBCF-7E48-BF26-1483F177A502}" presName="parentText" presStyleLbl="node1" presStyleIdx="4" presStyleCnt="9" custScaleX="46520">
        <dgm:presLayoutVars>
          <dgm:chMax val="1"/>
          <dgm:bulletEnabled val="1"/>
        </dgm:presLayoutVars>
      </dgm:prSet>
      <dgm:spPr/>
      <dgm:t>
        <a:bodyPr/>
        <a:lstStyle/>
        <a:p>
          <a:endParaRPr lang="en-US"/>
        </a:p>
      </dgm:t>
    </dgm:pt>
    <dgm:pt modelId="{2BC43245-8C21-A24E-94F5-9162BCE84D2D}" type="pres">
      <dgm:prSet presAssocID="{617D0EB7-FBCF-7E48-BF26-1483F177A502}" presName="descendantText" presStyleLbl="alignAccFollowNode1" presStyleIdx="4" presStyleCnt="9" custScaleX="129215">
        <dgm:presLayoutVars>
          <dgm:bulletEnabled val="1"/>
        </dgm:presLayoutVars>
      </dgm:prSet>
      <dgm:spPr/>
      <dgm:t>
        <a:bodyPr/>
        <a:lstStyle/>
        <a:p>
          <a:endParaRPr lang="en-US"/>
        </a:p>
      </dgm:t>
    </dgm:pt>
    <dgm:pt modelId="{60CEEFB4-2078-8342-8944-36FAC74C79A1}" type="pres">
      <dgm:prSet presAssocID="{55AE182B-7CCB-E247-865D-935E2423F25D}" presName="sp" presStyleCnt="0"/>
      <dgm:spPr/>
    </dgm:pt>
    <dgm:pt modelId="{9C44D0F9-3731-1A45-984F-413A4259CEDD}" type="pres">
      <dgm:prSet presAssocID="{1D8C3C01-C857-1E42-A625-6A21B40C27C2}" presName="linNode" presStyleCnt="0"/>
      <dgm:spPr/>
    </dgm:pt>
    <dgm:pt modelId="{69B0B3F2-20E4-044D-8FA0-176B0E182F16}" type="pres">
      <dgm:prSet presAssocID="{1D8C3C01-C857-1E42-A625-6A21B40C27C2}" presName="parentText" presStyleLbl="node1" presStyleIdx="5" presStyleCnt="9" custScaleX="46520">
        <dgm:presLayoutVars>
          <dgm:chMax val="1"/>
          <dgm:bulletEnabled val="1"/>
        </dgm:presLayoutVars>
      </dgm:prSet>
      <dgm:spPr/>
      <dgm:t>
        <a:bodyPr/>
        <a:lstStyle/>
        <a:p>
          <a:endParaRPr lang="en-US"/>
        </a:p>
      </dgm:t>
    </dgm:pt>
    <dgm:pt modelId="{1FEF8D38-0135-A747-85D7-F3AE28722C11}" type="pres">
      <dgm:prSet presAssocID="{1D8C3C01-C857-1E42-A625-6A21B40C27C2}" presName="descendantText" presStyleLbl="alignAccFollowNode1" presStyleIdx="5" presStyleCnt="9" custScaleX="129229">
        <dgm:presLayoutVars>
          <dgm:bulletEnabled val="1"/>
        </dgm:presLayoutVars>
      </dgm:prSet>
      <dgm:spPr/>
      <dgm:t>
        <a:bodyPr/>
        <a:lstStyle/>
        <a:p>
          <a:endParaRPr lang="en-US"/>
        </a:p>
      </dgm:t>
    </dgm:pt>
    <dgm:pt modelId="{492DE816-35C5-8F47-974D-C05FE7A79855}" type="pres">
      <dgm:prSet presAssocID="{496677F2-2355-EB4C-8C38-F84E3213BBE2}" presName="sp" presStyleCnt="0"/>
      <dgm:spPr/>
    </dgm:pt>
    <dgm:pt modelId="{FE892275-031B-B14B-A475-E0DCEC349A95}" type="pres">
      <dgm:prSet presAssocID="{A3405CBE-2171-2B48-AEB8-C6CA9C8403E6}" presName="linNode" presStyleCnt="0"/>
      <dgm:spPr/>
    </dgm:pt>
    <dgm:pt modelId="{59D37C91-514B-E649-91D5-718AE09E7B41}" type="pres">
      <dgm:prSet presAssocID="{A3405CBE-2171-2B48-AEB8-C6CA9C8403E6}" presName="parentText" presStyleLbl="node1" presStyleIdx="6" presStyleCnt="9" custScaleX="46520">
        <dgm:presLayoutVars>
          <dgm:chMax val="1"/>
          <dgm:bulletEnabled val="1"/>
        </dgm:presLayoutVars>
      </dgm:prSet>
      <dgm:spPr/>
      <dgm:t>
        <a:bodyPr/>
        <a:lstStyle/>
        <a:p>
          <a:endParaRPr lang="en-US"/>
        </a:p>
      </dgm:t>
    </dgm:pt>
    <dgm:pt modelId="{77C900C8-31D9-A043-8920-A515202F6104}" type="pres">
      <dgm:prSet presAssocID="{A3405CBE-2171-2B48-AEB8-C6CA9C8403E6}" presName="descendantText" presStyleLbl="alignAccFollowNode1" presStyleIdx="6" presStyleCnt="9" custScaleX="129196">
        <dgm:presLayoutVars>
          <dgm:bulletEnabled val="1"/>
        </dgm:presLayoutVars>
      </dgm:prSet>
      <dgm:spPr/>
      <dgm:t>
        <a:bodyPr/>
        <a:lstStyle/>
        <a:p>
          <a:endParaRPr lang="en-US"/>
        </a:p>
      </dgm:t>
    </dgm:pt>
    <dgm:pt modelId="{6FD3DF6F-73C4-FC40-9824-FFC328083946}" type="pres">
      <dgm:prSet presAssocID="{48244798-3861-0B4F-8BCC-EC4E2B081745}" presName="sp" presStyleCnt="0"/>
      <dgm:spPr/>
    </dgm:pt>
    <dgm:pt modelId="{4713ABD0-2D44-AF4A-B740-54500CD821FC}" type="pres">
      <dgm:prSet presAssocID="{DE0913D7-577C-8B42-93C9-F22336F1D73D}" presName="linNode" presStyleCnt="0"/>
      <dgm:spPr/>
    </dgm:pt>
    <dgm:pt modelId="{3D1A0203-C378-4340-8E84-52581B9FF10C}" type="pres">
      <dgm:prSet presAssocID="{DE0913D7-577C-8B42-93C9-F22336F1D73D}" presName="parentText" presStyleLbl="node1" presStyleIdx="7" presStyleCnt="9" custScaleX="46520">
        <dgm:presLayoutVars>
          <dgm:chMax val="1"/>
          <dgm:bulletEnabled val="1"/>
        </dgm:presLayoutVars>
      </dgm:prSet>
      <dgm:spPr/>
      <dgm:t>
        <a:bodyPr/>
        <a:lstStyle/>
        <a:p>
          <a:endParaRPr lang="en-US"/>
        </a:p>
      </dgm:t>
    </dgm:pt>
    <dgm:pt modelId="{BD4E1727-8596-DB44-9628-308C7F75052B}" type="pres">
      <dgm:prSet presAssocID="{DE0913D7-577C-8B42-93C9-F22336F1D73D}" presName="descendantText" presStyleLbl="alignAccFollowNode1" presStyleIdx="7" presStyleCnt="9" custScaleX="131774">
        <dgm:presLayoutVars>
          <dgm:bulletEnabled val="1"/>
        </dgm:presLayoutVars>
      </dgm:prSet>
      <dgm:spPr/>
      <dgm:t>
        <a:bodyPr/>
        <a:lstStyle/>
        <a:p>
          <a:endParaRPr lang="en-US"/>
        </a:p>
      </dgm:t>
    </dgm:pt>
    <dgm:pt modelId="{03C25759-B091-6449-8D24-3A425BD6ED78}" type="pres">
      <dgm:prSet presAssocID="{8E5606B7-E9F2-B24D-AC96-5A3877E454DF}" presName="sp" presStyleCnt="0"/>
      <dgm:spPr/>
    </dgm:pt>
    <dgm:pt modelId="{18532BD8-95F9-1245-8C73-F88AC01BA7D5}" type="pres">
      <dgm:prSet presAssocID="{0AE59685-F6E5-B04C-8F2B-2AD4024F8CE5}" presName="linNode" presStyleCnt="0"/>
      <dgm:spPr/>
    </dgm:pt>
    <dgm:pt modelId="{A5FCB0BE-D079-C745-A1FD-73F5B0F0C99C}" type="pres">
      <dgm:prSet presAssocID="{0AE59685-F6E5-B04C-8F2B-2AD4024F8CE5}" presName="parentText" presStyleLbl="node1" presStyleIdx="8" presStyleCnt="9" custScaleX="46520">
        <dgm:presLayoutVars>
          <dgm:chMax val="1"/>
          <dgm:bulletEnabled val="1"/>
        </dgm:presLayoutVars>
      </dgm:prSet>
      <dgm:spPr/>
      <dgm:t>
        <a:bodyPr/>
        <a:lstStyle/>
        <a:p>
          <a:endParaRPr lang="en-US"/>
        </a:p>
      </dgm:t>
    </dgm:pt>
    <dgm:pt modelId="{A0FC3712-83B5-D04D-A362-8B68EA1334FB}" type="pres">
      <dgm:prSet presAssocID="{0AE59685-F6E5-B04C-8F2B-2AD4024F8CE5}" presName="descendantText" presStyleLbl="alignAccFollowNode1" presStyleIdx="8" presStyleCnt="9" custScaleX="132075">
        <dgm:presLayoutVars>
          <dgm:bulletEnabled val="1"/>
        </dgm:presLayoutVars>
      </dgm:prSet>
      <dgm:spPr/>
      <dgm:t>
        <a:bodyPr/>
        <a:lstStyle/>
        <a:p>
          <a:endParaRPr lang="en-US"/>
        </a:p>
      </dgm:t>
    </dgm:pt>
  </dgm:ptLst>
  <dgm:cxnLst>
    <dgm:cxn modelId="{2A98CC8E-0C1A-4047-B2D3-2B58A0147951}" type="presOf" srcId="{50BF0B42-5F84-D14A-824C-B9AAE3CD7D50}" destId="{71F25135-CF86-1249-B560-547A0EB142D3}"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ACEDC25-E0A8-3545-BD0F-616A491C2D33}" srcId="{F6FEADD9-F67D-41F5-BA4C-3C84956E7F46}" destId="{DE0913D7-577C-8B42-93C9-F22336F1D73D}" srcOrd="7" destOrd="0" parTransId="{65BC54FD-2710-3A4B-8B13-42E1403F2B2C}" sibTransId="{8E5606B7-E9F2-B24D-AC96-5A3877E454DF}"/>
    <dgm:cxn modelId="{1D12F37E-DF42-400C-B5B5-A8FAF49EC0EC}" type="presOf" srcId="{1E4D3931-0DBD-4211-A24A-6AF364284B1E}" destId="{D54B1729-BC98-42C1-9C6C-D65DCBA4358F}" srcOrd="0" destOrd="0" presId="urn:microsoft.com/office/officeart/2005/8/layout/vList5"/>
    <dgm:cxn modelId="{90ABDB7E-7B5F-C741-A67B-275ABC5D4D7A}" srcId="{F6FEADD9-F67D-41F5-BA4C-3C84956E7F46}" destId="{7CF8386C-8C96-9941-B499-6BA035F07A73}" srcOrd="3" destOrd="0" parTransId="{59E1C4A5-5785-8B41-847F-C7393310DE61}" sibTransId="{02C40F0F-A479-C84D-BDCC-437956113C6D}"/>
    <dgm:cxn modelId="{F1DD1460-D7CB-7F43-9AEC-DE9D5A6445FE}" type="presOf" srcId="{55BE1026-84E7-414F-8F1C-8E014420555D}" destId="{A0FC3712-83B5-D04D-A362-8B68EA1334FB}" srcOrd="0" destOrd="0" presId="urn:microsoft.com/office/officeart/2005/8/layout/vList5"/>
    <dgm:cxn modelId="{052384BE-2BD1-A242-AD63-53C423503EFB}" srcId="{A3405CBE-2171-2B48-AEB8-C6CA9C8403E6}" destId="{9E256F4F-AF18-5540-8631-1DCCD976233F}" srcOrd="0" destOrd="0" parTransId="{5F3DB46F-94B4-364C-BD5B-C7A093FC9780}" sibTransId="{A2CC35D8-3AF0-F44E-93F4-FE64E2F86DDB}"/>
    <dgm:cxn modelId="{9A0DCB65-9DCB-4972-9768-1762E4116F3C}" type="presOf" srcId="{74EE5CD8-078F-4590-BF9C-A341A294A016}" destId="{7E429971-BC57-430F-BB25-C0574E5E39E3}" srcOrd="0" destOrd="0" presId="urn:microsoft.com/office/officeart/2005/8/layout/vList5"/>
    <dgm:cxn modelId="{D4A8BA6F-5A24-9743-B893-ED54AC33B149}" type="presOf" srcId="{6FB651DA-99AB-DA41-9801-105C89CCAADB}" destId="{BD4E1727-8596-DB44-9628-308C7F75052B}"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C54AE7C4-FF6C-5B4F-859C-F1465863E213}" type="presOf" srcId="{FFA22AFE-4904-BF45-8677-1C85E4D6736D}" destId="{1FEF8D38-0135-A747-85D7-F3AE28722C11}" srcOrd="0" destOrd="0" presId="urn:microsoft.com/office/officeart/2005/8/layout/vList5"/>
    <dgm:cxn modelId="{D8E70942-A57E-E845-8E82-044E7716B1E8}" type="presOf" srcId="{617D0EB7-FBCF-7E48-BF26-1483F177A502}" destId="{94932A8E-C8EF-954C-BB3B-72AEBC88FF98}" srcOrd="0" destOrd="0" presId="urn:microsoft.com/office/officeart/2005/8/layout/vList5"/>
    <dgm:cxn modelId="{192AB5B5-C578-6442-ABD0-A6D58E12A53E}" type="presOf" srcId="{1D8C3C01-C857-1E42-A625-6A21B40C27C2}" destId="{69B0B3F2-20E4-044D-8FA0-176B0E182F16}"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8D4D353C-A143-C342-A534-86D1B7BD3923}" type="presOf" srcId="{9E256F4F-AF18-5540-8631-1DCCD976233F}" destId="{77C900C8-31D9-A043-8920-A515202F6104}" srcOrd="0" destOrd="0" presId="urn:microsoft.com/office/officeart/2005/8/layout/vList5"/>
    <dgm:cxn modelId="{BBB0E471-DDAA-D14D-BC95-6585B72E57F3}" type="presOf" srcId="{DE0913D7-577C-8B42-93C9-F22336F1D73D}" destId="{3D1A0203-C378-4340-8E84-52581B9FF10C}" srcOrd="0" destOrd="0" presId="urn:microsoft.com/office/officeart/2005/8/layout/vList5"/>
    <dgm:cxn modelId="{AE4A85A6-96DF-A146-9B1C-F222BFFEDE7A}" srcId="{F6FEADD9-F67D-41F5-BA4C-3C84956E7F46}" destId="{0AE59685-F6E5-B04C-8F2B-2AD4024F8CE5}" srcOrd="8" destOrd="0" parTransId="{EF1C5B63-0680-E746-8638-18514624A846}" sibTransId="{745958F3-ED29-D842-8FFD-560BFB7B1563}"/>
    <dgm:cxn modelId="{1DBC6FDC-49BA-DE4C-A3E2-73BFC13DA1D6}" srcId="{7CF8386C-8C96-9941-B499-6BA035F07A73}" destId="{50BF0B42-5F84-D14A-824C-B9AAE3CD7D50}" srcOrd="0" destOrd="0" parTransId="{0C62D133-73EB-EA46-BF8F-E461404EE59B}" sibTransId="{E2F76357-AD79-8D4B-A2A6-26F3DCD6B30F}"/>
    <dgm:cxn modelId="{FAEC47B1-B3F3-E248-96CE-88CC6C2C9B95}" srcId="{0AE59685-F6E5-B04C-8F2B-2AD4024F8CE5}" destId="{55BE1026-84E7-414F-8F1C-8E014420555D}" srcOrd="0" destOrd="0" parTransId="{B8CAD9C4-3314-924A-A2EC-E071D42FE333}" sibTransId="{B95B94D3-1EB9-154D-A3C3-EB80EB75265D}"/>
    <dgm:cxn modelId="{62C3A6DF-E74F-4B41-A673-E66BDF398653}" type="presOf" srcId="{7CF8386C-8C96-9941-B499-6BA035F07A73}" destId="{F475D8B9-14A5-7F40-B02C-032E7B94CCAF}"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8BB1CAD7-EC64-FB43-BF2D-9D64FBE42B61}" srcId="{F6FEADD9-F67D-41F5-BA4C-3C84956E7F46}" destId="{A3405CBE-2171-2B48-AEB8-C6CA9C8403E6}" srcOrd="6" destOrd="0" parTransId="{31AB9A16-5D52-AB4B-A945-51E995744381}" sibTransId="{48244798-3861-0B4F-8BCC-EC4E2B081745}"/>
    <dgm:cxn modelId="{82B6FD05-3D54-9A49-A691-32D197E4487D}" srcId="{617D0EB7-FBCF-7E48-BF26-1483F177A502}" destId="{6AA84D17-753D-374E-B7B3-29F1C4C232C3}" srcOrd="0" destOrd="0" parTransId="{1CCDEAE9-D426-7946-82C6-9348282AD150}" sibTransId="{5B84568E-4E53-BB4B-B6AC-E77DBACFC403}"/>
    <dgm:cxn modelId="{BC0DB8B0-F277-D948-BD77-DDAF8799A16E}" srcId="{F6FEADD9-F67D-41F5-BA4C-3C84956E7F46}" destId="{617D0EB7-FBCF-7E48-BF26-1483F177A502}" srcOrd="4" destOrd="0" parTransId="{F09FBAE4-370E-4846-8025-6FF2C85F7AFF}" sibTransId="{55AE182B-7CCB-E247-865D-935E2423F25D}"/>
    <dgm:cxn modelId="{34A8ED09-BC35-6544-9569-3B6F3DD28BC3}" srcId="{1D8C3C01-C857-1E42-A625-6A21B40C27C2}" destId="{FFA22AFE-4904-BF45-8677-1C85E4D6736D}" srcOrd="0" destOrd="0" parTransId="{0B2DCA76-3B31-1B48-BFD1-BC60D92FAE02}" sibTransId="{DE20B763-0A2D-4149-A5C9-A7036D47E732}"/>
    <dgm:cxn modelId="{B8AF1086-D7BE-446F-9133-738B599E9A7D}" srcId="{F6FEADD9-F67D-41F5-BA4C-3C84956E7F46}" destId="{AA046201-5C4D-445E-BF0B-5C6D2B0A1945}" srcOrd="1" destOrd="0" parTransId="{FE92FC33-5E0F-4302-9E80-A69E8ACDDE56}" sibTransId="{40767EFF-7D52-4469-ACEE-7D28E67337E2}"/>
    <dgm:cxn modelId="{3D887057-7E91-45EF-8E4B-3006C2DFECB4}" type="presOf" srcId="{6BE4E373-0656-4EDC-821E-BE09C952B1F6}" destId="{C7C3E6FD-D83F-4BDA-907E-B5EE041DA931}" srcOrd="0" destOrd="0" presId="urn:microsoft.com/office/officeart/2005/8/layout/vList5"/>
    <dgm:cxn modelId="{B7DA96E4-3078-9840-8DDB-19288A37249E}" type="presOf" srcId="{0AE59685-F6E5-B04C-8F2B-2AD4024F8CE5}" destId="{A5FCB0BE-D079-C745-A1FD-73F5B0F0C99C}" srcOrd="0" destOrd="0" presId="urn:microsoft.com/office/officeart/2005/8/layout/vList5"/>
    <dgm:cxn modelId="{9B0FF2C1-0D6A-E548-A4F2-14AB9C4FB483}" type="presOf" srcId="{6AA84D17-753D-374E-B7B3-29F1C4C232C3}" destId="{2BC43245-8C21-A24E-94F5-9162BCE84D2D}" srcOrd="0" destOrd="0"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63E4D827-0083-4625-9FD6-043D8D32091E}" srcId="{74EE5CD8-078F-4590-BF9C-A341A294A016}" destId="{1E4D3931-0DBD-4211-A24A-6AF364284B1E}" srcOrd="0" destOrd="0" parTransId="{FC93695B-FD0E-4353-B1FD-4328F4386DEC}" sibTransId="{CADAA3D9-7C63-4729-85B0-64C8AF644EEF}"/>
    <dgm:cxn modelId="{DBCA7E61-D822-40A0-A27A-D7E092386A0B}" type="presOf" srcId="{F6FEADD9-F67D-41F5-BA4C-3C84956E7F46}" destId="{AAE7A1E6-6847-453D-B55B-8A82BF138C1D}" srcOrd="0" destOrd="0" presId="urn:microsoft.com/office/officeart/2005/8/layout/vList5"/>
    <dgm:cxn modelId="{C615BB01-ECE9-DC4C-9A34-90FEF2A622B0}" srcId="{F6FEADD9-F67D-41F5-BA4C-3C84956E7F46}" destId="{1D8C3C01-C857-1E42-A625-6A21B40C27C2}" srcOrd="5" destOrd="0" parTransId="{356F74E6-C01D-F54D-901E-1D25E14C43E5}" sibTransId="{496677F2-2355-EB4C-8C38-F84E3213BBE2}"/>
    <dgm:cxn modelId="{F1D7A5C1-2EEF-DA48-B3B6-A65E02BFA5EB}" type="presOf" srcId="{A3405CBE-2171-2B48-AEB8-C6CA9C8403E6}" destId="{59D37C91-514B-E649-91D5-718AE09E7B41}" srcOrd="0" destOrd="0" presId="urn:microsoft.com/office/officeart/2005/8/layout/vList5"/>
    <dgm:cxn modelId="{5E5682B7-4EB4-1A4F-A674-1968DE328AD6}" srcId="{DE0913D7-577C-8B42-93C9-F22336F1D73D}" destId="{6FB651DA-99AB-DA41-9801-105C89CCAADB}" srcOrd="0" destOrd="0" parTransId="{1C8F4DF8-19C7-5F42-A257-E112EE547A91}" sibTransId="{3A583397-0BB1-3B4E-907A-62F6BB4DE0A1}"/>
    <dgm:cxn modelId="{9071FB3B-D26B-4384-BD1A-80C12C62D02C}" srcId="{AA046201-5C4D-445E-BF0B-5C6D2B0A1945}" destId="{C59269D0-92A5-481C-BA64-727AFB0DD545}" srcOrd="0" destOrd="0" parTransId="{312CC84D-092F-422A-AA24-A4619DBBB7BE}" sibTransId="{266DE8E8-1339-41C4-B9A7-6148496C7FA9}"/>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5C21A696-78F0-C64F-B3DE-D16B3A669D56}" type="presParOf" srcId="{58D357FE-86F9-CB48-80E5-AC301468AF50}" destId="{71F25135-CF86-1249-B560-547A0EB142D3}" srcOrd="1" destOrd="0" presId="urn:microsoft.com/office/officeart/2005/8/layout/vList5"/>
    <dgm:cxn modelId="{91CCDA24-FE7E-0F4E-A201-092F878D3CC9}" type="presParOf" srcId="{AAE7A1E6-6847-453D-B55B-8A82BF138C1D}" destId="{19C45C4E-C32F-D84B-B407-C2E685C37A7B}" srcOrd="7" destOrd="0" presId="urn:microsoft.com/office/officeart/2005/8/layout/vList5"/>
    <dgm:cxn modelId="{5F2ADB37-2284-054E-88C8-EC8ACAC51D79}" type="presParOf" srcId="{AAE7A1E6-6847-453D-B55B-8A82BF138C1D}" destId="{43DE9268-EE91-4C4E-9F01-87BFA59B5D53}" srcOrd="8" destOrd="0" presId="urn:microsoft.com/office/officeart/2005/8/layout/vList5"/>
    <dgm:cxn modelId="{D1A5A0A0-B292-A84D-8720-981AAAC04DB2}" type="presParOf" srcId="{43DE9268-EE91-4C4E-9F01-87BFA59B5D53}" destId="{94932A8E-C8EF-954C-BB3B-72AEBC88FF98}" srcOrd="0" destOrd="0" presId="urn:microsoft.com/office/officeart/2005/8/layout/vList5"/>
    <dgm:cxn modelId="{BCCD27CB-58EC-154F-81CB-24C6CE98F609}" type="presParOf" srcId="{43DE9268-EE91-4C4E-9F01-87BFA59B5D53}" destId="{2BC43245-8C21-A24E-94F5-9162BCE84D2D}" srcOrd="1" destOrd="0" presId="urn:microsoft.com/office/officeart/2005/8/layout/vList5"/>
    <dgm:cxn modelId="{30A7AB7D-0B97-754E-8BF5-C0104B744E17}" type="presParOf" srcId="{AAE7A1E6-6847-453D-B55B-8A82BF138C1D}" destId="{60CEEFB4-2078-8342-8944-36FAC74C79A1}" srcOrd="9" destOrd="0" presId="urn:microsoft.com/office/officeart/2005/8/layout/vList5"/>
    <dgm:cxn modelId="{8A1E3C34-1EAB-4D4E-882F-F9F49CD447DC}" type="presParOf" srcId="{AAE7A1E6-6847-453D-B55B-8A82BF138C1D}" destId="{9C44D0F9-3731-1A45-984F-413A4259CEDD}" srcOrd="10" destOrd="0" presId="urn:microsoft.com/office/officeart/2005/8/layout/vList5"/>
    <dgm:cxn modelId="{FC16CF51-F830-3F43-B8FC-7E0F2A59E183}" type="presParOf" srcId="{9C44D0F9-3731-1A45-984F-413A4259CEDD}" destId="{69B0B3F2-20E4-044D-8FA0-176B0E182F16}" srcOrd="0" destOrd="0" presId="urn:microsoft.com/office/officeart/2005/8/layout/vList5"/>
    <dgm:cxn modelId="{AD90C796-3B44-5F42-9F93-E0F77BFB93A2}" type="presParOf" srcId="{9C44D0F9-3731-1A45-984F-413A4259CEDD}" destId="{1FEF8D38-0135-A747-85D7-F3AE28722C11}" srcOrd="1" destOrd="0" presId="urn:microsoft.com/office/officeart/2005/8/layout/vList5"/>
    <dgm:cxn modelId="{0C866598-4C66-244E-859B-39B4281C9FC7}" type="presParOf" srcId="{AAE7A1E6-6847-453D-B55B-8A82BF138C1D}" destId="{492DE816-35C5-8F47-974D-C05FE7A79855}" srcOrd="11" destOrd="0" presId="urn:microsoft.com/office/officeart/2005/8/layout/vList5"/>
    <dgm:cxn modelId="{5EA8AD59-4FD6-CB45-8D50-C6B1A6FDF79E}" type="presParOf" srcId="{AAE7A1E6-6847-453D-B55B-8A82BF138C1D}" destId="{FE892275-031B-B14B-A475-E0DCEC349A95}" srcOrd="12" destOrd="0" presId="urn:microsoft.com/office/officeart/2005/8/layout/vList5"/>
    <dgm:cxn modelId="{222F2E10-4B75-AC4A-B8F6-50581E7AC0BC}" type="presParOf" srcId="{FE892275-031B-B14B-A475-E0DCEC349A95}" destId="{59D37C91-514B-E649-91D5-718AE09E7B41}" srcOrd="0" destOrd="0" presId="urn:microsoft.com/office/officeart/2005/8/layout/vList5"/>
    <dgm:cxn modelId="{889FE92C-7890-914D-A769-7C255BD1F7D4}" type="presParOf" srcId="{FE892275-031B-B14B-A475-E0DCEC349A95}" destId="{77C900C8-31D9-A043-8920-A515202F6104}" srcOrd="1" destOrd="0" presId="urn:microsoft.com/office/officeart/2005/8/layout/vList5"/>
    <dgm:cxn modelId="{F4760A33-519D-E84D-9D9B-6EFADCEE8ED1}" type="presParOf" srcId="{AAE7A1E6-6847-453D-B55B-8A82BF138C1D}" destId="{6FD3DF6F-73C4-FC40-9824-FFC328083946}" srcOrd="13" destOrd="0" presId="urn:microsoft.com/office/officeart/2005/8/layout/vList5"/>
    <dgm:cxn modelId="{834724B0-CBC3-9942-B7EF-63BB20966562}" type="presParOf" srcId="{AAE7A1E6-6847-453D-B55B-8A82BF138C1D}" destId="{4713ABD0-2D44-AF4A-B740-54500CD821FC}" srcOrd="14" destOrd="0" presId="urn:microsoft.com/office/officeart/2005/8/layout/vList5"/>
    <dgm:cxn modelId="{EE426AB0-D70F-644C-9487-EED87CE87842}" type="presParOf" srcId="{4713ABD0-2D44-AF4A-B740-54500CD821FC}" destId="{3D1A0203-C378-4340-8E84-52581B9FF10C}" srcOrd="0" destOrd="0" presId="urn:microsoft.com/office/officeart/2005/8/layout/vList5"/>
    <dgm:cxn modelId="{9682E4F4-26C9-384A-B1DA-69B872FE98B7}" type="presParOf" srcId="{4713ABD0-2D44-AF4A-B740-54500CD821FC}" destId="{BD4E1727-8596-DB44-9628-308C7F75052B}" srcOrd="1" destOrd="0" presId="urn:microsoft.com/office/officeart/2005/8/layout/vList5"/>
    <dgm:cxn modelId="{C85FB924-F6B1-F14A-8C0F-6FE954AE4450}" type="presParOf" srcId="{AAE7A1E6-6847-453D-B55B-8A82BF138C1D}" destId="{03C25759-B091-6449-8D24-3A425BD6ED78}" srcOrd="15" destOrd="0" presId="urn:microsoft.com/office/officeart/2005/8/layout/vList5"/>
    <dgm:cxn modelId="{A7036BFC-8F19-0041-9CD1-6312E73EB5DA}" type="presParOf" srcId="{AAE7A1E6-6847-453D-B55B-8A82BF138C1D}" destId="{18532BD8-95F9-1245-8C73-F88AC01BA7D5}" srcOrd="16" destOrd="0" presId="urn:microsoft.com/office/officeart/2005/8/layout/vList5"/>
    <dgm:cxn modelId="{6B5B0F33-3640-9041-B4C4-3C1911F81782}" type="presParOf" srcId="{18532BD8-95F9-1245-8C73-F88AC01BA7D5}" destId="{A5FCB0BE-D079-C745-A1FD-73F5B0F0C99C}" srcOrd="0" destOrd="0" presId="urn:microsoft.com/office/officeart/2005/8/layout/vList5"/>
    <dgm:cxn modelId="{9F98BCEE-5FA4-C84E-AC0E-0896E1367E3E}" type="presParOf" srcId="{18532BD8-95F9-1245-8C73-F88AC01BA7D5}" destId="{A0FC3712-83B5-D04D-A362-8B68EA1334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853653" y="-2683791"/>
          <a:ext cx="349999"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28600" tIns="114300" rIns="228600" bIns="114300" numCol="1" spcCol="1270" anchor="ctr" anchorCtr="0">
          <a:noAutofit/>
        </a:bodyPr>
        <a:lstStyle/>
        <a:p>
          <a:pPr marL="280988" lvl="1" indent="-280988"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What is Angular JS</a:t>
          </a:r>
          <a:endParaRPr lang="en-US" sz="1800" kern="1200" dirty="0">
            <a:effectLst>
              <a:outerShdw blurRad="38100" dist="38100" dir="2700000" algn="tl">
                <a:srgbClr val="000000">
                  <a:alpha val="43137"/>
                </a:srgbClr>
              </a:outerShdw>
            </a:effectLst>
          </a:endParaRPr>
        </a:p>
      </dsp:txBody>
      <dsp:txXfrm rot="-5400000">
        <a:off x="1124957" y="44905"/>
        <a:ext cx="5807392" cy="349999"/>
      </dsp:txXfrm>
    </dsp:sp>
    <dsp:sp modelId="{7E429971-BC57-430F-BB25-C0574E5E39E3}">
      <dsp:nvSpPr>
        <dsp:cNvPr id="0" name=""/>
        <dsp:cNvSpPr/>
      </dsp:nvSpPr>
      <dsp:spPr>
        <a:xfrm>
          <a:off x="112" y="0"/>
          <a:ext cx="1124844" cy="43749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21469" y="21357"/>
        <a:ext cx="1082130" cy="394784"/>
      </dsp:txXfrm>
    </dsp:sp>
    <dsp:sp modelId="{B37A5355-225B-4C6F-AED7-6C620F99EECC}">
      <dsp:nvSpPr>
        <dsp:cNvPr id="0" name=""/>
        <dsp:cNvSpPr/>
      </dsp:nvSpPr>
      <dsp:spPr>
        <a:xfrm rot="5400000">
          <a:off x="3853653" y="-2224417"/>
          <a:ext cx="349999" cy="5807392"/>
        </a:xfrm>
        <a:prstGeom prst="rect">
          <a:avLst/>
        </a:prstGeom>
        <a:solidFill>
          <a:schemeClr val="accent3">
            <a:tint val="40000"/>
            <a:alpha val="90000"/>
            <a:hueOff val="1339606"/>
            <a:satOff val="-1724"/>
            <a:lumOff val="-134"/>
            <a:alphaOff val="0"/>
          </a:schemeClr>
        </a:solidFill>
        <a:ln w="9525" cap="flat" cmpd="sng" algn="ctr">
          <a:solidFill>
            <a:schemeClr val="accent3">
              <a:tint val="40000"/>
              <a:alpha val="90000"/>
              <a:hueOff val="1339606"/>
              <a:satOff val="-1724"/>
              <a:lumOff val="-13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28600" tIns="114300" rIns="228600" bIns="11430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Angular Modules</a:t>
          </a:r>
          <a:endParaRPr lang="en-US" sz="1800" kern="1200" dirty="0">
            <a:effectLst>
              <a:outerShdw blurRad="38100" dist="38100" dir="2700000" algn="tl">
                <a:srgbClr val="000000">
                  <a:alpha val="43137"/>
                </a:srgbClr>
              </a:outerShdw>
            </a:effectLst>
          </a:endParaRPr>
        </a:p>
      </dsp:txBody>
      <dsp:txXfrm rot="-5400000">
        <a:off x="1124957" y="504279"/>
        <a:ext cx="5807392" cy="349999"/>
      </dsp:txXfrm>
    </dsp:sp>
    <dsp:sp modelId="{C04276DC-EE64-470A-B8BC-09067B8045FA}">
      <dsp:nvSpPr>
        <dsp:cNvPr id="0" name=""/>
        <dsp:cNvSpPr/>
      </dsp:nvSpPr>
      <dsp:spPr>
        <a:xfrm>
          <a:off x="112" y="460529"/>
          <a:ext cx="1124844" cy="437498"/>
        </a:xfrm>
        <a:prstGeom prst="roundRect">
          <a:avLst/>
        </a:prstGeom>
        <a:gradFill rotWithShape="0">
          <a:gsLst>
            <a:gs pos="0">
              <a:schemeClr val="accent3">
                <a:hueOff val="1406283"/>
                <a:satOff val="-2110"/>
                <a:lumOff val="-343"/>
                <a:alphaOff val="0"/>
                <a:shade val="51000"/>
                <a:satMod val="130000"/>
              </a:schemeClr>
            </a:gs>
            <a:gs pos="80000">
              <a:schemeClr val="accent3">
                <a:hueOff val="1406283"/>
                <a:satOff val="-2110"/>
                <a:lumOff val="-343"/>
                <a:alphaOff val="0"/>
                <a:shade val="93000"/>
                <a:satMod val="130000"/>
              </a:schemeClr>
            </a:gs>
            <a:gs pos="100000">
              <a:schemeClr val="accent3">
                <a:hueOff val="1406283"/>
                <a:satOff val="-211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smtClean="0"/>
            <a:t>2</a:t>
          </a:r>
          <a:endParaRPr lang="en-US" sz="1800" kern="1200" dirty="0"/>
        </a:p>
      </dsp:txBody>
      <dsp:txXfrm>
        <a:off x="21469" y="481886"/>
        <a:ext cx="1082130" cy="394784"/>
      </dsp:txXfrm>
    </dsp:sp>
    <dsp:sp modelId="{C7C3E6FD-D83F-4BDA-907E-B5EE041DA931}">
      <dsp:nvSpPr>
        <dsp:cNvPr id="0" name=""/>
        <dsp:cNvSpPr/>
      </dsp:nvSpPr>
      <dsp:spPr>
        <a:xfrm rot="5400000">
          <a:off x="3853653" y="-1765043"/>
          <a:ext cx="349999" cy="5807392"/>
        </a:xfrm>
        <a:prstGeom prst="rect">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28600" tIns="114300" rIns="228600" bIns="11430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Scopes and the Data Model </a:t>
          </a:r>
          <a:endParaRPr lang="en-US" sz="1800" kern="1200" dirty="0">
            <a:effectLst>
              <a:outerShdw blurRad="38100" dist="38100" dir="2700000" algn="tl">
                <a:srgbClr val="000000">
                  <a:alpha val="43137"/>
                </a:srgbClr>
              </a:outerShdw>
            </a:effectLst>
          </a:endParaRPr>
        </a:p>
      </dsp:txBody>
      <dsp:txXfrm rot="-5400000">
        <a:off x="1124957" y="963653"/>
        <a:ext cx="5807392" cy="349999"/>
      </dsp:txXfrm>
    </dsp:sp>
    <dsp:sp modelId="{F5034101-5B7D-4FE7-B47A-5A48CF39606B}">
      <dsp:nvSpPr>
        <dsp:cNvPr id="0" name=""/>
        <dsp:cNvSpPr/>
      </dsp:nvSpPr>
      <dsp:spPr>
        <a:xfrm>
          <a:off x="112" y="919902"/>
          <a:ext cx="1124844" cy="437498"/>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21469" y="941259"/>
        <a:ext cx="1082130" cy="394784"/>
      </dsp:txXfrm>
    </dsp:sp>
    <dsp:sp modelId="{71F25135-CF86-1249-B560-547A0EB142D3}">
      <dsp:nvSpPr>
        <dsp:cNvPr id="0" name=""/>
        <dsp:cNvSpPr/>
      </dsp:nvSpPr>
      <dsp:spPr>
        <a:xfrm rot="5400000">
          <a:off x="3855391" y="-1305670"/>
          <a:ext cx="349999" cy="5807392"/>
        </a:xfrm>
        <a:prstGeom prst="round2SameRect">
          <a:avLst/>
        </a:prstGeom>
        <a:solidFill>
          <a:schemeClr val="accent3">
            <a:tint val="40000"/>
            <a:alpha val="90000"/>
            <a:hueOff val="4018819"/>
            <a:satOff val="-5172"/>
            <a:lumOff val="-403"/>
            <a:alphaOff val="0"/>
          </a:schemeClr>
        </a:solidFill>
        <a:ln w="9525" cap="flat" cmpd="sng" algn="ctr">
          <a:solidFill>
            <a:schemeClr val="accent3">
              <a:tint val="40000"/>
              <a:alpha val="90000"/>
              <a:hueOff val="4018819"/>
              <a:satOff val="-5172"/>
              <a:lumOff val="-40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28600" tIns="114300" rIns="228600" bIns="11430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Views with Templates and Directives</a:t>
          </a:r>
          <a:endParaRPr lang="en-US" sz="1800" kern="1200" dirty="0"/>
        </a:p>
      </dsp:txBody>
      <dsp:txXfrm rot="-5400000">
        <a:off x="1126695" y="1440112"/>
        <a:ext cx="5790306" cy="315827"/>
      </dsp:txXfrm>
    </dsp:sp>
    <dsp:sp modelId="{F475D8B9-14A5-7F40-B02C-032E7B94CCAF}">
      <dsp:nvSpPr>
        <dsp:cNvPr id="0" name=""/>
        <dsp:cNvSpPr/>
      </dsp:nvSpPr>
      <dsp:spPr>
        <a:xfrm>
          <a:off x="112" y="1379276"/>
          <a:ext cx="1126582" cy="437498"/>
        </a:xfrm>
        <a:prstGeom prst="roundRect">
          <a:avLst/>
        </a:prstGeom>
        <a:gradFill rotWithShape="0">
          <a:gsLst>
            <a:gs pos="0">
              <a:schemeClr val="accent3">
                <a:hueOff val="4218849"/>
                <a:satOff val="-6330"/>
                <a:lumOff val="-1029"/>
                <a:alphaOff val="0"/>
                <a:shade val="51000"/>
                <a:satMod val="130000"/>
              </a:schemeClr>
            </a:gs>
            <a:gs pos="80000">
              <a:schemeClr val="accent3">
                <a:hueOff val="4218849"/>
                <a:satOff val="-6330"/>
                <a:lumOff val="-1029"/>
                <a:alphaOff val="0"/>
                <a:shade val="93000"/>
                <a:satMod val="130000"/>
              </a:schemeClr>
            </a:gs>
            <a:gs pos="100000">
              <a:schemeClr val="accent3">
                <a:hueOff val="4218849"/>
                <a:satOff val="-6330"/>
                <a:lumOff val="-102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21469" y="1400633"/>
        <a:ext cx="1083868" cy="394784"/>
      </dsp:txXfrm>
    </dsp:sp>
    <dsp:sp modelId="{2BC43245-8C21-A24E-94F5-9162BCE84D2D}">
      <dsp:nvSpPr>
        <dsp:cNvPr id="0" name=""/>
        <dsp:cNvSpPr/>
      </dsp:nvSpPr>
      <dsp:spPr>
        <a:xfrm rot="5400000">
          <a:off x="3853605" y="-809808"/>
          <a:ext cx="349999" cy="5734416"/>
        </a:xfrm>
        <a:prstGeom prst="round2Same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Expressions</a:t>
          </a:r>
          <a:endParaRPr lang="en-US" sz="1700" kern="1200" dirty="0"/>
        </a:p>
      </dsp:txBody>
      <dsp:txXfrm rot="-5400000">
        <a:off x="1161397" y="1899486"/>
        <a:ext cx="5717330" cy="315827"/>
      </dsp:txXfrm>
    </dsp:sp>
    <dsp:sp modelId="{94932A8E-C8EF-954C-BB3B-72AEBC88FF98}">
      <dsp:nvSpPr>
        <dsp:cNvPr id="0" name=""/>
        <dsp:cNvSpPr/>
      </dsp:nvSpPr>
      <dsp:spPr>
        <a:xfrm>
          <a:off x="112" y="1838650"/>
          <a:ext cx="1161284" cy="437498"/>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5</a:t>
          </a:r>
          <a:endParaRPr lang="en-US" sz="2200" kern="1200" dirty="0"/>
        </a:p>
      </dsp:txBody>
      <dsp:txXfrm>
        <a:off x="21469" y="1860007"/>
        <a:ext cx="1118570" cy="394784"/>
      </dsp:txXfrm>
    </dsp:sp>
    <dsp:sp modelId="{1FEF8D38-0135-A747-85D7-F3AE28722C11}">
      <dsp:nvSpPr>
        <dsp:cNvPr id="0" name=""/>
        <dsp:cNvSpPr/>
      </dsp:nvSpPr>
      <dsp:spPr>
        <a:xfrm rot="5400000">
          <a:off x="3853916" y="-350745"/>
          <a:ext cx="349999" cy="5735038"/>
        </a:xfrm>
        <a:prstGeom prst="round2SameRect">
          <a:avLst/>
        </a:prstGeom>
        <a:solidFill>
          <a:schemeClr val="accent3">
            <a:tint val="40000"/>
            <a:alpha val="90000"/>
            <a:hueOff val="6698031"/>
            <a:satOff val="-8621"/>
            <a:lumOff val="-672"/>
            <a:alphaOff val="0"/>
          </a:schemeClr>
        </a:solidFill>
        <a:ln w="9525" cap="flat" cmpd="sng" algn="ctr">
          <a:solidFill>
            <a:schemeClr val="accent3">
              <a:tint val="40000"/>
              <a:alpha val="90000"/>
              <a:hueOff val="6698031"/>
              <a:satOff val="-8621"/>
              <a:lumOff val="-672"/>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Controllers</a:t>
          </a:r>
          <a:endParaRPr lang="en-US" sz="1700" kern="1200" dirty="0"/>
        </a:p>
      </dsp:txBody>
      <dsp:txXfrm rot="-5400000">
        <a:off x="1161397" y="2358860"/>
        <a:ext cx="5717952" cy="315827"/>
      </dsp:txXfrm>
    </dsp:sp>
    <dsp:sp modelId="{69B0B3F2-20E4-044D-8FA0-176B0E182F16}">
      <dsp:nvSpPr>
        <dsp:cNvPr id="0" name=""/>
        <dsp:cNvSpPr/>
      </dsp:nvSpPr>
      <dsp:spPr>
        <a:xfrm>
          <a:off x="112" y="2298024"/>
          <a:ext cx="1161284" cy="437498"/>
        </a:xfrm>
        <a:prstGeom prst="roundRect">
          <a:avLst/>
        </a:prstGeom>
        <a:gradFill rotWithShape="0">
          <a:gsLst>
            <a:gs pos="0">
              <a:schemeClr val="accent3">
                <a:hueOff val="7031415"/>
                <a:satOff val="-10550"/>
                <a:lumOff val="-1716"/>
                <a:alphaOff val="0"/>
                <a:shade val="51000"/>
                <a:satMod val="130000"/>
              </a:schemeClr>
            </a:gs>
            <a:gs pos="80000">
              <a:schemeClr val="accent3">
                <a:hueOff val="7031415"/>
                <a:satOff val="-10550"/>
                <a:lumOff val="-1716"/>
                <a:alphaOff val="0"/>
                <a:shade val="93000"/>
                <a:satMod val="130000"/>
              </a:schemeClr>
            </a:gs>
            <a:gs pos="100000">
              <a:schemeClr val="accent3">
                <a:hueOff val="7031415"/>
                <a:satOff val="-10550"/>
                <a:lumOff val="-17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6</a:t>
          </a:r>
          <a:endParaRPr lang="en-US" sz="2200" kern="1200" dirty="0"/>
        </a:p>
      </dsp:txBody>
      <dsp:txXfrm>
        <a:off x="21469" y="2319381"/>
        <a:ext cx="1118570" cy="394784"/>
      </dsp:txXfrm>
    </dsp:sp>
    <dsp:sp modelId="{77C900C8-31D9-A043-8920-A515202F6104}">
      <dsp:nvSpPr>
        <dsp:cNvPr id="0" name=""/>
        <dsp:cNvSpPr/>
      </dsp:nvSpPr>
      <dsp:spPr>
        <a:xfrm rot="5400000">
          <a:off x="3853184" y="109360"/>
          <a:ext cx="349999" cy="5733573"/>
        </a:xfrm>
        <a:prstGeom prst="round2SameRect">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Data Binding</a:t>
          </a:r>
          <a:endParaRPr lang="en-US" sz="1700" kern="1200" dirty="0"/>
        </a:p>
      </dsp:txBody>
      <dsp:txXfrm rot="-5400000">
        <a:off x="1161397" y="2818233"/>
        <a:ext cx="5716487" cy="315827"/>
      </dsp:txXfrm>
    </dsp:sp>
    <dsp:sp modelId="{59D37C91-514B-E649-91D5-718AE09E7B41}">
      <dsp:nvSpPr>
        <dsp:cNvPr id="0" name=""/>
        <dsp:cNvSpPr/>
      </dsp:nvSpPr>
      <dsp:spPr>
        <a:xfrm>
          <a:off x="112" y="2757398"/>
          <a:ext cx="1161284" cy="437498"/>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7</a:t>
          </a:r>
          <a:endParaRPr lang="en-US" sz="2200" kern="1200" dirty="0"/>
        </a:p>
      </dsp:txBody>
      <dsp:txXfrm>
        <a:off x="21469" y="2778755"/>
        <a:ext cx="1118570" cy="394784"/>
      </dsp:txXfrm>
    </dsp:sp>
    <dsp:sp modelId="{BD4E1727-8596-DB44-9628-308C7F75052B}">
      <dsp:nvSpPr>
        <dsp:cNvPr id="0" name=""/>
        <dsp:cNvSpPr/>
      </dsp:nvSpPr>
      <dsp:spPr>
        <a:xfrm rot="5400000">
          <a:off x="3866503" y="542940"/>
          <a:ext cx="349999" cy="5785162"/>
        </a:xfrm>
        <a:prstGeom prst="round2SameRect">
          <a:avLst/>
        </a:prstGeom>
        <a:solidFill>
          <a:schemeClr val="accent3">
            <a:tint val="40000"/>
            <a:alpha val="90000"/>
            <a:hueOff val="9377244"/>
            <a:satOff val="-12069"/>
            <a:lumOff val="-941"/>
            <a:alphaOff val="0"/>
          </a:schemeClr>
        </a:solidFill>
        <a:ln w="9525" cap="flat" cmpd="sng" algn="ctr">
          <a:solidFill>
            <a:schemeClr val="accent3">
              <a:tint val="40000"/>
              <a:alpha val="90000"/>
              <a:hueOff val="9377244"/>
              <a:satOff val="-12069"/>
              <a:lumOff val="-941"/>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Services</a:t>
          </a:r>
          <a:endParaRPr lang="en-US" sz="1700" kern="1200" dirty="0"/>
        </a:p>
      </dsp:txBody>
      <dsp:txXfrm rot="-5400000">
        <a:off x="1148922" y="3277607"/>
        <a:ext cx="5768076" cy="315827"/>
      </dsp:txXfrm>
    </dsp:sp>
    <dsp:sp modelId="{3D1A0203-C378-4340-8E84-52581B9FF10C}">
      <dsp:nvSpPr>
        <dsp:cNvPr id="0" name=""/>
        <dsp:cNvSpPr/>
      </dsp:nvSpPr>
      <dsp:spPr>
        <a:xfrm>
          <a:off x="112" y="3216772"/>
          <a:ext cx="1148809" cy="437498"/>
        </a:xfrm>
        <a:prstGeom prst="roundRect">
          <a:avLst/>
        </a:prstGeom>
        <a:gradFill rotWithShape="0">
          <a:gsLst>
            <a:gs pos="0">
              <a:schemeClr val="accent3">
                <a:hueOff val="9843981"/>
                <a:satOff val="-14770"/>
                <a:lumOff val="-2402"/>
                <a:alphaOff val="0"/>
                <a:shade val="51000"/>
                <a:satMod val="130000"/>
              </a:schemeClr>
            </a:gs>
            <a:gs pos="80000">
              <a:schemeClr val="accent3">
                <a:hueOff val="9843981"/>
                <a:satOff val="-14770"/>
                <a:lumOff val="-2402"/>
                <a:alphaOff val="0"/>
                <a:shade val="93000"/>
                <a:satMod val="130000"/>
              </a:schemeClr>
            </a:gs>
            <a:gs pos="100000">
              <a:schemeClr val="accent3">
                <a:hueOff val="9843981"/>
                <a:satOff val="-14770"/>
                <a:lumOff val="-24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8</a:t>
          </a:r>
          <a:endParaRPr lang="en-US" sz="2200" kern="1200" dirty="0"/>
        </a:p>
      </dsp:txBody>
      <dsp:txXfrm>
        <a:off x="21469" y="3238129"/>
        <a:ext cx="1106095" cy="394784"/>
      </dsp:txXfrm>
    </dsp:sp>
    <dsp:sp modelId="{A0FC3712-83B5-D04D-A362-8B68EA1334FB}">
      <dsp:nvSpPr>
        <dsp:cNvPr id="0" name=""/>
        <dsp:cNvSpPr/>
      </dsp:nvSpPr>
      <dsp:spPr>
        <a:xfrm rot="5400000">
          <a:off x="3865119" y="1001430"/>
          <a:ext cx="349999" cy="5786929"/>
        </a:xfrm>
        <a:prstGeom prst="round2Same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Dependency Injection</a:t>
          </a:r>
          <a:endParaRPr lang="en-US" sz="1700" kern="1200" dirty="0"/>
        </a:p>
      </dsp:txBody>
      <dsp:txXfrm rot="-5400000">
        <a:off x="1146654" y="3736981"/>
        <a:ext cx="5769843" cy="315827"/>
      </dsp:txXfrm>
    </dsp:sp>
    <dsp:sp modelId="{A5FCB0BE-D079-C745-A1FD-73F5B0F0C99C}">
      <dsp:nvSpPr>
        <dsp:cNvPr id="0" name=""/>
        <dsp:cNvSpPr/>
      </dsp:nvSpPr>
      <dsp:spPr>
        <a:xfrm>
          <a:off x="112" y="3676145"/>
          <a:ext cx="1146541" cy="437498"/>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9</a:t>
          </a:r>
          <a:endParaRPr lang="en-US" sz="2200" kern="1200" dirty="0"/>
        </a:p>
      </dsp:txBody>
      <dsp:txXfrm>
        <a:off x="21469" y="3697502"/>
        <a:ext cx="1103827" cy="3947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1/31/2016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1/31/2016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be a poor design in a real project because it assumes that all of the objects that the directive will process have a name attribute, which hampers reuse.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44</a:t>
            </a:fld>
            <a:endParaRPr lang="en-US" dirty="0"/>
          </a:p>
        </p:txBody>
      </p:sp>
    </p:spTree>
    <p:extLst>
      <p:ext uri="{BB962C8B-B14F-4D97-AF65-F5344CB8AC3E}">
        <p14:creationId xmlns:p14="http://schemas.microsoft.com/office/powerpoint/2010/main" val="255216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be a poor design in a real project because it assumes that all of the objects that the directive will process have a name attribute, which hampers reuse.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45</a:t>
            </a:fld>
            <a:endParaRPr lang="en-US" dirty="0"/>
          </a:p>
        </p:txBody>
      </p:sp>
    </p:spTree>
    <p:extLst>
      <p:ext uri="{BB962C8B-B14F-4D97-AF65-F5344CB8AC3E}">
        <p14:creationId xmlns:p14="http://schemas.microsoft.com/office/powerpoint/2010/main" val="255216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be a poor design in a real project because it assumes that all of the objects that the directive will process have a name attribute, which hampers reuse.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46</a:t>
            </a:fld>
            <a:endParaRPr lang="en-US" dirty="0"/>
          </a:p>
        </p:txBody>
      </p:sp>
    </p:spTree>
    <p:extLst>
      <p:ext uri="{BB962C8B-B14F-4D97-AF65-F5344CB8AC3E}">
        <p14:creationId xmlns:p14="http://schemas.microsoft.com/office/powerpoint/2010/main" val="255216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be a poor design in a real project because it assumes that all of the objects that the directive will process have a name attribute, which hampers reuse.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47</a:t>
            </a:fld>
            <a:endParaRPr lang="en-US" dirty="0"/>
          </a:p>
        </p:txBody>
      </p:sp>
    </p:spTree>
    <p:extLst>
      <p:ext uri="{BB962C8B-B14F-4D97-AF65-F5344CB8AC3E}">
        <p14:creationId xmlns:p14="http://schemas.microsoft.com/office/powerpoint/2010/main" val="255216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this section, we will look at an example that should serve to get you up to speed on the basics of how to do just that. Custom directives can seem a bit intimidating at first, mainly because there are a lot of moving parts.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49</a:t>
            </a:fld>
            <a:endParaRPr lang="en-US" dirty="0"/>
          </a:p>
        </p:txBody>
      </p:sp>
    </p:spTree>
    <p:extLst>
      <p:ext uri="{BB962C8B-B14F-4D97-AF65-F5344CB8AC3E}">
        <p14:creationId xmlns:p14="http://schemas.microsoft.com/office/powerpoint/2010/main" val="348043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a:buNone/>
            </a:pPr>
            <a:r>
              <a:rPr lang="en-US" sz="1200" i="1" dirty="0" smtClean="0">
                <a:solidFill>
                  <a:srgbClr val="3366FF"/>
                </a:solidFill>
              </a:rPr>
              <a:t>Using the directive method on the module, we have registered a directive with the Angular JS framework. </a:t>
            </a:r>
          </a:p>
          <a:p>
            <a:pPr marL="400050" lvl="1" indent="0">
              <a:buNone/>
            </a:pPr>
            <a:r>
              <a:rPr lang="en-US" sz="1200" i="1" dirty="0" smtClean="0">
                <a:solidFill>
                  <a:srgbClr val="3366FF"/>
                </a:solidFill>
              </a:rPr>
              <a:t>We named this directive, via the first argument, </a:t>
            </a:r>
            <a:r>
              <a:rPr lang="en-US" sz="1200" i="1" dirty="0" err="1" smtClean="0">
                <a:solidFill>
                  <a:srgbClr val="3366FF"/>
                </a:solidFill>
              </a:rPr>
              <a:t>colorList</a:t>
            </a:r>
            <a:r>
              <a:rPr lang="en-US" sz="1200" i="1" dirty="0" smtClean="0">
                <a:solidFill>
                  <a:srgbClr val="3366FF"/>
                </a:solidFill>
              </a:rPr>
              <a:t>. </a:t>
            </a:r>
          </a:p>
          <a:p>
            <a:pPr marL="400050" lvl="1" indent="0">
              <a:buNone/>
            </a:pPr>
            <a:r>
              <a:rPr lang="en-US" sz="1200" i="1" dirty="0" smtClean="0">
                <a:solidFill>
                  <a:srgbClr val="3366FF"/>
                </a:solidFill>
              </a:rPr>
              <a:t>The second argument is an anonymous function, which returns a directive definition object. This is a regular JavaScript object that we need to set up with various properties that tell Angular JS all about our directive. So far, all that we have configured is the restrict and template options. Let’s deal with restrict first.</a:t>
            </a:r>
          </a:p>
          <a:p>
            <a:pPr marL="400050" lvl="1" indent="0">
              <a:buNone/>
            </a:pPr>
            <a:endParaRPr lang="en-US" sz="1200" i="1" dirty="0" smtClean="0">
              <a:solidFill>
                <a:srgbClr val="3366FF"/>
              </a:solidFill>
            </a:endParaRP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50</a:t>
            </a:fld>
            <a:endParaRPr lang="en-US" dirty="0"/>
          </a:p>
        </p:txBody>
      </p:sp>
    </p:spTree>
    <p:extLst>
      <p:ext uri="{BB962C8B-B14F-4D97-AF65-F5344CB8AC3E}">
        <p14:creationId xmlns:p14="http://schemas.microsoft.com/office/powerpoint/2010/main" val="2681169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rPr>
              <a:t> * [I’ve kept things together here for convenience, but there is an additional option for templates in the </a:t>
            </a:r>
            <a:r>
              <a:rPr lang="en-US" dirty="0" err="1" smtClean="0">
                <a:solidFill>
                  <a:schemeClr val="accent2"/>
                </a:solidFill>
              </a:rPr>
              <a:t>templateUrl</a:t>
            </a:r>
            <a:r>
              <a:rPr lang="en-US" dirty="0" smtClean="0">
                <a:solidFill>
                  <a:schemeClr val="accent2"/>
                </a:solidFill>
              </a:rPr>
              <a:t> option. This lets you move the source code for your template into a separate file. This is then loaded via Ajax. For longer templates, this is usually better than using the template option, as all you have to provide is the URL to this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Of particular note here is that the template contains Angular JS code, such as the </a:t>
            </a:r>
            <a:r>
              <a:rPr lang="en-US" dirty="0" err="1" smtClean="0"/>
              <a:t>ng</a:t>
            </a:r>
            <a:r>
              <a:rPr lang="en-US" dirty="0" smtClean="0"/>
              <a:t>-click directive and the expression that renders the button text. Thus, your templates can be as simple or as complex as you need them to be.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With restrict and template covered, we now require a way to tell Angular JS about our underlying logic. This logic appeared in our controller function earlier, but now we need to encapsulate it within this custom directive. One way to do this is to use the link option.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accent2"/>
              </a:solidFill>
            </a:endParaRP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52</a:t>
            </a:fld>
            <a:endParaRPr lang="en-US" dirty="0"/>
          </a:p>
        </p:txBody>
      </p:sp>
    </p:spTree>
    <p:extLst>
      <p:ext uri="{BB962C8B-B14F-4D97-AF65-F5344CB8AC3E}">
        <p14:creationId xmlns:p14="http://schemas.microsoft.com/office/powerpoint/2010/main" val="363504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200" dirty="0" smtClean="0"/>
              <a:t>This function has access to the current scope (by default) and the element on which the directive was declared (the div element, in this case).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53</a:t>
            </a:fld>
            <a:endParaRPr lang="en-US" dirty="0"/>
          </a:p>
        </p:txBody>
      </p:sp>
    </p:spTree>
    <p:extLst>
      <p:ext uri="{BB962C8B-B14F-4D97-AF65-F5344CB8AC3E}">
        <p14:creationId xmlns:p14="http://schemas.microsoft.com/office/powerpoint/2010/main" val="342102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57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58</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59</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60</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arenR"/>
              <a:tabLst/>
              <a:defRPr/>
            </a:pPr>
            <a:r>
              <a:rPr lang="en-US" sz="1600" dirty="0" smtClean="0"/>
              <a:t>Sets the overall style of </a:t>
            </a:r>
            <a:r>
              <a:rPr lang="en-US" sz="1600" dirty="0" err="1" smtClean="0"/>
              <a:t>AngularJS</a:t>
            </a:r>
            <a:r>
              <a:rPr lang="en-US" sz="1600" dirty="0" smtClean="0"/>
              <a:t> development and the shape of an </a:t>
            </a:r>
            <a:r>
              <a:rPr lang="en-US" sz="1600" dirty="0" err="1" smtClean="0"/>
              <a:t>AngularJS</a:t>
            </a:r>
            <a:r>
              <a:rPr lang="en-US" sz="1600" dirty="0" smtClean="0"/>
              <a:t> application.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2) While</a:t>
            </a:r>
            <a:r>
              <a:rPr lang="en-US" sz="1600" baseline="0" dirty="0" smtClean="0"/>
              <a:t> </a:t>
            </a:r>
            <a:r>
              <a:rPr lang="en-US" sz="1600" dirty="0" err="1" smtClean="0"/>
              <a:t>jQuery</a:t>
            </a:r>
            <a:r>
              <a:rPr lang="en-US" sz="1600" dirty="0" smtClean="0"/>
              <a:t>—treat the elements in an HTML document as a problem to be overcome, requiring manipulation and correction before they can be used to create a web application.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You create </a:t>
            </a:r>
            <a:r>
              <a:rPr lang="en-US" sz="1600" dirty="0" err="1" smtClean="0"/>
              <a:t>AngularJS</a:t>
            </a:r>
            <a:r>
              <a:rPr lang="en-US" sz="1600" dirty="0" smtClean="0"/>
              <a:t> web apps by embracing and enhancing HTML and treating it not as a problem but a foundation on which to build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application features.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It can take a little while to get used to the way that directives work—but it becomes second nature</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69386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a:t>
            </a:r>
            <a:r>
              <a:rPr lang="en-US" baseline="0" dirty="0" smtClean="0"/>
              <a:t> solution : </a:t>
            </a:r>
            <a:r>
              <a:rPr lang="en-US" baseline="0" dirty="0" err="1" smtClean="0"/>
              <a:t>AngularJS</a:t>
            </a:r>
            <a:r>
              <a:rPr lang="en-US" baseline="0" dirty="0" smtClean="0"/>
              <a:t>/</a:t>
            </a:r>
            <a:r>
              <a:rPr lang="en-US" baseline="0" dirty="0" err="1" smtClean="0"/>
              <a:t>BasicsAngularMVC_Lab_Solution</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extLst>
      <p:ext uri="{BB962C8B-B14F-4D97-AF65-F5344CB8AC3E}">
        <p14:creationId xmlns:p14="http://schemas.microsoft.com/office/powerpoint/2010/main" val="354923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You will rarely encounter any substantial fragment of HTML in an </a:t>
            </a:r>
            <a:r>
              <a:rPr lang="en-US" sz="1200" dirty="0" err="1" smtClean="0"/>
              <a:t>AngularJS</a:t>
            </a:r>
            <a:r>
              <a:rPr lang="en-US" sz="1200" dirty="0" smtClean="0"/>
              <a:t> application that doesn’t have some kind of data binding applied to it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 The functionality provided by the </a:t>
            </a:r>
            <a:r>
              <a:rPr lang="en-US" sz="1200" dirty="0" err="1" smtClean="0"/>
              <a:t>ng</a:t>
            </a:r>
            <a:r>
              <a:rPr lang="en-US" sz="1200" dirty="0" smtClean="0"/>
              <a:t>-bind directive is so central to </a:t>
            </a:r>
            <a:r>
              <a:rPr lang="en-US" sz="1200" dirty="0" err="1" smtClean="0"/>
              <a:t>AngularJS</a:t>
            </a:r>
            <a:r>
              <a:rPr lang="en-US" sz="1200" dirty="0" smtClean="0"/>
              <a:t> that it has an alternative notation so you can create data bindings more easily.</a:t>
            </a:r>
          </a:p>
          <a:p>
            <a:r>
              <a:rPr lang="en-US" sz="1200" baseline="0" dirty="0" smtClean="0"/>
              <a:t> 	</a:t>
            </a:r>
            <a:r>
              <a:rPr lang="en-US" sz="1200" dirty="0" smtClean="0"/>
              <a:t>Example application : There are &lt;span </a:t>
            </a:r>
            <a:r>
              <a:rPr lang="en-US" sz="1200" dirty="0" err="1" smtClean="0"/>
              <a:t>ng</a:t>
            </a:r>
            <a:r>
              <a:rPr lang="en-US" sz="1200" dirty="0" smtClean="0"/>
              <a:t>-bind="</a:t>
            </a:r>
            <a:r>
              <a:rPr lang="en-US" sz="1200" dirty="0" err="1" smtClean="0"/>
              <a:t>todos.length</a:t>
            </a:r>
            <a:r>
              <a:rPr lang="en-US" sz="1200" dirty="0" smtClean="0"/>
              <a:t>"&gt;&lt;/span&gt; items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2163775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Why not</a:t>
            </a:r>
            <a:r>
              <a:rPr lang="en-US" baseline="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because a lot of interesting events in web apps arise when the user changes the state of form elements, such as input and select. You don’t need to use events to respond to these changes with </a:t>
            </a:r>
            <a:r>
              <a:rPr lang="en-US" sz="1200" dirty="0" err="1" smtClean="0"/>
              <a:t>AngularJS</a:t>
            </a:r>
            <a:r>
              <a:rPr lang="en-US" sz="1200" dirty="0" smtClean="0"/>
              <a:t> because you can use the </a:t>
            </a:r>
            <a:r>
              <a:rPr lang="en-US" sz="1200" dirty="0" err="1" smtClean="0"/>
              <a:t>ng</a:t>
            </a:r>
            <a:r>
              <a:rPr lang="en-US" sz="1200" dirty="0" smtClean="0"/>
              <a:t>-model directive instead. Event handlers are still used behind the scenes by </a:t>
            </a:r>
            <a:r>
              <a:rPr lang="en-US" sz="1200" dirty="0" err="1" smtClean="0"/>
              <a:t>AngularJS</a:t>
            </a:r>
            <a:r>
              <a:rPr lang="en-US" sz="1200" dirty="0" smtClean="0"/>
              <a:t>, but you don’t have to write and manage them yourselves.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sz="1200" dirty="0" smtClean="0"/>
              <a:t>The habitual discomfort :</a:t>
            </a:r>
          </a:p>
          <a:p>
            <a:r>
              <a:rPr lang="en-US" sz="1200" dirty="0" smtClean="0"/>
              <a:t>comes from the way web developers are frequently drilled to use unobtrusive JavaScript to create event handlers, rather than adding code directly to elements. This isn’t a concern for </a:t>
            </a:r>
            <a:r>
              <a:rPr lang="en-US" sz="1200" dirty="0" err="1" smtClean="0"/>
              <a:t>AngularJS</a:t>
            </a:r>
            <a:r>
              <a:rPr lang="en-US" sz="1200" dirty="0" smtClean="0"/>
              <a:t>, which uses </a:t>
            </a:r>
            <a:r>
              <a:rPr lang="en-US" sz="1200" dirty="0" err="1" smtClean="0"/>
              <a:t>jQuery</a:t>
            </a:r>
            <a:r>
              <a:rPr lang="en-US" sz="1200" dirty="0" smtClean="0"/>
              <a:t> to create unobtrusive handlers behind the scenes. Applying event directives to elements feels a little odd, but it won’t lead to the maintenance problems that unobtrusive JavaScript sets out to avoid.</a:t>
            </a:r>
          </a:p>
          <a:p>
            <a:endParaRPr lang="en-US" sz="1200" dirty="0" smtClean="0"/>
          </a:p>
          <a:p>
            <a:endParaRPr lang="en-US" sz="1200" dirty="0" smtClean="0"/>
          </a:p>
          <a:p>
            <a:r>
              <a:rPr lang="en-US" sz="1200" dirty="0" smtClean="0"/>
              <a:t>The concern that has merit :</a:t>
            </a:r>
          </a:p>
          <a:p>
            <a:r>
              <a:rPr lang="en-US" sz="1200" dirty="0" smtClean="0"/>
              <a:t> is the idea of using expressions with directives, rather than relying on controller behaviors. I don’t like to see anything but the simplest logic contained in a view and I tend to use controller behaviors for preference. </a:t>
            </a:r>
          </a:p>
          <a:p>
            <a:r>
              <a:rPr lang="en-US" sz="1200" dirty="0" smtClean="0"/>
              <a:t>In defense of expressions, one has to understand that there are far fewer of them in an </a:t>
            </a:r>
            <a:r>
              <a:rPr lang="en-US" sz="1200" dirty="0" err="1" smtClean="0"/>
              <a:t>AngularJS</a:t>
            </a:r>
            <a:r>
              <a:rPr lang="en-US" sz="1200" dirty="0" smtClean="0"/>
              <a:t> view because of the heavy reliance on directives like </a:t>
            </a:r>
            <a:r>
              <a:rPr lang="en-US" sz="1200" dirty="0" err="1" smtClean="0"/>
              <a:t>ng</a:t>
            </a:r>
            <a:r>
              <a:rPr lang="en-US" sz="1200" dirty="0" smtClean="0"/>
              <a:t>-repeat to generate elements, but it is still an easy path to create code that is hard to test and maintain.</a:t>
            </a:r>
          </a:p>
          <a:p>
            <a:r>
              <a:rPr lang="en-US" sz="1200" dirty="0" smtClean="0"/>
              <a:t> My recommendation is to embrace the event directives wholeheartedly but rely on controller behaviors to contain the logic that is executed when the event is triggered.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39</a:t>
            </a:fld>
            <a:endParaRPr lang="en-US" dirty="0"/>
          </a:p>
        </p:txBody>
      </p:sp>
    </p:spTree>
    <p:extLst>
      <p:ext uri="{BB962C8B-B14F-4D97-AF65-F5344CB8AC3E}">
        <p14:creationId xmlns:p14="http://schemas.microsoft.com/office/powerpoint/2010/main" val="3976544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1/31/2016</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1500" b="1">
                <a:latin typeface="Myriad Pro Light" pitchFamily="34" charset="0"/>
              </a:defRPr>
            </a:lvl1pPr>
            <a:lvl2pPr>
              <a:buClrTx/>
              <a:buFont typeface="Wingdings" pitchFamily="2" charset="2"/>
              <a:buChar char="o"/>
              <a:defRPr sz="1350" b="0">
                <a:latin typeface="Myriad Pro" pitchFamily="34" charset="0"/>
              </a:defRPr>
            </a:lvl2pPr>
            <a:lvl3pPr>
              <a:buClrTx/>
              <a:buFont typeface="Wingdings" pitchFamily="2" charset="2"/>
              <a:buChar char="o"/>
              <a:defRPr sz="1200" b="0">
                <a:latin typeface="Myriad Pro" pitchFamily="34" charset="0"/>
              </a:defRPr>
            </a:lvl3pPr>
            <a:lvl4pPr>
              <a:buClrTx/>
              <a:buFont typeface="Wingdings" pitchFamily="2" charset="2"/>
              <a:buChar char="o"/>
              <a:defRPr sz="1050" b="0">
                <a:latin typeface="Myriad Pro" pitchFamily="34" charset="0"/>
              </a:defRPr>
            </a:lvl4pPr>
            <a:lvl5pPr>
              <a:buClrTx/>
              <a:buFont typeface="Wingdings" pitchFamily="2" charset="2"/>
              <a:buChar char="o"/>
              <a:defRPr sz="9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889080"/>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B34EE-0500-461D-AF96-132B60260CDE}"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6CCAC-4D72-40AB-BA99-E7A4E11EA60B}" type="slidenum">
              <a:rPr lang="en-US" smtClean="0"/>
              <a:t>‹#›</a:t>
            </a:fld>
            <a:endParaRPr lang="en-US"/>
          </a:p>
        </p:txBody>
      </p:sp>
    </p:spTree>
    <p:extLst>
      <p:ext uri="{BB962C8B-B14F-4D97-AF65-F5344CB8AC3E}">
        <p14:creationId xmlns:p14="http://schemas.microsoft.com/office/powerpoint/2010/main" val="386626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1/31/2016</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 id="2147483665"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979" y="0"/>
            <a:ext cx="8305800" cy="1066800"/>
          </a:xfrm>
        </p:spPr>
        <p:txBody>
          <a:bodyPr>
            <a:normAutofit/>
          </a:bodyPr>
          <a:lstStyle/>
          <a:p>
            <a:pPr algn="ctr"/>
            <a:r>
              <a:rPr lang="en-US" dirty="0" smtClean="0"/>
              <a:t>Intro </a:t>
            </a:r>
            <a:r>
              <a:rPr lang="en-US" dirty="0" smtClean="0"/>
              <a:t>to Directives and Data Binding</a:t>
            </a:r>
            <a:endParaRPr lang="en-US" sz="2200" dirty="0"/>
          </a:p>
        </p:txBody>
      </p:sp>
      <p:sp>
        <p:nvSpPr>
          <p:cNvPr id="13" name="TextBox 12"/>
          <p:cNvSpPr txBox="1"/>
          <p:nvPr/>
        </p:nvSpPr>
        <p:spPr>
          <a:xfrm>
            <a:off x="831689" y="845293"/>
            <a:ext cx="7848600" cy="461665"/>
          </a:xfrm>
          <a:prstGeom prst="rect">
            <a:avLst/>
          </a:prstGeom>
          <a:noFill/>
        </p:spPr>
        <p:txBody>
          <a:bodyPr wrap="square" rtlCol="0">
            <a:spAutoFit/>
          </a:bodyPr>
          <a:lstStyle/>
          <a:p>
            <a:r>
              <a:rPr lang="en-US" sz="2400" dirty="0" smtClean="0"/>
              <a:t>‘</a:t>
            </a:r>
            <a:r>
              <a:rPr lang="en-US" sz="2400" b="1" dirty="0" err="1" smtClean="0">
                <a:solidFill>
                  <a:srgbClr val="FF0000"/>
                </a:solidFill>
              </a:rPr>
              <a:t>ng</a:t>
            </a:r>
            <a:r>
              <a:rPr lang="en-US" sz="2400" b="1" dirty="0" smtClean="0">
                <a:solidFill>
                  <a:srgbClr val="FF0000"/>
                </a:solidFill>
              </a:rPr>
              <a:t>-</a:t>
            </a:r>
            <a:r>
              <a:rPr lang="en-US" sz="2400" dirty="0" smtClean="0"/>
              <a:t>’ 		indicates Angular </a:t>
            </a:r>
            <a:r>
              <a:rPr lang="en-US" sz="2400" b="1" dirty="0" smtClean="0">
                <a:solidFill>
                  <a:srgbClr val="FF0000"/>
                </a:solidFill>
              </a:rPr>
              <a:t>built-in</a:t>
            </a:r>
            <a:r>
              <a:rPr lang="en-US" sz="2400" dirty="0" smtClean="0"/>
              <a:t> directive</a:t>
            </a:r>
          </a:p>
        </p:txBody>
      </p:sp>
      <p:sp>
        <p:nvSpPr>
          <p:cNvPr id="10" name="TextBox 9"/>
          <p:cNvSpPr txBox="1"/>
          <p:nvPr/>
        </p:nvSpPr>
        <p:spPr>
          <a:xfrm>
            <a:off x="826434" y="1524000"/>
            <a:ext cx="8156372" cy="4893647"/>
          </a:xfrm>
          <a:prstGeom prst="rect">
            <a:avLst/>
          </a:prstGeom>
          <a:noFill/>
        </p:spPr>
        <p:txBody>
          <a:bodyPr wrap="square" rtlCol="0">
            <a:spAutoFit/>
          </a:bodyPr>
          <a:lstStyle/>
          <a:p>
            <a:r>
              <a:rPr lang="en-US" sz="2400" b="1" dirty="0" err="1">
                <a:solidFill>
                  <a:srgbClr val="FF0000"/>
                </a:solidFill>
              </a:rPr>
              <a:t>ng</a:t>
            </a:r>
            <a:r>
              <a:rPr lang="en-US" sz="2400" b="1" dirty="0">
                <a:solidFill>
                  <a:srgbClr val="FF0000"/>
                </a:solidFill>
              </a:rPr>
              <a:t>-app</a:t>
            </a:r>
            <a:r>
              <a:rPr lang="en-US" sz="2400" dirty="0"/>
              <a:t> </a:t>
            </a:r>
            <a:r>
              <a:rPr lang="en-US" sz="2400" dirty="0" smtClean="0"/>
              <a:t>	defines and initializes </a:t>
            </a:r>
            <a:r>
              <a:rPr lang="en-US" sz="2400" dirty="0"/>
              <a:t>an </a:t>
            </a:r>
            <a:r>
              <a:rPr lang="en-US" sz="2400" dirty="0" smtClean="0"/>
              <a:t>Angular application.  		Creates </a:t>
            </a:r>
            <a:r>
              <a:rPr lang="en-US" sz="2400" b="1" dirty="0" smtClean="0"/>
              <a:t>scope</a:t>
            </a:r>
          </a:p>
          <a:p>
            <a:r>
              <a:rPr lang="en-US" sz="2400" b="1" dirty="0" err="1" smtClean="0">
                <a:solidFill>
                  <a:srgbClr val="FF0000"/>
                </a:solidFill>
              </a:rPr>
              <a:t>ng</a:t>
            </a:r>
            <a:r>
              <a:rPr lang="en-US" sz="2400" b="1" dirty="0" smtClean="0">
                <a:solidFill>
                  <a:srgbClr val="FF0000"/>
                </a:solidFill>
              </a:rPr>
              <a:t>-controller	</a:t>
            </a:r>
            <a:r>
              <a:rPr lang="en-US" sz="2400" dirty="0" smtClean="0"/>
              <a:t>Links Controller (class) to View.  Creates </a:t>
            </a:r>
            <a:r>
              <a:rPr lang="en-US" sz="2400" b="1" dirty="0" smtClean="0"/>
              <a:t>scope</a:t>
            </a:r>
            <a:endParaRPr lang="en-US" sz="2400" b="1" dirty="0" smtClean="0"/>
          </a:p>
          <a:p>
            <a:r>
              <a:rPr lang="en-US" sz="2400" b="1" dirty="0" err="1" smtClean="0">
                <a:solidFill>
                  <a:srgbClr val="FF0000"/>
                </a:solidFill>
              </a:rPr>
              <a:t>ng</a:t>
            </a:r>
            <a:r>
              <a:rPr lang="en-US" sz="2400" b="1" dirty="0" smtClean="0">
                <a:solidFill>
                  <a:srgbClr val="FF0000"/>
                </a:solidFill>
              </a:rPr>
              <a:t>-bind</a:t>
            </a:r>
            <a:r>
              <a:rPr lang="en-US" sz="2400" dirty="0"/>
              <a:t> </a:t>
            </a:r>
            <a:r>
              <a:rPr lang="en-US" sz="2400" dirty="0" smtClean="0"/>
              <a:t>	Declares one-way data </a:t>
            </a:r>
            <a:r>
              <a:rPr lang="en-US" sz="2400" b="1" dirty="0" smtClean="0"/>
              <a:t>binding</a:t>
            </a:r>
            <a:r>
              <a:rPr lang="en-US" sz="2400" dirty="0" smtClean="0"/>
              <a:t>.  Binds 			application data ($</a:t>
            </a:r>
            <a:r>
              <a:rPr lang="en-US" sz="2400" dirty="0" err="1" smtClean="0"/>
              <a:t>scope.property</a:t>
            </a:r>
            <a:r>
              <a:rPr lang="en-US" sz="2400" dirty="0" smtClean="0"/>
              <a:t>) </a:t>
            </a:r>
            <a:r>
              <a:rPr lang="en-US" sz="2400" dirty="0"/>
              <a:t>to the </a:t>
            </a:r>
            <a:r>
              <a:rPr lang="en-US" sz="2400" dirty="0" smtClean="0"/>
              <a:t>HTML 		view</a:t>
            </a:r>
          </a:p>
          <a:p>
            <a:r>
              <a:rPr lang="en-US" sz="2400" b="1" dirty="0" err="1" smtClean="0">
                <a:solidFill>
                  <a:srgbClr val="FF0000"/>
                </a:solidFill>
              </a:rPr>
              <a:t>ng</a:t>
            </a:r>
            <a:r>
              <a:rPr lang="en-US" sz="2400" b="1" dirty="0" smtClean="0">
                <a:solidFill>
                  <a:srgbClr val="FF0000"/>
                </a:solidFill>
              </a:rPr>
              <a:t>-model</a:t>
            </a:r>
            <a:r>
              <a:rPr lang="en-US" sz="2400" dirty="0"/>
              <a:t> 	</a:t>
            </a:r>
            <a:r>
              <a:rPr lang="en-US" sz="2400" dirty="0" smtClean="0"/>
              <a:t>Declares two-way data </a:t>
            </a:r>
            <a:r>
              <a:rPr lang="en-US" sz="2400" b="1" dirty="0" smtClean="0"/>
              <a:t>binding</a:t>
            </a:r>
            <a:r>
              <a:rPr lang="en-US" sz="2400" dirty="0" smtClean="0"/>
              <a:t>.  Binds </a:t>
            </a:r>
            <a:r>
              <a:rPr lang="en-US" sz="2400" dirty="0"/>
              <a:t>value of </a:t>
            </a:r>
            <a:r>
              <a:rPr lang="en-US" sz="2400" dirty="0" smtClean="0"/>
              <a:t>		HTML </a:t>
            </a:r>
            <a:r>
              <a:rPr lang="en-US" sz="2400" dirty="0"/>
              <a:t>controls (input, select, 	</a:t>
            </a:r>
            <a:r>
              <a:rPr lang="en-US" sz="2400" dirty="0" err="1" smtClean="0"/>
              <a:t>textarea</a:t>
            </a:r>
            <a:r>
              <a:rPr lang="en-US" sz="2400" dirty="0"/>
              <a:t>, </a:t>
            </a:r>
            <a:r>
              <a:rPr lang="en-US" sz="2400" dirty="0" err="1"/>
              <a:t>etc</a:t>
            </a:r>
            <a:r>
              <a:rPr lang="en-US" sz="2400" dirty="0"/>
              <a:t>) to </a:t>
            </a:r>
            <a:r>
              <a:rPr lang="en-US" sz="2400" dirty="0" smtClean="0"/>
              <a:t>		application </a:t>
            </a:r>
            <a:r>
              <a:rPr lang="en-US" sz="2400" dirty="0" smtClean="0"/>
              <a:t>data</a:t>
            </a:r>
          </a:p>
          <a:p>
            <a:endParaRPr lang="en-US" sz="2400" dirty="0"/>
          </a:p>
          <a:p>
            <a:r>
              <a:rPr lang="en-US" sz="2400" b="1" dirty="0" err="1" smtClean="0">
                <a:solidFill>
                  <a:srgbClr val="FF0000"/>
                </a:solidFill>
              </a:rPr>
              <a:t>ng</a:t>
            </a:r>
            <a:r>
              <a:rPr lang="en-US" sz="2400" b="1" dirty="0" smtClean="0">
                <a:solidFill>
                  <a:srgbClr val="FF0000"/>
                </a:solidFill>
              </a:rPr>
              <a:t>-repeat  	</a:t>
            </a:r>
            <a:r>
              <a:rPr lang="en-US" sz="2400" dirty="0" smtClean="0"/>
              <a:t>Clones HTML element for every item in an array, 		creates </a:t>
            </a:r>
            <a:r>
              <a:rPr lang="en-US" sz="2400" b="1" dirty="0" smtClean="0"/>
              <a:t>scope</a:t>
            </a:r>
            <a:r>
              <a:rPr lang="en-US" sz="2400" dirty="0" smtClean="0"/>
              <a:t> for each HTML element, and </a:t>
            </a:r>
            <a:r>
              <a:rPr lang="en-US" sz="2400" b="1" dirty="0" smtClean="0"/>
              <a:t>binds</a:t>
            </a:r>
            <a:r>
              <a:rPr lang="en-US" sz="2400" dirty="0" smtClean="0"/>
              <a:t> 		iterated array item to each element scope</a:t>
            </a:r>
            <a:endParaRPr lang="en-US" sz="2400" dirty="0"/>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2391" y="5644740"/>
            <a:ext cx="1060860" cy="1060860"/>
          </a:xfrm>
          <a:prstGeom prst="rect">
            <a:avLst/>
          </a:prstGeom>
        </p:spPr>
      </p:pic>
    </p:spTree>
    <p:extLst>
      <p:ext uri="{BB962C8B-B14F-4D97-AF65-F5344CB8AC3E}">
        <p14:creationId xmlns:p14="http://schemas.microsoft.com/office/powerpoint/2010/main" val="220491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6104" y="304800"/>
            <a:ext cx="6799461" cy="1066800"/>
          </a:xfrm>
        </p:spPr>
        <p:txBody>
          <a:bodyPr>
            <a:normAutofit fontScale="90000"/>
          </a:bodyPr>
          <a:lstStyle/>
          <a:p>
            <a:pPr algn="ctr"/>
            <a:r>
              <a:rPr lang="en-US" dirty="0" smtClean="0"/>
              <a:t>Angular JS – Intro to Data Binding Expressions</a:t>
            </a:r>
            <a:endParaRPr lang="en-US" sz="2200" dirty="0"/>
          </a:p>
        </p:txBody>
      </p:sp>
      <p:sp>
        <p:nvSpPr>
          <p:cNvPr id="13" name="TextBox 12"/>
          <p:cNvSpPr txBox="1"/>
          <p:nvPr/>
        </p:nvSpPr>
        <p:spPr>
          <a:xfrm>
            <a:off x="661796" y="1828800"/>
            <a:ext cx="7355368" cy="830997"/>
          </a:xfrm>
          <a:prstGeom prst="rect">
            <a:avLst/>
          </a:prstGeom>
          <a:noFill/>
        </p:spPr>
        <p:txBody>
          <a:bodyPr wrap="square" rtlCol="0">
            <a:spAutoFit/>
          </a:bodyPr>
          <a:lstStyle/>
          <a:p>
            <a:pPr marL="342900" indent="-342900">
              <a:buFont typeface="Arial" pitchFamily="34" charset="0"/>
              <a:buChar char="•"/>
            </a:pPr>
            <a:r>
              <a:rPr lang="en-US" sz="2400" dirty="0" err="1"/>
              <a:t>AngularJS</a:t>
            </a:r>
            <a:r>
              <a:rPr lang="en-US" sz="2400" dirty="0"/>
              <a:t> expressions </a:t>
            </a:r>
            <a:r>
              <a:rPr lang="en-US" sz="2400" dirty="0" smtClean="0"/>
              <a:t>can be </a:t>
            </a:r>
            <a:r>
              <a:rPr lang="en-US" sz="2400" dirty="0"/>
              <a:t>written inside double braces: </a:t>
            </a:r>
            <a:r>
              <a:rPr lang="en-US" sz="2400" b="1" dirty="0">
                <a:solidFill>
                  <a:srgbClr val="FF0000"/>
                </a:solidFill>
              </a:rPr>
              <a:t>{{ expression </a:t>
            </a:r>
            <a:r>
              <a:rPr lang="en-US" sz="2400" b="1" dirty="0" smtClean="0">
                <a:solidFill>
                  <a:srgbClr val="FF0000"/>
                </a:solidFill>
              </a:rPr>
              <a:t>}}  </a:t>
            </a:r>
            <a:r>
              <a:rPr lang="en-US" sz="2400" dirty="0" smtClean="0"/>
              <a:t>-- Interpolation symbols</a:t>
            </a:r>
          </a:p>
        </p:txBody>
      </p:sp>
      <p:sp>
        <p:nvSpPr>
          <p:cNvPr id="8" name="TextBox 7"/>
          <p:cNvSpPr txBox="1"/>
          <p:nvPr/>
        </p:nvSpPr>
        <p:spPr>
          <a:xfrm>
            <a:off x="830197" y="4038600"/>
            <a:ext cx="7355368" cy="830997"/>
          </a:xfrm>
          <a:prstGeom prst="rect">
            <a:avLst/>
          </a:prstGeom>
          <a:noFill/>
        </p:spPr>
        <p:txBody>
          <a:bodyPr wrap="square" rtlCol="0">
            <a:spAutoFit/>
          </a:bodyPr>
          <a:lstStyle/>
          <a:p>
            <a:pPr marL="342900" indent="-342900">
              <a:buFont typeface="Arial" pitchFamily="34" charset="0"/>
              <a:buChar char="•"/>
            </a:pPr>
            <a:r>
              <a:rPr lang="en-US" sz="2400" dirty="0" err="1"/>
              <a:t>AngularJS</a:t>
            </a:r>
            <a:r>
              <a:rPr lang="en-US" sz="2400" dirty="0"/>
              <a:t> expressions bind </a:t>
            </a:r>
            <a:r>
              <a:rPr lang="en-US" sz="2400" dirty="0" err="1"/>
              <a:t>AngularJS</a:t>
            </a:r>
            <a:r>
              <a:rPr lang="en-US" sz="2400" dirty="0"/>
              <a:t> data to HTML the same way as the </a:t>
            </a:r>
            <a:r>
              <a:rPr lang="en-US" sz="2400" b="1" dirty="0" err="1">
                <a:solidFill>
                  <a:srgbClr val="FF0000"/>
                </a:solidFill>
              </a:rPr>
              <a:t>ng</a:t>
            </a:r>
            <a:r>
              <a:rPr lang="en-US" sz="2400" b="1" dirty="0">
                <a:solidFill>
                  <a:srgbClr val="FF0000"/>
                </a:solidFill>
              </a:rPr>
              <a:t>-bind</a:t>
            </a:r>
            <a:r>
              <a:rPr lang="en-US" sz="2400" dirty="0"/>
              <a:t> directive</a:t>
            </a:r>
            <a:endParaRPr lang="en-US" sz="2400" dirty="0" smtClean="0"/>
          </a:p>
        </p:txBody>
      </p:sp>
      <p:sp>
        <p:nvSpPr>
          <p:cNvPr id="3" name="TextBox 2"/>
          <p:cNvSpPr txBox="1"/>
          <p:nvPr/>
        </p:nvSpPr>
        <p:spPr>
          <a:xfrm>
            <a:off x="2610363" y="5135021"/>
            <a:ext cx="5406801" cy="1477328"/>
          </a:xfrm>
          <a:prstGeom prst="rect">
            <a:avLst/>
          </a:prstGeom>
          <a:noFill/>
        </p:spPr>
        <p:txBody>
          <a:bodyPr wrap="none" rtlCol="0">
            <a:spAutoFit/>
          </a:bodyPr>
          <a:lstStyle/>
          <a:p>
            <a:r>
              <a:rPr lang="en-US" dirty="0"/>
              <a:t>&lt;div </a:t>
            </a:r>
            <a:r>
              <a:rPr lang="en-US" dirty="0" err="1">
                <a:solidFill>
                  <a:srgbClr val="FF0000"/>
                </a:solidFill>
              </a:rPr>
              <a:t>ng</a:t>
            </a:r>
            <a:r>
              <a:rPr lang="en-US" dirty="0">
                <a:solidFill>
                  <a:srgbClr val="FF0000"/>
                </a:solidFill>
              </a:rPr>
              <a:t>-app</a:t>
            </a:r>
            <a:r>
              <a:rPr lang="en-US" dirty="0"/>
              <a:t>=""&gt;</a:t>
            </a:r>
            <a:br>
              <a:rPr lang="en-US" dirty="0"/>
            </a:br>
            <a:r>
              <a:rPr lang="en-US" dirty="0"/>
              <a:t>  &lt;p&gt;Name: &lt;input type="text" </a:t>
            </a:r>
            <a:r>
              <a:rPr lang="en-US" dirty="0" err="1">
                <a:solidFill>
                  <a:srgbClr val="FF0000"/>
                </a:solidFill>
              </a:rPr>
              <a:t>ng</a:t>
            </a:r>
            <a:r>
              <a:rPr lang="en-US" dirty="0">
                <a:solidFill>
                  <a:srgbClr val="FF0000"/>
                </a:solidFill>
              </a:rPr>
              <a:t>-model</a:t>
            </a:r>
            <a:r>
              <a:rPr lang="en-US" dirty="0"/>
              <a:t>="name"&gt;&lt;/p&gt;</a:t>
            </a:r>
            <a:br>
              <a:rPr lang="en-US" dirty="0"/>
            </a:br>
            <a:r>
              <a:rPr lang="en-US" dirty="0"/>
              <a:t>  &lt;p</a:t>
            </a:r>
            <a:r>
              <a:rPr lang="en-US" dirty="0" smtClean="0"/>
              <a:t>&gt; </a:t>
            </a:r>
            <a:r>
              <a:rPr lang="en-US" dirty="0" smtClean="0">
                <a:solidFill>
                  <a:srgbClr val="FF0000"/>
                </a:solidFill>
              </a:rPr>
              <a:t>{{</a:t>
            </a:r>
            <a:r>
              <a:rPr lang="en-US" dirty="0">
                <a:solidFill>
                  <a:srgbClr val="FF0000"/>
                </a:solidFill>
              </a:rPr>
              <a:t>name</a:t>
            </a:r>
            <a:r>
              <a:rPr lang="en-US" dirty="0" smtClean="0">
                <a:solidFill>
                  <a:srgbClr val="FF0000"/>
                </a:solidFill>
              </a:rPr>
              <a:t>}} </a:t>
            </a:r>
            <a:r>
              <a:rPr lang="en-US" dirty="0" smtClean="0"/>
              <a:t>&lt;/</a:t>
            </a:r>
            <a:r>
              <a:rPr lang="en-US" dirty="0"/>
              <a:t>p</a:t>
            </a:r>
            <a:r>
              <a:rPr lang="en-US" dirty="0" smtClean="0"/>
              <a:t>&gt;</a:t>
            </a:r>
          </a:p>
          <a:p>
            <a:r>
              <a:rPr lang="en-US" dirty="0" smtClean="0"/>
              <a:t>  &lt;p </a:t>
            </a:r>
            <a:r>
              <a:rPr lang="en-US" dirty="0" err="1" smtClean="0">
                <a:solidFill>
                  <a:srgbClr val="FF0000"/>
                </a:solidFill>
              </a:rPr>
              <a:t>ng</a:t>
            </a:r>
            <a:r>
              <a:rPr lang="en-US" dirty="0" smtClean="0">
                <a:solidFill>
                  <a:srgbClr val="FF0000"/>
                </a:solidFill>
              </a:rPr>
              <a:t>-bind</a:t>
            </a:r>
            <a:r>
              <a:rPr lang="en-US" dirty="0" smtClean="0"/>
              <a:t>=“name”&gt;&lt;/p&gt; </a:t>
            </a:r>
            <a:r>
              <a:rPr lang="en-US" dirty="0"/>
              <a:t>	</a:t>
            </a:r>
            <a:br>
              <a:rPr lang="en-US" dirty="0"/>
            </a:br>
            <a:r>
              <a:rPr lang="en-US" dirty="0"/>
              <a:t>&lt;/div&gt;</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8703" y="2872666"/>
            <a:ext cx="1051097" cy="1051097"/>
          </a:xfrm>
          <a:prstGeom prst="rect">
            <a:avLst/>
          </a:prstGeom>
        </p:spPr>
      </p:pic>
      <p:sp>
        <p:nvSpPr>
          <p:cNvPr id="4" name="TextBox 3"/>
          <p:cNvSpPr txBox="1"/>
          <p:nvPr/>
        </p:nvSpPr>
        <p:spPr>
          <a:xfrm>
            <a:off x="6614751" y="3075048"/>
            <a:ext cx="2453049" cy="646331"/>
          </a:xfrm>
          <a:prstGeom prst="rect">
            <a:avLst/>
          </a:prstGeom>
          <a:noFill/>
        </p:spPr>
        <p:txBody>
          <a:bodyPr wrap="square" rtlCol="0">
            <a:spAutoFit/>
          </a:bodyPr>
          <a:lstStyle/>
          <a:p>
            <a:pPr algn="ctr"/>
            <a:r>
              <a:rPr lang="en-US" dirty="0" smtClean="0"/>
              <a:t>Expression evaluated and rendered to View</a:t>
            </a:r>
            <a:endParaRPr lang="en-US" dirty="0"/>
          </a:p>
        </p:txBody>
      </p:sp>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2001" y="4957564"/>
            <a:ext cx="1764046" cy="1764046"/>
          </a:xfrm>
          <a:prstGeom prst="rect">
            <a:avLst/>
          </a:prstGeom>
        </p:spPr>
      </p:pic>
      <p:sp>
        <p:nvSpPr>
          <p:cNvPr id="15" name="TextBox 14"/>
          <p:cNvSpPr txBox="1"/>
          <p:nvPr/>
        </p:nvSpPr>
        <p:spPr>
          <a:xfrm>
            <a:off x="2401385" y="2917530"/>
            <a:ext cx="3876189" cy="923330"/>
          </a:xfrm>
          <a:prstGeom prst="rect">
            <a:avLst/>
          </a:prstGeom>
          <a:noFill/>
        </p:spPr>
        <p:txBody>
          <a:bodyPr wrap="none" rtlCol="0">
            <a:spAutoFit/>
          </a:bodyPr>
          <a:lstStyle/>
          <a:p>
            <a:r>
              <a:rPr lang="en-US" dirty="0"/>
              <a:t>&lt;div </a:t>
            </a:r>
            <a:r>
              <a:rPr lang="en-US" dirty="0" err="1">
                <a:solidFill>
                  <a:srgbClr val="FF0000"/>
                </a:solidFill>
              </a:rPr>
              <a:t>ng</a:t>
            </a:r>
            <a:r>
              <a:rPr lang="en-US" dirty="0">
                <a:solidFill>
                  <a:srgbClr val="FF0000"/>
                </a:solidFill>
              </a:rPr>
              <a:t>-app</a:t>
            </a:r>
            <a:r>
              <a:rPr lang="en-US" dirty="0"/>
              <a:t>=""&gt;</a:t>
            </a:r>
            <a:br>
              <a:rPr lang="en-US" dirty="0"/>
            </a:br>
            <a:r>
              <a:rPr lang="en-US" dirty="0"/>
              <a:t>  &lt;p&gt;My first expression: </a:t>
            </a:r>
            <a:r>
              <a:rPr lang="en-US" dirty="0">
                <a:solidFill>
                  <a:srgbClr val="FF0000"/>
                </a:solidFill>
              </a:rPr>
              <a:t>{{ 5 + 5 </a:t>
            </a:r>
            <a:r>
              <a:rPr lang="en-US" dirty="0" smtClean="0">
                <a:solidFill>
                  <a:srgbClr val="FF0000"/>
                </a:solidFill>
              </a:rPr>
              <a:t>}} </a:t>
            </a:r>
            <a:r>
              <a:rPr lang="en-US" dirty="0" smtClean="0"/>
              <a:t>&lt;/</a:t>
            </a:r>
            <a:r>
              <a:rPr lang="en-US" dirty="0"/>
              <a:t>p&gt;</a:t>
            </a:r>
            <a:br>
              <a:rPr lang="en-US" dirty="0"/>
            </a:br>
            <a:r>
              <a:rPr lang="en-US" dirty="0"/>
              <a:t>&lt;/div&gt;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6799" y="5211488"/>
            <a:ext cx="1051097" cy="1051097"/>
          </a:xfrm>
          <a:prstGeom prst="rect">
            <a:avLst/>
          </a:prstGeom>
        </p:spPr>
      </p:pic>
      <p:sp>
        <p:nvSpPr>
          <p:cNvPr id="12" name="Up Arrow 11"/>
          <p:cNvSpPr/>
          <p:nvPr/>
        </p:nvSpPr>
        <p:spPr>
          <a:xfrm rot="16200000">
            <a:off x="6410730" y="3195925"/>
            <a:ext cx="304316" cy="366538"/>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904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813" y="304800"/>
            <a:ext cx="6799461" cy="1066800"/>
          </a:xfrm>
        </p:spPr>
        <p:txBody>
          <a:bodyPr>
            <a:normAutofit fontScale="90000"/>
          </a:bodyPr>
          <a:lstStyle/>
          <a:p>
            <a:pPr algn="ctr"/>
            <a:r>
              <a:rPr lang="en-US" dirty="0" smtClean="0"/>
              <a:t>Angular JS – Intro to Directives and Data Binding</a:t>
            </a:r>
            <a:endParaRPr lang="en-US" sz="2200" dirty="0"/>
          </a:p>
        </p:txBody>
      </p:sp>
      <p:sp>
        <p:nvSpPr>
          <p:cNvPr id="13" name="TextBox 12"/>
          <p:cNvSpPr txBox="1"/>
          <p:nvPr/>
        </p:nvSpPr>
        <p:spPr>
          <a:xfrm>
            <a:off x="655989" y="1905000"/>
            <a:ext cx="7848600" cy="830997"/>
          </a:xfrm>
          <a:prstGeom prst="rect">
            <a:avLst/>
          </a:prstGeom>
          <a:noFill/>
        </p:spPr>
        <p:txBody>
          <a:bodyPr wrap="square" rtlCol="0">
            <a:spAutoFit/>
          </a:bodyPr>
          <a:lstStyle/>
          <a:p>
            <a:pPr marL="342900" indent="-342900">
              <a:buFont typeface="Arial" pitchFamily="34" charset="0"/>
              <a:buChar char="•"/>
            </a:pPr>
            <a:r>
              <a:rPr lang="en-US" sz="2400" b="1" dirty="0" err="1" smtClean="0">
                <a:solidFill>
                  <a:srgbClr val="FF0000"/>
                </a:solidFill>
              </a:rPr>
              <a:t>ng-init</a:t>
            </a:r>
            <a:r>
              <a:rPr lang="en-US" sz="2400" dirty="0" smtClean="0"/>
              <a:t>	initializes JS Model data behind the scenes</a:t>
            </a:r>
          </a:p>
          <a:p>
            <a:pPr marL="342900" indent="-342900">
              <a:buFont typeface="Arial" pitchFamily="34" charset="0"/>
              <a:buChar char="•"/>
            </a:pPr>
            <a:r>
              <a:rPr lang="en-US" sz="2400" b="1" dirty="0" err="1" smtClean="0">
                <a:solidFill>
                  <a:srgbClr val="FF0000"/>
                </a:solidFill>
              </a:rPr>
              <a:t>ng</a:t>
            </a:r>
            <a:r>
              <a:rPr lang="en-US" sz="2400" b="1" dirty="0" smtClean="0">
                <a:solidFill>
                  <a:srgbClr val="FF0000"/>
                </a:solidFill>
              </a:rPr>
              <a:t>-repeat</a:t>
            </a:r>
            <a:r>
              <a:rPr lang="en-US" sz="2400" dirty="0" smtClean="0"/>
              <a:t>	iterates through data</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3185" y="3723588"/>
            <a:ext cx="1051097" cy="1051097"/>
          </a:xfrm>
          <a:prstGeom prst="rect">
            <a:avLst/>
          </a:prstGeom>
        </p:spPr>
      </p:pic>
      <p:sp>
        <p:nvSpPr>
          <p:cNvPr id="3" name="TextBox 2"/>
          <p:cNvSpPr txBox="1"/>
          <p:nvPr/>
        </p:nvSpPr>
        <p:spPr>
          <a:xfrm>
            <a:off x="2085975" y="6019800"/>
            <a:ext cx="4344716" cy="369332"/>
          </a:xfrm>
          <a:prstGeom prst="rect">
            <a:avLst/>
          </a:prstGeom>
          <a:noFill/>
        </p:spPr>
        <p:txBody>
          <a:bodyPr wrap="none" rtlCol="0">
            <a:spAutoFit/>
          </a:bodyPr>
          <a:lstStyle/>
          <a:p>
            <a:r>
              <a:rPr lang="en-US" dirty="0" smtClean="0"/>
              <a:t>Generate &lt;li&gt; for each element in the array</a:t>
            </a:r>
            <a:endParaRPr lang="en-US" dirty="0"/>
          </a:p>
        </p:txBody>
      </p:sp>
      <p:sp>
        <p:nvSpPr>
          <p:cNvPr id="4" name="TextBox 3"/>
          <p:cNvSpPr txBox="1"/>
          <p:nvPr/>
        </p:nvSpPr>
        <p:spPr>
          <a:xfrm>
            <a:off x="617329" y="4819471"/>
            <a:ext cx="662810" cy="369332"/>
          </a:xfrm>
          <a:prstGeom prst="rect">
            <a:avLst/>
          </a:prstGeom>
          <a:noFill/>
        </p:spPr>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14" name="TextBox 13"/>
          <p:cNvSpPr txBox="1"/>
          <p:nvPr/>
        </p:nvSpPr>
        <p:spPr>
          <a:xfrm>
            <a:off x="1219200" y="3209924"/>
            <a:ext cx="5585312" cy="2308324"/>
          </a:xfrm>
          <a:prstGeom prst="rect">
            <a:avLst/>
          </a:prstGeom>
          <a:noFill/>
        </p:spPr>
        <p:txBody>
          <a:bodyPr wrap="none" rtlCol="0">
            <a:spAutoFit/>
          </a:bodyPr>
          <a:lstStyle/>
          <a:p>
            <a:r>
              <a:rPr lang="en-US" dirty="0"/>
              <a:t>&lt;div </a:t>
            </a:r>
            <a:r>
              <a:rPr lang="en-US" b="1" dirty="0" err="1">
                <a:solidFill>
                  <a:srgbClr val="FF0000"/>
                </a:solidFill>
              </a:rPr>
              <a:t>ng</a:t>
            </a:r>
            <a:r>
              <a:rPr lang="en-US" b="1" dirty="0">
                <a:solidFill>
                  <a:srgbClr val="FF0000"/>
                </a:solidFill>
              </a:rPr>
              <a:t>-app</a:t>
            </a:r>
            <a:r>
              <a:rPr lang="en-US" dirty="0" smtClean="0"/>
              <a:t>=""&gt;</a:t>
            </a:r>
          </a:p>
          <a:p>
            <a:r>
              <a:rPr lang="en-US" dirty="0"/>
              <a:t/>
            </a:r>
            <a:br>
              <a:rPr lang="en-US" dirty="0"/>
            </a:br>
            <a:r>
              <a:rPr lang="en-US" dirty="0"/>
              <a:t>  </a:t>
            </a:r>
            <a:r>
              <a:rPr lang="en-US" dirty="0" smtClean="0"/>
              <a:t> &lt;div </a:t>
            </a:r>
            <a:r>
              <a:rPr lang="en-US" b="1" dirty="0" err="1" smtClean="0">
                <a:solidFill>
                  <a:srgbClr val="FF0000"/>
                </a:solidFill>
              </a:rPr>
              <a:t>ng-init</a:t>
            </a:r>
            <a:r>
              <a:rPr lang="en-US" dirty="0" smtClean="0"/>
              <a:t>=“names=[‘Laura’, ‘</a:t>
            </a:r>
            <a:r>
              <a:rPr lang="en-US" dirty="0" err="1" smtClean="0"/>
              <a:t>Vivek</a:t>
            </a:r>
            <a:r>
              <a:rPr lang="en-US" dirty="0" smtClean="0"/>
              <a:t>’, ‘Mark’, ‘Steve’]”&gt;</a:t>
            </a:r>
          </a:p>
          <a:p>
            <a:r>
              <a:rPr lang="en-US" dirty="0" smtClean="0"/>
              <a:t>  </a:t>
            </a:r>
          </a:p>
          <a:p>
            <a:r>
              <a:rPr lang="en-US" dirty="0" smtClean="0"/>
              <a:t>      </a:t>
            </a:r>
            <a:r>
              <a:rPr lang="en-US" dirty="0"/>
              <a:t>  </a:t>
            </a:r>
            <a:r>
              <a:rPr lang="en-US" dirty="0" smtClean="0"/>
              <a:t>   </a:t>
            </a:r>
            <a:r>
              <a:rPr lang="en-US" dirty="0" smtClean="0"/>
              <a:t>&lt;h2 </a:t>
            </a:r>
            <a:r>
              <a:rPr lang="en-US" b="1" dirty="0" err="1" smtClean="0">
                <a:solidFill>
                  <a:srgbClr val="FF0000"/>
                </a:solidFill>
              </a:rPr>
              <a:t>ng</a:t>
            </a:r>
            <a:r>
              <a:rPr lang="en-US" b="1" dirty="0" smtClean="0">
                <a:solidFill>
                  <a:srgbClr val="FF0000"/>
                </a:solidFill>
              </a:rPr>
              <a:t>-repeat</a:t>
            </a:r>
            <a:r>
              <a:rPr lang="en-US" dirty="0" smtClean="0"/>
              <a:t>="</a:t>
            </a:r>
            <a:r>
              <a:rPr lang="en-US" dirty="0" smtClean="0">
                <a:solidFill>
                  <a:srgbClr val="FF0000"/>
                </a:solidFill>
              </a:rPr>
              <a:t>name</a:t>
            </a:r>
            <a:r>
              <a:rPr lang="en-US" dirty="0" smtClean="0"/>
              <a:t> in names"&gt; </a:t>
            </a:r>
            <a:r>
              <a:rPr lang="en-US" b="1" dirty="0" smtClean="0">
                <a:solidFill>
                  <a:srgbClr val="FF0000"/>
                </a:solidFill>
              </a:rPr>
              <a:t>{{ name }} </a:t>
            </a:r>
            <a:r>
              <a:rPr lang="en-US" dirty="0" smtClean="0"/>
              <a:t>&lt;/</a:t>
            </a:r>
            <a:r>
              <a:rPr lang="en-US" dirty="0" smtClean="0"/>
              <a:t>h2</a:t>
            </a:r>
            <a:r>
              <a:rPr lang="en-US" dirty="0" smtClean="0"/>
              <a:t>&gt;</a:t>
            </a:r>
          </a:p>
          <a:p>
            <a:r>
              <a:rPr lang="en-US" dirty="0"/>
              <a:t/>
            </a:r>
            <a:br>
              <a:rPr lang="en-US" dirty="0"/>
            </a:br>
            <a:r>
              <a:rPr lang="en-US" dirty="0" smtClean="0"/>
              <a:t>   &lt;/</a:t>
            </a:r>
            <a:r>
              <a:rPr lang="en-US" dirty="0" smtClean="0"/>
              <a:t>div&gt;</a:t>
            </a:r>
          </a:p>
          <a:p>
            <a:r>
              <a:rPr lang="en-US" dirty="0" smtClean="0"/>
              <a:t>&lt;/div&gt;</a:t>
            </a:r>
            <a:endParaRPr lang="en-US" dirty="0"/>
          </a:p>
        </p:txBody>
      </p:sp>
      <p:pic>
        <p:nvPicPr>
          <p:cNvPr id="15" name="Picture 1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5893" y="3360941"/>
            <a:ext cx="1060622" cy="1060622"/>
          </a:xfrm>
          <a:prstGeom prst="rect">
            <a:avLst/>
          </a:prstGeom>
        </p:spPr>
      </p:pic>
      <p:sp>
        <p:nvSpPr>
          <p:cNvPr id="16" name="TextBox 15"/>
          <p:cNvSpPr txBox="1"/>
          <p:nvPr/>
        </p:nvSpPr>
        <p:spPr>
          <a:xfrm>
            <a:off x="7269281" y="4507037"/>
            <a:ext cx="805029" cy="369332"/>
          </a:xfrm>
          <a:prstGeom prst="rect">
            <a:avLst/>
          </a:prstGeom>
          <a:noFill/>
        </p:spPr>
        <p:txBody>
          <a:bodyPr wrap="none" rtlCol="0">
            <a:spAutoFit/>
          </a:bodyPr>
          <a:lstStyle/>
          <a:p>
            <a:r>
              <a:rPr lang="en-US" b="1" dirty="0" smtClean="0">
                <a:solidFill>
                  <a:srgbClr val="FF0000"/>
                </a:solidFill>
              </a:rPr>
              <a:t>Model</a:t>
            </a:r>
            <a:endParaRPr lang="en-US" b="1" dirty="0">
              <a:solidFill>
                <a:srgbClr val="FF0000"/>
              </a:solidFill>
            </a:endParaRPr>
          </a:p>
        </p:txBody>
      </p:sp>
      <p:pic>
        <p:nvPicPr>
          <p:cNvPr id="18" name="Picture 1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96306" y="4566245"/>
            <a:ext cx="1245115" cy="1245115"/>
          </a:xfrm>
          <a:prstGeom prst="rect">
            <a:avLst/>
          </a:prstGeom>
        </p:spPr>
      </p:pic>
      <p:sp>
        <p:nvSpPr>
          <p:cNvPr id="19" name="Up Arrow 18"/>
          <p:cNvSpPr/>
          <p:nvPr/>
        </p:nvSpPr>
        <p:spPr>
          <a:xfrm rot="7574412">
            <a:off x="5911907" y="4968153"/>
            <a:ext cx="304316" cy="77639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68383" y="5188803"/>
            <a:ext cx="700898"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Laura</a:t>
            </a:r>
          </a:p>
          <a:p>
            <a:r>
              <a:rPr lang="en-US" dirty="0" err="1" smtClean="0"/>
              <a:t>Vivek</a:t>
            </a:r>
            <a:endParaRPr lang="en-US" dirty="0" smtClean="0"/>
          </a:p>
          <a:p>
            <a:r>
              <a:rPr lang="en-US" dirty="0" smtClean="0"/>
              <a:t>Mark</a:t>
            </a:r>
          </a:p>
          <a:p>
            <a:r>
              <a:rPr lang="en-US" dirty="0" smtClean="0"/>
              <a:t>Steve</a:t>
            </a:r>
            <a:endParaRPr lang="en-US" dirty="0"/>
          </a:p>
        </p:txBody>
      </p:sp>
    </p:spTree>
    <p:extLst>
      <p:ext uri="{BB962C8B-B14F-4D97-AF65-F5344CB8AC3E}">
        <p14:creationId xmlns:p14="http://schemas.microsoft.com/office/powerpoint/2010/main" val="1573914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869" y="381000"/>
            <a:ext cx="6799461" cy="1066800"/>
          </a:xfrm>
        </p:spPr>
        <p:txBody>
          <a:bodyPr>
            <a:normAutofit/>
          </a:bodyPr>
          <a:lstStyle/>
          <a:p>
            <a:r>
              <a:rPr lang="en-US" dirty="0" smtClean="0"/>
              <a:t>Angular JS – Data Driven!</a:t>
            </a:r>
            <a:endParaRPr lang="en-US" sz="2200" dirty="0"/>
          </a:p>
        </p:txBody>
      </p:sp>
      <p:sp>
        <p:nvSpPr>
          <p:cNvPr id="13" name="TextBox 12"/>
          <p:cNvSpPr txBox="1"/>
          <p:nvPr/>
        </p:nvSpPr>
        <p:spPr>
          <a:xfrm>
            <a:off x="655989" y="1732492"/>
            <a:ext cx="7848600" cy="830997"/>
          </a:xfrm>
          <a:prstGeom prst="rect">
            <a:avLst/>
          </a:prstGeom>
          <a:noFill/>
        </p:spPr>
        <p:txBody>
          <a:bodyPr wrap="square" rtlCol="0">
            <a:spAutoFit/>
          </a:bodyPr>
          <a:lstStyle/>
          <a:p>
            <a:pPr marL="342900" indent="-342900">
              <a:buFont typeface="Arial" pitchFamily="34" charset="0"/>
              <a:buChar char="•"/>
            </a:pPr>
            <a:r>
              <a:rPr lang="en-US" sz="2400" b="1" dirty="0" smtClean="0">
                <a:solidFill>
                  <a:srgbClr val="FF0000"/>
                </a:solidFill>
              </a:rPr>
              <a:t>Model	</a:t>
            </a:r>
            <a:r>
              <a:rPr lang="en-US" sz="2400" dirty="0" smtClean="0"/>
              <a:t>Add more data to the Model and it appears in 		the View</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599" y="3413515"/>
            <a:ext cx="1051097" cy="1051097"/>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21396" y="3403990"/>
            <a:ext cx="1060622" cy="1060622"/>
          </a:xfrm>
          <a:prstGeom prst="rect">
            <a:avLst/>
          </a:prstGeom>
        </p:spPr>
      </p:pic>
      <p:sp>
        <p:nvSpPr>
          <p:cNvPr id="3" name="TextBox 2"/>
          <p:cNvSpPr txBox="1"/>
          <p:nvPr/>
        </p:nvSpPr>
        <p:spPr>
          <a:xfrm>
            <a:off x="2057400" y="5873234"/>
            <a:ext cx="4344716" cy="369332"/>
          </a:xfrm>
          <a:prstGeom prst="rect">
            <a:avLst/>
          </a:prstGeom>
          <a:noFill/>
        </p:spPr>
        <p:txBody>
          <a:bodyPr wrap="none" rtlCol="0">
            <a:spAutoFit/>
          </a:bodyPr>
          <a:lstStyle/>
          <a:p>
            <a:r>
              <a:rPr lang="en-US" dirty="0" smtClean="0"/>
              <a:t>Generate &lt;li&gt; for each element in the array</a:t>
            </a:r>
            <a:endParaRPr lang="en-US" dirty="0"/>
          </a:p>
        </p:txBody>
      </p:sp>
      <p:sp>
        <p:nvSpPr>
          <p:cNvPr id="4" name="TextBox 3"/>
          <p:cNvSpPr txBox="1"/>
          <p:nvPr/>
        </p:nvSpPr>
        <p:spPr>
          <a:xfrm>
            <a:off x="429954" y="4502586"/>
            <a:ext cx="662810" cy="369332"/>
          </a:xfrm>
          <a:prstGeom prst="rect">
            <a:avLst/>
          </a:prstGeom>
          <a:noFill/>
        </p:spPr>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11" name="TextBox 10"/>
          <p:cNvSpPr txBox="1"/>
          <p:nvPr/>
        </p:nvSpPr>
        <p:spPr>
          <a:xfrm>
            <a:off x="8185565" y="4502586"/>
            <a:ext cx="805029" cy="369332"/>
          </a:xfrm>
          <a:prstGeom prst="rect">
            <a:avLst/>
          </a:prstGeom>
          <a:noFill/>
        </p:spPr>
        <p:txBody>
          <a:bodyPr wrap="none" rtlCol="0">
            <a:spAutoFit/>
          </a:bodyPr>
          <a:lstStyle/>
          <a:p>
            <a:r>
              <a:rPr lang="en-US" b="1" dirty="0" smtClean="0">
                <a:solidFill>
                  <a:srgbClr val="FF0000"/>
                </a:solidFill>
              </a:rPr>
              <a:t>Model</a:t>
            </a:r>
            <a:endParaRPr lang="en-US" b="1" dirty="0">
              <a:solidFill>
                <a:srgbClr val="FF0000"/>
              </a:solidFill>
            </a:endParaRPr>
          </a:p>
        </p:txBody>
      </p:sp>
      <p:sp>
        <p:nvSpPr>
          <p:cNvPr id="14" name="TextBox 13"/>
          <p:cNvSpPr txBox="1"/>
          <p:nvPr/>
        </p:nvSpPr>
        <p:spPr>
          <a:xfrm>
            <a:off x="1177326" y="3292478"/>
            <a:ext cx="7087774" cy="2031325"/>
          </a:xfrm>
          <a:prstGeom prst="rect">
            <a:avLst/>
          </a:prstGeom>
          <a:noFill/>
        </p:spPr>
        <p:txBody>
          <a:bodyPr wrap="none" rtlCol="0">
            <a:spAutoFit/>
          </a:bodyPr>
          <a:lstStyle/>
          <a:p>
            <a:r>
              <a:rPr lang="en-US" dirty="0"/>
              <a:t>&lt;div </a:t>
            </a:r>
            <a:r>
              <a:rPr lang="en-US" b="1" dirty="0" err="1">
                <a:solidFill>
                  <a:srgbClr val="FF0000"/>
                </a:solidFill>
              </a:rPr>
              <a:t>ng</a:t>
            </a:r>
            <a:r>
              <a:rPr lang="en-US" b="1" dirty="0">
                <a:solidFill>
                  <a:srgbClr val="FF0000"/>
                </a:solidFill>
              </a:rPr>
              <a:t>-app</a:t>
            </a:r>
            <a:r>
              <a:rPr lang="en-US" dirty="0" smtClean="0"/>
              <a:t>=""&gt;</a:t>
            </a:r>
            <a:r>
              <a:rPr lang="en-US" dirty="0"/>
              <a:t>  </a:t>
            </a:r>
            <a:r>
              <a:rPr lang="en-US" dirty="0" smtClean="0"/>
              <a:t> </a:t>
            </a:r>
          </a:p>
          <a:p>
            <a:r>
              <a:rPr lang="en-US" dirty="0"/>
              <a:t> </a:t>
            </a:r>
            <a:r>
              <a:rPr lang="en-US" dirty="0" smtClean="0"/>
              <a:t>    &lt;div </a:t>
            </a:r>
            <a:r>
              <a:rPr lang="en-US" b="1" dirty="0" err="1" smtClean="0">
                <a:solidFill>
                  <a:srgbClr val="FF0000"/>
                </a:solidFill>
              </a:rPr>
              <a:t>ng-init</a:t>
            </a:r>
            <a:r>
              <a:rPr lang="en-US" dirty="0" smtClean="0"/>
              <a:t>=“names=[‘Daniel’, ‘</a:t>
            </a:r>
            <a:r>
              <a:rPr lang="en-US" dirty="0" err="1" smtClean="0"/>
              <a:t>Vivek</a:t>
            </a:r>
            <a:r>
              <a:rPr lang="en-US" dirty="0" smtClean="0"/>
              <a:t>’, ‘Mark’, ‘Steve’, ‘Mary’, ‘Sarah’]”&gt;</a:t>
            </a:r>
          </a:p>
          <a:p>
            <a:r>
              <a:rPr lang="en-US" dirty="0" smtClean="0"/>
              <a:t>  </a:t>
            </a:r>
            <a:r>
              <a:rPr lang="en-US" dirty="0"/>
              <a:t/>
            </a:r>
            <a:br>
              <a:rPr lang="en-US" dirty="0"/>
            </a:br>
            <a:r>
              <a:rPr lang="en-US" dirty="0"/>
              <a:t>  </a:t>
            </a:r>
            <a:r>
              <a:rPr lang="en-US" dirty="0" smtClean="0"/>
              <a:t>         </a:t>
            </a:r>
            <a:r>
              <a:rPr lang="en-US" dirty="0" smtClean="0"/>
              <a:t>&lt;h2 </a:t>
            </a:r>
            <a:r>
              <a:rPr lang="en-US" b="1" dirty="0" err="1" smtClean="0">
                <a:solidFill>
                  <a:srgbClr val="FF0000"/>
                </a:solidFill>
              </a:rPr>
              <a:t>ng</a:t>
            </a:r>
            <a:r>
              <a:rPr lang="en-US" b="1" dirty="0" smtClean="0">
                <a:solidFill>
                  <a:srgbClr val="FF0000"/>
                </a:solidFill>
              </a:rPr>
              <a:t>-repeat</a:t>
            </a:r>
            <a:r>
              <a:rPr lang="en-US" dirty="0" smtClean="0"/>
              <a:t>="</a:t>
            </a:r>
            <a:r>
              <a:rPr lang="en-US" dirty="0" smtClean="0">
                <a:solidFill>
                  <a:srgbClr val="FF0000"/>
                </a:solidFill>
              </a:rPr>
              <a:t>name</a:t>
            </a:r>
            <a:r>
              <a:rPr lang="en-US" dirty="0" smtClean="0"/>
              <a:t> in names"&gt; </a:t>
            </a:r>
            <a:r>
              <a:rPr lang="en-US" b="1" dirty="0" smtClean="0">
                <a:solidFill>
                  <a:srgbClr val="FF0000"/>
                </a:solidFill>
              </a:rPr>
              <a:t>{{ name }} </a:t>
            </a:r>
            <a:r>
              <a:rPr lang="en-US" dirty="0" smtClean="0"/>
              <a:t>&lt;/</a:t>
            </a:r>
            <a:r>
              <a:rPr lang="en-US" dirty="0" smtClean="0"/>
              <a:t>h2</a:t>
            </a:r>
            <a:r>
              <a:rPr lang="en-US" dirty="0" smtClean="0"/>
              <a:t>&gt;</a:t>
            </a:r>
          </a:p>
          <a:p>
            <a:r>
              <a:rPr lang="en-US" dirty="0"/>
              <a:t/>
            </a:r>
            <a:br>
              <a:rPr lang="en-US" dirty="0"/>
            </a:br>
            <a:r>
              <a:rPr lang="en-US" dirty="0" smtClean="0"/>
              <a:t>  &lt;/</a:t>
            </a:r>
            <a:r>
              <a:rPr lang="en-US" dirty="0" smtClean="0"/>
              <a:t>div&gt;</a:t>
            </a:r>
          </a:p>
          <a:p>
            <a:r>
              <a:rPr lang="en-US" dirty="0" smtClean="0"/>
              <a:t>&lt;/div&gt;</a:t>
            </a:r>
            <a:endParaRPr lang="en-US" dirty="0"/>
          </a:p>
        </p:txBody>
      </p:sp>
      <p:sp>
        <p:nvSpPr>
          <p:cNvPr id="15" name="TextBox 14"/>
          <p:cNvSpPr txBox="1"/>
          <p:nvPr/>
        </p:nvSpPr>
        <p:spPr>
          <a:xfrm>
            <a:off x="6821122" y="2378823"/>
            <a:ext cx="1484677" cy="369332"/>
          </a:xfrm>
          <a:prstGeom prst="rect">
            <a:avLst/>
          </a:prstGeom>
          <a:noFill/>
        </p:spPr>
        <p:txBody>
          <a:bodyPr wrap="square" rtlCol="0">
            <a:spAutoFit/>
          </a:bodyPr>
          <a:lstStyle/>
          <a:p>
            <a:r>
              <a:rPr lang="en-US" dirty="0" smtClean="0"/>
              <a:t>Just add data</a:t>
            </a:r>
            <a:endParaRPr lang="en-US" dirty="0"/>
          </a:p>
        </p:txBody>
      </p:sp>
      <p:sp>
        <p:nvSpPr>
          <p:cNvPr id="16" name="Up Arrow 15"/>
          <p:cNvSpPr/>
          <p:nvPr/>
        </p:nvSpPr>
        <p:spPr>
          <a:xfrm rot="10800000">
            <a:off x="7278560" y="2748155"/>
            <a:ext cx="304316" cy="77639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96306" y="4464612"/>
            <a:ext cx="1245115" cy="1245115"/>
          </a:xfrm>
          <a:prstGeom prst="rect">
            <a:avLst/>
          </a:prstGeom>
        </p:spPr>
      </p:pic>
      <p:sp>
        <p:nvSpPr>
          <p:cNvPr id="22" name="TextBox 21"/>
          <p:cNvSpPr txBox="1"/>
          <p:nvPr/>
        </p:nvSpPr>
        <p:spPr>
          <a:xfrm>
            <a:off x="6568383" y="5134570"/>
            <a:ext cx="708912"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Laura</a:t>
            </a:r>
          </a:p>
          <a:p>
            <a:r>
              <a:rPr lang="en-US" dirty="0" err="1" smtClean="0"/>
              <a:t>Vivek</a:t>
            </a:r>
            <a:endParaRPr lang="en-US" dirty="0" smtClean="0"/>
          </a:p>
          <a:p>
            <a:r>
              <a:rPr lang="en-US" dirty="0" smtClean="0"/>
              <a:t>Mark</a:t>
            </a:r>
          </a:p>
          <a:p>
            <a:r>
              <a:rPr lang="en-US" dirty="0" smtClean="0"/>
              <a:t>Steve</a:t>
            </a:r>
          </a:p>
          <a:p>
            <a:r>
              <a:rPr lang="en-US" dirty="0" smtClean="0"/>
              <a:t>Sarah</a:t>
            </a:r>
            <a:endParaRPr lang="en-US" dirty="0"/>
          </a:p>
        </p:txBody>
      </p:sp>
      <p:sp>
        <p:nvSpPr>
          <p:cNvPr id="23" name="Up Arrow 22"/>
          <p:cNvSpPr/>
          <p:nvPr/>
        </p:nvSpPr>
        <p:spPr>
          <a:xfrm rot="7574412">
            <a:off x="5969756" y="4840387"/>
            <a:ext cx="304316" cy="77639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489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713" y="304800"/>
            <a:ext cx="6799461" cy="1066800"/>
          </a:xfrm>
        </p:spPr>
        <p:txBody>
          <a:bodyPr>
            <a:normAutofit/>
          </a:bodyPr>
          <a:lstStyle/>
          <a:p>
            <a:r>
              <a:rPr lang="en-US" dirty="0" smtClean="0"/>
              <a:t>Angular JS – Data Binding</a:t>
            </a:r>
            <a:endParaRPr lang="en-US" sz="2200" dirty="0"/>
          </a:p>
        </p:txBody>
      </p:sp>
      <p:sp>
        <p:nvSpPr>
          <p:cNvPr id="13" name="TextBox 12"/>
          <p:cNvSpPr txBox="1"/>
          <p:nvPr/>
        </p:nvSpPr>
        <p:spPr>
          <a:xfrm>
            <a:off x="626582" y="1723430"/>
            <a:ext cx="7848600" cy="1200329"/>
          </a:xfrm>
          <a:prstGeom prst="rect">
            <a:avLst/>
          </a:prstGeom>
          <a:noFill/>
        </p:spPr>
        <p:txBody>
          <a:bodyPr wrap="square" rtlCol="0">
            <a:spAutoFit/>
          </a:bodyPr>
          <a:lstStyle/>
          <a:p>
            <a:pPr marL="342900" indent="-342900">
              <a:buFont typeface="Arial" pitchFamily="34" charset="0"/>
              <a:buChar char="•"/>
            </a:pPr>
            <a:r>
              <a:rPr lang="en-US" sz="2400" dirty="0" smtClean="0"/>
              <a:t>Thanks to the </a:t>
            </a:r>
            <a:r>
              <a:rPr lang="en-US" sz="2400" dirty="0" err="1" smtClean="0"/>
              <a:t>AngularJS</a:t>
            </a:r>
            <a:r>
              <a:rPr lang="en-US" sz="2400" dirty="0" smtClean="0"/>
              <a:t> framework JS Data is synchronized to the view!</a:t>
            </a:r>
          </a:p>
          <a:p>
            <a:pPr marL="342900" indent="-342900">
              <a:buFont typeface="Arial" pitchFamily="34" charset="0"/>
              <a:buChar char="•"/>
            </a:pPr>
            <a:r>
              <a:rPr lang="en-US" sz="2400" dirty="0" smtClean="0"/>
              <a:t>What is tying the </a:t>
            </a:r>
            <a:r>
              <a:rPr lang="en-US" sz="2400" b="1" dirty="0" smtClean="0">
                <a:solidFill>
                  <a:srgbClr val="FF0000"/>
                </a:solidFill>
              </a:rPr>
              <a:t>Model</a:t>
            </a:r>
            <a:r>
              <a:rPr lang="en-US" sz="2400" dirty="0" smtClean="0"/>
              <a:t> to the </a:t>
            </a:r>
            <a:r>
              <a:rPr lang="en-US" sz="2400" b="1" dirty="0" smtClean="0">
                <a:solidFill>
                  <a:srgbClr val="FF0000"/>
                </a:solidFill>
              </a:rPr>
              <a:t>View</a:t>
            </a:r>
            <a:r>
              <a:rPr lang="en-US" sz="2400" dirty="0" smtClean="0"/>
              <a:t> ??</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3654393" y="2630066"/>
            <a:ext cx="2852057" cy="4425398"/>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49285" y="4301513"/>
            <a:ext cx="1066800" cy="1066800"/>
          </a:xfrm>
          <a:prstGeom prst="rect">
            <a:avLst/>
          </a:prstGeom>
        </p:spPr>
      </p:pic>
      <p:sp>
        <p:nvSpPr>
          <p:cNvPr id="21" name="TextBox 20"/>
          <p:cNvSpPr txBox="1"/>
          <p:nvPr/>
        </p:nvSpPr>
        <p:spPr>
          <a:xfrm>
            <a:off x="7422150" y="5473543"/>
            <a:ext cx="1321067" cy="369332"/>
          </a:xfrm>
          <a:prstGeom prst="rect">
            <a:avLst/>
          </a:prstGeom>
          <a:noFill/>
        </p:spPr>
        <p:txBody>
          <a:bodyPr wrap="none" rtlCol="0">
            <a:spAutoFit/>
          </a:bodyPr>
          <a:lstStyle/>
          <a:p>
            <a:r>
              <a:rPr lang="en-US" dirty="0" smtClean="0">
                <a:solidFill>
                  <a:srgbClr val="FF0000"/>
                </a:solidFill>
              </a:rPr>
              <a:t>Data + Logic</a:t>
            </a:r>
            <a:endParaRPr lang="en-US" dirty="0">
              <a:solidFill>
                <a:srgbClr val="FF0000"/>
              </a:solidFill>
            </a:endParaRPr>
          </a:p>
        </p:txBody>
      </p:sp>
      <p:pic>
        <p:nvPicPr>
          <p:cNvPr id="12" name="Picture 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07024" y="3863316"/>
            <a:ext cx="2118059" cy="2118059"/>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40504" y="4239714"/>
            <a:ext cx="1051097" cy="1051097"/>
          </a:xfrm>
          <a:prstGeom prst="rect">
            <a:avLst/>
          </a:prstGeom>
        </p:spPr>
      </p:pic>
      <p:sp>
        <p:nvSpPr>
          <p:cNvPr id="15" name="TextBox 14"/>
          <p:cNvSpPr txBox="1"/>
          <p:nvPr/>
        </p:nvSpPr>
        <p:spPr>
          <a:xfrm>
            <a:off x="1569232" y="5796709"/>
            <a:ext cx="1317540" cy="369332"/>
          </a:xfrm>
          <a:prstGeom prst="rect">
            <a:avLst/>
          </a:prstGeom>
          <a:noFill/>
        </p:spPr>
        <p:txBody>
          <a:bodyPr wrap="none" rtlCol="0">
            <a:spAutoFit/>
          </a:bodyPr>
          <a:lstStyle/>
          <a:p>
            <a:r>
              <a:rPr lang="en-US" dirty="0" smtClean="0">
                <a:solidFill>
                  <a:srgbClr val="FF0000"/>
                </a:solidFill>
              </a:rPr>
              <a:t>&lt;directives&gt;</a:t>
            </a:r>
            <a:endParaRPr lang="en-US" dirty="0">
              <a:solidFill>
                <a:srgbClr val="FF0000"/>
              </a:solidFill>
            </a:endParaRPr>
          </a:p>
        </p:txBody>
      </p:sp>
      <p:sp>
        <p:nvSpPr>
          <p:cNvPr id="16" name="TextBox 15"/>
          <p:cNvSpPr txBox="1"/>
          <p:nvPr/>
        </p:nvSpPr>
        <p:spPr>
          <a:xfrm>
            <a:off x="4407424" y="3095046"/>
            <a:ext cx="1828800" cy="1446550"/>
          </a:xfrm>
          <a:prstGeom prst="rect">
            <a:avLst/>
          </a:prstGeom>
          <a:noFill/>
        </p:spPr>
        <p:txBody>
          <a:bodyPr wrap="square" rtlCol="0">
            <a:spAutoFit/>
          </a:bodyPr>
          <a:lstStyle/>
          <a:p>
            <a:r>
              <a:rPr lang="en-US" sz="8800" dirty="0" smtClean="0">
                <a:solidFill>
                  <a:srgbClr val="FF0000"/>
                </a:solidFill>
              </a:rPr>
              <a:t>??</a:t>
            </a:r>
            <a:endParaRPr lang="en-US" sz="8800" dirty="0">
              <a:solidFill>
                <a:srgbClr val="FF0000"/>
              </a:solidFill>
            </a:endParaRPr>
          </a:p>
        </p:txBody>
      </p:sp>
      <p:sp>
        <p:nvSpPr>
          <p:cNvPr id="17" name="Up Arrow 16"/>
          <p:cNvSpPr/>
          <p:nvPr/>
        </p:nvSpPr>
        <p:spPr>
          <a:xfrm rot="10800000">
            <a:off x="4870178" y="4347815"/>
            <a:ext cx="452530" cy="41744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96597" y="3404472"/>
            <a:ext cx="662810" cy="369332"/>
          </a:xfrm>
          <a:prstGeom prst="rect">
            <a:avLst/>
          </a:prstGeom>
          <a:noFill/>
        </p:spPr>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19" name="TextBox 18"/>
          <p:cNvSpPr txBox="1"/>
          <p:nvPr/>
        </p:nvSpPr>
        <p:spPr>
          <a:xfrm>
            <a:off x="7680170" y="3510295"/>
            <a:ext cx="805029" cy="369332"/>
          </a:xfrm>
          <a:prstGeom prst="rect">
            <a:avLst/>
          </a:prstGeom>
          <a:noFill/>
        </p:spPr>
        <p:txBody>
          <a:bodyPr wrap="none" rtlCol="0">
            <a:spAutoFit/>
          </a:bodyPr>
          <a:lstStyle/>
          <a:p>
            <a:r>
              <a:rPr lang="en-US" b="1" dirty="0" smtClean="0">
                <a:solidFill>
                  <a:srgbClr val="FF0000"/>
                </a:solidFill>
              </a:rPr>
              <a:t>Model</a:t>
            </a:r>
            <a:endParaRPr lang="en-US" b="1" dirty="0">
              <a:solidFill>
                <a:srgbClr val="FF0000"/>
              </a:solidFill>
            </a:endParaRPr>
          </a:p>
        </p:txBody>
      </p:sp>
    </p:spTree>
    <p:extLst>
      <p:ext uri="{BB962C8B-B14F-4D97-AF65-F5344CB8AC3E}">
        <p14:creationId xmlns:p14="http://schemas.microsoft.com/office/powerpoint/2010/main" val="3569960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1"/>
            <a:ext cx="8077200" cy="5512776"/>
          </a:xfrm>
        </p:spPr>
        <p:txBody>
          <a:bodyPr>
            <a:normAutofit fontScale="85000" lnSpcReduction="20000"/>
          </a:bodyPr>
          <a:lstStyle/>
          <a:p>
            <a:r>
              <a:rPr lang="en-US" sz="5900" b="1" i="1" u="sng" dirty="0" smtClean="0"/>
              <a:t>LAB 1: Creating a DEMO Angular MVC APP:</a:t>
            </a:r>
          </a:p>
          <a:p>
            <a:endParaRPr lang="en-US" dirty="0" smtClean="0"/>
          </a:p>
          <a:p>
            <a:r>
              <a:rPr lang="en-US" dirty="0" smtClean="0"/>
              <a:t>In this section we would look at how the model and the controller actually manifests themselves in the in actual code.</a:t>
            </a:r>
          </a:p>
          <a:p>
            <a:r>
              <a:rPr lang="en-US" dirty="0" err="1" smtClean="0">
                <a:solidFill>
                  <a:srgbClr val="0000FF"/>
                </a:solidFill>
              </a:rPr>
              <a:t>var</a:t>
            </a:r>
            <a:r>
              <a:rPr lang="en-US" dirty="0" smtClean="0">
                <a:solidFill>
                  <a:srgbClr val="0000FF"/>
                </a:solidFill>
              </a:rPr>
              <a:t> instructors= [’</a:t>
            </a:r>
            <a:r>
              <a:rPr lang="en-US" dirty="0" err="1" smtClean="0">
                <a:solidFill>
                  <a:srgbClr val="0000FF"/>
                </a:solidFill>
              </a:rPr>
              <a:t>Vivek</a:t>
            </a:r>
            <a:r>
              <a:rPr lang="en-US" dirty="0" smtClean="0">
                <a:solidFill>
                  <a:srgbClr val="0000FF"/>
                </a:solidFill>
              </a:rPr>
              <a:t> Sharma'</a:t>
            </a:r>
            <a:r>
              <a:rPr lang="en-US" dirty="0">
                <a:solidFill>
                  <a:srgbClr val="0000FF"/>
                </a:solidFill>
              </a:rPr>
              <a:t>, </a:t>
            </a:r>
            <a:r>
              <a:rPr lang="en-US" dirty="0" smtClean="0">
                <a:solidFill>
                  <a:srgbClr val="0000FF"/>
                </a:solidFill>
              </a:rPr>
              <a:t>’</a:t>
            </a:r>
            <a:r>
              <a:rPr lang="en-US" dirty="0" err="1" smtClean="0">
                <a:solidFill>
                  <a:srgbClr val="0000FF"/>
                </a:solidFill>
              </a:rPr>
              <a:t>Lory</a:t>
            </a:r>
            <a:r>
              <a:rPr lang="en-US" dirty="0" smtClean="0">
                <a:solidFill>
                  <a:srgbClr val="0000FF"/>
                </a:solidFill>
              </a:rPr>
              <a:t> </a:t>
            </a:r>
            <a:r>
              <a:rPr lang="en-US" dirty="0" err="1" smtClean="0">
                <a:solidFill>
                  <a:srgbClr val="0000FF"/>
                </a:solidFill>
              </a:rPr>
              <a:t>Nuemann</a:t>
            </a:r>
            <a:r>
              <a:rPr lang="en-US" dirty="0" smtClean="0">
                <a:solidFill>
                  <a:srgbClr val="0000FF"/>
                </a:solidFill>
              </a:rPr>
              <a:t>'</a:t>
            </a:r>
            <a:r>
              <a:rPr lang="en-US" dirty="0">
                <a:solidFill>
                  <a:srgbClr val="0000FF"/>
                </a:solidFill>
              </a:rPr>
              <a:t>, </a:t>
            </a:r>
            <a:r>
              <a:rPr lang="en-US" dirty="0" smtClean="0">
                <a:solidFill>
                  <a:srgbClr val="0000FF"/>
                </a:solidFill>
              </a:rPr>
              <a:t>’Andy </a:t>
            </a:r>
            <a:r>
              <a:rPr lang="en-US" dirty="0" err="1" smtClean="0">
                <a:solidFill>
                  <a:srgbClr val="0000FF"/>
                </a:solidFill>
              </a:rPr>
              <a:t>Hou</a:t>
            </a:r>
            <a:r>
              <a:rPr lang="en-US" dirty="0" smtClean="0">
                <a:solidFill>
                  <a:srgbClr val="0000FF"/>
                </a:solidFill>
              </a:rPr>
              <a:t>'</a:t>
            </a:r>
            <a:r>
              <a:rPr lang="en-US" dirty="0">
                <a:solidFill>
                  <a:srgbClr val="0000FF"/>
                </a:solidFill>
              </a:rPr>
              <a:t>, </a:t>
            </a:r>
            <a:r>
              <a:rPr lang="en-US" dirty="0" smtClean="0">
                <a:solidFill>
                  <a:srgbClr val="0000FF"/>
                </a:solidFill>
              </a:rPr>
              <a:t>’Richard </a:t>
            </a:r>
            <a:r>
              <a:rPr lang="en-US" dirty="0" err="1" smtClean="0">
                <a:solidFill>
                  <a:srgbClr val="0000FF"/>
                </a:solidFill>
              </a:rPr>
              <a:t>Parriera</a:t>
            </a:r>
            <a:r>
              <a:rPr lang="en-US" dirty="0" smtClean="0">
                <a:solidFill>
                  <a:srgbClr val="0000FF"/>
                </a:solidFill>
              </a:rPr>
              <a:t>'</a:t>
            </a:r>
            <a:r>
              <a:rPr lang="en-US" dirty="0">
                <a:solidFill>
                  <a:srgbClr val="0000FF"/>
                </a:solidFill>
              </a:rPr>
              <a:t>];</a:t>
            </a:r>
          </a:p>
          <a:p>
            <a:r>
              <a:rPr lang="en-US" dirty="0"/>
              <a:t>The </a:t>
            </a:r>
            <a:r>
              <a:rPr lang="en-US" dirty="0" smtClean="0"/>
              <a:t>instructors variable </a:t>
            </a:r>
            <a:r>
              <a:rPr lang="en-US" dirty="0"/>
              <a:t>is simply a hard-coded array of </a:t>
            </a:r>
            <a:r>
              <a:rPr lang="en-US" dirty="0" smtClean="0"/>
              <a:t>instructor names. </a:t>
            </a:r>
          </a:p>
          <a:p>
            <a:r>
              <a:rPr lang="en-US" dirty="0" smtClean="0"/>
              <a:t>Now create a page which iterate through the array and shows us the number of the instructors and also display them in the grid.</a:t>
            </a:r>
            <a:endParaRPr lang="en-US" dirty="0" smtClean="0">
              <a:solidFill>
                <a:srgbClr val="0000FF"/>
              </a:solidFill>
            </a:endParaRPr>
          </a:p>
          <a:p>
            <a:endParaRPr lang="en-US" b="1" dirty="0"/>
          </a:p>
          <a:p>
            <a:endParaRPr lang="en-US" dirty="0"/>
          </a:p>
        </p:txBody>
      </p:sp>
    </p:spTree>
    <p:extLst>
      <p:ext uri="{BB962C8B-B14F-4D97-AF65-F5344CB8AC3E}">
        <p14:creationId xmlns:p14="http://schemas.microsoft.com/office/powerpoint/2010/main" val="250348685"/>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588977"/>
          </a:xfrm>
        </p:spPr>
        <p:txBody>
          <a:bodyPr>
            <a:normAutofit/>
          </a:bodyPr>
          <a:lstStyle/>
          <a:p>
            <a:pPr marL="57150" indent="0">
              <a:buNone/>
            </a:pPr>
            <a:r>
              <a:rPr lang="en-US" sz="2000" b="1" u="sng" dirty="0" smtClean="0"/>
              <a:t>Lets start </a:t>
            </a:r>
            <a:r>
              <a:rPr lang="en-US" sz="2000" b="1" u="sng" dirty="0"/>
              <a:t>using the Using the Data Binding </a:t>
            </a:r>
            <a:r>
              <a:rPr lang="en-US" sz="2000" b="1" u="sng" dirty="0" smtClean="0"/>
              <a:t>Directives in this project now:</a:t>
            </a:r>
          </a:p>
          <a:p>
            <a:pPr marL="57150" indent="0">
              <a:buNone/>
            </a:pPr>
            <a:endParaRPr lang="en-US" sz="2000" b="1" u="sng" dirty="0"/>
          </a:p>
          <a:p>
            <a:pPr marL="57150" indent="0">
              <a:buNone/>
            </a:pPr>
            <a:r>
              <a:rPr lang="en-US" sz="1600" dirty="0" smtClean="0"/>
              <a:t>Let us look at the data binding directives: </a:t>
            </a:r>
          </a:p>
          <a:p>
            <a:pPr marL="457200" lvl="1" indent="0">
              <a:buNone/>
            </a:pPr>
            <a:r>
              <a:rPr lang="en-US" sz="1600" dirty="0" err="1">
                <a:solidFill>
                  <a:srgbClr val="0000FF"/>
                </a:solidFill>
              </a:rPr>
              <a:t>AngularJS</a:t>
            </a:r>
            <a:r>
              <a:rPr lang="en-US" sz="1600" dirty="0">
                <a:solidFill>
                  <a:srgbClr val="0000FF"/>
                </a:solidFill>
              </a:rPr>
              <a:t>/</a:t>
            </a:r>
            <a:r>
              <a:rPr lang="en-US" sz="1600" dirty="0" err="1">
                <a:solidFill>
                  <a:srgbClr val="0000FF"/>
                </a:solidFill>
              </a:rPr>
              <a:t>Basics_Directives</a:t>
            </a:r>
            <a:r>
              <a:rPr lang="en-US" sz="1600" dirty="0">
                <a:solidFill>
                  <a:srgbClr val="0000FF"/>
                </a:solidFill>
              </a:rPr>
              <a:t>/</a:t>
            </a:r>
            <a:r>
              <a:rPr lang="en-US" sz="1600" dirty="0" err="1">
                <a:solidFill>
                  <a:srgbClr val="0000FF"/>
                </a:solidFill>
              </a:rPr>
              <a:t>Directives_DataBinding_Template</a:t>
            </a:r>
            <a:r>
              <a:rPr lang="en-US" sz="1600" dirty="0">
                <a:solidFill>
                  <a:srgbClr val="0000FF"/>
                </a:solidFill>
              </a:rPr>
              <a:t>/</a:t>
            </a:r>
            <a:r>
              <a:rPr lang="en-US" sz="1600" dirty="0" err="1">
                <a:solidFill>
                  <a:srgbClr val="0000FF"/>
                </a:solidFill>
              </a:rPr>
              <a:t>directieveDemo.html</a:t>
            </a:r>
            <a:endParaRPr lang="en-US" sz="1600" dirty="0">
              <a:solidFill>
                <a:srgbClr val="0000FF"/>
              </a:solidFill>
            </a:endParaRPr>
          </a:p>
          <a:p>
            <a:pPr marL="457200" lvl="1" indent="0">
              <a:buNone/>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894593542"/>
              </p:ext>
            </p:extLst>
          </p:nvPr>
        </p:nvGraphicFramePr>
        <p:xfrm>
          <a:off x="762000" y="1904999"/>
          <a:ext cx="8077200" cy="4366260"/>
        </p:xfrm>
        <a:graphic>
          <a:graphicData uri="http://schemas.openxmlformats.org/drawingml/2006/table">
            <a:tbl>
              <a:tblPr firstRow="1" bandRow="1">
                <a:tableStyleId>{793D81CF-94F2-401A-BA57-92F5A7B2D0C5}</a:tableStyleId>
              </a:tblPr>
              <a:tblGrid>
                <a:gridCol w="1524000"/>
                <a:gridCol w="1524000"/>
                <a:gridCol w="5029200"/>
              </a:tblGrid>
              <a:tr h="675611">
                <a:tc>
                  <a:txBody>
                    <a:bodyPr/>
                    <a:lstStyle/>
                    <a:p>
                      <a:r>
                        <a:rPr lang="en-US" sz="1400" dirty="0" smtClean="0"/>
                        <a:t>Directives</a:t>
                      </a:r>
                      <a:endParaRPr lang="en-US" sz="1400" dirty="0"/>
                    </a:p>
                  </a:txBody>
                  <a:tcPr/>
                </a:tc>
                <a:tc>
                  <a:txBody>
                    <a:bodyPr/>
                    <a:lstStyle/>
                    <a:p>
                      <a:r>
                        <a:rPr lang="en-US" sz="1400" dirty="0" smtClean="0"/>
                        <a:t>Applied As</a:t>
                      </a:r>
                      <a:endParaRPr lang="en-US" sz="1400" dirty="0"/>
                    </a:p>
                  </a:txBody>
                  <a:tcPr/>
                </a:tc>
                <a:tc>
                  <a:txBody>
                    <a:bodyPr/>
                    <a:lstStyle/>
                    <a:p>
                      <a:r>
                        <a:rPr lang="en-US" sz="1400" dirty="0" smtClean="0"/>
                        <a:t>Description</a:t>
                      </a:r>
                      <a:endParaRPr lang="en-US" sz="1400" dirty="0"/>
                    </a:p>
                  </a:txBody>
                  <a:tcPr/>
                </a:tc>
              </a:tr>
              <a:tr h="675611">
                <a:tc>
                  <a:txBody>
                    <a:bodyPr/>
                    <a:lstStyle/>
                    <a:p>
                      <a:r>
                        <a:rPr lang="en-US" sz="1400" dirty="0" err="1" smtClean="0"/>
                        <a:t>ng</a:t>
                      </a:r>
                      <a:r>
                        <a:rPr lang="en-US" sz="1400" dirty="0" smtClean="0"/>
                        <a:t>-bind</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Binds the </a:t>
                      </a:r>
                      <a:r>
                        <a:rPr lang="en-US" sz="1400" dirty="0" err="1" smtClean="0"/>
                        <a:t>innerText</a:t>
                      </a:r>
                      <a:r>
                        <a:rPr lang="en-US" sz="1400" dirty="0" smtClean="0"/>
                        <a:t> property of an HTML element.</a:t>
                      </a:r>
                      <a:endParaRPr lang="en-US" sz="1400" dirty="0"/>
                    </a:p>
                  </a:txBody>
                  <a:tcPr/>
                </a:tc>
              </a:tr>
              <a:tr h="968039">
                <a:tc>
                  <a:txBody>
                    <a:bodyPr/>
                    <a:lstStyle/>
                    <a:p>
                      <a:r>
                        <a:rPr lang="en-US" sz="1400" dirty="0" err="1" smtClean="0"/>
                        <a:t>ng</a:t>
                      </a:r>
                      <a:r>
                        <a:rPr lang="en-US" sz="1400" dirty="0" smtClean="0"/>
                        <a:t>-bind-html</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Creates data bindings using the </a:t>
                      </a:r>
                      <a:r>
                        <a:rPr lang="en-US" sz="1400" dirty="0" err="1" smtClean="0"/>
                        <a:t>innerHTML</a:t>
                      </a:r>
                      <a:r>
                        <a:rPr lang="en-US" sz="1400" dirty="0" smtClean="0"/>
                        <a:t> property of an HTML element. This is potentially dangerous because it means that the browser will interpret the content as HTML, rather than content.</a:t>
                      </a:r>
                      <a:endParaRPr lang="en-US" sz="1400" dirty="0"/>
                    </a:p>
                  </a:txBody>
                  <a:tcPr/>
                </a:tc>
              </a:tr>
              <a:tr h="685694">
                <a:tc>
                  <a:txBody>
                    <a:bodyPr/>
                    <a:lstStyle/>
                    <a:p>
                      <a:r>
                        <a:rPr lang="en-US" sz="1400" dirty="0" err="1" smtClean="0"/>
                        <a:t>ng</a:t>
                      </a:r>
                      <a:r>
                        <a:rPr lang="en-US" sz="1400" dirty="0" smtClean="0"/>
                        <a:t>-bind-template</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Similar to the </a:t>
                      </a:r>
                      <a:r>
                        <a:rPr lang="en-US" sz="1400" dirty="0" err="1" smtClean="0"/>
                        <a:t>ng</a:t>
                      </a:r>
                      <a:r>
                        <a:rPr lang="en-US" sz="1400" dirty="0" smtClean="0"/>
                        <a:t>-bind directive but allows for multiple template expressions to be specified in the attribute value.</a:t>
                      </a:r>
                      <a:endParaRPr lang="en-US" sz="1400" dirty="0"/>
                    </a:p>
                  </a:txBody>
                  <a:tcPr/>
                </a:tc>
              </a:tr>
              <a:tr h="675611">
                <a:tc>
                  <a:txBody>
                    <a:bodyPr/>
                    <a:lstStyle/>
                    <a:p>
                      <a:r>
                        <a:rPr lang="en-US" sz="1400" dirty="0" err="1" smtClean="0"/>
                        <a:t>ng</a:t>
                      </a:r>
                      <a:r>
                        <a:rPr lang="en-US" sz="1400" dirty="0" smtClean="0"/>
                        <a:t>-model</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Creates a two-way data binding.</a:t>
                      </a:r>
                      <a:endParaRPr lang="en-US" sz="1400" dirty="0"/>
                    </a:p>
                  </a:txBody>
                  <a:tcPr/>
                </a:tc>
              </a:tr>
              <a:tr h="685694">
                <a:tc>
                  <a:txBody>
                    <a:bodyPr/>
                    <a:lstStyle/>
                    <a:p>
                      <a:r>
                        <a:rPr lang="en-US" sz="1400" dirty="0" err="1" smtClean="0"/>
                        <a:t>ng</a:t>
                      </a:r>
                      <a:r>
                        <a:rPr lang="en-US" sz="1400" dirty="0" smtClean="0"/>
                        <a:t>-non-</a:t>
                      </a:r>
                      <a:r>
                        <a:rPr lang="en-US" sz="1400" dirty="0" err="1" smtClean="0"/>
                        <a:t>bindable</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Declares a region of content for which data binding will not be performed.</a:t>
                      </a:r>
                      <a:endParaRPr lang="en-US" sz="1400" dirty="0"/>
                    </a:p>
                  </a:txBody>
                  <a:tcPr/>
                </a:tc>
              </a:tr>
            </a:tbl>
          </a:graphicData>
        </a:graphic>
      </p:graphicFrame>
    </p:spTree>
    <p:extLst>
      <p:ext uri="{BB962C8B-B14F-4D97-AF65-F5344CB8AC3E}">
        <p14:creationId xmlns:p14="http://schemas.microsoft.com/office/powerpoint/2010/main" val="4155967668"/>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6324600"/>
          </a:xfrm>
        </p:spPr>
        <p:txBody>
          <a:bodyPr>
            <a:normAutofit/>
          </a:bodyPr>
          <a:lstStyle/>
          <a:p>
            <a:r>
              <a:rPr lang="en-US" sz="1600" dirty="0"/>
              <a:t>Data binding is incredibly important in </a:t>
            </a:r>
            <a:r>
              <a:rPr lang="en-US" sz="1600" dirty="0" err="1"/>
              <a:t>AngularJS</a:t>
            </a:r>
            <a:r>
              <a:rPr lang="en-US" sz="1600" dirty="0"/>
              <a:t> </a:t>
            </a:r>
            <a:r>
              <a:rPr lang="en-US" sz="1600" dirty="0" smtClean="0"/>
              <a:t>development.</a:t>
            </a:r>
          </a:p>
          <a:p>
            <a:r>
              <a:rPr lang="en-US" sz="1600" dirty="0" smtClean="0"/>
              <a:t>Angular supports two </a:t>
            </a:r>
            <a:r>
              <a:rPr lang="en-US" sz="1600" dirty="0"/>
              <a:t>kinds of data binding</a:t>
            </a:r>
            <a:r>
              <a:rPr lang="en-US" sz="1600" dirty="0" smtClean="0"/>
              <a:t>.</a:t>
            </a:r>
          </a:p>
          <a:p>
            <a:pPr lvl="1">
              <a:buFont typeface="+mj-lt"/>
              <a:buAutoNum type="arabicPeriod"/>
            </a:pPr>
            <a:r>
              <a:rPr lang="en-US" sz="1400" dirty="0" smtClean="0"/>
              <a:t> </a:t>
            </a:r>
            <a:r>
              <a:rPr lang="en-US" sz="1400" dirty="0"/>
              <a:t>The first</a:t>
            </a:r>
            <a:r>
              <a:rPr lang="en-US" sz="1400" b="1" dirty="0"/>
              <a:t>, one-way binding</a:t>
            </a:r>
            <a:r>
              <a:rPr lang="en-US" sz="1400" dirty="0"/>
              <a:t>, means a value is taken from the data model and inserted into an HTML element. </a:t>
            </a:r>
            <a:endParaRPr lang="en-US" sz="1400" dirty="0" smtClean="0"/>
          </a:p>
          <a:p>
            <a:pPr lvl="2"/>
            <a:r>
              <a:rPr lang="en-US" sz="1400" dirty="0" err="1" smtClean="0"/>
              <a:t>AngularJS</a:t>
            </a:r>
            <a:r>
              <a:rPr lang="en-US" sz="1400" dirty="0" smtClean="0"/>
              <a:t> </a:t>
            </a:r>
            <a:r>
              <a:rPr lang="en-US" sz="1400" dirty="0"/>
              <a:t>bindings are live, which means that when the value associated with the binding is changed in the data model, the HTML element will be updated to display the new value.</a:t>
            </a:r>
          </a:p>
          <a:p>
            <a:pPr lvl="2"/>
            <a:r>
              <a:rPr lang="en-US" sz="1400" dirty="0"/>
              <a:t>The </a:t>
            </a:r>
            <a:r>
              <a:rPr lang="en-US" sz="1400" b="1" dirty="0" err="1"/>
              <a:t>ng</a:t>
            </a:r>
            <a:r>
              <a:rPr lang="en-US" sz="1400" b="1" dirty="0"/>
              <a:t>-bind </a:t>
            </a:r>
            <a:r>
              <a:rPr lang="en-US" sz="1400" dirty="0"/>
              <a:t>directive is responsible for creating one-way data bindings, but it is rarely used directly because </a:t>
            </a:r>
            <a:r>
              <a:rPr lang="en-US" sz="1400" dirty="0" err="1"/>
              <a:t>AngularJS</a:t>
            </a:r>
            <a:r>
              <a:rPr lang="en-US" sz="1400" dirty="0"/>
              <a:t> will also create this kind of binding whenever it encounters the {{ and }} characters in the HTML document</a:t>
            </a:r>
            <a:r>
              <a:rPr lang="en-US" sz="1400" dirty="0" smtClean="0"/>
              <a:t>.</a:t>
            </a:r>
          </a:p>
          <a:p>
            <a:pPr lvl="2"/>
            <a:r>
              <a:rPr lang="en-US" sz="1400" i="1" dirty="0" smtClean="0"/>
              <a:t>Performing </a:t>
            </a:r>
            <a:r>
              <a:rPr lang="en-US" sz="1400" i="1" dirty="0"/>
              <a:t>One-Way Bindings (and Preventing Them): </a:t>
            </a:r>
            <a:endParaRPr lang="en-US" sz="1400" i="1" dirty="0" smtClean="0"/>
          </a:p>
          <a:p>
            <a:pPr lvl="3"/>
            <a:r>
              <a:rPr lang="en-US" sz="1400" dirty="0" err="1" smtClean="0">
                <a:solidFill>
                  <a:srgbClr val="0000FF"/>
                </a:solidFill>
              </a:rPr>
              <a:t>directieveDemo_AddingOneWayBinding.html</a:t>
            </a:r>
            <a:endParaRPr lang="en-US" sz="1400" dirty="0">
              <a:solidFill>
                <a:srgbClr val="0000FF"/>
              </a:solidFill>
            </a:endParaRPr>
          </a:p>
          <a:p>
            <a:pPr marL="400050" lvl="1" indent="0">
              <a:buNone/>
            </a:pPr>
            <a:r>
              <a:rPr lang="en-US" sz="1400" dirty="0" smtClean="0"/>
              <a:t>2. </a:t>
            </a:r>
            <a:r>
              <a:rPr lang="en-US" sz="1400" dirty="0"/>
              <a:t>The Other type of Data binding is the two way data binding</a:t>
            </a:r>
            <a:r>
              <a:rPr lang="en-US" sz="1400" dirty="0" smtClean="0"/>
              <a:t>.</a:t>
            </a:r>
          </a:p>
          <a:p>
            <a:pPr lvl="2"/>
            <a:r>
              <a:rPr lang="en-US" sz="1400" dirty="0"/>
              <a:t>Two bindings are realized by the </a:t>
            </a:r>
            <a:r>
              <a:rPr lang="en-US" sz="1400" dirty="0" err="1"/>
              <a:t>ng</a:t>
            </a:r>
            <a:r>
              <a:rPr lang="en-US" sz="1400" dirty="0"/>
              <a:t>-model.</a:t>
            </a:r>
          </a:p>
          <a:p>
            <a:pPr lvl="2"/>
            <a:r>
              <a:rPr lang="en-US" sz="1400" dirty="0"/>
              <a:t>Two-way bindings can be applied only to elements that allow the user to provide a data value, which means the input, </a:t>
            </a:r>
            <a:r>
              <a:rPr lang="en-US" sz="1400" dirty="0" err="1"/>
              <a:t>textarea</a:t>
            </a:r>
            <a:r>
              <a:rPr lang="en-US" sz="1400" dirty="0"/>
              <a:t>, and select elements. The </a:t>
            </a:r>
            <a:r>
              <a:rPr lang="en-US" sz="1400" dirty="0" err="1"/>
              <a:t>ng</a:t>
            </a:r>
            <a:r>
              <a:rPr lang="en-US" sz="1400" dirty="0"/>
              <a:t>-model directive sets the content of the element it is applied to and then responds to changes that the user makes by updating the data model.</a:t>
            </a:r>
          </a:p>
          <a:p>
            <a:pPr lvl="2"/>
            <a:r>
              <a:rPr lang="en-US" sz="1400" dirty="0"/>
              <a:t>Changes to data model properties are disseminated to all </a:t>
            </a:r>
            <a:r>
              <a:rPr lang="en-US" sz="1400" dirty="0" smtClean="0"/>
              <a:t>of </a:t>
            </a:r>
            <a:r>
              <a:rPr lang="en-US" sz="1400" dirty="0"/>
              <a:t>the relevant bindings, ensuring that the application is kept in sync</a:t>
            </a:r>
            <a:r>
              <a:rPr lang="en-US" sz="1400" dirty="0" smtClean="0"/>
              <a:t>. </a:t>
            </a:r>
            <a:r>
              <a:rPr lang="en-US" sz="1400" dirty="0" err="1">
                <a:solidFill>
                  <a:srgbClr val="0000FF"/>
                </a:solidFill>
              </a:rPr>
              <a:t>MVCBindingDemo.html</a:t>
            </a:r>
            <a:endParaRPr lang="en-US" sz="1400" dirty="0"/>
          </a:p>
          <a:p>
            <a:pPr marL="400050" lvl="1" indent="0">
              <a:buNone/>
            </a:pPr>
            <a:r>
              <a:rPr lang="en-US" sz="1400" dirty="0">
                <a:solidFill>
                  <a:srgbClr val="0000FF"/>
                </a:solidFill>
              </a:rPr>
              <a:t>	</a:t>
            </a:r>
          </a:p>
          <a:p>
            <a:pPr marL="0" indent="0">
              <a:buNone/>
            </a:pPr>
            <a:endParaRPr lang="en-US" sz="1400" dirty="0" smtClean="0">
              <a:solidFill>
                <a:srgbClr val="0000FF"/>
              </a:solidFill>
            </a:endParaRPr>
          </a:p>
          <a:p>
            <a:pPr marL="0" indent="0">
              <a:buNone/>
            </a:pPr>
            <a:endParaRPr lang="en-US" sz="1600" b="1" dirty="0"/>
          </a:p>
        </p:txBody>
      </p:sp>
      <p:pic>
        <p:nvPicPr>
          <p:cNvPr id="5" name="Picture 4" descr="getfil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 y="5257800"/>
            <a:ext cx="7696200" cy="1295400"/>
          </a:xfrm>
          <a:prstGeom prst="rect">
            <a:avLst/>
          </a:prstGeom>
        </p:spPr>
      </p:pic>
    </p:spTree>
    <p:extLst>
      <p:ext uri="{BB962C8B-B14F-4D97-AF65-F5344CB8AC3E}">
        <p14:creationId xmlns:p14="http://schemas.microsoft.com/office/powerpoint/2010/main" val="2595539671"/>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8077200" cy="5436577"/>
          </a:xfrm>
        </p:spPr>
        <p:txBody>
          <a:bodyPr>
            <a:normAutofit/>
          </a:bodyPr>
          <a:lstStyle/>
          <a:p>
            <a:pPr marL="0" indent="0">
              <a:buNone/>
            </a:pPr>
            <a:r>
              <a:rPr lang="en-US" sz="1600" b="1" dirty="0" smtClean="0"/>
              <a:t>Getting Started on the Template Directives:</a:t>
            </a:r>
          </a:p>
          <a:p>
            <a:r>
              <a:rPr lang="en-US" sz="1600" dirty="0" smtClean="0"/>
              <a:t>Although the data binding is core but is limited.</a:t>
            </a:r>
          </a:p>
          <a:p>
            <a:r>
              <a:rPr lang="en-US" sz="1600" dirty="0" smtClean="0"/>
              <a:t>Often you would </a:t>
            </a:r>
            <a:r>
              <a:rPr lang="en-US" sz="1600" dirty="0"/>
              <a:t>see </a:t>
            </a:r>
            <a:r>
              <a:rPr lang="en-US" sz="1600" dirty="0" smtClean="0"/>
              <a:t>that applications </a:t>
            </a:r>
            <a:r>
              <a:rPr lang="en-US" sz="1600" dirty="0"/>
              <a:t>tend to operate on collections of similar data objects and vary the view they present to the user based on different data values</a:t>
            </a:r>
            <a:r>
              <a:rPr lang="en-US" sz="1600" dirty="0" smtClean="0"/>
              <a:t>.</a:t>
            </a:r>
          </a:p>
          <a:p>
            <a:r>
              <a:rPr lang="en-US" sz="1600" dirty="0" smtClean="0"/>
              <a:t>So Angular JS incorporates some directives that can consume collections and generate the view over the data.</a:t>
            </a:r>
          </a:p>
          <a:p>
            <a:r>
              <a:rPr lang="en-US" sz="1600" dirty="0" smtClean="0"/>
              <a:t>They would also add basic logic to the template to respond to the state of the data.</a:t>
            </a:r>
          </a:p>
          <a:p>
            <a:endParaRPr lang="en-US" sz="1600" dirty="0"/>
          </a:p>
          <a:p>
            <a:endParaRPr lang="en-US" sz="1600" dirty="0"/>
          </a:p>
          <a:p>
            <a:endParaRPr lang="en-US" sz="2000" b="1" dirty="0" smtClean="0"/>
          </a:p>
          <a:p>
            <a:endParaRPr lang="en-US" sz="1600" b="1" dirty="0" smtClean="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48117388"/>
              </p:ext>
            </p:extLst>
          </p:nvPr>
        </p:nvGraphicFramePr>
        <p:xfrm>
          <a:off x="914400" y="2209800"/>
          <a:ext cx="7924800" cy="4075027"/>
        </p:xfrm>
        <a:graphic>
          <a:graphicData uri="http://schemas.openxmlformats.org/drawingml/2006/table">
            <a:tbl>
              <a:tblPr firstRow="1" bandRow="1">
                <a:tableStyleId>{073A0DAA-6AF3-43AB-8588-CEC1D06C72B9}</a:tableStyleId>
              </a:tblPr>
              <a:tblGrid>
                <a:gridCol w="1243106"/>
                <a:gridCol w="1500094"/>
                <a:gridCol w="5181600"/>
              </a:tblGrid>
              <a:tr h="325987">
                <a:tc>
                  <a:txBody>
                    <a:bodyPr/>
                    <a:lstStyle/>
                    <a:p>
                      <a:r>
                        <a:rPr lang="en-US" sz="1400" dirty="0" smtClean="0"/>
                        <a:t>Directive</a:t>
                      </a:r>
                      <a:endParaRPr lang="en-US" sz="1400" dirty="0"/>
                    </a:p>
                  </a:txBody>
                  <a:tcPr/>
                </a:tc>
                <a:tc>
                  <a:txBody>
                    <a:bodyPr/>
                    <a:lstStyle/>
                    <a:p>
                      <a:r>
                        <a:rPr lang="en-US" sz="1400" dirty="0" smtClean="0"/>
                        <a:t>Applied As</a:t>
                      </a:r>
                      <a:endParaRPr lang="en-US" sz="1400" dirty="0"/>
                    </a:p>
                  </a:txBody>
                  <a:tcPr/>
                </a:tc>
                <a:tc>
                  <a:txBody>
                    <a:bodyPr/>
                    <a:lstStyle/>
                    <a:p>
                      <a:r>
                        <a:rPr lang="en-US" sz="1400" dirty="0" smtClean="0"/>
                        <a:t>Description</a:t>
                      </a:r>
                      <a:endParaRPr lang="en-US" sz="1400" dirty="0"/>
                    </a:p>
                  </a:txBody>
                  <a:tcPr/>
                </a:tc>
              </a:tr>
              <a:tr h="479038">
                <a:tc>
                  <a:txBody>
                    <a:bodyPr/>
                    <a:lstStyle/>
                    <a:p>
                      <a:r>
                        <a:rPr lang="en-US" sz="1400" baseline="0" dirty="0" smtClean="0"/>
                        <a:t> </a:t>
                      </a:r>
                      <a:r>
                        <a:rPr lang="en-US" sz="1400" baseline="0" dirty="0" err="1" smtClean="0"/>
                        <a:t>ng</a:t>
                      </a:r>
                      <a:r>
                        <a:rPr lang="en-US" sz="1400" baseline="0" dirty="0" smtClean="0"/>
                        <a:t>-cloak</a:t>
                      </a:r>
                      <a:endParaRPr lang="en-US" sz="1400" dirty="0"/>
                    </a:p>
                  </a:txBody>
                  <a:tcPr/>
                </a:tc>
                <a:tc>
                  <a:txBody>
                    <a:bodyPr/>
                    <a:lstStyle/>
                    <a:p>
                      <a:r>
                        <a:rPr lang="en-US" sz="1400" dirty="0" err="1" smtClean="0"/>
                        <a:t>Attribute,class</a:t>
                      </a:r>
                      <a:endParaRPr lang="en-US" sz="1400" dirty="0"/>
                    </a:p>
                  </a:txBody>
                  <a:tcPr/>
                </a:tc>
                <a:tc>
                  <a:txBody>
                    <a:bodyPr/>
                    <a:lstStyle/>
                    <a:p>
                      <a:r>
                        <a:rPr lang="en-US" sz="1400" dirty="0" smtClean="0"/>
                        <a:t>Applies a CSS style that hides inline binding expressions, which can be briefly visible when the document first loads</a:t>
                      </a:r>
                      <a:endParaRPr lang="en-US" sz="1400" dirty="0"/>
                    </a:p>
                  </a:txBody>
                  <a:tcPr/>
                </a:tc>
              </a:tr>
              <a:tr h="676289">
                <a:tc>
                  <a:txBody>
                    <a:bodyPr/>
                    <a:lstStyle/>
                    <a:p>
                      <a:r>
                        <a:rPr lang="en-US" sz="1400" dirty="0" err="1" smtClean="0"/>
                        <a:t>ng</a:t>
                      </a:r>
                      <a:r>
                        <a:rPr lang="en-US" sz="1400" dirty="0" smtClean="0"/>
                        <a:t>-include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Element, attribute, class</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Loads, processes, and inserts a fragment of HTML into the Document Object Model</a:t>
                      </a:r>
                    </a:p>
                    <a:p>
                      <a:endParaRPr lang="en-US" sz="1400" dirty="0"/>
                    </a:p>
                  </a:txBody>
                  <a:tcPr/>
                </a:tc>
              </a:tr>
              <a:tr h="557933">
                <a:tc>
                  <a:txBody>
                    <a:bodyPr/>
                    <a:lstStyle/>
                    <a:p>
                      <a:r>
                        <a:rPr lang="en-US" sz="1400" dirty="0" err="1" smtClean="0"/>
                        <a:t>ng</a:t>
                      </a:r>
                      <a:r>
                        <a:rPr lang="en-US" sz="1400" dirty="0" smtClean="0"/>
                        <a:t>-repeat</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 class</a:t>
                      </a:r>
                    </a:p>
                    <a:p>
                      <a:endParaRPr lang="en-US" sz="1400" dirty="0"/>
                    </a:p>
                  </a:txBody>
                  <a:tcPr/>
                </a:tc>
                <a:tc>
                  <a:txBody>
                    <a:bodyPr/>
                    <a:lstStyle/>
                    <a:p>
                      <a:r>
                        <a:rPr lang="en-US" sz="1400" dirty="0" smtClean="0"/>
                        <a:t>Generates new copies of a single element and its contents for each object in an array or property on an object</a:t>
                      </a:r>
                    </a:p>
                    <a:p>
                      <a:endParaRPr lang="en-US" sz="1400" dirty="0"/>
                    </a:p>
                  </a:txBody>
                  <a:tcPr/>
                </a:tc>
              </a:tr>
              <a:tr h="676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ng</a:t>
                      </a:r>
                      <a:r>
                        <a:rPr lang="en-US" sz="1400" dirty="0" smtClean="0"/>
                        <a:t>-repeat-start</a:t>
                      </a:r>
                    </a:p>
                    <a:p>
                      <a:endParaRPr lang="en-US" sz="1400" dirty="0"/>
                    </a:p>
                  </a:txBody>
                  <a:tcPr/>
                </a:tc>
                <a:tc>
                  <a:txBody>
                    <a:bodyPr/>
                    <a:lstStyle/>
                    <a:p>
                      <a:r>
                        <a:rPr lang="en-US" sz="1400" dirty="0" smtClean="0"/>
                        <a:t>Attribute, class</a:t>
                      </a:r>
                    </a:p>
                  </a:txBody>
                  <a:tcPr/>
                </a:tc>
                <a:tc>
                  <a:txBody>
                    <a:bodyPr/>
                    <a:lstStyle/>
                    <a:p>
                      <a:r>
                        <a:rPr lang="en-US" sz="1400" dirty="0" smtClean="0"/>
                        <a:t>Denotes the start of a repeating section with multiple top-level elements</a:t>
                      </a:r>
                      <a:endParaRPr lang="en-US" sz="1400" dirty="0"/>
                    </a:p>
                  </a:txBody>
                  <a:tcPr/>
                </a:tc>
              </a:tr>
              <a:tr h="479038">
                <a:tc>
                  <a:txBody>
                    <a:bodyPr/>
                    <a:lstStyle/>
                    <a:p>
                      <a:r>
                        <a:rPr lang="en-US" sz="1400" dirty="0" err="1" smtClean="0"/>
                        <a:t>ng</a:t>
                      </a:r>
                      <a:r>
                        <a:rPr lang="en-US" sz="1400" dirty="0" smtClean="0"/>
                        <a:t>-repeat-end</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Denotes the end of a repeating section with multiple top-level elements</a:t>
                      </a:r>
                      <a:endParaRPr lang="en-US" sz="1400" dirty="0"/>
                    </a:p>
                  </a:txBody>
                  <a:tcPr/>
                </a:tc>
              </a:tr>
              <a:tr h="479038">
                <a:tc>
                  <a:txBody>
                    <a:bodyPr/>
                    <a:lstStyle/>
                    <a:p>
                      <a:r>
                        <a:rPr lang="en-US" sz="1400" dirty="0" err="1" smtClean="0"/>
                        <a:t>ng</a:t>
                      </a:r>
                      <a:r>
                        <a:rPr lang="en-US" sz="1400" dirty="0" smtClean="0"/>
                        <a:t>-switch</a:t>
                      </a:r>
                      <a:endParaRPr lang="en-US" sz="1400" dirty="0"/>
                    </a:p>
                  </a:txBody>
                  <a:tcPr/>
                </a:tc>
                <a:tc>
                  <a:txBody>
                    <a:bodyPr/>
                    <a:lstStyle/>
                    <a:p>
                      <a:r>
                        <a:rPr lang="en-US" sz="1400" dirty="0" smtClean="0"/>
                        <a:t>Element, attribute</a:t>
                      </a:r>
                      <a:endParaRPr lang="en-US" sz="1400" dirty="0"/>
                    </a:p>
                  </a:txBody>
                  <a:tcPr/>
                </a:tc>
                <a:tc>
                  <a:txBody>
                    <a:bodyPr/>
                    <a:lstStyle/>
                    <a:p>
                      <a:r>
                        <a:rPr lang="en-US" sz="1400" dirty="0" smtClean="0"/>
                        <a:t>Changes the elements in the Document Object Model based on the value of data bindings</a:t>
                      </a:r>
                      <a:endParaRPr lang="en-US" sz="1400" dirty="0"/>
                    </a:p>
                  </a:txBody>
                  <a:tcPr/>
                </a:tc>
              </a:tr>
            </a:tbl>
          </a:graphicData>
        </a:graphic>
      </p:graphicFrame>
    </p:spTree>
    <p:extLst>
      <p:ext uri="{BB962C8B-B14F-4D97-AF65-F5344CB8AC3E}">
        <p14:creationId xmlns:p14="http://schemas.microsoft.com/office/powerpoint/2010/main" val="192558546"/>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a:bodyPr>
          <a:lstStyle/>
          <a:p>
            <a:r>
              <a:rPr lang="en-US" sz="2800" dirty="0" smtClean="0"/>
              <a:t>Ng-Repeat[Generating Elements Repeatedly]</a:t>
            </a:r>
            <a:endParaRPr lang="en-US" sz="2800"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a:t>One of the most common tasks in any view is to generate the same content for each item in a collection of data. In </a:t>
            </a:r>
            <a:r>
              <a:rPr lang="en-US" sz="1600" dirty="0" err="1"/>
              <a:t>AngularJS</a:t>
            </a:r>
            <a:r>
              <a:rPr lang="en-US" sz="1600" dirty="0"/>
              <a:t> this is done with the </a:t>
            </a:r>
            <a:r>
              <a:rPr lang="en-US" sz="1600" dirty="0" err="1"/>
              <a:t>ng</a:t>
            </a:r>
            <a:r>
              <a:rPr lang="en-US" sz="1600" dirty="0"/>
              <a:t>-repeat directive, which is applied to the element that should be duplicated</a:t>
            </a:r>
            <a:r>
              <a:rPr lang="en-US" sz="1600" dirty="0" smtClean="0"/>
              <a:t>.</a:t>
            </a:r>
            <a:endParaRPr lang="en-US" sz="1600" dirty="0"/>
          </a:p>
          <a:p>
            <a:r>
              <a:rPr lang="en-US" sz="1600" dirty="0"/>
              <a:t>The basic format of the value for the </a:t>
            </a:r>
            <a:r>
              <a:rPr lang="en-US" sz="1600" dirty="0" err="1"/>
              <a:t>ng</a:t>
            </a:r>
            <a:r>
              <a:rPr lang="en-US" sz="1600" dirty="0"/>
              <a:t>-repeat directive attribute is &lt;variable&gt; in &lt;source&gt;, where source is an object or array defined by the controller $scope, in this example the </a:t>
            </a:r>
            <a:r>
              <a:rPr lang="en-US" sz="1600" dirty="0" err="1"/>
              <a:t>todos</a:t>
            </a:r>
            <a:r>
              <a:rPr lang="en-US" sz="1600" dirty="0"/>
              <a:t> array. The directive iterates through the objects in the array, creates a new instance of the element and its content, and then processes the templates it contains. The &lt;variable&gt; name assigned in the directive attribute value can be used to refer to the current data object. </a:t>
            </a:r>
            <a:r>
              <a:rPr lang="en-US" sz="1600" dirty="0" smtClean="0"/>
              <a:t>In </a:t>
            </a:r>
            <a:r>
              <a:rPr lang="en-US" sz="1600" dirty="0"/>
              <a:t>the example :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Directives_Templates</a:t>
            </a:r>
            <a:r>
              <a:rPr lang="en-US" sz="1600" dirty="0">
                <a:solidFill>
                  <a:srgbClr val="0000FF"/>
                </a:solidFill>
              </a:rPr>
              <a:t>/</a:t>
            </a:r>
            <a:r>
              <a:rPr lang="en-US" sz="1600" dirty="0" err="1" smtClean="0">
                <a:solidFill>
                  <a:srgbClr val="0000FF"/>
                </a:solidFill>
              </a:rPr>
              <a:t>directieveDemo_ngRepeat.html</a:t>
            </a:r>
            <a:r>
              <a:rPr lang="en-US" sz="1600" dirty="0" smtClean="0">
                <a:solidFill>
                  <a:srgbClr val="0000FF"/>
                </a:solidFill>
              </a:rPr>
              <a:t> </a:t>
            </a:r>
          </a:p>
          <a:p>
            <a:pPr lvl="1"/>
            <a:r>
              <a:rPr lang="en-US" sz="1200" dirty="0" smtClean="0">
                <a:solidFill>
                  <a:srgbClr val="0000FF"/>
                </a:solidFill>
              </a:rPr>
              <a:t>we are using the &lt;variable&gt; name as items.</a:t>
            </a:r>
          </a:p>
          <a:p>
            <a:pPr lvl="1"/>
            <a:r>
              <a:rPr lang="en-US" sz="1200" dirty="0" smtClean="0">
                <a:solidFill>
                  <a:srgbClr val="0000FF"/>
                </a:solidFill>
              </a:rPr>
              <a:t>Also we generate </a:t>
            </a:r>
            <a:r>
              <a:rPr lang="en-US" sz="1200" dirty="0">
                <a:solidFill>
                  <a:srgbClr val="0000FF"/>
                </a:solidFill>
              </a:rPr>
              <a:t>a </a:t>
            </a:r>
            <a:r>
              <a:rPr lang="en-US" sz="1200" dirty="0" err="1">
                <a:solidFill>
                  <a:srgbClr val="0000FF"/>
                </a:solidFill>
              </a:rPr>
              <a:t>tr</a:t>
            </a:r>
            <a:r>
              <a:rPr lang="en-US" sz="1200" dirty="0">
                <a:solidFill>
                  <a:srgbClr val="0000FF"/>
                </a:solidFill>
              </a:rPr>
              <a:t> element that contains td elements that, in turn, contain inline data bindings that refer to the action and complete properties of the current </a:t>
            </a:r>
            <a:r>
              <a:rPr lang="en-US" sz="1200" dirty="0" smtClean="0">
                <a:solidFill>
                  <a:srgbClr val="0000FF"/>
                </a:solidFill>
              </a:rPr>
              <a:t>object.</a:t>
            </a:r>
          </a:p>
          <a:p>
            <a:pPr lvl="1"/>
            <a:r>
              <a:rPr lang="en-US" sz="1200" dirty="0" smtClean="0">
                <a:solidFill>
                  <a:srgbClr val="0000FF"/>
                </a:solidFill>
              </a:rPr>
              <a:t>Open the page in the developer tools and you can see all the </a:t>
            </a:r>
            <a:r>
              <a:rPr lang="en-US" sz="1200" dirty="0">
                <a:solidFill>
                  <a:srgbClr val="0000FF"/>
                </a:solidFill>
              </a:rPr>
              <a:t>HTML elements and y</a:t>
            </a:r>
            <a:r>
              <a:rPr lang="en-US" sz="1200" dirty="0" smtClean="0">
                <a:solidFill>
                  <a:srgbClr val="0000FF"/>
                </a:solidFill>
              </a:rPr>
              <a:t>ou </a:t>
            </a:r>
            <a:r>
              <a:rPr lang="en-US" sz="1200" dirty="0">
                <a:solidFill>
                  <a:srgbClr val="0000FF"/>
                </a:solidFill>
              </a:rPr>
              <a:t>will see that </a:t>
            </a:r>
            <a:r>
              <a:rPr lang="en-US" sz="1200" dirty="0" err="1">
                <a:solidFill>
                  <a:srgbClr val="0000FF"/>
                </a:solidFill>
              </a:rPr>
              <a:t>AngularJS</a:t>
            </a:r>
            <a:r>
              <a:rPr lang="en-US" sz="1200" dirty="0">
                <a:solidFill>
                  <a:srgbClr val="0000FF"/>
                </a:solidFill>
              </a:rPr>
              <a:t> has generated a comment to make it easier to see which directive generated the elements and has added the generated elements to some classes (these are used internally by </a:t>
            </a:r>
            <a:r>
              <a:rPr lang="en-US" sz="1200" dirty="0" err="1">
                <a:solidFill>
                  <a:srgbClr val="0000FF"/>
                </a:solidFill>
              </a:rPr>
              <a:t>AngularJS</a:t>
            </a:r>
            <a:r>
              <a:rPr lang="en-US" sz="1200" dirty="0">
                <a:solidFill>
                  <a:srgbClr val="0000FF"/>
                </a:solidFill>
              </a:rPr>
              <a:t>).</a:t>
            </a:r>
            <a:endParaRPr lang="en-US" sz="1600" dirty="0"/>
          </a:p>
        </p:txBody>
      </p:sp>
    </p:spTree>
    <p:extLst>
      <p:ext uri="{BB962C8B-B14F-4D97-AF65-F5344CB8AC3E}">
        <p14:creationId xmlns:p14="http://schemas.microsoft.com/office/powerpoint/2010/main" val="2956656479"/>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t>
            </a:r>
            <a:r>
              <a:rPr lang="en-US" sz="2400" spc="-150" smtClean="0"/>
              <a:t> 	     Angular </a:t>
            </a:r>
            <a:r>
              <a:rPr lang="en-US" sz="2400" spc="-150" dirty="0" smtClean="0"/>
              <a:t>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Tree>
    <p:custDataLst>
      <p:tags r:id="rId1"/>
    </p:custDataLst>
    <p:extLst>
      <p:ext uri="{BB962C8B-B14F-4D97-AF65-F5344CB8AC3E}">
        <p14:creationId xmlns:p14="http://schemas.microsoft.com/office/powerpoint/2010/main" val="1106391408"/>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for Object Properties</a:t>
            </a:r>
          </a:p>
        </p:txBody>
      </p:sp>
      <p:sp>
        <p:nvSpPr>
          <p:cNvPr id="3" name="Content Placeholder 2"/>
          <p:cNvSpPr>
            <a:spLocks noGrp="1"/>
          </p:cNvSpPr>
          <p:nvPr>
            <p:ph idx="1"/>
          </p:nvPr>
        </p:nvSpPr>
        <p:spPr/>
        <p:txBody>
          <a:bodyPr/>
          <a:lstStyle/>
          <a:p>
            <a:r>
              <a:rPr lang="en-US" sz="1600" dirty="0"/>
              <a:t>The previous example used the </a:t>
            </a:r>
            <a:r>
              <a:rPr lang="en-US" sz="1600" dirty="0" err="1"/>
              <a:t>ng</a:t>
            </a:r>
            <a:r>
              <a:rPr lang="en-US" sz="1600" dirty="0"/>
              <a:t>-repeat directive to enumerate the objects in an array, but you can also enumerate the properties of an object. The </a:t>
            </a:r>
            <a:r>
              <a:rPr lang="en-US" sz="1600" dirty="0" err="1"/>
              <a:t>ng</a:t>
            </a:r>
            <a:r>
              <a:rPr lang="en-US" sz="1600" dirty="0"/>
              <a:t>-repeat directive can also be nested, and you can see how </a:t>
            </a:r>
            <a:r>
              <a:rPr lang="en-US" sz="1600" dirty="0" smtClean="0"/>
              <a:t>we can combing these </a:t>
            </a:r>
            <a:r>
              <a:rPr lang="en-US" sz="1600" dirty="0"/>
              <a:t>features to simplify </a:t>
            </a:r>
            <a:r>
              <a:rPr lang="en-US" sz="1600" dirty="0" smtClean="0"/>
              <a:t>our template:</a:t>
            </a:r>
          </a:p>
          <a:p>
            <a:pPr marL="857250" lvl="2" indent="0">
              <a:buNone/>
            </a:pPr>
            <a:r>
              <a:rPr lang="en-US" sz="1200" dirty="0">
                <a:solidFill>
                  <a:srgbClr val="0000FF"/>
                </a:solidFill>
              </a:rPr>
              <a:t>...</a:t>
            </a:r>
          </a:p>
          <a:p>
            <a:pPr marL="857250" lvl="2" indent="0">
              <a:buNone/>
            </a:pPr>
            <a:r>
              <a:rPr lang="en-US" sz="1200" dirty="0">
                <a:solidFill>
                  <a:srgbClr val="0000FF"/>
                </a:solidFill>
              </a:rPr>
              <a:t>&lt;table class="table"</a:t>
            </a:r>
            <a:r>
              <a:rPr lang="en-US" sz="1200" dirty="0" smtClean="0">
                <a:solidFill>
                  <a:srgbClr val="0000FF"/>
                </a:solidFill>
              </a:rPr>
              <a:t>&gt;</a:t>
            </a:r>
            <a:endParaRPr lang="en-US" sz="1200" dirty="0">
              <a:solidFill>
                <a:srgbClr val="0000FF"/>
              </a:solidFill>
            </a:endParaRPr>
          </a:p>
          <a:p>
            <a:pPr marL="857250" lvl="2" indent="0">
              <a:buNone/>
            </a:pPr>
            <a:r>
              <a:rPr lang="en-US" sz="1200" dirty="0">
                <a:solidFill>
                  <a:srgbClr val="0000FF"/>
                </a:solidFill>
              </a:rPr>
              <a:t>    &lt;</a:t>
            </a:r>
            <a:r>
              <a:rPr lang="en-US" sz="1200" dirty="0" err="1">
                <a:solidFill>
                  <a:srgbClr val="0000FF"/>
                </a:solidFill>
              </a:rPr>
              <a:t>thead</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tr</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th</a:t>
            </a:r>
            <a:r>
              <a:rPr lang="en-US" sz="1200" dirty="0">
                <a:solidFill>
                  <a:srgbClr val="0000FF"/>
                </a:solidFill>
              </a:rPr>
              <a:t>&gt;Action&lt;/</a:t>
            </a:r>
            <a:r>
              <a:rPr lang="en-US" sz="1200" dirty="0" err="1">
                <a:solidFill>
                  <a:srgbClr val="0000FF"/>
                </a:solidFill>
              </a:rPr>
              <a:t>th</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th</a:t>
            </a:r>
            <a:r>
              <a:rPr lang="en-US" sz="1200" dirty="0">
                <a:solidFill>
                  <a:srgbClr val="0000FF"/>
                </a:solidFill>
              </a:rPr>
              <a:t>&gt;Done&lt;/</a:t>
            </a:r>
            <a:r>
              <a:rPr lang="en-US" sz="1200" dirty="0" err="1">
                <a:solidFill>
                  <a:srgbClr val="0000FF"/>
                </a:solidFill>
              </a:rPr>
              <a:t>th</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tr</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thead</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tbody</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tr</a:t>
            </a:r>
            <a:r>
              <a:rPr lang="en-US" sz="1200" dirty="0">
                <a:solidFill>
                  <a:srgbClr val="0000FF"/>
                </a:solidFill>
              </a:rPr>
              <a:t> </a:t>
            </a:r>
            <a:r>
              <a:rPr lang="en-US" sz="1200" dirty="0" err="1">
                <a:solidFill>
                  <a:srgbClr val="0000FF"/>
                </a:solidFill>
              </a:rPr>
              <a:t>ng</a:t>
            </a:r>
            <a:r>
              <a:rPr lang="en-US" sz="1200" dirty="0">
                <a:solidFill>
                  <a:srgbClr val="0000FF"/>
                </a:solidFill>
              </a:rPr>
              <a:t>-repeat="item in </a:t>
            </a:r>
            <a:r>
              <a:rPr lang="en-US" sz="1200" dirty="0" err="1">
                <a:solidFill>
                  <a:srgbClr val="0000FF"/>
                </a:solidFill>
              </a:rPr>
              <a:t>todos</a:t>
            </a:r>
            <a:r>
              <a:rPr lang="en-US" sz="1200" dirty="0">
                <a:solidFill>
                  <a:srgbClr val="0000FF"/>
                </a:solidFill>
              </a:rPr>
              <a:t>"&gt;</a:t>
            </a:r>
          </a:p>
          <a:p>
            <a:pPr marL="857250" lvl="2" indent="0">
              <a:buNone/>
            </a:pPr>
            <a:r>
              <a:rPr lang="en-US" sz="1200" dirty="0">
                <a:solidFill>
                  <a:srgbClr val="0000FF"/>
                </a:solidFill>
              </a:rPr>
              <a:t>            &lt;td </a:t>
            </a:r>
            <a:r>
              <a:rPr lang="en-US" sz="1200" dirty="0" err="1">
                <a:solidFill>
                  <a:srgbClr val="0000FF"/>
                </a:solidFill>
              </a:rPr>
              <a:t>ng</a:t>
            </a:r>
            <a:r>
              <a:rPr lang="en-US" sz="1200" dirty="0">
                <a:solidFill>
                  <a:srgbClr val="0000FF"/>
                </a:solidFill>
              </a:rPr>
              <a:t>-repeat="prop in item"&gt;{{prop}}&lt;/td&gt;</a:t>
            </a:r>
          </a:p>
          <a:p>
            <a:pPr marL="857250" lvl="2" indent="0">
              <a:buNone/>
            </a:pPr>
            <a:r>
              <a:rPr lang="en-US" sz="1200" dirty="0">
                <a:solidFill>
                  <a:srgbClr val="0000FF"/>
                </a:solidFill>
              </a:rPr>
              <a:t>        &lt;/</a:t>
            </a:r>
            <a:r>
              <a:rPr lang="en-US" sz="1200" dirty="0" err="1">
                <a:solidFill>
                  <a:srgbClr val="0000FF"/>
                </a:solidFill>
              </a:rPr>
              <a:t>tr</a:t>
            </a:r>
            <a:r>
              <a:rPr lang="en-US" sz="1200" dirty="0">
                <a:solidFill>
                  <a:srgbClr val="0000FF"/>
                </a:solidFill>
              </a:rPr>
              <a:t>&gt;</a:t>
            </a:r>
          </a:p>
          <a:p>
            <a:pPr marL="857250" lvl="2" indent="0">
              <a:buNone/>
            </a:pPr>
            <a:r>
              <a:rPr lang="en-US" sz="1200" dirty="0">
                <a:solidFill>
                  <a:srgbClr val="0000FF"/>
                </a:solidFill>
              </a:rPr>
              <a:t>    &lt;/</a:t>
            </a:r>
            <a:r>
              <a:rPr lang="en-US" sz="1200" dirty="0" err="1">
                <a:solidFill>
                  <a:srgbClr val="0000FF"/>
                </a:solidFill>
              </a:rPr>
              <a:t>tbody</a:t>
            </a:r>
            <a:r>
              <a:rPr lang="en-US" sz="1200" dirty="0">
                <a:solidFill>
                  <a:srgbClr val="0000FF"/>
                </a:solidFill>
              </a:rPr>
              <a:t>&gt;</a:t>
            </a:r>
          </a:p>
          <a:p>
            <a:pPr marL="857250" lvl="2" indent="0">
              <a:buNone/>
            </a:pPr>
            <a:r>
              <a:rPr lang="en-US" sz="1200" dirty="0">
                <a:solidFill>
                  <a:srgbClr val="0000FF"/>
                </a:solidFill>
              </a:rPr>
              <a:t>&lt;/table&gt;</a:t>
            </a:r>
          </a:p>
          <a:p>
            <a:pPr marL="857250" lvl="2" indent="0">
              <a:buNone/>
            </a:pPr>
            <a:r>
              <a:rPr lang="en-US" sz="1200" dirty="0">
                <a:solidFill>
                  <a:srgbClr val="0000FF"/>
                </a:solidFill>
              </a:rPr>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4467619"/>
              </p:ext>
            </p:extLst>
          </p:nvPr>
        </p:nvGraphicFramePr>
        <p:xfrm>
          <a:off x="4876800" y="2514600"/>
          <a:ext cx="3581400" cy="3276600"/>
        </p:xfrm>
        <a:graphic>
          <a:graphicData uri="http://schemas.openxmlformats.org/drawingml/2006/table">
            <a:tbl>
              <a:tblPr firstRow="1" bandRow="1">
                <a:tableStyleId>{2D5ABB26-0587-4C30-8999-92F81FD0307C}</a:tableStyleId>
              </a:tblPr>
              <a:tblGrid>
                <a:gridCol w="3581400"/>
              </a:tblGrid>
              <a:tr h="327660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The outer </a:t>
                      </a:r>
                      <a:r>
                        <a:rPr lang="en-US" sz="1200" dirty="0" err="1" smtClean="0"/>
                        <a:t>ng</a:t>
                      </a:r>
                      <a:r>
                        <a:rPr lang="en-US" sz="1200" dirty="0" smtClean="0"/>
                        <a:t>-repeat directive generates a </a:t>
                      </a:r>
                      <a:r>
                        <a:rPr lang="en-US" sz="1200" dirty="0" err="1" smtClean="0"/>
                        <a:t>tr</a:t>
                      </a:r>
                      <a:r>
                        <a:rPr lang="en-US" sz="1200" dirty="0" smtClean="0"/>
                        <a:t> element for each object in the </a:t>
                      </a:r>
                      <a:r>
                        <a:rPr lang="en-US" sz="1200" dirty="0" err="1" smtClean="0"/>
                        <a:t>todos</a:t>
                      </a:r>
                      <a:r>
                        <a:rPr lang="en-US" sz="1200" dirty="0" smtClean="0"/>
                        <a:t> array, and each object is assigned to the item variable.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The inner </a:t>
                      </a:r>
                      <a:r>
                        <a:rPr lang="en-US" sz="1200" dirty="0" err="1" smtClean="0"/>
                        <a:t>ng</a:t>
                      </a:r>
                      <a:r>
                        <a:rPr lang="en-US" sz="1200" dirty="0" smtClean="0"/>
                        <a:t>-repeat directive generates a td element for each property of the item object and assigns the value of the property to the prop variable.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Finally, the prop variable is used for a one-way data binding as the contents of the td element.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This produces the same result as the previous example but will adapt fluidly to generate td elements for any new properties that are defined on the data objects. This is a simple example, but it gives a sense of the flexibility available when working with </a:t>
                      </a:r>
                      <a:r>
                        <a:rPr lang="en-US" sz="1200" dirty="0" err="1" smtClean="0"/>
                        <a:t>AngularJS</a:t>
                      </a:r>
                      <a:r>
                        <a:rPr lang="en-US" sz="1200" dirty="0" smtClean="0"/>
                        <a:t> templates.</a:t>
                      </a:r>
                    </a:p>
                    <a:p>
                      <a:endParaRPr lang="en-US" dirty="0"/>
                    </a:p>
                  </a:txBody>
                  <a:tcPr/>
                </a:tc>
              </a:tr>
            </a:tbl>
          </a:graphicData>
        </a:graphic>
      </p:graphicFrame>
    </p:spTree>
    <p:extLst>
      <p:ext uri="{BB962C8B-B14F-4D97-AF65-F5344CB8AC3E}">
        <p14:creationId xmlns:p14="http://schemas.microsoft.com/office/powerpoint/2010/main" val="2157868788"/>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for Object </a:t>
            </a:r>
            <a:r>
              <a:rPr lang="en-US" dirty="0" smtClean="0"/>
              <a:t>Keys Values</a:t>
            </a:r>
            <a:endParaRPr lang="en-US" dirty="0"/>
          </a:p>
        </p:txBody>
      </p:sp>
      <p:sp>
        <p:nvSpPr>
          <p:cNvPr id="3" name="Content Placeholder 2"/>
          <p:cNvSpPr>
            <a:spLocks noGrp="1"/>
          </p:cNvSpPr>
          <p:nvPr>
            <p:ph idx="1"/>
          </p:nvPr>
        </p:nvSpPr>
        <p:spPr/>
        <p:txBody>
          <a:bodyPr/>
          <a:lstStyle/>
          <a:p>
            <a:r>
              <a:rPr lang="en-US" sz="1600" dirty="0"/>
              <a:t>There is an alternative syntax for the </a:t>
            </a:r>
            <a:r>
              <a:rPr lang="en-US" sz="1600" dirty="0" err="1"/>
              <a:t>ng</a:t>
            </a:r>
            <a:r>
              <a:rPr lang="en-US" sz="1600" dirty="0"/>
              <a:t>-repeat directive configuration that allows you to receive a key with each property or data object that is processed. </a:t>
            </a:r>
            <a:endParaRPr lang="en-US" sz="1600" dirty="0" smtClean="0"/>
          </a:p>
          <a:p>
            <a:pPr lvl="1"/>
            <a:r>
              <a:rPr lang="en-US" sz="800" dirty="0" smtClean="0">
                <a:solidFill>
                  <a:srgbClr val="0000FF"/>
                </a:solidFill>
              </a:rPr>
              <a:t>.</a:t>
            </a:r>
            <a:r>
              <a:rPr lang="en-US" sz="800" dirty="0">
                <a:solidFill>
                  <a:srgbClr val="0000FF"/>
                </a:solidFill>
              </a:rPr>
              <a:t>..</a:t>
            </a:r>
          </a:p>
          <a:p>
            <a:pPr marL="400050" lvl="1" indent="0">
              <a:buNone/>
            </a:pPr>
            <a:r>
              <a:rPr lang="en-US" sz="1200" dirty="0">
                <a:solidFill>
                  <a:srgbClr val="0000FF"/>
                </a:solidFill>
              </a:rPr>
              <a:t>...</a:t>
            </a:r>
          </a:p>
          <a:p>
            <a:pPr marL="400050" lvl="1" indent="0">
              <a:buNone/>
            </a:pPr>
            <a:r>
              <a:rPr lang="en-US" sz="1200" dirty="0">
                <a:solidFill>
                  <a:srgbClr val="0000FF"/>
                </a:solidFill>
              </a:rPr>
              <a:t>&lt;</a:t>
            </a:r>
            <a:r>
              <a:rPr lang="en-US" sz="1200" dirty="0" err="1">
                <a:solidFill>
                  <a:srgbClr val="0000FF"/>
                </a:solidFill>
              </a:rPr>
              <a:t>tr</a:t>
            </a:r>
            <a:r>
              <a:rPr lang="en-US" sz="1200" dirty="0">
                <a:solidFill>
                  <a:srgbClr val="0000FF"/>
                </a:solidFill>
              </a:rPr>
              <a:t> </a:t>
            </a:r>
            <a:r>
              <a:rPr lang="en-US" sz="1200" dirty="0" err="1">
                <a:solidFill>
                  <a:srgbClr val="0000FF"/>
                </a:solidFill>
              </a:rPr>
              <a:t>ng</a:t>
            </a:r>
            <a:r>
              <a:rPr lang="en-US" sz="1200" dirty="0">
                <a:solidFill>
                  <a:srgbClr val="0000FF"/>
                </a:solidFill>
              </a:rPr>
              <a:t>-repeat="item in </a:t>
            </a:r>
            <a:r>
              <a:rPr lang="en-US" sz="1200" dirty="0" err="1">
                <a:solidFill>
                  <a:srgbClr val="0000FF"/>
                </a:solidFill>
              </a:rPr>
              <a:t>todos</a:t>
            </a:r>
            <a:r>
              <a:rPr lang="en-US" sz="1200" dirty="0">
                <a:solidFill>
                  <a:srgbClr val="0000FF"/>
                </a:solidFill>
              </a:rPr>
              <a:t>"&gt;</a:t>
            </a:r>
          </a:p>
          <a:p>
            <a:pPr marL="400050" lvl="1" indent="0">
              <a:buNone/>
            </a:pPr>
            <a:r>
              <a:rPr lang="en-US" sz="1200" dirty="0">
                <a:solidFill>
                  <a:srgbClr val="0000FF"/>
                </a:solidFill>
              </a:rPr>
              <a:t>    &lt;td </a:t>
            </a:r>
            <a:r>
              <a:rPr lang="en-US" sz="1200" dirty="0" err="1">
                <a:solidFill>
                  <a:srgbClr val="0000FF"/>
                </a:solidFill>
              </a:rPr>
              <a:t>ng</a:t>
            </a:r>
            <a:r>
              <a:rPr lang="en-US" sz="1200" dirty="0">
                <a:solidFill>
                  <a:srgbClr val="0000FF"/>
                </a:solidFill>
              </a:rPr>
              <a:t>-repeat="(key, value) in item"&gt;</a:t>
            </a:r>
          </a:p>
          <a:p>
            <a:pPr marL="400050" lvl="1" indent="0">
              <a:buNone/>
            </a:pPr>
            <a:r>
              <a:rPr lang="en-US" sz="1200" dirty="0">
                <a:solidFill>
                  <a:srgbClr val="0000FF"/>
                </a:solidFill>
              </a:rPr>
              <a:t>        {{key}}={{value}}</a:t>
            </a:r>
          </a:p>
          <a:p>
            <a:pPr marL="400050" lvl="1" indent="0">
              <a:buNone/>
            </a:pPr>
            <a:r>
              <a:rPr lang="en-US" sz="1200" dirty="0">
                <a:solidFill>
                  <a:srgbClr val="0000FF"/>
                </a:solidFill>
              </a:rPr>
              <a:t>    &lt;/td&gt;</a:t>
            </a:r>
          </a:p>
          <a:p>
            <a:pPr marL="400050" lvl="1" indent="0">
              <a:buNone/>
            </a:pPr>
            <a:r>
              <a:rPr lang="en-US" sz="1200" dirty="0">
                <a:solidFill>
                  <a:srgbClr val="0000FF"/>
                </a:solidFill>
              </a:rPr>
              <a:t>&lt;/</a:t>
            </a:r>
            <a:r>
              <a:rPr lang="en-US" sz="1200" dirty="0" err="1">
                <a:solidFill>
                  <a:srgbClr val="0000FF"/>
                </a:solidFill>
              </a:rPr>
              <a:t>tr</a:t>
            </a:r>
            <a:r>
              <a:rPr lang="en-US" sz="1200" dirty="0">
                <a:solidFill>
                  <a:srgbClr val="0000FF"/>
                </a:solidFill>
              </a:rPr>
              <a:t>&gt;</a:t>
            </a:r>
          </a:p>
          <a:p>
            <a:pPr marL="400050" lvl="1" indent="0">
              <a:buNone/>
            </a:pPr>
            <a:r>
              <a:rPr lang="en-US" sz="1200" dirty="0">
                <a:solidFill>
                  <a:srgbClr val="0000FF"/>
                </a:solidFill>
              </a:rPr>
              <a:t>...</a:t>
            </a:r>
          </a:p>
          <a:p>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264000264"/>
              </p:ext>
            </p:extLst>
          </p:nvPr>
        </p:nvGraphicFramePr>
        <p:xfrm>
          <a:off x="4876800" y="2514600"/>
          <a:ext cx="3581400" cy="3276600"/>
        </p:xfrm>
        <a:graphic>
          <a:graphicData uri="http://schemas.openxmlformats.org/drawingml/2006/table">
            <a:tbl>
              <a:tblPr firstRow="1" bandRow="1">
                <a:tableStyleId>{2D5ABB26-0587-4C30-8999-92F81FD0307C}</a:tableStyleId>
              </a:tblPr>
              <a:tblGrid>
                <a:gridCol w="3581400"/>
              </a:tblGrid>
              <a:tr h="3276600">
                <a:tc>
                  <a:txBody>
                    <a:bodyPr/>
                    <a:lstStyle/>
                    <a:p>
                      <a:r>
                        <a:rPr lang="en-US" sz="1200" dirty="0" smtClean="0"/>
                        <a:t>Instead of a single variable name, in</a:t>
                      </a:r>
                      <a:r>
                        <a:rPr lang="en-US" sz="1200" baseline="0" dirty="0" smtClean="0"/>
                        <a:t> the attached example we </a:t>
                      </a:r>
                      <a:r>
                        <a:rPr lang="en-US" sz="1200" dirty="0" smtClean="0"/>
                        <a:t> have specified two names separated by a comma within parentheses. </a:t>
                      </a:r>
                    </a:p>
                    <a:p>
                      <a:r>
                        <a:rPr lang="en-US" sz="1200" dirty="0" smtClean="0"/>
                        <a:t>For each object or property that the </a:t>
                      </a:r>
                      <a:r>
                        <a:rPr lang="en-US" sz="1200" dirty="0" err="1" smtClean="0"/>
                        <a:t>ng</a:t>
                      </a:r>
                      <a:r>
                        <a:rPr lang="en-US" sz="1200" dirty="0" smtClean="0"/>
                        <a:t>-repeat directive enumerates, the second variable will be assigned the data object or property value.</a:t>
                      </a:r>
                    </a:p>
                    <a:p>
                      <a:r>
                        <a:rPr lang="en-US" sz="1200" dirty="0" smtClean="0"/>
                        <a:t>The way the first variable is used depends on the source of the data. For objects, the key is the current property name, and for collections the key is the position of the current object. I am enumerating the properties of an object in the listing, so the value of key will be the property name, and value will be assigned the property value.</a:t>
                      </a:r>
                      <a:endParaRPr lang="en-US" sz="1200" dirty="0"/>
                    </a:p>
                  </a:txBody>
                  <a:tcPr/>
                </a:tc>
              </a:tr>
            </a:tbl>
          </a:graphicData>
        </a:graphic>
      </p:graphicFrame>
    </p:spTree>
    <p:extLst>
      <p:ext uri="{BB962C8B-B14F-4D97-AF65-F5344CB8AC3E}">
        <p14:creationId xmlns:p14="http://schemas.microsoft.com/office/powerpoint/2010/main" val="3552497194"/>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built In Variables</a:t>
            </a:r>
            <a:endParaRPr lang="en-US" dirty="0"/>
          </a:p>
        </p:txBody>
      </p:sp>
      <p:sp>
        <p:nvSpPr>
          <p:cNvPr id="3" name="Content Placeholder 2"/>
          <p:cNvSpPr>
            <a:spLocks noGrp="1"/>
          </p:cNvSpPr>
          <p:nvPr>
            <p:ph idx="1"/>
          </p:nvPr>
        </p:nvSpPr>
        <p:spPr/>
        <p:txBody>
          <a:bodyPr>
            <a:normAutofit fontScale="92500" lnSpcReduction="10000"/>
          </a:bodyPr>
          <a:lstStyle/>
          <a:p>
            <a:r>
              <a:rPr lang="en-US" sz="1600" dirty="0" smtClean="0"/>
              <a:t>For </a:t>
            </a:r>
            <a:r>
              <a:rPr lang="en-US" sz="1600" dirty="0" err="1" smtClean="0"/>
              <a:t>ng</a:t>
            </a:r>
            <a:r>
              <a:rPr lang="en-US" sz="1600" dirty="0" smtClean="0"/>
              <a:t>-repeat </a:t>
            </a:r>
            <a:r>
              <a:rPr lang="en-US" sz="1600" dirty="0"/>
              <a:t>there are </a:t>
            </a:r>
            <a:r>
              <a:rPr lang="en-US" sz="1600" dirty="0" smtClean="0"/>
              <a:t>a set </a:t>
            </a:r>
            <a:r>
              <a:rPr lang="en-US" sz="1600" dirty="0"/>
              <a:t>of built-in variables that provide context for the data being </a:t>
            </a:r>
            <a:r>
              <a:rPr lang="en-US" sz="1600" dirty="0" smtClean="0"/>
              <a:t>processed</a:t>
            </a:r>
            <a:endParaRPr lang="en-US" sz="800" dirty="0">
              <a:solidFill>
                <a:srgbClr val="0000FF"/>
              </a:solidFill>
            </a:endParaRPr>
          </a:p>
          <a:p>
            <a:pPr marL="400050" lvl="1" indent="0">
              <a:buNone/>
            </a:pPr>
            <a:r>
              <a:rPr lang="en-US" sz="1400" dirty="0">
                <a:solidFill>
                  <a:srgbClr val="0000FF"/>
                </a:solidFill>
              </a:rPr>
              <a:t>...</a:t>
            </a:r>
          </a:p>
          <a:p>
            <a:pPr marL="400050" lvl="1" indent="0">
              <a:buNone/>
            </a:pPr>
            <a:r>
              <a:rPr lang="en-US" sz="1400" dirty="0">
                <a:solidFill>
                  <a:srgbClr val="0000FF"/>
                </a:solidFill>
              </a:rPr>
              <a:t>&lt;table class="table"&gt;</a:t>
            </a:r>
          </a:p>
          <a:p>
            <a:pPr marL="400050" lvl="1" indent="0">
              <a:buNone/>
            </a:pPr>
            <a:r>
              <a:rPr lang="en-US" sz="1400" dirty="0">
                <a:solidFill>
                  <a:srgbClr val="0000FF"/>
                </a:solidFill>
              </a:rPr>
              <a:t>    &lt;</a:t>
            </a:r>
            <a:r>
              <a:rPr lang="en-US" sz="1400" dirty="0" err="1">
                <a:solidFill>
                  <a:srgbClr val="0000FF"/>
                </a:solidFill>
              </a:rPr>
              <a:t>thead</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tr</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th</a:t>
            </a:r>
            <a:r>
              <a:rPr lang="en-US" sz="1400" dirty="0">
                <a:solidFill>
                  <a:srgbClr val="0000FF"/>
                </a:solidFill>
              </a:rPr>
              <a:t>&gt;#&lt;/</a:t>
            </a:r>
            <a:r>
              <a:rPr lang="en-US" sz="1400" dirty="0" err="1">
                <a:solidFill>
                  <a:srgbClr val="0000FF"/>
                </a:solidFill>
              </a:rPr>
              <a:t>th</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th</a:t>
            </a:r>
            <a:r>
              <a:rPr lang="en-US" sz="1400" dirty="0">
                <a:solidFill>
                  <a:srgbClr val="0000FF"/>
                </a:solidFill>
              </a:rPr>
              <a:t>&gt;Action&lt;/</a:t>
            </a:r>
            <a:r>
              <a:rPr lang="en-US" sz="1400" dirty="0" err="1">
                <a:solidFill>
                  <a:srgbClr val="0000FF"/>
                </a:solidFill>
              </a:rPr>
              <a:t>th</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th</a:t>
            </a:r>
            <a:r>
              <a:rPr lang="en-US" sz="1400" dirty="0">
                <a:solidFill>
                  <a:srgbClr val="0000FF"/>
                </a:solidFill>
              </a:rPr>
              <a:t>&gt;Done&lt;/</a:t>
            </a:r>
            <a:r>
              <a:rPr lang="en-US" sz="1400" dirty="0" err="1">
                <a:solidFill>
                  <a:srgbClr val="0000FF"/>
                </a:solidFill>
              </a:rPr>
              <a:t>th</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tr</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thead</a:t>
            </a:r>
            <a:r>
              <a:rPr lang="en-US" sz="1400" dirty="0">
                <a:solidFill>
                  <a:srgbClr val="0000FF"/>
                </a:solidFill>
              </a:rPr>
              <a:t>&gt;</a:t>
            </a:r>
          </a:p>
          <a:p>
            <a:pPr marL="400050" lvl="1" indent="0">
              <a:buNone/>
            </a:pPr>
            <a:r>
              <a:rPr lang="en-US" sz="1400" dirty="0">
                <a:solidFill>
                  <a:srgbClr val="0000FF"/>
                </a:solidFill>
              </a:rPr>
              <a:t>    &lt;</a:t>
            </a:r>
            <a:r>
              <a:rPr lang="en-US" sz="1400" dirty="0" err="1">
                <a:solidFill>
                  <a:srgbClr val="0000FF"/>
                </a:solidFill>
              </a:rPr>
              <a:t>tr</a:t>
            </a:r>
            <a:r>
              <a:rPr lang="en-US" sz="1400" dirty="0">
                <a:solidFill>
                  <a:srgbClr val="0000FF"/>
                </a:solidFill>
              </a:rPr>
              <a:t> </a:t>
            </a:r>
            <a:r>
              <a:rPr lang="en-US" sz="1400" dirty="0" err="1">
                <a:solidFill>
                  <a:srgbClr val="0000FF"/>
                </a:solidFill>
              </a:rPr>
              <a:t>ng</a:t>
            </a:r>
            <a:r>
              <a:rPr lang="en-US" sz="1400" dirty="0">
                <a:solidFill>
                  <a:srgbClr val="0000FF"/>
                </a:solidFill>
              </a:rPr>
              <a:t>-repeat="item in </a:t>
            </a:r>
            <a:r>
              <a:rPr lang="en-US" sz="1400" dirty="0" err="1">
                <a:solidFill>
                  <a:srgbClr val="0000FF"/>
                </a:solidFill>
              </a:rPr>
              <a:t>todos</a:t>
            </a:r>
            <a:r>
              <a:rPr lang="en-US" sz="1400" dirty="0">
                <a:solidFill>
                  <a:srgbClr val="0000FF"/>
                </a:solidFill>
              </a:rPr>
              <a:t>"&gt;</a:t>
            </a:r>
          </a:p>
          <a:p>
            <a:pPr marL="400050" lvl="1" indent="0">
              <a:buNone/>
            </a:pPr>
            <a:r>
              <a:rPr lang="en-US" sz="1400" dirty="0">
                <a:solidFill>
                  <a:srgbClr val="0000FF"/>
                </a:solidFill>
              </a:rPr>
              <a:t>        &lt;td&gt;{{$index + 1}}&lt;/td&gt;</a:t>
            </a:r>
          </a:p>
          <a:p>
            <a:pPr marL="400050" lvl="1" indent="0">
              <a:buNone/>
            </a:pPr>
            <a:r>
              <a:rPr lang="en-US" sz="1400" dirty="0">
                <a:solidFill>
                  <a:srgbClr val="0000FF"/>
                </a:solidFill>
              </a:rPr>
              <a:t>        &lt;td </a:t>
            </a:r>
            <a:r>
              <a:rPr lang="en-US" sz="1400" dirty="0" err="1">
                <a:solidFill>
                  <a:srgbClr val="0000FF"/>
                </a:solidFill>
              </a:rPr>
              <a:t>ng</a:t>
            </a:r>
            <a:r>
              <a:rPr lang="en-US" sz="1400" dirty="0">
                <a:solidFill>
                  <a:srgbClr val="0000FF"/>
                </a:solidFill>
              </a:rPr>
              <a:t>-repeat="prop in item"&gt;</a:t>
            </a:r>
          </a:p>
          <a:p>
            <a:pPr marL="400050" lvl="1" indent="0">
              <a:buNone/>
            </a:pPr>
            <a:r>
              <a:rPr lang="en-US" sz="1400" dirty="0">
                <a:solidFill>
                  <a:srgbClr val="0000FF"/>
                </a:solidFill>
              </a:rPr>
              <a:t>            {{prop}}</a:t>
            </a:r>
          </a:p>
          <a:p>
            <a:pPr marL="400050" lvl="1" indent="0">
              <a:buNone/>
            </a:pPr>
            <a:r>
              <a:rPr lang="en-US" sz="1400" dirty="0">
                <a:solidFill>
                  <a:srgbClr val="0000FF"/>
                </a:solidFill>
              </a:rPr>
              <a:t>        &lt;/td&gt;</a:t>
            </a:r>
          </a:p>
          <a:p>
            <a:pPr marL="400050" lvl="1" indent="0">
              <a:buNone/>
            </a:pPr>
            <a:r>
              <a:rPr lang="en-US" sz="1400" dirty="0">
                <a:solidFill>
                  <a:srgbClr val="0000FF"/>
                </a:solidFill>
              </a:rPr>
              <a:t>    &lt;/</a:t>
            </a:r>
            <a:r>
              <a:rPr lang="en-US" sz="1400" dirty="0" err="1">
                <a:solidFill>
                  <a:srgbClr val="0000FF"/>
                </a:solidFill>
              </a:rPr>
              <a:t>tr</a:t>
            </a:r>
            <a:r>
              <a:rPr lang="en-US" sz="1400" dirty="0">
                <a:solidFill>
                  <a:srgbClr val="0000FF"/>
                </a:solidFill>
              </a:rPr>
              <a:t>&gt;</a:t>
            </a:r>
          </a:p>
          <a:p>
            <a:pPr marL="400050" lvl="1" indent="0">
              <a:buNone/>
            </a:pPr>
            <a:r>
              <a:rPr lang="en-US" sz="1400" dirty="0">
                <a:solidFill>
                  <a:srgbClr val="0000FF"/>
                </a:solidFill>
              </a:rPr>
              <a:t>&lt;/table&gt;</a:t>
            </a:r>
          </a:p>
          <a:p>
            <a:pPr marL="400050" lvl="1" indent="0">
              <a:buNone/>
            </a:pPr>
            <a:r>
              <a:rPr lang="en-US" sz="1400" dirty="0">
                <a:solidFill>
                  <a:srgbClr val="0000FF"/>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3869229220"/>
              </p:ext>
            </p:extLst>
          </p:nvPr>
        </p:nvGraphicFramePr>
        <p:xfrm>
          <a:off x="3657600" y="2133600"/>
          <a:ext cx="5181600" cy="1295400"/>
        </p:xfrm>
        <a:graphic>
          <a:graphicData uri="http://schemas.openxmlformats.org/drawingml/2006/table">
            <a:tbl>
              <a:tblPr firstRow="1" bandRow="1">
                <a:tableStyleId>{2D5ABB26-0587-4C30-8999-92F81FD0307C}</a:tableStyleId>
              </a:tblPr>
              <a:tblGrid>
                <a:gridCol w="5181600"/>
              </a:tblGrid>
              <a:tr h="1295400">
                <a:tc>
                  <a:txBody>
                    <a:bodyPr/>
                    <a:lstStyle/>
                    <a:p>
                      <a:r>
                        <a:rPr lang="en-US" sz="1200" dirty="0" smtClean="0"/>
                        <a:t>In</a:t>
                      </a:r>
                      <a:r>
                        <a:rPr lang="en-US" sz="1200" baseline="0" dirty="0" smtClean="0"/>
                        <a:t> the attached example we have </a:t>
                      </a:r>
                      <a:r>
                        <a:rPr lang="en-US" sz="1200" dirty="0" smtClean="0"/>
                        <a:t>added a new column to the table that contains the to-do items and used the $index variable, which is provided by the </a:t>
                      </a:r>
                      <a:r>
                        <a:rPr lang="en-US" sz="1200" dirty="0" err="1" smtClean="0"/>
                        <a:t>ng</a:t>
                      </a:r>
                      <a:r>
                        <a:rPr lang="en-US" sz="1200" dirty="0" smtClean="0"/>
                        <a:t>-repeat directive, to display the position of each item in the array. </a:t>
                      </a:r>
                    </a:p>
                    <a:p>
                      <a:r>
                        <a:rPr lang="en-US" sz="1200" dirty="0" smtClean="0"/>
                        <a:t>Since JavaScript collection indexes are zero-based, we simply add one to $index, relying on the fact that </a:t>
                      </a:r>
                      <a:r>
                        <a:rPr lang="en-US" sz="1200" dirty="0" err="1" smtClean="0"/>
                        <a:t>AngularJS</a:t>
                      </a:r>
                      <a:r>
                        <a:rPr lang="en-US" sz="1200" dirty="0" smtClean="0"/>
                        <a:t> will evaluate JavaScript expressions in data bindings.</a:t>
                      </a:r>
                      <a:endParaRPr lang="en-US" sz="1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4680005"/>
              </p:ext>
            </p:extLst>
          </p:nvPr>
        </p:nvGraphicFramePr>
        <p:xfrm>
          <a:off x="3657600" y="3429000"/>
          <a:ext cx="5181600" cy="3048003"/>
        </p:xfrm>
        <a:graphic>
          <a:graphicData uri="http://schemas.openxmlformats.org/drawingml/2006/table">
            <a:tbl>
              <a:tblPr firstRow="1" bandRow="1">
                <a:tableStyleId>{073A0DAA-6AF3-43AB-8588-CEC1D06C72B9}</a:tableStyleId>
              </a:tblPr>
              <a:tblGrid>
                <a:gridCol w="876886"/>
                <a:gridCol w="4304714"/>
              </a:tblGrid>
              <a:tr h="435429">
                <a:tc>
                  <a:txBody>
                    <a:bodyPr/>
                    <a:lstStyle/>
                    <a:p>
                      <a:r>
                        <a:rPr lang="en-US" sz="1400" dirty="0" smtClean="0"/>
                        <a:t>Variable </a:t>
                      </a:r>
                      <a:endParaRPr lang="en-US" sz="1400" dirty="0"/>
                    </a:p>
                  </a:txBody>
                  <a:tcPr/>
                </a:tc>
                <a:tc>
                  <a:txBody>
                    <a:bodyPr/>
                    <a:lstStyle/>
                    <a:p>
                      <a:r>
                        <a:rPr lang="en-US" sz="1400" dirty="0" smtClean="0"/>
                        <a:t>Operation</a:t>
                      </a:r>
                      <a:endParaRPr lang="en-US" sz="1400" dirty="0"/>
                    </a:p>
                  </a:txBody>
                  <a:tcPr/>
                </a:tc>
              </a:tr>
              <a:tr h="435429">
                <a:tc>
                  <a:txBody>
                    <a:bodyPr/>
                    <a:lstStyle/>
                    <a:p>
                      <a:r>
                        <a:rPr lang="en-US" sz="1400" dirty="0" smtClean="0"/>
                        <a:t>$index</a:t>
                      </a:r>
                      <a:endParaRPr lang="en-US" sz="1400" dirty="0"/>
                    </a:p>
                  </a:txBody>
                  <a:tcPr/>
                </a:tc>
                <a:tc>
                  <a:txBody>
                    <a:bodyPr/>
                    <a:lstStyle/>
                    <a:p>
                      <a:r>
                        <a:rPr lang="en-US" sz="1400" dirty="0" smtClean="0"/>
                        <a:t>Returns the position of the current object or property</a:t>
                      </a:r>
                      <a:endParaRPr lang="en-US" sz="1400" dirty="0"/>
                    </a:p>
                  </a:txBody>
                  <a:tcPr/>
                </a:tc>
              </a:tr>
              <a:tr h="435429">
                <a:tc>
                  <a:txBody>
                    <a:bodyPr/>
                    <a:lstStyle/>
                    <a:p>
                      <a:r>
                        <a:rPr lang="en-US" sz="1400" dirty="0" smtClean="0"/>
                        <a:t>$first</a:t>
                      </a:r>
                      <a:endParaRPr lang="en-US" sz="1400" dirty="0"/>
                    </a:p>
                  </a:txBody>
                  <a:tcPr/>
                </a:tc>
                <a:tc>
                  <a:txBody>
                    <a:bodyPr/>
                    <a:lstStyle/>
                    <a:p>
                      <a:r>
                        <a:rPr lang="en-US" sz="1400" dirty="0" smtClean="0"/>
                        <a:t>true if the current object is the first in the collection</a:t>
                      </a:r>
                      <a:endParaRPr lang="en-US" sz="1400" dirty="0"/>
                    </a:p>
                  </a:txBody>
                  <a:tcPr/>
                </a:tc>
              </a:tr>
              <a:tr h="435429">
                <a:tc>
                  <a:txBody>
                    <a:bodyPr/>
                    <a:lstStyle/>
                    <a:p>
                      <a:r>
                        <a:rPr lang="en-US" sz="1400" dirty="0" smtClean="0"/>
                        <a:t>$middle</a:t>
                      </a:r>
                      <a:endParaRPr lang="en-US" sz="1400" dirty="0"/>
                    </a:p>
                  </a:txBody>
                  <a:tcPr/>
                </a:tc>
                <a:tc>
                  <a:txBody>
                    <a:bodyPr/>
                    <a:lstStyle/>
                    <a:p>
                      <a:r>
                        <a:rPr lang="en-US" sz="1400" dirty="0" smtClean="0"/>
                        <a:t>true if the current object is the first in the collection</a:t>
                      </a:r>
                      <a:endParaRPr lang="en-US" sz="1400" dirty="0"/>
                    </a:p>
                  </a:txBody>
                  <a:tcPr/>
                </a:tc>
              </a:tr>
              <a:tr h="435429">
                <a:tc>
                  <a:txBody>
                    <a:bodyPr/>
                    <a:lstStyle/>
                    <a:p>
                      <a:r>
                        <a:rPr lang="en-US" sz="1400" dirty="0" smtClean="0"/>
                        <a:t>$last</a:t>
                      </a:r>
                      <a:endParaRPr lang="en-US" sz="1400" dirty="0"/>
                    </a:p>
                  </a:txBody>
                  <a:tcPr/>
                </a:tc>
                <a:tc>
                  <a:txBody>
                    <a:bodyPr/>
                    <a:lstStyle/>
                    <a:p>
                      <a:r>
                        <a:rPr lang="en-US" sz="1400" dirty="0" smtClean="0"/>
                        <a:t>true if the current object is the last in the collection</a:t>
                      </a:r>
                      <a:endParaRPr lang="en-US" sz="1400" dirty="0"/>
                    </a:p>
                  </a:txBody>
                  <a:tcPr/>
                </a:tc>
              </a:tr>
              <a:tr h="435429">
                <a:tc>
                  <a:txBody>
                    <a:bodyPr/>
                    <a:lstStyle/>
                    <a:p>
                      <a:r>
                        <a:rPr lang="en-US" sz="1400" dirty="0" smtClean="0"/>
                        <a:t>$even</a:t>
                      </a:r>
                      <a:endParaRPr lang="en-US" sz="1400" dirty="0"/>
                    </a:p>
                  </a:txBody>
                  <a:tcPr/>
                </a:tc>
                <a:tc>
                  <a:txBody>
                    <a:bodyPr/>
                    <a:lstStyle/>
                    <a:p>
                      <a:r>
                        <a:rPr lang="en-US" sz="1400" dirty="0" smtClean="0"/>
                        <a:t>true for the even-numbered objects in a collection</a:t>
                      </a:r>
                      <a:endParaRPr lang="en-US" sz="1400" dirty="0"/>
                    </a:p>
                  </a:txBody>
                  <a:tcPr/>
                </a:tc>
              </a:tr>
              <a:tr h="435429">
                <a:tc>
                  <a:txBody>
                    <a:bodyPr/>
                    <a:lstStyle/>
                    <a:p>
                      <a:r>
                        <a:rPr lang="en-US" sz="1400" dirty="0" smtClean="0"/>
                        <a:t>$odd</a:t>
                      </a:r>
                      <a:endParaRPr lang="en-US" sz="1400" dirty="0"/>
                    </a:p>
                  </a:txBody>
                  <a:tcPr/>
                </a:tc>
                <a:tc>
                  <a:txBody>
                    <a:bodyPr/>
                    <a:lstStyle/>
                    <a:p>
                      <a:r>
                        <a:rPr lang="en-US" sz="1400" dirty="0" smtClean="0"/>
                        <a:t>true for the odd-numbered objects in a collection</a:t>
                      </a:r>
                      <a:endParaRPr lang="en-US" sz="1400" dirty="0"/>
                    </a:p>
                  </a:txBody>
                  <a:tcPr/>
                </a:tc>
              </a:tr>
            </a:tbl>
          </a:graphicData>
        </a:graphic>
      </p:graphicFrame>
    </p:spTree>
    <p:extLst>
      <p:ext uri="{BB962C8B-B14F-4D97-AF65-F5344CB8AC3E}">
        <p14:creationId xmlns:p14="http://schemas.microsoft.com/office/powerpoint/2010/main" val="3047177971"/>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2400" dirty="0"/>
              <a:t>Repeating Multiple Top-Level Elements</a:t>
            </a:r>
          </a:p>
        </p:txBody>
      </p:sp>
      <p:sp>
        <p:nvSpPr>
          <p:cNvPr id="3" name="Content Placeholder 2"/>
          <p:cNvSpPr>
            <a:spLocks noGrp="1"/>
          </p:cNvSpPr>
          <p:nvPr>
            <p:ph idx="1"/>
          </p:nvPr>
        </p:nvSpPr>
        <p:spPr>
          <a:xfrm>
            <a:off x="762000" y="914401"/>
            <a:ext cx="8077200" cy="4979376"/>
          </a:xfrm>
        </p:spPr>
        <p:txBody>
          <a:bodyPr>
            <a:normAutofit fontScale="92500" lnSpcReduction="10000"/>
          </a:bodyPr>
          <a:lstStyle/>
          <a:p>
            <a:r>
              <a:rPr lang="en-US" sz="1600" dirty="0"/>
              <a:t>The </a:t>
            </a:r>
            <a:r>
              <a:rPr lang="en-US" sz="1600" dirty="0" err="1"/>
              <a:t>ng</a:t>
            </a:r>
            <a:r>
              <a:rPr lang="en-US" sz="1600" dirty="0"/>
              <a:t>-repeat directive repeats a single top-level element and its contents for each object or property that it processes. There are times, however, when you need to repeat multiple top-level elements for each data object. I encounter this problem most often when I need to generate multiple table rows for each data item that I am processing—something that is difficult to achieve with </a:t>
            </a:r>
            <a:r>
              <a:rPr lang="en-US" sz="1600" dirty="0" err="1"/>
              <a:t>ng</a:t>
            </a:r>
            <a:r>
              <a:rPr lang="en-US" sz="1600" dirty="0"/>
              <a:t>-repeat because no intermediate elements are allowed between </a:t>
            </a:r>
            <a:r>
              <a:rPr lang="en-US" sz="1600" dirty="0" err="1"/>
              <a:t>tr</a:t>
            </a:r>
            <a:r>
              <a:rPr lang="en-US" sz="1600" dirty="0"/>
              <a:t> elements and their parents. To address this problem, I can use the </a:t>
            </a:r>
            <a:r>
              <a:rPr lang="en-US" sz="1600" dirty="0" err="1"/>
              <a:t>ng</a:t>
            </a:r>
            <a:r>
              <a:rPr lang="en-US" sz="1600" dirty="0"/>
              <a:t>-repeat-start and </a:t>
            </a:r>
            <a:r>
              <a:rPr lang="en-US" sz="1600" dirty="0" err="1"/>
              <a:t>ng</a:t>
            </a:r>
            <a:r>
              <a:rPr lang="en-US" sz="1600" dirty="0"/>
              <a:t>-repeat-end </a:t>
            </a:r>
            <a:r>
              <a:rPr lang="en-US" sz="1600" dirty="0" smtClean="0"/>
              <a:t>directive</a:t>
            </a:r>
            <a:r>
              <a:rPr lang="en-US" sz="1700" dirty="0" smtClean="0">
                <a:solidFill>
                  <a:srgbClr val="0000FF"/>
                </a:solidFill>
              </a:rPr>
              <a:t>...</a:t>
            </a:r>
          </a:p>
          <a:p>
            <a:pPr marL="400050" lvl="1" indent="0">
              <a:buNone/>
            </a:pPr>
            <a:r>
              <a:rPr lang="en-US" sz="1600" dirty="0" smtClean="0">
                <a:solidFill>
                  <a:srgbClr val="0000FF"/>
                </a:solidFill>
              </a:rPr>
              <a:t>&lt;table class="table"&gt;</a:t>
            </a:r>
          </a:p>
          <a:p>
            <a:pPr marL="400050" lvl="1" indent="0">
              <a:buNone/>
            </a:pPr>
            <a:r>
              <a:rPr lang="en-US" sz="1600" dirty="0" smtClean="0">
                <a:solidFill>
                  <a:srgbClr val="0000FF"/>
                </a:solidFill>
              </a:rPr>
              <a:t>    &lt;</a:t>
            </a:r>
            <a:r>
              <a:rPr lang="en-US" sz="1600" dirty="0" err="1" smtClean="0">
                <a:solidFill>
                  <a:srgbClr val="0000FF"/>
                </a:solidFill>
              </a:rPr>
              <a:t>tbody</a:t>
            </a:r>
            <a:r>
              <a:rPr lang="en-US" sz="1600" dirty="0" smtClean="0">
                <a:solidFill>
                  <a:srgbClr val="0000FF"/>
                </a:solidFill>
              </a:rPr>
              <a:t>&gt;</a:t>
            </a:r>
          </a:p>
          <a:p>
            <a:pPr marL="400050" lvl="1" indent="0">
              <a:buNone/>
            </a:pPr>
            <a:r>
              <a:rPr lang="en-US" sz="1600" dirty="0" smtClean="0">
                <a:solidFill>
                  <a:srgbClr val="0000FF"/>
                </a:solidFill>
              </a:rPr>
              <a:t>        &lt;</a:t>
            </a:r>
            <a:r>
              <a:rPr lang="en-US" sz="1600" dirty="0" err="1" smtClean="0">
                <a:solidFill>
                  <a:srgbClr val="0000FF"/>
                </a:solidFill>
              </a:rPr>
              <a:t>tr</a:t>
            </a:r>
            <a:r>
              <a:rPr lang="en-US" sz="1600" dirty="0" smtClean="0">
                <a:solidFill>
                  <a:srgbClr val="0000FF"/>
                </a:solidFill>
              </a:rPr>
              <a:t> </a:t>
            </a:r>
            <a:r>
              <a:rPr lang="en-US" sz="1600" dirty="0" err="1" smtClean="0">
                <a:solidFill>
                  <a:srgbClr val="0000FF"/>
                </a:solidFill>
              </a:rPr>
              <a:t>ng</a:t>
            </a:r>
            <a:r>
              <a:rPr lang="en-US" sz="1600" dirty="0" smtClean="0">
                <a:solidFill>
                  <a:srgbClr val="0000FF"/>
                </a:solidFill>
              </a:rPr>
              <a:t>-repeat-start="item in </a:t>
            </a:r>
            <a:r>
              <a:rPr lang="en-US" sz="1600" dirty="0" err="1" smtClean="0">
                <a:solidFill>
                  <a:srgbClr val="0000FF"/>
                </a:solidFill>
              </a:rPr>
              <a:t>todos</a:t>
            </a:r>
            <a:r>
              <a:rPr lang="en-US" sz="1600" dirty="0" smtClean="0">
                <a:solidFill>
                  <a:srgbClr val="0000FF"/>
                </a:solidFill>
              </a:rPr>
              <a:t>"&gt;</a:t>
            </a:r>
          </a:p>
          <a:p>
            <a:pPr marL="400050" lvl="1" indent="0">
              <a:buNone/>
            </a:pPr>
            <a:r>
              <a:rPr lang="en-US" sz="1600" dirty="0" smtClean="0">
                <a:solidFill>
                  <a:srgbClr val="0000FF"/>
                </a:solidFill>
              </a:rPr>
              <a:t>            &lt;td&gt;This is item {{$index}}&lt;/td&gt;</a:t>
            </a:r>
          </a:p>
          <a:p>
            <a:pPr marL="400050" lvl="1" indent="0">
              <a:buNone/>
            </a:pPr>
            <a:r>
              <a:rPr lang="en-US" sz="1600" dirty="0" smtClean="0">
                <a:solidFill>
                  <a:srgbClr val="0000FF"/>
                </a:solidFill>
              </a:rPr>
              <a:t>        &lt;/</a:t>
            </a:r>
            <a:r>
              <a:rPr lang="en-US" sz="1600" dirty="0" err="1" smtClean="0">
                <a:solidFill>
                  <a:srgbClr val="0000FF"/>
                </a:solidFill>
              </a:rPr>
              <a:t>tr</a:t>
            </a:r>
            <a:r>
              <a:rPr lang="en-US" sz="1600" dirty="0" smtClean="0">
                <a:solidFill>
                  <a:srgbClr val="0000FF"/>
                </a:solidFill>
              </a:rPr>
              <a:t>&gt;</a:t>
            </a:r>
          </a:p>
          <a:p>
            <a:pPr marL="400050" lvl="1" indent="0">
              <a:buNone/>
            </a:pPr>
            <a:r>
              <a:rPr lang="en-US" sz="1600" dirty="0" smtClean="0">
                <a:solidFill>
                  <a:srgbClr val="0000FF"/>
                </a:solidFill>
              </a:rPr>
              <a:t>        &lt;</a:t>
            </a:r>
            <a:r>
              <a:rPr lang="en-US" sz="1600" dirty="0" err="1" smtClean="0">
                <a:solidFill>
                  <a:srgbClr val="0000FF"/>
                </a:solidFill>
              </a:rPr>
              <a:t>tr</a:t>
            </a:r>
            <a:r>
              <a:rPr lang="en-US" sz="1600" dirty="0" smtClean="0">
                <a:solidFill>
                  <a:srgbClr val="0000FF"/>
                </a:solidFill>
              </a:rPr>
              <a:t>&gt;</a:t>
            </a:r>
          </a:p>
          <a:p>
            <a:pPr marL="400050" lvl="1" indent="0">
              <a:buNone/>
            </a:pPr>
            <a:r>
              <a:rPr lang="en-US" sz="1600" dirty="0" smtClean="0">
                <a:solidFill>
                  <a:srgbClr val="0000FF"/>
                </a:solidFill>
              </a:rPr>
              <a:t>            &lt;td&gt;The action is: {{</a:t>
            </a:r>
            <a:r>
              <a:rPr lang="en-US" sz="1600" dirty="0" err="1" smtClean="0">
                <a:solidFill>
                  <a:srgbClr val="0000FF"/>
                </a:solidFill>
              </a:rPr>
              <a:t>item.action</a:t>
            </a:r>
            <a:r>
              <a:rPr lang="en-US" sz="1600" dirty="0" smtClean="0">
                <a:solidFill>
                  <a:srgbClr val="0000FF"/>
                </a:solidFill>
              </a:rPr>
              <a:t>}}&lt;/td&gt;</a:t>
            </a:r>
          </a:p>
          <a:p>
            <a:pPr marL="400050" lvl="1" indent="0">
              <a:buNone/>
            </a:pPr>
            <a:r>
              <a:rPr lang="en-US" sz="1600" dirty="0" smtClean="0">
                <a:solidFill>
                  <a:srgbClr val="0000FF"/>
                </a:solidFill>
              </a:rPr>
              <a:t>        &lt;/</a:t>
            </a:r>
            <a:r>
              <a:rPr lang="en-US" sz="1600" dirty="0" err="1" smtClean="0">
                <a:solidFill>
                  <a:srgbClr val="0000FF"/>
                </a:solidFill>
              </a:rPr>
              <a:t>tr</a:t>
            </a:r>
            <a:r>
              <a:rPr lang="en-US" sz="1600" dirty="0" smtClean="0">
                <a:solidFill>
                  <a:srgbClr val="0000FF"/>
                </a:solidFill>
              </a:rPr>
              <a:t>&gt;</a:t>
            </a:r>
          </a:p>
          <a:p>
            <a:pPr marL="400050" lvl="1" indent="0">
              <a:buNone/>
            </a:pPr>
            <a:r>
              <a:rPr lang="en-US" sz="1600" dirty="0" smtClean="0">
                <a:solidFill>
                  <a:srgbClr val="0000FF"/>
                </a:solidFill>
              </a:rPr>
              <a:t>        &lt;</a:t>
            </a:r>
            <a:r>
              <a:rPr lang="en-US" sz="1600" dirty="0" err="1" smtClean="0">
                <a:solidFill>
                  <a:srgbClr val="0000FF"/>
                </a:solidFill>
              </a:rPr>
              <a:t>tr</a:t>
            </a:r>
            <a:r>
              <a:rPr lang="en-US" sz="1600" dirty="0" smtClean="0">
                <a:solidFill>
                  <a:srgbClr val="0000FF"/>
                </a:solidFill>
              </a:rPr>
              <a:t> </a:t>
            </a:r>
            <a:r>
              <a:rPr lang="en-US" sz="1600" dirty="0" err="1" smtClean="0">
                <a:solidFill>
                  <a:srgbClr val="0000FF"/>
                </a:solidFill>
              </a:rPr>
              <a:t>ng</a:t>
            </a:r>
            <a:r>
              <a:rPr lang="en-US" sz="1600" dirty="0" smtClean="0">
                <a:solidFill>
                  <a:srgbClr val="0000FF"/>
                </a:solidFill>
              </a:rPr>
              <a:t>-repeat-end&gt;</a:t>
            </a:r>
          </a:p>
          <a:p>
            <a:pPr marL="400050" lvl="1" indent="0">
              <a:buNone/>
            </a:pPr>
            <a:r>
              <a:rPr lang="en-US" sz="1600" dirty="0" smtClean="0">
                <a:solidFill>
                  <a:srgbClr val="0000FF"/>
                </a:solidFill>
              </a:rPr>
              <a:t>            &lt;td&gt;Item {{$index}} is {{$</a:t>
            </a:r>
            <a:r>
              <a:rPr lang="en-US" sz="1600" dirty="0" err="1" smtClean="0">
                <a:solidFill>
                  <a:srgbClr val="0000FF"/>
                </a:solidFill>
              </a:rPr>
              <a:t>item.complete</a:t>
            </a:r>
            <a:r>
              <a:rPr lang="en-US" sz="1600" dirty="0" smtClean="0">
                <a:solidFill>
                  <a:srgbClr val="0000FF"/>
                </a:solidFill>
              </a:rPr>
              <a:t>? '' : "not "}} complete&lt;/td&gt;</a:t>
            </a:r>
          </a:p>
          <a:p>
            <a:pPr marL="400050" lvl="1" indent="0">
              <a:buNone/>
            </a:pPr>
            <a:r>
              <a:rPr lang="en-US" sz="1600" dirty="0" smtClean="0">
                <a:solidFill>
                  <a:srgbClr val="0000FF"/>
                </a:solidFill>
              </a:rPr>
              <a:t>        &lt;/</a:t>
            </a:r>
            <a:r>
              <a:rPr lang="en-US" sz="1600" dirty="0" err="1" smtClean="0">
                <a:solidFill>
                  <a:srgbClr val="0000FF"/>
                </a:solidFill>
              </a:rPr>
              <a:t>tr</a:t>
            </a:r>
            <a:r>
              <a:rPr lang="en-US" sz="1600" dirty="0" smtClean="0">
                <a:solidFill>
                  <a:srgbClr val="0000FF"/>
                </a:solidFill>
              </a:rPr>
              <a:t>&gt;</a:t>
            </a:r>
          </a:p>
          <a:p>
            <a:pPr marL="400050" lvl="1" indent="0">
              <a:buNone/>
            </a:pPr>
            <a:r>
              <a:rPr lang="en-US" sz="1600" dirty="0" smtClean="0">
                <a:solidFill>
                  <a:srgbClr val="0000FF"/>
                </a:solidFill>
              </a:rPr>
              <a:t>    &lt;/</a:t>
            </a:r>
            <a:r>
              <a:rPr lang="en-US" sz="1600" dirty="0" err="1" smtClean="0">
                <a:solidFill>
                  <a:srgbClr val="0000FF"/>
                </a:solidFill>
              </a:rPr>
              <a:t>tbody</a:t>
            </a:r>
            <a:r>
              <a:rPr lang="en-US" sz="1600" dirty="0" smtClean="0">
                <a:solidFill>
                  <a:srgbClr val="0000FF"/>
                </a:solidFill>
              </a:rPr>
              <a:t>&gt;</a:t>
            </a:r>
          </a:p>
          <a:p>
            <a:pPr marL="400050" lvl="1" indent="0">
              <a:buNone/>
            </a:pPr>
            <a:r>
              <a:rPr lang="en-US" sz="1600" dirty="0" smtClean="0">
                <a:solidFill>
                  <a:srgbClr val="0000FF"/>
                </a:solidFill>
              </a:rPr>
              <a:t>&lt;/table&gt;</a:t>
            </a:r>
          </a:p>
          <a:p>
            <a:pPr marL="400050" lvl="1" indent="0">
              <a:buNone/>
            </a:pPr>
            <a:r>
              <a:rPr lang="en-US" sz="1600" dirty="0" smtClean="0">
                <a:solidFill>
                  <a:srgbClr val="0000FF"/>
                </a:solidFill>
              </a:rPr>
              <a:t>...</a:t>
            </a:r>
            <a:endParaRPr lang="en-US" sz="1600" dirty="0">
              <a:solidFill>
                <a:srgbClr val="0000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88101221"/>
              </p:ext>
            </p:extLst>
          </p:nvPr>
        </p:nvGraphicFramePr>
        <p:xfrm>
          <a:off x="5105400" y="2362200"/>
          <a:ext cx="3505200" cy="2011680"/>
        </p:xfrm>
        <a:graphic>
          <a:graphicData uri="http://schemas.openxmlformats.org/drawingml/2006/table">
            <a:tbl>
              <a:tblPr firstRow="1" bandRow="1">
                <a:tableStyleId>{2D5ABB26-0587-4C30-8999-92F81FD0307C}</a:tableStyleId>
              </a:tblPr>
              <a:tblGrid>
                <a:gridCol w="3505200"/>
              </a:tblGrid>
              <a:tr h="2011680">
                <a:tc>
                  <a:txBody>
                    <a:bodyPr/>
                    <a:lstStyle/>
                    <a:p>
                      <a:r>
                        <a:rPr lang="en-US" sz="1200" dirty="0" smtClean="0"/>
                        <a:t>The </a:t>
                      </a:r>
                      <a:r>
                        <a:rPr lang="en-US" sz="1200" dirty="0" err="1" smtClean="0"/>
                        <a:t>ng</a:t>
                      </a:r>
                      <a:r>
                        <a:rPr lang="en-US" sz="1200" dirty="0" smtClean="0"/>
                        <a:t>-repeat-start directive is configured just like </a:t>
                      </a:r>
                      <a:r>
                        <a:rPr lang="en-US" sz="1200" dirty="0" err="1" smtClean="0"/>
                        <a:t>ng</a:t>
                      </a:r>
                      <a:r>
                        <a:rPr lang="en-US" sz="1200" dirty="0" smtClean="0"/>
                        <a:t>-repeat, but it repeats all of the top-level elements (and their contents) until (but including) the element to which the </a:t>
                      </a:r>
                      <a:r>
                        <a:rPr lang="en-US" sz="1200" dirty="0" err="1" smtClean="0"/>
                        <a:t>ng</a:t>
                      </a:r>
                      <a:r>
                        <a:rPr lang="en-US" sz="1200" dirty="0" smtClean="0"/>
                        <a:t>-repeat-end attribute has been applied. In this example, it means I am able to generate three </a:t>
                      </a:r>
                      <a:r>
                        <a:rPr lang="en-US" sz="1200" dirty="0" err="1" smtClean="0"/>
                        <a:t>tr</a:t>
                      </a:r>
                      <a:r>
                        <a:rPr lang="en-US" sz="1200" dirty="0" smtClean="0"/>
                        <a:t> elements for each object in the </a:t>
                      </a:r>
                      <a:r>
                        <a:rPr lang="en-US" sz="1200" dirty="0" err="1" smtClean="0"/>
                        <a:t>todos</a:t>
                      </a:r>
                      <a:r>
                        <a:rPr lang="en-US" sz="1200" dirty="0" smtClean="0"/>
                        <a:t> array.</a:t>
                      </a:r>
                    </a:p>
                    <a:p>
                      <a:endParaRPr lang="en-US" sz="1200" dirty="0"/>
                    </a:p>
                  </a:txBody>
                  <a:tcPr/>
                </a:tc>
              </a:tr>
            </a:tbl>
          </a:graphicData>
        </a:graphic>
      </p:graphicFrame>
    </p:spTree>
    <p:extLst>
      <p:ext uri="{BB962C8B-B14F-4D97-AF65-F5344CB8AC3E}">
        <p14:creationId xmlns:p14="http://schemas.microsoft.com/office/powerpoint/2010/main" val="4162444342"/>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2400" b="1" dirty="0" err="1" smtClean="0"/>
              <a:t>ng</a:t>
            </a:r>
            <a:r>
              <a:rPr lang="en-US" sz="2400" b="1" dirty="0" smtClean="0"/>
              <a:t>-include</a:t>
            </a:r>
            <a:r>
              <a:rPr lang="en-US" sz="2400" dirty="0" smtClean="0"/>
              <a:t> [to statically include HTML partial Views]</a:t>
            </a:r>
            <a:endParaRPr lang="en-US" sz="2400" dirty="0"/>
          </a:p>
        </p:txBody>
      </p:sp>
      <p:sp>
        <p:nvSpPr>
          <p:cNvPr id="3" name="Content Placeholder 2"/>
          <p:cNvSpPr>
            <a:spLocks noGrp="1"/>
          </p:cNvSpPr>
          <p:nvPr>
            <p:ph idx="1"/>
          </p:nvPr>
        </p:nvSpPr>
        <p:spPr>
          <a:xfrm>
            <a:off x="762000" y="914401"/>
            <a:ext cx="8077200" cy="4979376"/>
          </a:xfrm>
        </p:spPr>
        <p:txBody>
          <a:bodyPr>
            <a:normAutofit/>
          </a:bodyPr>
          <a:lstStyle/>
          <a:p>
            <a:r>
              <a:rPr lang="en-US" sz="1600" dirty="0"/>
              <a:t>The </a:t>
            </a:r>
            <a:r>
              <a:rPr lang="en-US" sz="1600" dirty="0" err="1"/>
              <a:t>ng</a:t>
            </a:r>
            <a:r>
              <a:rPr lang="en-US" sz="1600" dirty="0"/>
              <a:t>-include directive retrieves a fragment of HTML content from the server, compiles it to process any directives that it might contain, and adds it to the Document Object Model. These fragments are known as partial views. To demonstrate how this works, I have added an HTML file called </a:t>
            </a:r>
            <a:r>
              <a:rPr lang="en-US" sz="1600" dirty="0" err="1"/>
              <a:t>table.html</a:t>
            </a:r>
            <a:r>
              <a:rPr lang="en-US" sz="1600" dirty="0"/>
              <a:t> to the web server </a:t>
            </a:r>
            <a:r>
              <a:rPr lang="en-US" sz="1600" dirty="0" err="1" smtClean="0"/>
              <a:t>includeDir</a:t>
            </a:r>
            <a:r>
              <a:rPr lang="en-US" sz="1600" dirty="0" smtClean="0"/>
              <a:t> folder.</a:t>
            </a:r>
          </a:p>
          <a:p>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Directives_Templates</a:t>
            </a:r>
            <a:r>
              <a:rPr lang="en-US" sz="1600" dirty="0">
                <a:solidFill>
                  <a:srgbClr val="0000FF"/>
                </a:solidFill>
              </a:rPr>
              <a:t>/</a:t>
            </a:r>
            <a:r>
              <a:rPr lang="en-US" sz="1600" dirty="0" err="1">
                <a:solidFill>
                  <a:srgbClr val="0000FF"/>
                </a:solidFill>
              </a:rPr>
              <a:t>ng</a:t>
            </a:r>
            <a:r>
              <a:rPr lang="en-US" sz="1600" dirty="0">
                <a:solidFill>
                  <a:srgbClr val="0000FF"/>
                </a:solidFill>
              </a:rPr>
              <a:t>-include/</a:t>
            </a:r>
            <a:r>
              <a:rPr lang="en-US" sz="1600" dirty="0" err="1" smtClean="0">
                <a:solidFill>
                  <a:srgbClr val="0000FF"/>
                </a:solidFill>
              </a:rPr>
              <a:t>AngularDirective_ngInclude.html</a:t>
            </a:r>
            <a:endParaRPr lang="en-US" sz="1600" dirty="0" smtClean="0">
              <a:solidFill>
                <a:srgbClr val="0000FF"/>
              </a:solidFill>
            </a:endParaRPr>
          </a:p>
          <a:p>
            <a:pPr lvl="1"/>
            <a:r>
              <a:rPr lang="en-US" sz="1400" dirty="0" smtClean="0">
                <a:solidFill>
                  <a:srgbClr val="0000FF"/>
                </a:solidFill>
              </a:rPr>
              <a:t>This is the </a:t>
            </a:r>
            <a:r>
              <a:rPr lang="en-US" sz="1400" dirty="0">
                <a:solidFill>
                  <a:srgbClr val="0000FF"/>
                </a:solidFill>
              </a:rPr>
              <a:t>first of the built-in directives that can be used as an HTML element as well as an attribute or class. As the listing illustrates, the name of the directive is used as the element tag </a:t>
            </a:r>
            <a:r>
              <a:rPr lang="en-US" sz="1400" dirty="0" smtClean="0">
                <a:solidFill>
                  <a:srgbClr val="0000FF"/>
                </a:solidFill>
              </a:rPr>
              <a:t>name.</a:t>
            </a:r>
          </a:p>
          <a:p>
            <a:pPr lvl="1"/>
            <a:r>
              <a:rPr lang="en-US" sz="1400" dirty="0">
                <a:solidFill>
                  <a:srgbClr val="0000FF"/>
                </a:solidFill>
              </a:rPr>
              <a:t>You can see the first of these parameters in the listing: The </a:t>
            </a:r>
            <a:r>
              <a:rPr lang="en-US" sz="1400" dirty="0" err="1">
                <a:solidFill>
                  <a:srgbClr val="0000FF"/>
                </a:solidFill>
              </a:rPr>
              <a:t>src</a:t>
            </a:r>
            <a:r>
              <a:rPr lang="en-US" sz="1400" dirty="0">
                <a:solidFill>
                  <a:srgbClr val="0000FF"/>
                </a:solidFill>
              </a:rPr>
              <a:t> attribute sets the location of the partial view file I want loaded, processed, and added to the document</a:t>
            </a:r>
            <a:r>
              <a:rPr lang="en-US" sz="1400" dirty="0" smtClean="0">
                <a:solidFill>
                  <a:srgbClr val="0000FF"/>
                </a:solidFill>
              </a:rPr>
              <a:t>.</a:t>
            </a:r>
          </a:p>
          <a:p>
            <a:pPr lvl="1"/>
            <a:r>
              <a:rPr lang="en-US" sz="1400" dirty="0" smtClean="0">
                <a:solidFill>
                  <a:srgbClr val="0000FF"/>
                </a:solidFill>
              </a:rPr>
              <a:t>For </a:t>
            </a:r>
            <a:r>
              <a:rPr lang="en-US" sz="1400" dirty="0">
                <a:solidFill>
                  <a:srgbClr val="0000FF"/>
                </a:solidFill>
              </a:rPr>
              <a:t>this example, </a:t>
            </a:r>
            <a:r>
              <a:rPr lang="en-US" sz="1400" dirty="0" smtClean="0">
                <a:solidFill>
                  <a:srgbClr val="0000FF"/>
                </a:solidFill>
              </a:rPr>
              <a:t>we have </a:t>
            </a:r>
            <a:r>
              <a:rPr lang="en-US" sz="1400" dirty="0">
                <a:solidFill>
                  <a:srgbClr val="0000FF"/>
                </a:solidFill>
              </a:rPr>
              <a:t>specified the </a:t>
            </a:r>
            <a:r>
              <a:rPr lang="en-US" sz="1400" dirty="0" err="1">
                <a:solidFill>
                  <a:srgbClr val="0000FF"/>
                </a:solidFill>
              </a:rPr>
              <a:t>table.html</a:t>
            </a:r>
            <a:r>
              <a:rPr lang="en-US" sz="1400" dirty="0">
                <a:solidFill>
                  <a:srgbClr val="0000FF"/>
                </a:solidFill>
              </a:rPr>
              <a:t> file. When </a:t>
            </a:r>
            <a:r>
              <a:rPr lang="en-US" sz="1400" dirty="0" err="1">
                <a:solidFill>
                  <a:srgbClr val="0000FF"/>
                </a:solidFill>
              </a:rPr>
              <a:t>AngularJS</a:t>
            </a:r>
            <a:r>
              <a:rPr lang="en-US" sz="1400" dirty="0">
                <a:solidFill>
                  <a:srgbClr val="0000FF"/>
                </a:solidFill>
              </a:rPr>
              <a:t> processes the </a:t>
            </a:r>
            <a:r>
              <a:rPr lang="en-US" sz="1400" dirty="0" err="1">
                <a:solidFill>
                  <a:srgbClr val="0000FF"/>
                </a:solidFill>
              </a:rPr>
              <a:t>directive.html</a:t>
            </a:r>
            <a:r>
              <a:rPr lang="en-US" sz="1400" dirty="0">
                <a:solidFill>
                  <a:srgbClr val="0000FF"/>
                </a:solidFill>
              </a:rPr>
              <a:t> file, it encounters the </a:t>
            </a:r>
            <a:r>
              <a:rPr lang="en-US" sz="1400" dirty="0" err="1">
                <a:solidFill>
                  <a:srgbClr val="0000FF"/>
                </a:solidFill>
              </a:rPr>
              <a:t>ng</a:t>
            </a:r>
            <a:r>
              <a:rPr lang="en-US" sz="1400" dirty="0">
                <a:solidFill>
                  <a:srgbClr val="0000FF"/>
                </a:solidFill>
              </a:rPr>
              <a:t>-include directive and automatically makes an Ajax request for the </a:t>
            </a:r>
            <a:r>
              <a:rPr lang="en-US" sz="1400" dirty="0" err="1">
                <a:solidFill>
                  <a:srgbClr val="0000FF"/>
                </a:solidFill>
              </a:rPr>
              <a:t>table.html</a:t>
            </a:r>
            <a:r>
              <a:rPr lang="en-US" sz="1400" dirty="0">
                <a:solidFill>
                  <a:srgbClr val="0000FF"/>
                </a:solidFill>
              </a:rPr>
              <a:t> file, processes the file contents, and adds them to the document</a:t>
            </a:r>
            <a:r>
              <a:rPr lang="en-US" sz="1400" dirty="0" smtClean="0">
                <a:solidFill>
                  <a:srgbClr val="0000FF"/>
                </a:solidFill>
              </a:rPr>
              <a:t>.</a:t>
            </a:r>
          </a:p>
          <a:p>
            <a:pPr lvl="1"/>
            <a:r>
              <a:rPr lang="en-US" sz="1400" dirty="0">
                <a:solidFill>
                  <a:srgbClr val="0000FF"/>
                </a:solidFill>
              </a:rPr>
              <a:t>The contents of files loaded by the </a:t>
            </a:r>
            <a:r>
              <a:rPr lang="en-US" sz="1400" dirty="0" err="1">
                <a:solidFill>
                  <a:srgbClr val="0000FF"/>
                </a:solidFill>
              </a:rPr>
              <a:t>ng</a:t>
            </a:r>
            <a:r>
              <a:rPr lang="en-US" sz="1400" dirty="0">
                <a:solidFill>
                  <a:srgbClr val="0000FF"/>
                </a:solidFill>
              </a:rPr>
              <a:t>-include directive are processed as though they were defined in situ, meaning you have access to the data model and behaviors defined by the controller and, if you use the </a:t>
            </a:r>
            <a:r>
              <a:rPr lang="en-US" sz="1400" dirty="0" err="1">
                <a:solidFill>
                  <a:srgbClr val="0000FF"/>
                </a:solidFill>
              </a:rPr>
              <a:t>ng</a:t>
            </a:r>
            <a:r>
              <a:rPr lang="en-US" sz="1400" dirty="0">
                <a:solidFill>
                  <a:srgbClr val="0000FF"/>
                </a:solidFill>
              </a:rPr>
              <a:t>-include directive within the </a:t>
            </a:r>
            <a:r>
              <a:rPr lang="en-US" sz="1400" dirty="0" err="1">
                <a:solidFill>
                  <a:srgbClr val="0000FF"/>
                </a:solidFill>
              </a:rPr>
              <a:t>ng</a:t>
            </a:r>
            <a:r>
              <a:rPr lang="en-US" sz="1400" dirty="0">
                <a:solidFill>
                  <a:srgbClr val="0000FF"/>
                </a:solidFill>
              </a:rPr>
              <a:t>-repeat directive, the special variables such as $index and $first </a:t>
            </a:r>
            <a:r>
              <a:rPr lang="en-US" sz="1400" dirty="0" smtClean="0">
                <a:solidFill>
                  <a:srgbClr val="0000FF"/>
                </a:solidFill>
              </a:rPr>
              <a:t>that we described earlier in the example.</a:t>
            </a:r>
            <a:endParaRPr lang="en-US" sz="1400" dirty="0">
              <a:solidFill>
                <a:srgbClr val="0000FF"/>
              </a:solidFill>
            </a:endParaRPr>
          </a:p>
          <a:p>
            <a:endParaRPr lang="en-US" sz="1600" dirty="0" smtClean="0">
              <a:solidFill>
                <a:srgbClr val="0000FF"/>
              </a:solidFill>
            </a:endParaRPr>
          </a:p>
        </p:txBody>
      </p:sp>
    </p:spTree>
    <p:extLst>
      <p:ext uri="{BB962C8B-B14F-4D97-AF65-F5344CB8AC3E}">
        <p14:creationId xmlns:p14="http://schemas.microsoft.com/office/powerpoint/2010/main" val="1309346057"/>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2400" b="1" dirty="0" err="1" smtClean="0"/>
              <a:t>ng</a:t>
            </a:r>
            <a:r>
              <a:rPr lang="en-US" sz="2400" b="1" dirty="0" smtClean="0"/>
              <a:t>-include</a:t>
            </a:r>
            <a:r>
              <a:rPr lang="en-US" sz="2400" dirty="0" smtClean="0"/>
              <a:t> [to dynamically include HTML partial Views]</a:t>
            </a:r>
            <a:endParaRPr lang="en-US" sz="2400" dirty="0"/>
          </a:p>
        </p:txBody>
      </p:sp>
      <p:sp>
        <p:nvSpPr>
          <p:cNvPr id="3" name="Content Placeholder 2"/>
          <p:cNvSpPr>
            <a:spLocks noGrp="1"/>
          </p:cNvSpPr>
          <p:nvPr>
            <p:ph idx="1"/>
          </p:nvPr>
        </p:nvSpPr>
        <p:spPr>
          <a:xfrm>
            <a:off x="762000" y="914401"/>
            <a:ext cx="8077200" cy="4979376"/>
          </a:xfrm>
        </p:spPr>
        <p:txBody>
          <a:bodyPr>
            <a:normAutofit/>
          </a:bodyPr>
          <a:lstStyle/>
          <a:p>
            <a:r>
              <a:rPr lang="en-US" sz="1600" dirty="0" smtClean="0"/>
              <a:t>As shown in the previous example with the help of the </a:t>
            </a:r>
            <a:r>
              <a:rPr lang="en-US" sz="1600" dirty="0" err="1" smtClean="0"/>
              <a:t>ng</a:t>
            </a:r>
            <a:r>
              <a:rPr lang="en-US" sz="1600" dirty="0" smtClean="0"/>
              <a:t>-include directive, we can break our monolithic HTML page into various fragments/ partial views and can include them on the fly. </a:t>
            </a:r>
          </a:p>
          <a:p>
            <a:r>
              <a:rPr lang="en-US" sz="1600" dirty="0" smtClean="0">
                <a:solidFill>
                  <a:srgbClr val="0000FF"/>
                </a:solidFill>
              </a:rPr>
              <a:t>This allows us to create the reusable partial views. The usage:</a:t>
            </a:r>
          </a:p>
          <a:p>
            <a:r>
              <a:rPr lang="en-US" sz="1600" dirty="0" err="1">
                <a:solidFill>
                  <a:srgbClr val="0000FF"/>
                </a:solidFill>
              </a:rPr>
              <a:t>ng</a:t>
            </a:r>
            <a:r>
              <a:rPr lang="en-US" sz="1600" dirty="0">
                <a:solidFill>
                  <a:srgbClr val="0000FF"/>
                </a:solidFill>
              </a:rPr>
              <a:t>-include </a:t>
            </a:r>
            <a:r>
              <a:rPr lang="en-US" sz="1600" dirty="0" err="1">
                <a:solidFill>
                  <a:srgbClr val="0000FF"/>
                </a:solidFill>
              </a:rPr>
              <a:t>src</a:t>
            </a:r>
            <a:r>
              <a:rPr lang="en-US" sz="1600" dirty="0">
                <a:solidFill>
                  <a:srgbClr val="0000FF"/>
                </a:solidFill>
              </a:rPr>
              <a:t>=" '</a:t>
            </a:r>
            <a:r>
              <a:rPr lang="en-US" sz="1600" dirty="0" err="1">
                <a:solidFill>
                  <a:srgbClr val="0000FF"/>
                </a:solidFill>
              </a:rPr>
              <a:t>table.html</a:t>
            </a:r>
            <a:r>
              <a:rPr lang="en-US" sz="1600" dirty="0">
                <a:solidFill>
                  <a:srgbClr val="0000FF"/>
                </a:solidFill>
              </a:rPr>
              <a:t>'"&gt;&lt;/</a:t>
            </a:r>
            <a:r>
              <a:rPr lang="en-US" sz="1600" dirty="0" err="1">
                <a:solidFill>
                  <a:srgbClr val="0000FF"/>
                </a:solidFill>
              </a:rPr>
              <a:t>ng</a:t>
            </a:r>
            <a:r>
              <a:rPr lang="en-US" sz="1600" dirty="0">
                <a:solidFill>
                  <a:srgbClr val="0000FF"/>
                </a:solidFill>
              </a:rPr>
              <a:t>-include</a:t>
            </a:r>
            <a:r>
              <a:rPr lang="en-US" sz="1600" dirty="0" smtClean="0">
                <a:solidFill>
                  <a:srgbClr val="0000FF"/>
                </a:solidFill>
              </a:rPr>
              <a:t>&gt;</a:t>
            </a:r>
          </a:p>
          <a:p>
            <a:r>
              <a:rPr lang="en-US" sz="1600" dirty="0" smtClean="0">
                <a:solidFill>
                  <a:srgbClr val="0000FF"/>
                </a:solidFill>
              </a:rPr>
              <a:t>If you look closely we have used </a:t>
            </a:r>
            <a:r>
              <a:rPr lang="en-US" sz="1600" dirty="0" err="1" smtClean="0">
                <a:solidFill>
                  <a:srgbClr val="0000FF"/>
                </a:solidFill>
              </a:rPr>
              <a:t>table.html</a:t>
            </a:r>
            <a:r>
              <a:rPr lang="en-US" sz="1600" dirty="0" smtClean="0">
                <a:solidFill>
                  <a:srgbClr val="0000FF"/>
                </a:solidFill>
              </a:rPr>
              <a:t> in the single quotes characters. We are bound to do that since otherwise the </a:t>
            </a:r>
            <a:r>
              <a:rPr lang="en-US" sz="1600" dirty="0" err="1" smtClean="0">
                <a:solidFill>
                  <a:srgbClr val="0000FF"/>
                </a:solidFill>
              </a:rPr>
              <a:t>src</a:t>
            </a:r>
            <a:r>
              <a:rPr lang="en-US" sz="1600" dirty="0" smtClean="0">
                <a:solidFill>
                  <a:srgbClr val="0000FF"/>
                </a:solidFill>
              </a:rPr>
              <a:t> attribute would be evaluated as a JS expression and to statically define a file, we have to surround the file name with single quotes.</a:t>
            </a:r>
          </a:p>
          <a:p>
            <a:r>
              <a:rPr lang="en-US" sz="1600" dirty="0" smtClean="0">
                <a:solidFill>
                  <a:srgbClr val="0000FF"/>
                </a:solidFill>
              </a:rPr>
              <a:t>The real power of the </a:t>
            </a:r>
            <a:r>
              <a:rPr lang="en-US" sz="1600" dirty="0" err="1" smtClean="0">
                <a:solidFill>
                  <a:srgbClr val="0000FF"/>
                </a:solidFill>
              </a:rPr>
              <a:t>ng</a:t>
            </a:r>
            <a:r>
              <a:rPr lang="en-US" sz="1600" dirty="0" smtClean="0">
                <a:solidFill>
                  <a:srgbClr val="0000FF"/>
                </a:solidFill>
              </a:rPr>
              <a:t>-include lies in the way that the </a:t>
            </a:r>
            <a:r>
              <a:rPr lang="en-US" sz="1600" dirty="0" err="1" smtClean="0">
                <a:solidFill>
                  <a:srgbClr val="0000FF"/>
                </a:solidFill>
              </a:rPr>
              <a:t>src</a:t>
            </a:r>
            <a:r>
              <a:rPr lang="en-US" sz="1600" dirty="0" smtClean="0">
                <a:solidFill>
                  <a:srgbClr val="0000FF"/>
                </a:solidFill>
              </a:rPr>
              <a:t> attribute is evaluated.</a:t>
            </a:r>
          </a:p>
          <a:p>
            <a:r>
              <a:rPr lang="en-US" sz="1600" dirty="0" smtClean="0">
                <a:solidFill>
                  <a:srgbClr val="0000FF"/>
                </a:solidFill>
              </a:rPr>
              <a:t> Now we would create another partial view and switch between the partials on the fly dynamically by evaluating the </a:t>
            </a:r>
            <a:r>
              <a:rPr lang="en-US" sz="1600" dirty="0" err="1" smtClean="0">
                <a:solidFill>
                  <a:srgbClr val="0000FF"/>
                </a:solidFill>
              </a:rPr>
              <a:t>src</a:t>
            </a:r>
            <a:r>
              <a:rPr lang="en-US" sz="1600" dirty="0" smtClean="0">
                <a:solidFill>
                  <a:srgbClr val="0000FF"/>
                </a:solidFill>
              </a:rPr>
              <a:t> attribute on the fly.</a:t>
            </a:r>
          </a:p>
          <a:p>
            <a:r>
              <a:rPr lang="en-US" sz="1600" dirty="0" smtClean="0">
                <a:solidFill>
                  <a:srgbClr val="0000FF"/>
                </a:solidFill>
              </a:rPr>
              <a:t>Let just create a </a:t>
            </a:r>
            <a:r>
              <a:rPr lang="en-US" sz="1600" dirty="0">
                <a:solidFill>
                  <a:srgbClr val="0000FF"/>
                </a:solidFill>
              </a:rPr>
              <a:t>new folder </a:t>
            </a:r>
            <a:r>
              <a:rPr lang="en-US" sz="1600" dirty="0" err="1">
                <a:solidFill>
                  <a:srgbClr val="0000FF"/>
                </a:solidFill>
              </a:rPr>
              <a:t>ng-</a:t>
            </a:r>
            <a:r>
              <a:rPr lang="en-US" sz="1600" dirty="0" err="1" smtClean="0">
                <a:solidFill>
                  <a:srgbClr val="0000FF"/>
                </a:solidFill>
              </a:rPr>
              <a:t>include_dynamic</a:t>
            </a:r>
            <a:r>
              <a:rPr lang="en-US" sz="1600" dirty="0" smtClean="0">
                <a:solidFill>
                  <a:srgbClr val="0000FF"/>
                </a:solidFill>
              </a:rPr>
              <a:t> and then copy the contents of the previous created example directory </a:t>
            </a:r>
            <a:r>
              <a:rPr lang="en-US" sz="1600" dirty="0">
                <a:solidFill>
                  <a:srgbClr val="0000FF"/>
                </a:solidFill>
              </a:rPr>
              <a:t>: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Directives_Templates</a:t>
            </a:r>
            <a:r>
              <a:rPr lang="en-US" sz="1600" dirty="0">
                <a:solidFill>
                  <a:srgbClr val="0000FF"/>
                </a:solidFill>
              </a:rPr>
              <a:t>/</a:t>
            </a:r>
            <a:r>
              <a:rPr lang="en-US" sz="1600" dirty="0" err="1">
                <a:solidFill>
                  <a:srgbClr val="0000FF"/>
                </a:solidFill>
              </a:rPr>
              <a:t>ng</a:t>
            </a:r>
            <a:r>
              <a:rPr lang="en-US" sz="1600" dirty="0">
                <a:solidFill>
                  <a:srgbClr val="0000FF"/>
                </a:solidFill>
              </a:rPr>
              <a:t>-include/</a:t>
            </a:r>
            <a:r>
              <a:rPr lang="en-US" sz="1600" dirty="0" err="1">
                <a:solidFill>
                  <a:srgbClr val="0000FF"/>
                </a:solidFill>
              </a:rPr>
              <a:t>ng-</a:t>
            </a:r>
            <a:r>
              <a:rPr lang="en-US" sz="1600" dirty="0" err="1" smtClean="0">
                <a:solidFill>
                  <a:srgbClr val="0000FF"/>
                </a:solidFill>
              </a:rPr>
              <a:t>include_static</a:t>
            </a:r>
            <a:r>
              <a:rPr lang="en-US" sz="1600" dirty="0" smtClean="0">
                <a:solidFill>
                  <a:srgbClr val="0000FF"/>
                </a:solidFill>
              </a:rPr>
              <a:t>.</a:t>
            </a:r>
          </a:p>
          <a:p>
            <a:r>
              <a:rPr lang="en-US" sz="1600" dirty="0" smtClean="0">
                <a:solidFill>
                  <a:srgbClr val="0000FF"/>
                </a:solidFill>
              </a:rPr>
              <a:t>Now in the </a:t>
            </a:r>
            <a:r>
              <a:rPr lang="en-US" sz="1600" dirty="0" err="1" smtClean="0">
                <a:solidFill>
                  <a:srgbClr val="0000FF"/>
                </a:solidFill>
              </a:rPr>
              <a:t>includeDir</a:t>
            </a:r>
            <a:r>
              <a:rPr lang="en-US" sz="1600" dirty="0" smtClean="0">
                <a:solidFill>
                  <a:srgbClr val="0000FF"/>
                </a:solidFill>
              </a:rPr>
              <a:t> create another partial: </a:t>
            </a:r>
            <a:r>
              <a:rPr lang="en-US" sz="1600" dirty="0" err="1" smtClean="0">
                <a:solidFill>
                  <a:srgbClr val="0000FF"/>
                </a:solidFill>
              </a:rPr>
              <a:t>listItems.html</a:t>
            </a:r>
            <a:r>
              <a:rPr lang="en-US" sz="1600" dirty="0" smtClean="0">
                <a:solidFill>
                  <a:srgbClr val="0000FF"/>
                </a:solidFill>
              </a:rPr>
              <a:t>.</a:t>
            </a:r>
          </a:p>
          <a:p>
            <a:r>
              <a:rPr lang="en-US" sz="1600" dirty="0">
                <a:solidFill>
                  <a:srgbClr val="0000FF"/>
                </a:solidFill>
              </a:rPr>
              <a:t>Now that </a:t>
            </a:r>
            <a:r>
              <a:rPr lang="en-US" sz="1600" dirty="0" smtClean="0">
                <a:solidFill>
                  <a:srgbClr val="0000FF"/>
                </a:solidFill>
              </a:rPr>
              <a:t>we </a:t>
            </a:r>
            <a:r>
              <a:rPr lang="en-US" sz="1600" dirty="0">
                <a:solidFill>
                  <a:srgbClr val="0000FF"/>
                </a:solidFill>
              </a:rPr>
              <a:t>have two partial views that can </a:t>
            </a:r>
            <a:endParaRPr lang="en-US" sz="1600" dirty="0" smtClean="0">
              <a:solidFill>
                <a:srgbClr val="0000FF"/>
              </a:solidFill>
            </a:endParaRPr>
          </a:p>
          <a:p>
            <a:pPr marL="0" indent="0">
              <a:buNone/>
            </a:pPr>
            <a:r>
              <a:rPr lang="en-US" sz="1600" dirty="0" smtClean="0">
                <a:solidFill>
                  <a:srgbClr val="0000FF"/>
                </a:solidFill>
              </a:rPr>
              <a:t>display </a:t>
            </a:r>
            <a:r>
              <a:rPr lang="en-US" sz="1600" dirty="0">
                <a:solidFill>
                  <a:srgbClr val="0000FF"/>
                </a:solidFill>
              </a:rPr>
              <a:t>the to-do items, </a:t>
            </a:r>
            <a:r>
              <a:rPr lang="en-US" sz="1600" dirty="0" smtClean="0">
                <a:solidFill>
                  <a:srgbClr val="0000FF"/>
                </a:solidFill>
              </a:rPr>
              <a:t>we may use </a:t>
            </a:r>
            <a:r>
              <a:rPr lang="en-US" sz="1600" dirty="0">
                <a:solidFill>
                  <a:srgbClr val="0000FF"/>
                </a:solidFill>
              </a:rPr>
              <a:t>the </a:t>
            </a:r>
            <a:r>
              <a:rPr lang="en-US" sz="1600" dirty="0" err="1">
                <a:solidFill>
                  <a:srgbClr val="0000FF"/>
                </a:solidFill>
              </a:rPr>
              <a:t>ng</a:t>
            </a:r>
            <a:r>
              <a:rPr lang="en-US" sz="1600" dirty="0">
                <a:solidFill>
                  <a:srgbClr val="0000FF"/>
                </a:solidFill>
              </a:rPr>
              <a:t>-include </a:t>
            </a:r>
            <a:endParaRPr lang="en-US" sz="1600" dirty="0" smtClean="0">
              <a:solidFill>
                <a:srgbClr val="0000FF"/>
              </a:solidFill>
            </a:endParaRPr>
          </a:p>
          <a:p>
            <a:pPr marL="0" indent="0">
              <a:buNone/>
            </a:pPr>
            <a:r>
              <a:rPr lang="en-US" sz="1600" dirty="0" smtClean="0">
                <a:solidFill>
                  <a:srgbClr val="0000FF"/>
                </a:solidFill>
              </a:rPr>
              <a:t>directive </a:t>
            </a:r>
            <a:r>
              <a:rPr lang="en-US" sz="1600" dirty="0">
                <a:solidFill>
                  <a:srgbClr val="0000FF"/>
                </a:solidFill>
              </a:rPr>
              <a:t>to switch between them</a:t>
            </a:r>
          </a:p>
          <a:p>
            <a:endParaRPr lang="en-US" sz="1400" dirty="0">
              <a:solidFill>
                <a:srgbClr val="0000FF"/>
              </a:solidFill>
            </a:endParaRPr>
          </a:p>
          <a:p>
            <a:endParaRPr lang="en-US" sz="1600" dirty="0" smtClean="0">
              <a:solidFill>
                <a:srgbClr val="0000FF"/>
              </a:solidFill>
            </a:endParaRPr>
          </a:p>
        </p:txBody>
      </p:sp>
      <p:pic>
        <p:nvPicPr>
          <p:cNvPr id="4" name="Picture 3" descr="getfil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19800" y="4719815"/>
            <a:ext cx="5334000" cy="2121252"/>
          </a:xfrm>
          <a:prstGeom prst="rect">
            <a:avLst/>
          </a:prstGeom>
        </p:spPr>
      </p:pic>
    </p:spTree>
    <p:extLst>
      <p:ext uri="{BB962C8B-B14F-4D97-AF65-F5344CB8AC3E}">
        <p14:creationId xmlns:p14="http://schemas.microsoft.com/office/powerpoint/2010/main" val="3925203734"/>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775653" y="3210897"/>
            <a:ext cx="3631374" cy="1066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&lt;</a:t>
            </a:r>
            <a:r>
              <a:rPr lang="en-US" b="1" dirty="0" err="1" smtClean="0"/>
              <a:t>n</a:t>
            </a:r>
            <a:r>
              <a:rPr lang="en-US" b="1" dirty="0" err="1" smtClean="0"/>
              <a:t>g</a:t>
            </a:r>
            <a:r>
              <a:rPr lang="en-US" b="1" dirty="0" smtClean="0"/>
              <a:t>-Include&gt;</a:t>
            </a:r>
            <a:endParaRPr lang="en-US" sz="2200" b="1" dirty="0"/>
          </a:p>
        </p:txBody>
      </p:sp>
      <p:sp>
        <p:nvSpPr>
          <p:cNvPr id="5" name="TextBox 4"/>
          <p:cNvSpPr txBox="1"/>
          <p:nvPr/>
        </p:nvSpPr>
        <p:spPr>
          <a:xfrm>
            <a:off x="-13648" y="3390354"/>
            <a:ext cx="2538484" cy="707886"/>
          </a:xfrm>
          <a:prstGeom prst="rect">
            <a:avLst/>
          </a:prstGeom>
          <a:noFill/>
        </p:spPr>
        <p:txBody>
          <a:bodyPr wrap="square" rtlCol="0">
            <a:spAutoFit/>
          </a:bodyPr>
          <a:lstStyle/>
          <a:p>
            <a:pPr algn="ctr"/>
            <a:r>
              <a:rPr lang="en-US" sz="4000" b="1" dirty="0" smtClean="0">
                <a:solidFill>
                  <a:srgbClr val="000099"/>
                </a:solidFill>
              </a:rPr>
              <a:t>&lt;HTML&gt;</a:t>
            </a:r>
            <a:endParaRPr lang="en-US" sz="4000" b="1" dirty="0">
              <a:solidFill>
                <a:srgbClr val="000099"/>
              </a:solidFill>
            </a:endParaRPr>
          </a:p>
        </p:txBody>
      </p:sp>
      <p:sp>
        <p:nvSpPr>
          <p:cNvPr id="9" name="TextBox 8"/>
          <p:cNvSpPr txBox="1"/>
          <p:nvPr/>
        </p:nvSpPr>
        <p:spPr>
          <a:xfrm>
            <a:off x="6715306" y="3390354"/>
            <a:ext cx="2538484" cy="707886"/>
          </a:xfrm>
          <a:prstGeom prst="rect">
            <a:avLst/>
          </a:prstGeom>
          <a:noFill/>
        </p:spPr>
        <p:txBody>
          <a:bodyPr wrap="square" rtlCol="0">
            <a:spAutoFit/>
          </a:bodyPr>
          <a:lstStyle/>
          <a:p>
            <a:pPr algn="ctr"/>
            <a:r>
              <a:rPr lang="en-US" sz="4000" b="1" dirty="0" smtClean="0">
                <a:solidFill>
                  <a:srgbClr val="000099"/>
                </a:solidFill>
              </a:rPr>
              <a:t>&lt;HTML&gt;</a:t>
            </a:r>
            <a:endParaRPr lang="en-US" sz="4000" b="1" dirty="0">
              <a:solidFill>
                <a:srgbClr val="000099"/>
              </a:solidFill>
            </a:endParaRPr>
          </a:p>
        </p:txBody>
      </p:sp>
      <p:sp>
        <p:nvSpPr>
          <p:cNvPr id="2" name="Down Arrow 1"/>
          <p:cNvSpPr/>
          <p:nvPr/>
        </p:nvSpPr>
        <p:spPr>
          <a:xfrm rot="16200000">
            <a:off x="2305942" y="3331599"/>
            <a:ext cx="609600" cy="85680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5400000">
            <a:off x="6270048" y="3340900"/>
            <a:ext cx="609600" cy="838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71600" y="1447800"/>
            <a:ext cx="6133235" cy="830997"/>
          </a:xfrm>
          <a:prstGeom prst="rect">
            <a:avLst/>
          </a:prstGeom>
          <a:noFill/>
        </p:spPr>
        <p:txBody>
          <a:bodyPr wrap="square" rtlCol="0">
            <a:spAutoFit/>
          </a:bodyPr>
          <a:lstStyle/>
          <a:p>
            <a:pPr algn="ctr"/>
            <a:r>
              <a:rPr lang="en-US" sz="4800" b="1" dirty="0" smtClean="0"/>
              <a:t>Include HTML Content</a:t>
            </a:r>
            <a:endParaRPr lang="en-US" sz="4800" b="1" dirty="0"/>
          </a:p>
        </p:txBody>
      </p:sp>
    </p:spTree>
    <p:extLst>
      <p:ext uri="{BB962C8B-B14F-4D97-AF65-F5344CB8AC3E}">
        <p14:creationId xmlns:p14="http://schemas.microsoft.com/office/powerpoint/2010/main" val="376195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420" y="304800"/>
            <a:ext cx="6133235" cy="830997"/>
          </a:xfrm>
          <a:prstGeom prst="rect">
            <a:avLst/>
          </a:prstGeom>
          <a:noFill/>
        </p:spPr>
        <p:txBody>
          <a:bodyPr wrap="square" rtlCol="0">
            <a:spAutoFit/>
          </a:bodyPr>
          <a:lstStyle/>
          <a:p>
            <a:pPr algn="ctr"/>
            <a:r>
              <a:rPr lang="en-US" sz="4800" b="1" dirty="0" err="1"/>
              <a:t>n</a:t>
            </a:r>
            <a:r>
              <a:rPr lang="en-US" sz="4800" b="1" dirty="0" err="1" smtClean="0"/>
              <a:t>g</a:t>
            </a:r>
            <a:r>
              <a:rPr lang="en-US" sz="4800" b="1" dirty="0" smtClean="0"/>
              <a:t>-include</a:t>
            </a:r>
            <a:endParaRPr lang="en-US" sz="4800" b="1" dirty="0"/>
          </a:p>
        </p:txBody>
      </p:sp>
      <p:sp>
        <p:nvSpPr>
          <p:cNvPr id="4" name="Rectangle 3"/>
          <p:cNvSpPr/>
          <p:nvPr/>
        </p:nvSpPr>
        <p:spPr>
          <a:xfrm>
            <a:off x="3639403" y="1725178"/>
            <a:ext cx="4572000" cy="1477328"/>
          </a:xfrm>
          <a:prstGeom prst="rect">
            <a:avLst/>
          </a:prstGeom>
        </p:spPr>
        <p:txBody>
          <a:bodyPr>
            <a:spAutoFit/>
          </a:bodyPr>
          <a:lstStyle/>
          <a:p>
            <a:r>
              <a:rPr lang="en-US" dirty="0"/>
              <a:t>&lt;body </a:t>
            </a:r>
            <a:r>
              <a:rPr lang="en-US" b="1" dirty="0" err="1">
                <a:solidFill>
                  <a:srgbClr val="FF0000"/>
                </a:solidFill>
              </a:rPr>
              <a:t>ng</a:t>
            </a:r>
            <a:r>
              <a:rPr lang="en-US" b="1" dirty="0">
                <a:solidFill>
                  <a:srgbClr val="FF0000"/>
                </a:solidFill>
              </a:rPr>
              <a:t>-app</a:t>
            </a:r>
            <a:r>
              <a:rPr lang="en-US" dirty="0"/>
              <a:t>=""&gt;</a:t>
            </a:r>
            <a:r>
              <a:rPr lang="en-US" dirty="0"/>
              <a:t/>
            </a:r>
            <a:br>
              <a:rPr lang="en-US" dirty="0"/>
            </a:br>
            <a:r>
              <a:rPr lang="en-US" dirty="0"/>
              <a:t/>
            </a:r>
            <a:br>
              <a:rPr lang="en-US" dirty="0"/>
            </a:br>
            <a:r>
              <a:rPr lang="en-US" dirty="0"/>
              <a:t>&lt;div </a:t>
            </a:r>
            <a:r>
              <a:rPr lang="en-US" b="1" dirty="0" err="1">
                <a:solidFill>
                  <a:srgbClr val="FF0000"/>
                </a:solidFill>
              </a:rPr>
              <a:t>ng</a:t>
            </a:r>
            <a:r>
              <a:rPr lang="en-US" b="1" dirty="0">
                <a:solidFill>
                  <a:srgbClr val="FF0000"/>
                </a:solidFill>
              </a:rPr>
              <a:t>-include</a:t>
            </a:r>
            <a:r>
              <a:rPr lang="en-US" dirty="0" smtClean="0"/>
              <a:t>=</a:t>
            </a:r>
            <a:r>
              <a:rPr lang="en-US" dirty="0"/>
              <a:t>"</a:t>
            </a:r>
            <a:r>
              <a:rPr lang="en-US" dirty="0" smtClean="0"/>
              <a:t> </a:t>
            </a:r>
            <a:r>
              <a:rPr lang="en-US" b="1" dirty="0" smtClean="0">
                <a:solidFill>
                  <a:srgbClr val="000099"/>
                </a:solidFill>
              </a:rPr>
              <a:t>'myFile.htm</a:t>
            </a:r>
            <a:r>
              <a:rPr lang="en-US" b="1" dirty="0">
                <a:solidFill>
                  <a:srgbClr val="000099"/>
                </a:solidFill>
              </a:rPr>
              <a:t>'</a:t>
            </a:r>
            <a:r>
              <a:rPr lang="en-US" dirty="0" smtClean="0"/>
              <a:t> "&gt;&lt;/</a:t>
            </a:r>
            <a:r>
              <a:rPr lang="en-US" dirty="0"/>
              <a:t>div&gt;</a:t>
            </a:r>
            <a:r>
              <a:rPr lang="en-US" dirty="0"/>
              <a:t/>
            </a:r>
            <a:br>
              <a:rPr lang="en-US" dirty="0"/>
            </a:br>
            <a:r>
              <a:rPr lang="en-US" dirty="0"/>
              <a:t/>
            </a:r>
            <a:br>
              <a:rPr lang="en-US" dirty="0"/>
            </a:br>
            <a:r>
              <a:rPr lang="en-US" dirty="0"/>
              <a:t>&lt;/body&gt;</a:t>
            </a:r>
            <a:endParaRPr lang="en-US" dirty="0"/>
          </a:p>
        </p:txBody>
      </p:sp>
      <p:sp>
        <p:nvSpPr>
          <p:cNvPr id="10" name="Rectangle 9"/>
          <p:cNvSpPr/>
          <p:nvPr/>
        </p:nvSpPr>
        <p:spPr>
          <a:xfrm>
            <a:off x="3657600" y="4038600"/>
            <a:ext cx="4572000" cy="1477328"/>
          </a:xfrm>
          <a:prstGeom prst="rect">
            <a:avLst/>
          </a:prstGeom>
        </p:spPr>
        <p:txBody>
          <a:bodyPr>
            <a:spAutoFit/>
          </a:bodyPr>
          <a:lstStyle/>
          <a:p>
            <a:r>
              <a:rPr lang="en-US" dirty="0"/>
              <a:t>&lt;body </a:t>
            </a:r>
            <a:r>
              <a:rPr lang="en-US" dirty="0" err="1"/>
              <a:t>ng</a:t>
            </a:r>
            <a:r>
              <a:rPr lang="en-US" dirty="0"/>
              <a:t>-app=""&gt;</a:t>
            </a:r>
            <a:r>
              <a:rPr lang="en-US" dirty="0"/>
              <a:t/>
            </a:r>
            <a:br>
              <a:rPr lang="en-US" dirty="0"/>
            </a:br>
            <a:r>
              <a:rPr lang="en-US" dirty="0"/>
              <a:t/>
            </a:r>
            <a:br>
              <a:rPr lang="en-US" dirty="0"/>
            </a:br>
            <a:r>
              <a:rPr lang="en-US" dirty="0" smtClean="0"/>
              <a:t>&lt;</a:t>
            </a:r>
            <a:r>
              <a:rPr lang="en-US" b="1" dirty="0" err="1" smtClean="0">
                <a:solidFill>
                  <a:srgbClr val="FF0000"/>
                </a:solidFill>
              </a:rPr>
              <a:t>ng</a:t>
            </a:r>
            <a:r>
              <a:rPr lang="en-US" b="1" dirty="0" smtClean="0">
                <a:solidFill>
                  <a:srgbClr val="FF0000"/>
                </a:solidFill>
              </a:rPr>
              <a:t>-include</a:t>
            </a:r>
            <a:r>
              <a:rPr lang="en-US" dirty="0" smtClean="0"/>
              <a:t>  </a:t>
            </a:r>
            <a:r>
              <a:rPr lang="en-US" b="1" dirty="0" err="1" smtClean="0">
                <a:solidFill>
                  <a:srgbClr val="FF0000"/>
                </a:solidFill>
              </a:rPr>
              <a:t>src</a:t>
            </a:r>
            <a:r>
              <a:rPr lang="en-US" dirty="0" smtClean="0"/>
              <a:t>=</a:t>
            </a:r>
            <a:r>
              <a:rPr lang="en-US" dirty="0"/>
              <a:t>"</a:t>
            </a:r>
            <a:r>
              <a:rPr lang="en-US" b="1" dirty="0" smtClean="0">
                <a:solidFill>
                  <a:srgbClr val="000099"/>
                </a:solidFill>
              </a:rPr>
              <a:t>myFile.htm</a:t>
            </a:r>
            <a:r>
              <a:rPr lang="en-US" dirty="0" smtClean="0"/>
              <a:t>"&gt;&lt;/</a:t>
            </a:r>
            <a:r>
              <a:rPr lang="en-US" dirty="0" err="1" smtClean="0"/>
              <a:t>ng</a:t>
            </a:r>
            <a:r>
              <a:rPr lang="en-US" dirty="0" smtClean="0"/>
              <a:t>-include&gt;</a:t>
            </a:r>
            <a:r>
              <a:rPr lang="en-US" dirty="0"/>
              <a:t/>
            </a:r>
            <a:br>
              <a:rPr lang="en-US" dirty="0"/>
            </a:br>
            <a:r>
              <a:rPr lang="en-US" dirty="0"/>
              <a:t/>
            </a:r>
            <a:br>
              <a:rPr lang="en-US" dirty="0"/>
            </a:br>
            <a:r>
              <a:rPr lang="en-US" dirty="0"/>
              <a:t>&lt;/body&gt;</a:t>
            </a:r>
            <a:endParaRPr lang="en-US" dirty="0"/>
          </a:p>
        </p:txBody>
      </p:sp>
      <p:sp>
        <p:nvSpPr>
          <p:cNvPr id="6" name="TextBox 5"/>
          <p:cNvSpPr txBox="1"/>
          <p:nvPr/>
        </p:nvSpPr>
        <p:spPr>
          <a:xfrm>
            <a:off x="694544" y="1725178"/>
            <a:ext cx="1982851" cy="523220"/>
          </a:xfrm>
          <a:prstGeom prst="rect">
            <a:avLst/>
          </a:prstGeom>
          <a:noFill/>
        </p:spPr>
        <p:txBody>
          <a:bodyPr wrap="none" rtlCol="0">
            <a:spAutoFit/>
          </a:bodyPr>
          <a:lstStyle/>
          <a:p>
            <a:r>
              <a:rPr lang="en-US" sz="2800" b="1" dirty="0" smtClean="0"/>
              <a:t>As Attribute</a:t>
            </a:r>
            <a:endParaRPr lang="en-US" sz="2800" b="1" dirty="0"/>
          </a:p>
        </p:txBody>
      </p:sp>
      <p:sp>
        <p:nvSpPr>
          <p:cNvPr id="11" name="TextBox 10"/>
          <p:cNvSpPr txBox="1"/>
          <p:nvPr/>
        </p:nvSpPr>
        <p:spPr>
          <a:xfrm>
            <a:off x="694544" y="4038600"/>
            <a:ext cx="1858073" cy="523220"/>
          </a:xfrm>
          <a:prstGeom prst="rect">
            <a:avLst/>
          </a:prstGeom>
          <a:noFill/>
        </p:spPr>
        <p:txBody>
          <a:bodyPr wrap="none" rtlCol="0">
            <a:spAutoFit/>
          </a:bodyPr>
          <a:lstStyle/>
          <a:p>
            <a:r>
              <a:rPr lang="en-US" sz="2800" b="1" dirty="0" smtClean="0"/>
              <a:t>As Element</a:t>
            </a:r>
            <a:endParaRPr lang="en-US" sz="2800" b="1" dirty="0"/>
          </a:p>
        </p:txBody>
      </p:sp>
    </p:spTree>
    <p:extLst>
      <p:ext uri="{BB962C8B-B14F-4D97-AF65-F5344CB8AC3E}">
        <p14:creationId xmlns:p14="http://schemas.microsoft.com/office/powerpoint/2010/main" val="120085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0"/>
            <a:ext cx="8001000" cy="1066800"/>
          </a:xfrm>
        </p:spPr>
        <p:txBody>
          <a:bodyPr>
            <a:normAutofit/>
          </a:bodyPr>
          <a:lstStyle/>
          <a:p>
            <a:pPr algn="ctr"/>
            <a:r>
              <a:rPr lang="en-US" dirty="0" smtClean="0"/>
              <a:t>SPA and </a:t>
            </a:r>
            <a:r>
              <a:rPr lang="en-US" dirty="0" err="1" smtClean="0"/>
              <a:t>ng</a:t>
            </a:r>
            <a:r>
              <a:rPr lang="en-US" dirty="0" smtClean="0"/>
              <a:t>-include</a:t>
            </a:r>
            <a:endParaRPr lang="en-US" sz="2200" dirty="0"/>
          </a:p>
        </p:txBody>
      </p:sp>
      <p:sp>
        <p:nvSpPr>
          <p:cNvPr id="12" name="TextBox 11"/>
          <p:cNvSpPr txBox="1"/>
          <p:nvPr/>
        </p:nvSpPr>
        <p:spPr>
          <a:xfrm>
            <a:off x="378439" y="1371600"/>
            <a:ext cx="8458199" cy="830997"/>
          </a:xfrm>
          <a:prstGeom prst="rect">
            <a:avLst/>
          </a:prstGeom>
          <a:noFill/>
        </p:spPr>
        <p:txBody>
          <a:bodyPr wrap="square" rtlCol="0">
            <a:spAutoFit/>
          </a:bodyPr>
          <a:lstStyle/>
          <a:p>
            <a:pPr marL="342900" indent="-342900">
              <a:buFont typeface="Arial" pitchFamily="34" charset="0"/>
              <a:buChar char="•"/>
            </a:pPr>
            <a:r>
              <a:rPr lang="en-US" sz="2400" dirty="0" smtClean="0"/>
              <a:t>Application </a:t>
            </a:r>
            <a:r>
              <a:rPr lang="en-US" sz="2400" dirty="0" smtClean="0"/>
              <a:t>which uses a </a:t>
            </a:r>
            <a:r>
              <a:rPr lang="en-US" sz="2400" b="1" dirty="0" smtClean="0">
                <a:solidFill>
                  <a:srgbClr val="FF0000"/>
                </a:solidFill>
              </a:rPr>
              <a:t>shell page </a:t>
            </a:r>
            <a:r>
              <a:rPr lang="en-US" sz="2400" dirty="0" smtClean="0"/>
              <a:t>into which </a:t>
            </a:r>
            <a:r>
              <a:rPr lang="en-US" sz="2400" b="1" dirty="0" smtClean="0">
                <a:solidFill>
                  <a:srgbClr val="FF0000"/>
                </a:solidFill>
              </a:rPr>
              <a:t>multiple views </a:t>
            </a:r>
            <a:r>
              <a:rPr lang="en-US" sz="2400" dirty="0" smtClean="0"/>
              <a:t>can be loaded</a:t>
            </a:r>
            <a:endParaRPr lang="en-US" sz="2400" dirty="0"/>
          </a:p>
        </p:txBody>
      </p:sp>
      <p:sp>
        <p:nvSpPr>
          <p:cNvPr id="3" name="Rounded Rectangle 2"/>
          <p:cNvSpPr/>
          <p:nvPr/>
        </p:nvSpPr>
        <p:spPr>
          <a:xfrm>
            <a:off x="452974" y="3200742"/>
            <a:ext cx="2818717" cy="30476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67389" y="2521755"/>
            <a:ext cx="1902622" cy="369332"/>
          </a:xfrm>
          <a:prstGeom prst="rect">
            <a:avLst/>
          </a:prstGeom>
          <a:noFill/>
        </p:spPr>
        <p:txBody>
          <a:bodyPr wrap="square" rtlCol="0">
            <a:spAutoFit/>
          </a:bodyPr>
          <a:lstStyle/>
          <a:p>
            <a:pPr algn="ctr"/>
            <a:r>
              <a:rPr lang="en-US" b="1" dirty="0" smtClean="0">
                <a:solidFill>
                  <a:srgbClr val="FF0000"/>
                </a:solidFill>
              </a:rPr>
              <a:t>Shell Page</a:t>
            </a:r>
            <a:endParaRPr lang="en-US" b="1" dirty="0">
              <a:solidFill>
                <a:srgbClr val="FF0000"/>
              </a:solidFill>
            </a:endParaRPr>
          </a:p>
        </p:txBody>
      </p:sp>
      <p:sp>
        <p:nvSpPr>
          <p:cNvPr id="6" name="Rounded Rectangle 5"/>
          <p:cNvSpPr/>
          <p:nvPr/>
        </p:nvSpPr>
        <p:spPr>
          <a:xfrm>
            <a:off x="7157544" y="3588343"/>
            <a:ext cx="1541476" cy="870856"/>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2880" y="3823877"/>
            <a:ext cx="847540"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11" name="TextBox 10"/>
          <p:cNvSpPr txBox="1"/>
          <p:nvPr/>
        </p:nvSpPr>
        <p:spPr>
          <a:xfrm>
            <a:off x="6665729" y="4942749"/>
            <a:ext cx="609464" cy="646331"/>
          </a:xfrm>
          <a:prstGeom prst="rect">
            <a:avLst/>
          </a:prstGeom>
          <a:noFill/>
        </p:spPr>
        <p:txBody>
          <a:bodyPr wrap="square" rtlCol="0">
            <a:spAutoFit/>
          </a:bodyPr>
          <a:lstStyle/>
          <a:p>
            <a:r>
              <a:rPr lang="en-US" b="1" dirty="0" smtClean="0"/>
              <a:t>View</a:t>
            </a:r>
            <a:endParaRPr lang="en-US" b="1" dirty="0"/>
          </a:p>
        </p:txBody>
      </p:sp>
      <p:sp>
        <p:nvSpPr>
          <p:cNvPr id="13" name="Rounded Rectangle 12"/>
          <p:cNvSpPr/>
          <p:nvPr/>
        </p:nvSpPr>
        <p:spPr>
          <a:xfrm>
            <a:off x="6189138" y="4707215"/>
            <a:ext cx="1541476" cy="870856"/>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331554" y="3885839"/>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3507" y="4138773"/>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27" name="Rounded Rectangle 26"/>
          <p:cNvSpPr/>
          <p:nvPr/>
        </p:nvSpPr>
        <p:spPr>
          <a:xfrm>
            <a:off x="1331554" y="5141874"/>
            <a:ext cx="1514315" cy="811692"/>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96007" y="5365776"/>
            <a:ext cx="1049862"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31" name="TextBox 30"/>
          <p:cNvSpPr txBox="1"/>
          <p:nvPr/>
        </p:nvSpPr>
        <p:spPr>
          <a:xfrm>
            <a:off x="6147393" y="2521755"/>
            <a:ext cx="1426288" cy="369332"/>
          </a:xfrm>
          <a:prstGeom prst="rect">
            <a:avLst/>
          </a:prstGeom>
          <a:noFill/>
        </p:spPr>
        <p:txBody>
          <a:bodyPr wrap="none" rtlCol="0">
            <a:spAutoFit/>
          </a:bodyPr>
          <a:lstStyle/>
          <a:p>
            <a:r>
              <a:rPr lang="en-US" b="1" dirty="0" smtClean="0">
                <a:solidFill>
                  <a:srgbClr val="FF0000"/>
                </a:solidFill>
              </a:rPr>
              <a:t>Partial Views</a:t>
            </a:r>
            <a:endParaRPr lang="en-US" b="1" dirty="0">
              <a:solidFill>
                <a:srgbClr val="FF0000"/>
              </a:solidFill>
            </a:endParaRPr>
          </a:p>
        </p:txBody>
      </p:sp>
      <p:sp>
        <p:nvSpPr>
          <p:cNvPr id="32" name="TextBox 31"/>
          <p:cNvSpPr txBox="1"/>
          <p:nvPr/>
        </p:nvSpPr>
        <p:spPr>
          <a:xfrm>
            <a:off x="6615027" y="4942749"/>
            <a:ext cx="958654" cy="369332"/>
          </a:xfrm>
          <a:prstGeom prst="rect">
            <a:avLst/>
          </a:prstGeom>
          <a:noFill/>
        </p:spPr>
        <p:txBody>
          <a:bodyPr wrap="square" rtlCol="0">
            <a:spAutoFit/>
          </a:bodyPr>
          <a:lstStyle/>
          <a:p>
            <a:r>
              <a:rPr lang="en-US" b="1" dirty="0" smtClean="0">
                <a:solidFill>
                  <a:srgbClr val="FF0000"/>
                </a:solidFill>
              </a:rPr>
              <a:t>View 3</a:t>
            </a:r>
            <a:endParaRPr lang="en-US" b="1" dirty="0">
              <a:solidFill>
                <a:srgbClr val="FF0000"/>
              </a:solidFill>
            </a:endParaRPr>
          </a:p>
        </p:txBody>
      </p:sp>
      <p:sp>
        <p:nvSpPr>
          <p:cNvPr id="21" name="Rounded Rectangle 20"/>
          <p:cNvSpPr/>
          <p:nvPr/>
        </p:nvSpPr>
        <p:spPr>
          <a:xfrm>
            <a:off x="5457933" y="3592887"/>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748864" y="3839105"/>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5" name="TextBox 4"/>
          <p:cNvSpPr txBox="1"/>
          <p:nvPr/>
        </p:nvSpPr>
        <p:spPr>
          <a:xfrm>
            <a:off x="515594" y="3225735"/>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3" name="TextBox 22"/>
          <p:cNvSpPr txBox="1"/>
          <p:nvPr/>
        </p:nvSpPr>
        <p:spPr>
          <a:xfrm>
            <a:off x="542325" y="5879067"/>
            <a:ext cx="939168" cy="369332"/>
          </a:xfrm>
          <a:prstGeom prst="rect">
            <a:avLst/>
          </a:prstGeom>
          <a:noFill/>
        </p:spPr>
        <p:txBody>
          <a:bodyPr wrap="none" rtlCol="0">
            <a:spAutoFit/>
          </a:bodyPr>
          <a:lstStyle/>
          <a:p>
            <a:r>
              <a:rPr lang="en-US" dirty="0" smtClean="0"/>
              <a:t>&lt;/html&gt;</a:t>
            </a:r>
            <a:endParaRPr lang="en-US" dirty="0"/>
          </a:p>
        </p:txBody>
      </p:sp>
      <p:sp>
        <p:nvSpPr>
          <p:cNvPr id="24" name="TextBox 23"/>
          <p:cNvSpPr txBox="1"/>
          <p:nvPr/>
        </p:nvSpPr>
        <p:spPr>
          <a:xfrm>
            <a:off x="5410087" y="3579211"/>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8" name="TextBox 27"/>
          <p:cNvSpPr txBox="1"/>
          <p:nvPr/>
        </p:nvSpPr>
        <p:spPr>
          <a:xfrm>
            <a:off x="5375164" y="4094411"/>
            <a:ext cx="939168" cy="369332"/>
          </a:xfrm>
          <a:prstGeom prst="rect">
            <a:avLst/>
          </a:prstGeom>
          <a:noFill/>
        </p:spPr>
        <p:txBody>
          <a:bodyPr wrap="none" rtlCol="0">
            <a:spAutoFit/>
          </a:bodyPr>
          <a:lstStyle/>
          <a:p>
            <a:r>
              <a:rPr lang="en-US" dirty="0" smtClean="0"/>
              <a:t>&lt;/html&gt;</a:t>
            </a:r>
            <a:endParaRPr lang="en-US" dirty="0"/>
          </a:p>
        </p:txBody>
      </p:sp>
      <p:sp>
        <p:nvSpPr>
          <p:cNvPr id="29" name="TextBox 28"/>
          <p:cNvSpPr txBox="1"/>
          <p:nvPr/>
        </p:nvSpPr>
        <p:spPr>
          <a:xfrm>
            <a:off x="7184540" y="3579211"/>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3" name="TextBox 32"/>
          <p:cNvSpPr txBox="1"/>
          <p:nvPr/>
        </p:nvSpPr>
        <p:spPr>
          <a:xfrm>
            <a:off x="7149617" y="4094411"/>
            <a:ext cx="939168" cy="369332"/>
          </a:xfrm>
          <a:prstGeom prst="rect">
            <a:avLst/>
          </a:prstGeom>
          <a:noFill/>
        </p:spPr>
        <p:txBody>
          <a:bodyPr wrap="none" rtlCol="0">
            <a:spAutoFit/>
          </a:bodyPr>
          <a:lstStyle/>
          <a:p>
            <a:r>
              <a:rPr lang="en-US" dirty="0" smtClean="0"/>
              <a:t>&lt;/html&gt;</a:t>
            </a:r>
            <a:endParaRPr lang="en-US" dirty="0"/>
          </a:p>
        </p:txBody>
      </p:sp>
      <p:sp>
        <p:nvSpPr>
          <p:cNvPr id="34" name="TextBox 33"/>
          <p:cNvSpPr txBox="1"/>
          <p:nvPr/>
        </p:nvSpPr>
        <p:spPr>
          <a:xfrm>
            <a:off x="6190327" y="470182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5" name="TextBox 34"/>
          <p:cNvSpPr txBox="1"/>
          <p:nvPr/>
        </p:nvSpPr>
        <p:spPr>
          <a:xfrm>
            <a:off x="6155404" y="5217026"/>
            <a:ext cx="939168" cy="369332"/>
          </a:xfrm>
          <a:prstGeom prst="rect">
            <a:avLst/>
          </a:prstGeom>
          <a:noFill/>
        </p:spPr>
        <p:txBody>
          <a:bodyPr wrap="none" rtlCol="0">
            <a:spAutoFit/>
          </a:bodyPr>
          <a:lstStyle/>
          <a:p>
            <a:r>
              <a:rPr lang="en-US" dirty="0" smtClean="0"/>
              <a:t>&lt;/html&gt;</a:t>
            </a:r>
            <a:endParaRPr lang="en-US" dirty="0"/>
          </a:p>
        </p:txBody>
      </p:sp>
      <p:sp>
        <p:nvSpPr>
          <p:cNvPr id="36" name="TextBox 35"/>
          <p:cNvSpPr txBox="1"/>
          <p:nvPr/>
        </p:nvSpPr>
        <p:spPr>
          <a:xfrm>
            <a:off x="1316639" y="387565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7" name="TextBox 36"/>
          <p:cNvSpPr txBox="1"/>
          <p:nvPr/>
        </p:nvSpPr>
        <p:spPr>
          <a:xfrm>
            <a:off x="1319955" y="4386100"/>
            <a:ext cx="939168" cy="369332"/>
          </a:xfrm>
          <a:prstGeom prst="rect">
            <a:avLst/>
          </a:prstGeom>
          <a:noFill/>
        </p:spPr>
        <p:txBody>
          <a:bodyPr wrap="none" rtlCol="0">
            <a:spAutoFit/>
          </a:bodyPr>
          <a:lstStyle/>
          <a:p>
            <a:r>
              <a:rPr lang="en-US" dirty="0" smtClean="0"/>
              <a:t>&lt;/html&gt;</a:t>
            </a:r>
            <a:endParaRPr lang="en-US" dirty="0"/>
          </a:p>
        </p:txBody>
      </p:sp>
      <p:sp>
        <p:nvSpPr>
          <p:cNvPr id="38" name="TextBox 37"/>
          <p:cNvSpPr txBox="1"/>
          <p:nvPr/>
        </p:nvSpPr>
        <p:spPr>
          <a:xfrm>
            <a:off x="1276990" y="5088777"/>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9" name="TextBox 38"/>
          <p:cNvSpPr txBox="1"/>
          <p:nvPr/>
        </p:nvSpPr>
        <p:spPr>
          <a:xfrm>
            <a:off x="1278431" y="5577302"/>
            <a:ext cx="939168" cy="369332"/>
          </a:xfrm>
          <a:prstGeom prst="rect">
            <a:avLst/>
          </a:prstGeom>
          <a:noFill/>
        </p:spPr>
        <p:txBody>
          <a:bodyPr wrap="none" rtlCol="0">
            <a:spAutoFit/>
          </a:bodyPr>
          <a:lstStyle/>
          <a:p>
            <a:r>
              <a:rPr lang="en-US" dirty="0" smtClean="0"/>
              <a:t>&lt;/html&gt;</a:t>
            </a:r>
            <a:endParaRPr lang="en-US" dirty="0"/>
          </a:p>
        </p:txBody>
      </p:sp>
      <p:sp>
        <p:nvSpPr>
          <p:cNvPr id="40" name="Left-Right Arrow 39"/>
          <p:cNvSpPr/>
          <p:nvPr/>
        </p:nvSpPr>
        <p:spPr>
          <a:xfrm>
            <a:off x="3805774" y="4474376"/>
            <a:ext cx="1172392" cy="3693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41242" y="3253253"/>
            <a:ext cx="1245115" cy="1245115"/>
          </a:xfrm>
          <a:prstGeom prst="rect">
            <a:avLst/>
          </a:prstGeom>
        </p:spPr>
      </p:pic>
      <p:sp>
        <p:nvSpPr>
          <p:cNvPr id="8" name="Rectangle 7"/>
          <p:cNvSpPr/>
          <p:nvPr/>
        </p:nvSpPr>
        <p:spPr>
          <a:xfrm>
            <a:off x="3622130" y="2891087"/>
            <a:ext cx="1483337" cy="369332"/>
          </a:xfrm>
          <a:prstGeom prst="rect">
            <a:avLst/>
          </a:prstGeom>
        </p:spPr>
        <p:txBody>
          <a:bodyPr wrap="square">
            <a:spAutoFit/>
          </a:bodyPr>
          <a:lstStyle/>
          <a:p>
            <a:r>
              <a:rPr lang="en-US" dirty="0"/>
              <a:t>&lt;</a:t>
            </a:r>
            <a:r>
              <a:rPr lang="en-US" b="1" dirty="0" err="1" smtClean="0">
                <a:solidFill>
                  <a:srgbClr val="FF0000"/>
                </a:solidFill>
              </a:rPr>
              <a:t>ng</a:t>
            </a:r>
            <a:r>
              <a:rPr lang="en-US" b="1" dirty="0" smtClean="0">
                <a:solidFill>
                  <a:srgbClr val="FF0000"/>
                </a:solidFill>
              </a:rPr>
              <a:t>-include</a:t>
            </a:r>
            <a:r>
              <a:rPr lang="en-US" dirty="0" smtClean="0"/>
              <a:t>&gt;</a:t>
            </a:r>
            <a:endParaRPr lang="en-US" dirty="0"/>
          </a:p>
        </p:txBody>
      </p:sp>
      <p:sp>
        <p:nvSpPr>
          <p:cNvPr id="42" name="Rectangle 41"/>
          <p:cNvSpPr/>
          <p:nvPr/>
        </p:nvSpPr>
        <p:spPr>
          <a:xfrm>
            <a:off x="763606" y="3542652"/>
            <a:ext cx="1483337" cy="369332"/>
          </a:xfrm>
          <a:prstGeom prst="rect">
            <a:avLst/>
          </a:prstGeom>
        </p:spPr>
        <p:txBody>
          <a:bodyPr wrap="square">
            <a:spAutoFit/>
          </a:bodyPr>
          <a:lstStyle/>
          <a:p>
            <a:r>
              <a:rPr lang="en-US" dirty="0"/>
              <a:t>&lt;</a:t>
            </a:r>
            <a:r>
              <a:rPr lang="en-US" b="1" dirty="0" err="1" smtClean="0">
                <a:solidFill>
                  <a:srgbClr val="FF0000"/>
                </a:solidFill>
              </a:rPr>
              <a:t>ng</a:t>
            </a:r>
            <a:r>
              <a:rPr lang="en-US" b="1" dirty="0" smtClean="0">
                <a:solidFill>
                  <a:srgbClr val="FF0000"/>
                </a:solidFill>
              </a:rPr>
              <a:t>-include</a:t>
            </a:r>
            <a:r>
              <a:rPr lang="en-US" dirty="0" smtClean="0"/>
              <a:t>&gt;</a:t>
            </a:r>
            <a:endParaRPr lang="en-US" dirty="0"/>
          </a:p>
        </p:txBody>
      </p:sp>
      <p:sp>
        <p:nvSpPr>
          <p:cNvPr id="43" name="Rectangle 42"/>
          <p:cNvSpPr/>
          <p:nvPr/>
        </p:nvSpPr>
        <p:spPr>
          <a:xfrm>
            <a:off x="788642" y="4747782"/>
            <a:ext cx="1483337" cy="369332"/>
          </a:xfrm>
          <a:prstGeom prst="rect">
            <a:avLst/>
          </a:prstGeom>
        </p:spPr>
        <p:txBody>
          <a:bodyPr wrap="square">
            <a:spAutoFit/>
          </a:bodyPr>
          <a:lstStyle/>
          <a:p>
            <a:r>
              <a:rPr lang="en-US" dirty="0"/>
              <a:t>&lt;</a:t>
            </a:r>
            <a:r>
              <a:rPr lang="en-US" b="1" dirty="0" err="1" smtClean="0">
                <a:solidFill>
                  <a:srgbClr val="FF0000"/>
                </a:solidFill>
              </a:rPr>
              <a:t>ng</a:t>
            </a:r>
            <a:r>
              <a:rPr lang="en-US" b="1" dirty="0" smtClean="0">
                <a:solidFill>
                  <a:srgbClr val="FF0000"/>
                </a:solidFill>
              </a:rPr>
              <a:t>-include</a:t>
            </a:r>
            <a:r>
              <a:rPr lang="en-US" dirty="0" smtClean="0"/>
              <a:t>&gt;</a:t>
            </a:r>
            <a:endParaRPr lang="en-US" dirty="0"/>
          </a:p>
        </p:txBody>
      </p:sp>
    </p:spTree>
    <p:extLst>
      <p:ext uri="{BB962C8B-B14F-4D97-AF65-F5344CB8AC3E}">
        <p14:creationId xmlns:p14="http://schemas.microsoft.com/office/powerpoint/2010/main" val="38189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558" y="0"/>
            <a:ext cx="7010400" cy="1066800"/>
          </a:xfrm>
        </p:spPr>
        <p:txBody>
          <a:bodyPr>
            <a:normAutofit/>
          </a:bodyPr>
          <a:lstStyle/>
          <a:p>
            <a:r>
              <a:rPr lang="en-US" sz="4000" b="1" dirty="0" err="1"/>
              <a:t>n</a:t>
            </a:r>
            <a:r>
              <a:rPr lang="en-US" sz="4000" b="1" dirty="0" err="1" smtClean="0"/>
              <a:t>g</a:t>
            </a:r>
            <a:r>
              <a:rPr lang="en-US" sz="4000" b="1" dirty="0" smtClean="0"/>
              <a:t>-include</a:t>
            </a:r>
            <a:endParaRPr lang="en-US" sz="4000" b="1" dirty="0">
              <a:solidFill>
                <a:srgbClr val="FF0000"/>
              </a:solidFill>
            </a:endParaRPr>
          </a:p>
        </p:txBody>
      </p:sp>
      <p:sp>
        <p:nvSpPr>
          <p:cNvPr id="3" name="TextBox 2"/>
          <p:cNvSpPr txBox="1"/>
          <p:nvPr/>
        </p:nvSpPr>
        <p:spPr>
          <a:xfrm>
            <a:off x="644601" y="1066800"/>
            <a:ext cx="5630661" cy="2308324"/>
          </a:xfrm>
          <a:prstGeom prst="rect">
            <a:avLst/>
          </a:prstGeom>
          <a:noFill/>
        </p:spPr>
        <p:txBody>
          <a:bodyPr wrap="square" rtlCol="0">
            <a:spAutoFit/>
          </a:bodyPr>
          <a:lstStyle/>
          <a:p>
            <a:r>
              <a:rPr lang="en-US" dirty="0"/>
              <a:t>&lt;div </a:t>
            </a:r>
            <a:r>
              <a:rPr lang="en-US" b="1" dirty="0" err="1">
                <a:solidFill>
                  <a:srgbClr val="FF0000"/>
                </a:solidFill>
              </a:rPr>
              <a:t>ng</a:t>
            </a:r>
            <a:r>
              <a:rPr lang="en-US" b="1" dirty="0">
                <a:solidFill>
                  <a:srgbClr val="FF0000"/>
                </a:solidFill>
              </a:rPr>
              <a:t>-app</a:t>
            </a:r>
            <a:r>
              <a:rPr lang="en-US" dirty="0"/>
              <a:t>="</a:t>
            </a:r>
            <a:r>
              <a:rPr lang="en-US" b="1" dirty="0" err="1" smtClean="0"/>
              <a:t>myApp</a:t>
            </a:r>
            <a:r>
              <a:rPr lang="en-US" dirty="0" smtClean="0"/>
              <a:t>“ </a:t>
            </a:r>
            <a:r>
              <a:rPr lang="en-US" b="1" dirty="0" err="1" smtClean="0">
                <a:solidFill>
                  <a:srgbClr val="FF0000"/>
                </a:solidFill>
              </a:rPr>
              <a:t>ng</a:t>
            </a:r>
            <a:r>
              <a:rPr lang="en-US" b="1" dirty="0" smtClean="0">
                <a:solidFill>
                  <a:srgbClr val="FF0000"/>
                </a:solidFill>
              </a:rPr>
              <a:t>-controller</a:t>
            </a:r>
            <a:r>
              <a:rPr lang="en-US" dirty="0"/>
              <a:t>="</a:t>
            </a:r>
            <a:r>
              <a:rPr lang="en-US" b="1" dirty="0" err="1" smtClean="0"/>
              <a:t>myCtrl</a:t>
            </a:r>
            <a:r>
              <a:rPr lang="en-US" dirty="0" smtClean="0"/>
              <a:t>"&gt; </a:t>
            </a:r>
            <a:endParaRPr lang="en-US" dirty="0"/>
          </a:p>
          <a:p>
            <a:endParaRPr lang="en-US" dirty="0" smtClean="0"/>
          </a:p>
          <a:p>
            <a:r>
              <a:rPr lang="en-US" dirty="0" smtClean="0"/>
              <a:t>         &lt;input type=“checkbox” </a:t>
            </a:r>
            <a:r>
              <a:rPr lang="en-US" b="1" dirty="0" err="1" smtClean="0">
                <a:solidFill>
                  <a:srgbClr val="FF0000"/>
                </a:solidFill>
              </a:rPr>
              <a:t>ng</a:t>
            </a:r>
            <a:r>
              <a:rPr lang="en-US" b="1" dirty="0" smtClean="0">
                <a:solidFill>
                  <a:srgbClr val="FF0000"/>
                </a:solidFill>
              </a:rPr>
              <a:t>-model</a:t>
            </a:r>
            <a:r>
              <a:rPr lang="en-US" dirty="0"/>
              <a:t>=</a:t>
            </a:r>
            <a:r>
              <a:rPr lang="en-US" dirty="0" smtClean="0"/>
              <a:t>”</a:t>
            </a:r>
            <a:r>
              <a:rPr lang="en-US" b="1" dirty="0" err="1" smtClean="0">
                <a:solidFill>
                  <a:srgbClr val="000099"/>
                </a:solidFill>
              </a:rPr>
              <a:t>showList</a:t>
            </a:r>
            <a:r>
              <a:rPr lang="en-US" dirty="0" smtClean="0"/>
              <a:t>”&gt;</a:t>
            </a:r>
            <a:r>
              <a:rPr lang="en-US" dirty="0"/>
              <a:t/>
            </a:r>
            <a:br>
              <a:rPr lang="en-US" dirty="0"/>
            </a:br>
            <a:r>
              <a:rPr lang="en-US" dirty="0" smtClean="0"/>
              <a:t>&lt;/</a:t>
            </a:r>
            <a:r>
              <a:rPr lang="en-US" dirty="0"/>
              <a:t>div&gt;</a:t>
            </a:r>
            <a:br>
              <a:rPr lang="en-US" dirty="0"/>
            </a:br>
            <a:endParaRPr lang="en-US" dirty="0" smtClean="0"/>
          </a:p>
          <a:p>
            <a:r>
              <a:rPr lang="en-US" dirty="0"/>
              <a:t> </a:t>
            </a:r>
            <a:r>
              <a:rPr lang="en-US" dirty="0" smtClean="0"/>
              <a:t>   &lt;</a:t>
            </a:r>
            <a:r>
              <a:rPr lang="en-US" dirty="0"/>
              <a:t>div </a:t>
            </a:r>
            <a:r>
              <a:rPr lang="en-US" b="1" dirty="0" err="1" smtClean="0">
                <a:solidFill>
                  <a:srgbClr val="FF0000"/>
                </a:solidFill>
              </a:rPr>
              <a:t>ng</a:t>
            </a:r>
            <a:r>
              <a:rPr lang="en-US" b="1" dirty="0" smtClean="0">
                <a:solidFill>
                  <a:srgbClr val="FF0000"/>
                </a:solidFill>
              </a:rPr>
              <a:t>-include</a:t>
            </a:r>
            <a:r>
              <a:rPr lang="en-US" dirty="0" smtClean="0"/>
              <a:t>=“</a:t>
            </a:r>
            <a:r>
              <a:rPr lang="en-US" b="1" dirty="0" err="1" smtClean="0">
                <a:solidFill>
                  <a:srgbClr val="000099"/>
                </a:solidFill>
              </a:rPr>
              <a:t>viewFile</a:t>
            </a:r>
            <a:r>
              <a:rPr lang="en-US" b="1" dirty="0" smtClean="0">
                <a:solidFill>
                  <a:srgbClr val="000099"/>
                </a:solidFill>
              </a:rPr>
              <a:t>()</a:t>
            </a:r>
            <a:r>
              <a:rPr lang="en-US" dirty="0" smtClean="0"/>
              <a:t>”&gt; &lt;/div&gt;</a:t>
            </a:r>
          </a:p>
          <a:p>
            <a:endParaRPr lang="en-US" dirty="0" smtClean="0"/>
          </a:p>
          <a:p>
            <a:r>
              <a:rPr lang="en-US" dirty="0" smtClean="0"/>
              <a:t>&lt;/</a:t>
            </a:r>
            <a:r>
              <a:rPr lang="en-US" dirty="0" smtClean="0"/>
              <a:t>div&gt;</a:t>
            </a:r>
            <a:endParaRPr lang="en-US" dirty="0"/>
          </a:p>
        </p:txBody>
      </p:sp>
      <p:sp>
        <p:nvSpPr>
          <p:cNvPr id="11" name="TextBox 10"/>
          <p:cNvSpPr txBox="1"/>
          <p:nvPr/>
        </p:nvSpPr>
        <p:spPr>
          <a:xfrm>
            <a:off x="644601" y="3733800"/>
            <a:ext cx="7051599" cy="3108543"/>
          </a:xfrm>
          <a:prstGeom prst="rect">
            <a:avLst/>
          </a:prstGeom>
          <a:noFill/>
        </p:spPr>
        <p:txBody>
          <a:bodyPr wrap="square" rtlCol="0">
            <a:spAutoFit/>
          </a:bodyPr>
          <a:lstStyle/>
          <a:p>
            <a:r>
              <a:rPr lang="en-US" dirty="0" smtClean="0"/>
              <a:t>&lt;</a:t>
            </a:r>
            <a:r>
              <a:rPr lang="en-US" dirty="0"/>
              <a:t>script</a:t>
            </a:r>
            <a:r>
              <a:rPr lang="en-US" dirty="0" smtClean="0"/>
              <a:t>&gt;</a:t>
            </a:r>
          </a:p>
          <a:p>
            <a:r>
              <a:rPr lang="en-US" sz="1600" dirty="0"/>
              <a:t/>
            </a:r>
            <a:br>
              <a:rPr lang="en-US" sz="1600" dirty="0"/>
            </a:br>
            <a:r>
              <a:rPr lang="en-US" sz="1600" dirty="0"/>
              <a:t> </a:t>
            </a:r>
            <a:r>
              <a:rPr lang="en-US" sz="1600" dirty="0" smtClean="0"/>
              <a:t>     </a:t>
            </a:r>
            <a:r>
              <a:rPr lang="en-US" dirty="0" err="1" smtClean="0"/>
              <a:t>angular.module</a:t>
            </a:r>
            <a:r>
              <a:rPr lang="en-US" dirty="0"/>
              <a:t>('</a:t>
            </a:r>
            <a:r>
              <a:rPr lang="en-US" b="1" dirty="0" err="1"/>
              <a:t>myApp</a:t>
            </a:r>
            <a:r>
              <a:rPr lang="en-US" dirty="0"/>
              <a:t>', </a:t>
            </a:r>
            <a:r>
              <a:rPr lang="en-US" dirty="0" smtClean="0"/>
              <a:t>[])</a:t>
            </a:r>
            <a:r>
              <a:rPr lang="en-US" dirty="0"/>
              <a:t/>
            </a:r>
            <a:br>
              <a:rPr lang="en-US" dirty="0"/>
            </a:br>
            <a:r>
              <a:rPr lang="en-US" dirty="0"/>
              <a:t> </a:t>
            </a:r>
            <a:r>
              <a:rPr lang="en-US" dirty="0" smtClean="0"/>
              <a:t>    </a:t>
            </a:r>
            <a:r>
              <a:rPr lang="en-US" dirty="0" smtClean="0"/>
              <a:t>     .</a:t>
            </a:r>
            <a:r>
              <a:rPr lang="en-US" dirty="0" smtClean="0"/>
              <a:t>controller</a:t>
            </a:r>
            <a:r>
              <a:rPr lang="en-US" dirty="0"/>
              <a:t>(</a:t>
            </a:r>
            <a:r>
              <a:rPr lang="en-US" dirty="0" smtClean="0"/>
              <a:t>'</a:t>
            </a:r>
            <a:r>
              <a:rPr lang="en-US" b="1" dirty="0" err="1" smtClean="0"/>
              <a:t>myCtrl</a:t>
            </a:r>
            <a:r>
              <a:rPr lang="en-US" dirty="0" smtClean="0"/>
              <a:t>', </a:t>
            </a:r>
            <a:r>
              <a:rPr lang="en-US" dirty="0"/>
              <a:t>function(</a:t>
            </a:r>
            <a:r>
              <a:rPr lang="en-US" b="1" dirty="0">
                <a:solidFill>
                  <a:srgbClr val="FF0000"/>
                </a:solidFill>
              </a:rPr>
              <a:t>$scope</a:t>
            </a:r>
            <a:r>
              <a:rPr lang="en-US" dirty="0"/>
              <a:t>) {</a:t>
            </a:r>
            <a:br>
              <a:rPr lang="en-US" dirty="0"/>
            </a:br>
            <a:endParaRPr lang="en-US" dirty="0" smtClean="0"/>
          </a:p>
          <a:p>
            <a:r>
              <a:rPr lang="en-US" dirty="0" smtClean="0"/>
              <a:t>               </a:t>
            </a:r>
            <a:r>
              <a:rPr lang="en-US" b="1" dirty="0" smtClean="0">
                <a:solidFill>
                  <a:srgbClr val="FF0000"/>
                </a:solidFill>
              </a:rPr>
              <a:t>$</a:t>
            </a:r>
            <a:r>
              <a:rPr lang="en-US" b="1" dirty="0" err="1" smtClean="0">
                <a:solidFill>
                  <a:srgbClr val="FF0000"/>
                </a:solidFill>
              </a:rPr>
              <a:t>scope</a:t>
            </a:r>
            <a:r>
              <a:rPr lang="en-US" dirty="0" err="1" smtClean="0"/>
              <a:t>.</a:t>
            </a:r>
            <a:r>
              <a:rPr lang="en-US" b="1" dirty="0" err="1" smtClean="0">
                <a:solidFill>
                  <a:srgbClr val="000099"/>
                </a:solidFill>
              </a:rPr>
              <a:t>viewFile</a:t>
            </a:r>
            <a:r>
              <a:rPr lang="en-US" dirty="0" smtClean="0"/>
              <a:t> = function () {</a:t>
            </a:r>
          </a:p>
          <a:p>
            <a:r>
              <a:rPr lang="en-US" dirty="0"/>
              <a:t>	</a:t>
            </a:r>
            <a:r>
              <a:rPr lang="en-US" dirty="0" smtClean="0"/>
              <a:t>    return </a:t>
            </a:r>
            <a:r>
              <a:rPr lang="en-US" b="1" dirty="0" smtClean="0">
                <a:solidFill>
                  <a:srgbClr val="FF0000"/>
                </a:solidFill>
              </a:rPr>
              <a:t>$</a:t>
            </a:r>
            <a:r>
              <a:rPr lang="en-US" b="1" dirty="0" err="1" smtClean="0">
                <a:solidFill>
                  <a:srgbClr val="FF0000"/>
                </a:solidFill>
              </a:rPr>
              <a:t>scope</a:t>
            </a:r>
            <a:r>
              <a:rPr lang="en-US" dirty="0" err="1" smtClean="0"/>
              <a:t>.</a:t>
            </a:r>
            <a:r>
              <a:rPr lang="en-US" b="1" dirty="0" err="1" smtClean="0">
                <a:solidFill>
                  <a:srgbClr val="000099"/>
                </a:solidFill>
              </a:rPr>
              <a:t>showList</a:t>
            </a:r>
            <a:r>
              <a:rPr lang="en-US" dirty="0" smtClean="0"/>
              <a:t> ? “view1.html” : “view2.html”; };</a:t>
            </a:r>
          </a:p>
          <a:p>
            <a:r>
              <a:rPr lang="en-US" dirty="0"/>
              <a:t>	</a:t>
            </a:r>
            <a:r>
              <a:rPr lang="en-US" dirty="0" smtClean="0"/>
              <a:t>});</a:t>
            </a:r>
          </a:p>
          <a:p>
            <a:endParaRPr lang="en-US" dirty="0" smtClean="0"/>
          </a:p>
          <a:p>
            <a:r>
              <a:rPr lang="en-US" dirty="0" smtClean="0"/>
              <a:t>&lt;/script&gt;</a:t>
            </a:r>
            <a:endParaRPr lang="en-US" dirty="0"/>
          </a:p>
          <a:p>
            <a:endParaRPr lang="en-US" dirty="0"/>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889477" y="2572375"/>
            <a:ext cx="641346" cy="641346"/>
          </a:xfrm>
          <a:prstGeom prst="rect">
            <a:avLst/>
          </a:prstGeom>
        </p:spPr>
      </p:pic>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21096" y="3845020"/>
            <a:ext cx="509727" cy="509727"/>
          </a:xfrm>
          <a:prstGeom prst="rect">
            <a:avLst/>
          </a:prstGeom>
        </p:spPr>
      </p:pic>
      <p:cxnSp>
        <p:nvCxnSpPr>
          <p:cNvPr id="5" name="Straight Connector 4"/>
          <p:cNvCxnSpPr/>
          <p:nvPr/>
        </p:nvCxnSpPr>
        <p:spPr>
          <a:xfrm>
            <a:off x="999391" y="3586496"/>
            <a:ext cx="3420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10800000">
            <a:off x="5754695" y="1698971"/>
            <a:ext cx="486554" cy="25837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37821" y="1643493"/>
            <a:ext cx="2210413" cy="369332"/>
          </a:xfrm>
          <a:prstGeom prst="rect">
            <a:avLst/>
          </a:prstGeom>
          <a:noFill/>
        </p:spPr>
        <p:txBody>
          <a:bodyPr wrap="none" rtlCol="0">
            <a:spAutoFit/>
          </a:bodyPr>
          <a:lstStyle/>
          <a:p>
            <a:r>
              <a:rPr lang="en-US" b="1" dirty="0" smtClean="0"/>
              <a:t>Set </a:t>
            </a:r>
            <a:r>
              <a:rPr lang="en-US" b="1" dirty="0" err="1" smtClean="0"/>
              <a:t>showList</a:t>
            </a:r>
            <a:r>
              <a:rPr lang="en-US" b="1" dirty="0" smtClean="0"/>
              <a:t> to </a:t>
            </a:r>
            <a:r>
              <a:rPr lang="en-US" b="1" dirty="0" smtClean="0">
                <a:solidFill>
                  <a:srgbClr val="000099"/>
                </a:solidFill>
              </a:rPr>
              <a:t>T</a:t>
            </a:r>
            <a:r>
              <a:rPr lang="en-US" b="1" dirty="0" smtClean="0"/>
              <a:t> or </a:t>
            </a:r>
            <a:r>
              <a:rPr lang="en-US" b="1" dirty="0" smtClean="0">
                <a:solidFill>
                  <a:srgbClr val="000099"/>
                </a:solidFill>
              </a:rPr>
              <a:t>F</a:t>
            </a:r>
            <a:endParaRPr lang="en-US" b="1" dirty="0">
              <a:solidFill>
                <a:srgbClr val="000099"/>
              </a:solidFill>
            </a:endParaRPr>
          </a:p>
        </p:txBody>
      </p:sp>
      <p:sp>
        <p:nvSpPr>
          <p:cNvPr id="33" name="Right Arrow 32"/>
          <p:cNvSpPr/>
          <p:nvPr/>
        </p:nvSpPr>
        <p:spPr>
          <a:xfrm rot="8560906">
            <a:off x="5149790" y="4991974"/>
            <a:ext cx="486554" cy="25837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664861" y="4686270"/>
            <a:ext cx="2469522" cy="369332"/>
          </a:xfrm>
          <a:prstGeom prst="rect">
            <a:avLst/>
          </a:prstGeom>
          <a:noFill/>
        </p:spPr>
        <p:txBody>
          <a:bodyPr wrap="none" rtlCol="0">
            <a:spAutoFit/>
          </a:bodyPr>
          <a:lstStyle/>
          <a:p>
            <a:r>
              <a:rPr lang="en-US" b="1" dirty="0" smtClean="0"/>
              <a:t>If </a:t>
            </a:r>
            <a:r>
              <a:rPr lang="en-US" b="1" dirty="0" smtClean="0">
                <a:solidFill>
                  <a:srgbClr val="000099"/>
                </a:solidFill>
              </a:rPr>
              <a:t>T</a:t>
            </a:r>
            <a:r>
              <a:rPr lang="en-US" b="1" dirty="0" smtClean="0"/>
              <a:t> return “view1.html”</a:t>
            </a:r>
            <a:endParaRPr lang="en-US" b="1" dirty="0"/>
          </a:p>
        </p:txBody>
      </p:sp>
      <p:sp>
        <p:nvSpPr>
          <p:cNvPr id="36" name="TextBox 35"/>
          <p:cNvSpPr txBox="1"/>
          <p:nvPr/>
        </p:nvSpPr>
        <p:spPr>
          <a:xfrm>
            <a:off x="6275262" y="6248400"/>
            <a:ext cx="2461508" cy="369332"/>
          </a:xfrm>
          <a:prstGeom prst="rect">
            <a:avLst/>
          </a:prstGeom>
          <a:noFill/>
        </p:spPr>
        <p:txBody>
          <a:bodyPr wrap="none" rtlCol="0">
            <a:spAutoFit/>
          </a:bodyPr>
          <a:lstStyle/>
          <a:p>
            <a:r>
              <a:rPr lang="en-US" b="1" dirty="0" smtClean="0"/>
              <a:t>If </a:t>
            </a:r>
            <a:r>
              <a:rPr lang="en-US" b="1" dirty="0" smtClean="0">
                <a:solidFill>
                  <a:srgbClr val="000099"/>
                </a:solidFill>
              </a:rPr>
              <a:t>F</a:t>
            </a:r>
            <a:r>
              <a:rPr lang="en-US" b="1" dirty="0" smtClean="0"/>
              <a:t> return “view2.html”</a:t>
            </a:r>
            <a:endParaRPr lang="en-US" b="1" dirty="0"/>
          </a:p>
        </p:txBody>
      </p:sp>
      <p:sp>
        <p:nvSpPr>
          <p:cNvPr id="37" name="Right Arrow 36"/>
          <p:cNvSpPr/>
          <p:nvPr/>
        </p:nvSpPr>
        <p:spPr>
          <a:xfrm rot="13539958">
            <a:off x="6197411" y="5826485"/>
            <a:ext cx="486554" cy="25837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0800000">
            <a:off x="4621073" y="2492819"/>
            <a:ext cx="486554" cy="25837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204199" y="2437341"/>
            <a:ext cx="1975797" cy="369332"/>
          </a:xfrm>
          <a:prstGeom prst="rect">
            <a:avLst/>
          </a:prstGeom>
          <a:noFill/>
        </p:spPr>
        <p:txBody>
          <a:bodyPr wrap="none" rtlCol="0">
            <a:spAutoFit/>
          </a:bodyPr>
          <a:lstStyle/>
          <a:p>
            <a:r>
              <a:rPr lang="en-US" b="1" dirty="0" smtClean="0"/>
              <a:t>Evaluate </a:t>
            </a:r>
            <a:r>
              <a:rPr lang="en-US" b="1" dirty="0" err="1" smtClean="0">
                <a:solidFill>
                  <a:srgbClr val="000099"/>
                </a:solidFill>
              </a:rPr>
              <a:t>viewFile</a:t>
            </a:r>
            <a:r>
              <a:rPr lang="en-US" b="1" dirty="0" smtClean="0">
                <a:solidFill>
                  <a:srgbClr val="000099"/>
                </a:solidFill>
              </a:rPr>
              <a:t>()</a:t>
            </a:r>
            <a:endParaRPr lang="en-US" b="1" dirty="0">
              <a:solidFill>
                <a:srgbClr val="000099"/>
              </a:solidFill>
            </a:endParaRPr>
          </a:p>
        </p:txBody>
      </p:sp>
      <p:sp>
        <p:nvSpPr>
          <p:cNvPr id="7" name="Rectangle 6"/>
          <p:cNvSpPr/>
          <p:nvPr/>
        </p:nvSpPr>
        <p:spPr>
          <a:xfrm>
            <a:off x="5593097" y="3188182"/>
            <a:ext cx="1489447" cy="369332"/>
          </a:xfrm>
          <a:prstGeom prst="rect">
            <a:avLst/>
          </a:prstGeom>
        </p:spPr>
        <p:txBody>
          <a:bodyPr wrap="none">
            <a:spAutoFit/>
          </a:bodyPr>
          <a:lstStyle/>
          <a:p>
            <a:r>
              <a:rPr lang="en-US" b="1" dirty="0" smtClean="0"/>
              <a:t>&lt;view1.html&gt;</a:t>
            </a:r>
            <a:endParaRPr lang="en-US" b="1" dirty="0"/>
          </a:p>
        </p:txBody>
      </p:sp>
      <p:sp>
        <p:nvSpPr>
          <p:cNvPr id="42" name="Rectangle 41"/>
          <p:cNvSpPr/>
          <p:nvPr/>
        </p:nvSpPr>
        <p:spPr>
          <a:xfrm>
            <a:off x="5610731" y="3584220"/>
            <a:ext cx="1489447" cy="369332"/>
          </a:xfrm>
          <a:prstGeom prst="rect">
            <a:avLst/>
          </a:prstGeom>
        </p:spPr>
        <p:txBody>
          <a:bodyPr wrap="none">
            <a:spAutoFit/>
          </a:bodyPr>
          <a:lstStyle/>
          <a:p>
            <a:r>
              <a:rPr lang="en-US" b="1" dirty="0" smtClean="0"/>
              <a:t>&lt;view2.html&gt;</a:t>
            </a:r>
            <a:endParaRPr lang="en-US" b="1" dirty="0"/>
          </a:p>
        </p:txBody>
      </p:sp>
      <p:pic>
        <p:nvPicPr>
          <p:cNvPr id="43" name="Picture 4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36758" y="3026490"/>
            <a:ext cx="1245115" cy="1245115"/>
          </a:xfrm>
          <a:prstGeom prst="rect">
            <a:avLst/>
          </a:prstGeom>
        </p:spPr>
      </p:pic>
      <p:cxnSp>
        <p:nvCxnSpPr>
          <p:cNvPr id="44" name="Straight Connector 43"/>
          <p:cNvCxnSpPr/>
          <p:nvPr/>
        </p:nvCxnSpPr>
        <p:spPr>
          <a:xfrm>
            <a:off x="7179996" y="3559790"/>
            <a:ext cx="1710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323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2400" b="1" dirty="0" err="1" smtClean="0"/>
              <a:t>ng</a:t>
            </a:r>
            <a:r>
              <a:rPr lang="en-US" sz="2400" b="1" dirty="0" smtClean="0"/>
              <a:t>-switch</a:t>
            </a:r>
            <a:r>
              <a:rPr lang="en-US" sz="2400" dirty="0" smtClean="0"/>
              <a:t>[to conditionally switch HTML view fragments]</a:t>
            </a:r>
            <a:endParaRPr lang="en-US" sz="2400" dirty="0"/>
          </a:p>
        </p:txBody>
      </p:sp>
      <p:sp>
        <p:nvSpPr>
          <p:cNvPr id="3" name="Content Placeholder 2"/>
          <p:cNvSpPr>
            <a:spLocks noGrp="1"/>
          </p:cNvSpPr>
          <p:nvPr>
            <p:ph idx="1"/>
          </p:nvPr>
        </p:nvSpPr>
        <p:spPr>
          <a:xfrm>
            <a:off x="762000" y="914401"/>
            <a:ext cx="8077200" cy="4979376"/>
          </a:xfrm>
        </p:spPr>
        <p:txBody>
          <a:bodyPr>
            <a:normAutofit lnSpcReduction="10000"/>
          </a:bodyPr>
          <a:lstStyle/>
          <a:p>
            <a:r>
              <a:rPr lang="en-US" sz="1600" dirty="0"/>
              <a:t>The </a:t>
            </a:r>
            <a:r>
              <a:rPr lang="en-US" sz="1600" dirty="0" err="1"/>
              <a:t>ng</a:t>
            </a:r>
            <a:r>
              <a:rPr lang="en-US" sz="1600" dirty="0"/>
              <a:t>-include directive is excellent for managing more significant fragments of content in partial, but often you need to switch between smaller chucks of content that are already within the document—and for this, </a:t>
            </a:r>
            <a:r>
              <a:rPr lang="en-US" sz="1600" dirty="0" err="1"/>
              <a:t>AngularJS</a:t>
            </a:r>
            <a:r>
              <a:rPr lang="en-US" sz="1600" dirty="0"/>
              <a:t> provides the </a:t>
            </a:r>
            <a:r>
              <a:rPr lang="en-US" sz="1600" dirty="0" err="1"/>
              <a:t>ng</a:t>
            </a:r>
            <a:r>
              <a:rPr lang="en-US" sz="1600" dirty="0"/>
              <a:t>-switch directive</a:t>
            </a:r>
            <a:r>
              <a:rPr lang="en-US" sz="1600" dirty="0" smtClean="0"/>
              <a:t>.</a:t>
            </a:r>
          </a:p>
          <a:p>
            <a:pPr lvl="1"/>
            <a:r>
              <a:rPr lang="en-US" sz="1200" dirty="0" err="1">
                <a:solidFill>
                  <a:srgbClr val="0000FF"/>
                </a:solidFill>
              </a:rPr>
              <a:t>AngularJS</a:t>
            </a:r>
            <a:r>
              <a:rPr lang="en-US" sz="1200" dirty="0">
                <a:solidFill>
                  <a:srgbClr val="0000FF"/>
                </a:solidFill>
              </a:rPr>
              <a:t>/</a:t>
            </a:r>
            <a:r>
              <a:rPr lang="en-US" sz="1200" dirty="0" err="1">
                <a:solidFill>
                  <a:srgbClr val="0000FF"/>
                </a:solidFill>
              </a:rPr>
              <a:t>Basics_AngularDirective</a:t>
            </a:r>
            <a:r>
              <a:rPr lang="en-US" sz="1200" dirty="0">
                <a:solidFill>
                  <a:srgbClr val="0000FF"/>
                </a:solidFill>
              </a:rPr>
              <a:t>/</a:t>
            </a:r>
            <a:r>
              <a:rPr lang="en-US" sz="1200" dirty="0" err="1">
                <a:solidFill>
                  <a:srgbClr val="0000FF"/>
                </a:solidFill>
              </a:rPr>
              <a:t>Directives_Templates</a:t>
            </a:r>
            <a:r>
              <a:rPr lang="en-US" sz="1200" dirty="0">
                <a:solidFill>
                  <a:srgbClr val="0000FF"/>
                </a:solidFill>
              </a:rPr>
              <a:t>/</a:t>
            </a:r>
            <a:r>
              <a:rPr lang="en-US" sz="1200" dirty="0" err="1">
                <a:solidFill>
                  <a:srgbClr val="0000FF"/>
                </a:solidFill>
              </a:rPr>
              <a:t>ng</a:t>
            </a:r>
            <a:r>
              <a:rPr lang="en-US" sz="1200" dirty="0">
                <a:solidFill>
                  <a:srgbClr val="0000FF"/>
                </a:solidFill>
              </a:rPr>
              <a:t>-switch/</a:t>
            </a:r>
            <a:r>
              <a:rPr lang="en-US" sz="1200" dirty="0" err="1">
                <a:solidFill>
                  <a:srgbClr val="0000FF"/>
                </a:solidFill>
              </a:rPr>
              <a:t>directieveDemo_ngSwitch.html</a:t>
            </a:r>
            <a:r>
              <a:rPr lang="en-US" sz="1200" dirty="0">
                <a:solidFill>
                  <a:srgbClr val="0000FF"/>
                </a:solidFill>
              </a:rPr>
              <a:t> </a:t>
            </a:r>
            <a:endParaRPr lang="en-US" sz="1200" dirty="0" smtClean="0">
              <a:solidFill>
                <a:srgbClr val="0000FF"/>
              </a:solidFill>
            </a:endParaRPr>
          </a:p>
          <a:p>
            <a:r>
              <a:rPr lang="en-US" sz="1600" dirty="0"/>
              <a:t>The </a:t>
            </a:r>
            <a:r>
              <a:rPr lang="en-US" sz="1600" dirty="0" err="1"/>
              <a:t>ng</a:t>
            </a:r>
            <a:r>
              <a:rPr lang="en-US" sz="1600" dirty="0"/>
              <a:t>-include and </a:t>
            </a:r>
            <a:r>
              <a:rPr lang="en-US" sz="1600" dirty="0" err="1"/>
              <a:t>ng</a:t>
            </a:r>
            <a:r>
              <a:rPr lang="en-US" sz="1600" dirty="0"/>
              <a:t>-switch directives can be used to create the same effects, and it can be difficult to figure out when to use each of them to best effect.</a:t>
            </a:r>
          </a:p>
          <a:p>
            <a:r>
              <a:rPr lang="en-US" sz="1600" dirty="0"/>
              <a:t>Use </a:t>
            </a:r>
            <a:r>
              <a:rPr lang="en-US" sz="1600" dirty="0" err="1"/>
              <a:t>ng</a:t>
            </a:r>
            <a:r>
              <a:rPr lang="en-US" sz="1600" dirty="0"/>
              <a:t>-switch when you need to alternate between smaller, simpler blocks of content and that there is a good chance the user will be shown most or all of those blocks in the normal execution of the web app. This is because you have to deliver all the content that the </a:t>
            </a:r>
            <a:r>
              <a:rPr lang="en-US" sz="1600" dirty="0" err="1"/>
              <a:t>ng</a:t>
            </a:r>
            <a:r>
              <a:rPr lang="en-US" sz="1600" dirty="0"/>
              <a:t>-switch directive needs as part of the HTML document, and that’s a waste of bandwidth and loading time for content that is unlikely to be used.</a:t>
            </a:r>
          </a:p>
          <a:p>
            <a:r>
              <a:rPr lang="en-US" sz="1600" dirty="0"/>
              <a:t>The </a:t>
            </a:r>
            <a:r>
              <a:rPr lang="en-US" sz="1600" dirty="0" err="1"/>
              <a:t>ng</a:t>
            </a:r>
            <a:r>
              <a:rPr lang="en-US" sz="1600" dirty="0"/>
              <a:t>-include attribute is better suited for more complex content or content that you need to use repeatedly throughout an application. Partial views can help reduce the amount of duplication in a project when you need to include the same content in different places, but you must bear in mind that partial views are not requested until the first time they are required, and this can cause delays while the browser makes the Ajax request and receives the response from the server</a:t>
            </a:r>
            <a:r>
              <a:rPr lang="en-US" sz="1600" dirty="0" smtClean="0"/>
              <a:t>.</a:t>
            </a:r>
          </a:p>
          <a:p>
            <a:r>
              <a:rPr lang="en-US" sz="1600" dirty="0"/>
              <a:t>If in doubt, start with </a:t>
            </a:r>
            <a:r>
              <a:rPr lang="en-US" sz="1600" dirty="0" err="1"/>
              <a:t>ng</a:t>
            </a:r>
            <a:r>
              <a:rPr lang="en-US" sz="1600" dirty="0"/>
              <a:t>-switch. It is simpler and easier to work with, and you can always change to </a:t>
            </a:r>
            <a:r>
              <a:rPr lang="en-US" sz="1600" dirty="0" err="1"/>
              <a:t>ng</a:t>
            </a:r>
            <a:r>
              <a:rPr lang="en-US" sz="1600" dirty="0"/>
              <a:t>-include if your content gets too complex to easily manage or if you need to use the same content elsewhere in the same app.</a:t>
            </a:r>
          </a:p>
          <a:p>
            <a:endParaRPr lang="en-US" sz="1600" dirty="0" smtClean="0">
              <a:solidFill>
                <a:srgbClr val="0000FF"/>
              </a:solidFill>
            </a:endParaRPr>
          </a:p>
        </p:txBody>
      </p:sp>
    </p:spTree>
    <p:extLst>
      <p:ext uri="{BB962C8B-B14F-4D97-AF65-F5344CB8AC3E}">
        <p14:creationId xmlns:p14="http://schemas.microsoft.com/office/powerpoint/2010/main" val="2098596292"/>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Slow Devices…</a:t>
            </a:r>
            <a:endParaRPr lang="en-US" dirty="0"/>
          </a:p>
        </p:txBody>
      </p:sp>
      <p:pic>
        <p:nvPicPr>
          <p:cNvPr id="4" name="Content Placeholder 3" descr="getfile.jpg"/>
          <p:cNvPicPr>
            <a:picLocks noGrp="1" noChangeAspect="1"/>
          </p:cNvPicPr>
          <p:nvPr>
            <p:ph idx="1"/>
          </p:nvPr>
        </p:nvPicPr>
        <p:blipFill>
          <a:blip r:embed="rId2" cstate="email">
            <a:extLst>
              <a:ext uri="{28A0092B-C50C-407E-A947-70E740481C1C}">
                <a14:useLocalDpi xmlns:a14="http://schemas.microsoft.com/office/drawing/2010/main" val="0"/>
              </a:ext>
            </a:extLst>
          </a:blip>
          <a:srcRect l="-33043" r="-33043"/>
          <a:stretch>
            <a:fillRect/>
          </a:stretch>
        </p:blipFill>
        <p:spPr/>
      </p:pic>
    </p:spTree>
    <p:extLst>
      <p:ext uri="{BB962C8B-B14F-4D97-AF65-F5344CB8AC3E}">
        <p14:creationId xmlns:p14="http://schemas.microsoft.com/office/powerpoint/2010/main" val="1153578518"/>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2400" b="1" dirty="0" err="1" smtClean="0"/>
              <a:t>ng</a:t>
            </a:r>
            <a:r>
              <a:rPr lang="en-US" sz="2400" b="1" dirty="0" smtClean="0"/>
              <a:t>-cloak </a:t>
            </a:r>
            <a:r>
              <a:rPr lang="en-US" sz="2400" dirty="0" smtClean="0"/>
              <a:t>[to hide unprocessed Binding </a:t>
            </a:r>
            <a:r>
              <a:rPr lang="en-US" sz="2400" dirty="0" err="1" smtClean="0"/>
              <a:t>Exepressions</a:t>
            </a:r>
            <a:r>
              <a:rPr lang="en-US" sz="2400" dirty="0" smtClean="0"/>
              <a:t>]</a:t>
            </a:r>
            <a:endParaRPr lang="en-US" sz="2400" dirty="0"/>
          </a:p>
        </p:txBody>
      </p:sp>
      <p:sp>
        <p:nvSpPr>
          <p:cNvPr id="3" name="Content Placeholder 2"/>
          <p:cNvSpPr>
            <a:spLocks noGrp="1"/>
          </p:cNvSpPr>
          <p:nvPr>
            <p:ph idx="1"/>
          </p:nvPr>
        </p:nvSpPr>
        <p:spPr>
          <a:xfrm>
            <a:off x="762000" y="914401"/>
            <a:ext cx="8077200" cy="4979376"/>
          </a:xfrm>
        </p:spPr>
        <p:txBody>
          <a:bodyPr>
            <a:normAutofit lnSpcReduction="10000"/>
          </a:bodyPr>
          <a:lstStyle/>
          <a:p>
            <a:r>
              <a:rPr lang="en-US" sz="1600" dirty="0" smtClean="0"/>
              <a:t>When </a:t>
            </a:r>
            <a:r>
              <a:rPr lang="en-US" sz="1600" dirty="0"/>
              <a:t>working with </a:t>
            </a:r>
            <a:r>
              <a:rPr lang="en-US" sz="1600" dirty="0" smtClean="0"/>
              <a:t>complex content on slow devices, there can be a moment when the browser displays the HTML in the document while </a:t>
            </a:r>
            <a:r>
              <a:rPr lang="en-US" sz="1600" dirty="0" err="1" smtClean="0"/>
              <a:t>AngularJS</a:t>
            </a:r>
            <a:r>
              <a:rPr lang="en-US" sz="1600" dirty="0" smtClean="0"/>
              <a:t> is still parsing the HTML, processing the directives, and generally getting ready.</a:t>
            </a:r>
          </a:p>
          <a:p>
            <a:r>
              <a:rPr lang="en-US" sz="1600" dirty="0" smtClean="0"/>
              <a:t>There </a:t>
            </a:r>
            <a:r>
              <a:rPr lang="en-US" sz="1600" dirty="0"/>
              <a:t>are two ways to solve the problem. The first is to avoid using inline template expressions and stick with the </a:t>
            </a:r>
            <a:r>
              <a:rPr lang="en-US" sz="1600" dirty="0" err="1"/>
              <a:t>ng</a:t>
            </a:r>
            <a:r>
              <a:rPr lang="en-US" sz="1600" dirty="0"/>
              <a:t>-bind directive. </a:t>
            </a:r>
            <a:endParaRPr lang="en-US" sz="1600" dirty="0" smtClean="0"/>
          </a:p>
          <a:p>
            <a:r>
              <a:rPr lang="en-US" sz="1600" dirty="0"/>
              <a:t>A better alternative is to use the </a:t>
            </a:r>
            <a:r>
              <a:rPr lang="en-US" sz="1600" dirty="0" err="1"/>
              <a:t>ng</a:t>
            </a:r>
            <a:r>
              <a:rPr lang="en-US" sz="1600" dirty="0"/>
              <a:t>-cloak directive, which has the effect of hiding content until </a:t>
            </a:r>
            <a:r>
              <a:rPr lang="en-US" sz="1600" dirty="0" err="1"/>
              <a:t>AngularJS</a:t>
            </a:r>
            <a:r>
              <a:rPr lang="en-US" sz="1600" dirty="0"/>
              <a:t> has finished processing it. The </a:t>
            </a:r>
            <a:r>
              <a:rPr lang="en-US" sz="1600" dirty="0" err="1"/>
              <a:t>ng</a:t>
            </a:r>
            <a:r>
              <a:rPr lang="en-US" sz="1600" dirty="0"/>
              <a:t>-cloak directive uses CSS to hide the elements to which it is applied, and the </a:t>
            </a:r>
            <a:r>
              <a:rPr lang="en-US" sz="1600" dirty="0" err="1"/>
              <a:t>AngularJS</a:t>
            </a:r>
            <a:r>
              <a:rPr lang="en-US" sz="1600" dirty="0"/>
              <a:t> library removes the CSS class when the content has been processed, ensuring that the user never sees the {{ and }} characters of a template expression. </a:t>
            </a:r>
          </a:p>
          <a:p>
            <a:r>
              <a:rPr lang="en-US" sz="1600" dirty="0" smtClean="0"/>
              <a:t>You </a:t>
            </a:r>
            <a:r>
              <a:rPr lang="en-US" sz="1600" dirty="0"/>
              <a:t>can apply the </a:t>
            </a:r>
            <a:r>
              <a:rPr lang="en-US" sz="1600" dirty="0" err="1"/>
              <a:t>ng</a:t>
            </a:r>
            <a:r>
              <a:rPr lang="en-US" sz="1600" dirty="0"/>
              <a:t>-cloak directive as broadly or selectively as you want. </a:t>
            </a:r>
            <a:endParaRPr lang="en-US" sz="1600" dirty="0" smtClean="0"/>
          </a:p>
          <a:p>
            <a:r>
              <a:rPr lang="en-US" sz="1600" dirty="0" smtClean="0"/>
              <a:t>A </a:t>
            </a:r>
            <a:r>
              <a:rPr lang="en-US" sz="1600" dirty="0"/>
              <a:t>common approach is to apply the directive to the body element, but that just means that the user sees an empty browser window while </a:t>
            </a:r>
            <a:r>
              <a:rPr lang="en-US" sz="1600" dirty="0" err="1"/>
              <a:t>AngularJS</a:t>
            </a:r>
            <a:r>
              <a:rPr lang="en-US" sz="1600" dirty="0"/>
              <a:t> processes the content. </a:t>
            </a:r>
            <a:endParaRPr lang="en-US" sz="1600" dirty="0" smtClean="0"/>
          </a:p>
          <a:p>
            <a:r>
              <a:rPr lang="en-US" sz="1600" dirty="0" smtClean="0"/>
              <a:t>It makes more sense to </a:t>
            </a:r>
            <a:r>
              <a:rPr lang="en-US" sz="1600" dirty="0"/>
              <a:t>be more selective and apply the directive only to the parts of the document where there are inline </a:t>
            </a:r>
            <a:r>
              <a:rPr lang="en-US" sz="1600" dirty="0" smtClean="0"/>
              <a:t>expressions</a:t>
            </a:r>
          </a:p>
          <a:p>
            <a:r>
              <a:rPr lang="en-US" sz="1600" dirty="0"/>
              <a:t>Applying the directive to the sections of the document that contain template expressions leaves the user able to see the static structure of a page, which still isn’t ideal but is a lot better than just an empty window. You can see the effect the directive </a:t>
            </a:r>
            <a:r>
              <a:rPr lang="en-US" sz="1600" dirty="0" smtClean="0"/>
              <a:t>(</a:t>
            </a:r>
            <a:r>
              <a:rPr lang="en-US" sz="1600" dirty="0"/>
              <a:t>and, of course, the full app layout is revealed to the user when </a:t>
            </a:r>
            <a:r>
              <a:rPr lang="en-US" sz="1600" dirty="0" err="1"/>
              <a:t>AngularJS</a:t>
            </a:r>
            <a:r>
              <a:rPr lang="en-US" sz="1600" dirty="0"/>
              <a:t> finishes processing the content).</a:t>
            </a:r>
            <a:endParaRPr lang="en-US" sz="1600" dirty="0" smtClean="0"/>
          </a:p>
        </p:txBody>
      </p:sp>
      <p:pic>
        <p:nvPicPr>
          <p:cNvPr id="5" name="Picture 4" descr="getfil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400" y="5257800"/>
            <a:ext cx="3048000" cy="1859280"/>
          </a:xfrm>
          <a:prstGeom prst="rect">
            <a:avLst/>
          </a:prstGeom>
        </p:spPr>
      </p:pic>
    </p:spTree>
    <p:extLst>
      <p:ext uri="{BB962C8B-B14F-4D97-AF65-F5344CB8AC3E}">
        <p14:creationId xmlns:p14="http://schemas.microsoft.com/office/powerpoint/2010/main" val="3362486840"/>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lstStyle/>
          <a:p>
            <a:r>
              <a:rPr lang="en-US" dirty="0" smtClean="0"/>
              <a:t>Elements and Event Directives</a:t>
            </a:r>
            <a:endParaRPr lang="en-US"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smtClean="0"/>
              <a:t>Now that we have seen the binding and </a:t>
            </a:r>
            <a:r>
              <a:rPr lang="en-US" sz="1600" smtClean="0"/>
              <a:t>the template </a:t>
            </a:r>
            <a:r>
              <a:rPr lang="en-US" sz="1600" dirty="0" smtClean="0"/>
              <a:t>directive we move on to explore :</a:t>
            </a:r>
          </a:p>
          <a:p>
            <a:pPr marL="514350" indent="-514350">
              <a:buFont typeface="+mj-lt"/>
              <a:buAutoNum type="arabicPeriod"/>
            </a:pPr>
            <a:r>
              <a:rPr lang="en-US" sz="1600" dirty="0" smtClean="0"/>
              <a:t>The directives to </a:t>
            </a:r>
            <a:r>
              <a:rPr lang="en-US" sz="1600" dirty="0"/>
              <a:t>add, remove, hide, and show elements in the Document Object Model (DOM); </a:t>
            </a:r>
            <a:endParaRPr lang="en-US" sz="1600" dirty="0" smtClean="0"/>
          </a:p>
          <a:p>
            <a:pPr marL="514350" indent="-514350">
              <a:buFont typeface="+mj-lt"/>
              <a:buAutoNum type="arabicPeriod"/>
            </a:pPr>
            <a:r>
              <a:rPr lang="en-US" sz="1600" dirty="0"/>
              <a:t>T</a:t>
            </a:r>
            <a:r>
              <a:rPr lang="en-US" sz="1600" dirty="0" smtClean="0"/>
              <a:t>he </a:t>
            </a:r>
            <a:r>
              <a:rPr lang="en-US" sz="1600" dirty="0"/>
              <a:t>directives that add and remove elements from classes and set individual CSS style properties; the directives for handling events</a:t>
            </a:r>
            <a:r>
              <a:rPr lang="en-US" sz="1600" dirty="0" smtClean="0"/>
              <a:t>;</a:t>
            </a:r>
          </a:p>
          <a:p>
            <a:pPr marL="514350" indent="-514350">
              <a:buFont typeface="+mj-lt"/>
              <a:buAutoNum type="arabicPeriod"/>
            </a:pPr>
            <a:r>
              <a:rPr lang="en-US" sz="1600" dirty="0"/>
              <a:t>T</a:t>
            </a:r>
            <a:r>
              <a:rPr lang="en-US" sz="1600" dirty="0" smtClean="0"/>
              <a:t>he </a:t>
            </a:r>
            <a:r>
              <a:rPr lang="en-US" sz="1600" dirty="0"/>
              <a:t>directives that map between the way that </a:t>
            </a:r>
            <a:r>
              <a:rPr lang="en-US" sz="1600" dirty="0" err="1"/>
              <a:t>AngularJS</a:t>
            </a:r>
            <a:r>
              <a:rPr lang="en-US" sz="1600" dirty="0"/>
              <a:t> relies on data bindings and an HTML feature called Boolean attributes</a:t>
            </a:r>
            <a:r>
              <a:rPr lang="en-US" sz="1600" dirty="0" smtClean="0"/>
              <a:t>.</a:t>
            </a:r>
          </a:p>
          <a:p>
            <a:pPr marL="514350" indent="-514350">
              <a:buFont typeface="+mj-lt"/>
              <a:buAutoNum type="arabicPeriod"/>
            </a:pPr>
            <a:r>
              <a:rPr lang="en-US" sz="1600" dirty="0" smtClean="0"/>
              <a:t>Custom Directives to respond </a:t>
            </a:r>
            <a:r>
              <a:rPr lang="en-US" sz="1600" dirty="0"/>
              <a:t>to events for which </a:t>
            </a:r>
            <a:r>
              <a:rPr lang="en-US" sz="1600" dirty="0" err="1"/>
              <a:t>AngularJS</a:t>
            </a:r>
            <a:r>
              <a:rPr lang="en-US" sz="1600" dirty="0"/>
              <a:t> doesn’t provide built-in support</a:t>
            </a:r>
            <a:r>
              <a:rPr lang="en-US" sz="1600" dirty="0" smtClean="0"/>
              <a:t>.</a:t>
            </a:r>
          </a:p>
          <a:p>
            <a:pPr marL="514350" indent="-514350">
              <a:buFont typeface="+mj-lt"/>
              <a:buAutoNum type="arabicPeriod"/>
            </a:pPr>
            <a:endParaRPr lang="en-US" sz="1600" dirty="0"/>
          </a:p>
        </p:txBody>
      </p:sp>
    </p:spTree>
    <p:extLst>
      <p:ext uri="{BB962C8B-B14F-4D97-AF65-F5344CB8AC3E}">
        <p14:creationId xmlns:p14="http://schemas.microsoft.com/office/powerpoint/2010/main" val="1618544381"/>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Element Directives</a:t>
            </a:r>
            <a:endParaRPr lang="en-US"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a:t>Used to configure and style elements in the Document Object Model (DOM). </a:t>
            </a:r>
            <a:endParaRPr lang="en-US" sz="1600" dirty="0" smtClean="0"/>
          </a:p>
          <a:p>
            <a:r>
              <a:rPr lang="en-US" sz="1600" dirty="0" smtClean="0"/>
              <a:t>This directives are critical for managing the data and the presentation of the HTML elements since Angular JS binds the data dynamically to the template.</a:t>
            </a:r>
          </a:p>
          <a:p>
            <a:endParaRPr lang="en-US" sz="1600" dirty="0" smtClean="0"/>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916880074"/>
              </p:ext>
            </p:extLst>
          </p:nvPr>
        </p:nvGraphicFramePr>
        <p:xfrm>
          <a:off x="1066800" y="2057400"/>
          <a:ext cx="7772400" cy="4917440"/>
        </p:xfrm>
        <a:graphic>
          <a:graphicData uri="http://schemas.openxmlformats.org/drawingml/2006/table">
            <a:tbl>
              <a:tblPr firstRow="1" bandRow="1">
                <a:tableStyleId>{073A0DAA-6AF3-43AB-8588-CEC1D06C72B9}</a:tableStyleId>
              </a:tblPr>
              <a:tblGrid>
                <a:gridCol w="1295400"/>
                <a:gridCol w="1219200"/>
                <a:gridCol w="5257800"/>
              </a:tblGrid>
              <a:tr h="370840">
                <a:tc>
                  <a:txBody>
                    <a:bodyPr/>
                    <a:lstStyle/>
                    <a:p>
                      <a:endParaRPr lang="en-US" sz="1400" dirty="0"/>
                    </a:p>
                  </a:txBody>
                  <a:tcPr/>
                </a:tc>
                <a:tc>
                  <a:txBody>
                    <a:bodyPr/>
                    <a:lstStyle/>
                    <a:p>
                      <a:endParaRPr lang="en-US" sz="1400" dirty="0"/>
                    </a:p>
                  </a:txBody>
                  <a:tcPr/>
                </a:tc>
                <a:tc>
                  <a:txBody>
                    <a:bodyPr/>
                    <a:lstStyle/>
                    <a:p>
                      <a:endParaRPr lang="en-US" sz="1400"/>
                    </a:p>
                  </a:txBody>
                  <a:tcPr/>
                </a:tc>
              </a:tr>
              <a:tr h="370840">
                <a:tc>
                  <a:txBody>
                    <a:bodyPr/>
                    <a:lstStyle/>
                    <a:p>
                      <a:r>
                        <a:rPr lang="en-US" sz="1400" dirty="0" err="1" smtClean="0"/>
                        <a:t>ng</a:t>
                      </a:r>
                      <a:r>
                        <a:rPr lang="en-US" sz="1400" dirty="0" smtClean="0"/>
                        <a:t>-if</a:t>
                      </a:r>
                      <a:endParaRPr lang="en-US" sz="1400" dirty="0"/>
                    </a:p>
                  </a:txBody>
                  <a:tcPr/>
                </a:tc>
                <a:tc>
                  <a:txBody>
                    <a:bodyPr/>
                    <a:lstStyle/>
                    <a:p>
                      <a:r>
                        <a:rPr lang="en-US" sz="1400" dirty="0" smtClean="0"/>
                        <a:t>Attribute</a:t>
                      </a:r>
                      <a:endParaRPr lang="en-US" sz="1400" dirty="0"/>
                    </a:p>
                  </a:txBody>
                  <a:tcPr/>
                </a:tc>
                <a:tc>
                  <a:txBody>
                    <a:bodyPr/>
                    <a:lstStyle/>
                    <a:p>
                      <a:r>
                        <a:rPr lang="en-US" sz="1400" dirty="0" smtClean="0"/>
                        <a:t>Adds or</a:t>
                      </a:r>
                      <a:r>
                        <a:rPr lang="en-US" sz="1400" baseline="0" dirty="0" smtClean="0"/>
                        <a:t> removes the element from the DOM</a:t>
                      </a:r>
                      <a:endParaRPr lang="en-US" sz="1400" dirty="0"/>
                    </a:p>
                  </a:txBody>
                  <a:tcPr/>
                </a:tc>
              </a:tr>
              <a:tr h="370840">
                <a:tc>
                  <a:txBody>
                    <a:bodyPr/>
                    <a:lstStyle/>
                    <a:p>
                      <a:r>
                        <a:rPr lang="en-US" sz="1400" dirty="0" err="1" smtClean="0"/>
                        <a:t>ng</a:t>
                      </a:r>
                      <a:r>
                        <a:rPr lang="en-US" sz="1400" dirty="0" smtClean="0"/>
                        <a:t>-class</a:t>
                      </a:r>
                      <a:endParaRPr lang="en-US" sz="1400" dirty="0"/>
                    </a:p>
                  </a:txBody>
                  <a:tcPr/>
                </a:tc>
                <a:tc>
                  <a:txBody>
                    <a:bodyPr/>
                    <a:lstStyle/>
                    <a:p>
                      <a:r>
                        <a:rPr lang="en-US" sz="1400" dirty="0" err="1" smtClean="0"/>
                        <a:t>Attribute,class</a:t>
                      </a:r>
                      <a:endParaRPr lang="en-US" sz="1400" dirty="0"/>
                    </a:p>
                  </a:txBody>
                  <a:tcPr/>
                </a:tc>
                <a:tc>
                  <a:txBody>
                    <a:bodyPr/>
                    <a:lstStyle/>
                    <a:p>
                      <a:r>
                        <a:rPr lang="en-US" sz="1400" dirty="0" smtClean="0"/>
                        <a:t>Used to dynamically</a:t>
                      </a:r>
                      <a:r>
                        <a:rPr lang="en-US" sz="1400" baseline="0" dirty="0" smtClean="0"/>
                        <a:t> add or remove the class.</a:t>
                      </a:r>
                      <a:endParaRPr lang="en-US" sz="1400" dirty="0"/>
                    </a:p>
                  </a:txBody>
                  <a:tcPr/>
                </a:tc>
              </a:tr>
              <a:tr h="487680">
                <a:tc>
                  <a:txBody>
                    <a:bodyPr/>
                    <a:lstStyle/>
                    <a:p>
                      <a:r>
                        <a:rPr lang="en-US" sz="1400" dirty="0" err="1" smtClean="0"/>
                        <a:t>ng</a:t>
                      </a:r>
                      <a:r>
                        <a:rPr lang="en-US" sz="1400" dirty="0" smtClean="0"/>
                        <a:t>-class-even</a:t>
                      </a:r>
                      <a:endParaRPr lang="en-US" sz="1400" dirty="0"/>
                    </a:p>
                  </a:txBody>
                  <a:tcPr/>
                </a:tc>
                <a:tc>
                  <a:txBody>
                    <a:bodyPr/>
                    <a:lstStyle/>
                    <a:p>
                      <a:r>
                        <a:rPr lang="en-US" sz="1400" dirty="0" err="1" smtClean="0"/>
                        <a:t>Attribute,class</a:t>
                      </a:r>
                      <a:endParaRPr lang="en-US" sz="1400" dirty="0"/>
                    </a:p>
                  </a:txBody>
                  <a:tcPr/>
                </a:tc>
                <a:tc>
                  <a:txBody>
                    <a:bodyPr/>
                    <a:lstStyle/>
                    <a:p>
                      <a:r>
                        <a:rPr lang="en-US" sz="1400" dirty="0" smtClean="0"/>
                        <a:t>Sets the class attribute for even-numbered elements generated within the </a:t>
                      </a:r>
                      <a:r>
                        <a:rPr lang="en-US" sz="1400" dirty="0" err="1" smtClean="0"/>
                        <a:t>ng</a:t>
                      </a:r>
                      <a:r>
                        <a:rPr lang="en-US" sz="1400" dirty="0" smtClean="0"/>
                        <a:t>-repeat directive</a:t>
                      </a:r>
                    </a:p>
                    <a:p>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ng</a:t>
                      </a:r>
                      <a:r>
                        <a:rPr lang="en-US" sz="1400" dirty="0" smtClean="0"/>
                        <a:t>-class-odd</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Attribute,class</a:t>
                      </a:r>
                      <a:endParaRPr lang="en-US" sz="1400" dirty="0" smtClean="0"/>
                    </a:p>
                    <a:p>
                      <a:endParaRPr lang="en-US" sz="1400" dirty="0"/>
                    </a:p>
                  </a:txBody>
                  <a:tcPr/>
                </a:tc>
                <a:tc>
                  <a:txBody>
                    <a:bodyPr/>
                    <a:lstStyle/>
                    <a:p>
                      <a:r>
                        <a:rPr lang="en-US" sz="1400" dirty="0" smtClean="0"/>
                        <a:t>Sets the class attribute for odd-numbered elements generated within the </a:t>
                      </a:r>
                      <a:r>
                        <a:rPr lang="en-US" sz="1400" dirty="0" err="1" smtClean="0"/>
                        <a:t>ng</a:t>
                      </a:r>
                      <a:r>
                        <a:rPr lang="en-US" sz="1400" dirty="0" smtClean="0"/>
                        <a:t>-repeat directive</a:t>
                      </a:r>
                      <a:endParaRPr lang="en-US" sz="1400" dirty="0"/>
                    </a:p>
                  </a:txBody>
                  <a:tcPr/>
                </a:tc>
              </a:tr>
              <a:tr h="370840">
                <a:tc>
                  <a:txBody>
                    <a:bodyPr/>
                    <a:lstStyle/>
                    <a:p>
                      <a:r>
                        <a:rPr lang="en-US" sz="1400" dirty="0" err="1" smtClean="0"/>
                        <a:t>ng</a:t>
                      </a:r>
                      <a:r>
                        <a:rPr lang="en-US" sz="1400" dirty="0" smtClean="0"/>
                        <a:t>-hide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Attribute,class</a:t>
                      </a:r>
                      <a:endParaRPr lang="en-US" sz="1400" dirty="0" smtClean="0"/>
                    </a:p>
                    <a:p>
                      <a:endParaRPr lang="en-US" sz="1400" dirty="0"/>
                    </a:p>
                  </a:txBody>
                  <a:tcPr/>
                </a:tc>
                <a:tc>
                  <a:txBody>
                    <a:bodyPr/>
                    <a:lstStyle/>
                    <a:p>
                      <a:r>
                        <a:rPr lang="en-US" sz="1400" dirty="0" smtClean="0"/>
                        <a:t>	</a:t>
                      </a:r>
                    </a:p>
                    <a:p>
                      <a:r>
                        <a:rPr lang="en-US" sz="1400" dirty="0" smtClean="0"/>
                        <a:t>Shows and hides elements in the DOM</a:t>
                      </a:r>
                      <a:endParaRPr lang="en-US" sz="1400" dirty="0"/>
                    </a:p>
                  </a:txBody>
                  <a:tcPr/>
                </a:tc>
              </a:tr>
              <a:tr h="370840">
                <a:tc>
                  <a:txBody>
                    <a:bodyPr/>
                    <a:lstStyle/>
                    <a:p>
                      <a:r>
                        <a:rPr lang="en-US" sz="1400" dirty="0" err="1" smtClean="0"/>
                        <a:t>ng</a:t>
                      </a:r>
                      <a:r>
                        <a:rPr lang="en-US" sz="1400" dirty="0" smtClean="0"/>
                        <a:t>-show</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Attribute,class</a:t>
                      </a:r>
                      <a:endParaRPr lang="en-US" sz="1400" dirty="0" smtClean="0"/>
                    </a:p>
                    <a:p>
                      <a:endParaRPr lang="en-US" sz="1400" dirty="0"/>
                    </a:p>
                  </a:txBody>
                  <a:tcPr/>
                </a:tc>
                <a:tc>
                  <a:txBody>
                    <a:bodyPr/>
                    <a:lstStyle/>
                    <a:p>
                      <a:r>
                        <a:rPr lang="en-US" sz="1400" dirty="0" smtClean="0"/>
                        <a:t>Shows and hides elements in the DOM</a:t>
                      </a:r>
                      <a:endParaRPr lang="en-US" sz="1400" dirty="0"/>
                    </a:p>
                  </a:txBody>
                  <a:tcPr/>
                </a:tc>
              </a:tr>
              <a:tr h="370840">
                <a:tc>
                  <a:txBody>
                    <a:bodyPr/>
                    <a:lstStyle/>
                    <a:p>
                      <a:r>
                        <a:rPr lang="en-US" sz="1400" dirty="0" err="1" smtClean="0"/>
                        <a:t>ng</a:t>
                      </a:r>
                      <a:r>
                        <a:rPr lang="en-US" sz="1400" dirty="0" smtClean="0"/>
                        <a:t>-style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Attribute,class</a:t>
                      </a:r>
                      <a:endParaRPr lang="en-US" sz="1400" dirty="0" smtClean="0"/>
                    </a:p>
                    <a:p>
                      <a:endParaRPr lang="en-US" sz="1400" dirty="0"/>
                    </a:p>
                  </a:txBody>
                  <a:tcPr/>
                </a:tc>
                <a:tc>
                  <a:txBody>
                    <a:bodyPr/>
                    <a:lstStyle/>
                    <a:p>
                      <a:r>
                        <a:rPr lang="en-US" sz="1400" dirty="0" smtClean="0"/>
                        <a:t>Sets one or more CSS properties</a:t>
                      </a:r>
                      <a:endParaRPr lang="en-US" sz="1400" dirty="0"/>
                    </a:p>
                  </a:txBody>
                  <a:tcPr/>
                </a:tc>
              </a:tr>
            </a:tbl>
          </a:graphicData>
        </a:graphic>
      </p:graphicFrame>
    </p:spTree>
    <p:extLst>
      <p:ext uri="{BB962C8B-B14F-4D97-AF65-F5344CB8AC3E}">
        <p14:creationId xmlns:p14="http://schemas.microsoft.com/office/powerpoint/2010/main" val="358375039"/>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3200" dirty="0"/>
              <a:t>Showing, Hiding, and Removing Elements</a:t>
            </a:r>
          </a:p>
        </p:txBody>
      </p:sp>
      <p:sp>
        <p:nvSpPr>
          <p:cNvPr id="3" name="Content Placeholder 2"/>
          <p:cNvSpPr>
            <a:spLocks noGrp="1"/>
          </p:cNvSpPr>
          <p:nvPr>
            <p:ph idx="1"/>
          </p:nvPr>
        </p:nvSpPr>
        <p:spPr>
          <a:xfrm>
            <a:off x="762000" y="990601"/>
            <a:ext cx="8077200" cy="4903176"/>
          </a:xfrm>
        </p:spPr>
        <p:txBody>
          <a:bodyPr>
            <a:normAutofit/>
          </a:bodyPr>
          <a:lstStyle/>
          <a:p>
            <a:r>
              <a:rPr lang="en-US" sz="1600" dirty="0" err="1" smtClean="0">
                <a:solidFill>
                  <a:srgbClr val="3366FF"/>
                </a:solidFill>
              </a:rPr>
              <a:t>AngularDirective_ngVisibility.html</a:t>
            </a:r>
            <a:endParaRPr lang="en-US" sz="1600" dirty="0" smtClean="0">
              <a:solidFill>
                <a:srgbClr val="3366FF"/>
              </a:solidFill>
            </a:endParaRPr>
          </a:p>
          <a:p>
            <a:r>
              <a:rPr lang="en-US" sz="1600" dirty="0"/>
              <a:t>I have used the </a:t>
            </a:r>
            <a:r>
              <a:rPr lang="en-US" sz="1600" dirty="0" err="1"/>
              <a:t>ng</a:t>
            </a:r>
            <a:r>
              <a:rPr lang="en-US" sz="1600" dirty="0"/>
              <a:t>-show and </a:t>
            </a:r>
            <a:r>
              <a:rPr lang="en-US" sz="1600" dirty="0" err="1"/>
              <a:t>ng</a:t>
            </a:r>
            <a:r>
              <a:rPr lang="en-US" sz="1600" dirty="0"/>
              <a:t>-hide directives to control the visibility of span elements in the last cell of each row of the table</a:t>
            </a:r>
            <a:r>
              <a:rPr lang="en-US" sz="1600" dirty="0" smtClean="0"/>
              <a:t>.</a:t>
            </a:r>
          </a:p>
          <a:p>
            <a:r>
              <a:rPr lang="en-US" sz="1600" dirty="0" smtClean="0"/>
              <a:t>We could have achieved the same result using a data binding too. </a:t>
            </a:r>
          </a:p>
          <a:p>
            <a:r>
              <a:rPr lang="en-US" sz="1600" dirty="0"/>
              <a:t>The </a:t>
            </a:r>
            <a:r>
              <a:rPr lang="en-US" sz="1600" dirty="0" err="1"/>
              <a:t>ng</a:t>
            </a:r>
            <a:r>
              <a:rPr lang="en-US" sz="1600" dirty="0"/>
              <a:t>-show and </a:t>
            </a:r>
            <a:r>
              <a:rPr lang="en-US" sz="1600" dirty="0" err="1"/>
              <a:t>ng</a:t>
            </a:r>
            <a:r>
              <a:rPr lang="en-US" sz="1600" dirty="0"/>
              <a:t>-hide directives control element visibility by adding and removing elements from a class called, confusingly, </a:t>
            </a:r>
            <a:r>
              <a:rPr lang="en-US" sz="1600" dirty="0" err="1"/>
              <a:t>ng</a:t>
            </a:r>
            <a:r>
              <a:rPr lang="en-US" sz="1600" dirty="0"/>
              <a:t>-hide. The </a:t>
            </a:r>
            <a:r>
              <a:rPr lang="en-US" sz="1600" dirty="0" err="1"/>
              <a:t>ng</a:t>
            </a:r>
            <a:r>
              <a:rPr lang="en-US" sz="1600" dirty="0"/>
              <a:t>-hide class applies a CSS style that sets the display property to none, removing the element from view. The difference between </a:t>
            </a:r>
            <a:r>
              <a:rPr lang="en-US" sz="1600" dirty="0" err="1"/>
              <a:t>ng</a:t>
            </a:r>
            <a:r>
              <a:rPr lang="en-US" sz="1600" dirty="0"/>
              <a:t>-show and </a:t>
            </a:r>
            <a:r>
              <a:rPr lang="en-US" sz="1600" dirty="0" err="1"/>
              <a:t>ng</a:t>
            </a:r>
            <a:r>
              <a:rPr lang="en-US" sz="1600" dirty="0"/>
              <a:t>-hide is that </a:t>
            </a:r>
            <a:r>
              <a:rPr lang="en-US" sz="1600" dirty="0" err="1"/>
              <a:t>ng</a:t>
            </a:r>
            <a:r>
              <a:rPr lang="en-US" sz="1600" dirty="0"/>
              <a:t>-show hides elements when its expression evaluates to false and </a:t>
            </a:r>
            <a:r>
              <a:rPr lang="en-US" sz="1600" dirty="0" err="1"/>
              <a:t>ng</a:t>
            </a:r>
            <a:r>
              <a:rPr lang="en-US" sz="1600" dirty="0"/>
              <a:t>-hide hides elements when its expression evaluates to true</a:t>
            </a:r>
            <a:r>
              <a:rPr lang="en-US" sz="1600" dirty="0" smtClean="0"/>
              <a:t>.</a:t>
            </a:r>
          </a:p>
          <a:p>
            <a:r>
              <a:rPr lang="en-US" sz="1600" dirty="0"/>
              <a:t>The problem is that the </a:t>
            </a:r>
            <a:r>
              <a:rPr lang="en-US" sz="1600" dirty="0" err="1"/>
              <a:t>ng</a:t>
            </a:r>
            <a:r>
              <a:rPr lang="en-US" sz="1600" dirty="0"/>
              <a:t>-show and </a:t>
            </a:r>
            <a:r>
              <a:rPr lang="en-US" sz="1600" dirty="0" err="1"/>
              <a:t>ng</a:t>
            </a:r>
            <a:r>
              <a:rPr lang="en-US" sz="1600" dirty="0"/>
              <a:t>-hide directives leave the elements they manage in the DOM and just hide them from the user. They are not hidden from the browser, as it were, and so position-based CSS selectors </a:t>
            </a:r>
            <a:r>
              <a:rPr lang="en-US" sz="1600" dirty="0" smtClean="0"/>
              <a:t>will </a:t>
            </a:r>
            <a:r>
              <a:rPr lang="en-US" sz="1600" dirty="0"/>
              <a:t>count hidden elements. In situations like these, you can remove, rather than hide, elements from the DOM with the </a:t>
            </a:r>
            <a:r>
              <a:rPr lang="en-US" sz="1600" dirty="0" err="1"/>
              <a:t>ng</a:t>
            </a:r>
            <a:r>
              <a:rPr lang="en-US" sz="1600" dirty="0"/>
              <a:t>-if </a:t>
            </a:r>
            <a:r>
              <a:rPr lang="en-US" sz="1600" dirty="0" smtClean="0"/>
              <a:t>directive:</a:t>
            </a:r>
          </a:p>
          <a:p>
            <a:pPr marL="457200" lvl="1" indent="0">
              <a:buNone/>
            </a:pPr>
            <a:r>
              <a:rPr lang="en-US" sz="1200" dirty="0"/>
              <a:t>&lt;td&gt;</a:t>
            </a:r>
          </a:p>
          <a:p>
            <a:pPr marL="457200" lvl="1" indent="0">
              <a:buNone/>
            </a:pPr>
            <a:r>
              <a:rPr lang="en-US" sz="1200" dirty="0"/>
              <a:t>    &lt;span </a:t>
            </a:r>
            <a:r>
              <a:rPr lang="en-US" sz="1200" dirty="0" err="1"/>
              <a:t>ng</a:t>
            </a:r>
            <a:r>
              <a:rPr lang="en-US" sz="1200" dirty="0"/>
              <a:t>-if="!</a:t>
            </a:r>
            <a:r>
              <a:rPr lang="en-US" sz="1200" dirty="0" err="1"/>
              <a:t>item.complete</a:t>
            </a:r>
            <a:r>
              <a:rPr lang="en-US" sz="1200" dirty="0"/>
              <a:t>"&gt;(Incomplete)&lt;/span&gt;</a:t>
            </a:r>
          </a:p>
          <a:p>
            <a:pPr marL="457200" lvl="1" indent="0">
              <a:buNone/>
            </a:pPr>
            <a:r>
              <a:rPr lang="en-US" sz="1200" dirty="0"/>
              <a:t>    &lt;span </a:t>
            </a:r>
            <a:r>
              <a:rPr lang="en-US" sz="1200" dirty="0" err="1"/>
              <a:t>ng</a:t>
            </a:r>
            <a:r>
              <a:rPr lang="en-US" sz="1200" dirty="0"/>
              <a:t>-if="</a:t>
            </a:r>
            <a:r>
              <a:rPr lang="en-US" sz="1200" dirty="0" err="1"/>
              <a:t>item.complete</a:t>
            </a:r>
            <a:r>
              <a:rPr lang="en-US" sz="1200" dirty="0"/>
              <a:t>"&gt;(Done)&lt;/span&gt;</a:t>
            </a:r>
          </a:p>
          <a:p>
            <a:pPr marL="457200" lvl="1" indent="0">
              <a:buNone/>
            </a:pPr>
            <a:r>
              <a:rPr lang="en-US" sz="1200" dirty="0"/>
              <a:t>&lt;/td</a:t>
            </a:r>
            <a:r>
              <a:rPr lang="en-US" sz="1200" dirty="0" smtClean="0"/>
              <a:t>&gt;	</a:t>
            </a:r>
          </a:p>
          <a:p>
            <a:pPr marL="457200" lvl="1" indent="0">
              <a:buNone/>
            </a:pPr>
            <a:endParaRPr lang="en-US" sz="1200" dirty="0"/>
          </a:p>
          <a:p>
            <a:pPr marL="457200" lvl="1" indent="0">
              <a:buNone/>
            </a:pPr>
            <a:r>
              <a:rPr lang="en-US" sz="1200" dirty="0" err="1">
                <a:solidFill>
                  <a:srgbClr val="3366FF"/>
                </a:solidFill>
              </a:rPr>
              <a:t>AngularJS</a:t>
            </a:r>
            <a:r>
              <a:rPr lang="en-US" sz="1200" dirty="0">
                <a:solidFill>
                  <a:srgbClr val="3366FF"/>
                </a:solidFill>
              </a:rPr>
              <a:t>/</a:t>
            </a:r>
            <a:r>
              <a:rPr lang="en-US" sz="1200" dirty="0" err="1">
                <a:solidFill>
                  <a:srgbClr val="3366FF"/>
                </a:solidFill>
              </a:rPr>
              <a:t>Basics_AngularDirective</a:t>
            </a:r>
            <a:r>
              <a:rPr lang="en-US" sz="1200" dirty="0">
                <a:solidFill>
                  <a:srgbClr val="3366FF"/>
                </a:solidFill>
              </a:rPr>
              <a:t>/</a:t>
            </a:r>
            <a:r>
              <a:rPr lang="en-US" sz="1200" dirty="0" err="1">
                <a:solidFill>
                  <a:srgbClr val="3366FF"/>
                </a:solidFill>
              </a:rPr>
              <a:t>Directives_Element</a:t>
            </a:r>
            <a:r>
              <a:rPr lang="en-US" sz="1200" dirty="0">
                <a:solidFill>
                  <a:srgbClr val="3366FF"/>
                </a:solidFill>
              </a:rPr>
              <a:t>/</a:t>
            </a:r>
            <a:r>
              <a:rPr lang="en-US" sz="1200" dirty="0" err="1">
                <a:solidFill>
                  <a:srgbClr val="3366FF"/>
                </a:solidFill>
              </a:rPr>
              <a:t>ng</a:t>
            </a:r>
            <a:r>
              <a:rPr lang="en-US" sz="1200" dirty="0">
                <a:solidFill>
                  <a:srgbClr val="3366FF"/>
                </a:solidFill>
              </a:rPr>
              <a:t>-Visibility/</a:t>
            </a:r>
            <a:r>
              <a:rPr lang="en-US" sz="1200" dirty="0" err="1">
                <a:solidFill>
                  <a:srgbClr val="3366FF"/>
                </a:solidFill>
              </a:rPr>
              <a:t>AngularDirective_ngVisibility_Problem.html</a:t>
            </a:r>
            <a:endParaRPr lang="en-US" sz="1200" dirty="0" smtClean="0">
              <a:solidFill>
                <a:srgbClr val="3366FF"/>
              </a:solidFill>
            </a:endParaRPr>
          </a:p>
        </p:txBody>
      </p:sp>
    </p:spTree>
    <p:extLst>
      <p:ext uri="{BB962C8B-B14F-4D97-AF65-F5344CB8AC3E}">
        <p14:creationId xmlns:p14="http://schemas.microsoft.com/office/powerpoint/2010/main" val="1682842413"/>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Classes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To manage the styles and the CSS Angular JS offers the following two directives:</a:t>
            </a:r>
          </a:p>
          <a:p>
            <a:r>
              <a:rPr lang="en-US" dirty="0" err="1" smtClean="0"/>
              <a:t>ng</a:t>
            </a:r>
            <a:r>
              <a:rPr lang="en-US" dirty="0"/>
              <a:t>-class and </a:t>
            </a:r>
            <a:r>
              <a:rPr lang="en-US" dirty="0" err="1"/>
              <a:t>ng</a:t>
            </a:r>
            <a:r>
              <a:rPr lang="en-US" dirty="0"/>
              <a:t>-</a:t>
            </a:r>
            <a:r>
              <a:rPr lang="en-US" dirty="0" smtClean="0"/>
              <a:t>style</a:t>
            </a:r>
          </a:p>
          <a:p>
            <a:r>
              <a:rPr lang="en-US" dirty="0"/>
              <a:t>A variation on the </a:t>
            </a:r>
            <a:r>
              <a:rPr lang="en-US" dirty="0" err="1"/>
              <a:t>ng</a:t>
            </a:r>
            <a:r>
              <a:rPr lang="en-US" dirty="0"/>
              <a:t>-class directive is offered by the </a:t>
            </a:r>
            <a:r>
              <a:rPr lang="en-US" dirty="0" err="1"/>
              <a:t>ng</a:t>
            </a:r>
            <a:r>
              <a:rPr lang="en-US" dirty="0"/>
              <a:t>-class-odd and </a:t>
            </a:r>
            <a:r>
              <a:rPr lang="en-US" dirty="0" err="1"/>
              <a:t>ng</a:t>
            </a:r>
            <a:r>
              <a:rPr lang="en-US" dirty="0"/>
              <a:t>-class-even directives, which are used within an </a:t>
            </a:r>
            <a:r>
              <a:rPr lang="en-US" dirty="0" err="1"/>
              <a:t>ng</a:t>
            </a:r>
            <a:r>
              <a:rPr lang="en-US" dirty="0"/>
              <a:t>-repeat directive and apply classes only to odd- or even-numbered elements. This is similar to using the $odd and $even built-in </a:t>
            </a:r>
            <a:r>
              <a:rPr lang="en-US" dirty="0" err="1"/>
              <a:t>ng</a:t>
            </a:r>
            <a:r>
              <a:rPr lang="en-US" dirty="0"/>
              <a:t>-repeat </a:t>
            </a:r>
            <a:r>
              <a:rPr lang="en-US" dirty="0" smtClean="0"/>
              <a:t>variables.</a:t>
            </a:r>
          </a:p>
          <a:p>
            <a:pPr marL="457200" lvl="1" indent="0">
              <a:buNone/>
            </a:pPr>
            <a:r>
              <a:rPr lang="en-US" dirty="0">
                <a:solidFill>
                  <a:srgbClr val="3366FF"/>
                </a:solidFill>
              </a:rPr>
              <a:t>...</a:t>
            </a:r>
          </a:p>
          <a:p>
            <a:pPr marL="457200" lvl="1" indent="0">
              <a:buNone/>
            </a:pPr>
            <a:r>
              <a:rPr lang="en-US" dirty="0">
                <a:solidFill>
                  <a:srgbClr val="3366FF"/>
                </a:solidFill>
              </a:rPr>
              <a:t>&lt;table class="table"&gt;</a:t>
            </a:r>
          </a:p>
          <a:p>
            <a:pPr marL="457200" lvl="1" indent="0">
              <a:buNone/>
            </a:pPr>
            <a:r>
              <a:rPr lang="en-US" dirty="0">
                <a:solidFill>
                  <a:srgbClr val="3366FF"/>
                </a:solidFill>
              </a:rPr>
              <a:t>    &lt;</a:t>
            </a:r>
            <a:r>
              <a:rPr lang="en-US" dirty="0" err="1">
                <a:solidFill>
                  <a:srgbClr val="3366FF"/>
                </a:solidFill>
              </a:rPr>
              <a:t>thead</a:t>
            </a:r>
            <a:r>
              <a:rPr lang="en-US" dirty="0">
                <a:solidFill>
                  <a:srgbClr val="3366FF"/>
                </a:solidFill>
              </a:rPr>
              <a:t>&gt;</a:t>
            </a:r>
          </a:p>
          <a:p>
            <a:pPr marL="457200" lvl="1" indent="0">
              <a:buNone/>
            </a:pPr>
            <a:r>
              <a:rPr lang="en-US" dirty="0">
                <a:solidFill>
                  <a:srgbClr val="3366FF"/>
                </a:solidFill>
              </a:rPr>
              <a:t>        &lt;</a:t>
            </a:r>
            <a:r>
              <a:rPr lang="en-US" dirty="0" err="1">
                <a:solidFill>
                  <a:srgbClr val="3366FF"/>
                </a:solidFill>
              </a:rPr>
              <a:t>tr</a:t>
            </a:r>
            <a:r>
              <a:rPr lang="en-US" dirty="0">
                <a:solidFill>
                  <a:srgbClr val="3366FF"/>
                </a:solidFill>
              </a:rPr>
              <a:t>&gt;&lt;</a:t>
            </a:r>
            <a:r>
              <a:rPr lang="en-US" dirty="0" err="1">
                <a:solidFill>
                  <a:srgbClr val="3366FF"/>
                </a:solidFill>
              </a:rPr>
              <a:t>th</a:t>
            </a:r>
            <a:r>
              <a:rPr lang="en-US" dirty="0">
                <a:solidFill>
                  <a:srgbClr val="3366FF"/>
                </a:solidFill>
              </a:rPr>
              <a:t>&gt;#&lt;/</a:t>
            </a:r>
            <a:r>
              <a:rPr lang="en-US" dirty="0" err="1">
                <a:solidFill>
                  <a:srgbClr val="3366FF"/>
                </a:solidFill>
              </a:rPr>
              <a:t>th</a:t>
            </a:r>
            <a:r>
              <a:rPr lang="en-US" dirty="0">
                <a:solidFill>
                  <a:srgbClr val="3366FF"/>
                </a:solidFill>
              </a:rPr>
              <a:t>&gt;&lt;</a:t>
            </a:r>
            <a:r>
              <a:rPr lang="en-US" dirty="0" err="1">
                <a:solidFill>
                  <a:srgbClr val="3366FF"/>
                </a:solidFill>
              </a:rPr>
              <a:t>th</a:t>
            </a:r>
            <a:r>
              <a:rPr lang="en-US" dirty="0">
                <a:solidFill>
                  <a:srgbClr val="3366FF"/>
                </a:solidFill>
              </a:rPr>
              <a:t>&gt;Action&lt;/</a:t>
            </a:r>
            <a:r>
              <a:rPr lang="en-US" dirty="0" err="1">
                <a:solidFill>
                  <a:srgbClr val="3366FF"/>
                </a:solidFill>
              </a:rPr>
              <a:t>th</a:t>
            </a:r>
            <a:r>
              <a:rPr lang="en-US" dirty="0">
                <a:solidFill>
                  <a:srgbClr val="3366FF"/>
                </a:solidFill>
              </a:rPr>
              <a:t>&gt;&lt;</a:t>
            </a:r>
            <a:r>
              <a:rPr lang="en-US" dirty="0" err="1">
                <a:solidFill>
                  <a:srgbClr val="3366FF"/>
                </a:solidFill>
              </a:rPr>
              <a:t>th</a:t>
            </a:r>
            <a:r>
              <a:rPr lang="en-US" dirty="0">
                <a:solidFill>
                  <a:srgbClr val="3366FF"/>
                </a:solidFill>
              </a:rPr>
              <a:t>&gt;Done&lt;/</a:t>
            </a:r>
            <a:r>
              <a:rPr lang="en-US" dirty="0" err="1">
                <a:solidFill>
                  <a:srgbClr val="3366FF"/>
                </a:solidFill>
              </a:rPr>
              <a:t>th</a:t>
            </a:r>
            <a:r>
              <a:rPr lang="en-US" dirty="0">
                <a:solidFill>
                  <a:srgbClr val="3366FF"/>
                </a:solidFill>
              </a:rPr>
              <a:t>&gt;&lt;/</a:t>
            </a:r>
            <a:r>
              <a:rPr lang="en-US" dirty="0" err="1">
                <a:solidFill>
                  <a:srgbClr val="3366FF"/>
                </a:solidFill>
              </a:rPr>
              <a:t>tr</a:t>
            </a:r>
            <a:r>
              <a:rPr lang="en-US" dirty="0">
                <a:solidFill>
                  <a:srgbClr val="3366FF"/>
                </a:solidFill>
              </a:rPr>
              <a:t>&gt;</a:t>
            </a:r>
          </a:p>
          <a:p>
            <a:pPr marL="457200" lvl="1" indent="0">
              <a:buNone/>
            </a:pPr>
            <a:r>
              <a:rPr lang="en-US" dirty="0">
                <a:solidFill>
                  <a:srgbClr val="3366FF"/>
                </a:solidFill>
              </a:rPr>
              <a:t>    &lt;/</a:t>
            </a:r>
            <a:r>
              <a:rPr lang="en-US" dirty="0" err="1">
                <a:solidFill>
                  <a:srgbClr val="3366FF"/>
                </a:solidFill>
              </a:rPr>
              <a:t>thead</a:t>
            </a:r>
            <a:r>
              <a:rPr lang="en-US" dirty="0">
                <a:solidFill>
                  <a:srgbClr val="3366FF"/>
                </a:solidFill>
              </a:rPr>
              <a:t>&gt;</a:t>
            </a:r>
          </a:p>
          <a:p>
            <a:pPr marL="457200" lvl="1" indent="0">
              <a:buNone/>
            </a:pPr>
            <a:r>
              <a:rPr lang="en-US" dirty="0">
                <a:solidFill>
                  <a:srgbClr val="3366FF"/>
                </a:solidFill>
              </a:rPr>
              <a:t>    &lt;</a:t>
            </a:r>
            <a:r>
              <a:rPr lang="en-US" dirty="0" err="1">
                <a:solidFill>
                  <a:srgbClr val="3366FF"/>
                </a:solidFill>
              </a:rPr>
              <a:t>tr</a:t>
            </a:r>
            <a:r>
              <a:rPr lang="en-US" dirty="0">
                <a:solidFill>
                  <a:srgbClr val="3366FF"/>
                </a:solidFill>
              </a:rPr>
              <a:t> </a:t>
            </a:r>
            <a:r>
              <a:rPr lang="en-US" dirty="0" err="1">
                <a:solidFill>
                  <a:srgbClr val="3366FF"/>
                </a:solidFill>
              </a:rPr>
              <a:t>ng</a:t>
            </a:r>
            <a:r>
              <a:rPr lang="en-US" dirty="0">
                <a:solidFill>
                  <a:srgbClr val="3366FF"/>
                </a:solidFill>
              </a:rPr>
              <a:t>-repeat="item in </a:t>
            </a:r>
            <a:r>
              <a:rPr lang="en-US" dirty="0" err="1">
                <a:solidFill>
                  <a:srgbClr val="3366FF"/>
                </a:solidFill>
              </a:rPr>
              <a:t>todos</a:t>
            </a:r>
            <a:r>
              <a:rPr lang="en-US" dirty="0">
                <a:solidFill>
                  <a:srgbClr val="3366FF"/>
                </a:solidFill>
              </a:rPr>
              <a:t>" </a:t>
            </a:r>
            <a:r>
              <a:rPr lang="en-US" dirty="0" err="1">
                <a:solidFill>
                  <a:srgbClr val="3366FF"/>
                </a:solidFill>
              </a:rPr>
              <a:t>ng</a:t>
            </a:r>
            <a:r>
              <a:rPr lang="en-US" dirty="0">
                <a:solidFill>
                  <a:srgbClr val="3366FF"/>
                </a:solidFill>
              </a:rPr>
              <a:t>-class-even="</a:t>
            </a:r>
            <a:r>
              <a:rPr lang="en-US" dirty="0" err="1">
                <a:solidFill>
                  <a:srgbClr val="3366FF"/>
                </a:solidFill>
              </a:rPr>
              <a:t>settings.Rows</a:t>
            </a:r>
            <a:r>
              <a:rPr lang="en-US" dirty="0">
                <a:solidFill>
                  <a:srgbClr val="3366FF"/>
                </a:solidFill>
              </a:rPr>
              <a:t>"</a:t>
            </a:r>
          </a:p>
          <a:p>
            <a:pPr marL="457200" lvl="1" indent="0">
              <a:buNone/>
            </a:pPr>
            <a:r>
              <a:rPr lang="en-US" dirty="0">
                <a:solidFill>
                  <a:srgbClr val="3366FF"/>
                </a:solidFill>
              </a:rPr>
              <a:t>            </a:t>
            </a:r>
            <a:r>
              <a:rPr lang="en-US" dirty="0" err="1">
                <a:solidFill>
                  <a:srgbClr val="3366FF"/>
                </a:solidFill>
              </a:rPr>
              <a:t>ng</a:t>
            </a:r>
            <a:r>
              <a:rPr lang="en-US" dirty="0">
                <a:solidFill>
                  <a:srgbClr val="3366FF"/>
                </a:solidFill>
              </a:rPr>
              <a:t>-class-odd="</a:t>
            </a:r>
            <a:r>
              <a:rPr lang="en-US" dirty="0" err="1">
                <a:solidFill>
                  <a:srgbClr val="3366FF"/>
                </a:solidFill>
              </a:rPr>
              <a:t>settings.Columns</a:t>
            </a:r>
            <a:r>
              <a:rPr lang="en-US" dirty="0">
                <a:solidFill>
                  <a:srgbClr val="3366FF"/>
                </a:solidFill>
              </a:rPr>
              <a:t>"&gt;</a:t>
            </a:r>
          </a:p>
          <a:p>
            <a:pPr marL="457200" lvl="1" indent="0">
              <a:buNone/>
            </a:pPr>
            <a:r>
              <a:rPr lang="en-US" dirty="0">
                <a:solidFill>
                  <a:srgbClr val="3366FF"/>
                </a:solidFill>
              </a:rPr>
              <a:t>        &lt;td&gt;{{$index + 1}}&lt;/td&gt;</a:t>
            </a:r>
          </a:p>
          <a:p>
            <a:pPr marL="457200" lvl="1" indent="0">
              <a:buNone/>
            </a:pPr>
            <a:r>
              <a:rPr lang="en-US" dirty="0">
                <a:solidFill>
                  <a:srgbClr val="3366FF"/>
                </a:solidFill>
              </a:rPr>
              <a:t>        &lt;td&gt;{{</a:t>
            </a:r>
            <a:r>
              <a:rPr lang="en-US" dirty="0" err="1">
                <a:solidFill>
                  <a:srgbClr val="3366FF"/>
                </a:solidFill>
              </a:rPr>
              <a:t>item.action</a:t>
            </a:r>
            <a:r>
              <a:rPr lang="en-US" dirty="0">
                <a:solidFill>
                  <a:srgbClr val="3366FF"/>
                </a:solidFill>
              </a:rPr>
              <a:t>}}&lt;/td&gt;</a:t>
            </a:r>
          </a:p>
          <a:p>
            <a:pPr marL="457200" lvl="1" indent="0">
              <a:buNone/>
            </a:pPr>
            <a:r>
              <a:rPr lang="en-US" dirty="0">
                <a:solidFill>
                  <a:srgbClr val="3366FF"/>
                </a:solidFill>
              </a:rPr>
              <a:t>        &lt;td&gt;{{</a:t>
            </a:r>
            <a:r>
              <a:rPr lang="en-US" dirty="0" err="1">
                <a:solidFill>
                  <a:srgbClr val="3366FF"/>
                </a:solidFill>
              </a:rPr>
              <a:t>item.complete</a:t>
            </a:r>
            <a:r>
              <a:rPr lang="en-US" dirty="0">
                <a:solidFill>
                  <a:srgbClr val="3366FF"/>
                </a:solidFill>
              </a:rPr>
              <a:t>}}&lt;/td&gt;</a:t>
            </a:r>
          </a:p>
          <a:p>
            <a:pPr marL="457200" lvl="1" indent="0">
              <a:buNone/>
            </a:pPr>
            <a:r>
              <a:rPr lang="en-US" dirty="0">
                <a:solidFill>
                  <a:srgbClr val="3366FF"/>
                </a:solidFill>
              </a:rPr>
              <a:t>    &lt;/</a:t>
            </a:r>
            <a:r>
              <a:rPr lang="en-US" dirty="0" err="1">
                <a:solidFill>
                  <a:srgbClr val="3366FF"/>
                </a:solidFill>
              </a:rPr>
              <a:t>tr</a:t>
            </a:r>
            <a:r>
              <a:rPr lang="en-US" dirty="0">
                <a:solidFill>
                  <a:srgbClr val="3366FF"/>
                </a:solidFill>
              </a:rPr>
              <a:t>&gt;</a:t>
            </a:r>
          </a:p>
          <a:p>
            <a:pPr marL="457200" lvl="1" indent="0">
              <a:buNone/>
            </a:pPr>
            <a:r>
              <a:rPr lang="en-US" dirty="0">
                <a:solidFill>
                  <a:srgbClr val="3366FF"/>
                </a:solidFill>
              </a:rPr>
              <a:t>&lt;/table&gt;</a:t>
            </a:r>
          </a:p>
          <a:p>
            <a:r>
              <a:rPr lang="en-US" dirty="0"/>
              <a:t>These </a:t>
            </a:r>
            <a:r>
              <a:rPr lang="en-US" dirty="0" smtClean="0"/>
              <a:t>directives[</a:t>
            </a:r>
            <a:r>
              <a:rPr lang="en-US" dirty="0" err="1">
                <a:solidFill>
                  <a:srgbClr val="3366FF"/>
                </a:solidFill>
              </a:rPr>
              <a:t>ng</a:t>
            </a:r>
            <a:r>
              <a:rPr lang="en-US" dirty="0">
                <a:solidFill>
                  <a:srgbClr val="3366FF"/>
                </a:solidFill>
              </a:rPr>
              <a:t>-class-</a:t>
            </a:r>
            <a:r>
              <a:rPr lang="en-US" dirty="0" smtClean="0">
                <a:solidFill>
                  <a:srgbClr val="3366FF"/>
                </a:solidFill>
              </a:rPr>
              <a:t>even, </a:t>
            </a:r>
            <a:r>
              <a:rPr lang="en-US" dirty="0" err="1">
                <a:solidFill>
                  <a:srgbClr val="3366FF"/>
                </a:solidFill>
              </a:rPr>
              <a:t>ng</a:t>
            </a:r>
            <a:r>
              <a:rPr lang="en-US" dirty="0">
                <a:solidFill>
                  <a:srgbClr val="3366FF"/>
                </a:solidFill>
              </a:rPr>
              <a:t>-class-odd</a:t>
            </a:r>
            <a:r>
              <a:rPr lang="en-US" dirty="0" smtClean="0">
                <a:solidFill>
                  <a:srgbClr val="3366FF"/>
                </a:solidFill>
              </a:rPr>
              <a:t> </a:t>
            </a:r>
            <a:r>
              <a:rPr lang="en-US" dirty="0" smtClean="0"/>
              <a:t>] </a:t>
            </a:r>
            <a:r>
              <a:rPr lang="en-US" dirty="0"/>
              <a:t>are not hugely useful if you are using a CSS framework like Bootstrap, but striping tables is such a common activity that almost every JavaScript toolkit has support for some kind of striping.</a:t>
            </a:r>
          </a:p>
          <a:p>
            <a:endParaRPr lang="en-US" dirty="0"/>
          </a:p>
        </p:txBody>
      </p:sp>
    </p:spTree>
    <p:extLst>
      <p:ext uri="{BB962C8B-B14F-4D97-AF65-F5344CB8AC3E}">
        <p14:creationId xmlns:p14="http://schemas.microsoft.com/office/powerpoint/2010/main" val="1059619556"/>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smtClean="0"/>
              <a:t>Managing Events </a:t>
            </a:r>
            <a:endParaRPr lang="en-US" dirty="0"/>
          </a:p>
        </p:txBody>
      </p:sp>
      <p:sp>
        <p:nvSpPr>
          <p:cNvPr id="3" name="Content Placeholder 2"/>
          <p:cNvSpPr>
            <a:spLocks noGrp="1"/>
          </p:cNvSpPr>
          <p:nvPr>
            <p:ph idx="1"/>
          </p:nvPr>
        </p:nvSpPr>
        <p:spPr>
          <a:xfrm>
            <a:off x="762000" y="914401"/>
            <a:ext cx="8077200" cy="4979376"/>
          </a:xfrm>
        </p:spPr>
        <p:txBody>
          <a:bodyPr>
            <a:normAutofit/>
          </a:bodyPr>
          <a:lstStyle/>
          <a:p>
            <a:r>
              <a:rPr lang="en-US" sz="1600" dirty="0"/>
              <a:t>HTML elements define events, which provide asynchronous notifications of user interactions. </a:t>
            </a:r>
            <a:r>
              <a:rPr lang="en-US" sz="1600" dirty="0" err="1"/>
              <a:t>AngularJS</a:t>
            </a:r>
            <a:r>
              <a:rPr lang="en-US" sz="1600" dirty="0"/>
              <a:t> defines a set of directives that specify custom behaviors when different types of event are triggered. </a:t>
            </a:r>
            <a:endParaRPr lang="en-US" sz="1600" dirty="0" smtClean="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08165876"/>
              </p:ext>
            </p:extLst>
          </p:nvPr>
        </p:nvGraphicFramePr>
        <p:xfrm>
          <a:off x="762000" y="2133600"/>
          <a:ext cx="8077200" cy="4119880"/>
        </p:xfrm>
        <a:graphic>
          <a:graphicData uri="http://schemas.openxmlformats.org/drawingml/2006/table">
            <a:tbl>
              <a:tblPr firstRow="1" bandRow="1">
                <a:tableStyleId>{073A0DAA-6AF3-43AB-8588-CEC1D06C72B9}</a:tableStyleId>
              </a:tblPr>
              <a:tblGrid>
                <a:gridCol w="1295400"/>
                <a:gridCol w="1676400"/>
                <a:gridCol w="5105400"/>
              </a:tblGrid>
              <a:tr h="370840">
                <a:tc>
                  <a:txBody>
                    <a:bodyPr/>
                    <a:lstStyle/>
                    <a:p>
                      <a:r>
                        <a:rPr lang="en-US" sz="1400" dirty="0" smtClean="0"/>
                        <a:t>Directive </a:t>
                      </a:r>
                      <a:endParaRPr lang="en-US" sz="1400" dirty="0"/>
                    </a:p>
                  </a:txBody>
                  <a:tcPr/>
                </a:tc>
                <a:tc>
                  <a:txBody>
                    <a:bodyPr/>
                    <a:lstStyle/>
                    <a:p>
                      <a:r>
                        <a:rPr lang="en-US" sz="1400" dirty="0" smtClean="0"/>
                        <a:t>APPLIED AS</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err="1" smtClean="0"/>
                        <a:t>ng</a:t>
                      </a:r>
                      <a:r>
                        <a:rPr lang="en-US" sz="1400" dirty="0" smtClean="0"/>
                        <a:t>-blur</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Specifies a custom behavior for the blur event, which is triggered when an element loses the focus.</a:t>
                      </a:r>
                      <a:endParaRPr lang="en-US" sz="1400" dirty="0"/>
                    </a:p>
                  </a:txBody>
                  <a:tcPr/>
                </a:tc>
              </a:tr>
              <a:tr h="370840">
                <a:tc>
                  <a:txBody>
                    <a:bodyPr/>
                    <a:lstStyle/>
                    <a:p>
                      <a:r>
                        <a:rPr lang="en-US" sz="1400" dirty="0" err="1" smtClean="0"/>
                        <a:t>ng</a:t>
                      </a:r>
                      <a:r>
                        <a:rPr lang="en-US" sz="1400" dirty="0" smtClean="0"/>
                        <a:t>-change</a:t>
                      </a:r>
                      <a:endParaRPr lang="en-US" sz="1400" dirty="0"/>
                    </a:p>
                  </a:txBody>
                  <a:tcPr/>
                </a:tc>
                <a:tc>
                  <a:txBody>
                    <a:bodyPr/>
                    <a:lstStyle/>
                    <a:p>
                      <a:endParaRPr lang="en-US" sz="1400"/>
                    </a:p>
                  </a:txBody>
                  <a:tcPr/>
                </a:tc>
                <a:tc>
                  <a:txBody>
                    <a:bodyPr/>
                    <a:lstStyle/>
                    <a:p>
                      <a:r>
                        <a:rPr lang="en-US" sz="1400" dirty="0" smtClean="0"/>
                        <a:t>Specifies a custom behavior for the change event, which is triggered by form elements when their state of content is changed (a check box being checked, the text in an input element being edited, and so on).</a:t>
                      </a:r>
                      <a:endParaRPr lang="en-US" sz="1400" dirty="0"/>
                    </a:p>
                  </a:txBody>
                  <a:tcPr/>
                </a:tc>
              </a:tr>
              <a:tr h="370840">
                <a:tc>
                  <a:txBody>
                    <a:bodyPr/>
                    <a:lstStyle/>
                    <a:p>
                      <a:r>
                        <a:rPr lang="en-US" sz="1400" dirty="0" err="1" smtClean="0"/>
                        <a:t>ng</a:t>
                      </a:r>
                      <a:r>
                        <a:rPr lang="en-US" sz="1400" dirty="0" smtClean="0"/>
                        <a:t>-click</a:t>
                      </a:r>
                      <a:endParaRPr lang="en-US" sz="1400" dirty="0"/>
                    </a:p>
                  </a:txBody>
                  <a:tcPr/>
                </a:tc>
                <a:tc>
                  <a:txBody>
                    <a:bodyPr/>
                    <a:lstStyle/>
                    <a:p>
                      <a:endParaRPr lang="en-US" sz="1400"/>
                    </a:p>
                  </a:txBody>
                  <a:tcPr/>
                </a:tc>
                <a:tc>
                  <a:txBody>
                    <a:bodyPr/>
                    <a:lstStyle/>
                    <a:p>
                      <a:r>
                        <a:rPr lang="en-US" sz="1400" dirty="0" smtClean="0"/>
                        <a:t>Specifies a custom behavior for the click event, which is triggered when the user clicks the mouse/pointer.</a:t>
                      </a:r>
                      <a:endParaRPr lang="en-US" sz="1400" dirty="0"/>
                    </a:p>
                  </a:txBody>
                  <a:tcPr/>
                </a:tc>
              </a:tr>
              <a:tr h="370840">
                <a:tc>
                  <a:txBody>
                    <a:bodyPr/>
                    <a:lstStyle/>
                    <a:p>
                      <a:r>
                        <a:rPr lang="en-US" sz="1400" dirty="0" err="1" smtClean="0"/>
                        <a:t>ng</a:t>
                      </a:r>
                      <a:r>
                        <a:rPr lang="en-US" sz="1400" dirty="0" smtClean="0"/>
                        <a:t>-copy</a:t>
                      </a:r>
                    </a:p>
                    <a:p>
                      <a:r>
                        <a:rPr lang="en-US" sz="1400" dirty="0" err="1" smtClean="0"/>
                        <a:t>ng</a:t>
                      </a:r>
                      <a:r>
                        <a:rPr lang="en-US" sz="1400" dirty="0" smtClean="0"/>
                        <a:t>-cut</a:t>
                      </a:r>
                    </a:p>
                    <a:p>
                      <a:r>
                        <a:rPr lang="en-US" sz="1400" dirty="0" err="1" smtClean="0"/>
                        <a:t>ng</a:t>
                      </a:r>
                      <a:r>
                        <a:rPr lang="en-US" sz="1400" dirty="0" smtClean="0"/>
                        <a:t>-paste</a:t>
                      </a:r>
                      <a:endParaRPr lang="en-US" sz="1400" dirty="0"/>
                    </a:p>
                  </a:txBody>
                  <a:tcPr/>
                </a:tc>
                <a:tc>
                  <a:txBody>
                    <a:bodyPr/>
                    <a:lstStyle/>
                    <a:p>
                      <a:endParaRPr lang="en-US" sz="1400"/>
                    </a:p>
                  </a:txBody>
                  <a:tcPr/>
                </a:tc>
                <a:tc>
                  <a:txBody>
                    <a:bodyPr/>
                    <a:lstStyle/>
                    <a:p>
                      <a:r>
                        <a:rPr lang="en-US" sz="1400" dirty="0" smtClean="0"/>
                        <a:t>Specifies a custom behavior for the copy, cut, and paste events.</a:t>
                      </a:r>
                      <a:endParaRPr lang="en-US" sz="1400" dirty="0"/>
                    </a:p>
                  </a:txBody>
                  <a:tcPr/>
                </a:tc>
              </a:tr>
              <a:tr h="370840">
                <a:tc>
                  <a:txBody>
                    <a:bodyPr/>
                    <a:lstStyle/>
                    <a:p>
                      <a:r>
                        <a:rPr lang="en-US" sz="1400" dirty="0" err="1" smtClean="0"/>
                        <a:t>ng-dblclick</a:t>
                      </a:r>
                      <a:endParaRPr lang="en-US" sz="1400" dirty="0"/>
                    </a:p>
                  </a:txBody>
                  <a:tcPr/>
                </a:tc>
                <a:tc>
                  <a:txBody>
                    <a:bodyPr/>
                    <a:lstStyle/>
                    <a:p>
                      <a:endParaRPr lang="en-US" sz="1400"/>
                    </a:p>
                  </a:txBody>
                  <a:tcPr/>
                </a:tc>
                <a:tc>
                  <a:txBody>
                    <a:bodyPr/>
                    <a:lstStyle/>
                    <a:p>
                      <a:r>
                        <a:rPr lang="en-US" sz="1400" dirty="0" smtClean="0"/>
                        <a:t>Specifies a custom behavior for the </a:t>
                      </a:r>
                      <a:r>
                        <a:rPr lang="en-US" sz="1400" dirty="0" err="1" smtClean="0"/>
                        <a:t>dblclick</a:t>
                      </a:r>
                      <a:r>
                        <a:rPr lang="en-US" sz="1400" dirty="0" smtClean="0"/>
                        <a:t> event, which is triggered when the user double-clicks the mouse/pointer.</a:t>
                      </a:r>
                      <a:endParaRPr lang="en-US" sz="1400" dirty="0"/>
                    </a:p>
                  </a:txBody>
                  <a:tcPr/>
                </a:tc>
              </a:tr>
              <a:tr h="370840">
                <a:tc>
                  <a:txBody>
                    <a:bodyPr/>
                    <a:lstStyle/>
                    <a:p>
                      <a:r>
                        <a:rPr lang="en-US" sz="1400" dirty="0" err="1" smtClean="0"/>
                        <a:t>ng</a:t>
                      </a:r>
                      <a:r>
                        <a:rPr lang="en-US" sz="1400" dirty="0" smtClean="0"/>
                        <a:t>-focus</a:t>
                      </a:r>
                      <a:endParaRPr lang="en-US" sz="1400" dirty="0"/>
                    </a:p>
                  </a:txBody>
                  <a:tcPr/>
                </a:tc>
                <a:tc>
                  <a:txBody>
                    <a:bodyPr/>
                    <a:lstStyle/>
                    <a:p>
                      <a:endParaRPr lang="en-US" sz="1400"/>
                    </a:p>
                  </a:txBody>
                  <a:tcPr/>
                </a:tc>
                <a:tc>
                  <a:txBody>
                    <a:bodyPr/>
                    <a:lstStyle/>
                    <a:p>
                      <a:r>
                        <a:rPr lang="en-US" sz="1400" dirty="0" smtClean="0"/>
                        <a:t>Specifies a custom behavior for the focus event, which is triggered when an element gains the focus.</a:t>
                      </a:r>
                      <a:endParaRPr lang="en-US" sz="1400" dirty="0"/>
                    </a:p>
                  </a:txBody>
                  <a:tcPr/>
                </a:tc>
              </a:tr>
            </a:tbl>
          </a:graphicData>
        </a:graphic>
      </p:graphicFrame>
    </p:spTree>
    <p:extLst>
      <p:ext uri="{BB962C8B-B14F-4D97-AF65-F5344CB8AC3E}">
        <p14:creationId xmlns:p14="http://schemas.microsoft.com/office/powerpoint/2010/main" val="2880138276"/>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smtClean="0"/>
              <a:t>Managing Events </a:t>
            </a:r>
            <a:endParaRPr lang="en-US" dirty="0"/>
          </a:p>
        </p:txBody>
      </p:sp>
      <p:sp>
        <p:nvSpPr>
          <p:cNvPr id="3" name="Content Placeholder 2"/>
          <p:cNvSpPr>
            <a:spLocks noGrp="1"/>
          </p:cNvSpPr>
          <p:nvPr>
            <p:ph idx="1"/>
          </p:nvPr>
        </p:nvSpPr>
        <p:spPr>
          <a:xfrm>
            <a:off x="762000" y="914401"/>
            <a:ext cx="8077200" cy="4979376"/>
          </a:xfrm>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a:t>The event handler directives can be used to evaluate an expression directly or to invoke a behavior in the </a:t>
            </a:r>
            <a:r>
              <a:rPr lang="en-US" sz="1600" dirty="0" smtClean="0"/>
              <a:t>controller.</a:t>
            </a:r>
          </a:p>
          <a:p>
            <a:pPr marL="0" indent="0">
              <a:buNone/>
            </a:pPr>
            <a:r>
              <a:rPr lang="en-US" sz="1600" dirty="0" err="1">
                <a:solidFill>
                  <a:srgbClr val="3366FF"/>
                </a:solidFill>
              </a:rPr>
              <a:t>AngularJS</a:t>
            </a:r>
            <a:r>
              <a:rPr lang="en-US" sz="1600" dirty="0">
                <a:solidFill>
                  <a:srgbClr val="3366FF"/>
                </a:solidFill>
              </a:rPr>
              <a:t>/</a:t>
            </a:r>
            <a:r>
              <a:rPr lang="en-US" sz="1600" dirty="0" err="1">
                <a:solidFill>
                  <a:srgbClr val="3366FF"/>
                </a:solidFill>
              </a:rPr>
              <a:t>Basics_AngularDirective</a:t>
            </a:r>
            <a:r>
              <a:rPr lang="en-US" sz="1600" dirty="0">
                <a:solidFill>
                  <a:srgbClr val="3366FF"/>
                </a:solidFill>
              </a:rPr>
              <a:t>/</a:t>
            </a:r>
            <a:r>
              <a:rPr lang="en-US" sz="1600" dirty="0" err="1">
                <a:solidFill>
                  <a:srgbClr val="3366FF"/>
                </a:solidFill>
              </a:rPr>
              <a:t>Directives_Element</a:t>
            </a:r>
            <a:r>
              <a:rPr lang="en-US" sz="1600" dirty="0">
                <a:solidFill>
                  <a:srgbClr val="3366FF"/>
                </a:solidFill>
              </a:rPr>
              <a:t>/</a:t>
            </a:r>
            <a:r>
              <a:rPr lang="en-US" sz="1600" dirty="0" err="1">
                <a:solidFill>
                  <a:srgbClr val="3366FF"/>
                </a:solidFill>
              </a:rPr>
              <a:t>ng-EventHandling</a:t>
            </a:r>
            <a:r>
              <a:rPr lang="en-US" sz="1600" dirty="0">
                <a:solidFill>
                  <a:srgbClr val="3366FF"/>
                </a:solidFill>
              </a:rPr>
              <a:t>/</a:t>
            </a:r>
            <a:r>
              <a:rPr lang="en-US" sz="1600" dirty="0" err="1">
                <a:solidFill>
                  <a:srgbClr val="3366FF"/>
                </a:solidFill>
              </a:rPr>
              <a:t>AngularDirective_EventHandlingDemo.html</a:t>
            </a:r>
            <a:endParaRPr lang="en-US" sz="1600" dirty="0">
              <a:solidFill>
                <a:srgbClr val="3366FF"/>
              </a:solidFill>
            </a:endParaRPr>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590805708"/>
              </p:ext>
            </p:extLst>
          </p:nvPr>
        </p:nvGraphicFramePr>
        <p:xfrm>
          <a:off x="838200" y="990599"/>
          <a:ext cx="8001000" cy="3238760"/>
        </p:xfrm>
        <a:graphic>
          <a:graphicData uri="http://schemas.openxmlformats.org/drawingml/2006/table">
            <a:tbl>
              <a:tblPr firstRow="1" bandRow="1">
                <a:tableStyleId>{073A0DAA-6AF3-43AB-8588-CEC1D06C72B9}</a:tableStyleId>
              </a:tblPr>
              <a:tblGrid>
                <a:gridCol w="1524000"/>
                <a:gridCol w="1419764"/>
                <a:gridCol w="5057236"/>
              </a:tblGrid>
              <a:tr h="473724">
                <a:tc>
                  <a:txBody>
                    <a:bodyPr/>
                    <a:lstStyle/>
                    <a:p>
                      <a:r>
                        <a:rPr lang="en-US" sz="1400" dirty="0" smtClean="0"/>
                        <a:t>Directive </a:t>
                      </a:r>
                      <a:endParaRPr lang="en-US" sz="1400" dirty="0"/>
                    </a:p>
                  </a:txBody>
                  <a:tcPr/>
                </a:tc>
                <a:tc>
                  <a:txBody>
                    <a:bodyPr/>
                    <a:lstStyle/>
                    <a:p>
                      <a:r>
                        <a:rPr lang="en-US" sz="1400" dirty="0" smtClean="0"/>
                        <a:t>APPLIED AS</a:t>
                      </a:r>
                      <a:endParaRPr lang="en-US" sz="1400" dirty="0"/>
                    </a:p>
                  </a:txBody>
                  <a:tcPr/>
                </a:tc>
                <a:tc>
                  <a:txBody>
                    <a:bodyPr/>
                    <a:lstStyle/>
                    <a:p>
                      <a:r>
                        <a:rPr lang="en-US" sz="1400" dirty="0" smtClean="0"/>
                        <a:t>DESCRIPTION</a:t>
                      </a:r>
                      <a:endParaRPr lang="en-US" sz="1400" dirty="0"/>
                    </a:p>
                  </a:txBody>
                  <a:tcPr/>
                </a:tc>
              </a:tr>
              <a:tr h="661916">
                <a:tc>
                  <a:txBody>
                    <a:bodyPr/>
                    <a:lstStyle/>
                    <a:p>
                      <a:r>
                        <a:rPr lang="en-US" sz="1400" dirty="0" err="1" smtClean="0"/>
                        <a:t>ng-keydown</a:t>
                      </a:r>
                      <a:endParaRPr lang="en-US" sz="1400" dirty="0" smtClean="0"/>
                    </a:p>
                    <a:p>
                      <a:r>
                        <a:rPr lang="en-US" sz="1400" dirty="0" err="1" smtClean="0"/>
                        <a:t>ng-keypress</a:t>
                      </a:r>
                      <a:endParaRPr lang="en-US" sz="1400" dirty="0" smtClean="0"/>
                    </a:p>
                    <a:p>
                      <a:r>
                        <a:rPr lang="en-US" sz="1400" dirty="0" err="1" smtClean="0"/>
                        <a:t>ng-keyup</a:t>
                      </a:r>
                      <a:endParaRPr lang="en-US" sz="1400" dirty="0"/>
                    </a:p>
                  </a:txBody>
                  <a:tcPr/>
                </a:tc>
                <a:tc>
                  <a:txBody>
                    <a:bodyPr/>
                    <a:lstStyle/>
                    <a:p>
                      <a:r>
                        <a:rPr lang="en-US" sz="1400" dirty="0" smtClean="0"/>
                        <a:t>Attribute, class</a:t>
                      </a:r>
                      <a:endParaRPr lang="en-US" sz="1400" dirty="0"/>
                    </a:p>
                  </a:txBody>
                  <a:tcPr/>
                </a:tc>
                <a:tc>
                  <a:txBody>
                    <a:bodyPr/>
                    <a:lstStyle/>
                    <a:p>
                      <a:r>
                        <a:rPr lang="en-US" sz="1400" dirty="0" smtClean="0"/>
                        <a:t>Specifies custom behavior for the </a:t>
                      </a:r>
                      <a:r>
                        <a:rPr lang="en-US" sz="1400" dirty="0" err="1" smtClean="0"/>
                        <a:t>keydown</a:t>
                      </a:r>
                      <a:r>
                        <a:rPr lang="en-US" sz="1400" dirty="0" smtClean="0"/>
                        <a:t>, </a:t>
                      </a:r>
                      <a:r>
                        <a:rPr lang="en-US" sz="1400" dirty="0" err="1" smtClean="0"/>
                        <a:t>keyup</a:t>
                      </a:r>
                      <a:r>
                        <a:rPr lang="en-US" sz="1400" dirty="0" smtClean="0"/>
                        <a:t>, and </a:t>
                      </a:r>
                      <a:r>
                        <a:rPr lang="en-US" sz="1400" dirty="0" err="1" smtClean="0"/>
                        <a:t>keypress</a:t>
                      </a:r>
                      <a:r>
                        <a:rPr lang="en-US" sz="1400" dirty="0" smtClean="0"/>
                        <a:t> events, which are triggered when the user presses/releases a key.</a:t>
                      </a:r>
                      <a:endParaRPr lang="en-US" sz="1400" dirty="0"/>
                    </a:p>
                  </a:txBody>
                  <a:tcPr/>
                </a:tc>
              </a:tr>
              <a:tr h="1207023">
                <a:tc>
                  <a:txBody>
                    <a:bodyPr/>
                    <a:lstStyle/>
                    <a:p>
                      <a:r>
                        <a:rPr lang="en-US" sz="1400" dirty="0" err="1" smtClean="0"/>
                        <a:t>ng-mousedown</a:t>
                      </a:r>
                      <a:endParaRPr lang="en-US" sz="1400" dirty="0" smtClean="0"/>
                    </a:p>
                    <a:p>
                      <a:r>
                        <a:rPr lang="en-US" sz="1400" dirty="0" err="1" smtClean="0"/>
                        <a:t>ng-mouseenter</a:t>
                      </a:r>
                      <a:endParaRPr lang="en-US" sz="1400" dirty="0" smtClean="0"/>
                    </a:p>
                    <a:p>
                      <a:r>
                        <a:rPr lang="en-US" sz="1400" dirty="0" err="1" smtClean="0"/>
                        <a:t>ng-mouseleave</a:t>
                      </a:r>
                      <a:endParaRPr lang="en-US" sz="1400" dirty="0" smtClean="0"/>
                    </a:p>
                    <a:p>
                      <a:r>
                        <a:rPr lang="en-US" sz="1400" dirty="0" err="1" smtClean="0"/>
                        <a:t>ng-mousemove</a:t>
                      </a:r>
                      <a:endParaRPr lang="en-US" sz="1400" dirty="0" smtClean="0"/>
                    </a:p>
                    <a:p>
                      <a:r>
                        <a:rPr lang="en-US" sz="1400" dirty="0" err="1" smtClean="0"/>
                        <a:t>ng-mouseover</a:t>
                      </a:r>
                      <a:endParaRPr lang="en-US" sz="1400" dirty="0" smtClean="0"/>
                    </a:p>
                    <a:p>
                      <a:r>
                        <a:rPr lang="en-US" sz="1400" dirty="0" err="1" smtClean="0"/>
                        <a:t>ng-mouseup</a:t>
                      </a:r>
                      <a:endParaRPr lang="en-US" sz="1400" dirty="0"/>
                    </a:p>
                  </a:txBody>
                  <a:tcPr/>
                </a:tc>
                <a:tc>
                  <a:txBody>
                    <a:bodyPr/>
                    <a:lstStyle/>
                    <a:p>
                      <a:endParaRPr lang="en-US" sz="1400"/>
                    </a:p>
                  </a:txBody>
                  <a:tcPr/>
                </a:tc>
                <a:tc>
                  <a:txBody>
                    <a:bodyPr/>
                    <a:lstStyle/>
                    <a:p>
                      <a:r>
                        <a:rPr lang="en-US" sz="1400" dirty="0" smtClean="0"/>
                        <a:t>Specifies custom behavior for the six standard mouse events (</a:t>
                      </a:r>
                      <a:r>
                        <a:rPr lang="en-US" sz="1400" dirty="0" err="1" smtClean="0"/>
                        <a:t>mousedown</a:t>
                      </a:r>
                      <a:r>
                        <a:rPr lang="en-US" sz="1400" dirty="0" smtClean="0"/>
                        <a:t>, </a:t>
                      </a:r>
                      <a:r>
                        <a:rPr lang="en-US" sz="1400" dirty="0" err="1" smtClean="0"/>
                        <a:t>mouseenter</a:t>
                      </a:r>
                      <a:r>
                        <a:rPr lang="en-US" sz="1400" dirty="0" smtClean="0"/>
                        <a:t>, </a:t>
                      </a:r>
                      <a:r>
                        <a:rPr lang="en-US" sz="1400" dirty="0" err="1" smtClean="0"/>
                        <a:t>mouseleave</a:t>
                      </a:r>
                      <a:r>
                        <a:rPr lang="en-US" sz="1400" dirty="0" smtClean="0"/>
                        <a:t>, </a:t>
                      </a:r>
                      <a:r>
                        <a:rPr lang="en-US" sz="1400" dirty="0" err="1" smtClean="0"/>
                        <a:t>movemove</a:t>
                      </a:r>
                      <a:r>
                        <a:rPr lang="en-US" sz="1400" dirty="0" smtClean="0"/>
                        <a:t>, </a:t>
                      </a:r>
                      <a:r>
                        <a:rPr lang="en-US" sz="1400" dirty="0" err="1" smtClean="0"/>
                        <a:t>mouseover</a:t>
                      </a:r>
                      <a:r>
                        <a:rPr lang="en-US" sz="1400" dirty="0" smtClean="0"/>
                        <a:t>, and </a:t>
                      </a:r>
                      <a:r>
                        <a:rPr lang="en-US" sz="1400" dirty="0" err="1" smtClean="0"/>
                        <a:t>mouseup</a:t>
                      </a:r>
                      <a:r>
                        <a:rPr lang="en-US" sz="1400" dirty="0" smtClean="0"/>
                        <a:t>), which are triggered when the user interacts with an element using the mouse/pointer.</a:t>
                      </a:r>
                      <a:endParaRPr lang="en-US" sz="1400" dirty="0"/>
                    </a:p>
                  </a:txBody>
                  <a:tcPr/>
                </a:tc>
              </a:tr>
              <a:tr h="661916">
                <a:tc>
                  <a:txBody>
                    <a:bodyPr/>
                    <a:lstStyle/>
                    <a:p>
                      <a:r>
                        <a:rPr lang="en-US" sz="1400" dirty="0" err="1" smtClean="0"/>
                        <a:t>ng</a:t>
                      </a:r>
                      <a:r>
                        <a:rPr lang="en-US" sz="1400" dirty="0" smtClean="0"/>
                        <a:t>-submit</a:t>
                      </a:r>
                      <a:endParaRPr lang="en-US" sz="1400" dirty="0"/>
                    </a:p>
                  </a:txBody>
                  <a:tcPr/>
                </a:tc>
                <a:tc>
                  <a:txBody>
                    <a:bodyPr/>
                    <a:lstStyle/>
                    <a:p>
                      <a:endParaRPr lang="en-US" sz="1400"/>
                    </a:p>
                  </a:txBody>
                  <a:tcPr/>
                </a:tc>
                <a:tc>
                  <a:txBody>
                    <a:bodyPr/>
                    <a:lstStyle/>
                    <a:p>
                      <a:r>
                        <a:rPr lang="en-US" sz="1400" dirty="0" smtClean="0"/>
                        <a:t>Specifies a custom behavior for the submit event, which is triggered when a form is submitted.</a:t>
                      </a:r>
                      <a:endParaRPr lang="en-US" sz="1400" dirty="0"/>
                    </a:p>
                  </a:txBody>
                  <a:tcPr/>
                </a:tc>
              </a:tr>
            </a:tbl>
          </a:graphicData>
        </a:graphic>
      </p:graphicFrame>
    </p:spTree>
    <p:extLst>
      <p:ext uri="{BB962C8B-B14F-4D97-AF65-F5344CB8AC3E}">
        <p14:creationId xmlns:p14="http://schemas.microsoft.com/office/powerpoint/2010/main" val="3320285339"/>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1"/>
            <a:ext cx="8077200" cy="5665176"/>
          </a:xfrm>
        </p:spPr>
        <p:txBody>
          <a:bodyPr>
            <a:normAutofit/>
          </a:bodyPr>
          <a:lstStyle/>
          <a:p>
            <a:r>
              <a:rPr lang="en-US" sz="1600" dirty="0" smtClean="0"/>
              <a:t>Even though we have the event directives in Angular but in reality you would create a lot less handlers than you would for any other language like </a:t>
            </a:r>
            <a:r>
              <a:rPr lang="en-US" sz="1600" dirty="0" err="1" smtClean="0"/>
              <a:t>Jquery</a:t>
            </a:r>
            <a:r>
              <a:rPr lang="en-US" sz="1600" dirty="0" smtClean="0"/>
              <a:t>.</a:t>
            </a:r>
          </a:p>
          <a:p>
            <a:r>
              <a:rPr lang="en-US" sz="1600" dirty="0" smtClean="0"/>
              <a:t>Some </a:t>
            </a:r>
            <a:r>
              <a:rPr lang="en-US" sz="1600" dirty="0"/>
              <a:t>developers are uncomfortable with the idea of applying event directives directly to elements, especially when they contain inline expressions. There are two reasons for this discomfort; one is just habit, and one has some merit</a:t>
            </a:r>
            <a:r>
              <a:rPr lang="en-US" sz="1600" dirty="0" smtClean="0"/>
              <a:t>.</a:t>
            </a:r>
            <a:endParaRPr lang="en-US" sz="1600" dirty="0"/>
          </a:p>
        </p:txBody>
      </p:sp>
    </p:spTree>
    <p:extLst>
      <p:ext uri="{BB962C8B-B14F-4D97-AF65-F5344CB8AC3E}">
        <p14:creationId xmlns:p14="http://schemas.microsoft.com/office/powerpoint/2010/main" val="2704460026"/>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549730768"/>
              </p:ext>
            </p:extLst>
          </p:nvPr>
        </p:nvGraphicFramePr>
        <p:xfrm>
          <a:off x="17272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graphicEl>
                                              <a:dgm id="{94932A8E-C8EF-954C-BB3B-72AEBC88FF98}"/>
                                            </p:graphicEl>
                                          </p:spTgt>
                                        </p:tgtEl>
                                        <p:attrNameLst>
                                          <p:attrName>style.visibility</p:attrName>
                                        </p:attrNameLst>
                                      </p:cBhvr>
                                      <p:to>
                                        <p:strVal val="visible"/>
                                      </p:to>
                                    </p:set>
                                    <p:animEffect transition="in" filter="wipe(left)">
                                      <p:cBhvr>
                                        <p:cTn id="47" dur="500"/>
                                        <p:tgtEl>
                                          <p:spTgt spid="3">
                                            <p:graphicEl>
                                              <a:dgm id="{94932A8E-C8EF-954C-BB3B-72AEBC88FF9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graphicEl>
                                              <a:dgm id="{2BC43245-8C21-A24E-94F5-9162BCE84D2D}"/>
                                            </p:graphicEl>
                                          </p:spTgt>
                                        </p:tgtEl>
                                        <p:attrNameLst>
                                          <p:attrName>style.visibility</p:attrName>
                                        </p:attrNameLst>
                                      </p:cBhvr>
                                      <p:to>
                                        <p:strVal val="visible"/>
                                      </p:to>
                                    </p:set>
                                    <p:animEffect transition="in" filter="wipe(left)">
                                      <p:cBhvr>
                                        <p:cTn id="52" dur="500"/>
                                        <p:tgtEl>
                                          <p:spTgt spid="3">
                                            <p:graphicEl>
                                              <a:dgm id="{2BC43245-8C21-A24E-94F5-9162BCE84D2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graphicEl>
                                              <a:dgm id="{69B0B3F2-20E4-044D-8FA0-176B0E182F16}"/>
                                            </p:graphicEl>
                                          </p:spTgt>
                                        </p:tgtEl>
                                        <p:attrNameLst>
                                          <p:attrName>style.visibility</p:attrName>
                                        </p:attrNameLst>
                                      </p:cBhvr>
                                      <p:to>
                                        <p:strVal val="visible"/>
                                      </p:to>
                                    </p:set>
                                    <p:animEffect transition="in" filter="wipe(left)">
                                      <p:cBhvr>
                                        <p:cTn id="57" dur="500"/>
                                        <p:tgtEl>
                                          <p:spTgt spid="3">
                                            <p:graphicEl>
                                              <a:dgm id="{69B0B3F2-20E4-044D-8FA0-176B0E182F16}"/>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graphicEl>
                                              <a:dgm id="{1FEF8D38-0135-A747-85D7-F3AE28722C11}"/>
                                            </p:graphicEl>
                                          </p:spTgt>
                                        </p:tgtEl>
                                        <p:attrNameLst>
                                          <p:attrName>style.visibility</p:attrName>
                                        </p:attrNameLst>
                                      </p:cBhvr>
                                      <p:to>
                                        <p:strVal val="visible"/>
                                      </p:to>
                                    </p:set>
                                    <p:animEffect transition="in" filter="wipe(left)">
                                      <p:cBhvr>
                                        <p:cTn id="62" dur="500"/>
                                        <p:tgtEl>
                                          <p:spTgt spid="3">
                                            <p:graphicEl>
                                              <a:dgm id="{1FEF8D38-0135-A747-85D7-F3AE28722C11}"/>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graphicEl>
                                              <a:dgm id="{59D37C91-514B-E649-91D5-718AE09E7B41}"/>
                                            </p:graphicEl>
                                          </p:spTgt>
                                        </p:tgtEl>
                                        <p:attrNameLst>
                                          <p:attrName>style.visibility</p:attrName>
                                        </p:attrNameLst>
                                      </p:cBhvr>
                                      <p:to>
                                        <p:strVal val="visible"/>
                                      </p:to>
                                    </p:set>
                                    <p:animEffect transition="in" filter="wipe(left)">
                                      <p:cBhvr>
                                        <p:cTn id="67" dur="500"/>
                                        <p:tgtEl>
                                          <p:spTgt spid="3">
                                            <p:graphicEl>
                                              <a:dgm id="{59D37C91-514B-E649-91D5-718AE09E7B41}"/>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graphicEl>
                                              <a:dgm id="{77C900C8-31D9-A043-8920-A515202F6104}"/>
                                            </p:graphicEl>
                                          </p:spTgt>
                                        </p:tgtEl>
                                        <p:attrNameLst>
                                          <p:attrName>style.visibility</p:attrName>
                                        </p:attrNameLst>
                                      </p:cBhvr>
                                      <p:to>
                                        <p:strVal val="visible"/>
                                      </p:to>
                                    </p:set>
                                    <p:animEffect transition="in" filter="wipe(left)">
                                      <p:cBhvr>
                                        <p:cTn id="72" dur="500"/>
                                        <p:tgtEl>
                                          <p:spTgt spid="3">
                                            <p:graphicEl>
                                              <a:dgm id="{77C900C8-31D9-A043-8920-A515202F6104}"/>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
                                            <p:graphicEl>
                                              <a:dgm id="{3D1A0203-C378-4340-8E84-52581B9FF10C}"/>
                                            </p:graphicEl>
                                          </p:spTgt>
                                        </p:tgtEl>
                                        <p:attrNameLst>
                                          <p:attrName>style.visibility</p:attrName>
                                        </p:attrNameLst>
                                      </p:cBhvr>
                                      <p:to>
                                        <p:strVal val="visible"/>
                                      </p:to>
                                    </p:set>
                                    <p:animEffect transition="in" filter="wipe(left)">
                                      <p:cBhvr>
                                        <p:cTn id="77" dur="500"/>
                                        <p:tgtEl>
                                          <p:spTgt spid="3">
                                            <p:graphicEl>
                                              <a:dgm id="{3D1A0203-C378-4340-8E84-52581B9FF10C}"/>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graphicEl>
                                              <a:dgm id="{BD4E1727-8596-DB44-9628-308C7F75052B}"/>
                                            </p:graphicEl>
                                          </p:spTgt>
                                        </p:tgtEl>
                                        <p:attrNameLst>
                                          <p:attrName>style.visibility</p:attrName>
                                        </p:attrNameLst>
                                      </p:cBhvr>
                                      <p:to>
                                        <p:strVal val="visible"/>
                                      </p:to>
                                    </p:set>
                                    <p:animEffect transition="in" filter="wipe(left)">
                                      <p:cBhvr>
                                        <p:cTn id="82" dur="500"/>
                                        <p:tgtEl>
                                          <p:spTgt spid="3">
                                            <p:graphicEl>
                                              <a:dgm id="{BD4E1727-8596-DB44-9628-308C7F75052B}"/>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
                                            <p:graphicEl>
                                              <a:dgm id="{A5FCB0BE-D079-C745-A1FD-73F5B0F0C99C}"/>
                                            </p:graphicEl>
                                          </p:spTgt>
                                        </p:tgtEl>
                                        <p:attrNameLst>
                                          <p:attrName>style.visibility</p:attrName>
                                        </p:attrNameLst>
                                      </p:cBhvr>
                                      <p:to>
                                        <p:strVal val="visible"/>
                                      </p:to>
                                    </p:set>
                                    <p:animEffect transition="in" filter="wipe(left)">
                                      <p:cBhvr>
                                        <p:cTn id="87" dur="500"/>
                                        <p:tgtEl>
                                          <p:spTgt spid="3">
                                            <p:graphicEl>
                                              <a:dgm id="{A5FCB0BE-D079-C745-A1FD-73F5B0F0C99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
                                            <p:graphicEl>
                                              <a:dgm id="{A0FC3712-83B5-D04D-A362-8B68EA1334FB}"/>
                                            </p:graphicEl>
                                          </p:spTgt>
                                        </p:tgtEl>
                                        <p:attrNameLst>
                                          <p:attrName>style.visibility</p:attrName>
                                        </p:attrNameLst>
                                      </p:cBhvr>
                                      <p:to>
                                        <p:strVal val="visible"/>
                                      </p:to>
                                    </p:set>
                                    <p:animEffect transition="in" filter="wipe(left)">
                                      <p:cBhvr>
                                        <p:cTn id="92" dur="500"/>
                                        <p:tgtEl>
                                          <p:spTgt spid="3">
                                            <p:graphicEl>
                                              <a:dgm id="{A0FC3712-83B5-D04D-A362-8B68EA1334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directive:	</a:t>
            </a:r>
            <a:endParaRPr lang="en-US" dirty="0"/>
          </a:p>
        </p:txBody>
      </p:sp>
      <p:sp>
        <p:nvSpPr>
          <p:cNvPr id="3" name="Content Placeholder 2"/>
          <p:cNvSpPr>
            <a:spLocks noGrp="1"/>
          </p:cNvSpPr>
          <p:nvPr>
            <p:ph idx="1"/>
          </p:nvPr>
        </p:nvSpPr>
        <p:spPr>
          <a:xfrm>
            <a:off x="762000" y="1219201"/>
            <a:ext cx="8077200" cy="4674576"/>
          </a:xfrm>
        </p:spPr>
        <p:txBody>
          <a:bodyPr>
            <a:normAutofit/>
          </a:bodyPr>
          <a:lstStyle/>
          <a:p>
            <a:r>
              <a:rPr lang="en-US" sz="1600" dirty="0" smtClean="0"/>
              <a:t>As we have already discussed, we have a huge range of Angular Built In directives.</a:t>
            </a:r>
          </a:p>
          <a:p>
            <a:r>
              <a:rPr lang="en-US" sz="1600" dirty="0" smtClean="0"/>
              <a:t>But sometimes, those directives are not going to cater to all of your use cases.</a:t>
            </a:r>
          </a:p>
          <a:p>
            <a:r>
              <a:rPr lang="en-US" sz="1600" dirty="0" smtClean="0"/>
              <a:t>The solution, create your own custom directives.</a:t>
            </a:r>
          </a:p>
          <a:p>
            <a:r>
              <a:rPr lang="en-US" sz="1600" dirty="0"/>
              <a:t>when you want to express complex functionality in code rather than in HTML, or when you want to create a self-contained unit of functionality that you can use in multiple </a:t>
            </a:r>
            <a:r>
              <a:rPr lang="en-US" sz="1600" dirty="0" err="1"/>
              <a:t>AngularJS</a:t>
            </a:r>
            <a:r>
              <a:rPr lang="en-US" sz="1600" dirty="0"/>
              <a:t> applications</a:t>
            </a:r>
            <a:r>
              <a:rPr lang="en-US" sz="1600" dirty="0" smtClean="0"/>
              <a:t>.</a:t>
            </a:r>
          </a:p>
          <a:p>
            <a:r>
              <a:rPr lang="en-US" sz="1600" dirty="0"/>
              <a:t>A directive is an extension of the HTML vocabulary that allows us to create new behaviors. This technology lets the developers create reusable components that can be used within the whole application and even provide their own custom components</a:t>
            </a:r>
            <a:r>
              <a:rPr lang="en-US" sz="1600" dirty="0" smtClean="0"/>
              <a:t>.</a:t>
            </a:r>
            <a:endParaRPr lang="en-US" sz="1600" dirty="0"/>
          </a:p>
          <a:p>
            <a:r>
              <a:rPr lang="en-US" sz="1600" dirty="0"/>
              <a:t>The directive can be applied as an attribute, element, class, and even as a comment, using the </a:t>
            </a:r>
            <a:r>
              <a:rPr lang="en-US" sz="1600" dirty="0" err="1"/>
              <a:t>camelCase</a:t>
            </a:r>
            <a:r>
              <a:rPr lang="en-US" sz="1600" dirty="0"/>
              <a:t> syntax. However, because HTML is case insensitive, we can use a lowercase form.</a:t>
            </a:r>
          </a:p>
        </p:txBody>
      </p:sp>
    </p:spTree>
    <p:extLst>
      <p:ext uri="{BB962C8B-B14F-4D97-AF65-F5344CB8AC3E}">
        <p14:creationId xmlns:p14="http://schemas.microsoft.com/office/powerpoint/2010/main" val="3517638244"/>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Requirement/Implementation: </a:t>
            </a:r>
            <a:endParaRPr lang="en-US" dirty="0"/>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smtClean="0"/>
              <a:t>Our initial </a:t>
            </a:r>
            <a:r>
              <a:rPr lang="en-US" sz="1600" dirty="0"/>
              <a:t>goal will be to create and apply a directive that will generate an </a:t>
            </a:r>
            <a:r>
              <a:rPr lang="en-US" sz="1600" dirty="0" err="1"/>
              <a:t>ul</a:t>
            </a:r>
            <a:r>
              <a:rPr lang="en-US" sz="1600" dirty="0"/>
              <a:t> element that contains an li element for each object in the products array</a:t>
            </a:r>
            <a:r>
              <a:rPr lang="en-US" sz="1600" dirty="0" smtClean="0"/>
              <a:t>.</a:t>
            </a:r>
          </a:p>
          <a:p>
            <a:pPr marL="0" indent="0">
              <a:buNone/>
            </a:pPr>
            <a:r>
              <a:rPr lang="en-US" sz="2000" dirty="0"/>
              <a:t>Defining the Directive</a:t>
            </a:r>
          </a:p>
          <a:p>
            <a:r>
              <a:rPr lang="en-US" sz="1600" dirty="0"/>
              <a:t>Directives are created using the </a:t>
            </a:r>
            <a:r>
              <a:rPr lang="en-US" sz="1600" dirty="0" err="1"/>
              <a:t>Module.directive</a:t>
            </a:r>
            <a:r>
              <a:rPr lang="en-US" sz="1600" dirty="0"/>
              <a:t> method, and the arguments are the name of the new directive and a factory function that creates the directive</a:t>
            </a:r>
            <a:r>
              <a:rPr lang="en-US" sz="1600" dirty="0" smtClean="0"/>
              <a:t>.</a:t>
            </a:r>
          </a:p>
          <a:p>
            <a:pPr marL="0" indent="0">
              <a:buNone/>
            </a:pPr>
            <a:r>
              <a:rPr lang="en-US" sz="1600" dirty="0">
                <a:solidFill>
                  <a:srgbClr val="0000FF"/>
                </a:solidFill>
              </a:rPr>
              <a:t>...						</a:t>
            </a:r>
          </a:p>
          <a:p>
            <a:pPr marL="0" indent="0">
              <a:buNone/>
            </a:pPr>
            <a:r>
              <a:rPr lang="en-US" sz="1600" dirty="0">
                <a:solidFill>
                  <a:srgbClr val="0000FF"/>
                </a:solidFill>
              </a:rPr>
              <a:t>&lt;script</a:t>
            </a:r>
            <a:r>
              <a:rPr lang="en-US" sz="1600" dirty="0" smtClean="0">
                <a:solidFill>
                  <a:srgbClr val="0000FF"/>
                </a:solidFill>
              </a:rPr>
              <a:t>&gt;						</a:t>
            </a:r>
            <a:endParaRPr lang="en-US" sz="1600" dirty="0">
              <a:solidFill>
                <a:srgbClr val="0000FF"/>
              </a:solidFill>
            </a:endParaRPr>
          </a:p>
          <a:p>
            <a:pPr marL="0" indent="0">
              <a:buNone/>
            </a:pPr>
            <a:r>
              <a:rPr lang="en-US" sz="1600" dirty="0">
                <a:solidFill>
                  <a:srgbClr val="0000FF"/>
                </a:solidFill>
              </a:rPr>
              <a:t>    </a:t>
            </a:r>
            <a:r>
              <a:rPr lang="en-US" sz="1600" dirty="0" err="1">
                <a:solidFill>
                  <a:srgbClr val="0000FF"/>
                </a:solidFill>
              </a:rPr>
              <a:t>angular.module</a:t>
            </a:r>
            <a:r>
              <a:rPr lang="en-US" sz="1600" dirty="0">
                <a:solidFill>
                  <a:srgbClr val="0000FF"/>
                </a:solidFill>
              </a:rPr>
              <a:t>("</a:t>
            </a:r>
            <a:r>
              <a:rPr lang="en-US" sz="1600" dirty="0" err="1">
                <a:solidFill>
                  <a:srgbClr val="0000FF"/>
                </a:solidFill>
              </a:rPr>
              <a:t>exampleApp</a:t>
            </a:r>
            <a:r>
              <a:rPr lang="en-US" sz="1600" dirty="0">
                <a:solidFill>
                  <a:srgbClr val="0000FF"/>
                </a:solidFill>
              </a:rPr>
              <a:t>", []</a:t>
            </a:r>
            <a:r>
              <a:rPr lang="en-US" sz="1600" dirty="0" smtClean="0">
                <a:solidFill>
                  <a:srgbClr val="0000FF"/>
                </a:solidFill>
              </a:rPr>
              <a:t>)                 </a:t>
            </a:r>
            <a:endParaRPr lang="en-US" sz="1600" dirty="0">
              <a:solidFill>
                <a:srgbClr val="0000FF"/>
              </a:solidFill>
            </a:endParaRPr>
          </a:p>
          <a:p>
            <a:pPr marL="0" indent="0">
              <a:buNone/>
            </a:pPr>
            <a:r>
              <a:rPr lang="en-US" sz="1600" dirty="0">
                <a:solidFill>
                  <a:srgbClr val="0000FF"/>
                </a:solidFill>
              </a:rPr>
              <a:t>        .directive("</a:t>
            </a:r>
            <a:r>
              <a:rPr lang="en-US" sz="1600" dirty="0" err="1">
                <a:solidFill>
                  <a:srgbClr val="0000FF"/>
                </a:solidFill>
              </a:rPr>
              <a:t>unorderedList</a:t>
            </a:r>
            <a:r>
              <a:rPr lang="en-US" sz="1600" dirty="0">
                <a:solidFill>
                  <a:srgbClr val="0000FF"/>
                </a:solidFill>
              </a:rPr>
              <a:t>", function () {</a:t>
            </a:r>
          </a:p>
          <a:p>
            <a:pPr marL="0" indent="0">
              <a:buNone/>
            </a:pPr>
            <a:r>
              <a:rPr lang="en-US" sz="1600" dirty="0">
                <a:solidFill>
                  <a:srgbClr val="0000FF"/>
                </a:solidFill>
              </a:rPr>
              <a:t>            return function (scope, element, </a:t>
            </a:r>
            <a:r>
              <a:rPr lang="en-US" sz="1600" dirty="0" err="1">
                <a:solidFill>
                  <a:srgbClr val="0000FF"/>
                </a:solidFill>
              </a:rPr>
              <a:t>attrs</a:t>
            </a:r>
            <a:r>
              <a:rPr lang="en-US" sz="1600" dirty="0">
                <a:solidFill>
                  <a:srgbClr val="0000FF"/>
                </a:solidFill>
              </a:rPr>
              <a:t>) {</a:t>
            </a:r>
          </a:p>
          <a:p>
            <a:pPr marL="0" indent="0">
              <a:buNone/>
            </a:pPr>
            <a:r>
              <a:rPr lang="en-US" sz="1600" dirty="0">
                <a:solidFill>
                  <a:srgbClr val="0000FF"/>
                </a:solidFill>
              </a:rPr>
              <a:t>                // implementation code will go here</a:t>
            </a:r>
          </a:p>
          <a:p>
            <a:pPr marL="0" indent="0">
              <a:buNone/>
            </a:pPr>
            <a:r>
              <a:rPr lang="en-US" sz="1600" dirty="0">
                <a:solidFill>
                  <a:srgbClr val="0000FF"/>
                </a:solidFill>
              </a:rPr>
              <a:t>            }</a:t>
            </a:r>
          </a:p>
          <a:p>
            <a:pPr marL="0" indent="0">
              <a:buNone/>
            </a:pPr>
            <a:r>
              <a:rPr lang="en-US" sz="1600" dirty="0">
                <a:solidFill>
                  <a:srgbClr val="0000FF"/>
                </a:solidFill>
              </a:rPr>
              <a:t>        })</a:t>
            </a:r>
          </a:p>
          <a:p>
            <a:pPr marL="0" indent="0">
              <a:buNone/>
            </a:pPr>
            <a:r>
              <a:rPr lang="en-US" sz="1600" dirty="0" smtClean="0">
                <a:solidFill>
                  <a:srgbClr val="0000FF"/>
                </a:solidFill>
              </a:rPr>
              <a:t>&lt;</a:t>
            </a:r>
            <a:r>
              <a:rPr lang="en-US" sz="1600" dirty="0">
                <a:solidFill>
                  <a:srgbClr val="0000FF"/>
                </a:solidFill>
              </a:rPr>
              <a:t>/script&gt;</a:t>
            </a:r>
          </a:p>
          <a:p>
            <a:pPr marL="0" indent="0">
              <a:buNone/>
            </a:pPr>
            <a:r>
              <a:rPr lang="en-US" sz="1600" dirty="0">
                <a:solidFill>
                  <a:srgbClr val="0000FF"/>
                </a:solidFill>
              </a:rPr>
              <a:t>...</a:t>
            </a:r>
          </a:p>
          <a:p>
            <a:endParaRPr lang="en-US" sz="1600" dirty="0"/>
          </a:p>
        </p:txBody>
      </p:sp>
      <p:sp>
        <p:nvSpPr>
          <p:cNvPr id="5" name="Rectangle 4"/>
          <p:cNvSpPr/>
          <p:nvPr/>
        </p:nvSpPr>
        <p:spPr>
          <a:xfrm>
            <a:off x="4800600" y="2819400"/>
            <a:ext cx="4114800" cy="2585323"/>
          </a:xfrm>
          <a:prstGeom prst="rect">
            <a:avLst/>
          </a:prstGeom>
        </p:spPr>
        <p:txBody>
          <a:bodyPr wrap="square">
            <a:spAutoFit/>
          </a:bodyPr>
          <a:lstStyle/>
          <a:p>
            <a:r>
              <a:rPr lang="en-US" dirty="0">
                <a:solidFill>
                  <a:srgbClr val="0000FF"/>
                </a:solidFill>
              </a:rPr>
              <a:t>The first argument that </a:t>
            </a:r>
            <a:r>
              <a:rPr lang="en-US" dirty="0" smtClean="0">
                <a:solidFill>
                  <a:srgbClr val="0000FF"/>
                </a:solidFill>
              </a:rPr>
              <a:t>we </a:t>
            </a:r>
            <a:r>
              <a:rPr lang="en-US" dirty="0">
                <a:solidFill>
                  <a:srgbClr val="0000FF"/>
                </a:solidFill>
              </a:rPr>
              <a:t>passed to the directive method set the name of the new directive to </a:t>
            </a:r>
            <a:r>
              <a:rPr lang="en-US" dirty="0" err="1">
                <a:solidFill>
                  <a:srgbClr val="0000FF"/>
                </a:solidFill>
              </a:rPr>
              <a:t>unorderedList</a:t>
            </a:r>
            <a:r>
              <a:rPr lang="en-US" dirty="0">
                <a:solidFill>
                  <a:srgbClr val="0000FF"/>
                </a:solidFill>
              </a:rPr>
              <a:t>. </a:t>
            </a:r>
            <a:endParaRPr lang="en-US" dirty="0" smtClean="0">
              <a:solidFill>
                <a:srgbClr val="0000FF"/>
              </a:solidFill>
            </a:endParaRPr>
          </a:p>
          <a:p>
            <a:r>
              <a:rPr lang="en-US" dirty="0" smtClean="0">
                <a:solidFill>
                  <a:srgbClr val="0000FF"/>
                </a:solidFill>
              </a:rPr>
              <a:t>Notice the use of standard </a:t>
            </a:r>
            <a:r>
              <a:rPr lang="en-US" dirty="0">
                <a:solidFill>
                  <a:srgbClr val="0000FF"/>
                </a:solidFill>
              </a:rPr>
              <a:t>JavaScript case convention, meaning that the </a:t>
            </a:r>
            <a:endParaRPr lang="en-US" dirty="0" smtClean="0">
              <a:solidFill>
                <a:srgbClr val="0000FF"/>
              </a:solidFill>
            </a:endParaRPr>
          </a:p>
          <a:p>
            <a:r>
              <a:rPr lang="en-US" dirty="0" smtClean="0">
                <a:solidFill>
                  <a:srgbClr val="0000FF"/>
                </a:solidFill>
              </a:rPr>
              <a:t>u </a:t>
            </a:r>
            <a:r>
              <a:rPr lang="en-US" dirty="0">
                <a:solidFill>
                  <a:srgbClr val="0000FF"/>
                </a:solidFill>
              </a:rPr>
              <a:t>of unordered is lowercase and the L of list is uppercase. </a:t>
            </a:r>
            <a:endParaRPr lang="en-US" dirty="0" smtClean="0">
              <a:solidFill>
                <a:srgbClr val="0000FF"/>
              </a:solidFill>
            </a:endParaRPr>
          </a:p>
          <a:p>
            <a:r>
              <a:rPr lang="en-US" dirty="0" err="1" smtClean="0">
                <a:solidFill>
                  <a:srgbClr val="0000FF"/>
                </a:solidFill>
              </a:rPr>
              <a:t>AngularJS</a:t>
            </a:r>
            <a:r>
              <a:rPr lang="en-US" dirty="0" smtClean="0">
                <a:solidFill>
                  <a:srgbClr val="0000FF"/>
                </a:solidFill>
              </a:rPr>
              <a:t> </a:t>
            </a:r>
            <a:r>
              <a:rPr lang="en-US" dirty="0">
                <a:solidFill>
                  <a:srgbClr val="0000FF"/>
                </a:solidFill>
              </a:rPr>
              <a:t>is particular when it comes to names with mixed </a:t>
            </a:r>
            <a:r>
              <a:rPr lang="en-US" dirty="0" smtClean="0">
                <a:solidFill>
                  <a:srgbClr val="0000FF"/>
                </a:solidFill>
              </a:rPr>
              <a:t>capitalization.</a:t>
            </a:r>
            <a:endParaRPr lang="en-US" dirty="0"/>
          </a:p>
        </p:txBody>
      </p:sp>
    </p:spTree>
    <p:extLst>
      <p:ext uri="{BB962C8B-B14F-4D97-AF65-F5344CB8AC3E}">
        <p14:creationId xmlns:p14="http://schemas.microsoft.com/office/powerpoint/2010/main" val="1412440065"/>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lstStyle/>
          <a:p>
            <a:r>
              <a:rPr lang="en-US" dirty="0" smtClean="0"/>
              <a:t>Requirement/Implementation: </a:t>
            </a:r>
            <a:endParaRPr lang="en-US" dirty="0"/>
          </a:p>
        </p:txBody>
      </p:sp>
      <p:sp>
        <p:nvSpPr>
          <p:cNvPr id="3" name="Content Placeholder 2"/>
          <p:cNvSpPr>
            <a:spLocks noGrp="1"/>
          </p:cNvSpPr>
          <p:nvPr>
            <p:ph idx="1"/>
          </p:nvPr>
        </p:nvSpPr>
        <p:spPr>
          <a:xfrm>
            <a:off x="762000" y="1066800"/>
            <a:ext cx="8077200" cy="4826977"/>
          </a:xfrm>
        </p:spPr>
        <p:txBody>
          <a:bodyPr>
            <a:normAutofit/>
          </a:bodyPr>
          <a:lstStyle/>
          <a:p>
            <a:pPr marL="0" indent="0">
              <a:buNone/>
            </a:pPr>
            <a:r>
              <a:rPr lang="en-US" sz="2000" dirty="0" smtClean="0"/>
              <a:t>Applying the </a:t>
            </a:r>
            <a:r>
              <a:rPr lang="en-US" sz="2000" dirty="0"/>
              <a:t>Directive</a:t>
            </a:r>
          </a:p>
          <a:p>
            <a:r>
              <a:rPr lang="en-US" sz="1600" dirty="0" smtClean="0"/>
              <a:t>The following listing in bold describes how we can apply the directive that we created over the HTML snippet.</a:t>
            </a:r>
          </a:p>
          <a:p>
            <a:endParaRPr lang="en-US" sz="1600" dirty="0" smtClean="0"/>
          </a:p>
          <a:p>
            <a:pPr marL="0" indent="0">
              <a:buNone/>
            </a:pPr>
            <a:r>
              <a:rPr lang="en-US" sz="1600" dirty="0" smtClean="0">
                <a:solidFill>
                  <a:srgbClr val="0000FF"/>
                </a:solidFill>
              </a:rPr>
              <a:t>&lt;</a:t>
            </a:r>
            <a:r>
              <a:rPr lang="en-US" sz="1600" dirty="0">
                <a:solidFill>
                  <a:srgbClr val="0000FF"/>
                </a:solidFill>
              </a:rPr>
              <a:t>body </a:t>
            </a:r>
            <a:r>
              <a:rPr lang="en-US" sz="1600" dirty="0" err="1">
                <a:solidFill>
                  <a:srgbClr val="0000FF"/>
                </a:solidFill>
              </a:rPr>
              <a:t>ng</a:t>
            </a:r>
            <a:r>
              <a:rPr lang="en-US" sz="1600" dirty="0">
                <a:solidFill>
                  <a:srgbClr val="0000FF"/>
                </a:solidFill>
              </a:rPr>
              <a:t>-controller="</a:t>
            </a:r>
            <a:r>
              <a:rPr lang="en-US" sz="1600" dirty="0" err="1">
                <a:solidFill>
                  <a:srgbClr val="0000FF"/>
                </a:solidFill>
              </a:rPr>
              <a:t>defaultCtrl</a:t>
            </a:r>
            <a:r>
              <a:rPr lang="en-US" sz="1600" dirty="0">
                <a:solidFill>
                  <a:srgbClr val="0000FF"/>
                </a:solidFill>
              </a:rPr>
              <a:t>"&gt;</a:t>
            </a:r>
          </a:p>
          <a:p>
            <a:pPr marL="0" indent="0">
              <a:buNone/>
            </a:pPr>
            <a:r>
              <a:rPr lang="en-US" sz="1600" dirty="0">
                <a:solidFill>
                  <a:srgbClr val="0000FF"/>
                </a:solidFill>
              </a:rPr>
              <a:t>    &lt;div class="panel panel-default"&gt;</a:t>
            </a:r>
          </a:p>
          <a:p>
            <a:pPr marL="0" indent="0">
              <a:buNone/>
            </a:pPr>
            <a:r>
              <a:rPr lang="en-US" sz="1600" dirty="0">
                <a:solidFill>
                  <a:srgbClr val="0000FF"/>
                </a:solidFill>
              </a:rPr>
              <a:t>        &lt;div class="panel-heading"&gt;</a:t>
            </a:r>
          </a:p>
          <a:p>
            <a:pPr marL="0" indent="0">
              <a:buNone/>
            </a:pPr>
            <a:r>
              <a:rPr lang="en-US" sz="1600" dirty="0">
                <a:solidFill>
                  <a:srgbClr val="0000FF"/>
                </a:solidFill>
              </a:rPr>
              <a:t>            &lt;h3&gt;Products&lt;/h3&gt;</a:t>
            </a:r>
          </a:p>
          <a:p>
            <a:pPr marL="0" indent="0">
              <a:buNone/>
            </a:pPr>
            <a:r>
              <a:rPr lang="en-US" sz="1600" dirty="0">
                <a:solidFill>
                  <a:srgbClr val="0000FF"/>
                </a:solidFill>
              </a:rPr>
              <a:t>        &lt;/div&gt;</a:t>
            </a:r>
          </a:p>
          <a:p>
            <a:pPr marL="0" indent="0">
              <a:buNone/>
            </a:pPr>
            <a:r>
              <a:rPr lang="en-US" sz="1600" dirty="0">
                <a:solidFill>
                  <a:srgbClr val="0000FF"/>
                </a:solidFill>
              </a:rPr>
              <a:t>        &lt;div class="panel-body"</a:t>
            </a:r>
            <a:r>
              <a:rPr lang="en-US" sz="1600" dirty="0" smtClean="0">
                <a:solidFill>
                  <a:srgbClr val="0000FF"/>
                </a:solidFill>
              </a:rPr>
              <a:t>&gt;	</a:t>
            </a:r>
            <a:endParaRPr lang="en-US" sz="1600" dirty="0">
              <a:solidFill>
                <a:srgbClr val="0000FF"/>
              </a:solidFill>
            </a:endParaRPr>
          </a:p>
          <a:p>
            <a:pPr marL="0" indent="0">
              <a:buNone/>
            </a:pPr>
            <a:r>
              <a:rPr lang="en-US" sz="1600" dirty="0">
                <a:solidFill>
                  <a:srgbClr val="0000FF"/>
                </a:solidFill>
              </a:rPr>
              <a:t>            </a:t>
            </a:r>
            <a:r>
              <a:rPr lang="en-US" sz="1600" b="1" dirty="0">
                <a:solidFill>
                  <a:srgbClr val="0000FF"/>
                </a:solidFill>
              </a:rPr>
              <a:t>&lt;div unordered-list="products"&gt;&lt;/div&gt;</a:t>
            </a:r>
          </a:p>
          <a:p>
            <a:pPr marL="0" indent="0">
              <a:buNone/>
            </a:pPr>
            <a:r>
              <a:rPr lang="en-US" sz="1600" dirty="0">
                <a:solidFill>
                  <a:srgbClr val="0000FF"/>
                </a:solidFill>
              </a:rPr>
              <a:t>        &lt;/div&gt;</a:t>
            </a:r>
          </a:p>
          <a:p>
            <a:pPr marL="0" indent="0">
              <a:buNone/>
            </a:pPr>
            <a:r>
              <a:rPr lang="en-US" sz="1600" dirty="0">
                <a:solidFill>
                  <a:srgbClr val="0000FF"/>
                </a:solidFill>
              </a:rPr>
              <a:t>    &lt;/div&gt;</a:t>
            </a:r>
          </a:p>
          <a:p>
            <a:pPr marL="0" indent="0">
              <a:buNone/>
            </a:pPr>
            <a:r>
              <a:rPr lang="en-US" sz="1600" dirty="0">
                <a:solidFill>
                  <a:srgbClr val="0000FF"/>
                </a:solidFill>
              </a:rPr>
              <a:t>&lt;/body&gt;</a:t>
            </a:r>
          </a:p>
          <a:p>
            <a:pPr marL="0" indent="0">
              <a:buNone/>
            </a:pPr>
            <a:r>
              <a:rPr lang="en-US" sz="1600" dirty="0">
                <a:solidFill>
                  <a:srgbClr val="0000FF"/>
                </a:solidFill>
              </a:rPr>
              <a:t>...</a:t>
            </a:r>
          </a:p>
        </p:txBody>
      </p:sp>
      <p:sp>
        <p:nvSpPr>
          <p:cNvPr id="5" name="Rectangle 4"/>
          <p:cNvSpPr/>
          <p:nvPr/>
        </p:nvSpPr>
        <p:spPr>
          <a:xfrm>
            <a:off x="4724400" y="1752600"/>
            <a:ext cx="4114800" cy="4801315"/>
          </a:xfrm>
          <a:prstGeom prst="rect">
            <a:avLst/>
          </a:prstGeom>
        </p:spPr>
        <p:txBody>
          <a:bodyPr wrap="square">
            <a:spAutoFit/>
          </a:bodyPr>
          <a:lstStyle/>
          <a:p>
            <a:pPr marL="342900" indent="-342900">
              <a:buFont typeface="+mj-lt"/>
              <a:buAutoNum type="arabicPeriod"/>
            </a:pPr>
            <a:r>
              <a:rPr lang="en-US" dirty="0" smtClean="0">
                <a:solidFill>
                  <a:srgbClr val="0000FF"/>
                </a:solidFill>
              </a:rPr>
              <a:t>Notice the difference between the naming convention we use to define and when we apply the directive:</a:t>
            </a:r>
          </a:p>
          <a:p>
            <a:r>
              <a:rPr lang="en-US" b="1" dirty="0" smtClean="0">
                <a:solidFill>
                  <a:srgbClr val="0000FF"/>
                </a:solidFill>
              </a:rPr>
              <a:t>unordered</a:t>
            </a:r>
            <a:r>
              <a:rPr lang="en-US" b="1" dirty="0">
                <a:solidFill>
                  <a:srgbClr val="0000FF"/>
                </a:solidFill>
              </a:rPr>
              <a:t>-list instead of </a:t>
            </a:r>
            <a:r>
              <a:rPr lang="en-US" b="1" dirty="0" err="1">
                <a:solidFill>
                  <a:srgbClr val="0000FF"/>
                </a:solidFill>
              </a:rPr>
              <a:t>unorderedList</a:t>
            </a:r>
            <a:r>
              <a:rPr lang="en-US" b="1" dirty="0">
                <a:solidFill>
                  <a:srgbClr val="0000FF"/>
                </a:solidFill>
              </a:rPr>
              <a:t>. </a:t>
            </a:r>
            <a:endParaRPr lang="en-US" b="1" dirty="0" smtClean="0">
              <a:solidFill>
                <a:srgbClr val="0000FF"/>
              </a:solidFill>
            </a:endParaRPr>
          </a:p>
          <a:p>
            <a:pPr lvl="1"/>
            <a:r>
              <a:rPr lang="en-US" smtClean="0">
                <a:solidFill>
                  <a:srgbClr val="0000FF"/>
                </a:solidFill>
              </a:rPr>
              <a:t>Each </a:t>
            </a:r>
            <a:r>
              <a:rPr lang="en-US" dirty="0">
                <a:solidFill>
                  <a:srgbClr val="0000FF"/>
                </a:solidFill>
              </a:rPr>
              <a:t>uppercase letter in the argument passed to the method is treated as a separate word in the attribute name, where each word is separated by a hyphen</a:t>
            </a:r>
            <a:r>
              <a:rPr lang="en-US" dirty="0" smtClean="0">
                <a:solidFill>
                  <a:srgbClr val="0000FF"/>
                </a:solidFill>
              </a:rPr>
              <a:t>.</a:t>
            </a:r>
          </a:p>
          <a:p>
            <a:pPr lvl="1"/>
            <a:endParaRPr lang="en-US" dirty="0">
              <a:solidFill>
                <a:srgbClr val="0000FF"/>
              </a:solidFill>
            </a:endParaRPr>
          </a:p>
          <a:p>
            <a:pPr lvl="1"/>
            <a:r>
              <a:rPr lang="en-US" dirty="0">
                <a:solidFill>
                  <a:srgbClr val="0000FF"/>
                </a:solidFill>
              </a:rPr>
              <a:t>Directives are intended to be reusable within and across applications, so you avoid creating hardwired dependencies, including references to data created by specific controllers.</a:t>
            </a:r>
          </a:p>
          <a:p>
            <a:pPr lvl="1"/>
            <a:endParaRPr lang="en-US" dirty="0"/>
          </a:p>
        </p:txBody>
      </p:sp>
    </p:spTree>
    <p:extLst>
      <p:ext uri="{BB962C8B-B14F-4D97-AF65-F5344CB8AC3E}">
        <p14:creationId xmlns:p14="http://schemas.microsoft.com/office/powerpoint/2010/main" val="1021868720"/>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867400"/>
          </a:xfrm>
        </p:spPr>
        <p:txBody>
          <a:bodyPr>
            <a:normAutofit lnSpcReduction="10000"/>
          </a:bodyPr>
          <a:lstStyle/>
          <a:p>
            <a:pPr marL="0" indent="0">
              <a:buNone/>
            </a:pPr>
            <a:r>
              <a:rPr lang="en-US" sz="2000" dirty="0" smtClean="0"/>
              <a:t>Implementing the Linked Function:</a:t>
            </a:r>
            <a:endParaRPr lang="en-US" sz="2000" dirty="0"/>
          </a:p>
          <a:p>
            <a:r>
              <a:rPr lang="en-US" sz="1600" dirty="0"/>
              <a:t>The worker function in the directive I created is called the link function, and it provides the means to link the directive with the HTML in the document and the data in the scope</a:t>
            </a:r>
            <a:r>
              <a:rPr lang="en-US" sz="1600" dirty="0" smtClean="0"/>
              <a:t>.</a:t>
            </a:r>
          </a:p>
          <a:p>
            <a:r>
              <a:rPr lang="en-US" sz="1600" dirty="0"/>
              <a:t>The link function is invoked when </a:t>
            </a:r>
            <a:r>
              <a:rPr lang="en-US" sz="1600" dirty="0" err="1"/>
              <a:t>AngularJS</a:t>
            </a:r>
            <a:r>
              <a:rPr lang="en-US" sz="1600" dirty="0"/>
              <a:t> sets up each instance of the directive and receives three arguments: </a:t>
            </a:r>
            <a:endParaRPr lang="en-US" sz="1600" dirty="0" smtClean="0"/>
          </a:p>
          <a:p>
            <a:pPr lvl="1">
              <a:buFont typeface="+mj-lt"/>
              <a:buAutoNum type="arabicPeriod"/>
            </a:pPr>
            <a:r>
              <a:rPr lang="en-US" sz="1600" b="1" dirty="0"/>
              <a:t>T</a:t>
            </a:r>
            <a:r>
              <a:rPr lang="en-US" sz="1600" b="1" dirty="0" smtClean="0"/>
              <a:t>he </a:t>
            </a:r>
            <a:r>
              <a:rPr lang="en-US" sz="1600" b="1" dirty="0"/>
              <a:t>scope for the view in which the directive has been applied, </a:t>
            </a:r>
            <a:endParaRPr lang="en-US" sz="1600" b="1" dirty="0" smtClean="0"/>
          </a:p>
          <a:p>
            <a:pPr lvl="1">
              <a:buFont typeface="+mj-lt"/>
              <a:buAutoNum type="arabicPeriod"/>
            </a:pPr>
            <a:r>
              <a:rPr lang="en-US" sz="1600" b="1" dirty="0"/>
              <a:t>T</a:t>
            </a:r>
            <a:r>
              <a:rPr lang="en-US" sz="1600" b="1" dirty="0" smtClean="0"/>
              <a:t>he </a:t>
            </a:r>
            <a:r>
              <a:rPr lang="en-US" sz="1600" b="1" dirty="0"/>
              <a:t>HTML element that the directive has been applied to, and </a:t>
            </a:r>
            <a:endParaRPr lang="en-US" sz="1600" b="1" dirty="0" smtClean="0"/>
          </a:p>
          <a:p>
            <a:pPr lvl="1">
              <a:buFont typeface="+mj-lt"/>
              <a:buAutoNum type="arabicPeriod"/>
            </a:pPr>
            <a:r>
              <a:rPr lang="en-US" sz="1600" b="1" dirty="0"/>
              <a:t>T</a:t>
            </a:r>
            <a:r>
              <a:rPr lang="en-US" sz="1600" b="1" dirty="0" smtClean="0"/>
              <a:t>he </a:t>
            </a:r>
            <a:r>
              <a:rPr lang="en-US" sz="1600" b="1" dirty="0"/>
              <a:t>attributes of that HTML element</a:t>
            </a:r>
            <a:r>
              <a:rPr lang="en-US" sz="1600" dirty="0"/>
              <a:t>. </a:t>
            </a:r>
            <a:endParaRPr lang="en-US" sz="1600" dirty="0" smtClean="0"/>
          </a:p>
          <a:p>
            <a:pPr marL="0" indent="0">
              <a:buNone/>
            </a:pPr>
            <a:r>
              <a:rPr lang="en-US" sz="1600" dirty="0" smtClean="0"/>
              <a:t>The </a:t>
            </a:r>
            <a:r>
              <a:rPr lang="en-US" sz="1600" dirty="0"/>
              <a:t>convention is to define the link function with arguments called scope, element, and </a:t>
            </a:r>
            <a:r>
              <a:rPr lang="en-US" sz="1600" dirty="0" err="1" smtClean="0"/>
              <a:t>attrs</a:t>
            </a:r>
            <a:r>
              <a:rPr lang="en-US" sz="1600" dirty="0" smtClean="0"/>
              <a:t>.</a:t>
            </a:r>
          </a:p>
          <a:p>
            <a:pPr marL="0" indent="0">
              <a:buNone/>
            </a:pPr>
            <a:endParaRPr lang="en-US" sz="1600" dirty="0"/>
          </a:p>
          <a:p>
            <a:pPr marL="0" indent="0">
              <a:buNone/>
            </a:pPr>
            <a:r>
              <a:rPr lang="en-US" sz="1600" dirty="0" smtClean="0"/>
              <a:t>Let us now talk about the various operations we need to do to get our directives working:</a:t>
            </a:r>
          </a:p>
          <a:p>
            <a:pPr marL="0" indent="0">
              <a:buNone/>
            </a:pPr>
            <a:endParaRPr lang="en-US" sz="1600" dirty="0"/>
          </a:p>
          <a:p>
            <a:pPr>
              <a:buFont typeface="+mj-lt"/>
              <a:buAutoNum type="arabicPeriod"/>
            </a:pPr>
            <a:r>
              <a:rPr lang="en-US" sz="1600" b="1" dirty="0" smtClean="0"/>
              <a:t>Getting the Data from the scope:</a:t>
            </a:r>
          </a:p>
          <a:p>
            <a:pPr lvl="1">
              <a:buFont typeface="+mj-lt"/>
              <a:buAutoNum type="arabicPeriod"/>
            </a:pPr>
            <a:r>
              <a:rPr lang="en-US" sz="1600" dirty="0" smtClean="0"/>
              <a:t>The first step in implementing my directive is to get the data that I need to work upon from my scope. </a:t>
            </a:r>
          </a:p>
          <a:p>
            <a:pPr lvl="1">
              <a:buFont typeface="+mj-lt"/>
              <a:buAutoNum type="arabicPeriod"/>
            </a:pPr>
            <a:r>
              <a:rPr lang="en-US" sz="1600" dirty="0" smtClean="0"/>
              <a:t>Unlike </a:t>
            </a:r>
            <a:r>
              <a:rPr lang="en-US" sz="1600" dirty="0" err="1"/>
              <a:t>AngularJS</a:t>
            </a:r>
            <a:r>
              <a:rPr lang="en-US" sz="1600" dirty="0"/>
              <a:t> controllers, directives don’t declare a dependency on the $scope service; instead, they are passed the scope created by the controller that supports the view in which the directive is applied. </a:t>
            </a:r>
            <a:endParaRPr lang="en-US" sz="1600" dirty="0" smtClean="0"/>
          </a:p>
          <a:p>
            <a:pPr lvl="1">
              <a:buFont typeface="+mj-lt"/>
              <a:buAutoNum type="arabicPeriod"/>
            </a:pPr>
            <a:r>
              <a:rPr lang="en-US" sz="1600" dirty="0" smtClean="0"/>
              <a:t>This </a:t>
            </a:r>
            <a:r>
              <a:rPr lang="en-US" sz="1600" dirty="0"/>
              <a:t>is </a:t>
            </a:r>
            <a:r>
              <a:rPr lang="en-US" sz="1600" dirty="0" smtClean="0"/>
              <a:t>critical since this decouples the logic of our directive from any individual controller and enable our single </a:t>
            </a:r>
            <a:r>
              <a:rPr lang="en-US" sz="1600" dirty="0"/>
              <a:t>directive to be applied multiple times in an application, where each application may be operating on a different scope in the </a:t>
            </a:r>
            <a:r>
              <a:rPr lang="en-US" sz="1600" dirty="0" smtClean="0"/>
              <a:t>hierarchy</a:t>
            </a:r>
          </a:p>
          <a:p>
            <a:pPr marL="457200" lvl="1" indent="0">
              <a:buNone/>
            </a:pPr>
            <a:endParaRPr lang="en-US" sz="1200" dirty="0" smtClean="0"/>
          </a:p>
          <a:p>
            <a:pPr marL="0" indent="0">
              <a:buNone/>
            </a:pPr>
            <a:endParaRPr lang="en-US" sz="1600" dirty="0"/>
          </a:p>
          <a:p>
            <a:pPr marL="0" indent="0">
              <a:buNone/>
            </a:pPr>
            <a:endParaRPr lang="en-US" sz="1600" dirty="0" smtClean="0"/>
          </a:p>
          <a:p>
            <a:endParaRPr lang="en-US" sz="1600" dirty="0" smtClean="0"/>
          </a:p>
          <a:p>
            <a:pPr marL="0" indent="0">
              <a:buNone/>
            </a:pPr>
            <a:endParaRPr lang="en-US" sz="1600" dirty="0">
              <a:solidFill>
                <a:srgbClr val="0000FF"/>
              </a:solidFill>
            </a:endParaRPr>
          </a:p>
        </p:txBody>
      </p:sp>
    </p:spTree>
    <p:extLst>
      <p:ext uri="{BB962C8B-B14F-4D97-AF65-F5344CB8AC3E}">
        <p14:creationId xmlns:p14="http://schemas.microsoft.com/office/powerpoint/2010/main" val="3540856835"/>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867400"/>
          </a:xfrm>
        </p:spPr>
        <p:txBody>
          <a:bodyPr>
            <a:normAutofit fontScale="92500" lnSpcReduction="20000"/>
          </a:bodyPr>
          <a:lstStyle/>
          <a:p>
            <a:pPr marL="0" indent="0">
              <a:buNone/>
            </a:pPr>
            <a:r>
              <a:rPr lang="en-US" sz="1600" dirty="0" smtClean="0"/>
              <a:t>If you would recall the application of our directive on the HTML, can you guess the products that I have specified as the value of my attribute?</a:t>
            </a:r>
            <a:r>
              <a:rPr lang="en-US" sz="1600" dirty="0" smtClean="0">
                <a:solidFill>
                  <a:srgbClr val="0000FF"/>
                </a:solidFill>
              </a:rPr>
              <a:t>.</a:t>
            </a:r>
            <a:r>
              <a:rPr lang="en-US" sz="1600" dirty="0">
                <a:solidFill>
                  <a:srgbClr val="0000FF"/>
                </a:solidFill>
              </a:rPr>
              <a:t>..</a:t>
            </a:r>
          </a:p>
          <a:p>
            <a:pPr marL="0" indent="0">
              <a:buNone/>
            </a:pPr>
            <a:r>
              <a:rPr lang="en-US" sz="1600" dirty="0">
                <a:solidFill>
                  <a:srgbClr val="0000FF"/>
                </a:solidFill>
              </a:rPr>
              <a:t>&lt;div unordered-list=" products"&gt;&lt;/div&gt;</a:t>
            </a:r>
          </a:p>
          <a:p>
            <a:pPr marL="0" indent="0">
              <a:buNone/>
            </a:pPr>
            <a:r>
              <a:rPr lang="en-US" sz="1600" dirty="0" smtClean="0">
                <a:solidFill>
                  <a:srgbClr val="0000FF"/>
                </a:solidFill>
              </a:rPr>
              <a:t>…</a:t>
            </a:r>
            <a:endParaRPr lang="en-US" sz="1600" dirty="0" smtClean="0"/>
          </a:p>
          <a:p>
            <a:pPr marL="0" indent="0">
              <a:buNone/>
            </a:pPr>
            <a:r>
              <a:rPr lang="en-US" sz="1600" dirty="0" smtClean="0"/>
              <a:t>This is the array in the scope that I want my directive to work upon.</a:t>
            </a:r>
            <a:endParaRPr lang="en-US" sz="1600" dirty="0"/>
          </a:p>
          <a:p>
            <a:pPr marL="0" indent="0">
              <a:buNone/>
            </a:pPr>
            <a:r>
              <a:rPr lang="en-US" sz="1600" dirty="0" smtClean="0"/>
              <a:t>To </a:t>
            </a:r>
            <a:r>
              <a:rPr lang="en-US" sz="1600" dirty="0"/>
              <a:t>get the data from the scope, I need first to get the value of the attribute</a:t>
            </a:r>
            <a:r>
              <a:rPr lang="en-US" sz="1600" dirty="0" smtClean="0"/>
              <a:t>.</a:t>
            </a:r>
          </a:p>
          <a:p>
            <a:pPr marL="0" indent="0">
              <a:buNone/>
            </a:pPr>
            <a:r>
              <a:rPr lang="en-US" sz="1600" dirty="0" smtClean="0"/>
              <a:t>The </a:t>
            </a:r>
            <a:r>
              <a:rPr lang="en-US" sz="1600" dirty="0"/>
              <a:t>third argument to the link function is a collection of attributes, indexed by name. There is no special support for getting the name of the attribute used to apply the directive, which means I use the </a:t>
            </a:r>
            <a:r>
              <a:rPr lang="en-US" sz="1600" dirty="0" smtClean="0"/>
              <a:t>incantation :</a:t>
            </a:r>
          </a:p>
          <a:p>
            <a:pPr marL="0" indent="0">
              <a:buNone/>
            </a:pPr>
            <a:r>
              <a:rPr lang="en-US" sz="1600" dirty="0">
                <a:solidFill>
                  <a:srgbClr val="0000FF"/>
                </a:solidFill>
              </a:rPr>
              <a:t>...</a:t>
            </a:r>
          </a:p>
          <a:p>
            <a:pPr marL="0" indent="0">
              <a:buNone/>
            </a:pPr>
            <a:r>
              <a:rPr lang="en-US" sz="1600" dirty="0" err="1">
                <a:solidFill>
                  <a:srgbClr val="0000FF"/>
                </a:solidFill>
              </a:rPr>
              <a:t>angular.module</a:t>
            </a:r>
            <a:r>
              <a:rPr lang="en-US" sz="1600" dirty="0">
                <a:solidFill>
                  <a:srgbClr val="0000FF"/>
                </a:solidFill>
              </a:rPr>
              <a:t>("</a:t>
            </a:r>
            <a:r>
              <a:rPr lang="en-US" sz="1600" dirty="0" err="1">
                <a:solidFill>
                  <a:srgbClr val="0000FF"/>
                </a:solidFill>
              </a:rPr>
              <a:t>exampleApp</a:t>
            </a:r>
            <a:r>
              <a:rPr lang="en-US" sz="1600" dirty="0">
                <a:solidFill>
                  <a:srgbClr val="0000FF"/>
                </a:solidFill>
              </a:rPr>
              <a:t>", [])</a:t>
            </a:r>
          </a:p>
          <a:p>
            <a:pPr marL="0" indent="0">
              <a:buNone/>
            </a:pPr>
            <a:r>
              <a:rPr lang="en-US" sz="1600" dirty="0">
                <a:solidFill>
                  <a:srgbClr val="0000FF"/>
                </a:solidFill>
              </a:rPr>
              <a:t>    .directive("</a:t>
            </a:r>
            <a:r>
              <a:rPr lang="en-US" sz="1600" dirty="0" err="1">
                <a:solidFill>
                  <a:srgbClr val="0000FF"/>
                </a:solidFill>
              </a:rPr>
              <a:t>unorderedList</a:t>
            </a:r>
            <a:r>
              <a:rPr lang="en-US" sz="1600" dirty="0">
                <a:solidFill>
                  <a:srgbClr val="0000FF"/>
                </a:solidFill>
              </a:rPr>
              <a:t>", function () {</a:t>
            </a:r>
          </a:p>
          <a:p>
            <a:pPr marL="0" indent="0">
              <a:buNone/>
            </a:pPr>
            <a:r>
              <a:rPr lang="en-US" sz="1600" dirty="0">
                <a:solidFill>
                  <a:srgbClr val="0000FF"/>
                </a:solidFill>
              </a:rPr>
              <a:t>        return function (</a:t>
            </a:r>
            <a:r>
              <a:rPr lang="en-US" sz="1600" b="1" dirty="0">
                <a:solidFill>
                  <a:srgbClr val="0000FF"/>
                </a:solidFill>
              </a:rPr>
              <a:t>scope, element, </a:t>
            </a:r>
            <a:r>
              <a:rPr lang="en-US" sz="1600" b="1" dirty="0" err="1">
                <a:solidFill>
                  <a:srgbClr val="0000FF"/>
                </a:solidFill>
              </a:rPr>
              <a:t>attrs</a:t>
            </a:r>
            <a:r>
              <a:rPr lang="en-US" sz="1600" dirty="0">
                <a:solidFill>
                  <a:srgbClr val="0000FF"/>
                </a:solidFill>
              </a:rPr>
              <a:t>) {</a:t>
            </a:r>
          </a:p>
          <a:p>
            <a:pPr marL="0" indent="0">
              <a:buNone/>
            </a:pPr>
            <a:r>
              <a:rPr lang="en-US" sz="1600" dirty="0">
                <a:solidFill>
                  <a:srgbClr val="0000FF"/>
                </a:solidFill>
              </a:rPr>
              <a:t>           </a:t>
            </a:r>
            <a:r>
              <a:rPr lang="en-US" sz="1600" b="1" dirty="0">
                <a:solidFill>
                  <a:srgbClr val="0000FF"/>
                </a:solidFill>
              </a:rPr>
              <a:t> </a:t>
            </a:r>
            <a:r>
              <a:rPr lang="en-US" sz="1600" b="1" dirty="0" err="1">
                <a:solidFill>
                  <a:srgbClr val="0000FF"/>
                </a:solidFill>
              </a:rPr>
              <a:t>var</a:t>
            </a:r>
            <a:r>
              <a:rPr lang="en-US" sz="1600" b="1" dirty="0">
                <a:solidFill>
                  <a:srgbClr val="0000FF"/>
                </a:solidFill>
              </a:rPr>
              <a:t> data = scope[</a:t>
            </a:r>
            <a:r>
              <a:rPr lang="en-US" sz="1600" b="1" dirty="0" err="1">
                <a:solidFill>
                  <a:srgbClr val="0000FF"/>
                </a:solidFill>
              </a:rPr>
              <a:t>attrs</a:t>
            </a:r>
            <a:r>
              <a:rPr lang="en-US" sz="1600" b="1" dirty="0">
                <a:solidFill>
                  <a:srgbClr val="0000FF"/>
                </a:solidFill>
              </a:rPr>
              <a:t>["</a:t>
            </a:r>
            <a:r>
              <a:rPr lang="en-US" sz="1600" b="1" dirty="0" err="1">
                <a:solidFill>
                  <a:srgbClr val="0000FF"/>
                </a:solidFill>
              </a:rPr>
              <a:t>unorderedList</a:t>
            </a:r>
            <a:r>
              <a:rPr lang="en-US" sz="1600" b="1" dirty="0">
                <a:solidFill>
                  <a:srgbClr val="0000FF"/>
                </a:solidFill>
              </a:rPr>
              <a:t>"]];</a:t>
            </a:r>
          </a:p>
          <a:p>
            <a:pPr marL="0" indent="0">
              <a:buNone/>
            </a:pPr>
            <a:r>
              <a:rPr lang="en-US" sz="1600" dirty="0">
                <a:solidFill>
                  <a:srgbClr val="0000FF"/>
                </a:solidFill>
              </a:rPr>
              <a:t>            if (</a:t>
            </a:r>
            <a:r>
              <a:rPr lang="en-US" sz="1600" dirty="0" err="1">
                <a:solidFill>
                  <a:srgbClr val="0000FF"/>
                </a:solidFill>
              </a:rPr>
              <a:t>angular.isArray</a:t>
            </a:r>
            <a:r>
              <a:rPr lang="en-US" sz="1600" dirty="0">
                <a:solidFill>
                  <a:srgbClr val="0000FF"/>
                </a:solidFill>
              </a:rPr>
              <a:t>(data)) {</a:t>
            </a:r>
          </a:p>
          <a:p>
            <a:pPr marL="0" indent="0">
              <a:buNone/>
            </a:pPr>
            <a:r>
              <a:rPr lang="en-US" sz="1600" dirty="0">
                <a:solidFill>
                  <a:srgbClr val="0000FF"/>
                </a:solidFill>
              </a:rPr>
              <a:t>                for (</a:t>
            </a:r>
            <a:r>
              <a:rPr lang="en-US" sz="1600" dirty="0" err="1">
                <a:solidFill>
                  <a:srgbClr val="0000FF"/>
                </a:solidFill>
              </a:rPr>
              <a:t>var</a:t>
            </a:r>
            <a:r>
              <a:rPr lang="en-US" sz="1600" dirty="0">
                <a:solidFill>
                  <a:srgbClr val="0000FF"/>
                </a:solidFill>
              </a:rPr>
              <a:t> </a:t>
            </a:r>
            <a:r>
              <a:rPr lang="en-US" sz="1600" dirty="0" err="1">
                <a:solidFill>
                  <a:srgbClr val="0000FF"/>
                </a:solidFill>
              </a:rPr>
              <a:t>i</a:t>
            </a:r>
            <a:r>
              <a:rPr lang="en-US" sz="1600" dirty="0">
                <a:solidFill>
                  <a:srgbClr val="0000FF"/>
                </a:solidFill>
              </a:rPr>
              <a:t> = 0; </a:t>
            </a:r>
            <a:r>
              <a:rPr lang="en-US" sz="1600" dirty="0" err="1">
                <a:solidFill>
                  <a:srgbClr val="0000FF"/>
                </a:solidFill>
              </a:rPr>
              <a:t>i</a:t>
            </a:r>
            <a:r>
              <a:rPr lang="en-US" sz="1600" dirty="0">
                <a:solidFill>
                  <a:srgbClr val="0000FF"/>
                </a:solidFill>
              </a:rPr>
              <a:t> &lt; </a:t>
            </a:r>
            <a:r>
              <a:rPr lang="en-US" sz="1600" dirty="0" err="1">
                <a:solidFill>
                  <a:srgbClr val="0000FF"/>
                </a:solidFill>
              </a:rPr>
              <a:t>data.length</a:t>
            </a:r>
            <a:r>
              <a:rPr lang="en-US" sz="1600" dirty="0">
                <a:solidFill>
                  <a:srgbClr val="0000FF"/>
                </a:solidFill>
              </a:rPr>
              <a:t>; </a:t>
            </a:r>
            <a:r>
              <a:rPr lang="en-US" sz="1600" dirty="0" err="1">
                <a:solidFill>
                  <a:srgbClr val="0000FF"/>
                </a:solidFill>
              </a:rPr>
              <a:t>i</a:t>
            </a:r>
            <a:r>
              <a:rPr lang="en-US" sz="1600" dirty="0">
                <a:solidFill>
                  <a:srgbClr val="0000FF"/>
                </a:solidFill>
              </a:rPr>
              <a:t>++) {</a:t>
            </a:r>
          </a:p>
          <a:p>
            <a:pPr marL="0" indent="0">
              <a:buNone/>
            </a:pPr>
            <a:r>
              <a:rPr lang="en-US" sz="1600" dirty="0">
                <a:solidFill>
                  <a:srgbClr val="0000FF"/>
                </a:solidFill>
              </a:rPr>
              <a:t>                    </a:t>
            </a:r>
            <a:r>
              <a:rPr lang="en-US" sz="1600" dirty="0" err="1">
                <a:solidFill>
                  <a:srgbClr val="0000FF"/>
                </a:solidFill>
              </a:rPr>
              <a:t>console.log</a:t>
            </a:r>
            <a:r>
              <a:rPr lang="en-US" sz="1600" dirty="0">
                <a:solidFill>
                  <a:srgbClr val="0000FF"/>
                </a:solidFill>
              </a:rPr>
              <a:t>("Item: " + </a:t>
            </a:r>
            <a:r>
              <a:rPr lang="en-US" sz="1600" b="1" dirty="0">
                <a:solidFill>
                  <a:srgbClr val="0000FF"/>
                </a:solidFill>
              </a:rPr>
              <a:t>data[</a:t>
            </a:r>
            <a:r>
              <a:rPr lang="en-US" sz="1600" b="1" dirty="0" err="1">
                <a:solidFill>
                  <a:srgbClr val="0000FF"/>
                </a:solidFill>
              </a:rPr>
              <a:t>i</a:t>
            </a:r>
            <a:r>
              <a:rPr lang="en-US" sz="1600" b="1" dirty="0">
                <a:solidFill>
                  <a:srgbClr val="0000FF"/>
                </a:solidFill>
              </a:rPr>
              <a:t>].name</a:t>
            </a:r>
            <a:r>
              <a:rPr lang="en-US" sz="1600" dirty="0">
                <a:solidFill>
                  <a:srgbClr val="0000FF"/>
                </a:solidFill>
              </a:rPr>
              <a:t>);</a:t>
            </a:r>
          </a:p>
          <a:p>
            <a:pPr marL="0" indent="0">
              <a:buNone/>
            </a:pPr>
            <a:r>
              <a:rPr lang="en-US" sz="1600" dirty="0">
                <a:solidFill>
                  <a:srgbClr val="0000FF"/>
                </a:solidFill>
              </a:rPr>
              <a:t>                }</a:t>
            </a:r>
          </a:p>
          <a:p>
            <a:pPr marL="0" indent="0">
              <a:buNone/>
            </a:pPr>
            <a:r>
              <a:rPr lang="en-US" sz="1600" dirty="0">
                <a:solidFill>
                  <a:srgbClr val="0000FF"/>
                </a:solidFill>
              </a:rPr>
              <a:t>            }</a:t>
            </a:r>
          </a:p>
          <a:p>
            <a:pPr marL="0" indent="0">
              <a:buNone/>
            </a:pPr>
            <a:r>
              <a:rPr lang="en-US" sz="1600" dirty="0">
                <a:solidFill>
                  <a:srgbClr val="0000FF"/>
                </a:solidFill>
              </a:rPr>
              <a:t>        }</a:t>
            </a:r>
          </a:p>
          <a:p>
            <a:pPr marL="0" indent="0">
              <a:buNone/>
            </a:pPr>
            <a:r>
              <a:rPr lang="en-US" sz="1600" dirty="0">
                <a:solidFill>
                  <a:srgbClr val="0000FF"/>
                </a:solidFill>
              </a:rPr>
              <a:t>    }</a:t>
            </a:r>
            <a:r>
              <a:rPr lang="en-US" sz="1600" dirty="0" smtClean="0">
                <a:solidFill>
                  <a:srgbClr val="0000FF"/>
                </a:solidFill>
              </a:rPr>
              <a:t>)</a:t>
            </a:r>
            <a:endParaRPr lang="en-US" sz="1600" dirty="0">
              <a:solidFill>
                <a:srgbClr val="0000FF"/>
              </a:solidFill>
            </a:endParaRPr>
          </a:p>
          <a:p>
            <a:pPr marL="0" indent="0">
              <a:buNone/>
            </a:pPr>
            <a:r>
              <a:rPr lang="en-US" sz="1600" dirty="0">
                <a:solidFill>
                  <a:srgbClr val="0000FF"/>
                </a:solidFill>
              </a:rPr>
              <a:t>..</a:t>
            </a:r>
            <a:r>
              <a:rPr lang="en-US" sz="1600" dirty="0" smtClean="0">
                <a:solidFill>
                  <a:srgbClr val="0000FF"/>
                </a:solidFill>
              </a:rPr>
              <a:t>.</a:t>
            </a:r>
          </a:p>
          <a:p>
            <a:pPr marL="0" indent="0">
              <a:buNone/>
            </a:pPr>
            <a:endParaRPr lang="en-US" sz="1600" dirty="0">
              <a:solidFill>
                <a:srgbClr val="0000FF"/>
              </a:solidFill>
            </a:endParaRPr>
          </a:p>
          <a:p>
            <a:pPr marL="0" indent="0">
              <a:buNone/>
            </a:pPr>
            <a:r>
              <a:rPr lang="en-US" sz="1600" b="1" dirty="0" smtClean="0">
                <a:solidFill>
                  <a:srgbClr val="0000FF"/>
                </a:solidFill>
              </a:rPr>
              <a:t>Can you point me why is it a poor design? </a:t>
            </a:r>
            <a:r>
              <a:rPr lang="en-US" sz="1600" b="1" dirty="0">
                <a:solidFill>
                  <a:srgbClr val="0000FF"/>
                </a:solidFill>
              </a:rPr>
              <a:t>*</a:t>
            </a:r>
          </a:p>
          <a:p>
            <a:pPr marL="0" indent="0">
              <a:buNone/>
            </a:pPr>
            <a:endParaRPr lang="en-US" sz="1600" dirty="0" smtClean="0"/>
          </a:p>
          <a:p>
            <a:pPr marL="0" indent="0">
              <a:buNone/>
            </a:pPr>
            <a:r>
              <a:rPr lang="en-US" sz="1600" dirty="0" smtClean="0"/>
              <a:t>Let us open the intermediate implementation</a:t>
            </a:r>
            <a:r>
              <a:rPr lang="en-US" sz="1600" dirty="0"/>
              <a:t>: </a:t>
            </a:r>
            <a:r>
              <a:rPr lang="en-US" sz="1600" dirty="0" smtClean="0">
                <a:solidFill>
                  <a:srgbClr val="0000FF"/>
                </a:solidFill>
              </a:rPr>
              <a:t>File_2_Intermediate.html</a:t>
            </a:r>
            <a:endParaRPr lang="en-US" sz="1600" dirty="0">
              <a:solidFill>
                <a:srgbClr val="0000FF"/>
              </a:solidFill>
            </a:endParaRPr>
          </a:p>
          <a:p>
            <a:pPr marL="0" indent="0">
              <a:buNone/>
            </a:pPr>
            <a:endParaRPr lang="en-US" sz="1600" dirty="0"/>
          </a:p>
        </p:txBody>
      </p:sp>
      <p:sp>
        <p:nvSpPr>
          <p:cNvPr id="4" name="TextBox 3"/>
          <p:cNvSpPr txBox="1"/>
          <p:nvPr/>
        </p:nvSpPr>
        <p:spPr>
          <a:xfrm>
            <a:off x="4800600" y="2286000"/>
            <a:ext cx="4114800" cy="3770263"/>
          </a:xfrm>
          <a:prstGeom prst="rect">
            <a:avLst/>
          </a:prstGeom>
          <a:noFill/>
        </p:spPr>
        <p:txBody>
          <a:bodyPr wrap="square" rtlCol="0">
            <a:spAutoFit/>
          </a:bodyPr>
          <a:lstStyle/>
          <a:p>
            <a:r>
              <a:rPr lang="en-US" sz="1500" dirty="0"/>
              <a:t>I get the value associated with the </a:t>
            </a:r>
            <a:endParaRPr lang="en-US" sz="1500" dirty="0" smtClean="0"/>
          </a:p>
          <a:p>
            <a:r>
              <a:rPr lang="en-US" sz="1500" dirty="0" err="1" smtClean="0"/>
              <a:t>unorderedList</a:t>
            </a:r>
            <a:r>
              <a:rPr lang="en-US" sz="1500" dirty="0" smtClean="0"/>
              <a:t> </a:t>
            </a:r>
            <a:r>
              <a:rPr lang="en-US" sz="1500" dirty="0"/>
              <a:t>key from the </a:t>
            </a:r>
            <a:r>
              <a:rPr lang="en-US" sz="1500" dirty="0" err="1"/>
              <a:t>attrs</a:t>
            </a:r>
            <a:r>
              <a:rPr lang="en-US" sz="1500" dirty="0"/>
              <a:t> collection </a:t>
            </a:r>
            <a:endParaRPr lang="en-US" sz="1500" dirty="0" smtClean="0"/>
          </a:p>
          <a:p>
            <a:r>
              <a:rPr lang="en-US" sz="1500" dirty="0" smtClean="0"/>
              <a:t>and </a:t>
            </a:r>
            <a:r>
              <a:rPr lang="en-US" sz="1500" dirty="0"/>
              <a:t>then pass the result to the scope object </a:t>
            </a:r>
            <a:endParaRPr lang="en-US" sz="1500" dirty="0" smtClean="0"/>
          </a:p>
          <a:p>
            <a:r>
              <a:rPr lang="en-US" sz="1500" dirty="0" smtClean="0"/>
              <a:t>to </a:t>
            </a:r>
            <a:r>
              <a:rPr lang="en-US" sz="1500" dirty="0"/>
              <a:t>get the data, like this:</a:t>
            </a:r>
          </a:p>
          <a:p>
            <a:r>
              <a:rPr lang="en-US" sz="1500" b="1" dirty="0"/>
              <a:t>...</a:t>
            </a:r>
          </a:p>
          <a:p>
            <a:r>
              <a:rPr lang="en-US" sz="1500" b="1" dirty="0" err="1"/>
              <a:t>var</a:t>
            </a:r>
            <a:r>
              <a:rPr lang="en-US" sz="1500" b="1" dirty="0"/>
              <a:t> data = scope[</a:t>
            </a:r>
            <a:r>
              <a:rPr lang="en-US" sz="1500" b="1" dirty="0" err="1"/>
              <a:t>attrs</a:t>
            </a:r>
            <a:r>
              <a:rPr lang="en-US" sz="1500" b="1" dirty="0"/>
              <a:t>["</a:t>
            </a:r>
            <a:r>
              <a:rPr lang="en-US" sz="1500" b="1" dirty="0" err="1"/>
              <a:t>unorderedList</a:t>
            </a:r>
            <a:r>
              <a:rPr lang="en-US" sz="1500" b="1" dirty="0"/>
              <a:t>"]];</a:t>
            </a:r>
          </a:p>
          <a:p>
            <a:r>
              <a:rPr lang="en-US" sz="1500" b="1" dirty="0"/>
              <a:t>...</a:t>
            </a:r>
          </a:p>
          <a:p>
            <a:r>
              <a:rPr lang="en-US" sz="1500" dirty="0" smtClean="0"/>
              <a:t>Notice </a:t>
            </a:r>
            <a:r>
              <a:rPr lang="en-US" sz="1500" dirty="0"/>
              <a:t>that I use </a:t>
            </a:r>
            <a:r>
              <a:rPr lang="en-US" sz="1500" dirty="0" err="1"/>
              <a:t>unorderedList</a:t>
            </a:r>
            <a:r>
              <a:rPr lang="en-US" sz="1500" dirty="0"/>
              <a:t>  </a:t>
            </a:r>
            <a:r>
              <a:rPr lang="en-US" sz="1500" dirty="0" smtClean="0"/>
              <a:t>to </a:t>
            </a:r>
            <a:r>
              <a:rPr lang="en-US" sz="1500" dirty="0"/>
              <a:t>get the </a:t>
            </a:r>
            <a:endParaRPr lang="en-US" sz="1500" dirty="0" smtClean="0"/>
          </a:p>
          <a:p>
            <a:r>
              <a:rPr lang="en-US" sz="1500" dirty="0" smtClean="0"/>
              <a:t>value </a:t>
            </a:r>
            <a:r>
              <a:rPr lang="en-US" sz="1500" dirty="0"/>
              <a:t>of the unordered-list attribute. </a:t>
            </a:r>
            <a:endParaRPr lang="en-US" sz="1500" dirty="0" smtClean="0"/>
          </a:p>
          <a:p>
            <a:r>
              <a:rPr lang="en-US" sz="1500" dirty="0" err="1" smtClean="0"/>
              <a:t>AngularJS</a:t>
            </a:r>
            <a:r>
              <a:rPr lang="en-US" sz="1500" dirty="0" smtClean="0"/>
              <a:t> </a:t>
            </a:r>
            <a:r>
              <a:rPr lang="en-US" sz="1500" dirty="0"/>
              <a:t>automatically maps between the </a:t>
            </a:r>
            <a:r>
              <a:rPr lang="en-US" sz="1500" dirty="0" smtClean="0"/>
              <a:t>two</a:t>
            </a:r>
          </a:p>
          <a:p>
            <a:r>
              <a:rPr lang="en-US" sz="1500" dirty="0" smtClean="0"/>
              <a:t> </a:t>
            </a:r>
            <a:r>
              <a:rPr lang="en-US" sz="1500" dirty="0"/>
              <a:t>naming formats. </a:t>
            </a:r>
            <a:endParaRPr lang="en-US" sz="1500" dirty="0" smtClean="0"/>
          </a:p>
          <a:p>
            <a:r>
              <a:rPr lang="en-US" sz="1500" dirty="0" smtClean="0"/>
              <a:t>The </a:t>
            </a:r>
            <a:r>
              <a:rPr lang="en-US" sz="1500" dirty="0"/>
              <a:t>form </a:t>
            </a:r>
            <a:r>
              <a:rPr lang="en-US" sz="1500" dirty="0" err="1"/>
              <a:t>unorderedList</a:t>
            </a:r>
            <a:r>
              <a:rPr lang="en-US" sz="1500" dirty="0"/>
              <a:t> is an example of a </a:t>
            </a:r>
            <a:endParaRPr lang="en-US" sz="1500" dirty="0" smtClean="0"/>
          </a:p>
          <a:p>
            <a:r>
              <a:rPr lang="en-US" sz="1500" dirty="0" smtClean="0"/>
              <a:t>normalized </a:t>
            </a:r>
            <a:r>
              <a:rPr lang="en-US" sz="1500" dirty="0"/>
              <a:t>name and is used because of the </a:t>
            </a:r>
            <a:endParaRPr lang="en-US" sz="1500" dirty="0" smtClean="0"/>
          </a:p>
          <a:p>
            <a:r>
              <a:rPr lang="en-US" sz="1500" dirty="0" smtClean="0"/>
              <a:t>different </a:t>
            </a:r>
            <a:r>
              <a:rPr lang="en-US" sz="1500" dirty="0"/>
              <a:t>ways in which directives can be applied to  </a:t>
            </a:r>
            <a:r>
              <a:rPr lang="en-US" sz="1500" dirty="0" smtClean="0"/>
              <a:t>HTML</a:t>
            </a:r>
            <a:r>
              <a:rPr lang="en-US" sz="1500" dirty="0"/>
              <a:t>.</a:t>
            </a:r>
          </a:p>
          <a:p>
            <a:endParaRPr lang="en-US" sz="1400" dirty="0"/>
          </a:p>
        </p:txBody>
      </p:sp>
    </p:spTree>
    <p:extLst>
      <p:ext uri="{BB962C8B-B14F-4D97-AF65-F5344CB8AC3E}">
        <p14:creationId xmlns:p14="http://schemas.microsoft.com/office/powerpoint/2010/main" val="3866014717"/>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867400"/>
          </a:xfrm>
        </p:spPr>
        <p:txBody>
          <a:bodyPr>
            <a:normAutofit/>
          </a:bodyPr>
          <a:lstStyle/>
          <a:p>
            <a:pPr marL="0" indent="0">
              <a:buNone/>
            </a:pPr>
            <a:r>
              <a:rPr lang="en-US" sz="1600" dirty="0" smtClean="0"/>
              <a:t>Generating the elements:</a:t>
            </a:r>
          </a:p>
          <a:p>
            <a:pPr marL="0" indent="0">
              <a:buNone/>
            </a:pPr>
            <a:r>
              <a:rPr lang="en-US" sz="1600" dirty="0"/>
              <a:t> </a:t>
            </a:r>
            <a:r>
              <a:rPr lang="en-US" sz="1600" dirty="0" smtClean="0"/>
              <a:t>Now that we have retrieved the data from the scope, we need to </a:t>
            </a:r>
            <a:r>
              <a:rPr lang="en-US" sz="1600" dirty="0"/>
              <a:t>generate the HTML. </a:t>
            </a:r>
            <a:r>
              <a:rPr lang="en-US" sz="1600" dirty="0" err="1"/>
              <a:t>AngularJS</a:t>
            </a:r>
            <a:r>
              <a:rPr lang="en-US" sz="1600" dirty="0"/>
              <a:t> includes a cut-down version of </a:t>
            </a:r>
            <a:r>
              <a:rPr lang="en-US" sz="1600" dirty="0" err="1"/>
              <a:t>jQuery</a:t>
            </a:r>
            <a:r>
              <a:rPr lang="en-US" sz="1600" dirty="0"/>
              <a:t> called </a:t>
            </a:r>
            <a:r>
              <a:rPr lang="en-US" sz="1600" dirty="0" err="1"/>
              <a:t>jqLite</a:t>
            </a:r>
            <a:r>
              <a:rPr lang="en-US" sz="1600" dirty="0"/>
              <a:t>. It doesn’t have all of the features of </a:t>
            </a:r>
            <a:r>
              <a:rPr lang="en-US" sz="1600" dirty="0" err="1"/>
              <a:t>jQuery</a:t>
            </a:r>
            <a:r>
              <a:rPr lang="en-US" sz="1600" dirty="0"/>
              <a:t>, but it has sufficient functionality for working with directives</a:t>
            </a:r>
            <a:r>
              <a:rPr lang="en-US" sz="1600" dirty="0" smtClean="0"/>
              <a:t>.</a:t>
            </a:r>
          </a:p>
          <a:p>
            <a:pPr marL="0" indent="0">
              <a:buNone/>
            </a:pPr>
            <a:r>
              <a:rPr lang="en-US" sz="1600" dirty="0"/>
              <a:t>...</a:t>
            </a:r>
          </a:p>
          <a:p>
            <a:pPr marL="0" indent="0">
              <a:buNone/>
            </a:pPr>
            <a:r>
              <a:rPr lang="en-US" sz="1600" dirty="0" err="1"/>
              <a:t>angular.module</a:t>
            </a:r>
            <a:r>
              <a:rPr lang="en-US" sz="1600" dirty="0"/>
              <a:t>("</a:t>
            </a:r>
            <a:r>
              <a:rPr lang="en-US" sz="1600" dirty="0" err="1"/>
              <a:t>exampleApp</a:t>
            </a:r>
            <a:r>
              <a:rPr lang="en-US" sz="1600" dirty="0"/>
              <a:t>", [])</a:t>
            </a:r>
          </a:p>
          <a:p>
            <a:pPr marL="0" indent="0">
              <a:buNone/>
            </a:pPr>
            <a:r>
              <a:rPr lang="en-US" sz="1600" dirty="0"/>
              <a:t>    .directive("</a:t>
            </a:r>
            <a:r>
              <a:rPr lang="en-US" sz="1600" dirty="0" err="1"/>
              <a:t>unorderedList</a:t>
            </a:r>
            <a:r>
              <a:rPr lang="en-US" sz="1600" dirty="0"/>
              <a:t>", function () {</a:t>
            </a:r>
          </a:p>
          <a:p>
            <a:pPr marL="0" indent="0">
              <a:buNone/>
            </a:pPr>
            <a:r>
              <a:rPr lang="en-US" sz="1600" dirty="0"/>
              <a:t>        return function (scope, element, </a:t>
            </a:r>
            <a:r>
              <a:rPr lang="en-US" sz="1600" dirty="0" err="1"/>
              <a:t>attrs</a:t>
            </a:r>
            <a:r>
              <a:rPr lang="en-US" sz="1600" dirty="0"/>
              <a:t>) {</a:t>
            </a:r>
          </a:p>
          <a:p>
            <a:pPr marL="0" indent="0">
              <a:buNone/>
            </a:pPr>
            <a:r>
              <a:rPr lang="en-US" sz="1600" dirty="0"/>
              <a:t>            </a:t>
            </a:r>
            <a:r>
              <a:rPr lang="en-US" sz="1600" dirty="0" err="1"/>
              <a:t>var</a:t>
            </a:r>
            <a:r>
              <a:rPr lang="en-US" sz="1600" dirty="0"/>
              <a:t> data = scope[</a:t>
            </a:r>
            <a:r>
              <a:rPr lang="en-US" sz="1600" dirty="0" err="1"/>
              <a:t>attrs</a:t>
            </a:r>
            <a:r>
              <a:rPr lang="en-US" sz="1600" dirty="0"/>
              <a:t>["</a:t>
            </a:r>
            <a:r>
              <a:rPr lang="en-US" sz="1600" dirty="0" err="1"/>
              <a:t>unorderedList</a:t>
            </a:r>
            <a:r>
              <a:rPr lang="en-US" sz="1600" dirty="0"/>
              <a:t>"]];</a:t>
            </a:r>
          </a:p>
          <a:p>
            <a:pPr marL="0" indent="0">
              <a:buNone/>
            </a:pPr>
            <a:r>
              <a:rPr lang="en-US" sz="1600" dirty="0"/>
              <a:t>            if (</a:t>
            </a:r>
            <a:r>
              <a:rPr lang="en-US" sz="1600" dirty="0" err="1"/>
              <a:t>angular.isArray</a:t>
            </a:r>
            <a:r>
              <a:rPr lang="en-US" sz="1600" dirty="0"/>
              <a:t>(data)) {</a:t>
            </a:r>
          </a:p>
          <a:p>
            <a:pPr marL="0" indent="0">
              <a:buNone/>
            </a:pPr>
            <a:r>
              <a:rPr lang="en-US" sz="1600" dirty="0"/>
              <a:t>                </a:t>
            </a:r>
            <a:r>
              <a:rPr lang="en-US" sz="1600" dirty="0" err="1"/>
              <a:t>var</a:t>
            </a:r>
            <a:r>
              <a:rPr lang="en-US" sz="1600" dirty="0"/>
              <a:t> </a:t>
            </a:r>
            <a:r>
              <a:rPr lang="en-US" sz="1600" dirty="0" err="1"/>
              <a:t>listElem</a:t>
            </a:r>
            <a:r>
              <a:rPr lang="en-US" sz="1600" dirty="0"/>
              <a:t> = </a:t>
            </a:r>
            <a:r>
              <a:rPr lang="en-US" sz="1600" dirty="0" err="1"/>
              <a:t>angular.element</a:t>
            </a:r>
            <a:r>
              <a:rPr lang="en-US" sz="1600" dirty="0"/>
              <a:t>("&lt;</a:t>
            </a:r>
            <a:r>
              <a:rPr lang="en-US" sz="1600" dirty="0" err="1"/>
              <a:t>ul</a:t>
            </a:r>
            <a:r>
              <a:rPr lang="en-US" sz="1600" dirty="0"/>
              <a:t>&gt;");</a:t>
            </a:r>
          </a:p>
          <a:p>
            <a:pPr marL="0" indent="0">
              <a:buNone/>
            </a:pPr>
            <a:r>
              <a:rPr lang="en-US" sz="1600" dirty="0"/>
              <a:t>                </a:t>
            </a:r>
            <a:r>
              <a:rPr lang="en-US" sz="1600" dirty="0" err="1"/>
              <a:t>element.append</a:t>
            </a:r>
            <a:r>
              <a:rPr lang="en-US" sz="1600" dirty="0"/>
              <a:t>(</a:t>
            </a:r>
            <a:r>
              <a:rPr lang="en-US" sz="1600" dirty="0" err="1"/>
              <a:t>listElem</a:t>
            </a:r>
            <a:r>
              <a:rPr lang="en-US" sz="1600" dirty="0"/>
              <a:t>);</a:t>
            </a:r>
          </a:p>
          <a:p>
            <a:pPr marL="0" indent="0">
              <a:buNone/>
            </a:pPr>
            <a:r>
              <a:rPr lang="en-US" sz="1600" dirty="0"/>
              <a:t>                for (</a:t>
            </a:r>
            <a:r>
              <a:rPr lang="en-US" sz="1600" dirty="0" err="1"/>
              <a:t>var</a:t>
            </a:r>
            <a:r>
              <a:rPr lang="en-US" sz="1600" dirty="0"/>
              <a:t> </a:t>
            </a:r>
            <a:r>
              <a:rPr lang="en-US" sz="1600" dirty="0" err="1"/>
              <a:t>i</a:t>
            </a:r>
            <a:r>
              <a:rPr lang="en-US" sz="1600" dirty="0"/>
              <a:t> = 0; </a:t>
            </a:r>
            <a:r>
              <a:rPr lang="en-US" sz="1600" dirty="0" err="1"/>
              <a:t>i</a:t>
            </a:r>
            <a:r>
              <a:rPr lang="en-US" sz="1600" dirty="0"/>
              <a:t> &lt; </a:t>
            </a:r>
            <a:r>
              <a:rPr lang="en-US" sz="1600" dirty="0" err="1"/>
              <a:t>data.length</a:t>
            </a:r>
            <a:r>
              <a:rPr lang="en-US" sz="1600" dirty="0"/>
              <a:t>; </a:t>
            </a:r>
            <a:r>
              <a:rPr lang="en-US" sz="1600" dirty="0" err="1"/>
              <a:t>i</a:t>
            </a:r>
            <a:r>
              <a:rPr lang="en-US" sz="1600" dirty="0"/>
              <a:t>++) {</a:t>
            </a:r>
          </a:p>
          <a:p>
            <a:pPr marL="0" indent="0">
              <a:buNone/>
            </a:pPr>
            <a:r>
              <a:rPr lang="en-US" sz="1600" dirty="0"/>
              <a:t>                    </a:t>
            </a:r>
            <a:r>
              <a:rPr lang="en-US" sz="1600" dirty="0" err="1"/>
              <a:t>listElem.append</a:t>
            </a:r>
            <a:r>
              <a:rPr lang="en-US" sz="1600" dirty="0"/>
              <a:t>(</a:t>
            </a:r>
            <a:r>
              <a:rPr lang="en-US" sz="1600" dirty="0" err="1"/>
              <a:t>angular.element</a:t>
            </a:r>
            <a:r>
              <a:rPr lang="en-US" sz="1600" dirty="0" smtClean="0"/>
              <a:t>(</a:t>
            </a:r>
          </a:p>
          <a:p>
            <a:pPr marL="0" indent="0">
              <a:buNone/>
            </a:pPr>
            <a:r>
              <a:rPr lang="en-US" sz="1600" dirty="0"/>
              <a:t>	</a:t>
            </a:r>
            <a:r>
              <a:rPr lang="en-US" sz="1600" dirty="0" smtClean="0"/>
              <a:t>'</a:t>
            </a:r>
            <a:r>
              <a:rPr lang="en-US" sz="1600" dirty="0"/>
              <a:t>&lt;li&gt;').text(data[</a:t>
            </a:r>
            <a:r>
              <a:rPr lang="en-US" sz="1600" dirty="0" err="1"/>
              <a:t>i</a:t>
            </a:r>
            <a:r>
              <a:rPr lang="en-US" sz="1600" dirty="0"/>
              <a:t>].name));</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smtClean="0"/>
              <a:t>…</a:t>
            </a:r>
          </a:p>
        </p:txBody>
      </p:sp>
      <p:sp>
        <p:nvSpPr>
          <p:cNvPr id="4" name="TextBox 3"/>
          <p:cNvSpPr txBox="1"/>
          <p:nvPr/>
        </p:nvSpPr>
        <p:spPr>
          <a:xfrm>
            <a:off x="5029200" y="1600200"/>
            <a:ext cx="3886200" cy="4708981"/>
          </a:xfrm>
          <a:prstGeom prst="rect">
            <a:avLst/>
          </a:prstGeom>
          <a:noFill/>
        </p:spPr>
        <p:txBody>
          <a:bodyPr wrap="square" rtlCol="0">
            <a:spAutoFit/>
          </a:bodyPr>
          <a:lstStyle/>
          <a:p>
            <a:r>
              <a:rPr lang="en-US" sz="1500" dirty="0"/>
              <a:t>The </a:t>
            </a:r>
            <a:r>
              <a:rPr lang="en-US" sz="1500" dirty="0" err="1"/>
              <a:t>jqLite</a:t>
            </a:r>
            <a:r>
              <a:rPr lang="en-US" sz="1500" dirty="0"/>
              <a:t> functionality is exposed through the element argument that is passed to the link function. </a:t>
            </a:r>
            <a:endParaRPr lang="en-US" sz="1500" dirty="0" smtClean="0"/>
          </a:p>
          <a:p>
            <a:r>
              <a:rPr lang="en-US" sz="1500" b="1" dirty="0" err="1" smtClean="0"/>
              <a:t>angular.element</a:t>
            </a:r>
            <a:r>
              <a:rPr lang="en-US" sz="1500" b="1" dirty="0" smtClean="0"/>
              <a:t> </a:t>
            </a:r>
            <a:r>
              <a:rPr lang="en-US" sz="1500" dirty="0"/>
              <a:t>method </a:t>
            </a:r>
            <a:r>
              <a:rPr lang="en-US" sz="1500" dirty="0" smtClean="0"/>
              <a:t>creates a </a:t>
            </a:r>
            <a:r>
              <a:rPr lang="en-US" sz="1500" dirty="0"/>
              <a:t>new element and use the append method on the element argument to insert the new element into the document, like this:</a:t>
            </a:r>
          </a:p>
          <a:p>
            <a:r>
              <a:rPr lang="en-US" sz="1500" dirty="0">
                <a:solidFill>
                  <a:srgbClr val="0000FF"/>
                </a:solidFill>
              </a:rPr>
              <a:t>...</a:t>
            </a:r>
          </a:p>
          <a:p>
            <a:r>
              <a:rPr lang="en-US" sz="1500" dirty="0" err="1">
                <a:solidFill>
                  <a:srgbClr val="0000FF"/>
                </a:solidFill>
              </a:rPr>
              <a:t>var</a:t>
            </a:r>
            <a:r>
              <a:rPr lang="en-US" sz="1500" dirty="0">
                <a:solidFill>
                  <a:srgbClr val="0000FF"/>
                </a:solidFill>
              </a:rPr>
              <a:t> </a:t>
            </a:r>
            <a:r>
              <a:rPr lang="en-US" sz="1500" dirty="0" err="1">
                <a:solidFill>
                  <a:srgbClr val="0000FF"/>
                </a:solidFill>
              </a:rPr>
              <a:t>listElem</a:t>
            </a:r>
            <a:r>
              <a:rPr lang="en-US" sz="1500" dirty="0">
                <a:solidFill>
                  <a:srgbClr val="0000FF"/>
                </a:solidFill>
              </a:rPr>
              <a:t> = </a:t>
            </a:r>
            <a:r>
              <a:rPr lang="en-US" sz="1500" dirty="0" err="1">
                <a:solidFill>
                  <a:srgbClr val="0000FF"/>
                </a:solidFill>
              </a:rPr>
              <a:t>angular.element</a:t>
            </a:r>
            <a:r>
              <a:rPr lang="en-US" sz="1500" dirty="0">
                <a:solidFill>
                  <a:srgbClr val="0000FF"/>
                </a:solidFill>
              </a:rPr>
              <a:t>("&lt;</a:t>
            </a:r>
            <a:r>
              <a:rPr lang="en-US" sz="1500" dirty="0" err="1">
                <a:solidFill>
                  <a:srgbClr val="0000FF"/>
                </a:solidFill>
              </a:rPr>
              <a:t>ul</a:t>
            </a:r>
            <a:r>
              <a:rPr lang="en-US" sz="1500" dirty="0">
                <a:solidFill>
                  <a:srgbClr val="0000FF"/>
                </a:solidFill>
              </a:rPr>
              <a:t>&gt;");</a:t>
            </a:r>
          </a:p>
          <a:p>
            <a:r>
              <a:rPr lang="en-US" sz="1500" dirty="0" err="1">
                <a:solidFill>
                  <a:srgbClr val="0000FF"/>
                </a:solidFill>
              </a:rPr>
              <a:t>element.append</a:t>
            </a:r>
            <a:r>
              <a:rPr lang="en-US" sz="1500" dirty="0">
                <a:solidFill>
                  <a:srgbClr val="0000FF"/>
                </a:solidFill>
              </a:rPr>
              <a:t>(</a:t>
            </a:r>
            <a:r>
              <a:rPr lang="en-US" sz="1500" dirty="0" err="1">
                <a:solidFill>
                  <a:srgbClr val="0000FF"/>
                </a:solidFill>
              </a:rPr>
              <a:t>listElem</a:t>
            </a:r>
            <a:r>
              <a:rPr lang="en-US" sz="1500" dirty="0">
                <a:solidFill>
                  <a:srgbClr val="0000FF"/>
                </a:solidFill>
              </a:rPr>
              <a:t>);</a:t>
            </a:r>
          </a:p>
          <a:p>
            <a:r>
              <a:rPr lang="en-US" sz="1500" dirty="0">
                <a:solidFill>
                  <a:srgbClr val="0000FF"/>
                </a:solidFill>
              </a:rPr>
              <a:t>...</a:t>
            </a:r>
          </a:p>
          <a:p>
            <a:r>
              <a:rPr lang="en-US" sz="1500" dirty="0"/>
              <a:t>The result from most </a:t>
            </a:r>
            <a:r>
              <a:rPr lang="en-US" sz="1500" dirty="0" err="1"/>
              <a:t>jqLite</a:t>
            </a:r>
            <a:r>
              <a:rPr lang="en-US" sz="1500" dirty="0"/>
              <a:t> methods is another object that provides access to the </a:t>
            </a:r>
            <a:r>
              <a:rPr lang="en-US" sz="1500" dirty="0" err="1"/>
              <a:t>jqLite</a:t>
            </a:r>
            <a:r>
              <a:rPr lang="en-US" sz="1500" dirty="0"/>
              <a:t> functionality, much as the methods in the full </a:t>
            </a:r>
            <a:r>
              <a:rPr lang="en-US" sz="1500" dirty="0" err="1"/>
              <a:t>jQuery</a:t>
            </a:r>
            <a:r>
              <a:rPr lang="en-US" sz="1500" dirty="0"/>
              <a:t> library return </a:t>
            </a:r>
            <a:r>
              <a:rPr lang="en-US" sz="1500" dirty="0" err="1"/>
              <a:t>jQuery</a:t>
            </a:r>
            <a:r>
              <a:rPr lang="en-US" sz="1500" dirty="0"/>
              <a:t> objects. </a:t>
            </a:r>
            <a:r>
              <a:rPr lang="en-US" sz="1500" dirty="0" err="1"/>
              <a:t>AngularJS</a:t>
            </a:r>
            <a:r>
              <a:rPr lang="en-US" sz="1500" dirty="0"/>
              <a:t> doesn’t expose the DOM API provided by the browser, and any time you are working with elements, you can expect to receive a </a:t>
            </a:r>
            <a:r>
              <a:rPr lang="en-US" sz="1500" dirty="0" err="1"/>
              <a:t>jqLite</a:t>
            </a:r>
            <a:r>
              <a:rPr lang="en-US" sz="1500" dirty="0"/>
              <a:t> object. I’ll refer to the results that </a:t>
            </a:r>
            <a:r>
              <a:rPr lang="en-US" sz="1500" dirty="0" err="1"/>
              <a:t>jqLite</a:t>
            </a:r>
            <a:r>
              <a:rPr lang="en-US" sz="1500" dirty="0"/>
              <a:t> methods return as </a:t>
            </a:r>
            <a:r>
              <a:rPr lang="en-US" sz="1500" dirty="0" err="1"/>
              <a:t>jqLite</a:t>
            </a:r>
            <a:r>
              <a:rPr lang="en-US" sz="1500" dirty="0"/>
              <a:t> objects.</a:t>
            </a:r>
            <a:endParaRPr lang="en-US" sz="1400" dirty="0"/>
          </a:p>
        </p:txBody>
      </p:sp>
    </p:spTree>
    <p:extLst>
      <p:ext uri="{BB962C8B-B14F-4D97-AF65-F5344CB8AC3E}">
        <p14:creationId xmlns:p14="http://schemas.microsoft.com/office/powerpoint/2010/main" val="2414531702"/>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867400"/>
          </a:xfrm>
        </p:spPr>
        <p:txBody>
          <a:bodyPr>
            <a:normAutofit fontScale="92500" lnSpcReduction="20000"/>
          </a:bodyPr>
          <a:lstStyle/>
          <a:p>
            <a:pPr marL="0" indent="0">
              <a:buNone/>
            </a:pPr>
            <a:r>
              <a:rPr lang="en-US" sz="1600" dirty="0" smtClean="0"/>
              <a:t>Further Fine tuning our directive:</a:t>
            </a:r>
          </a:p>
          <a:p>
            <a:pPr marL="0" indent="0">
              <a:buNone/>
            </a:pPr>
            <a:endParaRPr lang="en-US" sz="1600" dirty="0" smtClean="0"/>
          </a:p>
          <a:p>
            <a:pPr marL="0" indent="0">
              <a:buNone/>
            </a:pPr>
            <a:r>
              <a:rPr lang="en-US" sz="1600" dirty="0" smtClean="0"/>
              <a:t>Our </a:t>
            </a:r>
            <a:r>
              <a:rPr lang="en-US" sz="1600" dirty="0"/>
              <a:t>directive works, but it has a dependency on the objects in the array that it uses to generate list items: It assumes that they have a name property. This kind of dependency ties the directive to a specific set of data objects and means that it can’t be used elsewhere in the application or in other </a:t>
            </a:r>
            <a:r>
              <a:rPr lang="en-US" sz="1600" dirty="0" smtClean="0"/>
              <a:t>applications. Let us address that: </a:t>
            </a:r>
          </a:p>
          <a:p>
            <a:pPr marL="0" indent="0">
              <a:buNone/>
            </a:pPr>
            <a:endParaRPr lang="en-US" sz="1600" dirty="0" smtClean="0"/>
          </a:p>
          <a:p>
            <a:pPr marL="0" indent="0">
              <a:buNone/>
            </a:pPr>
            <a:r>
              <a:rPr lang="en-US" sz="1600" dirty="0"/>
              <a:t>&lt;div unordered-list="products" </a:t>
            </a:r>
            <a:endParaRPr lang="en-US" sz="1600" dirty="0" smtClean="0"/>
          </a:p>
          <a:p>
            <a:pPr marL="0" indent="0">
              <a:buNone/>
            </a:pPr>
            <a:r>
              <a:rPr lang="en-US" sz="1600" dirty="0"/>
              <a:t>	</a:t>
            </a:r>
            <a:r>
              <a:rPr lang="en-US" sz="1600" b="1" dirty="0" smtClean="0"/>
              <a:t>list</a:t>
            </a:r>
            <a:r>
              <a:rPr lang="en-US" sz="1600" b="1" dirty="0"/>
              <a:t>-property="name"</a:t>
            </a:r>
            <a:r>
              <a:rPr lang="en-US" sz="1600" dirty="0"/>
              <a:t>&gt;&lt;/div</a:t>
            </a:r>
            <a:r>
              <a:rPr lang="en-US" sz="1600" dirty="0" smtClean="0"/>
              <a:t>&gt;</a:t>
            </a:r>
          </a:p>
          <a:p>
            <a:pPr marL="0" indent="0">
              <a:buNone/>
            </a:pPr>
            <a:r>
              <a:rPr lang="en-US" sz="1600" dirty="0" err="1"/>
              <a:t>angular.module</a:t>
            </a:r>
            <a:r>
              <a:rPr lang="en-US" sz="1600" dirty="0"/>
              <a:t>("</a:t>
            </a:r>
            <a:r>
              <a:rPr lang="en-US" sz="1600" dirty="0" err="1"/>
              <a:t>exampleApp</a:t>
            </a:r>
            <a:r>
              <a:rPr lang="en-US" sz="1600" dirty="0"/>
              <a:t>", [])</a:t>
            </a:r>
          </a:p>
          <a:p>
            <a:pPr marL="0" indent="0">
              <a:buNone/>
            </a:pPr>
            <a:r>
              <a:rPr lang="en-US" sz="1600" dirty="0"/>
              <a:t>            .directive("</a:t>
            </a:r>
            <a:r>
              <a:rPr lang="en-US" sz="1600" dirty="0" err="1"/>
              <a:t>unorderedList</a:t>
            </a:r>
            <a:r>
              <a:rPr lang="en-US" sz="1600" dirty="0"/>
              <a:t>", function () {</a:t>
            </a:r>
          </a:p>
          <a:p>
            <a:pPr marL="0" indent="0">
              <a:buNone/>
            </a:pPr>
            <a:r>
              <a:rPr lang="en-US" sz="1600" dirty="0"/>
              <a:t>                return function (scope, element, </a:t>
            </a:r>
            <a:r>
              <a:rPr lang="en-US" sz="1600" dirty="0" err="1"/>
              <a:t>attrs</a:t>
            </a:r>
            <a:r>
              <a:rPr lang="en-US" sz="1600" dirty="0"/>
              <a:t>) {</a:t>
            </a:r>
          </a:p>
          <a:p>
            <a:pPr marL="0" indent="0">
              <a:buNone/>
            </a:pPr>
            <a:r>
              <a:rPr lang="en-US" sz="1600" dirty="0"/>
              <a:t>                    </a:t>
            </a:r>
            <a:r>
              <a:rPr lang="en-US" sz="1600" dirty="0" err="1"/>
              <a:t>var</a:t>
            </a:r>
            <a:r>
              <a:rPr lang="en-US" sz="1600" dirty="0"/>
              <a:t> data = scope[</a:t>
            </a:r>
            <a:r>
              <a:rPr lang="en-US" sz="1600" dirty="0" err="1"/>
              <a:t>attrs</a:t>
            </a:r>
            <a:r>
              <a:rPr lang="en-US" sz="1600" dirty="0"/>
              <a:t>["</a:t>
            </a:r>
            <a:r>
              <a:rPr lang="en-US" sz="1600" dirty="0" err="1"/>
              <a:t>unorderedList</a:t>
            </a:r>
            <a:r>
              <a:rPr lang="en-US" sz="1600" dirty="0"/>
              <a:t>"]];</a:t>
            </a:r>
          </a:p>
          <a:p>
            <a:pPr marL="0" indent="0">
              <a:buNone/>
            </a:pPr>
            <a:r>
              <a:rPr lang="en-US" sz="1600" dirty="0"/>
              <a:t>                   </a:t>
            </a:r>
            <a:r>
              <a:rPr lang="en-US" sz="1600" b="1" dirty="0"/>
              <a:t> </a:t>
            </a:r>
            <a:r>
              <a:rPr lang="en-US" sz="1600" b="1" dirty="0" err="1"/>
              <a:t>var</a:t>
            </a:r>
            <a:r>
              <a:rPr lang="en-US" sz="1600" b="1" dirty="0"/>
              <a:t> </a:t>
            </a:r>
            <a:r>
              <a:rPr lang="en-US" sz="1600" b="1" dirty="0" err="1"/>
              <a:t>propertyName</a:t>
            </a:r>
            <a:r>
              <a:rPr lang="en-US" sz="1600" b="1" dirty="0"/>
              <a:t> = </a:t>
            </a:r>
            <a:r>
              <a:rPr lang="en-US" sz="1600" b="1" dirty="0" err="1"/>
              <a:t>attrs</a:t>
            </a:r>
            <a:r>
              <a:rPr lang="en-US" sz="1600" b="1" dirty="0"/>
              <a:t>["</a:t>
            </a:r>
            <a:r>
              <a:rPr lang="en-US" sz="1600" b="1" dirty="0" err="1"/>
              <a:t>listProperty</a:t>
            </a:r>
            <a:r>
              <a:rPr lang="en-US" sz="1600" b="1" dirty="0"/>
              <a:t>"];</a:t>
            </a:r>
          </a:p>
          <a:p>
            <a:pPr marL="0" indent="0">
              <a:buNone/>
            </a:pPr>
            <a:r>
              <a:rPr lang="en-US" sz="1600" dirty="0"/>
              <a:t>                    if (</a:t>
            </a:r>
            <a:r>
              <a:rPr lang="en-US" sz="1600" dirty="0" err="1"/>
              <a:t>angular.isArray</a:t>
            </a:r>
            <a:r>
              <a:rPr lang="en-US" sz="1600" dirty="0"/>
              <a:t>(data)) {</a:t>
            </a:r>
          </a:p>
          <a:p>
            <a:pPr marL="0" indent="0">
              <a:buNone/>
            </a:pPr>
            <a:r>
              <a:rPr lang="en-US" sz="1600" dirty="0"/>
              <a:t>                        </a:t>
            </a:r>
            <a:r>
              <a:rPr lang="en-US" sz="1600" dirty="0" err="1"/>
              <a:t>var</a:t>
            </a:r>
            <a:r>
              <a:rPr lang="en-US" sz="1600" dirty="0"/>
              <a:t> </a:t>
            </a:r>
            <a:r>
              <a:rPr lang="en-US" sz="1600" dirty="0" err="1"/>
              <a:t>listElem</a:t>
            </a:r>
            <a:r>
              <a:rPr lang="en-US" sz="1600" dirty="0"/>
              <a:t> = </a:t>
            </a:r>
            <a:r>
              <a:rPr lang="en-US" sz="1600" dirty="0" err="1"/>
              <a:t>angular.element</a:t>
            </a:r>
            <a:r>
              <a:rPr lang="en-US" sz="1600" dirty="0"/>
              <a:t>("&lt;</a:t>
            </a:r>
            <a:r>
              <a:rPr lang="en-US" sz="1600" dirty="0" err="1"/>
              <a:t>ul</a:t>
            </a:r>
            <a:r>
              <a:rPr lang="en-US" sz="1600" dirty="0"/>
              <a:t>&gt;");</a:t>
            </a:r>
          </a:p>
          <a:p>
            <a:pPr marL="0" indent="0">
              <a:buNone/>
            </a:pPr>
            <a:r>
              <a:rPr lang="en-US" sz="1600" dirty="0"/>
              <a:t>                        </a:t>
            </a:r>
            <a:r>
              <a:rPr lang="en-US" sz="1600" dirty="0" err="1"/>
              <a:t>element.append</a:t>
            </a:r>
            <a:r>
              <a:rPr lang="en-US" sz="1600" dirty="0"/>
              <a:t>(</a:t>
            </a:r>
            <a:r>
              <a:rPr lang="en-US" sz="1600" dirty="0" err="1"/>
              <a:t>listElem</a:t>
            </a:r>
            <a:r>
              <a:rPr lang="en-US" sz="1600" dirty="0"/>
              <a:t>);</a:t>
            </a:r>
          </a:p>
          <a:p>
            <a:pPr marL="0" indent="0">
              <a:buNone/>
            </a:pPr>
            <a:r>
              <a:rPr lang="en-US" sz="1600" dirty="0"/>
              <a:t>                        for (</a:t>
            </a:r>
            <a:r>
              <a:rPr lang="en-US" sz="1600" dirty="0" err="1"/>
              <a:t>var</a:t>
            </a:r>
            <a:r>
              <a:rPr lang="en-US" sz="1600" dirty="0"/>
              <a:t> </a:t>
            </a:r>
            <a:r>
              <a:rPr lang="en-US" sz="1600" dirty="0" err="1"/>
              <a:t>i</a:t>
            </a:r>
            <a:r>
              <a:rPr lang="en-US" sz="1600" dirty="0"/>
              <a:t> = 0; </a:t>
            </a:r>
            <a:r>
              <a:rPr lang="en-US" sz="1600" dirty="0" err="1"/>
              <a:t>i</a:t>
            </a:r>
            <a:r>
              <a:rPr lang="en-US" sz="1600" dirty="0"/>
              <a:t> &lt; </a:t>
            </a:r>
            <a:r>
              <a:rPr lang="en-US" sz="1600" dirty="0" err="1"/>
              <a:t>data.length</a:t>
            </a:r>
            <a:r>
              <a:rPr lang="en-US" sz="1600" dirty="0"/>
              <a:t>; </a:t>
            </a:r>
            <a:r>
              <a:rPr lang="en-US" sz="1600" dirty="0" err="1"/>
              <a:t>i</a:t>
            </a:r>
            <a:r>
              <a:rPr lang="en-US" sz="1600" dirty="0"/>
              <a:t>++) {</a:t>
            </a:r>
          </a:p>
          <a:p>
            <a:pPr marL="0" indent="0">
              <a:buNone/>
            </a:pPr>
            <a:r>
              <a:rPr lang="en-US" sz="1600" dirty="0"/>
              <a:t>                            </a:t>
            </a:r>
            <a:r>
              <a:rPr lang="en-US" sz="1600" dirty="0" err="1"/>
              <a:t>listElem.append</a:t>
            </a:r>
            <a:r>
              <a:rPr lang="en-US" sz="1600" dirty="0"/>
              <a:t>(</a:t>
            </a:r>
            <a:r>
              <a:rPr lang="en-US" sz="1600" dirty="0" err="1"/>
              <a:t>angular.element</a:t>
            </a:r>
            <a:r>
              <a:rPr lang="en-US" sz="1600" dirty="0"/>
              <a:t>('&lt;li&gt;')</a:t>
            </a:r>
          </a:p>
          <a:p>
            <a:pPr marL="0" indent="0">
              <a:buNone/>
            </a:pPr>
            <a:r>
              <a:rPr lang="en-US" sz="1600" dirty="0"/>
              <a:t>                                .text(data[</a:t>
            </a:r>
            <a:r>
              <a:rPr lang="en-US" sz="1600" dirty="0" err="1"/>
              <a:t>i</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a:t>
            </a:r>
            <a:endParaRPr lang="en-US" sz="1600" dirty="0" smtClean="0"/>
          </a:p>
        </p:txBody>
      </p:sp>
      <p:sp>
        <p:nvSpPr>
          <p:cNvPr id="4" name="TextBox 3"/>
          <p:cNvSpPr txBox="1"/>
          <p:nvPr/>
        </p:nvSpPr>
        <p:spPr>
          <a:xfrm>
            <a:off x="5029200" y="1600200"/>
            <a:ext cx="3886200" cy="1708160"/>
          </a:xfrm>
          <a:prstGeom prst="rect">
            <a:avLst/>
          </a:prstGeom>
          <a:noFill/>
        </p:spPr>
        <p:txBody>
          <a:bodyPr wrap="square" rtlCol="0">
            <a:spAutoFit/>
          </a:bodyPr>
          <a:lstStyle/>
          <a:p>
            <a:r>
              <a:rPr lang="en-US" sz="1500" dirty="0" smtClean="0"/>
              <a:t>We can obtain </a:t>
            </a:r>
            <a:r>
              <a:rPr lang="en-US" sz="1500" dirty="0"/>
              <a:t>the value of the list-property attribute through the </a:t>
            </a:r>
            <a:r>
              <a:rPr lang="en-US" sz="1500" dirty="0" err="1"/>
              <a:t>attrs</a:t>
            </a:r>
            <a:r>
              <a:rPr lang="en-US" sz="1500" dirty="0"/>
              <a:t> argument to the link function, using the key </a:t>
            </a:r>
            <a:r>
              <a:rPr lang="en-US" sz="1500" dirty="0" err="1"/>
              <a:t>listProperty</a:t>
            </a:r>
            <a:r>
              <a:rPr lang="en-US" sz="1500" dirty="0" smtClean="0"/>
              <a:t>.</a:t>
            </a:r>
          </a:p>
          <a:p>
            <a:r>
              <a:rPr lang="en-US" sz="1500" dirty="0" smtClean="0"/>
              <a:t>.</a:t>
            </a:r>
            <a:r>
              <a:rPr lang="en-US" sz="1500" dirty="0"/>
              <a:t>..</a:t>
            </a:r>
          </a:p>
          <a:p>
            <a:r>
              <a:rPr lang="en-US" sz="1500" dirty="0" err="1"/>
              <a:t>listElem.append</a:t>
            </a:r>
            <a:r>
              <a:rPr lang="en-US" sz="1500" dirty="0"/>
              <a:t>(</a:t>
            </a:r>
            <a:r>
              <a:rPr lang="en-US" sz="1500" dirty="0" err="1"/>
              <a:t>angular.element</a:t>
            </a:r>
            <a:r>
              <a:rPr lang="en-US" sz="1500" dirty="0"/>
              <a:t>('&lt;li&gt;').text( data[</a:t>
            </a:r>
            <a:r>
              <a:rPr lang="en-US" sz="1500" dirty="0" err="1"/>
              <a:t>i</a:t>
            </a:r>
            <a:r>
              <a:rPr lang="en-US" sz="1500" dirty="0"/>
              <a:t>][</a:t>
            </a:r>
            <a:r>
              <a:rPr lang="en-US" sz="1500" dirty="0" err="1"/>
              <a:t>propertyName</a:t>
            </a:r>
            <a:r>
              <a:rPr lang="en-US" sz="1500" dirty="0"/>
              <a:t>]));</a:t>
            </a:r>
          </a:p>
          <a:p>
            <a:r>
              <a:rPr lang="en-US" sz="1500" dirty="0"/>
              <a:t>...</a:t>
            </a:r>
          </a:p>
        </p:txBody>
      </p:sp>
    </p:spTree>
    <p:extLst>
      <p:ext uri="{BB962C8B-B14F-4D97-AF65-F5344CB8AC3E}">
        <p14:creationId xmlns:p14="http://schemas.microsoft.com/office/powerpoint/2010/main" val="319810719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867400"/>
          </a:xfrm>
        </p:spPr>
        <p:txBody>
          <a:bodyPr>
            <a:normAutofit fontScale="92500" lnSpcReduction="10000"/>
          </a:bodyPr>
          <a:lstStyle/>
          <a:p>
            <a:pPr marL="0" indent="0">
              <a:buNone/>
            </a:pPr>
            <a:r>
              <a:rPr lang="en-US" sz="1600" dirty="0" smtClean="0"/>
              <a:t>Evaluating Expressions:</a:t>
            </a:r>
          </a:p>
          <a:p>
            <a:r>
              <a:rPr lang="en-US" sz="1600" dirty="0"/>
              <a:t>Problem statement: We need to include a </a:t>
            </a:r>
            <a:r>
              <a:rPr lang="en-US" sz="1600" dirty="0" smtClean="0"/>
              <a:t>filter in our custom directive.</a:t>
            </a:r>
            <a:endParaRPr lang="en-US" sz="1600" dirty="0"/>
          </a:p>
          <a:p>
            <a:pPr marL="0" indent="0">
              <a:buNone/>
            </a:pPr>
            <a:r>
              <a:rPr lang="en-US" sz="1600" dirty="0">
                <a:solidFill>
                  <a:srgbClr val="0000FF"/>
                </a:solidFill>
              </a:rPr>
              <a:t>&lt;div unordered-list="products" </a:t>
            </a:r>
            <a:endParaRPr lang="en-US" sz="1600" dirty="0" smtClean="0">
              <a:solidFill>
                <a:srgbClr val="0000FF"/>
              </a:solidFill>
            </a:endParaRPr>
          </a:p>
          <a:p>
            <a:pPr marL="0" indent="0">
              <a:buNone/>
            </a:pPr>
            <a:r>
              <a:rPr lang="en-US" sz="1600" dirty="0">
                <a:solidFill>
                  <a:srgbClr val="0000FF"/>
                </a:solidFill>
              </a:rPr>
              <a:t>	</a:t>
            </a:r>
            <a:r>
              <a:rPr lang="en-US" sz="1600" b="1" dirty="0" smtClean="0">
                <a:solidFill>
                  <a:srgbClr val="0000FF"/>
                </a:solidFill>
              </a:rPr>
              <a:t>list</a:t>
            </a:r>
            <a:r>
              <a:rPr lang="en-US" sz="1600" b="1" dirty="0">
                <a:solidFill>
                  <a:srgbClr val="0000FF"/>
                </a:solidFill>
              </a:rPr>
              <a:t>-property="price | currency"</a:t>
            </a:r>
            <a:r>
              <a:rPr lang="en-US" sz="1600" dirty="0">
                <a:solidFill>
                  <a:srgbClr val="0000FF"/>
                </a:solidFill>
              </a:rPr>
              <a:t>&gt;&lt;/div</a:t>
            </a:r>
            <a:r>
              <a:rPr lang="en-US" sz="1600" dirty="0" smtClean="0">
                <a:solidFill>
                  <a:srgbClr val="0000FF"/>
                </a:solidFill>
              </a:rPr>
              <a:t>&gt;</a:t>
            </a:r>
          </a:p>
          <a:p>
            <a:pPr marL="0" indent="0">
              <a:buNone/>
            </a:pPr>
            <a:r>
              <a:rPr lang="en-US" sz="1600" dirty="0"/>
              <a:t>...</a:t>
            </a:r>
          </a:p>
          <a:p>
            <a:pPr marL="0" indent="0">
              <a:buNone/>
            </a:pPr>
            <a:r>
              <a:rPr lang="en-US" sz="1600" dirty="0" err="1">
                <a:solidFill>
                  <a:srgbClr val="0000FF"/>
                </a:solidFill>
              </a:rPr>
              <a:t>angular.module</a:t>
            </a:r>
            <a:r>
              <a:rPr lang="en-US" sz="1600" dirty="0">
                <a:solidFill>
                  <a:srgbClr val="0000FF"/>
                </a:solidFill>
              </a:rPr>
              <a:t>("</a:t>
            </a:r>
            <a:r>
              <a:rPr lang="en-US" sz="1600" dirty="0" err="1">
                <a:solidFill>
                  <a:srgbClr val="0000FF"/>
                </a:solidFill>
              </a:rPr>
              <a:t>exampleApp</a:t>
            </a:r>
            <a:r>
              <a:rPr lang="en-US" sz="1600" dirty="0">
                <a:solidFill>
                  <a:srgbClr val="0000FF"/>
                </a:solidFill>
              </a:rPr>
              <a:t>", [])</a:t>
            </a:r>
          </a:p>
          <a:p>
            <a:pPr marL="0" indent="0">
              <a:buNone/>
            </a:pPr>
            <a:r>
              <a:rPr lang="en-US" sz="1600" dirty="0">
                <a:solidFill>
                  <a:srgbClr val="0000FF"/>
                </a:solidFill>
              </a:rPr>
              <a:t>    .directive("</a:t>
            </a:r>
            <a:r>
              <a:rPr lang="en-US" sz="1600" dirty="0" err="1">
                <a:solidFill>
                  <a:srgbClr val="0000FF"/>
                </a:solidFill>
              </a:rPr>
              <a:t>unorderedList</a:t>
            </a:r>
            <a:r>
              <a:rPr lang="en-US" sz="1600" dirty="0">
                <a:solidFill>
                  <a:srgbClr val="0000FF"/>
                </a:solidFill>
              </a:rPr>
              <a:t>", function () {</a:t>
            </a:r>
          </a:p>
          <a:p>
            <a:pPr marL="0" indent="0">
              <a:buNone/>
            </a:pPr>
            <a:r>
              <a:rPr lang="en-US" sz="1600" dirty="0">
                <a:solidFill>
                  <a:srgbClr val="0000FF"/>
                </a:solidFill>
              </a:rPr>
              <a:t>        return function (scope, element, </a:t>
            </a:r>
            <a:r>
              <a:rPr lang="en-US" sz="1600" dirty="0" err="1">
                <a:solidFill>
                  <a:srgbClr val="0000FF"/>
                </a:solidFill>
              </a:rPr>
              <a:t>attrs</a:t>
            </a:r>
            <a:r>
              <a:rPr lang="en-US" sz="1600" dirty="0">
                <a:solidFill>
                  <a:srgbClr val="0000FF"/>
                </a:solidFill>
              </a:rPr>
              <a:t>) {</a:t>
            </a:r>
          </a:p>
          <a:p>
            <a:pPr marL="0" indent="0">
              <a:buNone/>
            </a:pPr>
            <a:r>
              <a:rPr lang="en-US" sz="1600" dirty="0">
                <a:solidFill>
                  <a:srgbClr val="0000FF"/>
                </a:solidFill>
              </a:rPr>
              <a:t>            </a:t>
            </a:r>
            <a:r>
              <a:rPr lang="en-US" sz="1600" dirty="0" err="1">
                <a:solidFill>
                  <a:srgbClr val="0000FF"/>
                </a:solidFill>
              </a:rPr>
              <a:t>var</a:t>
            </a:r>
            <a:r>
              <a:rPr lang="en-US" sz="1600" dirty="0">
                <a:solidFill>
                  <a:srgbClr val="0000FF"/>
                </a:solidFill>
              </a:rPr>
              <a:t> data = scope[</a:t>
            </a:r>
            <a:r>
              <a:rPr lang="en-US" sz="1600" dirty="0" err="1">
                <a:solidFill>
                  <a:srgbClr val="0000FF"/>
                </a:solidFill>
              </a:rPr>
              <a:t>attrs</a:t>
            </a:r>
            <a:r>
              <a:rPr lang="en-US" sz="1600" dirty="0">
                <a:solidFill>
                  <a:srgbClr val="0000FF"/>
                </a:solidFill>
              </a:rPr>
              <a:t>["</a:t>
            </a:r>
            <a:r>
              <a:rPr lang="en-US" sz="1600" dirty="0" err="1">
                <a:solidFill>
                  <a:srgbClr val="0000FF"/>
                </a:solidFill>
              </a:rPr>
              <a:t>unorderedList</a:t>
            </a:r>
            <a:r>
              <a:rPr lang="en-US" sz="1600" dirty="0">
                <a:solidFill>
                  <a:srgbClr val="0000FF"/>
                </a:solidFill>
              </a:rPr>
              <a:t>"]];</a:t>
            </a:r>
          </a:p>
          <a:p>
            <a:pPr marL="0" indent="0">
              <a:buNone/>
            </a:pPr>
            <a:r>
              <a:rPr lang="en-US" sz="1600" dirty="0">
                <a:solidFill>
                  <a:srgbClr val="0000FF"/>
                </a:solidFill>
              </a:rPr>
              <a:t>            </a:t>
            </a:r>
            <a:r>
              <a:rPr lang="en-US" sz="1600" dirty="0" err="1">
                <a:solidFill>
                  <a:srgbClr val="0000FF"/>
                </a:solidFill>
              </a:rPr>
              <a:t>var</a:t>
            </a:r>
            <a:r>
              <a:rPr lang="en-US" sz="1600" dirty="0">
                <a:solidFill>
                  <a:srgbClr val="0000FF"/>
                </a:solidFill>
              </a:rPr>
              <a:t> </a:t>
            </a:r>
            <a:r>
              <a:rPr lang="en-US" sz="1600" dirty="0" err="1">
                <a:solidFill>
                  <a:srgbClr val="0000FF"/>
                </a:solidFill>
              </a:rPr>
              <a:t>propertyExpression</a:t>
            </a:r>
            <a:r>
              <a:rPr lang="en-US" sz="1600" dirty="0">
                <a:solidFill>
                  <a:srgbClr val="0000FF"/>
                </a:solidFill>
              </a:rPr>
              <a:t> = </a:t>
            </a:r>
            <a:r>
              <a:rPr lang="en-US" sz="1600" dirty="0" err="1">
                <a:solidFill>
                  <a:srgbClr val="0000FF"/>
                </a:solidFill>
              </a:rPr>
              <a:t>attrs</a:t>
            </a:r>
            <a:r>
              <a:rPr lang="en-US" sz="1600" dirty="0">
                <a:solidFill>
                  <a:srgbClr val="0000FF"/>
                </a:solidFill>
              </a:rPr>
              <a:t>["</a:t>
            </a:r>
            <a:r>
              <a:rPr lang="en-US" sz="1600" dirty="0" err="1">
                <a:solidFill>
                  <a:srgbClr val="0000FF"/>
                </a:solidFill>
              </a:rPr>
              <a:t>listProperty</a:t>
            </a:r>
            <a:r>
              <a:rPr lang="en-US" sz="1600" dirty="0">
                <a:solidFill>
                  <a:srgbClr val="0000FF"/>
                </a:solidFill>
              </a:rPr>
              <a:t>"]</a:t>
            </a:r>
            <a:r>
              <a:rPr lang="en-US" sz="1600" dirty="0" smtClean="0">
                <a:solidFill>
                  <a:srgbClr val="0000FF"/>
                </a:solidFill>
              </a:rPr>
              <a:t>;</a:t>
            </a:r>
            <a:endParaRPr lang="en-US" sz="1600" dirty="0">
              <a:solidFill>
                <a:srgbClr val="0000FF"/>
              </a:solidFill>
            </a:endParaRPr>
          </a:p>
          <a:p>
            <a:pPr marL="0" indent="0">
              <a:buNone/>
            </a:pPr>
            <a:r>
              <a:rPr lang="en-US" sz="1600" dirty="0">
                <a:solidFill>
                  <a:srgbClr val="0000FF"/>
                </a:solidFill>
              </a:rPr>
              <a:t>            if (</a:t>
            </a:r>
            <a:r>
              <a:rPr lang="en-US" sz="1600" dirty="0" err="1">
                <a:solidFill>
                  <a:srgbClr val="0000FF"/>
                </a:solidFill>
              </a:rPr>
              <a:t>angular.isArray</a:t>
            </a:r>
            <a:r>
              <a:rPr lang="en-US" sz="1600" dirty="0">
                <a:solidFill>
                  <a:srgbClr val="0000FF"/>
                </a:solidFill>
              </a:rPr>
              <a:t>(data)) {</a:t>
            </a:r>
          </a:p>
          <a:p>
            <a:pPr marL="0" indent="0">
              <a:buNone/>
            </a:pPr>
            <a:r>
              <a:rPr lang="en-US" sz="1600" dirty="0">
                <a:solidFill>
                  <a:srgbClr val="0000FF"/>
                </a:solidFill>
              </a:rPr>
              <a:t>                </a:t>
            </a:r>
            <a:r>
              <a:rPr lang="en-US" sz="1600" dirty="0" err="1">
                <a:solidFill>
                  <a:srgbClr val="0000FF"/>
                </a:solidFill>
              </a:rPr>
              <a:t>var</a:t>
            </a:r>
            <a:r>
              <a:rPr lang="en-US" sz="1600" dirty="0">
                <a:solidFill>
                  <a:srgbClr val="0000FF"/>
                </a:solidFill>
              </a:rPr>
              <a:t> </a:t>
            </a:r>
            <a:r>
              <a:rPr lang="en-US" sz="1600" dirty="0" err="1">
                <a:solidFill>
                  <a:srgbClr val="0000FF"/>
                </a:solidFill>
              </a:rPr>
              <a:t>listElem</a:t>
            </a:r>
            <a:r>
              <a:rPr lang="en-US" sz="1600" dirty="0">
                <a:solidFill>
                  <a:srgbClr val="0000FF"/>
                </a:solidFill>
              </a:rPr>
              <a:t> = </a:t>
            </a:r>
            <a:r>
              <a:rPr lang="en-US" sz="1600" dirty="0" err="1">
                <a:solidFill>
                  <a:srgbClr val="0000FF"/>
                </a:solidFill>
              </a:rPr>
              <a:t>angular.element</a:t>
            </a:r>
            <a:r>
              <a:rPr lang="en-US" sz="1600" dirty="0">
                <a:solidFill>
                  <a:srgbClr val="0000FF"/>
                </a:solidFill>
              </a:rPr>
              <a:t>("&lt;</a:t>
            </a:r>
            <a:r>
              <a:rPr lang="en-US" sz="1600" dirty="0" err="1">
                <a:solidFill>
                  <a:srgbClr val="0000FF"/>
                </a:solidFill>
              </a:rPr>
              <a:t>ul</a:t>
            </a:r>
            <a:r>
              <a:rPr lang="en-US" sz="1600" dirty="0">
                <a:solidFill>
                  <a:srgbClr val="0000FF"/>
                </a:solidFill>
              </a:rPr>
              <a:t>&gt;");</a:t>
            </a:r>
          </a:p>
          <a:p>
            <a:pPr marL="0" indent="0">
              <a:buNone/>
            </a:pPr>
            <a:r>
              <a:rPr lang="en-US" sz="1600" dirty="0">
                <a:solidFill>
                  <a:srgbClr val="0000FF"/>
                </a:solidFill>
              </a:rPr>
              <a:t>                </a:t>
            </a:r>
            <a:r>
              <a:rPr lang="en-US" sz="1600" dirty="0" err="1">
                <a:solidFill>
                  <a:srgbClr val="0000FF"/>
                </a:solidFill>
              </a:rPr>
              <a:t>element.append</a:t>
            </a:r>
            <a:r>
              <a:rPr lang="en-US" sz="1600" dirty="0">
                <a:solidFill>
                  <a:srgbClr val="0000FF"/>
                </a:solidFill>
              </a:rPr>
              <a:t>(</a:t>
            </a:r>
            <a:r>
              <a:rPr lang="en-US" sz="1600" dirty="0" err="1">
                <a:solidFill>
                  <a:srgbClr val="0000FF"/>
                </a:solidFill>
              </a:rPr>
              <a:t>listElem</a:t>
            </a:r>
            <a:r>
              <a:rPr lang="en-US" sz="1600" dirty="0">
                <a:solidFill>
                  <a:srgbClr val="0000FF"/>
                </a:solidFill>
              </a:rPr>
              <a:t>);</a:t>
            </a:r>
          </a:p>
          <a:p>
            <a:pPr marL="0" indent="0">
              <a:buNone/>
            </a:pPr>
            <a:r>
              <a:rPr lang="en-US" sz="1600" dirty="0">
                <a:solidFill>
                  <a:srgbClr val="0000FF"/>
                </a:solidFill>
              </a:rPr>
              <a:t>                for (</a:t>
            </a:r>
            <a:r>
              <a:rPr lang="en-US" sz="1600" dirty="0" err="1">
                <a:solidFill>
                  <a:srgbClr val="0000FF"/>
                </a:solidFill>
              </a:rPr>
              <a:t>var</a:t>
            </a:r>
            <a:r>
              <a:rPr lang="en-US" sz="1600" dirty="0">
                <a:solidFill>
                  <a:srgbClr val="0000FF"/>
                </a:solidFill>
              </a:rPr>
              <a:t> </a:t>
            </a:r>
            <a:r>
              <a:rPr lang="en-US" sz="1600" dirty="0" err="1">
                <a:solidFill>
                  <a:srgbClr val="0000FF"/>
                </a:solidFill>
              </a:rPr>
              <a:t>i</a:t>
            </a:r>
            <a:r>
              <a:rPr lang="en-US" sz="1600" dirty="0">
                <a:solidFill>
                  <a:srgbClr val="0000FF"/>
                </a:solidFill>
              </a:rPr>
              <a:t> = 0; </a:t>
            </a:r>
            <a:r>
              <a:rPr lang="en-US" sz="1600" dirty="0" err="1">
                <a:solidFill>
                  <a:srgbClr val="0000FF"/>
                </a:solidFill>
              </a:rPr>
              <a:t>i</a:t>
            </a:r>
            <a:r>
              <a:rPr lang="en-US" sz="1600" dirty="0">
                <a:solidFill>
                  <a:srgbClr val="0000FF"/>
                </a:solidFill>
              </a:rPr>
              <a:t> &lt; </a:t>
            </a:r>
            <a:r>
              <a:rPr lang="en-US" sz="1600" dirty="0" err="1">
                <a:solidFill>
                  <a:srgbClr val="0000FF"/>
                </a:solidFill>
              </a:rPr>
              <a:t>data.length</a:t>
            </a:r>
            <a:r>
              <a:rPr lang="en-US" sz="1600" dirty="0">
                <a:solidFill>
                  <a:srgbClr val="0000FF"/>
                </a:solidFill>
              </a:rPr>
              <a:t>; </a:t>
            </a:r>
            <a:r>
              <a:rPr lang="en-US" sz="1600" dirty="0" err="1">
                <a:solidFill>
                  <a:srgbClr val="0000FF"/>
                </a:solidFill>
              </a:rPr>
              <a:t>i</a:t>
            </a:r>
            <a:r>
              <a:rPr lang="en-US" sz="1600" dirty="0">
                <a:solidFill>
                  <a:srgbClr val="0000FF"/>
                </a:solidFill>
              </a:rPr>
              <a:t>++) {</a:t>
            </a:r>
          </a:p>
          <a:p>
            <a:pPr marL="0" indent="0">
              <a:buNone/>
            </a:pPr>
            <a:r>
              <a:rPr lang="en-US" sz="1600" dirty="0">
                <a:solidFill>
                  <a:srgbClr val="0000FF"/>
                </a:solidFill>
              </a:rPr>
              <a:t>                    </a:t>
            </a:r>
            <a:r>
              <a:rPr lang="en-US" sz="1600" b="1" dirty="0" err="1">
                <a:solidFill>
                  <a:srgbClr val="0000FF"/>
                </a:solidFill>
              </a:rPr>
              <a:t>listElem.append</a:t>
            </a:r>
            <a:r>
              <a:rPr lang="en-US" sz="1600" b="1" dirty="0">
                <a:solidFill>
                  <a:srgbClr val="0000FF"/>
                </a:solidFill>
              </a:rPr>
              <a:t>(</a:t>
            </a:r>
            <a:r>
              <a:rPr lang="en-US" sz="1600" b="1" dirty="0" err="1">
                <a:solidFill>
                  <a:srgbClr val="0000FF"/>
                </a:solidFill>
              </a:rPr>
              <a:t>angular.element</a:t>
            </a:r>
            <a:r>
              <a:rPr lang="en-US" sz="1600" b="1" dirty="0">
                <a:solidFill>
                  <a:srgbClr val="0000FF"/>
                </a:solidFill>
              </a:rPr>
              <a:t>('&lt;li&gt;')</a:t>
            </a:r>
          </a:p>
          <a:p>
            <a:pPr marL="0" indent="0">
              <a:buNone/>
            </a:pPr>
            <a:r>
              <a:rPr lang="en-US" sz="1600" b="1" dirty="0">
                <a:solidFill>
                  <a:srgbClr val="0000FF"/>
                </a:solidFill>
              </a:rPr>
              <a:t>                        .text(scope.$</a:t>
            </a:r>
            <a:r>
              <a:rPr lang="en-US" sz="1600" b="1" dirty="0" err="1">
                <a:solidFill>
                  <a:srgbClr val="0000FF"/>
                </a:solidFill>
              </a:rPr>
              <a:t>eval</a:t>
            </a:r>
            <a:r>
              <a:rPr lang="en-US" sz="1600" b="1" dirty="0">
                <a:solidFill>
                  <a:srgbClr val="0000FF"/>
                </a:solidFill>
              </a:rPr>
              <a:t>(</a:t>
            </a:r>
            <a:r>
              <a:rPr lang="en-US" sz="1600" b="1" dirty="0" err="1">
                <a:solidFill>
                  <a:srgbClr val="0000FF"/>
                </a:solidFill>
              </a:rPr>
              <a:t>propertyExpression</a:t>
            </a:r>
            <a:r>
              <a:rPr lang="en-US" sz="1600" b="1" dirty="0">
                <a:solidFill>
                  <a:srgbClr val="0000FF"/>
                </a:solidFill>
              </a:rPr>
              <a:t>, data[</a:t>
            </a:r>
            <a:r>
              <a:rPr lang="en-US" sz="1600" b="1" dirty="0" err="1">
                <a:solidFill>
                  <a:srgbClr val="0000FF"/>
                </a:solidFill>
              </a:rPr>
              <a:t>i</a:t>
            </a:r>
            <a:r>
              <a:rPr lang="en-US" sz="1600" b="1" dirty="0">
                <a:solidFill>
                  <a:srgbClr val="0000FF"/>
                </a:solidFill>
              </a:rPr>
              <a:t>])));</a:t>
            </a:r>
          </a:p>
          <a:p>
            <a:pPr marL="0" indent="0">
              <a:buNone/>
            </a:pPr>
            <a:r>
              <a:rPr lang="en-US" sz="1600" dirty="0">
                <a:solidFill>
                  <a:srgbClr val="0000FF"/>
                </a:solidFill>
              </a:rPr>
              <a:t>                }</a:t>
            </a:r>
          </a:p>
          <a:p>
            <a:pPr marL="0" indent="0">
              <a:buNone/>
            </a:pPr>
            <a:r>
              <a:rPr lang="en-US" sz="1600" dirty="0">
                <a:solidFill>
                  <a:srgbClr val="0000FF"/>
                </a:solidFill>
              </a:rPr>
              <a:t>            }</a:t>
            </a:r>
          </a:p>
          <a:p>
            <a:pPr marL="0" indent="0">
              <a:buNone/>
            </a:pPr>
            <a:r>
              <a:rPr lang="en-US" sz="1600" dirty="0">
                <a:solidFill>
                  <a:srgbClr val="0000FF"/>
                </a:solidFill>
              </a:rPr>
              <a:t>        }</a:t>
            </a:r>
          </a:p>
          <a:p>
            <a:pPr marL="0" indent="0">
              <a:buNone/>
            </a:pPr>
            <a:r>
              <a:rPr lang="en-US" sz="1600" dirty="0">
                <a:solidFill>
                  <a:srgbClr val="0000FF"/>
                </a:solidFill>
              </a:rPr>
              <a:t>    })</a:t>
            </a:r>
          </a:p>
          <a:p>
            <a:pPr marL="0" indent="0">
              <a:buNone/>
            </a:pPr>
            <a:r>
              <a:rPr lang="en-US" sz="1600" dirty="0"/>
              <a:t>..</a:t>
            </a:r>
            <a:r>
              <a:rPr lang="en-US" sz="1600" dirty="0" smtClean="0"/>
              <a:t>.</a:t>
            </a:r>
          </a:p>
          <a:p>
            <a:pPr marL="0" indent="0">
              <a:buNone/>
            </a:pPr>
            <a:endParaRPr lang="en-US" sz="1600" dirty="0"/>
          </a:p>
          <a:p>
            <a:pPr marL="0" indent="0">
              <a:buNone/>
            </a:pPr>
            <a:r>
              <a:rPr lang="en-US" sz="1600" dirty="0" smtClean="0"/>
              <a:t>File_5_WithExpression.html</a:t>
            </a:r>
            <a:endParaRPr lang="en-US" sz="1600" dirty="0"/>
          </a:p>
          <a:p>
            <a:pPr marL="0" indent="0">
              <a:buNone/>
            </a:pPr>
            <a:endParaRPr lang="en-US" sz="1600" dirty="0" smtClean="0"/>
          </a:p>
        </p:txBody>
      </p:sp>
      <p:sp>
        <p:nvSpPr>
          <p:cNvPr id="4" name="TextBox 3"/>
          <p:cNvSpPr txBox="1"/>
          <p:nvPr/>
        </p:nvSpPr>
        <p:spPr>
          <a:xfrm>
            <a:off x="5029200" y="1600200"/>
            <a:ext cx="3886200" cy="6324808"/>
          </a:xfrm>
          <a:prstGeom prst="rect">
            <a:avLst/>
          </a:prstGeom>
          <a:noFill/>
        </p:spPr>
        <p:txBody>
          <a:bodyPr wrap="square" rtlCol="0">
            <a:spAutoFit/>
          </a:bodyPr>
          <a:lstStyle/>
          <a:p>
            <a:r>
              <a:rPr lang="en-US" sz="1500" dirty="0"/>
              <a:t>This change breaks my custom directive because I read the value of the attribute and use the value as the name of the property I am going to display in each li element I generate. The solution to this problem is to have the scope evaluate the attribute value as an expression, which is done through the scope.$</a:t>
            </a:r>
            <a:r>
              <a:rPr lang="en-US" sz="1500" dirty="0" err="1"/>
              <a:t>eval</a:t>
            </a:r>
            <a:r>
              <a:rPr lang="en-US" sz="1500" dirty="0"/>
              <a:t> method, the arguments to which are the expression to evaluate and any local data required to perform the evaluation</a:t>
            </a:r>
            <a:r>
              <a:rPr lang="en-US" sz="1500" dirty="0" smtClean="0"/>
              <a:t>.</a:t>
            </a:r>
          </a:p>
          <a:p>
            <a:endParaRPr lang="en-US" sz="1500" dirty="0"/>
          </a:p>
          <a:p>
            <a:endParaRPr lang="en-US" sz="1500" dirty="0" smtClean="0"/>
          </a:p>
          <a:p>
            <a:endParaRPr lang="en-US" sz="1500" dirty="0" smtClean="0"/>
          </a:p>
          <a:p>
            <a:r>
              <a:rPr lang="en-US" sz="1500" dirty="0" smtClean="0"/>
              <a:t>We obtain </a:t>
            </a:r>
            <a:r>
              <a:rPr lang="en-US" sz="1500" dirty="0"/>
              <a:t>the value of the </a:t>
            </a:r>
            <a:r>
              <a:rPr lang="en-US" sz="1500" dirty="0" err="1"/>
              <a:t>listProperty</a:t>
            </a:r>
            <a:r>
              <a:rPr lang="en-US" sz="1500" dirty="0"/>
              <a:t> attribute, which gives </a:t>
            </a:r>
            <a:r>
              <a:rPr lang="en-US" sz="1500" dirty="0" err="1" smtClean="0"/>
              <a:t>usthe</a:t>
            </a:r>
            <a:r>
              <a:rPr lang="en-US" sz="1500" dirty="0" smtClean="0"/>
              <a:t> </a:t>
            </a:r>
            <a:r>
              <a:rPr lang="en-US" sz="1500" dirty="0"/>
              <a:t>string that </a:t>
            </a:r>
            <a:r>
              <a:rPr lang="en-US" sz="1500" dirty="0" smtClean="0"/>
              <a:t>we </a:t>
            </a:r>
            <a:r>
              <a:rPr lang="en-US" sz="1500" dirty="0"/>
              <a:t>need to evaluate as an </a:t>
            </a:r>
            <a:r>
              <a:rPr lang="en-US" sz="1500" dirty="0" smtClean="0"/>
              <a:t>expression. While creating the LI the </a:t>
            </a:r>
            <a:r>
              <a:rPr lang="en-US" sz="1500" dirty="0"/>
              <a:t>$</a:t>
            </a:r>
            <a:r>
              <a:rPr lang="en-US" sz="1500" dirty="0" err="1"/>
              <a:t>eval</a:t>
            </a:r>
            <a:r>
              <a:rPr lang="en-US" sz="1500" dirty="0"/>
              <a:t> method on the scope argument passed to the link function, passing in the expression and the current data object as a source for the properties required to evaluate the expression. </a:t>
            </a:r>
            <a:r>
              <a:rPr lang="en-US" sz="1500" dirty="0" err="1"/>
              <a:t>AngularJS</a:t>
            </a:r>
            <a:r>
              <a:rPr lang="en-US" sz="1500" dirty="0"/>
              <a:t> takes care of the rest</a:t>
            </a:r>
            <a:endParaRPr lang="en-US" sz="1500" dirty="0" smtClean="0"/>
          </a:p>
          <a:p>
            <a:endParaRPr lang="en-US" sz="1500" dirty="0"/>
          </a:p>
          <a:p>
            <a:endParaRPr lang="en-US" sz="1500" dirty="0" smtClean="0"/>
          </a:p>
          <a:p>
            <a:endParaRPr lang="en-US" sz="1500" dirty="0" smtClean="0"/>
          </a:p>
          <a:p>
            <a:endParaRPr lang="en-US" sz="1500" dirty="0"/>
          </a:p>
          <a:p>
            <a:endParaRPr lang="en-US" sz="1500" dirty="0"/>
          </a:p>
        </p:txBody>
      </p:sp>
    </p:spTree>
    <p:extLst>
      <p:ext uri="{BB962C8B-B14F-4D97-AF65-F5344CB8AC3E}">
        <p14:creationId xmlns:p14="http://schemas.microsoft.com/office/powerpoint/2010/main" val="354127803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smtClean="0"/>
              <a:t>Further Tuning the Directive:</a:t>
            </a:r>
            <a:endParaRPr lang="en-US" dirty="0"/>
          </a:p>
        </p:txBody>
      </p:sp>
      <p:sp>
        <p:nvSpPr>
          <p:cNvPr id="3" name="Content Placeholder 2"/>
          <p:cNvSpPr>
            <a:spLocks noGrp="1"/>
          </p:cNvSpPr>
          <p:nvPr>
            <p:ph idx="1"/>
          </p:nvPr>
        </p:nvSpPr>
        <p:spPr>
          <a:xfrm>
            <a:off x="762000" y="914401"/>
            <a:ext cx="8077200" cy="4979376"/>
          </a:xfrm>
        </p:spPr>
        <p:txBody>
          <a:bodyPr/>
          <a:lstStyle/>
          <a:p>
            <a:r>
              <a:rPr lang="en-US" dirty="0" smtClean="0"/>
              <a:t>directive </a:t>
            </a:r>
            <a:r>
              <a:rPr lang="en-US" dirty="0"/>
              <a:t>works, but it has a dependency on the objects in the array that it uses to generate list items: It assumes that they have a name property. This kind of dependency ties the directive to a specific set of data objects and means that it can’t be used elsewhere in the application or in other applications.</a:t>
            </a:r>
          </a:p>
        </p:txBody>
      </p:sp>
    </p:spTree>
    <p:extLst>
      <p:ext uri="{BB962C8B-B14F-4D97-AF65-F5344CB8AC3E}">
        <p14:creationId xmlns:p14="http://schemas.microsoft.com/office/powerpoint/2010/main" val="290053328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Creating a Custom Directive</a:t>
            </a:r>
            <a:endParaRPr lang="en-US" dirty="0"/>
          </a:p>
        </p:txBody>
      </p:sp>
      <p:sp>
        <p:nvSpPr>
          <p:cNvPr id="3" name="Content Placeholder 2"/>
          <p:cNvSpPr>
            <a:spLocks noGrp="1"/>
          </p:cNvSpPr>
          <p:nvPr>
            <p:ph idx="1"/>
          </p:nvPr>
        </p:nvSpPr>
        <p:spPr>
          <a:xfrm>
            <a:off x="762000" y="1219200"/>
            <a:ext cx="8077200" cy="5181599"/>
          </a:xfrm>
        </p:spPr>
        <p:txBody>
          <a:bodyPr>
            <a:normAutofit/>
          </a:bodyPr>
          <a:lstStyle/>
          <a:p>
            <a:r>
              <a:rPr lang="en-US" sz="1600" dirty="0"/>
              <a:t>While there are plenty of built-in directives, you will occasionally need to build your own application-specific directives</a:t>
            </a:r>
            <a:r>
              <a:rPr lang="en-US" sz="1600" dirty="0" smtClean="0"/>
              <a:t>.</a:t>
            </a:r>
          </a:p>
          <a:p>
            <a:r>
              <a:rPr lang="en-US" sz="1600" dirty="0" smtClean="0"/>
              <a:t> To </a:t>
            </a:r>
            <a:r>
              <a:rPr lang="en-US" sz="1600" dirty="0"/>
              <a:t>achieve this, we will create a custom directive that we will call </a:t>
            </a:r>
            <a:r>
              <a:rPr lang="en-US" sz="1600" dirty="0" err="1"/>
              <a:t>colorList</a:t>
            </a:r>
            <a:r>
              <a:rPr lang="en-US" sz="1600" dirty="0" smtClean="0"/>
              <a:t>. </a:t>
            </a:r>
            <a:r>
              <a:rPr lang="en-US" sz="1600" dirty="0" err="1" smtClean="0"/>
              <a:t>Eg</a:t>
            </a:r>
            <a:r>
              <a:rPr lang="en-US" sz="1600" dirty="0" smtClean="0"/>
              <a:t> usage:</a:t>
            </a:r>
          </a:p>
          <a:p>
            <a:pPr lvl="1"/>
            <a:r>
              <a:rPr lang="en-US" sz="1200" dirty="0" smtClean="0">
                <a:solidFill>
                  <a:srgbClr val="3366FF"/>
                </a:solidFill>
              </a:rPr>
              <a:t>&lt;div </a:t>
            </a:r>
            <a:r>
              <a:rPr lang="en-US" sz="1200" dirty="0">
                <a:solidFill>
                  <a:srgbClr val="3366FF"/>
                </a:solidFill>
              </a:rPr>
              <a:t>color-list colors="</a:t>
            </a:r>
            <a:r>
              <a:rPr lang="en-US" sz="1200" dirty="0" err="1">
                <a:solidFill>
                  <a:srgbClr val="3366FF"/>
                </a:solidFill>
              </a:rPr>
              <a:t>colorsArray</a:t>
            </a:r>
            <a:r>
              <a:rPr lang="en-US" sz="1200" dirty="0">
                <a:solidFill>
                  <a:srgbClr val="3366FF"/>
                </a:solidFill>
              </a:rPr>
              <a:t>"&gt;&lt;/div</a:t>
            </a:r>
            <a:r>
              <a:rPr lang="en-US" sz="1200" dirty="0" smtClean="0">
                <a:solidFill>
                  <a:srgbClr val="3366FF"/>
                </a:solidFill>
              </a:rPr>
              <a:t>&gt;</a:t>
            </a:r>
          </a:p>
          <a:p>
            <a:r>
              <a:rPr lang="en-US" sz="1600" dirty="0" smtClean="0">
                <a:solidFill>
                  <a:srgbClr val="003300"/>
                </a:solidFill>
              </a:rPr>
              <a:t>For the demo </a:t>
            </a:r>
            <a:r>
              <a:rPr lang="en-US" sz="1600" dirty="0" err="1" smtClean="0">
                <a:solidFill>
                  <a:srgbClr val="003300"/>
                </a:solidFill>
              </a:rPr>
              <a:t>prupose</a:t>
            </a:r>
            <a:r>
              <a:rPr lang="en-US" sz="1600" dirty="0" smtClean="0">
                <a:solidFill>
                  <a:srgbClr val="003300"/>
                </a:solidFill>
              </a:rPr>
              <a:t> let us create a base functionality which we want to achieve through the custom directive. </a:t>
            </a:r>
            <a:r>
              <a:rPr lang="en-US" sz="1600" dirty="0">
                <a:solidFill>
                  <a:srgbClr val="003300"/>
                </a:solidFill>
              </a:rPr>
              <a:t>Let us look at :</a:t>
            </a:r>
            <a:r>
              <a:rPr lang="en-US" sz="1600" dirty="0">
                <a:solidFill>
                  <a:srgbClr val="3366FF"/>
                </a:solidFill>
              </a:rPr>
              <a:t> </a:t>
            </a:r>
            <a:r>
              <a:rPr lang="en-US" sz="1600" dirty="0" err="1">
                <a:solidFill>
                  <a:srgbClr val="3366FF"/>
                </a:solidFill>
              </a:rPr>
              <a:t>AngularJS</a:t>
            </a:r>
            <a:r>
              <a:rPr lang="en-US" sz="1600" dirty="0">
                <a:solidFill>
                  <a:srgbClr val="3366FF"/>
                </a:solidFill>
              </a:rPr>
              <a:t>/</a:t>
            </a:r>
            <a:r>
              <a:rPr lang="en-US" sz="1600" dirty="0" err="1">
                <a:solidFill>
                  <a:srgbClr val="3366FF"/>
                </a:solidFill>
              </a:rPr>
              <a:t>Basics_AngularDirective</a:t>
            </a:r>
            <a:r>
              <a:rPr lang="en-US" sz="1600" dirty="0">
                <a:solidFill>
                  <a:srgbClr val="3366FF"/>
                </a:solidFill>
              </a:rPr>
              <a:t>/</a:t>
            </a:r>
            <a:r>
              <a:rPr lang="en-US" sz="1600" dirty="0" err="1">
                <a:solidFill>
                  <a:srgbClr val="3366FF"/>
                </a:solidFill>
              </a:rPr>
              <a:t>Directives_Custom</a:t>
            </a:r>
            <a:r>
              <a:rPr lang="en-US" sz="1600" dirty="0">
                <a:solidFill>
                  <a:srgbClr val="3366FF"/>
                </a:solidFill>
              </a:rPr>
              <a:t>/</a:t>
            </a:r>
            <a:r>
              <a:rPr lang="en-US" sz="1600" dirty="0" err="1" smtClean="0">
                <a:solidFill>
                  <a:srgbClr val="3366FF"/>
                </a:solidFill>
              </a:rPr>
              <a:t>AngularDierctiveCustom_Base.html</a:t>
            </a:r>
            <a:r>
              <a:rPr lang="en-US" sz="1600" dirty="0" smtClean="0">
                <a:solidFill>
                  <a:srgbClr val="3366FF"/>
                </a:solidFill>
              </a:rPr>
              <a:t>.</a:t>
            </a:r>
          </a:p>
          <a:p>
            <a:r>
              <a:rPr lang="en-US" sz="1600" dirty="0" smtClean="0">
                <a:solidFill>
                  <a:srgbClr val="003300"/>
                </a:solidFill>
              </a:rPr>
              <a:t>So now that we have seen the functionality we would try to achieve the same using the directives.</a:t>
            </a:r>
          </a:p>
          <a:p>
            <a:r>
              <a:rPr lang="en-US" sz="1600" dirty="0" smtClean="0">
                <a:solidFill>
                  <a:srgbClr val="003300"/>
                </a:solidFill>
              </a:rPr>
              <a:t>The final html file would be some thing like the below:</a:t>
            </a:r>
          </a:p>
          <a:p>
            <a:pPr marL="457200" lvl="1" indent="0">
              <a:buNone/>
            </a:pPr>
            <a:r>
              <a:rPr lang="en-US" sz="1500" dirty="0">
                <a:solidFill>
                  <a:srgbClr val="3366FF"/>
                </a:solidFill>
              </a:rPr>
              <a:t> &lt;body </a:t>
            </a:r>
            <a:r>
              <a:rPr lang="en-US" sz="1500" dirty="0" err="1">
                <a:solidFill>
                  <a:srgbClr val="3366FF"/>
                </a:solidFill>
              </a:rPr>
              <a:t>ng</a:t>
            </a:r>
            <a:r>
              <a:rPr lang="en-US" sz="1500" dirty="0">
                <a:solidFill>
                  <a:srgbClr val="3366FF"/>
                </a:solidFill>
              </a:rPr>
              <a:t>-controller="</a:t>
            </a:r>
            <a:r>
              <a:rPr lang="en-US" sz="1500" dirty="0" err="1">
                <a:solidFill>
                  <a:srgbClr val="3366FF"/>
                </a:solidFill>
              </a:rPr>
              <a:t>myDemoCtrl</a:t>
            </a:r>
            <a:r>
              <a:rPr lang="en-US" sz="1500" dirty="0">
                <a:solidFill>
                  <a:srgbClr val="3366FF"/>
                </a:solidFill>
              </a:rPr>
              <a:t>"&gt;</a:t>
            </a:r>
          </a:p>
          <a:p>
            <a:pPr marL="457200" lvl="1" indent="0">
              <a:buNone/>
            </a:pPr>
            <a:r>
              <a:rPr lang="en-US" sz="1500" dirty="0">
                <a:solidFill>
                  <a:srgbClr val="3366FF"/>
                </a:solidFill>
              </a:rPr>
              <a:t>   &lt;h2&gt;</a:t>
            </a:r>
            <a:r>
              <a:rPr lang="en-US" sz="1500" dirty="0" err="1">
                <a:solidFill>
                  <a:srgbClr val="3366FF"/>
                </a:solidFill>
              </a:rPr>
              <a:t>AngularJS</a:t>
            </a:r>
            <a:r>
              <a:rPr lang="en-US" sz="1500" dirty="0">
                <a:solidFill>
                  <a:srgbClr val="3366FF"/>
                </a:solidFill>
              </a:rPr>
              <a:t> </a:t>
            </a:r>
            <a:r>
              <a:rPr lang="en-US" sz="1500" dirty="0" smtClean="0">
                <a:solidFill>
                  <a:srgbClr val="3366FF"/>
                </a:solidFill>
              </a:rPr>
              <a:t>Socks</a:t>
            </a:r>
            <a:r>
              <a:rPr lang="en-US" sz="1500" dirty="0">
                <a:solidFill>
                  <a:srgbClr val="3366FF"/>
                </a:solidFill>
              </a:rPr>
              <a:t>&lt;/h2&gt;</a:t>
            </a:r>
          </a:p>
          <a:p>
            <a:pPr marL="457200" lvl="1" indent="0">
              <a:buNone/>
            </a:pPr>
            <a:r>
              <a:rPr lang="en-US" sz="1500" dirty="0">
                <a:solidFill>
                  <a:srgbClr val="3366FF"/>
                </a:solidFill>
              </a:rPr>
              <a:t>   &lt;p&gt;Keep warm this winter with our 100% wool, 100% cool, </a:t>
            </a:r>
            <a:r>
              <a:rPr lang="en-US" sz="1500" dirty="0" err="1">
                <a:solidFill>
                  <a:srgbClr val="3366FF"/>
                </a:solidFill>
              </a:rPr>
              <a:t>AngularJS</a:t>
            </a:r>
            <a:r>
              <a:rPr lang="en-US" sz="1500" dirty="0">
                <a:solidFill>
                  <a:srgbClr val="3366FF"/>
                </a:solidFill>
              </a:rPr>
              <a:t> socks!&lt;/p</a:t>
            </a:r>
            <a:r>
              <a:rPr lang="en-US" sz="1500" dirty="0" smtClean="0">
                <a:solidFill>
                  <a:srgbClr val="3366FF"/>
                </a:solidFill>
              </a:rPr>
              <a:t>&gt;</a:t>
            </a:r>
            <a:endParaRPr lang="en-US" sz="1500" dirty="0">
              <a:solidFill>
                <a:srgbClr val="3366FF"/>
              </a:solidFill>
            </a:endParaRPr>
          </a:p>
          <a:p>
            <a:pPr marL="457200" lvl="1" indent="0">
              <a:buNone/>
            </a:pPr>
            <a:r>
              <a:rPr lang="en-US" sz="1500" dirty="0">
                <a:solidFill>
                  <a:srgbClr val="3366FF"/>
                </a:solidFill>
              </a:rPr>
              <a:t>     </a:t>
            </a:r>
            <a:r>
              <a:rPr lang="en-US" sz="1500" b="1" dirty="0" smtClean="0">
                <a:solidFill>
                  <a:srgbClr val="3366FF"/>
                </a:solidFill>
              </a:rPr>
              <a:t>&lt;div color-list colors="</a:t>
            </a:r>
            <a:r>
              <a:rPr lang="en-US" sz="1500" b="1" dirty="0" err="1" smtClean="0">
                <a:solidFill>
                  <a:srgbClr val="3366FF"/>
                </a:solidFill>
              </a:rPr>
              <a:t>colorsArray</a:t>
            </a:r>
            <a:r>
              <a:rPr lang="en-US" sz="1500" b="1" dirty="0" smtClean="0">
                <a:solidFill>
                  <a:srgbClr val="3366FF"/>
                </a:solidFill>
              </a:rPr>
              <a:t>"&gt;&lt;/div&gt;</a:t>
            </a:r>
          </a:p>
          <a:p>
            <a:pPr marL="457200" lvl="1" indent="0">
              <a:buNone/>
            </a:pPr>
            <a:r>
              <a:rPr lang="en-US" sz="1500" dirty="0" smtClean="0">
                <a:solidFill>
                  <a:srgbClr val="3366FF"/>
                </a:solidFill>
              </a:rPr>
              <a:t>&lt;/body&gt;</a:t>
            </a:r>
          </a:p>
          <a:p>
            <a:pPr lvl="1"/>
            <a:endParaRPr lang="en-US" sz="1200" dirty="0" smtClean="0">
              <a:solidFill>
                <a:srgbClr val="3366FF"/>
              </a:solidFill>
            </a:endParaRPr>
          </a:p>
          <a:p>
            <a:endParaRPr lang="en-US" sz="1600" dirty="0">
              <a:solidFill>
                <a:srgbClr val="3366FF"/>
              </a:solidFill>
            </a:endParaRPr>
          </a:p>
        </p:txBody>
      </p:sp>
    </p:spTree>
    <p:extLst>
      <p:ext uri="{BB962C8B-B14F-4D97-AF65-F5344CB8AC3E}">
        <p14:creationId xmlns:p14="http://schemas.microsoft.com/office/powerpoint/2010/main" val="3688710028"/>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3886200"/>
            <a:ext cx="4343400" cy="914400"/>
          </a:xfrm>
        </p:spPr>
        <p:txBody>
          <a:bodyPr>
            <a:normAutofit fontScale="90000"/>
          </a:bodyPr>
          <a:lstStyle/>
          <a:p>
            <a:r>
              <a:rPr lang="en-US" sz="5400" dirty="0" smtClean="0"/>
              <a:t>Angular Binding and Directives</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1"/>
            <a:ext cx="8077200" cy="5588976"/>
          </a:xfrm>
        </p:spPr>
        <p:txBody>
          <a:bodyPr>
            <a:normAutofit/>
          </a:bodyPr>
          <a:lstStyle/>
          <a:p>
            <a:r>
              <a:rPr lang="en-US" sz="1600" dirty="0" smtClean="0"/>
              <a:t>Requirements for our custom directive:</a:t>
            </a:r>
          </a:p>
          <a:p>
            <a:pPr lvl="1"/>
            <a:r>
              <a:rPr lang="en-US" sz="1600" dirty="0"/>
              <a:t>It houses a button that is used to show and hide the available colors, but rather than hard-code the colors using manually crafted div elements, as we did earlier, we will make this directive much more reusable, by using a colors attribute. This allows us to pass in an array of colors, so that we can determine which colors to use on a case-by-case basis</a:t>
            </a:r>
            <a:r>
              <a:rPr lang="en-US" sz="1600" dirty="0" smtClean="0"/>
              <a:t>.</a:t>
            </a:r>
          </a:p>
          <a:p>
            <a:r>
              <a:rPr lang="en-US" sz="1600" dirty="0" smtClean="0"/>
              <a:t>So now let us configure the module which like filters are configured on a module.</a:t>
            </a:r>
          </a:p>
          <a:p>
            <a:pPr marL="400050" lvl="1" indent="0">
              <a:buNone/>
            </a:pPr>
            <a:r>
              <a:rPr lang="en-US" sz="1200" dirty="0" err="1">
                <a:solidFill>
                  <a:srgbClr val="3366FF"/>
                </a:solidFill>
              </a:rPr>
              <a:t>myAppModule.directive</a:t>
            </a:r>
            <a:r>
              <a:rPr lang="en-US" sz="1200" dirty="0">
                <a:solidFill>
                  <a:srgbClr val="3366FF"/>
                </a:solidFill>
              </a:rPr>
              <a:t>('</a:t>
            </a:r>
            <a:r>
              <a:rPr lang="en-US" sz="1200" dirty="0" err="1">
                <a:solidFill>
                  <a:srgbClr val="3366FF"/>
                </a:solidFill>
              </a:rPr>
              <a:t>colorList</a:t>
            </a:r>
            <a:r>
              <a:rPr lang="en-US" sz="1200" dirty="0">
                <a:solidFill>
                  <a:srgbClr val="3366FF"/>
                </a:solidFill>
              </a:rPr>
              <a:t>', function () </a:t>
            </a:r>
            <a:r>
              <a:rPr lang="en-US" sz="1200" dirty="0" smtClean="0">
                <a:solidFill>
                  <a:srgbClr val="3366FF"/>
                </a:solidFill>
              </a:rPr>
              <a:t>{</a:t>
            </a:r>
            <a:endParaRPr lang="en-US" sz="1200" dirty="0">
              <a:solidFill>
                <a:srgbClr val="3366FF"/>
              </a:solidFill>
            </a:endParaRPr>
          </a:p>
          <a:p>
            <a:pPr marL="400050" lvl="1" indent="0">
              <a:buNone/>
            </a:pPr>
            <a:r>
              <a:rPr lang="en-US" sz="1200" dirty="0">
                <a:solidFill>
                  <a:srgbClr val="3366FF"/>
                </a:solidFill>
              </a:rPr>
              <a:t>    return </a:t>
            </a:r>
            <a:r>
              <a:rPr lang="en-US" sz="1200" dirty="0" smtClean="0">
                <a:solidFill>
                  <a:srgbClr val="3366FF"/>
                </a:solidFill>
              </a:rPr>
              <a:t>{</a:t>
            </a:r>
            <a:endParaRPr lang="en-US" sz="1200" dirty="0">
              <a:solidFill>
                <a:srgbClr val="3366FF"/>
              </a:solidFill>
            </a:endParaRPr>
          </a:p>
          <a:p>
            <a:pPr marL="400050" lvl="1" indent="0">
              <a:buNone/>
            </a:pPr>
            <a:r>
              <a:rPr lang="en-US" sz="1200" dirty="0">
                <a:solidFill>
                  <a:srgbClr val="3366FF"/>
                </a:solidFill>
              </a:rPr>
              <a:t>        restrict: 'AE',</a:t>
            </a:r>
          </a:p>
          <a:p>
            <a:pPr marL="400050" lvl="1" indent="0">
              <a:buNone/>
            </a:pPr>
            <a:r>
              <a:rPr lang="en-US" sz="1200" dirty="0">
                <a:solidFill>
                  <a:srgbClr val="3366FF"/>
                </a:solidFill>
              </a:rPr>
              <a:t>        template:</a:t>
            </a:r>
          </a:p>
          <a:p>
            <a:pPr marL="400050" lvl="1" indent="0">
              <a:buNone/>
            </a:pPr>
            <a:r>
              <a:rPr lang="en-US" sz="1200" dirty="0">
                <a:solidFill>
                  <a:srgbClr val="3366FF"/>
                </a:solidFill>
              </a:rPr>
              <a:t>              "&lt;button </a:t>
            </a:r>
            <a:r>
              <a:rPr lang="en-US" sz="1200" dirty="0" err="1">
                <a:solidFill>
                  <a:srgbClr val="3366FF"/>
                </a:solidFill>
              </a:rPr>
              <a:t>ng</a:t>
            </a:r>
            <a:r>
              <a:rPr lang="en-US" sz="1200" dirty="0">
                <a:solidFill>
                  <a:srgbClr val="3366FF"/>
                </a:solidFill>
              </a:rPr>
              <a:t>-click='</a:t>
            </a:r>
            <a:r>
              <a:rPr lang="en-US" sz="1200" dirty="0" err="1">
                <a:solidFill>
                  <a:srgbClr val="3366FF"/>
                </a:solidFill>
              </a:rPr>
              <a:t>showHideColors</a:t>
            </a:r>
            <a:r>
              <a:rPr lang="en-US" sz="1200" dirty="0">
                <a:solidFill>
                  <a:srgbClr val="3366FF"/>
                </a:solidFill>
              </a:rPr>
              <a:t>()' type='button'&gt;"</a:t>
            </a:r>
          </a:p>
          <a:p>
            <a:pPr marL="400050" lvl="1" indent="0">
              <a:buNone/>
            </a:pPr>
            <a:r>
              <a:rPr lang="en-US" sz="1200" dirty="0">
                <a:solidFill>
                  <a:srgbClr val="3366FF"/>
                </a:solidFill>
              </a:rPr>
              <a:t>            + "{{</a:t>
            </a:r>
            <a:r>
              <a:rPr lang="en-US" sz="1200" dirty="0" err="1">
                <a:solidFill>
                  <a:srgbClr val="3366FF"/>
                </a:solidFill>
              </a:rPr>
              <a:t>isHidden</a:t>
            </a:r>
            <a:r>
              <a:rPr lang="en-US" sz="1200" dirty="0">
                <a:solidFill>
                  <a:srgbClr val="3366FF"/>
                </a:solidFill>
              </a:rPr>
              <a:t> ? 'Show Available Colors' : 'Hide Available Colors'}}"</a:t>
            </a:r>
          </a:p>
          <a:p>
            <a:pPr marL="400050" lvl="1" indent="0">
              <a:buNone/>
            </a:pPr>
            <a:r>
              <a:rPr lang="en-US" sz="1200" dirty="0">
                <a:solidFill>
                  <a:srgbClr val="3366FF"/>
                </a:solidFill>
              </a:rPr>
              <a:t>            + "&lt;/button&gt;&lt;div </a:t>
            </a:r>
            <a:r>
              <a:rPr lang="en-US" sz="1200" dirty="0" err="1">
                <a:solidFill>
                  <a:srgbClr val="3366FF"/>
                </a:solidFill>
              </a:rPr>
              <a:t>ng</a:t>
            </a:r>
            <a:r>
              <a:rPr lang="en-US" sz="1200" dirty="0">
                <a:solidFill>
                  <a:srgbClr val="3366FF"/>
                </a:solidFill>
              </a:rPr>
              <a:t>-hide='</a:t>
            </a:r>
            <a:r>
              <a:rPr lang="en-US" sz="1200" dirty="0" err="1">
                <a:solidFill>
                  <a:srgbClr val="3366FF"/>
                </a:solidFill>
              </a:rPr>
              <a:t>isHidden</a:t>
            </a:r>
            <a:r>
              <a:rPr lang="en-US" sz="1200" dirty="0">
                <a:solidFill>
                  <a:srgbClr val="3366FF"/>
                </a:solidFill>
              </a:rPr>
              <a:t>' id='</a:t>
            </a:r>
            <a:r>
              <a:rPr lang="en-US" sz="1200" dirty="0" err="1">
                <a:solidFill>
                  <a:srgbClr val="3366FF"/>
                </a:solidFill>
              </a:rPr>
              <a:t>colorContainer</a:t>
            </a:r>
            <a:r>
              <a:rPr lang="en-US" sz="1200" dirty="0">
                <a:solidFill>
                  <a:srgbClr val="3366FF"/>
                </a:solidFill>
              </a:rPr>
              <a:t>'&gt;"</a:t>
            </a:r>
          </a:p>
          <a:p>
            <a:pPr marL="400050" lvl="1" indent="0">
              <a:buNone/>
            </a:pPr>
            <a:r>
              <a:rPr lang="en-US" sz="1200" dirty="0">
                <a:solidFill>
                  <a:srgbClr val="3366FF"/>
                </a:solidFill>
              </a:rPr>
              <a:t>            + "&lt;/div</a:t>
            </a:r>
            <a:r>
              <a:rPr lang="en-US" sz="1200" dirty="0" smtClean="0">
                <a:solidFill>
                  <a:srgbClr val="3366FF"/>
                </a:solidFill>
              </a:rPr>
              <a:t>&gt;”</a:t>
            </a:r>
            <a:endParaRPr lang="en-US" sz="1200" dirty="0">
              <a:solidFill>
                <a:srgbClr val="3366FF"/>
              </a:solidFill>
            </a:endParaRPr>
          </a:p>
          <a:p>
            <a:pPr marL="400050" lvl="1" indent="0">
              <a:buNone/>
            </a:pPr>
            <a:r>
              <a:rPr lang="en-US" sz="1200" dirty="0">
                <a:solidFill>
                  <a:srgbClr val="3366FF"/>
                </a:solidFill>
              </a:rPr>
              <a:t>        }</a:t>
            </a:r>
          </a:p>
          <a:p>
            <a:pPr marL="400050" lvl="1" indent="0">
              <a:buNone/>
            </a:pPr>
            <a:r>
              <a:rPr lang="en-US" sz="1200" dirty="0">
                <a:solidFill>
                  <a:srgbClr val="3366FF"/>
                </a:solidFill>
              </a:rPr>
              <a:t>})</a:t>
            </a:r>
            <a:r>
              <a:rPr lang="en-US" sz="1200" dirty="0" smtClean="0">
                <a:solidFill>
                  <a:srgbClr val="3366FF"/>
                </a:solidFill>
              </a:rPr>
              <a:t>; *</a:t>
            </a:r>
          </a:p>
        </p:txBody>
      </p:sp>
    </p:spTree>
    <p:extLst>
      <p:ext uri="{BB962C8B-B14F-4D97-AF65-F5344CB8AC3E}">
        <p14:creationId xmlns:p14="http://schemas.microsoft.com/office/powerpoint/2010/main" val="53938879"/>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a:t>The restrict Option</a:t>
            </a:r>
            <a:br>
              <a:rPr lang="en-US" dirty="0"/>
            </a:br>
            <a:endParaRPr lang="en-US" dirty="0"/>
          </a:p>
        </p:txBody>
      </p:sp>
      <p:sp>
        <p:nvSpPr>
          <p:cNvPr id="3" name="Content Placeholder 2"/>
          <p:cNvSpPr>
            <a:spLocks noGrp="1"/>
          </p:cNvSpPr>
          <p:nvPr>
            <p:ph idx="1"/>
          </p:nvPr>
        </p:nvSpPr>
        <p:spPr>
          <a:xfrm>
            <a:off x="762000" y="685800"/>
            <a:ext cx="8077200" cy="5638799"/>
          </a:xfrm>
        </p:spPr>
        <p:txBody>
          <a:bodyPr>
            <a:normAutofit/>
          </a:bodyPr>
          <a:lstStyle/>
          <a:p>
            <a:r>
              <a:rPr lang="en-US" sz="1600" dirty="0" smtClean="0"/>
              <a:t>The </a:t>
            </a:r>
            <a:r>
              <a:rPr lang="en-US" sz="1600" dirty="0"/>
              <a:t>restrict option is used to specify how a directive can be invoked. As you saw earlier, there are four different ways to invoke a directive. This corresponds to the four valid options for restrict.</a:t>
            </a:r>
          </a:p>
          <a:p>
            <a:r>
              <a:rPr lang="en-US" sz="1600" dirty="0" smtClean="0"/>
              <a:t>The code snippet below provides </a:t>
            </a:r>
            <a:r>
              <a:rPr lang="en-US" sz="1600" dirty="0"/>
              <a:t>an example of each valid option. </a:t>
            </a:r>
            <a:endParaRPr lang="en-US" sz="1600" dirty="0" smtClean="0"/>
          </a:p>
          <a:p>
            <a:pPr lvl="1"/>
            <a:r>
              <a:rPr lang="en-US" sz="1600" dirty="0" smtClean="0"/>
              <a:t>As </a:t>
            </a:r>
            <a:r>
              <a:rPr lang="en-US" sz="1600" dirty="0"/>
              <a:t>our directive uses the value 'AE'; this means that it can be invoked as either an attribute or an element. </a:t>
            </a:r>
          </a:p>
          <a:p>
            <a:pPr lvl="1"/>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When </a:t>
            </a:r>
            <a:r>
              <a:rPr lang="en-US" sz="1600" dirty="0"/>
              <a:t>should you use an element and when should you use an attribute? You can use either, and the end result will be the same. </a:t>
            </a:r>
            <a:endParaRPr lang="en-US" sz="1600" dirty="0" smtClean="0"/>
          </a:p>
          <a:p>
            <a:r>
              <a:rPr lang="en-US" sz="1600" dirty="0" smtClean="0"/>
              <a:t>However</a:t>
            </a:r>
            <a:r>
              <a:rPr lang="en-US" sz="1600" dirty="0"/>
              <a:t>, the Angular team recommends that you use an element when you are creating a component that is in control of the template and an attribute when you are decorating an existing element with new functionality.</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379251199"/>
              </p:ext>
            </p:extLst>
          </p:nvPr>
        </p:nvGraphicFramePr>
        <p:xfrm>
          <a:off x="1143000" y="2438400"/>
          <a:ext cx="7543800" cy="1950720"/>
        </p:xfrm>
        <a:graphic>
          <a:graphicData uri="http://schemas.openxmlformats.org/drawingml/2006/table">
            <a:tbl>
              <a:tblPr firstRow="1" bandRow="1">
                <a:tableStyleId>{5C22544A-7EE6-4342-B048-85BDC9FD1C3A}</a:tableStyleId>
              </a:tblPr>
              <a:tblGrid>
                <a:gridCol w="1603058"/>
                <a:gridCol w="5940742"/>
              </a:tblGrid>
              <a:tr h="167529">
                <a:tc>
                  <a:txBody>
                    <a:bodyPr/>
                    <a:lstStyle/>
                    <a:p>
                      <a:r>
                        <a:rPr lang="en-US" sz="1400" dirty="0" smtClean="0"/>
                        <a:t>Option</a:t>
                      </a:r>
                      <a:endParaRPr lang="en-US" sz="1400" dirty="0"/>
                    </a:p>
                  </a:txBody>
                  <a:tcPr/>
                </a:tc>
                <a:tc>
                  <a:txBody>
                    <a:bodyPr/>
                    <a:lstStyle/>
                    <a:p>
                      <a:r>
                        <a:rPr lang="en-US" sz="1400" dirty="0" smtClean="0"/>
                        <a:t>Example</a:t>
                      </a:r>
                      <a:endParaRPr lang="en-US" sz="1400" dirty="0"/>
                    </a:p>
                  </a:txBody>
                  <a:tcPr/>
                </a:tc>
              </a:tr>
              <a:tr h="254735">
                <a:tc>
                  <a:txBody>
                    <a:bodyPr/>
                    <a:lstStyle/>
                    <a:p>
                      <a:r>
                        <a:rPr lang="en-US" sz="1400" dirty="0" smtClean="0"/>
                        <a:t>A</a:t>
                      </a:r>
                      <a:endParaRPr lang="en-US" sz="1400" dirty="0"/>
                    </a:p>
                  </a:txBody>
                  <a:tcPr/>
                </a:tc>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&lt;span color-list &gt;&lt;/span&gt;</a:t>
                      </a:r>
                    </a:p>
                    <a:p>
                      <a:endParaRPr lang="en-US" sz="1400" dirty="0"/>
                    </a:p>
                  </a:txBody>
                  <a:tcPr/>
                </a:tc>
              </a:tr>
              <a:tr h="289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&lt;color-list&gt;&lt;/color-list&gt;</a:t>
                      </a:r>
                    </a:p>
                    <a:p>
                      <a:endParaRPr lang="en-US" sz="1400" dirty="0"/>
                    </a:p>
                  </a:txBody>
                  <a:tcPr/>
                </a:tc>
              </a:tr>
              <a:tr h="167529">
                <a:tc>
                  <a:txBody>
                    <a:bodyPr/>
                    <a:lstStyle/>
                    <a:p>
                      <a:r>
                        <a:rPr lang="en-US" sz="1400" dirty="0" smtClean="0"/>
                        <a:t>C</a:t>
                      </a:r>
                      <a:endParaRPr lang="en-US" sz="1400" dirty="0"/>
                    </a:p>
                  </a:txBody>
                  <a:tcPr/>
                </a:tc>
                <a:tc>
                  <a:txBody>
                    <a:bodyPr/>
                    <a:lstStyle/>
                    <a:p>
                      <a:r>
                        <a:rPr lang="en-US" sz="1400" dirty="0" smtClean="0"/>
                        <a:t>&lt;span class="color-list"&gt;&lt;/span&gt;</a:t>
                      </a:r>
                      <a:endParaRPr lang="en-US" sz="1400" dirty="0"/>
                    </a:p>
                  </a:txBody>
                  <a:tcPr/>
                </a:tc>
              </a:tr>
              <a:tr h="167529">
                <a:tc>
                  <a:txBody>
                    <a:bodyPr/>
                    <a:lstStyle/>
                    <a:p>
                      <a:r>
                        <a:rPr lang="en-US" sz="1400" dirty="0" smtClean="0"/>
                        <a:t>M</a:t>
                      </a:r>
                      <a:endParaRPr lang="en-US" sz="1400" dirty="0"/>
                    </a:p>
                  </a:txBody>
                  <a:tcPr/>
                </a:tc>
                <a:tc>
                  <a:txBody>
                    <a:bodyPr/>
                    <a:lstStyle/>
                    <a:p>
                      <a:r>
                        <a:rPr lang="en-US" sz="1400" dirty="0" smtClean="0"/>
                        <a:t>&lt;!– directive:</a:t>
                      </a:r>
                      <a:r>
                        <a:rPr lang="en-US" sz="1400" baseline="0" dirty="0" smtClean="0"/>
                        <a:t> color-list&gt;</a:t>
                      </a:r>
                      <a:endParaRPr lang="en-US" sz="1400" dirty="0"/>
                    </a:p>
                  </a:txBody>
                  <a:tcPr/>
                </a:tc>
              </a:tr>
            </a:tbl>
          </a:graphicData>
        </a:graphic>
      </p:graphicFrame>
    </p:spTree>
    <p:extLst>
      <p:ext uri="{BB962C8B-B14F-4D97-AF65-F5344CB8AC3E}">
        <p14:creationId xmlns:p14="http://schemas.microsoft.com/office/powerpoint/2010/main" val="4172373645"/>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a:t>The </a:t>
            </a:r>
            <a:r>
              <a:rPr lang="en-US" dirty="0" smtClean="0"/>
              <a:t>template Option</a:t>
            </a:r>
            <a:r>
              <a:rPr lang="en-US" dirty="0"/>
              <a:t/>
            </a:r>
            <a:br>
              <a:rPr lang="en-US" dirty="0"/>
            </a:br>
            <a:endParaRPr lang="en-US" dirty="0"/>
          </a:p>
        </p:txBody>
      </p:sp>
      <p:sp>
        <p:nvSpPr>
          <p:cNvPr id="3" name="Content Placeholder 2"/>
          <p:cNvSpPr>
            <a:spLocks noGrp="1"/>
          </p:cNvSpPr>
          <p:nvPr>
            <p:ph idx="1"/>
          </p:nvPr>
        </p:nvSpPr>
        <p:spPr>
          <a:xfrm>
            <a:off x="762000" y="685800"/>
            <a:ext cx="8077200" cy="5638799"/>
          </a:xfrm>
        </p:spPr>
        <p:txBody>
          <a:bodyPr>
            <a:normAutofit/>
          </a:bodyPr>
          <a:lstStyle/>
          <a:p>
            <a:r>
              <a:rPr lang="en-US" sz="1600" dirty="0"/>
              <a:t>As the name suggests, the template option lets you define a template. The template is appended to your directive declaration by default (though there is a replace option that allows you to replace the element on which the directive occurs entirely). Let’s consider the HTML code that I have provided as the value to the template </a:t>
            </a:r>
            <a:r>
              <a:rPr lang="en-US" sz="1600" dirty="0" smtClean="0"/>
              <a:t>option.</a:t>
            </a:r>
          </a:p>
          <a:p>
            <a:r>
              <a:rPr lang="en-US" sz="1600" dirty="0" smtClean="0"/>
              <a:t>The </a:t>
            </a:r>
            <a:r>
              <a:rPr lang="en-US" sz="1600" dirty="0"/>
              <a:t>Value of the template </a:t>
            </a:r>
            <a:r>
              <a:rPr lang="en-US" sz="1600" dirty="0" smtClean="0"/>
              <a:t>Option:</a:t>
            </a:r>
          </a:p>
          <a:p>
            <a:pPr marL="0" indent="0">
              <a:buNone/>
            </a:pPr>
            <a:endParaRPr lang="en-US" sz="1600" dirty="0"/>
          </a:p>
          <a:p>
            <a:pPr marL="457200" lvl="1" indent="0">
              <a:buNone/>
            </a:pPr>
            <a:r>
              <a:rPr lang="en-US" sz="1600" i="1" dirty="0">
                <a:solidFill>
                  <a:srgbClr val="0000FF"/>
                </a:solidFill>
              </a:rPr>
              <a:t>&lt;button </a:t>
            </a:r>
            <a:r>
              <a:rPr lang="en-US" sz="1600" i="1" dirty="0" err="1">
                <a:solidFill>
                  <a:srgbClr val="0000FF"/>
                </a:solidFill>
              </a:rPr>
              <a:t>ng</a:t>
            </a:r>
            <a:r>
              <a:rPr lang="en-US" sz="1600" i="1" dirty="0">
                <a:solidFill>
                  <a:srgbClr val="0000FF"/>
                </a:solidFill>
              </a:rPr>
              <a:t>-click='</a:t>
            </a:r>
            <a:r>
              <a:rPr lang="en-US" sz="1600" i="1" dirty="0" err="1">
                <a:solidFill>
                  <a:srgbClr val="0000FF"/>
                </a:solidFill>
              </a:rPr>
              <a:t>showHideColors</a:t>
            </a:r>
            <a:r>
              <a:rPr lang="en-US" sz="1600" i="1" dirty="0">
                <a:solidFill>
                  <a:srgbClr val="0000FF"/>
                </a:solidFill>
              </a:rPr>
              <a:t>()' type='button'&gt;</a:t>
            </a:r>
          </a:p>
          <a:p>
            <a:pPr marL="457200" lvl="1" indent="0">
              <a:buNone/>
            </a:pPr>
            <a:r>
              <a:rPr lang="en-US" sz="1600" i="1" dirty="0">
                <a:solidFill>
                  <a:srgbClr val="0000FF"/>
                </a:solidFill>
              </a:rPr>
              <a:t> {{</a:t>
            </a:r>
            <a:r>
              <a:rPr lang="en-US" sz="1600" i="1" dirty="0" err="1">
                <a:solidFill>
                  <a:srgbClr val="0000FF"/>
                </a:solidFill>
              </a:rPr>
              <a:t>isHidden</a:t>
            </a:r>
            <a:r>
              <a:rPr lang="en-US" sz="1600" i="1" dirty="0">
                <a:solidFill>
                  <a:srgbClr val="0000FF"/>
                </a:solidFill>
              </a:rPr>
              <a:t> ? 'Show Available Colors' : 'Hide Available Colors'}}</a:t>
            </a:r>
          </a:p>
          <a:p>
            <a:pPr marL="457200" lvl="1" indent="0">
              <a:buNone/>
            </a:pPr>
            <a:r>
              <a:rPr lang="en-US" sz="1600" i="1" dirty="0">
                <a:solidFill>
                  <a:srgbClr val="0000FF"/>
                </a:solidFill>
              </a:rPr>
              <a:t>&lt;/button&gt;</a:t>
            </a:r>
          </a:p>
          <a:p>
            <a:pPr marL="457200" lvl="1" indent="0">
              <a:buNone/>
            </a:pPr>
            <a:r>
              <a:rPr lang="en-US" sz="1600" i="1" dirty="0">
                <a:solidFill>
                  <a:srgbClr val="0000FF"/>
                </a:solidFill>
              </a:rPr>
              <a:t>&lt;div </a:t>
            </a:r>
            <a:r>
              <a:rPr lang="en-US" sz="1600" i="1" dirty="0" err="1">
                <a:solidFill>
                  <a:srgbClr val="0000FF"/>
                </a:solidFill>
              </a:rPr>
              <a:t>ng</a:t>
            </a:r>
            <a:r>
              <a:rPr lang="en-US" sz="1600" i="1" dirty="0">
                <a:solidFill>
                  <a:srgbClr val="0000FF"/>
                </a:solidFill>
              </a:rPr>
              <a:t>-hide='</a:t>
            </a:r>
            <a:r>
              <a:rPr lang="en-US" sz="1600" i="1" dirty="0" err="1">
                <a:solidFill>
                  <a:srgbClr val="0000FF"/>
                </a:solidFill>
              </a:rPr>
              <a:t>isHidden</a:t>
            </a:r>
            <a:r>
              <a:rPr lang="en-US" sz="1600" i="1" dirty="0">
                <a:solidFill>
                  <a:srgbClr val="0000FF"/>
                </a:solidFill>
              </a:rPr>
              <a:t>' id='</a:t>
            </a:r>
            <a:r>
              <a:rPr lang="en-US" sz="1600" i="1" dirty="0" err="1">
                <a:solidFill>
                  <a:srgbClr val="0000FF"/>
                </a:solidFill>
              </a:rPr>
              <a:t>colorContainer</a:t>
            </a:r>
            <a:r>
              <a:rPr lang="en-US" sz="1600" i="1" dirty="0">
                <a:solidFill>
                  <a:srgbClr val="0000FF"/>
                </a:solidFill>
              </a:rPr>
              <a:t>'&gt;&lt;/div</a:t>
            </a:r>
            <a:r>
              <a:rPr lang="en-US" sz="1600" i="1" dirty="0" smtClean="0">
                <a:solidFill>
                  <a:srgbClr val="0000FF"/>
                </a:solidFill>
              </a:rPr>
              <a:t>&gt;</a:t>
            </a:r>
          </a:p>
          <a:p>
            <a:pPr marL="457200" lvl="1" indent="0">
              <a:buNone/>
            </a:pPr>
            <a:endParaRPr lang="en-US" sz="1600" i="1" dirty="0">
              <a:solidFill>
                <a:srgbClr val="0000FF"/>
              </a:solidFill>
            </a:endParaRPr>
          </a:p>
          <a:p>
            <a:pPr marL="457200" lvl="1" indent="0">
              <a:buNone/>
            </a:pPr>
            <a:endParaRPr lang="en-US" sz="1600" i="1" dirty="0">
              <a:solidFill>
                <a:srgbClr val="0000FF"/>
              </a:solidFill>
            </a:endParaRPr>
          </a:p>
          <a:p>
            <a:r>
              <a:rPr lang="en-US" sz="1600" dirty="0"/>
              <a:t>You will recognize the button and the expression within it. The div with the id of </a:t>
            </a:r>
            <a:r>
              <a:rPr lang="en-US" sz="1600" dirty="0" err="1"/>
              <a:t>colorContainer</a:t>
            </a:r>
            <a:r>
              <a:rPr lang="en-US" sz="1600" dirty="0"/>
              <a:t> is new. This is because we will abandon the approach of hard-coding the color </a:t>
            </a:r>
            <a:r>
              <a:rPr lang="en-US" sz="1600" dirty="0" err="1"/>
              <a:t>divs</a:t>
            </a:r>
            <a:r>
              <a:rPr lang="en-US" sz="1600" dirty="0"/>
              <a:t> manually in favor of dynamically appending them to this div, based on array values. We will see this in action shortly</a:t>
            </a:r>
            <a:r>
              <a:rPr lang="en-US" sz="1600" dirty="0" smtClean="0"/>
              <a:t>.</a:t>
            </a:r>
            <a:r>
              <a:rPr lang="en-US" sz="1600" dirty="0"/>
              <a:t> </a:t>
            </a:r>
            <a:r>
              <a:rPr lang="en-US" sz="1600" dirty="0" smtClean="0"/>
              <a:t> *</a:t>
            </a:r>
            <a:r>
              <a:rPr lang="en-US" sz="1600" dirty="0"/>
              <a:t> </a:t>
            </a:r>
            <a:r>
              <a:rPr lang="en-US" sz="1600" dirty="0" smtClean="0"/>
              <a:t>  **</a:t>
            </a:r>
          </a:p>
        </p:txBody>
      </p:sp>
    </p:spTree>
    <p:extLst>
      <p:ext uri="{BB962C8B-B14F-4D97-AF65-F5344CB8AC3E}">
        <p14:creationId xmlns:p14="http://schemas.microsoft.com/office/powerpoint/2010/main" val="3771404218"/>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a:t>The </a:t>
            </a:r>
            <a:r>
              <a:rPr lang="en-US" dirty="0" smtClean="0"/>
              <a:t>link Option</a:t>
            </a:r>
            <a:r>
              <a:rPr lang="en-US" dirty="0"/>
              <a:t/>
            </a:r>
            <a:br>
              <a:rPr lang="en-US" dirty="0"/>
            </a:br>
            <a:endParaRPr lang="en-US" dirty="0"/>
          </a:p>
        </p:txBody>
      </p:sp>
      <p:sp>
        <p:nvSpPr>
          <p:cNvPr id="3" name="Content Placeholder 2"/>
          <p:cNvSpPr>
            <a:spLocks noGrp="1"/>
          </p:cNvSpPr>
          <p:nvPr>
            <p:ph idx="1"/>
          </p:nvPr>
        </p:nvSpPr>
        <p:spPr>
          <a:xfrm>
            <a:off x="762000" y="685800"/>
            <a:ext cx="8077200" cy="5638799"/>
          </a:xfrm>
        </p:spPr>
        <p:txBody>
          <a:bodyPr>
            <a:normAutofit/>
          </a:bodyPr>
          <a:lstStyle/>
          <a:p>
            <a:r>
              <a:rPr lang="en-US" sz="1600" dirty="0"/>
              <a:t>The function that you assign to the link option is where the main action takes place. </a:t>
            </a:r>
            <a:r>
              <a:rPr lang="en-US" sz="1600" dirty="0" smtClean="0"/>
              <a:t>For </a:t>
            </a:r>
            <a:r>
              <a:rPr lang="en-US" sz="1600" dirty="0"/>
              <a:t>clarity, let’s list precisely what we want this directive to achieve. </a:t>
            </a:r>
            <a:r>
              <a:rPr lang="en-US" sz="1600" dirty="0" smtClean="0"/>
              <a:t>*</a:t>
            </a:r>
          </a:p>
          <a:p>
            <a:r>
              <a:rPr lang="en-US" sz="1600" dirty="0" smtClean="0"/>
              <a:t>This </a:t>
            </a:r>
            <a:r>
              <a:rPr lang="en-US" sz="1600" dirty="0"/>
              <a:t>will make it easier to follow the rationale behind the implemented logic. The directive should perform the following:</a:t>
            </a:r>
          </a:p>
          <a:p>
            <a:pPr marL="1314450" lvl="2" indent="-514350">
              <a:buFont typeface="+mj-lt"/>
              <a:buAutoNum type="arabicPeriod"/>
            </a:pPr>
            <a:r>
              <a:rPr lang="en-US" sz="1400" dirty="0"/>
              <a:t>Add a button to the page. This button will be a toggle for showing and hiding a list of colors.</a:t>
            </a:r>
          </a:p>
          <a:p>
            <a:pPr marL="1314450" lvl="2" indent="-514350">
              <a:buFont typeface="+mj-lt"/>
              <a:buAutoNum type="arabicPeriod"/>
            </a:pPr>
            <a:r>
              <a:rPr lang="en-US" sz="1400" dirty="0"/>
              <a:t>By default, the color list should be hidden.</a:t>
            </a:r>
          </a:p>
          <a:p>
            <a:pPr marL="1314450" lvl="2" indent="-514350">
              <a:buFont typeface="+mj-lt"/>
              <a:buAutoNum type="arabicPeriod"/>
            </a:pPr>
            <a:r>
              <a:rPr lang="en-US" sz="1400" dirty="0"/>
              <a:t>The colors should be shown as div elements that can display a color and color name, based on an array of strings corresponding to that color.</a:t>
            </a:r>
          </a:p>
          <a:p>
            <a:pPr marL="1314450" lvl="2" indent="-514350">
              <a:buFont typeface="+mj-lt"/>
              <a:buAutoNum type="arabicPeriod"/>
            </a:pPr>
            <a:r>
              <a:rPr lang="en-US" sz="1400" dirty="0"/>
              <a:t>The color list should be an array containing CSS color name values. This should be available within the directive.</a:t>
            </a:r>
          </a:p>
          <a:p>
            <a:r>
              <a:rPr lang="en-US" sz="1600" dirty="0"/>
              <a:t>We need a link function that achieves all but one of these </a:t>
            </a:r>
            <a:r>
              <a:rPr lang="en-US" sz="1600" dirty="0" smtClean="0"/>
              <a:t>requirements.</a:t>
            </a:r>
          </a:p>
          <a:p>
            <a:r>
              <a:rPr lang="en-US" sz="1600" dirty="0" smtClean="0"/>
              <a:t>The </a:t>
            </a:r>
            <a:r>
              <a:rPr lang="en-US" sz="1600" dirty="0"/>
              <a:t>first requirement is already met, because the button is defined in the HTML we assigned through the template option</a:t>
            </a:r>
            <a:r>
              <a:rPr lang="en-US" sz="1600" dirty="0" smtClean="0"/>
              <a:t>.</a:t>
            </a:r>
          </a:p>
          <a:p>
            <a:r>
              <a:rPr lang="en-US" sz="1600" dirty="0" smtClean="0"/>
              <a:t>The </a:t>
            </a:r>
            <a:r>
              <a:rPr lang="en-US" sz="1600" dirty="0"/>
              <a:t>second requirement is partially met, but it still needs work. I say partially met, because the template also has the </a:t>
            </a:r>
            <a:r>
              <a:rPr lang="en-US" sz="1600" dirty="0" err="1"/>
              <a:t>colorContainer</a:t>
            </a:r>
            <a:r>
              <a:rPr lang="en-US" sz="1600" dirty="0"/>
              <a:t> div, which will be the parent container for our color list. This div makes use of the </a:t>
            </a:r>
            <a:r>
              <a:rPr lang="en-US" sz="1600" dirty="0" err="1"/>
              <a:t>ngHide</a:t>
            </a:r>
            <a:r>
              <a:rPr lang="en-US" sz="1600" dirty="0"/>
              <a:t> directive.</a:t>
            </a:r>
          </a:p>
        </p:txBody>
      </p:sp>
    </p:spTree>
    <p:extLst>
      <p:ext uri="{BB962C8B-B14F-4D97-AF65-F5344CB8AC3E}">
        <p14:creationId xmlns:p14="http://schemas.microsoft.com/office/powerpoint/2010/main" val="3495940679"/>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1"/>
            <a:ext cx="8077200" cy="5588976"/>
          </a:xfrm>
        </p:spPr>
        <p:txBody>
          <a:bodyPr>
            <a:normAutofit fontScale="47500" lnSpcReduction="20000"/>
          </a:bodyPr>
          <a:lstStyle/>
          <a:p>
            <a:pPr marL="914400" lvl="2" indent="0">
              <a:buNone/>
            </a:pPr>
            <a:r>
              <a:rPr lang="en-US" dirty="0" smtClean="0">
                <a:solidFill>
                  <a:srgbClr val="3366FF"/>
                </a:solidFill>
              </a:rPr>
              <a:t>//</a:t>
            </a:r>
            <a:r>
              <a:rPr lang="en-US" dirty="0">
                <a:solidFill>
                  <a:srgbClr val="3366FF"/>
                </a:solidFill>
              </a:rPr>
              <a:t>we have access to the element on which the directive is defined and a scope object (via the $element and $scope arguments accepted by the function). </a:t>
            </a:r>
            <a:endParaRPr lang="en-US" dirty="0" smtClean="0">
              <a:solidFill>
                <a:srgbClr val="3366FF"/>
              </a:solidFill>
            </a:endParaRPr>
          </a:p>
          <a:p>
            <a:pPr marL="914400" lvl="2" indent="0">
              <a:buNone/>
            </a:pPr>
            <a:r>
              <a:rPr lang="en-US" dirty="0" smtClean="0">
                <a:solidFill>
                  <a:srgbClr val="3366FF"/>
                </a:solidFill>
              </a:rPr>
              <a:t>link</a:t>
            </a:r>
            <a:r>
              <a:rPr lang="en-US" dirty="0">
                <a:solidFill>
                  <a:srgbClr val="3366FF"/>
                </a:solidFill>
              </a:rPr>
              <a:t>: function ($scope, $element) </a:t>
            </a:r>
            <a:r>
              <a:rPr lang="en-US" dirty="0" smtClean="0">
                <a:solidFill>
                  <a:srgbClr val="3366FF"/>
                </a:solidFill>
              </a:rPr>
              <a:t>{</a:t>
            </a:r>
            <a:endParaRPr lang="en-US" dirty="0">
              <a:solidFill>
                <a:srgbClr val="3366FF"/>
              </a:solidFill>
            </a:endParaRPr>
          </a:p>
          <a:p>
            <a:pPr marL="914400" lvl="2" indent="0">
              <a:buNone/>
            </a:pPr>
            <a:r>
              <a:rPr lang="en-US" dirty="0">
                <a:solidFill>
                  <a:srgbClr val="3366FF"/>
                </a:solidFill>
              </a:rPr>
              <a:t>    // set default state of hide/show</a:t>
            </a:r>
          </a:p>
          <a:p>
            <a:pPr marL="914400" lvl="2" indent="0">
              <a:buNone/>
            </a:pPr>
            <a:r>
              <a:rPr lang="en-US" dirty="0">
                <a:solidFill>
                  <a:srgbClr val="3366FF"/>
                </a:solidFill>
              </a:rPr>
              <a:t>    $</a:t>
            </a:r>
            <a:r>
              <a:rPr lang="en-US" dirty="0" err="1">
                <a:solidFill>
                  <a:srgbClr val="3366FF"/>
                </a:solidFill>
              </a:rPr>
              <a:t>scope.isHidden</a:t>
            </a:r>
            <a:r>
              <a:rPr lang="en-US" dirty="0">
                <a:solidFill>
                  <a:srgbClr val="3366FF"/>
                </a:solidFill>
              </a:rPr>
              <a:t> = true;</a:t>
            </a:r>
          </a:p>
          <a:p>
            <a:pPr marL="914400" lvl="2" indent="0">
              <a:buNone/>
            </a:pPr>
            <a:r>
              <a:rPr lang="en-US" dirty="0">
                <a:solidFill>
                  <a:srgbClr val="3366FF"/>
                </a:solidFill>
              </a:rPr>
              <a:t>    // add function to manage hide/show state</a:t>
            </a:r>
          </a:p>
          <a:p>
            <a:pPr marL="914400" lvl="2" indent="0">
              <a:buNone/>
            </a:pPr>
            <a:r>
              <a:rPr lang="en-US" dirty="0">
                <a:solidFill>
                  <a:srgbClr val="3366FF"/>
                </a:solidFill>
              </a:rPr>
              <a:t>    $</a:t>
            </a:r>
            <a:r>
              <a:rPr lang="en-US" dirty="0" err="1">
                <a:solidFill>
                  <a:srgbClr val="3366FF"/>
                </a:solidFill>
              </a:rPr>
              <a:t>scope.showHideColors</a:t>
            </a:r>
            <a:r>
              <a:rPr lang="en-US" dirty="0">
                <a:solidFill>
                  <a:srgbClr val="3366FF"/>
                </a:solidFill>
              </a:rPr>
              <a:t> = function () {</a:t>
            </a:r>
          </a:p>
          <a:p>
            <a:pPr marL="914400" lvl="2" indent="0">
              <a:buNone/>
            </a:pPr>
            <a:r>
              <a:rPr lang="en-US" dirty="0">
                <a:solidFill>
                  <a:srgbClr val="3366FF"/>
                </a:solidFill>
              </a:rPr>
              <a:t>        $</a:t>
            </a:r>
            <a:r>
              <a:rPr lang="en-US" dirty="0" err="1">
                <a:solidFill>
                  <a:srgbClr val="3366FF"/>
                </a:solidFill>
              </a:rPr>
              <a:t>scope.isHidden</a:t>
            </a:r>
            <a:r>
              <a:rPr lang="en-US" dirty="0">
                <a:solidFill>
                  <a:srgbClr val="3366FF"/>
                </a:solidFill>
              </a:rPr>
              <a:t> = !$</a:t>
            </a:r>
            <a:r>
              <a:rPr lang="en-US" dirty="0" err="1">
                <a:solidFill>
                  <a:srgbClr val="3366FF"/>
                </a:solidFill>
              </a:rPr>
              <a:t>scope.isHidden</a:t>
            </a:r>
            <a:r>
              <a:rPr lang="en-US" dirty="0">
                <a:solidFill>
                  <a:srgbClr val="3366FF"/>
                </a:solidFill>
              </a:rPr>
              <a:t>;</a:t>
            </a:r>
          </a:p>
          <a:p>
            <a:pPr marL="914400" lvl="2" indent="0">
              <a:buNone/>
            </a:pPr>
            <a:r>
              <a:rPr lang="en-US" dirty="0">
                <a:solidFill>
                  <a:srgbClr val="3366FF"/>
                </a:solidFill>
              </a:rPr>
              <a:t>    </a:t>
            </a:r>
            <a:r>
              <a:rPr lang="en-US" dirty="0" smtClean="0">
                <a:solidFill>
                  <a:srgbClr val="3366FF"/>
                </a:solidFill>
              </a:rPr>
              <a:t>}</a:t>
            </a:r>
            <a:endParaRPr lang="en-US" dirty="0">
              <a:solidFill>
                <a:srgbClr val="3366FF"/>
              </a:solidFill>
            </a:endParaRPr>
          </a:p>
          <a:p>
            <a:pPr marL="914400" lvl="2" indent="0">
              <a:buNone/>
            </a:pPr>
            <a:r>
              <a:rPr lang="en-US" dirty="0">
                <a:solidFill>
                  <a:srgbClr val="3366FF"/>
                </a:solidFill>
              </a:rPr>
              <a:t>    // DOM </a:t>
            </a:r>
            <a:r>
              <a:rPr lang="en-US" dirty="0" smtClean="0">
                <a:solidFill>
                  <a:srgbClr val="3366FF"/>
                </a:solidFill>
              </a:rPr>
              <a:t>manipulation [the real meat of the directive]</a:t>
            </a:r>
            <a:endParaRPr lang="en-US" dirty="0">
              <a:solidFill>
                <a:srgbClr val="3366FF"/>
              </a:solidFill>
            </a:endParaRPr>
          </a:p>
          <a:p>
            <a:pPr marL="914400" lvl="2" indent="0">
              <a:buNone/>
            </a:pPr>
            <a:r>
              <a:rPr lang="en-US" dirty="0">
                <a:solidFill>
                  <a:srgbClr val="3366FF"/>
                </a:solidFill>
              </a:rPr>
              <a:t>    </a:t>
            </a:r>
            <a:r>
              <a:rPr lang="en-US" dirty="0" err="1">
                <a:solidFill>
                  <a:srgbClr val="3366FF"/>
                </a:solidFill>
              </a:rPr>
              <a:t>var</a:t>
            </a:r>
            <a:r>
              <a:rPr lang="en-US" dirty="0">
                <a:solidFill>
                  <a:srgbClr val="3366FF"/>
                </a:solidFill>
              </a:rPr>
              <a:t> </a:t>
            </a:r>
            <a:r>
              <a:rPr lang="en-US" dirty="0" err="1">
                <a:solidFill>
                  <a:srgbClr val="3366FF"/>
                </a:solidFill>
              </a:rPr>
              <a:t>colorContainer</a:t>
            </a:r>
            <a:r>
              <a:rPr lang="en-US" dirty="0">
                <a:solidFill>
                  <a:srgbClr val="3366FF"/>
                </a:solidFill>
              </a:rPr>
              <a:t> = $</a:t>
            </a:r>
            <a:r>
              <a:rPr lang="en-US" dirty="0" err="1">
                <a:solidFill>
                  <a:srgbClr val="3366FF"/>
                </a:solidFill>
              </a:rPr>
              <a:t>element.find</a:t>
            </a:r>
            <a:r>
              <a:rPr lang="en-US" dirty="0">
                <a:solidFill>
                  <a:srgbClr val="3366FF"/>
                </a:solidFill>
              </a:rPr>
              <a:t>('div');</a:t>
            </a:r>
          </a:p>
          <a:p>
            <a:pPr marL="914400" lvl="2" indent="0">
              <a:buNone/>
            </a:pPr>
            <a:r>
              <a:rPr lang="en-US" dirty="0">
                <a:solidFill>
                  <a:srgbClr val="3366FF"/>
                </a:solidFill>
              </a:rPr>
              <a:t>    </a:t>
            </a:r>
            <a:r>
              <a:rPr lang="en-US" dirty="0" err="1">
                <a:solidFill>
                  <a:srgbClr val="3366FF"/>
                </a:solidFill>
              </a:rPr>
              <a:t>angular.forEach</a:t>
            </a:r>
            <a:r>
              <a:rPr lang="en-US" dirty="0">
                <a:solidFill>
                  <a:srgbClr val="3366FF"/>
                </a:solidFill>
              </a:rPr>
              <a:t>($scope.$</a:t>
            </a:r>
            <a:r>
              <a:rPr lang="en-US" dirty="0" err="1">
                <a:solidFill>
                  <a:srgbClr val="3366FF"/>
                </a:solidFill>
              </a:rPr>
              <a:t>parent.colorsArray</a:t>
            </a:r>
            <a:r>
              <a:rPr lang="en-US" dirty="0">
                <a:solidFill>
                  <a:srgbClr val="3366FF"/>
                </a:solidFill>
              </a:rPr>
              <a:t>, function (color) {</a:t>
            </a:r>
          </a:p>
          <a:p>
            <a:pPr marL="914400" lvl="2" indent="0">
              <a:buNone/>
            </a:pPr>
            <a:r>
              <a:rPr lang="en-US" dirty="0">
                <a:solidFill>
                  <a:srgbClr val="3366FF"/>
                </a:solidFill>
              </a:rPr>
              <a:t>        </a:t>
            </a:r>
            <a:r>
              <a:rPr lang="en-US" dirty="0" err="1">
                <a:solidFill>
                  <a:srgbClr val="3366FF"/>
                </a:solidFill>
              </a:rPr>
              <a:t>var</a:t>
            </a:r>
            <a:r>
              <a:rPr lang="en-US" dirty="0">
                <a:solidFill>
                  <a:srgbClr val="3366FF"/>
                </a:solidFill>
              </a:rPr>
              <a:t> </a:t>
            </a:r>
            <a:r>
              <a:rPr lang="en-US" dirty="0" err="1">
                <a:solidFill>
                  <a:srgbClr val="3366FF"/>
                </a:solidFill>
              </a:rPr>
              <a:t>appendString</a:t>
            </a:r>
            <a:r>
              <a:rPr lang="en-US" dirty="0">
                <a:solidFill>
                  <a:srgbClr val="3366FF"/>
                </a:solidFill>
              </a:rPr>
              <a:t> = "&lt;div style='background-color:" + color + "'&gt;" + color + "&lt;/div&gt;";</a:t>
            </a:r>
          </a:p>
          <a:p>
            <a:pPr marL="914400" lvl="2" indent="0">
              <a:buNone/>
            </a:pPr>
            <a:r>
              <a:rPr lang="en-US" dirty="0">
                <a:solidFill>
                  <a:srgbClr val="3366FF"/>
                </a:solidFill>
              </a:rPr>
              <a:t>        </a:t>
            </a:r>
            <a:r>
              <a:rPr lang="en-US" dirty="0" err="1">
                <a:solidFill>
                  <a:srgbClr val="3366FF"/>
                </a:solidFill>
              </a:rPr>
              <a:t>colorContainer.append</a:t>
            </a:r>
            <a:r>
              <a:rPr lang="en-US" dirty="0">
                <a:solidFill>
                  <a:srgbClr val="3366FF"/>
                </a:solidFill>
              </a:rPr>
              <a:t>(</a:t>
            </a:r>
            <a:r>
              <a:rPr lang="en-US" dirty="0" err="1">
                <a:solidFill>
                  <a:srgbClr val="3366FF"/>
                </a:solidFill>
              </a:rPr>
              <a:t>appendString</a:t>
            </a:r>
            <a:r>
              <a:rPr lang="en-US" dirty="0">
                <a:solidFill>
                  <a:srgbClr val="3366FF"/>
                </a:solidFill>
              </a:rPr>
              <a:t>);            })</a:t>
            </a:r>
            <a:r>
              <a:rPr lang="en-US" dirty="0" smtClean="0">
                <a:solidFill>
                  <a:srgbClr val="3366FF"/>
                </a:solidFill>
              </a:rPr>
              <a:t>;</a:t>
            </a:r>
            <a:endParaRPr lang="en-US" dirty="0">
              <a:solidFill>
                <a:srgbClr val="3366FF"/>
              </a:solidFill>
            </a:endParaRPr>
          </a:p>
          <a:p>
            <a:pPr marL="914400" lvl="2" indent="0">
              <a:buNone/>
            </a:pPr>
            <a:r>
              <a:rPr lang="en-US" dirty="0" smtClean="0">
                <a:solidFill>
                  <a:srgbClr val="3366FF"/>
                </a:solidFill>
              </a:rPr>
              <a:t>}</a:t>
            </a:r>
          </a:p>
          <a:p>
            <a:r>
              <a:rPr lang="en-US" dirty="0" smtClean="0"/>
              <a:t>We </a:t>
            </a:r>
            <a:r>
              <a:rPr lang="en-US" dirty="0"/>
              <a:t>want to add div elements dynamically to the </a:t>
            </a:r>
            <a:r>
              <a:rPr lang="en-US" dirty="0" err="1"/>
              <a:t>colorContainer</a:t>
            </a:r>
            <a:r>
              <a:rPr lang="en-US" dirty="0"/>
              <a:t> div, so we create a variable called </a:t>
            </a:r>
            <a:r>
              <a:rPr lang="en-US" dirty="0" err="1"/>
              <a:t>colorContainer</a:t>
            </a:r>
            <a:r>
              <a:rPr lang="en-US" dirty="0"/>
              <a:t>. To achieve this, we used the following statement:</a:t>
            </a:r>
          </a:p>
          <a:p>
            <a:r>
              <a:rPr lang="en-US" dirty="0" err="1"/>
              <a:t>var</a:t>
            </a:r>
            <a:r>
              <a:rPr lang="en-US" dirty="0"/>
              <a:t> </a:t>
            </a:r>
            <a:r>
              <a:rPr lang="en-US" dirty="0" err="1"/>
              <a:t>colorContainer</a:t>
            </a:r>
            <a:r>
              <a:rPr lang="en-US" dirty="0"/>
              <a:t> = $</a:t>
            </a:r>
            <a:r>
              <a:rPr lang="en-US" dirty="0" err="1"/>
              <a:t>element.find</a:t>
            </a:r>
            <a:r>
              <a:rPr lang="en-US" dirty="0"/>
              <a:t>('div');</a:t>
            </a:r>
          </a:p>
          <a:p>
            <a:r>
              <a:rPr lang="en-US" dirty="0"/>
              <a:t>If you have used </a:t>
            </a:r>
            <a:r>
              <a:rPr lang="en-US" dirty="0" err="1"/>
              <a:t>jQuery</a:t>
            </a:r>
            <a:r>
              <a:rPr lang="en-US" dirty="0"/>
              <a:t> before, this might look familiar. This is because $element is a </a:t>
            </a:r>
            <a:r>
              <a:rPr lang="en-US" dirty="0" err="1"/>
              <a:t>jQuery</a:t>
            </a:r>
            <a:r>
              <a:rPr lang="en-US" dirty="0"/>
              <a:t> wrapped element and, as such, can use </a:t>
            </a:r>
            <a:r>
              <a:rPr lang="en-US" dirty="0" err="1"/>
              <a:t>jQuery</a:t>
            </a:r>
            <a:r>
              <a:rPr lang="en-US" dirty="0"/>
              <a:t> methods, such as find() and append().</a:t>
            </a:r>
          </a:p>
          <a:p>
            <a:r>
              <a:rPr lang="en-US" dirty="0" smtClean="0"/>
              <a:t>By </a:t>
            </a:r>
            <a:r>
              <a:rPr lang="en-US" dirty="0"/>
              <a:t>default, Angular JS uses </a:t>
            </a:r>
            <a:r>
              <a:rPr lang="en-US" dirty="0" err="1" smtClean="0"/>
              <a:t>jqLite</a:t>
            </a:r>
            <a:r>
              <a:rPr lang="en-US" dirty="0" smtClean="0"/>
              <a:t>.</a:t>
            </a:r>
          </a:p>
          <a:p>
            <a:r>
              <a:rPr lang="en-US" dirty="0" smtClean="0"/>
              <a:t>With </a:t>
            </a:r>
            <a:r>
              <a:rPr lang="en-US" dirty="0"/>
              <a:t>the </a:t>
            </a:r>
            <a:r>
              <a:rPr lang="en-US" dirty="0" err="1"/>
              <a:t>colorContainer</a:t>
            </a:r>
            <a:r>
              <a:rPr lang="en-US" dirty="0"/>
              <a:t> reference in hand, we can now create the color list by attaching to it a div for each color in the array. We do this by looping through the colors array, using the handy </a:t>
            </a:r>
            <a:r>
              <a:rPr lang="en-US" dirty="0" err="1"/>
              <a:t>angular.forEach</a:t>
            </a:r>
            <a:r>
              <a:rPr lang="en-US" dirty="0"/>
              <a:t> method and, at each pass, append to build the list of colors.</a:t>
            </a:r>
          </a:p>
          <a:p>
            <a:r>
              <a:rPr lang="en-US" dirty="0"/>
              <a:t>Within the </a:t>
            </a:r>
            <a:r>
              <a:rPr lang="en-US" dirty="0" err="1"/>
              <a:t>forEach</a:t>
            </a:r>
            <a:r>
              <a:rPr lang="en-US" dirty="0"/>
              <a:t> loop, we do the append operation by creating a div element as a string value that is constructed using the current array item (the CSS color name). This is used as both the value of the background-color CSS rule and as the literal text that displays within the div.</a:t>
            </a:r>
          </a:p>
          <a:p>
            <a:pPr marL="457200" lvl="1" indent="0">
              <a:buNone/>
            </a:pPr>
            <a:r>
              <a:rPr lang="en-US" dirty="0" err="1">
                <a:solidFill>
                  <a:srgbClr val="3366FF"/>
                </a:solidFill>
              </a:rPr>
              <a:t>var</a:t>
            </a:r>
            <a:r>
              <a:rPr lang="en-US" dirty="0">
                <a:solidFill>
                  <a:srgbClr val="3366FF"/>
                </a:solidFill>
              </a:rPr>
              <a:t> </a:t>
            </a:r>
            <a:r>
              <a:rPr lang="en-US" dirty="0" err="1">
                <a:solidFill>
                  <a:srgbClr val="3366FF"/>
                </a:solidFill>
              </a:rPr>
              <a:t>appendString</a:t>
            </a:r>
            <a:r>
              <a:rPr lang="en-US" dirty="0">
                <a:solidFill>
                  <a:srgbClr val="3366FF"/>
                </a:solidFill>
              </a:rPr>
              <a:t> = "&lt;div style='background-color:" + color + "'&gt;" + color + "&lt;/div&gt;";</a:t>
            </a:r>
          </a:p>
          <a:p>
            <a:pPr marL="457200" lvl="1" indent="0">
              <a:buNone/>
            </a:pPr>
            <a:r>
              <a:rPr lang="en-US" dirty="0" err="1">
                <a:solidFill>
                  <a:srgbClr val="3366FF"/>
                </a:solidFill>
              </a:rPr>
              <a:t>colorContainer.append</a:t>
            </a:r>
            <a:r>
              <a:rPr lang="en-US" dirty="0">
                <a:solidFill>
                  <a:srgbClr val="3366FF"/>
                </a:solidFill>
              </a:rPr>
              <a:t>(</a:t>
            </a:r>
            <a:r>
              <a:rPr lang="en-US" dirty="0" err="1">
                <a:solidFill>
                  <a:srgbClr val="3366FF"/>
                </a:solidFill>
              </a:rPr>
              <a:t>appendString</a:t>
            </a:r>
            <a:r>
              <a:rPr lang="en-US" dirty="0">
                <a:solidFill>
                  <a:srgbClr val="3366FF"/>
                </a:solidFill>
              </a:rPr>
              <a:t>);</a:t>
            </a:r>
          </a:p>
          <a:p>
            <a:pPr marL="1371600" lvl="3" indent="0">
              <a:buNone/>
            </a:pPr>
            <a:endParaRPr lang="en-US" dirty="0">
              <a:solidFill>
                <a:srgbClr val="3366FF"/>
              </a:solidFill>
            </a:endParaRPr>
          </a:p>
        </p:txBody>
      </p:sp>
    </p:spTree>
    <p:extLst>
      <p:ext uri="{BB962C8B-B14F-4D97-AF65-F5344CB8AC3E}">
        <p14:creationId xmlns:p14="http://schemas.microsoft.com/office/powerpoint/2010/main" val="798569309"/>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3200" dirty="0" smtClean="0"/>
              <a:t>Angular JS </a:t>
            </a:r>
            <a:r>
              <a:rPr lang="en-US" sz="3200" dirty="0"/>
              <a:t>Views with Templates and Directives</a:t>
            </a:r>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smtClean="0"/>
              <a:t>All HTML elements in the webpages are the DOM objects.</a:t>
            </a:r>
          </a:p>
          <a:p>
            <a:r>
              <a:rPr lang="en-US" sz="1600" dirty="0" smtClean="0"/>
              <a:t>The browser is dependent upon attributes specified in the attributes of the HTML elements to render them appropriately.</a:t>
            </a:r>
          </a:p>
          <a:p>
            <a:r>
              <a:rPr lang="en-US" sz="1600" dirty="0" smtClean="0"/>
              <a:t>All the attributes are the properties of the DOM objects.</a:t>
            </a:r>
          </a:p>
          <a:p>
            <a:r>
              <a:rPr lang="en-US" sz="1600" dirty="0" smtClean="0"/>
              <a:t>When we </a:t>
            </a:r>
            <a:r>
              <a:rPr lang="en-US" sz="1600" dirty="0"/>
              <a:t>w</a:t>
            </a:r>
            <a:r>
              <a:rPr lang="en-US" sz="1600" dirty="0" smtClean="0"/>
              <a:t>rite the applications in the libraries like JQUERY or may be native JavaScript we always manipulate the DOM to change the values in the elements. </a:t>
            </a:r>
          </a:p>
          <a:p>
            <a:r>
              <a:rPr lang="en-US" sz="1600" dirty="0" smtClean="0"/>
              <a:t>Angular on the other hand constructs the webpage with the directives and templates.</a:t>
            </a:r>
          </a:p>
          <a:p>
            <a:r>
              <a:rPr lang="en-US" sz="1600" dirty="0"/>
              <a:t>Directives have two parts. The first part is extra attributes, elements, and CSS classes that are added to an HTML template. The second part is JavaScript code that extends the normal behavior of the DOM</a:t>
            </a:r>
            <a:r>
              <a:rPr lang="en-US" sz="1600" dirty="0" smtClean="0"/>
              <a:t>.</a:t>
            </a:r>
          </a:p>
          <a:p>
            <a:r>
              <a:rPr lang="en-US" sz="1600" dirty="0"/>
              <a:t>The advantage of using directives is that an HTML template indicates the intended logic with a directive. Also, the built-in </a:t>
            </a:r>
            <a:r>
              <a:rPr lang="en-US" sz="1600" dirty="0" err="1"/>
              <a:t>AngularJS</a:t>
            </a:r>
            <a:r>
              <a:rPr lang="en-US" sz="1600" dirty="0"/>
              <a:t> directives handle most of the necessary DOM manipulation functionality that you need to implement to bind the data in the scope to a view</a:t>
            </a:r>
            <a:r>
              <a:rPr lang="en-US" sz="1600" dirty="0" smtClean="0"/>
              <a:t>.</a:t>
            </a:r>
          </a:p>
          <a:p>
            <a:r>
              <a:rPr lang="en-US" sz="1600" smtClean="0"/>
              <a:t>You </a:t>
            </a:r>
            <a:r>
              <a:rPr lang="en-US" sz="1600" dirty="0"/>
              <a:t>can also create your own </a:t>
            </a:r>
            <a:r>
              <a:rPr lang="en-US" sz="1600" dirty="0" err="1"/>
              <a:t>AngularJS</a:t>
            </a:r>
            <a:r>
              <a:rPr lang="en-US" sz="1600" dirty="0"/>
              <a:t> directives to implement any necessary custom functionality you need in a web application. In fact, you should use your own custom directives to do any direct DOM manipulation that a web application needs.</a:t>
            </a:r>
          </a:p>
          <a:p>
            <a:endParaRPr lang="en-US" sz="2000" b="1" dirty="0" smtClean="0"/>
          </a:p>
          <a:p>
            <a:endParaRPr lang="en-US" sz="1600" b="1" dirty="0" smtClean="0"/>
          </a:p>
          <a:p>
            <a:endParaRPr lang="en-US" dirty="0"/>
          </a:p>
        </p:txBody>
      </p:sp>
    </p:spTree>
    <p:extLst>
      <p:ext uri="{BB962C8B-B14F-4D97-AF65-F5344CB8AC3E}">
        <p14:creationId xmlns:p14="http://schemas.microsoft.com/office/powerpoint/2010/main" val="3216121848"/>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1587" y="1407394"/>
            <a:ext cx="5444574" cy="4337492"/>
          </a:xfrm>
          <a:prstGeom prst="rect">
            <a:avLst/>
          </a:prstGeom>
        </p:spPr>
      </p:pic>
      <p:pic>
        <p:nvPicPr>
          <p:cNvPr id="6" name="Picture 5"/>
          <p:cNvPicPr>
            <a:picLocks noChangeAspect="1"/>
          </p:cNvPicPr>
          <p:nvPr/>
        </p:nvPicPr>
        <p:blipFill>
          <a:blip r:embed="rId3"/>
          <a:stretch>
            <a:fillRect/>
          </a:stretch>
        </p:blipFill>
        <p:spPr>
          <a:xfrm>
            <a:off x="6640093" y="1462606"/>
            <a:ext cx="1271429" cy="4209524"/>
          </a:xfrm>
          <a:prstGeom prst="rect">
            <a:avLst/>
          </a:prstGeom>
          <a:ln>
            <a:solidFill>
              <a:schemeClr val="tx1"/>
            </a:solidFill>
          </a:ln>
        </p:spPr>
      </p:pic>
      <p:cxnSp>
        <p:nvCxnSpPr>
          <p:cNvPr id="8" name="Straight Arrow Connector 7"/>
          <p:cNvCxnSpPr/>
          <p:nvPr/>
        </p:nvCxnSpPr>
        <p:spPr bwMode="auto">
          <a:xfrm>
            <a:off x="3896892" y="2220217"/>
            <a:ext cx="2661792" cy="9812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
        <p:nvSpPr>
          <p:cNvPr id="10" name="Title 1"/>
          <p:cNvSpPr>
            <a:spLocks noGrp="1"/>
          </p:cNvSpPr>
          <p:nvPr>
            <p:ph type="title"/>
          </p:nvPr>
        </p:nvSpPr>
        <p:spPr/>
        <p:txBody>
          <a:bodyPr/>
          <a:lstStyle/>
          <a:p>
            <a:r>
              <a:rPr lang="en-US" b="0" dirty="0" err="1" smtClean="0">
                <a:latin typeface="News Gothic Com Thin" panose="020B0204030503020204" pitchFamily="34" charset="0"/>
              </a:rPr>
              <a:t>AngularJS</a:t>
            </a:r>
            <a:r>
              <a:rPr lang="en-US" b="0" dirty="0" smtClean="0">
                <a:latin typeface="News Gothic Com Thin" panose="020B0204030503020204" pitchFamily="34" charset="0"/>
              </a:rPr>
              <a:t> Help for Directives</a:t>
            </a:r>
            <a:endParaRPr lang="en-US" b="0" dirty="0">
              <a:latin typeface="News Gothic Com Thin" panose="020B0204030503020204" pitchFamily="34" charset="0"/>
            </a:endParaRPr>
          </a:p>
        </p:txBody>
      </p:sp>
    </p:spTree>
    <p:extLst>
      <p:ext uri="{BB962C8B-B14F-4D97-AF65-F5344CB8AC3E}">
        <p14:creationId xmlns:p14="http://schemas.microsoft.com/office/powerpoint/2010/main" val="4259340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Tree>
    <p:custDataLst>
      <p:tags r:id="rId1"/>
    </p:custData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Directives [When to Use]</a:t>
            </a:r>
            <a:endParaRPr lang="en-US" dirty="0"/>
          </a:p>
        </p:txBody>
      </p:sp>
      <p:sp>
        <p:nvSpPr>
          <p:cNvPr id="3" name="Content Placeholder 2"/>
          <p:cNvSpPr>
            <a:spLocks noGrp="1"/>
          </p:cNvSpPr>
          <p:nvPr>
            <p:ph idx="1"/>
          </p:nvPr>
        </p:nvSpPr>
        <p:spPr>
          <a:xfrm>
            <a:off x="762000" y="1295400"/>
            <a:ext cx="8077200" cy="5333999"/>
          </a:xfrm>
        </p:spPr>
        <p:txBody>
          <a:bodyPr>
            <a:noAutofit/>
          </a:bodyPr>
          <a:lstStyle/>
          <a:p>
            <a:pPr lvl="1"/>
            <a:r>
              <a:rPr lang="en-US" sz="1600" dirty="0"/>
              <a:t>Directives are the signature feature of </a:t>
            </a:r>
            <a:r>
              <a:rPr lang="en-US" sz="1600" dirty="0" err="1" smtClean="0"/>
              <a:t>AngularJS</a:t>
            </a:r>
            <a:r>
              <a:rPr lang="en-US" sz="1600" dirty="0" smtClean="0"/>
              <a:t>. </a:t>
            </a:r>
            <a:endParaRPr lang="en-US" sz="1600" dirty="0"/>
          </a:p>
          <a:p>
            <a:pPr lvl="1"/>
            <a:r>
              <a:rPr lang="en-US" sz="1600" dirty="0" smtClean="0"/>
              <a:t>How is </a:t>
            </a:r>
            <a:r>
              <a:rPr lang="en-US" sz="1600" dirty="0" err="1" smtClean="0"/>
              <a:t>AngularJS</a:t>
            </a:r>
            <a:r>
              <a:rPr lang="en-US" sz="1600" dirty="0" smtClean="0"/>
              <a:t> approach different from </a:t>
            </a:r>
            <a:r>
              <a:rPr lang="en-US" sz="1600" dirty="0" err="1" smtClean="0"/>
              <a:t>Jquery</a:t>
            </a:r>
            <a:r>
              <a:rPr lang="en-US" sz="1600" dirty="0" smtClean="0"/>
              <a:t>.</a:t>
            </a:r>
            <a:endParaRPr lang="en-US" sz="1600" dirty="0"/>
          </a:p>
          <a:p>
            <a:pPr lvl="1"/>
            <a:r>
              <a:rPr lang="en-US" sz="1600" dirty="0" err="1" smtClean="0"/>
              <a:t>AngularJS</a:t>
            </a:r>
            <a:r>
              <a:rPr lang="en-US" sz="1600" dirty="0" smtClean="0"/>
              <a:t> </a:t>
            </a:r>
            <a:r>
              <a:rPr lang="en-US" sz="1600" dirty="0"/>
              <a:t>comes with more than 50 built-in directives that provide access to core features that are useful in almost every web application </a:t>
            </a:r>
            <a:r>
              <a:rPr lang="en-US" sz="1600" dirty="0" smtClean="0"/>
              <a:t>including:</a:t>
            </a:r>
          </a:p>
          <a:p>
            <a:pPr marL="1257300" lvl="2" indent="-342900">
              <a:buFont typeface="+mj-lt"/>
              <a:buAutoNum type="arabicPeriod"/>
            </a:pPr>
            <a:r>
              <a:rPr lang="en-US" sz="1600" dirty="0" smtClean="0"/>
              <a:t>One way data binding [$scope, </a:t>
            </a:r>
            <a:r>
              <a:rPr lang="en-US" sz="1600" dirty="0" err="1" smtClean="0"/>
              <a:t>ng</a:t>
            </a:r>
            <a:r>
              <a:rPr lang="en-US" sz="1600" dirty="0" smtClean="0"/>
              <a:t>-bind, ]</a:t>
            </a:r>
          </a:p>
          <a:p>
            <a:pPr marL="1257300" lvl="2" indent="-342900">
              <a:buFont typeface="+mj-lt"/>
              <a:buAutoNum type="arabicPeriod"/>
            </a:pPr>
            <a:r>
              <a:rPr lang="en-US" sz="1600" dirty="0" smtClean="0"/>
              <a:t>Two way data binding [</a:t>
            </a:r>
            <a:r>
              <a:rPr lang="en-US" sz="1600" dirty="0" err="1" smtClean="0"/>
              <a:t>ng</a:t>
            </a:r>
            <a:r>
              <a:rPr lang="en-US" sz="1600" dirty="0" smtClean="0"/>
              <a:t>-model]</a:t>
            </a:r>
          </a:p>
          <a:p>
            <a:pPr marL="1257300" lvl="2" indent="-342900">
              <a:buFont typeface="+mj-lt"/>
              <a:buAutoNum type="arabicPeriod"/>
            </a:pPr>
            <a:r>
              <a:rPr lang="en-US" sz="1600" dirty="0" smtClean="0"/>
              <a:t>form validation []</a:t>
            </a:r>
          </a:p>
          <a:p>
            <a:pPr marL="1257300" lvl="2" indent="-342900">
              <a:buFont typeface="+mj-lt"/>
              <a:buAutoNum type="arabicPeriod"/>
            </a:pPr>
            <a:r>
              <a:rPr lang="en-US" sz="1600" dirty="0" smtClean="0"/>
              <a:t>template generation [</a:t>
            </a:r>
            <a:r>
              <a:rPr lang="en-US" sz="1600" dirty="0" err="1" smtClean="0"/>
              <a:t>ng</a:t>
            </a:r>
            <a:r>
              <a:rPr lang="en-US" sz="1600" dirty="0" smtClean="0"/>
              <a:t>-repeat]</a:t>
            </a:r>
          </a:p>
          <a:p>
            <a:pPr marL="1257300" lvl="2" indent="-342900">
              <a:buFont typeface="+mj-lt"/>
              <a:buAutoNum type="arabicPeriod"/>
            </a:pPr>
            <a:r>
              <a:rPr lang="en-US" sz="1600" dirty="0" smtClean="0"/>
              <a:t>event handling [</a:t>
            </a:r>
            <a:r>
              <a:rPr lang="en-US" sz="1600" dirty="0" err="1" smtClean="0"/>
              <a:t>ng</a:t>
            </a:r>
            <a:r>
              <a:rPr lang="en-US" sz="1600" dirty="0" smtClean="0"/>
              <a:t>-click]</a:t>
            </a:r>
            <a:endParaRPr lang="en-US" sz="1600" dirty="0"/>
          </a:p>
          <a:p>
            <a:pPr marL="1257300" lvl="2" indent="-342900">
              <a:buFont typeface="+mj-lt"/>
              <a:buAutoNum type="arabicPeriod"/>
            </a:pPr>
            <a:r>
              <a:rPr lang="en-US" sz="1600" dirty="0" smtClean="0"/>
              <a:t>manipulating </a:t>
            </a:r>
            <a:r>
              <a:rPr lang="en-US" sz="1600" dirty="0"/>
              <a:t>HTML elements[</a:t>
            </a:r>
            <a:r>
              <a:rPr lang="en-US" sz="1600" dirty="0" err="1"/>
              <a:t>ng</a:t>
            </a:r>
            <a:r>
              <a:rPr lang="en-US" sz="1600" dirty="0"/>
              <a:t>-show and </a:t>
            </a:r>
            <a:r>
              <a:rPr lang="en-US" sz="1600" dirty="0" err="1"/>
              <a:t>ng</a:t>
            </a:r>
            <a:r>
              <a:rPr lang="en-US" sz="1600" dirty="0"/>
              <a:t>-hide directives.]</a:t>
            </a: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591239932"/>
              </p:ext>
            </p:extLst>
          </p:nvPr>
        </p:nvGraphicFramePr>
        <p:xfrm>
          <a:off x="1295400" y="4876800"/>
          <a:ext cx="6934200" cy="1529080"/>
        </p:xfrm>
        <a:graphic>
          <a:graphicData uri="http://schemas.openxmlformats.org/drawingml/2006/table">
            <a:tbl>
              <a:tblPr firstRow="1" bandRow="1">
                <a:tableStyleId>{793D81CF-94F2-401A-BA57-92F5A7B2D0C5}</a:tableStyleId>
              </a:tblPr>
              <a:tblGrid>
                <a:gridCol w="3467100"/>
                <a:gridCol w="3467100"/>
              </a:tblGrid>
              <a:tr h="370840">
                <a:tc>
                  <a:txBody>
                    <a:bodyPr/>
                    <a:lstStyle/>
                    <a:p>
                      <a:r>
                        <a:rPr lang="en-US" dirty="0" smtClean="0"/>
                        <a:t>Why</a:t>
                      </a:r>
                      <a:endParaRPr lang="en-US" dirty="0"/>
                    </a:p>
                  </a:txBody>
                  <a:tcPr/>
                </a:tc>
                <a:tc>
                  <a:txBody>
                    <a:bodyPr/>
                    <a:lstStyle/>
                    <a:p>
                      <a:r>
                        <a:rPr lang="en-US" dirty="0" smtClean="0"/>
                        <a:t>When</a:t>
                      </a:r>
                      <a:endParaRPr lang="en-US" dirty="0"/>
                    </a:p>
                  </a:txBody>
                  <a:tcPr/>
                </a:tc>
              </a:tr>
              <a:tr h="370840">
                <a:tc>
                  <a:txBody>
                    <a:bodyPr/>
                    <a:lstStyle/>
                    <a:p>
                      <a:r>
                        <a:rPr lang="en-US" sz="1400" dirty="0" smtClean="0"/>
                        <a:t>Directives expose core </a:t>
                      </a:r>
                      <a:r>
                        <a:rPr lang="en-US" sz="1400" dirty="0" err="1" smtClean="0"/>
                        <a:t>AngularJS</a:t>
                      </a:r>
                      <a:r>
                        <a:rPr lang="en-US" sz="1400" dirty="0" smtClean="0"/>
                        <a:t> functionality such as event handling, form validation, and templates. You use custom directives to apply your application features to views.</a:t>
                      </a:r>
                      <a:endParaRPr lang="en-US" sz="1400" dirty="0"/>
                    </a:p>
                  </a:txBody>
                  <a:tcPr/>
                </a:tc>
                <a:tc>
                  <a:txBody>
                    <a:bodyPr/>
                    <a:lstStyle/>
                    <a:p>
                      <a:r>
                        <a:rPr lang="en-US" dirty="0" smtClean="0"/>
                        <a:t>Directives are used throughout an </a:t>
                      </a:r>
                      <a:r>
                        <a:rPr lang="en-US" dirty="0" err="1" smtClean="0"/>
                        <a:t>AngularJS</a:t>
                      </a:r>
                      <a:r>
                        <a:rPr lang="en-US" dirty="0" smtClean="0"/>
                        <a:t> application.</a:t>
                      </a:r>
                      <a:endParaRPr lang="en-US" dirty="0"/>
                    </a:p>
                  </a:txBody>
                  <a:tcPr/>
                </a:tc>
              </a:tr>
            </a:tbl>
          </a:graphicData>
        </a:graphic>
      </p:graphicFrame>
    </p:spTree>
    <p:extLst>
      <p:ext uri="{BB962C8B-B14F-4D97-AF65-F5344CB8AC3E}">
        <p14:creationId xmlns:p14="http://schemas.microsoft.com/office/powerpoint/2010/main" val="1885275983"/>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Tree>
    <p:custDataLst>
      <p:tags r:id="rId1"/>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smtClean="0"/>
              <a:t>Basics</a:t>
            </a:r>
            <a:endParaRPr lang="en-US" dirty="0"/>
          </a:p>
        </p:txBody>
      </p:sp>
      <p:sp>
        <p:nvSpPr>
          <p:cNvPr id="3" name="Content Placeholder 2"/>
          <p:cNvSpPr>
            <a:spLocks noGrp="1"/>
          </p:cNvSpPr>
          <p:nvPr>
            <p:ph idx="1"/>
          </p:nvPr>
        </p:nvSpPr>
        <p:spPr>
          <a:xfrm>
            <a:off x="762000" y="914400"/>
            <a:ext cx="8077200" cy="5181601"/>
          </a:xfrm>
        </p:spPr>
        <p:txBody>
          <a:bodyPr>
            <a:noAutofit/>
          </a:bodyPr>
          <a:lstStyle/>
          <a:p>
            <a:r>
              <a:rPr lang="en-US" sz="1600" dirty="0"/>
              <a:t>What do directives look like? </a:t>
            </a:r>
            <a:endParaRPr lang="en-US" sz="1600" dirty="0" smtClean="0"/>
          </a:p>
          <a:p>
            <a:r>
              <a:rPr lang="en-US" sz="1600" dirty="0" smtClean="0"/>
              <a:t>Directives can take few </a:t>
            </a:r>
            <a:r>
              <a:rPr lang="en-US" sz="1600" dirty="0"/>
              <a:t>different forms. Let’s pick on the </a:t>
            </a:r>
            <a:r>
              <a:rPr lang="en-US" sz="1600" dirty="0" err="1"/>
              <a:t>ngController</a:t>
            </a:r>
            <a:r>
              <a:rPr lang="en-US" sz="1600" dirty="0"/>
              <a:t> directive as an example.</a:t>
            </a:r>
          </a:p>
          <a:p>
            <a:r>
              <a:rPr lang="en-US" sz="1600" dirty="0"/>
              <a:t>As you know, the </a:t>
            </a:r>
            <a:r>
              <a:rPr lang="en-US" sz="1600" dirty="0" err="1"/>
              <a:t>ngController</a:t>
            </a:r>
            <a:r>
              <a:rPr lang="en-US" sz="1600" dirty="0"/>
              <a:t> directive looks like the following:</a:t>
            </a:r>
          </a:p>
          <a:p>
            <a:pPr lvl="1"/>
            <a:r>
              <a:rPr lang="en-US" sz="1600" dirty="0">
                <a:solidFill>
                  <a:srgbClr val="0000FF"/>
                </a:solidFill>
              </a:rPr>
              <a:t>&lt;div </a:t>
            </a:r>
            <a:r>
              <a:rPr lang="en-US" sz="1600" dirty="0" err="1">
                <a:solidFill>
                  <a:srgbClr val="0000FF"/>
                </a:solidFill>
              </a:rPr>
              <a:t>ng</a:t>
            </a:r>
            <a:r>
              <a:rPr lang="en-US" sz="1600" dirty="0">
                <a:solidFill>
                  <a:srgbClr val="0000FF"/>
                </a:solidFill>
              </a:rPr>
              <a:t>-controller="</a:t>
            </a:r>
            <a:r>
              <a:rPr lang="en-US" sz="1600" dirty="0" err="1">
                <a:solidFill>
                  <a:srgbClr val="0000FF"/>
                </a:solidFill>
              </a:rPr>
              <a:t>myFilterDemoCtrl</a:t>
            </a:r>
            <a:r>
              <a:rPr lang="en-US" sz="1600" dirty="0">
                <a:solidFill>
                  <a:srgbClr val="0000FF"/>
                </a:solidFill>
              </a:rPr>
              <a:t>"&gt;&lt;/div&gt;</a:t>
            </a:r>
          </a:p>
          <a:p>
            <a:pPr lvl="1"/>
            <a:r>
              <a:rPr lang="en-US" sz="1600" dirty="0">
                <a:solidFill>
                  <a:srgbClr val="0000FF"/>
                </a:solidFill>
              </a:rPr>
              <a:t>This is a typical directive declaration, and it is by far the most common way to use directives: that is, as an attribute. One potential issue with this approach is that the document that contains it will not validate as HTML5-compliant. If this is a concern to you, or your organization, you can do the following instead:</a:t>
            </a:r>
          </a:p>
          <a:p>
            <a:pPr lvl="1"/>
            <a:r>
              <a:rPr lang="en-US" sz="1600" dirty="0">
                <a:solidFill>
                  <a:srgbClr val="0000FF"/>
                </a:solidFill>
              </a:rPr>
              <a:t>&lt;div </a:t>
            </a:r>
            <a:r>
              <a:rPr lang="en-US" sz="1600" dirty="0" err="1">
                <a:solidFill>
                  <a:srgbClr val="0000FF"/>
                </a:solidFill>
              </a:rPr>
              <a:t>data:ng-controller</a:t>
            </a:r>
            <a:r>
              <a:rPr lang="en-US" sz="1600" dirty="0">
                <a:solidFill>
                  <a:srgbClr val="0000FF"/>
                </a:solidFill>
              </a:rPr>
              <a:t>="</a:t>
            </a:r>
            <a:r>
              <a:rPr lang="en-US" sz="1600" dirty="0" err="1">
                <a:solidFill>
                  <a:srgbClr val="0000FF"/>
                </a:solidFill>
              </a:rPr>
              <a:t>myFilterDemoCtrl</a:t>
            </a:r>
            <a:r>
              <a:rPr lang="en-US" sz="1600" dirty="0">
                <a:solidFill>
                  <a:srgbClr val="0000FF"/>
                </a:solidFill>
              </a:rPr>
              <a:t>"&gt;&lt;/div&gt;</a:t>
            </a:r>
          </a:p>
          <a:p>
            <a:pPr lvl="1"/>
            <a:r>
              <a:rPr lang="en-US" sz="1600" dirty="0">
                <a:solidFill>
                  <a:srgbClr val="0000FF"/>
                </a:solidFill>
              </a:rPr>
              <a:t>This is very similar to the approach to which we are accustomed, though here we use the prefix data: before our directive name. Validators are happy with this, because it uses a standard approach to creating custom data attributes.</a:t>
            </a:r>
          </a:p>
        </p:txBody>
      </p:sp>
    </p:spTree>
    <p:extLst>
      <p:ext uri="{BB962C8B-B14F-4D97-AF65-F5344CB8AC3E}">
        <p14:creationId xmlns:p14="http://schemas.microsoft.com/office/powerpoint/2010/main" val="114420814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791201"/>
          </a:xfrm>
        </p:spPr>
        <p:txBody>
          <a:bodyPr>
            <a:noAutofit/>
          </a:bodyPr>
          <a:lstStyle/>
          <a:p>
            <a:r>
              <a:rPr lang="en-US" sz="1600" dirty="0"/>
              <a:t>In both the preceding cases, we invoke the directive using an attribute, though this is not our only option. All of the following methods are also technically possible:</a:t>
            </a:r>
          </a:p>
          <a:p>
            <a:pPr>
              <a:buFont typeface="+mj-lt"/>
              <a:buAutoNum type="arabicPeriod"/>
            </a:pPr>
            <a:r>
              <a:rPr lang="en-US" sz="1600" dirty="0"/>
              <a:t>As an attribute:</a:t>
            </a:r>
          </a:p>
          <a:p>
            <a:pPr marL="457200" lvl="1" indent="0">
              <a:buNone/>
            </a:pPr>
            <a:r>
              <a:rPr lang="en-US" sz="1600" dirty="0">
                <a:solidFill>
                  <a:srgbClr val="0000FF"/>
                </a:solidFill>
              </a:rPr>
              <a:t>&lt;span my-directive&gt;&lt;/span&gt;</a:t>
            </a:r>
          </a:p>
          <a:p>
            <a:pPr>
              <a:buFont typeface="+mj-lt"/>
              <a:buAutoNum type="arabicPeriod"/>
            </a:pPr>
            <a:r>
              <a:rPr lang="en-US" sz="1600" dirty="0"/>
              <a:t>As an element:</a:t>
            </a:r>
          </a:p>
          <a:p>
            <a:pPr marL="457200" lvl="1" indent="0">
              <a:buNone/>
            </a:pPr>
            <a:r>
              <a:rPr lang="en-US" sz="1600" dirty="0">
                <a:solidFill>
                  <a:srgbClr val="0000FF"/>
                </a:solidFill>
              </a:rPr>
              <a:t>&lt;my-directive&gt;&lt;/my-directive&gt;</a:t>
            </a:r>
          </a:p>
          <a:p>
            <a:pPr>
              <a:buFont typeface="+mj-lt"/>
              <a:buAutoNum type="arabicPeriod"/>
            </a:pPr>
            <a:r>
              <a:rPr lang="en-US" sz="1600" dirty="0"/>
              <a:t>As a class:</a:t>
            </a:r>
          </a:p>
          <a:p>
            <a:pPr marL="457200" lvl="1" indent="0">
              <a:buNone/>
            </a:pPr>
            <a:r>
              <a:rPr lang="en-US" sz="1600" dirty="0">
                <a:solidFill>
                  <a:srgbClr val="0000FF"/>
                </a:solidFill>
              </a:rPr>
              <a:t>&lt;span class="my-directive: expression;"&gt;&lt;/span&gt;</a:t>
            </a:r>
          </a:p>
          <a:p>
            <a:pPr>
              <a:buFont typeface="+mj-lt"/>
              <a:buAutoNum type="arabicPeriod"/>
            </a:pPr>
            <a:r>
              <a:rPr lang="en-US" sz="1600" dirty="0"/>
              <a:t>As a comment:</a:t>
            </a:r>
          </a:p>
          <a:p>
            <a:pPr marL="457200" lvl="1" indent="0">
              <a:buNone/>
            </a:pPr>
            <a:r>
              <a:rPr lang="en-US" sz="1600" dirty="0">
                <a:solidFill>
                  <a:srgbClr val="0000FF"/>
                </a:solidFill>
              </a:rPr>
              <a:t>&lt;!-- directive: my-directive expression --&gt;</a:t>
            </a:r>
          </a:p>
          <a:p>
            <a:r>
              <a:rPr lang="en-US" sz="1600" dirty="0"/>
              <a:t>I say “technically possible,” because directives authors may or may not have enabled their directives to be used in all possible forms. You will learn more about this when we build a custom directive </a:t>
            </a:r>
            <a:r>
              <a:rPr lang="en-US" sz="1600" dirty="0" smtClean="0"/>
              <a:t>later.</a:t>
            </a:r>
          </a:p>
          <a:p>
            <a:r>
              <a:rPr lang="en-US" sz="1600" dirty="0" smtClean="0"/>
              <a:t>In </a:t>
            </a:r>
            <a:r>
              <a:rPr lang="en-US" sz="1600" dirty="0"/>
              <a:t>reality, you won’t use the last two options, as they exist mainly for use with much older browsers, and you will rarely see them in use in the wild. Still, it’s nice to have options, and at least you won’t be caught unawares if you should stumble upon any of these.</a:t>
            </a:r>
          </a:p>
        </p:txBody>
      </p:sp>
    </p:spTree>
    <p:extLst>
      <p:ext uri="{BB962C8B-B14F-4D97-AF65-F5344CB8AC3E}">
        <p14:creationId xmlns:p14="http://schemas.microsoft.com/office/powerpoint/2010/main" val="25731038"/>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22189" y="1449734"/>
            <a:ext cx="7848600" cy="2246769"/>
          </a:xfrm>
          <a:prstGeom prst="rect">
            <a:avLst/>
          </a:prstGeom>
          <a:noFill/>
        </p:spPr>
        <p:txBody>
          <a:bodyPr wrap="square" rtlCol="0">
            <a:spAutoFit/>
          </a:bodyPr>
          <a:lstStyle/>
          <a:p>
            <a:pPr marL="342900" indent="-342900">
              <a:buFont typeface="Arial" pitchFamily="34" charset="0"/>
              <a:buChar char="•"/>
            </a:pPr>
            <a:r>
              <a:rPr lang="en-US" sz="2000" dirty="0" err="1"/>
              <a:t>AngularJS</a:t>
            </a:r>
            <a:r>
              <a:rPr lang="en-US" sz="2000" dirty="0"/>
              <a:t> extends </a:t>
            </a:r>
            <a:r>
              <a:rPr lang="en-US" sz="2000" dirty="0" smtClean="0"/>
              <a:t>HTML functionality </a:t>
            </a:r>
            <a:r>
              <a:rPr lang="en-US" sz="2000" dirty="0"/>
              <a:t>with </a:t>
            </a:r>
            <a:r>
              <a:rPr lang="en-US" sz="2000" b="1" dirty="0" smtClean="0">
                <a:solidFill>
                  <a:srgbClr val="FF0000"/>
                </a:solidFill>
              </a:rPr>
              <a:t>&lt;directives&gt;</a:t>
            </a:r>
          </a:p>
          <a:p>
            <a:pPr marL="342900" indent="-342900">
              <a:buFont typeface="Arial" pitchFamily="34" charset="0"/>
              <a:buChar char="•"/>
            </a:pPr>
            <a:r>
              <a:rPr lang="en-US" sz="2000" dirty="0" smtClean="0"/>
              <a:t>New vocabulary for </a:t>
            </a:r>
            <a:r>
              <a:rPr lang="en-US" sz="2000" dirty="0" smtClean="0"/>
              <a:t>HTML</a:t>
            </a:r>
          </a:p>
          <a:p>
            <a:pPr marL="342900" indent="-342900">
              <a:buFont typeface="Arial" pitchFamily="34" charset="0"/>
              <a:buChar char="•"/>
            </a:pPr>
            <a:r>
              <a:rPr lang="en-US" sz="2000" dirty="0" smtClean="0"/>
              <a:t>Directives are markers on a DOM element:  attribute, element, class and comment</a:t>
            </a:r>
            <a:endParaRPr lang="en-US" sz="2000" dirty="0" smtClean="0"/>
          </a:p>
          <a:p>
            <a:pPr marL="342900" indent="-342900">
              <a:buFont typeface="Arial" pitchFamily="34" charset="0"/>
              <a:buChar char="•"/>
            </a:pPr>
            <a:r>
              <a:rPr lang="en-US" sz="2000" b="1" dirty="0" smtClean="0">
                <a:solidFill>
                  <a:srgbClr val="FF0000"/>
                </a:solidFill>
              </a:rPr>
              <a:t>&lt;</a:t>
            </a:r>
            <a:r>
              <a:rPr lang="en-US" sz="2000" b="1" dirty="0" smtClean="0">
                <a:solidFill>
                  <a:srgbClr val="FF0000"/>
                </a:solidFill>
              </a:rPr>
              <a:t>directives&gt; </a:t>
            </a:r>
            <a:r>
              <a:rPr lang="en-US" sz="2000" dirty="0" smtClean="0"/>
              <a:t>are Declarative  &gt;&gt;  </a:t>
            </a:r>
            <a:r>
              <a:rPr lang="en-US" sz="2000" dirty="0" smtClean="0"/>
              <a:t>Declare DOM appearance and behavior</a:t>
            </a:r>
            <a:endParaRPr lang="en-US" sz="2000" dirty="0" smtClean="0"/>
          </a:p>
          <a:p>
            <a:pPr marL="342900" indent="-342900">
              <a:buFont typeface="Arial" pitchFamily="34" charset="0"/>
              <a:buChar char="•"/>
            </a:pPr>
            <a:r>
              <a:rPr lang="en-US" sz="2000" dirty="0" smtClean="0"/>
              <a:t>Portal between </a:t>
            </a:r>
            <a:r>
              <a:rPr lang="en-US" sz="2000" dirty="0" smtClean="0"/>
              <a:t>HTML View </a:t>
            </a:r>
            <a:r>
              <a:rPr lang="en-US" sz="2000" dirty="0" smtClean="0"/>
              <a:t>and </a:t>
            </a:r>
            <a:r>
              <a:rPr lang="en-US" sz="2000" dirty="0" smtClean="0"/>
              <a:t>Angular JavaScript Model ($scope)</a:t>
            </a:r>
            <a:endParaRPr lang="en-US" sz="2000" dirty="0" smtClean="0"/>
          </a:p>
        </p:txBody>
      </p:sp>
      <p:sp>
        <p:nvSpPr>
          <p:cNvPr id="16" name="Title 1"/>
          <p:cNvSpPr txBox="1">
            <a:spLocks/>
          </p:cNvSpPr>
          <p:nvPr/>
        </p:nvSpPr>
        <p:spPr>
          <a:xfrm>
            <a:off x="1386102" y="228600"/>
            <a:ext cx="6799461" cy="10668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dirty="0" smtClean="0"/>
              <a:t>Angular JS – Intro to Directives and Data Binding</a:t>
            </a:r>
            <a:endParaRPr lang="en-US" sz="2200" dirty="0"/>
          </a:p>
        </p:txBody>
      </p:sp>
      <p:sp>
        <p:nvSpPr>
          <p:cNvPr id="18" name="Rounded Rectangle 17"/>
          <p:cNvSpPr/>
          <p:nvPr/>
        </p:nvSpPr>
        <p:spPr>
          <a:xfrm>
            <a:off x="6598266" y="5053242"/>
            <a:ext cx="1217068" cy="1003313"/>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809133" y="5153623"/>
            <a:ext cx="86867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solidFill>
                  <a:srgbClr val="FF0000"/>
                </a:solidFill>
              </a:rPr>
              <a:t>Properties</a:t>
            </a:r>
            <a:endParaRPr lang="en-US" sz="1200" b="1" dirty="0">
              <a:solidFill>
                <a:srgbClr val="FF0000"/>
              </a:solidFill>
            </a:endParaRPr>
          </a:p>
        </p:txBody>
      </p:sp>
      <p:sp>
        <p:nvSpPr>
          <p:cNvPr id="20" name="TextBox 19"/>
          <p:cNvSpPr txBox="1"/>
          <p:nvPr/>
        </p:nvSpPr>
        <p:spPr>
          <a:xfrm>
            <a:off x="6809133" y="5588285"/>
            <a:ext cx="77113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solidFill>
                  <a:srgbClr val="FF0000"/>
                </a:solidFill>
              </a:rPr>
              <a:t>Methods</a:t>
            </a:r>
            <a:endParaRPr lang="en-US" sz="1200" b="1" dirty="0">
              <a:solidFill>
                <a:srgbClr val="FF0000"/>
              </a:solidFill>
            </a:endParaRPr>
          </a:p>
        </p:txBody>
      </p:sp>
      <p:sp>
        <p:nvSpPr>
          <p:cNvPr id="22" name="TextBox 21"/>
          <p:cNvSpPr txBox="1"/>
          <p:nvPr/>
        </p:nvSpPr>
        <p:spPr>
          <a:xfrm>
            <a:off x="6634933" y="4591577"/>
            <a:ext cx="1217069"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Rounded Rectangle 22"/>
          <p:cNvSpPr/>
          <p:nvPr/>
        </p:nvSpPr>
        <p:spPr>
          <a:xfrm>
            <a:off x="6249901" y="4519842"/>
            <a:ext cx="1887908" cy="1821561"/>
          </a:xfrm>
          <a:prstGeom prst="roundRect">
            <a:avLst>
              <a:gd name="adj" fmla="val 256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76119" y="4005650"/>
            <a:ext cx="1934697" cy="46166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spc="50" dirty="0" smtClean="0">
                <a:ln w="11430"/>
                <a:solidFill>
                  <a:srgbClr val="66FF66"/>
                </a:solidFill>
                <a:effectLst>
                  <a:outerShdw blurRad="76200" dist="50800" dir="5400000" algn="tl" rotWithShape="0">
                    <a:srgbClr val="000000">
                      <a:alpha val="65000"/>
                    </a:srgbClr>
                  </a:outerShdw>
                </a:effectLst>
              </a:rPr>
              <a:t>CONTROLLER</a:t>
            </a:r>
            <a:endParaRPr lang="en-US" sz="2400" b="1" spc="50" dirty="0">
              <a:ln w="11430"/>
              <a:solidFill>
                <a:srgbClr val="66FF66"/>
              </a:solidFill>
              <a:effectLst>
                <a:outerShdw blurRad="76200" dist="50800" dir="5400000" algn="tl" rotWithShape="0">
                  <a:srgbClr val="000000">
                    <a:alpha val="65000"/>
                  </a:srgbClr>
                </a:outerShdw>
              </a:effectLst>
            </a:endParaRPr>
          </a:p>
        </p:txBody>
      </p:sp>
      <p:pic>
        <p:nvPicPr>
          <p:cNvPr id="25" name="Picture 2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750340" y="5052148"/>
            <a:ext cx="870535" cy="870535"/>
          </a:xfrm>
          <a:prstGeom prst="rect">
            <a:avLst/>
          </a:prstGeom>
        </p:spPr>
      </p:pic>
      <p:cxnSp>
        <p:nvCxnSpPr>
          <p:cNvPr id="26" name="Straight Arrow Connector 25"/>
          <p:cNvCxnSpPr/>
          <p:nvPr/>
        </p:nvCxnSpPr>
        <p:spPr>
          <a:xfrm flipV="1">
            <a:off x="5127721" y="5487415"/>
            <a:ext cx="821862" cy="73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17938" y="4539051"/>
            <a:ext cx="2014016" cy="17343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917938" y="4547100"/>
            <a:ext cx="1402948" cy="369332"/>
          </a:xfrm>
          <a:prstGeom prst="rect">
            <a:avLst/>
          </a:prstGeom>
          <a:noFill/>
        </p:spPr>
        <p:txBody>
          <a:bodyPr wrap="none" rtlCol="0">
            <a:spAutoFit/>
          </a:bodyPr>
          <a:lstStyle/>
          <a:p>
            <a:r>
              <a:rPr lang="en-US" dirty="0" smtClean="0"/>
              <a:t>&lt;div </a:t>
            </a:r>
            <a:r>
              <a:rPr lang="en-US" dirty="0" err="1" smtClean="0">
                <a:solidFill>
                  <a:srgbClr val="FF0000"/>
                </a:solidFill>
              </a:rPr>
              <a:t>ng</a:t>
            </a:r>
            <a:r>
              <a:rPr lang="en-US" dirty="0" smtClean="0">
                <a:solidFill>
                  <a:srgbClr val="FF0000"/>
                </a:solidFill>
              </a:rPr>
              <a:t>-app</a:t>
            </a:r>
            <a:r>
              <a:rPr lang="en-US" dirty="0" smtClean="0"/>
              <a:t>&gt;</a:t>
            </a:r>
            <a:endParaRPr lang="en-US" dirty="0"/>
          </a:p>
        </p:txBody>
      </p:sp>
      <p:sp>
        <p:nvSpPr>
          <p:cNvPr id="31" name="TextBox 30"/>
          <p:cNvSpPr txBox="1"/>
          <p:nvPr/>
        </p:nvSpPr>
        <p:spPr>
          <a:xfrm>
            <a:off x="966977" y="5919546"/>
            <a:ext cx="784189" cy="369332"/>
          </a:xfrm>
          <a:prstGeom prst="rect">
            <a:avLst/>
          </a:prstGeom>
          <a:noFill/>
        </p:spPr>
        <p:txBody>
          <a:bodyPr wrap="none" rtlCol="0">
            <a:spAutoFit/>
          </a:bodyPr>
          <a:lstStyle/>
          <a:p>
            <a:r>
              <a:rPr lang="en-US" dirty="0" smtClean="0"/>
              <a:t>&lt;/div&gt;</a:t>
            </a:r>
            <a:endParaRPr lang="en-US" dirty="0"/>
          </a:p>
        </p:txBody>
      </p:sp>
      <p:sp>
        <p:nvSpPr>
          <p:cNvPr id="32" name="TextBox 31"/>
          <p:cNvSpPr txBox="1"/>
          <p:nvPr/>
        </p:nvSpPr>
        <p:spPr>
          <a:xfrm>
            <a:off x="1488963" y="4005650"/>
            <a:ext cx="904415" cy="46166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spc="50" dirty="0" smtClean="0">
                <a:ln w="11430"/>
                <a:solidFill>
                  <a:srgbClr val="7030A0"/>
                </a:solidFill>
                <a:effectLst>
                  <a:outerShdw blurRad="76200" dist="50800" dir="5400000" algn="tl" rotWithShape="0">
                    <a:srgbClr val="000000">
                      <a:alpha val="65000"/>
                    </a:srgbClr>
                  </a:outerShdw>
                </a:effectLst>
              </a:rPr>
              <a:t>VIEW</a:t>
            </a:r>
            <a:endParaRPr lang="en-US" sz="2400" b="1" spc="50" dirty="0">
              <a:ln w="11430"/>
              <a:solidFill>
                <a:srgbClr val="7030A0"/>
              </a:solidFill>
              <a:effectLst>
                <a:outerShdw blurRad="76200" dist="50800" dir="5400000" algn="tl" rotWithShape="0">
                  <a:srgbClr val="000000">
                    <a:alpha val="65000"/>
                  </a:srgbClr>
                </a:outerShdw>
              </a:effectLst>
            </a:endParaRPr>
          </a:p>
        </p:txBody>
      </p:sp>
      <p:sp>
        <p:nvSpPr>
          <p:cNvPr id="33" name="TextBox 32"/>
          <p:cNvSpPr txBox="1"/>
          <p:nvPr/>
        </p:nvSpPr>
        <p:spPr>
          <a:xfrm>
            <a:off x="993732" y="4915098"/>
            <a:ext cx="1981568" cy="369332"/>
          </a:xfrm>
          <a:prstGeom prst="rect">
            <a:avLst/>
          </a:prstGeom>
          <a:noFill/>
        </p:spPr>
        <p:txBody>
          <a:bodyPr wrap="none" rtlCol="0">
            <a:spAutoFit/>
          </a:bodyPr>
          <a:lstStyle/>
          <a:p>
            <a:r>
              <a:rPr lang="en-US" dirty="0" smtClean="0"/>
              <a:t>&lt; tag </a:t>
            </a:r>
            <a:r>
              <a:rPr lang="en-US" dirty="0" err="1" smtClean="0">
                <a:solidFill>
                  <a:srgbClr val="FF0000"/>
                </a:solidFill>
              </a:rPr>
              <a:t>ng</a:t>
            </a:r>
            <a:r>
              <a:rPr lang="en-US" dirty="0" smtClean="0">
                <a:solidFill>
                  <a:srgbClr val="FF0000"/>
                </a:solidFill>
              </a:rPr>
              <a:t>-directive</a:t>
            </a:r>
            <a:r>
              <a:rPr lang="en-US" dirty="0" smtClean="0"/>
              <a:t> &gt;</a:t>
            </a:r>
            <a:endParaRPr lang="en-US" dirty="0"/>
          </a:p>
        </p:txBody>
      </p:sp>
      <p:sp>
        <p:nvSpPr>
          <p:cNvPr id="34" name="TextBox 33"/>
          <p:cNvSpPr txBox="1"/>
          <p:nvPr/>
        </p:nvSpPr>
        <p:spPr>
          <a:xfrm>
            <a:off x="1619412" y="5312612"/>
            <a:ext cx="86867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solidFill>
                  <a:srgbClr val="FF0000"/>
                </a:solidFill>
              </a:rPr>
              <a:t>Properties</a:t>
            </a:r>
            <a:endParaRPr lang="en-US" sz="1200" b="1" dirty="0">
              <a:solidFill>
                <a:srgbClr val="FF0000"/>
              </a:solidFill>
            </a:endParaRPr>
          </a:p>
        </p:txBody>
      </p:sp>
      <p:sp>
        <p:nvSpPr>
          <p:cNvPr id="35" name="TextBox 34"/>
          <p:cNvSpPr txBox="1"/>
          <p:nvPr/>
        </p:nvSpPr>
        <p:spPr>
          <a:xfrm>
            <a:off x="1668179" y="5702967"/>
            <a:ext cx="77113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solidFill>
                  <a:srgbClr val="FF0000"/>
                </a:solidFill>
              </a:rPr>
              <a:t>Methods</a:t>
            </a:r>
            <a:endParaRPr lang="en-US" sz="1200" b="1" dirty="0">
              <a:solidFill>
                <a:srgbClr val="FF0000"/>
              </a:solidFill>
            </a:endParaRPr>
          </a:p>
        </p:txBody>
      </p:sp>
      <p:pic>
        <p:nvPicPr>
          <p:cNvPr id="38" name="Picture 3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47275" y="5074729"/>
            <a:ext cx="870535" cy="870535"/>
          </a:xfrm>
          <a:prstGeom prst="rect">
            <a:avLst/>
          </a:prstGeom>
        </p:spPr>
      </p:pic>
      <p:cxnSp>
        <p:nvCxnSpPr>
          <p:cNvPr id="39" name="Straight Arrow Connector 38"/>
          <p:cNvCxnSpPr/>
          <p:nvPr/>
        </p:nvCxnSpPr>
        <p:spPr>
          <a:xfrm flipV="1">
            <a:off x="3085092" y="5486677"/>
            <a:ext cx="821862" cy="73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5400000">
            <a:off x="3809202" y="4460672"/>
            <a:ext cx="1416270" cy="2042629"/>
          </a:xfrm>
          <a:prstGeom prst="rect">
            <a:avLst/>
          </a:prstGeom>
        </p:spPr>
      </p:pic>
      <p:sp>
        <p:nvSpPr>
          <p:cNvPr id="41" name="TextBox 40"/>
          <p:cNvSpPr txBox="1"/>
          <p:nvPr/>
        </p:nvSpPr>
        <p:spPr>
          <a:xfrm>
            <a:off x="3317810" y="3696503"/>
            <a:ext cx="2263245" cy="830997"/>
          </a:xfrm>
          <a:prstGeom prst="rect">
            <a:avLst/>
          </a:prstGeom>
          <a:noFill/>
        </p:spPr>
        <p:txBody>
          <a:bodyPr wrap="square" rtlCol="0">
            <a:spAutoFit/>
          </a:bodyPr>
          <a:lstStyle/>
          <a:p>
            <a:pPr algn="ctr"/>
            <a:r>
              <a:rPr lang="en-US" sz="4800" b="1" dirty="0" smtClean="0">
                <a:solidFill>
                  <a:srgbClr val="FF0000"/>
                </a:solidFill>
              </a:rPr>
              <a:t>$scope</a:t>
            </a:r>
            <a:endParaRPr lang="en-US" sz="4800" b="1" dirty="0">
              <a:solidFill>
                <a:srgbClr val="FF0000"/>
              </a:solidFill>
            </a:endParaRPr>
          </a:p>
        </p:txBody>
      </p:sp>
      <p:sp>
        <p:nvSpPr>
          <p:cNvPr id="42" name="Up Arrow 41"/>
          <p:cNvSpPr/>
          <p:nvPr/>
        </p:nvSpPr>
        <p:spPr>
          <a:xfrm rot="10800000">
            <a:off x="4251766" y="4621947"/>
            <a:ext cx="320916" cy="45745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977889" y="5226190"/>
            <a:ext cx="86867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solidFill>
                  <a:srgbClr val="FF0000"/>
                </a:solidFill>
              </a:rPr>
              <a:t>Properties</a:t>
            </a:r>
            <a:endParaRPr lang="en-US" sz="1200" b="1" dirty="0">
              <a:solidFill>
                <a:srgbClr val="FF0000"/>
              </a:solidFill>
            </a:endParaRPr>
          </a:p>
        </p:txBody>
      </p:sp>
      <p:sp>
        <p:nvSpPr>
          <p:cNvPr id="44" name="TextBox 43"/>
          <p:cNvSpPr txBox="1"/>
          <p:nvPr/>
        </p:nvSpPr>
        <p:spPr>
          <a:xfrm>
            <a:off x="4026656" y="5616545"/>
            <a:ext cx="77113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solidFill>
                  <a:srgbClr val="FF0000"/>
                </a:solidFill>
              </a:rPr>
              <a:t>Methods</a:t>
            </a:r>
            <a:endParaRPr lang="en-US" sz="1200" b="1" dirty="0">
              <a:solidFill>
                <a:srgbClr val="FF0000"/>
              </a:solidFill>
            </a:endParaRPr>
          </a:p>
        </p:txBody>
      </p:sp>
    </p:spTree>
    <p:extLst>
      <p:ext uri="{BB962C8B-B14F-4D97-AF65-F5344CB8AC3E}">
        <p14:creationId xmlns:p14="http://schemas.microsoft.com/office/powerpoint/2010/main" val="31085247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9049</Words>
  <Application>Microsoft Office PowerPoint</Application>
  <PresentationFormat>On-screen Show (4:3)</PresentationFormat>
  <Paragraphs>899</Paragraphs>
  <Slides>60</Slides>
  <Notes>21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Training New Employees</vt:lpstr>
      <vt:lpstr>Web Frame Work Using JavaScript</vt:lpstr>
      <vt:lpstr>The Course Break Down:</vt:lpstr>
      <vt:lpstr>PowerPoint Presentation</vt:lpstr>
      <vt:lpstr>Today’s Overview </vt:lpstr>
      <vt:lpstr>Angular Binding and Directives</vt:lpstr>
      <vt:lpstr>Directives [When to Use]</vt:lpstr>
      <vt:lpstr>Basics</vt:lpstr>
      <vt:lpstr>PowerPoint Presentation</vt:lpstr>
      <vt:lpstr>PowerPoint Presentation</vt:lpstr>
      <vt:lpstr>Intro to Directives and Data Binding</vt:lpstr>
      <vt:lpstr>Angular JS – Intro to Data Binding Expressions</vt:lpstr>
      <vt:lpstr>Angular JS – Intro to Directives and Data Binding</vt:lpstr>
      <vt:lpstr>Angular JS – Data Driven!</vt:lpstr>
      <vt:lpstr>Angular JS – Data Binding</vt:lpstr>
      <vt:lpstr>PowerPoint Presentation</vt:lpstr>
      <vt:lpstr>PowerPoint Presentation</vt:lpstr>
      <vt:lpstr>PowerPoint Presentation</vt:lpstr>
      <vt:lpstr>PowerPoint Presentation</vt:lpstr>
      <vt:lpstr>Ng-Repeat[Generating Elements Repeatedly]</vt:lpstr>
      <vt:lpstr>Repeating for Object Properties</vt:lpstr>
      <vt:lpstr>Repeating for Object Keys Values</vt:lpstr>
      <vt:lpstr>Working with built In Variables</vt:lpstr>
      <vt:lpstr>Repeating Multiple Top-Level Elements</vt:lpstr>
      <vt:lpstr>ng-include [to statically include HTML partial Views]</vt:lpstr>
      <vt:lpstr>ng-include [to dynamically include HTML partial Views]</vt:lpstr>
      <vt:lpstr>PowerPoint Presentation</vt:lpstr>
      <vt:lpstr>PowerPoint Presentation</vt:lpstr>
      <vt:lpstr>SPA and ng-include</vt:lpstr>
      <vt:lpstr>ng-include</vt:lpstr>
      <vt:lpstr>ng-switch[to conditionally switch HTML view fragments]</vt:lpstr>
      <vt:lpstr>Working with the Slow Devices…</vt:lpstr>
      <vt:lpstr>ng-cloak [to hide unprocessed Binding Exepressions]</vt:lpstr>
      <vt:lpstr>Elements and Event Directives</vt:lpstr>
      <vt:lpstr>Element Directives</vt:lpstr>
      <vt:lpstr>Showing, Hiding, and Removing Elements</vt:lpstr>
      <vt:lpstr>Managing Classes</vt:lpstr>
      <vt:lpstr>Managing Events </vt:lpstr>
      <vt:lpstr>Managing Events </vt:lpstr>
      <vt:lpstr>PowerPoint Presentation</vt:lpstr>
      <vt:lpstr>Creating a custom directive: </vt:lpstr>
      <vt:lpstr>Requirement/Implementation: </vt:lpstr>
      <vt:lpstr>Requirement/Implementation: </vt:lpstr>
      <vt:lpstr>PowerPoint Presentation</vt:lpstr>
      <vt:lpstr>PowerPoint Presentation</vt:lpstr>
      <vt:lpstr>PowerPoint Presentation</vt:lpstr>
      <vt:lpstr>PowerPoint Presentation</vt:lpstr>
      <vt:lpstr>PowerPoint Presentation</vt:lpstr>
      <vt:lpstr>Further Tuning the Directive:</vt:lpstr>
      <vt:lpstr>Creating a Custom Directive</vt:lpstr>
      <vt:lpstr>PowerPoint Presentation</vt:lpstr>
      <vt:lpstr>The restrict Option </vt:lpstr>
      <vt:lpstr>The template Option </vt:lpstr>
      <vt:lpstr>The link Option </vt:lpstr>
      <vt:lpstr>PowerPoint Presentation</vt:lpstr>
      <vt:lpstr>Angular JS Views with Templates and Directives</vt:lpstr>
      <vt:lpstr>AngularJS Help for Directives</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2016-02-01T21:44:26Z</dcterms:modified>
</cp:coreProperties>
</file>